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79"/>
  </p:notesMasterIdLst>
  <p:handoutMasterIdLst>
    <p:handoutMasterId r:id="rId80"/>
  </p:handoutMasterIdLst>
  <p:sldIdLst>
    <p:sldId id="660" r:id="rId2"/>
    <p:sldId id="538" r:id="rId3"/>
    <p:sldId id="661" r:id="rId4"/>
    <p:sldId id="662" r:id="rId5"/>
    <p:sldId id="602" r:id="rId6"/>
    <p:sldId id="620" r:id="rId7"/>
    <p:sldId id="655" r:id="rId8"/>
    <p:sldId id="663" r:id="rId9"/>
    <p:sldId id="540" r:id="rId10"/>
    <p:sldId id="665" r:id="rId11"/>
    <p:sldId id="664" r:id="rId12"/>
    <p:sldId id="561" r:id="rId13"/>
    <p:sldId id="563" r:id="rId14"/>
    <p:sldId id="652" r:id="rId15"/>
    <p:sldId id="562" r:id="rId16"/>
    <p:sldId id="564" r:id="rId17"/>
    <p:sldId id="566" r:id="rId18"/>
    <p:sldId id="567" r:id="rId19"/>
    <p:sldId id="604" r:id="rId20"/>
    <p:sldId id="553" r:id="rId21"/>
    <p:sldId id="621" r:id="rId22"/>
    <p:sldId id="622" r:id="rId23"/>
    <p:sldId id="630" r:id="rId24"/>
    <p:sldId id="633" r:id="rId25"/>
    <p:sldId id="666" r:id="rId26"/>
    <p:sldId id="606" r:id="rId27"/>
    <p:sldId id="635" r:id="rId28"/>
    <p:sldId id="609" r:id="rId29"/>
    <p:sldId id="459" r:id="rId30"/>
    <p:sldId id="510" r:id="rId31"/>
    <p:sldId id="513" r:id="rId32"/>
    <p:sldId id="611" r:id="rId33"/>
    <p:sldId id="612" r:id="rId34"/>
    <p:sldId id="309" r:id="rId35"/>
    <p:sldId id="267" r:id="rId36"/>
    <p:sldId id="623" r:id="rId37"/>
    <p:sldId id="653" r:id="rId38"/>
    <p:sldId id="627" r:id="rId39"/>
    <p:sldId id="628" r:id="rId40"/>
    <p:sldId id="634" r:id="rId41"/>
    <p:sldId id="631" r:id="rId42"/>
    <p:sldId id="629" r:id="rId43"/>
    <p:sldId id="636" r:id="rId44"/>
    <p:sldId id="654" r:id="rId45"/>
    <p:sldId id="637" r:id="rId46"/>
    <p:sldId id="638" r:id="rId47"/>
    <p:sldId id="573" r:id="rId48"/>
    <p:sldId id="584" r:id="rId49"/>
    <p:sldId id="577" r:id="rId50"/>
    <p:sldId id="591" r:id="rId51"/>
    <p:sldId id="658" r:id="rId52"/>
    <p:sldId id="659" r:id="rId53"/>
    <p:sldId id="625" r:id="rId54"/>
    <p:sldId id="639" r:id="rId55"/>
    <p:sldId id="640" r:id="rId56"/>
    <p:sldId id="641" r:id="rId57"/>
    <p:sldId id="642" r:id="rId58"/>
    <p:sldId id="643" r:id="rId59"/>
    <p:sldId id="590" r:id="rId60"/>
    <p:sldId id="571" r:id="rId61"/>
    <p:sldId id="644" r:id="rId62"/>
    <p:sldId id="585" r:id="rId63"/>
    <p:sldId id="593" r:id="rId64"/>
    <p:sldId id="598" r:id="rId65"/>
    <p:sldId id="589" r:id="rId66"/>
    <p:sldId id="594" r:id="rId67"/>
    <p:sldId id="580" r:id="rId68"/>
    <p:sldId id="581" r:id="rId69"/>
    <p:sldId id="645" r:id="rId70"/>
    <p:sldId id="646" r:id="rId71"/>
    <p:sldId id="583" r:id="rId72"/>
    <p:sldId id="651" r:id="rId73"/>
    <p:sldId id="595" r:id="rId74"/>
    <p:sldId id="618" r:id="rId75"/>
    <p:sldId id="614" r:id="rId76"/>
    <p:sldId id="587" r:id="rId77"/>
    <p:sldId id="647" r:id="rId78"/>
  </p:sldIdLst>
  <p:sldSz cx="9144000" cy="6858000" type="screen4x3"/>
  <p:notesSz cx="6794500" cy="9906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39" autoAdjust="0"/>
    <p:restoredTop sz="90706"/>
  </p:normalViewPr>
  <p:slideViewPr>
    <p:cSldViewPr>
      <p:cViewPr varScale="1">
        <p:scale>
          <a:sx n="82" d="100"/>
          <a:sy n="82" d="100"/>
        </p:scale>
        <p:origin x="100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3B8F39AB-6D8B-611E-6168-80F4CD43C3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>
            <a:lvl1pPr defTabSz="913009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6D2A6787-2D50-535D-594C-291B5239155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>
            <a:lvl1pPr algn="r" defTabSz="913009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3300" name="Rectangle 4">
            <a:extLst>
              <a:ext uri="{FF2B5EF4-FFF2-40B4-BE49-F238E27FC236}">
                <a16:creationId xmlns:a16="http://schemas.microsoft.com/office/drawing/2014/main" id="{83B34F6B-1619-5502-BF21-57E52951A03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b" anchorCtr="0" compatLnSpc="1">
            <a:prstTxWarp prst="textNoShape">
              <a:avLst/>
            </a:prstTxWarp>
          </a:bodyPr>
          <a:lstStyle>
            <a:lvl1pPr defTabSz="913009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63E58064-DBD2-B3C2-527B-9EC576ACA9E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EC440AE-5BAA-2E41-A321-38BB6957CB8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E9315E1D-7CB5-09AD-CF07-8A61CEA2228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>
            <a:lvl1pPr defTabSz="913009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D1B7F6A7-7E8A-66D7-36C1-D01E733B376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>
            <a:lvl1pPr algn="r" defTabSz="913009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BCE1767E-3A12-63AA-A610-AFAFAE45E36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1" name="Rectangle 5">
            <a:extLst>
              <a:ext uri="{FF2B5EF4-FFF2-40B4-BE49-F238E27FC236}">
                <a16:creationId xmlns:a16="http://schemas.microsoft.com/office/drawing/2014/main" id="{9F903F1D-84E4-D39B-8111-04A495ECDC5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Click to edit Master text styles</a:t>
            </a:r>
          </a:p>
          <a:p>
            <a:pPr lvl="1"/>
            <a:r>
              <a:rPr lang="fr-FR" noProof="0"/>
              <a:t>Second level</a:t>
            </a:r>
          </a:p>
          <a:p>
            <a:pPr lvl="2"/>
            <a:r>
              <a:rPr lang="fr-FR" noProof="0"/>
              <a:t>Third level</a:t>
            </a:r>
          </a:p>
          <a:p>
            <a:pPr lvl="3"/>
            <a:r>
              <a:rPr lang="fr-FR" noProof="0"/>
              <a:t>Fourth level</a:t>
            </a:r>
          </a:p>
          <a:p>
            <a:pPr lvl="4"/>
            <a:r>
              <a:rPr lang="fr-FR" noProof="0"/>
              <a:t>Fifth level</a:t>
            </a:r>
          </a:p>
        </p:txBody>
      </p:sp>
      <p:sp>
        <p:nvSpPr>
          <p:cNvPr id="116742" name="Rectangle 6">
            <a:extLst>
              <a:ext uri="{FF2B5EF4-FFF2-40B4-BE49-F238E27FC236}">
                <a16:creationId xmlns:a16="http://schemas.microsoft.com/office/drawing/2014/main" id="{D6994060-8BF9-8976-9D16-290128F35D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b" anchorCtr="0" compatLnSpc="1">
            <a:prstTxWarp prst="textNoShape">
              <a:avLst/>
            </a:prstTxWarp>
          </a:bodyPr>
          <a:lstStyle>
            <a:lvl1pPr defTabSz="913009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6743" name="Rectangle 7">
            <a:extLst>
              <a:ext uri="{FF2B5EF4-FFF2-40B4-BE49-F238E27FC236}">
                <a16:creationId xmlns:a16="http://schemas.microsoft.com/office/drawing/2014/main" id="{7A61DA17-7A31-BD53-23D4-2EE1C956D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D3ABAEF-7603-1241-9CCB-D08E738CE68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1C9721EC-A975-9AB4-A512-4977D88E25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6A5DDF64-27B3-587C-5375-128130FA4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72EB5B1A-3ACE-D0C0-2E76-6A55EA69B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ECCCE1F-C450-ED46-8627-40CD98E1715D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2C4026F7-EFC4-05B4-4964-C99A34BF94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A9EBA5-B92E-9340-8E30-003D1E2D1937}" type="slidenum">
              <a:rPr lang="fr-FR" altLang="fr-FR" smtClean="0"/>
              <a:pPr/>
              <a:t>31</a:t>
            </a:fld>
            <a:endParaRPr lang="fr-FR" altLang="fr-FR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977D0150-2B70-BA8A-8D4B-FE374286B3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09CCDEE-0558-73D7-F11E-AB288B3777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7ECFBA3C-FDA6-B9AF-E94F-070680A7E0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4DBE64FA-1D93-A124-86BC-C865CABCF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H" altLang="en-CH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0B2A5D4A-37FB-6070-A339-BBABB3D008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26DDEFA-5C9F-B543-9EF8-510BFE2A1121}" type="slidenum">
              <a:rPr lang="fr-FR" altLang="fr-FR" smtClean="0"/>
              <a:pPr/>
              <a:t>32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B42B8D12-D242-1317-7B65-F177050C34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A3EC4322-308B-D3A5-8C56-3D16F989F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H" altLang="en-CH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20BD6C1A-949D-0D47-EDFC-0DF31BC48A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EC05365-8378-7B49-B47B-D98A8B383B16}" type="slidenum">
              <a:rPr lang="fr-FR" altLang="fr-FR" smtClean="0"/>
              <a:pPr/>
              <a:t>45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86B9ED29-D0E8-C775-870C-A8941E3C99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C8D3E582-2A34-4753-7E8F-964EC0F65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H" altLang="en-CH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52483E78-E60E-8B01-C07A-5845BCA825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00B0559-2EB4-6542-8533-8126C9B03E31}" type="slidenum">
              <a:rPr lang="fr-FR" altLang="fr-FR" smtClean="0"/>
              <a:pPr/>
              <a:t>49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808312DA-E439-D9EE-6C6B-1AABBF0FD6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7790C701-352A-8373-33B4-3C94A3EDC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37B8C266-8618-DF77-BFBD-6BC765B4F6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739CA1-3756-7247-A2A3-2560DA926E62}" type="slidenum">
              <a:rPr lang="fr-FR" altLang="fr-FR" smtClean="0"/>
              <a:pPr/>
              <a:t>63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817EBFE0-3497-3B0A-A546-0585C801F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914E1E05-8588-BD5E-49BD-39DE2B3087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673A666E-D35F-0719-41F2-164A412714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A6F8E2-4E5D-3345-AF40-705692D1B054}" type="slidenum">
              <a:rPr lang="fr-FR" altLang="fr-FR" smtClean="0"/>
              <a:pPr/>
              <a:t>66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3ABAEF-7603-1241-9CCB-D08E738CE681}" type="slidenum">
              <a:rPr lang="fr-FR" altLang="fr-FR" smtClean="0"/>
              <a:pPr>
                <a:defRPr/>
              </a:pPr>
              <a:t>71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9868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81B45D-5963-090F-B92B-F4F7F25AD0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C0B6A9-0BA8-CBDD-73AD-A79053921E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7F987B-4B47-D8DD-8EC5-2F9F17BF10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E0B0F-F865-DB45-A665-DFD2E1E022D4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548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A90398-A625-2CCC-E45E-33BBF5991D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7A1DC5-92AF-9868-AD87-91149C4BA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79546B-FC59-EF19-0956-189566DCA3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324A1-A896-3943-A94C-45AB860F207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693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96E96F-2E9B-AE6B-4750-18B3EF746F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939104-2294-31C1-2049-87521F819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C1155A-201B-61A4-8248-CADBBC8797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BE44-12E7-D249-8CD9-5F5BB932315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891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74211D-3762-FF1B-5A72-F200F7110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EDDE1E-1035-8612-926D-8095503E02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914CD2-2283-BC67-A624-D4FBA90789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4168-205F-7944-BD48-8FBF651A9D6C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997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402C12-7537-4D6A-D6A4-12ECE18711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1CE852-F56D-A080-4B5C-FC1CB64EE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35E449-966D-B279-1A92-099B76CF07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D5AA7-0158-414B-8AFC-758BD516EB9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6580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6D8C8-31B5-7B2F-490D-A8E4B14505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94889E-9A2E-478D-7FC5-86B3C6A4E0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60595-C29A-D249-C28B-2A19ECC3F6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8012F-AC46-6940-8872-91789B9F80B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5916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29B0C9-EA41-EE4C-EADD-4C72205C3E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06D4B3-6E7C-466E-7ED2-7EF021D443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A6D37A-EF5F-BA18-EB62-DFF3C1A366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97804-B088-4B43-B272-62B1E7E9AC90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143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2042852-CB85-5D3F-46ED-893F5B6C80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1E6659-469A-143B-F8FF-D0B57B5828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EE8ECA-CCE1-00A1-9D15-F13FC8BBD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5EAD0-A600-0A41-A6D2-B93F9D2EABBC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5012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B26B49-9316-D83D-4549-7FCBF2E5D1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38A5B0-EB9B-95E4-4414-B44DBB3A0D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5914E9-D418-B94C-82FB-ECEF8DC787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12124-6ADA-2541-928A-11518DF9C77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757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A0875-F17B-8151-05A4-52F55073E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A7DBB-77F0-A30E-221F-B0457534C8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37CDEB-06C3-4312-2F7D-FB50110F0A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A427A-94A0-5A44-9764-C5FBED59D6D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538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CC3E31-70F7-1563-112E-35F989EB8F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32417-B67D-D120-F9AB-E993782379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61EAD-523B-DED6-DB67-B206348EDA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0B9D8-6C44-E74E-8107-F9BDD6F8B67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560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6DD5D66-FFDB-674F-5ADC-8A6D460848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64A1C7A-D8D7-4720-5209-6C3CCA3B5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Click to edit Master text styles</a:t>
            </a:r>
          </a:p>
          <a:p>
            <a:pPr lvl="1"/>
            <a:r>
              <a:rPr lang="fr-FR" altLang="fr-FR"/>
              <a:t>Second level</a:t>
            </a:r>
          </a:p>
          <a:p>
            <a:pPr lvl="2"/>
            <a:r>
              <a:rPr lang="fr-FR" altLang="fr-FR"/>
              <a:t>Third level</a:t>
            </a:r>
          </a:p>
          <a:p>
            <a:pPr lvl="3"/>
            <a:r>
              <a:rPr lang="fr-FR" altLang="fr-FR"/>
              <a:t>Fourth level</a:t>
            </a:r>
          </a:p>
          <a:p>
            <a:pPr lvl="4"/>
            <a:r>
              <a:rPr lang="fr-FR" altLang="fr-FR"/>
              <a:t>Fifth level</a:t>
            </a: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D5FA7FC5-8777-9EE0-79FE-29F848A5BD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6F514102-EC44-3BD7-2C8F-CE82083870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9A50E37D-67BC-5433-9CE0-D7A73813A8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B878215-C924-2140-88ED-D0EA6764C51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sokrypton/ColabFold/blob/main/AlphaFold2.ipynb" TargetMode="External"/><Relationship Id="rId2" Type="http://schemas.openxmlformats.org/officeDocument/2006/relationships/hyperlink" Target="https://web.expasy.org/protpara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oolkit.tuebingen.mpg.de/tools/hhpred" TargetMode="External"/><Relationship Id="rId5" Type="http://schemas.openxmlformats.org/officeDocument/2006/relationships/hyperlink" Target="https://zhanglab.ccmb.med.umich.edu/I-TASSER/" TargetMode="External"/><Relationship Id="rId4" Type="http://schemas.openxmlformats.org/officeDocument/2006/relationships/hyperlink" Target="https://swissmodel.expasy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bi.2013.03.009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9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>
            <a:extLst>
              <a:ext uri="{FF2B5EF4-FFF2-40B4-BE49-F238E27FC236}">
                <a16:creationId xmlns:a16="http://schemas.microsoft.com/office/drawing/2014/main" id="{026AC3E6-00EC-E35D-DDCD-C0A5430999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001603"/>
            <a:ext cx="7772400" cy="1470025"/>
          </a:xfrm>
        </p:spPr>
        <p:txBody>
          <a:bodyPr/>
          <a:lstStyle/>
          <a:p>
            <a:pPr eaLnBrk="1" hangingPunct="1"/>
            <a:r>
              <a:rPr lang="en-GB" altLang="en-CH" sz="3600" b="1" kern="1200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Design, Production and Purification of recombinant proteins</a:t>
            </a:r>
            <a:br>
              <a:rPr lang="en-US" altLang="en-CH" sz="3200" b="1" dirty="0">
                <a:ea typeface="ＭＳ Ｐゴシック" panose="020B0600070205080204" pitchFamily="34" charset="-128"/>
              </a:rPr>
            </a:br>
            <a:endParaRPr lang="fr-FR" altLang="fr-FR" sz="3200" b="1" dirty="0">
              <a:solidFill>
                <a:srgbClr val="FF0000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5363" name="Image 29">
            <a:extLst>
              <a:ext uri="{FF2B5EF4-FFF2-40B4-BE49-F238E27FC236}">
                <a16:creationId xmlns:a16="http://schemas.microsoft.com/office/drawing/2014/main" id="{D31AF274-2DA5-7F80-B7AF-4741F56D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6319838"/>
            <a:ext cx="120808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21F1F6-A599-D980-6B27-733DA4AF3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2978"/>
            <a:ext cx="2422339" cy="1026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8FC2D0-9BB7-370D-4DF1-D2BB73454BB8}"/>
              </a:ext>
            </a:extLst>
          </p:cNvPr>
          <p:cNvSpPr txBox="1"/>
          <p:nvPr/>
        </p:nvSpPr>
        <p:spPr>
          <a:xfrm>
            <a:off x="274638" y="307459"/>
            <a:ext cx="5945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fr-FR" sz="2400" b="1" dirty="0">
                <a:latin typeface="+mj-lt"/>
                <a:ea typeface="+mj-ea"/>
                <a:cs typeface="+mj-cs"/>
              </a:rPr>
              <a:t>BIOENG-519: </a:t>
            </a:r>
            <a:br>
              <a:rPr lang="en-US" altLang="fr-FR" sz="2400" b="1" dirty="0">
                <a:latin typeface="+mj-lt"/>
                <a:ea typeface="+mj-ea"/>
                <a:cs typeface="+mj-cs"/>
              </a:rPr>
            </a:br>
            <a:r>
              <a:rPr lang="en-GB" altLang="en-CH" sz="2400" b="1" dirty="0">
                <a:latin typeface="+mj-lt"/>
                <a:ea typeface="+mj-ea"/>
                <a:cs typeface="+mj-cs"/>
              </a:rPr>
              <a:t>Methods: omics in biomedical research</a:t>
            </a:r>
            <a:endParaRPr lang="fr-FR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0396E24-F968-F9AA-82E4-8CC4F51E9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986666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CH" altLang="fr-FR" sz="2000" kern="1200" dirty="0">
                <a:latin typeface="+mj-lt"/>
                <a:ea typeface="+mj-ea"/>
                <a:cs typeface="+mj-cs"/>
              </a:rPr>
              <a:t>Dr. MER Florence </a:t>
            </a:r>
            <a:r>
              <a:rPr lang="fr-CH" altLang="fr-FR" sz="2000" kern="1200" dirty="0" err="1">
                <a:latin typeface="+mj-lt"/>
                <a:ea typeface="+mj-ea"/>
                <a:cs typeface="+mj-cs"/>
              </a:rPr>
              <a:t>Pojer</a:t>
            </a:r>
            <a:r>
              <a:rPr lang="fr-CH" altLang="fr-FR" sz="2000" kern="1200" dirty="0">
                <a:latin typeface="+mj-lt"/>
                <a:ea typeface="+mj-ea"/>
                <a:cs typeface="+mj-cs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fr-CH" altLang="fr-FR" sz="2000" kern="1200" dirty="0">
                <a:latin typeface="+mj-lt"/>
                <a:ea typeface="+mj-ea"/>
                <a:cs typeface="+mj-cs"/>
              </a:rPr>
              <a:t>Dr Kelvin Lau &amp; Dr. Yoan </a:t>
            </a:r>
            <a:r>
              <a:rPr lang="fr-CH" altLang="fr-FR" sz="2000" kern="1200" dirty="0" err="1">
                <a:latin typeface="+mj-lt"/>
                <a:ea typeface="+mj-ea"/>
                <a:cs typeface="+mj-cs"/>
              </a:rPr>
              <a:t>Duhoo</a:t>
            </a:r>
            <a:r>
              <a:rPr lang="fr-CH" altLang="fr-FR" sz="2000" kern="1200" dirty="0">
                <a:latin typeface="+mj-lt"/>
                <a:ea typeface="+mj-ea"/>
                <a:cs typeface="+mj-cs"/>
              </a:rPr>
              <a:t> (</a:t>
            </a:r>
            <a:r>
              <a:rPr lang="fr-CH" altLang="fr-FR" sz="2000" kern="1200" dirty="0" err="1">
                <a:latin typeface="+mj-lt"/>
                <a:ea typeface="+mj-ea"/>
                <a:cs typeface="+mj-cs"/>
              </a:rPr>
              <a:t>practicals</a:t>
            </a:r>
            <a:r>
              <a:rPr lang="fr-CH" altLang="fr-FR" sz="2000" kern="1200" dirty="0">
                <a:latin typeface="+mj-lt"/>
                <a:ea typeface="+mj-ea"/>
                <a:cs typeface="+mj-cs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fr-CH" altLang="fr-FR" sz="1800" kern="1200" dirty="0"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80000"/>
              </a:lnSpc>
            </a:pPr>
            <a:r>
              <a:rPr lang="fr-CH" altLang="fr-FR" sz="1800" kern="1200" dirty="0" err="1">
                <a:latin typeface="+mj-lt"/>
                <a:ea typeface="+mj-ea"/>
                <a:cs typeface="+mj-cs"/>
              </a:rPr>
              <a:t>Protein</a:t>
            </a:r>
            <a:r>
              <a:rPr lang="fr-CH" altLang="fr-FR" sz="1800" kern="1200" dirty="0">
                <a:latin typeface="+mj-lt"/>
                <a:ea typeface="+mj-ea"/>
                <a:cs typeface="+mj-cs"/>
              </a:rPr>
              <a:t> Production and Structure </a:t>
            </a:r>
            <a:r>
              <a:rPr lang="fr-CH" altLang="fr-FR" sz="1800" kern="1200" dirty="0" err="1">
                <a:latin typeface="+mj-lt"/>
                <a:ea typeface="+mj-ea"/>
                <a:cs typeface="+mj-cs"/>
              </a:rPr>
              <a:t>Core</a:t>
            </a:r>
            <a:r>
              <a:rPr lang="fr-CH" altLang="fr-FR" sz="1800" kern="1200" dirty="0">
                <a:latin typeface="+mj-lt"/>
                <a:ea typeface="+mj-ea"/>
                <a:cs typeface="+mj-cs"/>
              </a:rPr>
              <a:t> Facility (PTPSP) </a:t>
            </a:r>
          </a:p>
          <a:p>
            <a:pPr eaLnBrk="1" hangingPunct="1">
              <a:lnSpc>
                <a:spcPct val="80000"/>
              </a:lnSpc>
            </a:pPr>
            <a:endParaRPr lang="fr-CH" altLang="fr-FR" sz="2000" kern="1200" dirty="0"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80000"/>
              </a:lnSpc>
            </a:pPr>
            <a:endParaRPr lang="fr-CH" altLang="fr-FR" sz="2000" kern="1200" dirty="0"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80000"/>
              </a:lnSpc>
            </a:pPr>
            <a:r>
              <a:rPr lang="fr-CH" altLang="fr-FR" sz="2000" kern="1200" dirty="0" err="1">
                <a:latin typeface="+mj-lt"/>
                <a:ea typeface="+mj-ea"/>
                <a:cs typeface="+mj-cs"/>
              </a:rPr>
              <a:t>Fall</a:t>
            </a:r>
            <a:r>
              <a:rPr lang="fr-CH" altLang="fr-FR" sz="2000" kern="1200" dirty="0">
                <a:latin typeface="+mj-lt"/>
                <a:ea typeface="+mj-ea"/>
                <a:cs typeface="+mj-cs"/>
              </a:rPr>
              <a:t> 2024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29BA71-EAF5-A046-3242-5719800E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12124-6ADA-2541-928A-11518DF9C779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C84AE-4D15-18DE-3600-284D6A608380}"/>
              </a:ext>
            </a:extLst>
          </p:cNvPr>
          <p:cNvSpPr txBox="1"/>
          <p:nvPr/>
        </p:nvSpPr>
        <p:spPr>
          <a:xfrm>
            <a:off x="745892" y="6245225"/>
            <a:ext cx="765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cs typeface="Arial" panose="020B0604020202020204" pitchFamily="34" charset="0"/>
              </a:rPr>
              <a:t>https://</a:t>
            </a:r>
            <a:r>
              <a:rPr lang="fr-FR" sz="1200" dirty="0" err="1">
                <a:cs typeface="Arial" panose="020B0604020202020204" pitchFamily="34" charset="0"/>
              </a:rPr>
              <a:t>www.polarismarketresearch.com</a:t>
            </a:r>
            <a:r>
              <a:rPr lang="fr-FR" sz="1200" dirty="0">
                <a:cs typeface="Arial" panose="020B0604020202020204" pitchFamily="34" charset="0"/>
              </a:rPr>
              <a:t>/</a:t>
            </a:r>
            <a:r>
              <a:rPr lang="fr-FR" sz="1200" dirty="0" err="1">
                <a:cs typeface="Arial" panose="020B0604020202020204" pitchFamily="34" charset="0"/>
              </a:rPr>
              <a:t>industry-analysis</a:t>
            </a:r>
            <a:r>
              <a:rPr lang="fr-FR" sz="1200" dirty="0">
                <a:cs typeface="Arial" panose="020B0604020202020204" pitchFamily="34" charset="0"/>
              </a:rPr>
              <a:t>/recombinant-</a:t>
            </a:r>
            <a:r>
              <a:rPr lang="fr-FR" sz="1200" dirty="0" err="1">
                <a:cs typeface="Arial" panose="020B0604020202020204" pitchFamily="34" charset="0"/>
              </a:rPr>
              <a:t>proteins</a:t>
            </a:r>
            <a:r>
              <a:rPr lang="fr-FR" sz="1200" dirty="0">
                <a:cs typeface="Arial" panose="020B0604020202020204" pitchFamily="34" charset="0"/>
              </a:rPr>
              <a:t>-</a:t>
            </a:r>
            <a:r>
              <a:rPr lang="fr-FR" sz="1200" dirty="0" err="1">
                <a:cs typeface="Arial" panose="020B0604020202020204" pitchFamily="34" charset="0"/>
              </a:rPr>
              <a:t>market</a:t>
            </a:r>
            <a:endParaRPr lang="fr-FR" sz="1200" dirty="0"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E41E5-F7CE-48CC-4773-610F9B695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8" y="1196752"/>
            <a:ext cx="8580384" cy="42901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D9E279B-E850-5E30-02E9-F5558607D980}"/>
              </a:ext>
            </a:extLst>
          </p:cNvPr>
          <p:cNvSpPr txBox="1">
            <a:spLocks noChangeArrowheads="1"/>
          </p:cNvSpPr>
          <p:nvPr/>
        </p:nvSpPr>
        <p:spPr>
          <a:xfrm>
            <a:off x="435790" y="26064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CH" altLang="fr-FR" sz="2800" b="1" kern="1200">
                <a:solidFill>
                  <a:schemeClr val="accent5">
                    <a:lumMod val="50000"/>
                  </a:schemeClr>
                </a:solidFill>
                <a:ea typeface="+mj-ea"/>
              </a:rPr>
              <a:t>Applications of recombinant proteins</a:t>
            </a:r>
            <a:endParaRPr lang="fr-CH" altLang="fr-FR" sz="2800" b="1" kern="1200" dirty="0">
              <a:solidFill>
                <a:schemeClr val="accent5">
                  <a:lumMod val="50000"/>
                </a:schemeClr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26411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65D209-287D-C0D9-9522-0383617DA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12124-6ADA-2541-928A-11518DF9C779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CD869-B347-6908-EA7B-9E14D02B3D4D}"/>
              </a:ext>
            </a:extLst>
          </p:cNvPr>
          <p:cNvSpPr txBox="1"/>
          <p:nvPr/>
        </p:nvSpPr>
        <p:spPr>
          <a:xfrm>
            <a:off x="271159" y="6106725"/>
            <a:ext cx="628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https://</a:t>
            </a:r>
            <a:r>
              <a:rPr lang="fr-FR" sz="1200" dirty="0" err="1"/>
              <a:t>www.grandviewresearch.com</a:t>
            </a:r>
            <a:r>
              <a:rPr lang="fr-FR" sz="1200" dirty="0"/>
              <a:t>/</a:t>
            </a:r>
            <a:r>
              <a:rPr lang="fr-FR" sz="1200" dirty="0" err="1"/>
              <a:t>industry-analysis</a:t>
            </a:r>
            <a:r>
              <a:rPr lang="fr-FR" sz="1200" dirty="0"/>
              <a:t>/recombinant-</a:t>
            </a:r>
            <a:r>
              <a:rPr lang="fr-FR" sz="1200" dirty="0" err="1"/>
              <a:t>proteins</a:t>
            </a:r>
            <a:r>
              <a:rPr lang="fr-FR" sz="1200" dirty="0"/>
              <a:t>-</a:t>
            </a:r>
            <a:r>
              <a:rPr lang="fr-FR" sz="1200" dirty="0" err="1"/>
              <a:t>market</a:t>
            </a:r>
            <a:r>
              <a:rPr lang="fr-FR" sz="1200" dirty="0"/>
              <a:t>-report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15AF2-8C0A-597F-4180-8E03A992F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1" y="836712"/>
            <a:ext cx="8391377" cy="438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56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31">
            <a:extLst>
              <a:ext uri="{FF2B5EF4-FFF2-40B4-BE49-F238E27FC236}">
                <a16:creationId xmlns:a16="http://schemas.microsoft.com/office/drawing/2014/main" id="{D2AD4A98-431C-8047-2F91-8620E4C8E902}"/>
              </a:ext>
            </a:extLst>
          </p:cNvPr>
          <p:cNvGrpSpPr>
            <a:grpSpLocks/>
          </p:cNvGrpSpPr>
          <p:nvPr/>
        </p:nvGrpSpPr>
        <p:grpSpPr bwMode="auto">
          <a:xfrm>
            <a:off x="508000" y="548680"/>
            <a:ext cx="7599363" cy="5434012"/>
            <a:chOff x="508333" y="1229529"/>
            <a:chExt cx="7599133" cy="54350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24AEC4-4E32-C228-E4F5-7AEB4227D114}"/>
                </a:ext>
              </a:extLst>
            </p:cNvPr>
            <p:cNvSpPr txBox="1"/>
            <p:nvPr/>
          </p:nvSpPr>
          <p:spPr>
            <a:xfrm>
              <a:off x="2222781" y="1318447"/>
              <a:ext cx="4987774" cy="368373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Clone the POI gene into a chosen expression vector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DDFB86-386A-DDA5-AF99-2A4AC98096DF}"/>
                </a:ext>
              </a:extLst>
            </p:cNvPr>
            <p:cNvSpPr txBox="1"/>
            <p:nvPr/>
          </p:nvSpPr>
          <p:spPr>
            <a:xfrm>
              <a:off x="1325871" y="2207624"/>
              <a:ext cx="6781595" cy="369961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Transform/Transfect/Transduce the expression vector into chosen host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88BE1-B47F-14F4-07A0-85AF4CF20140}"/>
                </a:ext>
              </a:extLst>
            </p:cNvPr>
            <p:cNvSpPr txBox="1"/>
            <p:nvPr/>
          </p:nvSpPr>
          <p:spPr>
            <a:xfrm>
              <a:off x="2460899" y="4675090"/>
              <a:ext cx="4465503" cy="369961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Expression test to check protein size and level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F46E1F-F095-AB48-2BAB-DE8A84595210}"/>
                </a:ext>
              </a:extLst>
            </p:cNvPr>
            <p:cNvSpPr txBox="1"/>
            <p:nvPr/>
          </p:nvSpPr>
          <p:spPr>
            <a:xfrm>
              <a:off x="3564179" y="5445180"/>
              <a:ext cx="1997015" cy="369962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Protein purification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5D32BC-5F1C-8480-0AD2-803DC3C7B0F2}"/>
                </a:ext>
              </a:extLst>
            </p:cNvPr>
            <p:cNvSpPr txBox="1"/>
            <p:nvPr/>
          </p:nvSpPr>
          <p:spPr>
            <a:xfrm>
              <a:off x="3553066" y="6237501"/>
              <a:ext cx="2279581" cy="368373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Protein quality control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7ABC770-23CF-0197-A577-E3588A2D7187}"/>
                </a:ext>
              </a:extLst>
            </p:cNvPr>
            <p:cNvSpPr/>
            <p:nvPr/>
          </p:nvSpPr>
          <p:spPr>
            <a:xfrm>
              <a:off x="1571926" y="1229529"/>
              <a:ext cx="487348" cy="48587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0FD64B-61D7-A567-13DF-2EE0C8F58A1C}"/>
                </a:ext>
              </a:extLst>
            </p:cNvPr>
            <p:cNvSpPr/>
            <p:nvPr/>
          </p:nvSpPr>
          <p:spPr>
            <a:xfrm>
              <a:off x="508333" y="2148874"/>
              <a:ext cx="485760" cy="48587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8C5607-3757-3EF4-440B-F7EC6A330A21}"/>
                </a:ext>
              </a:extLst>
            </p:cNvPr>
            <p:cNvSpPr/>
            <p:nvPr/>
          </p:nvSpPr>
          <p:spPr>
            <a:xfrm>
              <a:off x="1716384" y="4617929"/>
              <a:ext cx="485760" cy="484283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1AD7A4E-9D1A-2F9E-FE9E-728E5B324530}"/>
                </a:ext>
              </a:extLst>
            </p:cNvPr>
            <p:cNvSpPr/>
            <p:nvPr/>
          </p:nvSpPr>
          <p:spPr>
            <a:xfrm>
              <a:off x="2800614" y="5368965"/>
              <a:ext cx="485760" cy="48587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4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ED847EA-BBEF-88EE-71A7-32526D433F65}"/>
                </a:ext>
              </a:extLst>
            </p:cNvPr>
            <p:cNvSpPr/>
            <p:nvPr/>
          </p:nvSpPr>
          <p:spPr>
            <a:xfrm>
              <a:off x="2757753" y="6178751"/>
              <a:ext cx="485760" cy="48587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5</a:t>
              </a:r>
            </a:p>
          </p:txBody>
        </p:sp>
        <p:grpSp>
          <p:nvGrpSpPr>
            <p:cNvPr id="25623" name="Group 12">
              <a:extLst>
                <a:ext uri="{FF2B5EF4-FFF2-40B4-BE49-F238E27FC236}">
                  <a16:creationId xmlns:a16="http://schemas.microsoft.com/office/drawing/2014/main" id="{156F6BB6-83C4-B3DD-E10C-C1BB356AAA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2175" y="2996942"/>
              <a:ext cx="4981698" cy="1197345"/>
              <a:chOff x="1229915" y="2854997"/>
              <a:chExt cx="4981698" cy="1197345"/>
            </a:xfrm>
          </p:grpSpPr>
          <p:pic>
            <p:nvPicPr>
              <p:cNvPr id="25629" name="Picture 13">
                <a:extLst>
                  <a:ext uri="{FF2B5EF4-FFF2-40B4-BE49-F238E27FC236}">
                    <a16:creationId xmlns:a16="http://schemas.microsoft.com/office/drawing/2014/main" id="{F9C3DA74-4B9E-B820-3964-2E40AC9A7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153" y="2854997"/>
                <a:ext cx="1596460" cy="1197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30" name="Picture 14">
                <a:extLst>
                  <a:ext uri="{FF2B5EF4-FFF2-40B4-BE49-F238E27FC236}">
                    <a16:creationId xmlns:a16="http://schemas.microsoft.com/office/drawing/2014/main" id="{01F34BF4-A2E0-C5DF-D1A5-746AB9741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6374" y="2861014"/>
                <a:ext cx="1788780" cy="1191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31" name="Picture 15">
                <a:extLst>
                  <a:ext uri="{FF2B5EF4-FFF2-40B4-BE49-F238E27FC236}">
                    <a16:creationId xmlns:a16="http://schemas.microsoft.com/office/drawing/2014/main" id="{8753A448-3546-B0D3-0908-0F7CB26C98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9915" y="2854997"/>
                <a:ext cx="1596460" cy="1197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F470A8-2320-E163-9DB1-24FD1538161B}"/>
                </a:ext>
              </a:extLst>
            </p:cNvPr>
            <p:cNvCxnSpPr/>
            <p:nvPr/>
          </p:nvCxnSpPr>
          <p:spPr>
            <a:xfrm>
              <a:off x="4356317" y="1772562"/>
              <a:ext cx="0" cy="37631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86EE094-927B-B13A-FFEC-B5A2818C58FF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04" y="2634746"/>
              <a:ext cx="0" cy="31915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A622B48-CB94-94BD-4CF9-B66C6C57544B}"/>
                </a:ext>
              </a:extLst>
            </p:cNvPr>
            <p:cNvCxnSpPr/>
            <p:nvPr/>
          </p:nvCxnSpPr>
          <p:spPr>
            <a:xfrm>
              <a:off x="4370604" y="4241616"/>
              <a:ext cx="0" cy="376313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FAE529A-CD84-20B5-A120-5EFC6A14690F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04" y="5091098"/>
              <a:ext cx="0" cy="322326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7AB91A1-6F4D-A05F-89DC-0464A092B8F3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04" y="5846898"/>
              <a:ext cx="0" cy="320739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9FE6BF6-05A2-189D-0E8A-8D272C07A376}"/>
              </a:ext>
            </a:extLst>
          </p:cNvPr>
          <p:cNvCxnSpPr>
            <a:cxnSpLocks/>
          </p:cNvCxnSpPr>
          <p:nvPr/>
        </p:nvCxnSpPr>
        <p:spPr>
          <a:xfrm flipH="1">
            <a:off x="7740650" y="802680"/>
            <a:ext cx="99695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564D414-5DBC-A7EB-4D11-05F8A110AB0A}"/>
              </a:ext>
            </a:extLst>
          </p:cNvPr>
          <p:cNvCxnSpPr>
            <a:cxnSpLocks/>
          </p:cNvCxnSpPr>
          <p:nvPr/>
        </p:nvCxnSpPr>
        <p:spPr>
          <a:xfrm flipH="1">
            <a:off x="8237538" y="1667867"/>
            <a:ext cx="500062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83CC851-6C1E-E0C5-B2F7-A9D6C851B831}"/>
              </a:ext>
            </a:extLst>
          </p:cNvPr>
          <p:cNvCxnSpPr>
            <a:cxnSpLocks/>
          </p:cNvCxnSpPr>
          <p:nvPr/>
        </p:nvCxnSpPr>
        <p:spPr>
          <a:xfrm>
            <a:off x="8737600" y="802680"/>
            <a:ext cx="0" cy="489743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2628668-E4DB-DEF9-008C-2D761AF76AFB}"/>
              </a:ext>
            </a:extLst>
          </p:cNvPr>
          <p:cNvCxnSpPr>
            <a:cxnSpLocks/>
          </p:cNvCxnSpPr>
          <p:nvPr/>
        </p:nvCxnSpPr>
        <p:spPr>
          <a:xfrm flipH="1">
            <a:off x="7270750" y="4187230"/>
            <a:ext cx="14668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9142EA5-8C04-F4FE-F26A-A5870E400289}"/>
              </a:ext>
            </a:extLst>
          </p:cNvPr>
          <p:cNvCxnSpPr>
            <a:cxnSpLocks/>
          </p:cNvCxnSpPr>
          <p:nvPr/>
        </p:nvCxnSpPr>
        <p:spPr>
          <a:xfrm flipH="1">
            <a:off x="6262688" y="4907955"/>
            <a:ext cx="247491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EFBE2A3-600E-3972-2515-BCC6C376F33D}"/>
              </a:ext>
            </a:extLst>
          </p:cNvPr>
          <p:cNvCxnSpPr>
            <a:cxnSpLocks/>
          </p:cNvCxnSpPr>
          <p:nvPr/>
        </p:nvCxnSpPr>
        <p:spPr>
          <a:xfrm flipH="1">
            <a:off x="6262688" y="5700117"/>
            <a:ext cx="247491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CCB7FF2-8F7A-1FFB-AF14-5E1B799C5257}"/>
              </a:ext>
            </a:extLst>
          </p:cNvPr>
          <p:cNvSpPr/>
          <p:nvPr/>
        </p:nvSpPr>
        <p:spPr>
          <a:xfrm>
            <a:off x="4148272" y="3555365"/>
            <a:ext cx="4888224" cy="17256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41E693D-BE60-2515-D5CE-1DCEFC01E6C7}"/>
              </a:ext>
            </a:extLst>
          </p:cNvPr>
          <p:cNvSpPr/>
          <p:nvPr/>
        </p:nvSpPr>
        <p:spPr>
          <a:xfrm>
            <a:off x="263580" y="3555365"/>
            <a:ext cx="3300308" cy="17256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87CFC-8151-0FBC-CFBA-196B046E8E45}"/>
              </a:ext>
            </a:extLst>
          </p:cNvPr>
          <p:cNvSpPr txBox="1"/>
          <p:nvPr/>
        </p:nvSpPr>
        <p:spPr>
          <a:xfrm>
            <a:off x="584200" y="1374180"/>
            <a:ext cx="745563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TWO CRITICAL points to consider before starting designing your construct:</a:t>
            </a:r>
          </a:p>
          <a:p>
            <a:pPr>
              <a:defRPr/>
            </a:pP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(to avoid spending months/years producing wrong/inactive Protein of Interest)</a:t>
            </a:r>
          </a:p>
          <a:p>
            <a:pPr>
              <a:defRPr/>
            </a:pP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1. The type of experiments you plan to do with your purified protein/complex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837160-1AA0-2DF7-70BD-76B8726213E9}"/>
              </a:ext>
            </a:extLst>
          </p:cNvPr>
          <p:cNvSpPr/>
          <p:nvPr/>
        </p:nvSpPr>
        <p:spPr bwMode="auto">
          <a:xfrm>
            <a:off x="679450" y="548680"/>
            <a:ext cx="585788" cy="58420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alibri" panose="020F0502020204030204"/>
                <a:ea typeface="+mn-ea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5C03A-64B2-35A4-AE69-1AE2DA482743}"/>
              </a:ext>
            </a:extLst>
          </p:cNvPr>
          <p:cNvSpPr txBox="1"/>
          <p:nvPr/>
        </p:nvSpPr>
        <p:spPr bwMode="auto">
          <a:xfrm>
            <a:off x="2078038" y="686793"/>
            <a:ext cx="4987925" cy="368300"/>
          </a:xfrm>
          <a:prstGeom prst="rect">
            <a:avLst/>
          </a:prstGeom>
          <a:noFill/>
          <a:ln w="28575">
            <a:solidFill>
              <a:srgbClr val="4472C4">
                <a:lumMod val="60000"/>
                <a:lumOff val="40000"/>
              </a:srgbClr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Clone the POI gene into a chosen expression vector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86C44-9C50-CDB4-3664-BD6BE10E601F}"/>
              </a:ext>
            </a:extLst>
          </p:cNvPr>
          <p:cNvSpPr txBox="1"/>
          <p:nvPr/>
        </p:nvSpPr>
        <p:spPr>
          <a:xfrm>
            <a:off x="263580" y="3667908"/>
            <a:ext cx="414162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What do you need the protein for?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Enzymatic assays, Elisa, serological tests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Structural biology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Reagent for cell culture, PCRs,..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Microscopy, histology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Animal studies</a:t>
            </a:r>
          </a:p>
          <a:p>
            <a:pPr marL="285750" indent="-285750">
              <a:buFontTx/>
              <a:buChar char="-"/>
              <a:defRPr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98968A-6A1A-B49F-9036-F5BDA7BCFA0F}"/>
              </a:ext>
            </a:extLst>
          </p:cNvPr>
          <p:cNvCxnSpPr>
            <a:cxnSpLocks/>
          </p:cNvCxnSpPr>
          <p:nvPr/>
        </p:nvCxnSpPr>
        <p:spPr>
          <a:xfrm>
            <a:off x="3707904" y="4466445"/>
            <a:ext cx="296352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015F172-7CB8-EC85-3E05-67FA78D37EF2}"/>
              </a:ext>
            </a:extLst>
          </p:cNvPr>
          <p:cNvSpPr txBox="1"/>
          <p:nvPr/>
        </p:nvSpPr>
        <p:spPr>
          <a:xfrm>
            <a:off x="4314644" y="3766601"/>
            <a:ext cx="6657975" cy="14157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Design a strategy -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with the help of database/ literature 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Suitable expression host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amount required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Cofactor, partners, DNA needed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Purification process: tags vs no tag, cleavable tag,…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Expertise at your university, cost,…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87CFC-8151-0FBC-CFBA-196B046E8E45}"/>
              </a:ext>
            </a:extLst>
          </p:cNvPr>
          <p:cNvSpPr txBox="1"/>
          <p:nvPr/>
        </p:nvSpPr>
        <p:spPr>
          <a:xfrm>
            <a:off x="584200" y="1398910"/>
            <a:ext cx="7582717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TWO CRITICAL points to consider before starting:</a:t>
            </a:r>
          </a:p>
          <a:p>
            <a:pPr>
              <a:defRPr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(to avoid spending months/years producing wrong/inactive Protein of Interest)</a:t>
            </a:r>
          </a:p>
          <a:p>
            <a:pPr>
              <a:defRPr/>
            </a:pP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The type of experiments you plan to do with it</a:t>
            </a:r>
          </a:p>
          <a:p>
            <a:pPr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2. Know very well your Protein/complex and its context</a:t>
            </a:r>
          </a:p>
          <a:p>
            <a:pPr>
              <a:defRPr/>
            </a:pPr>
            <a:r>
              <a:rPr lang="en-U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Many database and software are available on internet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837160-1AA0-2DF7-70BD-76B8726213E9}"/>
              </a:ext>
            </a:extLst>
          </p:cNvPr>
          <p:cNvSpPr/>
          <p:nvPr/>
        </p:nvSpPr>
        <p:spPr bwMode="auto">
          <a:xfrm>
            <a:off x="679450" y="476672"/>
            <a:ext cx="585788" cy="584200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alibri" panose="020F0502020204030204"/>
                <a:ea typeface="+mn-ea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5C03A-64B2-35A4-AE69-1AE2DA482743}"/>
              </a:ext>
            </a:extLst>
          </p:cNvPr>
          <p:cNvSpPr txBox="1"/>
          <p:nvPr/>
        </p:nvSpPr>
        <p:spPr bwMode="auto">
          <a:xfrm>
            <a:off x="2078038" y="614785"/>
            <a:ext cx="4987925" cy="368300"/>
          </a:xfrm>
          <a:prstGeom prst="rect">
            <a:avLst/>
          </a:prstGeom>
          <a:noFill/>
          <a:ln w="28575">
            <a:solidFill>
              <a:srgbClr val="4472C4">
                <a:lumMod val="60000"/>
                <a:lumOff val="40000"/>
              </a:srgbClr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Clone the POI gene into a chosen expression vector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A9F35-C5F7-5590-CDDD-BD47A2D71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10" y="3434934"/>
            <a:ext cx="3370487" cy="23751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734A37-1923-2772-87FF-01EDE4C25FA2}"/>
              </a:ext>
            </a:extLst>
          </p:cNvPr>
          <p:cNvSpPr txBox="1"/>
          <p:nvPr/>
        </p:nvSpPr>
        <p:spPr>
          <a:xfrm>
            <a:off x="5384239" y="5881830"/>
            <a:ext cx="3370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cs typeface="Arial" panose="020B0604020202020204" pitchFamily="34" charset="0"/>
              </a:rPr>
              <a:t>Common PTMS by Frequency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11DA96-3644-E922-4F90-49255448F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88" y="3489240"/>
            <a:ext cx="2098856" cy="22176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878F73-DF21-5E5D-6B2E-EFCB5DAC2B3A}"/>
              </a:ext>
            </a:extLst>
          </p:cNvPr>
          <p:cNvSpPr txBox="1"/>
          <p:nvPr/>
        </p:nvSpPr>
        <p:spPr>
          <a:xfrm>
            <a:off x="4653635" y="6320444"/>
            <a:ext cx="3949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fr-FR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en.wikipedia.org</a:t>
            </a:r>
            <a:r>
              <a:rPr lang="fr-FR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/wiki/Post-</a:t>
            </a:r>
            <a:r>
              <a:rPr lang="fr-FR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translational_modification</a:t>
            </a:r>
            <a:endParaRPr lang="fr-FR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1664B7-B7A0-A0BF-A12F-89C9D1C6F414}"/>
              </a:ext>
            </a:extLst>
          </p:cNvPr>
          <p:cNvSpPr txBox="1"/>
          <p:nvPr/>
        </p:nvSpPr>
        <p:spPr>
          <a:xfrm>
            <a:off x="392794" y="5881831"/>
            <a:ext cx="4371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cs typeface="Arial" panose="020B0604020202020204" pitchFamily="34" charset="0"/>
              </a:rPr>
              <a:t>https://</a:t>
            </a:r>
            <a:r>
              <a:rPr lang="fr-FR" sz="1400" dirty="0" err="1">
                <a:cs typeface="Arial" panose="020B0604020202020204" pitchFamily="34" charset="0"/>
              </a:rPr>
              <a:t>www.nature.com</a:t>
            </a:r>
            <a:r>
              <a:rPr lang="fr-FR" sz="1400" dirty="0">
                <a:cs typeface="Arial" panose="020B0604020202020204" pitchFamily="34" charset="0"/>
              </a:rPr>
              <a:t>/articles/s41570-020-00223-8</a:t>
            </a:r>
          </a:p>
        </p:txBody>
      </p:sp>
      <p:sp>
        <p:nvSpPr>
          <p:cNvPr id="15" name="U-turn Arrow 14">
            <a:extLst>
              <a:ext uri="{FF2B5EF4-FFF2-40B4-BE49-F238E27FC236}">
                <a16:creationId xmlns:a16="http://schemas.microsoft.com/office/drawing/2014/main" id="{07338745-F0DC-89D0-A0C7-E1944A6AB581}"/>
              </a:ext>
            </a:extLst>
          </p:cNvPr>
          <p:cNvSpPr/>
          <p:nvPr/>
        </p:nvSpPr>
        <p:spPr>
          <a:xfrm rot="16200000">
            <a:off x="793824" y="3423116"/>
            <a:ext cx="333684" cy="345452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U-turn Arrow 15">
            <a:extLst>
              <a:ext uri="{FF2B5EF4-FFF2-40B4-BE49-F238E27FC236}">
                <a16:creationId xmlns:a16="http://schemas.microsoft.com/office/drawing/2014/main" id="{143F233B-9C31-9EEF-442F-7E7DE38F3340}"/>
              </a:ext>
            </a:extLst>
          </p:cNvPr>
          <p:cNvSpPr/>
          <p:nvPr/>
        </p:nvSpPr>
        <p:spPr>
          <a:xfrm rot="16200000">
            <a:off x="793824" y="4235623"/>
            <a:ext cx="333684" cy="345452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3648B4-1A9E-35BB-93BC-7A43EC71694A}"/>
              </a:ext>
            </a:extLst>
          </p:cNvPr>
          <p:cNvCxnSpPr/>
          <p:nvPr/>
        </p:nvCxnSpPr>
        <p:spPr>
          <a:xfrm flipV="1">
            <a:off x="2140154" y="3859925"/>
            <a:ext cx="0" cy="3348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468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25">
            <a:extLst>
              <a:ext uri="{FF2B5EF4-FFF2-40B4-BE49-F238E27FC236}">
                <a16:creationId xmlns:a16="http://schemas.microsoft.com/office/drawing/2014/main" id="{CBD3D1CB-1C22-B73A-E61A-80883BBBD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764704"/>
            <a:ext cx="8352928" cy="923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UniProt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Very informative and up to date: Function, Names &amp; Taxonomy, Subcellular location, Pathology &amp; Biotech, Interaction, Structure, Family &amp; Domains, Sequence, …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AlphafoldDB</a:t>
            </a:r>
            <a:r>
              <a:rPr lang="en-US" altLang="en-US" sz="1600" dirty="0">
                <a:cs typeface="Arial" panose="020B0604020202020204" pitchFamily="34" charset="0"/>
              </a:rPr>
              <a:t> included now in </a:t>
            </a:r>
            <a:r>
              <a:rPr lang="en-US" altLang="en-US" sz="1600" dirty="0" err="1">
                <a:cs typeface="Arial" panose="020B0604020202020204" pitchFamily="34" charset="0"/>
              </a:rPr>
              <a:t>UniProt</a:t>
            </a:r>
            <a:r>
              <a:rPr lang="en-US" altLang="en-US" sz="1600" dirty="0">
                <a:cs typeface="Arial" panose="020B0604020202020204" pitchFamily="34" charset="0"/>
              </a:rPr>
              <a:t> – models are to take with caution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 marL="342900" indent="-342900"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Protparam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Essential for biophysical parameters: Number of amino acids, Molecular weight, Theoretical PI, Amino acid composition, Atomic composition, Extinction coefficients.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600" dirty="0"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https://web.expasy.org/protparam/</a:t>
            </a:r>
            <a:endParaRPr lang="en-US" altLang="en-US" sz="16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 marL="342900" indent="-342900"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Alphafold2(3), SWISSMODEL and I-TASSER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Useful for quick 3D modelling of any proteins based on their AA sequence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600" dirty="0"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https://colab.research.google.com/github/sokrypton/ColabFold/blob/main/AlphaFold2.ipynb</a:t>
            </a:r>
            <a:endParaRPr lang="en-US" altLang="en-US" sz="16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600" dirty="0"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https://swissmodel.expasy.org</a:t>
            </a:r>
            <a:endParaRPr lang="en-US" altLang="en-US" sz="16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600" dirty="0"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https://zhanglab.ccmb.med.umich.edu/I-TASSER/</a:t>
            </a:r>
            <a:endParaRPr lang="en-US" altLang="en-US" sz="16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 marL="342900" indent="-342900">
              <a:spcBef>
                <a:spcPct val="0"/>
              </a:spcBef>
              <a:buFont typeface="Wingdings" pitchFamily="2" charset="2"/>
              <a:buChar char="q"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HHPRED: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Useful for unknown function. It is a sequence database searching and structure prediction: </a:t>
            </a:r>
            <a:r>
              <a:rPr lang="en-US" altLang="en-US" sz="1600" dirty="0"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https://toolkit.tuebingen.mpg.de/tools/hhpred</a:t>
            </a:r>
            <a:endParaRPr lang="en-US" altLang="en-US" sz="16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0B842E5C-F0B9-43BC-8DAD-38F333714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636" y="116632"/>
            <a:ext cx="55547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Useful resources in protein sciences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28">
            <a:extLst>
              <a:ext uri="{FF2B5EF4-FFF2-40B4-BE49-F238E27FC236}">
                <a16:creationId xmlns:a16="http://schemas.microsoft.com/office/drawing/2014/main" id="{6A20A9FC-47BF-4CD7-F6DA-D47DD5572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33" y="310892"/>
            <a:ext cx="7654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Example of design of Spike SARS-Cov-2 construct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119EDAEC-7DDF-7EFC-B63B-C206EBEBC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4088036"/>
            <a:ext cx="87884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6">
            <a:extLst>
              <a:ext uri="{FF2B5EF4-FFF2-40B4-BE49-F238E27FC236}">
                <a16:creationId xmlns:a16="http://schemas.microsoft.com/office/drawing/2014/main" id="{69546DA2-7FA6-BE9D-2F14-986D0147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737074"/>
            <a:ext cx="9051925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2">
            <a:extLst>
              <a:ext uri="{FF2B5EF4-FFF2-40B4-BE49-F238E27FC236}">
                <a16:creationId xmlns:a16="http://schemas.microsoft.com/office/drawing/2014/main" id="{698E2C16-74D7-45B4-4F47-030CFC94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4983386"/>
            <a:ext cx="91440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4">
            <a:extLst>
              <a:ext uri="{FF2B5EF4-FFF2-40B4-BE49-F238E27FC236}">
                <a16:creationId xmlns:a16="http://schemas.microsoft.com/office/drawing/2014/main" id="{9FF61063-D769-4141-FBCB-9F4CBE6CD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348011"/>
            <a:ext cx="91440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15">
            <a:extLst>
              <a:ext uri="{FF2B5EF4-FFF2-40B4-BE49-F238E27FC236}">
                <a16:creationId xmlns:a16="http://schemas.microsoft.com/office/drawing/2014/main" id="{7A593AF2-55F9-AB46-25CD-7E0CC6837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1052736"/>
            <a:ext cx="17621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Uniprot essential info: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3F3A249-4195-7FB6-A41A-16A0B789B625}"/>
              </a:ext>
            </a:extLst>
          </p:cNvPr>
          <p:cNvSpPr/>
          <p:nvPr/>
        </p:nvSpPr>
        <p:spPr>
          <a:xfrm>
            <a:off x="6491734" y="1915567"/>
            <a:ext cx="2544762" cy="3756025"/>
          </a:xfrm>
          <a:prstGeom prst="round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C3A3969-6CC7-64C5-8664-9E132CEB2AA5}"/>
              </a:ext>
            </a:extLst>
          </p:cNvPr>
          <p:cNvSpPr/>
          <p:nvPr/>
        </p:nvSpPr>
        <p:spPr>
          <a:xfrm>
            <a:off x="3353246" y="1915567"/>
            <a:ext cx="2979738" cy="3756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7921259-D6AD-CE79-2238-D8965AC36621}"/>
              </a:ext>
            </a:extLst>
          </p:cNvPr>
          <p:cNvSpPr/>
          <p:nvPr/>
        </p:nvSpPr>
        <p:spPr>
          <a:xfrm>
            <a:off x="256034" y="1915567"/>
            <a:ext cx="2981325" cy="3756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724" name="Picture 8">
            <a:extLst>
              <a:ext uri="{FF2B5EF4-FFF2-40B4-BE49-F238E27FC236}">
                <a16:creationId xmlns:a16="http://schemas.microsoft.com/office/drawing/2014/main" id="{656C150F-882B-1195-7B91-C25DCF64B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96" y="2004467"/>
            <a:ext cx="1382713" cy="1993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Box 28">
            <a:extLst>
              <a:ext uri="{FF2B5EF4-FFF2-40B4-BE49-F238E27FC236}">
                <a16:creationId xmlns:a16="http://schemas.microsoft.com/office/drawing/2014/main" id="{8C345582-5479-9548-4E04-2F086BDC3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593" y="268725"/>
            <a:ext cx="76049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Construct was designed for cryo-EM experiments,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but is also very well suitable for serological assays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726" name="Picture 10">
            <a:extLst>
              <a:ext uri="{FF2B5EF4-FFF2-40B4-BE49-F238E27FC236}">
                <a16:creationId xmlns:a16="http://schemas.microsoft.com/office/drawing/2014/main" id="{4D001B92-A7C9-8AB5-F3AE-E804DD2A0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921" y="2090192"/>
            <a:ext cx="2849563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388730-6982-D974-1101-399A8C9BA192}"/>
              </a:ext>
            </a:extLst>
          </p:cNvPr>
          <p:cNvSpPr txBox="1"/>
          <p:nvPr/>
        </p:nvSpPr>
        <p:spPr>
          <a:xfrm>
            <a:off x="248096" y="3396705"/>
            <a:ext cx="2928938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200" dirty="0">
                <a:cs typeface="Arial" panose="020B0604020202020204" pitchFamily="34" charset="0"/>
              </a:rPr>
              <a:t>Signal sequence removed</a:t>
            </a:r>
          </a:p>
          <a:p>
            <a:pPr marL="285750" indent="-285750">
              <a:buFontTx/>
              <a:buChar char="-"/>
              <a:defRPr/>
            </a:pPr>
            <a:r>
              <a:rPr lang="en-US" sz="1200" dirty="0">
                <a:cs typeface="Arial" panose="020B0604020202020204" pitchFamily="34" charset="0"/>
              </a:rPr>
              <a:t>Transmembrane domain removed</a:t>
            </a:r>
          </a:p>
          <a:p>
            <a:pPr marL="285750" indent="-285750">
              <a:buFontTx/>
              <a:buChar char="-"/>
              <a:defRPr/>
            </a:pPr>
            <a:r>
              <a:rPr lang="en-US" sz="1200" dirty="0" err="1">
                <a:cs typeface="Arial" panose="020B0604020202020204" pitchFamily="34" charset="0"/>
              </a:rPr>
              <a:t>Furin</a:t>
            </a:r>
            <a:r>
              <a:rPr lang="en-US" sz="1200" dirty="0">
                <a:cs typeface="Arial" panose="020B0604020202020204" pitchFamily="34" charset="0"/>
              </a:rPr>
              <a:t> cleavage-site mutated </a:t>
            </a:r>
          </a:p>
          <a:p>
            <a:pPr marL="285750" indent="-285750">
              <a:buFontTx/>
              <a:buChar char="-"/>
              <a:defRPr/>
            </a:pPr>
            <a:r>
              <a:rPr lang="en-US" sz="1200" dirty="0">
                <a:cs typeface="Arial" panose="020B0604020202020204" pitchFamily="34" charset="0"/>
              </a:rPr>
              <a:t>Two stabilizing proline mutations added</a:t>
            </a:r>
          </a:p>
          <a:p>
            <a:pPr marL="285750" indent="-285750">
              <a:buFontTx/>
              <a:buChar char="-"/>
              <a:defRPr/>
            </a:pPr>
            <a:r>
              <a:rPr lang="en-US" sz="1200" dirty="0">
                <a:cs typeface="Arial" panose="020B0604020202020204" pitchFamily="34" charset="0"/>
              </a:rPr>
              <a:t>T4 trimerization domain added</a:t>
            </a:r>
          </a:p>
          <a:p>
            <a:pPr marL="285750" indent="-285750">
              <a:buFontTx/>
              <a:buChar char="-"/>
              <a:defRPr/>
            </a:pPr>
            <a:r>
              <a:rPr lang="en-US" sz="1200" dirty="0">
                <a:cs typeface="Arial" panose="020B0604020202020204" pitchFamily="34" charset="0"/>
              </a:rPr>
              <a:t>Purification tags added at C-term</a:t>
            </a:r>
          </a:p>
          <a:p>
            <a:pPr>
              <a:defRPr/>
            </a:pPr>
            <a:r>
              <a:rPr lang="en-US" sz="1200" dirty="0">
                <a:cs typeface="Arial" panose="020B0604020202020204" pitchFamily="34" charset="0"/>
              </a:rPr>
              <a:t>         (twin-strep and His tags)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0728" name="Picture 4">
            <a:extLst>
              <a:ext uri="{FF2B5EF4-FFF2-40B4-BE49-F238E27FC236}">
                <a16:creationId xmlns:a16="http://schemas.microsoft.com/office/drawing/2014/main" id="{2CCFBB31-101D-A130-8B25-9BE360C1B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9" y="2360067"/>
            <a:ext cx="27336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Box 5">
            <a:extLst>
              <a:ext uri="{FF2B5EF4-FFF2-40B4-BE49-F238E27FC236}">
                <a16:creationId xmlns:a16="http://schemas.microsoft.com/office/drawing/2014/main" id="{30BE5950-0B70-A7D8-E184-65871E47F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188" y="6473825"/>
            <a:ext cx="1511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en-US" sz="1400">
                <a:latin typeface="Calibri Light" panose="020F0302020204030204" pitchFamily="34" charset="0"/>
                <a:cs typeface="Calibri Light" panose="020F0302020204030204" pitchFamily="34" charset="0"/>
              </a:rPr>
              <a:t>Wrapp et al., 2020</a:t>
            </a:r>
            <a:endParaRPr lang="en-US" altLang="en-US" sz="1400"/>
          </a:p>
        </p:txBody>
      </p:sp>
      <p:sp>
        <p:nvSpPr>
          <p:cNvPr id="30731" name="TextBox 25">
            <a:extLst>
              <a:ext uri="{FF2B5EF4-FFF2-40B4-BE49-F238E27FC236}">
                <a16:creationId xmlns:a16="http://schemas.microsoft.com/office/drawing/2014/main" id="{B0477876-D7BE-0C1E-30BC-E6EF50335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645" y="4035286"/>
            <a:ext cx="2209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Structure of Spike by </a:t>
            </a:r>
            <a:r>
              <a:rPr lang="en-US" altLang="en-US" sz="1200" dirty="0" err="1">
                <a:cs typeface="Arial" panose="020B0604020202020204" pitchFamily="34" charset="0"/>
              </a:rPr>
              <a:t>CryoEM</a:t>
            </a:r>
            <a:endParaRPr lang="en-US" altLang="en-US" sz="1200" dirty="0"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139F685-293D-21C0-41A2-0304826E5C58}"/>
              </a:ext>
            </a:extLst>
          </p:cNvPr>
          <p:cNvSpPr/>
          <p:nvPr/>
        </p:nvSpPr>
        <p:spPr>
          <a:xfrm>
            <a:off x="256034" y="1556792"/>
            <a:ext cx="2981325" cy="287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thinking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E289497-ECCC-DAF3-4C27-21B08E3B895C}"/>
              </a:ext>
            </a:extLst>
          </p:cNvPr>
          <p:cNvSpPr/>
          <p:nvPr/>
        </p:nvSpPr>
        <p:spPr>
          <a:xfrm>
            <a:off x="3353246" y="1556792"/>
            <a:ext cx="2979738" cy="2873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 Designed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4DBE85B-F544-F681-49D8-8DFA2488503A}"/>
              </a:ext>
            </a:extLst>
          </p:cNvPr>
          <p:cNvSpPr/>
          <p:nvPr/>
        </p:nvSpPr>
        <p:spPr>
          <a:xfrm>
            <a:off x="6577459" y="1556792"/>
            <a:ext cx="2371725" cy="287338"/>
          </a:xfrm>
          <a:prstGeom prst="roundRect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H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Results</a:t>
            </a:r>
          </a:p>
        </p:txBody>
      </p:sp>
      <p:sp>
        <p:nvSpPr>
          <p:cNvPr id="30736" name="TextBox 25">
            <a:extLst>
              <a:ext uri="{FF2B5EF4-FFF2-40B4-BE49-F238E27FC236}">
                <a16:creationId xmlns:a16="http://schemas.microsoft.com/office/drawing/2014/main" id="{1FE78C77-89C5-9515-E796-174427179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521" y="5155655"/>
            <a:ext cx="19660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Production in CHO cells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Purification by affinity tags</a:t>
            </a:r>
          </a:p>
        </p:txBody>
      </p:sp>
      <p:pic>
        <p:nvPicPr>
          <p:cNvPr id="30737" name="Picture 5">
            <a:extLst>
              <a:ext uri="{FF2B5EF4-FFF2-40B4-BE49-F238E27FC236}">
                <a16:creationId xmlns:a16="http://schemas.microsoft.com/office/drawing/2014/main" id="{5D427396-01E8-616F-4092-1622A5BF2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596" y="4349205"/>
            <a:ext cx="1281113" cy="806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8" name="TextBox 25">
            <a:extLst>
              <a:ext uri="{FF2B5EF4-FFF2-40B4-BE49-F238E27FC236}">
                <a16:creationId xmlns:a16="http://schemas.microsoft.com/office/drawing/2014/main" id="{7028673E-2299-9CD4-44D6-7CFC27E45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705" y="5242049"/>
            <a:ext cx="18902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+mj-lt"/>
                <a:cs typeface="Calibri Light" panose="020F0302020204030204" pitchFamily="34" charset="0"/>
              </a:rPr>
              <a:t>Serological tests (CHUV)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31">
            <a:extLst>
              <a:ext uri="{FF2B5EF4-FFF2-40B4-BE49-F238E27FC236}">
                <a16:creationId xmlns:a16="http://schemas.microsoft.com/office/drawing/2014/main" id="{9606EFB4-BC57-63F8-80C9-76B42324EE50}"/>
              </a:ext>
            </a:extLst>
          </p:cNvPr>
          <p:cNvGrpSpPr>
            <a:grpSpLocks/>
          </p:cNvGrpSpPr>
          <p:nvPr/>
        </p:nvGrpSpPr>
        <p:grpSpPr bwMode="auto">
          <a:xfrm>
            <a:off x="508000" y="836712"/>
            <a:ext cx="7599363" cy="5434012"/>
            <a:chOff x="508333" y="1229529"/>
            <a:chExt cx="7599133" cy="54350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2F6E28-8660-6E3D-0564-CB9F1A70790F}"/>
                </a:ext>
              </a:extLst>
            </p:cNvPr>
            <p:cNvSpPr txBox="1"/>
            <p:nvPr/>
          </p:nvSpPr>
          <p:spPr>
            <a:xfrm>
              <a:off x="2222781" y="1318447"/>
              <a:ext cx="4987774" cy="368373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Clone the POI gene into a chosen expression vector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2ECCE3-3C6F-0721-9289-67A5818DB99F}"/>
                </a:ext>
              </a:extLst>
            </p:cNvPr>
            <p:cNvSpPr txBox="1"/>
            <p:nvPr/>
          </p:nvSpPr>
          <p:spPr>
            <a:xfrm>
              <a:off x="1325871" y="2207624"/>
              <a:ext cx="6781595" cy="369961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Transform/Transfect/Transduce the expression vector into chosen host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FEE7BA-AAC2-A38B-5C6D-A120A4FB4EA5}"/>
                </a:ext>
              </a:extLst>
            </p:cNvPr>
            <p:cNvSpPr txBox="1"/>
            <p:nvPr/>
          </p:nvSpPr>
          <p:spPr>
            <a:xfrm>
              <a:off x="2460899" y="4675090"/>
              <a:ext cx="4465503" cy="369961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Expression test to check protein size and level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7E04AA-3F13-E103-CEF9-A868D2842130}"/>
                </a:ext>
              </a:extLst>
            </p:cNvPr>
            <p:cNvSpPr txBox="1"/>
            <p:nvPr/>
          </p:nvSpPr>
          <p:spPr>
            <a:xfrm>
              <a:off x="3564179" y="5445180"/>
              <a:ext cx="1997015" cy="369962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Protein purification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9440B9-429C-427B-90E7-493CA81BBED5}"/>
                </a:ext>
              </a:extLst>
            </p:cNvPr>
            <p:cNvSpPr txBox="1"/>
            <p:nvPr/>
          </p:nvSpPr>
          <p:spPr>
            <a:xfrm>
              <a:off x="3444722" y="6237501"/>
              <a:ext cx="2279581" cy="368373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Protein quality control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95EA577-6CDB-6D52-BEBA-FE44D6A69A5B}"/>
                </a:ext>
              </a:extLst>
            </p:cNvPr>
            <p:cNvSpPr/>
            <p:nvPr/>
          </p:nvSpPr>
          <p:spPr>
            <a:xfrm>
              <a:off x="1571926" y="1229529"/>
              <a:ext cx="487348" cy="485872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82E3835-0FB3-F206-AEA3-39144C5C76CF}"/>
                </a:ext>
              </a:extLst>
            </p:cNvPr>
            <p:cNvSpPr/>
            <p:nvPr/>
          </p:nvSpPr>
          <p:spPr>
            <a:xfrm>
              <a:off x="508333" y="2148874"/>
              <a:ext cx="485760" cy="48587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971052E-45B7-F7B3-281A-9CAAAD368BA5}"/>
                </a:ext>
              </a:extLst>
            </p:cNvPr>
            <p:cNvSpPr/>
            <p:nvPr/>
          </p:nvSpPr>
          <p:spPr>
            <a:xfrm>
              <a:off x="1716384" y="4617929"/>
              <a:ext cx="485760" cy="484283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60567B9-7FC8-7FCC-22D8-C8619B1326D2}"/>
                </a:ext>
              </a:extLst>
            </p:cNvPr>
            <p:cNvSpPr/>
            <p:nvPr/>
          </p:nvSpPr>
          <p:spPr>
            <a:xfrm>
              <a:off x="2800614" y="5368965"/>
              <a:ext cx="485760" cy="48587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4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325FFE-FE63-D9EE-F018-43061B84B1ED}"/>
                </a:ext>
              </a:extLst>
            </p:cNvPr>
            <p:cNvSpPr/>
            <p:nvPr/>
          </p:nvSpPr>
          <p:spPr>
            <a:xfrm>
              <a:off x="2757753" y="6178751"/>
              <a:ext cx="485760" cy="48587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5</a:t>
              </a:r>
            </a:p>
          </p:txBody>
        </p:sp>
        <p:grpSp>
          <p:nvGrpSpPr>
            <p:cNvPr id="31767" name="Group 12">
              <a:extLst>
                <a:ext uri="{FF2B5EF4-FFF2-40B4-BE49-F238E27FC236}">
                  <a16:creationId xmlns:a16="http://schemas.microsoft.com/office/drawing/2014/main" id="{8DB1C839-441E-BCA7-D8C9-98B9B74CE4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2175" y="2996942"/>
              <a:ext cx="4981698" cy="1197345"/>
              <a:chOff x="1229915" y="2854997"/>
              <a:chExt cx="4981698" cy="1197345"/>
            </a:xfrm>
          </p:grpSpPr>
          <p:pic>
            <p:nvPicPr>
              <p:cNvPr id="31773" name="Picture 13">
                <a:extLst>
                  <a:ext uri="{FF2B5EF4-FFF2-40B4-BE49-F238E27FC236}">
                    <a16:creationId xmlns:a16="http://schemas.microsoft.com/office/drawing/2014/main" id="{8E2991F7-8D27-538B-5EA4-2854F41F50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153" y="2854997"/>
                <a:ext cx="1596460" cy="1197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4" name="Picture 14">
                <a:extLst>
                  <a:ext uri="{FF2B5EF4-FFF2-40B4-BE49-F238E27FC236}">
                    <a16:creationId xmlns:a16="http://schemas.microsoft.com/office/drawing/2014/main" id="{BC8E8EBB-A97D-B459-3049-04C1A13BF4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6374" y="2861014"/>
                <a:ext cx="1788780" cy="1191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5" name="Picture 15">
                <a:extLst>
                  <a:ext uri="{FF2B5EF4-FFF2-40B4-BE49-F238E27FC236}">
                    <a16:creationId xmlns:a16="http://schemas.microsoft.com/office/drawing/2014/main" id="{F6B77034-4DF4-41CC-92CF-A1C1B5B654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9915" y="2854997"/>
                <a:ext cx="1596460" cy="1197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EA5463F-DFA2-2780-D85B-3AD4AA09A4A6}"/>
                </a:ext>
              </a:extLst>
            </p:cNvPr>
            <p:cNvCxnSpPr/>
            <p:nvPr/>
          </p:nvCxnSpPr>
          <p:spPr>
            <a:xfrm>
              <a:off x="4356317" y="1772562"/>
              <a:ext cx="0" cy="37631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AD9A338-4FC5-5086-4FDE-EF5AE46CC457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04" y="2634746"/>
              <a:ext cx="0" cy="31915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04DFB8-21E6-CCD9-397B-99CC496237E1}"/>
                </a:ext>
              </a:extLst>
            </p:cNvPr>
            <p:cNvCxnSpPr/>
            <p:nvPr/>
          </p:nvCxnSpPr>
          <p:spPr>
            <a:xfrm>
              <a:off x="4370604" y="4241616"/>
              <a:ext cx="0" cy="376313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80DF677-66CC-2632-5C81-FFB95287B37F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04" y="5091098"/>
              <a:ext cx="0" cy="322326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5F7CBD6-86F1-AEEC-F59F-2E0C1A004B37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04" y="5846898"/>
              <a:ext cx="0" cy="320739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16F2B34-A69F-A1B7-CB12-5D77BF99A7C5}"/>
              </a:ext>
            </a:extLst>
          </p:cNvPr>
          <p:cNvCxnSpPr>
            <a:cxnSpLocks/>
          </p:cNvCxnSpPr>
          <p:nvPr/>
        </p:nvCxnSpPr>
        <p:spPr>
          <a:xfrm flipH="1">
            <a:off x="7740650" y="1090712"/>
            <a:ext cx="99695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5CDBD37-B4E5-9A15-025F-7BB863C0ABF9}"/>
              </a:ext>
            </a:extLst>
          </p:cNvPr>
          <p:cNvCxnSpPr>
            <a:cxnSpLocks/>
          </p:cNvCxnSpPr>
          <p:nvPr/>
        </p:nvCxnSpPr>
        <p:spPr>
          <a:xfrm flipH="1">
            <a:off x="8237538" y="1955899"/>
            <a:ext cx="500062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A177C7F-AAFD-F17E-0DFA-48A1BA64EFA6}"/>
              </a:ext>
            </a:extLst>
          </p:cNvPr>
          <p:cNvCxnSpPr>
            <a:cxnSpLocks/>
          </p:cNvCxnSpPr>
          <p:nvPr/>
        </p:nvCxnSpPr>
        <p:spPr>
          <a:xfrm>
            <a:off x="8737600" y="1090712"/>
            <a:ext cx="0" cy="489743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540ABE7-A279-E0D4-B6B9-28E3BE32F9D8}"/>
              </a:ext>
            </a:extLst>
          </p:cNvPr>
          <p:cNvCxnSpPr>
            <a:cxnSpLocks/>
          </p:cNvCxnSpPr>
          <p:nvPr/>
        </p:nvCxnSpPr>
        <p:spPr>
          <a:xfrm flipH="1">
            <a:off x="7270750" y="4475262"/>
            <a:ext cx="14668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FCDB45D-95FB-6375-8E94-6BC77CE668D2}"/>
              </a:ext>
            </a:extLst>
          </p:cNvPr>
          <p:cNvCxnSpPr>
            <a:cxnSpLocks/>
          </p:cNvCxnSpPr>
          <p:nvPr/>
        </p:nvCxnSpPr>
        <p:spPr>
          <a:xfrm flipH="1">
            <a:off x="6262688" y="5195987"/>
            <a:ext cx="247491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250AF1E-4CA2-0B1C-F6FA-CF60F48667E3}"/>
              </a:ext>
            </a:extLst>
          </p:cNvPr>
          <p:cNvCxnSpPr>
            <a:cxnSpLocks/>
          </p:cNvCxnSpPr>
          <p:nvPr/>
        </p:nvCxnSpPr>
        <p:spPr>
          <a:xfrm flipH="1">
            <a:off x="6262688" y="5988149"/>
            <a:ext cx="247491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1">
            <a:extLst>
              <a:ext uri="{FF2B5EF4-FFF2-40B4-BE49-F238E27FC236}">
                <a16:creationId xmlns:a16="http://schemas.microsoft.com/office/drawing/2014/main" id="{C77531CF-FE64-7BDA-78F3-5CBCFE9F5F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018472-9F82-9B49-8CAE-D6B7E4B5B09E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6AF33F-AFC4-41D2-6B0C-A90A1DAB5682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81508"/>
            <a:ext cx="8229600" cy="79922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CH" altLang="fr-FR" sz="2800" b="1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Hosts for recombinant </a:t>
            </a:r>
            <a:r>
              <a:rPr lang="fr-CH" altLang="fr-FR" sz="2800" b="1" dirty="0" err="1">
                <a:solidFill>
                  <a:schemeClr val="accent5">
                    <a:lumMod val="50000"/>
                  </a:schemeClr>
                </a:solidFill>
                <a:ea typeface="+mj-ea"/>
              </a:rPr>
              <a:t>protein</a:t>
            </a:r>
            <a:r>
              <a:rPr lang="fr-CH" altLang="fr-FR" sz="2800" b="1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 production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C664FC-0A68-F4D9-9A24-3CB942AF0403}"/>
              </a:ext>
            </a:extLst>
          </p:cNvPr>
          <p:cNvSpPr txBox="1">
            <a:spLocks noChangeArrowheads="1"/>
          </p:cNvSpPr>
          <p:nvPr/>
        </p:nvSpPr>
        <p:spPr>
          <a:xfrm>
            <a:off x="588395" y="980728"/>
            <a:ext cx="7972425" cy="31559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200"/>
              </a:spcBef>
            </a:pPr>
            <a:r>
              <a:rPr lang="fr-CH" altLang="fr-FR" sz="2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Prokaryotic</a:t>
            </a:r>
            <a:r>
              <a:rPr lang="fr-CH" altLang="fr-FR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system</a:t>
            </a:r>
          </a:p>
          <a:p>
            <a:pPr lvl="1">
              <a:spcBef>
                <a:spcPts val="200"/>
              </a:spcBef>
            </a:pPr>
            <a:r>
              <a:rPr lang="fr-CH" altLang="fr-FR" sz="1400" b="1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Escherichia coli (</a:t>
            </a:r>
            <a:r>
              <a:rPr lang="fr-CH" altLang="fr-FR" sz="1400" b="1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various</a:t>
            </a:r>
            <a:r>
              <a:rPr lang="fr-CH" altLang="fr-FR" sz="1400" b="1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400" b="1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strains</a:t>
            </a:r>
            <a:r>
              <a:rPr lang="fr-CH" altLang="fr-FR" sz="1400" b="1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lvl="1">
              <a:spcBef>
                <a:spcPts val="200"/>
              </a:spcBef>
            </a:pPr>
            <a:r>
              <a:rPr lang="fr-CH" altLang="fr-FR" sz="1400" b="1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Cell</a:t>
            </a:r>
            <a:r>
              <a:rPr lang="fr-CH" altLang="fr-FR" sz="1400" b="1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-free transcription/translation system</a:t>
            </a:r>
          </a:p>
          <a:p>
            <a:pPr lvl="1">
              <a:spcBef>
                <a:spcPts val="200"/>
              </a:spcBef>
            </a:pP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Bacillus subtilis </a:t>
            </a:r>
          </a:p>
          <a:p>
            <a:pPr lvl="1">
              <a:spcBef>
                <a:spcPts val="200"/>
              </a:spcBef>
            </a:pP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Pseudomonas </a:t>
            </a: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fluorescens</a:t>
            </a:r>
            <a:endParaRPr lang="fr-CH" altLang="fr-FR" sz="1400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en-GB" sz="1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Lactococcus lactis</a:t>
            </a:r>
          </a:p>
          <a:p>
            <a:pPr marL="457200" lvl="1" indent="0">
              <a:spcBef>
                <a:spcPts val="200"/>
              </a:spcBef>
              <a:buNone/>
            </a:pPr>
            <a:endParaRPr lang="fr-CH" altLang="fr-FR" sz="1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r>
              <a:rPr lang="fr-CH" altLang="fr-FR" sz="2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Eukaryotic</a:t>
            </a:r>
            <a:r>
              <a:rPr lang="fr-CH" altLang="fr-FR" sz="2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system</a:t>
            </a:r>
          </a:p>
          <a:p>
            <a:pPr lvl="1">
              <a:spcBef>
                <a:spcPts val="200"/>
              </a:spcBef>
            </a:pPr>
            <a:r>
              <a:rPr lang="fr-CH" altLang="fr-FR" sz="1400" b="1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Cultivated</a:t>
            </a:r>
            <a:r>
              <a:rPr lang="fr-CH" altLang="fr-FR" sz="1400" b="1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400" b="1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mammalian</a:t>
            </a:r>
            <a:r>
              <a:rPr lang="fr-CH" altLang="fr-FR" sz="1400" b="1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400" b="1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cells</a:t>
            </a:r>
            <a:endParaRPr lang="fr-CH" altLang="fr-FR" sz="1400" b="1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fr-CH" altLang="fr-FR" sz="1400" b="1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Cultivated</a:t>
            </a:r>
            <a:r>
              <a:rPr lang="fr-CH" altLang="fr-FR" sz="1400" b="1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400" b="1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insect</a:t>
            </a:r>
            <a:r>
              <a:rPr lang="fr-CH" altLang="fr-FR" sz="1400" b="1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400" b="1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cells</a:t>
            </a:r>
            <a:endParaRPr lang="fr-CH" altLang="fr-FR" sz="1400" b="1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fr-CH" altLang="fr-FR" sz="1400" b="1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Cell</a:t>
            </a:r>
            <a:r>
              <a:rPr lang="fr-CH" altLang="fr-FR" sz="1400" b="1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-free transcription/translation system 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wheat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germ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rabbit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retic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and CHO </a:t>
            </a: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lysates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lvl="1">
              <a:spcBef>
                <a:spcPts val="200"/>
              </a:spcBef>
            </a:pP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Saccharomyces cerevisiae</a:t>
            </a:r>
          </a:p>
          <a:p>
            <a:pPr lvl="1">
              <a:spcBef>
                <a:spcPts val="200"/>
              </a:spcBef>
            </a:pP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Pichia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pastoris</a:t>
            </a:r>
            <a:endParaRPr lang="fr-CH" altLang="fr-FR" sz="1400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Leishmania </a:t>
            </a: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tarentolae</a:t>
            </a:r>
            <a:endParaRPr lang="fr-CH" altLang="fr-FR" sz="1400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Physcomitrella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patens</a:t>
            </a:r>
          </a:p>
          <a:p>
            <a:pPr lvl="1">
              <a:spcBef>
                <a:spcPts val="200"/>
              </a:spcBef>
            </a:pP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Cultivated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tobacco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cells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and </a:t>
            </a: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Transgenic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plants</a:t>
            </a:r>
          </a:p>
          <a:p>
            <a:pPr lvl="1">
              <a:spcBef>
                <a:spcPts val="200"/>
              </a:spcBef>
            </a:pP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Transgenic</a:t>
            </a:r>
            <a:r>
              <a:rPr lang="fr-CH" altLang="fr-FR" sz="1400" kern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400" kern="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animals</a:t>
            </a:r>
            <a:endParaRPr lang="fr-CH" altLang="fr-FR" sz="1400" kern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0849075-EF0D-DF07-A9EC-3B5DC2EA4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64704"/>
            <a:ext cx="8578850" cy="452596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Objectives of this part of the course: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altLang="fr-FR" sz="2800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Overview of state of the art technologies for production,  purification and quality control of recombinant proteins – Strategies </a:t>
            </a:r>
          </a:p>
          <a:p>
            <a:pPr marL="0" indent="0">
              <a:buNone/>
              <a:defRPr/>
            </a:pPr>
            <a:endParaRPr lang="en-US" altLang="fr-FR" sz="28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</a:endParaRPr>
          </a:p>
          <a:p>
            <a:pPr>
              <a:defRPr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Hands-on practical at the facility on purification and quality controls of proteins</a:t>
            </a:r>
            <a:endParaRPr lang="en-US" altLang="fr-FR" sz="28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</a:endParaRPr>
          </a:p>
          <a:p>
            <a:pPr marL="0" indent="0">
              <a:buNone/>
              <a:defRPr/>
            </a:pPr>
            <a:endParaRPr lang="en-US" altLang="fr-FR" sz="28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17411" name="Slide Number Placeholder 1">
            <a:extLst>
              <a:ext uri="{FF2B5EF4-FFF2-40B4-BE49-F238E27FC236}">
                <a16:creationId xmlns:a16="http://schemas.microsoft.com/office/drawing/2014/main" id="{744D3B68-0CC3-EE1A-E3EA-6B7337B8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670FEA-751A-E947-87A1-559732A17AB8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Number Placeholder 1">
            <a:extLst>
              <a:ext uri="{FF2B5EF4-FFF2-40B4-BE49-F238E27FC236}">
                <a16:creationId xmlns:a16="http://schemas.microsoft.com/office/drawing/2014/main" id="{A13C94EC-35F0-EB74-541D-4FC94BD3AF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9F975D-577D-AF4D-8E02-1E41DDE5E447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1400" dirty="0"/>
          </a:p>
        </p:txBody>
      </p:sp>
      <p:sp>
        <p:nvSpPr>
          <p:cNvPr id="55298" name="Rectangle 1">
            <a:extLst>
              <a:ext uri="{FF2B5EF4-FFF2-40B4-BE49-F238E27FC236}">
                <a16:creationId xmlns:a16="http://schemas.microsoft.com/office/drawing/2014/main" id="{A88A2612-FB85-DD6B-2072-B1D0834DE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407150"/>
            <a:ext cx="435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H" altLang="en-CH" sz="1400">
                <a:latin typeface="Calibri Light" panose="020F0302020204030204" pitchFamily="34" charset="0"/>
                <a:cs typeface="Calibri Light" panose="020F0302020204030204" pitchFamily="34" charset="0"/>
              </a:rPr>
              <a:t>https://www.origene.com/</a:t>
            </a: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F37F872E-A45C-E482-67E6-DBA22CB1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954881"/>
            <a:ext cx="8459787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C5621A-C385-9C32-3091-74A144C75754}"/>
              </a:ext>
            </a:extLst>
          </p:cNvPr>
          <p:cNvSpPr txBox="1"/>
          <p:nvPr/>
        </p:nvSpPr>
        <p:spPr bwMode="auto">
          <a:xfrm>
            <a:off x="715816" y="214657"/>
            <a:ext cx="7712368" cy="523220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Summary production hosts: Pros and Cons </a:t>
            </a:r>
          </a:p>
        </p:txBody>
      </p:sp>
    </p:spTree>
    <p:extLst>
      <p:ext uri="{BB962C8B-B14F-4D97-AF65-F5344CB8AC3E}">
        <p14:creationId xmlns:p14="http://schemas.microsoft.com/office/powerpoint/2010/main" val="1311097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1">
            <a:extLst>
              <a:ext uri="{FF2B5EF4-FFF2-40B4-BE49-F238E27FC236}">
                <a16:creationId xmlns:a16="http://schemas.microsoft.com/office/drawing/2014/main" id="{8385718D-D184-94C5-60F9-79A8D64683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846F7F-62E6-B342-9913-D79F1FE970E7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1400"/>
          </a:p>
        </p:txBody>
      </p:sp>
      <p:sp>
        <p:nvSpPr>
          <p:cNvPr id="33798" name="Rectangle 8">
            <a:extLst>
              <a:ext uri="{FF2B5EF4-FFF2-40B4-BE49-F238E27FC236}">
                <a16:creationId xmlns:a16="http://schemas.microsoft.com/office/drawing/2014/main" id="{34F9FEA7-0685-A7A3-28AE-CDF900D11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6383338"/>
            <a:ext cx="3331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GB" altLang="en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www.promab.com</a:t>
            </a:r>
            <a:r>
              <a:rPr lang="en-GB" altLang="en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/e-coli-expression</a:t>
            </a:r>
            <a:endParaRPr lang="en-CH" altLang="en-CH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7F35C9-E218-5F6D-B785-D8D0E8B30FB1}"/>
              </a:ext>
            </a:extLst>
          </p:cNvPr>
          <p:cNvSpPr txBox="1"/>
          <p:nvPr/>
        </p:nvSpPr>
        <p:spPr bwMode="auto">
          <a:xfrm>
            <a:off x="1608523" y="214142"/>
            <a:ext cx="5017720" cy="523220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Production in Bacterial cells</a:t>
            </a:r>
          </a:p>
        </p:txBody>
      </p:sp>
      <p:pic>
        <p:nvPicPr>
          <p:cNvPr id="33800" name="Picture 14">
            <a:extLst>
              <a:ext uri="{FF2B5EF4-FFF2-40B4-BE49-F238E27FC236}">
                <a16:creationId xmlns:a16="http://schemas.microsoft.com/office/drawing/2014/main" id="{86EE314B-62EE-87A6-8D00-206929E08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0" y="1038224"/>
            <a:ext cx="2373639" cy="518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9087B2-A2FC-AB02-3726-989EDFD45347}"/>
              </a:ext>
            </a:extLst>
          </p:cNvPr>
          <p:cNvSpPr txBox="1"/>
          <p:nvPr/>
        </p:nvSpPr>
        <p:spPr>
          <a:xfrm>
            <a:off x="4083036" y="1213009"/>
            <a:ext cx="4032250" cy="2215991"/>
          </a:xfrm>
          <a:prstGeom prst="rect">
            <a:avLst/>
          </a:prstGeom>
          <a:noFill/>
          <a:ln w="63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CH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Steps (total of 3 days and cheap)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CH" sz="1500" dirty="0">
                <a:cs typeface="Arial" panose="020B0604020202020204" pitchFamily="34" charset="0"/>
              </a:rPr>
              <a:t>Cloning in plasmid with antibiotic selection marker and tags for purification (lab or outsouce)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CH" sz="1500" dirty="0">
                <a:cs typeface="Arial" panose="020B0604020202020204" pitchFamily="34" charset="0"/>
              </a:rPr>
              <a:t>Transform in bacteria and select on plate with antibiotic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CH" sz="1500" dirty="0">
                <a:cs typeface="Arial" panose="020B0604020202020204" pitchFamily="34" charset="0"/>
              </a:rPr>
              <a:t>Amplification/culture from single clone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CH" sz="1500" dirty="0">
                <a:cs typeface="Arial" panose="020B0604020202020204" pitchFamily="34" charset="0"/>
              </a:rPr>
              <a:t>Induction of expression (often IPTG)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GB" sz="1500" dirty="0">
                <a:cs typeface="Arial" panose="020B0604020202020204" pitchFamily="34" charset="0"/>
              </a:rPr>
              <a:t>L</a:t>
            </a:r>
            <a:r>
              <a:rPr lang="en-CH" sz="1500" dirty="0">
                <a:cs typeface="Arial" panose="020B0604020202020204" pitchFamily="34" charset="0"/>
              </a:rPr>
              <a:t>ysis of the cells before purification</a:t>
            </a:r>
          </a:p>
        </p:txBody>
      </p:sp>
      <p:sp>
        <p:nvSpPr>
          <p:cNvPr id="33803" name="TextBox 18">
            <a:extLst>
              <a:ext uri="{FF2B5EF4-FFF2-40B4-BE49-F238E27FC236}">
                <a16:creationId xmlns:a16="http://schemas.microsoft.com/office/drawing/2014/main" id="{3914DD94-7554-EF1F-355E-C45796F88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383" y="5722173"/>
            <a:ext cx="4113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H" altLang="en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IPTG induction system </a:t>
            </a:r>
            <a:r>
              <a:rPr lang="en-CH" altLang="en-CH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GB" altLang="en-CH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GB" altLang="en-CH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zellbio.eu</a:t>
            </a:r>
            <a:r>
              <a:rPr lang="en-GB" altLang="en-CH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/product/</a:t>
            </a:r>
            <a:r>
              <a:rPr lang="en-GB" altLang="en-CH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iptg</a:t>
            </a:r>
            <a:r>
              <a:rPr lang="en-GB" altLang="en-CH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/)</a:t>
            </a:r>
            <a:endParaRPr lang="en-CH" altLang="en-CH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FB2589-5916-2CE0-180A-F6E7722D4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19" y="3818178"/>
            <a:ext cx="4355976" cy="17963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1">
            <a:extLst>
              <a:ext uri="{FF2B5EF4-FFF2-40B4-BE49-F238E27FC236}">
                <a16:creationId xmlns:a16="http://schemas.microsoft.com/office/drawing/2014/main" id="{DA7028BE-F8E5-49BF-C8C9-C0B444B19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109DBF-4BB1-DC49-A1A5-75AA76AE24ED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1B9B55-94FE-784A-1E8D-083B3D18E5DA}"/>
              </a:ext>
            </a:extLst>
          </p:cNvPr>
          <p:cNvSpPr txBox="1"/>
          <p:nvPr/>
        </p:nvSpPr>
        <p:spPr bwMode="auto">
          <a:xfrm>
            <a:off x="1115616" y="188640"/>
            <a:ext cx="4767652" cy="830997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Production in Bacterial cells: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Many different strains available</a:t>
            </a:r>
          </a:p>
        </p:txBody>
      </p:sp>
      <p:pic>
        <p:nvPicPr>
          <p:cNvPr id="34823" name="Picture 11">
            <a:extLst>
              <a:ext uri="{FF2B5EF4-FFF2-40B4-BE49-F238E27FC236}">
                <a16:creationId xmlns:a16="http://schemas.microsoft.com/office/drawing/2014/main" id="{4A454E62-01AC-BF91-37D2-F4CA03993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453062" cy="47482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1">
            <a:extLst>
              <a:ext uri="{FF2B5EF4-FFF2-40B4-BE49-F238E27FC236}">
                <a16:creationId xmlns:a16="http://schemas.microsoft.com/office/drawing/2014/main" id="{B8107A1D-E84F-3F2B-EF0F-277B04288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3408DD-9489-C84C-9EC8-9AE518FED5AC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70A137-B759-33AF-ACBD-4752FE2CBF0D}"/>
              </a:ext>
            </a:extLst>
          </p:cNvPr>
          <p:cNvSpPr txBox="1"/>
          <p:nvPr/>
        </p:nvSpPr>
        <p:spPr bwMode="auto">
          <a:xfrm>
            <a:off x="1386681" y="488156"/>
            <a:ext cx="5588196" cy="461665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How to introduce DNA into the cells?</a:t>
            </a:r>
          </a:p>
        </p:txBody>
      </p:sp>
      <p:pic>
        <p:nvPicPr>
          <p:cNvPr id="35847" name="Picture 2">
            <a:extLst>
              <a:ext uri="{FF2B5EF4-FFF2-40B4-BE49-F238E27FC236}">
                <a16:creationId xmlns:a16="http://schemas.microsoft.com/office/drawing/2014/main" id="{38F98FA5-6674-E89E-D6F3-3BCBA7C6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" y="1305173"/>
            <a:ext cx="692467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Box 3">
            <a:extLst>
              <a:ext uri="{FF2B5EF4-FFF2-40B4-BE49-F238E27FC236}">
                <a16:creationId xmlns:a16="http://schemas.microsoft.com/office/drawing/2014/main" id="{27214C04-E84F-303A-3325-695877946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275" y="6437313"/>
            <a:ext cx="2193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CH" sz="1200">
                <a:latin typeface="Calibri" panose="020F0502020204030204" pitchFamily="34" charset="0"/>
                <a:cs typeface="Calibri" panose="020F0502020204030204" pitchFamily="34" charset="0"/>
              </a:rPr>
              <a:t>https://www.thermofisher.com/</a:t>
            </a:r>
            <a:endParaRPr lang="en-CH" altLang="en-CH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1">
            <a:extLst>
              <a:ext uri="{FF2B5EF4-FFF2-40B4-BE49-F238E27FC236}">
                <a16:creationId xmlns:a16="http://schemas.microsoft.com/office/drawing/2014/main" id="{434654EE-2E97-6CCE-09FA-7B65BC61CF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369E6F-D8A0-A84F-8449-A0D1C8C0D5E7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F1DC10-A257-4C5E-1CE9-D66DF6CF0EC4}"/>
              </a:ext>
            </a:extLst>
          </p:cNvPr>
          <p:cNvSpPr txBox="1"/>
          <p:nvPr/>
        </p:nvSpPr>
        <p:spPr bwMode="auto">
          <a:xfrm>
            <a:off x="1344994" y="260648"/>
            <a:ext cx="6454011" cy="461665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Applications of Production in Bacterial cell</a:t>
            </a:r>
          </a:p>
        </p:txBody>
      </p:sp>
      <p:pic>
        <p:nvPicPr>
          <p:cNvPr id="36872" name="Picture 11">
            <a:extLst>
              <a:ext uri="{FF2B5EF4-FFF2-40B4-BE49-F238E27FC236}">
                <a16:creationId xmlns:a16="http://schemas.microsoft.com/office/drawing/2014/main" id="{28475D5E-FA41-FCF5-B016-4E87A91FE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85" y="1196752"/>
            <a:ext cx="6755397" cy="490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1">
            <a:extLst>
              <a:ext uri="{FF2B5EF4-FFF2-40B4-BE49-F238E27FC236}">
                <a16:creationId xmlns:a16="http://schemas.microsoft.com/office/drawing/2014/main" id="{434654EE-2E97-6CCE-09FA-7B65BC61CF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369E6F-D8A0-A84F-8449-A0D1C8C0D5E7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F1DC10-A257-4C5E-1CE9-D66DF6CF0EC4}"/>
              </a:ext>
            </a:extLst>
          </p:cNvPr>
          <p:cNvSpPr txBox="1"/>
          <p:nvPr/>
        </p:nvSpPr>
        <p:spPr bwMode="auto">
          <a:xfrm>
            <a:off x="1344994" y="260648"/>
            <a:ext cx="6454011" cy="461665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Applications of Production in Bacterial cell</a:t>
            </a:r>
          </a:p>
        </p:txBody>
      </p:sp>
      <p:pic>
        <p:nvPicPr>
          <p:cNvPr id="36871" name="Picture 4">
            <a:extLst>
              <a:ext uri="{FF2B5EF4-FFF2-40B4-BE49-F238E27FC236}">
                <a16:creationId xmlns:a16="http://schemas.microsoft.com/office/drawing/2014/main" id="{428CD1F8-FCCE-83A0-80FB-8945D0122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256" y="1628800"/>
            <a:ext cx="5803488" cy="31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871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1">
            <a:extLst>
              <a:ext uri="{FF2B5EF4-FFF2-40B4-BE49-F238E27FC236}">
                <a16:creationId xmlns:a16="http://schemas.microsoft.com/office/drawing/2014/main" id="{9F3AAD15-5E90-16FA-049E-16237F0229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7119CB-C869-0140-9C0B-70277CB0D514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1400"/>
          </a:p>
        </p:txBody>
      </p:sp>
      <p:sp>
        <p:nvSpPr>
          <p:cNvPr id="37894" name="TextBox 15">
            <a:extLst>
              <a:ext uri="{FF2B5EF4-FFF2-40B4-BE49-F238E27FC236}">
                <a16:creationId xmlns:a16="http://schemas.microsoft.com/office/drawing/2014/main" id="{AF9D1AB2-2175-7334-3CE5-4A1E1A86E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89" y="432625"/>
            <a:ext cx="7867475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CH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Production</a:t>
            </a:r>
            <a:r>
              <a:rPr lang="en-CH" altLang="en-CH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in mammalian cells: Two main cells used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1C2A4E7-7D0A-5773-2502-98DC8D31CE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056592"/>
              </p:ext>
            </p:extLst>
          </p:nvPr>
        </p:nvGraphicFramePr>
        <p:xfrm>
          <a:off x="244888" y="1523794"/>
          <a:ext cx="5335224" cy="3017452"/>
        </p:xfrm>
        <a:graphic>
          <a:graphicData uri="http://schemas.openxmlformats.org/drawingml/2006/table">
            <a:tbl>
              <a:tblPr/>
              <a:tblGrid>
                <a:gridCol w="2667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790"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1" i="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HEK293 cells </a:t>
                      </a:r>
                    </a:p>
                  </a:txBody>
                  <a:tcPr marL="76186" marR="76186" marT="76183" marB="76183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1" i="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 cells</a:t>
                      </a:r>
                    </a:p>
                  </a:txBody>
                  <a:tcPr marL="76186" marR="76186" marT="76183" marB="76183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488">
                <a:tc>
                  <a:txBody>
                    <a:bodyPr/>
                    <a:lstStyle/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uman </a:t>
                      </a:r>
                      <a:r>
                        <a:rPr lang="en-GB" sz="16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mbryonic </a:t>
                      </a:r>
                      <a:r>
                        <a:rPr lang="en-GB" sz="16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idney 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most commonly used line for transient production, not as frequently used for therapeutic protein production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Easy to transfect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Adaptable for suspension culture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Transient</a:t>
                      </a: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expression</a:t>
                      </a:r>
                    </a:p>
                  </a:txBody>
                  <a:tcPr marL="76186" marR="76186" marT="76183" marB="76183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hinese </a:t>
                      </a:r>
                      <a:r>
                        <a:rPr lang="en-GB" sz="16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amster </a:t>
                      </a:r>
                      <a:r>
                        <a:rPr lang="en-GB" sz="16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vary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Predominant cell line for </a:t>
                      </a:r>
                      <a:r>
                        <a:rPr lang="en-GB" sz="16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therapeutic protein production </a:t>
                      </a: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due to preferred post-translational modifications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Adaptable for suspension culture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Transient and stable </a:t>
                      </a:r>
                      <a:r>
                        <a:rPr lang="en-GB" sz="16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expressions</a:t>
                      </a:r>
                    </a:p>
                  </a:txBody>
                  <a:tcPr marL="76186" marR="76186" marT="76183" marB="76183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906" name="Rectangle 1">
            <a:extLst>
              <a:ext uri="{FF2B5EF4-FFF2-40B4-BE49-F238E27FC236}">
                <a16:creationId xmlns:a16="http://schemas.microsoft.com/office/drawing/2014/main" id="{58959373-20B5-F561-E104-DC5B1030B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8" y="1776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fr-FR" altLang="en-CH" sz="1800"/>
            </a:br>
            <a:endParaRPr lang="fr-FR" altLang="en-CH" sz="1800"/>
          </a:p>
        </p:txBody>
      </p:sp>
      <p:sp>
        <p:nvSpPr>
          <p:cNvPr id="37907" name="TextBox 18">
            <a:extLst>
              <a:ext uri="{FF2B5EF4-FFF2-40B4-BE49-F238E27FC236}">
                <a16:creationId xmlns:a16="http://schemas.microsoft.com/office/drawing/2014/main" id="{AE9260DE-ED57-A067-3B57-A7BE8712E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6144796"/>
            <a:ext cx="29046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CH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GB" altLang="en-CH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www.creativebiomart.net</a:t>
            </a:r>
            <a:endParaRPr lang="en-CH" altLang="en-CH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7908" name="Picture 21">
            <a:extLst>
              <a:ext uri="{FF2B5EF4-FFF2-40B4-BE49-F238E27FC236}">
                <a16:creationId xmlns:a16="http://schemas.microsoft.com/office/drawing/2014/main" id="{BF8989C9-9C30-F312-998A-86292885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373" y="1362083"/>
            <a:ext cx="2942561" cy="413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3BD04-9CDA-65DC-9AE0-2E58EE318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03" y="4762059"/>
            <a:ext cx="3617223" cy="17644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1">
            <a:extLst>
              <a:ext uri="{FF2B5EF4-FFF2-40B4-BE49-F238E27FC236}">
                <a16:creationId xmlns:a16="http://schemas.microsoft.com/office/drawing/2014/main" id="{3B8A9349-2F8E-F8B4-E518-55BB48DB1E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68C576-0744-D340-BF3E-F00B6688D7D8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1400"/>
          </a:p>
        </p:txBody>
      </p:sp>
      <p:sp>
        <p:nvSpPr>
          <p:cNvPr id="38918" name="Rectangle 1">
            <a:extLst>
              <a:ext uri="{FF2B5EF4-FFF2-40B4-BE49-F238E27FC236}">
                <a16:creationId xmlns:a16="http://schemas.microsoft.com/office/drawing/2014/main" id="{AD00321A-5070-EBC8-98B3-16983FC2B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8" y="1776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fr-FR" altLang="en-CH" sz="1800"/>
            </a:br>
            <a:endParaRPr lang="fr-FR" altLang="en-CH" sz="1800"/>
          </a:p>
        </p:txBody>
      </p:sp>
      <p:sp>
        <p:nvSpPr>
          <p:cNvPr id="38919" name="TextBox 11">
            <a:extLst>
              <a:ext uri="{FF2B5EF4-FFF2-40B4-BE49-F238E27FC236}">
                <a16:creationId xmlns:a16="http://schemas.microsoft.com/office/drawing/2014/main" id="{DE956693-AA94-9007-0DA1-D8B78B5D9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435084"/>
            <a:ext cx="7095853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CH" altLang="en-CH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Transient </a:t>
            </a:r>
            <a:r>
              <a:rPr lang="en-CH" altLang="en-CH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versus stable mammalian expression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006E59-2DCF-F18F-134D-FE0DF71D7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8" y="1340768"/>
            <a:ext cx="8099424" cy="4504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2924D8-AEAE-3085-3035-C60EF772B71B}"/>
              </a:ext>
            </a:extLst>
          </p:cNvPr>
          <p:cNvSpPr txBox="1"/>
          <p:nvPr/>
        </p:nvSpPr>
        <p:spPr>
          <a:xfrm>
            <a:off x="1619672" y="6468911"/>
            <a:ext cx="5137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https://</a:t>
            </a:r>
            <a:r>
              <a:rPr lang="fr-FR" sz="1000" dirty="0" err="1"/>
              <a:t>www.genscript.com</a:t>
            </a:r>
            <a:r>
              <a:rPr lang="fr-FR" sz="1000" dirty="0"/>
              <a:t>/</a:t>
            </a:r>
            <a:r>
              <a:rPr lang="fr-FR" sz="1000" dirty="0" err="1"/>
              <a:t>protein</a:t>
            </a:r>
            <a:r>
              <a:rPr lang="fr-FR" sz="1000" dirty="0"/>
              <a:t>-news/</a:t>
            </a:r>
            <a:r>
              <a:rPr lang="fr-FR" sz="1000" dirty="0" err="1"/>
              <a:t>why</a:t>
            </a:r>
            <a:r>
              <a:rPr lang="fr-FR" sz="1000" dirty="0"/>
              <a:t>-are-</a:t>
            </a:r>
            <a:r>
              <a:rPr lang="fr-FR" sz="1000" dirty="0" err="1"/>
              <a:t>cho</a:t>
            </a:r>
            <a:r>
              <a:rPr lang="fr-FR" sz="1000" dirty="0"/>
              <a:t>-</a:t>
            </a:r>
            <a:r>
              <a:rPr lang="fr-FR" sz="1000" dirty="0" err="1"/>
              <a:t>cells</a:t>
            </a:r>
            <a:r>
              <a:rPr lang="fr-FR" sz="1000" dirty="0"/>
              <a:t>-</a:t>
            </a:r>
            <a:r>
              <a:rPr lang="fr-FR" sz="1000" dirty="0" err="1"/>
              <a:t>critical</a:t>
            </a:r>
            <a:r>
              <a:rPr lang="fr-FR" sz="1000" dirty="0"/>
              <a:t>-in-</a:t>
            </a:r>
            <a:r>
              <a:rPr lang="fr-FR" sz="1000" dirty="0" err="1"/>
              <a:t>bioprocessing.html</a:t>
            </a:r>
            <a:endParaRPr lang="fr-FR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813248-C132-A78E-8A97-A945D13B9A9B}"/>
              </a:ext>
            </a:extLst>
          </p:cNvPr>
          <p:cNvSpPr txBox="1"/>
          <p:nvPr/>
        </p:nvSpPr>
        <p:spPr>
          <a:xfrm>
            <a:off x="6711586" y="2000100"/>
            <a:ext cx="2423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No </a:t>
            </a:r>
            <a:r>
              <a:rPr lang="fr-FR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integration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in </a:t>
            </a:r>
            <a:r>
              <a:rPr lang="fr-FR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genome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Expression </a:t>
            </a:r>
            <a:r>
              <a:rPr lang="fr-FR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limited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in time, Fast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1">
            <a:extLst>
              <a:ext uri="{FF2B5EF4-FFF2-40B4-BE49-F238E27FC236}">
                <a16:creationId xmlns:a16="http://schemas.microsoft.com/office/drawing/2014/main" id="{F8CD59C0-27D5-1D6A-7FFF-88C36AE68F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8ED1C8-9A19-CA44-B2B0-B3C48D3B473F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1400"/>
          </a:p>
        </p:txBody>
      </p:sp>
      <p:sp>
        <p:nvSpPr>
          <p:cNvPr id="40966" name="Rectangle 8">
            <a:extLst>
              <a:ext uri="{FF2B5EF4-FFF2-40B4-BE49-F238E27FC236}">
                <a16:creationId xmlns:a16="http://schemas.microsoft.com/office/drawing/2014/main" id="{E7A70B69-0B29-6C63-024C-532ABFB2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6329363"/>
            <a:ext cx="3041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H" altLang="en-CH" sz="1400">
                <a:latin typeface="Calibri Light" panose="020F0302020204030204" pitchFamily="34" charset="0"/>
                <a:cs typeface="Calibri Light" panose="020F0302020204030204" pitchFamily="34" charset="0"/>
              </a:rPr>
              <a:t>https://www.transient-transfection.com</a:t>
            </a:r>
          </a:p>
        </p:txBody>
      </p:sp>
      <p:pic>
        <p:nvPicPr>
          <p:cNvPr id="40967" name="Picture 12">
            <a:extLst>
              <a:ext uri="{FF2B5EF4-FFF2-40B4-BE49-F238E27FC236}">
                <a16:creationId xmlns:a16="http://schemas.microsoft.com/office/drawing/2014/main" id="{10800A17-66BA-B04D-B35D-92EBE2539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42680"/>
            <a:ext cx="7868123" cy="491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Box 10">
            <a:extLst>
              <a:ext uri="{FF2B5EF4-FFF2-40B4-BE49-F238E27FC236}">
                <a16:creationId xmlns:a16="http://schemas.microsoft.com/office/drawing/2014/main" id="{B5589F7C-BC49-7CB4-09B5-457A43295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99" y="315781"/>
            <a:ext cx="7436075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CH" altLang="en-CH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Transient transfection in mammalian cells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EC080879-4D3E-44E5-EB1D-B9077BD86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6203" y="412499"/>
            <a:ext cx="4388516" cy="779462"/>
          </a:xfrm>
        </p:spPr>
        <p:txBody>
          <a:bodyPr/>
          <a:lstStyle/>
          <a:p>
            <a:pPr marL="285750" indent="-285750" algn="l">
              <a:buFont typeface="Wingdings" pitchFamily="2" charset="2"/>
              <a:buChar char="q"/>
            </a:pPr>
            <a:r>
              <a:rPr lang="fr-CH" altLang="fr-FR" sz="2000" b="1" kern="1200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Transient transfection of HEK293E </a:t>
            </a:r>
            <a:r>
              <a:rPr lang="fr-CH" altLang="fr-FR" sz="2000" b="1" kern="1200" dirty="0" err="1">
                <a:solidFill>
                  <a:schemeClr val="accent5">
                    <a:lumMod val="50000"/>
                  </a:schemeClr>
                </a:solidFill>
                <a:ea typeface="+mj-ea"/>
              </a:rPr>
              <a:t>cells</a:t>
            </a:r>
            <a:r>
              <a:rPr lang="fr-CH" altLang="fr-FR" sz="2000" b="1" kern="1200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 </a:t>
            </a:r>
          </a:p>
        </p:txBody>
      </p:sp>
      <p:grpSp>
        <p:nvGrpSpPr>
          <p:cNvPr id="41986" name="Group 1">
            <a:extLst>
              <a:ext uri="{FF2B5EF4-FFF2-40B4-BE49-F238E27FC236}">
                <a16:creationId xmlns:a16="http://schemas.microsoft.com/office/drawing/2014/main" id="{BD64C12E-292D-16FB-31AC-F1202749192A}"/>
              </a:ext>
            </a:extLst>
          </p:cNvPr>
          <p:cNvGrpSpPr>
            <a:grpSpLocks/>
          </p:cNvGrpSpPr>
          <p:nvPr/>
        </p:nvGrpSpPr>
        <p:grpSpPr bwMode="auto">
          <a:xfrm>
            <a:off x="369276" y="1453298"/>
            <a:ext cx="4363408" cy="2107768"/>
            <a:chOff x="682535" y="1317840"/>
            <a:chExt cx="5996676" cy="2898328"/>
          </a:xfrm>
        </p:grpSpPr>
        <p:pic>
          <p:nvPicPr>
            <p:cNvPr id="41999" name="Picture 2">
              <a:extLst>
                <a:ext uri="{FF2B5EF4-FFF2-40B4-BE49-F238E27FC236}">
                  <a16:creationId xmlns:a16="http://schemas.microsoft.com/office/drawing/2014/main" id="{436F6F12-EEF7-2830-F004-74F4E8751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44" t="14253" r="13785" b="63557"/>
            <a:stretch>
              <a:fillRect/>
            </a:stretch>
          </p:blipFill>
          <p:spPr bwMode="auto">
            <a:xfrm>
              <a:off x="682535" y="1317840"/>
              <a:ext cx="5770563" cy="201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0" name="TextBox 1">
              <a:extLst>
                <a:ext uri="{FF2B5EF4-FFF2-40B4-BE49-F238E27FC236}">
                  <a16:creationId xmlns:a16="http://schemas.microsoft.com/office/drawing/2014/main" id="{2C2907AF-750D-9C18-6D7C-73BF38814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4515" y="3496704"/>
              <a:ext cx="1934696" cy="719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CH" altLang="fr-FR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1 liter culture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CH" altLang="fr-FR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1 million </a:t>
              </a:r>
              <a:r>
                <a:rPr lang="fr-CH" altLang="fr-FR" sz="14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cells</a:t>
              </a:r>
              <a:r>
                <a:rPr lang="fr-CH" altLang="fr-FR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/ml</a:t>
              </a:r>
            </a:p>
          </p:txBody>
        </p:sp>
        <p:sp>
          <p:nvSpPr>
            <p:cNvPr id="42001" name="TextBox 2">
              <a:extLst>
                <a:ext uri="{FF2B5EF4-FFF2-40B4-BE49-F238E27FC236}">
                  <a16:creationId xmlns:a16="http://schemas.microsoft.com/office/drawing/2014/main" id="{B13CF780-F66F-C3A8-3713-F7FCAFA78F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8364" y="3459639"/>
              <a:ext cx="2060267" cy="719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CH" altLang="fr-FR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50 ml culture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CH" altLang="fr-FR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20 million </a:t>
              </a:r>
              <a:r>
                <a:rPr lang="fr-CH" altLang="fr-FR" sz="14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cells</a:t>
              </a:r>
              <a:r>
                <a:rPr lang="fr-CH" altLang="fr-FR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/ml</a:t>
              </a:r>
            </a:p>
          </p:txBody>
        </p:sp>
      </p:grpSp>
      <p:sp>
        <p:nvSpPr>
          <p:cNvPr id="41987" name="Rectangle 1">
            <a:extLst>
              <a:ext uri="{FF2B5EF4-FFF2-40B4-BE49-F238E27FC236}">
                <a16:creationId xmlns:a16="http://schemas.microsoft.com/office/drawing/2014/main" id="{DBB213E5-22FF-5C78-2BB5-99EEE4641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29" y="3549251"/>
            <a:ext cx="4306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+/- VPA: </a:t>
            </a:r>
            <a:r>
              <a:rPr lang="fr-CH" altLang="fr-FR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Valproic</a:t>
            </a:r>
            <a:r>
              <a:rPr lang="fr-CH" alt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H" altLang="fr-FR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acid</a:t>
            </a:r>
            <a:r>
              <a:rPr lang="fr-CH" alt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H" altLang="fr-FR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fr-CH" alt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a histone </a:t>
            </a:r>
            <a:r>
              <a:rPr lang="fr-CH" altLang="fr-FR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deacetylase</a:t>
            </a:r>
            <a:r>
              <a:rPr lang="fr-CH" alt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H" altLang="fr-FR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inhibitor</a:t>
            </a:r>
            <a:r>
              <a:rPr lang="fr-CH" alt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CH" altLang="fr-FR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fr-CH" alt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blocks the </a:t>
            </a:r>
            <a:r>
              <a:rPr lang="fr-CH" altLang="fr-FR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cell</a:t>
            </a:r>
            <a:r>
              <a:rPr lang="fr-CH" alt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cycle </a:t>
            </a:r>
          </a:p>
        </p:txBody>
      </p:sp>
      <p:sp>
        <p:nvSpPr>
          <p:cNvPr id="41988" name="Espace réservé du numéro de diapositive 1">
            <a:extLst>
              <a:ext uri="{FF2B5EF4-FFF2-40B4-BE49-F238E27FC236}">
                <a16:creationId xmlns:a16="http://schemas.microsoft.com/office/drawing/2014/main" id="{66C3C6B3-B236-2F8D-0754-0E28A2BA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5ABA2C-5392-5447-A1C1-13EA9C6D3A44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14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D1E142-E6B6-379B-CF9A-535D511DA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751" y="419459"/>
            <a:ext cx="4031128" cy="7794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 algn="l">
              <a:buFont typeface="Wingdings" pitchFamily="2" charset="2"/>
              <a:buChar char="q"/>
              <a:defRPr/>
            </a:pPr>
            <a:r>
              <a:rPr lang="fr-CH" altLang="fr-FR" sz="2000" b="1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Transient transfection of CHO </a:t>
            </a:r>
            <a:r>
              <a:rPr lang="fr-CH" altLang="fr-FR" sz="2000" b="1" dirty="0" err="1">
                <a:solidFill>
                  <a:schemeClr val="accent5">
                    <a:lumMod val="50000"/>
                  </a:schemeClr>
                </a:solidFill>
                <a:ea typeface="+mj-ea"/>
              </a:rPr>
              <a:t>cells</a:t>
            </a:r>
            <a:r>
              <a:rPr lang="fr-CH" altLang="fr-FR" sz="2000" b="1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 </a:t>
            </a:r>
          </a:p>
        </p:txBody>
      </p:sp>
      <p:pic>
        <p:nvPicPr>
          <p:cNvPr id="41993" name="Picture 2">
            <a:extLst>
              <a:ext uri="{FF2B5EF4-FFF2-40B4-BE49-F238E27FC236}">
                <a16:creationId xmlns:a16="http://schemas.microsoft.com/office/drawing/2014/main" id="{D17E5F74-9B9A-E5B8-4F9E-343EA983D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6" t="12222" r="23090" b="54874"/>
          <a:stretch>
            <a:fillRect/>
          </a:stretch>
        </p:blipFill>
        <p:spPr bwMode="auto">
          <a:xfrm>
            <a:off x="5161597" y="1677110"/>
            <a:ext cx="378142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Rectangle 9">
            <a:extLst>
              <a:ext uri="{FF2B5EF4-FFF2-40B4-BE49-F238E27FC236}">
                <a16:creationId xmlns:a16="http://schemas.microsoft.com/office/drawing/2014/main" id="{7D981710-0B16-5DCF-C53E-7C8F573F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906" y="3026031"/>
            <a:ext cx="1458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CH" altLang="fr-FR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CH" alt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31°C</a:t>
            </a:r>
          </a:p>
        </p:txBody>
      </p:sp>
      <p:sp>
        <p:nvSpPr>
          <p:cNvPr id="41995" name="Rectangle 11">
            <a:extLst>
              <a:ext uri="{FF2B5EF4-FFF2-40B4-BE49-F238E27FC236}">
                <a16:creationId xmlns:a16="http://schemas.microsoft.com/office/drawing/2014/main" id="{CA44ABFB-E694-444D-A8DA-33E9CE2A2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361" y="3580083"/>
            <a:ext cx="12105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+/- 2% DMSO</a:t>
            </a:r>
            <a:r>
              <a:rPr lang="en-GB" sz="1000" b="0" i="0" u="none" strike="noStrike" dirty="0">
                <a:solidFill>
                  <a:srgbClr val="333333"/>
                </a:solidFill>
                <a:effectLst/>
                <a:latin typeface="Compatil Fact"/>
              </a:rPr>
              <a:t>  </a:t>
            </a:r>
            <a:endParaRPr lang="fr-CH" altLang="fr-FR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996" name="ZoneTexte 2">
            <a:extLst>
              <a:ext uri="{FF2B5EF4-FFF2-40B4-BE49-F238E27FC236}">
                <a16:creationId xmlns:a16="http://schemas.microsoft.com/office/drawing/2014/main" id="{34341ECC-EB80-C95A-14E2-F85507564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293" y="3196204"/>
            <a:ext cx="16690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4 </a:t>
            </a:r>
            <a:r>
              <a:rPr lang="mr-IN" altLang="en-CH" sz="1400" dirty="0">
                <a:latin typeface="Calibri Light" panose="020F0302020204030204" pitchFamily="34" charset="0"/>
              </a:rPr>
              <a:t>–</a:t>
            </a:r>
            <a:r>
              <a:rPr lang="fr-FR" altLang="en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6 million </a:t>
            </a:r>
            <a:r>
              <a:rPr lang="fr-FR" altLang="en-CH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cells</a:t>
            </a:r>
            <a:r>
              <a:rPr lang="fr-FR" altLang="en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/ml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37°C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0A800E-FCF7-EC47-F0C9-6F1FFC91C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53" y="4121873"/>
            <a:ext cx="6637806" cy="2053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B8D94D-B860-1D7C-F867-C9B119A53DFA}"/>
              </a:ext>
            </a:extLst>
          </p:cNvPr>
          <p:cNvSpPr txBox="1"/>
          <p:nvPr/>
        </p:nvSpPr>
        <p:spPr>
          <a:xfrm>
            <a:off x="1762398" y="6287537"/>
            <a:ext cx="5437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cs typeface="Arial" panose="020B0604020202020204" pitchFamily="34" charset="0"/>
              </a:rPr>
              <a:t>Typical</a:t>
            </a:r>
            <a:r>
              <a:rPr lang="fr-FR" sz="1600" dirty="0">
                <a:cs typeface="Arial" panose="020B0604020202020204" pitchFamily="34" charset="0"/>
              </a:rPr>
              <a:t> </a:t>
            </a:r>
            <a:r>
              <a:rPr lang="fr-FR" sz="1600" dirty="0" err="1">
                <a:cs typeface="Arial" panose="020B0604020202020204" pitchFamily="34" charset="0"/>
              </a:rPr>
              <a:t>growth</a:t>
            </a:r>
            <a:r>
              <a:rPr lang="fr-FR" sz="1600" dirty="0">
                <a:cs typeface="Arial" panose="020B0604020202020204" pitchFamily="34" charset="0"/>
              </a:rPr>
              <a:t> and </a:t>
            </a:r>
            <a:r>
              <a:rPr lang="fr-FR" sz="1600" dirty="0" err="1">
                <a:cs typeface="Arial" panose="020B0604020202020204" pitchFamily="34" charset="0"/>
              </a:rPr>
              <a:t>viability</a:t>
            </a:r>
            <a:r>
              <a:rPr lang="fr-FR" sz="1600" dirty="0">
                <a:cs typeface="Arial" panose="020B0604020202020204" pitchFamily="34" charset="0"/>
              </a:rPr>
              <a:t> </a:t>
            </a:r>
            <a:r>
              <a:rPr lang="fr-FR" sz="1600" dirty="0" err="1">
                <a:cs typeface="Arial" panose="020B0604020202020204" pitchFamily="34" charset="0"/>
              </a:rPr>
              <a:t>curves</a:t>
            </a:r>
            <a:r>
              <a:rPr lang="fr-FR" sz="1600" dirty="0">
                <a:cs typeface="Arial" panose="020B0604020202020204" pitchFamily="34" charset="0"/>
              </a:rPr>
              <a:t> for HEK and CHO </a:t>
            </a:r>
            <a:r>
              <a:rPr lang="fr-FR" sz="1600" dirty="0" err="1">
                <a:cs typeface="Arial" panose="020B0604020202020204" pitchFamily="34" charset="0"/>
              </a:rPr>
              <a:t>cells</a:t>
            </a:r>
            <a:endParaRPr lang="fr-FR" sz="16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0849075-EF0D-DF07-A9EC-3B5DC2EA4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64704"/>
            <a:ext cx="8578850" cy="452596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What are proteins? And what are their roles?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Why producing recombinant proteins as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revolutionized our life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altLang="fr-FR" sz="28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17411" name="Slide Number Placeholder 1">
            <a:extLst>
              <a:ext uri="{FF2B5EF4-FFF2-40B4-BE49-F238E27FC236}">
                <a16:creationId xmlns:a16="http://schemas.microsoft.com/office/drawing/2014/main" id="{744D3B68-0CC3-EE1A-E3EA-6B7337B8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670FEA-751A-E947-87A1-559732A17AB8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1756302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E71FEA67-8E44-4787-024D-7EE68B3109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1012" y="1438275"/>
            <a:ext cx="8326777" cy="398145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r-CH" altLang="fr-FR" sz="2400" b="1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Transient </a:t>
            </a:r>
            <a:r>
              <a:rPr lang="fr-CH" altLang="fr-FR" sz="2400" b="1" kern="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gene</a:t>
            </a:r>
            <a:r>
              <a:rPr lang="fr-CH" altLang="fr-FR" sz="2400" b="1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expression</a:t>
            </a:r>
          </a:p>
          <a:p>
            <a:pPr lvl="1"/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Rapid production of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small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quantities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of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</a:t>
            </a:r>
            <a:endParaRPr lang="fr-CH" altLang="fr-FR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Production of multiple variants of one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</a:t>
            </a:r>
            <a:endParaRPr lang="fr-CH" altLang="fr-FR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Production of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cytotoxic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proteins</a:t>
            </a:r>
            <a:endParaRPr lang="fr-CH" altLang="fr-FR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Technically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difficult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at volumes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beyond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10 L</a:t>
            </a:r>
          </a:p>
          <a:p>
            <a:pPr lvl="1"/>
            <a:endParaRPr lang="fr-CH" altLang="fr-FR" sz="18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fr-CH" altLang="fr-FR" sz="2400" b="1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Stable </a:t>
            </a:r>
            <a:r>
              <a:rPr lang="fr-CH" altLang="fr-FR" sz="2400" b="1" kern="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gene</a:t>
            </a:r>
            <a:r>
              <a:rPr lang="fr-CH" altLang="fr-FR" sz="2400" b="1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expression – pools and clonal </a:t>
            </a:r>
            <a:r>
              <a:rPr lang="fr-CH" altLang="fr-FR" sz="2400" b="1" kern="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cell</a:t>
            </a:r>
            <a:r>
              <a:rPr lang="fr-CH" altLang="fr-FR" sz="2400" b="1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fr-CH" altLang="fr-FR" sz="2400" b="1" kern="12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lines</a:t>
            </a:r>
            <a:endParaRPr lang="fr-CH" altLang="fr-FR" sz="2400" b="1" kern="12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1"/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Multiple productions of single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or multi-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complex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Inducible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production of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cytotoxic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proteins</a:t>
            </a:r>
            <a:endParaRPr lang="fr-CH" altLang="fr-FR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Requires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selection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step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(7 – 14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days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for pools and 4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months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for single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cell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clone)</a:t>
            </a:r>
          </a:p>
          <a:p>
            <a:pPr lvl="1"/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Easy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to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scale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up (100s -1000s of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liters</a:t>
            </a:r>
            <a:r>
              <a:rPr lang="fr-CH" altLang="fr-FR" sz="1800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43011" name="Espace réservé du numéro de diapositive 1">
            <a:extLst>
              <a:ext uri="{FF2B5EF4-FFF2-40B4-BE49-F238E27FC236}">
                <a16:creationId xmlns:a16="http://schemas.microsoft.com/office/drawing/2014/main" id="{C1B3E2A2-3010-B354-9EF9-0F58EA3B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59060F-9BA5-214E-8EA1-6498A493579C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140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AAA8E42-3D9A-525E-71C9-19EACB41B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11" y="459503"/>
            <a:ext cx="8175058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CH" altLang="en-CH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Summary Transient vs Stable gene Expression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ACB92921-3712-909B-D792-FF7E0282E6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6525"/>
            <a:ext cx="8229600" cy="1143000"/>
          </a:xfrm>
        </p:spPr>
        <p:txBody>
          <a:bodyPr/>
          <a:lstStyle/>
          <a:p>
            <a:r>
              <a:rPr lang="fr-CH" altLang="fr-FR" sz="2800" b="1" kern="1200" dirty="0" err="1">
                <a:solidFill>
                  <a:schemeClr val="accent5">
                    <a:lumMod val="50000"/>
                  </a:schemeClr>
                </a:solidFill>
                <a:ea typeface="+mj-ea"/>
              </a:rPr>
              <a:t>Avoid</a:t>
            </a:r>
            <a:r>
              <a:rPr lang="fr-CH" altLang="fr-FR" sz="2800" b="1" kern="1200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 </a:t>
            </a:r>
            <a:r>
              <a:rPr lang="fr-CH" altLang="fr-FR" sz="2800" b="1" kern="1200" dirty="0" err="1">
                <a:solidFill>
                  <a:schemeClr val="accent5">
                    <a:lumMod val="50000"/>
                  </a:schemeClr>
                </a:solidFill>
                <a:ea typeface="+mj-ea"/>
              </a:rPr>
              <a:t>comtamination</a:t>
            </a:r>
            <a:r>
              <a:rPr lang="fr-CH" altLang="fr-FR" sz="2800" b="1" kern="1200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 </a:t>
            </a:r>
            <a:r>
              <a:rPr lang="fr-CH" altLang="fr-FR" sz="2800" b="1" kern="1200" dirty="0" err="1">
                <a:solidFill>
                  <a:schemeClr val="accent5">
                    <a:lumMod val="50000"/>
                  </a:schemeClr>
                </a:solidFill>
                <a:ea typeface="+mj-ea"/>
              </a:rPr>
              <a:t>with</a:t>
            </a:r>
            <a:r>
              <a:rPr lang="fr-CH" altLang="fr-FR" sz="2800" b="1" kern="1200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 </a:t>
            </a:r>
            <a:r>
              <a:rPr lang="fr-CH" altLang="fr-FR" sz="2800" b="1" kern="1200" dirty="0" err="1">
                <a:solidFill>
                  <a:schemeClr val="accent5">
                    <a:lumMod val="50000"/>
                  </a:schemeClr>
                </a:solidFill>
                <a:ea typeface="+mj-ea"/>
              </a:rPr>
              <a:t>Endotoxin</a:t>
            </a:r>
            <a:endParaRPr lang="fr-FR" altLang="fr-FR" sz="2800" b="1" kern="1200" dirty="0">
              <a:solidFill>
                <a:schemeClr val="accent5">
                  <a:lumMod val="50000"/>
                </a:schemeClr>
              </a:solidFill>
              <a:ea typeface="+mj-ea"/>
            </a:endParaRP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992E93AE-8F2E-9A23-68BF-D53EBB685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46200"/>
            <a:ext cx="8229600" cy="5184775"/>
          </a:xfrm>
        </p:spPr>
        <p:txBody>
          <a:bodyPr/>
          <a:lstStyle/>
          <a:p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Heat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-stable lipopolysaccharide (LPS)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from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gram-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negative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bacteria</a:t>
            </a:r>
            <a:endParaRPr lang="fr-CH" altLang="fr-FR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Standard of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measurement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is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Endotoxin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Unit (EU): 1 EU = 100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pg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LPS</a:t>
            </a:r>
          </a:p>
          <a:p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Maximum dose for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injected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drugs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is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5 EU per kg of body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weight</a:t>
            </a:r>
            <a:r>
              <a:rPr lang="fr-CH" altLang="fr-FR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per </a:t>
            </a:r>
            <a:r>
              <a:rPr lang="fr-CH" altLang="fr-FR" sz="1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hour</a:t>
            </a:r>
            <a:endParaRPr lang="fr-FR" altLang="fr-FR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4035" name="Espace réservé du numéro de diapositive 1">
            <a:extLst>
              <a:ext uri="{FF2B5EF4-FFF2-40B4-BE49-F238E27FC236}">
                <a16:creationId xmlns:a16="http://schemas.microsoft.com/office/drawing/2014/main" id="{BA5CE711-5CFD-F7BA-8FBE-58F37B2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C399F1-6EC5-A04A-BB4E-141C0A9E45A1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1400"/>
          </a:p>
        </p:txBody>
      </p:sp>
      <p:pic>
        <p:nvPicPr>
          <p:cNvPr id="44040" name="Picture 5">
            <a:extLst>
              <a:ext uri="{FF2B5EF4-FFF2-40B4-BE49-F238E27FC236}">
                <a16:creationId xmlns:a16="http://schemas.microsoft.com/office/drawing/2014/main" id="{308F61D7-5602-5788-2A62-5B48C6BA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23" y="2750438"/>
            <a:ext cx="63246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1">
            <a:extLst>
              <a:ext uri="{FF2B5EF4-FFF2-40B4-BE49-F238E27FC236}">
                <a16:creationId xmlns:a16="http://schemas.microsoft.com/office/drawing/2014/main" id="{98DD949A-1FB6-B867-FF34-C0894C293F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81956DD-C3AF-F64B-82EF-4CEFC9165751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1400"/>
          </a:p>
        </p:txBody>
      </p:sp>
      <p:sp>
        <p:nvSpPr>
          <p:cNvPr id="46091" name="TextBox 24">
            <a:extLst>
              <a:ext uri="{FF2B5EF4-FFF2-40B4-BE49-F238E27FC236}">
                <a16:creationId xmlns:a16="http://schemas.microsoft.com/office/drawing/2014/main" id="{C8799009-8CA6-06E3-6266-F6F441A49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850" y="6345238"/>
            <a:ext cx="1957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H" altLang="en-CH" sz="1800" dirty="0"/>
              <a:t>@ PTPSP- EPFL</a:t>
            </a:r>
          </a:p>
        </p:txBody>
      </p:sp>
      <p:sp>
        <p:nvSpPr>
          <p:cNvPr id="46092" name="TextBox 14">
            <a:extLst>
              <a:ext uri="{FF2B5EF4-FFF2-40B4-BE49-F238E27FC236}">
                <a16:creationId xmlns:a16="http://schemas.microsoft.com/office/drawing/2014/main" id="{8F41D40E-8C3B-2C4A-8D61-DE58B221A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996" y="295710"/>
            <a:ext cx="5598007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CH" altLang="en-CH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Academic setup for production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3143D1-0404-866F-982E-C63A92D680DC}"/>
              </a:ext>
            </a:extLst>
          </p:cNvPr>
          <p:cNvGrpSpPr/>
          <p:nvPr/>
        </p:nvGrpSpPr>
        <p:grpSpPr>
          <a:xfrm>
            <a:off x="1007603" y="1093623"/>
            <a:ext cx="7128793" cy="5038337"/>
            <a:chOff x="1007603" y="1093623"/>
            <a:chExt cx="7128793" cy="5038337"/>
          </a:xfrm>
        </p:grpSpPr>
        <p:pic>
          <p:nvPicPr>
            <p:cNvPr id="46087" name="Picture 17">
              <a:extLst>
                <a:ext uri="{FF2B5EF4-FFF2-40B4-BE49-F238E27FC236}">
                  <a16:creationId xmlns:a16="http://schemas.microsoft.com/office/drawing/2014/main" id="{A4DD005A-0E5D-B3F5-0A42-D62D65E7F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541792" y="1337568"/>
              <a:ext cx="3838548" cy="335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5AF62A4-EEB6-F5E9-7DD8-007E88FBDCBC}"/>
                </a:ext>
              </a:extLst>
            </p:cNvPr>
            <p:cNvGrpSpPr/>
            <p:nvPr/>
          </p:nvGrpSpPr>
          <p:grpSpPr>
            <a:xfrm>
              <a:off x="1007603" y="1093837"/>
              <a:ext cx="7128793" cy="5038123"/>
              <a:chOff x="395535" y="1266641"/>
              <a:chExt cx="6430099" cy="4544336"/>
            </a:xfrm>
          </p:grpSpPr>
          <p:pic>
            <p:nvPicPr>
              <p:cNvPr id="46090" name="Picture 23">
                <a:extLst>
                  <a:ext uri="{FF2B5EF4-FFF2-40B4-BE49-F238E27FC236}">
                    <a16:creationId xmlns:a16="http://schemas.microsoft.com/office/drawing/2014/main" id="{B4E79199-6A34-254D-FD96-602007AEC0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72713" y="1834889"/>
                <a:ext cx="4544336" cy="3407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086" name="Picture 11">
                <a:extLst>
                  <a:ext uri="{FF2B5EF4-FFF2-40B4-BE49-F238E27FC236}">
                    <a16:creationId xmlns:a16="http://schemas.microsoft.com/office/drawing/2014/main" id="{A899B67E-4B8F-E883-A177-A8F10BEF1D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3375" y="3584698"/>
                <a:ext cx="3022259" cy="2226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1">
            <a:extLst>
              <a:ext uri="{FF2B5EF4-FFF2-40B4-BE49-F238E27FC236}">
                <a16:creationId xmlns:a16="http://schemas.microsoft.com/office/drawing/2014/main" id="{4EB74AEF-7022-25B8-21A0-199011D678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30BE91-B9A2-A044-948F-8F31B34D74AB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1400"/>
          </a:p>
        </p:txBody>
      </p:sp>
      <p:pic>
        <p:nvPicPr>
          <p:cNvPr id="48134" name="Picture 8">
            <a:extLst>
              <a:ext uri="{FF2B5EF4-FFF2-40B4-BE49-F238E27FC236}">
                <a16:creationId xmlns:a16="http://schemas.microsoft.com/office/drawing/2014/main" id="{3E30AEBC-F068-834B-026A-8A8C94A86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556792"/>
            <a:ext cx="4791274" cy="446459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13">
            <a:extLst>
              <a:ext uri="{FF2B5EF4-FFF2-40B4-BE49-F238E27FC236}">
                <a16:creationId xmlns:a16="http://schemas.microsoft.com/office/drawing/2014/main" id="{286EF2E7-F91A-A3C7-4AB1-2A4D22F05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182813"/>
            <a:ext cx="3311525" cy="35480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TextBox 14">
            <a:extLst>
              <a:ext uri="{FF2B5EF4-FFF2-40B4-BE49-F238E27FC236}">
                <a16:creationId xmlns:a16="http://schemas.microsoft.com/office/drawing/2014/main" id="{C1EA5579-3D68-4627-886B-E988B657B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913" y="6345238"/>
            <a:ext cx="2736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CH" sz="1600">
                <a:latin typeface="Calibri Light" panose="020F0302020204030204" pitchFamily="34" charset="0"/>
                <a:cs typeface="Calibri Light" panose="020F0302020204030204" pitchFamily="34" charset="0"/>
              </a:rPr>
              <a:t>http://cn.abec.com/single-use/</a:t>
            </a:r>
            <a:endParaRPr lang="en-CH" altLang="en-CH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137" name="TextBox 11">
            <a:extLst>
              <a:ext uri="{FF2B5EF4-FFF2-40B4-BE49-F238E27FC236}">
                <a16:creationId xmlns:a16="http://schemas.microsoft.com/office/drawing/2014/main" id="{0E8466DF-7B3D-4514-8316-877D8F4AF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282" y="603905"/>
            <a:ext cx="5317481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CH" altLang="en-CH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Industry setup for production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287D39-08E9-2AF0-3E14-CC47A84E5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62" y="1443303"/>
            <a:ext cx="5112568" cy="4179211"/>
          </a:xfrm>
          <a:prstGeom prst="rect">
            <a:avLst/>
          </a:prstGeom>
        </p:spPr>
      </p:pic>
      <p:sp>
        <p:nvSpPr>
          <p:cNvPr id="49153" name="Espace réservé du numéro de diapositive 5">
            <a:extLst>
              <a:ext uri="{FF2B5EF4-FFF2-40B4-BE49-F238E27FC236}">
                <a16:creationId xmlns:a16="http://schemas.microsoft.com/office/drawing/2014/main" id="{E85716A9-DF94-1A52-8BD2-CC42569D8E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F563E5-C5D4-454E-8978-41DBDDA333B3}" type="slidenum">
              <a:rPr lang="fr-FR" altLang="en-CH" sz="14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fr-FR" altLang="en-CH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EF5EFC-A93A-1D11-16F0-484552F2EE4D}"/>
              </a:ext>
            </a:extLst>
          </p:cNvPr>
          <p:cNvSpPr/>
          <p:nvPr/>
        </p:nvSpPr>
        <p:spPr>
          <a:xfrm>
            <a:off x="3829050" y="2938463"/>
            <a:ext cx="587375" cy="1317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  <p:sp>
        <p:nvSpPr>
          <p:cNvPr id="49157" name="TextBox 9">
            <a:extLst>
              <a:ext uri="{FF2B5EF4-FFF2-40B4-BE49-F238E27FC236}">
                <a16:creationId xmlns:a16="http://schemas.microsoft.com/office/drawing/2014/main" id="{AA51C580-AB7E-5F47-953E-1F8403D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462" y="6489412"/>
            <a:ext cx="40430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CH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GB" altLang="en-CH" sz="1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www.abmgood.com</a:t>
            </a:r>
            <a:r>
              <a:rPr lang="en-GB" altLang="en-CH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/Custom-Baculovirus-Production-</a:t>
            </a:r>
            <a:r>
              <a:rPr lang="en-GB" altLang="en-CH" sz="1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Services.html</a:t>
            </a:r>
            <a:endParaRPr lang="en-CH" altLang="en-CH" sz="1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9163" name="TextBox 24">
            <a:extLst>
              <a:ext uri="{FF2B5EF4-FFF2-40B4-BE49-F238E27FC236}">
                <a16:creationId xmlns:a16="http://schemas.microsoft.com/office/drawing/2014/main" id="{AA399275-552B-2451-59A1-88482EB9F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753" y="5410102"/>
            <a:ext cx="50767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286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CH" sz="1600" dirty="0">
                <a:cs typeface="Arial" panose="020B0604020202020204" pitchFamily="34" charset="0"/>
              </a:rPr>
              <a:t>Simple to handle, Best practice : no antibiotics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CH" sz="1600" dirty="0">
                <a:cs typeface="Arial" panose="020B0604020202020204" pitchFamily="34" charset="0"/>
              </a:rPr>
              <a:t>Temperature : 21 – 28°C (very heat sensitive)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CH" sz="1600" dirty="0">
                <a:cs typeface="Arial" panose="020B0604020202020204" pitchFamily="34" charset="0"/>
              </a:rPr>
              <a:t>Full process: 4-5 weeks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8FDE87-C114-8F18-D073-5A68C016C782}"/>
              </a:ext>
            </a:extLst>
          </p:cNvPr>
          <p:cNvSpPr txBox="1"/>
          <p:nvPr/>
        </p:nvSpPr>
        <p:spPr bwMode="auto">
          <a:xfrm>
            <a:off x="771597" y="212446"/>
            <a:ext cx="8383164" cy="95410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Production in insect cells 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via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Baculovirus infection: a long process but very versatile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u numéro de diapositive 5">
            <a:extLst>
              <a:ext uri="{FF2B5EF4-FFF2-40B4-BE49-F238E27FC236}">
                <a16:creationId xmlns:a16="http://schemas.microsoft.com/office/drawing/2014/main" id="{08C441E9-B331-E6D8-192B-8F628A5491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C33089-FF9A-914A-96A4-0B2DD66EEDC9}" type="slidenum">
              <a:rPr lang="fr-FR" altLang="en-CH" sz="14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fr-FR" altLang="en-CH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665339-E65F-2E17-C761-89FA6AA2A5F7}"/>
              </a:ext>
            </a:extLst>
          </p:cNvPr>
          <p:cNvSpPr txBox="1"/>
          <p:nvPr/>
        </p:nvSpPr>
        <p:spPr>
          <a:xfrm>
            <a:off x="292564" y="1491456"/>
            <a:ext cx="8580437" cy="985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2000" b="1" dirty="0">
                <a:cs typeface="Arial" panose="020B0604020202020204" pitchFamily="34" charset="0"/>
              </a:rPr>
              <a:t>Sf9/Sf21 </a:t>
            </a:r>
            <a:r>
              <a:rPr lang="en-US" sz="2000" dirty="0">
                <a:cs typeface="Arial" panose="020B0604020202020204" pitchFamily="34" charset="0"/>
              </a:rPr>
              <a:t>derived from </a:t>
            </a:r>
            <a:r>
              <a:rPr lang="en-US" sz="2000" i="1" dirty="0">
                <a:cs typeface="Arial" panose="020B0604020202020204" pitchFamily="34" charset="0"/>
              </a:rPr>
              <a:t>Spodoptera </a:t>
            </a:r>
            <a:r>
              <a:rPr lang="en-US" sz="2000" i="1" dirty="0" err="1">
                <a:cs typeface="Arial" panose="020B0604020202020204" pitchFamily="34" charset="0"/>
              </a:rPr>
              <a:t>frugiperda</a:t>
            </a:r>
            <a:endParaRPr lang="en-US" sz="2000" i="1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cs typeface="Arial" panose="020B0604020202020204" pitchFamily="34" charset="0"/>
              </a:rPr>
              <a:t>	most common cell lines, used mostly for virus production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50179" name="TextBox 4">
            <a:extLst>
              <a:ext uri="{FF2B5EF4-FFF2-40B4-BE49-F238E27FC236}">
                <a16:creationId xmlns:a16="http://schemas.microsoft.com/office/drawing/2014/main" id="{B85170EF-B2D9-5698-5B73-0B91DDD4E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575" y="6161088"/>
            <a:ext cx="4211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CH" sz="1800">
                <a:latin typeface="Calibri Light" panose="020F0302020204030204" pitchFamily="34" charset="0"/>
                <a:cs typeface="Calibri Light" panose="020F0302020204030204" pitchFamily="34" charset="0"/>
              </a:rPr>
              <a:t>Sf9 cells 2 days post infection, YFP reporter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CH" sz="18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5B600-70FC-3EDB-A637-95DC5444B487}"/>
              </a:ext>
            </a:extLst>
          </p:cNvPr>
          <p:cNvSpPr txBox="1"/>
          <p:nvPr/>
        </p:nvSpPr>
        <p:spPr>
          <a:xfrm>
            <a:off x="270999" y="2477294"/>
            <a:ext cx="6750050" cy="985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2000" b="1" dirty="0">
                <a:cs typeface="Arial" panose="020B0604020202020204" pitchFamily="34" charset="0"/>
              </a:rPr>
              <a:t>Hi5/</a:t>
            </a:r>
            <a:r>
              <a:rPr lang="en-US" sz="2000" b="1" dirty="0" err="1">
                <a:cs typeface="Arial" panose="020B0604020202020204" pitchFamily="34" charset="0"/>
              </a:rPr>
              <a:t>Tnao</a:t>
            </a:r>
            <a:r>
              <a:rPr lang="en-US" sz="2000" b="1" dirty="0">
                <a:cs typeface="Arial" panose="020B0604020202020204" pitchFamily="34" charset="0"/>
              </a:rPr>
              <a:t>/</a:t>
            </a:r>
            <a:r>
              <a:rPr lang="en-US" sz="2000" b="1" dirty="0" err="1">
                <a:cs typeface="Arial" panose="020B0604020202020204" pitchFamily="34" charset="0"/>
              </a:rPr>
              <a:t>Tni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derived </a:t>
            </a:r>
            <a:r>
              <a:rPr lang="en-US" sz="2000" i="1" dirty="0" err="1">
                <a:cs typeface="Arial" panose="020B0604020202020204" pitchFamily="34" charset="0"/>
              </a:rPr>
              <a:t>Trichoplusia</a:t>
            </a:r>
            <a:r>
              <a:rPr lang="en-US" sz="2000" i="1" dirty="0">
                <a:cs typeface="Arial" panose="020B0604020202020204" pitchFamily="34" charset="0"/>
              </a:rPr>
              <a:t> </a:t>
            </a:r>
            <a:r>
              <a:rPr lang="en-US" sz="2000" i="1" dirty="0" err="1">
                <a:cs typeface="Arial" panose="020B0604020202020204" pitchFamily="34" charset="0"/>
              </a:rPr>
              <a:t>ni</a:t>
            </a:r>
            <a:endParaRPr lang="en-US" sz="2000" i="1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cs typeface="Arial" panose="020B0604020202020204" pitchFamily="34" charset="0"/>
              </a:rPr>
              <a:t>	Fashion cell line, used for protein production</a:t>
            </a:r>
          </a:p>
          <a:p>
            <a:pPr algn="ctr">
              <a:defRPr/>
            </a:pP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D57812-068B-F635-9D83-0FF611330F46}"/>
              </a:ext>
            </a:extLst>
          </p:cNvPr>
          <p:cNvSpPr txBox="1"/>
          <p:nvPr/>
        </p:nvSpPr>
        <p:spPr bwMode="auto">
          <a:xfrm>
            <a:off x="467297" y="397529"/>
            <a:ext cx="8845550" cy="52322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Different cell types for Production in insect cells</a:t>
            </a:r>
          </a:p>
        </p:txBody>
      </p:sp>
      <p:pic>
        <p:nvPicPr>
          <p:cNvPr id="50186" name="Picture 2">
            <a:extLst>
              <a:ext uri="{FF2B5EF4-FFF2-40B4-BE49-F238E27FC236}">
                <a16:creationId xmlns:a16="http://schemas.microsoft.com/office/drawing/2014/main" id="{AA362DB8-372E-21FC-3F1B-18B535E19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78904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4">
            <a:extLst>
              <a:ext uri="{FF2B5EF4-FFF2-40B4-BE49-F238E27FC236}">
                <a16:creationId xmlns:a16="http://schemas.microsoft.com/office/drawing/2014/main" id="{BE14E4D7-95C9-6D92-0D1D-D082445AB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8904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7">
            <a:extLst>
              <a:ext uri="{FF2B5EF4-FFF2-40B4-BE49-F238E27FC236}">
                <a16:creationId xmlns:a16="http://schemas.microsoft.com/office/drawing/2014/main" id="{8F0CEF1B-83D3-1E5F-62AD-6635EAA7C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27787" y="3611563"/>
            <a:ext cx="26574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A80E0DB-5178-F257-5EED-57BFB3DA044C}"/>
              </a:ext>
            </a:extLst>
          </p:cNvPr>
          <p:cNvSpPr txBox="1"/>
          <p:nvPr/>
        </p:nvSpPr>
        <p:spPr bwMode="auto">
          <a:xfrm>
            <a:off x="960473" y="272384"/>
            <a:ext cx="6955750" cy="523220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Production in insect cells: applications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969839-EEDC-A76E-5532-ECCE13CD3E16}"/>
              </a:ext>
            </a:extLst>
          </p:cNvPr>
          <p:cNvSpPr txBox="1"/>
          <p:nvPr/>
        </p:nvSpPr>
        <p:spPr>
          <a:xfrm>
            <a:off x="190539" y="1191930"/>
            <a:ext cx="51165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2000" dirty="0" err="1">
                <a:cs typeface="Arial" panose="020B0604020202020204" pitchFamily="34" charset="0"/>
              </a:rPr>
              <a:t>Multibac</a:t>
            </a:r>
            <a:r>
              <a:rPr lang="en-US" sz="2000" dirty="0">
                <a:cs typeface="Arial" panose="020B0604020202020204" pitchFamily="34" charset="0"/>
              </a:rPr>
              <a:t> system designed for high-order complexes via transposition</a:t>
            </a:r>
          </a:p>
          <a:p>
            <a:pPr marL="285750" indent="-285750">
              <a:buFontTx/>
              <a:buChar char="-"/>
              <a:defRPr/>
            </a:pPr>
            <a:r>
              <a:rPr lang="en-US" sz="2000" dirty="0">
                <a:cs typeface="Arial" panose="020B0604020202020204" pitchFamily="34" charset="0"/>
              </a:rPr>
              <a:t>Can accommodate large insertions</a:t>
            </a:r>
          </a:p>
        </p:txBody>
      </p:sp>
      <p:pic>
        <p:nvPicPr>
          <p:cNvPr id="51207" name="Picture 2">
            <a:extLst>
              <a:ext uri="{FF2B5EF4-FFF2-40B4-BE49-F238E27FC236}">
                <a16:creationId xmlns:a16="http://schemas.microsoft.com/office/drawing/2014/main" id="{12D91322-5385-49A5-1927-1A68BD9A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3" y="2911165"/>
            <a:ext cx="3703637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Box 13">
            <a:extLst>
              <a:ext uri="{FF2B5EF4-FFF2-40B4-BE49-F238E27FC236}">
                <a16:creationId xmlns:a16="http://schemas.microsoft.com/office/drawing/2014/main" id="{2CD2B9A9-FDBD-E330-E787-1E0D9086A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6348413"/>
            <a:ext cx="4572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CH" sz="1100">
                <a:latin typeface="Calibri Light" panose="020F0302020204030204" pitchFamily="34" charset="0"/>
                <a:cs typeface="Calibri Light" panose="020F0302020204030204" pitchFamily="34" charset="0"/>
              </a:rPr>
              <a:t>https://doi.org/10.1016/j.yjsbx.2019.100003</a:t>
            </a:r>
          </a:p>
        </p:txBody>
      </p:sp>
      <p:sp>
        <p:nvSpPr>
          <p:cNvPr id="51209" name="TextBox 14">
            <a:extLst>
              <a:ext uri="{FF2B5EF4-FFF2-40B4-BE49-F238E27FC236}">
                <a16:creationId xmlns:a16="http://schemas.microsoft.com/office/drawing/2014/main" id="{0F5E8FB0-819C-31DB-6664-A15835479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6348413"/>
            <a:ext cx="21494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CH" sz="1100">
                <a:latin typeface="Calibri" panose="020F0502020204030204" pitchFamily="34" charset="0"/>
                <a:cs typeface="Calibri" panose="020F0502020204030204" pitchFamily="34" charset="0"/>
              </a:rPr>
              <a:t>DOI: </a:t>
            </a:r>
            <a:r>
              <a:rPr lang="en-GB" altLang="en-CH" sz="11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10.1016/j.sbi.2013.03.009 </a:t>
            </a:r>
            <a:endParaRPr lang="en-GB" altLang="en-CH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10" name="Picture 15">
            <a:extLst>
              <a:ext uri="{FF2B5EF4-FFF2-40B4-BE49-F238E27FC236}">
                <a16:creationId xmlns:a16="http://schemas.microsoft.com/office/drawing/2014/main" id="{9DCAD7F3-DF79-6723-3563-3B1D1A447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95399"/>
            <a:ext cx="3538756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4FC9CA6-CFAB-2DBA-01E9-B539BD6B6CC2}"/>
              </a:ext>
            </a:extLst>
          </p:cNvPr>
          <p:cNvGrpSpPr/>
          <p:nvPr/>
        </p:nvGrpSpPr>
        <p:grpSpPr>
          <a:xfrm>
            <a:off x="153292" y="1480580"/>
            <a:ext cx="3297112" cy="4999322"/>
            <a:chOff x="206348" y="2342760"/>
            <a:chExt cx="2889651" cy="43815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30A8584-293C-189B-A535-1D06F03D6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699" y="5254625"/>
              <a:ext cx="495300" cy="9906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A8D2276-178A-9DD5-92B3-E709A7807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050" y="2875289"/>
              <a:ext cx="457200" cy="1270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D596786-6E66-4282-1518-DFF3F7615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48" y="2342760"/>
              <a:ext cx="2451100" cy="4381500"/>
            </a:xfrm>
            <a:prstGeom prst="rect">
              <a:avLst/>
            </a:prstGeom>
          </p:spPr>
        </p:pic>
      </p:grpSp>
      <p:sp>
        <p:nvSpPr>
          <p:cNvPr id="50177" name="Espace réservé du numéro de diapositive 5">
            <a:extLst>
              <a:ext uri="{FF2B5EF4-FFF2-40B4-BE49-F238E27FC236}">
                <a16:creationId xmlns:a16="http://schemas.microsoft.com/office/drawing/2014/main" id="{08C441E9-B331-E6D8-192B-8F628A5491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C33089-FF9A-914A-96A4-0B2DD66EEDC9}" type="slidenum">
              <a:rPr lang="fr-FR" altLang="en-CH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fr-FR" altLang="en-CH" sz="1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48451E-E65C-8E35-2C39-A409B537B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9115"/>
            <a:ext cx="7772400" cy="1389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AD190C-E778-77CB-706E-A3BEC2BB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94" y="5084368"/>
            <a:ext cx="2640990" cy="1288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9F8A17-A822-56A6-1974-F70A51474B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5" y="1832500"/>
            <a:ext cx="5207531" cy="30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87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E771715A-EDC5-34E8-B9A8-A775B4666A81}"/>
              </a:ext>
            </a:extLst>
          </p:cNvPr>
          <p:cNvSpPr txBox="1"/>
          <p:nvPr/>
        </p:nvSpPr>
        <p:spPr bwMode="auto">
          <a:xfrm>
            <a:off x="1043608" y="333702"/>
            <a:ext cx="6120586" cy="523220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Production in yeast: easy process </a:t>
            </a:r>
          </a:p>
        </p:txBody>
      </p:sp>
      <p:pic>
        <p:nvPicPr>
          <p:cNvPr id="52230" name="Picture 3">
            <a:extLst>
              <a:ext uri="{FF2B5EF4-FFF2-40B4-BE49-F238E27FC236}">
                <a16:creationId xmlns:a16="http://schemas.microsoft.com/office/drawing/2014/main" id="{7A79E006-70B5-A9D6-3FC7-997BA6C40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1144588"/>
            <a:ext cx="3175000" cy="5118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0C9653-A4E2-5794-4DD7-A4AF8B2CF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88" y="1700808"/>
            <a:ext cx="3783012" cy="3781425"/>
          </a:xfrm>
          <a:prstGeom prst="rect">
            <a:avLst/>
          </a:prstGeom>
          <a:ln w="9525">
            <a:solidFill>
              <a:schemeClr val="accent1">
                <a:lumMod val="90000"/>
              </a:schemeClr>
            </a:solidFill>
          </a:ln>
        </p:spPr>
      </p:pic>
      <p:sp>
        <p:nvSpPr>
          <p:cNvPr id="52232" name="TextBox 1">
            <a:extLst>
              <a:ext uri="{FF2B5EF4-FFF2-40B4-BE49-F238E27FC236}">
                <a16:creationId xmlns:a16="http://schemas.microsoft.com/office/drawing/2014/main" id="{E97E4419-B46F-1553-388A-F0CDDF7D2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6518275"/>
            <a:ext cx="5427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CH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Comparison of Yeasts as Hosts for Recombinant Protein Production, 2018</a:t>
            </a:r>
          </a:p>
          <a:p>
            <a:pPr>
              <a:spcBef>
                <a:spcPct val="0"/>
              </a:spcBef>
              <a:buFontTx/>
              <a:buNone/>
            </a:pPr>
            <a:endParaRPr lang="en-CH" altLang="en-CH" sz="1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TextBox 1">
            <a:extLst>
              <a:ext uri="{FF2B5EF4-FFF2-40B4-BE49-F238E27FC236}">
                <a16:creationId xmlns:a16="http://schemas.microsoft.com/office/drawing/2014/main" id="{07600794-535C-F4C6-693A-88DCCD9EB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450013"/>
            <a:ext cx="5688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CH" sz="1400">
                <a:latin typeface="Calibri Light" panose="020F0302020204030204" pitchFamily="34" charset="0"/>
                <a:cs typeface="Calibri Light" panose="020F0302020204030204" pitchFamily="34" charset="0"/>
              </a:rPr>
              <a:t>https://www.sciencedirect.com/science/article/pii/B9780444521491000033</a:t>
            </a:r>
            <a:endParaRPr lang="en-CH" altLang="en-CH" sz="1400"/>
          </a:p>
        </p:txBody>
      </p:sp>
      <p:pic>
        <p:nvPicPr>
          <p:cNvPr id="53254" name="Picture 4">
            <a:extLst>
              <a:ext uri="{FF2B5EF4-FFF2-40B4-BE49-F238E27FC236}">
                <a16:creationId xmlns:a16="http://schemas.microsoft.com/office/drawing/2014/main" id="{C10DFA62-5A7D-A21C-6EA7-483C30C4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90" y="1034606"/>
            <a:ext cx="5838458" cy="504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C24E18-D396-6A83-2FCA-C77140B58228}"/>
              </a:ext>
            </a:extLst>
          </p:cNvPr>
          <p:cNvSpPr txBox="1"/>
          <p:nvPr/>
        </p:nvSpPr>
        <p:spPr bwMode="auto">
          <a:xfrm>
            <a:off x="1760181" y="252635"/>
            <a:ext cx="5838458" cy="523220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Production in yeast: applications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1">
            <a:extLst>
              <a:ext uri="{FF2B5EF4-FFF2-40B4-BE49-F238E27FC236}">
                <a16:creationId xmlns:a16="http://schemas.microsoft.com/office/drawing/2014/main" id="{744D3B68-0CC3-EE1A-E3EA-6B7337B8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670FEA-751A-E947-87A1-559732A17AB8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EF3C9-B7FF-19B6-06CE-9BADC650F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" y="764704"/>
            <a:ext cx="8676456" cy="4877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AF16AF-9FB9-4D69-E3A8-D8B057B6554F}"/>
              </a:ext>
            </a:extLst>
          </p:cNvPr>
          <p:cNvSpPr txBox="1"/>
          <p:nvPr/>
        </p:nvSpPr>
        <p:spPr>
          <a:xfrm>
            <a:off x="446463" y="6398977"/>
            <a:ext cx="5321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fr-F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nusep.us</a:t>
            </a:r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/blogs/news/</a:t>
            </a:r>
            <a:r>
              <a:rPr lang="fr-F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proteins</a:t>
            </a:r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-in-the-body-</a:t>
            </a:r>
            <a:r>
              <a:rPr lang="fr-F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infographic</a:t>
            </a:r>
            <a:endParaRPr lang="fr-FR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60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1">
            <a:extLst>
              <a:ext uri="{FF2B5EF4-FFF2-40B4-BE49-F238E27FC236}">
                <a16:creationId xmlns:a16="http://schemas.microsoft.com/office/drawing/2014/main" id="{A6B10C6B-E00E-415D-B43D-A001E66C6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2C0D6F-E5D4-8543-9327-770FC1ED7B6F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1400"/>
          </a:p>
        </p:txBody>
      </p:sp>
      <p:pic>
        <p:nvPicPr>
          <p:cNvPr id="54278" name="Picture 9">
            <a:extLst>
              <a:ext uri="{FF2B5EF4-FFF2-40B4-BE49-F238E27FC236}">
                <a16:creationId xmlns:a16="http://schemas.microsoft.com/office/drawing/2014/main" id="{AD143701-6E81-3AAD-3C83-AA659190E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8141"/>
            <a:ext cx="7416824" cy="525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1E3A46-F63B-8A2B-A1E3-87037B1A620E}"/>
              </a:ext>
            </a:extLst>
          </p:cNvPr>
          <p:cNvSpPr txBox="1"/>
          <p:nvPr/>
        </p:nvSpPr>
        <p:spPr bwMode="auto">
          <a:xfrm>
            <a:off x="1760181" y="252635"/>
            <a:ext cx="5838458" cy="523220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Production in yeast: applications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5E2B544-A05D-8408-29BD-F0F328D2F06C}"/>
              </a:ext>
            </a:extLst>
          </p:cNvPr>
          <p:cNvSpPr txBox="1"/>
          <p:nvPr/>
        </p:nvSpPr>
        <p:spPr bwMode="auto">
          <a:xfrm>
            <a:off x="1547664" y="193878"/>
            <a:ext cx="7848872" cy="95410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Market share comparison between biotherapeutic production hosts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Main graphic">
            <a:extLst>
              <a:ext uri="{FF2B5EF4-FFF2-40B4-BE49-F238E27FC236}">
                <a16:creationId xmlns:a16="http://schemas.microsoft.com/office/drawing/2014/main" id="{6BAE0EDF-FE1C-5D1A-4BB4-EA6BA92A192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85193" y="1916832"/>
            <a:ext cx="8643511" cy="4176464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8E4A66-ADC2-186E-F689-6FECEB56C207}"/>
              </a:ext>
            </a:extLst>
          </p:cNvPr>
          <p:cNvSpPr txBox="1"/>
          <p:nvPr/>
        </p:nvSpPr>
        <p:spPr>
          <a:xfrm>
            <a:off x="971600" y="6438133"/>
            <a:ext cx="50286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trike="noStrike" spc="-1" dirty="0">
                <a:latin typeface="Calibri Light" panose="020F0302020204030204" pitchFamily="34" charset="0"/>
                <a:cs typeface="Calibri Light" panose="020F0302020204030204" pitchFamily="34" charset="0"/>
              </a:rPr>
              <a:t>Trends in Biotechnology 2022 40576-590DOI: (10.1016/j.tibtech.2021.10.003) 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Group 31">
            <a:extLst>
              <a:ext uri="{FF2B5EF4-FFF2-40B4-BE49-F238E27FC236}">
                <a16:creationId xmlns:a16="http://schemas.microsoft.com/office/drawing/2014/main" id="{F930F00B-ED09-B87B-E178-FD5355FA1B94}"/>
              </a:ext>
            </a:extLst>
          </p:cNvPr>
          <p:cNvGrpSpPr>
            <a:grpSpLocks/>
          </p:cNvGrpSpPr>
          <p:nvPr/>
        </p:nvGrpSpPr>
        <p:grpSpPr bwMode="auto">
          <a:xfrm>
            <a:off x="508000" y="692696"/>
            <a:ext cx="7599363" cy="5434012"/>
            <a:chOff x="508333" y="1229529"/>
            <a:chExt cx="7599133" cy="54350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7F3CC4E-5502-B615-E3C6-BB64B19ABA13}"/>
                </a:ext>
              </a:extLst>
            </p:cNvPr>
            <p:cNvSpPr txBox="1"/>
            <p:nvPr/>
          </p:nvSpPr>
          <p:spPr>
            <a:xfrm>
              <a:off x="2222781" y="1318447"/>
              <a:ext cx="4987774" cy="368373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Clone the POI gene into a chosen expression vector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2107C1-24E4-5C0B-D8D9-C1DEC318A834}"/>
                </a:ext>
              </a:extLst>
            </p:cNvPr>
            <p:cNvSpPr txBox="1"/>
            <p:nvPr/>
          </p:nvSpPr>
          <p:spPr>
            <a:xfrm>
              <a:off x="1325871" y="2207624"/>
              <a:ext cx="6781595" cy="369961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Transform/Transfect/Transduce the expression vector into chosen host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D58CCC-4974-65CD-2333-1EBDE1017191}"/>
                </a:ext>
              </a:extLst>
            </p:cNvPr>
            <p:cNvSpPr txBox="1"/>
            <p:nvPr/>
          </p:nvSpPr>
          <p:spPr>
            <a:xfrm>
              <a:off x="2460899" y="4675090"/>
              <a:ext cx="4465503" cy="369961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Expression test to check protein size and level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183F30-8B66-2365-D07B-A2DD33A181E4}"/>
                </a:ext>
              </a:extLst>
            </p:cNvPr>
            <p:cNvSpPr txBox="1"/>
            <p:nvPr/>
          </p:nvSpPr>
          <p:spPr>
            <a:xfrm>
              <a:off x="3564179" y="5445180"/>
              <a:ext cx="1997015" cy="369962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Protein purification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417A6D-E168-0202-FCCA-8A8B64198F09}"/>
                </a:ext>
              </a:extLst>
            </p:cNvPr>
            <p:cNvSpPr txBox="1"/>
            <p:nvPr/>
          </p:nvSpPr>
          <p:spPr>
            <a:xfrm>
              <a:off x="3553066" y="6237501"/>
              <a:ext cx="2279581" cy="368373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Protein quality control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7DDA72-5A18-AFF6-4D93-1ED319141B74}"/>
                </a:ext>
              </a:extLst>
            </p:cNvPr>
            <p:cNvSpPr/>
            <p:nvPr/>
          </p:nvSpPr>
          <p:spPr>
            <a:xfrm>
              <a:off x="1571926" y="1229529"/>
              <a:ext cx="487348" cy="485872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5BD0435-1BA6-5DB3-9882-A2CE36747463}"/>
                </a:ext>
              </a:extLst>
            </p:cNvPr>
            <p:cNvSpPr/>
            <p:nvPr/>
          </p:nvSpPr>
          <p:spPr>
            <a:xfrm>
              <a:off x="508333" y="2148874"/>
              <a:ext cx="485760" cy="485872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AF9C90C-C4D5-3560-1F42-3199EDDF6440}"/>
                </a:ext>
              </a:extLst>
            </p:cNvPr>
            <p:cNvSpPr/>
            <p:nvPr/>
          </p:nvSpPr>
          <p:spPr>
            <a:xfrm>
              <a:off x="1716384" y="4617929"/>
              <a:ext cx="485760" cy="484283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37B3387-C838-994C-383A-18EFB0402211}"/>
                </a:ext>
              </a:extLst>
            </p:cNvPr>
            <p:cNvSpPr/>
            <p:nvPr/>
          </p:nvSpPr>
          <p:spPr>
            <a:xfrm>
              <a:off x="2800614" y="5368965"/>
              <a:ext cx="485760" cy="48587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4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B350D9-35D6-8B73-7859-8864CFE413B3}"/>
                </a:ext>
              </a:extLst>
            </p:cNvPr>
            <p:cNvSpPr/>
            <p:nvPr/>
          </p:nvSpPr>
          <p:spPr>
            <a:xfrm>
              <a:off x="2757753" y="6178751"/>
              <a:ext cx="485760" cy="48587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5</a:t>
              </a:r>
            </a:p>
          </p:txBody>
        </p:sp>
        <p:grpSp>
          <p:nvGrpSpPr>
            <p:cNvPr id="59415" name="Group 12">
              <a:extLst>
                <a:ext uri="{FF2B5EF4-FFF2-40B4-BE49-F238E27FC236}">
                  <a16:creationId xmlns:a16="http://schemas.microsoft.com/office/drawing/2014/main" id="{D264D89A-C4F0-619C-72EF-44277095A9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2175" y="2996942"/>
              <a:ext cx="4981698" cy="1197345"/>
              <a:chOff x="1229915" y="2854997"/>
              <a:chExt cx="4981698" cy="1197345"/>
            </a:xfrm>
          </p:grpSpPr>
          <p:pic>
            <p:nvPicPr>
              <p:cNvPr id="59421" name="Picture 13">
                <a:extLst>
                  <a:ext uri="{FF2B5EF4-FFF2-40B4-BE49-F238E27FC236}">
                    <a16:creationId xmlns:a16="http://schemas.microsoft.com/office/drawing/2014/main" id="{B1FF9CF9-1C09-9B09-9A17-583033C3EE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153" y="2854997"/>
                <a:ext cx="1596460" cy="1197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22" name="Picture 14">
                <a:extLst>
                  <a:ext uri="{FF2B5EF4-FFF2-40B4-BE49-F238E27FC236}">
                    <a16:creationId xmlns:a16="http://schemas.microsoft.com/office/drawing/2014/main" id="{2D662EB6-FA65-886D-A333-D68C9342A0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6374" y="2861014"/>
                <a:ext cx="1788780" cy="1191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23" name="Picture 15">
                <a:extLst>
                  <a:ext uri="{FF2B5EF4-FFF2-40B4-BE49-F238E27FC236}">
                    <a16:creationId xmlns:a16="http://schemas.microsoft.com/office/drawing/2014/main" id="{EC2FAD87-79F6-D461-E8A4-0A7D19F5FB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9915" y="2854997"/>
                <a:ext cx="1596460" cy="1197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156B1AE-062A-5E18-C857-1783CC204C3D}"/>
                </a:ext>
              </a:extLst>
            </p:cNvPr>
            <p:cNvCxnSpPr/>
            <p:nvPr/>
          </p:nvCxnSpPr>
          <p:spPr>
            <a:xfrm>
              <a:off x="4356317" y="1772562"/>
              <a:ext cx="0" cy="37631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A2D5E1F-AA06-567A-692A-552D0F1FAE89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04" y="2634746"/>
              <a:ext cx="0" cy="31915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15EB503-034B-CEB3-933F-952BF24AF117}"/>
                </a:ext>
              </a:extLst>
            </p:cNvPr>
            <p:cNvCxnSpPr/>
            <p:nvPr/>
          </p:nvCxnSpPr>
          <p:spPr>
            <a:xfrm>
              <a:off x="4370604" y="4241616"/>
              <a:ext cx="0" cy="376313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1DCE74B-53F0-4944-F631-2A6E99775929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04" y="5091098"/>
              <a:ext cx="0" cy="322326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0A9994B-DF42-8C2D-61AF-7A02E8415BF8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04" y="5846898"/>
              <a:ext cx="0" cy="320739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0E22F3A-86EB-D19F-5AC1-FA50F9EF166F}"/>
              </a:ext>
            </a:extLst>
          </p:cNvPr>
          <p:cNvCxnSpPr>
            <a:cxnSpLocks/>
          </p:cNvCxnSpPr>
          <p:nvPr/>
        </p:nvCxnSpPr>
        <p:spPr>
          <a:xfrm flipH="1">
            <a:off x="7740650" y="941661"/>
            <a:ext cx="99695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5914E69-3A40-714F-0B60-A55C5731F3F8}"/>
              </a:ext>
            </a:extLst>
          </p:cNvPr>
          <p:cNvCxnSpPr>
            <a:cxnSpLocks/>
          </p:cNvCxnSpPr>
          <p:nvPr/>
        </p:nvCxnSpPr>
        <p:spPr>
          <a:xfrm flipH="1">
            <a:off x="8237538" y="1806848"/>
            <a:ext cx="500062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382BEA4-2964-B5CE-CAD1-7EE3F8198053}"/>
              </a:ext>
            </a:extLst>
          </p:cNvPr>
          <p:cNvCxnSpPr>
            <a:cxnSpLocks/>
          </p:cNvCxnSpPr>
          <p:nvPr/>
        </p:nvCxnSpPr>
        <p:spPr>
          <a:xfrm>
            <a:off x="8737600" y="941661"/>
            <a:ext cx="0" cy="489743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0A1FB81-F083-E9F8-9820-2DAAF856B139}"/>
              </a:ext>
            </a:extLst>
          </p:cNvPr>
          <p:cNvCxnSpPr>
            <a:cxnSpLocks/>
          </p:cNvCxnSpPr>
          <p:nvPr/>
        </p:nvCxnSpPr>
        <p:spPr>
          <a:xfrm flipH="1">
            <a:off x="7270750" y="4326211"/>
            <a:ext cx="14668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085468-D95F-2397-B9D3-49C9621E035F}"/>
              </a:ext>
            </a:extLst>
          </p:cNvPr>
          <p:cNvCxnSpPr>
            <a:cxnSpLocks/>
          </p:cNvCxnSpPr>
          <p:nvPr/>
        </p:nvCxnSpPr>
        <p:spPr>
          <a:xfrm flipH="1">
            <a:off x="6262688" y="5046936"/>
            <a:ext cx="247491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243B867-3956-DC54-A40C-511D89001BCB}"/>
              </a:ext>
            </a:extLst>
          </p:cNvPr>
          <p:cNvCxnSpPr>
            <a:cxnSpLocks/>
          </p:cNvCxnSpPr>
          <p:nvPr/>
        </p:nvCxnSpPr>
        <p:spPr>
          <a:xfrm flipH="1">
            <a:off x="6262688" y="5839098"/>
            <a:ext cx="247491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9">
            <a:extLst>
              <a:ext uri="{FF2B5EF4-FFF2-40B4-BE49-F238E27FC236}">
                <a16:creationId xmlns:a16="http://schemas.microsoft.com/office/drawing/2014/main" id="{6FA9F6AF-7442-96B4-924F-D5B5533DF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272119"/>
            <a:ext cx="9505056" cy="521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28">
            <a:extLst>
              <a:ext uri="{FF2B5EF4-FFF2-40B4-BE49-F238E27FC236}">
                <a16:creationId xmlns:a16="http://schemas.microsoft.com/office/drawing/2014/main" id="{1F2579B3-539D-BDA1-711B-DAD9FC416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334" y="332656"/>
            <a:ext cx="67377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Where is your protein overexpressed?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1BE9E7-0ED7-2227-A8D0-08452F46C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6578188" cy="56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01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AD94D27-DDAC-75C6-0E72-B2E5AE747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67487" y="2574926"/>
            <a:ext cx="2854325" cy="213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CB95BE20-FA0C-D4BF-9C9F-CFE19B89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7394" y="2575719"/>
            <a:ext cx="2852738" cy="213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6">
            <a:extLst>
              <a:ext uri="{FF2B5EF4-FFF2-40B4-BE49-F238E27FC236}">
                <a16:creationId xmlns:a16="http://schemas.microsoft.com/office/drawing/2014/main" id="{0EB1499F-A74C-926D-2D7A-4AAD4F851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62437" y="2574926"/>
            <a:ext cx="2854325" cy="213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8">
            <a:extLst>
              <a:ext uri="{FF2B5EF4-FFF2-40B4-BE49-F238E27FC236}">
                <a16:creationId xmlns:a16="http://schemas.microsoft.com/office/drawing/2014/main" id="{E4C7728D-32BB-0028-204E-D5B628D0A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8444" y="2575719"/>
            <a:ext cx="2852738" cy="213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Box 9">
            <a:extLst>
              <a:ext uri="{FF2B5EF4-FFF2-40B4-BE49-F238E27FC236}">
                <a16:creationId xmlns:a16="http://schemas.microsoft.com/office/drawing/2014/main" id="{DD4A7B15-047D-76A9-01C3-8EBF9BA95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5245100"/>
            <a:ext cx="1514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CH"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CH" altLang="en-CH">
                <a:latin typeface="Calibri Light" panose="020F0302020204030204" pitchFamily="34" charset="0"/>
                <a:cs typeface="Calibri Light" panose="020F0302020204030204" pitchFamily="34" charset="0"/>
              </a:rPr>
              <a:t>ulture before purification</a:t>
            </a:r>
          </a:p>
        </p:txBody>
      </p:sp>
      <p:sp>
        <p:nvSpPr>
          <p:cNvPr id="19463" name="TextBox 17">
            <a:extLst>
              <a:ext uri="{FF2B5EF4-FFF2-40B4-BE49-F238E27FC236}">
                <a16:creationId xmlns:a16="http://schemas.microsoft.com/office/drawing/2014/main" id="{4A2FD171-FE09-AF00-C8DD-4C6407077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254625"/>
            <a:ext cx="1514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CH">
                <a:latin typeface="Calibri Light" panose="020F0302020204030204" pitchFamily="34" charset="0"/>
                <a:cs typeface="Calibri Light" panose="020F0302020204030204" pitchFamily="34" charset="0"/>
              </a:rPr>
              <a:t>Cells Lysis by homogenizer</a:t>
            </a:r>
            <a:endParaRPr lang="en-CH" altLang="en-CH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464" name="TextBox 18">
            <a:extLst>
              <a:ext uri="{FF2B5EF4-FFF2-40B4-BE49-F238E27FC236}">
                <a16:creationId xmlns:a16="http://schemas.microsoft.com/office/drawing/2014/main" id="{71F44670-360C-ED6C-8A63-8B2CBB546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850" y="5254625"/>
            <a:ext cx="1514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CH">
                <a:latin typeface="Calibri Light" panose="020F0302020204030204" pitchFamily="34" charset="0"/>
                <a:cs typeface="Calibri Light" panose="020F0302020204030204" pitchFamily="34" charset="0"/>
              </a:rPr>
              <a:t>Cells Lysis by sonicator</a:t>
            </a:r>
            <a:endParaRPr lang="en-CH" altLang="en-CH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465" name="TextBox 19">
            <a:extLst>
              <a:ext uri="{FF2B5EF4-FFF2-40B4-BE49-F238E27FC236}">
                <a16:creationId xmlns:a16="http://schemas.microsoft.com/office/drawing/2014/main" id="{B60298FA-D160-586E-1739-4B9E816B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700" y="5216525"/>
            <a:ext cx="1514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CH">
                <a:latin typeface="Calibri Light" panose="020F0302020204030204" pitchFamily="34" charset="0"/>
                <a:cs typeface="Calibri Light" panose="020F0302020204030204" pitchFamily="34" charset="0"/>
              </a:rPr>
              <a:t>Removal of cells debris by centrifugation</a:t>
            </a:r>
            <a:endParaRPr lang="en-CH" altLang="en-CH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466" name="TextBox 10">
            <a:extLst>
              <a:ext uri="{FF2B5EF4-FFF2-40B4-BE49-F238E27FC236}">
                <a16:creationId xmlns:a16="http://schemas.microsoft.com/office/drawing/2014/main" id="{D630488B-26F3-9C00-CB7A-27A7E4C0C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6346825"/>
            <a:ext cx="753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CH">
                <a:latin typeface="Calibri Light" panose="020F0302020204030204" pitchFamily="34" charset="0"/>
                <a:cs typeface="Calibri Light" panose="020F0302020204030204" pitchFamily="34" charset="0"/>
              </a:rPr>
              <a:t>During lysis,</a:t>
            </a:r>
            <a:r>
              <a:rPr lang="en-CH" altLang="en-CH">
                <a:latin typeface="Calibri Light" panose="020F0302020204030204" pitchFamily="34" charset="0"/>
                <a:cs typeface="Calibri Light" panose="020F0302020204030204" pitchFamily="34" charset="0"/>
              </a:rPr>
              <a:t> Protease inhibitors, D</a:t>
            </a:r>
            <a:r>
              <a:rPr lang="en-GB" altLang="en-CH">
                <a:latin typeface="Calibri Light" panose="020F0302020204030204" pitchFamily="34" charset="0"/>
                <a:cs typeface="Calibri Light" panose="020F0302020204030204" pitchFamily="34" charset="0"/>
              </a:rPr>
              <a:t>Nase, lysozyme (bacterial cells) can be added</a:t>
            </a:r>
            <a:endParaRPr lang="en-CH" altLang="en-CH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19FC8-1E48-1CBE-8363-335A519E1796}"/>
              </a:ext>
            </a:extLst>
          </p:cNvPr>
          <p:cNvSpPr txBox="1"/>
          <p:nvPr/>
        </p:nvSpPr>
        <p:spPr>
          <a:xfrm>
            <a:off x="2771775" y="681366"/>
            <a:ext cx="316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Academic setting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8">
            <a:extLst>
              <a:ext uri="{FF2B5EF4-FFF2-40B4-BE49-F238E27FC236}">
                <a16:creationId xmlns:a16="http://schemas.microsoft.com/office/drawing/2014/main" id="{34ED5404-38A4-2C60-8AAE-FA19B406B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438" y="569912"/>
            <a:ext cx="74751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Protein purification is a multi-step process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B9FF6D-14A6-9EB9-487F-711030849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3336925"/>
            <a:ext cx="3446463" cy="2951163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71FF1F-1041-1687-B928-3FE8449F3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1697038"/>
            <a:ext cx="3913188" cy="2768600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636718-1B71-2822-072F-86AE90E4F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488" y="4611688"/>
            <a:ext cx="3446462" cy="2081212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</p:spPr>
      </p:pic>
      <p:sp>
        <p:nvSpPr>
          <p:cNvPr id="20486" name="TextBox 1">
            <a:extLst>
              <a:ext uri="{FF2B5EF4-FFF2-40B4-BE49-F238E27FC236}">
                <a16:creationId xmlns:a16="http://schemas.microsoft.com/office/drawing/2014/main" id="{820F104F-D5C8-FA09-6F00-B9E7C25C5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7" y="1556792"/>
            <a:ext cx="357663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Based on protein properties and applications, your need to choose the type and number of purification steps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2">
            <a:extLst>
              <a:ext uri="{FF2B5EF4-FFF2-40B4-BE49-F238E27FC236}">
                <a16:creationId xmlns:a16="http://schemas.microsoft.com/office/drawing/2014/main" id="{ADA29BE4-675F-CB5B-946D-2F4F7648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5577242" cy="424847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extBox 28">
            <a:extLst>
              <a:ext uri="{FF2B5EF4-FFF2-40B4-BE49-F238E27FC236}">
                <a16:creationId xmlns:a16="http://schemas.microsoft.com/office/drawing/2014/main" id="{14946AF0-8378-FBE6-E546-04753D78A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996" y="376663"/>
            <a:ext cx="6956007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Liquid chromatography is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most common technique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sz="2000" dirty="0">
                <a:cs typeface="Arial" panose="020B0604020202020204" pitchFamily="34" charset="0"/>
              </a:rPr>
              <a:t>A separation technique in which the mobile phase is a liquid</a:t>
            </a:r>
            <a:endParaRPr lang="en-US" altLang="en-US" sz="20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>
            <a:extLst>
              <a:ext uri="{FF2B5EF4-FFF2-40B4-BE49-F238E27FC236}">
                <a16:creationId xmlns:a16="http://schemas.microsoft.com/office/drawing/2014/main" id="{DB27CBC8-788A-5F58-1204-E16DEFAF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74" y="3461876"/>
            <a:ext cx="1779588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7">
            <a:extLst>
              <a:ext uri="{FF2B5EF4-FFF2-40B4-BE49-F238E27FC236}">
                <a16:creationId xmlns:a16="http://schemas.microsoft.com/office/drawing/2014/main" id="{E8A12DDB-CDF3-44BB-1CCF-DD6D997C2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77" y="5248275"/>
            <a:ext cx="25908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C0DC04-99C6-A7D0-7978-7A351089C1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980156"/>
              </p:ext>
            </p:extLst>
          </p:nvPr>
        </p:nvGraphicFramePr>
        <p:xfrm>
          <a:off x="624844" y="1140372"/>
          <a:ext cx="7894312" cy="1984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7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7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42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Batch purification</a:t>
                      </a:r>
                    </a:p>
                  </a:txBody>
                  <a:tcPr marL="112974" marR="112974" marT="56409" marB="564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Automated purification</a:t>
                      </a:r>
                    </a:p>
                  </a:txBody>
                  <a:tcPr marL="112974" marR="112974" marT="56409" marB="564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826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Little training required-  no instrument</a:t>
                      </a:r>
                    </a:p>
                  </a:txBody>
                  <a:tcPr marL="112974" marR="112974" marT="56409" marB="564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Automated- convenience</a:t>
                      </a:r>
                    </a:p>
                  </a:txBody>
                  <a:tcPr marL="112974" marR="112974" marT="56409" marB="564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3623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Easy to do parallel runs</a:t>
                      </a:r>
                    </a:p>
                  </a:txBody>
                  <a:tcPr marL="112974" marR="112974" marT="56409" marB="564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 elution- Higher resolution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Reproducibility- easy reporting</a:t>
                      </a:r>
                    </a:p>
                    <a:p>
                      <a:pPr algn="ctr"/>
                      <a:endParaRPr lang="en-US" sz="1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974" marR="112974" marT="56409" marB="564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2545" name="Picture 5">
            <a:extLst>
              <a:ext uri="{FF2B5EF4-FFF2-40B4-BE49-F238E27FC236}">
                <a16:creationId xmlns:a16="http://schemas.microsoft.com/office/drawing/2014/main" id="{C4685857-E5A7-06EF-ED05-30E2AB827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65" y="3330627"/>
            <a:ext cx="11350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0">
            <a:extLst>
              <a:ext uri="{FF2B5EF4-FFF2-40B4-BE49-F238E27FC236}">
                <a16:creationId xmlns:a16="http://schemas.microsoft.com/office/drawing/2014/main" id="{D5300CBE-8D6A-DD83-AA3C-9C1B6F16D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35101"/>
            <a:ext cx="11350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13">
            <a:extLst>
              <a:ext uri="{FF2B5EF4-FFF2-40B4-BE49-F238E27FC236}">
                <a16:creationId xmlns:a16="http://schemas.microsoft.com/office/drawing/2014/main" id="{6AB73E85-BC1B-5C8C-99DB-08F314FFC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4165161"/>
            <a:ext cx="2912394" cy="160497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id="{9E317229-4F16-E4FB-38B3-048A0B2CB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19785"/>
            <a:ext cx="64203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fr-CH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Batch versus </a:t>
            </a:r>
            <a:r>
              <a:rPr lang="fr-CH" alt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automated</a:t>
            </a:r>
            <a:r>
              <a:rPr lang="fr-CH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purification</a:t>
            </a:r>
            <a:endParaRPr lang="en-US" altLang="en-US" sz="28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550" name="Picture 16">
            <a:extLst>
              <a:ext uri="{FF2B5EF4-FFF2-40B4-BE49-F238E27FC236}">
                <a16:creationId xmlns:a16="http://schemas.microsoft.com/office/drawing/2014/main" id="{C95640C7-07F1-4CAF-661B-2530EBABD0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849023"/>
            <a:ext cx="2433638" cy="84613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51" name="TextBox 17">
            <a:extLst>
              <a:ext uri="{FF2B5EF4-FFF2-40B4-BE49-F238E27FC236}">
                <a16:creationId xmlns:a16="http://schemas.microsoft.com/office/drawing/2014/main" id="{C0766D75-6CD6-F167-59D8-FEFD34B9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563" y="7064375"/>
            <a:ext cx="1493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CH" sz="1600"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CH" altLang="en-CH" sz="1600">
                <a:latin typeface="Calibri Light" panose="020F0302020204030204" pitchFamily="34" charset="0"/>
                <a:cs typeface="Calibri Light" panose="020F0302020204030204" pitchFamily="34" charset="0"/>
              </a:rPr>
              <a:t>agnetic beads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28">
            <a:extLst>
              <a:ext uri="{FF2B5EF4-FFF2-40B4-BE49-F238E27FC236}">
                <a16:creationId xmlns:a16="http://schemas.microsoft.com/office/drawing/2014/main" id="{7A10124E-DADC-FBCB-6E2D-8BD203C3B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01952"/>
            <a:ext cx="59987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Main Chromatography techniques</a:t>
            </a:r>
          </a:p>
        </p:txBody>
      </p:sp>
      <p:pic>
        <p:nvPicPr>
          <p:cNvPr id="23555" name="Picture 29">
            <a:extLst>
              <a:ext uri="{FF2B5EF4-FFF2-40B4-BE49-F238E27FC236}">
                <a16:creationId xmlns:a16="http://schemas.microsoft.com/office/drawing/2014/main" id="{19B19549-2A77-97A7-BC7B-F3A2DBF96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7" y="1105000"/>
            <a:ext cx="8613652" cy="246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22">
            <a:extLst>
              <a:ext uri="{FF2B5EF4-FFF2-40B4-BE49-F238E27FC236}">
                <a16:creationId xmlns:a16="http://schemas.microsoft.com/office/drawing/2014/main" id="{0CEA051F-D250-99D9-EF3C-3AD1D37C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627830"/>
            <a:ext cx="47625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4">
            <a:extLst>
              <a:ext uri="{FF2B5EF4-FFF2-40B4-BE49-F238E27FC236}">
                <a16:creationId xmlns:a16="http://schemas.microsoft.com/office/drawing/2014/main" id="{17CB9E8A-C8B2-1680-8247-A6276F1A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568914"/>
            <a:ext cx="44640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1EBD4673-F750-3FB6-45F1-AD9E6539C0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600891"/>
            <a:ext cx="8578850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fr-FR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History</a:t>
            </a:r>
          </a:p>
          <a:p>
            <a:pPr marL="0" indent="0">
              <a:buFontTx/>
              <a:buNone/>
            </a:pPr>
            <a:r>
              <a:rPr lang="en-GB" altLang="en-CH" sz="1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The advances in DNA manipulation were essential for expression of recombinant proteins</a:t>
            </a:r>
            <a:endParaRPr lang="en-US" altLang="fr-FR" sz="18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435" name="Slide Number Placeholder 1">
            <a:extLst>
              <a:ext uri="{FF2B5EF4-FFF2-40B4-BE49-F238E27FC236}">
                <a16:creationId xmlns:a16="http://schemas.microsoft.com/office/drawing/2014/main" id="{AC71A776-0D5C-05D9-A38A-BB433EDF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latin typeface="Calibri Light" panose="020F0302020204030204" pitchFamily="34" charset="0"/>
                <a:cs typeface="Calibri Light" panose="020F0302020204030204" pitchFamily="34" charset="0"/>
              </a:rPr>
              <a:t>https://www.neb.com/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BD719A60-D7AF-3497-C47C-B34101863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213" y="3244850"/>
            <a:ext cx="244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H" altLang="en-CH" sz="1800"/>
              <a:t>https://www.neb.com/</a:t>
            </a:r>
          </a:p>
        </p:txBody>
      </p:sp>
      <p:pic>
        <p:nvPicPr>
          <p:cNvPr id="18437" name="Picture 5">
            <a:extLst>
              <a:ext uri="{FF2B5EF4-FFF2-40B4-BE49-F238E27FC236}">
                <a16:creationId xmlns:a16="http://schemas.microsoft.com/office/drawing/2014/main" id="{8898D9FA-E9E9-BE52-EE5A-95DA1CE2D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554288"/>
            <a:ext cx="68770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9A7F82A-5A86-C6AB-1FE3-0ED7128C565E}"/>
              </a:ext>
            </a:extLst>
          </p:cNvPr>
          <p:cNvSpPr/>
          <p:nvPr/>
        </p:nvSpPr>
        <p:spPr>
          <a:xfrm>
            <a:off x="1368425" y="3341688"/>
            <a:ext cx="6407150" cy="271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A4214B2-8456-D6D1-4C45-B89E1A8114DA}"/>
              </a:ext>
            </a:extLst>
          </p:cNvPr>
          <p:cNvSpPr/>
          <p:nvPr/>
        </p:nvSpPr>
        <p:spPr>
          <a:xfrm>
            <a:off x="1370013" y="5143500"/>
            <a:ext cx="5795962" cy="225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1">
            <a:extLst>
              <a:ext uri="{FF2B5EF4-FFF2-40B4-BE49-F238E27FC236}">
                <a16:creationId xmlns:a16="http://schemas.microsoft.com/office/drawing/2014/main" id="{0B118688-1252-CD3D-DF6B-5EFB295501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3F90B3-13C3-504C-B7CC-B57612C48123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1400"/>
          </a:p>
        </p:txBody>
      </p:sp>
      <p:pic>
        <p:nvPicPr>
          <p:cNvPr id="24578" name="Picture 9">
            <a:extLst>
              <a:ext uri="{FF2B5EF4-FFF2-40B4-BE49-F238E27FC236}">
                <a16:creationId xmlns:a16="http://schemas.microsoft.com/office/drawing/2014/main" id="{D2CE4CF5-7389-2AE5-4EFA-0996170F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4" y="2496604"/>
            <a:ext cx="5929313" cy="33909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Box 28">
            <a:extLst>
              <a:ext uri="{FF2B5EF4-FFF2-40B4-BE49-F238E27FC236}">
                <a16:creationId xmlns:a16="http://schemas.microsoft.com/office/drawing/2014/main" id="{D2238F25-410E-CC89-A452-308C2EF3C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00" y="758292"/>
            <a:ext cx="76686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Affinity Chromatography (AC):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Separation by specific binding</a:t>
            </a:r>
          </a:p>
        </p:txBody>
      </p:sp>
      <p:pic>
        <p:nvPicPr>
          <p:cNvPr id="24580" name="Picture 17">
            <a:extLst>
              <a:ext uri="{FF2B5EF4-FFF2-40B4-BE49-F238E27FC236}">
                <a16:creationId xmlns:a16="http://schemas.microsoft.com/office/drawing/2014/main" id="{248500E6-DE68-DB01-8F80-D11785A8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133" y="3192723"/>
            <a:ext cx="21494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8C7E9B-B271-2353-7F15-1AF909EBC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66" y="379413"/>
            <a:ext cx="2455863" cy="1738312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05E221F-BB1B-398B-4A5B-A4C5EDB4BC6F}"/>
              </a:ext>
            </a:extLst>
          </p:cNvPr>
          <p:cNvSpPr/>
          <p:nvPr/>
        </p:nvSpPr>
        <p:spPr>
          <a:xfrm>
            <a:off x="6713034" y="1110670"/>
            <a:ext cx="936625" cy="863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1">
            <a:extLst>
              <a:ext uri="{FF2B5EF4-FFF2-40B4-BE49-F238E27FC236}">
                <a16:creationId xmlns:a16="http://schemas.microsoft.com/office/drawing/2014/main" id="{0B118688-1252-CD3D-DF6B-5EFB295501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3F90B3-13C3-504C-B7CC-B57612C48123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FAB922-D6AB-60C9-B057-C765CC687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7" y="2060848"/>
            <a:ext cx="2537570" cy="24056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AA7251-43FF-BE36-5587-92E3BF569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59085"/>
            <a:ext cx="5348697" cy="5070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F8862-7608-2036-97DF-BA4924812A39}"/>
              </a:ext>
            </a:extLst>
          </p:cNvPr>
          <p:cNvSpPr txBox="1"/>
          <p:nvPr/>
        </p:nvSpPr>
        <p:spPr>
          <a:xfrm>
            <a:off x="2339752" y="476672"/>
            <a:ext cx="4099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Antibodies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purification</a:t>
            </a:r>
          </a:p>
        </p:txBody>
      </p:sp>
    </p:spTree>
    <p:extLst>
      <p:ext uri="{BB962C8B-B14F-4D97-AF65-F5344CB8AC3E}">
        <p14:creationId xmlns:p14="http://schemas.microsoft.com/office/powerpoint/2010/main" val="3427415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299817-D1D1-86D0-AD62-A9E4DA29B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12124-6ADA-2541-928A-11518DF9C779}" type="slidenum">
              <a:rPr lang="fr-FR" altLang="fr-FR" smtClean="0"/>
              <a:pPr>
                <a:defRPr/>
              </a:pPr>
              <a:t>52</a:t>
            </a:fld>
            <a:endParaRPr lang="fr-FR" alt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C039E-3534-DD88-96F8-516BA4047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48" y="1124744"/>
            <a:ext cx="6393904" cy="4200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47F846-F077-B80A-7315-81AE1EDE6094}"/>
              </a:ext>
            </a:extLst>
          </p:cNvPr>
          <p:cNvSpPr txBox="1"/>
          <p:nvPr/>
        </p:nvSpPr>
        <p:spPr>
          <a:xfrm>
            <a:off x="2339752" y="476672"/>
            <a:ext cx="4099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Antibodies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purification</a:t>
            </a:r>
          </a:p>
        </p:txBody>
      </p:sp>
    </p:spTree>
    <p:extLst>
      <p:ext uri="{BB962C8B-B14F-4D97-AF65-F5344CB8AC3E}">
        <p14:creationId xmlns:p14="http://schemas.microsoft.com/office/powerpoint/2010/main" val="31160587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>
            <a:extLst>
              <a:ext uri="{FF2B5EF4-FFF2-40B4-BE49-F238E27FC236}">
                <a16:creationId xmlns:a16="http://schemas.microsoft.com/office/drawing/2014/main" id="{2D043CFC-23F6-7B83-9C51-D12480182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340475"/>
            <a:ext cx="5721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CH" sz="1600">
                <a:latin typeface="Calibri Light" panose="020F0302020204030204" pitchFamily="34" charset="0"/>
                <a:cs typeface="Calibri Light" panose="020F0302020204030204" pitchFamily="34" charset="0"/>
              </a:rPr>
              <a:t>https://resources.chromotek.com/blog/tags-for-affinity-purification</a:t>
            </a:r>
            <a:endParaRPr lang="en-CH" altLang="en-CH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28620987-27CA-CF69-0091-F14E682C0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94" y="692696"/>
            <a:ext cx="6729412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8">
            <a:extLst>
              <a:ext uri="{FF2B5EF4-FFF2-40B4-BE49-F238E27FC236}">
                <a16:creationId xmlns:a16="http://schemas.microsoft.com/office/drawing/2014/main" id="{2B64FCDF-A9DD-58EA-A215-40FEACCE8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483350"/>
            <a:ext cx="37893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https://www.sinobiological.com/resource/protein-review/protein-tag</a:t>
            </a:r>
          </a:p>
        </p:txBody>
      </p:sp>
      <p:sp>
        <p:nvSpPr>
          <p:cNvPr id="26626" name="TextBox 28">
            <a:extLst>
              <a:ext uri="{FF2B5EF4-FFF2-40B4-BE49-F238E27FC236}">
                <a16:creationId xmlns:a16="http://schemas.microsoft.com/office/drawing/2014/main" id="{DD404248-D879-533E-55AA-DFCA7BD81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867" y="276880"/>
            <a:ext cx="68563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Example of tags for affinity purification</a:t>
            </a:r>
          </a:p>
        </p:txBody>
      </p:sp>
      <p:pic>
        <p:nvPicPr>
          <p:cNvPr id="26628" name="Picture 12">
            <a:extLst>
              <a:ext uri="{FF2B5EF4-FFF2-40B4-BE49-F238E27FC236}">
                <a16:creationId xmlns:a16="http://schemas.microsoft.com/office/drawing/2014/main" id="{9D286BFE-6DE7-F771-EBFB-4A44DDFCC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46006"/>
            <a:ext cx="5904955" cy="429395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8">
            <a:extLst>
              <a:ext uri="{FF2B5EF4-FFF2-40B4-BE49-F238E27FC236}">
                <a16:creationId xmlns:a16="http://schemas.microsoft.com/office/drawing/2014/main" id="{3D3AE620-AE32-9202-7FF7-C0DE9D9B1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483350"/>
            <a:ext cx="37893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https://www.sinobiological.com/resource/protein-review/protein-tag</a:t>
            </a:r>
          </a:p>
        </p:txBody>
      </p:sp>
      <p:sp>
        <p:nvSpPr>
          <p:cNvPr id="27650" name="TextBox 28">
            <a:extLst>
              <a:ext uri="{FF2B5EF4-FFF2-40B4-BE49-F238E27FC236}">
                <a16:creationId xmlns:a16="http://schemas.microsoft.com/office/drawing/2014/main" id="{9572437E-DD35-D44D-58B2-DFB9EAAF0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92" y="332656"/>
            <a:ext cx="68563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Example of tags for affinity purification</a:t>
            </a:r>
          </a:p>
        </p:txBody>
      </p:sp>
      <p:pic>
        <p:nvPicPr>
          <p:cNvPr id="27652" name="Picture 10">
            <a:extLst>
              <a:ext uri="{FF2B5EF4-FFF2-40B4-BE49-F238E27FC236}">
                <a16:creationId xmlns:a16="http://schemas.microsoft.com/office/drawing/2014/main" id="{A6801BAE-DAE6-6661-B53B-2FC4C5B80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69" y="1052736"/>
            <a:ext cx="5775325" cy="45593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Box 28">
            <a:extLst>
              <a:ext uri="{FF2B5EF4-FFF2-40B4-BE49-F238E27FC236}">
                <a16:creationId xmlns:a16="http://schemas.microsoft.com/office/drawing/2014/main" id="{45488C04-300B-3E1A-4D88-5F22F9EE5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255" y="461962"/>
            <a:ext cx="64234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Simple Workflow for soluble protein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with His affinity tag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03C9D-2CAE-9D5B-D4B9-3491CBEC2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88" y="1792288"/>
            <a:ext cx="7064375" cy="4603750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8">
            <a:extLst>
              <a:ext uri="{FF2B5EF4-FFF2-40B4-BE49-F238E27FC236}">
                <a16:creationId xmlns:a16="http://schemas.microsoft.com/office/drawing/2014/main" id="{2627A09A-F4B7-F292-206F-036C115E2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483350"/>
            <a:ext cx="62626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https://www.researchgate.net/figure/Principle-of-protein-purification-through-histidine-affinity-tag_fig1_260950943</a:t>
            </a:r>
          </a:p>
        </p:txBody>
      </p:sp>
      <p:sp>
        <p:nvSpPr>
          <p:cNvPr id="29698" name="TextBox 28">
            <a:extLst>
              <a:ext uri="{FF2B5EF4-FFF2-40B4-BE49-F238E27FC236}">
                <a16:creationId xmlns:a16="http://schemas.microsoft.com/office/drawing/2014/main" id="{5D4B9CDF-7502-3947-393E-E2621AAC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039" y="341968"/>
            <a:ext cx="46153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Zoom into His tag binding</a:t>
            </a:r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9316B36D-F10B-E04C-0D6E-F1D2704C9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560513"/>
            <a:ext cx="5397500" cy="47244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0E77A310-1587-975C-737E-673034FC4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213100"/>
            <a:ext cx="18923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6">
            <a:extLst>
              <a:ext uri="{FF2B5EF4-FFF2-40B4-BE49-F238E27FC236}">
                <a16:creationId xmlns:a16="http://schemas.microsoft.com/office/drawing/2014/main" id="{E338151A-266D-9A2F-9CE6-960C0A40D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350" y="1865313"/>
            <a:ext cx="18938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CH" altLang="en-CH">
                <a:latin typeface="Calibri Light" panose="020F0302020204030204" pitchFamily="34" charset="0"/>
                <a:cs typeface="Calibri Light" panose="020F0302020204030204" pitchFamily="34" charset="0"/>
              </a:rPr>
              <a:t>Elution by competition with Histidine analog: </a:t>
            </a:r>
            <a:r>
              <a:rPr lang="en-CH" altLang="en-CH" b="1">
                <a:latin typeface="Calibri Light" panose="020F0302020204030204" pitchFamily="34" charset="0"/>
                <a:cs typeface="Calibri Light" panose="020F0302020204030204" pitchFamily="34" charset="0"/>
              </a:rPr>
              <a:t>Imidazole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>
            <a:extLst>
              <a:ext uri="{FF2B5EF4-FFF2-40B4-BE49-F238E27FC236}">
                <a16:creationId xmlns:a16="http://schemas.microsoft.com/office/drawing/2014/main" id="{0C0E37EF-4DB7-1833-F6E6-89A37CDF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6" y="2884331"/>
            <a:ext cx="4289351" cy="23401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21">
            <a:extLst>
              <a:ext uri="{FF2B5EF4-FFF2-40B4-BE49-F238E27FC236}">
                <a16:creationId xmlns:a16="http://schemas.microsoft.com/office/drawing/2014/main" id="{BA8A7913-B59A-90BF-BCEA-BFDEB030B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9326" y="3022521"/>
            <a:ext cx="2757488" cy="2063750"/>
          </a:xfrm>
          <a:prstGeom prst="rect">
            <a:avLst/>
          </a:prstGeom>
          <a:noFill/>
          <a:ln w="9525">
            <a:solidFill>
              <a:schemeClr val="accent1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30724" name="Picture 2">
            <a:extLst>
              <a:ext uri="{FF2B5EF4-FFF2-40B4-BE49-F238E27FC236}">
                <a16:creationId xmlns:a16="http://schemas.microsoft.com/office/drawing/2014/main" id="{87A36395-1F5F-2053-4255-93DE05A6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00663"/>
            <a:ext cx="99695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>
            <a:extLst>
              <a:ext uri="{FF2B5EF4-FFF2-40B4-BE49-F238E27FC236}">
                <a16:creationId xmlns:a16="http://schemas.microsoft.com/office/drawing/2014/main" id="{45D94326-C5BB-28D6-D6FE-150B624D0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60988"/>
            <a:ext cx="9969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2C323A-7966-FDC1-AEBB-4B01E3E01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299" y="427038"/>
            <a:ext cx="2455863" cy="1738312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DE41320-247F-90AE-99D1-A04319DD2A9A}"/>
              </a:ext>
            </a:extLst>
          </p:cNvPr>
          <p:cNvSpPr/>
          <p:nvPr/>
        </p:nvSpPr>
        <p:spPr>
          <a:xfrm>
            <a:off x="6843711" y="983227"/>
            <a:ext cx="935037" cy="863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8A151763-E47E-74A0-A756-41B7AB645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69" y="291643"/>
            <a:ext cx="52212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Anion exchange Chromatography (IEX): 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separation by charge for capture untagged proteins or intermediate step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2A111-542C-F85F-52FA-20FAE2BDC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299" y="427038"/>
            <a:ext cx="2455863" cy="1738312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</p:spPr>
      </p:pic>
      <p:pic>
        <p:nvPicPr>
          <p:cNvPr id="31745" name="Picture 17">
            <a:extLst>
              <a:ext uri="{FF2B5EF4-FFF2-40B4-BE49-F238E27FC236}">
                <a16:creationId xmlns:a16="http://schemas.microsoft.com/office/drawing/2014/main" id="{EE408438-C7AD-2F47-874C-1F4D0A9B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7" y="2852936"/>
            <a:ext cx="6121400" cy="287496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F5C716B6-D82A-BCA6-F1F2-F0DBB472C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856" y="2827337"/>
            <a:ext cx="11461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7">
            <a:extLst>
              <a:ext uri="{FF2B5EF4-FFF2-40B4-BE49-F238E27FC236}">
                <a16:creationId xmlns:a16="http://schemas.microsoft.com/office/drawing/2014/main" id="{785CD372-344B-4084-FC03-9FBB6F36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49" y="4404637"/>
            <a:ext cx="157638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652AC8C-D7C7-7B23-2D26-2A531941F8B2}"/>
              </a:ext>
            </a:extLst>
          </p:cNvPr>
          <p:cNvSpPr/>
          <p:nvPr/>
        </p:nvSpPr>
        <p:spPr>
          <a:xfrm>
            <a:off x="6951411" y="988101"/>
            <a:ext cx="935037" cy="863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  <p:sp>
        <p:nvSpPr>
          <p:cNvPr id="2" name="TextBox 28">
            <a:extLst>
              <a:ext uri="{FF2B5EF4-FFF2-40B4-BE49-F238E27FC236}">
                <a16:creationId xmlns:a16="http://schemas.microsoft.com/office/drawing/2014/main" id="{7C291BC7-1BBC-45D4-EC69-C828F7068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69" y="291643"/>
            <a:ext cx="52212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Anion exchange Chromatography (IEX): 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separation by charge for capture untagged proteins or intermediate step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1">
            <a:extLst>
              <a:ext uri="{FF2B5EF4-FFF2-40B4-BE49-F238E27FC236}">
                <a16:creationId xmlns:a16="http://schemas.microsoft.com/office/drawing/2014/main" id="{3DEB807F-BB16-235C-FC54-7EF61B0E1D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F6D130-356F-3C4F-A309-BE22937C9B37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400"/>
          </a:p>
        </p:txBody>
      </p:sp>
      <p:sp>
        <p:nvSpPr>
          <p:cNvPr id="19462" name="Rectangle 8">
            <a:extLst>
              <a:ext uri="{FF2B5EF4-FFF2-40B4-BE49-F238E27FC236}">
                <a16:creationId xmlns:a16="http://schemas.microsoft.com/office/drawing/2014/main" id="{2A72F6FF-B297-32F5-02CD-56DD5B23D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94" y="6438900"/>
            <a:ext cx="7245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CH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GB" altLang="en-CH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onlinelibrary.wiley.com</a:t>
            </a:r>
            <a:r>
              <a:rPr lang="en-GB" altLang="en-CH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GB" altLang="en-CH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GB" altLang="en-CH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/pdf/10.1002/biot.201600105</a:t>
            </a:r>
            <a:endParaRPr lang="en-CH" altLang="en-CH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463" name="Picture 10">
            <a:extLst>
              <a:ext uri="{FF2B5EF4-FFF2-40B4-BE49-F238E27FC236}">
                <a16:creationId xmlns:a16="http://schemas.microsoft.com/office/drawing/2014/main" id="{29F703C9-F6EC-A27F-C81F-BF7FE7104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858963"/>
            <a:ext cx="91440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1">
            <a:extLst>
              <a:ext uri="{FF2B5EF4-FFF2-40B4-BE49-F238E27FC236}">
                <a16:creationId xmlns:a16="http://schemas.microsoft.com/office/drawing/2014/main" id="{4DA43878-CB96-BF45-7E55-0A384BF75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22" y="420124"/>
            <a:ext cx="79603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CH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Timeline of notable biologic/drug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CH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approvals</a:t>
            </a:r>
            <a:endParaRPr lang="en-CH" altLang="en-CH" sz="28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8D03AA0-4989-483B-359A-064A37BF138C}"/>
              </a:ext>
            </a:extLst>
          </p:cNvPr>
          <p:cNvSpPr/>
          <p:nvPr/>
        </p:nvSpPr>
        <p:spPr>
          <a:xfrm>
            <a:off x="1476375" y="3716338"/>
            <a:ext cx="1079500" cy="865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3141BA-40A1-CAFE-4A31-AD478D7D5117}"/>
              </a:ext>
            </a:extLst>
          </p:cNvPr>
          <p:cNvSpPr/>
          <p:nvPr/>
        </p:nvSpPr>
        <p:spPr>
          <a:xfrm>
            <a:off x="5126038" y="2603500"/>
            <a:ext cx="1079500" cy="8636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90D3B2-80AF-8548-766F-1B38D65B0ECD}"/>
              </a:ext>
            </a:extLst>
          </p:cNvPr>
          <p:cNvSpPr/>
          <p:nvPr/>
        </p:nvSpPr>
        <p:spPr>
          <a:xfrm>
            <a:off x="2786063" y="2090738"/>
            <a:ext cx="1079500" cy="8636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5021A82-6B77-AFF1-2662-E2093686464F}"/>
              </a:ext>
            </a:extLst>
          </p:cNvPr>
          <p:cNvSpPr/>
          <p:nvPr/>
        </p:nvSpPr>
        <p:spPr>
          <a:xfrm>
            <a:off x="298822" y="2591900"/>
            <a:ext cx="1079500" cy="865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28">
            <a:extLst>
              <a:ext uri="{FF2B5EF4-FFF2-40B4-BE49-F238E27FC236}">
                <a16:creationId xmlns:a16="http://schemas.microsoft.com/office/drawing/2014/main" id="{B0D84360-3D71-2D20-A6A2-0F36DC2BD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59821"/>
            <a:ext cx="494506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Size Exclusion Chromatography (SEC): 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separation by size/shape for polishing step after AC</a:t>
            </a:r>
          </a:p>
        </p:txBody>
      </p:sp>
      <p:sp>
        <p:nvSpPr>
          <p:cNvPr id="32770" name="TextBox 7">
            <a:extLst>
              <a:ext uri="{FF2B5EF4-FFF2-40B4-BE49-F238E27FC236}">
                <a16:creationId xmlns:a16="http://schemas.microsoft.com/office/drawing/2014/main" id="{044D4EEE-49AE-4FB7-0B97-C29369C48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925" y="6581775"/>
            <a:ext cx="1793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Cytiva purification manual</a:t>
            </a:r>
          </a:p>
        </p:txBody>
      </p:sp>
      <p:pic>
        <p:nvPicPr>
          <p:cNvPr id="32771" name="Picture 14">
            <a:extLst>
              <a:ext uri="{FF2B5EF4-FFF2-40B4-BE49-F238E27FC236}">
                <a16:creationId xmlns:a16="http://schemas.microsoft.com/office/drawing/2014/main" id="{DC245DE1-9BF8-4C7C-6036-36298B5F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139950"/>
            <a:ext cx="5294313" cy="441642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DBE280-5F56-44FB-5DFE-153BC23AC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245" y="456233"/>
            <a:ext cx="2455863" cy="1736725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</p:spPr>
      </p:pic>
      <p:pic>
        <p:nvPicPr>
          <p:cNvPr id="32774" name="Picture 2">
            <a:extLst>
              <a:ext uri="{FF2B5EF4-FFF2-40B4-BE49-F238E27FC236}">
                <a16:creationId xmlns:a16="http://schemas.microsoft.com/office/drawing/2014/main" id="{95EA24E3-A23C-7C2D-6A8C-8098943B4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94" y="3141528"/>
            <a:ext cx="1223963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CAD760-BABA-4A42-573D-68FBCE705314}"/>
              </a:ext>
            </a:extLst>
          </p:cNvPr>
          <p:cNvSpPr/>
          <p:nvPr/>
        </p:nvSpPr>
        <p:spPr>
          <a:xfrm>
            <a:off x="7457281" y="774406"/>
            <a:ext cx="935038" cy="863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  <p:pic>
        <p:nvPicPr>
          <p:cNvPr id="32776" name="Picture 17">
            <a:extLst>
              <a:ext uri="{FF2B5EF4-FFF2-40B4-BE49-F238E27FC236}">
                <a16:creationId xmlns:a16="http://schemas.microsoft.com/office/drawing/2014/main" id="{6CDCC279-311D-441B-307A-9972E4885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81" y="4400666"/>
            <a:ext cx="1652587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>
            <a:extLst>
              <a:ext uri="{FF2B5EF4-FFF2-40B4-BE49-F238E27FC236}">
                <a16:creationId xmlns:a16="http://schemas.microsoft.com/office/drawing/2014/main" id="{C1731F76-B734-DD41-B9FE-286EC24F5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58963"/>
            <a:ext cx="5091112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63DFFD-6713-3C71-DF62-75C1B255FFE3}"/>
              </a:ext>
            </a:extLst>
          </p:cNvPr>
          <p:cNvGraphicFramePr>
            <a:graphicFrameLocks noGrp="1"/>
          </p:cNvGraphicFramePr>
          <p:nvPr/>
        </p:nvGraphicFramePr>
        <p:xfrm>
          <a:off x="5292725" y="2790825"/>
          <a:ext cx="3586163" cy="3159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8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6009">
                <a:tc>
                  <a:txBody>
                    <a:bodyPr/>
                    <a:lstStyle/>
                    <a:p>
                      <a:r>
                        <a:rPr lang="en-US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Superdex</a:t>
                      </a:r>
                      <a:endParaRPr 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endParaRPr 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endParaRPr lang="en-US" sz="1200" b="1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29" marR="91429" marT="45728" marB="4572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Composite of cross-linked agarose and dextran.</a:t>
                      </a:r>
                    </a:p>
                    <a:p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Versatile use in both preparative and analytical applications, especially with recombinant tagged proteins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29" marR="91429" marT="45728" marB="45728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009">
                <a:tc>
                  <a:txBody>
                    <a:bodyPr/>
                    <a:lstStyle/>
                    <a:p>
                      <a:r>
                        <a:rPr lang="en-US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Superose</a:t>
                      </a:r>
                      <a:endParaRPr 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endParaRPr lang="en-US" sz="1200" b="1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29" marR="91429" marT="45728" marB="4572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Composite of cross-linked agarose.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Wide fractionation range: optimized to purify large biomolecules, including membrane proteins, protein complexes, and DNA fragments</a:t>
                      </a:r>
                    </a:p>
                  </a:txBody>
                  <a:tcPr marL="91429" marR="91429" marT="45728" marB="45728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7106">
                <a:tc>
                  <a:txBody>
                    <a:bodyPr/>
                    <a:lstStyle/>
                    <a:p>
                      <a:r>
                        <a:rPr lang="en-US" sz="1200" b="1" i="0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Sephacryl</a:t>
                      </a:r>
                      <a:endParaRPr lang="en-US" sz="1200" b="1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29" marR="91429" marT="45728" marB="45728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Cross-linked copolymer of allyl dextran and N,N'-methylene </a:t>
                      </a:r>
                      <a:r>
                        <a:rPr lang="en-US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bisacrylamide</a:t>
                      </a: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.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Cost-efficient gel filtration resins providing high resolution with fast and easy operation.</a:t>
                      </a:r>
                    </a:p>
                  </a:txBody>
                  <a:tcPr marL="91429" marR="91429" marT="45728" marB="45728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8">
            <a:extLst>
              <a:ext uri="{FF2B5EF4-FFF2-40B4-BE49-F238E27FC236}">
                <a16:creationId xmlns:a16="http://schemas.microsoft.com/office/drawing/2014/main" id="{F5FEBB32-B05D-095B-FF0B-B33F633C1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461775"/>
            <a:ext cx="776498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Size Exclusion Chromatography (SEC): 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separation by size/shape for polishing step after AC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0CC5BE-54E9-CE0C-855E-4ABF569E2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016" y="337843"/>
            <a:ext cx="2455863" cy="1736725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</p:spPr>
      </p:pic>
      <p:pic>
        <p:nvPicPr>
          <p:cNvPr id="34820" name="Picture 5">
            <a:extLst>
              <a:ext uri="{FF2B5EF4-FFF2-40B4-BE49-F238E27FC236}">
                <a16:creationId xmlns:a16="http://schemas.microsoft.com/office/drawing/2014/main" id="{3EED4D71-501E-042A-693E-5BBCB0AC3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02" y="2551940"/>
            <a:ext cx="6438900" cy="31115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07D77A-37F7-8686-13C4-5F4FD26C9F77}"/>
              </a:ext>
            </a:extLst>
          </p:cNvPr>
          <p:cNvSpPr/>
          <p:nvPr/>
        </p:nvSpPr>
        <p:spPr>
          <a:xfrm>
            <a:off x="7412402" y="774405"/>
            <a:ext cx="935038" cy="863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  <p:sp>
        <p:nvSpPr>
          <p:cNvPr id="2" name="TextBox 28">
            <a:extLst>
              <a:ext uri="{FF2B5EF4-FFF2-40B4-BE49-F238E27FC236}">
                <a16:creationId xmlns:a16="http://schemas.microsoft.com/office/drawing/2014/main" id="{39D43AC3-EF28-09F7-CBE0-208428AB7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59821"/>
            <a:ext cx="494506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Size Exclusion Chromatography (SEC): 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separation by size/shape for polishing step after AC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28">
            <a:extLst>
              <a:ext uri="{FF2B5EF4-FFF2-40B4-BE49-F238E27FC236}">
                <a16:creationId xmlns:a16="http://schemas.microsoft.com/office/drawing/2014/main" id="{778ABCE6-85A4-5CD2-C3D6-B05DAD348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36" y="544017"/>
            <a:ext cx="482441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Hydrophobic Interaction Chromatography (HIC):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capture step of untagged proteins</a:t>
            </a:r>
          </a:p>
        </p:txBody>
      </p:sp>
      <p:pic>
        <p:nvPicPr>
          <p:cNvPr id="35842" name="Picture 23">
            <a:extLst>
              <a:ext uri="{FF2B5EF4-FFF2-40B4-BE49-F238E27FC236}">
                <a16:creationId xmlns:a16="http://schemas.microsoft.com/office/drawing/2014/main" id="{D3AAB59A-6FE3-3F16-E0EE-C251A82DD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27" y="2810690"/>
            <a:ext cx="6235252" cy="331236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46">
            <a:extLst>
              <a:ext uri="{FF2B5EF4-FFF2-40B4-BE49-F238E27FC236}">
                <a16:creationId xmlns:a16="http://schemas.microsoft.com/office/drawing/2014/main" id="{FD8D9E88-CA87-4EE2-4CED-BF1FCDE00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3967163"/>
            <a:ext cx="19859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104744-1504-EBC5-1556-A7AA89EF9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404" y="332656"/>
            <a:ext cx="2455863" cy="1736725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8A7B290-91A5-4BC2-BAEA-440CDDC195E7}"/>
              </a:ext>
            </a:extLst>
          </p:cNvPr>
          <p:cNvSpPr/>
          <p:nvPr/>
        </p:nvSpPr>
        <p:spPr>
          <a:xfrm>
            <a:off x="6576179" y="926381"/>
            <a:ext cx="935038" cy="863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2">
            <a:extLst>
              <a:ext uri="{FF2B5EF4-FFF2-40B4-BE49-F238E27FC236}">
                <a16:creationId xmlns:a16="http://schemas.microsoft.com/office/drawing/2014/main" id="{C203FE0D-3CDE-A237-A736-CF474BCF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864643"/>
            <a:ext cx="6527800" cy="33559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13">
            <a:extLst>
              <a:ext uri="{FF2B5EF4-FFF2-40B4-BE49-F238E27FC236}">
                <a16:creationId xmlns:a16="http://schemas.microsoft.com/office/drawing/2014/main" id="{358DACEC-C030-0524-DE95-0C51CF09A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3405188"/>
            <a:ext cx="143986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7">
            <a:extLst>
              <a:ext uri="{FF2B5EF4-FFF2-40B4-BE49-F238E27FC236}">
                <a16:creationId xmlns:a16="http://schemas.microsoft.com/office/drawing/2014/main" id="{8DD68E7F-26EE-B3EE-D37D-C2366F5EC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4654550"/>
            <a:ext cx="15748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2D8788-5FF3-EE73-95C2-E621A2864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611" y="578645"/>
            <a:ext cx="2455863" cy="1736725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4C162F6-55ED-CB7E-C626-7682675AFE19}"/>
              </a:ext>
            </a:extLst>
          </p:cNvPr>
          <p:cNvSpPr/>
          <p:nvPr/>
        </p:nvSpPr>
        <p:spPr>
          <a:xfrm>
            <a:off x="7112349" y="958602"/>
            <a:ext cx="935038" cy="863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H"/>
          </a:p>
        </p:txBody>
      </p:sp>
      <p:sp>
        <p:nvSpPr>
          <p:cNvPr id="2" name="TextBox 28">
            <a:extLst>
              <a:ext uri="{FF2B5EF4-FFF2-40B4-BE49-F238E27FC236}">
                <a16:creationId xmlns:a16="http://schemas.microsoft.com/office/drawing/2014/main" id="{6E60AE16-848D-E36A-813C-289D799AB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36" y="544017"/>
            <a:ext cx="482441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Hydrophobic Interaction Chromatography (HIC):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capture step of untagged proteins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28">
            <a:extLst>
              <a:ext uri="{FF2B5EF4-FFF2-40B4-BE49-F238E27FC236}">
                <a16:creationId xmlns:a16="http://schemas.microsoft.com/office/drawing/2014/main" id="{AE24D329-521D-846A-50B2-03A41CC0E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65" y="147637"/>
            <a:ext cx="830066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Reverse Phased Chromatography (RPC):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mostly for peptides, mobile phase is an organic solvent</a:t>
            </a:r>
          </a:p>
        </p:txBody>
      </p:sp>
      <p:pic>
        <p:nvPicPr>
          <p:cNvPr id="38914" name="Picture 40">
            <a:extLst>
              <a:ext uri="{FF2B5EF4-FFF2-40B4-BE49-F238E27FC236}">
                <a16:creationId xmlns:a16="http://schemas.microsoft.com/office/drawing/2014/main" id="{02ED2912-D82C-CCEE-4DFA-EC3D51C9F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52" y="1772817"/>
            <a:ext cx="6206848" cy="233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9">
            <a:extLst>
              <a:ext uri="{FF2B5EF4-FFF2-40B4-BE49-F238E27FC236}">
                <a16:creationId xmlns:a16="http://schemas.microsoft.com/office/drawing/2014/main" id="{72A34D82-4C0A-2583-B4E6-5745BD840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4248150"/>
            <a:ext cx="5003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>
            <a:extLst>
              <a:ext uri="{FF2B5EF4-FFF2-40B4-BE49-F238E27FC236}">
                <a16:creationId xmlns:a16="http://schemas.microsoft.com/office/drawing/2014/main" id="{173C9CC7-423F-D1E2-62B0-C4754D02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669212" cy="41529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TextBox 28">
            <a:extLst>
              <a:ext uri="{FF2B5EF4-FFF2-40B4-BE49-F238E27FC236}">
                <a16:creationId xmlns:a16="http://schemas.microsoft.com/office/drawing/2014/main" id="{44330B37-5D88-5257-0520-6FB6F2CC7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21" y="454352"/>
            <a:ext cx="81339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Summary of main chromatography techniques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8">
            <a:extLst>
              <a:ext uri="{FF2B5EF4-FFF2-40B4-BE49-F238E27FC236}">
                <a16:creationId xmlns:a16="http://schemas.microsoft.com/office/drawing/2014/main" id="{45810F84-917B-DE92-5888-D62694F0F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483350"/>
            <a:ext cx="667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Calibri Light" panose="020F0302020204030204" pitchFamily="34" charset="0"/>
                <a:cs typeface="Calibri Light" panose="020F0302020204030204" pitchFamily="34" charset="0"/>
              </a:rPr>
              <a:t>Costa et al (2014). Fusion tags for protein solubility, purification, and immunogenicity in Escherichia coli: the novel Fh8 system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986" name="TextBox 28">
            <a:extLst>
              <a:ext uri="{FF2B5EF4-FFF2-40B4-BE49-F238E27FC236}">
                <a16:creationId xmlns:a16="http://schemas.microsoft.com/office/drawing/2014/main" id="{D437C47D-D041-0809-4311-755C67680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349" y="224165"/>
            <a:ext cx="70493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Other Tags to increase protein solubility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17BE7F51-DB1E-19D3-F814-EA3517A2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58724"/>
            <a:ext cx="6137606" cy="505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28">
            <a:extLst>
              <a:ext uri="{FF2B5EF4-FFF2-40B4-BE49-F238E27FC236}">
                <a16:creationId xmlns:a16="http://schemas.microsoft.com/office/drawing/2014/main" id="{10C9D207-EB78-72FC-7AC5-870602AB1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752475"/>
            <a:ext cx="40689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Proteases to cleave the tags off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473C3D75-F264-BE49-F668-5ABD5244C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016000"/>
            <a:ext cx="3238500" cy="19685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DC947336-0650-5A10-29F6-E2FD4BF22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333625"/>
            <a:ext cx="3810000" cy="37719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8">
            <a:extLst>
              <a:ext uri="{FF2B5EF4-FFF2-40B4-BE49-F238E27FC236}">
                <a16:creationId xmlns:a16="http://schemas.microsoft.com/office/drawing/2014/main" id="{AD286DEC-6A34-A282-F532-547E7425B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60" y="3451225"/>
            <a:ext cx="4680089" cy="184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Box 28">
            <a:extLst>
              <a:ext uri="{FF2B5EF4-FFF2-40B4-BE49-F238E27FC236}">
                <a16:creationId xmlns:a16="http://schemas.microsoft.com/office/drawing/2014/main" id="{E2B709C1-0C11-09F1-751F-B1C3D6A2E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411" y="476672"/>
            <a:ext cx="57951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Purification of insoluble proteins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2C7F2-78FB-4F50-7236-3901DDD91408}"/>
              </a:ext>
            </a:extLst>
          </p:cNvPr>
          <p:cNvSpPr txBox="1"/>
          <p:nvPr/>
        </p:nvSpPr>
        <p:spPr>
          <a:xfrm>
            <a:off x="3780036" y="2780928"/>
            <a:ext cx="5162986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cs typeface="Arial" panose="020B0604020202020204" pitchFamily="34" charset="0"/>
              </a:rPr>
              <a:t>Some overexpressed proteins form aggregates, called inclusion bodies.</a:t>
            </a: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cs typeface="Arial" panose="020B0604020202020204" pitchFamily="34" charset="0"/>
              </a:rPr>
              <a:t>Solubilization by using denaturing agents (urea, guanidine hydrochloride) </a:t>
            </a: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cs typeface="Arial" panose="020B0604020202020204" pitchFamily="34" charset="0"/>
              </a:rPr>
              <a:t>Refolding by slowly removing the denaturing agents (e.g. by dialysis) or directly on affinity column</a:t>
            </a: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cs typeface="Arial" panose="020B0604020202020204" pitchFamily="34" charset="0"/>
              </a:rPr>
              <a:t>Lost of a lot of protein during the process, need to test if protein is functional after refolding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40A4FC-6B10-3C41-95BB-41F63BBF4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03801"/>
            <a:ext cx="3096344" cy="53113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86338-7E51-B092-84D4-139E8EF5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12124-6ADA-2541-928A-11518DF9C779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9435B-1DA5-BBFD-5E3B-99F296C39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2208"/>
            <a:ext cx="5449626" cy="6405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5468CD-C0D2-BD74-5985-7A603D9AF905}"/>
              </a:ext>
            </a:extLst>
          </p:cNvPr>
          <p:cNvSpPr txBox="1"/>
          <p:nvPr/>
        </p:nvSpPr>
        <p:spPr>
          <a:xfrm>
            <a:off x="276357" y="6426213"/>
            <a:ext cx="3596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www.nature.com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/articles/s41467-023-38039-x</a:t>
            </a:r>
          </a:p>
        </p:txBody>
      </p:sp>
    </p:spTree>
    <p:extLst>
      <p:ext uri="{BB962C8B-B14F-4D97-AF65-F5344CB8AC3E}">
        <p14:creationId xmlns:p14="http://schemas.microsoft.com/office/powerpoint/2010/main" val="14250135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Box 28">
            <a:extLst>
              <a:ext uri="{FF2B5EF4-FFF2-40B4-BE49-F238E27FC236}">
                <a16:creationId xmlns:a16="http://schemas.microsoft.com/office/drawing/2014/main" id="{0CD0E13B-4899-AE61-70DE-88927683A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476672"/>
            <a:ext cx="60356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Purification of membrane proteins</a:t>
            </a:r>
          </a:p>
        </p:txBody>
      </p:sp>
      <p:sp>
        <p:nvSpPr>
          <p:cNvPr id="45060" name="Rectangle 1">
            <a:extLst>
              <a:ext uri="{FF2B5EF4-FFF2-40B4-BE49-F238E27FC236}">
                <a16:creationId xmlns:a16="http://schemas.microsoft.com/office/drawing/2014/main" id="{7C26528F-D292-1822-7F42-F3DF70327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6539072"/>
            <a:ext cx="4572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US" altLang="en-US" sz="1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febs.onlinelibrary.wiley.com</a:t>
            </a:r>
            <a:r>
              <a:rPr lang="en-US" altLang="en-U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altLang="en-US" sz="1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doi</a:t>
            </a:r>
            <a:r>
              <a:rPr lang="en-US" altLang="en-U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/full/10.1111/febs.15676</a:t>
            </a:r>
          </a:p>
        </p:txBody>
      </p:sp>
      <p:sp>
        <p:nvSpPr>
          <p:cNvPr id="45061" name="TextBox 7">
            <a:extLst>
              <a:ext uri="{FF2B5EF4-FFF2-40B4-BE49-F238E27FC236}">
                <a16:creationId xmlns:a16="http://schemas.microsoft.com/office/drawing/2014/main" id="{738CD08B-5E4E-2F57-4A83-7E2A3724F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26" y="4685806"/>
            <a:ext cx="798674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endParaRPr lang="en-US" alt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n-GB" sz="1600" dirty="0">
                <a:solidFill>
                  <a:srgbClr val="1C1D1E"/>
                </a:solidFill>
                <a:cs typeface="Arial" panose="020B0604020202020204" pitchFamily="34" charset="0"/>
              </a:rPr>
              <a:t>Challenge: E</a:t>
            </a:r>
            <a:r>
              <a:rPr lang="en-GB" sz="1600" u="none" strike="noStrike" dirty="0">
                <a:solidFill>
                  <a:srgbClr val="1C1D1E"/>
                </a:solidFill>
                <a:effectLst/>
                <a:cs typeface="Arial" panose="020B0604020202020204" pitchFamily="34" charset="0"/>
              </a:rPr>
              <a:t>xtraction of  transmembrane proteins from host cell membrane, while maintaining their integrity and function– limited material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1600" dirty="0">
                <a:cs typeface="Arial" panose="020B0604020202020204" pitchFamily="34" charset="0"/>
              </a:rPr>
              <a:t>Need to add detergents or </a:t>
            </a:r>
            <a:r>
              <a:rPr lang="en-GB" altLang="en-US" sz="1600" dirty="0">
                <a:solidFill>
                  <a:srgbClr val="1C1D1E"/>
                </a:solidFill>
                <a:cs typeface="Arial" panose="020B0604020202020204" pitchFamily="34" charset="0"/>
              </a:rPr>
              <a:t>m</a:t>
            </a:r>
            <a:r>
              <a:rPr lang="en-GB" sz="1600" u="none" strike="noStrike" dirty="0">
                <a:solidFill>
                  <a:srgbClr val="1C1D1E"/>
                </a:solidFill>
                <a:effectLst/>
                <a:cs typeface="Arial" panose="020B0604020202020204" pitchFamily="34" charset="0"/>
              </a:rPr>
              <a:t>embrane mimetic systems, such as </a:t>
            </a:r>
            <a:r>
              <a:rPr lang="en-GB" sz="1600" u="none" strike="noStrike" dirty="0" err="1">
                <a:solidFill>
                  <a:srgbClr val="1C1D1E"/>
                </a:solidFill>
                <a:effectLst/>
                <a:cs typeface="Arial" panose="020B0604020202020204" pitchFamily="34" charset="0"/>
              </a:rPr>
              <a:t>nanodiscs</a:t>
            </a:r>
            <a:r>
              <a:rPr lang="en-GB" sz="1600" u="none" strike="noStrike" dirty="0">
                <a:solidFill>
                  <a:srgbClr val="1C1D1E"/>
                </a:solidFill>
                <a:effectLst/>
                <a:cs typeface="Arial" panose="020B0604020202020204" pitchFamily="34" charset="0"/>
              </a:rPr>
              <a:t> and styrene malic acid lipid particles (SMALPs) – screening of conditions required</a:t>
            </a:r>
            <a:endParaRPr lang="en-US" altLang="en-US" sz="16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1600" dirty="0">
                <a:cs typeface="Arial" panose="020B0604020202020204" pitchFamily="34" charset="0"/>
              </a:rPr>
              <a:t>Further purifications can be performed by affinity chromatography as for soluble proteins (e.g. via His tag)– need to work fast (often not stable)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alt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F0B034-9689-0CDF-2E9D-05BC83BD0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329306"/>
            <a:ext cx="4256569" cy="304770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>
            <a:extLst>
              <a:ext uri="{FF2B5EF4-FFF2-40B4-BE49-F238E27FC236}">
                <a16:creationId xmlns:a16="http://schemas.microsoft.com/office/drawing/2014/main" id="{C6B76339-65E9-F96E-1ABB-B8672877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845963" cy="535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TextBox 28">
            <a:extLst>
              <a:ext uri="{FF2B5EF4-FFF2-40B4-BE49-F238E27FC236}">
                <a16:creationId xmlns:a16="http://schemas.microsoft.com/office/drawing/2014/main" id="{F8743969-ACE1-3706-EA30-0C8BD1ED1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427" y="404664"/>
            <a:ext cx="57791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Overview of purification strategy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Group 31">
            <a:extLst>
              <a:ext uri="{FF2B5EF4-FFF2-40B4-BE49-F238E27FC236}">
                <a16:creationId xmlns:a16="http://schemas.microsoft.com/office/drawing/2014/main" id="{F930F00B-ED09-B87B-E178-FD5355FA1B94}"/>
              </a:ext>
            </a:extLst>
          </p:cNvPr>
          <p:cNvGrpSpPr>
            <a:grpSpLocks/>
          </p:cNvGrpSpPr>
          <p:nvPr/>
        </p:nvGrpSpPr>
        <p:grpSpPr bwMode="auto">
          <a:xfrm>
            <a:off x="508000" y="692696"/>
            <a:ext cx="7599363" cy="5434012"/>
            <a:chOff x="508333" y="1229529"/>
            <a:chExt cx="7599133" cy="54350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7F3CC4E-5502-B615-E3C6-BB64B19ABA13}"/>
                </a:ext>
              </a:extLst>
            </p:cNvPr>
            <p:cNvSpPr txBox="1"/>
            <p:nvPr/>
          </p:nvSpPr>
          <p:spPr>
            <a:xfrm>
              <a:off x="2222781" y="1318447"/>
              <a:ext cx="4987774" cy="368373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Clone the POI gene into a chosen expression vector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2107C1-24E4-5C0B-D8D9-C1DEC318A834}"/>
                </a:ext>
              </a:extLst>
            </p:cNvPr>
            <p:cNvSpPr txBox="1"/>
            <p:nvPr/>
          </p:nvSpPr>
          <p:spPr>
            <a:xfrm>
              <a:off x="1325871" y="2207624"/>
              <a:ext cx="6781595" cy="369961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Transform/Transfect/Transduce the expression vector into chosen host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D58CCC-4974-65CD-2333-1EBDE1017191}"/>
                </a:ext>
              </a:extLst>
            </p:cNvPr>
            <p:cNvSpPr txBox="1"/>
            <p:nvPr/>
          </p:nvSpPr>
          <p:spPr>
            <a:xfrm>
              <a:off x="2460899" y="4675090"/>
              <a:ext cx="4465503" cy="369961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Expression test to check protein size and level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183F30-8B66-2365-D07B-A2DD33A181E4}"/>
                </a:ext>
              </a:extLst>
            </p:cNvPr>
            <p:cNvSpPr txBox="1"/>
            <p:nvPr/>
          </p:nvSpPr>
          <p:spPr>
            <a:xfrm>
              <a:off x="3564179" y="5445180"/>
              <a:ext cx="1997015" cy="369962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Protein purification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417A6D-E168-0202-FCCA-8A8B64198F09}"/>
                </a:ext>
              </a:extLst>
            </p:cNvPr>
            <p:cNvSpPr txBox="1"/>
            <p:nvPr/>
          </p:nvSpPr>
          <p:spPr>
            <a:xfrm>
              <a:off x="3553066" y="6237501"/>
              <a:ext cx="2279581" cy="368373"/>
            </a:xfrm>
            <a:prstGeom prst="rect">
              <a:avLst/>
            </a:prstGeom>
            <a:noFill/>
            <a:ln w="28575">
              <a:solidFill>
                <a:srgbClr val="4472C4">
                  <a:lumMod val="60000"/>
                  <a:lumOff val="40000"/>
                </a:srgbClr>
              </a:solidFill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Protein quality control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7DDA72-5A18-AFF6-4D93-1ED319141B74}"/>
                </a:ext>
              </a:extLst>
            </p:cNvPr>
            <p:cNvSpPr/>
            <p:nvPr/>
          </p:nvSpPr>
          <p:spPr>
            <a:xfrm>
              <a:off x="1571926" y="1229529"/>
              <a:ext cx="487348" cy="485872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5BD0435-1BA6-5DB3-9882-A2CE36747463}"/>
                </a:ext>
              </a:extLst>
            </p:cNvPr>
            <p:cNvSpPr/>
            <p:nvPr/>
          </p:nvSpPr>
          <p:spPr>
            <a:xfrm>
              <a:off x="508333" y="2148874"/>
              <a:ext cx="485760" cy="485872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AF9C90C-C4D5-3560-1F42-3199EDDF6440}"/>
                </a:ext>
              </a:extLst>
            </p:cNvPr>
            <p:cNvSpPr/>
            <p:nvPr/>
          </p:nvSpPr>
          <p:spPr>
            <a:xfrm>
              <a:off x="1716384" y="4617929"/>
              <a:ext cx="485760" cy="484283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37B3387-C838-994C-383A-18EFB0402211}"/>
                </a:ext>
              </a:extLst>
            </p:cNvPr>
            <p:cNvSpPr/>
            <p:nvPr/>
          </p:nvSpPr>
          <p:spPr>
            <a:xfrm>
              <a:off x="2800614" y="5368965"/>
              <a:ext cx="485760" cy="48587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4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B350D9-35D6-8B73-7859-8864CFE413B3}"/>
                </a:ext>
              </a:extLst>
            </p:cNvPr>
            <p:cNvSpPr/>
            <p:nvPr/>
          </p:nvSpPr>
          <p:spPr>
            <a:xfrm>
              <a:off x="2757753" y="6178751"/>
              <a:ext cx="485760" cy="485872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  <a:ea typeface="+mn-ea"/>
                </a:rPr>
                <a:t>5</a:t>
              </a:r>
            </a:p>
          </p:txBody>
        </p:sp>
        <p:grpSp>
          <p:nvGrpSpPr>
            <p:cNvPr id="59415" name="Group 12">
              <a:extLst>
                <a:ext uri="{FF2B5EF4-FFF2-40B4-BE49-F238E27FC236}">
                  <a16:creationId xmlns:a16="http://schemas.microsoft.com/office/drawing/2014/main" id="{D264D89A-C4F0-619C-72EF-44277095A9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2175" y="2996942"/>
              <a:ext cx="4981698" cy="1197345"/>
              <a:chOff x="1229915" y="2854997"/>
              <a:chExt cx="4981698" cy="1197345"/>
            </a:xfrm>
          </p:grpSpPr>
          <p:pic>
            <p:nvPicPr>
              <p:cNvPr id="59421" name="Picture 13">
                <a:extLst>
                  <a:ext uri="{FF2B5EF4-FFF2-40B4-BE49-F238E27FC236}">
                    <a16:creationId xmlns:a16="http://schemas.microsoft.com/office/drawing/2014/main" id="{B1FF9CF9-1C09-9B09-9A17-583033C3EE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153" y="2854997"/>
                <a:ext cx="1596460" cy="1197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22" name="Picture 14">
                <a:extLst>
                  <a:ext uri="{FF2B5EF4-FFF2-40B4-BE49-F238E27FC236}">
                    <a16:creationId xmlns:a16="http://schemas.microsoft.com/office/drawing/2014/main" id="{2D662EB6-FA65-886D-A333-D68C9342A0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6374" y="2861014"/>
                <a:ext cx="1788780" cy="1191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23" name="Picture 15">
                <a:extLst>
                  <a:ext uri="{FF2B5EF4-FFF2-40B4-BE49-F238E27FC236}">
                    <a16:creationId xmlns:a16="http://schemas.microsoft.com/office/drawing/2014/main" id="{EC2FAD87-79F6-D461-E8A4-0A7D19F5FB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9915" y="2854997"/>
                <a:ext cx="1596460" cy="1197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156B1AE-062A-5E18-C857-1783CC204C3D}"/>
                </a:ext>
              </a:extLst>
            </p:cNvPr>
            <p:cNvCxnSpPr/>
            <p:nvPr/>
          </p:nvCxnSpPr>
          <p:spPr>
            <a:xfrm>
              <a:off x="4356317" y="1772562"/>
              <a:ext cx="0" cy="37631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A2D5E1F-AA06-567A-692A-552D0F1FAE89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04" y="2634746"/>
              <a:ext cx="0" cy="31915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15EB503-034B-CEB3-933F-952BF24AF117}"/>
                </a:ext>
              </a:extLst>
            </p:cNvPr>
            <p:cNvCxnSpPr/>
            <p:nvPr/>
          </p:nvCxnSpPr>
          <p:spPr>
            <a:xfrm>
              <a:off x="4370604" y="4241616"/>
              <a:ext cx="0" cy="376313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1DCE74B-53F0-4944-F631-2A6E99775929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04" y="5091098"/>
              <a:ext cx="0" cy="322326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0A9994B-DF42-8C2D-61AF-7A02E8415BF8}"/>
                </a:ext>
              </a:extLst>
            </p:cNvPr>
            <p:cNvCxnSpPr>
              <a:cxnSpLocks/>
            </p:cNvCxnSpPr>
            <p:nvPr/>
          </p:nvCxnSpPr>
          <p:spPr>
            <a:xfrm>
              <a:off x="4370604" y="5846898"/>
              <a:ext cx="0" cy="320739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0E22F3A-86EB-D19F-5AC1-FA50F9EF166F}"/>
              </a:ext>
            </a:extLst>
          </p:cNvPr>
          <p:cNvCxnSpPr>
            <a:cxnSpLocks/>
          </p:cNvCxnSpPr>
          <p:nvPr/>
        </p:nvCxnSpPr>
        <p:spPr>
          <a:xfrm flipH="1">
            <a:off x="7740650" y="946696"/>
            <a:ext cx="99695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5914E69-3A40-714F-0B60-A55C5731F3F8}"/>
              </a:ext>
            </a:extLst>
          </p:cNvPr>
          <p:cNvCxnSpPr>
            <a:cxnSpLocks/>
          </p:cNvCxnSpPr>
          <p:nvPr/>
        </p:nvCxnSpPr>
        <p:spPr>
          <a:xfrm flipH="1">
            <a:off x="8237538" y="1811883"/>
            <a:ext cx="500062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382BEA4-2964-B5CE-CAD1-7EE3F8198053}"/>
              </a:ext>
            </a:extLst>
          </p:cNvPr>
          <p:cNvCxnSpPr>
            <a:cxnSpLocks/>
          </p:cNvCxnSpPr>
          <p:nvPr/>
        </p:nvCxnSpPr>
        <p:spPr>
          <a:xfrm>
            <a:off x="8737600" y="946696"/>
            <a:ext cx="0" cy="489743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0A1FB81-F083-E9F8-9820-2DAAF856B139}"/>
              </a:ext>
            </a:extLst>
          </p:cNvPr>
          <p:cNvCxnSpPr>
            <a:cxnSpLocks/>
          </p:cNvCxnSpPr>
          <p:nvPr/>
        </p:nvCxnSpPr>
        <p:spPr>
          <a:xfrm flipH="1">
            <a:off x="7270750" y="4331246"/>
            <a:ext cx="14668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085468-D95F-2397-B9D3-49C9621E035F}"/>
              </a:ext>
            </a:extLst>
          </p:cNvPr>
          <p:cNvCxnSpPr>
            <a:cxnSpLocks/>
          </p:cNvCxnSpPr>
          <p:nvPr/>
        </p:nvCxnSpPr>
        <p:spPr>
          <a:xfrm flipH="1">
            <a:off x="6262688" y="5051971"/>
            <a:ext cx="247491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243B867-3956-DC54-A40C-511D89001BCB}"/>
              </a:ext>
            </a:extLst>
          </p:cNvPr>
          <p:cNvCxnSpPr>
            <a:cxnSpLocks/>
          </p:cNvCxnSpPr>
          <p:nvPr/>
        </p:nvCxnSpPr>
        <p:spPr>
          <a:xfrm flipH="1">
            <a:off x="6262688" y="5844133"/>
            <a:ext cx="247491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141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BAD8837-8A18-5F38-D726-76813CCCFD1F}"/>
              </a:ext>
            </a:extLst>
          </p:cNvPr>
          <p:cNvSpPr txBox="1"/>
          <p:nvPr/>
        </p:nvSpPr>
        <p:spPr bwMode="auto">
          <a:xfrm>
            <a:off x="2411760" y="144659"/>
            <a:ext cx="4995278" cy="523220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Protein Quality Control (QC)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7AC472-6BE2-7C2A-9D40-D1DCA0A80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12390"/>
            <a:ext cx="4032448" cy="5518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124ABE-64A8-FB8E-B79F-CE4865F7CBB5}"/>
              </a:ext>
            </a:extLst>
          </p:cNvPr>
          <p:cNvSpPr txBox="1"/>
          <p:nvPr/>
        </p:nvSpPr>
        <p:spPr>
          <a:xfrm>
            <a:off x="5364088" y="6508442"/>
            <a:ext cx="3547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fr-FR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www.nature.com</a:t>
            </a:r>
            <a:r>
              <a:rPr lang="fr-FR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/articles/s41467-021-23167-z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28">
            <a:extLst>
              <a:ext uri="{FF2B5EF4-FFF2-40B4-BE49-F238E27FC236}">
                <a16:creationId xmlns:a16="http://schemas.microsoft.com/office/drawing/2014/main" id="{390DC7DA-133E-6E84-3B43-7DE314E2B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998" y="492925"/>
            <a:ext cx="564837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Example 1: Production of Spike</a:t>
            </a:r>
          </a:p>
        </p:txBody>
      </p:sp>
      <p:sp>
        <p:nvSpPr>
          <p:cNvPr id="51206" name="TextBox 4">
            <a:extLst>
              <a:ext uri="{FF2B5EF4-FFF2-40B4-BE49-F238E27FC236}">
                <a16:creationId xmlns:a16="http://schemas.microsoft.com/office/drawing/2014/main" id="{3B912E65-24E1-4E26-49DF-21AC85BF1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556" y="1755774"/>
            <a:ext cx="3707556" cy="258532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CH" altLang="en-CH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CH" altLang="en-CH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fr-CH" altLang="en-CH" sz="1800" dirty="0">
                <a:cs typeface="Arial" panose="020B0604020202020204" pitchFamily="34" charset="0"/>
              </a:rPr>
              <a:t>Transient transfections in </a:t>
            </a:r>
            <a:r>
              <a:rPr lang="fr-CH" altLang="en-CH" sz="1800" dirty="0" err="1">
                <a:cs typeface="Arial" panose="020B0604020202020204" pitchFamily="34" charset="0"/>
              </a:rPr>
              <a:t>ExpiCHO</a:t>
            </a:r>
            <a:r>
              <a:rPr lang="fr-CH" altLang="en-CH" sz="1800" dirty="0">
                <a:cs typeface="Arial" panose="020B0604020202020204" pitchFamily="34" charset="0"/>
              </a:rPr>
              <a:t> or HEK </a:t>
            </a:r>
            <a:r>
              <a:rPr lang="fr-CH" altLang="en-CH" sz="1800" dirty="0" err="1">
                <a:cs typeface="Arial" panose="020B0604020202020204" pitchFamily="34" charset="0"/>
              </a:rPr>
              <a:t>cells</a:t>
            </a:r>
            <a:r>
              <a:rPr lang="fr-CH" altLang="en-CH" sz="1800" dirty="0">
                <a:cs typeface="Arial" panose="020B0604020202020204" pitchFamily="34" charset="0"/>
              </a:rPr>
              <a:t> to test expression</a:t>
            </a:r>
          </a:p>
          <a:p>
            <a:pPr>
              <a:spcBef>
                <a:spcPct val="0"/>
              </a:spcBef>
              <a:buFontTx/>
              <a:buNone/>
            </a:pPr>
            <a:endParaRPr lang="fr-CH" altLang="en-CH" sz="18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CH" altLang="en-CH" sz="1800" dirty="0">
                <a:cs typeface="Arial" panose="020B0604020202020204" pitchFamily="34" charset="0"/>
              </a:rPr>
              <a:t>- 7 </a:t>
            </a:r>
            <a:r>
              <a:rPr lang="fr-CH" altLang="en-CH" sz="1800" dirty="0" err="1">
                <a:cs typeface="Arial" panose="020B0604020202020204" pitchFamily="34" charset="0"/>
              </a:rPr>
              <a:t>days</a:t>
            </a:r>
            <a:r>
              <a:rPr lang="fr-CH" altLang="en-CH" sz="1800" dirty="0">
                <a:cs typeface="Arial" panose="020B0604020202020204" pitchFamily="34" charset="0"/>
              </a:rPr>
              <a:t> culture</a:t>
            </a:r>
          </a:p>
          <a:p>
            <a:pPr>
              <a:spcBef>
                <a:spcPct val="0"/>
              </a:spcBef>
              <a:buFontTx/>
              <a:buNone/>
            </a:pPr>
            <a:endParaRPr lang="fr-CH" altLang="en-CH" sz="18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CH" altLang="en-CH" sz="1800" dirty="0">
                <a:cs typeface="Arial" panose="020B0604020202020204" pitchFamily="34" charset="0"/>
              </a:rPr>
              <a:t>- </a:t>
            </a:r>
            <a:r>
              <a:rPr lang="fr-CH" altLang="en-CH" sz="1800" dirty="0" err="1">
                <a:cs typeface="Arial" panose="020B0604020202020204" pitchFamily="34" charset="0"/>
              </a:rPr>
              <a:t>Secreted</a:t>
            </a:r>
            <a:r>
              <a:rPr lang="fr-CH" altLang="en-CH" sz="1800" dirty="0">
                <a:cs typeface="Arial" panose="020B0604020202020204" pitchFamily="34" charset="0"/>
              </a:rPr>
              <a:t> </a:t>
            </a:r>
            <a:r>
              <a:rPr lang="fr-CH" altLang="en-CH" sz="1800" dirty="0" err="1">
                <a:cs typeface="Arial" panose="020B0604020202020204" pitchFamily="34" charset="0"/>
              </a:rPr>
              <a:t>into</a:t>
            </a:r>
            <a:r>
              <a:rPr lang="fr-CH" altLang="en-CH" sz="1800" dirty="0">
                <a:cs typeface="Arial" panose="020B0604020202020204" pitchFamily="34" charset="0"/>
              </a:rPr>
              <a:t> media</a:t>
            </a:r>
          </a:p>
          <a:p>
            <a:pPr>
              <a:spcBef>
                <a:spcPct val="0"/>
              </a:spcBef>
              <a:buFontTx/>
              <a:buNone/>
            </a:pPr>
            <a:endParaRPr lang="fr-CH" altLang="en-CH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207" name="TextBox 14">
            <a:extLst>
              <a:ext uri="{FF2B5EF4-FFF2-40B4-BE49-F238E27FC236}">
                <a16:creationId xmlns:a16="http://schemas.microsoft.com/office/drawing/2014/main" id="{B249A9EE-95C7-99A5-6F92-3C27A62F3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556" y="4800021"/>
            <a:ext cx="1955800" cy="120015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en-CH" sz="1800" dirty="0">
                <a:latin typeface="+mj-lt"/>
                <a:cs typeface="Calibri Light" panose="020F0302020204030204" pitchFamily="34" charset="0"/>
              </a:rPr>
              <a:t>Spike </a:t>
            </a:r>
            <a:r>
              <a:rPr lang="fr-CH" altLang="en-CH" sz="1800" dirty="0" err="1">
                <a:latin typeface="+mj-lt"/>
                <a:cs typeface="Calibri Light" panose="020F0302020204030204" pitchFamily="34" charset="0"/>
              </a:rPr>
              <a:t>monomer</a:t>
            </a:r>
            <a:r>
              <a:rPr lang="fr-CH" altLang="en-CH" sz="1800" dirty="0">
                <a:latin typeface="+mj-lt"/>
                <a:cs typeface="Calibri Light" panose="020F030202020403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CH" altLang="en-CH" sz="1800" dirty="0">
                <a:latin typeface="+mj-lt"/>
                <a:cs typeface="Calibri Light" panose="020F0302020204030204" pitchFamily="34" charset="0"/>
              </a:rPr>
              <a:t>MW: 142.2 kDa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CH" altLang="en-CH" sz="1800" dirty="0" err="1">
                <a:latin typeface="+mj-lt"/>
                <a:cs typeface="Calibri Light" panose="020F0302020204030204" pitchFamily="34" charset="0"/>
              </a:rPr>
              <a:t>without</a:t>
            </a:r>
            <a:r>
              <a:rPr lang="fr-CH" altLang="en-CH" sz="1800" dirty="0">
                <a:latin typeface="+mj-lt"/>
                <a:cs typeface="Calibri Light" panose="020F0302020204030204" pitchFamily="34" charset="0"/>
              </a:rPr>
              <a:t> </a:t>
            </a:r>
            <a:r>
              <a:rPr lang="fr-CH" altLang="en-CH" sz="1800" dirty="0" err="1">
                <a:latin typeface="+mj-lt"/>
                <a:cs typeface="Calibri Light" panose="020F0302020204030204" pitchFamily="34" charset="0"/>
              </a:rPr>
              <a:t>glycans</a:t>
            </a:r>
            <a:endParaRPr lang="fr-CH" altLang="en-CH" sz="1800" dirty="0">
              <a:latin typeface="+mj-lt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CH" altLang="en-CH" sz="1800" dirty="0"/>
          </a:p>
        </p:txBody>
      </p:sp>
      <p:sp>
        <p:nvSpPr>
          <p:cNvPr id="51208" name="Espace réservé du numéro de diapositive 1">
            <a:extLst>
              <a:ext uri="{FF2B5EF4-FFF2-40B4-BE49-F238E27FC236}">
                <a16:creationId xmlns:a16="http://schemas.microsoft.com/office/drawing/2014/main" id="{A302553C-F09A-B9BE-3E4A-AAA94AA2D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31DD80-BE66-4243-81F4-6EC88CEDC4D5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74</a:t>
            </a:fld>
            <a:endParaRPr lang="fr-FR" altLang="fr-FR" sz="1400"/>
          </a:p>
        </p:txBody>
      </p:sp>
      <p:grpSp>
        <p:nvGrpSpPr>
          <p:cNvPr id="51209" name="Group 3">
            <a:extLst>
              <a:ext uri="{FF2B5EF4-FFF2-40B4-BE49-F238E27FC236}">
                <a16:creationId xmlns:a16="http://schemas.microsoft.com/office/drawing/2014/main" id="{08F07DA0-B37E-FF8F-838D-2A9595E2C03B}"/>
              </a:ext>
            </a:extLst>
          </p:cNvPr>
          <p:cNvGrpSpPr>
            <a:grpSpLocks/>
          </p:cNvGrpSpPr>
          <p:nvPr/>
        </p:nvGrpSpPr>
        <p:grpSpPr bwMode="auto">
          <a:xfrm>
            <a:off x="4379913" y="1327150"/>
            <a:ext cx="3933825" cy="5159375"/>
            <a:chOff x="3198813" y="1573213"/>
            <a:chExt cx="3933825" cy="5159375"/>
          </a:xfrm>
        </p:grpSpPr>
        <p:sp>
          <p:nvSpPr>
            <p:cNvPr id="51210" name="TextBox 3">
              <a:extLst>
                <a:ext uri="{FF2B5EF4-FFF2-40B4-BE49-F238E27FC236}">
                  <a16:creationId xmlns:a16="http://schemas.microsoft.com/office/drawing/2014/main" id="{7C747FA3-809C-2E4E-1936-9D48849B5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584567">
              <a:off x="4743450" y="1573213"/>
              <a:ext cx="19843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CH" altLang="en-CH" sz="1400"/>
                <a:t>ExpiCHO + 2% DMSO</a:t>
              </a:r>
            </a:p>
          </p:txBody>
        </p:sp>
        <p:sp>
          <p:nvSpPr>
            <p:cNvPr id="51211" name="TextBox 3">
              <a:extLst>
                <a:ext uri="{FF2B5EF4-FFF2-40B4-BE49-F238E27FC236}">
                  <a16:creationId xmlns:a16="http://schemas.microsoft.com/office/drawing/2014/main" id="{193BA1D6-6882-8E5C-B706-7EEC2F016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584567">
              <a:off x="4400550" y="1781175"/>
              <a:ext cx="13414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CH" altLang="en-CH" sz="1400"/>
                <a:t>ExpiCHO cells</a:t>
              </a:r>
            </a:p>
          </p:txBody>
        </p:sp>
        <p:grpSp>
          <p:nvGrpSpPr>
            <p:cNvPr id="51212" name="Group 1">
              <a:extLst>
                <a:ext uri="{FF2B5EF4-FFF2-40B4-BE49-F238E27FC236}">
                  <a16:creationId xmlns:a16="http://schemas.microsoft.com/office/drawing/2014/main" id="{195C1EBF-575F-69E3-B00D-825C018E78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8813" y="1819275"/>
              <a:ext cx="3933825" cy="4913313"/>
              <a:chOff x="3198813" y="1819275"/>
              <a:chExt cx="3933825" cy="4913313"/>
            </a:xfrm>
          </p:grpSpPr>
          <p:pic>
            <p:nvPicPr>
              <p:cNvPr id="51213" name="Picture 2">
                <a:extLst>
                  <a:ext uri="{FF2B5EF4-FFF2-40B4-BE49-F238E27FC236}">
                    <a16:creationId xmlns:a16="http://schemas.microsoft.com/office/drawing/2014/main" id="{5483A9CE-FC41-88EF-3D6F-531810371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406"/>
              <a:stretch>
                <a:fillRect/>
              </a:stretch>
            </p:blipFill>
            <p:spPr bwMode="auto">
              <a:xfrm>
                <a:off x="3692525" y="2562225"/>
                <a:ext cx="2535238" cy="4170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14" name="TextBox 3">
                <a:extLst>
                  <a:ext uri="{FF2B5EF4-FFF2-40B4-BE49-F238E27FC236}">
                    <a16:creationId xmlns:a16="http://schemas.microsoft.com/office/drawing/2014/main" id="{C87681DA-6EF3-3A14-6A33-1612F4E3E6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2584567">
                <a:off x="3757613" y="2119313"/>
                <a:ext cx="59531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CH" altLang="en-CH" sz="1800"/>
                  <a:t>MW</a:t>
                </a:r>
              </a:p>
            </p:txBody>
          </p:sp>
          <p:sp>
            <p:nvSpPr>
              <p:cNvPr id="51215" name="TextBox 5">
                <a:extLst>
                  <a:ext uri="{FF2B5EF4-FFF2-40B4-BE49-F238E27FC236}">
                    <a16:creationId xmlns:a16="http://schemas.microsoft.com/office/drawing/2014/main" id="{10629C4A-32FD-FBD1-961C-76EDC9973E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2163" y="3998913"/>
                <a:ext cx="4413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CH" altLang="en-CH" sz="1800"/>
                  <a:t>50</a:t>
                </a:r>
              </a:p>
            </p:txBody>
          </p:sp>
          <p:sp>
            <p:nvSpPr>
              <p:cNvPr id="51216" name="Rectangle 6">
                <a:extLst>
                  <a:ext uri="{FF2B5EF4-FFF2-40B4-BE49-F238E27FC236}">
                    <a16:creationId xmlns:a16="http://schemas.microsoft.com/office/drawing/2014/main" id="{FA57C164-7AD1-9ADC-E79C-47551E776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7400" y="3779838"/>
                <a:ext cx="4413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CH" altLang="en-CH" sz="1800"/>
                  <a:t>62</a:t>
                </a:r>
              </a:p>
            </p:txBody>
          </p:sp>
          <p:sp>
            <p:nvSpPr>
              <p:cNvPr id="51217" name="Rectangle 7">
                <a:extLst>
                  <a:ext uri="{FF2B5EF4-FFF2-40B4-BE49-F238E27FC236}">
                    <a16:creationId xmlns:a16="http://schemas.microsoft.com/office/drawing/2014/main" id="{84D79DFC-2431-2AF3-5922-6227EE168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3425825"/>
                <a:ext cx="4413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CH" altLang="en-CH" sz="1800"/>
                  <a:t>80</a:t>
                </a:r>
              </a:p>
            </p:txBody>
          </p:sp>
          <p:sp>
            <p:nvSpPr>
              <p:cNvPr id="51218" name="Rectangle 9">
                <a:extLst>
                  <a:ext uri="{FF2B5EF4-FFF2-40B4-BE49-F238E27FC236}">
                    <a16:creationId xmlns:a16="http://schemas.microsoft.com/office/drawing/2014/main" id="{DEA0D0DC-FC8D-EA96-01D3-998B7B4B9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038" y="4573588"/>
                <a:ext cx="44132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CH" altLang="en-CH" sz="1800"/>
                  <a:t>31</a:t>
                </a:r>
              </a:p>
            </p:txBody>
          </p:sp>
          <p:sp>
            <p:nvSpPr>
              <p:cNvPr id="51219" name="Rectangle 10">
                <a:extLst>
                  <a:ext uri="{FF2B5EF4-FFF2-40B4-BE49-F238E27FC236}">
                    <a16:creationId xmlns:a16="http://schemas.microsoft.com/office/drawing/2014/main" id="{B4609C77-EA1A-8A88-78C5-49215D6FA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3750" y="4868863"/>
                <a:ext cx="4413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CH" altLang="en-CH" sz="1800"/>
                  <a:t>27</a:t>
                </a:r>
              </a:p>
            </p:txBody>
          </p:sp>
          <p:sp>
            <p:nvSpPr>
              <p:cNvPr id="51220" name="Rectangle 12">
                <a:extLst>
                  <a:ext uri="{FF2B5EF4-FFF2-40B4-BE49-F238E27FC236}">
                    <a16:creationId xmlns:a16="http://schemas.microsoft.com/office/drawing/2014/main" id="{BA9E6FA9-DFEF-DC5C-BEE6-32A868753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0400" y="2740025"/>
                <a:ext cx="56991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CH" altLang="en-CH" sz="1800"/>
                  <a:t>240</a:t>
                </a:r>
              </a:p>
            </p:txBody>
          </p:sp>
          <p:sp>
            <p:nvSpPr>
              <p:cNvPr id="51221" name="TextBox 13">
                <a:extLst>
                  <a:ext uri="{FF2B5EF4-FFF2-40B4-BE49-F238E27FC236}">
                    <a16:creationId xmlns:a16="http://schemas.microsoft.com/office/drawing/2014/main" id="{A0FDB449-DE1B-69CF-940C-3D62D054ED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6363" y="2754313"/>
                <a:ext cx="6762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CH" altLang="en-CH" sz="180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Spike</a:t>
                </a:r>
              </a:p>
            </p:txBody>
          </p:sp>
          <p:sp>
            <p:nvSpPr>
              <p:cNvPr id="51222" name="Rectangle 1">
                <a:extLst>
                  <a:ext uri="{FF2B5EF4-FFF2-40B4-BE49-F238E27FC236}">
                    <a16:creationId xmlns:a16="http://schemas.microsoft.com/office/drawing/2014/main" id="{6F03D611-4C37-3771-B4F0-EC5A89535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8813" y="2967038"/>
                <a:ext cx="56991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CH" altLang="en-CH" sz="1800"/>
                  <a:t>140</a:t>
                </a:r>
              </a:p>
            </p:txBody>
          </p:sp>
          <p:sp>
            <p:nvSpPr>
              <p:cNvPr id="51223" name="TextBox 3">
                <a:extLst>
                  <a:ext uri="{FF2B5EF4-FFF2-40B4-BE49-F238E27FC236}">
                    <a16:creationId xmlns:a16="http://schemas.microsoft.com/office/drawing/2014/main" id="{FC3FB4F0-C7AB-A7F3-3D38-1EF9833E26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2584567">
                <a:off x="5348288" y="1847850"/>
                <a:ext cx="9636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CH" altLang="en-CH" sz="1400"/>
                  <a:t>HEK cells</a:t>
                </a:r>
              </a:p>
            </p:txBody>
          </p:sp>
          <p:sp>
            <p:nvSpPr>
              <p:cNvPr id="51224" name="TextBox 3">
                <a:extLst>
                  <a:ext uri="{FF2B5EF4-FFF2-40B4-BE49-F238E27FC236}">
                    <a16:creationId xmlns:a16="http://schemas.microsoft.com/office/drawing/2014/main" id="{D7C21568-8D8E-C888-C262-6CA4986A91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2584567">
                <a:off x="5732463" y="1819275"/>
                <a:ext cx="1106487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CH" altLang="en-CH" sz="1400"/>
                  <a:t>HEK + VPA</a:t>
                </a:r>
              </a:p>
            </p:txBody>
          </p:sp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2432C153-B91B-1257-AD11-5978EA36C87E}"/>
                  </a:ext>
                </a:extLst>
              </p:cNvPr>
              <p:cNvCxnSpPr>
                <a:stCxn id="51221" idx="1"/>
              </p:cNvCxnSpPr>
              <p:nvPr/>
            </p:nvCxnSpPr>
            <p:spPr>
              <a:xfrm flipH="1">
                <a:off x="5373688" y="2938463"/>
                <a:ext cx="1082675" cy="2857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8">
            <a:extLst>
              <a:ext uri="{FF2B5EF4-FFF2-40B4-BE49-F238E27FC236}">
                <a16:creationId xmlns:a16="http://schemas.microsoft.com/office/drawing/2014/main" id="{044649B5-92FC-250D-EAF1-0CA14F144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73" y="311666"/>
            <a:ext cx="8056066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Production in </a:t>
            </a:r>
            <a:r>
              <a:rPr lang="fr-CH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ExpiCHO</a:t>
            </a:r>
            <a:r>
              <a:rPr lang="fr-CH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for 7 </a:t>
            </a:r>
            <a:r>
              <a:rPr lang="fr-CH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days</a:t>
            </a:r>
            <a:endParaRPr lang="fr-CH" sz="24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Purification of Spike (His OR Strep affinity tags )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2230" name="Picture 5">
            <a:extLst>
              <a:ext uri="{FF2B5EF4-FFF2-40B4-BE49-F238E27FC236}">
                <a16:creationId xmlns:a16="http://schemas.microsoft.com/office/drawing/2014/main" id="{A80A4475-E943-A7F6-A450-4B193BCE1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9" y="3140968"/>
            <a:ext cx="3111725" cy="23343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22">
            <a:extLst>
              <a:ext uri="{FF2B5EF4-FFF2-40B4-BE49-F238E27FC236}">
                <a16:creationId xmlns:a16="http://schemas.microsoft.com/office/drawing/2014/main" id="{F7A11F65-B22A-C73B-D732-C3F6CD4B8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89" y="2296364"/>
            <a:ext cx="4999038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Rectangle 23">
            <a:extLst>
              <a:ext uri="{FF2B5EF4-FFF2-40B4-BE49-F238E27FC236}">
                <a16:creationId xmlns:a16="http://schemas.microsoft.com/office/drawing/2014/main" id="{2540C44D-2887-609C-F608-1CEBCA258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581" y="5666995"/>
            <a:ext cx="33497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Quality assessment by SDS-PAGE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4A17E-8390-D1D1-C6A4-5B874B58DEB9}"/>
              </a:ext>
            </a:extLst>
          </p:cNvPr>
          <p:cNvSpPr txBox="1"/>
          <p:nvPr/>
        </p:nvSpPr>
        <p:spPr>
          <a:xfrm>
            <a:off x="171449" y="1362823"/>
            <a:ext cx="8443913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CH" sz="1400" dirty="0">
                <a:cs typeface="Arial" panose="020B0604020202020204" pitchFamily="34" charset="0"/>
              </a:rPr>
              <a:t>- </a:t>
            </a:r>
            <a:r>
              <a:rPr lang="fr-CH" sz="1400" dirty="0" err="1">
                <a:cs typeface="Arial" panose="020B0604020202020204" pitchFamily="34" charset="0"/>
              </a:rPr>
              <a:t>Supernatant</a:t>
            </a:r>
            <a:r>
              <a:rPr lang="fr-CH" sz="1400" dirty="0">
                <a:cs typeface="Arial" panose="020B0604020202020204" pitchFamily="34" charset="0"/>
              </a:rPr>
              <a:t> </a:t>
            </a:r>
            <a:r>
              <a:rPr lang="fr-CH" sz="1400" dirty="0" err="1">
                <a:cs typeface="Arial" panose="020B0604020202020204" pitchFamily="34" charset="0"/>
              </a:rPr>
              <a:t>was</a:t>
            </a:r>
            <a:r>
              <a:rPr lang="fr-CH" sz="1400" dirty="0">
                <a:cs typeface="Arial" panose="020B0604020202020204" pitchFamily="34" charset="0"/>
              </a:rPr>
              <a:t> </a:t>
            </a:r>
            <a:r>
              <a:rPr lang="fr-CH" sz="1400" dirty="0" err="1">
                <a:cs typeface="Arial" panose="020B0604020202020204" pitchFamily="34" charset="0"/>
              </a:rPr>
              <a:t>loaded</a:t>
            </a:r>
            <a:r>
              <a:rPr lang="fr-CH" sz="1400" dirty="0">
                <a:cs typeface="Arial" panose="020B0604020202020204" pitchFamily="34" charset="0"/>
              </a:rPr>
              <a:t> on </a:t>
            </a:r>
            <a:r>
              <a:rPr lang="fr-CH" sz="1400" dirty="0" err="1">
                <a:cs typeface="Arial" panose="020B0604020202020204" pitchFamily="34" charset="0"/>
              </a:rPr>
              <a:t>StrepTrap</a:t>
            </a:r>
            <a:r>
              <a:rPr lang="fr-CH" sz="1400" dirty="0">
                <a:cs typeface="Arial" panose="020B0604020202020204" pitchFamily="34" charset="0"/>
              </a:rPr>
              <a:t> XT OR </a:t>
            </a:r>
            <a:r>
              <a:rPr lang="fr-CH" sz="1400" dirty="0" err="1">
                <a:cs typeface="Arial" panose="020B0604020202020204" pitchFamily="34" charset="0"/>
              </a:rPr>
              <a:t>Histrap</a:t>
            </a:r>
            <a:r>
              <a:rPr lang="fr-CH" sz="1400" dirty="0">
                <a:cs typeface="Arial" panose="020B0604020202020204" pitchFamily="34" charset="0"/>
              </a:rPr>
              <a:t> </a:t>
            </a:r>
            <a:r>
              <a:rPr lang="fr-CH" sz="1400" dirty="0" err="1">
                <a:cs typeface="Arial" panose="020B0604020202020204" pitchFamily="34" charset="0"/>
              </a:rPr>
              <a:t>columns</a:t>
            </a:r>
            <a:endParaRPr lang="fr-CH" sz="1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fr-CH" sz="1400" dirty="0">
                <a:cs typeface="Arial" panose="020B0604020202020204" pitchFamily="34" charset="0"/>
              </a:rPr>
              <a:t>- Elution with 50mM </a:t>
            </a:r>
            <a:r>
              <a:rPr lang="fr-CH" sz="1400" dirty="0" err="1">
                <a:cs typeface="Arial" panose="020B0604020202020204" pitchFamily="34" charset="0"/>
              </a:rPr>
              <a:t>Biotin</a:t>
            </a:r>
            <a:r>
              <a:rPr lang="fr-CH" sz="1400" dirty="0">
                <a:cs typeface="Arial" panose="020B0604020202020204" pitchFamily="34" charset="0"/>
              </a:rPr>
              <a:t> OR 500mM imidazole gradient </a:t>
            </a:r>
          </a:p>
          <a:p>
            <a:pPr>
              <a:defRPr/>
            </a:pPr>
            <a:r>
              <a:rPr lang="fr-CH" sz="1400" dirty="0">
                <a:cs typeface="Arial" panose="020B0604020202020204" pitchFamily="34" charset="0"/>
              </a:rPr>
              <a:t>- </a:t>
            </a:r>
            <a:r>
              <a:rPr lang="fr-CH" sz="1400" dirty="0" err="1">
                <a:cs typeface="Arial" panose="020B0604020202020204" pitchFamily="34" charset="0"/>
              </a:rPr>
              <a:t>Dialysis</a:t>
            </a:r>
            <a:r>
              <a:rPr lang="fr-CH" sz="1400" dirty="0">
                <a:cs typeface="Arial" panose="020B0604020202020204" pitchFamily="34" charset="0"/>
              </a:rPr>
              <a:t> </a:t>
            </a:r>
            <a:r>
              <a:rPr lang="fr-CH" sz="1400" dirty="0" err="1">
                <a:cs typeface="Arial" panose="020B0604020202020204" pitchFamily="34" charset="0"/>
              </a:rPr>
              <a:t>overnight</a:t>
            </a:r>
            <a:r>
              <a:rPr lang="fr-CH" sz="1400" dirty="0">
                <a:cs typeface="Arial" panose="020B0604020202020204" pitchFamily="34" charset="0"/>
              </a:rPr>
              <a:t> in PBS</a:t>
            </a:r>
          </a:p>
          <a:p>
            <a:pPr>
              <a:defRPr/>
            </a:pPr>
            <a:r>
              <a:rPr lang="fr-CH" sz="1400" dirty="0">
                <a:cs typeface="Arial" panose="020B0604020202020204" pitchFamily="34" charset="0"/>
              </a:rPr>
              <a:t>- Concentration </a:t>
            </a:r>
            <a:r>
              <a:rPr lang="fr-CH" sz="1400" dirty="0" err="1">
                <a:cs typeface="Arial" panose="020B0604020202020204" pitchFamily="34" charset="0"/>
              </a:rPr>
              <a:t>calculated</a:t>
            </a:r>
            <a:r>
              <a:rPr lang="fr-CH" sz="1400" dirty="0">
                <a:cs typeface="Arial" panose="020B0604020202020204" pitchFamily="34" charset="0"/>
              </a:rPr>
              <a:t> on </a:t>
            </a:r>
            <a:r>
              <a:rPr lang="fr-CH" sz="1400" dirty="0" err="1">
                <a:cs typeface="Arial" panose="020B0604020202020204" pitchFamily="34" charset="0"/>
              </a:rPr>
              <a:t>nanodrop</a:t>
            </a:r>
            <a:r>
              <a:rPr lang="fr-CH" sz="1400" dirty="0">
                <a:cs typeface="Arial" panose="020B0604020202020204" pitchFamily="34" charset="0"/>
              </a:rPr>
              <a:t> at A280nm</a:t>
            </a:r>
          </a:p>
          <a:p>
            <a:pPr marL="285750" indent="-285750">
              <a:buFontTx/>
              <a:buChar char="-"/>
              <a:defRPr/>
            </a:pPr>
            <a:endParaRPr lang="fr-CH" sz="1400" dirty="0">
              <a:cs typeface="Arial" panose="020B0604020202020204" pitchFamily="34" charset="0"/>
            </a:endParaRPr>
          </a:p>
        </p:txBody>
      </p:sp>
      <p:sp>
        <p:nvSpPr>
          <p:cNvPr id="52234" name="Rectangle 31">
            <a:extLst>
              <a:ext uri="{FF2B5EF4-FFF2-40B4-BE49-F238E27FC236}">
                <a16:creationId xmlns:a16="http://schemas.microsoft.com/office/drawing/2014/main" id="{E648AE3E-8808-8B1B-A2F5-1B4626856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00" y="5653088"/>
            <a:ext cx="21451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Akta</a:t>
            </a:r>
            <a:r>
              <a:rPr lang="en-US" altLang="en-US" sz="1600" dirty="0">
                <a:cs typeface="Arial" panose="020B0604020202020204" pitchFamily="34" charset="0"/>
              </a:rPr>
              <a:t> chromatography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 with various columns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28">
            <a:extLst>
              <a:ext uri="{FF2B5EF4-FFF2-40B4-BE49-F238E27FC236}">
                <a16:creationId xmlns:a16="http://schemas.microsoft.com/office/drawing/2014/main" id="{0309471B-59E3-FCFB-3612-E91C59917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19" y="449263"/>
            <a:ext cx="582931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buFontTx/>
              <a:buNone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  <a:defRPr sz="2400"/>
            </a:lvl3pPr>
            <a:lvl4pPr marL="1600200" indent="-228600">
              <a:spcBef>
                <a:spcPct val="20000"/>
              </a:spcBef>
              <a:buChar char="–"/>
              <a:defRPr sz="2000"/>
            </a:lvl4pPr>
            <a:lvl5pPr marL="2057400" indent="-22860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Example 2: A common antibody</a:t>
            </a:r>
          </a:p>
        </p:txBody>
      </p:sp>
      <p:sp>
        <p:nvSpPr>
          <p:cNvPr id="53250" name="Rectangle 13">
            <a:extLst>
              <a:ext uri="{FF2B5EF4-FFF2-40B4-BE49-F238E27FC236}">
                <a16:creationId xmlns:a16="http://schemas.microsoft.com/office/drawing/2014/main" id="{D5F0B12F-BF38-7A67-E33A-72556442B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" y="1268760"/>
            <a:ext cx="3073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latin typeface="Calibri Light" panose="020F0302020204030204" pitchFamily="34" charset="0"/>
                <a:cs typeface="Calibri Light" panose="020F0302020204030204" pitchFamily="34" charset="0"/>
              </a:rPr>
              <a:t>Batch method </a:t>
            </a:r>
          </a:p>
          <a:p>
            <a:pPr algn="ctr"/>
            <a:r>
              <a:rPr lang="en-US" altLang="en-US">
                <a:latin typeface="Calibri Light" panose="020F0302020204030204" pitchFamily="34" charset="0"/>
                <a:cs typeface="Calibri Light" panose="020F0302020204030204" pitchFamily="34" charset="0"/>
              </a:rPr>
              <a:t>Protein A resin purification</a:t>
            </a:r>
          </a:p>
          <a:p>
            <a:pPr algn="ctr"/>
            <a:r>
              <a:rPr lang="en-US" altLang="en-US">
                <a:latin typeface="Calibri Light" panose="020F0302020204030204" pitchFamily="34" charset="0"/>
                <a:cs typeface="Calibri Light" panose="020F0302020204030204" pitchFamily="34" charset="0"/>
              </a:rPr>
              <a:t>Antibodies/Fc-Fusions</a:t>
            </a:r>
          </a:p>
        </p:txBody>
      </p:sp>
      <p:pic>
        <p:nvPicPr>
          <p:cNvPr id="53251" name="Picture 29">
            <a:extLst>
              <a:ext uri="{FF2B5EF4-FFF2-40B4-BE49-F238E27FC236}">
                <a16:creationId xmlns:a16="http://schemas.microsoft.com/office/drawing/2014/main" id="{865FF222-FFCE-0818-EFAE-DC98B3832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4467225"/>
            <a:ext cx="4898827" cy="18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2" name="Group 1">
            <a:extLst>
              <a:ext uri="{FF2B5EF4-FFF2-40B4-BE49-F238E27FC236}">
                <a16:creationId xmlns:a16="http://schemas.microsoft.com/office/drawing/2014/main" id="{32BF1EA6-6070-35B7-E16E-287CB5BD0EC3}"/>
              </a:ext>
            </a:extLst>
          </p:cNvPr>
          <p:cNvGrpSpPr>
            <a:grpSpLocks/>
          </p:cNvGrpSpPr>
          <p:nvPr/>
        </p:nvGrpSpPr>
        <p:grpSpPr bwMode="auto">
          <a:xfrm>
            <a:off x="-146051" y="2335560"/>
            <a:ext cx="5497513" cy="2892425"/>
            <a:chOff x="4823461" y="3396423"/>
            <a:chExt cx="6099586" cy="320985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70D50A-1280-23E3-6C13-4756C6D5BAF6}"/>
                </a:ext>
              </a:extLst>
            </p:cNvPr>
            <p:cNvSpPr txBox="1"/>
            <p:nvPr/>
          </p:nvSpPr>
          <p:spPr>
            <a:xfrm>
              <a:off x="5365961" y="3713532"/>
              <a:ext cx="671077" cy="28927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CH" sz="675" dirty="0"/>
                <a:t>240</a:t>
              </a:r>
            </a:p>
            <a:p>
              <a:pPr algn="r">
                <a:defRPr/>
              </a:pPr>
              <a:endParaRPr lang="en-CH" sz="675" dirty="0"/>
            </a:p>
            <a:p>
              <a:pPr algn="r">
                <a:defRPr/>
              </a:pPr>
              <a:r>
                <a:rPr lang="en-CH" sz="675" dirty="0"/>
                <a:t>140</a:t>
              </a:r>
            </a:p>
            <a:p>
              <a:pPr algn="r">
                <a:defRPr/>
              </a:pPr>
              <a:r>
                <a:rPr lang="en-CH" sz="675" dirty="0"/>
                <a:t>115</a:t>
              </a:r>
            </a:p>
            <a:p>
              <a:pPr algn="r">
                <a:defRPr/>
              </a:pPr>
              <a:r>
                <a:rPr lang="en-CH" sz="675" dirty="0"/>
                <a:t>80</a:t>
              </a:r>
            </a:p>
            <a:p>
              <a:pPr algn="r">
                <a:defRPr/>
              </a:pPr>
              <a:endParaRPr lang="en-CH" sz="675" dirty="0"/>
            </a:p>
            <a:p>
              <a:pPr algn="r">
                <a:defRPr/>
              </a:pPr>
              <a:endParaRPr lang="en-CH" sz="675" dirty="0"/>
            </a:p>
            <a:p>
              <a:pPr algn="r">
                <a:defRPr/>
              </a:pPr>
              <a:r>
                <a:rPr lang="en-CH" sz="675" dirty="0"/>
                <a:t>62</a:t>
              </a:r>
            </a:p>
            <a:p>
              <a:pPr algn="r">
                <a:defRPr/>
              </a:pPr>
              <a:r>
                <a:rPr lang="en-CH" sz="675" dirty="0"/>
                <a:t>50</a:t>
              </a:r>
            </a:p>
            <a:p>
              <a:pPr algn="r">
                <a:defRPr/>
              </a:pPr>
              <a:endParaRPr lang="en-CH" sz="675" dirty="0"/>
            </a:p>
            <a:p>
              <a:pPr algn="r">
                <a:defRPr/>
              </a:pPr>
              <a:endParaRPr lang="en-CH" sz="675" dirty="0"/>
            </a:p>
            <a:p>
              <a:pPr algn="r">
                <a:defRPr/>
              </a:pPr>
              <a:endParaRPr lang="en-CH" sz="675" dirty="0"/>
            </a:p>
            <a:p>
              <a:pPr algn="r">
                <a:defRPr/>
              </a:pPr>
              <a:r>
                <a:rPr lang="en-CH" sz="675" dirty="0"/>
                <a:t>31</a:t>
              </a:r>
            </a:p>
            <a:p>
              <a:pPr algn="r">
                <a:defRPr/>
              </a:pPr>
              <a:endParaRPr lang="en-CH" sz="675" dirty="0"/>
            </a:p>
            <a:p>
              <a:pPr algn="r">
                <a:defRPr/>
              </a:pPr>
              <a:r>
                <a:rPr lang="en-CH" sz="675" dirty="0"/>
                <a:t>27</a:t>
              </a:r>
            </a:p>
            <a:p>
              <a:pPr algn="r">
                <a:defRPr/>
              </a:pPr>
              <a:endParaRPr lang="en-CH" sz="675" dirty="0"/>
            </a:p>
            <a:p>
              <a:pPr algn="r">
                <a:defRPr/>
              </a:pPr>
              <a:endParaRPr lang="en-CH" sz="675" dirty="0"/>
            </a:p>
            <a:p>
              <a:pPr algn="r">
                <a:defRPr/>
              </a:pPr>
              <a:r>
                <a:rPr lang="en-CH" sz="675" dirty="0"/>
                <a:t>15</a:t>
              </a:r>
            </a:p>
            <a:p>
              <a:pPr algn="r">
                <a:defRPr/>
              </a:pPr>
              <a:endParaRPr lang="en-CH" sz="675" dirty="0"/>
            </a:p>
            <a:p>
              <a:pPr algn="r">
                <a:defRPr/>
              </a:pPr>
              <a:r>
                <a:rPr lang="en-CH" sz="675" dirty="0"/>
                <a:t>6.5</a:t>
              </a:r>
            </a:p>
          </p:txBody>
        </p:sp>
        <p:pic>
          <p:nvPicPr>
            <p:cNvPr id="53260" name="Content Placeholder 12">
              <a:extLst>
                <a:ext uri="{FF2B5EF4-FFF2-40B4-BE49-F238E27FC236}">
                  <a16:creationId xmlns:a16="http://schemas.microsoft.com/office/drawing/2014/main" id="{CFB8008D-4ECC-57C1-4AB2-D0B9310B6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2"/>
            <a:stretch>
              <a:fillRect/>
            </a:stretch>
          </p:blipFill>
          <p:spPr bwMode="auto">
            <a:xfrm>
              <a:off x="6095999" y="3743017"/>
              <a:ext cx="1080475" cy="28026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61" name="Picture 31">
              <a:extLst>
                <a:ext uri="{FF2B5EF4-FFF2-40B4-BE49-F238E27FC236}">
                  <a16:creationId xmlns:a16="http://schemas.microsoft.com/office/drawing/2014/main" id="{1B58203D-E1B6-C4B1-7EB3-2407DB6CD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31"/>
            <a:stretch>
              <a:fillRect/>
            </a:stretch>
          </p:blipFill>
          <p:spPr bwMode="auto">
            <a:xfrm>
              <a:off x="7242464" y="3743017"/>
              <a:ext cx="1538950" cy="28026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D89275-BAD2-E757-DAFD-DFB6F5374F9A}"/>
                </a:ext>
              </a:extLst>
            </p:cNvPr>
            <p:cNvSpPr txBox="1"/>
            <p:nvPr/>
          </p:nvSpPr>
          <p:spPr>
            <a:xfrm>
              <a:off x="4823461" y="3396423"/>
              <a:ext cx="6099586" cy="3382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H" sz="1050" dirty="0"/>
                <a:t>                                  1    2    3    4       5   6    7    8   9   10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67912A1-17AC-5BB8-95CF-0061385FB7B5}"/>
              </a:ext>
            </a:extLst>
          </p:cNvPr>
          <p:cNvSpPr txBox="1"/>
          <p:nvPr/>
        </p:nvSpPr>
        <p:spPr>
          <a:xfrm>
            <a:off x="3548856" y="1972643"/>
            <a:ext cx="1276350" cy="3162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H" sz="1050" dirty="0"/>
              <a:t>1) SN</a:t>
            </a:r>
          </a:p>
          <a:p>
            <a:pPr>
              <a:defRPr/>
            </a:pPr>
            <a:r>
              <a:rPr lang="en-CH" sz="1050" dirty="0"/>
              <a:t>2) FT</a:t>
            </a:r>
          </a:p>
          <a:p>
            <a:pPr>
              <a:defRPr/>
            </a:pPr>
            <a:r>
              <a:rPr lang="en-CH" sz="1050" dirty="0"/>
              <a:t>3) Wash</a:t>
            </a:r>
          </a:p>
          <a:p>
            <a:pPr>
              <a:defRPr/>
            </a:pPr>
            <a:r>
              <a:rPr lang="en-CH" sz="1050" dirty="0"/>
              <a:t>4) Elution</a:t>
            </a:r>
          </a:p>
          <a:p>
            <a:pPr>
              <a:defRPr/>
            </a:pPr>
            <a:endParaRPr lang="en-CH" sz="1050" dirty="0"/>
          </a:p>
          <a:p>
            <a:pPr>
              <a:defRPr/>
            </a:pPr>
            <a:r>
              <a:rPr lang="en-CH" sz="1050" dirty="0"/>
              <a:t>5) Pre-SEC</a:t>
            </a:r>
          </a:p>
          <a:p>
            <a:pPr>
              <a:defRPr/>
            </a:pPr>
            <a:r>
              <a:rPr lang="en-CH" sz="1050" dirty="0"/>
              <a:t>6) Fraction n°16</a:t>
            </a:r>
          </a:p>
          <a:p>
            <a:pPr>
              <a:defRPr/>
            </a:pPr>
            <a:r>
              <a:rPr lang="en-CH" sz="1050" dirty="0"/>
              <a:t>7) Fraction n°17</a:t>
            </a:r>
          </a:p>
          <a:p>
            <a:pPr>
              <a:defRPr/>
            </a:pPr>
            <a:r>
              <a:rPr lang="en-CH" sz="1050" dirty="0"/>
              <a:t>8) Fraction n°24</a:t>
            </a:r>
          </a:p>
          <a:p>
            <a:pPr>
              <a:defRPr/>
            </a:pPr>
            <a:r>
              <a:rPr lang="en-CH" sz="1050" dirty="0"/>
              <a:t>9) Fraction n°27</a:t>
            </a:r>
          </a:p>
          <a:p>
            <a:pPr>
              <a:defRPr/>
            </a:pPr>
            <a:r>
              <a:rPr lang="en-CH" sz="1050" dirty="0"/>
              <a:t>10) Fraction n°30</a:t>
            </a:r>
          </a:p>
          <a:p>
            <a:pPr>
              <a:defRPr/>
            </a:pPr>
            <a:endParaRPr lang="en-CH" sz="1050" dirty="0"/>
          </a:p>
          <a:p>
            <a:pPr>
              <a:defRPr/>
            </a:pPr>
            <a:endParaRPr lang="en-CH" sz="1050" dirty="0"/>
          </a:p>
          <a:p>
            <a:pPr>
              <a:defRPr/>
            </a:pPr>
            <a:endParaRPr lang="en-CH" sz="1050" dirty="0"/>
          </a:p>
          <a:p>
            <a:pPr>
              <a:defRPr/>
            </a:pPr>
            <a:endParaRPr lang="en-CH" sz="1050" dirty="0"/>
          </a:p>
          <a:p>
            <a:pPr>
              <a:defRPr/>
            </a:pPr>
            <a:endParaRPr lang="en-CH" sz="1050" dirty="0"/>
          </a:p>
          <a:p>
            <a:pPr>
              <a:defRPr/>
            </a:pPr>
            <a:endParaRPr lang="en-CH" sz="1050" dirty="0"/>
          </a:p>
          <a:p>
            <a:pPr>
              <a:defRPr/>
            </a:pPr>
            <a:endParaRPr lang="en-CH" sz="1050" dirty="0"/>
          </a:p>
        </p:txBody>
      </p:sp>
      <p:sp>
        <p:nvSpPr>
          <p:cNvPr id="53257" name="TextBox 2">
            <a:extLst>
              <a:ext uri="{FF2B5EF4-FFF2-40B4-BE49-F238E27FC236}">
                <a16:creationId xmlns:a16="http://schemas.microsoft.com/office/drawing/2014/main" id="{7010D18C-A262-FC20-6DC4-85EFADEE5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666" y="6408737"/>
            <a:ext cx="3027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CH" altLang="en-CH" dirty="0">
                <a:latin typeface="Calibri Light" panose="020F0302020204030204" pitchFamily="34" charset="0"/>
                <a:cs typeface="Calibri Light" panose="020F0302020204030204" pitchFamily="34" charset="0"/>
              </a:rPr>
              <a:t>Size Exclusion chromatography</a:t>
            </a:r>
          </a:p>
        </p:txBody>
      </p:sp>
      <p:pic>
        <p:nvPicPr>
          <p:cNvPr id="53258" name="Picture 4">
            <a:extLst>
              <a:ext uri="{FF2B5EF4-FFF2-40B4-BE49-F238E27FC236}">
                <a16:creationId xmlns:a16="http://schemas.microsoft.com/office/drawing/2014/main" id="{69429927-7D6B-480D-241D-71E7F8412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1582589"/>
            <a:ext cx="2566987" cy="221297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28">
            <a:extLst>
              <a:ext uri="{FF2B5EF4-FFF2-40B4-BE49-F238E27FC236}">
                <a16:creationId xmlns:a16="http://schemas.microsoft.com/office/drawing/2014/main" id="{4994B562-A6D6-C036-F7D6-560047AE4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92410"/>
            <a:ext cx="78284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Example 3: Dual RT-Polymerase expressed in </a:t>
            </a:r>
            <a:r>
              <a:rPr lang="en-US" altLang="en-US" sz="24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E. coli</a:t>
            </a:r>
          </a:p>
        </p:txBody>
      </p:sp>
      <p:pic>
        <p:nvPicPr>
          <p:cNvPr id="54274" name="Picture 13">
            <a:extLst>
              <a:ext uri="{FF2B5EF4-FFF2-40B4-BE49-F238E27FC236}">
                <a16:creationId xmlns:a16="http://schemas.microsoft.com/office/drawing/2014/main" id="{F93A239A-34CD-BCEE-F503-CC890799F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48" b="48779"/>
          <a:stretch>
            <a:fillRect/>
          </a:stretch>
        </p:blipFill>
        <p:spPr bwMode="auto">
          <a:xfrm>
            <a:off x="1097756" y="1916832"/>
            <a:ext cx="2753489" cy="332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14">
            <a:extLst>
              <a:ext uri="{FF2B5EF4-FFF2-40B4-BE49-F238E27FC236}">
                <a16:creationId xmlns:a16="http://schemas.microsoft.com/office/drawing/2014/main" id="{35F4A7E6-3782-A90B-3591-1A6B41A45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44" y="1484784"/>
            <a:ext cx="406611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>
                <a:cs typeface="Arial" panose="020B0604020202020204" pitchFamily="34" charset="0"/>
              </a:rPr>
              <a:t>1. Batch method – Ni-NTA via His-tag </a:t>
            </a:r>
          </a:p>
        </p:txBody>
      </p:sp>
      <p:pic>
        <p:nvPicPr>
          <p:cNvPr id="54276" name="Picture 18">
            <a:extLst>
              <a:ext uri="{FF2B5EF4-FFF2-40B4-BE49-F238E27FC236}">
                <a16:creationId xmlns:a16="http://schemas.microsoft.com/office/drawing/2014/main" id="{3FE2EB5E-C948-BD47-6216-50356575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34"/>
          <a:stretch>
            <a:fillRect/>
          </a:stretch>
        </p:blipFill>
        <p:spPr bwMode="auto">
          <a:xfrm>
            <a:off x="5191125" y="4738688"/>
            <a:ext cx="2836863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9">
            <a:extLst>
              <a:ext uri="{FF2B5EF4-FFF2-40B4-BE49-F238E27FC236}">
                <a16:creationId xmlns:a16="http://schemas.microsoft.com/office/drawing/2014/main" id="{7380FC79-00D5-AB1F-134D-3FCA845B7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616" y="2117020"/>
            <a:ext cx="324326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21">
            <a:extLst>
              <a:ext uri="{FF2B5EF4-FFF2-40B4-BE49-F238E27FC236}">
                <a16:creationId xmlns:a16="http://schemas.microsoft.com/office/drawing/2014/main" id="{246E6215-C06F-3D92-FA34-0D6CED74D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1420" y="1395884"/>
            <a:ext cx="3476273" cy="646331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>
                <a:cs typeface="Arial" panose="020B0604020202020204" pitchFamily="34" charset="0"/>
              </a:rPr>
              <a:t>2. </a:t>
            </a:r>
            <a:r>
              <a:rPr lang="en-US" altLang="en-US" dirty="0" err="1">
                <a:cs typeface="Arial" panose="020B0604020202020204" pitchFamily="34" charset="0"/>
              </a:rPr>
              <a:t>Akta</a:t>
            </a:r>
            <a:r>
              <a:rPr lang="en-US" altLang="en-US" dirty="0">
                <a:cs typeface="Arial" panose="020B0604020202020204" pitchFamily="34" charset="0"/>
              </a:rPr>
              <a:t> chromatography</a:t>
            </a:r>
          </a:p>
          <a:p>
            <a:pPr algn="ctr"/>
            <a:r>
              <a:rPr lang="en-US" altLang="en-US" dirty="0">
                <a:cs typeface="Arial" panose="020B0604020202020204" pitchFamily="34" charset="0"/>
              </a:rPr>
              <a:t>Heparin  affinity*: no tag needed</a:t>
            </a:r>
          </a:p>
        </p:txBody>
      </p:sp>
      <p:sp>
        <p:nvSpPr>
          <p:cNvPr id="54279" name="TextBox 1">
            <a:extLst>
              <a:ext uri="{FF2B5EF4-FFF2-40B4-BE49-F238E27FC236}">
                <a16:creationId xmlns:a16="http://schemas.microsoft.com/office/drawing/2014/main" id="{BFC4DCF9-4051-66D1-4A0C-9F1D9246B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46" y="5635328"/>
            <a:ext cx="44148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CH" sz="1200" dirty="0">
                <a:cs typeface="Arial" panose="020B0604020202020204" pitchFamily="34" charset="0"/>
              </a:rPr>
              <a:t>*Heparin (highly </a:t>
            </a:r>
            <a:r>
              <a:rPr lang="en-GB" altLang="en-CH" sz="1200" dirty="0" err="1">
                <a:cs typeface="Arial" panose="020B0604020202020204" pitchFamily="34" charset="0"/>
              </a:rPr>
              <a:t>sulfated</a:t>
            </a:r>
            <a:r>
              <a:rPr lang="en-GB" altLang="en-CH" sz="1200" dirty="0">
                <a:cs typeface="Arial" panose="020B0604020202020204" pitchFamily="34" charset="0"/>
              </a:rPr>
              <a:t> polysaccharide) Sepharose™ High Performance for purification of proteins such as DNA-binding proteins, coagulation factors, lipoproteins and protein synthesis factors.</a:t>
            </a:r>
            <a:endParaRPr lang="en-CH" altLang="en-CH" sz="12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8479BD-23AF-C275-C866-1C01B9272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1" y="713644"/>
            <a:ext cx="7537176" cy="57366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A52F4F-C97E-F9C4-417D-C50B8291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12124-6ADA-2541-928A-11518DF9C779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CFD98B-98D7-4E42-3C25-9D24E50DB714}"/>
              </a:ext>
            </a:extLst>
          </p:cNvPr>
          <p:cNvSpPr txBox="1"/>
          <p:nvPr/>
        </p:nvSpPr>
        <p:spPr>
          <a:xfrm>
            <a:off x="218343" y="6314073"/>
            <a:ext cx="7402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fr-F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www.bcg.com</a:t>
            </a:r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/publications/2023/</a:t>
            </a:r>
            <a:r>
              <a:rPr lang="fr-F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latest</a:t>
            </a:r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fr-F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industry</a:t>
            </a:r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-report-on-new-</a:t>
            </a:r>
            <a:r>
              <a:rPr lang="fr-F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drug</a:t>
            </a:r>
            <a:r>
              <a:rPr lang="fr-F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fr-F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modalities</a:t>
            </a:r>
            <a:endParaRPr lang="fr-FR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5EDD1-CF07-7829-EC5D-A2557ACF7D22}"/>
              </a:ext>
            </a:extLst>
          </p:cNvPr>
          <p:cNvSpPr txBox="1"/>
          <p:nvPr/>
        </p:nvSpPr>
        <p:spPr>
          <a:xfrm>
            <a:off x="1043608" y="98256"/>
            <a:ext cx="36984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fr-FR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New drug modalities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8471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F9BEF3F-E19B-BA03-DF7A-2B1FCCB39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600" y="351397"/>
            <a:ext cx="7937864" cy="1143000"/>
          </a:xfrm>
        </p:spPr>
        <p:txBody>
          <a:bodyPr/>
          <a:lstStyle/>
          <a:p>
            <a:pPr algn="l"/>
            <a:r>
              <a:rPr lang="en-GB" sz="2800" b="1" kern="1200" dirty="0">
                <a:solidFill>
                  <a:schemeClr val="accent5">
                    <a:lumMod val="50000"/>
                  </a:schemeClr>
                </a:solidFill>
                <a:ea typeface="+mj-ea"/>
              </a:rPr>
              <a:t>Top 10 Projected Best-Selling Drugs in 2024: Sales forecast</a:t>
            </a:r>
          </a:p>
        </p:txBody>
      </p:sp>
      <p:sp>
        <p:nvSpPr>
          <p:cNvPr id="22530" name="Slide Number Placeholder 2">
            <a:extLst>
              <a:ext uri="{FF2B5EF4-FFF2-40B4-BE49-F238E27FC236}">
                <a16:creationId xmlns:a16="http://schemas.microsoft.com/office/drawing/2014/main" id="{6D31AB17-00CD-E1F0-B80D-DC00D4C4F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847E26-7D6A-DC4C-AD7C-AB57A47AE050}" type="slidenum">
              <a:rPr lang="fr-FR" altLang="fr-FR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B00A9-A05E-391E-AD72-394B5515EAB6}"/>
              </a:ext>
            </a:extLst>
          </p:cNvPr>
          <p:cNvSpPr txBox="1"/>
          <p:nvPr/>
        </p:nvSpPr>
        <p:spPr>
          <a:xfrm>
            <a:off x="268962" y="6483350"/>
            <a:ext cx="45640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fr-FR" sz="1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www.senieer.com</a:t>
            </a:r>
            <a:r>
              <a:rPr lang="fr-FR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/the-latest-top10-prediction-of-best-selling-drugs-in-2022/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7A99-FF2C-3161-28E5-A58CD0772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67655"/>
            <a:ext cx="8441920" cy="34959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46827</TotalTime>
  <Words>2546</Words>
  <Application>Microsoft Macintosh PowerPoint</Application>
  <PresentationFormat>On-screen Show (4:3)</PresentationFormat>
  <Paragraphs>461</Paragraphs>
  <Slides>77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Arial</vt:lpstr>
      <vt:lpstr>Calibri</vt:lpstr>
      <vt:lpstr>Calibri Light</vt:lpstr>
      <vt:lpstr>Compatil Fact</vt:lpstr>
      <vt:lpstr>Wingdings</vt:lpstr>
      <vt:lpstr>Default Design</vt:lpstr>
      <vt:lpstr>Design, Production and Purification of recombinant proteins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10 Projected Best-Selling Drugs in 2024: Sales forecast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Transient transfection of HEK293E cells </vt:lpstr>
      <vt:lpstr>PowerPoint Presentation</vt:lpstr>
      <vt:lpstr>Avoid comtamination with Endotoxin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EPFL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SG-IT</dc:creator>
  <cp:lastModifiedBy>Florence Pojer</cp:lastModifiedBy>
  <cp:revision>740</cp:revision>
  <cp:lastPrinted>2018-09-04T14:19:17Z</cp:lastPrinted>
  <dcterms:created xsi:type="dcterms:W3CDTF">2007-03-28T11:46:26Z</dcterms:created>
  <dcterms:modified xsi:type="dcterms:W3CDTF">2024-09-20T05:53:57Z</dcterms:modified>
</cp:coreProperties>
</file>