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1.png" ContentType="image/png"/>
  <Override PartName="/ppt/media/image2.png" ContentType="image/png"/>
  <Override PartName="/ppt/media/image5.png" ContentType="image/png"/>
  <Override PartName="/ppt/media/image14.png" ContentType="image/png"/>
  <Override PartName="/ppt/media/image6.png" ContentType="image/png"/>
  <Override PartName="/ppt/media/image15.png" ContentType="image/png"/>
  <Override PartName="/ppt/media/image10.png" ContentType="image/png"/>
  <Override PartName="/ppt/media/image1.png" ContentType="image/png"/>
  <Override PartName="/ppt/media/image7.png" ContentType="image/png"/>
  <Override PartName="/ppt/media/image1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7A4AB38-1163-4C56-8EAE-B9249B7EC367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33302621-6E82-4CA6-B5B9-CA54702243B3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B7066C5-4BDD-46A6-9D5D-356EC2E858B1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F2D7BD-558C-4156-AD35-B415279720DB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66D943-F6C5-46EA-AF45-390E790E82F0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1E04AC2-7936-4EA9-8A1A-6FBA66946032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46C0B72-7514-4AE2-B500-788D0982D6C5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74A7D2F-94B6-446E-8F45-CD981902ACC4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7C7CEF6F-582C-4A0D-B6EB-0E90ECD4DB62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8D451BB-E453-41DF-A8CB-4EF038AFC811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1E082BC-C311-477F-B856-7C631FFE2887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8241840" y="6406560"/>
            <a:ext cx="272880" cy="2642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88888"/>
                </a:solidFill>
                <a:uFillTx/>
                <a:latin typeface="Helvetica Neue"/>
                <a:ea typeface="Helvetica Neu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F51478F-E585-4B31-BD58-70B13ECD3BB7}" type="slidenum">
              <a:rPr b="0" lang="en-AU" sz="1200" strike="noStrike" u="none">
                <a:solidFill>
                  <a:srgbClr val="888888"/>
                </a:solidFill>
                <a:uFillTx/>
                <a:latin typeface="Helvetica Neue"/>
                <a:ea typeface="Helvetica Neue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10"/>
          </p:nvPr>
        </p:nvSpPr>
        <p:spPr>
          <a:xfrm>
            <a:off x="8241840" y="6406560"/>
            <a:ext cx="272880" cy="2642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88888"/>
                </a:solidFill>
                <a:uFillTx/>
                <a:latin typeface="Helvetica Neue"/>
                <a:ea typeface="Helvetica Neu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F0852AD-6575-43D0-BE71-534C7107A2EA}" type="slidenum">
              <a:rPr b="0" lang="en-AU" sz="1200" strike="noStrike" u="none">
                <a:solidFill>
                  <a:srgbClr val="888888"/>
                </a:solidFill>
                <a:uFillTx/>
                <a:latin typeface="Helvetica Neue"/>
                <a:ea typeface="Helvetica Neue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sldNum" idx="11"/>
          </p:nvPr>
        </p:nvSpPr>
        <p:spPr>
          <a:xfrm>
            <a:off x="8241840" y="6406560"/>
            <a:ext cx="272880" cy="2642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88888"/>
                </a:solidFill>
                <a:uFillTx/>
                <a:latin typeface="Helvetica Neue"/>
                <a:ea typeface="Helvetica Neu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E107EAF-8627-4034-8A60-91561111F24A}" type="slidenum">
              <a:rPr b="0" lang="en-AU" sz="1200" strike="noStrike" u="none">
                <a:solidFill>
                  <a:srgbClr val="888888"/>
                </a:solidFill>
                <a:uFillTx/>
                <a:latin typeface="Helvetica Neue"/>
                <a:ea typeface="Helvetica Neue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sldNum" idx="2"/>
          </p:nvPr>
        </p:nvSpPr>
        <p:spPr>
          <a:xfrm>
            <a:off x="8241840" y="6406560"/>
            <a:ext cx="272880" cy="2642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88888"/>
                </a:solidFill>
                <a:uFillTx/>
                <a:latin typeface="Helvetica Neue"/>
                <a:ea typeface="Helvetica Neu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33AF861-1D6A-4AF3-99ED-987F964AB3C1}" type="slidenum">
              <a:rPr b="0" lang="en-AU" sz="1200" strike="noStrike" u="none">
                <a:solidFill>
                  <a:srgbClr val="888888"/>
                </a:solidFill>
                <a:uFillTx/>
                <a:latin typeface="Helvetica Neue"/>
                <a:ea typeface="Helvetica Neue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sldNum" idx="3"/>
          </p:nvPr>
        </p:nvSpPr>
        <p:spPr>
          <a:xfrm>
            <a:off x="8413200" y="6406920"/>
            <a:ext cx="272880" cy="26352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88888"/>
                </a:solidFill>
                <a:uFillTx/>
                <a:latin typeface="Arial"/>
                <a:ea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81190F64-5D57-4317-9675-087C9464CA76}" type="slidenum">
              <a:rPr b="0" lang="en-AU" sz="1200" strike="noStrike" u="none">
                <a:solidFill>
                  <a:srgbClr val="888888"/>
                </a:solidFill>
                <a:uFillTx/>
                <a:latin typeface="Arial"/>
                <a:ea typeface="Arial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sldNum" idx="4"/>
          </p:nvPr>
        </p:nvSpPr>
        <p:spPr>
          <a:xfrm>
            <a:off x="8241840" y="6406560"/>
            <a:ext cx="272880" cy="2642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88888"/>
                </a:solidFill>
                <a:uFillTx/>
                <a:latin typeface="Helvetica Neue"/>
                <a:ea typeface="Helvetica Neu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153C0D7-4BA3-4768-AC88-2DA430F0FC0E}" type="slidenum">
              <a:rPr b="0" lang="en-AU" sz="1200" strike="noStrike" u="none">
                <a:solidFill>
                  <a:srgbClr val="888888"/>
                </a:solidFill>
                <a:uFillTx/>
                <a:latin typeface="Helvetica Neue"/>
                <a:ea typeface="Helvetica Neue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sldNum" idx="5"/>
          </p:nvPr>
        </p:nvSpPr>
        <p:spPr>
          <a:xfrm>
            <a:off x="8241840" y="6406560"/>
            <a:ext cx="272880" cy="2642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88888"/>
                </a:solidFill>
                <a:uFillTx/>
                <a:latin typeface="Helvetica Neue"/>
                <a:ea typeface="Helvetica Neu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206C58D-F4C2-4E36-B106-C55A45B9B530}" type="slidenum">
              <a:rPr b="0" lang="en-AU" sz="1200" strike="noStrike" u="none">
                <a:solidFill>
                  <a:srgbClr val="888888"/>
                </a:solidFill>
                <a:uFillTx/>
                <a:latin typeface="Helvetica Neue"/>
                <a:ea typeface="Helvetica Neue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sldNum" idx="6"/>
          </p:nvPr>
        </p:nvSpPr>
        <p:spPr>
          <a:xfrm>
            <a:off x="8241840" y="6406560"/>
            <a:ext cx="272880" cy="2642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88888"/>
                </a:solidFill>
                <a:uFillTx/>
                <a:latin typeface="Helvetica Neue"/>
                <a:ea typeface="Helvetica Neu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6CB2BB5-A241-408B-82BD-C3F56B7F2C61}" type="slidenum">
              <a:rPr b="0" lang="en-AU" sz="1200" strike="noStrike" u="none">
                <a:solidFill>
                  <a:srgbClr val="888888"/>
                </a:solidFill>
                <a:uFillTx/>
                <a:latin typeface="Helvetica Neue"/>
                <a:ea typeface="Helvetica Neue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ldNum" idx="7"/>
          </p:nvPr>
        </p:nvSpPr>
        <p:spPr>
          <a:xfrm>
            <a:off x="8241840" y="6406560"/>
            <a:ext cx="272880" cy="2642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CH" sz="1200" strike="noStrike" u="none">
                <a:solidFill>
                  <a:srgbClr val="888888"/>
                </a:solidFill>
                <a:uFillTx/>
                <a:latin typeface="Helvetica Neue"/>
                <a:ea typeface="Helvetica Neu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2902FBE-A13D-43DA-971B-F8B278584054}" type="slidenum">
              <a:rPr b="0" lang="en-CH" sz="1200" strike="noStrike" u="none">
                <a:solidFill>
                  <a:srgbClr val="888888"/>
                </a:solidFill>
                <a:uFillTx/>
                <a:latin typeface="Helvetica Neue"/>
                <a:ea typeface="Helvetica Neue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sldNum" idx="8"/>
          </p:nvPr>
        </p:nvSpPr>
        <p:spPr>
          <a:xfrm>
            <a:off x="8241840" y="6406560"/>
            <a:ext cx="272880" cy="2642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88888"/>
                </a:solidFill>
                <a:uFillTx/>
                <a:latin typeface="Helvetica Neue"/>
                <a:ea typeface="Helvetica Neu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E00BC30-3D2C-401C-86F0-FD146168D154}" type="slidenum">
              <a:rPr b="0" lang="en-AU" sz="1200" strike="noStrike" u="none">
                <a:solidFill>
                  <a:srgbClr val="888888"/>
                </a:solidFill>
                <a:uFillTx/>
                <a:latin typeface="Helvetica Neue"/>
                <a:ea typeface="Helvetica Neue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sldNum" idx="9"/>
          </p:nvPr>
        </p:nvSpPr>
        <p:spPr>
          <a:xfrm>
            <a:off x="8241840" y="6406560"/>
            <a:ext cx="272880" cy="2642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88888"/>
                </a:solidFill>
                <a:uFillTx/>
                <a:latin typeface="Helvetica Neue"/>
                <a:ea typeface="Helvetica Neu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A363873-F6BE-4DAD-AB12-39AB66E11744}" type="slidenum">
              <a:rPr b="0" lang="en-AU" sz="1200" strike="noStrike" u="none">
                <a:solidFill>
                  <a:srgbClr val="888888"/>
                </a:solidFill>
                <a:uFillTx/>
                <a:latin typeface="Helvetica Neue"/>
                <a:ea typeface="Helvetica Neue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1.png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video" Target="file:///home/dallosto/EPFL/Teaching/cobar-exercises/week6/outputs/closed-loop-control.mp4" TargetMode="External"/><Relationship Id="rId3" Type="http://schemas.microsoft.com/office/2007/relationships/media" Target="file:///home/dallosto/EPFL/Teaching/cobar-exercises/week6/outputs/closed-loop-control.mp4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video" Target="file:///home/dallosto/EPFL/Teaching/cobar-exercises/week6/outputs/baseball_open_loop.mp4" TargetMode="External"/><Relationship Id="rId3" Type="http://schemas.microsoft.com/office/2007/relationships/media" Target="file:///home/dallosto/EPFL/Teaching/cobar-exercises/week6/outputs/baseball_open_loop.mp4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EPFL_300.png" descr=""/>
          <p:cNvPicPr/>
          <p:nvPr/>
        </p:nvPicPr>
        <p:blipFill>
          <a:blip r:embed="rId1"/>
          <a:stretch/>
        </p:blipFill>
        <p:spPr>
          <a:xfrm>
            <a:off x="0" y="0"/>
            <a:ext cx="1307520" cy="570960"/>
          </a:xfrm>
          <a:prstGeom prst="rect">
            <a:avLst/>
          </a:prstGeom>
          <a:ln w="12700">
            <a:noFill/>
          </a:ln>
        </p:spPr>
      </p:pic>
      <p:sp>
        <p:nvSpPr>
          <p:cNvPr id="52" name="Group"/>
          <p:cNvSpPr/>
          <p:nvPr/>
        </p:nvSpPr>
        <p:spPr>
          <a:xfrm>
            <a:off x="-2520" y="6490800"/>
            <a:ext cx="2454120" cy="374760"/>
          </a:xfrm>
          <a:prstGeom prst="rect">
            <a:avLst/>
          </a:prstGeom>
          <a:solidFill>
            <a:srgbClr val="ff7e79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Neuroengineering Laboratory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TextBox 6"/>
          <p:cNvSpPr/>
          <p:nvPr/>
        </p:nvSpPr>
        <p:spPr>
          <a:xfrm>
            <a:off x="4144320" y="0"/>
            <a:ext cx="855360" cy="51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lIns="45720" rIns="4572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Goal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TextBox 1"/>
          <p:cNvSpPr/>
          <p:nvPr/>
        </p:nvSpPr>
        <p:spPr>
          <a:xfrm>
            <a:off x="2566440" y="478080"/>
            <a:ext cx="3866400" cy="394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lIns="45720" rIns="4572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Precise control of fly movement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5" name=""/>
          <p:cNvGrpSpPr/>
          <p:nvPr/>
        </p:nvGrpSpPr>
        <p:grpSpPr>
          <a:xfrm>
            <a:off x="2055240" y="922320"/>
            <a:ext cx="5033520" cy="5251320"/>
            <a:chOff x="2055240" y="922320"/>
            <a:chExt cx="5033520" cy="5251320"/>
          </a:xfrm>
        </p:grpSpPr>
        <p:pic>
          <p:nvPicPr>
            <p:cNvPr id="56" name="" descr=""/>
            <p:cNvPicPr/>
            <p:nvPr/>
          </p:nvPicPr>
          <p:blipFill>
            <a:blip r:embed="rId2"/>
            <a:srcRect l="48055" t="47801" r="33783" b="33250"/>
            <a:stretch/>
          </p:blipFill>
          <p:spPr>
            <a:xfrm>
              <a:off x="2055240" y="922320"/>
              <a:ext cx="5033520" cy="5251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57" name=""/>
            <p:cNvGrpSpPr/>
            <p:nvPr/>
          </p:nvGrpSpPr>
          <p:grpSpPr>
            <a:xfrm>
              <a:off x="2599920" y="1626840"/>
              <a:ext cx="2635200" cy="2635200"/>
              <a:chOff x="2599920" y="1626840"/>
              <a:chExt cx="2635200" cy="2635200"/>
            </a:xfrm>
          </p:grpSpPr>
          <p:sp>
            <p:nvSpPr>
              <p:cNvPr id="58" name=""/>
              <p:cNvSpPr/>
              <p:nvPr/>
            </p:nvSpPr>
            <p:spPr>
              <a:xfrm>
                <a:off x="2599920" y="4261680"/>
                <a:ext cx="2634840" cy="360"/>
              </a:xfrm>
              <a:prstGeom prst="line">
                <a:avLst/>
              </a:prstGeom>
              <a:ln w="57240">
                <a:solidFill>
                  <a:srgbClr val="3465a4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18440" rIns="118440" tIns="-73440" bIns="-73440" anchor="ctr">
                <a:noAutofit/>
              </a:bodyPr>
              <a:p>
                <a:endParaRPr b="0" lang="en-AU" sz="1800" strike="noStrike" u="non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59" name=""/>
              <p:cNvSpPr/>
              <p:nvPr/>
            </p:nvSpPr>
            <p:spPr>
              <a:xfrm flipH="1">
                <a:off x="2599920" y="1626840"/>
                <a:ext cx="2634840" cy="360"/>
              </a:xfrm>
              <a:prstGeom prst="line">
                <a:avLst/>
              </a:prstGeom>
              <a:ln w="57240">
                <a:solidFill>
                  <a:srgbClr val="3465a4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18440" rIns="118440" tIns="-73440" bIns="-73440" anchor="ctr">
                <a:noAutofit/>
              </a:bodyPr>
              <a:p>
                <a:endParaRPr b="0" lang="en-AU" sz="1800" strike="noStrike" u="non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60" name=""/>
              <p:cNvSpPr/>
              <p:nvPr/>
            </p:nvSpPr>
            <p:spPr>
              <a:xfrm flipV="1">
                <a:off x="5234760" y="1626840"/>
                <a:ext cx="360" cy="2634840"/>
              </a:xfrm>
              <a:prstGeom prst="line">
                <a:avLst/>
              </a:prstGeom>
              <a:ln w="57240">
                <a:solidFill>
                  <a:srgbClr val="3465a4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18440" rIns="118440" tIns="73440" bIns="73440" anchor="ctr">
                <a:noAutofit/>
              </a:bodyPr>
              <a:p>
                <a:endParaRPr b="0" lang="en-AU" sz="1800" strike="noStrike" u="non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61" name=""/>
              <p:cNvSpPr/>
              <p:nvPr/>
            </p:nvSpPr>
            <p:spPr>
              <a:xfrm>
                <a:off x="2599920" y="1626840"/>
                <a:ext cx="360" cy="2634840"/>
              </a:xfrm>
              <a:prstGeom prst="line">
                <a:avLst/>
              </a:prstGeom>
              <a:ln w="57240">
                <a:solidFill>
                  <a:srgbClr val="3465a4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18440" rIns="118440" tIns="73440" bIns="73440" anchor="ctr">
                <a:noAutofit/>
              </a:bodyPr>
              <a:p>
                <a:endParaRPr b="0" lang="en-AU" sz="1800" strike="noStrike" u="non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</p:grpSp>
      </p:grp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D803BBC-0796-4E0D-8E3B-B51B96584BAA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roup 8"/>
          <p:cNvSpPr/>
          <p:nvPr/>
        </p:nvSpPr>
        <p:spPr>
          <a:xfrm>
            <a:off x="-2520" y="6490800"/>
            <a:ext cx="2454120" cy="374760"/>
          </a:xfrm>
          <a:prstGeom prst="rect">
            <a:avLst/>
          </a:prstGeom>
          <a:solidFill>
            <a:srgbClr val="ff7e79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Neuroengineering Laboratory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3" name="EPFL_300.png 8" descr=""/>
          <p:cNvPicPr/>
          <p:nvPr/>
        </p:nvPicPr>
        <p:blipFill>
          <a:blip r:embed="rId1"/>
          <a:stretch/>
        </p:blipFill>
        <p:spPr>
          <a:xfrm>
            <a:off x="0" y="0"/>
            <a:ext cx="1307520" cy="570960"/>
          </a:xfrm>
          <a:prstGeom prst="rect">
            <a:avLst/>
          </a:prstGeom>
          <a:ln w="12700">
            <a:noFill/>
          </a:ln>
        </p:spPr>
      </p:pic>
      <p:sp>
        <p:nvSpPr>
          <p:cNvPr id="104" name="TextBox 13"/>
          <p:cNvSpPr/>
          <p:nvPr/>
        </p:nvSpPr>
        <p:spPr>
          <a:xfrm>
            <a:off x="1918440" y="0"/>
            <a:ext cx="5315040" cy="51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lIns="45720" rIns="4572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Path integration with optic flow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05" name=""/>
          <p:cNvGrpSpPr/>
          <p:nvPr/>
        </p:nvGrpSpPr>
        <p:grpSpPr>
          <a:xfrm>
            <a:off x="1296000" y="866880"/>
            <a:ext cx="6551640" cy="4877640"/>
            <a:chOff x="1296000" y="866880"/>
            <a:chExt cx="6551640" cy="4877640"/>
          </a:xfrm>
        </p:grpSpPr>
        <p:pic>
          <p:nvPicPr>
            <p:cNvPr id="106" name="" descr=""/>
            <p:cNvPicPr/>
            <p:nvPr/>
          </p:nvPicPr>
          <p:blipFill>
            <a:blip r:embed="rId2"/>
            <a:srcRect l="0" t="0" r="59903" b="33550"/>
            <a:stretch/>
          </p:blipFill>
          <p:spPr>
            <a:xfrm>
              <a:off x="1296000" y="866880"/>
              <a:ext cx="6551640" cy="4877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7" name=""/>
            <p:cNvSpPr/>
            <p:nvPr/>
          </p:nvSpPr>
          <p:spPr>
            <a:xfrm>
              <a:off x="5376960" y="4462200"/>
              <a:ext cx="102204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118440" rIns="118440" tIns="-73440" bIns="-73440" anchor="ctr">
              <a:noAutofit/>
            </a:bodyPr>
            <a:p>
              <a:endParaRPr b="0" lang="en-AU" sz="1800" strike="noStrike" u="non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8A2B9F6-D53D-4574-BF0C-4ACE538BCC08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roup 9"/>
          <p:cNvSpPr/>
          <p:nvPr/>
        </p:nvSpPr>
        <p:spPr>
          <a:xfrm>
            <a:off x="-2520" y="6490800"/>
            <a:ext cx="2454120" cy="374760"/>
          </a:xfrm>
          <a:prstGeom prst="rect">
            <a:avLst/>
          </a:prstGeom>
          <a:solidFill>
            <a:srgbClr val="ff7e79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Neuroengineering Laboratory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9" name="EPFL_300.png 9" descr=""/>
          <p:cNvPicPr/>
          <p:nvPr/>
        </p:nvPicPr>
        <p:blipFill>
          <a:blip r:embed="rId1"/>
          <a:stretch/>
        </p:blipFill>
        <p:spPr>
          <a:xfrm>
            <a:off x="0" y="0"/>
            <a:ext cx="1307520" cy="570960"/>
          </a:xfrm>
          <a:prstGeom prst="rect">
            <a:avLst/>
          </a:prstGeom>
          <a:ln w="12700">
            <a:noFill/>
          </a:ln>
        </p:spPr>
      </p:pic>
      <p:sp>
        <p:nvSpPr>
          <p:cNvPr id="110" name="TextBox 14"/>
          <p:cNvSpPr/>
          <p:nvPr/>
        </p:nvSpPr>
        <p:spPr>
          <a:xfrm>
            <a:off x="1522080" y="0"/>
            <a:ext cx="6116760" cy="51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lIns="45720" rIns="4572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We only want horizontal optical flow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509760" y="2477520"/>
            <a:ext cx="8124120" cy="14756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967C7E-F393-407D-B82F-7AAD487356DD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roup 10"/>
          <p:cNvSpPr/>
          <p:nvPr/>
        </p:nvSpPr>
        <p:spPr>
          <a:xfrm>
            <a:off x="-2520" y="6490800"/>
            <a:ext cx="2454120" cy="374760"/>
          </a:xfrm>
          <a:prstGeom prst="rect">
            <a:avLst/>
          </a:prstGeom>
          <a:solidFill>
            <a:srgbClr val="ff7e79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Neuroengineering Laboratory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3" name="EPFL_300.png 10" descr=""/>
          <p:cNvPicPr/>
          <p:nvPr/>
        </p:nvPicPr>
        <p:blipFill>
          <a:blip r:embed="rId1"/>
          <a:stretch/>
        </p:blipFill>
        <p:spPr>
          <a:xfrm>
            <a:off x="0" y="0"/>
            <a:ext cx="1307520" cy="570960"/>
          </a:xfrm>
          <a:prstGeom prst="rect">
            <a:avLst/>
          </a:prstGeom>
          <a:ln w="12700">
            <a:noFill/>
          </a:ln>
        </p:spPr>
      </p:pic>
      <p:sp>
        <p:nvSpPr>
          <p:cNvPr id="114" name="TextBox 15"/>
          <p:cNvSpPr/>
          <p:nvPr/>
        </p:nvSpPr>
        <p:spPr>
          <a:xfrm>
            <a:off x="2368800" y="0"/>
            <a:ext cx="4427640" cy="51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lIns="45720" rIns="4572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Optic flow vs true rotation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367920" y="530640"/>
            <a:ext cx="8407800" cy="4610520"/>
          </a:xfrm>
          <a:prstGeom prst="rect">
            <a:avLst/>
          </a:prstGeom>
          <a:ln w="0">
            <a:noFill/>
          </a:ln>
        </p:spPr>
      </p:pic>
      <p:sp>
        <p:nvSpPr>
          <p:cNvPr id="116" name=""/>
          <p:cNvSpPr/>
          <p:nvPr/>
        </p:nvSpPr>
        <p:spPr>
          <a:xfrm>
            <a:off x="825840" y="5403240"/>
            <a:ext cx="2978280" cy="84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Images don’t look similar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Optic flow breaks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 flipV="1">
            <a:off x="1876320" y="3792600"/>
            <a:ext cx="360" cy="1466280"/>
          </a:xfrm>
          <a:prstGeom prst="line">
            <a:avLst/>
          </a:prstGeom>
          <a:ln w="5724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CBC689-0F87-49A2-9AF5-D90DE09D5445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roup 17"/>
          <p:cNvSpPr/>
          <p:nvPr/>
        </p:nvSpPr>
        <p:spPr>
          <a:xfrm>
            <a:off x="-2520" y="6490800"/>
            <a:ext cx="2454120" cy="374760"/>
          </a:xfrm>
          <a:prstGeom prst="rect">
            <a:avLst/>
          </a:prstGeom>
          <a:solidFill>
            <a:srgbClr val="ff7e79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Neuroengineering Laboratory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9" name="EPFL_300.png 17" descr=""/>
          <p:cNvPicPr/>
          <p:nvPr/>
        </p:nvPicPr>
        <p:blipFill>
          <a:blip r:embed="rId1"/>
          <a:stretch/>
        </p:blipFill>
        <p:spPr>
          <a:xfrm>
            <a:off x="0" y="0"/>
            <a:ext cx="1307520" cy="570960"/>
          </a:xfrm>
          <a:prstGeom prst="rect">
            <a:avLst/>
          </a:prstGeom>
          <a:ln w="12700">
            <a:noFill/>
          </a:ln>
        </p:spPr>
      </p:pic>
      <p:sp>
        <p:nvSpPr>
          <p:cNvPr id="120" name="TextBox 19"/>
          <p:cNvSpPr/>
          <p:nvPr/>
        </p:nvSpPr>
        <p:spPr>
          <a:xfrm>
            <a:off x="1900080" y="0"/>
            <a:ext cx="5370480" cy="51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lIns="45720" rIns="4572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Regression model for optic flow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2"/>
          <a:stretch/>
        </p:blipFill>
        <p:spPr>
          <a:xfrm>
            <a:off x="721800" y="622800"/>
            <a:ext cx="7700760" cy="1846080"/>
          </a:xfrm>
          <a:prstGeom prst="rect">
            <a:avLst/>
          </a:prstGeom>
          <a:ln w="0">
            <a:noFill/>
          </a:ln>
        </p:spPr>
      </p:pic>
      <p:pic>
        <p:nvPicPr>
          <p:cNvPr id="122" name="" descr=""/>
          <p:cNvPicPr/>
          <p:nvPr/>
        </p:nvPicPr>
        <p:blipFill>
          <a:blip r:embed="rId3"/>
          <a:stretch/>
        </p:blipFill>
        <p:spPr>
          <a:xfrm>
            <a:off x="2602800" y="2574720"/>
            <a:ext cx="4297320" cy="41284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127EC24-D623-4F38-A979-F8E9195390B6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roup 11"/>
          <p:cNvSpPr/>
          <p:nvPr/>
        </p:nvSpPr>
        <p:spPr>
          <a:xfrm>
            <a:off x="-2520" y="6490800"/>
            <a:ext cx="2454120" cy="374760"/>
          </a:xfrm>
          <a:prstGeom prst="rect">
            <a:avLst/>
          </a:prstGeom>
          <a:solidFill>
            <a:srgbClr val="ff7e79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Neuroengineering Laboratory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4" name="EPFL_300.png 11" descr=""/>
          <p:cNvPicPr/>
          <p:nvPr/>
        </p:nvPicPr>
        <p:blipFill>
          <a:blip r:embed="rId1"/>
          <a:stretch/>
        </p:blipFill>
        <p:spPr>
          <a:xfrm>
            <a:off x="0" y="0"/>
            <a:ext cx="1307520" cy="570960"/>
          </a:xfrm>
          <a:prstGeom prst="rect">
            <a:avLst/>
          </a:prstGeom>
          <a:ln w="12700">
            <a:noFill/>
          </a:ln>
        </p:spPr>
      </p:pic>
      <p:sp>
        <p:nvSpPr>
          <p:cNvPr id="125" name="TextBox 16"/>
          <p:cNvSpPr/>
          <p:nvPr/>
        </p:nvSpPr>
        <p:spPr>
          <a:xfrm>
            <a:off x="1307880" y="0"/>
            <a:ext cx="7390080" cy="51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lIns="45720" rIns="4572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Path integration - step counting + optic flow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1616400" y="509400"/>
            <a:ext cx="5910840" cy="59324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3363B7-6786-4764-805A-EB6A719A73A3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roup 12"/>
          <p:cNvSpPr/>
          <p:nvPr/>
        </p:nvSpPr>
        <p:spPr>
          <a:xfrm>
            <a:off x="-2520" y="6490800"/>
            <a:ext cx="2454120" cy="374760"/>
          </a:xfrm>
          <a:prstGeom prst="rect">
            <a:avLst/>
          </a:prstGeom>
          <a:solidFill>
            <a:srgbClr val="ff7e79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Neuroengineering Laboratory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8" name="EPFL_300.png 12" descr=""/>
          <p:cNvPicPr/>
          <p:nvPr/>
        </p:nvPicPr>
        <p:blipFill>
          <a:blip r:embed="rId1"/>
          <a:stretch/>
        </p:blipFill>
        <p:spPr>
          <a:xfrm>
            <a:off x="0" y="0"/>
            <a:ext cx="1307520" cy="570960"/>
          </a:xfrm>
          <a:prstGeom prst="rect">
            <a:avLst/>
          </a:prstGeom>
          <a:ln w="12700">
            <a:noFill/>
          </a:ln>
        </p:spPr>
      </p:pic>
      <p:sp>
        <p:nvSpPr>
          <p:cNvPr id="129" name="TextBox 17"/>
          <p:cNvSpPr/>
          <p:nvPr/>
        </p:nvSpPr>
        <p:spPr>
          <a:xfrm>
            <a:off x="2183040" y="0"/>
            <a:ext cx="4800600" cy="51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lIns="45720" rIns="4572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Polarised light as a compass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2"/>
          <a:stretch/>
        </p:blipFill>
        <p:spPr>
          <a:xfrm>
            <a:off x="219240" y="2299680"/>
            <a:ext cx="8705160" cy="11041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E238E9-5CFF-4ED0-8366-A8103F1794E0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roup 13"/>
          <p:cNvSpPr/>
          <p:nvPr/>
        </p:nvSpPr>
        <p:spPr>
          <a:xfrm>
            <a:off x="-2520" y="6490800"/>
            <a:ext cx="2454120" cy="374760"/>
          </a:xfrm>
          <a:prstGeom prst="rect">
            <a:avLst/>
          </a:prstGeom>
          <a:solidFill>
            <a:srgbClr val="ff7e79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Neuroengineering Laboratory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2" name="EPFL_300.png 13" descr=""/>
          <p:cNvPicPr/>
          <p:nvPr/>
        </p:nvPicPr>
        <p:blipFill>
          <a:blip r:embed="rId1"/>
          <a:stretch/>
        </p:blipFill>
        <p:spPr>
          <a:xfrm>
            <a:off x="0" y="0"/>
            <a:ext cx="1307520" cy="570960"/>
          </a:xfrm>
          <a:prstGeom prst="rect">
            <a:avLst/>
          </a:prstGeom>
          <a:ln w="12700">
            <a:noFill/>
          </a:ln>
        </p:spPr>
      </p:pic>
      <p:sp>
        <p:nvSpPr>
          <p:cNvPr id="133" name="TextBox 18"/>
          <p:cNvSpPr/>
          <p:nvPr/>
        </p:nvSpPr>
        <p:spPr>
          <a:xfrm>
            <a:off x="1990800" y="0"/>
            <a:ext cx="5187240" cy="51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lIns="45720" rIns="4572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Step counting + polarised light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1644840" y="571320"/>
            <a:ext cx="5853960" cy="58762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4869DF3-C7FA-4492-9438-DE9CFDB4378C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roup 3"/>
          <p:cNvSpPr/>
          <p:nvPr/>
        </p:nvSpPr>
        <p:spPr>
          <a:xfrm>
            <a:off x="-2520" y="6490800"/>
            <a:ext cx="2454120" cy="374760"/>
          </a:xfrm>
          <a:prstGeom prst="rect">
            <a:avLst/>
          </a:prstGeom>
          <a:solidFill>
            <a:srgbClr val="ff7e79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Neuroengineering Laboratory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6" name="EPFL_300.png 3" descr=""/>
          <p:cNvPicPr/>
          <p:nvPr/>
        </p:nvPicPr>
        <p:blipFill>
          <a:blip r:embed="rId1"/>
          <a:stretch/>
        </p:blipFill>
        <p:spPr>
          <a:xfrm>
            <a:off x="0" y="0"/>
            <a:ext cx="1307520" cy="570960"/>
          </a:xfrm>
          <a:prstGeom prst="rect">
            <a:avLst/>
          </a:prstGeom>
          <a:ln w="12700">
            <a:noFill/>
          </a:ln>
        </p:spPr>
      </p:pic>
      <p:sp>
        <p:nvSpPr>
          <p:cNvPr id="137" name="TextBox 4"/>
          <p:cNvSpPr/>
          <p:nvPr/>
        </p:nvSpPr>
        <p:spPr>
          <a:xfrm>
            <a:off x="2154960" y="0"/>
            <a:ext cx="4865760" cy="51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lIns="45720" rIns="4572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Path integration comparison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>
            <a:off x="6108480" y="1985400"/>
            <a:ext cx="2879640" cy="2886840"/>
          </a:xfrm>
          <a:prstGeom prst="rect">
            <a:avLst/>
          </a:prstGeom>
          <a:ln w="0">
            <a:noFill/>
          </a:ln>
        </p:spPr>
      </p:pic>
      <p:pic>
        <p:nvPicPr>
          <p:cNvPr id="139" name="" descr=""/>
          <p:cNvPicPr/>
          <p:nvPr/>
        </p:nvPicPr>
        <p:blipFill>
          <a:blip r:embed="rId3"/>
          <a:stretch/>
        </p:blipFill>
        <p:spPr>
          <a:xfrm>
            <a:off x="179280" y="1985400"/>
            <a:ext cx="2879640" cy="2886840"/>
          </a:xfrm>
          <a:prstGeom prst="rect">
            <a:avLst/>
          </a:prstGeom>
          <a:ln w="0">
            <a:noFill/>
          </a:ln>
        </p:spPr>
      </p:pic>
      <p:pic>
        <p:nvPicPr>
          <p:cNvPr id="140" name="" descr=""/>
          <p:cNvPicPr/>
          <p:nvPr/>
        </p:nvPicPr>
        <p:blipFill>
          <a:blip r:embed="rId4"/>
          <a:stretch/>
        </p:blipFill>
        <p:spPr>
          <a:xfrm>
            <a:off x="3132000" y="1985400"/>
            <a:ext cx="2879640" cy="28868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B3E933-73AE-4786-839F-F94F6315321F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roup 14"/>
          <p:cNvSpPr/>
          <p:nvPr/>
        </p:nvSpPr>
        <p:spPr>
          <a:xfrm>
            <a:off x="-2520" y="6490800"/>
            <a:ext cx="2454120" cy="374760"/>
          </a:xfrm>
          <a:prstGeom prst="rect">
            <a:avLst/>
          </a:prstGeom>
          <a:solidFill>
            <a:srgbClr val="ff7e79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Neuroengineering Laboratory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2" name="EPFL_300.png 14" descr=""/>
          <p:cNvPicPr/>
          <p:nvPr/>
        </p:nvPicPr>
        <p:blipFill>
          <a:blip r:embed="rId1"/>
          <a:stretch/>
        </p:blipFill>
        <p:spPr>
          <a:xfrm>
            <a:off x="0" y="0"/>
            <a:ext cx="1307520" cy="570960"/>
          </a:xfrm>
          <a:prstGeom prst="rect">
            <a:avLst/>
          </a:prstGeom>
          <a:ln w="12700">
            <a:noFill/>
          </a:ln>
        </p:spPr>
      </p:pic>
      <p:sp>
        <p:nvSpPr>
          <p:cNvPr id="143" name="TextBox 9"/>
          <p:cNvSpPr/>
          <p:nvPr/>
        </p:nvSpPr>
        <p:spPr>
          <a:xfrm>
            <a:off x="2929680" y="0"/>
            <a:ext cx="3313800" cy="51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lIns="45720" rIns="4572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Closed loop control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4" name="" descr="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880" y="1226880"/>
            <a:ext cx="5505120" cy="4404240"/>
          </a:xfrm>
          <a:prstGeom prst="rect">
            <a:avLst/>
          </a:prstGeom>
          <a:ln w="0">
            <a:noFill/>
          </a:ln>
        </p:spPr>
      </p:pic>
      <p:pic>
        <p:nvPicPr>
          <p:cNvPr id="145" name="" descr=""/>
          <p:cNvPicPr/>
          <p:nvPr/>
        </p:nvPicPr>
        <p:blipFill>
          <a:blip r:embed="rId5"/>
          <a:stretch/>
        </p:blipFill>
        <p:spPr>
          <a:xfrm>
            <a:off x="5913360" y="1247040"/>
            <a:ext cx="3062520" cy="2938320"/>
          </a:xfrm>
          <a:prstGeom prst="rect">
            <a:avLst/>
          </a:prstGeom>
          <a:ln w="0">
            <a:noFill/>
          </a:ln>
        </p:spPr>
      </p:pic>
      <p:pic>
        <p:nvPicPr>
          <p:cNvPr id="146" name="" descr=""/>
          <p:cNvPicPr/>
          <p:nvPr/>
        </p:nvPicPr>
        <p:blipFill>
          <a:blip r:embed="rId6"/>
          <a:stretch/>
        </p:blipFill>
        <p:spPr>
          <a:xfrm>
            <a:off x="6202080" y="4699800"/>
            <a:ext cx="2062440" cy="1989000"/>
          </a:xfrm>
          <a:prstGeom prst="rect">
            <a:avLst/>
          </a:prstGeom>
          <a:ln w="0">
            <a:noFill/>
          </a:ln>
        </p:spPr>
      </p:pic>
      <p:sp>
        <p:nvSpPr>
          <p:cNvPr id="147" name=""/>
          <p:cNvSpPr/>
          <p:nvPr/>
        </p:nvSpPr>
        <p:spPr>
          <a:xfrm>
            <a:off x="6581160" y="4352760"/>
            <a:ext cx="158688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vs open loop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9F6600-F2C1-4EB6-B0EA-053FA3F50AAF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oup 15"/>
          <p:cNvSpPr/>
          <p:nvPr/>
        </p:nvSpPr>
        <p:spPr>
          <a:xfrm>
            <a:off x="-2520" y="6490800"/>
            <a:ext cx="2454120" cy="374760"/>
          </a:xfrm>
          <a:prstGeom prst="rect">
            <a:avLst/>
          </a:prstGeom>
          <a:solidFill>
            <a:srgbClr val="ff7e79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Neuroengineering Laboratory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9" name="EPFL_300.png 15" descr=""/>
          <p:cNvPicPr/>
          <p:nvPr/>
        </p:nvPicPr>
        <p:blipFill>
          <a:blip r:embed="rId1"/>
          <a:stretch/>
        </p:blipFill>
        <p:spPr>
          <a:xfrm>
            <a:off x="0" y="0"/>
            <a:ext cx="1307520" cy="570960"/>
          </a:xfrm>
          <a:prstGeom prst="rect">
            <a:avLst/>
          </a:prstGeom>
          <a:ln w="12700">
            <a:noFill/>
          </a:ln>
        </p:spPr>
      </p:pic>
      <p:sp>
        <p:nvSpPr>
          <p:cNvPr id="150" name="TextBox 10"/>
          <p:cNvSpPr/>
          <p:nvPr/>
        </p:nvSpPr>
        <p:spPr>
          <a:xfrm>
            <a:off x="2605320" y="0"/>
            <a:ext cx="3975120" cy="51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lIns="45720" rIns="4572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Possible improvements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" name=""/>
          <p:cNvSpPr txBox="1"/>
          <p:nvPr/>
        </p:nvSpPr>
        <p:spPr>
          <a:xfrm>
            <a:off x="1161000" y="1095480"/>
            <a:ext cx="6792480" cy="4929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Fusing multiple </a:t>
            </a: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sensors instead </a:t>
            </a: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of using only one</a:t>
            </a:r>
            <a:endParaRPr b="0" lang="en-A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Step counting</a:t>
            </a:r>
            <a:endParaRPr b="0" lang="en-A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Optic Flow</a:t>
            </a:r>
            <a:endParaRPr b="0" lang="en-A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Polarised light</a:t>
            </a:r>
            <a:endParaRPr b="0" lang="en-A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endParaRPr b="0" lang="en-A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Tracking </a:t>
            </a: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landmarks in the </a:t>
            </a: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environment that </a:t>
            </a: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don’t move</a:t>
            </a:r>
            <a:endParaRPr b="0" lang="en-A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This provides </a:t>
            </a: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global </a:t>
            </a: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information </a:t>
            </a: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about position </a:t>
            </a: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(like how </a:t>
            </a: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polarised light </a:t>
            </a: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provided a </a:t>
            </a: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globally </a:t>
            </a: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accurate </a:t>
            </a: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heading signal)</a:t>
            </a:r>
            <a:endParaRPr b="0" lang="en-A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Instead of a </a:t>
            </a: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local signal </a:t>
            </a: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(change in </a:t>
            </a: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position) like </a:t>
            </a: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step counting </a:t>
            </a:r>
            <a:r>
              <a:rPr b="0" lang="en-AU" sz="2200" strike="noStrike" u="none">
                <a:solidFill>
                  <a:srgbClr val="000000"/>
                </a:solidFill>
                <a:uFillTx/>
                <a:latin typeface="Arial"/>
              </a:rPr>
              <a:t>and optic flow</a:t>
            </a:r>
            <a:endParaRPr b="0" lang="en-A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7F8057-DC26-41A4-B8A0-5F23116F0789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EPFL_300.png 1" descr=""/>
          <p:cNvPicPr/>
          <p:nvPr/>
        </p:nvPicPr>
        <p:blipFill>
          <a:blip r:embed="rId1"/>
          <a:stretch/>
        </p:blipFill>
        <p:spPr>
          <a:xfrm>
            <a:off x="0" y="0"/>
            <a:ext cx="1307520" cy="570960"/>
          </a:xfrm>
          <a:prstGeom prst="rect">
            <a:avLst/>
          </a:prstGeom>
          <a:ln w="12700">
            <a:noFill/>
          </a:ln>
        </p:spPr>
      </p:pic>
      <p:sp>
        <p:nvSpPr>
          <p:cNvPr id="63" name="Group 1"/>
          <p:cNvSpPr/>
          <p:nvPr/>
        </p:nvSpPr>
        <p:spPr>
          <a:xfrm>
            <a:off x="-2520" y="6490800"/>
            <a:ext cx="2454120" cy="374760"/>
          </a:xfrm>
          <a:prstGeom prst="rect">
            <a:avLst/>
          </a:prstGeom>
          <a:solidFill>
            <a:srgbClr val="ff7e79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Neuroengineering Laboratory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TextBox 3"/>
          <p:cNvSpPr/>
          <p:nvPr/>
        </p:nvSpPr>
        <p:spPr>
          <a:xfrm>
            <a:off x="3018240" y="0"/>
            <a:ext cx="3109680" cy="51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lIns="45720" rIns="4572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Open loop control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5" name="" descr="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600" y="1909800"/>
            <a:ext cx="5581800" cy="4241880"/>
          </a:xfrm>
          <a:prstGeom prst="rect">
            <a:avLst/>
          </a:prstGeom>
          <a:ln w="0">
            <a:noFill/>
          </a:ln>
        </p:spPr>
      </p:pic>
      <p:pic>
        <p:nvPicPr>
          <p:cNvPr id="66" name="" descr=""/>
          <p:cNvPicPr/>
          <p:nvPr/>
        </p:nvPicPr>
        <p:blipFill>
          <a:blip r:embed="rId5"/>
          <a:stretch/>
        </p:blipFill>
        <p:spPr>
          <a:xfrm>
            <a:off x="219600" y="933120"/>
            <a:ext cx="8704440" cy="624600"/>
          </a:xfrm>
          <a:prstGeom prst="rect">
            <a:avLst/>
          </a:prstGeom>
          <a:ln w="0">
            <a:noFill/>
          </a:ln>
        </p:spPr>
      </p:pic>
      <p:pic>
        <p:nvPicPr>
          <p:cNvPr id="67" name="" descr=""/>
          <p:cNvPicPr/>
          <p:nvPr/>
        </p:nvPicPr>
        <p:blipFill>
          <a:blip r:embed="rId6"/>
          <a:stretch/>
        </p:blipFill>
        <p:spPr>
          <a:xfrm>
            <a:off x="5873760" y="2557080"/>
            <a:ext cx="3170520" cy="30574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F9E8931-CE4A-4B27-8FBC-C2D256F2CC88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roup"/>
          <p:cNvSpPr/>
          <p:nvPr/>
        </p:nvSpPr>
        <p:spPr>
          <a:xfrm>
            <a:off x="-2520" y="6490800"/>
            <a:ext cx="2454120" cy="374760"/>
          </a:xfrm>
          <a:prstGeom prst="rect">
            <a:avLst/>
          </a:prstGeom>
          <a:solidFill>
            <a:srgbClr val="ff7e79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Neuroengineering Laboratory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9" name="EPFL_300.png" descr=""/>
          <p:cNvPicPr/>
          <p:nvPr/>
        </p:nvPicPr>
        <p:blipFill>
          <a:blip r:embed="rId1"/>
          <a:stretch/>
        </p:blipFill>
        <p:spPr>
          <a:xfrm>
            <a:off x="0" y="0"/>
            <a:ext cx="1307520" cy="570960"/>
          </a:xfrm>
          <a:prstGeom prst="rect">
            <a:avLst/>
          </a:prstGeom>
          <a:ln w="12700">
            <a:noFill/>
          </a:ln>
        </p:spPr>
      </p:pic>
      <p:sp>
        <p:nvSpPr>
          <p:cNvPr id="70" name="TextBox 6"/>
          <p:cNvSpPr/>
          <p:nvPr/>
        </p:nvSpPr>
        <p:spPr>
          <a:xfrm>
            <a:off x="1729440" y="0"/>
            <a:ext cx="5689080" cy="51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lIns="45720" rIns="4572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Odometry based path integration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2"/>
          <a:stretch/>
        </p:blipFill>
        <p:spPr>
          <a:xfrm>
            <a:off x="724320" y="1359360"/>
            <a:ext cx="7695360" cy="3618720"/>
          </a:xfrm>
          <a:prstGeom prst="rect">
            <a:avLst/>
          </a:prstGeom>
          <a:ln w="0">
            <a:noFill/>
          </a:ln>
        </p:spPr>
      </p:pic>
      <p:sp>
        <p:nvSpPr>
          <p:cNvPr id="72" name=""/>
          <p:cNvSpPr/>
          <p:nvPr/>
        </p:nvSpPr>
        <p:spPr>
          <a:xfrm flipV="1">
            <a:off x="3458160" y="2228040"/>
            <a:ext cx="360" cy="1581840"/>
          </a:xfrm>
          <a:prstGeom prst="line">
            <a:avLst/>
          </a:prstGeom>
          <a:ln w="5724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73" name=""/>
          <p:cNvSpPr/>
          <p:nvPr/>
        </p:nvSpPr>
        <p:spPr>
          <a:xfrm flipV="1">
            <a:off x="5744160" y="2730240"/>
            <a:ext cx="360" cy="932400"/>
          </a:xfrm>
          <a:prstGeom prst="line">
            <a:avLst/>
          </a:prstGeom>
          <a:ln w="572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4462560" y="1847160"/>
            <a:ext cx="594000" cy="761760"/>
          </a:xfrm>
          <a:custGeom>
            <a:avLst/>
            <a:gdLst>
              <a:gd name="textAreaLeft" fmla="*/ 0 w 594000"/>
              <a:gd name="textAreaRight" fmla="*/ 594360 w 594000"/>
              <a:gd name="textAreaTop" fmla="*/ 0 h 761760"/>
              <a:gd name="textAreaBottom" fmla="*/ 762120 h 761760"/>
            </a:gdLst>
            <a:ahLst/>
            <a:rect l="textAreaLeft" t="textAreaTop" r="textAreaRight" b="textAreaBottom"/>
            <a:pathLst>
              <a:path fill="none" w="1651" h="2117">
                <a:moveTo>
                  <a:pt x="0" y="2117"/>
                </a:moveTo>
                <a:cubicBezTo>
                  <a:pt x="-32" y="433"/>
                  <a:pt x="1651" y="0"/>
                  <a:pt x="1651" y="0"/>
                </a:cubicBezTo>
              </a:path>
            </a:pathLst>
          </a:custGeom>
          <a:noFill/>
          <a:ln w="57240">
            <a:solidFill>
              <a:srgbClr val="55308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>
              <a:lnSpc>
                <a:spcPct val="100000"/>
              </a:lnSpc>
            </a:pP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6FBF293-A88C-4AD9-8E7E-7F436D6B5A51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roup 2"/>
          <p:cNvSpPr/>
          <p:nvPr/>
        </p:nvSpPr>
        <p:spPr>
          <a:xfrm>
            <a:off x="-2520" y="6490800"/>
            <a:ext cx="2454120" cy="374760"/>
          </a:xfrm>
          <a:prstGeom prst="rect">
            <a:avLst/>
          </a:prstGeom>
          <a:solidFill>
            <a:srgbClr val="ff7e79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Neuroengineering Laboratory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6" name="EPFL_300.png 2" descr=""/>
          <p:cNvPicPr/>
          <p:nvPr/>
        </p:nvPicPr>
        <p:blipFill>
          <a:blip r:embed="rId1"/>
          <a:stretch/>
        </p:blipFill>
        <p:spPr>
          <a:xfrm>
            <a:off x="0" y="0"/>
            <a:ext cx="1307520" cy="570960"/>
          </a:xfrm>
          <a:prstGeom prst="rect">
            <a:avLst/>
          </a:prstGeom>
          <a:ln w="12700">
            <a:noFill/>
          </a:ln>
        </p:spPr>
      </p:pic>
      <p:sp>
        <p:nvSpPr>
          <p:cNvPr id="77" name="TextBox 2"/>
          <p:cNvSpPr/>
          <p:nvPr/>
        </p:nvSpPr>
        <p:spPr>
          <a:xfrm>
            <a:off x="1772280" y="0"/>
            <a:ext cx="5608440" cy="51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lIns="45720" rIns="4572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Plotting training data trajectories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471600" y="788400"/>
            <a:ext cx="8200440" cy="1551960"/>
          </a:xfrm>
          <a:prstGeom prst="rect">
            <a:avLst/>
          </a:prstGeom>
          <a:ln w="0"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1625760" y="2515680"/>
            <a:ext cx="5892480" cy="3699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377FAA1-F1BC-47EA-8740-70E3187AC9CF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roup 4"/>
          <p:cNvSpPr/>
          <p:nvPr/>
        </p:nvSpPr>
        <p:spPr>
          <a:xfrm>
            <a:off x="-2520" y="6490800"/>
            <a:ext cx="2454120" cy="374760"/>
          </a:xfrm>
          <a:prstGeom prst="rect">
            <a:avLst/>
          </a:prstGeom>
          <a:solidFill>
            <a:srgbClr val="ff7e79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Neuroengineering Laboratory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1" name="EPFL_300.png 4" descr=""/>
          <p:cNvPicPr/>
          <p:nvPr/>
        </p:nvPicPr>
        <p:blipFill>
          <a:blip r:embed="rId1"/>
          <a:stretch/>
        </p:blipFill>
        <p:spPr>
          <a:xfrm>
            <a:off x="0" y="0"/>
            <a:ext cx="1307520" cy="570960"/>
          </a:xfrm>
          <a:prstGeom prst="rect">
            <a:avLst/>
          </a:prstGeom>
          <a:ln w="12700">
            <a:noFill/>
          </a:ln>
        </p:spPr>
      </p:pic>
      <p:sp>
        <p:nvSpPr>
          <p:cNvPr id="82" name="TextBox 5"/>
          <p:cNvSpPr/>
          <p:nvPr/>
        </p:nvSpPr>
        <p:spPr>
          <a:xfrm>
            <a:off x="2412720" y="0"/>
            <a:ext cx="4331880" cy="51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lIns="45720" rIns="4572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Calculating stride lengths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1256040" y="604800"/>
            <a:ext cx="6631920" cy="58197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D4A062-A734-4A1B-9DCA-14B6713858F7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roup 5"/>
          <p:cNvSpPr/>
          <p:nvPr/>
        </p:nvSpPr>
        <p:spPr>
          <a:xfrm>
            <a:off x="-2520" y="6490800"/>
            <a:ext cx="2454120" cy="374760"/>
          </a:xfrm>
          <a:prstGeom prst="rect">
            <a:avLst/>
          </a:prstGeom>
          <a:solidFill>
            <a:srgbClr val="ff7e79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Neuroengineering Laboratory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5" name="EPFL_300.png 5" descr=""/>
          <p:cNvPicPr/>
          <p:nvPr/>
        </p:nvPicPr>
        <p:blipFill>
          <a:blip r:embed="rId1"/>
          <a:stretch/>
        </p:blipFill>
        <p:spPr>
          <a:xfrm>
            <a:off x="0" y="0"/>
            <a:ext cx="1307520" cy="570960"/>
          </a:xfrm>
          <a:prstGeom prst="rect">
            <a:avLst/>
          </a:prstGeom>
          <a:ln w="12700">
            <a:noFill/>
          </a:ln>
        </p:spPr>
      </p:pic>
      <p:sp>
        <p:nvSpPr>
          <p:cNvPr id="86" name="TextBox 7"/>
          <p:cNvSpPr/>
          <p:nvPr/>
        </p:nvSpPr>
        <p:spPr>
          <a:xfrm>
            <a:off x="2406240" y="0"/>
            <a:ext cx="4331880" cy="51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lIns="45720" rIns="4572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Calculating stride lengths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2"/>
          <a:stretch/>
        </p:blipFill>
        <p:spPr>
          <a:xfrm>
            <a:off x="1639800" y="582840"/>
            <a:ext cx="5864400" cy="5864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F371DEE-2347-4479-9E77-37A35757EF9E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roup 16"/>
          <p:cNvSpPr/>
          <p:nvPr/>
        </p:nvSpPr>
        <p:spPr>
          <a:xfrm>
            <a:off x="-2520" y="6490800"/>
            <a:ext cx="2454120" cy="374760"/>
          </a:xfrm>
          <a:prstGeom prst="rect">
            <a:avLst/>
          </a:prstGeom>
          <a:solidFill>
            <a:srgbClr val="ff7e79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Neuroengineering Laboratory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9" name="EPFL_300.png 16" descr=""/>
          <p:cNvPicPr/>
          <p:nvPr/>
        </p:nvPicPr>
        <p:blipFill>
          <a:blip r:embed="rId1"/>
          <a:stretch/>
        </p:blipFill>
        <p:spPr>
          <a:xfrm>
            <a:off x="0" y="0"/>
            <a:ext cx="1307520" cy="570960"/>
          </a:xfrm>
          <a:prstGeom prst="rect">
            <a:avLst/>
          </a:prstGeom>
          <a:ln w="12700">
            <a:noFill/>
          </a:ln>
        </p:spPr>
      </p:pic>
      <p:sp>
        <p:nvSpPr>
          <p:cNvPr id="90" name="TextBox 12"/>
          <p:cNvSpPr/>
          <p:nvPr/>
        </p:nvSpPr>
        <p:spPr>
          <a:xfrm>
            <a:off x="2336760" y="0"/>
            <a:ext cx="4478040" cy="51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lIns="45720" rIns="4572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Integrating displacements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2"/>
          <a:stretch/>
        </p:blipFill>
        <p:spPr>
          <a:xfrm>
            <a:off x="116280" y="2164320"/>
            <a:ext cx="8911800" cy="16840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F823ED-34FE-418C-B71D-D2A4C3EB83B1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roup 6"/>
          <p:cNvSpPr/>
          <p:nvPr/>
        </p:nvSpPr>
        <p:spPr>
          <a:xfrm>
            <a:off x="-2520" y="6490800"/>
            <a:ext cx="2454120" cy="374760"/>
          </a:xfrm>
          <a:prstGeom prst="rect">
            <a:avLst/>
          </a:prstGeom>
          <a:solidFill>
            <a:srgbClr val="ff7e79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Neuroengineering Laboratory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3" name="EPFL_300.png 6" descr=""/>
          <p:cNvPicPr/>
          <p:nvPr/>
        </p:nvPicPr>
        <p:blipFill>
          <a:blip r:embed="rId1"/>
          <a:stretch/>
        </p:blipFill>
        <p:spPr>
          <a:xfrm>
            <a:off x="0" y="0"/>
            <a:ext cx="1307520" cy="570960"/>
          </a:xfrm>
          <a:prstGeom prst="rect">
            <a:avLst/>
          </a:prstGeom>
          <a:ln w="12700">
            <a:noFill/>
          </a:ln>
        </p:spPr>
      </p:pic>
      <p:sp>
        <p:nvSpPr>
          <p:cNvPr id="94" name="TextBox 8"/>
          <p:cNvSpPr/>
          <p:nvPr/>
        </p:nvSpPr>
        <p:spPr>
          <a:xfrm>
            <a:off x="1703880" y="0"/>
            <a:ext cx="5742720" cy="51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lIns="45720" rIns="4572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Path integration via step counting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2"/>
          <a:stretch/>
        </p:blipFill>
        <p:spPr>
          <a:xfrm>
            <a:off x="1634760" y="559800"/>
            <a:ext cx="5874480" cy="58960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D87971-DED0-414C-8EB3-70C194F6BE98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roup 7"/>
          <p:cNvSpPr/>
          <p:nvPr/>
        </p:nvSpPr>
        <p:spPr>
          <a:xfrm>
            <a:off x="-2520" y="6490800"/>
            <a:ext cx="2454120" cy="374760"/>
          </a:xfrm>
          <a:prstGeom prst="rect">
            <a:avLst/>
          </a:prstGeom>
          <a:solidFill>
            <a:srgbClr val="ff7e79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Neuroengineering Laboratory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7" name="EPFL_300.png 7" descr=""/>
          <p:cNvPicPr/>
          <p:nvPr/>
        </p:nvPicPr>
        <p:blipFill>
          <a:blip r:embed="rId1"/>
          <a:stretch/>
        </p:blipFill>
        <p:spPr>
          <a:xfrm>
            <a:off x="0" y="0"/>
            <a:ext cx="1307520" cy="570960"/>
          </a:xfrm>
          <a:prstGeom prst="rect">
            <a:avLst/>
          </a:prstGeom>
          <a:ln w="12700">
            <a:noFill/>
          </a:ln>
        </p:spPr>
      </p:pic>
      <p:sp>
        <p:nvSpPr>
          <p:cNvPr id="98" name="TextBox 11"/>
          <p:cNvSpPr/>
          <p:nvPr/>
        </p:nvSpPr>
        <p:spPr>
          <a:xfrm>
            <a:off x="1918440" y="0"/>
            <a:ext cx="5315040" cy="51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lIns="45720" rIns="4572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Helvetica Neue"/>
                <a:ea typeface="Helvetica Neue"/>
              </a:rPr>
              <a:t>Path integration with optic flow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2"/>
          <a:stretch/>
        </p:blipFill>
        <p:spPr>
          <a:xfrm>
            <a:off x="224640" y="1927080"/>
            <a:ext cx="8752680" cy="3037680"/>
          </a:xfrm>
          <a:prstGeom prst="rect">
            <a:avLst/>
          </a:prstGeom>
          <a:ln w="0">
            <a:noFill/>
          </a:ln>
        </p:spPr>
      </p:pic>
      <p:sp>
        <p:nvSpPr>
          <p:cNvPr id="100" name=""/>
          <p:cNvSpPr/>
          <p:nvPr/>
        </p:nvSpPr>
        <p:spPr>
          <a:xfrm>
            <a:off x="5236560" y="4837320"/>
            <a:ext cx="344556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AU" sz="1200" strike="noStrike" u="none">
                <a:solidFill>
                  <a:srgbClr val="000000"/>
                </a:solidFill>
                <a:uFillTx/>
                <a:latin typeface="Arial"/>
              </a:rPr>
              <a:t>https://dojofordrones.com/diy-optical-flow-drone/</a:t>
            </a:r>
            <a:endParaRPr b="0" lang="en-A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7608600" y="1616400"/>
            <a:ext cx="1298520" cy="617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AU" sz="1800" strike="noStrike" u="non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5F5FE0-166B-4C68-9F62-F719A7C31397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" pitchFamily="0" charset="1"/>
        <a:ea typeface="Helvetica" pitchFamily="0" charset="1"/>
        <a:cs typeface="Helvetica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" pitchFamily="0" charset="1"/>
        <a:ea typeface="Helvetica" pitchFamily="0" charset="1"/>
        <a:cs typeface="Helvetica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" pitchFamily="0" charset="1"/>
        <a:ea typeface="Helvetica" pitchFamily="0" charset="1"/>
        <a:cs typeface="Helvetica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" pitchFamily="0" charset="1"/>
        <a:ea typeface="Helvetica" pitchFamily="0" charset="1"/>
        <a:cs typeface="Helvetica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" pitchFamily="0" charset="1"/>
        <a:ea typeface="Helvetica" pitchFamily="0" charset="1"/>
        <a:cs typeface="Helvetica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" pitchFamily="0" charset="1"/>
        <a:ea typeface="Helvetica" pitchFamily="0" charset="1"/>
        <a:cs typeface="Helvetica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" pitchFamily="0" charset="1"/>
        <a:ea typeface="Helvetica" pitchFamily="0" charset="1"/>
        <a:cs typeface="Helvetica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" pitchFamily="0" charset="1"/>
        <a:ea typeface="Helvetica" pitchFamily="0" charset="1"/>
        <a:cs typeface="Helvetica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" pitchFamily="0" charset="1"/>
        <a:ea typeface="Helvetica" pitchFamily="0" charset="1"/>
        <a:cs typeface="Helvetica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" pitchFamily="0" charset="1"/>
        <a:ea typeface="Helvetica" pitchFamily="0" charset="1"/>
        <a:cs typeface="Helvetica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" pitchFamily="0" charset="1"/>
        <a:ea typeface="Helvetica" pitchFamily="0" charset="1"/>
        <a:cs typeface="Helvetica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</TotalTime>
  <Application>LibreOffice/24.8.2.1$Linux_X86_64 LibreOffice_project/0f794b6e29741098670a3b95d60478a65d05ef13</Application>
  <AppVersion>15.0000</AppVersion>
  <Words>35</Words>
  <Paragraphs>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en-AU</dc:language>
  <cp:lastModifiedBy/>
  <dcterms:modified xsi:type="dcterms:W3CDTF">2025-03-27T16:36:30Z</dcterms:modified>
  <cp:revision>20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6</vt:i4>
  </property>
  <property fmtid="{D5CDD505-2E9C-101B-9397-08002B2CF9AE}" pid="3" name="Notes">
    <vt:i4>5</vt:i4>
  </property>
  <property fmtid="{D5CDD505-2E9C-101B-9397-08002B2CF9AE}" pid="4" name="PresentationFormat">
    <vt:lpwstr>On-screen Show (4:3)</vt:lpwstr>
  </property>
  <property fmtid="{D5CDD505-2E9C-101B-9397-08002B2CF9AE}" pid="5" name="Slides">
    <vt:i4>5</vt:i4>
  </property>
</Properties>
</file>