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9" r:id="rId4"/>
    <p:sldId id="260" r:id="rId5"/>
    <p:sldId id="261" r:id="rId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3387"/>
    <a:srgbClr val="A54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1"/>
    <p:restoredTop sz="85850"/>
  </p:normalViewPr>
  <p:slideViewPr>
    <p:cSldViewPr snapToGrid="0">
      <p:cViewPr varScale="1">
        <p:scale>
          <a:sx n="109" d="100"/>
          <a:sy n="109" d="100"/>
        </p:scale>
        <p:origin x="15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97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2CAD57-995C-7F01-A7BE-F3C9FF6B3F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23074-E9F1-9867-F6DF-7C44A353FE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75E1-9734-EF47-ADA9-3320BE9FC68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229E1-307F-749E-8D20-0A929784D3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4BA02-2F24-9199-5339-A8D37210A7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F63EF-3374-C140-9DBD-80F6FCEC1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30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Helvetica Neue"/>
      </a:defRPr>
    </a:lvl1pPr>
    <a:lvl2pPr indent="228600" latinLnBrk="0">
      <a:defRPr sz="1200">
        <a:latin typeface="+mj-lt"/>
        <a:ea typeface="+mj-ea"/>
        <a:cs typeface="+mj-cs"/>
        <a:sym typeface="Helvetica Neue"/>
      </a:defRPr>
    </a:lvl2pPr>
    <a:lvl3pPr indent="457200" latinLnBrk="0">
      <a:defRPr sz="1200">
        <a:latin typeface="+mj-lt"/>
        <a:ea typeface="+mj-ea"/>
        <a:cs typeface="+mj-cs"/>
        <a:sym typeface="Helvetica Neue"/>
      </a:defRPr>
    </a:lvl3pPr>
    <a:lvl4pPr indent="685800" latinLnBrk="0">
      <a:defRPr sz="1200">
        <a:latin typeface="+mj-lt"/>
        <a:ea typeface="+mj-ea"/>
        <a:cs typeface="+mj-cs"/>
        <a:sym typeface="Helvetica Neue"/>
      </a:defRPr>
    </a:lvl4pPr>
    <a:lvl5pPr indent="914400" latinLnBrk="0">
      <a:defRPr sz="1200">
        <a:latin typeface="+mj-lt"/>
        <a:ea typeface="+mj-ea"/>
        <a:cs typeface="+mj-cs"/>
        <a:sym typeface="Helvetica Neue"/>
      </a:defRPr>
    </a:lvl5pPr>
    <a:lvl6pPr indent="1143000" latinLnBrk="0">
      <a:defRPr sz="1200">
        <a:latin typeface="+mj-lt"/>
        <a:ea typeface="+mj-ea"/>
        <a:cs typeface="+mj-cs"/>
        <a:sym typeface="Helvetica Neue"/>
      </a:defRPr>
    </a:lvl6pPr>
    <a:lvl7pPr indent="1371600" latinLnBrk="0">
      <a:defRPr sz="1200">
        <a:latin typeface="+mj-lt"/>
        <a:ea typeface="+mj-ea"/>
        <a:cs typeface="+mj-cs"/>
        <a:sym typeface="Helvetica Neue"/>
      </a:defRPr>
    </a:lvl7pPr>
    <a:lvl8pPr indent="1600200" latinLnBrk="0">
      <a:defRPr sz="1200">
        <a:latin typeface="+mj-lt"/>
        <a:ea typeface="+mj-ea"/>
        <a:cs typeface="+mj-cs"/>
        <a:sym typeface="Helvetica Neue"/>
      </a:defRPr>
    </a:lvl8pPr>
    <a:lvl9pPr indent="1828800" latinLnBrk="0">
      <a:defRPr sz="1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5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AFA8-9949-71E9-166B-3CA98AE7D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B943E-71D0-6C72-1EFC-8C41B1967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37E56-7729-0981-81EC-CFC30457B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6987B-ABD7-3940-45C7-6363825C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DB228-01AD-3A8D-191B-11892549F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DD5D6-DBC3-2FD0-D903-C7A715D8B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17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88EE5-FC69-D6A8-7A8C-F49154D5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043BD-0EBD-4A64-DEF6-C8A59780E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785C0-C1F1-6FC4-432E-B956AC8A2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BFA92-D792-19AC-D027-7A62E751C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1D92D-B0F0-FB8B-991E-C682BE161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B3F34-EB6B-C592-7B4E-2F3B8EAFD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2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6"/>
            <a:ext cx="7772400" cy="1470026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457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06786"/>
            <a:ext cx="273657" cy="264256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6C25-7EA9-CCE7-7BCC-78DD9DD6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1BB22-7F9F-A863-5647-4F8B1BAD3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4034622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41741" y="6406427"/>
            <a:ext cx="273609" cy="26497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61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4"/><Relationship Id="rId7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8.png"/><Relationship Id="rId4" Type="http://schemas.openxmlformats.org/officeDocument/2006/relationships/video" Target="../media/media4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FL_300.png">
            <a:extLst>
              <a:ext uri="{FF2B5EF4-FFF2-40B4-BE49-F238E27FC236}">
                <a16:creationId xmlns:a16="http://schemas.microsoft.com/office/drawing/2014/main" id="{2F593FAF-BE68-A1A2-245F-6280D2298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08258" cy="5715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9ACF7-8839-8341-0017-1410B093EF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1</a:t>
            </a:fld>
            <a:endParaRPr lang="en-CH"/>
          </a:p>
        </p:txBody>
      </p:sp>
      <p:pic>
        <p:nvPicPr>
          <p:cNvPr id="4" name="41592_2024_2497_MOESM14_ESM">
            <a:hlinkClick r:id="" action="ppaction://media"/>
            <a:extLst>
              <a:ext uri="{FF2B5EF4-FFF2-40B4-BE49-F238E27FC236}">
                <a16:creationId xmlns:a16="http://schemas.microsoft.com/office/drawing/2014/main" id="{D3297E33-A55E-378C-E69B-1301F84B5D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9491" y="3458215"/>
            <a:ext cx="5725011" cy="3220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425B0-122B-65D5-B1A2-C709AA01D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038" y="1295737"/>
            <a:ext cx="5919919" cy="1855285"/>
          </a:xfrm>
          <a:prstGeom prst="rect">
            <a:avLst/>
          </a:prstGeom>
        </p:spPr>
      </p:pic>
      <p:sp>
        <p:nvSpPr>
          <p:cNvPr id="123" name="Group"/>
          <p:cNvSpPr/>
          <p:nvPr/>
        </p:nvSpPr>
        <p:spPr>
          <a:xfrm>
            <a:off x="-2403" y="6490873"/>
            <a:ext cx="2454708" cy="375323"/>
          </a:xfrm>
          <a:prstGeom prst="rect">
            <a:avLst/>
          </a:prstGeom>
          <a:solidFill>
            <a:srgbClr val="FF7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defTabSz="457200">
              <a:defRPr sz="1400"/>
            </a:lvl1pPr>
          </a:lstStyle>
          <a:p>
            <a:r>
              <a:rPr lang="en-US" dirty="0" err="1"/>
              <a:t>Neuroengineering</a:t>
            </a:r>
            <a:r>
              <a:rPr lang="en-US" dirty="0"/>
              <a:t> Laboratory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A0B9A-7EF9-096D-2B6A-F13C12E02A39}"/>
              </a:ext>
            </a:extLst>
          </p:cNvPr>
          <p:cNvSpPr txBox="1"/>
          <p:nvPr/>
        </p:nvSpPr>
        <p:spPr>
          <a:xfrm>
            <a:off x="3094351" y="398585"/>
            <a:ext cx="295529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Head stabilization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E6F1-89A3-BD18-233B-18F7694B6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roup">
            <a:extLst>
              <a:ext uri="{FF2B5EF4-FFF2-40B4-BE49-F238E27FC236}">
                <a16:creationId xmlns:a16="http://schemas.microsoft.com/office/drawing/2014/main" id="{646A2088-D879-533F-DF25-183D0AFD23C2}"/>
              </a:ext>
            </a:extLst>
          </p:cNvPr>
          <p:cNvSpPr/>
          <p:nvPr/>
        </p:nvSpPr>
        <p:spPr>
          <a:xfrm>
            <a:off x="-2403" y="6490873"/>
            <a:ext cx="2454708" cy="375323"/>
          </a:xfrm>
          <a:prstGeom prst="rect">
            <a:avLst/>
          </a:prstGeom>
          <a:solidFill>
            <a:srgbClr val="FF7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defTabSz="457200">
              <a:defRPr sz="1400"/>
            </a:lvl1pPr>
          </a:lstStyle>
          <a:p>
            <a:r>
              <a:rPr lang="en-US" dirty="0" err="1"/>
              <a:t>Neuroengineering</a:t>
            </a:r>
            <a:r>
              <a:rPr lang="en-US" dirty="0"/>
              <a:t> Laboratory</a:t>
            </a:r>
          </a:p>
        </p:txBody>
      </p:sp>
      <p:pic>
        <p:nvPicPr>
          <p:cNvPr id="2" name="EPFL_300.png">
            <a:extLst>
              <a:ext uri="{FF2B5EF4-FFF2-40B4-BE49-F238E27FC236}">
                <a16:creationId xmlns:a16="http://schemas.microsoft.com/office/drawing/2014/main" id="{264C43C6-39A7-3B33-F394-ECCEB33AD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08258" cy="5715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00C3F-DC85-2BCE-9047-7D52CACC88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2</a:t>
            </a:fld>
            <a:endParaRPr lang="en-CH"/>
          </a:p>
        </p:txBody>
      </p:sp>
      <p:pic>
        <p:nvPicPr>
          <p:cNvPr id="3" name="no_stabilization">
            <a:hlinkClick r:id="" action="ppaction://media"/>
            <a:extLst>
              <a:ext uri="{FF2B5EF4-FFF2-40B4-BE49-F238E27FC236}">
                <a16:creationId xmlns:a16="http://schemas.microsoft.com/office/drawing/2014/main" id="{4E03A45E-3788-DAC6-9311-571B96B5C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8888" y="1843106"/>
            <a:ext cx="4446221" cy="4446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81361-E2D4-5DB3-B40C-453F6A378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999" y="1419369"/>
            <a:ext cx="6858000" cy="34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0CADF-31B1-2A81-4D3A-7DEE706DFACA}"/>
              </a:ext>
            </a:extLst>
          </p:cNvPr>
          <p:cNvSpPr txBox="1"/>
          <p:nvPr/>
        </p:nvSpPr>
        <p:spPr>
          <a:xfrm>
            <a:off x="1922558" y="370570"/>
            <a:ext cx="529888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Implementing a rocking platform</a:t>
            </a:r>
          </a:p>
        </p:txBody>
      </p:sp>
    </p:spTree>
    <p:extLst>
      <p:ext uri="{BB962C8B-B14F-4D97-AF65-F5344CB8AC3E}">
        <p14:creationId xmlns:p14="http://schemas.microsoft.com/office/powerpoint/2010/main" val="378800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5DE6F-6468-0740-5764-C4A922ADB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roup">
            <a:extLst>
              <a:ext uri="{FF2B5EF4-FFF2-40B4-BE49-F238E27FC236}">
                <a16:creationId xmlns:a16="http://schemas.microsoft.com/office/drawing/2014/main" id="{4BE6C759-3024-50C9-A3FF-9183A7007D51}"/>
              </a:ext>
            </a:extLst>
          </p:cNvPr>
          <p:cNvSpPr/>
          <p:nvPr/>
        </p:nvSpPr>
        <p:spPr>
          <a:xfrm>
            <a:off x="-2403" y="6490873"/>
            <a:ext cx="2454708" cy="375323"/>
          </a:xfrm>
          <a:prstGeom prst="rect">
            <a:avLst/>
          </a:prstGeom>
          <a:solidFill>
            <a:srgbClr val="FF7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defTabSz="457200">
              <a:defRPr sz="1400"/>
            </a:lvl1pPr>
          </a:lstStyle>
          <a:p>
            <a:r>
              <a:rPr lang="en-US" dirty="0" err="1"/>
              <a:t>Neuroengineering</a:t>
            </a:r>
            <a:r>
              <a:rPr lang="en-US" dirty="0"/>
              <a:t> Laboratory</a:t>
            </a:r>
          </a:p>
        </p:txBody>
      </p:sp>
      <p:pic>
        <p:nvPicPr>
          <p:cNvPr id="2" name="EPFL_300.png">
            <a:extLst>
              <a:ext uri="{FF2B5EF4-FFF2-40B4-BE49-F238E27FC236}">
                <a16:creationId xmlns:a16="http://schemas.microsoft.com/office/drawing/2014/main" id="{4F436107-0DCE-DFB4-B6C0-34C690857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08258" cy="5715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1310B-6A0C-2A0A-FD7E-F1B5CC1705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3</a:t>
            </a:fld>
            <a:endParaRPr lang="en-CH"/>
          </a:p>
        </p:txBody>
      </p:sp>
      <p:pic>
        <p:nvPicPr>
          <p:cNvPr id="4" name="thorax_head_stabilization">
            <a:hlinkClick r:id="" action="ppaction://media"/>
            <a:extLst>
              <a:ext uri="{FF2B5EF4-FFF2-40B4-BE49-F238E27FC236}">
                <a16:creationId xmlns:a16="http://schemas.microsoft.com/office/drawing/2014/main" id="{E56D6673-1FAD-A04A-3174-D0A584F8D6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6928" y="1408614"/>
            <a:ext cx="3522501" cy="3522501"/>
          </a:xfrm>
          <a:prstGeom prst="rect">
            <a:avLst/>
          </a:prstGeom>
        </p:spPr>
      </p:pic>
      <p:pic>
        <p:nvPicPr>
          <p:cNvPr id="7" name="joint_angles_head_stabilization">
            <a:hlinkClick r:id="" action="ppaction://media"/>
            <a:extLst>
              <a:ext uri="{FF2B5EF4-FFF2-40B4-BE49-F238E27FC236}">
                <a16:creationId xmlns:a16="http://schemas.microsoft.com/office/drawing/2014/main" id="{360F5ED4-70CE-81AD-BC75-184D23A26A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005" y="1408613"/>
            <a:ext cx="3522501" cy="3522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1329AC-12E4-047F-1A8C-B2B8F5411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4140" y="5164280"/>
            <a:ext cx="3108076" cy="1024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0436A0-E7C4-030E-A5A0-62D3D00D9878}"/>
              </a:ext>
            </a:extLst>
          </p:cNvPr>
          <p:cNvSpPr txBox="1"/>
          <p:nvPr/>
        </p:nvSpPr>
        <p:spPr>
          <a:xfrm>
            <a:off x="1462437" y="951340"/>
            <a:ext cx="228363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Joint-angles based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B9080-1BD0-9382-1350-033AD2C70560}"/>
              </a:ext>
            </a:extLst>
          </p:cNvPr>
          <p:cNvSpPr txBox="1"/>
          <p:nvPr/>
        </p:nvSpPr>
        <p:spPr>
          <a:xfrm>
            <a:off x="6002370" y="951340"/>
            <a:ext cx="99161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Optimal</a:t>
            </a:r>
          </a:p>
        </p:txBody>
      </p:sp>
    </p:spTree>
    <p:extLst>
      <p:ext uri="{BB962C8B-B14F-4D97-AF65-F5344CB8AC3E}">
        <p14:creationId xmlns:p14="http://schemas.microsoft.com/office/powerpoint/2010/main" val="2253037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BFE62-8A44-3796-1E45-DD2FE54C8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roup">
            <a:extLst>
              <a:ext uri="{FF2B5EF4-FFF2-40B4-BE49-F238E27FC236}">
                <a16:creationId xmlns:a16="http://schemas.microsoft.com/office/drawing/2014/main" id="{95D8A9A8-8BF1-53F1-20CA-9DC444988A8F}"/>
              </a:ext>
            </a:extLst>
          </p:cNvPr>
          <p:cNvSpPr/>
          <p:nvPr/>
        </p:nvSpPr>
        <p:spPr>
          <a:xfrm>
            <a:off x="-2403" y="6490873"/>
            <a:ext cx="2454708" cy="375323"/>
          </a:xfrm>
          <a:prstGeom prst="rect">
            <a:avLst/>
          </a:prstGeom>
          <a:solidFill>
            <a:srgbClr val="FF7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defTabSz="457200">
              <a:defRPr sz="1400"/>
            </a:lvl1pPr>
          </a:lstStyle>
          <a:p>
            <a:r>
              <a:rPr lang="en-US" dirty="0" err="1"/>
              <a:t>Neuroengineering</a:t>
            </a:r>
            <a:r>
              <a:rPr lang="en-US" dirty="0"/>
              <a:t> Laboratory</a:t>
            </a:r>
          </a:p>
        </p:txBody>
      </p:sp>
      <p:pic>
        <p:nvPicPr>
          <p:cNvPr id="2" name="EPFL_300.png">
            <a:extLst>
              <a:ext uri="{FF2B5EF4-FFF2-40B4-BE49-F238E27FC236}">
                <a16:creationId xmlns:a16="http://schemas.microsoft.com/office/drawing/2014/main" id="{80272175-C4E2-4B34-FC21-CD294300C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08258" cy="5715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BA13A-56A2-0FAA-B80E-FF95A7F1CC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4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E5CD2-D858-B5D7-4BA9-FDEEFD1B2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578" y="1888172"/>
            <a:ext cx="4513665" cy="2165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79EF32-DA47-7F95-218C-5140F6C2F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844" y="4324947"/>
            <a:ext cx="4709399" cy="2165926"/>
          </a:xfrm>
          <a:prstGeom prst="rect">
            <a:avLst/>
          </a:prstGeom>
        </p:spPr>
      </p:pic>
      <p:pic>
        <p:nvPicPr>
          <p:cNvPr id="8" name="no_stabilization">
            <a:hlinkClick r:id="" action="ppaction://media"/>
            <a:extLst>
              <a:ext uri="{FF2B5EF4-FFF2-40B4-BE49-F238E27FC236}">
                <a16:creationId xmlns:a16="http://schemas.microsoft.com/office/drawing/2014/main" id="{6259E9A7-EB9C-0479-A766-60BC522A1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089" y="2209985"/>
            <a:ext cx="3688228" cy="36882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AC8D75-C25A-A8D1-ED9C-A4A39D7B2699}"/>
              </a:ext>
            </a:extLst>
          </p:cNvPr>
          <p:cNvSpPr txBox="1"/>
          <p:nvPr/>
        </p:nvSpPr>
        <p:spPr>
          <a:xfrm>
            <a:off x="1850422" y="698178"/>
            <a:ext cx="544315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Visual cues for head stabilization </a:t>
            </a:r>
          </a:p>
        </p:txBody>
      </p:sp>
    </p:spTree>
    <p:extLst>
      <p:ext uri="{BB962C8B-B14F-4D97-AF65-F5344CB8AC3E}">
        <p14:creationId xmlns:p14="http://schemas.microsoft.com/office/powerpoint/2010/main" val="1584728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A849-A442-6FE1-FD79-DAFE40E2E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roup">
            <a:extLst>
              <a:ext uri="{FF2B5EF4-FFF2-40B4-BE49-F238E27FC236}">
                <a16:creationId xmlns:a16="http://schemas.microsoft.com/office/drawing/2014/main" id="{449D856C-D963-4847-26E9-4C1438350357}"/>
              </a:ext>
            </a:extLst>
          </p:cNvPr>
          <p:cNvSpPr/>
          <p:nvPr/>
        </p:nvSpPr>
        <p:spPr>
          <a:xfrm>
            <a:off x="-2403" y="6490873"/>
            <a:ext cx="2454708" cy="375323"/>
          </a:xfrm>
          <a:prstGeom prst="rect">
            <a:avLst/>
          </a:prstGeom>
          <a:solidFill>
            <a:srgbClr val="FF7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defTabSz="457200">
              <a:defRPr sz="1400"/>
            </a:lvl1pPr>
          </a:lstStyle>
          <a:p>
            <a:r>
              <a:rPr lang="en-US" dirty="0" err="1"/>
              <a:t>Neuroengineering</a:t>
            </a:r>
            <a:r>
              <a:rPr lang="en-US" dirty="0"/>
              <a:t> Laboratory</a:t>
            </a:r>
          </a:p>
        </p:txBody>
      </p:sp>
      <p:pic>
        <p:nvPicPr>
          <p:cNvPr id="2" name="EPFL_300.png">
            <a:extLst>
              <a:ext uri="{FF2B5EF4-FFF2-40B4-BE49-F238E27FC236}">
                <a16:creationId xmlns:a16="http://schemas.microsoft.com/office/drawing/2014/main" id="{F08EE2D2-7034-47EF-4BD4-548446F67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08258" cy="5715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7F67-49D4-1302-5ED5-D390AEEBBA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5</a:t>
            </a:fld>
            <a:endParaRPr lang="en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13FA02-7796-C72C-B540-85D7A4EE8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23923"/>
            <a:ext cx="7772400" cy="2266950"/>
          </a:xfrm>
          <a:prstGeom prst="rect">
            <a:avLst/>
          </a:prstGeom>
        </p:spPr>
      </p:pic>
      <p:pic>
        <p:nvPicPr>
          <p:cNvPr id="4" name="visual_stabilization">
            <a:hlinkClick r:id="" action="ppaction://media"/>
            <a:extLst>
              <a:ext uri="{FF2B5EF4-FFF2-40B4-BE49-F238E27FC236}">
                <a16:creationId xmlns:a16="http://schemas.microsoft.com/office/drawing/2014/main" id="{7CB82B96-A21F-B3BC-60FE-FDDD8F60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3282" y="1182575"/>
            <a:ext cx="2857431" cy="2857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1460E7-FE13-DB0C-5214-363CF915B308}"/>
              </a:ext>
            </a:extLst>
          </p:cNvPr>
          <p:cNvSpPr txBox="1"/>
          <p:nvPr/>
        </p:nvSpPr>
        <p:spPr>
          <a:xfrm>
            <a:off x="996822" y="571569"/>
            <a:ext cx="715035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Head stabilization based on visual feedback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55728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35</Words>
  <Application>Microsoft Macintosh PowerPoint</Application>
  <PresentationFormat>On-screen Show (4:3)</PresentationFormat>
  <Paragraphs>16</Paragraphs>
  <Slides>5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Thomas Ka Chung Lam</cp:lastModifiedBy>
  <cp:revision>16</cp:revision>
  <dcterms:modified xsi:type="dcterms:W3CDTF">2025-03-25T00:59:04Z</dcterms:modified>
</cp:coreProperties>
</file>