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6" r:id="rId2"/>
    <p:sldId id="275" r:id="rId3"/>
    <p:sldId id="272" r:id="rId4"/>
    <p:sldId id="274" r:id="rId5"/>
    <p:sldId id="277" r:id="rId6"/>
    <p:sldId id="278" r:id="rId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4"/>
    <p:restoredTop sz="85782"/>
  </p:normalViewPr>
  <p:slideViewPr>
    <p:cSldViewPr snapToGrid="0">
      <p:cViewPr varScale="1">
        <p:scale>
          <a:sx n="109" d="100"/>
          <a:sy n="109" d="100"/>
        </p:scale>
        <p:origin x="15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97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CAD57-995C-7F01-A7BE-F3C9FF6B3F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23074-E9F1-9867-F6DF-7C44A353FE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75E1-9734-EF47-ADA9-3320BE9FC68C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229E1-307F-749E-8D20-0A929784D3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4BA02-2F24-9199-5339-A8D37210A7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F63EF-3374-C140-9DBD-80F6FCEC1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30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5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62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7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1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0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9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/>
          <a:lstStyle>
            <a:lvl1pPr algn="ctr" defTabSz="457200">
              <a:lnSpc>
                <a:spcPct val="100000"/>
              </a:lnSpc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4572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06786"/>
            <a:ext cx="273657" cy="264256"/>
          </a:xfrm>
          <a:prstGeom prst="rect">
            <a:avLst/>
          </a:prstGeom>
        </p:spPr>
        <p:txBody>
          <a:bodyPr/>
          <a:lstStyle>
            <a:lvl1pPr defTabSz="4572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6C25-7EA9-CCE7-7BCC-78DD9DD6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1BB22-7F9F-A863-5647-4F8B1BAD3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403462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41741" y="6406427"/>
            <a:ext cx="273609" cy="26497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neuromechfly.org/api_ref/arena.html#preprogrammed-complex-terrain-arena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neuromechfly.org/tutorials/hybrid_controlle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/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rPr lang="en-US" dirty="0" err="1"/>
              <a:t>Neuroengineering</a:t>
            </a:r>
            <a:r>
              <a:rPr lang="en-US" dirty="0"/>
              <a:t> Laboratory</a:t>
            </a:r>
          </a:p>
        </p:txBody>
      </p:sp>
      <p:sp>
        <p:nvSpPr>
          <p:cNvPr id="125" name="Text"/>
          <p:cNvSpPr txBox="1"/>
          <p:nvPr/>
        </p:nvSpPr>
        <p:spPr>
          <a:xfrm>
            <a:off x="2829073" y="2823335"/>
            <a:ext cx="348588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CPG controller</a:t>
            </a:r>
          </a:p>
        </p:txBody>
      </p:sp>
      <p:pic>
        <p:nvPicPr>
          <p:cNvPr id="2" name="EPFL_300.png">
            <a:extLst>
              <a:ext uri="{FF2B5EF4-FFF2-40B4-BE49-F238E27FC236}">
                <a16:creationId xmlns:a16="http://schemas.microsoft.com/office/drawing/2014/main" id="{2F593FAF-BE68-A1A2-245F-6280D2298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2980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4286C-3E0A-96B2-F0E1-C3CB5C64B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8C5E4B1-DEE8-9DFB-F258-D82B3C545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99" y="3978975"/>
            <a:ext cx="2372247" cy="18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Group">
            <a:extLst>
              <a:ext uri="{FF2B5EF4-FFF2-40B4-BE49-F238E27FC236}">
                <a16:creationId xmlns:a16="http://schemas.microsoft.com/office/drawing/2014/main" id="{003C948C-C3D7-A302-0CAF-A608ACC0F083}"/>
              </a:ext>
            </a:extLst>
          </p:cNvPr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t>Neuroengineering Laboratory</a:t>
            </a:r>
          </a:p>
        </p:txBody>
      </p:sp>
      <p:pic>
        <p:nvPicPr>
          <p:cNvPr id="3" name="EPFL_300.png">
            <a:extLst>
              <a:ext uri="{FF2B5EF4-FFF2-40B4-BE49-F238E27FC236}">
                <a16:creationId xmlns:a16="http://schemas.microsoft.com/office/drawing/2014/main" id="{6F34AA4B-00FA-9A8F-B267-56B6FABAA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3A16B0-3F2C-DFF1-495B-987C93BAD4BE}"/>
              </a:ext>
            </a:extLst>
          </p:cNvPr>
          <p:cNvSpPr txBox="1"/>
          <p:nvPr/>
        </p:nvSpPr>
        <p:spPr>
          <a:xfrm>
            <a:off x="3776247" y="3924414"/>
            <a:ext cx="630936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dirty="0"/>
              <a:t>LF</a:t>
            </a:r>
          </a:p>
          <a:p>
            <a:r>
              <a:rPr lang="en-US" sz="2000" dirty="0"/>
              <a:t>LM</a:t>
            </a:r>
          </a:p>
          <a:p>
            <a:r>
              <a:rPr lang="en-US" sz="2000" dirty="0"/>
              <a:t>LH</a:t>
            </a:r>
          </a:p>
          <a:p>
            <a:r>
              <a:rPr lang="en-US" sz="2000" dirty="0"/>
              <a:t>RF</a:t>
            </a:r>
          </a:p>
          <a:p>
            <a:r>
              <a:rPr lang="en-US" sz="2000" dirty="0"/>
              <a:t>RM</a:t>
            </a:r>
          </a:p>
          <a:p>
            <a:r>
              <a:rPr lang="en-US" sz="2000" dirty="0"/>
              <a:t>RH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5E320-4ADF-1FF2-B8C1-4C6920AD4127}"/>
              </a:ext>
            </a:extLst>
          </p:cNvPr>
          <p:cNvSpPr txBox="1"/>
          <p:nvPr/>
        </p:nvSpPr>
        <p:spPr>
          <a:xfrm>
            <a:off x="5070668" y="3125151"/>
            <a:ext cx="2459697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1000" dirty="0"/>
              <a:t>Adapted from DeAngelis et al, 2019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F1C59B-75DA-28E7-D1F0-847655ADFE6F}"/>
              </a:ext>
            </a:extLst>
          </p:cNvPr>
          <p:cNvGrpSpPr/>
          <p:nvPr/>
        </p:nvGrpSpPr>
        <p:grpSpPr>
          <a:xfrm>
            <a:off x="1613634" y="2003419"/>
            <a:ext cx="5916731" cy="1158452"/>
            <a:chOff x="754287" y="1945021"/>
            <a:chExt cx="5916731" cy="11584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468021-D791-3005-0F68-39D3D08D2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036" t="2141" r="57500" b="66331"/>
            <a:stretch/>
          </p:blipFill>
          <p:spPr>
            <a:xfrm>
              <a:off x="2553452" y="1945021"/>
              <a:ext cx="2105809" cy="95740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D947D8-048D-3889-BA9E-FF3C088A82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274" t="94348" r="66615" b="-968"/>
            <a:stretch/>
          </p:blipFill>
          <p:spPr>
            <a:xfrm>
              <a:off x="3128902" y="2902429"/>
              <a:ext cx="1018003" cy="2010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243E3A-8D48-B754-76B7-E2114FE75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4763" t="9556" r="28428" b="69088"/>
            <a:stretch/>
          </p:blipFill>
          <p:spPr>
            <a:xfrm>
              <a:off x="754287" y="2184794"/>
              <a:ext cx="1506887" cy="64851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F6963F-3314-85A5-2693-17D4A40632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2425" t="1065" b="67407"/>
            <a:stretch/>
          </p:blipFill>
          <p:spPr>
            <a:xfrm>
              <a:off x="5121078" y="1977351"/>
              <a:ext cx="1549940" cy="957407"/>
            </a:xfrm>
            <a:prstGeom prst="rect">
              <a:avLst/>
            </a:prstGeom>
          </p:spPr>
        </p:pic>
      </p:grpSp>
      <p:pic>
        <p:nvPicPr>
          <p:cNvPr id="2" name="tripod">
            <a:hlinkClick r:id="" action="ppaction://media"/>
            <a:extLst>
              <a:ext uri="{FF2B5EF4-FFF2-40B4-BE49-F238E27FC236}">
                <a16:creationId xmlns:a16="http://schemas.microsoft.com/office/drawing/2014/main" id="{BE23AF8E-6F7F-33FF-4F9B-F91AD24F1B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3982" y="3719963"/>
            <a:ext cx="2651760" cy="2651760"/>
          </a:xfrm>
          <a:prstGeom prst="rect">
            <a:avLst/>
          </a:prstGeom>
        </p:spPr>
      </p:pic>
      <p:sp>
        <p:nvSpPr>
          <p:cNvPr id="4" name="Text">
            <a:extLst>
              <a:ext uri="{FF2B5EF4-FFF2-40B4-BE49-F238E27FC236}">
                <a16:creationId xmlns:a16="http://schemas.microsoft.com/office/drawing/2014/main" id="{921672E6-2266-4B90-19E9-EBEF74BCADA2}"/>
              </a:ext>
            </a:extLst>
          </p:cNvPr>
          <p:cNvSpPr txBox="1"/>
          <p:nvPr/>
        </p:nvSpPr>
        <p:spPr>
          <a:xfrm>
            <a:off x="1613635" y="23768"/>
            <a:ext cx="609237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Exercise 2: Hexapod gaits</a:t>
            </a:r>
          </a:p>
          <a:p>
            <a:r>
              <a:rPr lang="en-US" dirty="0"/>
              <a:t>Tripod gait</a:t>
            </a:r>
          </a:p>
        </p:txBody>
      </p:sp>
    </p:spTree>
    <p:extLst>
      <p:ext uri="{BB962C8B-B14F-4D97-AF65-F5344CB8AC3E}">
        <p14:creationId xmlns:p14="http://schemas.microsoft.com/office/powerpoint/2010/main" val="3411710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4286C-3E0A-96B2-F0E1-C3CB5C64B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>
            <a:extLst>
              <a:ext uri="{FF2B5EF4-FFF2-40B4-BE49-F238E27FC236}">
                <a16:creationId xmlns:a16="http://schemas.microsoft.com/office/drawing/2014/main" id="{003C948C-C3D7-A302-0CAF-A608ACC0F083}"/>
              </a:ext>
            </a:extLst>
          </p:cNvPr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t>Neuroengineering Laboratory</a:t>
            </a:r>
          </a:p>
        </p:txBody>
      </p:sp>
      <p:pic>
        <p:nvPicPr>
          <p:cNvPr id="3" name="EPFL_300.png">
            <a:extLst>
              <a:ext uri="{FF2B5EF4-FFF2-40B4-BE49-F238E27FC236}">
                <a16:creationId xmlns:a16="http://schemas.microsoft.com/office/drawing/2014/main" id="{6F34AA4B-00FA-9A8F-B267-56B6FABAA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A4D1946-85E7-775B-1D02-45E568F2C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58" y="3763510"/>
            <a:ext cx="245969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3A16B0-3F2C-DFF1-495B-987C93BAD4BE}"/>
              </a:ext>
            </a:extLst>
          </p:cNvPr>
          <p:cNvSpPr txBox="1"/>
          <p:nvPr/>
        </p:nvSpPr>
        <p:spPr>
          <a:xfrm>
            <a:off x="3776247" y="3708414"/>
            <a:ext cx="630936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dirty="0"/>
              <a:t>LF</a:t>
            </a:r>
          </a:p>
          <a:p>
            <a:r>
              <a:rPr lang="en-US" sz="2000" dirty="0"/>
              <a:t>LM</a:t>
            </a:r>
          </a:p>
          <a:p>
            <a:r>
              <a:rPr lang="en-US" sz="2000" dirty="0"/>
              <a:t>LH</a:t>
            </a:r>
          </a:p>
          <a:p>
            <a:r>
              <a:rPr lang="en-US" sz="2000" dirty="0"/>
              <a:t>RF</a:t>
            </a:r>
          </a:p>
          <a:p>
            <a:r>
              <a:rPr lang="en-US" sz="2000" dirty="0"/>
              <a:t>RM</a:t>
            </a:r>
          </a:p>
          <a:p>
            <a:r>
              <a:rPr lang="en-US" sz="2000" dirty="0"/>
              <a:t>RH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5E320-4ADF-1FF2-B8C1-4C6920AD4127}"/>
              </a:ext>
            </a:extLst>
          </p:cNvPr>
          <p:cNvSpPr txBox="1"/>
          <p:nvPr/>
        </p:nvSpPr>
        <p:spPr>
          <a:xfrm>
            <a:off x="5070668" y="2777156"/>
            <a:ext cx="2459697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1000" dirty="0"/>
              <a:t>Adapted from DeAngelis et al, 2019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F1C59B-75DA-28E7-D1F0-847655ADFE6F}"/>
              </a:ext>
            </a:extLst>
          </p:cNvPr>
          <p:cNvGrpSpPr/>
          <p:nvPr/>
        </p:nvGrpSpPr>
        <p:grpSpPr>
          <a:xfrm>
            <a:off x="1613634" y="1787419"/>
            <a:ext cx="5916731" cy="1158452"/>
            <a:chOff x="754287" y="1945021"/>
            <a:chExt cx="5916731" cy="11584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468021-D791-3005-0F68-39D3D08D2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2279" r="57500" b="36193"/>
            <a:stretch/>
          </p:blipFill>
          <p:spPr>
            <a:xfrm>
              <a:off x="2270398" y="1945021"/>
              <a:ext cx="2388864" cy="95740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D947D8-048D-3889-BA9E-FF3C088A82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274" t="94348" r="66615" b="-968"/>
            <a:stretch/>
          </p:blipFill>
          <p:spPr>
            <a:xfrm>
              <a:off x="3128902" y="2902429"/>
              <a:ext cx="1018003" cy="2010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243E3A-8D48-B754-76B7-E2114FE75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4763" t="9556" r="28428" b="69088"/>
            <a:stretch/>
          </p:blipFill>
          <p:spPr>
            <a:xfrm>
              <a:off x="754287" y="2184794"/>
              <a:ext cx="1506887" cy="64851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F6963F-3314-85A5-2693-17D4A40632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4289" t="32279" r="28136" b="36193"/>
            <a:stretch/>
          </p:blipFill>
          <p:spPr>
            <a:xfrm>
              <a:off x="5121078" y="1977351"/>
              <a:ext cx="1549940" cy="957407"/>
            </a:xfrm>
            <a:prstGeom prst="rect">
              <a:avLst/>
            </a:prstGeom>
          </p:spPr>
        </p:pic>
      </p:grpSp>
      <p:pic>
        <p:nvPicPr>
          <p:cNvPr id="13" name="tetrapod">
            <a:hlinkClick r:id="" action="ppaction://media"/>
            <a:extLst>
              <a:ext uri="{FF2B5EF4-FFF2-40B4-BE49-F238E27FC236}">
                <a16:creationId xmlns:a16="http://schemas.microsoft.com/office/drawing/2014/main" id="{5CAE23E4-1475-CDEC-CCF3-1ED2570C2B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18609" y="3486600"/>
            <a:ext cx="2651760" cy="2651760"/>
          </a:xfrm>
          <a:prstGeom prst="rect">
            <a:avLst/>
          </a:prstGeom>
        </p:spPr>
      </p:pic>
      <p:sp>
        <p:nvSpPr>
          <p:cNvPr id="15" name="Text">
            <a:extLst>
              <a:ext uri="{FF2B5EF4-FFF2-40B4-BE49-F238E27FC236}">
                <a16:creationId xmlns:a16="http://schemas.microsoft.com/office/drawing/2014/main" id="{325AD15A-753A-66BE-BA2E-D4588677AD73}"/>
              </a:ext>
            </a:extLst>
          </p:cNvPr>
          <p:cNvSpPr txBox="1"/>
          <p:nvPr/>
        </p:nvSpPr>
        <p:spPr>
          <a:xfrm>
            <a:off x="2989355" y="533931"/>
            <a:ext cx="3165288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Tetrapod gait</a:t>
            </a:r>
          </a:p>
        </p:txBody>
      </p:sp>
    </p:spTree>
    <p:extLst>
      <p:ext uri="{BB962C8B-B14F-4D97-AF65-F5344CB8AC3E}">
        <p14:creationId xmlns:p14="http://schemas.microsoft.com/office/powerpoint/2010/main" val="1428828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4286C-3E0A-96B2-F0E1-C3CB5C64B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4DE567A-2A38-1DF0-2375-D3B4ABFA6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26" y="3888636"/>
            <a:ext cx="245969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Group">
            <a:extLst>
              <a:ext uri="{FF2B5EF4-FFF2-40B4-BE49-F238E27FC236}">
                <a16:creationId xmlns:a16="http://schemas.microsoft.com/office/drawing/2014/main" id="{003C948C-C3D7-A302-0CAF-A608ACC0F083}"/>
              </a:ext>
            </a:extLst>
          </p:cNvPr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t>Neuroengineering Laboratory</a:t>
            </a:r>
          </a:p>
        </p:txBody>
      </p:sp>
      <p:sp>
        <p:nvSpPr>
          <p:cNvPr id="125" name="Text">
            <a:extLst>
              <a:ext uri="{FF2B5EF4-FFF2-40B4-BE49-F238E27FC236}">
                <a16:creationId xmlns:a16="http://schemas.microsoft.com/office/drawing/2014/main" id="{4BDA6D6D-7E6F-A687-973E-08DD4EB84721}"/>
              </a:ext>
            </a:extLst>
          </p:cNvPr>
          <p:cNvSpPr txBox="1"/>
          <p:nvPr/>
        </p:nvSpPr>
        <p:spPr>
          <a:xfrm>
            <a:off x="3390104" y="533931"/>
            <a:ext cx="236378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Wave gait</a:t>
            </a:r>
          </a:p>
        </p:txBody>
      </p:sp>
      <p:pic>
        <p:nvPicPr>
          <p:cNvPr id="3" name="EPFL_300.png">
            <a:extLst>
              <a:ext uri="{FF2B5EF4-FFF2-40B4-BE49-F238E27FC236}">
                <a16:creationId xmlns:a16="http://schemas.microsoft.com/office/drawing/2014/main" id="{6F34AA4B-00FA-9A8F-B267-56B6FABAA3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3A16B0-3F2C-DFF1-495B-987C93BAD4BE}"/>
              </a:ext>
            </a:extLst>
          </p:cNvPr>
          <p:cNvSpPr txBox="1"/>
          <p:nvPr/>
        </p:nvSpPr>
        <p:spPr>
          <a:xfrm>
            <a:off x="3627822" y="3833540"/>
            <a:ext cx="630936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dirty="0"/>
              <a:t>LF</a:t>
            </a:r>
          </a:p>
          <a:p>
            <a:r>
              <a:rPr lang="en-US" sz="2000" dirty="0"/>
              <a:t>LM</a:t>
            </a:r>
          </a:p>
          <a:p>
            <a:r>
              <a:rPr lang="en-US" sz="2000" dirty="0"/>
              <a:t>LH</a:t>
            </a:r>
          </a:p>
          <a:p>
            <a:r>
              <a:rPr lang="en-US" sz="2000" dirty="0"/>
              <a:t>RF</a:t>
            </a:r>
          </a:p>
          <a:p>
            <a:r>
              <a:rPr lang="en-US" sz="2000" dirty="0"/>
              <a:t>RM</a:t>
            </a:r>
          </a:p>
          <a:p>
            <a:r>
              <a:rPr lang="en-US" sz="2000" dirty="0"/>
              <a:t>RH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68021-D791-3005-0F68-39D3D08D2E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2830" r="57500" b="5642"/>
          <a:stretch/>
        </p:blipFill>
        <p:spPr>
          <a:xfrm>
            <a:off x="2589105" y="1432466"/>
            <a:ext cx="2388864" cy="957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D5E320-4ADF-1FF2-B8C1-4C6920AD4127}"/>
              </a:ext>
            </a:extLst>
          </p:cNvPr>
          <p:cNvSpPr txBox="1"/>
          <p:nvPr/>
        </p:nvSpPr>
        <p:spPr>
          <a:xfrm>
            <a:off x="6066816" y="2590918"/>
            <a:ext cx="2459697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1000" dirty="0"/>
              <a:t>Adapted from DeAngelis et al,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D947D8-048D-3889-BA9E-FF3C088A82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274" t="94348" r="66615" b="-968"/>
          <a:stretch/>
        </p:blipFill>
        <p:spPr>
          <a:xfrm>
            <a:off x="3447609" y="2389874"/>
            <a:ext cx="1018003" cy="201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243E3A-8D48-B754-76B7-E2114FE758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763" t="9556" r="28428" b="69088"/>
          <a:stretch/>
        </p:blipFill>
        <p:spPr>
          <a:xfrm>
            <a:off x="891087" y="1668496"/>
            <a:ext cx="1506887" cy="648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F6963F-3314-85A5-2693-17D4A40632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288" t="64999" r="600" b="3473"/>
          <a:stretch/>
        </p:blipFill>
        <p:spPr>
          <a:xfrm>
            <a:off x="5428800" y="1535535"/>
            <a:ext cx="3097713" cy="957407"/>
          </a:xfrm>
          <a:prstGeom prst="rect">
            <a:avLst/>
          </a:prstGeom>
        </p:spPr>
      </p:pic>
      <p:pic>
        <p:nvPicPr>
          <p:cNvPr id="4" name="wave">
            <a:hlinkClick r:id="" action="ppaction://media"/>
            <a:extLst>
              <a:ext uri="{FF2B5EF4-FFF2-40B4-BE49-F238E27FC236}">
                <a16:creationId xmlns:a16="http://schemas.microsoft.com/office/drawing/2014/main" id="{90EBC10B-5CC6-8523-0089-6BBFC7B38F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2574" y="3429000"/>
            <a:ext cx="265176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12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/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rPr lang="en-US" dirty="0" err="1"/>
              <a:t>Neuroengineering</a:t>
            </a:r>
            <a:r>
              <a:rPr lang="en-US" dirty="0"/>
              <a:t> Laboratory</a:t>
            </a:r>
          </a:p>
        </p:txBody>
      </p:sp>
      <p:sp>
        <p:nvSpPr>
          <p:cNvPr id="125" name="Text"/>
          <p:cNvSpPr txBox="1"/>
          <p:nvPr/>
        </p:nvSpPr>
        <p:spPr>
          <a:xfrm>
            <a:off x="2272025" y="699335"/>
            <a:ext cx="459997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Exercise 3: Terrains</a:t>
            </a:r>
          </a:p>
        </p:txBody>
      </p:sp>
      <p:pic>
        <p:nvPicPr>
          <p:cNvPr id="2" name="EPFL_300.png">
            <a:extLst>
              <a:ext uri="{FF2B5EF4-FFF2-40B4-BE49-F238E27FC236}">
                <a16:creationId xmlns:a16="http://schemas.microsoft.com/office/drawing/2014/main" id="{2F593FAF-BE68-A1A2-245F-6280D2298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295036-D6B2-1353-5A5C-D5A475B43B93}"/>
              </a:ext>
            </a:extLst>
          </p:cNvPr>
          <p:cNvSpPr txBox="1"/>
          <p:nvPr/>
        </p:nvSpPr>
        <p:spPr>
          <a:xfrm>
            <a:off x="472024" y="3493213"/>
            <a:ext cx="8967175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600" dirty="0"/>
              <a:t>Note that </a:t>
            </a:r>
            <a:r>
              <a:rPr lang="en-US" sz="1600" dirty="0" err="1"/>
              <a:t>flygym</a:t>
            </a:r>
            <a:r>
              <a:rPr lang="en-US" sz="1600" dirty="0"/>
              <a:t> also provides </a:t>
            </a:r>
            <a:r>
              <a:rPr lang="en-US" sz="1600" dirty="0" err="1"/>
              <a:t>BlocksTerrain</a:t>
            </a:r>
            <a:r>
              <a:rPr lang="en-US" sz="1600" dirty="0"/>
              <a:t> and </a:t>
            </a:r>
            <a:r>
              <a:rPr lang="en-US" sz="1600" dirty="0" err="1"/>
              <a:t>MixedTerrain</a:t>
            </a:r>
            <a:r>
              <a:rPr lang="en-US" sz="1600" dirty="0"/>
              <a:t>.</a:t>
            </a:r>
          </a:p>
          <a:p>
            <a:r>
              <a:rPr lang="en-US" sz="1600" dirty="0"/>
              <a:t>See </a:t>
            </a:r>
            <a:r>
              <a:rPr lang="en-US" sz="1600" dirty="0">
                <a:hlinkClick r:id="rId4"/>
              </a:rPr>
              <a:t>https://neuromechfly.org/api_ref/arena.html#preprogrammed-complex-terrain-arenas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40BC3D-4DB3-0B9C-E08B-EFBF9D35E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100" y="4328865"/>
            <a:ext cx="2911300" cy="24869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B299A9-D0FA-E450-5625-D511C23B8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673417"/>
            <a:ext cx="64008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482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/>
          <p:cNvSpPr/>
          <p:nvPr/>
        </p:nvSpPr>
        <p:spPr>
          <a:xfrm>
            <a:off x="-2403" y="6490873"/>
            <a:ext cx="2454708" cy="375323"/>
          </a:xfrm>
          <a:prstGeom prst="rect">
            <a:avLst/>
          </a:prstGeom>
          <a:solidFill>
            <a:srgbClr val="FF7E7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defTabSz="457200">
              <a:defRPr sz="1400"/>
            </a:lvl1pPr>
          </a:lstStyle>
          <a:p>
            <a:r>
              <a:rPr lang="en-US" dirty="0" err="1"/>
              <a:t>Neuroengineering</a:t>
            </a:r>
            <a:r>
              <a:rPr lang="en-US" dirty="0"/>
              <a:t> Laboratory</a:t>
            </a:r>
          </a:p>
        </p:txBody>
      </p:sp>
      <p:sp>
        <p:nvSpPr>
          <p:cNvPr id="125" name="Text"/>
          <p:cNvSpPr txBox="1"/>
          <p:nvPr/>
        </p:nvSpPr>
        <p:spPr>
          <a:xfrm>
            <a:off x="2272025" y="699335"/>
            <a:ext cx="459997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4000"/>
            </a:lvl1pPr>
          </a:lstStyle>
          <a:p>
            <a:r>
              <a:rPr lang="en-US" dirty="0"/>
              <a:t>Exercise 3: Terrains</a:t>
            </a:r>
          </a:p>
        </p:txBody>
      </p:sp>
      <p:pic>
        <p:nvPicPr>
          <p:cNvPr id="2" name="EPFL_300.png">
            <a:extLst>
              <a:ext uri="{FF2B5EF4-FFF2-40B4-BE49-F238E27FC236}">
                <a16:creationId xmlns:a16="http://schemas.microsoft.com/office/drawing/2014/main" id="{2F593FAF-BE68-A1A2-245F-6280D2298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8258" cy="57156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295036-D6B2-1353-5A5C-D5A475B43B93}"/>
              </a:ext>
            </a:extLst>
          </p:cNvPr>
          <p:cNvSpPr txBox="1"/>
          <p:nvPr/>
        </p:nvSpPr>
        <p:spPr>
          <a:xfrm>
            <a:off x="176825" y="2500169"/>
            <a:ext cx="8967175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600" dirty="0"/>
              <a:t>Does the CPG controller work well on the gapped terrain? If not, how can it be improved?</a:t>
            </a:r>
          </a:p>
          <a:p>
            <a:endParaRPr lang="en-US" sz="1600" dirty="0"/>
          </a:p>
          <a:p>
            <a:r>
              <a:rPr lang="en-US" sz="1600" dirty="0"/>
              <a:t>The CPG controller struggles with gapped terrain due to its limited adaptability to unexpected situations like legs getting stuck or stumbling. To improve performance, we can use a hybrid controller that utilizes sensory input to direct corrective actions, like retracting a leg if proprioception indicates it's stuck.</a:t>
            </a:r>
          </a:p>
          <a:p>
            <a:endParaRPr lang="en-US" sz="1600" dirty="0"/>
          </a:p>
          <a:p>
            <a:r>
              <a:rPr lang="en-US" sz="1600" dirty="0"/>
              <a:t>Refer to </a:t>
            </a:r>
            <a:r>
              <a:rPr lang="en-US" sz="1600" dirty="0">
                <a:hlinkClick r:id="rId4"/>
              </a:rPr>
              <a:t>https://neuromechfly.org/tutorials/hybrid_controller.html</a:t>
            </a:r>
            <a:r>
              <a:rPr lang="en-US" sz="1600" dirty="0"/>
              <a:t> for details.</a:t>
            </a:r>
          </a:p>
        </p:txBody>
      </p:sp>
    </p:spTree>
    <p:extLst>
      <p:ext uri="{BB962C8B-B14F-4D97-AF65-F5344CB8AC3E}">
        <p14:creationId xmlns:p14="http://schemas.microsoft.com/office/powerpoint/2010/main" val="355928359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186</Words>
  <Application>Microsoft Macintosh PowerPoint</Application>
  <PresentationFormat>On-screen Show (4:3)</PresentationFormat>
  <Paragraphs>41</Paragraphs>
  <Slides>6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Thomas Ka Chung Lam</cp:lastModifiedBy>
  <cp:revision>11</cp:revision>
  <dcterms:modified xsi:type="dcterms:W3CDTF">2025-03-03T23:47:27Z</dcterms:modified>
</cp:coreProperties>
</file>