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423" r:id="rId2"/>
    <p:sldId id="2424" r:id="rId3"/>
    <p:sldId id="2449" r:id="rId4"/>
    <p:sldId id="2425" r:id="rId5"/>
    <p:sldId id="2450" r:id="rId6"/>
    <p:sldId id="380" r:id="rId7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BF3FFFD-C098-4740-BA83-AF7494E26753}">
          <p14:sldIdLst>
            <p14:sldId id="2423"/>
            <p14:sldId id="2424"/>
          </p14:sldIdLst>
        </p14:section>
        <p14:section name="Project summary" id="{2B9A368C-2258-6942-8144-0F7EA08EF783}">
          <p14:sldIdLst>
            <p14:sldId id="2449"/>
          </p14:sldIdLst>
        </p14:section>
        <p14:section name="Report" id="{9720E50E-3293-EA43-8826-809BB745D4BF}">
          <p14:sldIdLst>
            <p14:sldId id="2425"/>
          </p14:sldIdLst>
        </p14:section>
        <p14:section name="The Fly Cell Atlas" id="{9BC25591-AC98-8548-8C69-2AB6C8C47D34}">
          <p14:sldIdLst>
            <p14:sldId id="2450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89718"/>
  </p:normalViewPr>
  <p:slideViewPr>
    <p:cSldViewPr snapToGrid="0" snapToObjects="1" showGuides="1">
      <p:cViewPr varScale="1">
        <p:scale>
          <a:sx n="150" d="100"/>
          <a:sy n="150" d="100"/>
        </p:scale>
        <p:origin x="50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072" y="208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6A92-D786-8E43-B631-AC8CCE197032}" type="datetime1">
              <a:rPr lang="fr-CH" smtClean="0">
                <a:latin typeface="Arial" panose="020B0604020202020204" pitchFamily="34" charset="0"/>
              </a:rPr>
              <a:t>24.02.2025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D5A2E6-BF77-514A-A699-CC694C3BD51F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72000"/>
            <a:ext cx="6436964" cy="402955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A87EDF-68BA-F94F-B072-14600DC49C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946CD82-E649-524A-9F69-54FD129847B5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6FE9C7-3AD5-C54F-B9F1-147F108973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1B2E7AA-ECDA-9344-AA3A-EC044CB2FF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99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592138"/>
            <a:ext cx="6435725" cy="36210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87875"/>
            <a:ext cx="6436964" cy="401368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1CB072-4A5C-F443-84CC-466F605850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A3106D-EA51-A442-936C-2F743E8ED59D}" type="datetime1">
              <a:rPr lang="fr-CH" smtClean="0"/>
              <a:t>24.02.2025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8310D-B91B-A743-896F-F9845CEF2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F563D77-70D3-894D-9BAC-6BBC60FA11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47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781970"/>
            <a:ext cx="7658954" cy="416849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3"/>
            <a:ext cx="7658954" cy="42584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Vincent Gardeux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492143" y="3049182"/>
            <a:ext cx="3341052" cy="370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Vincent Gardeux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160369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lycellatla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652C22B-D653-4E46-A05B-508816C55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23" y="3680591"/>
            <a:ext cx="8042516" cy="1122404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fr-FR" sz="2000" b="1" kern="0" dirty="0">
                <a:latin typeface="+mn-lt"/>
                <a:ea typeface="MS PGothic" panose="020B0600070205080204" pitchFamily="34" charset="-128"/>
              </a:rPr>
              <a:t>Vincent Gardeux</a:t>
            </a:r>
          </a:p>
          <a:p>
            <a:pPr marL="0" lvl="0" indent="0" algn="ctr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fr-FR" sz="1600" kern="0" dirty="0" err="1">
                <a:latin typeface="+mn-lt"/>
                <a:ea typeface="MS PGothic" panose="020B0600070205080204" pitchFamily="34" charset="-128"/>
              </a:rPr>
              <a:t>Deplancke’s</a:t>
            </a:r>
            <a:r>
              <a:rPr lang="en-US" altLang="fr-FR" sz="1600" kern="0" dirty="0">
                <a:latin typeface="+mn-lt"/>
                <a:ea typeface="MS PGothic" panose="020B0600070205080204" pitchFamily="34" charset="-128"/>
              </a:rPr>
              <a:t> Laboratory of Systems Biology and Genetics</a:t>
            </a:r>
            <a:endParaRPr lang="en-GB" altLang="fr-FR" sz="2000" kern="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DC84974-DE85-7541-9C81-748C62A7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5326824" cy="1072753"/>
          </a:xfrm>
        </p:spPr>
        <p:txBody>
          <a:bodyPr/>
          <a:lstStyle/>
          <a:p>
            <a:r>
              <a:rPr lang="fr-FR" dirty="0"/>
              <a:t>BIOENG-420  Single-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biology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00E477-6660-6A47-866B-99F473F4A6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492B5F-E3C1-0346-8964-64D4A6F3A0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Vincent Gardeux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0AFC3F-4C48-9E43-9766-08DBFD8747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6A8F2683-D74B-4CB9-A6DF-FECC454FD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4738"/>
              </p:ext>
            </p:extLst>
          </p:nvPr>
        </p:nvGraphicFramePr>
        <p:xfrm>
          <a:off x="363416" y="1711020"/>
          <a:ext cx="8267823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056">
                  <a:extLst>
                    <a:ext uri="{9D8B030D-6E8A-4147-A177-3AD203B41FA5}">
                      <a16:colId xmlns:a16="http://schemas.microsoft.com/office/drawing/2014/main" val="990221778"/>
                    </a:ext>
                  </a:extLst>
                </a:gridCol>
                <a:gridCol w="5897767">
                  <a:extLst>
                    <a:ext uri="{9D8B030D-6E8A-4147-A177-3AD203B41FA5}">
                      <a16:colId xmlns:a16="http://schemas.microsoft.com/office/drawing/2014/main" val="1059294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BIOENG420-Block1-Project</a:t>
                      </a:r>
                      <a:endParaRPr lang="en-CH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</a:rPr>
                        <a:t>Project: Snapshot analysis of the Fly Cell Atlas</a:t>
                      </a:r>
                      <a:endParaRPr lang="en-C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47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354239-61DE-4BD7-B0B8-8A008EFA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863344" cy="1072753"/>
          </a:xfrm>
        </p:spPr>
        <p:txBody>
          <a:bodyPr/>
          <a:lstStyle/>
          <a:p>
            <a:r>
              <a:rPr lang="fr-CH" dirty="0"/>
              <a:t>«Block» </a:t>
            </a:r>
            <a:r>
              <a:rPr lang="fr-CH" dirty="0" err="1"/>
              <a:t>overview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3FDA1-E39A-42C5-A478-F3E592FBD2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78038-7813-4521-8BDB-D665431185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F1D75-832D-498A-A993-0C242D7953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08BBC5F2-BFCD-424E-86E5-F3C0DF420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74207"/>
              </p:ext>
            </p:extLst>
          </p:nvPr>
        </p:nvGraphicFramePr>
        <p:xfrm>
          <a:off x="581226" y="1036040"/>
          <a:ext cx="7134868" cy="1904602"/>
        </p:xfrm>
        <a:graphic>
          <a:graphicData uri="http://schemas.openxmlformats.org/drawingml/2006/table">
            <a:tbl>
              <a:tblPr bandRow="1"/>
              <a:tblGrid>
                <a:gridCol w="1783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23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Week 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Week 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Week 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Week 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8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L</a:t>
                      </a:r>
                      <a:r>
                        <a:rPr lang="fr-FR" dirty="0"/>
                        <a:t>2</a:t>
                      </a:r>
                      <a:r>
                        <a:rPr dirty="0"/>
                        <a:t>. Introduction to single-cell transcriptomics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L</a:t>
                      </a:r>
                      <a:r>
                        <a:rPr lang="fr-FR" dirty="0"/>
                        <a:t>3</a:t>
                      </a:r>
                      <a:r>
                        <a:rPr dirty="0"/>
                        <a:t>. Single-cell RNA-seq data analysis 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L</a:t>
                      </a:r>
                      <a:r>
                        <a:rPr lang="fr-FR" dirty="0"/>
                        <a:t>4</a:t>
                      </a:r>
                      <a:r>
                        <a:rPr dirty="0"/>
                        <a:t>. Single-cell RNA-seq data analysis II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</a:t>
                      </a:r>
                      <a:r>
                        <a:rPr lang="fr-FR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 Single-cell
genomics applications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18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(P) Project description
</a:t>
                      </a:r>
                      <a:r>
                        <a:rPr lang="en-US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Installing environment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Picking a group</a:t>
                      </a: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5">
                        <a:lumOff val="1588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(P) Group project work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5">
                        <a:lumOff val="1588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(P) Group project work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5">
                        <a:lumOff val="15882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(P) Group project work (hands on problems)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5">
                        <a:lumOff val="15882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Shape 186">
            <a:extLst>
              <a:ext uri="{FF2B5EF4-FFF2-40B4-BE49-F238E27FC236}">
                <a16:creationId xmlns:a16="http://schemas.microsoft.com/office/drawing/2014/main" id="{6494FD84-3ACA-43D5-B51E-738D06D924C1}"/>
              </a:ext>
            </a:extLst>
          </p:cNvPr>
          <p:cNvSpPr txBox="1"/>
          <p:nvPr/>
        </p:nvSpPr>
        <p:spPr>
          <a:xfrm>
            <a:off x="7257463" y="3060922"/>
            <a:ext cx="1042271" cy="253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457200">
              <a:defRPr sz="1200" i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End of week </a:t>
            </a:r>
            <a:r>
              <a:rPr lang="fr-FR" dirty="0"/>
              <a:t>5</a:t>
            </a:r>
            <a:endParaRPr dirty="0"/>
          </a:p>
        </p:txBody>
      </p:sp>
      <p:pic>
        <p:nvPicPr>
          <p:cNvPr id="10" name="Picture 31" descr="Picture 31">
            <a:extLst>
              <a:ext uri="{FF2B5EF4-FFF2-40B4-BE49-F238E27FC236}">
                <a16:creationId xmlns:a16="http://schemas.microsoft.com/office/drawing/2014/main" id="{0591E5F5-FB4E-40EC-A640-3EC68A2D0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754" y="3663860"/>
            <a:ext cx="861495" cy="86149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86">
            <a:extLst>
              <a:ext uri="{FF2B5EF4-FFF2-40B4-BE49-F238E27FC236}">
                <a16:creationId xmlns:a16="http://schemas.microsoft.com/office/drawing/2014/main" id="{A63F133E-83B8-4ED9-8BCC-E152530DDDFB}"/>
              </a:ext>
            </a:extLst>
          </p:cNvPr>
          <p:cNvSpPr txBox="1"/>
          <p:nvPr/>
        </p:nvSpPr>
        <p:spPr>
          <a:xfrm>
            <a:off x="7500609" y="4623727"/>
            <a:ext cx="1376984" cy="242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Project submission</a:t>
            </a:r>
          </a:p>
        </p:txBody>
      </p:sp>
      <p:sp>
        <p:nvSpPr>
          <p:cNvPr id="12" name="Connection Line">
            <a:extLst>
              <a:ext uri="{FF2B5EF4-FFF2-40B4-BE49-F238E27FC236}">
                <a16:creationId xmlns:a16="http://schemas.microsoft.com/office/drawing/2014/main" id="{2AD6C911-6EEC-4AB5-834C-362B142C738F}"/>
              </a:ext>
            </a:extLst>
          </p:cNvPr>
          <p:cNvSpPr/>
          <p:nvPr/>
        </p:nvSpPr>
        <p:spPr>
          <a:xfrm>
            <a:off x="7928332" y="2144460"/>
            <a:ext cx="459211" cy="1299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08" h="21600" extrusionOk="0">
                <a:moveTo>
                  <a:pt x="0" y="0"/>
                </a:moveTo>
                <a:cubicBezTo>
                  <a:pt x="16306" y="3697"/>
                  <a:pt x="21600" y="10897"/>
                  <a:pt x="15881" y="21600"/>
                </a:cubicBezTo>
              </a:path>
            </a:pathLst>
          </a:custGeom>
          <a:ln w="12700">
            <a:solidFill>
              <a:schemeClr val="accent1"/>
            </a:solidFill>
            <a:miter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0FE511-C9A9-4E60-9FE0-9A033F61C7FB}"/>
              </a:ext>
            </a:extLst>
          </p:cNvPr>
          <p:cNvSpPr/>
          <p:nvPr/>
        </p:nvSpPr>
        <p:spPr>
          <a:xfrm>
            <a:off x="7257463" y="1988341"/>
            <a:ext cx="1620130" cy="297560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667763-C6CC-4FEC-B2AD-E2A8AA1FC695}"/>
              </a:ext>
            </a:extLst>
          </p:cNvPr>
          <p:cNvSpPr/>
          <p:nvPr/>
        </p:nvSpPr>
        <p:spPr>
          <a:xfrm>
            <a:off x="403834" y="1890232"/>
            <a:ext cx="7524497" cy="120653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680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E23F5-5052-4C66-8FCA-D084072CA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given a heterogenous mix of fly cells from different tissues (one tissue per group). You need to find out:</a:t>
            </a:r>
          </a:p>
          <a:p>
            <a:pPr lvl="1"/>
            <a:r>
              <a:rPr lang="en-US" dirty="0"/>
              <a:t>How many cell-types are in your dataset?</a:t>
            </a:r>
          </a:p>
          <a:p>
            <a:pPr lvl="1"/>
            <a:r>
              <a:rPr lang="en-US" dirty="0"/>
              <a:t>Which marker genes characterize the cell-types?</a:t>
            </a:r>
          </a:p>
          <a:p>
            <a:pPr lvl="1"/>
            <a:r>
              <a:rPr lang="en-US" dirty="0"/>
              <a:t>What cell-types are likely present?</a:t>
            </a:r>
          </a:p>
          <a:p>
            <a:pPr lvl="1"/>
            <a:endParaRPr lang="en-US" dirty="0"/>
          </a:p>
          <a:p>
            <a:r>
              <a:rPr lang="en-US" dirty="0"/>
              <a:t>Your tasks:</a:t>
            </a:r>
          </a:p>
          <a:p>
            <a:pPr lvl="1"/>
            <a:r>
              <a:rPr lang="en-US" dirty="0"/>
              <a:t>Split into groups of 2-3, get a group number from the TAs</a:t>
            </a:r>
          </a:p>
          <a:p>
            <a:pPr lvl="1"/>
            <a:r>
              <a:rPr lang="en-US" dirty="0"/>
              <a:t>Download &amp; analyze the corresponding dataset using R (we suggest the Seurat toolkit) or Python (we suggest the </a:t>
            </a:r>
            <a:r>
              <a:rPr lang="en-US" dirty="0" err="1"/>
              <a:t>Scanpy</a:t>
            </a:r>
            <a:r>
              <a:rPr lang="en-US" dirty="0"/>
              <a:t> toolkit)</a:t>
            </a:r>
          </a:p>
          <a:p>
            <a:pPr lvl="2"/>
            <a:r>
              <a:rPr lang="en-US" sz="1400" dirty="0"/>
              <a:t>Filtering, Normalization, Dim. Reduction with t-SNE/UMAP, clustering</a:t>
            </a:r>
          </a:p>
          <a:p>
            <a:pPr lvl="2"/>
            <a:r>
              <a:rPr lang="en-US" sz="1400" dirty="0"/>
              <a:t>Perform differential expression analysis to identify marker genes</a:t>
            </a:r>
          </a:p>
          <a:p>
            <a:pPr lvl="2"/>
            <a:r>
              <a:rPr lang="en-US" sz="1400" dirty="0"/>
              <a:t>Identify cell-types using marker genes, </a:t>
            </a:r>
            <a:r>
              <a:rPr lang="en-US" sz="1400" dirty="0" err="1"/>
              <a:t>FlyBase</a:t>
            </a:r>
            <a:r>
              <a:rPr lang="en-US" sz="1400" dirty="0"/>
              <a:t> or any available resource</a:t>
            </a:r>
          </a:p>
          <a:p>
            <a:pPr lvl="1"/>
            <a:r>
              <a:rPr lang="en-US" dirty="0"/>
              <a:t>Prepare a short report (see next slide)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39135B-3EF5-44EA-A9A1-A544A611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summary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DF9B5-9C1A-4F9D-956A-26CABA2083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8E880-EA65-4372-B8B0-6EC040FC0E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F3328-E66D-416F-BC80-AC35B85B83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0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6745F-9FA0-48B5-AFC2-D7D78728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813240" cy="1072753"/>
          </a:xfrm>
        </p:spPr>
        <p:txBody>
          <a:bodyPr/>
          <a:lstStyle/>
          <a:p>
            <a:r>
              <a:rPr lang="en-US" dirty="0"/>
              <a:t>Prepare a report with your results</a:t>
            </a:r>
            <a:endParaRPr lang="en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16658-C89E-4E58-B934-279B6861978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BIOENG-420  SINGLE-CELL BIOLOGY</a:t>
            </a:r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1BA4B-0B81-41B6-B972-814791D16F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EDFFA-F9E6-4CE8-BE90-57BFD95A17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188FF8-745E-458E-8FCB-42D70990B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report can be made in R markdown (</a:t>
            </a:r>
            <a:r>
              <a:rPr lang="en-US" dirty="0" err="1"/>
              <a:t>Rmd</a:t>
            </a:r>
            <a:r>
              <a:rPr lang="en-US" dirty="0"/>
              <a:t>) or </a:t>
            </a:r>
            <a:r>
              <a:rPr lang="en-US" dirty="0" err="1"/>
              <a:t>Jupyter</a:t>
            </a:r>
            <a:r>
              <a:rPr lang="en-US" dirty="0"/>
              <a:t> Notebook (</a:t>
            </a:r>
            <a:r>
              <a:rPr lang="en-US" dirty="0" err="1"/>
              <a:t>ipynb</a:t>
            </a:r>
            <a:r>
              <a:rPr lang="en-US" dirty="0"/>
              <a:t>) including code, plots and comments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sure to include</a:t>
            </a:r>
          </a:p>
          <a:p>
            <a:pPr lvl="1"/>
            <a:r>
              <a:rPr lang="en-US" dirty="0"/>
              <a:t>Dataset details (</a:t>
            </a:r>
            <a:r>
              <a:rPr lang="en-US" dirty="0" err="1"/>
              <a:t>nb</a:t>
            </a:r>
            <a:r>
              <a:rPr lang="en-US" dirty="0"/>
              <a:t> cells, </a:t>
            </a:r>
            <a:r>
              <a:rPr lang="en-US" dirty="0" err="1"/>
              <a:t>nb</a:t>
            </a:r>
            <a:r>
              <a:rPr lang="en-US" dirty="0"/>
              <a:t> detected genes, qc plots such as boxplot of avg. </a:t>
            </a:r>
            <a:r>
              <a:rPr lang="en-US" dirty="0" err="1"/>
              <a:t>nb</a:t>
            </a:r>
            <a:r>
              <a:rPr lang="en-US" dirty="0"/>
              <a:t> of genes expressed per cell, …)</a:t>
            </a:r>
          </a:p>
          <a:p>
            <a:pPr lvl="1"/>
            <a:r>
              <a:rPr lang="en-US" dirty="0"/>
              <a:t>Results (answering the main questions, include standard plots to visualize your results (t-SNE, UMAP, clustering, expression of marker genes, …)</a:t>
            </a:r>
          </a:p>
          <a:p>
            <a:pPr marL="342900" lvl="1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594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84ECBA-C9D7-4F4E-9B42-21290687A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61" y="1149968"/>
            <a:ext cx="7658954" cy="4168490"/>
          </a:xfrm>
        </p:spPr>
        <p:txBody>
          <a:bodyPr/>
          <a:lstStyle/>
          <a:p>
            <a:r>
              <a:rPr lang="en-US" dirty="0"/>
              <a:t>63 10x runs</a:t>
            </a:r>
          </a:p>
          <a:p>
            <a:r>
              <a:rPr lang="en-US" dirty="0"/>
              <a:t>38B reads</a:t>
            </a:r>
          </a:p>
          <a:p>
            <a:r>
              <a:rPr lang="en-US" dirty="0"/>
              <a:t>570k cells</a:t>
            </a:r>
          </a:p>
          <a:p>
            <a:r>
              <a:rPr lang="en-US" dirty="0"/>
              <a:t>15 tissues</a:t>
            </a:r>
          </a:p>
          <a:p>
            <a:r>
              <a:rPr lang="en-US" dirty="0"/>
              <a:t>&gt;40 fly labs</a:t>
            </a:r>
          </a:p>
          <a:p>
            <a:r>
              <a:rPr lang="en-US" dirty="0"/>
              <a:t>250 cell-type annotated and manually curated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742376-C36E-4356-9CF5-9DD56AC2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dataset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EE52-E5ED-475F-860D-6EC859709F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BIOENG-420  SINGLE-CELL BIOLOGY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EF6E-FA9C-42BF-8EE2-A56A1095B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Vincent Gardeux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F9F54-1CCC-4B72-940C-D421D40BCC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1C7FAAF1-2EFC-4366-9E91-75C3F8BA8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593"/>
          <a:stretch/>
        </p:blipFill>
        <p:spPr>
          <a:xfrm>
            <a:off x="2197659" y="3314826"/>
            <a:ext cx="3391876" cy="1828674"/>
          </a:xfrm>
          <a:prstGeom prst="rect">
            <a:avLst/>
          </a:prstGeom>
        </p:spPr>
      </p:pic>
      <p:pic>
        <p:nvPicPr>
          <p:cNvPr id="13" name="Image 16">
            <a:extLst>
              <a:ext uri="{FF2B5EF4-FFF2-40B4-BE49-F238E27FC236}">
                <a16:creationId xmlns:a16="http://schemas.microsoft.com/office/drawing/2014/main" id="{F0A26BC7-2042-4055-9F20-27110C81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952" y="680671"/>
            <a:ext cx="5809629" cy="2087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A59A75-13ED-4829-8FDE-2A9EF15A43AD}"/>
              </a:ext>
            </a:extLst>
          </p:cNvPr>
          <p:cNvSpPr/>
          <p:nvPr/>
        </p:nvSpPr>
        <p:spPr>
          <a:xfrm>
            <a:off x="5612120" y="1365241"/>
            <a:ext cx="235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https://flycellatlas.org/</a:t>
            </a:r>
            <a:endParaRPr lang="fr-FR" dirty="0"/>
          </a:p>
        </p:txBody>
      </p:sp>
      <p:pic>
        <p:nvPicPr>
          <p:cNvPr id="14" name="Image 1">
            <a:extLst>
              <a:ext uri="{FF2B5EF4-FFF2-40B4-BE49-F238E27FC236}">
                <a16:creationId xmlns:a16="http://schemas.microsoft.com/office/drawing/2014/main" id="{461B5A5A-4A10-42FC-85C5-92BD964E5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00"/>
          <a:stretch/>
        </p:blipFill>
        <p:spPr>
          <a:xfrm>
            <a:off x="5777767" y="2850374"/>
            <a:ext cx="3109852" cy="22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C5DC9A4D-B7CD-3F49-976D-9809C46B7D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937" t="12184" b="2246"/>
          <a:stretch/>
        </p:blipFill>
        <p:spPr>
          <a:xfrm>
            <a:off x="1331913" y="0"/>
            <a:ext cx="7812087" cy="4948238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4894" y="1739900"/>
            <a:ext cx="2149106" cy="1835150"/>
          </a:xfrm>
        </p:spPr>
        <p:txBody>
          <a:bodyPr>
            <a:normAutofit/>
          </a:bodyPr>
          <a:lstStyle/>
          <a:p>
            <a:r>
              <a:rPr lang="fr-FR" sz="3200" dirty="0"/>
              <a:t>Questions?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F4A7CFE-65FA-E249-9125-D938BCA4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6094" y="3575050"/>
            <a:ext cx="1828800" cy="1568450"/>
          </a:xfrm>
          <a:solidFill>
            <a:schemeClr val="accent2"/>
          </a:solidFill>
        </p:spPr>
        <p:txBody>
          <a:bodyPr lIns="90000">
            <a:normAutofit/>
          </a:bodyPr>
          <a:lstStyle/>
          <a:p>
            <a:r>
              <a:rPr lang="fr-FR" sz="1400" b="1" dirty="0"/>
              <a:t>Vincent Gardeux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222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7234</TotalTime>
  <Words>397</Words>
  <Application>Microsoft Office PowerPoint</Application>
  <PresentationFormat>On-screen Show (16:9)</PresentationFormat>
  <Paragraphs>73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Franklin Gothic Demi Cond</vt:lpstr>
      <vt:lpstr>Helvetica Neue</vt:lpstr>
      <vt:lpstr>Wingdings</vt:lpstr>
      <vt:lpstr>Thème Office</vt:lpstr>
      <vt:lpstr>BIOENG-420  Single-cell biology</vt:lpstr>
      <vt:lpstr>«Block» overview</vt:lpstr>
      <vt:lpstr>Project summary</vt:lpstr>
      <vt:lpstr>Prepare a report with your results</vt:lpstr>
      <vt:lpstr>Overview of the dataset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Vincent Gardeux</cp:lastModifiedBy>
  <cp:revision>206</cp:revision>
  <cp:lastPrinted>2019-06-19T13:21:30Z</cp:lastPrinted>
  <dcterms:created xsi:type="dcterms:W3CDTF">2019-04-02T06:24:35Z</dcterms:created>
  <dcterms:modified xsi:type="dcterms:W3CDTF">2025-02-24T14:25:51Z</dcterms:modified>
</cp:coreProperties>
</file>