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423" r:id="rId2"/>
    <p:sldId id="2527" r:id="rId3"/>
    <p:sldId id="2529" r:id="rId4"/>
    <p:sldId id="2528" r:id="rId5"/>
    <p:sldId id="2530" r:id="rId6"/>
    <p:sldId id="2531" r:id="rId7"/>
    <p:sldId id="2534" r:id="rId8"/>
    <p:sldId id="2535" r:id="rId9"/>
    <p:sldId id="2533" r:id="rId10"/>
    <p:sldId id="2536" r:id="rId11"/>
    <p:sldId id="2538" r:id="rId12"/>
    <p:sldId id="2513" r:id="rId13"/>
    <p:sldId id="2514" r:id="rId14"/>
    <p:sldId id="2519" r:id="rId15"/>
    <p:sldId id="2520" r:id="rId16"/>
    <p:sldId id="2521" r:id="rId17"/>
    <p:sldId id="2537" r:id="rId18"/>
    <p:sldId id="2516" r:id="rId19"/>
    <p:sldId id="380" r:id="rId20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120858-359B-4C9E-8287-92D1B676073A}">
          <p14:sldIdLst>
            <p14:sldId id="2423"/>
            <p14:sldId id="2527"/>
            <p14:sldId id="2529"/>
            <p14:sldId id="2528"/>
            <p14:sldId id="2530"/>
            <p14:sldId id="2531"/>
            <p14:sldId id="2534"/>
            <p14:sldId id="2535"/>
            <p14:sldId id="2533"/>
          </p14:sldIdLst>
        </p14:section>
        <p14:section name="Applications" id="{B1269458-BFA5-4074-9180-FB4E1C4CF731}">
          <p14:sldIdLst>
            <p14:sldId id="2536"/>
            <p14:sldId id="2538"/>
            <p14:sldId id="2513"/>
            <p14:sldId id="2514"/>
            <p14:sldId id="2519"/>
            <p14:sldId id="2520"/>
            <p14:sldId id="2521"/>
            <p14:sldId id="2537"/>
          </p14:sldIdLst>
        </p14:section>
        <p14:section name="Conclusion" id="{8FA27DDE-EFFB-4262-A0F4-4D1069746E3D}">
          <p14:sldIdLst>
            <p14:sldId id="2516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73" userDrawn="1">
          <p15:clr>
            <a:srgbClr val="A4A3A4"/>
          </p15:clr>
        </p15:guide>
        <p15:guide id="4" pos="136" userDrawn="1">
          <p15:clr>
            <a:srgbClr val="A4A3A4"/>
          </p15:clr>
        </p15:guide>
        <p15:guide id="5" pos="419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9" autoAdjust="0"/>
    <p:restoredTop sz="88062" autoAdjust="0"/>
  </p:normalViewPr>
  <p:slideViewPr>
    <p:cSldViewPr snapToGrid="0" snapToObjects="1" showGuides="1">
      <p:cViewPr varScale="1">
        <p:scale>
          <a:sx n="144" d="100"/>
          <a:sy n="144" d="100"/>
        </p:scale>
        <p:origin x="126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2" d="100"/>
          <a:sy n="122" d="100"/>
        </p:scale>
        <p:origin x="5072" y="208"/>
      </p:cViewPr>
      <p:guideLst>
        <p:guide orient="horz" pos="2890"/>
        <p:guide pos="2160"/>
        <p:guide orient="horz" pos="373"/>
        <p:guide pos="136"/>
        <p:guide pos="419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NAME EVENT / NAME PRESENTATION</a:t>
            </a:r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96A92-D786-8E43-B631-AC8CCE197032}" type="datetime1">
              <a:rPr lang="fr-CH" smtClean="0">
                <a:latin typeface="Arial" panose="020B0604020202020204" pitchFamily="34" charset="0"/>
              </a:rPr>
              <a:t>17.03.2025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Speaker</a:t>
            </a:r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NAME EVENT / NAME PRESENTATION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2D5A2E6-BF77-514A-A699-CC694C3BD51F}" type="datetime1">
              <a:rPr lang="fr-CH" smtClean="0"/>
              <a:t>17.03.2025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518" y="619273"/>
            <a:ext cx="6436964" cy="36207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210518" y="4400549"/>
            <a:ext cx="6436964" cy="42010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210518" y="4572000"/>
            <a:ext cx="6436964" cy="402955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A87EDF-68BA-F94F-B072-14600DC49C2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946CD82-E649-524A-9F69-54FD129847B5}" type="datetime1">
              <a:rPr lang="fr-CH" smtClean="0"/>
              <a:t>17.03.2025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6FE9C7-3AD5-C54F-B9F1-147F108973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11B2E7AA-ECDA-9344-AA3A-EC044CB2FF6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399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Harding"/>
              </a:rPr>
              <a:t>macrophages before and after lipopolysaccharide (LPS) stimulation, and of adipose stromal cells pre- and post-differentiation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Harding"/>
              </a:rPr>
              <a:t>brown preadipocyte = IBA</a:t>
            </a:r>
            <a:endParaRPr lang="LID4096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2D5A2E6-BF77-514A-A699-CC694C3BD51F}" type="datetime1">
              <a:rPr lang="fr-CH" smtClean="0"/>
              <a:t>17.03.2025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2984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592138"/>
            <a:ext cx="6435725" cy="36210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210518" y="4587875"/>
            <a:ext cx="6436964" cy="401368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1CB072-4A5C-F443-84CC-466F6058502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A3106D-EA51-A442-936C-2F743E8ED59D}" type="datetime1">
              <a:rPr lang="fr-CH" smtClean="0"/>
              <a:t>17.03.2025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D8310D-B91B-A743-896F-F9845CEF21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1F563D77-70D3-894D-9BAC-6BBC60FA11C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547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en-GB" noProof="0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Modifiez le style des sous-titres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GB" noProof="0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EPF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041849-939B-E04F-AABC-A900B2B4E3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865CD0-FD83-AF44-9C32-763AAD652C05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Vincent Gardeux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Vincent Gardeux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Vincent Gardeux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Vincent Gardeux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59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781970"/>
            <a:ext cx="7658954" cy="4168490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3"/>
            <a:ext cx="7658954" cy="425844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Vincent Gardeux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7955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en-GB" noProof="0" dirty="0"/>
              <a:t>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
</a:t>
            </a:r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
</a:t>
            </a:r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492143" y="3049182"/>
            <a:ext cx="3341052" cy="370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Vincent Gardeux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160369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63" r:id="rId3"/>
    <p:sldLayoutId id="2147483681" r:id="rId4"/>
    <p:sldLayoutId id="2147483673" r:id="rId5"/>
    <p:sldLayoutId id="2147483685" r:id="rId6"/>
    <p:sldLayoutId id="2147483662" r:id="rId7"/>
    <p:sldLayoutId id="2147483674" r:id="rId8"/>
    <p:sldLayoutId id="2147483675" r:id="rId9"/>
    <p:sldLayoutId id="2147483676" r:id="rId10"/>
    <p:sldLayoutId id="2147483664" r:id="rId11"/>
    <p:sldLayoutId id="2147483666" r:id="rId12"/>
    <p:sldLayoutId id="2147483677" r:id="rId13"/>
    <p:sldLayoutId id="2147483678" r:id="rId14"/>
    <p:sldLayoutId id="2147483679" r:id="rId15"/>
    <p:sldLayoutId id="214748366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rmofisher.com/ch/en/home/brands/thermo-scientific/molecular-biology/molecular-biology-learning-center/molecular-biology-resource-library/spotlight-articles/molecular-biology-single-cell-analysis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cell.com/iscience/fulltext/S2589-0042%2824%2901711-5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rmofisher.com/ch/en/home/brands/thermo-scientific/molecular-biology/molecular-biology-learning-center/molecular-biology-resource-library/spotlight-articles/molecular-biology-single-cell-analysis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cell.com/iscience/fulltext/S2589-0042%2824%2901711-5" TargetMode="Externa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nature.com/articles/s41467-021-27354-w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ure.com/articles/s41586-018-0590-4" TargetMode="External"/><Relationship Id="rId3" Type="http://schemas.openxmlformats.org/officeDocument/2006/relationships/image" Target="../media/image28.png"/><Relationship Id="rId7" Type="http://schemas.openxmlformats.org/officeDocument/2006/relationships/hyperlink" Target="bis.zju.edu.cn/MCA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6" Type="http://schemas.openxmlformats.org/officeDocument/2006/relationships/hyperlink" Target="tabula-muris.ds.czbiohub.org" TargetMode="External"/><Relationship Id="rId5" Type="http://schemas.openxmlformats.org/officeDocument/2006/relationships/hyperlink" Target="https://www.cell.com/cell/fulltext/S0092-8674(18)30116-8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data.humancellatlas.org/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tif"/><Relationship Id="rId5" Type="http://schemas.openxmlformats.org/officeDocument/2006/relationships/image" Target="../media/image33.jpeg"/><Relationship Id="rId4" Type="http://schemas.openxmlformats.org/officeDocument/2006/relationships/hyperlink" Target="https://www.humancellatlas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nature.com/articles/s41586-022-05046-9" TargetMode="Externa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12276-020-0409-x" TargetMode="External"/><Relationship Id="rId2" Type="http://schemas.openxmlformats.org/officeDocument/2006/relationships/hyperlink" Target="https://www.nature.com/articles/s41592-024-02201-0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hyperlink" Target="https://www.nature.com/articles/nmeth.463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i.ac.uk/ols4/ontologies/cl" TargetMode="External"/><Relationship Id="rId2" Type="http://schemas.openxmlformats.org/officeDocument/2006/relationships/hyperlink" Target="https://obofoundry.org/ontology/uberon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bi.ac.uk/ols4/ontologies/cl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10xgenomics.com/support/software/cell-ranger/latest/analysis/running-pipelines/cr-cell-annotation-pipeline" TargetMode="External"/><Relationship Id="rId3" Type="http://schemas.openxmlformats.org/officeDocument/2006/relationships/hyperlink" Target="https://cole-trapnell-lab.github.io/garnett/" TargetMode="External"/><Relationship Id="rId7" Type="http://schemas.openxmlformats.org/officeDocument/2006/relationships/hyperlink" Target="https://www.nature.com/articles/s41592-024-02191-z" TargetMode="External"/><Relationship Id="rId2" Type="http://schemas.openxmlformats.org/officeDocument/2006/relationships/hyperlink" Target="https://panglaodb.se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lifesciences.org/articles/66747" TargetMode="External"/><Relationship Id="rId5" Type="http://schemas.openxmlformats.org/officeDocument/2006/relationships/hyperlink" Target="https://www.embopress.org/doi/full/10.15252/msb.20209620" TargetMode="External"/><Relationship Id="rId10" Type="http://schemas.openxmlformats.org/officeDocument/2006/relationships/hyperlink" Target="https://www.nature.com/articles/s41592-024-02235-4" TargetMode="External"/><Relationship Id="rId4" Type="http://schemas.openxmlformats.org/officeDocument/2006/relationships/hyperlink" Target="https://pubmed.ncbi.nlm.nih.gov/29608179/" TargetMode="External"/><Relationship Id="rId9" Type="http://schemas.openxmlformats.org/officeDocument/2006/relationships/hyperlink" Target="https://www.biorxiv.org/content/10.1101/2024.10.10.617605v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ing-us.com/article/202648/text" TargetMode="External"/><Relationship Id="rId2" Type="http://schemas.openxmlformats.org/officeDocument/2006/relationships/hyperlink" Target="https://biodatamining.biomedcentral.com/articles/10.1186/s13040-022-00315-9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mcgenomics.biomedcentral.com/articles/10.1186/s12864-020-07136-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0xgenomics.com/analysis-guides/web-resources-for-cell-type-annotation" TargetMode="External"/><Relationship Id="rId2" Type="http://schemas.openxmlformats.org/officeDocument/2006/relationships/hyperlink" Target="https://bioconductor.org/books/3.13/OSCA.basic/cell-type-annotation.html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A652C22B-D653-4E46-A05B-508816C55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723" y="3680591"/>
            <a:ext cx="8042516" cy="1122404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1200"/>
              </a:spcBef>
              <a:buClrTx/>
              <a:buSzTx/>
              <a:buNone/>
            </a:pPr>
            <a:r>
              <a:rPr lang="en-US" altLang="fr-FR" sz="2000" b="1" kern="0" dirty="0">
                <a:latin typeface="+mn-lt"/>
                <a:ea typeface="MS PGothic" panose="020B0600070205080204" pitchFamily="34" charset="-128"/>
              </a:rPr>
              <a:t>Vincent Gardeux</a:t>
            </a: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Tx/>
              <a:buSzTx/>
              <a:buNone/>
            </a:pPr>
            <a:r>
              <a:rPr lang="en-US" altLang="fr-FR" sz="1600" kern="0" dirty="0" err="1">
                <a:latin typeface="+mn-lt"/>
                <a:ea typeface="MS PGothic" panose="020B0600070205080204" pitchFamily="34" charset="-128"/>
              </a:rPr>
              <a:t>Deplancke’s</a:t>
            </a:r>
            <a:r>
              <a:rPr lang="en-US" altLang="fr-FR" sz="1600" kern="0" dirty="0">
                <a:latin typeface="+mn-lt"/>
                <a:ea typeface="MS PGothic" panose="020B0600070205080204" pitchFamily="34" charset="-128"/>
              </a:rPr>
              <a:t> Laboratory of Systems Biology and Genetics</a:t>
            </a:r>
            <a:endParaRPr lang="en-GB" altLang="fr-FR" sz="2000" kern="0" dirty="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DC84974-DE85-7541-9C81-748C62A78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5326824" cy="1072753"/>
          </a:xfrm>
        </p:spPr>
        <p:txBody>
          <a:bodyPr/>
          <a:lstStyle/>
          <a:p>
            <a:r>
              <a:rPr lang="fr-FR" dirty="0"/>
              <a:t>BIOENG-420  Single-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biology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00E477-6660-6A47-866B-99F473F4A6B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492B5F-E3C1-0346-8964-64D4A6F3A0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0AFC3F-4C48-9E43-9766-08DBFD8747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</a:t>
            </a:fld>
            <a:endParaRPr lang="fr-FR" dirty="0"/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6A8F2683-D74B-4CB9-A6DF-FECC454FD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764595"/>
              </p:ext>
            </p:extLst>
          </p:nvPr>
        </p:nvGraphicFramePr>
        <p:xfrm>
          <a:off x="1340284" y="1711020"/>
          <a:ext cx="763542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180">
                  <a:extLst>
                    <a:ext uri="{9D8B030D-6E8A-4147-A177-3AD203B41FA5}">
                      <a16:colId xmlns:a16="http://schemas.microsoft.com/office/drawing/2014/main" val="990221778"/>
                    </a:ext>
                  </a:extLst>
                </a:gridCol>
                <a:gridCol w="5810240">
                  <a:extLst>
                    <a:ext uri="{9D8B030D-6E8A-4147-A177-3AD203B41FA5}">
                      <a16:colId xmlns:a16="http://schemas.microsoft.com/office/drawing/2014/main" val="1059294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BIOENG420-05</a:t>
                      </a:r>
                      <a:endParaRPr lang="en-CH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</a:rPr>
                        <a:t>Cell-type annotation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</a:rPr>
                        <a:t>Single-cell omics applications</a:t>
                      </a:r>
                      <a:endParaRPr lang="en-CH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475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4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06FB6F-2CC7-A0EC-9992-8F3BDEAD9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Single-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omics</a:t>
            </a:r>
            <a:r>
              <a:rPr lang="fr-FR" dirty="0"/>
              <a:t>, future and applications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5F2BE-4588-2647-8098-CE13479BC18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8CDD0-C92B-5E3B-FC53-67670900598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D4142-138B-3BA5-B6BF-3911A84081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7C4E68-A962-57A7-4F93-300A5E9E2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546" y="3131528"/>
            <a:ext cx="2869262" cy="19955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B76D0F-36D7-E52C-C8B7-3C8F318519DC}"/>
              </a:ext>
            </a:extLst>
          </p:cNvPr>
          <p:cNvSpPr txBox="1"/>
          <p:nvPr/>
        </p:nvSpPr>
        <p:spPr>
          <a:xfrm>
            <a:off x="6905731" y="4897279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>
                <a:hlinkClick r:id="rId3"/>
              </a:rPr>
              <a:t>Thermofisher</a:t>
            </a:r>
            <a:endParaRPr lang="LID4096" sz="1000" dirty="0"/>
          </a:p>
        </p:txBody>
      </p:sp>
      <p:pic>
        <p:nvPicPr>
          <p:cNvPr id="1026" name="Picture 2" descr="Graphical abstract undfig1">
            <a:extLst>
              <a:ext uri="{FF2B5EF4-FFF2-40B4-BE49-F238E27FC236}">
                <a16:creationId xmlns:a16="http://schemas.microsoft.com/office/drawing/2014/main" id="{A1107651-134E-2CAC-C234-F84A2CCBC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52" y="3117129"/>
            <a:ext cx="1895566" cy="189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0EACC6-1CC9-1B93-0D85-E24F07C01220}"/>
              </a:ext>
            </a:extLst>
          </p:cNvPr>
          <p:cNvSpPr txBox="1"/>
          <p:nvPr/>
        </p:nvSpPr>
        <p:spPr>
          <a:xfrm>
            <a:off x="2402546" y="4881890"/>
            <a:ext cx="16818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hlinkClick r:id="rId5"/>
              </a:rPr>
              <a:t>Liu et al, </a:t>
            </a:r>
            <a:r>
              <a:rPr lang="fr-FR" sz="1050" dirty="0" err="1">
                <a:hlinkClick r:id="rId5"/>
              </a:rPr>
              <a:t>iScience</a:t>
            </a:r>
            <a:r>
              <a:rPr lang="fr-FR" sz="1050" dirty="0">
                <a:hlinkClick r:id="rId5"/>
              </a:rPr>
              <a:t>, 2024</a:t>
            </a:r>
            <a:endParaRPr lang="LID4096" sz="105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C5D5685-C95C-42DB-A171-FC5DD09BEB02}"/>
              </a:ext>
            </a:extLst>
          </p:cNvPr>
          <p:cNvSpPr txBox="1">
            <a:spLocks/>
          </p:cNvSpPr>
          <p:nvPr/>
        </p:nvSpPr>
        <p:spPr>
          <a:xfrm>
            <a:off x="904875" y="781970"/>
            <a:ext cx="7658954" cy="4168490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Single-</a:t>
            </a:r>
            <a:r>
              <a:rPr lang="fr-FR" sz="1600" dirty="0" err="1"/>
              <a:t>cell</a:t>
            </a:r>
            <a:r>
              <a:rPr lang="fr-FR" sz="1600" dirty="0"/>
              <a:t> </a:t>
            </a:r>
            <a:r>
              <a:rPr lang="fr-FR" sz="1600" dirty="0" err="1"/>
              <a:t>omics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more and more </a:t>
            </a:r>
            <a:r>
              <a:rPr lang="fr-FR" sz="1600" dirty="0" err="1"/>
              <a:t>democratized</a:t>
            </a:r>
            <a:endParaRPr lang="fr-FR" sz="1600" dirty="0"/>
          </a:p>
          <a:p>
            <a:r>
              <a:rPr lang="fr-FR" sz="1600" dirty="0" err="1"/>
              <a:t>We</a:t>
            </a:r>
            <a:r>
              <a:rPr lang="fr-FR" sz="1600" dirty="0"/>
              <a:t> </a:t>
            </a:r>
            <a:r>
              <a:rPr lang="fr-FR" sz="1600" dirty="0" err="1"/>
              <a:t>saw</a:t>
            </a:r>
            <a:r>
              <a:rPr lang="fr-FR" sz="1600" dirty="0"/>
              <a:t> single-</a:t>
            </a:r>
            <a:r>
              <a:rPr lang="fr-FR" sz="1600" dirty="0" err="1"/>
              <a:t>cell</a:t>
            </a:r>
            <a:r>
              <a:rPr lang="fr-FR" sz="1600" dirty="0"/>
              <a:t> RNA-</a:t>
            </a:r>
            <a:r>
              <a:rPr lang="fr-FR" sz="1600" dirty="0" err="1"/>
              <a:t>seq</a:t>
            </a:r>
            <a:r>
              <a:rPr lang="fr-FR" sz="1600" dirty="0"/>
              <a:t>, but </a:t>
            </a:r>
            <a:r>
              <a:rPr lang="fr-FR" sz="1600" dirty="0" err="1"/>
              <a:t>there</a:t>
            </a:r>
            <a:r>
              <a:rPr lang="fr-FR" sz="1600" dirty="0"/>
              <a:t> are </a:t>
            </a:r>
            <a:r>
              <a:rPr lang="fr-FR" sz="1600" dirty="0" err="1"/>
              <a:t>many</a:t>
            </a:r>
            <a:r>
              <a:rPr lang="fr-FR" sz="1600" dirty="0"/>
              <a:t> </a:t>
            </a:r>
            <a:r>
              <a:rPr lang="fr-FR" sz="1600" dirty="0" err="1"/>
              <a:t>other</a:t>
            </a:r>
            <a:r>
              <a:rPr lang="fr-FR" sz="1600" dirty="0"/>
              <a:t> technologies:</a:t>
            </a:r>
          </a:p>
          <a:p>
            <a:pPr lvl="1"/>
            <a:r>
              <a:rPr lang="fr-FR" sz="1400" dirty="0"/>
              <a:t>Spatial </a:t>
            </a:r>
            <a:r>
              <a:rPr lang="fr-FR" sz="1400" dirty="0" err="1"/>
              <a:t>transcriptomics</a:t>
            </a:r>
            <a:r>
              <a:rPr lang="fr-FR" sz="1400" dirty="0"/>
              <a:t>, </a:t>
            </a:r>
            <a:r>
              <a:rPr lang="fr-FR" sz="1400" dirty="0" err="1"/>
              <a:t>metabolomics</a:t>
            </a:r>
            <a:r>
              <a:rPr lang="fr-FR" sz="1400" dirty="0"/>
              <a:t>, </a:t>
            </a:r>
            <a:r>
              <a:rPr lang="fr-FR" sz="1400" dirty="0" err="1"/>
              <a:t>proteomics</a:t>
            </a:r>
            <a:endParaRPr lang="fr-FR" sz="1400" dirty="0"/>
          </a:p>
          <a:p>
            <a:pPr lvl="1"/>
            <a:r>
              <a:rPr lang="fr-FR" sz="1400" dirty="0"/>
              <a:t>Single-</a:t>
            </a:r>
            <a:r>
              <a:rPr lang="fr-FR" sz="1400" dirty="0" err="1"/>
              <a:t>cell</a:t>
            </a:r>
            <a:r>
              <a:rPr lang="fr-FR" sz="1400" dirty="0"/>
              <a:t> </a:t>
            </a:r>
            <a:r>
              <a:rPr lang="fr-FR" sz="1400" dirty="0" err="1"/>
              <a:t>epigenomics</a:t>
            </a:r>
            <a:r>
              <a:rPr lang="fr-FR" sz="1400" dirty="0"/>
              <a:t>, </a:t>
            </a:r>
            <a:r>
              <a:rPr lang="fr-FR" sz="1400" dirty="0" err="1"/>
              <a:t>proteomics</a:t>
            </a:r>
            <a:r>
              <a:rPr lang="fr-FR" sz="1400" dirty="0"/>
              <a:t>, </a:t>
            </a:r>
            <a:r>
              <a:rPr lang="fr-FR" sz="1400" dirty="0" err="1"/>
              <a:t>metabolomics</a:t>
            </a:r>
            <a:endParaRPr lang="fr-FR" sz="1400" dirty="0"/>
          </a:p>
          <a:p>
            <a:pPr lvl="1"/>
            <a:r>
              <a:rPr lang="fr-FR" sz="1400" dirty="0"/>
              <a:t>Single-</a:t>
            </a:r>
            <a:r>
              <a:rPr lang="fr-FR" sz="1400" dirty="0" err="1"/>
              <a:t>cell</a:t>
            </a:r>
            <a:r>
              <a:rPr lang="fr-FR" sz="1400" dirty="0"/>
              <a:t> </a:t>
            </a:r>
            <a:r>
              <a:rPr lang="fr-FR" sz="1400" dirty="0" err="1"/>
              <a:t>multiomics</a:t>
            </a:r>
            <a:endParaRPr lang="fr-FR" sz="1400" dirty="0"/>
          </a:p>
          <a:p>
            <a:r>
              <a:rPr lang="fr-FR" sz="1600" dirty="0" err="1"/>
              <a:t>Cell</a:t>
            </a:r>
            <a:r>
              <a:rPr lang="fr-FR" sz="1600" dirty="0"/>
              <a:t> atlas consortiums are </a:t>
            </a:r>
            <a:r>
              <a:rPr lang="fr-FR" sz="1600" dirty="0" err="1"/>
              <a:t>generating</a:t>
            </a:r>
            <a:r>
              <a:rPr lang="fr-FR" sz="1600" dirty="0"/>
              <a:t> </a:t>
            </a:r>
            <a:r>
              <a:rPr lang="fr-FR" sz="1600" dirty="0" err="1"/>
              <a:t>very</a:t>
            </a:r>
            <a:r>
              <a:rPr lang="fr-FR" sz="1600" dirty="0"/>
              <a:t> big </a:t>
            </a:r>
            <a:r>
              <a:rPr lang="fr-FR" sz="1600" dirty="0" err="1"/>
              <a:t>datasets</a:t>
            </a:r>
            <a:r>
              <a:rPr lang="fr-FR" sz="1600" dirty="0"/>
              <a:t> (e.g. Human </a:t>
            </a:r>
            <a:r>
              <a:rPr lang="fr-FR" sz="1600" dirty="0" err="1"/>
              <a:t>Cell</a:t>
            </a:r>
            <a:r>
              <a:rPr lang="fr-FR" sz="1600" dirty="0"/>
              <a:t> Atlas)</a:t>
            </a:r>
          </a:p>
          <a:p>
            <a:r>
              <a:rPr lang="fr-FR" sz="1600" dirty="0"/>
              <a:t>New technologies are </a:t>
            </a:r>
            <a:r>
              <a:rPr lang="fr-FR" sz="1600" dirty="0" err="1"/>
              <a:t>appearing</a:t>
            </a:r>
            <a:r>
              <a:rPr lang="fr-FR" sz="1600" dirty="0"/>
              <a:t>: </a:t>
            </a:r>
            <a:r>
              <a:rPr lang="fr-FR" sz="1600" dirty="0" err="1"/>
              <a:t>Perturb-seq</a:t>
            </a:r>
            <a:r>
              <a:rPr lang="fr-FR" sz="1600" dirty="0"/>
              <a:t>, Live-</a:t>
            </a:r>
            <a:r>
              <a:rPr lang="fr-FR" sz="1600" dirty="0" err="1"/>
              <a:t>seq</a:t>
            </a:r>
            <a:r>
              <a:rPr lang="fr-FR" sz="1600" dirty="0"/>
              <a:t>, …</a:t>
            </a:r>
          </a:p>
          <a:p>
            <a:r>
              <a:rPr lang="fr-FR" sz="1600" dirty="0" err="1"/>
              <a:t>It’s</a:t>
            </a:r>
            <a:r>
              <a:rPr lang="fr-FR" sz="1600" dirty="0"/>
              <a:t> </a:t>
            </a:r>
            <a:r>
              <a:rPr lang="fr-FR" sz="1600" dirty="0" err="1"/>
              <a:t>also</a:t>
            </a:r>
            <a:r>
              <a:rPr lang="fr-FR" sz="1600" dirty="0"/>
              <a:t> </a:t>
            </a:r>
            <a:r>
              <a:rPr lang="fr-FR" sz="1600" dirty="0" err="1"/>
              <a:t>applied</a:t>
            </a:r>
            <a:r>
              <a:rPr lang="fr-FR" sz="1600" dirty="0"/>
              <a:t> in a </a:t>
            </a:r>
            <a:r>
              <a:rPr lang="fr-FR" sz="1600" dirty="0" err="1"/>
              <a:t>wide</a:t>
            </a:r>
            <a:r>
              <a:rPr lang="fr-FR" sz="1600" dirty="0"/>
              <a:t> </a:t>
            </a:r>
            <a:r>
              <a:rPr lang="fr-FR" sz="1600" dirty="0" err="1"/>
              <a:t>variety</a:t>
            </a:r>
            <a:r>
              <a:rPr lang="fr-FR" sz="1600" dirty="0"/>
              <a:t> of </a:t>
            </a:r>
            <a:r>
              <a:rPr lang="fr-FR" sz="1600" dirty="0" err="1"/>
              <a:t>fields</a:t>
            </a:r>
            <a:r>
              <a:rPr lang="fr-FR" sz="1600" dirty="0"/>
              <a:t>, and application</a:t>
            </a:r>
          </a:p>
        </p:txBody>
      </p:sp>
    </p:spTree>
    <p:extLst>
      <p:ext uri="{BB962C8B-B14F-4D97-AF65-F5344CB8AC3E}">
        <p14:creationId xmlns:p14="http://schemas.microsoft.com/office/powerpoint/2010/main" val="333303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F70770-4187-E094-236E-05D8AD128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600" dirty="0"/>
              <a:t>Single-</a:t>
            </a:r>
            <a:r>
              <a:rPr lang="fr-FR" sz="1600" dirty="0" err="1"/>
              <a:t>cell</a:t>
            </a:r>
            <a:r>
              <a:rPr lang="fr-FR" sz="1600" dirty="0"/>
              <a:t> </a:t>
            </a:r>
            <a:r>
              <a:rPr lang="fr-FR" sz="1600" dirty="0" err="1"/>
              <a:t>omics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more and more </a:t>
            </a:r>
            <a:r>
              <a:rPr lang="fr-FR" sz="1600" dirty="0" err="1"/>
              <a:t>democratized</a:t>
            </a:r>
            <a:endParaRPr lang="fr-FR" sz="1600" dirty="0"/>
          </a:p>
          <a:p>
            <a:r>
              <a:rPr lang="fr-FR" sz="1600" dirty="0" err="1"/>
              <a:t>We</a:t>
            </a:r>
            <a:r>
              <a:rPr lang="fr-FR" sz="1600" dirty="0"/>
              <a:t> </a:t>
            </a:r>
            <a:r>
              <a:rPr lang="fr-FR" sz="1600" dirty="0" err="1"/>
              <a:t>saw</a:t>
            </a:r>
            <a:r>
              <a:rPr lang="fr-FR" sz="1600" dirty="0"/>
              <a:t> single-</a:t>
            </a:r>
            <a:r>
              <a:rPr lang="fr-FR" sz="1600" dirty="0" err="1"/>
              <a:t>cell</a:t>
            </a:r>
            <a:r>
              <a:rPr lang="fr-FR" sz="1600" dirty="0"/>
              <a:t> RNA-</a:t>
            </a:r>
            <a:r>
              <a:rPr lang="fr-FR" sz="1600" dirty="0" err="1"/>
              <a:t>seq</a:t>
            </a:r>
            <a:r>
              <a:rPr lang="fr-FR" sz="1600" dirty="0"/>
              <a:t>, but </a:t>
            </a:r>
            <a:r>
              <a:rPr lang="fr-FR" sz="1600" dirty="0" err="1"/>
              <a:t>there</a:t>
            </a:r>
            <a:r>
              <a:rPr lang="fr-FR" sz="1600" dirty="0"/>
              <a:t> are </a:t>
            </a:r>
            <a:r>
              <a:rPr lang="fr-FR" sz="1600" dirty="0" err="1"/>
              <a:t>many</a:t>
            </a:r>
            <a:r>
              <a:rPr lang="fr-FR" sz="1600" dirty="0"/>
              <a:t> </a:t>
            </a:r>
            <a:r>
              <a:rPr lang="fr-FR" sz="1600" dirty="0" err="1"/>
              <a:t>other</a:t>
            </a:r>
            <a:r>
              <a:rPr lang="fr-FR" sz="1600" dirty="0"/>
              <a:t> technologies:</a:t>
            </a:r>
          </a:p>
          <a:p>
            <a:pPr lvl="1"/>
            <a:r>
              <a:rPr lang="fr-FR" sz="1400" b="1" dirty="0"/>
              <a:t>Spatial </a:t>
            </a:r>
            <a:r>
              <a:rPr lang="fr-FR" sz="1400" b="1" dirty="0" err="1"/>
              <a:t>transcriptomics</a:t>
            </a:r>
            <a:r>
              <a:rPr lang="fr-FR" sz="1400" dirty="0"/>
              <a:t>, </a:t>
            </a:r>
            <a:r>
              <a:rPr lang="fr-FR" sz="1400" dirty="0" err="1"/>
              <a:t>metabolomics</a:t>
            </a:r>
            <a:r>
              <a:rPr lang="fr-FR" sz="1400" dirty="0"/>
              <a:t>, </a:t>
            </a:r>
            <a:r>
              <a:rPr lang="fr-FR" sz="1400" dirty="0" err="1"/>
              <a:t>proteomics</a:t>
            </a:r>
            <a:endParaRPr lang="fr-FR" sz="1400" dirty="0"/>
          </a:p>
          <a:p>
            <a:pPr lvl="1"/>
            <a:r>
              <a:rPr lang="fr-FR" sz="1400" dirty="0"/>
              <a:t>Single-</a:t>
            </a:r>
            <a:r>
              <a:rPr lang="fr-FR" sz="1400" dirty="0" err="1"/>
              <a:t>cell</a:t>
            </a:r>
            <a:r>
              <a:rPr lang="fr-FR" sz="1400" dirty="0"/>
              <a:t> </a:t>
            </a:r>
            <a:r>
              <a:rPr lang="fr-FR" sz="1400" dirty="0" err="1"/>
              <a:t>epigenomics</a:t>
            </a:r>
            <a:r>
              <a:rPr lang="fr-FR" sz="1400" dirty="0"/>
              <a:t>, </a:t>
            </a:r>
            <a:r>
              <a:rPr lang="fr-FR" sz="1400" dirty="0" err="1"/>
              <a:t>proteomics</a:t>
            </a:r>
            <a:r>
              <a:rPr lang="fr-FR" sz="1400" dirty="0"/>
              <a:t>, </a:t>
            </a:r>
            <a:r>
              <a:rPr lang="fr-FR" sz="1400" dirty="0" err="1"/>
              <a:t>metabolomics</a:t>
            </a:r>
            <a:endParaRPr lang="fr-FR" sz="1400" dirty="0"/>
          </a:p>
          <a:p>
            <a:pPr lvl="1"/>
            <a:r>
              <a:rPr lang="fr-FR" sz="1400" dirty="0"/>
              <a:t>Single-</a:t>
            </a:r>
            <a:r>
              <a:rPr lang="fr-FR" sz="1400" dirty="0" err="1"/>
              <a:t>cell</a:t>
            </a:r>
            <a:r>
              <a:rPr lang="fr-FR" sz="1400" dirty="0"/>
              <a:t> </a:t>
            </a:r>
            <a:r>
              <a:rPr lang="fr-FR" sz="1400" dirty="0" err="1"/>
              <a:t>multiomics</a:t>
            </a:r>
            <a:endParaRPr lang="fr-FR" sz="1400" dirty="0"/>
          </a:p>
          <a:p>
            <a:r>
              <a:rPr lang="fr-FR" sz="1600" b="1" dirty="0" err="1"/>
              <a:t>Cell</a:t>
            </a:r>
            <a:r>
              <a:rPr lang="fr-FR" sz="1600" b="1" dirty="0"/>
              <a:t> atlas </a:t>
            </a:r>
            <a:r>
              <a:rPr lang="fr-FR" sz="1600" dirty="0"/>
              <a:t>consortiums are </a:t>
            </a:r>
            <a:r>
              <a:rPr lang="fr-FR" sz="1600" dirty="0" err="1"/>
              <a:t>generating</a:t>
            </a:r>
            <a:r>
              <a:rPr lang="fr-FR" sz="1600" dirty="0"/>
              <a:t> </a:t>
            </a:r>
            <a:r>
              <a:rPr lang="fr-FR" sz="1600" dirty="0" err="1"/>
              <a:t>very</a:t>
            </a:r>
            <a:r>
              <a:rPr lang="fr-FR" sz="1600" dirty="0"/>
              <a:t> big </a:t>
            </a:r>
            <a:r>
              <a:rPr lang="fr-FR" sz="1600" dirty="0" err="1"/>
              <a:t>datasets</a:t>
            </a:r>
            <a:r>
              <a:rPr lang="fr-FR" sz="1600" dirty="0"/>
              <a:t> (e.g. Human </a:t>
            </a:r>
            <a:r>
              <a:rPr lang="fr-FR" sz="1600" dirty="0" err="1"/>
              <a:t>Cell</a:t>
            </a:r>
            <a:r>
              <a:rPr lang="fr-FR" sz="1600" dirty="0"/>
              <a:t> Atlas)</a:t>
            </a:r>
          </a:p>
          <a:p>
            <a:r>
              <a:rPr lang="fr-FR" sz="1600" dirty="0"/>
              <a:t>New technologies are </a:t>
            </a:r>
            <a:r>
              <a:rPr lang="fr-FR" sz="1600" dirty="0" err="1"/>
              <a:t>appearing</a:t>
            </a:r>
            <a:r>
              <a:rPr lang="fr-FR" sz="1600" dirty="0"/>
              <a:t>: </a:t>
            </a:r>
            <a:r>
              <a:rPr lang="fr-FR" sz="1600" dirty="0" err="1"/>
              <a:t>Perturb-seq</a:t>
            </a:r>
            <a:r>
              <a:rPr lang="fr-FR" sz="1600" dirty="0"/>
              <a:t>, </a:t>
            </a:r>
            <a:r>
              <a:rPr lang="fr-FR" sz="1600" b="1" dirty="0"/>
              <a:t>Live-</a:t>
            </a:r>
            <a:r>
              <a:rPr lang="fr-FR" sz="1600" b="1" dirty="0" err="1"/>
              <a:t>seq</a:t>
            </a:r>
            <a:r>
              <a:rPr lang="fr-FR" sz="1600" dirty="0"/>
              <a:t>, …</a:t>
            </a:r>
          </a:p>
          <a:p>
            <a:r>
              <a:rPr lang="fr-FR" sz="1600" dirty="0" err="1"/>
              <a:t>It’s</a:t>
            </a:r>
            <a:r>
              <a:rPr lang="fr-FR" sz="1600" dirty="0"/>
              <a:t> </a:t>
            </a:r>
            <a:r>
              <a:rPr lang="fr-FR" sz="1600" dirty="0" err="1"/>
              <a:t>also</a:t>
            </a:r>
            <a:r>
              <a:rPr lang="fr-FR" sz="1600" dirty="0"/>
              <a:t> </a:t>
            </a:r>
            <a:r>
              <a:rPr lang="fr-FR" sz="1600" dirty="0" err="1"/>
              <a:t>applied</a:t>
            </a:r>
            <a:r>
              <a:rPr lang="fr-FR" sz="1600" dirty="0"/>
              <a:t> in a </a:t>
            </a:r>
            <a:r>
              <a:rPr lang="fr-FR" sz="1600" dirty="0" err="1"/>
              <a:t>wide</a:t>
            </a:r>
            <a:r>
              <a:rPr lang="fr-FR" sz="1600" dirty="0"/>
              <a:t> </a:t>
            </a:r>
            <a:r>
              <a:rPr lang="fr-FR" sz="1600" dirty="0" err="1"/>
              <a:t>variety</a:t>
            </a:r>
            <a:r>
              <a:rPr lang="fr-FR" sz="1600" dirty="0"/>
              <a:t> of </a:t>
            </a:r>
            <a:r>
              <a:rPr lang="fr-FR" sz="1600" dirty="0" err="1"/>
              <a:t>fields</a:t>
            </a:r>
            <a:r>
              <a:rPr lang="fr-FR" sz="1600" dirty="0"/>
              <a:t>, and application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06FB6F-2CC7-A0EC-9992-8F3BDEAD9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Single-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omics</a:t>
            </a:r>
            <a:r>
              <a:rPr lang="fr-FR" dirty="0"/>
              <a:t>, future and applications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5F2BE-4588-2647-8098-CE13479BC18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8CDD0-C92B-5E3B-FC53-67670900598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D4142-138B-3BA5-B6BF-3911A84081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7C4E68-A962-57A7-4F93-300A5E9E2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546" y="3131528"/>
            <a:ext cx="2869262" cy="19955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B76D0F-36D7-E52C-C8B7-3C8F318519DC}"/>
              </a:ext>
            </a:extLst>
          </p:cNvPr>
          <p:cNvSpPr txBox="1"/>
          <p:nvPr/>
        </p:nvSpPr>
        <p:spPr>
          <a:xfrm>
            <a:off x="6905731" y="4897279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>
                <a:hlinkClick r:id="rId3"/>
              </a:rPr>
              <a:t>Thermofisher</a:t>
            </a:r>
            <a:endParaRPr lang="LID4096" sz="1000" dirty="0"/>
          </a:p>
        </p:txBody>
      </p:sp>
      <p:pic>
        <p:nvPicPr>
          <p:cNvPr id="1026" name="Picture 2" descr="Graphical abstract undfig1">
            <a:extLst>
              <a:ext uri="{FF2B5EF4-FFF2-40B4-BE49-F238E27FC236}">
                <a16:creationId xmlns:a16="http://schemas.microsoft.com/office/drawing/2014/main" id="{A1107651-134E-2CAC-C234-F84A2CCBC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52" y="3117129"/>
            <a:ext cx="1895566" cy="189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0EACC6-1CC9-1B93-0D85-E24F07C01220}"/>
              </a:ext>
            </a:extLst>
          </p:cNvPr>
          <p:cNvSpPr txBox="1"/>
          <p:nvPr/>
        </p:nvSpPr>
        <p:spPr>
          <a:xfrm>
            <a:off x="2402546" y="4881890"/>
            <a:ext cx="16818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hlinkClick r:id="rId5"/>
              </a:rPr>
              <a:t>Liu et al, </a:t>
            </a:r>
            <a:r>
              <a:rPr lang="fr-FR" sz="1050" dirty="0" err="1">
                <a:hlinkClick r:id="rId5"/>
              </a:rPr>
              <a:t>iScience</a:t>
            </a:r>
            <a:r>
              <a:rPr lang="fr-FR" sz="1050" dirty="0">
                <a:hlinkClick r:id="rId5"/>
              </a:rPr>
              <a:t>, 2024</a:t>
            </a:r>
            <a:endParaRPr lang="LID4096" sz="1050" dirty="0"/>
          </a:p>
        </p:txBody>
      </p:sp>
    </p:spTree>
    <p:extLst>
      <p:ext uri="{BB962C8B-B14F-4D97-AF65-F5344CB8AC3E}">
        <p14:creationId xmlns:p14="http://schemas.microsoft.com/office/powerpoint/2010/main" val="186315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FF8993-FBF9-4FCC-A905-C1ED6309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I. Spatial transcriptomics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6CFBE-9825-4444-98A1-D0F2EBAB5D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9BCC6-413C-4EC9-B289-5350E32415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922C3-ABA9-4F37-8C3C-B332D03A34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690DE03-1A5D-4004-92AA-9EB7BA455692}"/>
              </a:ext>
            </a:extLst>
          </p:cNvPr>
          <p:cNvSpPr txBox="1">
            <a:spLocks/>
          </p:cNvSpPr>
          <p:nvPr/>
        </p:nvSpPr>
        <p:spPr>
          <a:xfrm>
            <a:off x="363416" y="805699"/>
            <a:ext cx="8507534" cy="4168490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Become more and more popular. Commercialized through 10x</a:t>
            </a:r>
          </a:p>
          <a:p>
            <a:r>
              <a:rPr lang="en-US" sz="1600" dirty="0"/>
              <a:t>Can combine transcriptomics and proteomics immunofluorescence detection (</a:t>
            </a:r>
            <a:r>
              <a:rPr lang="en-US" sz="1600" dirty="0" err="1"/>
              <a:t>multiomics</a:t>
            </a:r>
            <a:r>
              <a:rPr lang="en-US" sz="1600" dirty="0"/>
              <a:t>)</a:t>
            </a:r>
          </a:p>
          <a:p>
            <a:r>
              <a:rPr lang="en-US" sz="1600" dirty="0"/>
              <a:t>Transcriptomics is not always single-cell (using bins, i.e. multiple cells per bin depending on resolution)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90207B-FD21-4392-BF66-919AC565C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65" y="2181187"/>
            <a:ext cx="3587498" cy="26483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92CCD3-FADA-4551-A708-A9EF0AFED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105" y="2351678"/>
            <a:ext cx="3879030" cy="1126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28CE24-5ABC-465A-A629-5ED8B34F8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205" y="4766071"/>
            <a:ext cx="1164431" cy="364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B5B94F-E476-3385-1174-8C5392D9F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329" y="3678962"/>
            <a:ext cx="1914792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1C9EB6-2D3B-4718-A092-FD616D9A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I. Spatial transcriptomics – Zonation in mouse liver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83AD5-165A-4FE0-8AB6-E743B8CF13F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FA7EE-1EE8-4D8F-B456-6A2F36A452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FF382-1098-458D-B746-5C8B79A26A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61F229-23D0-4FE2-BC4A-7D1711FC8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03" y="605397"/>
            <a:ext cx="3430596" cy="25668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5BF03C-F573-4361-9510-50351F8F0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901" y="2203313"/>
            <a:ext cx="3430596" cy="24353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B971AE-8D71-43B2-95C4-969A70141F19}"/>
              </a:ext>
            </a:extLst>
          </p:cNvPr>
          <p:cNvSpPr/>
          <p:nvPr/>
        </p:nvSpPr>
        <p:spPr>
          <a:xfrm>
            <a:off x="5979488" y="4904740"/>
            <a:ext cx="3233338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Hildebrandt et al, Nature Communications, 2021</a:t>
            </a:r>
            <a:endParaRPr lang="en-US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7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47C27C-20DF-4380-8027-FDA84FA9A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245" y="627034"/>
            <a:ext cx="1826017" cy="16123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FC6345-A36C-DF77-DD0E-CD0CFB2B90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6526" y="3034878"/>
            <a:ext cx="2395013" cy="210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icture 5">
            <a:extLst>
              <a:ext uri="{FF2B5EF4-FFF2-40B4-BE49-F238E27FC236}">
                <a16:creationId xmlns:a16="http://schemas.microsoft.com/office/drawing/2014/main" id="{9940637C-CBA9-4F60-8BE2-BCFA11464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592" y="421894"/>
            <a:ext cx="2304705" cy="1251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7" descr="Picture 7">
            <a:extLst>
              <a:ext uri="{FF2B5EF4-FFF2-40B4-BE49-F238E27FC236}">
                <a16:creationId xmlns:a16="http://schemas.microsoft.com/office/drawing/2014/main" id="{0CC2F02F-FA80-4911-9D41-D470F7296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938" y="467433"/>
            <a:ext cx="3904873" cy="1305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9" descr="Picture 9">
            <a:extLst>
              <a:ext uri="{FF2B5EF4-FFF2-40B4-BE49-F238E27FC236}">
                <a16:creationId xmlns:a16="http://schemas.microsoft.com/office/drawing/2014/main" id="{E1FE109B-C0FD-43C7-9730-6FF3AC860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815" y="1818853"/>
            <a:ext cx="3647119" cy="146705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2CD38F-DFFB-427A-BB0A-5BCB0AD92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II. Creation of single-cell atlases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F31A0-2631-4453-AA3B-BDA50D0386C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0DFD9-44C9-48BD-8C6D-F748F49798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6E3E8-55EE-4938-B251-5B11B0C9A0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7" name="Picture 12" descr="Picture 12">
            <a:extLst>
              <a:ext uri="{FF2B5EF4-FFF2-40B4-BE49-F238E27FC236}">
                <a16:creationId xmlns:a16="http://schemas.microsoft.com/office/drawing/2014/main" id="{B61E8ADE-16E9-4159-BE26-12AB1FEF6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492" y="3036410"/>
            <a:ext cx="5720922" cy="1892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4" descr="Picture 4">
            <a:extLst>
              <a:ext uri="{FF2B5EF4-FFF2-40B4-BE49-F238E27FC236}">
                <a16:creationId xmlns:a16="http://schemas.microsoft.com/office/drawing/2014/main" id="{6530DC63-84C4-4853-8CBA-997DE65663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7005"/>
            <a:ext cx="3332722" cy="11062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6" descr="Picture 6">
            <a:extLst>
              <a:ext uri="{FF2B5EF4-FFF2-40B4-BE49-F238E27FC236}">
                <a16:creationId xmlns:a16="http://schemas.microsoft.com/office/drawing/2014/main" id="{8BB619D1-2A99-4B05-9554-A6B8FDA6E6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42" y="2012200"/>
            <a:ext cx="2549676" cy="1692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8" descr="Picture 8">
            <a:extLst>
              <a:ext uri="{FF2B5EF4-FFF2-40B4-BE49-F238E27FC236}">
                <a16:creationId xmlns:a16="http://schemas.microsoft.com/office/drawing/2014/main" id="{1ED75D59-DF72-4E29-B0E7-CBA4082E72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7908" y="1491751"/>
            <a:ext cx="2997572" cy="1345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1" descr="Picture 11">
            <a:extLst>
              <a:ext uri="{FF2B5EF4-FFF2-40B4-BE49-F238E27FC236}">
                <a16:creationId xmlns:a16="http://schemas.microsoft.com/office/drawing/2014/main" id="{B1F283E0-0030-4545-959C-6030D094A4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293" y="3723782"/>
            <a:ext cx="2613659" cy="12513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7597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321" descr="Shape 321">
            <a:extLst>
              <a:ext uri="{FF2B5EF4-FFF2-40B4-BE49-F238E27FC236}">
                <a16:creationId xmlns:a16="http://schemas.microsoft.com/office/drawing/2014/main" id="{B4E8B7A8-6BA2-47AF-A3D1-DD30825AD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52" y="907135"/>
            <a:ext cx="3513875" cy="347579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1E16F4-04AD-4EF6-8C94-F78672E4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296" y="713378"/>
            <a:ext cx="7658954" cy="4168490"/>
          </a:xfrm>
        </p:spPr>
        <p:txBody>
          <a:bodyPr/>
          <a:lstStyle/>
          <a:p>
            <a:r>
              <a:rPr lang="en-US" dirty="0"/>
              <a:t>The two “first” single-cell atlases</a:t>
            </a:r>
          </a:p>
          <a:p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D538D4-181B-4EB1-B1AA-3605B2A7F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II. Mouse cell atlas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97061-3DA6-42D4-AFCE-AAEF67FEF47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3588B-C0A0-4D1D-9561-B5CC56FFC9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8D15D-BBCD-4F03-B938-AF5C14DF67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7" name="Picture 13" descr="Picture 13">
            <a:extLst>
              <a:ext uri="{FF2B5EF4-FFF2-40B4-BE49-F238E27FC236}">
                <a16:creationId xmlns:a16="http://schemas.microsoft.com/office/drawing/2014/main" id="{AF3FF79A-0686-426F-8312-D49B10EBD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314" y="484927"/>
            <a:ext cx="1359008" cy="466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14" descr="Picture 14">
            <a:extLst>
              <a:ext uri="{FF2B5EF4-FFF2-40B4-BE49-F238E27FC236}">
                <a16:creationId xmlns:a16="http://schemas.microsoft.com/office/drawing/2014/main" id="{71C9C9FC-4133-4807-9EB6-24E7064E2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614" y="484927"/>
            <a:ext cx="1044744" cy="39247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320">
            <a:extLst>
              <a:ext uri="{FF2B5EF4-FFF2-40B4-BE49-F238E27FC236}">
                <a16:creationId xmlns:a16="http://schemas.microsoft.com/office/drawing/2014/main" id="{E2B45BEB-0F23-4D33-A5E4-63DD8F69A65F}"/>
              </a:ext>
            </a:extLst>
          </p:cNvPr>
          <p:cNvSpPr txBox="1"/>
          <p:nvPr/>
        </p:nvSpPr>
        <p:spPr>
          <a:xfrm>
            <a:off x="1298854" y="4073243"/>
            <a:ext cx="2529315" cy="743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74" tIns="68574" rIns="68574" bIns="68574" anchor="ctr">
            <a:spAutoFit/>
          </a:bodyPr>
          <a:lstStyle/>
          <a:p>
            <a:pPr algn="ctr" defTabSz="914400">
              <a:lnSpc>
                <a:spcPts val="2500"/>
              </a:lnSpc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Mouse Cell Atlas </a:t>
            </a:r>
          </a:p>
          <a:p>
            <a:pPr algn="ctr" defTabSz="914400">
              <a:lnSpc>
                <a:spcPts val="2500"/>
              </a:lnSpc>
              <a:defRPr i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/>
              </a:rPr>
              <a:t>(Han, Guo et al., Cell, 2018)</a:t>
            </a:r>
          </a:p>
        </p:txBody>
      </p:sp>
      <p:sp>
        <p:nvSpPr>
          <p:cNvPr id="11" name="ZoneTexte 7">
            <a:extLst>
              <a:ext uri="{FF2B5EF4-FFF2-40B4-BE49-F238E27FC236}">
                <a16:creationId xmlns:a16="http://schemas.microsoft.com/office/drawing/2014/main" id="{AB400E77-1859-4F50-9273-BB5E4786B9D7}"/>
              </a:ext>
            </a:extLst>
          </p:cNvPr>
          <p:cNvSpPr txBox="1"/>
          <p:nvPr/>
        </p:nvSpPr>
        <p:spPr>
          <a:xfrm>
            <a:off x="4736557" y="4143943"/>
            <a:ext cx="4519487" cy="67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More challenging</a:t>
            </a:r>
            <a:r>
              <a:rPr b="0"/>
              <a:t> because of needs for reproducibility, data sharing, standardization of nomenclature, integration between technologies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ED852A4D-8008-44AA-991C-823318A8F3C1}"/>
              </a:ext>
            </a:extLst>
          </p:cNvPr>
          <p:cNvSpPr txBox="1"/>
          <p:nvPr/>
        </p:nvSpPr>
        <p:spPr>
          <a:xfrm>
            <a:off x="5671995" y="4788941"/>
            <a:ext cx="2267611" cy="277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  <a:hlinkClick r:id="rId6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/>
              </a:rPr>
              <a:t>tabula-muris.ds.czbiohub.org</a:t>
            </a:r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1F7158F6-0198-45F5-AAFB-274ADD162461}"/>
              </a:ext>
            </a:extLst>
          </p:cNvPr>
          <p:cNvSpPr txBox="1"/>
          <p:nvPr/>
        </p:nvSpPr>
        <p:spPr>
          <a:xfrm>
            <a:off x="1683040" y="4876646"/>
            <a:ext cx="1605395" cy="277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  <a:hlinkClick r:id="rId7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7"/>
              </a:rPr>
              <a:t>bis.zju.edu.cn/MCA/</a:t>
            </a: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D053EB4D-95A1-417A-9FEB-0FDD3CA7F186}"/>
              </a:ext>
            </a:extLst>
          </p:cNvPr>
          <p:cNvSpPr txBox="1"/>
          <p:nvPr/>
        </p:nvSpPr>
        <p:spPr>
          <a:xfrm>
            <a:off x="5593948" y="907135"/>
            <a:ext cx="2884260" cy="277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defTabSz="914400">
              <a:defRPr i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8"/>
              </a:rPr>
              <a:t>(Quake, Darmanis et al., Nature, 2018)</a:t>
            </a:r>
          </a:p>
        </p:txBody>
      </p:sp>
      <p:pic>
        <p:nvPicPr>
          <p:cNvPr id="15" name="Picture 21" descr="Picture 21">
            <a:extLst>
              <a:ext uri="{FF2B5EF4-FFF2-40B4-BE49-F238E27FC236}">
                <a16:creationId xmlns:a16="http://schemas.microsoft.com/office/drawing/2014/main" id="{7EB50849-4FB7-4A8B-A3AD-0F0B7EA419B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888"/>
          <a:stretch>
            <a:fillRect/>
          </a:stretch>
        </p:blipFill>
        <p:spPr>
          <a:xfrm>
            <a:off x="5179100" y="1283700"/>
            <a:ext cx="3714116" cy="2833755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Oval 26">
            <a:extLst>
              <a:ext uri="{FF2B5EF4-FFF2-40B4-BE49-F238E27FC236}">
                <a16:creationId xmlns:a16="http://schemas.microsoft.com/office/drawing/2014/main" id="{A94CD37E-B0E0-4318-B5EA-A531E6050A7B}"/>
              </a:ext>
            </a:extLst>
          </p:cNvPr>
          <p:cNvSpPr/>
          <p:nvPr/>
        </p:nvSpPr>
        <p:spPr>
          <a:xfrm>
            <a:off x="1172390" y="1101970"/>
            <a:ext cx="641253" cy="363459"/>
          </a:xfrm>
          <a:prstGeom prst="ellipse">
            <a:avLst/>
          </a:prstGeom>
          <a:ln w="127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" name="Oval 26">
            <a:extLst>
              <a:ext uri="{FF2B5EF4-FFF2-40B4-BE49-F238E27FC236}">
                <a16:creationId xmlns:a16="http://schemas.microsoft.com/office/drawing/2014/main" id="{1C3C64C9-ED62-457C-B2D5-5DC0583B23C5}"/>
              </a:ext>
            </a:extLst>
          </p:cNvPr>
          <p:cNvSpPr/>
          <p:nvPr/>
        </p:nvSpPr>
        <p:spPr>
          <a:xfrm>
            <a:off x="2115107" y="1777194"/>
            <a:ext cx="1187563" cy="453705"/>
          </a:xfrm>
          <a:prstGeom prst="ellipse">
            <a:avLst/>
          </a:prstGeom>
          <a:ln w="127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" name="TextBox 28">
            <a:extLst>
              <a:ext uri="{FF2B5EF4-FFF2-40B4-BE49-F238E27FC236}">
                <a16:creationId xmlns:a16="http://schemas.microsoft.com/office/drawing/2014/main" id="{F972F23C-A13A-4682-ACCD-AA08E9E169A8}"/>
              </a:ext>
            </a:extLst>
          </p:cNvPr>
          <p:cNvSpPr txBox="1"/>
          <p:nvPr/>
        </p:nvSpPr>
        <p:spPr>
          <a:xfrm>
            <a:off x="4518543" y="4255064"/>
            <a:ext cx="4641356" cy="50783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914400">
              <a:defRPr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~50’000 cells from 20 organs and tissues (SMART-Seq2)</a:t>
            </a:r>
          </a:p>
          <a:p>
            <a:pPr defTabSz="914400">
              <a:defRPr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~50’000 cells from 10x</a:t>
            </a:r>
          </a:p>
        </p:txBody>
      </p:sp>
    </p:spTree>
    <p:extLst>
      <p:ext uri="{BB962C8B-B14F-4D97-AF65-F5344CB8AC3E}">
        <p14:creationId xmlns:p14="http://schemas.microsoft.com/office/powerpoint/2010/main" val="393647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4955EB-3773-4CB9-B9EF-001415A7F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II. The Human Cell Atlas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DFB1-BB06-46E1-8020-8375C33A334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9463-55EE-4A37-B56B-898B2C68A7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E2903-7774-4D89-AD8B-2AFB34FDE8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7" name="Picture 1" descr="Picture 1">
            <a:extLst>
              <a:ext uri="{FF2B5EF4-FFF2-40B4-BE49-F238E27FC236}">
                <a16:creationId xmlns:a16="http://schemas.microsoft.com/office/drawing/2014/main" id="{2E9E6606-4BB8-487F-A232-335642A7C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54" y="691976"/>
            <a:ext cx="1896579" cy="1311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2" descr="Picture 2">
            <a:extLst>
              <a:ext uri="{FF2B5EF4-FFF2-40B4-BE49-F238E27FC236}">
                <a16:creationId xmlns:a16="http://schemas.microsoft.com/office/drawing/2014/main" id="{A80D9A6A-4559-4C41-85B9-E1315E073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877" y="725638"/>
            <a:ext cx="3060663" cy="122628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2FE224F0-A44B-4E74-8001-23C511CA861D}"/>
              </a:ext>
            </a:extLst>
          </p:cNvPr>
          <p:cNvSpPr txBox="1"/>
          <p:nvPr/>
        </p:nvSpPr>
        <p:spPr>
          <a:xfrm>
            <a:off x="6571583" y="4842919"/>
            <a:ext cx="2478445" cy="277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i="1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  <a:hlinkClick r:id="rId4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https://www.humancellatlas.org/</a:t>
            </a:r>
          </a:p>
        </p:txBody>
      </p:sp>
      <p:pic>
        <p:nvPicPr>
          <p:cNvPr id="10" name="Picture 11" descr="Picture 11">
            <a:extLst>
              <a:ext uri="{FF2B5EF4-FFF2-40B4-BE49-F238E27FC236}">
                <a16:creationId xmlns:a16="http://schemas.microsoft.com/office/drawing/2014/main" id="{BDEA17C6-766E-443D-89C5-B759AA7B6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858" y="2508952"/>
            <a:ext cx="3263366" cy="217557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2">
            <a:extLst>
              <a:ext uri="{FF2B5EF4-FFF2-40B4-BE49-F238E27FC236}">
                <a16:creationId xmlns:a16="http://schemas.microsoft.com/office/drawing/2014/main" id="{D8BAE521-B47F-4303-863F-BCEF97CFDB5F}"/>
              </a:ext>
            </a:extLst>
          </p:cNvPr>
          <p:cNvSpPr txBox="1"/>
          <p:nvPr/>
        </p:nvSpPr>
        <p:spPr>
          <a:xfrm>
            <a:off x="447194" y="4684529"/>
            <a:ext cx="3298331" cy="277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Chan Zuckerberg </a:t>
            </a:r>
            <a:r>
              <a:rPr dirty="0" err="1"/>
              <a:t>Biohub</a:t>
            </a:r>
            <a:r>
              <a:rPr dirty="0"/>
              <a:t> ($600 M Initiative)</a:t>
            </a:r>
          </a:p>
        </p:txBody>
      </p:sp>
      <p:pic>
        <p:nvPicPr>
          <p:cNvPr id="12" name="Picture 17" descr="Picture 17">
            <a:extLst>
              <a:ext uri="{FF2B5EF4-FFF2-40B4-BE49-F238E27FC236}">
                <a16:creationId xmlns:a16="http://schemas.microsoft.com/office/drawing/2014/main" id="{25CA434F-C56A-47C4-9CBA-53044DECBD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9330" y="2852269"/>
            <a:ext cx="1275924" cy="102339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8">
            <a:extLst>
              <a:ext uri="{FF2B5EF4-FFF2-40B4-BE49-F238E27FC236}">
                <a16:creationId xmlns:a16="http://schemas.microsoft.com/office/drawing/2014/main" id="{3B8C4F46-189A-489B-B954-4F95D8A9C3D4}"/>
              </a:ext>
            </a:extLst>
          </p:cNvPr>
          <p:cNvSpPr txBox="1"/>
          <p:nvPr/>
        </p:nvSpPr>
        <p:spPr>
          <a:xfrm>
            <a:off x="4110069" y="3906325"/>
            <a:ext cx="1224104" cy="467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Cell States and Types</a:t>
            </a:r>
          </a:p>
        </p:txBody>
      </p:sp>
      <p:grpSp>
        <p:nvGrpSpPr>
          <p:cNvPr id="14" name="Group 19">
            <a:extLst>
              <a:ext uri="{FF2B5EF4-FFF2-40B4-BE49-F238E27FC236}">
                <a16:creationId xmlns:a16="http://schemas.microsoft.com/office/drawing/2014/main" id="{83DD5912-82B6-4B5F-9B2A-38638D46C4A6}"/>
              </a:ext>
            </a:extLst>
          </p:cNvPr>
          <p:cNvGrpSpPr/>
          <p:nvPr/>
        </p:nvGrpSpPr>
        <p:grpSpPr>
          <a:xfrm>
            <a:off x="7304273" y="2914058"/>
            <a:ext cx="1414774" cy="828436"/>
            <a:chOff x="0" y="0"/>
            <a:chExt cx="1414772" cy="828435"/>
          </a:xfrm>
        </p:grpSpPr>
        <p:sp>
          <p:nvSpPr>
            <p:cNvPr id="15" name="Oval 20">
              <a:extLst>
                <a:ext uri="{FF2B5EF4-FFF2-40B4-BE49-F238E27FC236}">
                  <a16:creationId xmlns:a16="http://schemas.microsoft.com/office/drawing/2014/main" id="{52320A96-5013-4171-B649-F951DA5D4357}"/>
                </a:ext>
              </a:extLst>
            </p:cNvPr>
            <p:cNvSpPr/>
            <p:nvPr/>
          </p:nvSpPr>
          <p:spPr>
            <a:xfrm>
              <a:off x="0" y="343079"/>
              <a:ext cx="55160" cy="63643"/>
            </a:xfrm>
            <a:prstGeom prst="ellipse">
              <a:avLst/>
            </a:prstGeom>
            <a:gradFill flip="none" rotWithShape="1">
              <a:gsLst>
                <a:gs pos="0">
                  <a:srgbClr val="ACD2CD"/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AD8C13CE-6FEF-423B-8082-202AF483E859}"/>
                </a:ext>
              </a:extLst>
            </p:cNvPr>
            <p:cNvSpPr/>
            <p:nvPr/>
          </p:nvSpPr>
          <p:spPr>
            <a:xfrm>
              <a:off x="84424" y="343079"/>
              <a:ext cx="55157" cy="63643"/>
            </a:xfrm>
            <a:prstGeom prst="ellipse">
              <a:avLst/>
            </a:prstGeom>
            <a:gradFill flip="none" rotWithShape="1">
              <a:gsLst>
                <a:gs pos="0">
                  <a:srgbClr val="9ED2CF"/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" name="Oval 22">
              <a:extLst>
                <a:ext uri="{FF2B5EF4-FFF2-40B4-BE49-F238E27FC236}">
                  <a16:creationId xmlns:a16="http://schemas.microsoft.com/office/drawing/2014/main" id="{5FDE5609-87BB-4111-8E4A-C51E61DD1B58}"/>
                </a:ext>
              </a:extLst>
            </p:cNvPr>
            <p:cNvSpPr/>
            <p:nvPr/>
          </p:nvSpPr>
          <p:spPr>
            <a:xfrm>
              <a:off x="168846" y="343079"/>
              <a:ext cx="55157" cy="63643"/>
            </a:xfrm>
            <a:prstGeom prst="ellipse">
              <a:avLst/>
            </a:prstGeom>
            <a:gradFill flip="none" rotWithShape="1">
              <a:gsLst>
                <a:gs pos="0">
                  <a:srgbClr val="8FD2D1"/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" name="Oval 23">
              <a:extLst>
                <a:ext uri="{FF2B5EF4-FFF2-40B4-BE49-F238E27FC236}">
                  <a16:creationId xmlns:a16="http://schemas.microsoft.com/office/drawing/2014/main" id="{41574A87-9CEC-42C8-9CE4-A2E3022AB128}"/>
                </a:ext>
              </a:extLst>
            </p:cNvPr>
            <p:cNvSpPr/>
            <p:nvPr/>
          </p:nvSpPr>
          <p:spPr>
            <a:xfrm>
              <a:off x="253267" y="343079"/>
              <a:ext cx="55157" cy="63643"/>
            </a:xfrm>
            <a:prstGeom prst="ellipse">
              <a:avLst/>
            </a:prstGeom>
            <a:gradFill flip="none" rotWithShape="1">
              <a:gsLst>
                <a:gs pos="0">
                  <a:srgbClr val="7CD1D2"/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CA2F9D3E-99CE-4FF3-9393-410FCD41F086}"/>
                </a:ext>
              </a:extLst>
            </p:cNvPr>
            <p:cNvSpPr/>
            <p:nvPr/>
          </p:nvSpPr>
          <p:spPr>
            <a:xfrm>
              <a:off x="337689" y="343079"/>
              <a:ext cx="55157" cy="63643"/>
            </a:xfrm>
            <a:prstGeom prst="ellipse">
              <a:avLst/>
            </a:prstGeom>
            <a:gradFill flip="none" rotWithShape="1">
              <a:gsLst>
                <a:gs pos="0">
                  <a:srgbClr val="63CED2"/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" name="Oval 25">
              <a:extLst>
                <a:ext uri="{FF2B5EF4-FFF2-40B4-BE49-F238E27FC236}">
                  <a16:creationId xmlns:a16="http://schemas.microsoft.com/office/drawing/2014/main" id="{C40BC81B-BFAC-49B4-A137-111DDD52BD14}"/>
                </a:ext>
              </a:extLst>
            </p:cNvPr>
            <p:cNvSpPr/>
            <p:nvPr/>
          </p:nvSpPr>
          <p:spPr>
            <a:xfrm>
              <a:off x="422110" y="343079"/>
              <a:ext cx="55157" cy="63643"/>
            </a:xfrm>
            <a:prstGeom prst="ellipse">
              <a:avLst/>
            </a:prstGeom>
            <a:gradFill flip="none" rotWithShape="1">
              <a:gsLst>
                <a:gs pos="0">
                  <a:srgbClr val="52CDD2"/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" name="Oval 26">
              <a:extLst>
                <a:ext uri="{FF2B5EF4-FFF2-40B4-BE49-F238E27FC236}">
                  <a16:creationId xmlns:a16="http://schemas.microsoft.com/office/drawing/2014/main" id="{3A413244-D716-4A3E-90B9-36622AA6331D}"/>
                </a:ext>
              </a:extLst>
            </p:cNvPr>
            <p:cNvSpPr/>
            <p:nvPr/>
          </p:nvSpPr>
          <p:spPr>
            <a:xfrm>
              <a:off x="506532" y="343079"/>
              <a:ext cx="55157" cy="63643"/>
            </a:xfrm>
            <a:prstGeom prst="ellipse">
              <a:avLst/>
            </a:prstGeom>
            <a:gradFill flip="none" rotWithShape="1">
              <a:gsLst>
                <a:gs pos="0">
                  <a:srgbClr val="3BC9D2"/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" name="Oval 27">
              <a:extLst>
                <a:ext uri="{FF2B5EF4-FFF2-40B4-BE49-F238E27FC236}">
                  <a16:creationId xmlns:a16="http://schemas.microsoft.com/office/drawing/2014/main" id="{11275A62-8233-4D95-B3F6-320043781E63}"/>
                </a:ext>
              </a:extLst>
            </p:cNvPr>
            <p:cNvSpPr/>
            <p:nvPr/>
          </p:nvSpPr>
          <p:spPr>
            <a:xfrm>
              <a:off x="675374" y="343079"/>
              <a:ext cx="55157" cy="63643"/>
            </a:xfrm>
            <a:prstGeom prst="ellipse">
              <a:avLst/>
            </a:prstGeom>
            <a:gradFill flip="none" rotWithShape="1">
              <a:gsLst>
                <a:gs pos="0">
                  <a:srgbClr val="24C9D2"/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" name="Oval 28">
              <a:extLst>
                <a:ext uri="{FF2B5EF4-FFF2-40B4-BE49-F238E27FC236}">
                  <a16:creationId xmlns:a16="http://schemas.microsoft.com/office/drawing/2014/main" id="{7EB08985-1B50-4B77-9210-E529A4A267C1}"/>
                </a:ext>
              </a:extLst>
            </p:cNvPr>
            <p:cNvSpPr/>
            <p:nvPr/>
          </p:nvSpPr>
          <p:spPr>
            <a:xfrm>
              <a:off x="590953" y="343079"/>
              <a:ext cx="55157" cy="63643"/>
            </a:xfrm>
            <a:prstGeom prst="ellipse">
              <a:avLst/>
            </a:prstGeom>
            <a:gradFill flip="none" rotWithShape="1">
              <a:gsLst>
                <a:gs pos="0">
                  <a:srgbClr val="24C9D2"/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" name="Oval 29">
              <a:extLst>
                <a:ext uri="{FF2B5EF4-FFF2-40B4-BE49-F238E27FC236}">
                  <a16:creationId xmlns:a16="http://schemas.microsoft.com/office/drawing/2014/main" id="{F98AC821-1F74-4094-85EB-AA1449D9D577}"/>
                </a:ext>
              </a:extLst>
            </p:cNvPr>
            <p:cNvSpPr/>
            <p:nvPr/>
          </p:nvSpPr>
          <p:spPr>
            <a:xfrm>
              <a:off x="753543" y="298666"/>
              <a:ext cx="55157" cy="63643"/>
            </a:xfrm>
            <a:prstGeom prst="ellipse">
              <a:avLst/>
            </a:prstGeom>
            <a:gradFill flip="none" rotWithShape="1">
              <a:gsLst>
                <a:gs pos="0">
                  <a:srgbClr val="2CD2C7"/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" name="Oval 30">
              <a:extLst>
                <a:ext uri="{FF2B5EF4-FFF2-40B4-BE49-F238E27FC236}">
                  <a16:creationId xmlns:a16="http://schemas.microsoft.com/office/drawing/2014/main" id="{31F7A6AD-62C8-4434-B404-E48AE9A5CE59}"/>
                </a:ext>
              </a:extLst>
            </p:cNvPr>
            <p:cNvSpPr/>
            <p:nvPr/>
          </p:nvSpPr>
          <p:spPr>
            <a:xfrm>
              <a:off x="832584" y="235024"/>
              <a:ext cx="55157" cy="63643"/>
            </a:xfrm>
            <a:prstGeom prst="ellipse">
              <a:avLst/>
            </a:prstGeom>
            <a:gradFill flip="none" rotWithShape="1">
              <a:gsLst>
                <a:gs pos="0">
                  <a:srgbClr val="2FD2B1"/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" name="Oval 31">
              <a:extLst>
                <a:ext uri="{FF2B5EF4-FFF2-40B4-BE49-F238E27FC236}">
                  <a16:creationId xmlns:a16="http://schemas.microsoft.com/office/drawing/2014/main" id="{162FC835-8957-4BBB-BEC1-BEF65E57DE10}"/>
                </a:ext>
              </a:extLst>
            </p:cNvPr>
            <p:cNvSpPr/>
            <p:nvPr/>
          </p:nvSpPr>
          <p:spPr>
            <a:xfrm>
              <a:off x="911626" y="159795"/>
              <a:ext cx="55157" cy="63643"/>
            </a:xfrm>
            <a:prstGeom prst="ellipse">
              <a:avLst/>
            </a:prstGeom>
            <a:gradFill flip="none" rotWithShape="1">
              <a:gsLst>
                <a:gs pos="0">
                  <a:srgbClr val="31D297"/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" name="Oval 32">
              <a:extLst>
                <a:ext uri="{FF2B5EF4-FFF2-40B4-BE49-F238E27FC236}">
                  <a16:creationId xmlns:a16="http://schemas.microsoft.com/office/drawing/2014/main" id="{E748BD39-26D5-4EE3-AE08-CE810513EBCB}"/>
                </a:ext>
              </a:extLst>
            </p:cNvPr>
            <p:cNvSpPr/>
            <p:nvPr/>
          </p:nvSpPr>
          <p:spPr>
            <a:xfrm>
              <a:off x="990667" y="99511"/>
              <a:ext cx="55157" cy="63643"/>
            </a:xfrm>
            <a:prstGeom prst="ellipse">
              <a:avLst/>
            </a:prstGeom>
            <a:gradFill flip="none" rotWithShape="1">
              <a:gsLst>
                <a:gs pos="0">
                  <a:srgbClr val="2FD27D"/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" name="Oval 33">
              <a:extLst>
                <a:ext uri="{FF2B5EF4-FFF2-40B4-BE49-F238E27FC236}">
                  <a16:creationId xmlns:a16="http://schemas.microsoft.com/office/drawing/2014/main" id="{38E295A0-22F1-4062-901B-7B1912A9C5DF}"/>
                </a:ext>
              </a:extLst>
            </p:cNvPr>
            <p:cNvSpPr/>
            <p:nvPr/>
          </p:nvSpPr>
          <p:spPr>
            <a:xfrm>
              <a:off x="1069709" y="53653"/>
              <a:ext cx="55157" cy="63643"/>
            </a:xfrm>
            <a:prstGeom prst="ellipse">
              <a:avLst/>
            </a:prstGeom>
            <a:gradFill flip="none" rotWithShape="1">
              <a:gsLst>
                <a:gs pos="0">
                  <a:srgbClr val="2ED265"/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" name="Oval 34">
              <a:extLst>
                <a:ext uri="{FF2B5EF4-FFF2-40B4-BE49-F238E27FC236}">
                  <a16:creationId xmlns:a16="http://schemas.microsoft.com/office/drawing/2014/main" id="{1235A037-E096-48E9-8FD3-BB014CE56AC6}"/>
                </a:ext>
              </a:extLst>
            </p:cNvPr>
            <p:cNvSpPr/>
            <p:nvPr/>
          </p:nvSpPr>
          <p:spPr>
            <a:xfrm>
              <a:off x="1148750" y="14461"/>
              <a:ext cx="55157" cy="63643"/>
            </a:xfrm>
            <a:prstGeom prst="ellipse">
              <a:avLst/>
            </a:prstGeom>
            <a:gradFill flip="none" rotWithShape="1">
              <a:gsLst>
                <a:gs pos="0">
                  <a:srgbClr val="22D23F"/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" name="Oval 35">
              <a:extLst>
                <a:ext uri="{FF2B5EF4-FFF2-40B4-BE49-F238E27FC236}">
                  <a16:creationId xmlns:a16="http://schemas.microsoft.com/office/drawing/2014/main" id="{32971D5E-1675-4BAA-9E53-3DC72013228C}"/>
                </a:ext>
              </a:extLst>
            </p:cNvPr>
            <p:cNvSpPr/>
            <p:nvPr/>
          </p:nvSpPr>
          <p:spPr>
            <a:xfrm>
              <a:off x="1227792" y="1515"/>
              <a:ext cx="55157" cy="63643"/>
            </a:xfrm>
            <a:prstGeom prst="ellipse">
              <a:avLst/>
            </a:prstGeom>
            <a:gradFill flip="none" rotWithShape="1">
              <a:gsLst>
                <a:gs pos="0">
                  <a:srgbClr val="1AD222"/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" name="Oval 36">
              <a:extLst>
                <a:ext uri="{FF2B5EF4-FFF2-40B4-BE49-F238E27FC236}">
                  <a16:creationId xmlns:a16="http://schemas.microsoft.com/office/drawing/2014/main" id="{ACBB67CB-7131-4D08-9CF8-2C36A241B432}"/>
                </a:ext>
              </a:extLst>
            </p:cNvPr>
            <p:cNvSpPr/>
            <p:nvPr/>
          </p:nvSpPr>
          <p:spPr>
            <a:xfrm>
              <a:off x="1306833" y="-1"/>
              <a:ext cx="55157" cy="63643"/>
            </a:xfrm>
            <a:prstGeom prst="ellipse">
              <a:avLst/>
            </a:prstGeom>
            <a:gradFill flip="none" rotWithShape="1">
              <a:gsLst>
                <a:gs pos="0">
                  <a:srgbClr val="1ED20F"/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" name="Oval 37">
              <a:extLst>
                <a:ext uri="{FF2B5EF4-FFF2-40B4-BE49-F238E27FC236}">
                  <a16:creationId xmlns:a16="http://schemas.microsoft.com/office/drawing/2014/main" id="{F4968A93-3A69-4ECB-94BC-688B4880F030}"/>
                </a:ext>
              </a:extLst>
            </p:cNvPr>
            <p:cNvSpPr/>
            <p:nvPr/>
          </p:nvSpPr>
          <p:spPr>
            <a:xfrm>
              <a:off x="753543" y="406721"/>
              <a:ext cx="55157" cy="63643"/>
            </a:xfrm>
            <a:prstGeom prst="ellipse">
              <a:avLst/>
            </a:prstGeom>
            <a:gradFill flip="none" rotWithShape="1">
              <a:gsLst>
                <a:gs pos="0">
                  <a:srgbClr val="2AB3D2"/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" name="Oval 38">
              <a:extLst>
                <a:ext uri="{FF2B5EF4-FFF2-40B4-BE49-F238E27FC236}">
                  <a16:creationId xmlns:a16="http://schemas.microsoft.com/office/drawing/2014/main" id="{52F293E2-0DA6-497B-8BD4-64A20D9A1977}"/>
                </a:ext>
              </a:extLst>
            </p:cNvPr>
            <p:cNvSpPr/>
            <p:nvPr/>
          </p:nvSpPr>
          <p:spPr>
            <a:xfrm>
              <a:off x="832584" y="478084"/>
              <a:ext cx="55157" cy="63643"/>
            </a:xfrm>
            <a:prstGeom prst="ellipse">
              <a:avLst/>
            </a:prstGeom>
            <a:gradFill flip="none" rotWithShape="1">
              <a:gsLst>
                <a:gs pos="0">
                  <a:srgbClr val="2B97D2"/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" name="Oval 39">
              <a:extLst>
                <a:ext uri="{FF2B5EF4-FFF2-40B4-BE49-F238E27FC236}">
                  <a16:creationId xmlns:a16="http://schemas.microsoft.com/office/drawing/2014/main" id="{121F5AAE-0745-45DA-A94A-BEE20ECD5BD5}"/>
                </a:ext>
              </a:extLst>
            </p:cNvPr>
            <p:cNvSpPr/>
            <p:nvPr/>
          </p:nvSpPr>
          <p:spPr>
            <a:xfrm>
              <a:off x="911626" y="519661"/>
              <a:ext cx="55157" cy="63643"/>
            </a:xfrm>
            <a:prstGeom prst="ellipse">
              <a:avLst/>
            </a:prstGeom>
            <a:gradFill flip="none" rotWithShape="1">
              <a:gsLst>
                <a:gs pos="0">
                  <a:srgbClr val="3179D2"/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" name="Oval 40">
              <a:extLst>
                <a:ext uri="{FF2B5EF4-FFF2-40B4-BE49-F238E27FC236}">
                  <a16:creationId xmlns:a16="http://schemas.microsoft.com/office/drawing/2014/main" id="{396FA027-37AC-4AD1-A81A-F3F4CF977A78}"/>
                </a:ext>
              </a:extLst>
            </p:cNvPr>
            <p:cNvSpPr/>
            <p:nvPr/>
          </p:nvSpPr>
          <p:spPr>
            <a:xfrm>
              <a:off x="990667" y="572641"/>
              <a:ext cx="55157" cy="63643"/>
            </a:xfrm>
            <a:prstGeom prst="ellipse">
              <a:avLst/>
            </a:prstGeom>
            <a:gradFill flip="none" rotWithShape="1">
              <a:gsLst>
                <a:gs pos="0">
                  <a:srgbClr val="2D5FD2"/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" name="Oval 41">
              <a:extLst>
                <a:ext uri="{FF2B5EF4-FFF2-40B4-BE49-F238E27FC236}">
                  <a16:creationId xmlns:a16="http://schemas.microsoft.com/office/drawing/2014/main" id="{7E24F63A-A4BA-4ADC-9987-2AC756883CB1}"/>
                </a:ext>
              </a:extLst>
            </p:cNvPr>
            <p:cNvSpPr/>
            <p:nvPr/>
          </p:nvSpPr>
          <p:spPr>
            <a:xfrm>
              <a:off x="1069709" y="598242"/>
              <a:ext cx="55157" cy="63643"/>
            </a:xfrm>
            <a:prstGeom prst="ellipse">
              <a:avLst/>
            </a:prstGeom>
            <a:gradFill flip="none" rotWithShape="1">
              <a:gsLst>
                <a:gs pos="0">
                  <a:srgbClr val="2339D2"/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" name="Oval 42">
              <a:extLst>
                <a:ext uri="{FF2B5EF4-FFF2-40B4-BE49-F238E27FC236}">
                  <a16:creationId xmlns:a16="http://schemas.microsoft.com/office/drawing/2014/main" id="{31E98382-39F7-492D-BAA3-56BD46AD49D8}"/>
                </a:ext>
              </a:extLst>
            </p:cNvPr>
            <p:cNvSpPr/>
            <p:nvPr/>
          </p:nvSpPr>
          <p:spPr>
            <a:xfrm>
              <a:off x="1148750" y="630062"/>
              <a:ext cx="55157" cy="63643"/>
            </a:xfrm>
            <a:prstGeom prst="ellipse">
              <a:avLst/>
            </a:prstGeom>
            <a:gradFill flip="none" rotWithShape="1">
              <a:gsLst>
                <a:gs pos="0">
                  <a:srgbClr val="1814D2"/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" name="Oval 43">
              <a:extLst>
                <a:ext uri="{FF2B5EF4-FFF2-40B4-BE49-F238E27FC236}">
                  <a16:creationId xmlns:a16="http://schemas.microsoft.com/office/drawing/2014/main" id="{91E8E81B-30FF-40F8-ABC2-0E62E9AF1029}"/>
                </a:ext>
              </a:extLst>
            </p:cNvPr>
            <p:cNvSpPr/>
            <p:nvPr/>
          </p:nvSpPr>
          <p:spPr>
            <a:xfrm>
              <a:off x="1221022" y="583303"/>
              <a:ext cx="55157" cy="63643"/>
            </a:xfrm>
            <a:prstGeom prst="ellipse">
              <a:avLst/>
            </a:prstGeom>
            <a:gradFill flip="none" rotWithShape="1">
              <a:gsLst>
                <a:gs pos="0">
                  <a:srgbClr val="2505CC"/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" name="Oval 44">
              <a:extLst>
                <a:ext uri="{FF2B5EF4-FFF2-40B4-BE49-F238E27FC236}">
                  <a16:creationId xmlns:a16="http://schemas.microsoft.com/office/drawing/2014/main" id="{279E93B7-07AD-4BB2-AB72-5D5742C3853D}"/>
                </a:ext>
              </a:extLst>
            </p:cNvPr>
            <p:cNvSpPr/>
            <p:nvPr/>
          </p:nvSpPr>
          <p:spPr>
            <a:xfrm>
              <a:off x="1295549" y="530314"/>
              <a:ext cx="55157" cy="63643"/>
            </a:xfrm>
            <a:prstGeom prst="ellipse">
              <a:avLst/>
            </a:prstGeom>
            <a:gradFill flip="none" rotWithShape="1">
              <a:gsLst>
                <a:gs pos="0">
                  <a:srgbClr val="0C0ACC"/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" name="Oval 45">
              <a:extLst>
                <a:ext uri="{FF2B5EF4-FFF2-40B4-BE49-F238E27FC236}">
                  <a16:creationId xmlns:a16="http://schemas.microsoft.com/office/drawing/2014/main" id="{1246BAD8-73B6-4688-9E2B-A6F580B311E0}"/>
                </a:ext>
              </a:extLst>
            </p:cNvPr>
            <p:cNvSpPr/>
            <p:nvPr/>
          </p:nvSpPr>
          <p:spPr>
            <a:xfrm>
              <a:off x="1221022" y="690160"/>
              <a:ext cx="55157" cy="63643"/>
            </a:xfrm>
            <a:prstGeom prst="ellipse">
              <a:avLst/>
            </a:prstGeom>
            <a:gradFill flip="none" rotWithShape="1">
              <a:gsLst>
                <a:gs pos="0">
                  <a:srgbClr val="4126D2"/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" name="Oval 46">
              <a:extLst>
                <a:ext uri="{FF2B5EF4-FFF2-40B4-BE49-F238E27FC236}">
                  <a16:creationId xmlns:a16="http://schemas.microsoft.com/office/drawing/2014/main" id="{238F19A9-8260-41BB-8879-E499C563A1C8}"/>
                </a:ext>
              </a:extLst>
            </p:cNvPr>
            <p:cNvSpPr/>
            <p:nvPr/>
          </p:nvSpPr>
          <p:spPr>
            <a:xfrm>
              <a:off x="1291733" y="729793"/>
              <a:ext cx="55157" cy="63643"/>
            </a:xfrm>
            <a:prstGeom prst="ellipse">
              <a:avLst/>
            </a:prstGeom>
            <a:gradFill flip="none" rotWithShape="1">
              <a:gsLst>
                <a:gs pos="0">
                  <a:srgbClr val="612BD2"/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" name="Oval 47">
              <a:extLst>
                <a:ext uri="{FF2B5EF4-FFF2-40B4-BE49-F238E27FC236}">
                  <a16:creationId xmlns:a16="http://schemas.microsoft.com/office/drawing/2014/main" id="{E0937978-63D7-42EE-8628-4522CF211260}"/>
                </a:ext>
              </a:extLst>
            </p:cNvPr>
            <p:cNvSpPr/>
            <p:nvPr/>
          </p:nvSpPr>
          <p:spPr>
            <a:xfrm>
              <a:off x="1359616" y="764793"/>
              <a:ext cx="55157" cy="63643"/>
            </a:xfrm>
            <a:prstGeom prst="ellipse">
              <a:avLst/>
            </a:prstGeom>
            <a:gradFill flip="none" rotWithShape="1">
              <a:gsLst>
                <a:gs pos="0">
                  <a:srgbClr val="853CD2"/>
                </a:gs>
                <a:gs pos="100000">
                  <a:srgbClr val="FFFFFF"/>
                </a:gs>
              </a:gsLst>
              <a:path path="circle">
                <a:fillToRect l="37721" t="-19636" r="62278" b="119636"/>
              </a:path>
            </a:gradFill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43" name="TextBox 48">
            <a:extLst>
              <a:ext uri="{FF2B5EF4-FFF2-40B4-BE49-F238E27FC236}">
                <a16:creationId xmlns:a16="http://schemas.microsoft.com/office/drawing/2014/main" id="{23CE3B6B-2852-4053-8C4B-B323B9EBD287}"/>
              </a:ext>
            </a:extLst>
          </p:cNvPr>
          <p:cNvSpPr txBox="1"/>
          <p:nvPr/>
        </p:nvSpPr>
        <p:spPr>
          <a:xfrm>
            <a:off x="7294315" y="3905127"/>
            <a:ext cx="1402073" cy="467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914400"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Lineages and transitions</a:t>
            </a:r>
          </a:p>
        </p:txBody>
      </p:sp>
      <p:pic>
        <p:nvPicPr>
          <p:cNvPr id="44" name="Picture 49" descr="Picture 49">
            <a:extLst>
              <a:ext uri="{FF2B5EF4-FFF2-40B4-BE49-F238E27FC236}">
                <a16:creationId xmlns:a16="http://schemas.microsoft.com/office/drawing/2014/main" id="{E6E5E15D-A6BD-499F-9736-BB5FBE02AE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4066" y="2854966"/>
            <a:ext cx="1135937" cy="981545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TextBox 50">
            <a:extLst>
              <a:ext uri="{FF2B5EF4-FFF2-40B4-BE49-F238E27FC236}">
                <a16:creationId xmlns:a16="http://schemas.microsoft.com/office/drawing/2014/main" id="{6EF25992-912F-4729-9147-E5AB781A9B3A}"/>
              </a:ext>
            </a:extLst>
          </p:cNvPr>
          <p:cNvSpPr txBox="1"/>
          <p:nvPr/>
        </p:nvSpPr>
        <p:spPr>
          <a:xfrm>
            <a:off x="5743717" y="3893830"/>
            <a:ext cx="1323336" cy="467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914400"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Spatial location and architecture</a:t>
            </a:r>
          </a:p>
        </p:txBody>
      </p:sp>
      <p:sp>
        <p:nvSpPr>
          <p:cNvPr id="46" name="TextBox 54">
            <a:extLst>
              <a:ext uri="{FF2B5EF4-FFF2-40B4-BE49-F238E27FC236}">
                <a16:creationId xmlns:a16="http://schemas.microsoft.com/office/drawing/2014/main" id="{B2B98900-4C79-4D01-9059-5B7ED75BDC60}"/>
              </a:ext>
            </a:extLst>
          </p:cNvPr>
          <p:cNvSpPr txBox="1"/>
          <p:nvPr/>
        </p:nvSpPr>
        <p:spPr>
          <a:xfrm>
            <a:off x="4810385" y="2119599"/>
            <a:ext cx="3388133" cy="290016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Scope, Scale, Quality and Compatibility </a:t>
            </a:r>
          </a:p>
        </p:txBody>
      </p:sp>
      <p:sp>
        <p:nvSpPr>
          <p:cNvPr id="47" name="Rectangle 55">
            <a:extLst>
              <a:ext uri="{FF2B5EF4-FFF2-40B4-BE49-F238E27FC236}">
                <a16:creationId xmlns:a16="http://schemas.microsoft.com/office/drawing/2014/main" id="{F1FC4865-A6E3-4D30-B488-62C390618872}"/>
              </a:ext>
            </a:extLst>
          </p:cNvPr>
          <p:cNvSpPr/>
          <p:nvPr/>
        </p:nvSpPr>
        <p:spPr>
          <a:xfrm>
            <a:off x="5762184" y="888917"/>
            <a:ext cx="2332831" cy="830997"/>
          </a:xfrm>
          <a:prstGeom prst="rect">
            <a:avLst/>
          </a:prstGeom>
          <a:solidFill>
            <a:srgbClr val="DEEBF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HCA plans to sequence ~1-10 billion cells?</a:t>
            </a:r>
          </a:p>
          <a:p>
            <a:pPr defTabSz="914400">
              <a:defRPr sz="16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©Dana </a:t>
            </a:r>
            <a:r>
              <a:rPr dirty="0" err="1"/>
              <a:t>Pe’er</a:t>
            </a:r>
            <a:endParaRPr dirty="0"/>
          </a:p>
        </p:txBody>
      </p:sp>
      <p:sp>
        <p:nvSpPr>
          <p:cNvPr id="48" name="Rectangle 57">
            <a:extLst>
              <a:ext uri="{FF2B5EF4-FFF2-40B4-BE49-F238E27FC236}">
                <a16:creationId xmlns:a16="http://schemas.microsoft.com/office/drawing/2014/main" id="{C4C8B9EC-B02B-4EC5-A9A4-B2AFAEAF2BA4}"/>
              </a:ext>
            </a:extLst>
          </p:cNvPr>
          <p:cNvSpPr txBox="1"/>
          <p:nvPr/>
        </p:nvSpPr>
        <p:spPr>
          <a:xfrm>
            <a:off x="336775" y="1966149"/>
            <a:ext cx="1867079" cy="277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  <a:hlinkClick r:id="rId8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8"/>
              </a:rPr>
              <a:t>data.humancellatlas.org</a:t>
            </a:r>
          </a:p>
        </p:txBody>
      </p:sp>
      <p:sp>
        <p:nvSpPr>
          <p:cNvPr id="49" name="Straight Arrow Connector 27">
            <a:extLst>
              <a:ext uri="{FF2B5EF4-FFF2-40B4-BE49-F238E27FC236}">
                <a16:creationId xmlns:a16="http://schemas.microsoft.com/office/drawing/2014/main" id="{FCC1AA16-FB73-4DB7-8591-AB4F7B0EC233}"/>
              </a:ext>
            </a:extLst>
          </p:cNvPr>
          <p:cNvSpPr/>
          <p:nvPr/>
        </p:nvSpPr>
        <p:spPr>
          <a:xfrm flipH="1">
            <a:off x="4967968" y="2522377"/>
            <a:ext cx="562518" cy="319585"/>
          </a:xfrm>
          <a:prstGeom prst="line">
            <a:avLst/>
          </a:prstGeom>
          <a:ln w="12700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pPr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0" name="Straight Arrow Connector 27">
            <a:extLst>
              <a:ext uri="{FF2B5EF4-FFF2-40B4-BE49-F238E27FC236}">
                <a16:creationId xmlns:a16="http://schemas.microsoft.com/office/drawing/2014/main" id="{C06476D5-5717-49D0-8F9C-965395DF9FBD}"/>
              </a:ext>
            </a:extLst>
          </p:cNvPr>
          <p:cNvSpPr/>
          <p:nvPr/>
        </p:nvSpPr>
        <p:spPr>
          <a:xfrm>
            <a:off x="7373583" y="2522377"/>
            <a:ext cx="562517" cy="319585"/>
          </a:xfrm>
          <a:prstGeom prst="line">
            <a:avLst/>
          </a:prstGeom>
          <a:ln w="12700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pPr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1" name="Straight Arrow Connector 27">
            <a:extLst>
              <a:ext uri="{FF2B5EF4-FFF2-40B4-BE49-F238E27FC236}">
                <a16:creationId xmlns:a16="http://schemas.microsoft.com/office/drawing/2014/main" id="{EA86E7BD-F31D-4F41-AD1C-D3C37199BD10}"/>
              </a:ext>
            </a:extLst>
          </p:cNvPr>
          <p:cNvSpPr/>
          <p:nvPr/>
        </p:nvSpPr>
        <p:spPr>
          <a:xfrm>
            <a:off x="6452033" y="2516856"/>
            <a:ext cx="1" cy="283023"/>
          </a:xfrm>
          <a:prstGeom prst="line">
            <a:avLst/>
          </a:prstGeom>
          <a:ln w="12700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pPr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274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F8C75A-0E93-76ED-C53E-5898FDF81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3951" y="738731"/>
            <a:ext cx="7658954" cy="4168490"/>
          </a:xfrm>
        </p:spPr>
        <p:txBody>
          <a:bodyPr/>
          <a:lstStyle/>
          <a:p>
            <a:r>
              <a:rPr lang="fr-FR" dirty="0"/>
              <a:t>In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lab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developed</a:t>
            </a:r>
            <a:r>
              <a:rPr lang="fr-FR" dirty="0"/>
              <a:t> Live-</a:t>
            </a:r>
            <a:r>
              <a:rPr lang="fr-FR" dirty="0" err="1"/>
              <a:t>seq</a:t>
            </a:r>
            <a:endParaRPr lang="fr-FR" dirty="0"/>
          </a:p>
          <a:p>
            <a:pPr lvl="1"/>
            <a:r>
              <a:rPr lang="fr-FR" dirty="0" err="1"/>
              <a:t>Biopsy</a:t>
            </a:r>
            <a:r>
              <a:rPr lang="fr-FR" dirty="0"/>
              <a:t> of living </a:t>
            </a:r>
            <a:r>
              <a:rPr lang="fr-FR" dirty="0" err="1"/>
              <a:t>cell</a:t>
            </a:r>
            <a:endParaRPr lang="fr-FR" dirty="0"/>
          </a:p>
          <a:p>
            <a:pPr lvl="1"/>
            <a:r>
              <a:rPr lang="fr-FR" dirty="0" err="1"/>
              <a:t>Does</a:t>
            </a:r>
            <a:r>
              <a:rPr lang="fr-FR" dirty="0"/>
              <a:t> not </a:t>
            </a:r>
            <a:r>
              <a:rPr lang="fr-FR" dirty="0" err="1"/>
              <a:t>kill</a:t>
            </a:r>
            <a:r>
              <a:rPr lang="fr-FR" dirty="0"/>
              <a:t> the </a:t>
            </a:r>
            <a:r>
              <a:rPr lang="fr-FR" dirty="0" err="1"/>
              <a:t>cell</a:t>
            </a:r>
            <a:r>
              <a:rPr lang="fr-FR" dirty="0"/>
              <a:t> =&gt; </a:t>
            </a:r>
            <a:r>
              <a:rPr lang="fr-FR" dirty="0" err="1"/>
              <a:t>Allow</a:t>
            </a:r>
            <a:r>
              <a:rPr lang="fr-FR" dirty="0"/>
              <a:t> for temporal </a:t>
            </a:r>
            <a:r>
              <a:rPr lang="fr-FR" dirty="0" err="1"/>
              <a:t>analysis</a:t>
            </a:r>
            <a:endParaRPr lang="fr-FR" dirty="0"/>
          </a:p>
          <a:p>
            <a:pPr marL="342900" lvl="1" indent="0">
              <a:buNone/>
            </a:pPr>
            <a:endParaRPr lang="LID4096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33F2D7-99FF-17E4-E9AA-443FB6C47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III. Live-</a:t>
            </a:r>
            <a:r>
              <a:rPr lang="fr-FR" dirty="0" err="1"/>
              <a:t>seq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F6A83-3989-00FE-0BEC-1A9996A4C9A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0ED00-6802-1527-5884-11F1ECF95E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41B88-3E57-8CBF-B056-849152D99B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84DB8C-851D-0D7A-3356-815DEECD4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16" y="612452"/>
            <a:ext cx="2008913" cy="44210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E5E61A-D408-DC89-9647-656BC497F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521" y="1838776"/>
            <a:ext cx="3922074" cy="3153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E5BC9B-FF4A-2AF4-2D30-B7867F678A2D}"/>
              </a:ext>
            </a:extLst>
          </p:cNvPr>
          <p:cNvSpPr txBox="1"/>
          <p:nvPr/>
        </p:nvSpPr>
        <p:spPr>
          <a:xfrm>
            <a:off x="7421508" y="4865189"/>
            <a:ext cx="49917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>
                <a:hlinkClick r:id="rId5"/>
              </a:rPr>
              <a:t>Chen et al, </a:t>
            </a:r>
            <a:r>
              <a:rPr lang="fr-FR" sz="1050" i="1" dirty="0">
                <a:hlinkClick r:id="rId5"/>
              </a:rPr>
              <a:t>Nature</a:t>
            </a:r>
            <a:r>
              <a:rPr lang="fr-FR" sz="1050" dirty="0">
                <a:hlinkClick r:id="rId5"/>
              </a:rPr>
              <a:t>, 2022</a:t>
            </a:r>
            <a:endParaRPr lang="LID4096" sz="1050" dirty="0"/>
          </a:p>
        </p:txBody>
      </p:sp>
    </p:spTree>
    <p:extLst>
      <p:ext uri="{BB962C8B-B14F-4D97-AF65-F5344CB8AC3E}">
        <p14:creationId xmlns:p14="http://schemas.microsoft.com/office/powerpoint/2010/main" val="63212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0BD9AA-D126-4F07-85F8-4766392B4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69" y="628610"/>
            <a:ext cx="8452855" cy="4168490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+mn-lt"/>
              </a:rPr>
              <a:t>Create </a:t>
            </a:r>
            <a:r>
              <a:rPr lang="en-US" sz="1100" b="1" dirty="0">
                <a:latin typeface="+mn-lt"/>
              </a:rPr>
              <a:t>reference atlases </a:t>
            </a:r>
            <a:r>
              <a:rPr lang="en-US" sz="1100" dirty="0">
                <a:latin typeface="+mn-lt"/>
              </a:rPr>
              <a:t>(requires standardization, harmonization)</a:t>
            </a:r>
          </a:p>
          <a:p>
            <a:r>
              <a:rPr lang="en-US" sz="1100" dirty="0"/>
              <a:t>Applying single-cell technologies for </a:t>
            </a:r>
            <a:r>
              <a:rPr lang="en-US" sz="1100" b="1" dirty="0"/>
              <a:t>medical purposes </a:t>
            </a:r>
            <a:r>
              <a:rPr lang="en-US" sz="1100" dirty="0"/>
              <a:t>(drug screening, biomarker discovery, disease categorization, cancer, treatment response, …)</a:t>
            </a:r>
          </a:p>
          <a:p>
            <a:r>
              <a:rPr lang="en-US" sz="1100" dirty="0"/>
              <a:t>Still developing field: new technologies (</a:t>
            </a:r>
            <a:r>
              <a:rPr lang="en-US" sz="1100" b="1" dirty="0"/>
              <a:t>spatial transcriptomics, perturb-seq, …) </a:t>
            </a:r>
            <a:r>
              <a:rPr lang="en-US" sz="1100" dirty="0"/>
              <a:t>may overcome current single-cell RNA-seq limitations</a:t>
            </a:r>
          </a:p>
          <a:p>
            <a:r>
              <a:rPr lang="en-US" sz="1100" b="1" dirty="0"/>
              <a:t>Single-cell </a:t>
            </a:r>
            <a:r>
              <a:rPr lang="en-US" sz="1100" b="1" dirty="0" err="1"/>
              <a:t>multiomics</a:t>
            </a:r>
            <a:r>
              <a:rPr lang="en-US" sz="1100" b="1" dirty="0"/>
              <a:t> </a:t>
            </a:r>
            <a:r>
              <a:rPr lang="en-US" sz="1100" dirty="0"/>
              <a:t>aggregating multiple omics layers from the </a:t>
            </a:r>
            <a:r>
              <a:rPr lang="en-US" sz="1100" b="1" dirty="0"/>
              <a:t>same cell </a:t>
            </a:r>
            <a:r>
              <a:rPr lang="en-US" sz="1100" dirty="0"/>
              <a:t>(e.g. ATAC-seq + RNA-seq) are developing as well</a:t>
            </a:r>
            <a:endParaRPr lang="en-US" sz="1100" b="1" dirty="0"/>
          </a:p>
          <a:p>
            <a:r>
              <a:rPr lang="en-US" sz="1100" dirty="0"/>
              <a:t>Methodology-wise: LLMs are now taking over to model different biological mechanisms based on these ever-growing datasets. </a:t>
            </a:r>
          </a:p>
          <a:p>
            <a:pPr lvl="1"/>
            <a:r>
              <a:rPr lang="en-US" sz="900" b="1" dirty="0" err="1"/>
              <a:t>scGPT</a:t>
            </a:r>
            <a:r>
              <a:rPr lang="en-US" sz="900" dirty="0"/>
              <a:t>, a generative AI-based methods for clustering / cell annotation, etc..</a:t>
            </a:r>
            <a:endParaRPr lang="en-CH" sz="9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5384CB-9CEB-4812-9A1A-ADCF3F3B7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Future of single-cell genomics?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2729E-822A-48A7-9B29-3050BD9728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A6DBC-B71A-4AAB-AC11-881159C6B76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741B9-3E18-4786-A2C8-BBE465A197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B441C9-5115-4F07-9F0C-682B44CFE6E8}"/>
              </a:ext>
            </a:extLst>
          </p:cNvPr>
          <p:cNvSpPr/>
          <p:nvPr/>
        </p:nvSpPr>
        <p:spPr>
          <a:xfrm>
            <a:off x="307927" y="4589502"/>
            <a:ext cx="7576113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Cui H., et al, </a:t>
            </a:r>
            <a:r>
              <a:rPr lang="en-US" sz="1100" i="0" dirty="0" err="1">
                <a:solidFill>
                  <a:srgbClr val="222222"/>
                </a:solidFill>
                <a:effectLst/>
                <a:latin typeface="Harding"/>
                <a:hlinkClick r:id="rId2"/>
              </a:rPr>
              <a:t>scGPT</a:t>
            </a:r>
            <a:r>
              <a:rPr lang="en-US" sz="1100" i="0" dirty="0">
                <a:solidFill>
                  <a:srgbClr val="222222"/>
                </a:solidFill>
                <a:effectLst/>
                <a:latin typeface="Harding"/>
                <a:hlinkClick r:id="rId2"/>
              </a:rPr>
              <a:t>: toward building a foundation model for single-cell multi-omics using generative A</a:t>
            </a:r>
            <a:r>
              <a:rPr lang="en-US" sz="1100" dirty="0">
                <a:solidFill>
                  <a:srgbClr val="222222"/>
                </a:solidFill>
                <a:latin typeface="Harding"/>
                <a:hlinkClick r:id="rId2"/>
              </a:rPr>
              <a:t>I</a:t>
            </a:r>
            <a:r>
              <a:rPr lang="en-US" sz="1100" b="1" dirty="0">
                <a:solidFill>
                  <a:srgbClr val="222222"/>
                </a:solidFill>
                <a:latin typeface="Harding"/>
                <a:hlinkClick r:id="rId2"/>
              </a:rPr>
              <a:t>, 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Nature methods (2024)</a:t>
            </a:r>
            <a:endParaRPr lang="en-US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Ando, Y. et al. An era of single-cell genomics consortia.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Exp Mol Med 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52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, 1409–1418 (2020)</a:t>
            </a:r>
            <a:endParaRPr lang="en-US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Edsgärd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, D et al, Identification of spatial expression trends in single-cell gene expression data. 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Nat Methods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 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15, 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339–342 (2018)</a:t>
            </a:r>
            <a:endParaRPr lang="en-US" sz="1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Fig. 1">
            <a:extLst>
              <a:ext uri="{FF2B5EF4-FFF2-40B4-BE49-F238E27FC236}">
                <a16:creationId xmlns:a16="http://schemas.microsoft.com/office/drawing/2014/main" id="{07B6DB83-4713-49AE-8C88-3580BF4BE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" b="53086"/>
          <a:stretch/>
        </p:blipFill>
        <p:spPr bwMode="auto">
          <a:xfrm>
            <a:off x="2197755" y="2333577"/>
            <a:ext cx="6089199" cy="22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E57498-1CD2-4A73-95FD-6A5A51C7D2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369" y="2712855"/>
            <a:ext cx="14192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8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C5DC9A4D-B7CD-3F49-976D-9809C46B7D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9937" t="12184" b="2246"/>
          <a:stretch/>
        </p:blipFill>
        <p:spPr>
          <a:xfrm>
            <a:off x="1331913" y="0"/>
            <a:ext cx="7812087" cy="4948238"/>
          </a:xfr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6AF2DA65-CF00-774A-9D7C-EEFA627B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4894" y="1739900"/>
            <a:ext cx="2149106" cy="1835150"/>
          </a:xfrm>
        </p:spPr>
        <p:txBody>
          <a:bodyPr>
            <a:normAutofit/>
          </a:bodyPr>
          <a:lstStyle/>
          <a:p>
            <a:r>
              <a:rPr lang="fr-FR" sz="3200" dirty="0"/>
              <a:t>Questions?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2F4A7CFE-65FA-E249-9125-D938BCA44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6094" y="3575050"/>
            <a:ext cx="1828800" cy="1568450"/>
          </a:xfrm>
          <a:solidFill>
            <a:schemeClr val="accent2"/>
          </a:solidFill>
        </p:spPr>
        <p:txBody>
          <a:bodyPr lIns="90000">
            <a:normAutofit/>
          </a:bodyPr>
          <a:lstStyle/>
          <a:p>
            <a:r>
              <a:rPr lang="fr-FR" sz="1400" b="1" dirty="0"/>
              <a:t>Vincent Gardeux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72223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C555CE-9257-A84F-1C5C-304EDAC6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28" y="759463"/>
            <a:ext cx="5424589" cy="4168490"/>
          </a:xfrm>
        </p:spPr>
        <p:txBody>
          <a:bodyPr>
            <a:normAutofit/>
          </a:bodyPr>
          <a:lstStyle/>
          <a:p>
            <a:r>
              <a:rPr lang="fr-FR" sz="1600" dirty="0" err="1"/>
              <a:t>Usually</a:t>
            </a:r>
            <a:r>
              <a:rPr lang="fr-FR" sz="1600" dirty="0"/>
              <a:t> the </a:t>
            </a:r>
            <a:r>
              <a:rPr lang="fr-FR" sz="1600" dirty="0" err="1"/>
              <a:t>most</a:t>
            </a:r>
            <a:r>
              <a:rPr lang="fr-FR" sz="1600" dirty="0"/>
              <a:t> </a:t>
            </a:r>
            <a:r>
              <a:rPr lang="fr-FR" sz="1600" dirty="0" err="1"/>
              <a:t>labor</a:t>
            </a:r>
            <a:r>
              <a:rPr lang="fr-FR" sz="1600" dirty="0"/>
              <a:t>-intensive </a:t>
            </a:r>
            <a:r>
              <a:rPr lang="fr-FR" sz="1600" dirty="0" err="1"/>
              <a:t>task</a:t>
            </a:r>
            <a:endParaRPr lang="fr-FR" sz="1600" dirty="0"/>
          </a:p>
          <a:p>
            <a:r>
              <a:rPr lang="fr-FR" sz="1600" dirty="0" err="1"/>
              <a:t>Cell</a:t>
            </a:r>
            <a:r>
              <a:rPr lang="fr-FR" sz="1600" dirty="0"/>
              <a:t> type </a:t>
            </a:r>
            <a:r>
              <a:rPr lang="fr-FR" sz="1600" dirty="0" err="1"/>
              <a:t>depends</a:t>
            </a:r>
            <a:r>
              <a:rPr lang="fr-FR" sz="1600" dirty="0"/>
              <a:t> on </a:t>
            </a:r>
            <a:r>
              <a:rPr lang="fr-FR" sz="1600" dirty="0" err="1"/>
              <a:t>species</a:t>
            </a:r>
            <a:r>
              <a:rPr lang="fr-FR" sz="1600" dirty="0"/>
              <a:t> / tissue / conditions / …</a:t>
            </a:r>
          </a:p>
          <a:p>
            <a:r>
              <a:rPr lang="fr-FR" sz="1600" dirty="0" err="1"/>
              <a:t>Cell</a:t>
            </a:r>
            <a:r>
              <a:rPr lang="fr-FR" sz="1600" dirty="0"/>
              <a:t> types can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found</a:t>
            </a:r>
            <a:r>
              <a:rPr lang="fr-FR" sz="1600" dirty="0"/>
              <a:t> in multiple tissues and </a:t>
            </a:r>
            <a:r>
              <a:rPr lang="fr-FR" sz="1600" dirty="0" err="1"/>
              <a:t>may</a:t>
            </a:r>
            <a:r>
              <a:rPr lang="fr-FR" sz="1600" dirty="0"/>
              <a:t> </a:t>
            </a:r>
            <a:r>
              <a:rPr lang="fr-FR" sz="1600" dirty="0" err="1"/>
              <a:t>perform</a:t>
            </a:r>
            <a:r>
              <a:rPr lang="fr-FR" sz="1600" dirty="0"/>
              <a:t> </a:t>
            </a:r>
            <a:r>
              <a:rPr lang="fr-FR" sz="1600" dirty="0" err="1"/>
              <a:t>different</a:t>
            </a:r>
            <a:r>
              <a:rPr lang="fr-FR" sz="1600" dirty="0"/>
              <a:t> </a:t>
            </a:r>
            <a:r>
              <a:rPr lang="fr-FR" sz="1600" dirty="0" err="1"/>
              <a:t>roles</a:t>
            </a:r>
            <a:r>
              <a:rPr lang="fr-FR" sz="1600" dirty="0"/>
              <a:t> in </a:t>
            </a:r>
            <a:r>
              <a:rPr lang="fr-FR" sz="1600" dirty="0" err="1"/>
              <a:t>different</a:t>
            </a:r>
            <a:r>
              <a:rPr lang="fr-FR" sz="1600" dirty="0"/>
              <a:t> tissues</a:t>
            </a:r>
          </a:p>
          <a:p>
            <a:r>
              <a:rPr lang="fr-FR" sz="1600" b="1" dirty="0" err="1"/>
              <a:t>Cell</a:t>
            </a:r>
            <a:r>
              <a:rPr lang="fr-FR" sz="1600" b="1" dirty="0"/>
              <a:t> type </a:t>
            </a:r>
            <a:r>
              <a:rPr lang="fr-FR" sz="1600" dirty="0"/>
              <a:t>(more stable) ≠ </a:t>
            </a:r>
            <a:r>
              <a:rPr lang="fr-FR" sz="1600" b="1" dirty="0" err="1"/>
              <a:t>cell</a:t>
            </a:r>
            <a:r>
              <a:rPr lang="fr-FR" sz="1600" b="1" dirty="0"/>
              <a:t> state </a:t>
            </a:r>
            <a:r>
              <a:rPr lang="fr-FR" sz="1600" dirty="0"/>
              <a:t>(more transient), but </a:t>
            </a:r>
            <a:r>
              <a:rPr lang="fr-FR" sz="1600" dirty="0" err="1"/>
              <a:t>it</a:t>
            </a:r>
            <a:r>
              <a:rPr lang="fr-FR" sz="1600" dirty="0"/>
              <a:t> </a:t>
            </a:r>
            <a:r>
              <a:rPr lang="fr-FR" sz="1600" dirty="0" err="1"/>
              <a:t>may</a:t>
            </a:r>
            <a:r>
              <a:rPr lang="fr-FR" sz="1600" dirty="0"/>
              <a:t>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difficult</a:t>
            </a:r>
            <a:r>
              <a:rPr lang="fr-FR" sz="1600" dirty="0"/>
              <a:t> to </a:t>
            </a:r>
            <a:r>
              <a:rPr lang="fr-FR" sz="1600" dirty="0" err="1"/>
              <a:t>distinguish</a:t>
            </a:r>
            <a:r>
              <a:rPr lang="fr-FR" sz="1600" dirty="0"/>
              <a:t> the </a:t>
            </a:r>
            <a:r>
              <a:rPr lang="fr-FR" sz="1600" dirty="0" err="1"/>
              <a:t>two</a:t>
            </a:r>
            <a:endParaRPr lang="fr-FR" sz="1600" dirty="0"/>
          </a:p>
          <a:p>
            <a:r>
              <a:rPr lang="fr-FR" sz="1600" dirty="0" err="1"/>
              <a:t>Cell</a:t>
            </a:r>
            <a:r>
              <a:rPr lang="fr-FR" sz="1600" dirty="0"/>
              <a:t> types can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broad</a:t>
            </a:r>
            <a:r>
              <a:rPr lang="fr-FR" sz="1600" dirty="0"/>
              <a:t> (</a:t>
            </a:r>
            <a:r>
              <a:rPr lang="fr-FR" sz="1600" dirty="0" err="1"/>
              <a:t>neuron</a:t>
            </a:r>
            <a:r>
              <a:rPr lang="fr-FR" sz="1600" dirty="0"/>
              <a:t>) or more </a:t>
            </a:r>
            <a:r>
              <a:rPr lang="fr-FR" sz="1600" dirty="0" err="1"/>
              <a:t>specialized</a:t>
            </a:r>
            <a:r>
              <a:rPr lang="fr-FR" sz="1600" dirty="0"/>
              <a:t> (</a:t>
            </a:r>
            <a:r>
              <a:rPr lang="fr-FR" sz="1600" dirty="0" err="1"/>
              <a:t>sensory</a:t>
            </a:r>
            <a:r>
              <a:rPr lang="fr-FR" sz="1600" dirty="0"/>
              <a:t> </a:t>
            </a:r>
            <a:r>
              <a:rPr lang="fr-FR" sz="1600" dirty="0" err="1"/>
              <a:t>neuron</a:t>
            </a:r>
            <a:r>
              <a:rPr lang="fr-FR" sz="1600" dirty="0"/>
              <a:t>), </a:t>
            </a:r>
            <a:r>
              <a:rPr lang="fr-FR" sz="1600" dirty="0" err="1"/>
              <a:t>so</a:t>
            </a:r>
            <a:r>
              <a:rPr lang="fr-FR" sz="1600" dirty="0"/>
              <a:t> </a:t>
            </a:r>
            <a:r>
              <a:rPr lang="fr-FR" sz="1600" dirty="0" err="1"/>
              <a:t>annotator</a:t>
            </a:r>
            <a:r>
              <a:rPr lang="fr-FR" sz="1600" dirty="0"/>
              <a:t>/</a:t>
            </a:r>
            <a:r>
              <a:rPr lang="fr-FR" sz="1600" dirty="0" err="1"/>
              <a:t>curator</a:t>
            </a:r>
            <a:r>
              <a:rPr lang="fr-FR" sz="1600" dirty="0"/>
              <a:t> </a:t>
            </a:r>
            <a:r>
              <a:rPr lang="fr-FR" sz="1600" dirty="0" err="1"/>
              <a:t>needs</a:t>
            </a:r>
            <a:r>
              <a:rPr lang="fr-FR" sz="1600" dirty="0"/>
              <a:t> to set </a:t>
            </a:r>
            <a:r>
              <a:rPr lang="fr-FR" sz="1600" dirty="0" err="1"/>
              <a:t>some</a:t>
            </a:r>
            <a:r>
              <a:rPr lang="fr-FR" sz="1600" dirty="0"/>
              <a:t> annotation </a:t>
            </a:r>
            <a:r>
              <a:rPr lang="fr-FR" sz="1600" dirty="0" err="1"/>
              <a:t>levels</a:t>
            </a:r>
            <a:r>
              <a:rPr lang="fr-FR" sz="1600" dirty="0"/>
              <a:t> (</a:t>
            </a:r>
            <a:r>
              <a:rPr lang="fr-FR" sz="1600" dirty="0" err="1"/>
              <a:t>broad</a:t>
            </a:r>
            <a:r>
              <a:rPr lang="fr-FR" sz="1600" dirty="0"/>
              <a:t> or </a:t>
            </a:r>
            <a:r>
              <a:rPr lang="fr-FR" sz="1600" dirty="0" err="1"/>
              <a:t>precise</a:t>
            </a:r>
            <a:r>
              <a:rPr lang="fr-FR" sz="1600" dirty="0"/>
              <a:t>)</a:t>
            </a:r>
          </a:p>
          <a:p>
            <a:pPr lvl="1"/>
            <a:r>
              <a:rPr lang="fr-FR" sz="1400" dirty="0"/>
              <a:t>There are </a:t>
            </a:r>
            <a:r>
              <a:rPr lang="fr-FR" sz="1400" dirty="0" err="1"/>
              <a:t>specific</a:t>
            </a:r>
            <a:r>
              <a:rPr lang="fr-FR" sz="1400" dirty="0"/>
              <a:t> </a:t>
            </a:r>
            <a:r>
              <a:rPr lang="fr-FR" sz="1400" b="1" dirty="0"/>
              <a:t>ontologies</a:t>
            </a:r>
            <a:r>
              <a:rPr lang="fr-FR" sz="1400" dirty="0"/>
              <a:t> </a:t>
            </a:r>
            <a:r>
              <a:rPr lang="fr-FR" sz="1400" dirty="0" err="1"/>
              <a:t>that</a:t>
            </a:r>
            <a:r>
              <a:rPr lang="fr-FR" sz="1400" dirty="0"/>
              <a:t> </a:t>
            </a:r>
            <a:r>
              <a:rPr lang="fr-FR" sz="1400" dirty="0" err="1"/>
              <a:t>describe</a:t>
            </a:r>
            <a:r>
              <a:rPr lang="fr-FR" sz="1400" dirty="0"/>
              <a:t> tissues/</a:t>
            </a:r>
            <a:r>
              <a:rPr lang="fr-FR" sz="1400" dirty="0" err="1"/>
              <a:t>cell</a:t>
            </a:r>
            <a:r>
              <a:rPr lang="fr-FR" sz="1400" dirty="0"/>
              <a:t>-type as graphs or </a:t>
            </a:r>
            <a:r>
              <a:rPr lang="fr-FR" sz="1400" dirty="0" err="1"/>
              <a:t>trees</a:t>
            </a:r>
            <a:r>
              <a:rPr lang="fr-FR" sz="1400" dirty="0"/>
              <a:t> (</a:t>
            </a:r>
            <a:r>
              <a:rPr lang="fr-FR" sz="1400" dirty="0">
                <a:hlinkClick r:id="rId2"/>
              </a:rPr>
              <a:t>UBERON</a:t>
            </a:r>
            <a:r>
              <a:rPr lang="fr-FR" sz="1400" dirty="0"/>
              <a:t>, </a:t>
            </a:r>
            <a:r>
              <a:rPr lang="fr-FR" sz="1400" dirty="0" err="1">
                <a:hlinkClick r:id="rId3"/>
              </a:rPr>
              <a:t>Cell</a:t>
            </a:r>
            <a:r>
              <a:rPr lang="fr-FR" sz="1400" dirty="0">
                <a:hlinkClick r:id="rId3"/>
              </a:rPr>
              <a:t> </a:t>
            </a:r>
            <a:r>
              <a:rPr lang="fr-FR" sz="1400" dirty="0" err="1">
                <a:hlinkClick r:id="rId3"/>
              </a:rPr>
              <a:t>Ontology</a:t>
            </a:r>
            <a:r>
              <a:rPr lang="fr-FR" sz="1400" dirty="0"/>
              <a:t>, …)</a:t>
            </a:r>
          </a:p>
          <a:p>
            <a:pPr marL="342900" lvl="1" indent="0">
              <a:buNone/>
            </a:pPr>
            <a:endParaRPr lang="fr-FR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C7E851-7DB3-2D8E-1B44-8948668B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Cell</a:t>
            </a:r>
            <a:r>
              <a:rPr lang="fr-FR" dirty="0"/>
              <a:t> type annotation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C8777-7601-FD86-8796-7E565F52F1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A1F92-2848-3442-A722-3879899E54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0E20C-7F82-8D10-A542-D3D6C4B3DA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EA988F-58CC-2157-4F45-BA48FB6EF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640" y="358815"/>
            <a:ext cx="2887532" cy="42760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7AB891-06CC-B589-9DFD-66131DB90929}"/>
              </a:ext>
            </a:extLst>
          </p:cNvPr>
          <p:cNvSpPr txBox="1"/>
          <p:nvPr/>
        </p:nvSpPr>
        <p:spPr>
          <a:xfrm>
            <a:off x="6599998" y="4881890"/>
            <a:ext cx="45752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sz="1050" dirty="0">
                <a:hlinkClick r:id="rId3"/>
              </a:rPr>
              <a:t>https://www.ebi.ac.uk/ols4/ontologies/cl</a:t>
            </a:r>
            <a:endParaRPr lang="LID4096" sz="1050" dirty="0"/>
          </a:p>
        </p:txBody>
      </p:sp>
    </p:spTree>
    <p:extLst>
      <p:ext uri="{BB962C8B-B14F-4D97-AF65-F5344CB8AC3E}">
        <p14:creationId xmlns:p14="http://schemas.microsoft.com/office/powerpoint/2010/main" val="114414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C7E851-7DB3-2D8E-1B44-8948668B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Cell</a:t>
            </a:r>
            <a:r>
              <a:rPr lang="fr-FR" dirty="0"/>
              <a:t> type annotation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C8777-7601-FD86-8796-7E565F52F1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A1F92-2848-3442-A722-3879899E54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0E20C-7F82-8D10-A542-D3D6C4B3DA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7AB891-06CC-B589-9DFD-66131DB90929}"/>
              </a:ext>
            </a:extLst>
          </p:cNvPr>
          <p:cNvSpPr txBox="1"/>
          <p:nvPr/>
        </p:nvSpPr>
        <p:spPr>
          <a:xfrm>
            <a:off x="6599998" y="4881890"/>
            <a:ext cx="45752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sz="1050" dirty="0">
                <a:hlinkClick r:id="rId2"/>
              </a:rPr>
              <a:t>https://www.ebi.ac.uk/ols4/ontologies/cl</a:t>
            </a:r>
            <a:endParaRPr lang="LID4096" sz="105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828FEF-6FFB-92E6-4D21-8AC6271C3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err="1"/>
              <a:t>Two</a:t>
            </a:r>
            <a:r>
              <a:rPr lang="fr-FR" sz="2000" dirty="0"/>
              <a:t> main </a:t>
            </a:r>
            <a:r>
              <a:rPr lang="fr-FR" sz="2000" dirty="0" err="1"/>
              <a:t>strategies</a:t>
            </a:r>
            <a:r>
              <a:rPr lang="fr-FR" sz="2000" dirty="0"/>
              <a:t>:</a:t>
            </a:r>
          </a:p>
          <a:p>
            <a:pPr lvl="1"/>
            <a:r>
              <a:rPr lang="fr-FR" sz="1800" b="1" dirty="0"/>
              <a:t>Marker-</a:t>
            </a:r>
            <a:r>
              <a:rPr lang="fr-FR" sz="1800" b="1" dirty="0" err="1"/>
              <a:t>based</a:t>
            </a:r>
            <a:endParaRPr lang="fr-FR" sz="1800" b="1" dirty="0"/>
          </a:p>
          <a:p>
            <a:pPr lvl="2"/>
            <a:r>
              <a:rPr lang="fr-FR" sz="1600" dirty="0" err="1"/>
              <a:t>Using</a:t>
            </a:r>
            <a:r>
              <a:rPr lang="fr-FR" sz="1600" dirty="0"/>
              <a:t> </a:t>
            </a:r>
            <a:r>
              <a:rPr lang="fr-FR" sz="1600" dirty="0" err="1"/>
              <a:t>databases</a:t>
            </a:r>
            <a:r>
              <a:rPr lang="fr-FR" sz="1600" dirty="0"/>
              <a:t> of marker </a:t>
            </a:r>
            <a:r>
              <a:rPr lang="fr-FR" sz="1600" dirty="0" err="1"/>
              <a:t>genes</a:t>
            </a:r>
            <a:r>
              <a:rPr lang="fr-FR" sz="1600" dirty="0"/>
              <a:t> </a:t>
            </a:r>
            <a:r>
              <a:rPr lang="fr-FR" sz="1600" dirty="0" err="1"/>
              <a:t>such</a:t>
            </a:r>
            <a:r>
              <a:rPr lang="fr-FR" sz="1600" dirty="0"/>
              <a:t> as </a:t>
            </a:r>
            <a:r>
              <a:rPr lang="fr-FR" sz="1600" dirty="0" err="1"/>
              <a:t>MSigDB</a:t>
            </a:r>
            <a:r>
              <a:rPr lang="fr-FR" sz="1600" dirty="0"/>
              <a:t>, </a:t>
            </a:r>
            <a:r>
              <a:rPr lang="fr-FR" sz="1600" dirty="0" err="1"/>
              <a:t>PanglaoDB</a:t>
            </a:r>
            <a:r>
              <a:rPr lang="fr-FR" sz="1600" dirty="0"/>
              <a:t>, </a:t>
            </a:r>
            <a:r>
              <a:rPr lang="fr-FR" sz="1600" dirty="0" err="1"/>
              <a:t>CellMarker</a:t>
            </a:r>
            <a:endParaRPr lang="fr-FR" sz="1600" dirty="0"/>
          </a:p>
          <a:p>
            <a:pPr lvl="2"/>
            <a:r>
              <a:rPr lang="fr-FR" sz="1600" dirty="0" err="1"/>
              <a:t>Manually</a:t>
            </a:r>
            <a:r>
              <a:rPr lang="fr-FR" sz="1600" dirty="0"/>
              <a:t> </a:t>
            </a:r>
            <a:r>
              <a:rPr lang="fr-FR" sz="1600" dirty="0" err="1"/>
              <a:t>from</a:t>
            </a:r>
            <a:r>
              <a:rPr lang="fr-FR" sz="1600" dirty="0"/>
              <a:t> the </a:t>
            </a:r>
            <a:r>
              <a:rPr lang="fr-FR" sz="1600" dirty="0" err="1"/>
              <a:t>literature</a:t>
            </a:r>
            <a:endParaRPr lang="fr-FR" sz="1600" dirty="0"/>
          </a:p>
          <a:p>
            <a:pPr lvl="2"/>
            <a:endParaRPr lang="fr-FR" sz="1600" dirty="0"/>
          </a:p>
          <a:p>
            <a:pPr lvl="1"/>
            <a:r>
              <a:rPr lang="fr-FR" sz="1800" b="1" dirty="0"/>
              <a:t>Reference-</a:t>
            </a:r>
            <a:r>
              <a:rPr lang="fr-FR" sz="1800" b="1" dirty="0" err="1"/>
              <a:t>based</a:t>
            </a:r>
            <a:endParaRPr lang="fr-FR" sz="1800" b="1" dirty="0"/>
          </a:p>
          <a:p>
            <a:pPr lvl="2"/>
            <a:r>
              <a:rPr lang="fr-FR" sz="1600" dirty="0"/>
              <a:t>Transfer labels </a:t>
            </a:r>
            <a:r>
              <a:rPr lang="fr-FR" sz="1600" dirty="0" err="1"/>
              <a:t>from</a:t>
            </a:r>
            <a:r>
              <a:rPr lang="fr-FR" sz="1600" dirty="0"/>
              <a:t> a </a:t>
            </a:r>
            <a:r>
              <a:rPr lang="fr-FR" sz="1600" dirty="0" err="1"/>
              <a:t>reference</a:t>
            </a:r>
            <a:r>
              <a:rPr lang="fr-FR" sz="1600" dirty="0"/>
              <a:t> </a:t>
            </a:r>
            <a:r>
              <a:rPr lang="fr-FR" sz="1600" dirty="0" err="1"/>
              <a:t>annotated</a:t>
            </a:r>
            <a:r>
              <a:rPr lang="fr-FR" sz="1600" dirty="0"/>
              <a:t> </a:t>
            </a:r>
            <a:r>
              <a:rPr lang="fr-FR" sz="1600" dirty="0" err="1"/>
              <a:t>dataset</a:t>
            </a:r>
            <a:endParaRPr lang="fr-FR" sz="1600" dirty="0"/>
          </a:p>
          <a:p>
            <a:pPr marL="685800" lvl="2" indent="0">
              <a:buNone/>
            </a:pPr>
            <a:endParaRPr lang="fr-FR" sz="1600" dirty="0"/>
          </a:p>
          <a:p>
            <a:r>
              <a:rPr lang="fr-FR" sz="1900" dirty="0" err="1"/>
              <a:t>Now</a:t>
            </a:r>
            <a:r>
              <a:rPr lang="fr-FR" sz="1900" dirty="0"/>
              <a:t> a </a:t>
            </a:r>
            <a:r>
              <a:rPr lang="fr-FR" sz="1900" dirty="0" err="1"/>
              <a:t>third</a:t>
            </a:r>
            <a:r>
              <a:rPr lang="fr-FR" sz="1900" dirty="0"/>
              <a:t> option </a:t>
            </a:r>
            <a:r>
              <a:rPr lang="fr-FR" sz="1900" dirty="0" err="1"/>
              <a:t>is</a:t>
            </a:r>
            <a:r>
              <a:rPr lang="fr-FR" sz="1900" dirty="0"/>
              <a:t> to use </a:t>
            </a:r>
            <a:r>
              <a:rPr lang="fr-FR" sz="1900" dirty="0" err="1"/>
              <a:t>LLMs</a:t>
            </a:r>
            <a:r>
              <a:rPr lang="fr-FR" sz="1900" dirty="0"/>
              <a:t> (fine-</a:t>
            </a:r>
            <a:r>
              <a:rPr lang="fr-FR" sz="1900" dirty="0" err="1"/>
              <a:t>tuned</a:t>
            </a:r>
            <a:r>
              <a:rPr lang="fr-FR" sz="1900" dirty="0"/>
              <a:t> to </a:t>
            </a:r>
            <a:r>
              <a:rPr lang="fr-FR" sz="1900" dirty="0" err="1"/>
              <a:t>this</a:t>
            </a:r>
            <a:r>
              <a:rPr lang="fr-FR" sz="1900" dirty="0"/>
              <a:t> </a:t>
            </a:r>
            <a:r>
              <a:rPr lang="fr-FR" sz="1900" dirty="0" err="1"/>
              <a:t>task</a:t>
            </a:r>
            <a:r>
              <a:rPr lang="fr-FR" sz="1900" dirty="0"/>
              <a:t>, or not)</a:t>
            </a:r>
            <a:endParaRPr lang="LID4096" sz="1900" dirty="0"/>
          </a:p>
        </p:txBody>
      </p:sp>
    </p:spTree>
    <p:extLst>
      <p:ext uri="{BB962C8B-B14F-4D97-AF65-F5344CB8AC3E}">
        <p14:creationId xmlns:p14="http://schemas.microsoft.com/office/powerpoint/2010/main" val="357375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49B970-C97E-A870-22D0-59652ED27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4" y="651629"/>
            <a:ext cx="7726363" cy="4168490"/>
          </a:xfrm>
        </p:spPr>
        <p:txBody>
          <a:bodyPr>
            <a:normAutofit/>
          </a:bodyPr>
          <a:lstStyle/>
          <a:p>
            <a:r>
              <a:rPr lang="fr-FR" dirty="0"/>
              <a:t>There are a few options</a:t>
            </a:r>
          </a:p>
          <a:p>
            <a:pPr marL="685800" lvl="1" indent="-342900">
              <a:buAutoNum type="arabicPeriod"/>
            </a:pPr>
            <a:r>
              <a:rPr lang="fr-FR" dirty="0"/>
              <a:t>Use marker </a:t>
            </a:r>
            <a:r>
              <a:rPr lang="fr-FR" dirty="0" err="1"/>
              <a:t>genes</a:t>
            </a:r>
            <a:r>
              <a:rPr lang="fr-FR" dirty="0"/>
              <a:t> and experts </a:t>
            </a:r>
            <a:r>
              <a:rPr lang="fr-FR" dirty="0" err="1"/>
              <a:t>knowledge</a:t>
            </a:r>
            <a:r>
              <a:rPr lang="fr-FR" dirty="0"/>
              <a:t> / </a:t>
            </a:r>
            <a:r>
              <a:rPr lang="fr-FR" dirty="0" err="1"/>
              <a:t>litterature</a:t>
            </a:r>
            <a:r>
              <a:rPr lang="fr-FR" dirty="0"/>
              <a:t> and</a:t>
            </a:r>
            <a:r>
              <a:rPr lang="fr-FR" b="1" dirty="0"/>
              <a:t> </a:t>
            </a:r>
            <a:r>
              <a:rPr lang="fr-FR" b="1" dirty="0" err="1"/>
              <a:t>manually</a:t>
            </a:r>
            <a:r>
              <a:rPr lang="fr-FR" b="1" dirty="0"/>
              <a:t> </a:t>
            </a:r>
            <a:r>
              <a:rPr lang="fr-FR" b="1" dirty="0" err="1"/>
              <a:t>curate</a:t>
            </a:r>
            <a:r>
              <a:rPr lang="fr-FR" b="1" dirty="0"/>
              <a:t> all clusters</a:t>
            </a:r>
          </a:p>
          <a:p>
            <a:pPr marL="685800" lvl="1" indent="-342900">
              <a:buAutoNum type="arabicPeriod"/>
            </a:pPr>
            <a:r>
              <a:rPr lang="fr-FR" dirty="0"/>
              <a:t>Use marker </a:t>
            </a:r>
            <a:r>
              <a:rPr lang="fr-FR" dirty="0" err="1"/>
              <a:t>genes</a:t>
            </a:r>
            <a:r>
              <a:rPr lang="fr-FR" dirty="0"/>
              <a:t> and </a:t>
            </a:r>
            <a:r>
              <a:rPr lang="fr-FR" dirty="0" err="1"/>
              <a:t>cell</a:t>
            </a:r>
            <a:r>
              <a:rPr lang="fr-FR" dirty="0"/>
              <a:t>-type </a:t>
            </a:r>
            <a:r>
              <a:rPr lang="fr-FR" dirty="0" err="1"/>
              <a:t>databases</a:t>
            </a:r>
            <a:r>
              <a:rPr lang="fr-FR" dirty="0"/>
              <a:t> (e.g. </a:t>
            </a:r>
            <a:r>
              <a:rPr lang="fr-FR" dirty="0" err="1">
                <a:hlinkClick r:id="rId2"/>
              </a:rPr>
              <a:t>PanglaoDB</a:t>
            </a:r>
            <a:r>
              <a:rPr lang="fr-FR" dirty="0"/>
              <a:t>) and </a:t>
            </a:r>
            <a:r>
              <a:rPr lang="fr-FR" dirty="0" err="1"/>
              <a:t>perform</a:t>
            </a:r>
            <a:r>
              <a:rPr lang="fr-FR" dirty="0"/>
              <a:t> </a:t>
            </a:r>
            <a:r>
              <a:rPr lang="fr-FR" b="1" dirty="0" err="1"/>
              <a:t>functional</a:t>
            </a:r>
            <a:r>
              <a:rPr lang="fr-FR" b="1" dirty="0"/>
              <a:t> </a:t>
            </a:r>
            <a:r>
              <a:rPr lang="fr-FR" b="1" dirty="0" err="1"/>
              <a:t>enrichment</a:t>
            </a:r>
            <a:r>
              <a:rPr lang="fr-FR" b="1" dirty="0"/>
              <a:t> </a:t>
            </a:r>
            <a:r>
              <a:rPr lang="fr-FR" b="1" dirty="0" err="1"/>
              <a:t>analysis</a:t>
            </a:r>
            <a:r>
              <a:rPr lang="fr-FR" dirty="0"/>
              <a:t> (</a:t>
            </a:r>
            <a:r>
              <a:rPr lang="fr-FR" dirty="0" err="1"/>
              <a:t>Enrichr</a:t>
            </a:r>
            <a:r>
              <a:rPr lang="fr-FR" dirty="0"/>
              <a:t>, </a:t>
            </a:r>
            <a:r>
              <a:rPr lang="fr-FR" dirty="0" err="1"/>
              <a:t>topGO</a:t>
            </a:r>
            <a:r>
              <a:rPr lang="fr-FR" dirty="0"/>
              <a:t>, …)</a:t>
            </a:r>
          </a:p>
          <a:p>
            <a:pPr marL="685800" lvl="1" indent="-342900">
              <a:buAutoNum type="arabicPeriod"/>
            </a:pPr>
            <a:r>
              <a:rPr lang="fr-FR" dirty="0" err="1"/>
              <a:t>Using</a:t>
            </a:r>
            <a:r>
              <a:rPr lang="fr-FR" dirty="0"/>
              <a:t> a </a:t>
            </a:r>
            <a:r>
              <a:rPr lang="fr-FR" b="1" dirty="0" err="1"/>
              <a:t>prediction</a:t>
            </a:r>
            <a:r>
              <a:rPr lang="fr-FR" b="1" dirty="0"/>
              <a:t> model </a:t>
            </a:r>
            <a:r>
              <a:rPr lang="fr-FR" dirty="0" err="1"/>
              <a:t>trained</a:t>
            </a:r>
            <a:r>
              <a:rPr lang="fr-FR" dirty="0"/>
              <a:t> on </a:t>
            </a:r>
            <a:r>
              <a:rPr lang="fr-FR" dirty="0" err="1"/>
              <a:t>reference</a:t>
            </a:r>
            <a:r>
              <a:rPr lang="fr-FR" dirty="0"/>
              <a:t> markers (e.g. </a:t>
            </a:r>
            <a:r>
              <a:rPr lang="fr-FR" dirty="0">
                <a:hlinkClick r:id="rId3"/>
              </a:rPr>
              <a:t>Garnett</a:t>
            </a:r>
            <a:r>
              <a:rPr lang="fr-FR" dirty="0"/>
              <a:t>)</a:t>
            </a:r>
          </a:p>
          <a:p>
            <a:pPr marL="685800" lvl="1" indent="-342900">
              <a:buAutoNum type="arabicPeriod"/>
            </a:pPr>
            <a:endParaRPr lang="fr-FR" dirty="0"/>
          </a:p>
          <a:p>
            <a:pPr marL="685800" lvl="1" indent="-342900">
              <a:buAutoNum type="arabicPeriod"/>
            </a:pPr>
            <a:r>
              <a:rPr lang="fr-FR" dirty="0"/>
              <a:t>Use a </a:t>
            </a:r>
            <a:r>
              <a:rPr lang="fr-FR" dirty="0" err="1"/>
              <a:t>reference</a:t>
            </a:r>
            <a:r>
              <a:rPr lang="fr-FR" dirty="0"/>
              <a:t> </a:t>
            </a:r>
            <a:r>
              <a:rPr lang="fr-FR" dirty="0" err="1"/>
              <a:t>dataset</a:t>
            </a:r>
            <a:r>
              <a:rPr lang="fr-FR" dirty="0"/>
              <a:t>/atlas to </a:t>
            </a:r>
            <a:r>
              <a:rPr lang="fr-FR" b="1" dirty="0" err="1"/>
              <a:t>transfer</a:t>
            </a:r>
            <a:r>
              <a:rPr lang="fr-FR" b="1" dirty="0"/>
              <a:t> annotations </a:t>
            </a:r>
            <a:r>
              <a:rPr lang="fr-FR" dirty="0"/>
              <a:t>or </a:t>
            </a:r>
            <a:r>
              <a:rPr lang="fr-FR" dirty="0" err="1"/>
              <a:t>integrate</a:t>
            </a:r>
            <a:r>
              <a:rPr lang="fr-FR" dirty="0"/>
              <a:t> </a:t>
            </a:r>
            <a:r>
              <a:rPr lang="fr-FR" dirty="0" err="1"/>
              <a:t>datasets</a:t>
            </a:r>
            <a:r>
              <a:rPr lang="fr-FR" dirty="0"/>
              <a:t> </a:t>
            </a:r>
            <a:r>
              <a:rPr lang="fr-FR" dirty="0" err="1"/>
              <a:t>together</a:t>
            </a:r>
            <a:r>
              <a:rPr lang="fr-FR" dirty="0"/>
              <a:t> e.g.</a:t>
            </a:r>
          </a:p>
          <a:p>
            <a:pPr marL="1028700" lvl="2" indent="-342900">
              <a:buAutoNum type="alphaLcPeriod"/>
            </a:pPr>
            <a:r>
              <a:rPr lang="fr-FR" dirty="0"/>
              <a:t>Label </a:t>
            </a:r>
            <a:r>
              <a:rPr lang="fr-FR" dirty="0" err="1"/>
              <a:t>transfer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>
                <a:hlinkClick r:id="rId4"/>
              </a:rPr>
              <a:t>Seurat</a:t>
            </a:r>
            <a:endParaRPr lang="fr-FR" dirty="0"/>
          </a:p>
          <a:p>
            <a:pPr marL="1028700" lvl="2" indent="-342900">
              <a:buAutoNum type="alphaLcPeriod"/>
            </a:pPr>
            <a:r>
              <a:rPr lang="fr-FR" dirty="0" err="1"/>
              <a:t>Supervised</a:t>
            </a:r>
            <a:r>
              <a:rPr lang="fr-FR" dirty="0"/>
              <a:t> </a:t>
            </a:r>
            <a:r>
              <a:rPr lang="fr-FR" dirty="0" err="1"/>
              <a:t>integration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>
                <a:hlinkClick r:id="rId5"/>
              </a:rPr>
              <a:t>scANVI</a:t>
            </a:r>
            <a:endParaRPr lang="fr-FR" dirty="0"/>
          </a:p>
          <a:p>
            <a:pPr marL="1028700" lvl="2" indent="-342900">
              <a:buAutoNum type="alphaLcPeriod"/>
            </a:pPr>
            <a:r>
              <a:rPr lang="fr-FR" dirty="0"/>
              <a:t>Cross-</a:t>
            </a:r>
            <a:r>
              <a:rPr lang="fr-FR" dirty="0" err="1"/>
              <a:t>species</a:t>
            </a:r>
            <a:r>
              <a:rPr lang="fr-FR" dirty="0"/>
              <a:t> </a:t>
            </a:r>
            <a:r>
              <a:rPr lang="fr-FR" dirty="0" err="1"/>
              <a:t>integration</a:t>
            </a:r>
            <a:r>
              <a:rPr lang="fr-FR" dirty="0"/>
              <a:t> and label </a:t>
            </a:r>
            <a:r>
              <a:rPr lang="fr-FR" dirty="0" err="1"/>
              <a:t>transfer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>
                <a:hlinkClick r:id="rId6"/>
              </a:rPr>
              <a:t>SAMap</a:t>
            </a:r>
            <a:r>
              <a:rPr lang="fr-FR" dirty="0"/>
              <a:t> or </a:t>
            </a:r>
            <a:r>
              <a:rPr lang="fr-FR" dirty="0">
                <a:hlinkClick r:id="rId7"/>
              </a:rPr>
              <a:t>SATURN</a:t>
            </a:r>
            <a:endParaRPr lang="fr-FR" dirty="0"/>
          </a:p>
          <a:p>
            <a:pPr marL="685800" lvl="1" indent="-342900">
              <a:buFont typeface="Arial" panose="020B0604020202020204" pitchFamily="34" charset="0"/>
              <a:buAutoNum type="arabicPeriod"/>
            </a:pPr>
            <a:r>
              <a:rPr lang="fr-FR" dirty="0" err="1"/>
              <a:t>Using</a:t>
            </a:r>
            <a:r>
              <a:rPr lang="fr-FR" dirty="0"/>
              <a:t> cloud-</a:t>
            </a:r>
            <a:r>
              <a:rPr lang="fr-FR" dirty="0" err="1"/>
              <a:t>based</a:t>
            </a:r>
            <a:r>
              <a:rPr lang="fr-FR" dirty="0"/>
              <a:t> service </a:t>
            </a:r>
            <a:r>
              <a:rPr lang="fr-FR" dirty="0" err="1"/>
              <a:t>such</a:t>
            </a:r>
            <a:r>
              <a:rPr lang="fr-FR" dirty="0"/>
              <a:t> as </a:t>
            </a:r>
            <a:r>
              <a:rPr lang="fr-FR" b="1" dirty="0" err="1">
                <a:hlinkClick r:id="rId8"/>
              </a:rPr>
              <a:t>cellranger</a:t>
            </a:r>
            <a:r>
              <a:rPr lang="fr-FR" b="1" dirty="0">
                <a:hlinkClick r:id="rId8"/>
              </a:rPr>
              <a:t> </a:t>
            </a:r>
            <a:r>
              <a:rPr lang="fr-FR" b="1" dirty="0" err="1">
                <a:hlinkClick r:id="rId8"/>
              </a:rPr>
              <a:t>annotate</a:t>
            </a:r>
            <a:r>
              <a:rPr lang="fr-FR" b="1" dirty="0">
                <a:hlinkClick r:id="rId8"/>
              </a:rPr>
              <a:t> </a:t>
            </a:r>
            <a:r>
              <a:rPr lang="fr-FR" dirty="0"/>
              <a:t>(</a:t>
            </a:r>
            <a:r>
              <a:rPr lang="fr-FR" dirty="0" err="1"/>
              <a:t>cellranger</a:t>
            </a:r>
            <a:r>
              <a:rPr lang="fr-FR" dirty="0"/>
              <a:t> v9 – </a:t>
            </a:r>
            <a:r>
              <a:rPr lang="fr-FR" dirty="0" err="1"/>
              <a:t>Feb</a:t>
            </a:r>
            <a:r>
              <a:rPr lang="fr-FR" dirty="0"/>
              <a:t> 6, 2025)</a:t>
            </a:r>
          </a:p>
          <a:p>
            <a:pPr marL="685800" lvl="1" indent="-342900">
              <a:buFont typeface="Arial" panose="020B0604020202020204" pitchFamily="34" charset="0"/>
              <a:buAutoNum type="arabicPeriod"/>
            </a:pPr>
            <a:endParaRPr lang="fr-FR" dirty="0"/>
          </a:p>
          <a:p>
            <a:pPr marL="685800" lvl="1" indent="-342900">
              <a:buFont typeface="Arial" panose="020B0604020202020204" pitchFamily="34" charset="0"/>
              <a:buAutoNum type="arabicPeriod"/>
            </a:pP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b="1" dirty="0"/>
              <a:t>LLM-</a:t>
            </a:r>
            <a:r>
              <a:rPr lang="fr-FR" b="1" dirty="0" err="1"/>
              <a:t>based</a:t>
            </a:r>
            <a:r>
              <a:rPr lang="fr-FR" b="1" dirty="0"/>
              <a:t> </a:t>
            </a:r>
            <a:r>
              <a:rPr lang="fr-FR" b="1" dirty="0" err="1"/>
              <a:t>prediction</a:t>
            </a:r>
            <a:r>
              <a:rPr lang="fr-FR" b="1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>
                <a:hlinkClick r:id="rId9"/>
              </a:rPr>
              <a:t>AnnDictionary</a:t>
            </a:r>
            <a:r>
              <a:rPr lang="fr-FR" dirty="0"/>
              <a:t>, </a:t>
            </a:r>
            <a:r>
              <a:rPr lang="en-US" dirty="0" err="1">
                <a:hlinkClick r:id="rId10"/>
              </a:rPr>
              <a:t>GPTCelltype</a:t>
            </a:r>
            <a:r>
              <a:rPr lang="en-US" dirty="0"/>
              <a:t> , …</a:t>
            </a:r>
            <a:endParaRPr lang="fr-FR" dirty="0"/>
          </a:p>
          <a:p>
            <a:pPr marL="685800" lvl="2" indent="0">
              <a:buNone/>
            </a:pPr>
            <a:endParaRPr lang="fr-FR" dirty="0"/>
          </a:p>
          <a:p>
            <a:pPr marL="342900" lvl="1" indent="0">
              <a:buNone/>
            </a:pPr>
            <a:endParaRPr lang="LID4096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080237-1C7E-D0E5-8E6A-F3ED85E58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methods</a:t>
            </a:r>
            <a:r>
              <a:rPr lang="fr-FR" dirty="0"/>
              <a:t> to use?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4030B-E6B6-1C70-EEA1-80CD838754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505FD-61DA-22B3-1795-231D0CA864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78242-1434-3662-5CE1-1AA7FA8FA6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662D6E-580A-FC7E-7B59-CD22A831605A}"/>
              </a:ext>
            </a:extLst>
          </p:cNvPr>
          <p:cNvSpPr txBox="1"/>
          <p:nvPr/>
        </p:nvSpPr>
        <p:spPr>
          <a:xfrm rot="16200000">
            <a:off x="230651" y="1418545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Marker-</a:t>
            </a:r>
            <a:r>
              <a:rPr lang="fr-FR" sz="1400" b="1" dirty="0" err="1"/>
              <a:t>based</a:t>
            </a:r>
            <a:endParaRPr lang="LID4096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B6E5F5-D73E-184F-8ABB-41CBE98A4C48}"/>
              </a:ext>
            </a:extLst>
          </p:cNvPr>
          <p:cNvSpPr txBox="1"/>
          <p:nvPr/>
        </p:nvSpPr>
        <p:spPr>
          <a:xfrm rot="16200000">
            <a:off x="104234" y="3128153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Reference-</a:t>
            </a:r>
            <a:r>
              <a:rPr lang="fr-FR" sz="1400" b="1" dirty="0" err="1"/>
              <a:t>based</a:t>
            </a:r>
            <a:endParaRPr lang="LID4096" sz="1400" b="1" dirty="0"/>
          </a:p>
        </p:txBody>
      </p:sp>
    </p:spTree>
    <p:extLst>
      <p:ext uri="{BB962C8B-B14F-4D97-AF65-F5344CB8AC3E}">
        <p14:creationId xmlns:p14="http://schemas.microsoft.com/office/powerpoint/2010/main" val="131655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5FA304-86FC-4593-0A57-9185E7641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err="1"/>
              <a:t>Depends</a:t>
            </a:r>
            <a:r>
              <a:rPr lang="fr-FR" dirty="0"/>
              <a:t> on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dataset</a:t>
            </a:r>
            <a:endParaRPr lang="fr-FR" dirty="0"/>
          </a:p>
          <a:p>
            <a:pPr lvl="1"/>
            <a:r>
              <a:rPr lang="fr-FR" dirty="0"/>
              <a:t>Is </a:t>
            </a:r>
            <a:r>
              <a:rPr lang="fr-FR" dirty="0" err="1"/>
              <a:t>this</a:t>
            </a:r>
            <a:r>
              <a:rPr lang="fr-FR" dirty="0"/>
              <a:t> a </a:t>
            </a:r>
            <a:r>
              <a:rPr lang="fr-FR" dirty="0" err="1"/>
              <a:t>well-studied</a:t>
            </a:r>
            <a:r>
              <a:rPr lang="fr-FR" dirty="0"/>
              <a:t> </a:t>
            </a:r>
            <a:r>
              <a:rPr lang="fr-FR" dirty="0" err="1"/>
              <a:t>species</a:t>
            </a:r>
            <a:r>
              <a:rPr lang="fr-FR" dirty="0"/>
              <a:t> (mouse, </a:t>
            </a:r>
            <a:r>
              <a:rPr lang="fr-FR" dirty="0" err="1"/>
              <a:t>human</a:t>
            </a:r>
            <a:r>
              <a:rPr lang="fr-FR" dirty="0"/>
              <a:t>) ? </a:t>
            </a:r>
          </a:p>
          <a:p>
            <a:pPr lvl="2"/>
            <a:r>
              <a:rPr lang="fr-FR" dirty="0"/>
              <a:t>Very </a:t>
            </a:r>
            <a:r>
              <a:rPr lang="fr-FR" dirty="0" err="1"/>
              <a:t>detailed</a:t>
            </a:r>
            <a:r>
              <a:rPr lang="fr-FR" dirty="0"/>
              <a:t> marker </a:t>
            </a:r>
            <a:r>
              <a:rPr lang="fr-FR" dirty="0" err="1"/>
              <a:t>gene</a:t>
            </a:r>
            <a:r>
              <a:rPr lang="fr-FR" dirty="0"/>
              <a:t> </a:t>
            </a:r>
            <a:r>
              <a:rPr lang="fr-FR" dirty="0" err="1"/>
              <a:t>database</a:t>
            </a:r>
            <a:r>
              <a:rPr lang="fr-FR" dirty="0"/>
              <a:t> </a:t>
            </a:r>
            <a:r>
              <a:rPr lang="fr-FR" dirty="0" err="1"/>
              <a:t>exist</a:t>
            </a:r>
            <a:endParaRPr lang="fr-FR" dirty="0"/>
          </a:p>
          <a:p>
            <a:pPr lvl="2">
              <a:buFont typeface="Symbol" panose="05050102010706020507" pitchFamily="18" charset="2"/>
              <a:buChar char="Þ"/>
            </a:pPr>
            <a:r>
              <a:rPr lang="fr-FR" dirty="0"/>
              <a:t> Marker-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methods</a:t>
            </a:r>
            <a:endParaRPr lang="fr-FR" dirty="0"/>
          </a:p>
          <a:p>
            <a:pPr lvl="2"/>
            <a:r>
              <a:rPr lang="fr-FR" dirty="0"/>
              <a:t>Lots of </a:t>
            </a:r>
            <a:r>
              <a:rPr lang="fr-FR" dirty="0" err="1"/>
              <a:t>reference</a:t>
            </a:r>
            <a:r>
              <a:rPr lang="fr-FR" dirty="0"/>
              <a:t> </a:t>
            </a:r>
            <a:r>
              <a:rPr lang="fr-FR" dirty="0" err="1"/>
              <a:t>datasets</a:t>
            </a:r>
            <a:r>
              <a:rPr lang="fr-FR" dirty="0"/>
              <a:t> </a:t>
            </a:r>
            <a:r>
              <a:rPr lang="fr-FR" dirty="0" err="1"/>
              <a:t>exist</a:t>
            </a:r>
            <a:endParaRPr lang="fr-FR" dirty="0"/>
          </a:p>
          <a:p>
            <a:pPr lvl="2">
              <a:buFont typeface="Symbol" panose="05050102010706020507" pitchFamily="18" charset="2"/>
              <a:buChar char="Þ"/>
            </a:pPr>
            <a:r>
              <a:rPr lang="fr-FR" dirty="0"/>
              <a:t>Reference-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methods</a:t>
            </a:r>
            <a:endParaRPr lang="fr-FR" dirty="0"/>
          </a:p>
          <a:p>
            <a:pPr lvl="2"/>
            <a:endParaRPr lang="fr-FR" dirty="0"/>
          </a:p>
          <a:p>
            <a:pPr lvl="1"/>
            <a:r>
              <a:rPr lang="fr-FR" dirty="0"/>
              <a:t>Is </a:t>
            </a:r>
            <a:r>
              <a:rPr lang="fr-FR" dirty="0" err="1"/>
              <a:t>this</a:t>
            </a:r>
            <a:r>
              <a:rPr lang="fr-FR" dirty="0"/>
              <a:t> a more "</a:t>
            </a:r>
            <a:r>
              <a:rPr lang="fr-FR" dirty="0" err="1"/>
              <a:t>exotic</a:t>
            </a:r>
            <a:r>
              <a:rPr lang="fr-FR" dirty="0"/>
              <a:t>" </a:t>
            </a:r>
            <a:r>
              <a:rPr lang="fr-FR" dirty="0" err="1"/>
              <a:t>species</a:t>
            </a:r>
            <a:r>
              <a:rPr lang="fr-FR" dirty="0"/>
              <a:t>?</a:t>
            </a:r>
          </a:p>
          <a:p>
            <a:pPr lvl="2"/>
            <a:r>
              <a:rPr lang="fr-FR" dirty="0" err="1"/>
              <a:t>Maybe</a:t>
            </a:r>
            <a:r>
              <a:rPr lang="fr-FR" dirty="0"/>
              <a:t> not </a:t>
            </a:r>
            <a:r>
              <a:rPr lang="fr-FR" dirty="0" err="1"/>
              <a:t>many</a:t>
            </a:r>
            <a:r>
              <a:rPr lang="fr-FR" dirty="0"/>
              <a:t> markers are </a:t>
            </a:r>
            <a:r>
              <a:rPr lang="fr-FR" dirty="0" err="1"/>
              <a:t>known</a:t>
            </a:r>
            <a:endParaRPr lang="fr-FR" dirty="0"/>
          </a:p>
          <a:p>
            <a:pPr lvl="2">
              <a:buFont typeface="Symbol" panose="05050102010706020507" pitchFamily="18" charset="2"/>
              <a:buChar char="Þ"/>
            </a:pPr>
            <a:r>
              <a:rPr lang="fr-FR" dirty="0"/>
              <a:t>Use </a:t>
            </a:r>
            <a:r>
              <a:rPr lang="fr-FR" dirty="0" err="1"/>
              <a:t>ortholog</a:t>
            </a:r>
            <a:r>
              <a:rPr lang="fr-FR" dirty="0"/>
              <a:t> </a:t>
            </a:r>
            <a:r>
              <a:rPr lang="fr-FR" dirty="0" err="1"/>
              <a:t>database</a:t>
            </a:r>
            <a:endParaRPr lang="fr-FR" dirty="0"/>
          </a:p>
          <a:p>
            <a:pPr lvl="2"/>
            <a:r>
              <a:rPr lang="fr-FR" dirty="0" err="1"/>
              <a:t>Maybe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atlases</a:t>
            </a:r>
            <a:r>
              <a:rPr lang="fr-FR" dirty="0"/>
              <a:t> </a:t>
            </a:r>
            <a:r>
              <a:rPr lang="fr-FR" dirty="0" err="1"/>
              <a:t>exist</a:t>
            </a:r>
            <a:r>
              <a:rPr lang="fr-FR" dirty="0"/>
              <a:t> for close </a:t>
            </a:r>
            <a:r>
              <a:rPr lang="fr-FR" dirty="0" err="1"/>
              <a:t>species</a:t>
            </a:r>
            <a:endParaRPr lang="fr-FR" dirty="0"/>
          </a:p>
          <a:p>
            <a:pPr lvl="2">
              <a:buFont typeface="Symbol" panose="05050102010706020507" pitchFamily="18" charset="2"/>
              <a:buChar char="Þ"/>
            </a:pPr>
            <a:r>
              <a:rPr lang="fr-FR" dirty="0"/>
              <a:t>Use cross-</a:t>
            </a:r>
            <a:r>
              <a:rPr lang="fr-FR" dirty="0" err="1"/>
              <a:t>species</a:t>
            </a:r>
            <a:r>
              <a:rPr lang="fr-FR" dirty="0"/>
              <a:t> annotation </a:t>
            </a:r>
            <a:r>
              <a:rPr lang="fr-FR" dirty="0" err="1"/>
              <a:t>transfer</a:t>
            </a:r>
            <a:r>
              <a:rPr lang="fr-FR" dirty="0"/>
              <a:t> </a:t>
            </a:r>
            <a:r>
              <a:rPr lang="fr-FR" dirty="0" err="1"/>
              <a:t>methods</a:t>
            </a:r>
            <a:r>
              <a:rPr lang="fr-FR" dirty="0"/>
              <a:t> </a:t>
            </a:r>
            <a:r>
              <a:rPr lang="fr-FR" dirty="0" err="1"/>
              <a:t>such</a:t>
            </a:r>
            <a:r>
              <a:rPr lang="fr-FR" dirty="0"/>
              <a:t> as </a:t>
            </a:r>
            <a:r>
              <a:rPr lang="fr-FR" dirty="0" err="1"/>
              <a:t>SAMap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Is </a:t>
            </a:r>
            <a:r>
              <a:rPr lang="fr-FR" dirty="0" err="1"/>
              <a:t>this</a:t>
            </a:r>
            <a:r>
              <a:rPr lang="fr-FR" dirty="0"/>
              <a:t> a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subpopulation</a:t>
            </a:r>
            <a:r>
              <a:rPr lang="fr-FR" dirty="0"/>
              <a:t> of </a:t>
            </a:r>
            <a:r>
              <a:rPr lang="fr-FR" dirty="0" err="1"/>
              <a:t>cells</a:t>
            </a:r>
            <a:r>
              <a:rPr lang="fr-FR" dirty="0"/>
              <a:t> 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"</a:t>
            </a:r>
            <a:r>
              <a:rPr lang="fr-FR" dirty="0" err="1"/>
              <a:t>broad</a:t>
            </a:r>
            <a:r>
              <a:rPr lang="fr-FR" dirty="0"/>
              <a:t> annotations" </a:t>
            </a:r>
            <a:r>
              <a:rPr lang="fr-FR" dirty="0" err="1"/>
              <a:t>exist</a:t>
            </a:r>
            <a:endParaRPr lang="fr-FR" dirty="0"/>
          </a:p>
          <a:p>
            <a:pPr lvl="2"/>
            <a:r>
              <a:rPr lang="fr-FR" dirty="0" err="1"/>
              <a:t>Probably</a:t>
            </a:r>
            <a:r>
              <a:rPr lang="fr-FR" dirty="0"/>
              <a:t> </a:t>
            </a:r>
            <a:r>
              <a:rPr lang="fr-FR" dirty="0" err="1"/>
              <a:t>automated</a:t>
            </a:r>
            <a:r>
              <a:rPr lang="fr-FR" dirty="0"/>
              <a:t> </a:t>
            </a:r>
            <a:r>
              <a:rPr lang="fr-FR" dirty="0" err="1"/>
              <a:t>methods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struggle to </a:t>
            </a:r>
            <a:r>
              <a:rPr lang="fr-FR" dirty="0" err="1"/>
              <a:t>annotate</a:t>
            </a:r>
            <a:r>
              <a:rPr lang="fr-FR" dirty="0"/>
              <a:t> </a:t>
            </a:r>
            <a:r>
              <a:rPr lang="fr-FR" dirty="0" err="1"/>
              <a:t>subpopulations</a:t>
            </a:r>
            <a:r>
              <a:rPr lang="fr-FR" dirty="0"/>
              <a:t> in </a:t>
            </a:r>
            <a:r>
              <a:rPr lang="fr-FR" dirty="0" err="1"/>
              <a:t>details</a:t>
            </a:r>
            <a:endParaRPr lang="fr-FR" dirty="0"/>
          </a:p>
          <a:p>
            <a:pPr lvl="2">
              <a:buFont typeface="Symbol" panose="05050102010706020507" pitchFamily="18" charset="2"/>
              <a:buChar char="Þ"/>
            </a:pPr>
            <a:r>
              <a:rPr lang="fr-FR" dirty="0"/>
              <a:t>Manual annotation</a:t>
            </a:r>
          </a:p>
          <a:p>
            <a:pPr marL="685800" lvl="2" indent="0">
              <a:buNone/>
            </a:pPr>
            <a:endParaRPr lang="fr-F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BA8247-A3CB-4594-3A95-DD213AF6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How to select the best </a:t>
            </a:r>
            <a:r>
              <a:rPr lang="fr-FR" dirty="0" err="1"/>
              <a:t>method</a:t>
            </a:r>
            <a:r>
              <a:rPr lang="fr-FR" dirty="0"/>
              <a:t>?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D91DF-A9BD-C284-BF39-C8E0FBA8F2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04680-6BC9-2CE8-D916-01F0662222C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63105-E4D5-1E8C-6DEC-99B5921AD1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826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5C8C25-D905-F0BD-D676-4E49288B2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Usually</a:t>
            </a:r>
            <a:r>
              <a:rPr lang="fr-FR" dirty="0"/>
              <a:t>, </a:t>
            </a:r>
            <a:r>
              <a:rPr lang="fr-FR" dirty="0" err="1"/>
              <a:t>even</a:t>
            </a:r>
            <a:r>
              <a:rPr lang="fr-FR" dirty="0"/>
              <a:t> </a:t>
            </a:r>
            <a:r>
              <a:rPr lang="fr-FR" dirty="0" err="1"/>
              <a:t>automated</a:t>
            </a:r>
            <a:r>
              <a:rPr lang="fr-FR" dirty="0"/>
              <a:t> </a:t>
            </a:r>
            <a:r>
              <a:rPr lang="fr-FR" dirty="0" err="1"/>
              <a:t>method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require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curation to </a:t>
            </a:r>
            <a:r>
              <a:rPr lang="fr-FR" dirty="0" err="1"/>
              <a:t>ensure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the annotation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proper</a:t>
            </a:r>
            <a:r>
              <a:rPr lang="fr-FR" dirty="0"/>
              <a:t>, </a:t>
            </a:r>
            <a:r>
              <a:rPr lang="fr-FR" dirty="0" err="1"/>
              <a:t>often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known</a:t>
            </a:r>
            <a:r>
              <a:rPr lang="fr-FR" dirty="0"/>
              <a:t> marker </a:t>
            </a:r>
            <a:r>
              <a:rPr lang="fr-FR" dirty="0" err="1"/>
              <a:t>genes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Sometimes</a:t>
            </a:r>
            <a:r>
              <a:rPr lang="fr-FR" dirty="0"/>
              <a:t>, marker </a:t>
            </a:r>
            <a:r>
              <a:rPr lang="fr-FR" dirty="0" err="1"/>
              <a:t>genes</a:t>
            </a:r>
            <a:r>
              <a:rPr lang="fr-FR" dirty="0"/>
              <a:t> are not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clear</a:t>
            </a:r>
            <a:r>
              <a:rPr lang="fr-FR" dirty="0"/>
              <a:t> for </a:t>
            </a:r>
            <a:r>
              <a:rPr lang="fr-FR" dirty="0" err="1"/>
              <a:t>some</a:t>
            </a:r>
            <a:r>
              <a:rPr lang="fr-FR" dirty="0"/>
              <a:t> clusters (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number</a:t>
            </a:r>
            <a:r>
              <a:rPr lang="fr-FR" dirty="0"/>
              <a:t> of DE </a:t>
            </a:r>
            <a:r>
              <a:rPr lang="fr-FR" dirty="0" err="1"/>
              <a:t>genes</a:t>
            </a:r>
            <a:r>
              <a:rPr lang="fr-FR" dirty="0"/>
              <a:t>, or DE </a:t>
            </a:r>
            <a:r>
              <a:rPr lang="fr-FR" dirty="0" err="1"/>
              <a:t>genes</a:t>
            </a:r>
            <a:r>
              <a:rPr lang="fr-FR" dirty="0"/>
              <a:t> not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specific</a:t>
            </a:r>
            <a:r>
              <a:rPr lang="fr-FR" dirty="0"/>
              <a:t>)</a:t>
            </a:r>
          </a:p>
          <a:p>
            <a:pPr lvl="1"/>
            <a:r>
              <a:rPr lang="fr-FR" dirty="0" err="1"/>
              <a:t>We</a:t>
            </a:r>
            <a:r>
              <a:rPr lang="fr-FR" dirty="0"/>
              <a:t> can use a marker-</a:t>
            </a:r>
            <a:r>
              <a:rPr lang="fr-FR" dirty="0" err="1"/>
              <a:t>specificity</a:t>
            </a:r>
            <a:r>
              <a:rPr lang="fr-FR" dirty="0"/>
              <a:t> </a:t>
            </a:r>
            <a:r>
              <a:rPr lang="fr-FR" dirty="0" err="1"/>
              <a:t>calculation</a:t>
            </a:r>
            <a:r>
              <a:rPr lang="fr-FR" dirty="0"/>
              <a:t>: </a:t>
            </a:r>
            <a:r>
              <a:rPr lang="fr-FR" b="1" dirty="0"/>
              <a:t>tau score/index </a:t>
            </a:r>
            <a:r>
              <a:rPr lang="fr-FR" dirty="0"/>
              <a:t>to </a:t>
            </a:r>
            <a:r>
              <a:rPr lang="fr-FR" dirty="0" err="1"/>
              <a:t>prioritize</a:t>
            </a:r>
            <a:r>
              <a:rPr lang="fr-FR" dirty="0"/>
              <a:t>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specific</a:t>
            </a:r>
            <a:r>
              <a:rPr lang="fr-FR" dirty="0"/>
              <a:t> markers</a:t>
            </a:r>
          </a:p>
          <a:p>
            <a:pPr marL="0" indent="0">
              <a:buNone/>
            </a:pPr>
            <a:endParaRPr lang="en-US" sz="1400" b="0" i="0" dirty="0">
              <a:solidFill>
                <a:srgbClr val="2E4057"/>
              </a:solidFill>
              <a:effectLst/>
              <a:latin typeface="Helvetica" panose="020B0604020202020204" pitchFamily="34" charset="0"/>
            </a:endParaRPr>
          </a:p>
          <a:p>
            <a:pPr marL="342900" lvl="1" indent="0">
              <a:buNone/>
            </a:pPr>
            <a:r>
              <a:rPr lang="en-US" sz="1200" b="0" i="1" dirty="0">
                <a:solidFill>
                  <a:srgbClr val="2E4057"/>
                </a:solidFill>
                <a:effectLst/>
                <a:latin typeface="Helvetica" panose="020B0604020202020204" pitchFamily="34" charset="0"/>
              </a:rPr>
              <a:t>The τ index is an indicator of how specifically or broadly expressed a gene is, with a τ of 1 indicating expression specific to only one tissue, and a τ of 0 indicating equal expression across all tissues</a:t>
            </a:r>
            <a:endParaRPr lang="fr-FR" sz="1200" i="1" dirty="0"/>
          </a:p>
          <a:p>
            <a:pPr marL="0" indent="0">
              <a:buNone/>
            </a:pPr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pPr lvl="1"/>
            <a:endParaRPr lang="LID4096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415711-B058-364D-47C3-6FC1946D3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Limitations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9ACE7-0181-E05B-9A0D-B00932D941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258F5-7A22-771C-B236-C04C2E8CC9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E440A-9A29-5473-8512-3AB835DA8B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A36FB5-49E5-F1BD-4498-A1A490842B99}"/>
              </a:ext>
            </a:extLst>
          </p:cNvPr>
          <p:cNvSpPr txBox="1"/>
          <p:nvPr/>
        </p:nvSpPr>
        <p:spPr>
          <a:xfrm>
            <a:off x="2772384" y="4650824"/>
            <a:ext cx="669019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hlinkClick r:id="rId2"/>
              </a:rPr>
              <a:t>https://biodatamining.biomedcentral.com/articles/10.1186/s13040-022-00315-9</a:t>
            </a:r>
            <a:endParaRPr lang="fr-FR" dirty="0"/>
          </a:p>
          <a:p>
            <a:r>
              <a:rPr lang="fr-FR" dirty="0">
                <a:hlinkClick r:id="rId3"/>
              </a:rPr>
              <a:t>https://www.aging-us.com/article/202648/text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370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DED296-59F7-C210-B8A7-CCA3C2DDA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Standard plots to know</a:t>
            </a:r>
            <a:endParaRPr lang="LID4096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BE4FC0-7723-9873-1C6E-0FEA0D7B4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Visualization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89B9E-8004-E9FD-4A0D-0EAEEB44D4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CB8EC-2C7C-8D1E-2249-32E7BC05AF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DC3A5-19A7-F87C-EF3C-3C9AB18684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D44023-0004-5E13-1CD7-B4470CBB3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25" y="1614580"/>
            <a:ext cx="2469829" cy="25032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11A5ED-EAB8-E9B8-82F9-218CE64D2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591" y="1687570"/>
            <a:ext cx="2809730" cy="271495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C4A3138-A929-41F9-DF78-B672C5A5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87" y="1213728"/>
            <a:ext cx="2945913" cy="330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4FFE2F-EF09-33C0-A563-4BEDF27F0DB8}"/>
              </a:ext>
            </a:extLst>
          </p:cNvPr>
          <p:cNvSpPr txBox="1"/>
          <p:nvPr/>
        </p:nvSpPr>
        <p:spPr>
          <a:xfrm>
            <a:off x="612142" y="4553881"/>
            <a:ext cx="457702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Marker </a:t>
            </a:r>
            <a:r>
              <a:rPr lang="fr-FR" b="1" dirty="0" err="1"/>
              <a:t>gene</a:t>
            </a:r>
            <a:r>
              <a:rPr lang="fr-FR" b="1" dirty="0"/>
              <a:t> expression</a:t>
            </a:r>
            <a:endParaRPr lang="LID4096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C2B696-CB31-66AA-CC4D-187B73A1DC06}"/>
              </a:ext>
            </a:extLst>
          </p:cNvPr>
          <p:cNvSpPr txBox="1"/>
          <p:nvPr/>
        </p:nvSpPr>
        <p:spPr>
          <a:xfrm>
            <a:off x="2326359" y="4480665"/>
            <a:ext cx="457702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 err="1"/>
              <a:t>Heatmap</a:t>
            </a:r>
            <a:r>
              <a:rPr lang="fr-FR" b="1" dirty="0"/>
              <a:t> of top DE </a:t>
            </a:r>
            <a:r>
              <a:rPr lang="fr-FR" b="1" dirty="0" err="1"/>
              <a:t>genes</a:t>
            </a:r>
            <a:r>
              <a:rPr lang="fr-FR" b="1" dirty="0"/>
              <a:t> /</a:t>
            </a:r>
          </a:p>
          <a:p>
            <a:pPr algn="ctr"/>
            <a:r>
              <a:rPr lang="fr-FR" b="1" dirty="0"/>
              <a:t>Marker </a:t>
            </a:r>
            <a:r>
              <a:rPr lang="fr-FR" b="1" dirty="0" err="1"/>
              <a:t>genes</a:t>
            </a:r>
            <a:endParaRPr lang="LID4096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DC85D6-1768-A13A-863B-5C370D06F31D}"/>
              </a:ext>
            </a:extLst>
          </p:cNvPr>
          <p:cNvSpPr txBox="1"/>
          <p:nvPr/>
        </p:nvSpPr>
        <p:spPr>
          <a:xfrm>
            <a:off x="7284238" y="4510406"/>
            <a:ext cx="457702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err="1"/>
              <a:t>Dotplot</a:t>
            </a:r>
            <a:endParaRPr lang="LID4096" b="1" dirty="0"/>
          </a:p>
        </p:txBody>
      </p:sp>
    </p:spTree>
    <p:extLst>
      <p:ext uri="{BB962C8B-B14F-4D97-AF65-F5344CB8AC3E}">
        <p14:creationId xmlns:p14="http://schemas.microsoft.com/office/powerpoint/2010/main" val="23338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DED296-59F7-C210-B8A7-CCA3C2DDA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Standard plots to know</a:t>
            </a:r>
            <a:endParaRPr lang="LID4096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BE4FC0-7723-9873-1C6E-0FEA0D7B4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Visualization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89B9E-8004-E9FD-4A0D-0EAEEB44D4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CB8EC-2C7C-8D1E-2249-32E7BC05AF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DC3A5-19A7-F87C-EF3C-3C9AB18684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3338D6-C037-29ED-C9D8-A8B50EF0A1EB}"/>
              </a:ext>
            </a:extLst>
          </p:cNvPr>
          <p:cNvSpPr txBox="1"/>
          <p:nvPr/>
        </p:nvSpPr>
        <p:spPr>
          <a:xfrm>
            <a:off x="2394961" y="4867189"/>
            <a:ext cx="43540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Marker </a:t>
            </a:r>
            <a:r>
              <a:rPr lang="fr-FR" dirty="0" err="1"/>
              <a:t>gene</a:t>
            </a:r>
            <a:r>
              <a:rPr lang="fr-FR" dirty="0"/>
              <a:t> expression on UMAP/t-SNE + </a:t>
            </a:r>
            <a:r>
              <a:rPr lang="fr-FR" dirty="0" err="1"/>
              <a:t>violin</a:t>
            </a:r>
            <a:r>
              <a:rPr lang="fr-FR" dirty="0"/>
              <a:t> plots</a:t>
            </a:r>
            <a:endParaRPr lang="LID4096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957168-12C3-01DD-56B9-47E9EC3F7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10" y="751077"/>
            <a:ext cx="8097380" cy="39724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BAB5F0-9E96-5FA6-5508-A67EBCB90518}"/>
              </a:ext>
            </a:extLst>
          </p:cNvPr>
          <p:cNvSpPr txBox="1"/>
          <p:nvPr/>
        </p:nvSpPr>
        <p:spPr>
          <a:xfrm>
            <a:off x="7089506" y="4850548"/>
            <a:ext cx="45768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hlinkClick r:id="rId3"/>
              </a:rPr>
              <a:t>Li et al, BMC </a:t>
            </a:r>
            <a:r>
              <a:rPr lang="fr-FR" sz="1100" dirty="0" err="1">
                <a:hlinkClick r:id="rId3"/>
              </a:rPr>
              <a:t>Genomics</a:t>
            </a:r>
            <a:r>
              <a:rPr lang="fr-FR" sz="1100" dirty="0">
                <a:hlinkClick r:id="rId3"/>
              </a:rPr>
              <a:t>, 2020</a:t>
            </a:r>
            <a:endParaRPr lang="LID4096" sz="1100" dirty="0"/>
          </a:p>
        </p:txBody>
      </p:sp>
    </p:spTree>
    <p:extLst>
      <p:ext uri="{BB962C8B-B14F-4D97-AF65-F5344CB8AC3E}">
        <p14:creationId xmlns:p14="http://schemas.microsoft.com/office/powerpoint/2010/main" val="8647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BB8E41-7324-F670-4AC1-B881D98D2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err="1"/>
              <a:t>Usually</a:t>
            </a:r>
            <a:r>
              <a:rPr lang="fr-FR" sz="1800" dirty="0"/>
              <a:t> </a:t>
            </a:r>
            <a:r>
              <a:rPr lang="fr-FR" sz="1800" dirty="0" err="1"/>
              <a:t>very</a:t>
            </a:r>
            <a:r>
              <a:rPr lang="fr-FR" sz="1800" dirty="0"/>
              <a:t> time-</a:t>
            </a:r>
            <a:r>
              <a:rPr lang="fr-FR" sz="1800" dirty="0" err="1"/>
              <a:t>consuming</a:t>
            </a:r>
            <a:r>
              <a:rPr lang="fr-FR" sz="1800" dirty="0"/>
              <a:t> </a:t>
            </a:r>
            <a:r>
              <a:rPr lang="fr-FR" sz="1800" dirty="0" err="1"/>
              <a:t>step</a:t>
            </a:r>
            <a:endParaRPr lang="fr-FR" sz="1800" dirty="0"/>
          </a:p>
          <a:p>
            <a:endParaRPr lang="fr-FR" dirty="0"/>
          </a:p>
          <a:p>
            <a:r>
              <a:rPr lang="fr-FR" sz="1800" dirty="0" err="1"/>
              <a:t>Assess</a:t>
            </a:r>
            <a:r>
              <a:rPr lang="fr-FR" sz="1800" dirty="0"/>
              <a:t> the best annotation </a:t>
            </a:r>
            <a:r>
              <a:rPr lang="fr-FR" sz="1800" dirty="0" err="1"/>
              <a:t>method</a:t>
            </a:r>
            <a:r>
              <a:rPr lang="fr-FR" sz="1800" dirty="0"/>
              <a:t> to </a:t>
            </a:r>
            <a:r>
              <a:rPr lang="fr-FR" sz="1800" dirty="0" err="1"/>
              <a:t>choose</a:t>
            </a:r>
            <a:r>
              <a:rPr lang="fr-FR" sz="1800" dirty="0"/>
              <a:t> </a:t>
            </a:r>
            <a:r>
              <a:rPr lang="fr-FR" sz="1800" dirty="0" err="1"/>
              <a:t>based</a:t>
            </a:r>
            <a:r>
              <a:rPr lang="fr-FR" sz="1800" dirty="0"/>
              <a:t> on </a:t>
            </a:r>
            <a:r>
              <a:rPr lang="fr-FR" sz="1800" dirty="0" err="1"/>
              <a:t>your</a:t>
            </a:r>
            <a:r>
              <a:rPr lang="fr-FR" sz="1800" dirty="0"/>
              <a:t> </a:t>
            </a:r>
            <a:r>
              <a:rPr lang="fr-FR" sz="1800" dirty="0" err="1"/>
              <a:t>dataset</a:t>
            </a:r>
            <a:r>
              <a:rPr lang="fr-FR" sz="1800" dirty="0"/>
              <a:t> (</a:t>
            </a:r>
            <a:r>
              <a:rPr lang="fr-FR" sz="1800" dirty="0" err="1"/>
              <a:t>species</a:t>
            </a:r>
            <a:r>
              <a:rPr lang="fr-FR" sz="1800" dirty="0"/>
              <a:t>, tissue, conditions, …) and </a:t>
            </a:r>
            <a:r>
              <a:rPr lang="fr-FR" sz="1800" dirty="0" err="1"/>
              <a:t>desired</a:t>
            </a:r>
            <a:r>
              <a:rPr lang="fr-FR" sz="1800" dirty="0"/>
              <a:t> </a:t>
            </a:r>
            <a:r>
              <a:rPr lang="fr-FR" sz="1800" dirty="0" err="1"/>
              <a:t>outcome</a:t>
            </a:r>
            <a:r>
              <a:rPr lang="fr-FR" sz="1800" dirty="0"/>
              <a:t> (</a:t>
            </a:r>
            <a:r>
              <a:rPr lang="fr-FR" sz="1800" dirty="0" err="1"/>
              <a:t>broad</a:t>
            </a:r>
            <a:r>
              <a:rPr lang="fr-FR" sz="1800" dirty="0"/>
              <a:t> or </a:t>
            </a:r>
            <a:r>
              <a:rPr lang="fr-FR" sz="1800" dirty="0" err="1"/>
              <a:t>finer</a:t>
            </a:r>
            <a:r>
              <a:rPr lang="fr-FR" sz="1800" dirty="0"/>
              <a:t> annotations)</a:t>
            </a:r>
          </a:p>
          <a:p>
            <a:endParaRPr lang="fr-FR" dirty="0"/>
          </a:p>
          <a:p>
            <a:r>
              <a:rPr lang="fr-FR" dirty="0" err="1"/>
              <a:t>Verify</a:t>
            </a:r>
            <a:r>
              <a:rPr lang="fr-FR" dirty="0"/>
              <a:t> main </a:t>
            </a:r>
            <a:r>
              <a:rPr lang="fr-FR" dirty="0" err="1"/>
              <a:t>cell</a:t>
            </a:r>
            <a:r>
              <a:rPr lang="fr-FR" dirty="0"/>
              <a:t>-types </a:t>
            </a:r>
            <a:r>
              <a:rPr lang="fr-FR" dirty="0" err="1"/>
              <a:t>from</a:t>
            </a:r>
            <a:r>
              <a:rPr lang="fr-FR" dirty="0"/>
              <a:t> cross-tissues </a:t>
            </a:r>
            <a:r>
              <a:rPr lang="fr-FR" dirty="0" err="1"/>
              <a:t>broad</a:t>
            </a:r>
            <a:r>
              <a:rPr lang="fr-FR" dirty="0"/>
              <a:t> markers (</a:t>
            </a:r>
            <a:r>
              <a:rPr lang="fr-FR" dirty="0" err="1"/>
              <a:t>neurons</a:t>
            </a:r>
            <a:r>
              <a:rPr lang="fr-FR" dirty="0"/>
              <a:t>, muscle </a:t>
            </a:r>
            <a:r>
              <a:rPr lang="fr-FR" dirty="0" err="1"/>
              <a:t>cells</a:t>
            </a:r>
            <a:r>
              <a:rPr lang="fr-FR" dirty="0"/>
              <a:t>, …)</a:t>
            </a:r>
          </a:p>
          <a:p>
            <a:endParaRPr lang="fr-FR" dirty="0"/>
          </a:p>
          <a:p>
            <a:r>
              <a:rPr lang="fr-FR" dirty="0"/>
              <a:t>For more information on </a:t>
            </a:r>
            <a:r>
              <a:rPr lang="fr-FR" dirty="0" err="1"/>
              <a:t>cell</a:t>
            </a:r>
            <a:r>
              <a:rPr lang="fr-FR" dirty="0"/>
              <a:t>-type annotation:</a:t>
            </a:r>
          </a:p>
          <a:p>
            <a:pPr lvl="1"/>
            <a:r>
              <a:rPr lang="LID4096" dirty="0">
                <a:hlinkClick r:id="rId2"/>
              </a:rPr>
              <a:t>https://bioconductor.org/books/3.13/OSCA.basic/cell-type-annotation.html</a:t>
            </a:r>
            <a:endParaRPr lang="fr-FR" dirty="0"/>
          </a:p>
          <a:p>
            <a:pPr lvl="1"/>
            <a:r>
              <a:rPr lang="fr-FR" dirty="0">
                <a:hlinkClick r:id="rId3"/>
              </a:rPr>
              <a:t>https://www.10xgenomics.com/analysis-guides/web-resources-for-cell-type-annotation</a:t>
            </a:r>
            <a:endParaRPr lang="LID4096" dirty="0"/>
          </a:p>
          <a:p>
            <a:endParaRPr lang="LID4096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48E0CB-70D7-762F-C037-1BF732066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Conclusions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B8A89-915F-B3B8-70EE-77637836778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B707E-B30E-B4CF-08FF-1F1E93C910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3CB5D-890B-4C6D-841D-BBE347D340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39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14907</TotalTime>
  <Words>1434</Words>
  <Application>Microsoft Office PowerPoint</Application>
  <PresentationFormat>On-screen Show (16:9)</PresentationFormat>
  <Paragraphs>227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Franklin Gothic Demi Cond</vt:lpstr>
      <vt:lpstr>Harding</vt:lpstr>
      <vt:lpstr>Helvetica</vt:lpstr>
      <vt:lpstr>Symbol</vt:lpstr>
      <vt:lpstr>Wingdings</vt:lpstr>
      <vt:lpstr>Thème Office</vt:lpstr>
      <vt:lpstr>BIOENG-420  Single-cell biology</vt:lpstr>
      <vt:lpstr>Cell type annotation</vt:lpstr>
      <vt:lpstr>Cell type annotation</vt:lpstr>
      <vt:lpstr>What methods to use?</vt:lpstr>
      <vt:lpstr>How to select the best method?</vt:lpstr>
      <vt:lpstr>Limitations</vt:lpstr>
      <vt:lpstr>Visualization</vt:lpstr>
      <vt:lpstr>Visualization</vt:lpstr>
      <vt:lpstr>Conclusions</vt:lpstr>
      <vt:lpstr>Single-cell omics, future and applications</vt:lpstr>
      <vt:lpstr>Single-cell omics, future and applications</vt:lpstr>
      <vt:lpstr>I. Spatial transcriptomics</vt:lpstr>
      <vt:lpstr>I. Spatial transcriptomics – Zonation in mouse liver</vt:lpstr>
      <vt:lpstr>II. Creation of single-cell atlases</vt:lpstr>
      <vt:lpstr>II. Mouse cell atlas</vt:lpstr>
      <vt:lpstr>II. The Human Cell Atlas</vt:lpstr>
      <vt:lpstr>III. Live-seq</vt:lpstr>
      <vt:lpstr>Future of single-cell genomics?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Vincent Gardeux</cp:lastModifiedBy>
  <cp:revision>319</cp:revision>
  <cp:lastPrinted>2019-06-19T13:21:30Z</cp:lastPrinted>
  <dcterms:created xsi:type="dcterms:W3CDTF">2019-04-02T06:24:35Z</dcterms:created>
  <dcterms:modified xsi:type="dcterms:W3CDTF">2025-03-17T13:29:29Z</dcterms:modified>
</cp:coreProperties>
</file>