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423" r:id="rId2"/>
    <p:sldId id="2475" r:id="rId3"/>
    <p:sldId id="2425" r:id="rId4"/>
    <p:sldId id="2476" r:id="rId5"/>
    <p:sldId id="2477" r:id="rId6"/>
    <p:sldId id="2478" r:id="rId7"/>
    <p:sldId id="2479" r:id="rId8"/>
    <p:sldId id="2480" r:id="rId9"/>
    <p:sldId id="2481" r:id="rId10"/>
    <p:sldId id="2482" r:id="rId11"/>
    <p:sldId id="2484" r:id="rId12"/>
    <p:sldId id="2485" r:id="rId13"/>
    <p:sldId id="2486" r:id="rId14"/>
    <p:sldId id="2487" r:id="rId15"/>
    <p:sldId id="2488" r:id="rId16"/>
    <p:sldId id="2506" r:id="rId17"/>
    <p:sldId id="2490" r:id="rId18"/>
    <p:sldId id="2491" r:id="rId19"/>
    <p:sldId id="2492" r:id="rId20"/>
    <p:sldId id="2493" r:id="rId21"/>
    <p:sldId id="2494" r:id="rId22"/>
    <p:sldId id="2495" r:id="rId23"/>
    <p:sldId id="2496" r:id="rId24"/>
    <p:sldId id="2497" r:id="rId25"/>
    <p:sldId id="2498" r:id="rId26"/>
    <p:sldId id="2499" r:id="rId27"/>
    <p:sldId id="2505" r:id="rId28"/>
    <p:sldId id="2507" r:id="rId29"/>
    <p:sldId id="2500" r:id="rId30"/>
    <p:sldId id="2501" r:id="rId31"/>
    <p:sldId id="2502" r:id="rId32"/>
    <p:sldId id="2508" r:id="rId33"/>
    <p:sldId id="2503" r:id="rId34"/>
    <p:sldId id="2504" r:id="rId35"/>
    <p:sldId id="2489" r:id="rId36"/>
    <p:sldId id="380" r:id="rId3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BF3FFFD-C098-4740-BA83-AF7494E26753}">
          <p14:sldIdLst>
            <p14:sldId id="2423"/>
          </p14:sldIdLst>
        </p14:section>
        <p14:section name="Recap" id="{2B9A368C-2258-6942-8144-0F7EA08EF783}">
          <p14:sldIdLst>
            <p14:sldId id="2475"/>
            <p14:sldId id="2425"/>
          </p14:sldIdLst>
        </p14:section>
        <p14:section name="Dimension reduction" id="{07944435-0D1F-43DA-91BC-1EDB5CBE500D}">
          <p14:sldIdLst>
            <p14:sldId id="2476"/>
            <p14:sldId id="2477"/>
            <p14:sldId id="2478"/>
            <p14:sldId id="2479"/>
            <p14:sldId id="2480"/>
            <p14:sldId id="2481"/>
            <p14:sldId id="2482"/>
          </p14:sldIdLst>
        </p14:section>
        <p14:section name="Downstream analyses II" id="{FBE45578-AC43-4821-B92D-B8FE8051939B}">
          <p14:sldIdLst>
            <p14:sldId id="2484"/>
          </p14:sldIdLst>
        </p14:section>
        <p14:section name="Clustering" id="{A5635635-65C0-4F33-A3B8-4A1D05037098}">
          <p14:sldIdLst>
            <p14:sldId id="2485"/>
            <p14:sldId id="2486"/>
            <p14:sldId id="2487"/>
            <p14:sldId id="2488"/>
          </p14:sldIdLst>
        </p14:section>
        <p14:section name="Marker identification" id="{1F3CD8F1-8101-4F68-9A91-10620EDD89C8}">
          <p14:sldIdLst>
            <p14:sldId id="2506"/>
            <p14:sldId id="2490"/>
            <p14:sldId id="2491"/>
            <p14:sldId id="2492"/>
            <p14:sldId id="2493"/>
            <p14:sldId id="2494"/>
            <p14:sldId id="2495"/>
            <p14:sldId id="2496"/>
            <p14:sldId id="2497"/>
            <p14:sldId id="2498"/>
            <p14:sldId id="2499"/>
            <p14:sldId id="2505"/>
          </p14:sldIdLst>
        </p14:section>
        <p14:section name="Functional enrichment" id="{A3E18B67-E49F-43E1-8339-6EB6D09F4A56}">
          <p14:sldIdLst>
            <p14:sldId id="2507"/>
            <p14:sldId id="2500"/>
            <p14:sldId id="2501"/>
            <p14:sldId id="2502"/>
          </p14:sldIdLst>
        </p14:section>
        <p14:section name="Trajectory" id="{9720E50E-3293-EA43-8826-809BB745D4BF}">
          <p14:sldIdLst>
            <p14:sldId id="2508"/>
            <p14:sldId id="2503"/>
            <p14:sldId id="2504"/>
          </p14:sldIdLst>
        </p14:section>
        <p14:section name="Conclusion" id="{9BC25591-AC98-8548-8C69-2AB6C8C47D34}">
          <p14:sldIdLst>
            <p14:sldId id="248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73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pos="419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9" autoAdjust="0"/>
    <p:restoredTop sz="88062" autoAdjust="0"/>
  </p:normalViewPr>
  <p:slideViewPr>
    <p:cSldViewPr snapToGrid="0" snapToObjects="1" showGuides="1">
      <p:cViewPr varScale="1">
        <p:scale>
          <a:sx n="144" d="100"/>
          <a:sy n="144" d="100"/>
        </p:scale>
        <p:origin x="126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5072" y="208"/>
      </p:cViewPr>
      <p:guideLst>
        <p:guide orient="horz" pos="2890"/>
        <p:guide pos="2160"/>
        <p:guide orient="horz" pos="373"/>
        <p:guide pos="136"/>
        <p:guide pos="41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NAME EVENT / NAME PRESENTATION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96A92-D786-8E43-B631-AC8CCE197032}" type="datetime1">
              <a:rPr lang="fr-CH" smtClean="0">
                <a:latin typeface="Arial" panose="020B0604020202020204" pitchFamily="34" charset="0"/>
              </a:rPr>
              <a:t>10.03.2025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Speaker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6964" cy="36207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10518" y="4400549"/>
            <a:ext cx="6436964" cy="42010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A87EDF-68BA-F94F-B072-14600DC49C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946CD82-E649-524A-9F69-54FD129847B5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6FE9C7-3AD5-C54F-B9F1-147F10897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1B2E7AA-ECDA-9344-AA3A-EC044CB2FF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99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09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522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592138"/>
            <a:ext cx="6435725" cy="36210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87875"/>
            <a:ext cx="6436964" cy="401368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1CB072-4A5C-F443-84CC-466F605850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A3106D-EA51-A442-936C-2F743E8ED59D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D8310D-B91B-A743-896F-F9845CEF21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F563D77-70D3-894D-9BAC-6BBC60FA11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547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391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8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8109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17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48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854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70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5A2E6-BF77-514A-A699-CC694C3BD51F}" type="datetime1">
              <a:rPr lang="fr-CH" smtClean="0"/>
              <a:t>10.03.2025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81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en-GB" noProof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Modifiez le style du titre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GB" noProof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Vincent Gardeux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Vincent Gardeux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Vincent Gardeux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Vincent Gardeux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59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781970"/>
            <a:ext cx="7658954" cy="416849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3"/>
            <a:ext cx="7658954" cy="4258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Vincent Gardeux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7955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en-GB" noProof="0" dirty="0"/>
              <a:t>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492143" y="3049182"/>
            <a:ext cx="3341052" cy="370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Vincent Gardeux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160369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3" r:id="rId3"/>
    <p:sldLayoutId id="2147483681" r:id="rId4"/>
    <p:sldLayoutId id="2147483673" r:id="rId5"/>
    <p:sldLayoutId id="2147483685" r:id="rId6"/>
    <p:sldLayoutId id="2147483662" r:id="rId7"/>
    <p:sldLayoutId id="2147483674" r:id="rId8"/>
    <p:sldLayoutId id="2147483675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bctraining.github.io/scRNA-seq/lessons/07_SC_clustering_cells_SCT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researchmethods.net/kb/stat_t.php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882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xkcd.com/882/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xkcd.com/882/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nature.com/articles/s41586-018-0414-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bctraining.github.io/scRNA-seq/lessons/07_SC_clustering_cells_SCT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yann.lecun.com/exdb/mnis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towardsdatascience.com/dimensionality-reduction-using-t-distributed-stochastic-neighbor-embedding-t-sne-on-the-mnist-9d36a3dd4521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towardsdatascience.com/dimensionality-reduction-using-t-distributed-stochastic-neighbor-embedding-t-sne-on-the-mnist-9d36a3dd4521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652C22B-D653-4E46-A05B-508816C5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23" y="3680591"/>
            <a:ext cx="8042516" cy="112240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1200"/>
              </a:spcBef>
              <a:buClrTx/>
              <a:buSzTx/>
              <a:buNone/>
            </a:pPr>
            <a:r>
              <a:rPr lang="en-US" altLang="fr-FR" sz="2000" b="1" kern="0" dirty="0">
                <a:latin typeface="+mn-lt"/>
                <a:ea typeface="MS PGothic" panose="020B0600070205080204" pitchFamily="34" charset="-128"/>
              </a:rPr>
              <a:t>Vincent Gardeux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ClrTx/>
              <a:buSzTx/>
              <a:buNone/>
            </a:pPr>
            <a:r>
              <a:rPr lang="en-US" altLang="fr-FR" sz="1600" kern="0" dirty="0" err="1">
                <a:latin typeface="+mn-lt"/>
                <a:ea typeface="MS PGothic" panose="020B0600070205080204" pitchFamily="34" charset="-128"/>
              </a:rPr>
              <a:t>Deplancke’s</a:t>
            </a:r>
            <a:r>
              <a:rPr lang="en-US" altLang="fr-FR" sz="1600" kern="0" dirty="0">
                <a:latin typeface="+mn-lt"/>
                <a:ea typeface="MS PGothic" panose="020B0600070205080204" pitchFamily="34" charset="-128"/>
              </a:rPr>
              <a:t> Laboratory of Systems Biology and Genetics</a:t>
            </a:r>
            <a:endParaRPr lang="en-GB" altLang="fr-FR" sz="2000" kern="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DC84974-DE85-7541-9C81-748C62A7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5326824" cy="1072753"/>
          </a:xfrm>
        </p:spPr>
        <p:txBody>
          <a:bodyPr/>
          <a:lstStyle/>
          <a:p>
            <a:r>
              <a:rPr lang="fr-FR" dirty="0"/>
              <a:t>BIOENG-420  Single-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biology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00E477-6660-6A47-866B-99F473F4A6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492B5F-E3C1-0346-8964-64D4A6F3A0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0AFC3F-4C48-9E43-9766-08DBFD8747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</a:t>
            </a:fld>
            <a:endParaRPr lang="fr-FR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6A8F2683-D74B-4CB9-A6DF-FECC454FD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30670"/>
              </p:ext>
            </p:extLst>
          </p:nvPr>
        </p:nvGraphicFramePr>
        <p:xfrm>
          <a:off x="1340284" y="1711020"/>
          <a:ext cx="763542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180">
                  <a:extLst>
                    <a:ext uri="{9D8B030D-6E8A-4147-A177-3AD203B41FA5}">
                      <a16:colId xmlns:a16="http://schemas.microsoft.com/office/drawing/2014/main" val="990221778"/>
                    </a:ext>
                  </a:extLst>
                </a:gridCol>
                <a:gridCol w="5810240">
                  <a:extLst>
                    <a:ext uri="{9D8B030D-6E8A-4147-A177-3AD203B41FA5}">
                      <a16:colId xmlns:a16="http://schemas.microsoft.com/office/drawing/2014/main" val="1059294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+mn-lt"/>
                        </a:rPr>
                        <a:t>BIOENG420-04</a:t>
                      </a:r>
                      <a:endParaRPr lang="en-CH" sz="16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</a:rPr>
                        <a:t>Single-cell RNA-seq analysis II</a:t>
                      </a:r>
                      <a:endParaRPr lang="en-C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475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47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D7CFD2-CBEF-487C-9F5E-4317B38A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DROP-seq maps out retinal cell types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B66174-673D-46ED-93A1-C330F72C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Single-cell RNA-seq case study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C2B1-DED1-48E9-B058-177DF942EA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6037-1F1F-40DB-B887-27120AE5DF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6FB3F-3509-46A1-9EFE-5E2D250BDB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gr5_lrg.jpg" descr="gr5_lrg.jpg">
            <a:extLst>
              <a:ext uri="{FF2B5EF4-FFF2-40B4-BE49-F238E27FC236}">
                <a16:creationId xmlns:a16="http://schemas.microsoft.com/office/drawing/2014/main" id="{336F7FB5-CDBF-45A8-A9AD-2F8B0CAB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99" y="1175151"/>
            <a:ext cx="3388713" cy="245920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9ACC5-3897-465F-A566-C4D28B1CD71D}"/>
              </a:ext>
            </a:extLst>
          </p:cNvPr>
          <p:cNvSpPr txBox="1"/>
          <p:nvPr/>
        </p:nvSpPr>
        <p:spPr>
          <a:xfrm>
            <a:off x="580170" y="3992327"/>
            <a:ext cx="3514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Knowledge</a:t>
            </a:r>
            <a:r>
              <a:rPr lang="en-US" dirty="0"/>
              <a:t>: </a:t>
            </a:r>
            <a:r>
              <a:rPr lang="en-US" i="1" dirty="0"/>
              <a:t>a priori</a:t>
            </a:r>
            <a:r>
              <a:rPr lang="en-US" dirty="0"/>
              <a:t> ~10 different cell types</a:t>
            </a:r>
            <a:endParaRPr lang="en-CH" dirty="0"/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CD22B1A-CC5C-496F-A852-CEFBB50B21C4}"/>
              </a:ext>
            </a:extLst>
          </p:cNvPr>
          <p:cNvGrpSpPr/>
          <p:nvPr/>
        </p:nvGrpSpPr>
        <p:grpSpPr>
          <a:xfrm>
            <a:off x="4243766" y="1192821"/>
            <a:ext cx="4261935" cy="2801865"/>
            <a:chOff x="0" y="0"/>
            <a:chExt cx="10997267" cy="7094940"/>
          </a:xfrm>
        </p:grpSpPr>
        <p:pic>
          <p:nvPicPr>
            <p:cNvPr id="10" name="gr5_lrg-2.jpg" descr="gr5_lrg-2.jpg">
              <a:extLst>
                <a:ext uri="{FF2B5EF4-FFF2-40B4-BE49-F238E27FC236}">
                  <a16:creationId xmlns:a16="http://schemas.microsoft.com/office/drawing/2014/main" id="{C6CBEFEB-F666-434A-B97D-A986D6F67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618"/>
              <a:ext cx="10997268" cy="7049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4A4781DA-5DFA-4CF8-BA65-2FB8385F0C69}"/>
                </a:ext>
              </a:extLst>
            </p:cNvPr>
            <p:cNvSpPr/>
            <p:nvPr/>
          </p:nvSpPr>
          <p:spPr>
            <a:xfrm>
              <a:off x="57018" y="0"/>
              <a:ext cx="1270001" cy="86642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AB7DCC-8D91-4E99-9964-910A2294E832}"/>
              </a:ext>
            </a:extLst>
          </p:cNvPr>
          <p:cNvSpPr txBox="1"/>
          <p:nvPr/>
        </p:nvSpPr>
        <p:spPr>
          <a:xfrm>
            <a:off x="4710064" y="3994686"/>
            <a:ext cx="30508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Drop-seq</a:t>
            </a:r>
            <a:r>
              <a:rPr lang="en-US" dirty="0"/>
              <a:t>: 44,808 Mouse retinal cells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C4C20-B696-4F9C-8D35-246DB06577A8}"/>
              </a:ext>
            </a:extLst>
          </p:cNvPr>
          <p:cNvSpPr txBox="1"/>
          <p:nvPr/>
        </p:nvSpPr>
        <p:spPr>
          <a:xfrm>
            <a:off x="2146300" y="4487818"/>
            <a:ext cx="46955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Q: What conclusion could we draw from the right plot?</a:t>
            </a:r>
            <a:endParaRPr lang="en-CH" b="1" dirty="0">
              <a:solidFill>
                <a:srgbClr val="FF0000"/>
              </a:solidFill>
            </a:endParaRPr>
          </a:p>
        </p:txBody>
      </p:sp>
      <p:pic>
        <p:nvPicPr>
          <p:cNvPr id="14" name="d.tiff" descr="d.tiff">
            <a:extLst>
              <a:ext uri="{FF2B5EF4-FFF2-40B4-BE49-F238E27FC236}">
                <a16:creationId xmlns:a16="http://schemas.microsoft.com/office/drawing/2014/main" id="{919FE5BF-1811-430E-8A1E-68219A61CC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16" b="20561"/>
          <a:stretch>
            <a:fillRect/>
          </a:stretch>
        </p:blipFill>
        <p:spPr>
          <a:xfrm>
            <a:off x="2201931" y="3468457"/>
            <a:ext cx="2686088" cy="1632044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D7C6A1-418F-4F61-A72C-7813DA25FED9}"/>
              </a:ext>
            </a:extLst>
          </p:cNvPr>
          <p:cNvSpPr txBox="1"/>
          <p:nvPr/>
        </p:nvSpPr>
        <p:spPr>
          <a:xfrm>
            <a:off x="4893279" y="4041741"/>
            <a:ext cx="3544313" cy="7155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Cell frequencies estimated from single-cell RNA-seq correspond well to known cell frequencies (microscopy) 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6A6C05-0950-4452-A130-D3A2036CB2D3}"/>
              </a:ext>
            </a:extLst>
          </p:cNvPr>
          <p:cNvSpPr txBox="1"/>
          <p:nvPr/>
        </p:nvSpPr>
        <p:spPr>
          <a:xfrm>
            <a:off x="3152537" y="3207791"/>
            <a:ext cx="1743123" cy="2539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Microscopy    |  Single-cell     </a:t>
            </a:r>
            <a:endParaRPr lang="en-CH" sz="1050" dirty="0"/>
          </a:p>
        </p:txBody>
      </p:sp>
    </p:spTree>
    <p:extLst>
      <p:ext uri="{BB962C8B-B14F-4D97-AF65-F5344CB8AC3E}">
        <p14:creationId xmlns:p14="http://schemas.microsoft.com/office/powerpoint/2010/main" val="167599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D6745F-9FA0-48B5-AFC2-D7D78728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813240" cy="107275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pipeline</a:t>
            </a:r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1BA4B-0B81-41B6-B972-814791D16F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DFFA-F9E6-4CE8-BE90-57BFD95A1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06CFD9E3-D3E9-4DF3-BA1A-A7FD6F7A59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3" y="3049182"/>
            <a:ext cx="3341052" cy="370064"/>
          </a:xfrm>
        </p:spPr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FBD6-8A72-462B-9DBA-C8EA5B29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95458"/>
            <a:ext cx="7658954" cy="416849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 (preparing the data)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Gene/Cell filtering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Normalization – (Eventually imputation)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Highly variable genes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PCA for dimension reduction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t-SNE / UMAP for visualization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Clustering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II (further analysis of the data)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5508-02E2-45DF-8EC7-9AD8DA812E88}"/>
              </a:ext>
            </a:extLst>
          </p:cNvPr>
          <p:cNvSpPr txBox="1"/>
          <p:nvPr/>
        </p:nvSpPr>
        <p:spPr>
          <a:xfrm rot="16200000">
            <a:off x="-187325" y="1745739"/>
            <a:ext cx="1851789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STILL SOMEWHAT LINEAR</a:t>
            </a:r>
            <a:endParaRPr lang="en-CH" sz="1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F9376-4555-4FF5-ACBF-8FF436396162}"/>
              </a:ext>
            </a:extLst>
          </p:cNvPr>
          <p:cNvSpPr txBox="1"/>
          <p:nvPr/>
        </p:nvSpPr>
        <p:spPr>
          <a:xfrm rot="16200000">
            <a:off x="-317524" y="3829984"/>
            <a:ext cx="210346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BACK AND FORTH RESEARCH</a:t>
            </a:r>
            <a:endParaRPr lang="en-CH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61CA9-F64E-4627-986A-2809C215D2C9}"/>
              </a:ext>
            </a:extLst>
          </p:cNvPr>
          <p:cNvSpPr txBox="1"/>
          <p:nvPr/>
        </p:nvSpPr>
        <p:spPr>
          <a:xfrm>
            <a:off x="4450295" y="4412457"/>
            <a:ext cx="1761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/ pseudo-time inference</a:t>
            </a:r>
            <a:endParaRPr lang="en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0A750A-88DE-4E06-AC94-DA21103B8096}"/>
              </a:ext>
            </a:extLst>
          </p:cNvPr>
          <p:cNvCxnSpPr>
            <a:cxnSpLocks/>
          </p:cNvCxnSpPr>
          <p:nvPr/>
        </p:nvCxnSpPr>
        <p:spPr>
          <a:xfrm>
            <a:off x="2220681" y="3708283"/>
            <a:ext cx="123372" cy="70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8ADF0E-4784-4EF0-9DC9-ED1278789580}"/>
              </a:ext>
            </a:extLst>
          </p:cNvPr>
          <p:cNvCxnSpPr/>
          <p:nvPr/>
        </p:nvCxnSpPr>
        <p:spPr>
          <a:xfrm>
            <a:off x="2989939" y="3657483"/>
            <a:ext cx="667664" cy="75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C1D6BF-7674-4023-BECB-48C5F07D2393}"/>
              </a:ext>
            </a:extLst>
          </p:cNvPr>
          <p:cNvSpPr txBox="1"/>
          <p:nvPr/>
        </p:nvSpPr>
        <p:spPr>
          <a:xfrm>
            <a:off x="1826405" y="4412456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expression</a:t>
            </a:r>
            <a:endParaRPr lang="en-CH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65EBC0-6366-4EC4-A137-E2605643843E}"/>
              </a:ext>
            </a:extLst>
          </p:cNvPr>
          <p:cNvCxnSpPr>
            <a:cxnSpLocks/>
          </p:cNvCxnSpPr>
          <p:nvPr/>
        </p:nvCxnSpPr>
        <p:spPr>
          <a:xfrm>
            <a:off x="4049481" y="3657483"/>
            <a:ext cx="113904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015B7B-045E-449C-A481-8A7F46135D28}"/>
              </a:ext>
            </a:extLst>
          </p:cNvPr>
          <p:cNvSpPr txBox="1"/>
          <p:nvPr/>
        </p:nvSpPr>
        <p:spPr>
          <a:xfrm>
            <a:off x="3200307" y="4418931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3C540D-5B41-4A58-8427-993A48BD847A}"/>
              </a:ext>
            </a:extLst>
          </p:cNvPr>
          <p:cNvCxnSpPr/>
          <p:nvPr/>
        </p:nvCxnSpPr>
        <p:spPr>
          <a:xfrm>
            <a:off x="5365956" y="3657482"/>
            <a:ext cx="126579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F55DAE6-EADB-4486-B090-ED94FF12118D}"/>
              </a:ext>
            </a:extLst>
          </p:cNvPr>
          <p:cNvSpPr txBox="1"/>
          <p:nvPr/>
        </p:nvSpPr>
        <p:spPr>
          <a:xfrm>
            <a:off x="6391298" y="4522805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so on…</a:t>
            </a:r>
            <a:endParaRPr lang="en-C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64197-6083-4F05-8FE7-6E9B3C2D11A7}"/>
              </a:ext>
            </a:extLst>
          </p:cNvPr>
          <p:cNvSpPr/>
          <p:nvPr/>
        </p:nvSpPr>
        <p:spPr>
          <a:xfrm>
            <a:off x="1694316" y="2877463"/>
            <a:ext cx="1093561" cy="298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198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4AB0F6-18A5-4297-90AF-C019B68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12" y="1480512"/>
            <a:ext cx="5669428" cy="4168490"/>
          </a:xfrm>
        </p:spPr>
        <p:txBody>
          <a:bodyPr/>
          <a:lstStyle/>
          <a:p>
            <a:r>
              <a:rPr lang="en-US" sz="1400" b="1" dirty="0"/>
              <a:t>Student </a:t>
            </a:r>
            <a:r>
              <a:rPr lang="el-GR" sz="1400" b="1" dirty="0"/>
              <a:t>λ</a:t>
            </a:r>
            <a:r>
              <a:rPr lang="en-US" sz="1400" b="1" dirty="0"/>
              <a:t>: </a:t>
            </a:r>
            <a:r>
              <a:rPr lang="en-US" sz="1400" dirty="0"/>
              <a:t>Why this step is mentioned again?</a:t>
            </a:r>
          </a:p>
          <a:p>
            <a:r>
              <a:rPr lang="en-US" sz="1400" b="1" dirty="0"/>
              <a:t>Question: </a:t>
            </a:r>
            <a:r>
              <a:rPr lang="en-US" sz="1400" dirty="0"/>
              <a:t>Did we see clustering methods before?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400" dirty="0"/>
              <a:t> UMAP / t-SNE are </a:t>
            </a: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1400" dirty="0"/>
              <a:t> clustering methods</a:t>
            </a:r>
          </a:p>
          <a:p>
            <a:pPr>
              <a:buFont typeface="Symbol" panose="05050102010706020507" pitchFamily="18" charset="2"/>
              <a:buChar char="Þ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390546-4358-4FB5-BFE6-4432EA66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ECEB-A14B-47B8-886C-52D0D1B63B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46A7-ECAB-450A-9114-251FEFADD3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4EBCC-DCA9-4122-AFCF-5276C61ADB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026" name="Picture 2" descr="I Have Several Questions | Know Your Meme">
            <a:extLst>
              <a:ext uri="{FF2B5EF4-FFF2-40B4-BE49-F238E27FC236}">
                <a16:creationId xmlns:a16="http://schemas.microsoft.com/office/drawing/2014/main" id="{8D613336-BB44-409A-BF40-5A159030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34" y="358815"/>
            <a:ext cx="1705604" cy="9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5BC9C-A974-469C-967D-915796A89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938" y="2466567"/>
            <a:ext cx="2741362" cy="233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F6EFD-D9B6-4252-A191-2E43AF916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76" y="2446815"/>
            <a:ext cx="2665940" cy="2337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9C887-7C87-44FC-91B1-9AE797107807}"/>
              </a:ext>
            </a:extLst>
          </p:cNvPr>
          <p:cNvSpPr txBox="1"/>
          <p:nvPr/>
        </p:nvSpPr>
        <p:spPr>
          <a:xfrm>
            <a:off x="4214060" y="3241591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b="1" dirty="0"/>
              <a:t>≠</a:t>
            </a:r>
            <a:endParaRPr lang="en-CH" sz="11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5AAA9-871C-475D-96D2-99F500CAF1FC}"/>
              </a:ext>
            </a:extLst>
          </p:cNvPr>
          <p:cNvSpPr txBox="1"/>
          <p:nvPr/>
        </p:nvSpPr>
        <p:spPr>
          <a:xfrm>
            <a:off x="2067580" y="4764214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t-SNE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55ABC-7841-449F-9736-CDC83B53D411}"/>
              </a:ext>
            </a:extLst>
          </p:cNvPr>
          <p:cNvSpPr txBox="1"/>
          <p:nvPr/>
        </p:nvSpPr>
        <p:spPr>
          <a:xfrm>
            <a:off x="6216453" y="4754699"/>
            <a:ext cx="9637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0854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5A9FA7-6FC7-4164-A178-CD1E343D5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b="1" dirty="0"/>
              <a:t>Motivation: </a:t>
            </a:r>
            <a:r>
              <a:rPr lang="en-US" sz="1400" dirty="0"/>
              <a:t>Dimension reduction allows to extract the most informative components and visualize cells, but how to automatically set boundaries between the individual cells? Systematic grouping into types?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Usage: </a:t>
            </a:r>
            <a:r>
              <a:rPr lang="en-US" sz="1400" dirty="0"/>
              <a:t>Usually runs on the </a:t>
            </a:r>
            <a:r>
              <a:rPr lang="en-US" sz="1400" b="1" dirty="0"/>
              <a:t>PCA components</a:t>
            </a:r>
            <a:endParaRPr lang="en-CH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C0BF7A-39CC-4570-8806-EC9F971B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F457A-C43E-495A-B8A1-AEC4F356EF3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4" y="2983867"/>
            <a:ext cx="3341052" cy="370064"/>
          </a:xfrm>
        </p:spPr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9BFF-BB99-4CF6-A0D0-3FE09BB102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47FD-B60C-42B1-B682-4BA98445A5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819B2BD9-DA48-4216-930C-CEC758C6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16" r="51525"/>
          <a:stretch>
            <a:fillRect/>
          </a:stretch>
        </p:blipFill>
        <p:spPr>
          <a:xfrm>
            <a:off x="1570712" y="1498372"/>
            <a:ext cx="5368351" cy="24475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65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18502-23AD-4D54-BD41-2D2D2A2C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clustering methods for </a:t>
            </a:r>
            <a:r>
              <a:rPr lang="en-US" dirty="0" err="1"/>
              <a:t>scRNA</a:t>
            </a:r>
            <a:r>
              <a:rPr lang="en-US" dirty="0"/>
              <a:t>-seq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BA75-83A5-4213-922A-0767FBE72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E3008-A5BD-438E-93BB-917A3A774D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03640-72D8-4101-B1ED-A3EE1AE17D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Picture 1" descr="Picture 1">
            <a:extLst>
              <a:ext uri="{FF2B5EF4-FFF2-40B4-BE49-F238E27FC236}">
                <a16:creationId xmlns:a16="http://schemas.microsoft.com/office/drawing/2014/main" id="{2662DEB5-71A3-46EA-A11E-5455649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0" y="955763"/>
            <a:ext cx="8362849" cy="33410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D174616B-2E5B-4E00-97B1-7851848BADBE}"/>
              </a:ext>
            </a:extLst>
          </p:cNvPr>
          <p:cNvSpPr txBox="1"/>
          <p:nvPr/>
        </p:nvSpPr>
        <p:spPr>
          <a:xfrm>
            <a:off x="8301464" y="4893764"/>
            <a:ext cx="84253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500" i="1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sz="1000" dirty="0" err="1">
                <a:solidFill>
                  <a:schemeClr val="tx1"/>
                </a:solidFill>
              </a:rPr>
              <a:t>Duò</a:t>
            </a:r>
            <a:r>
              <a:rPr sz="1000" dirty="0">
                <a:solidFill>
                  <a:schemeClr val="tx1"/>
                </a:solidFill>
              </a:rPr>
              <a:t> et al. 2018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21420229-E27E-48F3-83D7-67B683F867F5}"/>
              </a:ext>
            </a:extLst>
          </p:cNvPr>
          <p:cNvSpPr/>
          <p:nvPr/>
        </p:nvSpPr>
        <p:spPr>
          <a:xfrm>
            <a:off x="3874115" y="3840480"/>
            <a:ext cx="792865" cy="380715"/>
          </a:xfrm>
          <a:prstGeom prst="ellips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5A83E4C3-DE89-4634-A74C-362720FB1758}"/>
              </a:ext>
            </a:extLst>
          </p:cNvPr>
          <p:cNvSpPr/>
          <p:nvPr/>
        </p:nvSpPr>
        <p:spPr>
          <a:xfrm>
            <a:off x="5829301" y="3848100"/>
            <a:ext cx="655320" cy="298440"/>
          </a:xfrm>
          <a:prstGeom prst="ellips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8B6D1B57-1F6B-40F5-8445-CC0AF9D8F108}"/>
              </a:ext>
            </a:extLst>
          </p:cNvPr>
          <p:cNvSpPr/>
          <p:nvPr/>
        </p:nvSpPr>
        <p:spPr>
          <a:xfrm>
            <a:off x="7549599" y="3803304"/>
            <a:ext cx="792864" cy="380715"/>
          </a:xfrm>
          <a:prstGeom prst="ellipse">
            <a:avLst/>
          </a:prstGeom>
          <a:ln w="285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Straight Arrow Connector 8">
            <a:extLst>
              <a:ext uri="{FF2B5EF4-FFF2-40B4-BE49-F238E27FC236}">
                <a16:creationId xmlns:a16="http://schemas.microsoft.com/office/drawing/2014/main" id="{13C1785E-83FF-47EB-9426-8154412DE1B8}"/>
              </a:ext>
            </a:extLst>
          </p:cNvPr>
          <p:cNvSpPr/>
          <p:nvPr/>
        </p:nvSpPr>
        <p:spPr>
          <a:xfrm flipH="1" flipV="1">
            <a:off x="4401745" y="4293598"/>
            <a:ext cx="480025" cy="400110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" name="Straight Arrow Connector 10">
            <a:extLst>
              <a:ext uri="{FF2B5EF4-FFF2-40B4-BE49-F238E27FC236}">
                <a16:creationId xmlns:a16="http://schemas.microsoft.com/office/drawing/2014/main" id="{38D30EF3-E884-4EA1-AC90-46159523CD25}"/>
              </a:ext>
            </a:extLst>
          </p:cNvPr>
          <p:cNvSpPr/>
          <p:nvPr/>
        </p:nvSpPr>
        <p:spPr>
          <a:xfrm flipV="1">
            <a:off x="5829301" y="4146539"/>
            <a:ext cx="327660" cy="547169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Straight Arrow Connector 14">
            <a:extLst>
              <a:ext uri="{FF2B5EF4-FFF2-40B4-BE49-F238E27FC236}">
                <a16:creationId xmlns:a16="http://schemas.microsoft.com/office/drawing/2014/main" id="{5C33288E-4145-4D2B-8F70-556E9C4E2F4F}"/>
              </a:ext>
            </a:extLst>
          </p:cNvPr>
          <p:cNvSpPr/>
          <p:nvPr/>
        </p:nvSpPr>
        <p:spPr>
          <a:xfrm flipV="1">
            <a:off x="6785115" y="4184017"/>
            <a:ext cx="834053" cy="509692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94E871-2B22-4A42-8912-9E9ED61D7878}"/>
              </a:ext>
            </a:extLst>
          </p:cNvPr>
          <p:cNvSpPr txBox="1"/>
          <p:nvPr/>
        </p:nvSpPr>
        <p:spPr>
          <a:xfrm>
            <a:off x="4666980" y="4693709"/>
            <a:ext cx="2674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Seurat = fastest + more accurate?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sz="1000" dirty="0">
                <a:solidFill>
                  <a:srgbClr val="FF0000"/>
                </a:solidFill>
              </a:rPr>
              <a:t>graph-based clustering (Louvain, Leiden)</a:t>
            </a:r>
          </a:p>
        </p:txBody>
      </p:sp>
    </p:spTree>
    <p:extLst>
      <p:ext uri="{BB962C8B-B14F-4D97-AF65-F5344CB8AC3E}">
        <p14:creationId xmlns:p14="http://schemas.microsoft.com/office/powerpoint/2010/main" val="11155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E18BC2-EAF9-4435-95FD-1035621A8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In a nutshell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 It’s super arbitrary</a:t>
            </a:r>
            <a:endParaRPr lang="en-CH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166809-126A-42FF-944D-794DEDFA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tune clustering method?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55DF0-4EB7-4FC8-BC57-774BB9620D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FA209-B269-4706-A248-F9A9B4FA44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E8B1A-01A5-4E15-AFD6-650F4A9403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Shape 2151">
            <a:extLst>
              <a:ext uri="{FF2B5EF4-FFF2-40B4-BE49-F238E27FC236}">
                <a16:creationId xmlns:a16="http://schemas.microsoft.com/office/drawing/2014/main" id="{409EF7E7-9A4A-4815-98DA-CC99A1FEEFBB}"/>
              </a:ext>
            </a:extLst>
          </p:cNvPr>
          <p:cNvSpPr txBox="1"/>
          <p:nvPr/>
        </p:nvSpPr>
        <p:spPr>
          <a:xfrm>
            <a:off x="4811648" y="4914446"/>
            <a:ext cx="4293640" cy="21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5" tIns="32145" rIns="32145" bIns="32145">
            <a:spAutoFit/>
          </a:bodyPr>
          <a:lstStyle/>
          <a:p>
            <a:pPr algn="l" defTabSz="321457">
              <a:defRPr sz="2000" i="1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000" dirty="0">
                <a:hlinkClick r:id="rId3"/>
              </a:rPr>
              <a:t>https://hbctraining.github.io/scRNA-seq/lessons/07_SC_clustering_cells_SCT.html</a:t>
            </a:r>
            <a:endParaRPr sz="1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FEFA9CE-65CB-4A1C-BE47-08D5CA8F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4" y="1587800"/>
            <a:ext cx="4075563" cy="28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A1AAD4-C3BF-4876-BDDA-FEBC764F983E}"/>
              </a:ext>
            </a:extLst>
          </p:cNvPr>
          <p:cNvSpPr txBox="1"/>
          <p:nvPr/>
        </p:nvSpPr>
        <p:spPr>
          <a:xfrm>
            <a:off x="1064464" y="4399967"/>
            <a:ext cx="252472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Default Seurat resolution = 0.8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985A100-A0A3-46DA-B4AD-D2441A7F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41" y="1587801"/>
            <a:ext cx="4127617" cy="28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87EBE7-3727-4C3A-9471-B0D6BB3DE3BF}"/>
              </a:ext>
            </a:extLst>
          </p:cNvPr>
          <p:cNvSpPr txBox="1"/>
          <p:nvPr/>
        </p:nvSpPr>
        <p:spPr>
          <a:xfrm>
            <a:off x="5883554" y="4400589"/>
            <a:ext cx="190757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Seurat resolution = 0.4</a:t>
            </a:r>
          </a:p>
        </p:txBody>
      </p:sp>
    </p:spTree>
    <p:extLst>
      <p:ext uri="{BB962C8B-B14F-4D97-AF65-F5344CB8AC3E}">
        <p14:creationId xmlns:p14="http://schemas.microsoft.com/office/powerpoint/2010/main" val="283360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D6745F-9FA0-48B5-AFC2-D7D78728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813240" cy="107275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pipeline</a:t>
            </a:r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1BA4B-0B81-41B6-B972-814791D16F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DFFA-F9E6-4CE8-BE90-57BFD95A1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06CFD9E3-D3E9-4DF3-BA1A-A7FD6F7A59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3" y="3049182"/>
            <a:ext cx="3341052" cy="370064"/>
          </a:xfrm>
        </p:spPr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FBD6-8A72-462B-9DBA-C8EA5B29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95458"/>
            <a:ext cx="7658954" cy="416849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 (preparing the data)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Gene/Cell filtering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Normalization – (Eventually imputation)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Highly variable genes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PCA for dimension reduction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t-SNE / UMAP for visualization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Clustering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II (further analysis of the data)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5508-02E2-45DF-8EC7-9AD8DA812E88}"/>
              </a:ext>
            </a:extLst>
          </p:cNvPr>
          <p:cNvSpPr txBox="1"/>
          <p:nvPr/>
        </p:nvSpPr>
        <p:spPr>
          <a:xfrm rot="16200000">
            <a:off x="-187325" y="1745739"/>
            <a:ext cx="1851789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STILL SOMEWHAT LINEAR</a:t>
            </a:r>
            <a:endParaRPr lang="en-CH" sz="1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F9376-4555-4FF5-ACBF-8FF436396162}"/>
              </a:ext>
            </a:extLst>
          </p:cNvPr>
          <p:cNvSpPr txBox="1"/>
          <p:nvPr/>
        </p:nvSpPr>
        <p:spPr>
          <a:xfrm rot="16200000">
            <a:off x="-317524" y="3829984"/>
            <a:ext cx="210346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BACK AND FORTH RESEARCH</a:t>
            </a:r>
            <a:endParaRPr lang="en-CH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61CA9-F64E-4627-986A-2809C215D2C9}"/>
              </a:ext>
            </a:extLst>
          </p:cNvPr>
          <p:cNvSpPr txBox="1"/>
          <p:nvPr/>
        </p:nvSpPr>
        <p:spPr>
          <a:xfrm>
            <a:off x="4450295" y="4412457"/>
            <a:ext cx="1761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/ pseudo-time inference</a:t>
            </a:r>
            <a:endParaRPr lang="en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0A750A-88DE-4E06-AC94-DA21103B8096}"/>
              </a:ext>
            </a:extLst>
          </p:cNvPr>
          <p:cNvCxnSpPr>
            <a:cxnSpLocks/>
          </p:cNvCxnSpPr>
          <p:nvPr/>
        </p:nvCxnSpPr>
        <p:spPr>
          <a:xfrm>
            <a:off x="2220681" y="3708283"/>
            <a:ext cx="123372" cy="70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8ADF0E-4784-4EF0-9DC9-ED1278789580}"/>
              </a:ext>
            </a:extLst>
          </p:cNvPr>
          <p:cNvCxnSpPr/>
          <p:nvPr/>
        </p:nvCxnSpPr>
        <p:spPr>
          <a:xfrm>
            <a:off x="2989939" y="3657483"/>
            <a:ext cx="667664" cy="75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C1D6BF-7674-4023-BECB-48C5F07D2393}"/>
              </a:ext>
            </a:extLst>
          </p:cNvPr>
          <p:cNvSpPr txBox="1"/>
          <p:nvPr/>
        </p:nvSpPr>
        <p:spPr>
          <a:xfrm>
            <a:off x="1826405" y="4412456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expression</a:t>
            </a:r>
            <a:endParaRPr lang="en-CH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65EBC0-6366-4EC4-A137-E2605643843E}"/>
              </a:ext>
            </a:extLst>
          </p:cNvPr>
          <p:cNvCxnSpPr>
            <a:cxnSpLocks/>
          </p:cNvCxnSpPr>
          <p:nvPr/>
        </p:nvCxnSpPr>
        <p:spPr>
          <a:xfrm>
            <a:off x="4049481" y="3657483"/>
            <a:ext cx="113904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015B7B-045E-449C-A481-8A7F46135D28}"/>
              </a:ext>
            </a:extLst>
          </p:cNvPr>
          <p:cNvSpPr txBox="1"/>
          <p:nvPr/>
        </p:nvSpPr>
        <p:spPr>
          <a:xfrm>
            <a:off x="3200307" y="4418931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3C540D-5B41-4A58-8427-993A48BD847A}"/>
              </a:ext>
            </a:extLst>
          </p:cNvPr>
          <p:cNvCxnSpPr/>
          <p:nvPr/>
        </p:nvCxnSpPr>
        <p:spPr>
          <a:xfrm>
            <a:off x="5365956" y="3657482"/>
            <a:ext cx="126579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F55DAE6-EADB-4486-B090-ED94FF12118D}"/>
              </a:ext>
            </a:extLst>
          </p:cNvPr>
          <p:cNvSpPr txBox="1"/>
          <p:nvPr/>
        </p:nvSpPr>
        <p:spPr>
          <a:xfrm>
            <a:off x="6391298" y="4522805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so on…</a:t>
            </a:r>
            <a:endParaRPr lang="en-C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64197-6083-4F05-8FE7-6E9B3C2D11A7}"/>
              </a:ext>
            </a:extLst>
          </p:cNvPr>
          <p:cNvSpPr/>
          <p:nvPr/>
        </p:nvSpPr>
        <p:spPr>
          <a:xfrm>
            <a:off x="1826405" y="4456308"/>
            <a:ext cx="1093561" cy="485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4358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D99A12-E38E-48E1-B44B-2D2A1739A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81970"/>
            <a:ext cx="4362450" cy="4168490"/>
          </a:xfrm>
        </p:spPr>
        <p:txBody>
          <a:bodyPr/>
          <a:lstStyle/>
          <a:p>
            <a:r>
              <a:rPr lang="en-US" b="1" dirty="0"/>
              <a:t>Question: </a:t>
            </a:r>
          </a:p>
          <a:p>
            <a:pPr lvl="1"/>
            <a:r>
              <a:rPr lang="en-US" dirty="0"/>
              <a:t>I have 3 groups of cells (A,B,C) </a:t>
            </a:r>
          </a:p>
          <a:p>
            <a:pPr lvl="1"/>
            <a:r>
              <a:rPr lang="en-US" dirty="0"/>
              <a:t>I need to find marker genes for group B (i.e. genes that are more expressed in B, than A and C =&gt; cell-type specific expression)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What method do you know that I could use?</a:t>
            </a:r>
            <a:endParaRPr lang="en-CH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490EF-278C-43E1-A08C-947E4E65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marker genes of different clusters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5BA4-621F-4C76-82B3-9597D8E7E9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0B2C9-0C30-4241-9191-89F0AB2EE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EC4F-BA7F-43CA-8B80-CE94899036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7" name="SubtypeChar.tiff" descr="SubtypeChar.tiff">
            <a:extLst>
              <a:ext uri="{FF2B5EF4-FFF2-40B4-BE49-F238E27FC236}">
                <a16:creationId xmlns:a16="http://schemas.microsoft.com/office/drawing/2014/main" id="{E3704919-0950-471E-8E1F-69F23DA85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971" b="51309"/>
          <a:stretch>
            <a:fillRect/>
          </a:stretch>
        </p:blipFill>
        <p:spPr>
          <a:xfrm>
            <a:off x="5372664" y="1066165"/>
            <a:ext cx="3064314" cy="3372485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758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547B0B-0899-4E60-AEEF-9403197BB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Goal: </a:t>
            </a:r>
            <a:r>
              <a:rPr lang="en-US" dirty="0"/>
              <a:t>identification of genes (or transcripts, exons, …) that are expressed in significant different quantities in distinct groups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e.g. drug-treated vs control, disease vs healthy, </a:t>
            </a:r>
            <a:r>
              <a:rPr lang="en-US" b="1" dirty="0"/>
              <a:t>cell-types</a:t>
            </a:r>
            <a:r>
              <a:rPr lang="en-US" dirty="0"/>
              <a:t>, tissues, development stages, ...</a:t>
            </a:r>
          </a:p>
          <a:p>
            <a:pPr>
              <a:buFont typeface="Symbol" panose="05050102010706020507" pitchFamily="18" charset="2"/>
              <a:buChar char="Þ"/>
            </a:pPr>
            <a:endParaRPr lang="en-US" dirty="0"/>
          </a:p>
          <a:p>
            <a:r>
              <a:rPr lang="en-US" dirty="0"/>
              <a:t>What method to use for doing that?</a:t>
            </a:r>
          </a:p>
          <a:p>
            <a:pPr lvl="1"/>
            <a:r>
              <a:rPr lang="en-US" dirty="0"/>
              <a:t>Mostly statistical tests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Why not simply using fold-change (FC)?</a:t>
            </a:r>
          </a:p>
          <a:p>
            <a:pPr lvl="1"/>
            <a:r>
              <a:rPr lang="en-US" dirty="0"/>
              <a:t>Many FP or FN would be expected, because does not take into consideration:</a:t>
            </a:r>
          </a:p>
          <a:p>
            <a:pPr lvl="2"/>
            <a:r>
              <a:rPr lang="en-US" dirty="0"/>
              <a:t>Low expressed genes that will tend to have higher FC (vs High)</a:t>
            </a:r>
          </a:p>
          <a:p>
            <a:pPr lvl="2"/>
            <a:r>
              <a:rPr lang="en-US" dirty="0"/>
              <a:t>The distribution of the data (inherent variance of gene expression)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8E664-50EF-44B7-B445-8F672C49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Differential Expression (DE) analysis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BCD05-3F83-49DE-BA9B-BA6F22A9C2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AA3C4-290E-465A-B891-D921A1C8B4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34F5E-DAB5-4B8F-84F0-7B0264DC97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112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18F18D-EEEB-4345-A996-AFDCD5BC7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DE methods are univariate i.e. consider each gene independently (even though genes are not really independent)</a:t>
            </a:r>
          </a:p>
          <a:p>
            <a:pPr lvl="1"/>
            <a:r>
              <a:rPr lang="en-US" dirty="0"/>
              <a:t>Test is run for </a:t>
            </a:r>
            <a:r>
              <a:rPr lang="en-US" b="1" dirty="0"/>
              <a:t>EACH</a:t>
            </a:r>
            <a:r>
              <a:rPr lang="en-US" dirty="0"/>
              <a:t> gene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62AFF1-007C-43F8-8C4D-3FB5C419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Using t-test for DE calculation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BD4FD-5759-48D9-8A58-C069BAED83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4B6A6-32D1-4FEC-A694-633A790020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AB602-1742-4609-AEA4-AC2D5A29B4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grpSp>
        <p:nvGrpSpPr>
          <p:cNvPr id="7" name="stat_t3.gif">
            <a:extLst>
              <a:ext uri="{FF2B5EF4-FFF2-40B4-BE49-F238E27FC236}">
                <a16:creationId xmlns:a16="http://schemas.microsoft.com/office/drawing/2014/main" id="{CE15B264-4985-4313-8BF7-F7C1B4A53927}"/>
              </a:ext>
            </a:extLst>
          </p:cNvPr>
          <p:cNvGrpSpPr/>
          <p:nvPr/>
        </p:nvGrpSpPr>
        <p:grpSpPr>
          <a:xfrm>
            <a:off x="1459953" y="1847201"/>
            <a:ext cx="3121292" cy="2231085"/>
            <a:chOff x="0" y="0"/>
            <a:chExt cx="9217237" cy="6097556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7EDCE0B9-4936-487F-9708-E48FC2B4A356}"/>
                </a:ext>
              </a:extLst>
            </p:cNvPr>
            <p:cNvSpPr/>
            <p:nvPr/>
          </p:nvSpPr>
          <p:spPr>
            <a:xfrm>
              <a:off x="0" y="0"/>
              <a:ext cx="9217238" cy="60975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9" name="image30.gif" descr="image30.gif">
              <a:extLst>
                <a:ext uri="{FF2B5EF4-FFF2-40B4-BE49-F238E27FC236}">
                  <a16:creationId xmlns:a16="http://schemas.microsoft.com/office/drawing/2014/main" id="{761ABAED-F6A2-423A-8B2B-9C097F96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217238" cy="6097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7BB95B-A34E-4F0E-80A7-F7396B367933}"/>
              </a:ext>
            </a:extLst>
          </p:cNvPr>
          <p:cNvSpPr txBox="1"/>
          <p:nvPr/>
        </p:nvSpPr>
        <p:spPr>
          <a:xfrm>
            <a:off x="1266545" y="4287836"/>
            <a:ext cx="2143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B050"/>
                </a:solidFill>
              </a:rPr>
              <a:t>Gene A expression distribution in group 1 </a:t>
            </a:r>
            <a:endParaRPr lang="en-CH" sz="1050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865E81-C418-44C7-9450-3F9060362F61}"/>
              </a:ext>
            </a:extLst>
          </p:cNvPr>
          <p:cNvCxnSpPr>
            <a:cxnSpLocks/>
          </p:cNvCxnSpPr>
          <p:nvPr/>
        </p:nvCxnSpPr>
        <p:spPr>
          <a:xfrm flipV="1">
            <a:off x="2371445" y="3650581"/>
            <a:ext cx="381427" cy="5334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511ECC-4838-4BB6-99FA-C43B3F8DD8BE}"/>
              </a:ext>
            </a:extLst>
          </p:cNvPr>
          <p:cNvSpPr txBox="1"/>
          <p:nvPr/>
        </p:nvSpPr>
        <p:spPr>
          <a:xfrm>
            <a:off x="3409670" y="4254859"/>
            <a:ext cx="2143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70C0"/>
                </a:solidFill>
              </a:rPr>
              <a:t>Gene A expression distribution in group 2 </a:t>
            </a:r>
            <a:endParaRPr lang="en-CH" sz="1050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2A9156-B83A-452C-96DE-26A2C384D883}"/>
              </a:ext>
            </a:extLst>
          </p:cNvPr>
          <p:cNvCxnSpPr>
            <a:cxnSpLocks/>
          </p:cNvCxnSpPr>
          <p:nvPr/>
        </p:nvCxnSpPr>
        <p:spPr>
          <a:xfrm flipH="1" flipV="1">
            <a:off x="3409670" y="3665819"/>
            <a:ext cx="876513" cy="5334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40EC970-BCBC-4D35-89C4-2957228D734A}"/>
              </a:ext>
            </a:extLst>
          </p:cNvPr>
          <p:cNvSpPr txBox="1"/>
          <p:nvPr/>
        </p:nvSpPr>
        <p:spPr>
          <a:xfrm>
            <a:off x="6143625" y="4926978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http://www.socialresearchmethods.net/kb/stat_t.php</a:t>
            </a:r>
            <a:endParaRPr lang="en-US" sz="1000"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</a:endParaRPr>
          </a:p>
          <a:p>
            <a:endParaRPr lang="en-US" sz="1000"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E11F-C03E-467A-AF49-82036D9EC3CD}"/>
              </a:ext>
            </a:extLst>
          </p:cNvPr>
          <p:cNvSpPr txBox="1"/>
          <p:nvPr/>
        </p:nvSpPr>
        <p:spPr>
          <a:xfrm>
            <a:off x="5748138" y="1802863"/>
            <a:ext cx="3103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Usually we violate lots of hypotheses: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Genes are not 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is not normal (</a:t>
            </a:r>
            <a:r>
              <a:rPr lang="en-US" dirty="0" err="1"/>
              <a:t>scRNA</a:t>
            </a:r>
            <a:r>
              <a:rPr lang="en-US" dirty="0"/>
              <a:t>-seq is Negative Binomial, or Zero-Inflated NB)</a:t>
            </a:r>
          </a:p>
        </p:txBody>
      </p:sp>
      <p:pic>
        <p:nvPicPr>
          <p:cNvPr id="20" name="Picture 2" descr="Picture 2">
            <a:extLst>
              <a:ext uri="{FF2B5EF4-FFF2-40B4-BE49-F238E27FC236}">
                <a16:creationId xmlns:a16="http://schemas.microsoft.com/office/drawing/2014/main" id="{8AEA07D4-4D9E-4740-B3B6-FEFA348F8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63" y="1902336"/>
            <a:ext cx="331575" cy="2848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9FDFA2-4A21-4876-A0A8-8EF6D58E5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590" y="3302872"/>
            <a:ext cx="2076358" cy="11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5D822-6775-43F0-8016-F24F5C23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scRNA</a:t>
            </a:r>
            <a:r>
              <a:rPr lang="en-US" dirty="0"/>
              <a:t>-seq analysis pipeline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7059-5BB9-4127-966A-D907A4550C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0DFF8-5C99-45D1-89DE-22FF5A03D2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4BD2F-C3C7-44A7-850D-93D996BBC0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Shape 1226">
            <a:extLst>
              <a:ext uri="{FF2B5EF4-FFF2-40B4-BE49-F238E27FC236}">
                <a16:creationId xmlns:a16="http://schemas.microsoft.com/office/drawing/2014/main" id="{1183EDFA-F311-45DC-86A8-CAA7FF3CC168}"/>
              </a:ext>
            </a:extLst>
          </p:cNvPr>
          <p:cNvSpPr/>
          <p:nvPr/>
        </p:nvSpPr>
        <p:spPr>
          <a:xfrm flipV="1">
            <a:off x="3477835" y="1375717"/>
            <a:ext cx="0" cy="187970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5F01F30-16BC-4EF0-9FBA-78B31D75F947}"/>
              </a:ext>
            </a:extLst>
          </p:cNvPr>
          <p:cNvSpPr txBox="1"/>
          <p:nvPr/>
        </p:nvSpPr>
        <p:spPr>
          <a:xfrm rot="16200000">
            <a:off x="-274032" y="1720480"/>
            <a:ext cx="1846779" cy="261607"/>
          </a:xfrm>
          <a:prstGeom prst="rect">
            <a:avLst/>
          </a:prstGeom>
          <a:solidFill>
            <a:srgbClr val="FFF1CD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2500"/>
            </a:lvl1pPr>
          </a:lstStyle>
          <a:p>
            <a:pPr algn="ctr"/>
            <a:r>
              <a:rPr sz="1100" dirty="0">
                <a:solidFill>
                  <a:schemeClr val="tx1">
                    <a:lumMod val="50000"/>
                  </a:schemeClr>
                </a:solidFill>
              </a:rPr>
              <a:t>PREPROCESSING</a:t>
            </a:r>
          </a:p>
        </p:txBody>
      </p:sp>
      <p:pic>
        <p:nvPicPr>
          <p:cNvPr id="16" name="Picture 29" descr="Picture 29">
            <a:extLst>
              <a:ext uri="{FF2B5EF4-FFF2-40B4-BE49-F238E27FC236}">
                <a16:creationId xmlns:a16="http://schemas.microsoft.com/office/drawing/2014/main" id="{DC604DA4-6765-4D81-B40C-0588BC198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8" y="1705803"/>
            <a:ext cx="290959" cy="290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33">
            <a:extLst>
              <a:ext uri="{FF2B5EF4-FFF2-40B4-BE49-F238E27FC236}">
                <a16:creationId xmlns:a16="http://schemas.microsoft.com/office/drawing/2014/main" id="{96E3D325-2124-4E1F-8798-31BF2F157A7D}"/>
              </a:ext>
            </a:extLst>
          </p:cNvPr>
          <p:cNvSpPr/>
          <p:nvPr/>
        </p:nvSpPr>
        <p:spPr>
          <a:xfrm>
            <a:off x="847571" y="881574"/>
            <a:ext cx="6607329" cy="1893099"/>
          </a:xfrm>
          <a:prstGeom prst="roundRect">
            <a:avLst>
              <a:gd name="adj" fmla="val 3001"/>
            </a:avLst>
          </a:prstGeom>
          <a:ln w="12700">
            <a:solidFill>
              <a:srgbClr val="000000"/>
            </a:solidFill>
            <a:bevel/>
          </a:ln>
        </p:spPr>
        <p:txBody>
          <a:bodyPr lIns="0" tIns="0" rIns="0" bIns="0"/>
          <a:lstStyle/>
          <a:p>
            <a:pPr algn="l" defTabSz="914400">
              <a:defRPr sz="4200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" name="Picture 29" descr="Picture 29">
            <a:extLst>
              <a:ext uri="{FF2B5EF4-FFF2-40B4-BE49-F238E27FC236}">
                <a16:creationId xmlns:a16="http://schemas.microsoft.com/office/drawing/2014/main" id="{6C3A7CBC-5268-48C0-B9EC-2D6CCA4B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9" y="1071885"/>
            <a:ext cx="290959" cy="290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9" descr="Picture 29">
            <a:extLst>
              <a:ext uri="{FF2B5EF4-FFF2-40B4-BE49-F238E27FC236}">
                <a16:creationId xmlns:a16="http://schemas.microsoft.com/office/drawing/2014/main" id="{61C9870A-D663-43EF-9B77-619B10F55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7" y="2339721"/>
            <a:ext cx="290959" cy="290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1226">
            <a:extLst>
              <a:ext uri="{FF2B5EF4-FFF2-40B4-BE49-F238E27FC236}">
                <a16:creationId xmlns:a16="http://schemas.microsoft.com/office/drawing/2014/main" id="{C9E1DFD3-BF78-4EFC-BE13-A3D2AFBBC9B2}"/>
              </a:ext>
            </a:extLst>
          </p:cNvPr>
          <p:cNvSpPr/>
          <p:nvPr/>
        </p:nvSpPr>
        <p:spPr>
          <a:xfrm flipV="1">
            <a:off x="3477835" y="2092345"/>
            <a:ext cx="0" cy="187970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4B8A8AEC-7D74-45EC-A4CC-721DF0A6D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1" y="1198425"/>
            <a:ext cx="2636064" cy="1259396"/>
          </a:xfrm>
          <a:solidFill>
            <a:schemeClr val="bg2">
              <a:lumMod val="20000"/>
              <a:lumOff val="80000"/>
            </a:schemeClr>
          </a:solidFill>
          <a:ln w="12700" cap="rnd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Single-cell specific:</a:t>
            </a:r>
          </a:p>
          <a:p>
            <a:r>
              <a:rPr lang="en-US" sz="1200" dirty="0"/>
              <a:t>Barcode demultiplexing</a:t>
            </a:r>
          </a:p>
          <a:p>
            <a:r>
              <a:rPr lang="en-US" sz="1200" dirty="0"/>
              <a:t>UMI counting</a:t>
            </a:r>
          </a:p>
          <a:p>
            <a:r>
              <a:rPr lang="en-US" sz="1200" dirty="0"/>
              <a:t>Filtering of cells (e.g. empty droplets, …)</a:t>
            </a:r>
            <a:endParaRPr lang="en-CH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ADB8B4-D7B3-4922-A730-7556015BF4A0}"/>
              </a:ext>
            </a:extLst>
          </p:cNvPr>
          <p:cNvSpPr txBox="1"/>
          <p:nvPr/>
        </p:nvSpPr>
        <p:spPr>
          <a:xfrm>
            <a:off x="2373592" y="1060999"/>
            <a:ext cx="4578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Mapping to reference genome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C1081A-2262-4F82-9BB2-24E2ED57CBC7}"/>
              </a:ext>
            </a:extLst>
          </p:cNvPr>
          <p:cNvSpPr txBox="1"/>
          <p:nvPr/>
        </p:nvSpPr>
        <p:spPr>
          <a:xfrm>
            <a:off x="2492664" y="2273798"/>
            <a:ext cx="1950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Read / transcript matrix</a:t>
            </a:r>
          </a:p>
          <a:p>
            <a:pPr algn="ctr"/>
            <a:r>
              <a:rPr lang="en-US" sz="1200" dirty="0"/>
              <a:t>(raw counts / UMI)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B71205-5B5D-4E3A-A63E-7E1275369C5D}"/>
              </a:ext>
            </a:extLst>
          </p:cNvPr>
          <p:cNvSpPr txBox="1"/>
          <p:nvPr/>
        </p:nvSpPr>
        <p:spPr>
          <a:xfrm>
            <a:off x="1161048" y="1071885"/>
            <a:ext cx="663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.</a:t>
            </a:r>
            <a:r>
              <a:rPr lang="en-US" sz="1200" i="1" dirty="0" err="1"/>
              <a:t>fastq</a:t>
            </a:r>
            <a:endParaRPr lang="en-CH" sz="12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028D1D-211D-4E52-8F00-CB6BB096A2D1}"/>
              </a:ext>
            </a:extLst>
          </p:cNvPr>
          <p:cNvSpPr txBox="1"/>
          <p:nvPr/>
        </p:nvSpPr>
        <p:spPr>
          <a:xfrm>
            <a:off x="1161048" y="1718504"/>
            <a:ext cx="741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.bam</a:t>
            </a:r>
            <a:endParaRPr lang="en-CH" sz="12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5C9AFA-3C4B-495B-B3FA-A572019A6952}"/>
              </a:ext>
            </a:extLst>
          </p:cNvPr>
          <p:cNvSpPr txBox="1"/>
          <p:nvPr/>
        </p:nvSpPr>
        <p:spPr>
          <a:xfrm>
            <a:off x="1161048" y="2264008"/>
            <a:ext cx="1050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.txt / .csv</a:t>
            </a:r>
          </a:p>
          <a:p>
            <a:r>
              <a:rPr lang="en-US" sz="1200" i="1" dirty="0"/>
              <a:t>.h5 / .loom</a:t>
            </a:r>
            <a:endParaRPr lang="en-CH" sz="12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9831B5-07C7-4CEE-9C39-630110E689B6}"/>
              </a:ext>
            </a:extLst>
          </p:cNvPr>
          <p:cNvSpPr txBox="1"/>
          <p:nvPr/>
        </p:nvSpPr>
        <p:spPr>
          <a:xfrm>
            <a:off x="2639340" y="1605870"/>
            <a:ext cx="1765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Demultiplexing and</a:t>
            </a:r>
          </a:p>
          <a:p>
            <a:pPr algn="ctr"/>
            <a:r>
              <a:rPr lang="en-US" sz="1200" dirty="0"/>
              <a:t>Quality Control (QC)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9B65CA-42C7-46A0-A68A-0B434B9AD106}"/>
              </a:ext>
            </a:extLst>
          </p:cNvPr>
          <p:cNvSpPr txBox="1"/>
          <p:nvPr/>
        </p:nvSpPr>
        <p:spPr>
          <a:xfrm>
            <a:off x="7432829" y="1697393"/>
            <a:ext cx="457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UNIX / Bash</a:t>
            </a:r>
            <a:endParaRPr lang="en-CH" b="1" dirty="0">
              <a:solidFill>
                <a:srgbClr val="FF0000"/>
              </a:solidFill>
            </a:endParaRPr>
          </a:p>
        </p:txBody>
      </p:sp>
      <p:sp>
        <p:nvSpPr>
          <p:cNvPr id="24" name="Shape 1226">
            <a:extLst>
              <a:ext uri="{FF2B5EF4-FFF2-40B4-BE49-F238E27FC236}">
                <a16:creationId xmlns:a16="http://schemas.microsoft.com/office/drawing/2014/main" id="{42B8E658-FF00-406B-8717-55FA66B41140}"/>
              </a:ext>
            </a:extLst>
          </p:cNvPr>
          <p:cNvSpPr/>
          <p:nvPr/>
        </p:nvSpPr>
        <p:spPr>
          <a:xfrm flipV="1">
            <a:off x="3477835" y="3474723"/>
            <a:ext cx="0" cy="187970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AB22F5C1-9FCC-458C-8C39-B6B39AD8995F}"/>
              </a:ext>
            </a:extLst>
          </p:cNvPr>
          <p:cNvSpPr txBox="1"/>
          <p:nvPr/>
        </p:nvSpPr>
        <p:spPr>
          <a:xfrm rot="16200000">
            <a:off x="-274032" y="3819486"/>
            <a:ext cx="1846779" cy="261607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2500"/>
            </a:lvl1pPr>
          </a:lstStyle>
          <a:p>
            <a:pPr algn="ctr"/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DOWNSTREAM ANALYSIS</a:t>
            </a:r>
            <a:endParaRPr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" name="Shape 433">
            <a:extLst>
              <a:ext uri="{FF2B5EF4-FFF2-40B4-BE49-F238E27FC236}">
                <a16:creationId xmlns:a16="http://schemas.microsoft.com/office/drawing/2014/main" id="{38F8BCE2-C76F-4BD4-BB2A-7E7EC545422C}"/>
              </a:ext>
            </a:extLst>
          </p:cNvPr>
          <p:cNvSpPr/>
          <p:nvPr/>
        </p:nvSpPr>
        <p:spPr>
          <a:xfrm>
            <a:off x="847571" y="2980580"/>
            <a:ext cx="6607329" cy="1893099"/>
          </a:xfrm>
          <a:prstGeom prst="roundRect">
            <a:avLst>
              <a:gd name="adj" fmla="val 3001"/>
            </a:avLst>
          </a:prstGeom>
          <a:ln w="12700">
            <a:solidFill>
              <a:srgbClr val="000000"/>
            </a:solidFill>
            <a:bevel/>
          </a:ln>
        </p:spPr>
        <p:txBody>
          <a:bodyPr lIns="0" tIns="0" rIns="0" bIns="0"/>
          <a:lstStyle/>
          <a:p>
            <a:pPr algn="l" defTabSz="914400">
              <a:defRPr sz="4200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" name="Shape 1226">
            <a:extLst>
              <a:ext uri="{FF2B5EF4-FFF2-40B4-BE49-F238E27FC236}">
                <a16:creationId xmlns:a16="http://schemas.microsoft.com/office/drawing/2014/main" id="{8E299864-EED0-4AD2-83EF-691D374939DD}"/>
              </a:ext>
            </a:extLst>
          </p:cNvPr>
          <p:cNvSpPr/>
          <p:nvPr/>
        </p:nvSpPr>
        <p:spPr>
          <a:xfrm flipV="1">
            <a:off x="3477835" y="4191351"/>
            <a:ext cx="0" cy="187970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768AA79C-D3CD-4032-8A03-A2E1CF33E6CF}"/>
              </a:ext>
            </a:extLst>
          </p:cNvPr>
          <p:cNvSpPr txBox="1">
            <a:spLocks/>
          </p:cNvSpPr>
          <p:nvPr/>
        </p:nvSpPr>
        <p:spPr>
          <a:xfrm>
            <a:off x="4700955" y="3297431"/>
            <a:ext cx="2621410" cy="12593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noFill/>
          </a:ln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200" b="1" dirty="0"/>
              <a:t>Single-cell specific:</a:t>
            </a:r>
          </a:p>
          <a:p>
            <a:r>
              <a:rPr lang="en-US" sz="1200" dirty="0"/>
              <a:t>Filtering doublets, ambient RNA</a:t>
            </a:r>
          </a:p>
          <a:p>
            <a:r>
              <a:rPr lang="en-US" sz="1200" dirty="0"/>
              <a:t>Removing covariates (cell-cycle)</a:t>
            </a:r>
          </a:p>
          <a:p>
            <a:r>
              <a:rPr lang="en-US" sz="1200" dirty="0"/>
              <a:t>Integrating multiple datasets</a:t>
            </a:r>
            <a:endParaRPr lang="en-CH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D998B5-FD62-4FF7-9C7E-172E6E1D667B}"/>
              </a:ext>
            </a:extLst>
          </p:cNvPr>
          <p:cNvSpPr txBox="1"/>
          <p:nvPr/>
        </p:nvSpPr>
        <p:spPr>
          <a:xfrm>
            <a:off x="2866980" y="3154328"/>
            <a:ext cx="1436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QC and filtering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D44CF9-450B-41BA-ABD0-C4513C2B5B72}"/>
              </a:ext>
            </a:extLst>
          </p:cNvPr>
          <p:cNvSpPr txBox="1"/>
          <p:nvPr/>
        </p:nvSpPr>
        <p:spPr>
          <a:xfrm>
            <a:off x="2492664" y="4372804"/>
            <a:ext cx="1950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Study-specific downstream analysis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DF8DB7-F774-443C-BCAD-06752DAE0989}"/>
              </a:ext>
            </a:extLst>
          </p:cNvPr>
          <p:cNvSpPr txBox="1"/>
          <p:nvPr/>
        </p:nvSpPr>
        <p:spPr>
          <a:xfrm>
            <a:off x="2639340" y="3704876"/>
            <a:ext cx="1765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Normalization, noise removal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3EDFB0-A5F7-4734-ABEF-120AD8D18A42}"/>
              </a:ext>
            </a:extLst>
          </p:cNvPr>
          <p:cNvSpPr txBox="1"/>
          <p:nvPr/>
        </p:nvSpPr>
        <p:spPr>
          <a:xfrm>
            <a:off x="7432829" y="3796399"/>
            <a:ext cx="457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 / Python</a:t>
            </a:r>
            <a:endParaRPr lang="en-CH" b="1" dirty="0">
              <a:solidFill>
                <a:srgbClr val="FF0000"/>
              </a:solidFill>
            </a:endParaRPr>
          </a:p>
        </p:txBody>
      </p:sp>
      <p:sp>
        <p:nvSpPr>
          <p:cNvPr id="48" name="Shape 1226">
            <a:extLst>
              <a:ext uri="{FF2B5EF4-FFF2-40B4-BE49-F238E27FC236}">
                <a16:creationId xmlns:a16="http://schemas.microsoft.com/office/drawing/2014/main" id="{7371A3C5-EB1B-466F-9CCB-9BEAB4D49B50}"/>
              </a:ext>
            </a:extLst>
          </p:cNvPr>
          <p:cNvSpPr/>
          <p:nvPr/>
        </p:nvSpPr>
        <p:spPr>
          <a:xfrm flipV="1">
            <a:off x="3475870" y="2792610"/>
            <a:ext cx="0" cy="187970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F0C54B-85BC-4567-8577-9B9E4A1F195F}"/>
              </a:ext>
            </a:extLst>
          </p:cNvPr>
          <p:cNvSpPr txBox="1"/>
          <p:nvPr/>
        </p:nvSpPr>
        <p:spPr>
          <a:xfrm>
            <a:off x="1209971" y="3792071"/>
            <a:ext cx="1305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Seurat or </a:t>
            </a:r>
            <a:r>
              <a:rPr lang="en-US" sz="1200" i="1" dirty="0" err="1"/>
              <a:t>Scanpy</a:t>
            </a:r>
            <a:r>
              <a:rPr lang="en-US" sz="1200" i="1" dirty="0"/>
              <a:t> objects</a:t>
            </a:r>
            <a:endParaRPr lang="en-CH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AB1ED-EC89-4747-BC28-EB84B05C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22" y="3879424"/>
            <a:ext cx="541874" cy="3533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5175B8B-B11B-40C1-8D75-40F5D295A714}"/>
              </a:ext>
            </a:extLst>
          </p:cNvPr>
          <p:cNvSpPr txBox="1"/>
          <p:nvPr/>
        </p:nvSpPr>
        <p:spPr>
          <a:xfrm>
            <a:off x="1454321" y="4153567"/>
            <a:ext cx="176560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We stopped here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6D2CAC0-32E5-4E95-8146-42B2AD12BA3A}"/>
              </a:ext>
            </a:extLst>
          </p:cNvPr>
          <p:cNvSpPr/>
          <p:nvPr/>
        </p:nvSpPr>
        <p:spPr>
          <a:xfrm>
            <a:off x="3273287" y="4232820"/>
            <a:ext cx="137138" cy="10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798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12D086-0880-4B02-B2F9-B144E1A8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(Parenthesis) What is a p-value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24173-B052-4F05-8933-2AFD468DEA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DC4E-1DF0-449A-A5B8-3F36910492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9EEC-FADB-4AC9-BF31-B5EF60EE52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9402C42C-3B94-468A-8F10-A1731256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95" y="1575580"/>
            <a:ext cx="4666606" cy="308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36FB80CB-49F9-4BF8-B4DB-722B0401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00" y="1784983"/>
            <a:ext cx="1710294" cy="25765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D57BB26-579C-4584-9BA8-DC85E410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81970"/>
            <a:ext cx="7658954" cy="4168490"/>
          </a:xfrm>
        </p:spPr>
        <p:txBody>
          <a:bodyPr/>
          <a:lstStyle/>
          <a:p>
            <a:r>
              <a:rPr lang="en-US" dirty="0"/>
              <a:t>DE methods output p-values and FC for each gene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3369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944D76-078A-431C-BC53-B3F5828D5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2401220"/>
            <a:ext cx="7658954" cy="4168490"/>
          </a:xfrm>
        </p:spPr>
        <p:txBody>
          <a:bodyPr/>
          <a:lstStyle/>
          <a:p>
            <a:r>
              <a:rPr lang="en-US" sz="1200" b="1" dirty="0"/>
              <a:t>SCDE</a:t>
            </a:r>
            <a:r>
              <a:rPr lang="en-US" sz="1200" b="1" baseline="30000" dirty="0"/>
              <a:t>1</a:t>
            </a:r>
            <a:r>
              <a:rPr lang="en-US" sz="800" baseline="30000" dirty="0"/>
              <a:t> </a:t>
            </a:r>
            <a:r>
              <a:rPr lang="en-US" sz="1200" dirty="0"/>
              <a:t>: observed abundance of a given transcript in each cell was modeled as a mixture of the </a:t>
            </a:r>
            <a:r>
              <a:rPr lang="en-US" sz="1200" dirty="0" err="1"/>
              <a:t>droup</a:t>
            </a:r>
            <a:r>
              <a:rPr lang="en-US" sz="1200" dirty="0"/>
              <a:t>-out (Poisson) and amplification (Negative Binomial) components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200" dirty="0"/>
              <a:t>Fits individual error models and further compute DE with Bayesian model</a:t>
            </a:r>
          </a:p>
          <a:p>
            <a:r>
              <a:rPr lang="en-US" sz="1200" b="1" dirty="0"/>
              <a:t>D3E</a:t>
            </a:r>
            <a:r>
              <a:rPr lang="en-US" sz="1200" b="1" baseline="30000" dirty="0"/>
              <a:t>2</a:t>
            </a:r>
            <a:r>
              <a:rPr lang="en-US" sz="1200" dirty="0"/>
              <a:t>: each group is fitted a “transcriptional bursting” model. Then comparison of distribution through non parametric Kolmogorov Smirnov or other statistics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200" dirty="0"/>
              <a:t>Quantify average burst size, frequency and duty cycle</a:t>
            </a:r>
          </a:p>
          <a:p>
            <a:r>
              <a:rPr lang="en-US" sz="1200" b="1" dirty="0"/>
              <a:t>MAST</a:t>
            </a:r>
            <a:r>
              <a:rPr lang="en-US" sz="1200" b="1" baseline="30000" dirty="0"/>
              <a:t>3</a:t>
            </a:r>
            <a:r>
              <a:rPr lang="en-US" sz="1200" b="1" dirty="0"/>
              <a:t>: </a:t>
            </a:r>
            <a:r>
              <a:rPr lang="en-US" sz="1200" dirty="0"/>
              <a:t>estimation of the “cellular detection rate” (CDR) i.e. the faction of genes that are detectably expressed in each cell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200" dirty="0"/>
              <a:t>CDR act as proxy for solving technical (drop-out, amplification efficiency) and biological (cell </a:t>
            </a:r>
            <a:r>
              <a:rPr lang="en-US" sz="1200" dirty="0" err="1"/>
              <a:t>colume</a:t>
            </a:r>
            <a:r>
              <a:rPr lang="en-US" sz="1200" dirty="0"/>
              <a:t>) factors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14A17-38B0-44BC-9C1F-8DFBD8CE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specific DE methods exist for </a:t>
            </a:r>
            <a:r>
              <a:rPr lang="en-US" dirty="0" err="1"/>
              <a:t>scRNA</a:t>
            </a:r>
            <a:r>
              <a:rPr lang="en-US" dirty="0"/>
              <a:t>-seq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22F-24F8-4CA0-B6AA-72076D0F0C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1A621-4485-4727-9AE4-3B691F7FAE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D1E65-1D49-4EF2-B265-7EED211959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525A30-F960-4402-B9A9-CF5A378ED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21" y="619007"/>
            <a:ext cx="6677957" cy="16861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5C8CAC-B9D6-4F79-9D8A-707933F920CF}"/>
              </a:ext>
            </a:extLst>
          </p:cNvPr>
          <p:cNvSpPr txBox="1"/>
          <p:nvPr/>
        </p:nvSpPr>
        <p:spPr>
          <a:xfrm>
            <a:off x="1129116" y="4709097"/>
            <a:ext cx="81227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aseline="30000" dirty="0"/>
              <a:t>1</a:t>
            </a:r>
            <a:r>
              <a:rPr lang="en-US" sz="700" dirty="0"/>
              <a:t> </a:t>
            </a:r>
            <a:r>
              <a:rPr lang="en-US" sz="700" dirty="0" err="1"/>
              <a:t>Kharchenko</a:t>
            </a:r>
            <a:r>
              <a:rPr lang="en-US" sz="700" dirty="0"/>
              <a:t>, P. V., Silberstein, L., &amp; </a:t>
            </a:r>
            <a:r>
              <a:rPr lang="en-US" sz="700" dirty="0" err="1"/>
              <a:t>Scadden</a:t>
            </a:r>
            <a:r>
              <a:rPr lang="en-US" sz="700" dirty="0"/>
              <a:t>, D. T. (2014). Bayesian approach to single-cell differential expression analysis. Nature methods, 11(7), 740-742.</a:t>
            </a:r>
          </a:p>
          <a:p>
            <a:r>
              <a:rPr lang="en-US" sz="700" baseline="30000" dirty="0"/>
              <a:t>2</a:t>
            </a:r>
            <a:r>
              <a:rPr lang="en-US" sz="700" dirty="0"/>
              <a:t> </a:t>
            </a:r>
            <a:r>
              <a:rPr lang="en-US" sz="700" dirty="0" err="1"/>
              <a:t>Delmans</a:t>
            </a:r>
            <a:r>
              <a:rPr lang="en-US" sz="700" dirty="0"/>
              <a:t>, M, </a:t>
            </a:r>
            <a:r>
              <a:rPr lang="en-US" sz="700" dirty="0" err="1"/>
              <a:t>Hemberg</a:t>
            </a:r>
            <a:r>
              <a:rPr lang="en-US" sz="700" dirty="0"/>
              <a:t>, M. (2015). Discrete Distributional Differential Expression (D3E) - A Tool for Gene Expression Analysis of Single-cell RNA-seq Data, </a:t>
            </a:r>
            <a:r>
              <a:rPr lang="en-US" sz="700" dirty="0" err="1"/>
              <a:t>BioRxiv</a:t>
            </a:r>
            <a:r>
              <a:rPr lang="en-US" sz="700" dirty="0"/>
              <a:t> preprint</a:t>
            </a:r>
          </a:p>
          <a:p>
            <a:r>
              <a:rPr lang="en-US" sz="700" baseline="30000" dirty="0"/>
              <a:t>3</a:t>
            </a:r>
            <a:r>
              <a:rPr lang="en-US" sz="700" dirty="0"/>
              <a:t> </a:t>
            </a:r>
            <a:r>
              <a:rPr lang="en-US" sz="700" dirty="0" err="1"/>
              <a:t>Finak</a:t>
            </a:r>
            <a:r>
              <a:rPr lang="en-US" sz="700" dirty="0"/>
              <a:t>, G. et al. (2015). MAST: a flexible statistical framework for assessing transcriptional changes and characterizing heterogeneity in single-cell RNA sequencing data. Genome biology, 16(1), 1-13.</a:t>
            </a:r>
          </a:p>
        </p:txBody>
      </p:sp>
    </p:spTree>
    <p:extLst>
      <p:ext uri="{BB962C8B-B14F-4D97-AF65-F5344CB8AC3E}">
        <p14:creationId xmlns:p14="http://schemas.microsoft.com/office/powerpoint/2010/main" val="23091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0FE93-B536-4837-AA54-012F5DA05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Question</a:t>
            </a:r>
            <a:r>
              <a:rPr lang="en-US" dirty="0"/>
              <a:t>: Do you see anything “unexpected” in this comparison?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54F23C-41FC-475B-A405-AF6E438C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Ok but which one should I use?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D91E8-9A13-4156-B155-511599A8F23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55E7-BA55-41D0-AAF0-8069BFB1C0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92C6D-4E5F-4350-82AD-DEF97C4AD4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71363-8A4C-4CA4-9FA0-64119BDD515D}"/>
              </a:ext>
            </a:extLst>
          </p:cNvPr>
          <p:cNvSpPr txBox="1"/>
          <p:nvPr/>
        </p:nvSpPr>
        <p:spPr>
          <a:xfrm>
            <a:off x="6017891" y="4843599"/>
            <a:ext cx="3142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Soneson</a:t>
            </a:r>
            <a:r>
              <a:rPr lang="en-US" sz="1000" dirty="0"/>
              <a:t> &amp; Robinson, Nature Methods, Feb 26 2018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969CF6A0-A5BE-4E9C-8326-CE6EB01E1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877" y="1230544"/>
            <a:ext cx="2620300" cy="3613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554D481F-21AB-4009-BDD8-85DBA8B3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5" y="1175807"/>
            <a:ext cx="4716510" cy="176741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8E08A8-3C6B-4992-B3C3-5261D1C72695}"/>
              </a:ext>
            </a:extLst>
          </p:cNvPr>
          <p:cNvSpPr/>
          <p:nvPr/>
        </p:nvSpPr>
        <p:spPr>
          <a:xfrm>
            <a:off x="6858000" y="1658779"/>
            <a:ext cx="400050" cy="246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238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4DB9FF-4A4F-4863-8DEA-2A3DC3B9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(Parenthesis II) Multiple testing correction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5248F-B8F3-4BFE-A6E1-B2F7AE24D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9BD4-EC21-46EB-ACB8-B0C9E0D248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FCB2-8F5A-4867-99C4-0775A76D72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F5019670-EB1A-418D-B968-904B431D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555" y="789182"/>
            <a:ext cx="6150713" cy="35651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7CF34-F768-4D05-A415-ABA93C8BE527}"/>
              </a:ext>
            </a:extLst>
          </p:cNvPr>
          <p:cNvSpPr txBox="1"/>
          <p:nvPr/>
        </p:nvSpPr>
        <p:spPr>
          <a:xfrm>
            <a:off x="7683500" y="4843418"/>
            <a:ext cx="4577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>
                <a:hlinkClick r:id="rId3"/>
              </a:rPr>
              <a:t>https://xkcd.com/882/</a:t>
            </a:r>
            <a:endParaRPr lang="en-US" sz="1000" dirty="0"/>
          </a:p>
          <a:p>
            <a:endParaRPr lang="en-CH" sz="1000" dirty="0"/>
          </a:p>
        </p:txBody>
      </p:sp>
    </p:spTree>
    <p:extLst>
      <p:ext uri="{BB962C8B-B14F-4D97-AF65-F5344CB8AC3E}">
        <p14:creationId xmlns:p14="http://schemas.microsoft.com/office/powerpoint/2010/main" val="190065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FDA7CC-1233-419C-A124-23C240DA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(Parenthesis II) Multiple testing correction</a:t>
            </a:r>
            <a:br>
              <a:rPr lang="en-CH" dirty="0"/>
            </a:b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DDBE9-932E-4D89-AF58-624C0D9CA7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94BDC-222A-437F-BFD7-87BED9A972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0F3D7-8DD8-4111-972B-0098C382A7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8EAF-26A5-4638-BD04-7D4C9F6F33B9}"/>
              </a:ext>
            </a:extLst>
          </p:cNvPr>
          <p:cNvSpPr txBox="1"/>
          <p:nvPr/>
        </p:nvSpPr>
        <p:spPr>
          <a:xfrm>
            <a:off x="7683500" y="4843418"/>
            <a:ext cx="4577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>
                <a:hlinkClick r:id="rId2"/>
              </a:rPr>
              <a:t>https://xkcd.com/882/</a:t>
            </a:r>
            <a:endParaRPr lang="en-US" sz="1000" dirty="0"/>
          </a:p>
          <a:p>
            <a:endParaRPr lang="en-CH" sz="1000" dirty="0"/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ED732913-62C9-47C1-B772-FEBB21D01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48" y="782638"/>
            <a:ext cx="2830541" cy="41671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97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1CA1EC-FDD0-4EDE-991A-98AC5A63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(Parenthesis II) Multiple testing correction</a:t>
            </a:r>
            <a:br>
              <a:rPr lang="en-CH" dirty="0"/>
            </a:b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666E0-C3DD-4C9F-92C4-96DB328477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72A5-D424-4F1E-AB50-F51B84F1C1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DE4F-D703-42B9-AF68-0AB2012B96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C247A-DD4A-4772-BACE-860E5C08200A}"/>
              </a:ext>
            </a:extLst>
          </p:cNvPr>
          <p:cNvSpPr txBox="1"/>
          <p:nvPr/>
        </p:nvSpPr>
        <p:spPr>
          <a:xfrm>
            <a:off x="7683500" y="4843418"/>
            <a:ext cx="4577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dirty="0">
                <a:hlinkClick r:id="rId2"/>
              </a:rPr>
              <a:t>https://xkcd.com/882/</a:t>
            </a:r>
            <a:endParaRPr lang="en-US" sz="1000" dirty="0"/>
          </a:p>
          <a:p>
            <a:endParaRPr lang="en-CH" sz="1000" dirty="0"/>
          </a:p>
        </p:txBody>
      </p:sp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C43D00BF-052B-44A4-943C-0BA77C54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47" y="1093761"/>
            <a:ext cx="2893612" cy="354490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ADDC339-0C58-46CD-92F5-1EA84A8AF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269" y="781970"/>
            <a:ext cx="4727560" cy="4168490"/>
          </a:xfrm>
        </p:spPr>
        <p:txBody>
          <a:bodyPr/>
          <a:lstStyle/>
          <a:p>
            <a:r>
              <a:rPr lang="en-US" b="1" dirty="0"/>
              <a:t>Question</a:t>
            </a:r>
            <a:r>
              <a:rPr lang="en-US" dirty="0"/>
              <a:t>: Is this ok?</a:t>
            </a:r>
          </a:p>
          <a:p>
            <a:endParaRPr lang="en-US" dirty="0"/>
          </a:p>
          <a:p>
            <a:r>
              <a:rPr lang="en-US" b="1" dirty="0"/>
              <a:t>Answer</a:t>
            </a:r>
            <a:r>
              <a:rPr lang="en-US" dirty="0"/>
              <a:t>: No</a:t>
            </a:r>
          </a:p>
          <a:p>
            <a:pPr lvl="1"/>
            <a:r>
              <a:rPr lang="en-US" dirty="0"/>
              <a:t>Need to adjust raw p-values according to number of tests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Many methods exist to adjust p-values</a:t>
            </a:r>
          </a:p>
          <a:p>
            <a:pPr lvl="2"/>
            <a:r>
              <a:rPr lang="en-US" dirty="0"/>
              <a:t>Bonferroni method (multiple p-value by the number of tests)</a:t>
            </a:r>
          </a:p>
          <a:p>
            <a:pPr lvl="2"/>
            <a:r>
              <a:rPr lang="en-US" dirty="0" err="1"/>
              <a:t>Benjamini</a:t>
            </a:r>
            <a:r>
              <a:rPr lang="en-US" dirty="0"/>
              <a:t> and Hochberg FDR adjusted (False Discovery Rate)</a:t>
            </a:r>
          </a:p>
          <a:p>
            <a:pPr lvl="2"/>
            <a:r>
              <a:rPr lang="en-US" dirty="0"/>
              <a:t>…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8104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E18AC3-9BCA-4F18-806D-1C122879F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5010"/>
            <a:ext cx="2686737" cy="4168490"/>
          </a:xfrm>
        </p:spPr>
        <p:txBody>
          <a:bodyPr>
            <a:normAutofit/>
          </a:bodyPr>
          <a:lstStyle/>
          <a:p>
            <a:r>
              <a:rPr lang="en-US" sz="1600" b="1" dirty="0"/>
              <a:t>Questions</a:t>
            </a:r>
            <a:r>
              <a:rPr lang="en-US" sz="1600" dirty="0"/>
              <a:t>:</a:t>
            </a:r>
          </a:p>
          <a:p>
            <a:pPr lvl="1"/>
            <a:r>
              <a:rPr lang="en-US" sz="1400" dirty="0"/>
              <a:t>Do you understand all columns?</a:t>
            </a:r>
          </a:p>
          <a:p>
            <a:pPr lvl="1"/>
            <a:r>
              <a:rPr lang="en-US" sz="1400" dirty="0"/>
              <a:t>How is this sorted? Why?</a:t>
            </a:r>
          </a:p>
          <a:p>
            <a:pPr lvl="1"/>
            <a:r>
              <a:rPr lang="en-US" sz="1400" dirty="0"/>
              <a:t>Would you sort it differently?</a:t>
            </a:r>
            <a:endParaRPr lang="en-CH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7144D9-6A3D-4A46-A754-221225F0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output of DE method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7C7C4-B513-4A49-93B8-80AAD3991A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AC1C1-AB42-444E-AE0F-943999B454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3B2F1-E980-4D19-A63D-449760810E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F5BBC0-BD0B-4FCA-B417-EB7CB00E6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6491"/>
          <a:stretch/>
        </p:blipFill>
        <p:spPr bwMode="auto">
          <a:xfrm>
            <a:off x="2919965" y="1241425"/>
            <a:ext cx="5742945" cy="303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6B24D6-B9C7-4E1D-903D-90E29CC72E85}"/>
              </a:ext>
            </a:extLst>
          </p:cNvPr>
          <p:cNvSpPr txBox="1"/>
          <p:nvPr/>
        </p:nvSpPr>
        <p:spPr>
          <a:xfrm>
            <a:off x="370066" y="4456116"/>
            <a:ext cx="72892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Usually, in single-cell RNA-seq datasets, this is run for each cluster, to find its marker genes. </a:t>
            </a:r>
          </a:p>
          <a:p>
            <a:r>
              <a:rPr lang="en-US" dirty="0"/>
              <a:t>With Group1 = Cluster, and Group2 = All other cells.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6464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BA6E73-7512-42B0-A338-E3203E26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Volcano plots can show DE results and cutoffs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D9DC6-A9D9-410A-B421-2976156D82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2BF94-7DD4-4477-AA59-6DBF1FA432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13883-9DC1-4D2D-A9DA-71C962C64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2050" name="Picture 2" descr="Using Volcano Plots in R to Visualize Microarray and RNA-seq Results | RNA- Seq Blog">
            <a:extLst>
              <a:ext uri="{FF2B5EF4-FFF2-40B4-BE49-F238E27FC236}">
                <a16:creationId xmlns:a16="http://schemas.microsoft.com/office/drawing/2014/main" id="{A8EC8368-6722-41BB-9817-7DFDB21D19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/>
          <a:stretch/>
        </p:blipFill>
        <p:spPr bwMode="auto">
          <a:xfrm>
            <a:off x="3929270" y="737553"/>
            <a:ext cx="4022104" cy="41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5797B67-0F98-42B4-9FD5-AB18D1F51E0F}"/>
              </a:ext>
            </a:extLst>
          </p:cNvPr>
          <p:cNvSpPr txBox="1">
            <a:spLocks/>
          </p:cNvSpPr>
          <p:nvPr/>
        </p:nvSpPr>
        <p:spPr>
          <a:xfrm>
            <a:off x="0" y="975010"/>
            <a:ext cx="3213652" cy="416849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 results can be shown in a Volcano plot</a:t>
            </a:r>
          </a:p>
          <a:p>
            <a:endParaRPr lang="en-US" sz="1600" dirty="0"/>
          </a:p>
          <a:p>
            <a:r>
              <a:rPr lang="en-US" sz="1600" b="1" dirty="0"/>
              <a:t>Question</a:t>
            </a:r>
            <a:r>
              <a:rPr lang="en-US" sz="1600" dirty="0"/>
              <a:t>:</a:t>
            </a:r>
          </a:p>
          <a:p>
            <a:pPr lvl="1"/>
            <a:r>
              <a:rPr lang="en-US" sz="1400" dirty="0"/>
              <a:t>Can you find which thresholds were used for FC and p-value?</a:t>
            </a:r>
            <a:endParaRPr lang="en-US" sz="1600" dirty="0"/>
          </a:p>
          <a:p>
            <a:endParaRPr lang="en-US" sz="1600" dirty="0"/>
          </a:p>
          <a:p>
            <a:endParaRPr lang="en-CH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57758-CC29-4173-8697-47699457F833}"/>
              </a:ext>
            </a:extLst>
          </p:cNvPr>
          <p:cNvSpPr txBox="1"/>
          <p:nvPr/>
        </p:nvSpPr>
        <p:spPr>
          <a:xfrm rot="16200000">
            <a:off x="3454300" y="2584285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-log10(</a:t>
            </a:r>
            <a:r>
              <a:rPr lang="en-US" sz="800" dirty="0" err="1"/>
              <a:t>padj</a:t>
            </a:r>
            <a:r>
              <a:rPr lang="en-US" sz="800" dirty="0"/>
              <a:t>)</a:t>
            </a:r>
            <a:endParaRPr lang="en-CH" sz="800" dirty="0"/>
          </a:p>
        </p:txBody>
      </p:sp>
    </p:spTree>
    <p:extLst>
      <p:ext uri="{BB962C8B-B14F-4D97-AF65-F5344CB8AC3E}">
        <p14:creationId xmlns:p14="http://schemas.microsoft.com/office/powerpoint/2010/main" val="266347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D6745F-9FA0-48B5-AFC2-D7D78728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813240" cy="107275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pipeline</a:t>
            </a:r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1BA4B-0B81-41B6-B972-814791D16F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DFFA-F9E6-4CE8-BE90-57BFD95A1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06CFD9E3-D3E9-4DF3-BA1A-A7FD6F7A59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3" y="3049182"/>
            <a:ext cx="3341052" cy="370064"/>
          </a:xfrm>
        </p:spPr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FBD6-8A72-462B-9DBA-C8EA5B29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95458"/>
            <a:ext cx="7658954" cy="416849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 (preparing the data)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Gene/Cell filtering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Normalization – (Eventually imputation)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Highly variable genes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PCA for dimension reduction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t-SNE / UMAP for visualization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Clustering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II (further analysis of the data)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5508-02E2-45DF-8EC7-9AD8DA812E88}"/>
              </a:ext>
            </a:extLst>
          </p:cNvPr>
          <p:cNvSpPr txBox="1"/>
          <p:nvPr/>
        </p:nvSpPr>
        <p:spPr>
          <a:xfrm rot="16200000">
            <a:off x="-187325" y="1745739"/>
            <a:ext cx="1851789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STILL SOMEWHAT LINEAR</a:t>
            </a:r>
            <a:endParaRPr lang="en-CH" sz="1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F9376-4555-4FF5-ACBF-8FF436396162}"/>
              </a:ext>
            </a:extLst>
          </p:cNvPr>
          <p:cNvSpPr txBox="1"/>
          <p:nvPr/>
        </p:nvSpPr>
        <p:spPr>
          <a:xfrm rot="16200000">
            <a:off x="-317524" y="3829984"/>
            <a:ext cx="210346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BACK AND FORTH RESEARCH</a:t>
            </a:r>
            <a:endParaRPr lang="en-CH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61CA9-F64E-4627-986A-2809C215D2C9}"/>
              </a:ext>
            </a:extLst>
          </p:cNvPr>
          <p:cNvSpPr txBox="1"/>
          <p:nvPr/>
        </p:nvSpPr>
        <p:spPr>
          <a:xfrm>
            <a:off x="4450295" y="4412457"/>
            <a:ext cx="1761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/ pseudo-time inference</a:t>
            </a:r>
            <a:endParaRPr lang="en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0A750A-88DE-4E06-AC94-DA21103B8096}"/>
              </a:ext>
            </a:extLst>
          </p:cNvPr>
          <p:cNvCxnSpPr>
            <a:cxnSpLocks/>
          </p:cNvCxnSpPr>
          <p:nvPr/>
        </p:nvCxnSpPr>
        <p:spPr>
          <a:xfrm>
            <a:off x="2220681" y="3708283"/>
            <a:ext cx="123372" cy="70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8ADF0E-4784-4EF0-9DC9-ED1278789580}"/>
              </a:ext>
            </a:extLst>
          </p:cNvPr>
          <p:cNvCxnSpPr/>
          <p:nvPr/>
        </p:nvCxnSpPr>
        <p:spPr>
          <a:xfrm>
            <a:off x="2989939" y="3657483"/>
            <a:ext cx="667664" cy="75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C1D6BF-7674-4023-BECB-48C5F07D2393}"/>
              </a:ext>
            </a:extLst>
          </p:cNvPr>
          <p:cNvSpPr txBox="1"/>
          <p:nvPr/>
        </p:nvSpPr>
        <p:spPr>
          <a:xfrm>
            <a:off x="1826405" y="4412456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expression</a:t>
            </a:r>
            <a:endParaRPr lang="en-CH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65EBC0-6366-4EC4-A137-E2605643843E}"/>
              </a:ext>
            </a:extLst>
          </p:cNvPr>
          <p:cNvCxnSpPr>
            <a:cxnSpLocks/>
          </p:cNvCxnSpPr>
          <p:nvPr/>
        </p:nvCxnSpPr>
        <p:spPr>
          <a:xfrm>
            <a:off x="4049481" y="3657483"/>
            <a:ext cx="113904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015B7B-045E-449C-A481-8A7F46135D28}"/>
              </a:ext>
            </a:extLst>
          </p:cNvPr>
          <p:cNvSpPr txBox="1"/>
          <p:nvPr/>
        </p:nvSpPr>
        <p:spPr>
          <a:xfrm>
            <a:off x="3200307" y="4418931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3C540D-5B41-4A58-8427-993A48BD847A}"/>
              </a:ext>
            </a:extLst>
          </p:cNvPr>
          <p:cNvCxnSpPr/>
          <p:nvPr/>
        </p:nvCxnSpPr>
        <p:spPr>
          <a:xfrm>
            <a:off x="5365956" y="3657482"/>
            <a:ext cx="126579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F55DAE6-EADB-4486-B090-ED94FF12118D}"/>
              </a:ext>
            </a:extLst>
          </p:cNvPr>
          <p:cNvSpPr txBox="1"/>
          <p:nvPr/>
        </p:nvSpPr>
        <p:spPr>
          <a:xfrm>
            <a:off x="6391298" y="4522805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so on…</a:t>
            </a:r>
            <a:endParaRPr lang="en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1AB2D-0C70-284C-8A89-7E490B20A4EB}"/>
              </a:ext>
            </a:extLst>
          </p:cNvPr>
          <p:cNvSpPr/>
          <p:nvPr/>
        </p:nvSpPr>
        <p:spPr>
          <a:xfrm>
            <a:off x="3200307" y="4456308"/>
            <a:ext cx="1093561" cy="485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940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C91CC-382C-4932-A182-4A680564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71" y="827860"/>
            <a:ext cx="7658954" cy="4168490"/>
          </a:xfrm>
        </p:spPr>
        <p:txBody>
          <a:bodyPr/>
          <a:lstStyle/>
          <a:p>
            <a:r>
              <a:rPr lang="en-US" dirty="0"/>
              <a:t>DE analysis output a ranked list of genes, DE between 2 groups</a:t>
            </a:r>
          </a:p>
          <a:p>
            <a:pPr lvl="1"/>
            <a:r>
              <a:rPr lang="en-US" dirty="0"/>
              <a:t>What is their </a:t>
            </a:r>
            <a:r>
              <a:rPr lang="en-US" b="1" dirty="0"/>
              <a:t>functional role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Are they </a:t>
            </a:r>
            <a:r>
              <a:rPr lang="en-US" dirty="0" err="1"/>
              <a:t>majoritarily</a:t>
            </a:r>
            <a:r>
              <a:rPr lang="en-US" dirty="0"/>
              <a:t> involved in a common biological pathway?</a:t>
            </a:r>
          </a:p>
          <a:p>
            <a:pPr lvl="1"/>
            <a:r>
              <a:rPr lang="en-US" dirty="0"/>
              <a:t>Are they </a:t>
            </a:r>
            <a:r>
              <a:rPr lang="en-US" b="1" dirty="0"/>
              <a:t>enriched</a:t>
            </a:r>
            <a:r>
              <a:rPr lang="en-US" dirty="0"/>
              <a:t> in a particular cell-type?</a:t>
            </a:r>
          </a:p>
          <a:p>
            <a:r>
              <a:rPr lang="en-US" b="1" dirty="0"/>
              <a:t>Functional enrichment analyses </a:t>
            </a:r>
            <a:r>
              <a:rPr lang="en-US" dirty="0"/>
              <a:t>check if DE genes are over-represented (more than expected by chance) in pathways, characterized by set of genes.</a:t>
            </a:r>
          </a:p>
          <a:p>
            <a:r>
              <a:rPr lang="en-US" dirty="0"/>
              <a:t>Example: are our genes enriched in the kinase pathway?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C4EAF-E46B-4CC1-BB0A-DB501771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90E3-3327-4195-A8D4-2CD1BCE16C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9852D-EABE-4774-A762-17CBEFC45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9149A-5EE5-49DC-AFBE-96C1918A3D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21EBB-E809-4C35-BF95-32476537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71" y="3312159"/>
            <a:ext cx="4553091" cy="1533892"/>
          </a:xfrm>
          <a:prstGeom prst="rect">
            <a:avLst/>
          </a:prstGeom>
        </p:spPr>
      </p:pic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D25EF739-010E-490D-8AF2-94C7B3C1C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455912"/>
              </p:ext>
            </p:extLst>
          </p:nvPr>
        </p:nvGraphicFramePr>
        <p:xfrm>
          <a:off x="6450944" y="3472434"/>
          <a:ext cx="2047281" cy="843206"/>
        </p:xfrm>
        <a:graphic>
          <a:graphicData uri="http://schemas.openxmlformats.org/drawingml/2006/table">
            <a:tbl>
              <a:tblPr firstRow="1" bandRow="1"/>
              <a:tblGrid>
                <a:gridCol w="635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algn="l" defTabSz="914400">
                        <a:defRPr sz="3000">
                          <a:sym typeface="Helvetica Neue"/>
                        </a:defRPr>
                      </a:pPr>
                      <a:endParaRPr sz="1050" dirty="0">
                        <a:latin typeface="+mn-lt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dirty="0">
                          <a:latin typeface="+mn-lt"/>
                          <a:sym typeface="Helvetica Neue"/>
                        </a:rPr>
                        <a:t>∈ kinase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dirty="0">
                          <a:latin typeface="+mn-lt"/>
                          <a:sym typeface="Helvetica Neue"/>
                        </a:rPr>
                        <a:t>∉ kinase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5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∈ our list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20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80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60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∉ our list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980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8920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F0574B-957B-428E-8B8E-1CEDBB07C62E}"/>
              </a:ext>
            </a:extLst>
          </p:cNvPr>
          <p:cNvSpPr txBox="1"/>
          <p:nvPr/>
        </p:nvSpPr>
        <p:spPr>
          <a:xfrm>
            <a:off x="6714600" y="3173660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Contingency table</a:t>
            </a:r>
            <a:endParaRPr lang="en-CH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02E9A-6A40-4D94-B4C0-158A97E63C18}"/>
              </a:ext>
            </a:extLst>
          </p:cNvPr>
          <p:cNvSpPr txBox="1"/>
          <p:nvPr/>
        </p:nvSpPr>
        <p:spPr>
          <a:xfrm>
            <a:off x="6261752" y="4449372"/>
            <a:ext cx="257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Fisher’s exact test (FET) </a:t>
            </a:r>
            <a:r>
              <a:rPr lang="en-US" sz="1100" b="1" dirty="0"/>
              <a:t>p = 0.0022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sz="1100" dirty="0"/>
              <a:t>Our genes are enriched in the kinase pathway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278224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D6745F-9FA0-48B5-AFC2-D7D78728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813240" cy="1072753"/>
          </a:xfrm>
        </p:spPr>
        <p:txBody>
          <a:bodyPr/>
          <a:lstStyle/>
          <a:p>
            <a:r>
              <a:rPr lang="en-US" dirty="0"/>
              <a:t>Quick recap</a:t>
            </a:r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1BA4B-0B81-41B6-B972-814791D16F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DFFA-F9E6-4CE8-BE90-57BFD95A1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06CFD9E3-D3E9-4DF3-BA1A-A7FD6F7A59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3" y="3049182"/>
            <a:ext cx="3341052" cy="370064"/>
          </a:xfrm>
        </p:spPr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FBD6-8A72-462B-9DBA-C8EA5B29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95458"/>
            <a:ext cx="7658954" cy="416849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Gene/Cell filtering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Normalization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Highly variable genes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sz="1600" b="1" dirty="0"/>
              <a:t>Of note: </a:t>
            </a:r>
            <a:r>
              <a:rPr lang="en-US" sz="1600" dirty="0"/>
              <a:t>These numbers are only informative, mostly true for human data. But it depends largely on the species and the sequencing depth.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0EAB3-230E-4970-90AF-B9EC9190CDE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452684" y="1819689"/>
            <a:ext cx="1077292" cy="181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ED1B15-E170-4699-BCB7-7C3C956BC2DD}"/>
              </a:ext>
            </a:extLst>
          </p:cNvPr>
          <p:cNvSpPr txBox="1"/>
          <p:nvPr/>
        </p:nvSpPr>
        <p:spPr>
          <a:xfrm>
            <a:off x="4529976" y="1687788"/>
            <a:ext cx="457531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Matrix of </a:t>
            </a:r>
            <a:r>
              <a:rPr lang="en-US" i="1" dirty="0"/>
              <a:t>n</a:t>
            </a:r>
            <a:r>
              <a:rPr lang="en-US" dirty="0"/>
              <a:t> cells and ~10-20k detected genes</a:t>
            </a:r>
            <a:endParaRPr lang="en-CH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6FF6A9-10ED-406E-BBD4-C211D0C9A43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812071" y="2333779"/>
            <a:ext cx="50023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EF978E-1516-48B0-837A-A6B81A5DC3EF}"/>
              </a:ext>
            </a:extLst>
          </p:cNvPr>
          <p:cNvSpPr txBox="1"/>
          <p:nvPr/>
        </p:nvSpPr>
        <p:spPr>
          <a:xfrm>
            <a:off x="4312307" y="2183738"/>
            <a:ext cx="457531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Marking (not removing) of ~2-3k HVG for PCA (next step)</a:t>
            </a:r>
            <a:endParaRPr lang="en-CH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C82C94-AFD1-41F0-BAA0-12FF98D87CEE}"/>
              </a:ext>
            </a:extLst>
          </p:cNvPr>
          <p:cNvCxnSpPr>
            <a:cxnSpLocks/>
          </p:cNvCxnSpPr>
          <p:nvPr/>
        </p:nvCxnSpPr>
        <p:spPr>
          <a:xfrm>
            <a:off x="2965450" y="1004704"/>
            <a:ext cx="1572592" cy="445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5089AA-C7BC-44DF-A3E9-CDEE8C308947}"/>
              </a:ext>
            </a:extLst>
          </p:cNvPr>
          <p:cNvSpPr txBox="1"/>
          <p:nvPr/>
        </p:nvSpPr>
        <p:spPr>
          <a:xfrm>
            <a:off x="4538042" y="732592"/>
            <a:ext cx="415184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Matrix of </a:t>
            </a:r>
            <a:r>
              <a:rPr lang="en-US" i="1" dirty="0"/>
              <a:t>n</a:t>
            </a:r>
            <a:r>
              <a:rPr lang="en-US" dirty="0"/>
              <a:t> cells (called from </a:t>
            </a:r>
            <a:r>
              <a:rPr lang="en-US" i="1" dirty="0"/>
              <a:t>~</a:t>
            </a:r>
            <a:r>
              <a:rPr lang="en-US" dirty="0"/>
              <a:t>800k</a:t>
            </a:r>
            <a:r>
              <a:rPr lang="en-US" i="1" dirty="0"/>
              <a:t> </a:t>
            </a:r>
            <a:r>
              <a:rPr lang="en-US" dirty="0"/>
              <a:t>barcodes, in case of 10x library) and 50-60k genes, pseudo-genes, miRNAs, …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5948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C31957-F75F-4EBE-B9AE-55876C2B0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our genes enriched in the calcium signaling pathway?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To be repeated for every pathway or cell-type of interest</a:t>
            </a:r>
          </a:p>
          <a:p>
            <a:pPr lvl="1"/>
            <a:r>
              <a:rPr lang="en-US" dirty="0"/>
              <a:t>In this case, of course, perform multiple test correction (FDR)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74926-78EF-4242-8FBD-60AF82EC6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47C23-FAC1-46FC-838E-B09FE097AC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E3C8F-4F50-40C4-BA36-BCBB5F7F35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7D919-17C1-4608-8A0C-B36D6E8CB9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59FE8-70F0-4AF5-BFB2-39CDC0A0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66" y="1404796"/>
            <a:ext cx="4150217" cy="1359994"/>
          </a:xfrm>
          <a:prstGeom prst="rect">
            <a:avLst/>
          </a:prstGeom>
        </p:spPr>
      </p:pic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D1B73C69-5A7F-4959-888A-CE61B2A9C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986942"/>
              </p:ext>
            </p:extLst>
          </p:nvPr>
        </p:nvGraphicFramePr>
        <p:xfrm>
          <a:off x="6173706" y="1921584"/>
          <a:ext cx="2047281" cy="843206"/>
        </p:xfrm>
        <a:graphic>
          <a:graphicData uri="http://schemas.openxmlformats.org/drawingml/2006/table">
            <a:tbl>
              <a:tblPr firstRow="1" bandRow="1"/>
              <a:tblGrid>
                <a:gridCol w="635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algn="l" defTabSz="914400">
                        <a:defRPr sz="3000">
                          <a:sym typeface="Helvetica Neue"/>
                        </a:defRPr>
                      </a:pPr>
                      <a:endParaRPr sz="1050" dirty="0">
                        <a:latin typeface="+mn-lt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dirty="0">
                          <a:latin typeface="+mn-lt"/>
                          <a:sym typeface="Helvetica Neue"/>
                        </a:rPr>
                        <a:t>∈ </a:t>
                      </a:r>
                      <a:r>
                        <a:rPr lang="en-US" sz="1050" dirty="0">
                          <a:latin typeface="+mn-lt"/>
                          <a:sym typeface="Helvetica Neue"/>
                        </a:rPr>
                        <a:t>calcium</a:t>
                      </a:r>
                      <a:endParaRPr sz="1050" dirty="0">
                        <a:latin typeface="+mn-lt"/>
                        <a:sym typeface="Helvetica Neue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dirty="0">
                          <a:latin typeface="+mn-lt"/>
                          <a:sym typeface="Helvetica Neue"/>
                        </a:rPr>
                        <a:t>∉ </a:t>
                      </a:r>
                      <a:r>
                        <a:rPr lang="en-US" sz="1050" dirty="0">
                          <a:latin typeface="+mn-lt"/>
                          <a:sym typeface="Helvetica Neue"/>
                        </a:rPr>
                        <a:t>calcium</a:t>
                      </a:r>
                      <a:endParaRPr sz="1050" dirty="0">
                        <a:latin typeface="+mn-lt"/>
                        <a:sym typeface="Helvetica Neue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5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∈ our list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10</a:t>
                      </a:r>
                      <a:endParaRPr sz="1050" dirty="0">
                        <a:latin typeface="+mn-lt"/>
                        <a:ea typeface="+mj-ea"/>
                        <a:cs typeface="+mj-cs"/>
                        <a:sym typeface="Helvetica Neue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9</a:t>
                      </a:r>
                      <a:r>
                        <a:rPr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60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05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∉ our list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59</a:t>
                      </a:r>
                      <a:r>
                        <a:rPr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931</a:t>
                      </a:r>
                      <a:r>
                        <a:rPr sz="1050" dirty="0">
                          <a:latin typeface="+mn-lt"/>
                          <a:ea typeface="+mj-ea"/>
                          <a:cs typeface="+mj-cs"/>
                          <a:sym typeface="Helvetica Neue"/>
                        </a:rPr>
                        <a:t>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25FB7CE-17B5-4AAF-926B-B4E97F13234B}"/>
              </a:ext>
            </a:extLst>
          </p:cNvPr>
          <p:cNvSpPr txBox="1"/>
          <p:nvPr/>
        </p:nvSpPr>
        <p:spPr>
          <a:xfrm>
            <a:off x="6437362" y="1622810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Contingency table</a:t>
            </a:r>
            <a:endParaRPr lang="en-CH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C4287-5564-4334-B275-E85B39F7A215}"/>
              </a:ext>
            </a:extLst>
          </p:cNvPr>
          <p:cNvSpPr txBox="1"/>
          <p:nvPr/>
        </p:nvSpPr>
        <p:spPr>
          <a:xfrm>
            <a:off x="5984514" y="2898522"/>
            <a:ext cx="257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Fisher’s exact test (FET) </a:t>
            </a:r>
            <a:r>
              <a:rPr lang="en-US" sz="1100" b="1" dirty="0"/>
              <a:t>p = 0.1401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sz="1100" dirty="0"/>
              <a:t>Our genes are </a:t>
            </a:r>
            <a:r>
              <a:rPr lang="en-US" sz="1100" b="1" dirty="0"/>
              <a:t>NOT </a:t>
            </a:r>
            <a:r>
              <a:rPr lang="en-US" sz="1100" dirty="0"/>
              <a:t>enriched in the calcium pathway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25906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E32257-93B3-4514-9D9E-87E1B8765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tools exist</a:t>
            </a:r>
          </a:p>
          <a:p>
            <a:pPr lvl="1"/>
            <a:r>
              <a:rPr lang="en-US" b="1" dirty="0"/>
              <a:t>Online: </a:t>
            </a:r>
            <a:r>
              <a:rPr lang="en-US" dirty="0"/>
              <a:t>DAVID, GSEA, </a:t>
            </a:r>
            <a:r>
              <a:rPr lang="en-US" dirty="0" err="1"/>
              <a:t>EnrichR</a:t>
            </a:r>
            <a:r>
              <a:rPr lang="en-US" dirty="0"/>
              <a:t>, …</a:t>
            </a:r>
          </a:p>
          <a:p>
            <a:pPr lvl="1"/>
            <a:r>
              <a:rPr lang="en-US" b="1" dirty="0"/>
              <a:t>Statistical</a:t>
            </a:r>
            <a:r>
              <a:rPr lang="en-US" dirty="0"/>
              <a:t>: </a:t>
            </a:r>
            <a:r>
              <a:rPr lang="el-GR" i="1" dirty="0"/>
              <a:t>χ</a:t>
            </a:r>
            <a:r>
              <a:rPr lang="el-GR" baseline="30000" dirty="0"/>
              <a:t>2</a:t>
            </a:r>
            <a:r>
              <a:rPr lang="en-US" dirty="0"/>
              <a:t>, Fisher’s Exact test, hypergeometric, permutation, …</a:t>
            </a:r>
          </a:p>
          <a:p>
            <a:pPr lvl="1"/>
            <a:r>
              <a:rPr lang="en-US" b="1" dirty="0"/>
              <a:t>Packages: </a:t>
            </a:r>
            <a:r>
              <a:rPr lang="en-US" dirty="0"/>
              <a:t>R (</a:t>
            </a:r>
            <a:r>
              <a:rPr lang="en-US" dirty="0" err="1"/>
              <a:t>topGO</a:t>
            </a:r>
            <a:r>
              <a:rPr lang="en-US" dirty="0"/>
              <a:t>)</a:t>
            </a:r>
          </a:p>
          <a:p>
            <a:pPr lvl="1"/>
            <a:endParaRPr lang="en-US" baseline="30000" dirty="0"/>
          </a:p>
          <a:p>
            <a:r>
              <a:rPr lang="en-US" b="1" dirty="0"/>
              <a:t>Main issue</a:t>
            </a:r>
            <a:r>
              <a:rPr lang="en-US" dirty="0"/>
              <a:t>: what database to use?</a:t>
            </a:r>
          </a:p>
          <a:p>
            <a:pPr lvl="1"/>
            <a:r>
              <a:rPr lang="en-US" b="1" dirty="0"/>
              <a:t>Gene ontology (GO): </a:t>
            </a:r>
            <a:r>
              <a:rPr lang="en-US" dirty="0"/>
              <a:t>Structured controlled vocabularies that describe relationships between gene products and their associated biological roles</a:t>
            </a:r>
          </a:p>
          <a:p>
            <a:pPr lvl="1"/>
            <a:r>
              <a:rPr lang="en-US" b="1" dirty="0"/>
              <a:t>Pathways</a:t>
            </a:r>
            <a:r>
              <a:rPr lang="en-US" dirty="0"/>
              <a:t>: KEGG, </a:t>
            </a:r>
            <a:r>
              <a:rPr lang="en-US" dirty="0" err="1"/>
              <a:t>BioCarta</a:t>
            </a:r>
            <a:endParaRPr lang="en-US" dirty="0"/>
          </a:p>
          <a:p>
            <a:pPr lvl="1"/>
            <a:r>
              <a:rPr lang="en-US" b="1" dirty="0"/>
              <a:t>Disease association</a:t>
            </a:r>
            <a:r>
              <a:rPr lang="en-US" dirty="0"/>
              <a:t>: OMIM</a:t>
            </a:r>
          </a:p>
          <a:p>
            <a:pPr lvl="1"/>
            <a:r>
              <a:rPr lang="en-US" b="1" dirty="0"/>
              <a:t>Drug targets</a:t>
            </a:r>
            <a:r>
              <a:rPr lang="en-US" dirty="0"/>
              <a:t>: </a:t>
            </a:r>
            <a:r>
              <a:rPr lang="en-US" dirty="0" err="1"/>
              <a:t>DrugBank</a:t>
            </a:r>
            <a:endParaRPr lang="en-US" dirty="0"/>
          </a:p>
          <a:p>
            <a:pPr lvl="1"/>
            <a:r>
              <a:rPr lang="en-US" b="1" dirty="0"/>
              <a:t>Cell-type: </a:t>
            </a:r>
            <a:r>
              <a:rPr lang="en-US" dirty="0" err="1"/>
              <a:t>PanglaoDB</a:t>
            </a:r>
            <a:r>
              <a:rPr lang="en-US" dirty="0"/>
              <a:t>, Gene Atlas, …</a:t>
            </a:r>
          </a:p>
          <a:p>
            <a:pPr lvl="1"/>
            <a:endParaRPr lang="en-US" dirty="0"/>
          </a:p>
          <a:p>
            <a:r>
              <a:rPr lang="en-US" dirty="0"/>
              <a:t>Now there are tools that exist to try predicting cell-types using deep-learning (Garnett, </a:t>
            </a:r>
            <a:r>
              <a:rPr lang="en-US" dirty="0" err="1"/>
              <a:t>ScType</a:t>
            </a:r>
            <a:r>
              <a:rPr lang="en-US" dirty="0"/>
              <a:t>, </a:t>
            </a:r>
            <a:r>
              <a:rPr lang="en-US" dirty="0" err="1"/>
              <a:t>scPred</a:t>
            </a:r>
            <a:r>
              <a:rPr lang="en-US" dirty="0"/>
              <a:t>, SCSA, </a:t>
            </a:r>
            <a:r>
              <a:rPr lang="en-US" dirty="0" err="1"/>
              <a:t>scCATCH</a:t>
            </a:r>
            <a:r>
              <a:rPr lang="en-US" dirty="0"/>
              <a:t>, </a:t>
            </a:r>
            <a:r>
              <a:rPr lang="en-US" dirty="0" err="1"/>
              <a:t>SingleR</a:t>
            </a:r>
            <a:r>
              <a:rPr lang="en-US" dirty="0"/>
              <a:t>, ….)</a:t>
            </a:r>
          </a:p>
          <a:p>
            <a:pPr marL="342900" lvl="1" indent="0">
              <a:buNone/>
            </a:pPr>
            <a:endParaRPr lang="en-US" baseline="30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3C052-D410-4B83-887F-7A17B8AD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D7B4-17C1-4930-9639-CEA26525D6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FDF2-8ECD-43B9-9122-89EDDD2A5E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D166D-6BC4-4AE4-9280-B5816EFD1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" name="image12.png" descr="image12.png">
            <a:extLst>
              <a:ext uri="{FF2B5EF4-FFF2-40B4-BE49-F238E27FC236}">
                <a16:creationId xmlns:a16="http://schemas.microsoft.com/office/drawing/2014/main" id="{3E13F8C8-1572-4E9B-A8F9-FFF0F39C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66" y="2571750"/>
            <a:ext cx="506376" cy="34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ADDBE31B-3362-47D8-9F1C-4009D8B2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14914"/>
            <a:ext cx="625432" cy="4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26B566A9-6BB3-49C5-869E-9109F810F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432" y="3511913"/>
            <a:ext cx="1561106" cy="4303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468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D6745F-9FA0-48B5-AFC2-D7D78728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813240" cy="1072753"/>
          </a:xfrm>
        </p:spPr>
        <p:txBody>
          <a:bodyPr/>
          <a:lstStyle/>
          <a:p>
            <a:r>
              <a:rPr lang="en-US" dirty="0" err="1"/>
              <a:t>scRNA</a:t>
            </a:r>
            <a:r>
              <a:rPr lang="en-US" dirty="0"/>
              <a:t>-seq pipeline</a:t>
            </a:r>
            <a:endParaRPr lang="en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1BA4B-0B81-41B6-B972-814791D16F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EDFFA-F9E6-4CE8-BE90-57BFD95A1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06CFD9E3-D3E9-4DF3-BA1A-A7FD6F7A59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492143" y="3049182"/>
            <a:ext cx="3341052" cy="370064"/>
          </a:xfrm>
        </p:spPr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FBD6-8A72-462B-9DBA-C8EA5B29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95458"/>
            <a:ext cx="7658954" cy="416849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Preprocessing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 (preparing the data)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Gene/Cell filtering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Normalization – (Eventually imputation)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Highly variable genes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PCA for dimension reduction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t-SNE / UMAP for visualization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Clustering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Downstream analyses II (further analysis of the data)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5508-02E2-45DF-8EC7-9AD8DA812E88}"/>
              </a:ext>
            </a:extLst>
          </p:cNvPr>
          <p:cNvSpPr txBox="1"/>
          <p:nvPr/>
        </p:nvSpPr>
        <p:spPr>
          <a:xfrm rot="16200000">
            <a:off x="-187325" y="1745739"/>
            <a:ext cx="1851789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STILL SOMEWHAT LINEAR</a:t>
            </a:r>
            <a:endParaRPr lang="en-CH" sz="1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F9376-4555-4FF5-ACBF-8FF436396162}"/>
              </a:ext>
            </a:extLst>
          </p:cNvPr>
          <p:cNvSpPr txBox="1"/>
          <p:nvPr/>
        </p:nvSpPr>
        <p:spPr>
          <a:xfrm rot="16200000">
            <a:off x="-317524" y="3829984"/>
            <a:ext cx="210346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BACK AND FORTH RESEARCH</a:t>
            </a:r>
            <a:endParaRPr lang="en-CH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61CA9-F64E-4627-986A-2809C215D2C9}"/>
              </a:ext>
            </a:extLst>
          </p:cNvPr>
          <p:cNvSpPr txBox="1"/>
          <p:nvPr/>
        </p:nvSpPr>
        <p:spPr>
          <a:xfrm>
            <a:off x="4450295" y="4412457"/>
            <a:ext cx="1761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/ pseudo-time inference</a:t>
            </a:r>
            <a:endParaRPr lang="en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0A750A-88DE-4E06-AC94-DA21103B8096}"/>
              </a:ext>
            </a:extLst>
          </p:cNvPr>
          <p:cNvCxnSpPr>
            <a:cxnSpLocks/>
          </p:cNvCxnSpPr>
          <p:nvPr/>
        </p:nvCxnSpPr>
        <p:spPr>
          <a:xfrm>
            <a:off x="2220681" y="3708283"/>
            <a:ext cx="123372" cy="70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8ADF0E-4784-4EF0-9DC9-ED1278789580}"/>
              </a:ext>
            </a:extLst>
          </p:cNvPr>
          <p:cNvCxnSpPr/>
          <p:nvPr/>
        </p:nvCxnSpPr>
        <p:spPr>
          <a:xfrm>
            <a:off x="2989939" y="3657483"/>
            <a:ext cx="667664" cy="75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C1D6BF-7674-4023-BECB-48C5F07D2393}"/>
              </a:ext>
            </a:extLst>
          </p:cNvPr>
          <p:cNvSpPr txBox="1"/>
          <p:nvPr/>
        </p:nvSpPr>
        <p:spPr>
          <a:xfrm>
            <a:off x="1826405" y="4412456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expression</a:t>
            </a:r>
            <a:endParaRPr lang="en-CH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65EBC0-6366-4EC4-A137-E2605643843E}"/>
              </a:ext>
            </a:extLst>
          </p:cNvPr>
          <p:cNvCxnSpPr>
            <a:cxnSpLocks/>
          </p:cNvCxnSpPr>
          <p:nvPr/>
        </p:nvCxnSpPr>
        <p:spPr>
          <a:xfrm>
            <a:off x="4049481" y="3657483"/>
            <a:ext cx="113904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015B7B-045E-449C-A481-8A7F46135D28}"/>
              </a:ext>
            </a:extLst>
          </p:cNvPr>
          <p:cNvSpPr txBox="1"/>
          <p:nvPr/>
        </p:nvSpPr>
        <p:spPr>
          <a:xfrm>
            <a:off x="3200307" y="4418931"/>
            <a:ext cx="1093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enrichment</a:t>
            </a:r>
            <a:endParaRPr lang="en-CH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3C540D-5B41-4A58-8427-993A48BD847A}"/>
              </a:ext>
            </a:extLst>
          </p:cNvPr>
          <p:cNvCxnSpPr/>
          <p:nvPr/>
        </p:nvCxnSpPr>
        <p:spPr>
          <a:xfrm>
            <a:off x="5365956" y="3657482"/>
            <a:ext cx="1265797" cy="66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F55DAE6-EADB-4486-B090-ED94FF12118D}"/>
              </a:ext>
            </a:extLst>
          </p:cNvPr>
          <p:cNvSpPr txBox="1"/>
          <p:nvPr/>
        </p:nvSpPr>
        <p:spPr>
          <a:xfrm>
            <a:off x="6391298" y="4522805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so on…</a:t>
            </a:r>
            <a:endParaRPr lang="en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1AB2D-0C70-284C-8A89-7E490B20A4EB}"/>
              </a:ext>
            </a:extLst>
          </p:cNvPr>
          <p:cNvSpPr/>
          <p:nvPr/>
        </p:nvSpPr>
        <p:spPr>
          <a:xfrm>
            <a:off x="4450295" y="4444531"/>
            <a:ext cx="1698714" cy="485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293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D82B1A-D8CF-4854-AF35-3D5F13515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type/state hierarchy</a:t>
            </a:r>
          </a:p>
          <a:p>
            <a:pPr lvl="1"/>
            <a:r>
              <a:rPr lang="en-US" dirty="0"/>
              <a:t>Provide bioinformatics reconstruction of transcriptomics shift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AAD1E-8B25-4777-9655-59B24141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Trajectory / pseudo-time inference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E4070-4CE0-4AE1-A37B-C3FE89B5BC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66875-2CBE-4DF6-945E-B74FC9786A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17D4A-CD8A-4410-BF28-C9AA5B3042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2AF23D56-13C5-4477-8EB6-98A616FC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66" r="3460"/>
          <a:stretch>
            <a:fillRect/>
          </a:stretch>
        </p:blipFill>
        <p:spPr>
          <a:xfrm>
            <a:off x="4461812" y="1563687"/>
            <a:ext cx="3613214" cy="30591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DFF74-6885-4188-87AC-2AFF1BB43B27}"/>
              </a:ext>
            </a:extLst>
          </p:cNvPr>
          <p:cNvSpPr txBox="1"/>
          <p:nvPr/>
        </p:nvSpPr>
        <p:spPr>
          <a:xfrm>
            <a:off x="4647870" y="4669733"/>
            <a:ext cx="38106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Trajectory, </a:t>
            </a:r>
            <a:r>
              <a:rPr lang="en-US" dirty="0" err="1"/>
              <a:t>pseudotime</a:t>
            </a:r>
            <a:r>
              <a:rPr lang="en-US" dirty="0"/>
              <a:t> analysis (here Monocle)</a:t>
            </a:r>
            <a:endParaRPr lang="en-CH" dirty="0"/>
          </a:p>
        </p:txBody>
      </p:sp>
      <p:pic>
        <p:nvPicPr>
          <p:cNvPr id="10" name="image.jpeg" descr="image.jpeg">
            <a:extLst>
              <a:ext uri="{FF2B5EF4-FFF2-40B4-BE49-F238E27FC236}">
                <a16:creationId xmlns:a16="http://schemas.microsoft.com/office/drawing/2014/main" id="{D2667F09-E6A9-4B6B-9775-7C0498225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68" y="1653680"/>
            <a:ext cx="2239786" cy="276198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63AF0-1646-47C9-AFC5-1BD578ABB982}"/>
              </a:ext>
            </a:extLst>
          </p:cNvPr>
          <p:cNvSpPr txBox="1"/>
          <p:nvPr/>
        </p:nvSpPr>
        <p:spPr>
          <a:xfrm>
            <a:off x="964428" y="4565858"/>
            <a:ext cx="2625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Idea: </a:t>
            </a:r>
            <a:r>
              <a:rPr lang="en-US" dirty="0"/>
              <a:t>automatize the building of these differentiation trees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7427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06AE59-A31C-4DF4-B48F-9D040C638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pre-mRNA / mRNA ratio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BC92B-FC97-47A1-A652-A01C5DF3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Velocyto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6E0D9-2C38-4E1C-B92C-9A382B032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480F5-4840-4FF2-A9D6-8313D9247C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9670-F062-414B-8709-A877E89E0A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609369C7-9EE5-4110-A20C-CE4FFB99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14" y="1350470"/>
            <a:ext cx="4051685" cy="2876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8022B79C-6F61-4AD0-9ACA-60F96768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795" y="1474524"/>
            <a:ext cx="3830890" cy="27833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59681D8E-F793-46E1-94E5-41B0E69C0220}"/>
              </a:ext>
            </a:extLst>
          </p:cNvPr>
          <p:cNvSpPr txBox="1"/>
          <p:nvPr/>
        </p:nvSpPr>
        <p:spPr>
          <a:xfrm>
            <a:off x="7594539" y="4840836"/>
            <a:ext cx="154946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2500" i="1">
                <a:latin typeface="+mj-lt"/>
                <a:ea typeface="+mj-ea"/>
                <a:cs typeface="+mj-cs"/>
                <a:sym typeface="Helvetica Neue"/>
              </a:defRPr>
            </a:pPr>
            <a:r>
              <a:rPr sz="1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La </a:t>
            </a:r>
            <a:r>
              <a:rPr sz="1000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Manno</a:t>
            </a:r>
            <a:r>
              <a:rPr sz="1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 et al., Nature, 2018</a:t>
            </a:r>
          </a:p>
        </p:txBody>
      </p:sp>
    </p:spTree>
    <p:extLst>
      <p:ext uri="{BB962C8B-B14F-4D97-AF65-F5344CB8AC3E}">
        <p14:creationId xmlns:p14="http://schemas.microsoft.com/office/powerpoint/2010/main" val="48505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932CB1-3CD5-4320-9D72-A02B9AF0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analysis pipeline looks more like this…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C8B77-01CA-4005-AD48-3A3A4FD5D7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C257B-E6F6-469A-BB08-FF4E9D805B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5339C-B152-4A86-9DFB-D86069CA7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AA7652-EC06-44A8-B927-66A1B77B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45" y="851898"/>
            <a:ext cx="6060163" cy="37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151">
            <a:extLst>
              <a:ext uri="{FF2B5EF4-FFF2-40B4-BE49-F238E27FC236}">
                <a16:creationId xmlns:a16="http://schemas.microsoft.com/office/drawing/2014/main" id="{3869B3AD-2631-4E09-B8FC-0C46BADBAB53}"/>
              </a:ext>
            </a:extLst>
          </p:cNvPr>
          <p:cNvSpPr txBox="1"/>
          <p:nvPr/>
        </p:nvSpPr>
        <p:spPr>
          <a:xfrm>
            <a:off x="4734352" y="4898248"/>
            <a:ext cx="4293640" cy="21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5" tIns="32145" rIns="32145" bIns="32145">
            <a:spAutoFit/>
          </a:bodyPr>
          <a:lstStyle/>
          <a:p>
            <a:pPr algn="l" defTabSz="321457">
              <a:defRPr sz="2000" i="1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000" dirty="0">
                <a:hlinkClick r:id="rId3"/>
              </a:rPr>
              <a:t>https://hbctraining.github.io/scRNA-seq/lessons/07_SC_clustering_cells_SCT.html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04545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5DC9A4D-B7CD-3F49-976D-9809C46B7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9937" t="12184" b="2246"/>
          <a:stretch/>
        </p:blipFill>
        <p:spPr>
          <a:xfrm>
            <a:off x="1331913" y="0"/>
            <a:ext cx="7812087" cy="4948238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4894" y="1739900"/>
            <a:ext cx="2149106" cy="1835150"/>
          </a:xfrm>
        </p:spPr>
        <p:txBody>
          <a:bodyPr>
            <a:normAutofit/>
          </a:bodyPr>
          <a:lstStyle/>
          <a:p>
            <a:r>
              <a:rPr lang="fr-FR" sz="3200" dirty="0"/>
              <a:t>Questions?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094" y="3575050"/>
            <a:ext cx="1828800" cy="1568450"/>
          </a:xfrm>
          <a:solidFill>
            <a:schemeClr val="accent2"/>
          </a:solidFill>
        </p:spPr>
        <p:txBody>
          <a:bodyPr lIns="90000">
            <a:normAutofit/>
          </a:bodyPr>
          <a:lstStyle/>
          <a:p>
            <a:r>
              <a:rPr lang="fr-FR" sz="1400" b="1" dirty="0"/>
              <a:t>Vincent Gardeux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2223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D94796-0C6D-49DC-9EAA-D59527DEC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52" y="1908766"/>
            <a:ext cx="3969504" cy="22633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436032-5FD3-4A22-A63D-1DD8D115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Goal: </a:t>
            </a:r>
            <a:r>
              <a:rPr lang="en-US" dirty="0"/>
              <a:t>Find two axis (data projections) that maintain relations between cells as best as possible</a:t>
            </a:r>
          </a:p>
          <a:p>
            <a:pPr lvl="1"/>
            <a:r>
              <a:rPr lang="en-US" dirty="0"/>
              <a:t>In </a:t>
            </a:r>
            <a:r>
              <a:rPr lang="en-US" dirty="0" err="1"/>
              <a:t>scRNA</a:t>
            </a:r>
            <a:r>
              <a:rPr lang="en-US" dirty="0"/>
              <a:t>-seq, it is used to group cells by transcriptomic similarity, and display them in a two-dimensional space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4C7E0-93E8-4B72-B309-E0631E46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17E7C-2C02-4A9B-999A-482C1C0354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FC510-6E1A-4336-AA4B-B0123572C3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5A08E-DC43-4214-9F19-B33E1F022D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Straight Arrow Connector 18">
            <a:extLst>
              <a:ext uri="{FF2B5EF4-FFF2-40B4-BE49-F238E27FC236}">
                <a16:creationId xmlns:a16="http://schemas.microsoft.com/office/drawing/2014/main" id="{71F7C191-7681-49FC-8E61-B775BBDA95C7}"/>
              </a:ext>
            </a:extLst>
          </p:cNvPr>
          <p:cNvSpPr/>
          <p:nvPr/>
        </p:nvSpPr>
        <p:spPr>
          <a:xfrm>
            <a:off x="3329586" y="4584701"/>
            <a:ext cx="2290201" cy="0"/>
          </a:xfrm>
          <a:prstGeom prst="line">
            <a:avLst/>
          </a:prstGeom>
          <a:ln w="571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AF33356D-B69D-48D8-814B-EBD82714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42" y="4098668"/>
            <a:ext cx="621248" cy="675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4" descr="Picture 4">
            <a:extLst>
              <a:ext uri="{FF2B5EF4-FFF2-40B4-BE49-F238E27FC236}">
                <a16:creationId xmlns:a16="http://schemas.microsoft.com/office/drawing/2014/main" id="{7169DC03-268B-43BD-965C-8EA090888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424" y="4067134"/>
            <a:ext cx="878293" cy="70577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19B74AF4-D32C-4A37-9E0A-69AC0E229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388176"/>
              </p:ext>
            </p:extLst>
          </p:nvPr>
        </p:nvGraphicFramePr>
        <p:xfrm>
          <a:off x="904875" y="2170163"/>
          <a:ext cx="2485284" cy="1270000"/>
        </p:xfrm>
        <a:graphic>
          <a:graphicData uri="http://schemas.openxmlformats.org/drawingml/2006/table">
            <a:tbl>
              <a:tblPr/>
              <a:tblGrid>
                <a:gridCol w="621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950">
                <a:tc>
                  <a:txBody>
                    <a:bodyPr/>
                    <a:lstStyle/>
                    <a:p>
                      <a:pPr defTabSz="914400">
                        <a:defRPr sz="2500">
                          <a:sym typeface="Helvetica"/>
                        </a:defRPr>
                      </a:pPr>
                      <a:endParaRPr sz="100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sym typeface="Helvetica"/>
                        </a:rPr>
                        <a:t>Cell 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Cell 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Gene 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918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Gene 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456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5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Gene 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103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ym typeface="Helvetica"/>
                        </a:rPr>
                        <a:t>180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sym typeface="Helvetica"/>
                        </a:rPr>
                        <a:t>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B27CAB7-2CA7-43B4-A3C9-6782518960CE}"/>
              </a:ext>
            </a:extLst>
          </p:cNvPr>
          <p:cNvSpPr txBox="1"/>
          <p:nvPr/>
        </p:nvSpPr>
        <p:spPr>
          <a:xfrm>
            <a:off x="2070101" y="4414985"/>
            <a:ext cx="98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~10k-20k D</a:t>
            </a:r>
            <a:endParaRPr lang="en-CH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612D43-983E-45F4-B35E-8B20E32BFF59}"/>
              </a:ext>
            </a:extLst>
          </p:cNvPr>
          <p:cNvSpPr txBox="1"/>
          <p:nvPr/>
        </p:nvSpPr>
        <p:spPr>
          <a:xfrm>
            <a:off x="1068706" y="3427830"/>
            <a:ext cx="24852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Single-cell gene expression matrix</a:t>
            </a:r>
            <a:endParaRPr lang="en-CH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A4863-6332-470E-9B31-59ABE76510AB}"/>
              </a:ext>
            </a:extLst>
          </p:cNvPr>
          <p:cNvSpPr txBox="1"/>
          <p:nvPr/>
        </p:nvSpPr>
        <p:spPr>
          <a:xfrm>
            <a:off x="3524213" y="4209643"/>
            <a:ext cx="209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 / t-SNE / UMAP / …</a:t>
            </a:r>
            <a:endParaRPr lang="en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60B6EC-6919-4836-BD81-68E4E9CABE13}"/>
              </a:ext>
            </a:extLst>
          </p:cNvPr>
          <p:cNvSpPr txBox="1"/>
          <p:nvPr/>
        </p:nvSpPr>
        <p:spPr>
          <a:xfrm>
            <a:off x="5850709" y="4452785"/>
            <a:ext cx="1346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2D, 3D or 4D…. 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417514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452884-EDED-4113-A1F0-9CB2BAAAF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781970"/>
            <a:ext cx="7726363" cy="4168490"/>
          </a:xfrm>
        </p:spPr>
        <p:txBody>
          <a:bodyPr/>
          <a:lstStyle/>
          <a:p>
            <a:r>
              <a:rPr lang="en-US" dirty="0"/>
              <a:t>PCA of Single Nucleotide Polymorphism (SNP) data reveals geographic location of individuals</a:t>
            </a:r>
          </a:p>
          <a:p>
            <a:endParaRPr lang="en-US" dirty="0"/>
          </a:p>
          <a:p>
            <a:r>
              <a:rPr lang="en-US" dirty="0"/>
              <a:t>3’000 EU individuals</a:t>
            </a:r>
          </a:p>
          <a:p>
            <a:r>
              <a:rPr lang="en-US" dirty="0"/>
              <a:t>0.5M SNPs</a:t>
            </a:r>
          </a:p>
          <a:p>
            <a:endParaRPr lang="en-US" dirty="0"/>
          </a:p>
          <a:p>
            <a:r>
              <a:rPr lang="en-US" dirty="0"/>
              <a:t>2 Principal Components (PCs)</a:t>
            </a:r>
          </a:p>
          <a:p>
            <a:pPr lvl="1"/>
            <a:r>
              <a:rPr lang="en-US" dirty="0"/>
              <a:t>North-South vs East-West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1C185-6293-44C7-B1A3-38C18A61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magic of Principal Component Analysis (PCA)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6537D-71B4-43AB-A76B-1D74F1F055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B63DF-DE35-4182-9A07-8A20F9598F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Vincent Gardeux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1AB8-9451-4521-91D6-06022B770B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5DF46C44-CDC8-44AA-AE9A-3A0135F5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62"/>
          <a:stretch>
            <a:fillRect/>
          </a:stretch>
        </p:blipFill>
        <p:spPr>
          <a:xfrm>
            <a:off x="4853940" y="4469636"/>
            <a:ext cx="4196077" cy="59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8177F0D0-CA7E-434A-AC23-BFE3693CE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7"/>
          <a:stretch/>
        </p:blipFill>
        <p:spPr>
          <a:xfrm>
            <a:off x="4572000" y="1109028"/>
            <a:ext cx="4025533" cy="33606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B047F8-AD53-4162-BA1D-DF4C2A521297}"/>
              </a:ext>
            </a:extLst>
          </p:cNvPr>
          <p:cNvSpPr/>
          <p:nvPr/>
        </p:nvSpPr>
        <p:spPr>
          <a:xfrm>
            <a:off x="8366711" y="4034472"/>
            <a:ext cx="512762" cy="507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970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EF51D9-B764-47C7-87AC-5655EDE0D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with single-cell data, PCA often struggles to resolve the heterogeneity of the data using only 2 dimensions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FF952-CEF4-4091-A4B3-4B53F1E5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 with </a:t>
            </a:r>
            <a:r>
              <a:rPr lang="en-US" dirty="0" err="1"/>
              <a:t>scRNA</a:t>
            </a:r>
            <a:r>
              <a:rPr lang="en-US" dirty="0"/>
              <a:t>-seq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E14A7-7644-47C5-B8C0-858FDFC40C6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2724F-8348-41F0-B681-AAFA03ED34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9E8CD-8036-4844-8C2A-C3A4AB7A88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8209C5-2FE3-465F-9151-8F7D9991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778793"/>
            <a:ext cx="7450881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DCCDC8-A201-4CFF-838C-74CDFC44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 parametric multi-dimensional data is projected into 2-3 dimensions, accurately preserving the high dimensional relationships</a:t>
            </a:r>
          </a:p>
          <a:p>
            <a:pPr lvl="1"/>
            <a:r>
              <a:rPr lang="en-US" sz="1400" dirty="0"/>
              <a:t>Works well with large amounts of heterogenous data</a:t>
            </a:r>
          </a:p>
          <a:p>
            <a:pPr lvl="1"/>
            <a:r>
              <a:rPr lang="en-US" sz="1400" dirty="0"/>
              <a:t>Optimization-based method: no unique solution</a:t>
            </a:r>
          </a:p>
          <a:p>
            <a:pPr lvl="1"/>
            <a:r>
              <a:rPr lang="en-US" sz="1400" dirty="0"/>
              <a:t>Preserve intra-cluster distances but not inter-clusters distances</a:t>
            </a:r>
            <a:endParaRPr lang="en-CH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4198E-0FDB-4456-A8A1-5AAF6D1B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t-distributed stochastic </a:t>
            </a:r>
            <a:r>
              <a:rPr lang="en-US" dirty="0" err="1"/>
              <a:t>neighbour</a:t>
            </a:r>
            <a:r>
              <a:rPr lang="en-US" dirty="0"/>
              <a:t> embedding (t-SNE)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E6F8D-38F3-4409-91A6-8118C814DA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76466-C139-46B7-AEC5-8999834AD0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F6BE-0F26-4445-BC2C-7EC2C3DE8D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E6E12-AA84-4C05-A208-C3CFDC43039F}"/>
              </a:ext>
            </a:extLst>
          </p:cNvPr>
          <p:cNvSpPr txBox="1"/>
          <p:nvPr/>
        </p:nvSpPr>
        <p:spPr>
          <a:xfrm>
            <a:off x="1164508" y="2626025"/>
            <a:ext cx="24898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Example: </a:t>
            </a:r>
            <a:r>
              <a:rPr lang="en-US" dirty="0"/>
              <a:t>Group all hand-written digits of the same type</a:t>
            </a:r>
            <a:endParaRPr lang="en-CH" dirty="0"/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001B146D-E6D4-4E3B-82D5-BCBBEE75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66"/>
          <a:stretch>
            <a:fillRect/>
          </a:stretch>
        </p:blipFill>
        <p:spPr>
          <a:xfrm>
            <a:off x="4477319" y="2205649"/>
            <a:ext cx="3669934" cy="26990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mnistdigits.gif" descr="mnistdigits.gif">
            <a:extLst>
              <a:ext uri="{FF2B5EF4-FFF2-40B4-BE49-F238E27FC236}">
                <a16:creationId xmlns:a16="http://schemas.microsoft.com/office/drawing/2014/main" id="{C9C33C98-4F06-4B6D-BFB3-A16840E4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357"/>
          <a:stretch>
            <a:fillRect/>
          </a:stretch>
        </p:blipFill>
        <p:spPr>
          <a:xfrm>
            <a:off x="1849763" y="3350775"/>
            <a:ext cx="1119323" cy="138276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D7F3BB-B03F-43BD-B40C-7400518D8625}"/>
              </a:ext>
            </a:extLst>
          </p:cNvPr>
          <p:cNvSpPr txBox="1"/>
          <p:nvPr/>
        </p:nvSpPr>
        <p:spPr>
          <a:xfrm>
            <a:off x="7068662" y="4880812"/>
            <a:ext cx="2340926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0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MNIST handwritten digit database</a:t>
            </a:r>
          </a:p>
        </p:txBody>
      </p:sp>
    </p:spTree>
    <p:extLst>
      <p:ext uri="{BB962C8B-B14F-4D97-AF65-F5344CB8AC3E}">
        <p14:creationId xmlns:p14="http://schemas.microsoft.com/office/powerpoint/2010/main" val="240069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924E50-C316-471F-B6AF-8AA5B7B6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PCA vs t-SNE on the MNIST dataset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1F457-BA2E-4D72-8B04-5AA82C838D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C24F-7F33-4C9A-B355-A9055E908D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A3A13-1E9C-4FB7-BAF7-2BEF956490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CEFE9755-D2D8-48B6-BEC1-6C4D2B75C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4" y="1020692"/>
            <a:ext cx="3069415" cy="188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66CCCEE9-ACE8-436D-9281-EE96DCEA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416" y="1020692"/>
            <a:ext cx="3069414" cy="1887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0849D-1B60-4515-9F12-54C625837DB2}"/>
              </a:ext>
            </a:extLst>
          </p:cNvPr>
          <p:cNvSpPr txBox="1"/>
          <p:nvPr/>
        </p:nvSpPr>
        <p:spPr>
          <a:xfrm>
            <a:off x="2253181" y="720610"/>
            <a:ext cx="7514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PCA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1DBA3-3AF0-4A17-8A08-C473A0DAB39B}"/>
              </a:ext>
            </a:extLst>
          </p:cNvPr>
          <p:cNvSpPr txBox="1"/>
          <p:nvPr/>
        </p:nvSpPr>
        <p:spPr>
          <a:xfrm>
            <a:off x="6121400" y="740361"/>
            <a:ext cx="7514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t-SNE</a:t>
            </a:r>
            <a:endParaRPr lang="en-CH" dirty="0"/>
          </a:p>
        </p:txBody>
      </p:sp>
      <p:pic>
        <p:nvPicPr>
          <p:cNvPr id="14" name="Picture 4" descr="Picture 4">
            <a:extLst>
              <a:ext uri="{FF2B5EF4-FFF2-40B4-BE49-F238E27FC236}">
                <a16:creationId xmlns:a16="http://schemas.microsoft.com/office/drawing/2014/main" id="{9332C730-D0B1-4388-9135-962186B7B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339" y="3288188"/>
            <a:ext cx="2959322" cy="181990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FD1646-4A1A-44CC-A71D-02BB2493D4CB}"/>
              </a:ext>
            </a:extLst>
          </p:cNvPr>
          <p:cNvSpPr txBox="1"/>
          <p:nvPr/>
        </p:nvSpPr>
        <p:spPr>
          <a:xfrm>
            <a:off x="3699396" y="3038590"/>
            <a:ext cx="261678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t-SNE on 50 top PCs</a:t>
            </a:r>
            <a:endParaRPr lang="en-CH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68BA42B-3C4B-4352-A7C5-21E695408D33}"/>
              </a:ext>
            </a:extLst>
          </p:cNvPr>
          <p:cNvSpPr txBox="1"/>
          <p:nvPr/>
        </p:nvSpPr>
        <p:spPr>
          <a:xfrm>
            <a:off x="7711037" y="4880436"/>
            <a:ext cx="143296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@Towards Data Science</a:t>
            </a:r>
          </a:p>
        </p:txBody>
      </p:sp>
    </p:spTree>
    <p:extLst>
      <p:ext uri="{BB962C8B-B14F-4D97-AF65-F5344CB8AC3E}">
        <p14:creationId xmlns:p14="http://schemas.microsoft.com/office/powerpoint/2010/main" val="302544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C8A6A-0299-462F-B067-753E6965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PCA, t-SNE and UMAP with single-cell RNA-seq datasets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BB6CC-847C-4AC8-A932-18E0545305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BIOENG-420  SINGLE-CELL BIOLOGY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D94A8-C23E-40F7-8226-7EF59E408D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Vincent Gardeux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307C-C326-41B7-89D7-55E6E15871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BD9292F8-C12D-47F5-B4E5-05CC25D1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60" r="50326" b="21173"/>
          <a:stretch>
            <a:fillRect/>
          </a:stretch>
        </p:blipFill>
        <p:spPr>
          <a:xfrm>
            <a:off x="196550" y="931745"/>
            <a:ext cx="2776141" cy="191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18E38E4E-E2BC-451E-A88C-13B27B16B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575" y="927305"/>
            <a:ext cx="2789366" cy="196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6" descr="Picture 6">
            <a:extLst>
              <a:ext uri="{FF2B5EF4-FFF2-40B4-BE49-F238E27FC236}">
                <a16:creationId xmlns:a16="http://schemas.microsoft.com/office/drawing/2014/main" id="{288114BC-EE4C-4305-AAC6-D4E98BF7B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025" y="885386"/>
            <a:ext cx="2776141" cy="19890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9C0EF3A-C206-4A3F-A69D-1E4F67A3B914}"/>
              </a:ext>
            </a:extLst>
          </p:cNvPr>
          <p:cNvSpPr txBox="1"/>
          <p:nvPr/>
        </p:nvSpPr>
        <p:spPr>
          <a:xfrm>
            <a:off x="7711037" y="4880436"/>
            <a:ext cx="143296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rPr>
              <a:t>@Towards Data Science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D54BBE2-8FE6-480A-875D-B529DC8C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3314700"/>
            <a:ext cx="7658954" cy="1635760"/>
          </a:xfrm>
        </p:spPr>
        <p:txBody>
          <a:bodyPr/>
          <a:lstStyle/>
          <a:p>
            <a:r>
              <a:rPr lang="en-US" sz="1600" dirty="0"/>
              <a:t>UMAP</a:t>
            </a:r>
          </a:p>
          <a:p>
            <a:pPr lvl="1"/>
            <a:r>
              <a:rPr lang="en-US" sz="1400" dirty="0"/>
              <a:t>Equally good or perhaps better resolution compared to t-SNE</a:t>
            </a:r>
          </a:p>
          <a:p>
            <a:pPr lvl="1"/>
            <a:r>
              <a:rPr lang="en-US" sz="1400" dirty="0"/>
              <a:t>It also preserves better the global structure of the data (still not fully reliable) and runs faster than t-SNE</a:t>
            </a:r>
          </a:p>
          <a:p>
            <a:pPr lvl="1"/>
            <a:r>
              <a:rPr lang="en-US" sz="1400" dirty="0"/>
              <a:t>Usually the most-used dimension reduction method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23881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13588</TotalTime>
  <Words>2332</Words>
  <Application>Microsoft Office PowerPoint</Application>
  <PresentationFormat>On-screen Show (16:9)</PresentationFormat>
  <Paragraphs>493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</vt:lpstr>
      <vt:lpstr>Franklin Gothic Demi Cond</vt:lpstr>
      <vt:lpstr>Helvetica</vt:lpstr>
      <vt:lpstr>Symbol</vt:lpstr>
      <vt:lpstr>Wingdings</vt:lpstr>
      <vt:lpstr>Thème Office</vt:lpstr>
      <vt:lpstr>BIOENG-420  Single-cell biology</vt:lpstr>
      <vt:lpstr>scRNA-seq analysis pipeline</vt:lpstr>
      <vt:lpstr>Quick recap</vt:lpstr>
      <vt:lpstr>Dimensionality reduction</vt:lpstr>
      <vt:lpstr>The magic of Principal Component Analysis (PCA)</vt:lpstr>
      <vt:lpstr>PCA with scRNA-seq</vt:lpstr>
      <vt:lpstr>t-distributed stochastic neighbour embedding (t-SNE)</vt:lpstr>
      <vt:lpstr>Comparing PCA vs t-SNE on the MNIST dataset</vt:lpstr>
      <vt:lpstr>PCA, t-SNE and UMAP with single-cell RNA-seq datasets</vt:lpstr>
      <vt:lpstr>Single-cell RNA-seq case study</vt:lpstr>
      <vt:lpstr>scRNA-seq pipeline</vt:lpstr>
      <vt:lpstr>Clustering</vt:lpstr>
      <vt:lpstr>Clustering</vt:lpstr>
      <vt:lpstr>Comparison of clustering methods for scRNA-seq</vt:lpstr>
      <vt:lpstr>How to tune clustering method?</vt:lpstr>
      <vt:lpstr>scRNA-seq pipeline</vt:lpstr>
      <vt:lpstr>Finding marker genes of different clusters</vt:lpstr>
      <vt:lpstr>Differential Expression (DE) analysis</vt:lpstr>
      <vt:lpstr>Example: Using t-test for DE calculation</vt:lpstr>
      <vt:lpstr>(Parenthesis) What is a p-value</vt:lpstr>
      <vt:lpstr>Different specific DE methods exist for scRNA-seq</vt:lpstr>
      <vt:lpstr>Ok but which one should I use?</vt:lpstr>
      <vt:lpstr>(Parenthesis II) Multiple testing correction</vt:lpstr>
      <vt:lpstr>(Parenthesis II) Multiple testing correction </vt:lpstr>
      <vt:lpstr>(Parenthesis II) Multiple testing correction </vt:lpstr>
      <vt:lpstr>Typical output of DE method</vt:lpstr>
      <vt:lpstr>Volcano plots can show DE results and cutoffs</vt:lpstr>
      <vt:lpstr>scRNA-seq pipeline</vt:lpstr>
      <vt:lpstr>Functional enrichment</vt:lpstr>
      <vt:lpstr>Functional enrichment</vt:lpstr>
      <vt:lpstr>Functional enrichment</vt:lpstr>
      <vt:lpstr>scRNA-seq pipeline</vt:lpstr>
      <vt:lpstr>Trajectory / pseudo-time inference</vt:lpstr>
      <vt:lpstr>Velocyto</vt:lpstr>
      <vt:lpstr>Final analysis pipeline looks more like this…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Vincent Gardeux</cp:lastModifiedBy>
  <cp:revision>284</cp:revision>
  <cp:lastPrinted>2019-06-19T13:21:30Z</cp:lastPrinted>
  <dcterms:created xsi:type="dcterms:W3CDTF">2019-04-02T06:24:35Z</dcterms:created>
  <dcterms:modified xsi:type="dcterms:W3CDTF">2025-03-10T14:51:01Z</dcterms:modified>
</cp:coreProperties>
</file>