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423" r:id="rId2"/>
    <p:sldId id="2425" r:id="rId3"/>
    <p:sldId id="2449" r:id="rId4"/>
    <p:sldId id="2426" r:id="rId5"/>
    <p:sldId id="2473" r:id="rId6"/>
    <p:sldId id="2450" r:id="rId7"/>
    <p:sldId id="2474" r:id="rId8"/>
    <p:sldId id="2475" r:id="rId9"/>
    <p:sldId id="2476" r:id="rId10"/>
    <p:sldId id="2478" r:id="rId11"/>
    <p:sldId id="2453" r:id="rId12"/>
    <p:sldId id="2454" r:id="rId13"/>
    <p:sldId id="2455" r:id="rId14"/>
    <p:sldId id="2479" r:id="rId15"/>
    <p:sldId id="2457" r:id="rId16"/>
    <p:sldId id="2458" r:id="rId17"/>
    <p:sldId id="2459" r:id="rId18"/>
    <p:sldId id="2460" r:id="rId19"/>
    <p:sldId id="2461" r:id="rId20"/>
    <p:sldId id="2462" r:id="rId21"/>
    <p:sldId id="2463" r:id="rId22"/>
    <p:sldId id="2464" r:id="rId23"/>
    <p:sldId id="2481" r:id="rId24"/>
    <p:sldId id="2465" r:id="rId25"/>
    <p:sldId id="2466" r:id="rId26"/>
    <p:sldId id="2467" r:id="rId27"/>
    <p:sldId id="2468" r:id="rId28"/>
    <p:sldId id="2469" r:id="rId29"/>
    <p:sldId id="2470" r:id="rId30"/>
    <p:sldId id="2471" r:id="rId31"/>
    <p:sldId id="2448" r:id="rId32"/>
    <p:sldId id="2482" r:id="rId33"/>
    <p:sldId id="2484" r:id="rId34"/>
    <p:sldId id="2472" r:id="rId35"/>
    <p:sldId id="380" r:id="rId36"/>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BF3FFFD-C098-4740-BA83-AF7494E26753}">
          <p14:sldIdLst>
            <p14:sldId id="2423"/>
          </p14:sldIdLst>
        </p14:section>
        <p14:section name="Background" id="{2B9A368C-2258-6942-8144-0F7EA08EF783}">
          <p14:sldIdLst>
            <p14:sldId id="2425"/>
            <p14:sldId id="2449"/>
          </p14:sldIdLst>
        </p14:section>
        <p14:section name="scRNA-seq limitations" id="{1F3CD8F1-8101-4F68-9A91-10620EDD89C8}">
          <p14:sldIdLst>
            <p14:sldId id="2426"/>
            <p14:sldId id="2473"/>
            <p14:sldId id="2450"/>
            <p14:sldId id="2474"/>
            <p14:sldId id="2475"/>
            <p14:sldId id="2476"/>
          </p14:sldIdLst>
        </p14:section>
        <p14:section name="scRNA-seq pipeline" id="{A3E18B67-E49F-43E1-8339-6EB6D09F4A56}">
          <p14:sldIdLst>
            <p14:sldId id="2478"/>
            <p14:sldId id="2453"/>
            <p14:sldId id="2454"/>
            <p14:sldId id="2455"/>
          </p14:sldIdLst>
        </p14:section>
        <p14:section name="Preprocessing" id="{9720E50E-3293-EA43-8826-809BB745D4BF}">
          <p14:sldIdLst>
            <p14:sldId id="2479"/>
            <p14:sldId id="2457"/>
            <p14:sldId id="2458"/>
            <p14:sldId id="2459"/>
            <p14:sldId id="2460"/>
            <p14:sldId id="2461"/>
            <p14:sldId id="2462"/>
            <p14:sldId id="2463"/>
            <p14:sldId id="2464"/>
          </p14:sldIdLst>
        </p14:section>
        <p14:section name="Downstream analysis" id="{9BC25591-AC98-8548-8C69-2AB6C8C47D34}">
          <p14:sldIdLst>
            <p14:sldId id="2481"/>
            <p14:sldId id="2465"/>
            <p14:sldId id="2466"/>
            <p14:sldId id="2467"/>
            <p14:sldId id="2468"/>
            <p14:sldId id="2469"/>
            <p14:sldId id="2470"/>
            <p14:sldId id="2471"/>
            <p14:sldId id="2448"/>
            <p14:sldId id="2482"/>
            <p14:sldId id="2484"/>
            <p14:sldId id="2472"/>
            <p14:sldId id="380"/>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90" userDrawn="1">
          <p15:clr>
            <a:srgbClr val="A4A3A4"/>
          </p15:clr>
        </p15:guide>
        <p15:guide id="2" pos="2160" userDrawn="1">
          <p15:clr>
            <a:srgbClr val="A4A3A4"/>
          </p15:clr>
        </p15:guide>
        <p15:guide id="3" orient="horz" pos="373" userDrawn="1">
          <p15:clr>
            <a:srgbClr val="A4A3A4"/>
          </p15:clr>
        </p15:guide>
        <p15:guide id="4" pos="136" userDrawn="1">
          <p15:clr>
            <a:srgbClr val="A4A3A4"/>
          </p15:clr>
        </p15:guide>
        <p15:guide id="5" pos="419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9" autoAdjust="0"/>
    <p:restoredTop sz="88993" autoAdjust="0"/>
  </p:normalViewPr>
  <p:slideViewPr>
    <p:cSldViewPr snapToGrid="0" snapToObjects="1" showGuides="1">
      <p:cViewPr varScale="1">
        <p:scale>
          <a:sx n="149" d="100"/>
          <a:sy n="149" d="100"/>
        </p:scale>
        <p:origin x="480"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2" d="100"/>
          <a:sy n="122" d="100"/>
        </p:scale>
        <p:origin x="5072" y="208"/>
      </p:cViewPr>
      <p:guideLst>
        <p:guide orient="horz" pos="2890"/>
        <p:guide pos="2160"/>
        <p:guide orient="horz" pos="373"/>
        <p:guide pos="136"/>
        <p:guide pos="419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CH">
                <a:latin typeface="Arial" panose="020B0604020202020204" pitchFamily="34" charset="0"/>
              </a:rPr>
              <a:t>NAME EVENT / NAME PRESENTATION</a:t>
            </a:r>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996A92-D786-8E43-B631-AC8CCE197032}" type="datetime1">
              <a:rPr lang="fr-CH" smtClean="0">
                <a:latin typeface="Arial" panose="020B0604020202020204" pitchFamily="34" charset="0"/>
              </a:rPr>
              <a:t>03.03.2025</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CH">
                <a:latin typeface="Arial" panose="020B0604020202020204" pitchFamily="34" charset="0"/>
              </a:rPr>
              <a:t>Speaker</a:t>
            </a:r>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fr-FR"/>
              <a:t>NAME EVENT / NAME PRESENTATION</a:t>
            </a:r>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2D5A2E6-BF77-514A-A699-CC694C3BD51F}" type="datetime1">
              <a:rPr lang="fr-CH" smtClean="0"/>
              <a:t>03.03.2025</a:t>
            </a:fld>
            <a:endParaRPr lang="fr-FR" dirty="0"/>
          </a:p>
        </p:txBody>
      </p:sp>
      <p:sp>
        <p:nvSpPr>
          <p:cNvPr id="4" name="Espace réservé de l'image des diapositives 3"/>
          <p:cNvSpPr>
            <a:spLocks noGrp="1" noRot="1" noChangeAspect="1"/>
          </p:cNvSpPr>
          <p:nvPr>
            <p:ph type="sldImg" idx="2"/>
          </p:nvPr>
        </p:nvSpPr>
        <p:spPr>
          <a:xfrm>
            <a:off x="210518" y="619273"/>
            <a:ext cx="6436964" cy="362079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210518" y="4400549"/>
            <a:ext cx="6436964" cy="4201009"/>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fr-FR"/>
              <a:t>Speaker</a:t>
            </a:r>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138" y="619125"/>
            <a:ext cx="6435725" cy="3621088"/>
          </a:xfrm>
        </p:spPr>
      </p:sp>
      <p:sp>
        <p:nvSpPr>
          <p:cNvPr id="3" name="Espace réservé des notes 2"/>
          <p:cNvSpPr>
            <a:spLocks noGrp="1"/>
          </p:cNvSpPr>
          <p:nvPr>
            <p:ph type="body" idx="1"/>
          </p:nvPr>
        </p:nvSpPr>
        <p:spPr>
          <a:xfrm>
            <a:off x="210518" y="4572000"/>
            <a:ext cx="6436964" cy="4029558"/>
          </a:xfrm>
        </p:spPr>
        <p:txBody>
          <a:bodyPr/>
          <a:lstStyle/>
          <a:p>
            <a:endParaRPr lang="fr-FR" dirty="0"/>
          </a:p>
        </p:txBody>
      </p:sp>
      <p:sp>
        <p:nvSpPr>
          <p:cNvPr id="4" name="Espace réservé du numéro de diapositive 3"/>
          <p:cNvSpPr>
            <a:spLocks noGrp="1"/>
          </p:cNvSpPr>
          <p:nvPr>
            <p:ph type="sldNum" sz="quarter" idx="5"/>
          </p:nvPr>
        </p:nvSpPr>
        <p:spPr/>
        <p:txBody>
          <a:bodyPr/>
          <a:lstStyle/>
          <a:p>
            <a:fld id="{4CF50783-AAED-1941-8BCC-9F6140F0A6B1}" type="slidenum">
              <a:rPr lang="fr-FR" smtClean="0"/>
              <a:pPr/>
              <a:t>1</a:t>
            </a:fld>
            <a:endParaRPr lang="fr-FR" dirty="0"/>
          </a:p>
        </p:txBody>
      </p:sp>
      <p:sp>
        <p:nvSpPr>
          <p:cNvPr id="5" name="Espace réservé de la date 4">
            <a:extLst>
              <a:ext uri="{FF2B5EF4-FFF2-40B4-BE49-F238E27FC236}">
                <a16:creationId xmlns:a16="http://schemas.microsoft.com/office/drawing/2014/main" id="{57A87EDF-68BA-F94F-B072-14600DC49C20}"/>
              </a:ext>
            </a:extLst>
          </p:cNvPr>
          <p:cNvSpPr>
            <a:spLocks noGrp="1"/>
          </p:cNvSpPr>
          <p:nvPr>
            <p:ph type="dt" idx="1"/>
          </p:nvPr>
        </p:nvSpPr>
        <p:spPr/>
        <p:txBody>
          <a:bodyPr/>
          <a:lstStyle/>
          <a:p>
            <a:fld id="{2946CD82-E649-524A-9F69-54FD129847B5}" type="datetime1">
              <a:rPr lang="fr-CH" smtClean="0"/>
              <a:t>03.03.2025</a:t>
            </a:fld>
            <a:endParaRPr lang="fr-FR" dirty="0"/>
          </a:p>
        </p:txBody>
      </p:sp>
      <p:sp>
        <p:nvSpPr>
          <p:cNvPr id="6" name="Espace réservé du pied de page 5">
            <a:extLst>
              <a:ext uri="{FF2B5EF4-FFF2-40B4-BE49-F238E27FC236}">
                <a16:creationId xmlns:a16="http://schemas.microsoft.com/office/drawing/2014/main" id="{A16FE9C7-3AD5-C54F-B9F1-147F108973F9}"/>
              </a:ext>
            </a:extLst>
          </p:cNvPr>
          <p:cNvSpPr>
            <a:spLocks noGrp="1"/>
          </p:cNvSpPr>
          <p:nvPr>
            <p:ph type="ftr" sz="quarter" idx="4"/>
          </p:nvPr>
        </p:nvSpPr>
        <p:spPr/>
        <p:txBody>
          <a:bodyPr/>
          <a:lstStyle/>
          <a:p>
            <a:r>
              <a:rPr lang="fr-FR"/>
              <a:t>Speaker</a:t>
            </a:r>
            <a:endParaRPr lang="fr-FR" dirty="0"/>
          </a:p>
        </p:txBody>
      </p:sp>
      <p:sp>
        <p:nvSpPr>
          <p:cNvPr id="7" name="Espace réservé de l'en-tête 6">
            <a:extLst>
              <a:ext uri="{FF2B5EF4-FFF2-40B4-BE49-F238E27FC236}">
                <a16:creationId xmlns:a16="http://schemas.microsoft.com/office/drawing/2014/main" id="{11B2E7AA-ECDA-9344-AA3A-EC044CB2FF61}"/>
              </a:ext>
            </a:extLst>
          </p:cNvPr>
          <p:cNvSpPr>
            <a:spLocks noGrp="1"/>
          </p:cNvSpPr>
          <p:nvPr>
            <p:ph type="hdr" sz="quarter"/>
          </p:nvPr>
        </p:nvSpPr>
        <p:spPr/>
        <p:txBody>
          <a:bodyPr/>
          <a:lstStyle/>
          <a:p>
            <a:r>
              <a:rPr lang="fr-FR"/>
              <a:t>NAME EVENT / NAME PRESENTATION</a:t>
            </a:r>
            <a:endParaRPr lang="fr-FR" dirty="0"/>
          </a:p>
        </p:txBody>
      </p:sp>
    </p:spTree>
    <p:extLst>
      <p:ext uri="{BB962C8B-B14F-4D97-AF65-F5344CB8AC3E}">
        <p14:creationId xmlns:p14="http://schemas.microsoft.com/office/powerpoint/2010/main" val="87399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24</a:t>
            </a:fld>
            <a:endParaRPr lang="fr-FR" dirty="0"/>
          </a:p>
        </p:txBody>
      </p:sp>
    </p:spTree>
    <p:extLst>
      <p:ext uri="{BB962C8B-B14F-4D97-AF65-F5344CB8AC3E}">
        <p14:creationId xmlns:p14="http://schemas.microsoft.com/office/powerpoint/2010/main" val="221595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30</a:t>
            </a:fld>
            <a:endParaRPr lang="fr-FR" dirty="0"/>
          </a:p>
        </p:txBody>
      </p:sp>
    </p:spTree>
    <p:extLst>
      <p:ext uri="{BB962C8B-B14F-4D97-AF65-F5344CB8AC3E}">
        <p14:creationId xmlns:p14="http://schemas.microsoft.com/office/powerpoint/2010/main" val="280813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138" y="592138"/>
            <a:ext cx="6435725" cy="3621087"/>
          </a:xfrm>
        </p:spPr>
      </p:sp>
      <p:sp>
        <p:nvSpPr>
          <p:cNvPr id="3" name="Espace réservé des notes 2"/>
          <p:cNvSpPr>
            <a:spLocks noGrp="1"/>
          </p:cNvSpPr>
          <p:nvPr>
            <p:ph type="body" idx="1"/>
          </p:nvPr>
        </p:nvSpPr>
        <p:spPr>
          <a:xfrm>
            <a:off x="210518" y="4587875"/>
            <a:ext cx="6436964" cy="4013683"/>
          </a:xfrm>
        </p:spPr>
        <p:txBody>
          <a:bodyPr/>
          <a:lstStyle/>
          <a:p>
            <a:endParaRPr lang="fr-FR" dirty="0"/>
          </a:p>
        </p:txBody>
      </p:sp>
      <p:sp>
        <p:nvSpPr>
          <p:cNvPr id="4" name="Espace réservé du numéro de diapositive 3"/>
          <p:cNvSpPr>
            <a:spLocks noGrp="1"/>
          </p:cNvSpPr>
          <p:nvPr>
            <p:ph type="sldNum" sz="quarter" idx="5"/>
          </p:nvPr>
        </p:nvSpPr>
        <p:spPr/>
        <p:txBody>
          <a:bodyPr/>
          <a:lstStyle/>
          <a:p>
            <a:fld id="{4CF50783-AAED-1941-8BCC-9F6140F0A6B1}" type="slidenum">
              <a:rPr lang="fr-FR" smtClean="0"/>
              <a:pPr/>
              <a:t>35</a:t>
            </a:fld>
            <a:endParaRPr lang="fr-FR" dirty="0"/>
          </a:p>
        </p:txBody>
      </p:sp>
      <p:sp>
        <p:nvSpPr>
          <p:cNvPr id="5" name="Espace réservé de la date 4">
            <a:extLst>
              <a:ext uri="{FF2B5EF4-FFF2-40B4-BE49-F238E27FC236}">
                <a16:creationId xmlns:a16="http://schemas.microsoft.com/office/drawing/2014/main" id="{0F1CB072-4A5C-F443-84CC-466F60585025}"/>
              </a:ext>
            </a:extLst>
          </p:cNvPr>
          <p:cNvSpPr>
            <a:spLocks noGrp="1"/>
          </p:cNvSpPr>
          <p:nvPr>
            <p:ph type="dt" idx="1"/>
          </p:nvPr>
        </p:nvSpPr>
        <p:spPr/>
        <p:txBody>
          <a:bodyPr/>
          <a:lstStyle/>
          <a:p>
            <a:fld id="{98A3106D-EA51-A442-936C-2F743E8ED59D}" type="datetime1">
              <a:rPr lang="fr-CH" smtClean="0"/>
              <a:t>03.03.2025</a:t>
            </a:fld>
            <a:endParaRPr lang="fr-FR" dirty="0"/>
          </a:p>
        </p:txBody>
      </p:sp>
      <p:sp>
        <p:nvSpPr>
          <p:cNvPr id="6" name="Espace réservé du pied de page 5">
            <a:extLst>
              <a:ext uri="{FF2B5EF4-FFF2-40B4-BE49-F238E27FC236}">
                <a16:creationId xmlns:a16="http://schemas.microsoft.com/office/drawing/2014/main" id="{B3D8310D-B91B-A743-896F-F9845CEF21BC}"/>
              </a:ext>
            </a:extLst>
          </p:cNvPr>
          <p:cNvSpPr>
            <a:spLocks noGrp="1"/>
          </p:cNvSpPr>
          <p:nvPr>
            <p:ph type="ftr" sz="quarter" idx="4"/>
          </p:nvPr>
        </p:nvSpPr>
        <p:spPr/>
        <p:txBody>
          <a:bodyPr/>
          <a:lstStyle/>
          <a:p>
            <a:r>
              <a:rPr lang="fr-FR"/>
              <a:t>Speaker</a:t>
            </a:r>
            <a:endParaRPr lang="fr-FR" dirty="0"/>
          </a:p>
        </p:txBody>
      </p:sp>
      <p:sp>
        <p:nvSpPr>
          <p:cNvPr id="7" name="Espace réservé de l'en-tête 6">
            <a:extLst>
              <a:ext uri="{FF2B5EF4-FFF2-40B4-BE49-F238E27FC236}">
                <a16:creationId xmlns:a16="http://schemas.microsoft.com/office/drawing/2014/main" id="{1F563D77-70D3-894D-9BAC-6BBC60FA11C7}"/>
              </a:ext>
            </a:extLst>
          </p:cNvPr>
          <p:cNvSpPr>
            <a:spLocks noGrp="1"/>
          </p:cNvSpPr>
          <p:nvPr>
            <p:ph type="hdr" sz="quarter"/>
          </p:nvPr>
        </p:nvSpPr>
        <p:spPr/>
        <p:txBody>
          <a:bodyPr/>
          <a:lstStyle/>
          <a:p>
            <a:r>
              <a:rPr lang="fr-FR"/>
              <a:t>NAME EVENT / NAME PRESENTATION</a:t>
            </a:r>
            <a:endParaRPr lang="fr-FR" dirty="0"/>
          </a:p>
        </p:txBody>
      </p:sp>
    </p:spTree>
    <p:extLst>
      <p:ext uri="{BB962C8B-B14F-4D97-AF65-F5344CB8AC3E}">
        <p14:creationId xmlns:p14="http://schemas.microsoft.com/office/powerpoint/2010/main" val="69547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12537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22997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15605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LID4096"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268305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LID4096"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276723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424775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18</a:t>
            </a:fld>
            <a:endParaRPr lang="fr-FR" dirty="0"/>
          </a:p>
        </p:txBody>
      </p:sp>
    </p:spTree>
    <p:extLst>
      <p:ext uri="{BB962C8B-B14F-4D97-AF65-F5344CB8AC3E}">
        <p14:creationId xmlns:p14="http://schemas.microsoft.com/office/powerpoint/2010/main" val="11291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2D5A2E6-BF77-514A-A699-CC694C3BD51F}" type="datetime1">
              <a:rPr lang="fr-CH" smtClean="0"/>
              <a:t>03.03.2025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485904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Faculty">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GB" noProof="0"/>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GB" noProof="0"/>
              <a:t>Modifiez le style du titre</a:t>
            </a:r>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Modifiez le style des sous-titres du masque</a:t>
            </a:r>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en-GB" noProof="0"/>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en-GB" noProof="0"/>
              <a:t>Modifier les styles du texte du masque</a:t>
            </a:r>
          </a:p>
        </p:txBody>
      </p:sp>
    </p:spTree>
    <p:extLst>
      <p:ext uri="{BB962C8B-B14F-4D97-AF65-F5344CB8AC3E}">
        <p14:creationId xmlns:p14="http://schemas.microsoft.com/office/powerpoint/2010/main" val="5778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Image4">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dirty="0"/>
              <a:t>BIOENG-420  SINGLE-CELL BIOLOGY</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dirty="0"/>
              <a:t>Vincent Gardeux</a:t>
            </a:r>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2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dirty="0"/>
              <a:t>BIOENG-420  SINGLE-CELL BIOLOGY</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dirty="0"/>
              <a:t>Vincent Gardeux</a:t>
            </a:r>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dirty="0"/>
              <a:t>BIOENG-420  SINGLE-CELL BIOLOGY</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dirty="0"/>
              <a:t>Vincent Gardeux</a:t>
            </a:r>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Tit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dirty="0"/>
              <a:t>BIOENG-420  SINGLE-CELL BIOLOGY</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dirty="0"/>
              <a:t>Vincent Gardeux</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dirty="0"/>
              <a:t>BIOENG-420  SINGLE-CELL BIOLOGY</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dirty="0"/>
              <a:t>Vincent Gardeux</a:t>
            </a:r>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Content_ImageBelow">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dirty="0"/>
              <a:t>BIOENG-420  SINGLE-CELL BIOLOGY</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dirty="0"/>
              <a:t>Vincent Gardeux</a:t>
            </a:r>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dirty="0"/>
              <a:t>BIOENG-420  SINGLE-CELL BIOLOGY</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dirty="0"/>
              <a:t>Vincent Gardeux</a:t>
            </a:r>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00025" y="4579268"/>
            <a:ext cx="561543" cy="367382"/>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6935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ecti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dirty="0"/>
              <a:t>BIOENG-420  SINGLE-CELL BIOLOGY</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dirty="0"/>
              <a:t>Vincent Gardeux</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ection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dirty="0"/>
              <a:t>BIOENG-420  SINGLE-CELL BIOLOGY</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dirty="0"/>
              <a:t>Vincent Gardeux</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ection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dirty="0"/>
              <a:t>BIOENG-420  SINGLE-CELL BIOLOGY</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dirty="0"/>
              <a:t>Vincent Gardeux</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ection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dirty="0"/>
              <a:t>BIOENG-420  SINGLE-CELL BIOLOGY</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dirty="0"/>
              <a:t>Vincent Gardeux</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86595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dirty="0"/>
              <a:t>BIOENG-420  SINGLE-CELL BIOLOGY</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dirty="0"/>
              <a:t>Vincent Gardeux</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781970"/>
            <a:ext cx="7658954" cy="4168490"/>
          </a:xfrm>
        </p:spPr>
        <p:txBody>
          <a:bodyPr/>
          <a:lstStyle/>
          <a:p>
            <a:pPr lvl="0"/>
            <a:r>
              <a:rPr lang="fr-FR"/>
              <a:t>Modifier les styles du texte du masque
Deuxième niveau
Troisième niveau
Quatrième niveau
Cinquième niveau</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a:xfrm>
            <a:off x="904875" y="179553"/>
            <a:ext cx="7658954" cy="425844"/>
          </a:xfrm>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dirty="0"/>
              <a:t>BIOENG-420  SINGLE-CELL BIOLOGY</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lvl1pPr>
              <a:defRPr/>
            </a:lvl1pPr>
          </a:lstStyle>
          <a:p>
            <a:r>
              <a:rPr lang="fr-FR" dirty="0"/>
              <a:t>Vincent Gardeux</a:t>
            </a:r>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Image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dirty="0"/>
              <a:t>BIOENG-420  SINGLE-CELL BIOLOGY</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dirty="0"/>
              <a:t>Vincent Gardeux</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79552"/>
            <a:ext cx="3667125" cy="1072753"/>
          </a:xfrm>
          <a:prstGeom prst="rect">
            <a:avLst/>
          </a:prstGeom>
        </p:spPr>
        <p:txBody>
          <a:bodyPr vert="horz" lIns="180000" tIns="0" rIns="72000" bIns="46800" rtlCol="0" anchor="t">
            <a:normAutofit/>
          </a:bodyPr>
          <a:lstStyle/>
          <a:p>
            <a:r>
              <a:rPr lang="en-GB" noProof="0"/>
              <a:t>Modifiez le style du titre</a:t>
            </a:r>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en-GB" noProof="0" dirty="0"/>
              <a:t>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r>
              <a:rPr lang="en-GB" noProof="0" dirty="0"/>
              <a:t>
</a:t>
            </a:r>
            <a:r>
              <a:rPr lang="en-GB" noProof="0" dirty="0" err="1"/>
              <a:t>Quatrième</a:t>
            </a:r>
            <a:r>
              <a:rPr lang="en-GB" noProof="0" dirty="0"/>
              <a:t> </a:t>
            </a:r>
            <a:r>
              <a:rPr lang="en-GB" noProof="0" dirty="0" err="1"/>
              <a:t>niveau</a:t>
            </a:r>
            <a:r>
              <a:rPr lang="en-GB" noProof="0" dirty="0"/>
              <a:t>
</a:t>
            </a:r>
            <a:r>
              <a:rPr lang="en-GB" noProof="0" dirty="0" err="1"/>
              <a:t>Cinquième</a:t>
            </a:r>
            <a:r>
              <a:rPr lang="en-GB" noProof="0" dirty="0"/>
              <a:t> </a:t>
            </a:r>
            <a:r>
              <a:rPr lang="en-GB" noProof="0" dirty="0" err="1"/>
              <a:t>niveau</a:t>
            </a:r>
            <a:endParaRPr lang="en-GB" noProof="0" dirty="0"/>
          </a:p>
        </p:txBody>
      </p:sp>
      <p:sp>
        <p:nvSpPr>
          <p:cNvPr id="4" name="Date Placeholder 3"/>
          <p:cNvSpPr>
            <a:spLocks noGrp="1"/>
          </p:cNvSpPr>
          <p:nvPr>
            <p:ph type="dt" sz="half" idx="2"/>
          </p:nvPr>
        </p:nvSpPr>
        <p:spPr>
          <a:xfrm rot="16200000">
            <a:off x="-1492143" y="3049182"/>
            <a:ext cx="3341052" cy="37006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dirty="0"/>
              <a:t>BIOENG-420  SINGLE-CELL BIOLOGY</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en-GB" dirty="0"/>
              <a:t>Vincent Gardeux</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en-GB" noProof="0" smtClean="0"/>
              <a:pPr/>
              <a:t>‹#›</a:t>
            </a:fld>
            <a:endParaRPr lang="en-GB" noProof="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8"/>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160369"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3" r:id="rId3"/>
    <p:sldLayoutId id="2147483681" r:id="rId4"/>
    <p:sldLayoutId id="2147483673" r:id="rId5"/>
    <p:sldLayoutId id="2147483685" r:id="rId6"/>
    <p:sldLayoutId id="2147483662" r:id="rId7"/>
    <p:sldLayoutId id="2147483674" r:id="rId8"/>
    <p:sldLayoutId id="2147483675" r:id="rId9"/>
    <p:sldLayoutId id="2147483676" r:id="rId10"/>
    <p:sldLayoutId id="2147483664" r:id="rId11"/>
    <p:sldLayoutId id="2147483666" r:id="rId12"/>
    <p:sldLayoutId id="2147483677" r:id="rId13"/>
    <p:sldLayoutId id="2147483678" r:id="rId14"/>
    <p:sldLayoutId id="2147483679" r:id="rId15"/>
    <p:sldLayoutId id="214748366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biocellgen-public.svi.edu.au/mig_2019_scrnaseq-workshop/processing-raw-scrna-seq-data.html" TargetMode="External"/><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atijalab.org/seurat/articles/get_started.html" TargetMode="External"/><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hyperlink" Target="https://scope.aertslab.org/" TargetMode="External"/><Relationship Id="rId5" Type="http://schemas.openxmlformats.org/officeDocument/2006/relationships/hyperlink" Target="https://asap.epfl.ch/" TargetMode="External"/><Relationship Id="rId4" Type="http://schemas.openxmlformats.org/officeDocument/2006/relationships/hyperlink" Target="https://scanpy.readthedocs.io/en/st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www.bioinformatics.babraham.ac.uk/projects/fastqc/" TargetMode="External"/><Relationship Id="rId4" Type="http://schemas.openxmlformats.org/officeDocument/2006/relationships/image" Target="../media/image31.tif"/></Relationships>
</file>

<file path=ppt/slides/_rels/slide17.xml.rels><?xml version="1.0" encoding="UTF-8" standalone="yes"?>
<Relationships xmlns="http://schemas.openxmlformats.org/package/2006/relationships"><Relationship Id="rId3" Type="http://schemas.openxmlformats.org/officeDocument/2006/relationships/hyperlink" Target="https://genome.ucsc.edu/" TargetMode="External"/><Relationship Id="rId2" Type="http://schemas.openxmlformats.org/officeDocument/2006/relationships/hyperlink" Target="http://www.ensembl.org/index.html" TargetMode="External"/><Relationship Id="rId1" Type="http://schemas.openxmlformats.org/officeDocument/2006/relationships/slideLayout" Target="../slideLayouts/slideLayout8.xml"/><Relationship Id="rId6" Type="http://schemas.openxmlformats.org/officeDocument/2006/relationships/hyperlink" Target="https://training.galaxyproject.org/training-material/topics/sequence-analysis/tutorials/mapping/tutorial.html"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bioinformatics.oxfordjournals.org/content/31/2/16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cseq.com/support/ngs/how-can-unique-molecular-identifiers-help-to-reduce-quantitative-biases" TargetMode="External"/><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hyperlink" Target="http://cf.10xgenomics.com/samples/cell-exp/2.1.0/t_3k/t_3k_web_summary.html" TargetMode="External"/><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satijalab.org/seurat/articles/pbmc3k_tutorial.html" TargetMode="External"/><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hyperlink" Target="https://www.nature.com/articles/s41592-021-01336-8" TargetMode="Externa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hyperlink" Target="https://www.10xgenomics.com/analysis-guides/introduction-to-ambient-rna-correction" TargetMode="External"/><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10xgenomics.com/analysis-guides/introduction-to-ambient-rna-correction"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doi.org/10.1038/nmeth.296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s://doi.org/10.1038/nmeth.29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A652C22B-D653-4E46-A05B-508816C55737}"/>
              </a:ext>
            </a:extLst>
          </p:cNvPr>
          <p:cNvSpPr>
            <a:spLocks noGrp="1"/>
          </p:cNvSpPr>
          <p:nvPr>
            <p:ph idx="1"/>
          </p:nvPr>
        </p:nvSpPr>
        <p:spPr>
          <a:xfrm>
            <a:off x="588723" y="3680591"/>
            <a:ext cx="8042516" cy="1122404"/>
          </a:xfrm>
        </p:spPr>
        <p:txBody>
          <a:bodyPr>
            <a:normAutofit/>
          </a:bodyPr>
          <a:lstStyle/>
          <a:p>
            <a:pPr marL="0" lvl="0" indent="0" algn="ctr">
              <a:lnSpc>
                <a:spcPct val="100000"/>
              </a:lnSpc>
              <a:spcBef>
                <a:spcPts val="1200"/>
              </a:spcBef>
              <a:buClrTx/>
              <a:buSzTx/>
              <a:buNone/>
            </a:pPr>
            <a:r>
              <a:rPr lang="en-US" altLang="fr-FR" sz="2000" b="1" kern="0" dirty="0">
                <a:latin typeface="+mn-lt"/>
                <a:ea typeface="MS PGothic" panose="020B0600070205080204" pitchFamily="34" charset="-128"/>
              </a:rPr>
              <a:t>Vincent Gardeux</a:t>
            </a:r>
          </a:p>
          <a:p>
            <a:pPr marL="0" lvl="0" indent="0" algn="ctr">
              <a:lnSpc>
                <a:spcPct val="100000"/>
              </a:lnSpc>
              <a:spcBef>
                <a:spcPts val="1200"/>
              </a:spcBef>
              <a:buClrTx/>
              <a:buSzTx/>
              <a:buNone/>
            </a:pPr>
            <a:r>
              <a:rPr lang="en-US" altLang="fr-FR" sz="1600" kern="0" dirty="0" err="1">
                <a:latin typeface="+mn-lt"/>
                <a:ea typeface="MS PGothic" panose="020B0600070205080204" pitchFamily="34" charset="-128"/>
              </a:rPr>
              <a:t>Deplancke’s</a:t>
            </a:r>
            <a:r>
              <a:rPr lang="en-US" altLang="fr-FR" sz="1600" kern="0" dirty="0">
                <a:latin typeface="+mn-lt"/>
                <a:ea typeface="MS PGothic" panose="020B0600070205080204" pitchFamily="34" charset="-128"/>
              </a:rPr>
              <a:t> Laboratory of Systems Biology and Genetics</a:t>
            </a:r>
            <a:endParaRPr lang="en-GB" altLang="fr-FR" sz="2000" kern="0" dirty="0">
              <a:latin typeface="+mn-lt"/>
              <a:ea typeface="MS PGothic" panose="020B0600070205080204" pitchFamily="34" charset="-128"/>
            </a:endParaRPr>
          </a:p>
        </p:txBody>
      </p:sp>
      <p:sp>
        <p:nvSpPr>
          <p:cNvPr id="6" name="Titre 5">
            <a:extLst>
              <a:ext uri="{FF2B5EF4-FFF2-40B4-BE49-F238E27FC236}">
                <a16:creationId xmlns:a16="http://schemas.microsoft.com/office/drawing/2014/main" id="{2DC84974-DE85-7541-9C81-748C62A78518}"/>
              </a:ext>
            </a:extLst>
          </p:cNvPr>
          <p:cNvSpPr>
            <a:spLocks noGrp="1"/>
          </p:cNvSpPr>
          <p:nvPr>
            <p:ph type="title"/>
          </p:nvPr>
        </p:nvSpPr>
        <p:spPr>
          <a:xfrm>
            <a:off x="904875" y="179552"/>
            <a:ext cx="5326824" cy="1072753"/>
          </a:xfrm>
        </p:spPr>
        <p:txBody>
          <a:bodyPr/>
          <a:lstStyle/>
          <a:p>
            <a:r>
              <a:rPr lang="fr-FR" dirty="0"/>
              <a:t>BIOENG-420  Single-</a:t>
            </a:r>
            <a:r>
              <a:rPr lang="fr-FR" dirty="0" err="1"/>
              <a:t>cell</a:t>
            </a:r>
            <a:r>
              <a:rPr lang="fr-FR" dirty="0"/>
              <a:t> </a:t>
            </a:r>
            <a:r>
              <a:rPr lang="fr-FR" dirty="0" err="1"/>
              <a:t>biology</a:t>
            </a:r>
            <a:endParaRPr lang="fr-FR" dirty="0"/>
          </a:p>
        </p:txBody>
      </p:sp>
      <p:sp>
        <p:nvSpPr>
          <p:cNvPr id="3" name="Espace réservé de la date 2">
            <a:extLst>
              <a:ext uri="{FF2B5EF4-FFF2-40B4-BE49-F238E27FC236}">
                <a16:creationId xmlns:a16="http://schemas.microsoft.com/office/drawing/2014/main" id="{4C00E477-6660-6A47-866B-99F473F4A6BB}"/>
              </a:ext>
            </a:extLst>
          </p:cNvPr>
          <p:cNvSpPr>
            <a:spLocks noGrp="1"/>
          </p:cNvSpPr>
          <p:nvPr>
            <p:ph type="dt" sz="half" idx="14"/>
          </p:nvPr>
        </p:nvSpPr>
        <p:spPr/>
        <p:txBody>
          <a:bodyPr/>
          <a:lstStyle/>
          <a:p>
            <a:r>
              <a:rPr lang="fr-CH" dirty="0"/>
              <a:t>BIOENG-420  SINGLE-CELL BIOLOGY</a:t>
            </a:r>
            <a:endParaRPr lang="fr-FR" dirty="0"/>
          </a:p>
        </p:txBody>
      </p:sp>
      <p:sp>
        <p:nvSpPr>
          <p:cNvPr id="4" name="Espace réservé du pied de page 3">
            <a:extLst>
              <a:ext uri="{FF2B5EF4-FFF2-40B4-BE49-F238E27FC236}">
                <a16:creationId xmlns:a16="http://schemas.microsoft.com/office/drawing/2014/main" id="{22492B5F-E3C1-0346-8964-64D4A6F3A08E}"/>
              </a:ext>
            </a:extLst>
          </p:cNvPr>
          <p:cNvSpPr>
            <a:spLocks noGrp="1"/>
          </p:cNvSpPr>
          <p:nvPr>
            <p:ph type="ftr" sz="quarter" idx="15"/>
          </p:nvPr>
        </p:nvSpPr>
        <p:spPr/>
        <p:txBody>
          <a:bodyPr/>
          <a:lstStyle/>
          <a:p>
            <a:r>
              <a:rPr lang="fr-FR" dirty="0"/>
              <a:t>Vincent Gardeux</a:t>
            </a:r>
          </a:p>
        </p:txBody>
      </p:sp>
      <p:sp>
        <p:nvSpPr>
          <p:cNvPr id="5" name="Espace réservé du numéro de diapositive 4">
            <a:extLst>
              <a:ext uri="{FF2B5EF4-FFF2-40B4-BE49-F238E27FC236}">
                <a16:creationId xmlns:a16="http://schemas.microsoft.com/office/drawing/2014/main" id="{8F0AFC3F-4C48-9E43-9766-08DBFD87475F}"/>
              </a:ext>
            </a:extLst>
          </p:cNvPr>
          <p:cNvSpPr>
            <a:spLocks noGrp="1"/>
          </p:cNvSpPr>
          <p:nvPr>
            <p:ph type="sldNum" sz="quarter" idx="16"/>
          </p:nvPr>
        </p:nvSpPr>
        <p:spPr/>
        <p:txBody>
          <a:bodyPr/>
          <a:lstStyle/>
          <a:p>
            <a:fld id="{E1E1CD7C-2161-7D43-862E-CE4C333CD873}" type="slidenum">
              <a:rPr lang="fr-FR" smtClean="0"/>
              <a:pPr/>
              <a:t>1</a:t>
            </a:fld>
            <a:endParaRPr lang="fr-FR" dirty="0"/>
          </a:p>
        </p:txBody>
      </p:sp>
      <p:graphicFrame>
        <p:nvGraphicFramePr>
          <p:cNvPr id="2" name="Table 6">
            <a:extLst>
              <a:ext uri="{FF2B5EF4-FFF2-40B4-BE49-F238E27FC236}">
                <a16:creationId xmlns:a16="http://schemas.microsoft.com/office/drawing/2014/main" id="{6A8F2683-D74B-4CB9-A6DF-FECC454FDA0E}"/>
              </a:ext>
            </a:extLst>
          </p:cNvPr>
          <p:cNvGraphicFramePr>
            <a:graphicFrameLocks noGrp="1"/>
          </p:cNvGraphicFramePr>
          <p:nvPr>
            <p:extLst>
              <p:ext uri="{D42A27DB-BD31-4B8C-83A1-F6EECF244321}">
                <p14:modId xmlns:p14="http://schemas.microsoft.com/office/powerpoint/2010/main" val="2101162097"/>
              </p:ext>
            </p:extLst>
          </p:nvPr>
        </p:nvGraphicFramePr>
        <p:xfrm>
          <a:off x="1340284" y="1711020"/>
          <a:ext cx="7635420" cy="518160"/>
        </p:xfrm>
        <a:graphic>
          <a:graphicData uri="http://schemas.openxmlformats.org/drawingml/2006/table">
            <a:tbl>
              <a:tblPr firstRow="1" bandRow="1">
                <a:tableStyleId>{5C22544A-7EE6-4342-B048-85BDC9FD1C3A}</a:tableStyleId>
              </a:tblPr>
              <a:tblGrid>
                <a:gridCol w="1825180">
                  <a:extLst>
                    <a:ext uri="{9D8B030D-6E8A-4147-A177-3AD203B41FA5}">
                      <a16:colId xmlns:a16="http://schemas.microsoft.com/office/drawing/2014/main" val="990221778"/>
                    </a:ext>
                  </a:extLst>
                </a:gridCol>
                <a:gridCol w="5810240">
                  <a:extLst>
                    <a:ext uri="{9D8B030D-6E8A-4147-A177-3AD203B41FA5}">
                      <a16:colId xmlns:a16="http://schemas.microsoft.com/office/drawing/2014/main" val="1059294192"/>
                    </a:ext>
                  </a:extLst>
                </a:gridCol>
              </a:tblGrid>
              <a:tr h="370840">
                <a:tc>
                  <a:txBody>
                    <a:bodyPr/>
                    <a:lstStyle/>
                    <a:p>
                      <a:pPr algn="ctr"/>
                      <a:r>
                        <a:rPr lang="en-US" sz="1800" b="1" dirty="0">
                          <a:solidFill>
                            <a:srgbClr val="FF0000"/>
                          </a:solidFill>
                          <a:latin typeface="+mn-lt"/>
                        </a:rPr>
                        <a:t>BIOENG420-03</a:t>
                      </a:r>
                      <a:endParaRPr lang="en-CH" sz="1600" dirty="0"/>
                    </a:p>
                  </a:txBody>
                  <a:tcPr anchor="ctr">
                    <a:solidFill>
                      <a:schemeClr val="bg1">
                        <a:lumMod val="95000"/>
                      </a:schemeClr>
                    </a:solidFill>
                  </a:tcPr>
                </a:tc>
                <a:tc>
                  <a:txBody>
                    <a:bodyPr/>
                    <a:lstStyle/>
                    <a:p>
                      <a:r>
                        <a:rPr lang="en-US" sz="2800" dirty="0">
                          <a:solidFill>
                            <a:schemeClr val="tx1"/>
                          </a:solidFill>
                          <a:latin typeface="+mn-lt"/>
                        </a:rPr>
                        <a:t>Single-cell RNA-seq analysis I</a:t>
                      </a:r>
                      <a:endParaRPr lang="en-CH" sz="2400" dirty="0">
                        <a:solidFill>
                          <a:schemeClr val="tx1"/>
                        </a:solidFill>
                      </a:endParaRPr>
                    </a:p>
                  </a:txBody>
                  <a:tcPr>
                    <a:noFill/>
                  </a:tcPr>
                </a:tc>
                <a:extLst>
                  <a:ext uri="{0D108BD9-81ED-4DB2-BD59-A6C34878D82A}">
                    <a16:rowId xmlns:a16="http://schemas.microsoft.com/office/drawing/2014/main" val="1557475257"/>
                  </a:ext>
                </a:extLst>
              </a:tr>
            </a:tbl>
          </a:graphicData>
        </a:graphic>
      </p:graphicFrame>
    </p:spTree>
    <p:extLst>
      <p:ext uri="{BB962C8B-B14F-4D97-AF65-F5344CB8AC3E}">
        <p14:creationId xmlns:p14="http://schemas.microsoft.com/office/powerpoint/2010/main" val="292747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DD0AB-B3AD-34A5-AF75-4276BEAA5BD2}"/>
              </a:ext>
            </a:extLst>
          </p:cNvPr>
          <p:cNvSpPr>
            <a:spLocks noGrp="1"/>
          </p:cNvSpPr>
          <p:nvPr>
            <p:ph type="title"/>
          </p:nvPr>
        </p:nvSpPr>
        <p:spPr/>
        <p:txBody>
          <a:bodyPr>
            <a:normAutofit fontScale="90000"/>
          </a:bodyPr>
          <a:lstStyle/>
          <a:p>
            <a:r>
              <a:rPr lang="fr-FR" dirty="0" err="1"/>
              <a:t>From</a:t>
            </a:r>
            <a:r>
              <a:rPr lang="fr-FR" dirty="0"/>
              <a:t> a </a:t>
            </a:r>
            <a:r>
              <a:rPr lang="fr-FR" dirty="0" err="1"/>
              <a:t>library</a:t>
            </a:r>
            <a:r>
              <a:rPr lang="fr-FR" dirty="0"/>
              <a:t> to </a:t>
            </a:r>
            <a:r>
              <a:rPr lang="fr-FR" dirty="0" err="1"/>
              <a:t>sequencing</a:t>
            </a:r>
            <a:r>
              <a:rPr lang="fr-FR" dirty="0"/>
              <a:t> data</a:t>
            </a:r>
            <a:endParaRPr lang="LID4096" dirty="0"/>
          </a:p>
        </p:txBody>
      </p:sp>
      <p:sp>
        <p:nvSpPr>
          <p:cNvPr id="4" name="Date Placeholder 3">
            <a:extLst>
              <a:ext uri="{FF2B5EF4-FFF2-40B4-BE49-F238E27FC236}">
                <a16:creationId xmlns:a16="http://schemas.microsoft.com/office/drawing/2014/main" id="{6F7E4BD0-3928-A3EE-7FFA-9E6FE49DD940}"/>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0B94519E-E715-7C9C-4AD1-B2DFF7C4D39B}"/>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BC2D848E-BFB6-B276-675A-CD0A1D77FB7C}"/>
              </a:ext>
            </a:extLst>
          </p:cNvPr>
          <p:cNvSpPr>
            <a:spLocks noGrp="1"/>
          </p:cNvSpPr>
          <p:nvPr>
            <p:ph type="sldNum" sz="quarter" idx="16"/>
          </p:nvPr>
        </p:nvSpPr>
        <p:spPr/>
        <p:txBody>
          <a:bodyPr/>
          <a:lstStyle/>
          <a:p>
            <a:fld id="{E1E1CD7C-2161-7D43-862E-CE4C333CD873}" type="slidenum">
              <a:rPr lang="fr-FR" smtClean="0"/>
              <a:pPr/>
              <a:t>10</a:t>
            </a:fld>
            <a:endParaRPr lang="fr-FR" dirty="0"/>
          </a:p>
        </p:txBody>
      </p:sp>
      <p:pic>
        <p:nvPicPr>
          <p:cNvPr id="1026" name="Picture 2" descr="Example 10X Final Library Structure">
            <a:extLst>
              <a:ext uri="{FF2B5EF4-FFF2-40B4-BE49-F238E27FC236}">
                <a16:creationId xmlns:a16="http://schemas.microsoft.com/office/drawing/2014/main" id="{6910F614-4FDC-CD3C-5B0B-3C400D8532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927"/>
          <a:stretch/>
        </p:blipFill>
        <p:spPr bwMode="auto">
          <a:xfrm>
            <a:off x="363416" y="1202149"/>
            <a:ext cx="5614489" cy="104634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6C7846A1-949A-B364-8E95-8FFC4AF26688}"/>
              </a:ext>
            </a:extLst>
          </p:cNvPr>
          <p:cNvSpPr txBox="1">
            <a:spLocks/>
          </p:cNvSpPr>
          <p:nvPr/>
        </p:nvSpPr>
        <p:spPr>
          <a:xfrm>
            <a:off x="497500" y="795457"/>
            <a:ext cx="7658954" cy="4168490"/>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Final library structure (here example from 10X)</a:t>
            </a:r>
            <a:endParaRPr lang="en-CH" i="1" dirty="0"/>
          </a:p>
        </p:txBody>
      </p:sp>
      <p:sp>
        <p:nvSpPr>
          <p:cNvPr id="10" name="TextBox 9">
            <a:extLst>
              <a:ext uri="{FF2B5EF4-FFF2-40B4-BE49-F238E27FC236}">
                <a16:creationId xmlns:a16="http://schemas.microsoft.com/office/drawing/2014/main" id="{95B11C69-01DA-5BDD-A580-E39889F03F4F}"/>
              </a:ext>
            </a:extLst>
          </p:cNvPr>
          <p:cNvSpPr txBox="1"/>
          <p:nvPr/>
        </p:nvSpPr>
        <p:spPr>
          <a:xfrm>
            <a:off x="4256742" y="4904740"/>
            <a:ext cx="5072696" cy="215444"/>
          </a:xfrm>
          <a:prstGeom prst="rect">
            <a:avLst/>
          </a:prstGeom>
          <a:noFill/>
        </p:spPr>
        <p:txBody>
          <a:bodyPr wrap="square">
            <a:spAutoFit/>
          </a:bodyPr>
          <a:lstStyle/>
          <a:p>
            <a:r>
              <a:rPr lang="LID4096" sz="800" dirty="0">
                <a:hlinkClick r:id="rId3"/>
              </a:rPr>
              <a:t>https://biocellgen-public.svi.edu.au/mig_2019_scrnaseq-workshop/processing-raw-scrna-seq-data.html</a:t>
            </a:r>
            <a:endParaRPr lang="LID4096" sz="800" dirty="0"/>
          </a:p>
        </p:txBody>
      </p:sp>
      <p:pic>
        <p:nvPicPr>
          <p:cNvPr id="12" name="Picture 11">
            <a:extLst>
              <a:ext uri="{FF2B5EF4-FFF2-40B4-BE49-F238E27FC236}">
                <a16:creationId xmlns:a16="http://schemas.microsoft.com/office/drawing/2014/main" id="{8520FDF6-1F6A-2FFD-7C9E-CD8C8C56F318}"/>
              </a:ext>
            </a:extLst>
          </p:cNvPr>
          <p:cNvPicPr>
            <a:picLocks noChangeAspect="1"/>
          </p:cNvPicPr>
          <p:nvPr/>
        </p:nvPicPr>
        <p:blipFill>
          <a:blip r:embed="rId4"/>
          <a:stretch>
            <a:fillRect/>
          </a:stretch>
        </p:blipFill>
        <p:spPr>
          <a:xfrm>
            <a:off x="568379" y="2661120"/>
            <a:ext cx="5639655" cy="1910898"/>
          </a:xfrm>
          <a:prstGeom prst="rect">
            <a:avLst/>
          </a:prstGeom>
        </p:spPr>
      </p:pic>
      <p:cxnSp>
        <p:nvCxnSpPr>
          <p:cNvPr id="14" name="Connector: Elbow 13">
            <a:extLst>
              <a:ext uri="{FF2B5EF4-FFF2-40B4-BE49-F238E27FC236}">
                <a16:creationId xmlns:a16="http://schemas.microsoft.com/office/drawing/2014/main" id="{9AFEC6D5-C522-5ED7-C430-9E799AE3C585}"/>
              </a:ext>
            </a:extLst>
          </p:cNvPr>
          <p:cNvCxnSpPr/>
          <p:nvPr/>
        </p:nvCxnSpPr>
        <p:spPr>
          <a:xfrm rot="5400000">
            <a:off x="385998" y="2209268"/>
            <a:ext cx="978344" cy="204621"/>
          </a:xfrm>
          <a:prstGeom prst="bentConnector3">
            <a:avLst>
              <a:gd name="adj1" fmla="val -327"/>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14DB532-CD7C-B4E1-4406-165E14089EA2}"/>
              </a:ext>
            </a:extLst>
          </p:cNvPr>
          <p:cNvSpPr txBox="1"/>
          <p:nvPr/>
        </p:nvSpPr>
        <p:spPr>
          <a:xfrm>
            <a:off x="6111989" y="1202149"/>
            <a:ext cx="2979760" cy="938719"/>
          </a:xfrm>
          <a:prstGeom prst="rect">
            <a:avLst/>
          </a:prstGeom>
          <a:noFill/>
        </p:spPr>
        <p:txBody>
          <a:bodyPr wrap="square" rtlCol="0">
            <a:spAutoFit/>
          </a:bodyPr>
          <a:lstStyle/>
          <a:p>
            <a:r>
              <a:rPr lang="fr-FR" sz="1100" dirty="0"/>
              <a:t>P5,P7: adapter </a:t>
            </a:r>
            <a:r>
              <a:rPr lang="fr-FR" sz="1100" dirty="0" err="1"/>
              <a:t>seq</a:t>
            </a:r>
            <a:r>
              <a:rPr lang="fr-FR" sz="1100" dirty="0"/>
              <a:t>. to </a:t>
            </a:r>
            <a:r>
              <a:rPr lang="fr-FR" sz="1100" dirty="0" err="1"/>
              <a:t>allow</a:t>
            </a:r>
            <a:r>
              <a:rPr lang="fr-FR" sz="1100" dirty="0"/>
              <a:t> </a:t>
            </a:r>
            <a:r>
              <a:rPr lang="fr-FR" sz="1100" dirty="0" err="1"/>
              <a:t>library</a:t>
            </a:r>
            <a:r>
              <a:rPr lang="fr-FR" sz="1100" dirty="0"/>
              <a:t> to </a:t>
            </a:r>
            <a:r>
              <a:rPr lang="fr-FR" sz="1100" dirty="0" err="1"/>
              <a:t>bind</a:t>
            </a:r>
            <a:r>
              <a:rPr lang="fr-FR" sz="1100" dirty="0"/>
              <a:t> and </a:t>
            </a:r>
            <a:r>
              <a:rPr lang="fr-FR" sz="1100" dirty="0" err="1"/>
              <a:t>generate</a:t>
            </a:r>
            <a:r>
              <a:rPr lang="fr-FR" sz="1100" dirty="0"/>
              <a:t> clusters on the flow </a:t>
            </a:r>
            <a:r>
              <a:rPr lang="fr-FR" sz="1100" dirty="0" err="1"/>
              <a:t>cell</a:t>
            </a:r>
            <a:endParaRPr lang="fr-FR" sz="1100" dirty="0"/>
          </a:p>
          <a:p>
            <a:endParaRPr lang="fr-FR" sz="1100" dirty="0"/>
          </a:p>
          <a:p>
            <a:r>
              <a:rPr lang="fr-FR" sz="1100" dirty="0"/>
              <a:t>i7: index </a:t>
            </a:r>
            <a:r>
              <a:rPr lang="fr-FR" sz="1100" dirty="0" err="1"/>
              <a:t>seq</a:t>
            </a:r>
            <a:r>
              <a:rPr lang="fr-FR" sz="1100" dirty="0"/>
              <a:t>. </a:t>
            </a:r>
            <a:r>
              <a:rPr lang="fr-FR" sz="1100" dirty="0" err="1"/>
              <a:t>Which</a:t>
            </a:r>
            <a:r>
              <a:rPr lang="fr-FR" sz="1100" dirty="0"/>
              <a:t> </a:t>
            </a:r>
            <a:r>
              <a:rPr lang="fr-FR" sz="1100" dirty="0" err="1"/>
              <a:t>allow</a:t>
            </a:r>
            <a:r>
              <a:rPr lang="fr-FR" sz="1100" dirty="0"/>
              <a:t> </a:t>
            </a:r>
            <a:r>
              <a:rPr lang="fr-FR" sz="1100" dirty="0" err="1"/>
              <a:t>multiplexing</a:t>
            </a:r>
            <a:r>
              <a:rPr lang="fr-FR" sz="1100" dirty="0"/>
              <a:t> of multiple </a:t>
            </a:r>
            <a:r>
              <a:rPr lang="fr-FR" sz="1100" dirty="0" err="1"/>
              <a:t>libraries</a:t>
            </a:r>
            <a:r>
              <a:rPr lang="fr-FR" sz="1100" dirty="0"/>
              <a:t> in a single </a:t>
            </a:r>
            <a:r>
              <a:rPr lang="fr-FR" sz="1100" dirty="0" err="1"/>
              <a:t>sequencing</a:t>
            </a:r>
            <a:r>
              <a:rPr lang="fr-FR" sz="1100" dirty="0"/>
              <a:t> run</a:t>
            </a:r>
            <a:endParaRPr lang="LID4096" sz="1100" dirty="0"/>
          </a:p>
        </p:txBody>
      </p:sp>
    </p:spTree>
    <p:extLst>
      <p:ext uri="{BB962C8B-B14F-4D97-AF65-F5344CB8AC3E}">
        <p14:creationId xmlns:p14="http://schemas.microsoft.com/office/powerpoint/2010/main" val="323234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5D822-6775-43F0-8016-F24F5C233172}"/>
              </a:ext>
            </a:extLst>
          </p:cNvPr>
          <p:cNvSpPr>
            <a:spLocks noGrp="1"/>
          </p:cNvSpPr>
          <p:nvPr>
            <p:ph type="title"/>
          </p:nvPr>
        </p:nvSpPr>
        <p:spPr/>
        <p:txBody>
          <a:bodyPr>
            <a:normAutofit fontScale="90000"/>
          </a:bodyPr>
          <a:lstStyle/>
          <a:p>
            <a:r>
              <a:rPr lang="en-US" dirty="0" err="1"/>
              <a:t>scRNA</a:t>
            </a:r>
            <a:r>
              <a:rPr lang="en-US" dirty="0"/>
              <a:t>-seq analysis pipeline</a:t>
            </a:r>
            <a:endParaRPr lang="en-CH" dirty="0"/>
          </a:p>
        </p:txBody>
      </p:sp>
      <p:sp>
        <p:nvSpPr>
          <p:cNvPr id="4" name="Date Placeholder 3">
            <a:extLst>
              <a:ext uri="{FF2B5EF4-FFF2-40B4-BE49-F238E27FC236}">
                <a16:creationId xmlns:a16="http://schemas.microsoft.com/office/drawing/2014/main" id="{380F7059-5BB9-4127-966A-D907A4550C26}"/>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D3E0DFF8-5C99-45D1-89DE-22FF5A03D27A}"/>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4434BD2F-C3C7-44A7-850D-93D996BBC0AC}"/>
              </a:ext>
            </a:extLst>
          </p:cNvPr>
          <p:cNvSpPr>
            <a:spLocks noGrp="1"/>
          </p:cNvSpPr>
          <p:nvPr>
            <p:ph type="sldNum" sz="quarter" idx="16"/>
          </p:nvPr>
        </p:nvSpPr>
        <p:spPr/>
        <p:txBody>
          <a:bodyPr/>
          <a:lstStyle/>
          <a:p>
            <a:fld id="{E1E1CD7C-2161-7D43-862E-CE4C333CD873}" type="slidenum">
              <a:rPr lang="fr-FR" smtClean="0"/>
              <a:pPr/>
              <a:t>11</a:t>
            </a:fld>
            <a:endParaRPr lang="fr-FR" dirty="0"/>
          </a:p>
        </p:txBody>
      </p:sp>
      <p:sp>
        <p:nvSpPr>
          <p:cNvPr id="7" name="Shape 1226">
            <a:extLst>
              <a:ext uri="{FF2B5EF4-FFF2-40B4-BE49-F238E27FC236}">
                <a16:creationId xmlns:a16="http://schemas.microsoft.com/office/drawing/2014/main" id="{1183EDFA-F311-45DC-86A8-CAA7FF3CC168}"/>
              </a:ext>
            </a:extLst>
          </p:cNvPr>
          <p:cNvSpPr/>
          <p:nvPr/>
        </p:nvSpPr>
        <p:spPr>
          <a:xfrm flipV="1">
            <a:off x="3477835" y="1375717"/>
            <a:ext cx="0" cy="187970"/>
          </a:xfrm>
          <a:prstGeom prst="line">
            <a:avLst/>
          </a:prstGeom>
          <a:ln w="25400">
            <a:solidFill>
              <a:srgbClr val="000000"/>
            </a:solidFill>
            <a:miter/>
            <a:headEnd type="triangle"/>
          </a:ln>
        </p:spPr>
        <p:txBody>
          <a:bodyPr lIns="45718" tIns="45718" rIns="45718" bIns="45718"/>
          <a:lstStyle/>
          <a:p>
            <a:endParaRPr/>
          </a:p>
        </p:txBody>
      </p:sp>
      <p:sp>
        <p:nvSpPr>
          <p:cNvPr id="12" name="TextBox 1">
            <a:extLst>
              <a:ext uri="{FF2B5EF4-FFF2-40B4-BE49-F238E27FC236}">
                <a16:creationId xmlns:a16="http://schemas.microsoft.com/office/drawing/2014/main" id="{05F01F30-16BC-4EF0-9FBA-78B31D75F947}"/>
              </a:ext>
            </a:extLst>
          </p:cNvPr>
          <p:cNvSpPr txBox="1"/>
          <p:nvPr/>
        </p:nvSpPr>
        <p:spPr>
          <a:xfrm rot="16200000">
            <a:off x="-274032" y="1720480"/>
            <a:ext cx="1846779" cy="261607"/>
          </a:xfrm>
          <a:prstGeom prst="rect">
            <a:avLst/>
          </a:prstGeom>
          <a:solidFill>
            <a:srgbClr val="FFF1CD">
              <a:alpha val="7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2500"/>
            </a:lvl1pPr>
          </a:lstStyle>
          <a:p>
            <a:pPr algn="ctr"/>
            <a:r>
              <a:rPr sz="1100" dirty="0">
                <a:solidFill>
                  <a:schemeClr val="tx1">
                    <a:lumMod val="50000"/>
                  </a:schemeClr>
                </a:solidFill>
              </a:rPr>
              <a:t>PREPROCESSING</a:t>
            </a:r>
          </a:p>
        </p:txBody>
      </p:sp>
      <p:pic>
        <p:nvPicPr>
          <p:cNvPr id="16" name="Picture 29" descr="Picture 29">
            <a:extLst>
              <a:ext uri="{FF2B5EF4-FFF2-40B4-BE49-F238E27FC236}">
                <a16:creationId xmlns:a16="http://schemas.microsoft.com/office/drawing/2014/main" id="{DC604DA4-6765-4D81-B40C-0588BC198AF4}"/>
              </a:ext>
            </a:extLst>
          </p:cNvPr>
          <p:cNvPicPr>
            <a:picLocks noChangeAspect="1"/>
          </p:cNvPicPr>
          <p:nvPr/>
        </p:nvPicPr>
        <p:blipFill>
          <a:blip r:embed="rId2"/>
          <a:stretch>
            <a:fillRect/>
          </a:stretch>
        </p:blipFill>
        <p:spPr>
          <a:xfrm>
            <a:off x="935298" y="1705803"/>
            <a:ext cx="290959" cy="290959"/>
          </a:xfrm>
          <a:prstGeom prst="rect">
            <a:avLst/>
          </a:prstGeom>
          <a:ln w="12700">
            <a:miter lim="400000"/>
          </a:ln>
        </p:spPr>
      </p:pic>
      <p:sp>
        <p:nvSpPr>
          <p:cNvPr id="21" name="Shape 433">
            <a:extLst>
              <a:ext uri="{FF2B5EF4-FFF2-40B4-BE49-F238E27FC236}">
                <a16:creationId xmlns:a16="http://schemas.microsoft.com/office/drawing/2014/main" id="{96E3D325-2124-4E1F-8798-31BF2F157A7D}"/>
              </a:ext>
            </a:extLst>
          </p:cNvPr>
          <p:cNvSpPr/>
          <p:nvPr/>
        </p:nvSpPr>
        <p:spPr>
          <a:xfrm>
            <a:off x="847571" y="881574"/>
            <a:ext cx="6607329" cy="1893099"/>
          </a:xfrm>
          <a:prstGeom prst="roundRect">
            <a:avLst>
              <a:gd name="adj" fmla="val 3001"/>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p>
        </p:txBody>
      </p:sp>
      <p:pic>
        <p:nvPicPr>
          <p:cNvPr id="22" name="Picture 29" descr="Picture 29">
            <a:extLst>
              <a:ext uri="{FF2B5EF4-FFF2-40B4-BE49-F238E27FC236}">
                <a16:creationId xmlns:a16="http://schemas.microsoft.com/office/drawing/2014/main" id="{6C3A7CBC-5268-48C0-B9EC-2D6CCA4BEADC}"/>
              </a:ext>
            </a:extLst>
          </p:cNvPr>
          <p:cNvPicPr>
            <a:picLocks noChangeAspect="1"/>
          </p:cNvPicPr>
          <p:nvPr/>
        </p:nvPicPr>
        <p:blipFill>
          <a:blip r:embed="rId2"/>
          <a:stretch>
            <a:fillRect/>
          </a:stretch>
        </p:blipFill>
        <p:spPr>
          <a:xfrm>
            <a:off x="935299" y="1071885"/>
            <a:ext cx="290959" cy="290959"/>
          </a:xfrm>
          <a:prstGeom prst="rect">
            <a:avLst/>
          </a:prstGeom>
          <a:ln w="12700">
            <a:miter lim="400000"/>
          </a:ln>
        </p:spPr>
      </p:pic>
      <p:pic>
        <p:nvPicPr>
          <p:cNvPr id="23" name="Picture 29" descr="Picture 29">
            <a:extLst>
              <a:ext uri="{FF2B5EF4-FFF2-40B4-BE49-F238E27FC236}">
                <a16:creationId xmlns:a16="http://schemas.microsoft.com/office/drawing/2014/main" id="{61C9870A-D663-43EF-9B77-619B10F55E7C}"/>
              </a:ext>
            </a:extLst>
          </p:cNvPr>
          <p:cNvPicPr>
            <a:picLocks noChangeAspect="1"/>
          </p:cNvPicPr>
          <p:nvPr/>
        </p:nvPicPr>
        <p:blipFill>
          <a:blip r:embed="rId2"/>
          <a:stretch>
            <a:fillRect/>
          </a:stretch>
        </p:blipFill>
        <p:spPr>
          <a:xfrm>
            <a:off x="935297" y="2339721"/>
            <a:ext cx="290959" cy="290959"/>
          </a:xfrm>
          <a:prstGeom prst="rect">
            <a:avLst/>
          </a:prstGeom>
          <a:ln w="12700">
            <a:miter lim="400000"/>
          </a:ln>
        </p:spPr>
      </p:pic>
      <p:sp>
        <p:nvSpPr>
          <p:cNvPr id="25" name="Shape 1226">
            <a:extLst>
              <a:ext uri="{FF2B5EF4-FFF2-40B4-BE49-F238E27FC236}">
                <a16:creationId xmlns:a16="http://schemas.microsoft.com/office/drawing/2014/main" id="{C9E1DFD3-BF78-4EFC-BE13-A3D2AFBBC9B2}"/>
              </a:ext>
            </a:extLst>
          </p:cNvPr>
          <p:cNvSpPr/>
          <p:nvPr/>
        </p:nvSpPr>
        <p:spPr>
          <a:xfrm flipV="1">
            <a:off x="3477835" y="2092345"/>
            <a:ext cx="0" cy="187970"/>
          </a:xfrm>
          <a:prstGeom prst="line">
            <a:avLst/>
          </a:prstGeom>
          <a:ln w="25400">
            <a:solidFill>
              <a:srgbClr val="000000"/>
            </a:solidFill>
            <a:miter/>
            <a:headEnd type="triangle"/>
          </a:ln>
        </p:spPr>
        <p:txBody>
          <a:bodyPr lIns="45718" tIns="45718" rIns="45718" bIns="45718"/>
          <a:lstStyle/>
          <a:p>
            <a:endParaRPr/>
          </a:p>
        </p:txBody>
      </p:sp>
      <p:sp>
        <p:nvSpPr>
          <p:cNvPr id="26" name="Content Placeholder 1">
            <a:extLst>
              <a:ext uri="{FF2B5EF4-FFF2-40B4-BE49-F238E27FC236}">
                <a16:creationId xmlns:a16="http://schemas.microsoft.com/office/drawing/2014/main" id="{4B8A8AEC-7D74-45EC-A4CC-721DF0A6D442}"/>
              </a:ext>
            </a:extLst>
          </p:cNvPr>
          <p:cNvSpPr>
            <a:spLocks noGrp="1"/>
          </p:cNvSpPr>
          <p:nvPr>
            <p:ph idx="1"/>
          </p:nvPr>
        </p:nvSpPr>
        <p:spPr>
          <a:xfrm>
            <a:off x="4686301" y="1198425"/>
            <a:ext cx="2636064" cy="1259396"/>
          </a:xfrm>
          <a:solidFill>
            <a:schemeClr val="bg2">
              <a:lumMod val="20000"/>
              <a:lumOff val="80000"/>
            </a:schemeClr>
          </a:solidFill>
          <a:ln w="12700" cap="rnd">
            <a:noFill/>
          </a:ln>
        </p:spPr>
        <p:txBody>
          <a:bodyPr>
            <a:noAutofit/>
          </a:bodyPr>
          <a:lstStyle/>
          <a:p>
            <a:pPr marL="0" indent="0">
              <a:buNone/>
            </a:pPr>
            <a:r>
              <a:rPr lang="en-US" sz="1200" b="1" dirty="0"/>
              <a:t>Single-cell specific:</a:t>
            </a:r>
          </a:p>
          <a:p>
            <a:r>
              <a:rPr lang="en-US" sz="1200" dirty="0"/>
              <a:t>Barcode demultiplexing</a:t>
            </a:r>
          </a:p>
          <a:p>
            <a:r>
              <a:rPr lang="en-US" sz="1200" dirty="0"/>
              <a:t>UMI counting</a:t>
            </a:r>
          </a:p>
          <a:p>
            <a:r>
              <a:rPr lang="en-US" sz="1200" dirty="0"/>
              <a:t>Filtering of cells (e.g. empty droplets, …)</a:t>
            </a:r>
            <a:endParaRPr lang="en-CH" sz="1200" dirty="0"/>
          </a:p>
        </p:txBody>
      </p:sp>
      <p:sp>
        <p:nvSpPr>
          <p:cNvPr id="30" name="TextBox 29">
            <a:extLst>
              <a:ext uri="{FF2B5EF4-FFF2-40B4-BE49-F238E27FC236}">
                <a16:creationId xmlns:a16="http://schemas.microsoft.com/office/drawing/2014/main" id="{30ADB8B4-D7B3-4922-A730-7556015BF4A0}"/>
              </a:ext>
            </a:extLst>
          </p:cNvPr>
          <p:cNvSpPr txBox="1"/>
          <p:nvPr/>
        </p:nvSpPr>
        <p:spPr>
          <a:xfrm>
            <a:off x="2373592" y="1060999"/>
            <a:ext cx="4578350" cy="276999"/>
          </a:xfrm>
          <a:prstGeom prst="rect">
            <a:avLst/>
          </a:prstGeom>
          <a:noFill/>
        </p:spPr>
        <p:txBody>
          <a:bodyPr wrap="square">
            <a:spAutoFit/>
          </a:bodyPr>
          <a:lstStyle/>
          <a:p>
            <a:r>
              <a:rPr lang="en-US" sz="1200" dirty="0"/>
              <a:t>Mapping to reference genome</a:t>
            </a:r>
          </a:p>
        </p:txBody>
      </p:sp>
      <p:sp>
        <p:nvSpPr>
          <p:cNvPr id="32" name="TextBox 31">
            <a:extLst>
              <a:ext uri="{FF2B5EF4-FFF2-40B4-BE49-F238E27FC236}">
                <a16:creationId xmlns:a16="http://schemas.microsoft.com/office/drawing/2014/main" id="{8AC1081A-2262-4F82-9BB2-24E2ED57CBC7}"/>
              </a:ext>
            </a:extLst>
          </p:cNvPr>
          <p:cNvSpPr txBox="1"/>
          <p:nvPr/>
        </p:nvSpPr>
        <p:spPr>
          <a:xfrm>
            <a:off x="2492664" y="2273798"/>
            <a:ext cx="1950383" cy="461665"/>
          </a:xfrm>
          <a:prstGeom prst="rect">
            <a:avLst/>
          </a:prstGeom>
          <a:noFill/>
        </p:spPr>
        <p:txBody>
          <a:bodyPr wrap="square">
            <a:spAutoFit/>
          </a:bodyPr>
          <a:lstStyle/>
          <a:p>
            <a:pPr algn="ctr"/>
            <a:r>
              <a:rPr lang="en-US" sz="1200" dirty="0"/>
              <a:t>Read / transcript matrix</a:t>
            </a:r>
          </a:p>
          <a:p>
            <a:pPr algn="ctr"/>
            <a:r>
              <a:rPr lang="en-US" sz="1200" dirty="0"/>
              <a:t>(raw counts / UMI)</a:t>
            </a:r>
          </a:p>
        </p:txBody>
      </p:sp>
      <p:sp>
        <p:nvSpPr>
          <p:cNvPr id="34" name="TextBox 33">
            <a:extLst>
              <a:ext uri="{FF2B5EF4-FFF2-40B4-BE49-F238E27FC236}">
                <a16:creationId xmlns:a16="http://schemas.microsoft.com/office/drawing/2014/main" id="{00B71205-5B5D-4E3A-A63E-7E1275369C5D}"/>
              </a:ext>
            </a:extLst>
          </p:cNvPr>
          <p:cNvSpPr txBox="1"/>
          <p:nvPr/>
        </p:nvSpPr>
        <p:spPr>
          <a:xfrm>
            <a:off x="1161048" y="1071885"/>
            <a:ext cx="663706" cy="276999"/>
          </a:xfrm>
          <a:prstGeom prst="rect">
            <a:avLst/>
          </a:prstGeom>
          <a:noFill/>
        </p:spPr>
        <p:txBody>
          <a:bodyPr wrap="square">
            <a:spAutoFit/>
          </a:bodyPr>
          <a:lstStyle/>
          <a:p>
            <a:r>
              <a:rPr lang="en-US" sz="1200" i="1" dirty="0"/>
              <a:t>.</a:t>
            </a:r>
            <a:r>
              <a:rPr lang="en-US" sz="1200" i="1" dirty="0" err="1"/>
              <a:t>fastq</a:t>
            </a:r>
            <a:endParaRPr lang="en-CH" sz="1200" i="1" dirty="0"/>
          </a:p>
        </p:txBody>
      </p:sp>
      <p:sp>
        <p:nvSpPr>
          <p:cNvPr id="35" name="TextBox 34">
            <a:extLst>
              <a:ext uri="{FF2B5EF4-FFF2-40B4-BE49-F238E27FC236}">
                <a16:creationId xmlns:a16="http://schemas.microsoft.com/office/drawing/2014/main" id="{E7028D1D-211D-4E52-8F00-CB6BB096A2D1}"/>
              </a:ext>
            </a:extLst>
          </p:cNvPr>
          <p:cNvSpPr txBox="1"/>
          <p:nvPr/>
        </p:nvSpPr>
        <p:spPr>
          <a:xfrm>
            <a:off x="1161048" y="1718504"/>
            <a:ext cx="741776" cy="276999"/>
          </a:xfrm>
          <a:prstGeom prst="rect">
            <a:avLst/>
          </a:prstGeom>
          <a:noFill/>
        </p:spPr>
        <p:txBody>
          <a:bodyPr wrap="square">
            <a:spAutoFit/>
          </a:bodyPr>
          <a:lstStyle/>
          <a:p>
            <a:r>
              <a:rPr lang="en-US" sz="1200" i="1" dirty="0"/>
              <a:t>.bam</a:t>
            </a:r>
            <a:endParaRPr lang="en-CH" sz="1200" i="1" dirty="0"/>
          </a:p>
        </p:txBody>
      </p:sp>
      <p:sp>
        <p:nvSpPr>
          <p:cNvPr id="36" name="TextBox 35">
            <a:extLst>
              <a:ext uri="{FF2B5EF4-FFF2-40B4-BE49-F238E27FC236}">
                <a16:creationId xmlns:a16="http://schemas.microsoft.com/office/drawing/2014/main" id="{2F5C9AFA-3C4B-495B-B3FA-A572019A6952}"/>
              </a:ext>
            </a:extLst>
          </p:cNvPr>
          <p:cNvSpPr txBox="1"/>
          <p:nvPr/>
        </p:nvSpPr>
        <p:spPr>
          <a:xfrm>
            <a:off x="1161048" y="2264008"/>
            <a:ext cx="1050379" cy="461665"/>
          </a:xfrm>
          <a:prstGeom prst="rect">
            <a:avLst/>
          </a:prstGeom>
          <a:noFill/>
        </p:spPr>
        <p:txBody>
          <a:bodyPr wrap="square">
            <a:spAutoFit/>
          </a:bodyPr>
          <a:lstStyle/>
          <a:p>
            <a:r>
              <a:rPr lang="en-US" sz="1200" i="1" dirty="0"/>
              <a:t>.txt / .csv</a:t>
            </a:r>
          </a:p>
          <a:p>
            <a:r>
              <a:rPr lang="en-US" sz="1200" i="1" dirty="0"/>
              <a:t>.h5 / .loom</a:t>
            </a:r>
            <a:endParaRPr lang="en-CH" sz="1200" i="1" dirty="0"/>
          </a:p>
        </p:txBody>
      </p:sp>
      <p:sp>
        <p:nvSpPr>
          <p:cNvPr id="37" name="TextBox 36">
            <a:extLst>
              <a:ext uri="{FF2B5EF4-FFF2-40B4-BE49-F238E27FC236}">
                <a16:creationId xmlns:a16="http://schemas.microsoft.com/office/drawing/2014/main" id="{F39831B5-07C7-4CEE-9C39-630110E689B6}"/>
              </a:ext>
            </a:extLst>
          </p:cNvPr>
          <p:cNvSpPr txBox="1"/>
          <p:nvPr/>
        </p:nvSpPr>
        <p:spPr>
          <a:xfrm>
            <a:off x="2639340" y="1605870"/>
            <a:ext cx="1765606" cy="461665"/>
          </a:xfrm>
          <a:prstGeom prst="rect">
            <a:avLst/>
          </a:prstGeom>
          <a:noFill/>
        </p:spPr>
        <p:txBody>
          <a:bodyPr wrap="square">
            <a:spAutoFit/>
          </a:bodyPr>
          <a:lstStyle/>
          <a:p>
            <a:pPr algn="ctr"/>
            <a:r>
              <a:rPr lang="en-US" sz="1200" dirty="0"/>
              <a:t>Demultiplexing and</a:t>
            </a:r>
          </a:p>
          <a:p>
            <a:pPr algn="ctr"/>
            <a:r>
              <a:rPr lang="en-US" sz="1200" dirty="0"/>
              <a:t>Quality Control (QC)</a:t>
            </a:r>
          </a:p>
        </p:txBody>
      </p:sp>
      <p:sp>
        <p:nvSpPr>
          <p:cNvPr id="39" name="TextBox 38">
            <a:extLst>
              <a:ext uri="{FF2B5EF4-FFF2-40B4-BE49-F238E27FC236}">
                <a16:creationId xmlns:a16="http://schemas.microsoft.com/office/drawing/2014/main" id="{299B65CA-42C7-46A0-A68A-0B434B9AD106}"/>
              </a:ext>
            </a:extLst>
          </p:cNvPr>
          <p:cNvSpPr txBox="1"/>
          <p:nvPr/>
        </p:nvSpPr>
        <p:spPr>
          <a:xfrm>
            <a:off x="7432829" y="1697393"/>
            <a:ext cx="4578350" cy="307777"/>
          </a:xfrm>
          <a:prstGeom prst="rect">
            <a:avLst/>
          </a:prstGeom>
          <a:noFill/>
        </p:spPr>
        <p:txBody>
          <a:bodyPr wrap="square">
            <a:spAutoFit/>
          </a:bodyPr>
          <a:lstStyle/>
          <a:p>
            <a:r>
              <a:rPr lang="en-US" sz="1400" b="1" dirty="0">
                <a:solidFill>
                  <a:srgbClr val="FF0000"/>
                </a:solidFill>
              </a:rPr>
              <a:t>UNIX / Bash</a:t>
            </a:r>
            <a:endParaRPr lang="en-CH" b="1" dirty="0">
              <a:solidFill>
                <a:srgbClr val="FF0000"/>
              </a:solidFill>
            </a:endParaRPr>
          </a:p>
        </p:txBody>
      </p:sp>
      <p:sp>
        <p:nvSpPr>
          <p:cNvPr id="24" name="Shape 1226">
            <a:extLst>
              <a:ext uri="{FF2B5EF4-FFF2-40B4-BE49-F238E27FC236}">
                <a16:creationId xmlns:a16="http://schemas.microsoft.com/office/drawing/2014/main" id="{42B8E658-FF00-406B-8717-55FA66B41140}"/>
              </a:ext>
            </a:extLst>
          </p:cNvPr>
          <p:cNvSpPr/>
          <p:nvPr/>
        </p:nvSpPr>
        <p:spPr>
          <a:xfrm flipV="1">
            <a:off x="3477835" y="3474723"/>
            <a:ext cx="0" cy="187970"/>
          </a:xfrm>
          <a:prstGeom prst="line">
            <a:avLst/>
          </a:prstGeom>
          <a:ln w="25400">
            <a:solidFill>
              <a:srgbClr val="000000"/>
            </a:solidFill>
            <a:miter/>
            <a:headEnd type="triangle"/>
          </a:ln>
        </p:spPr>
        <p:txBody>
          <a:bodyPr lIns="45718" tIns="45718" rIns="45718" bIns="45718"/>
          <a:lstStyle/>
          <a:p>
            <a:endParaRPr/>
          </a:p>
        </p:txBody>
      </p:sp>
      <p:sp>
        <p:nvSpPr>
          <p:cNvPr id="27" name="TextBox 1">
            <a:extLst>
              <a:ext uri="{FF2B5EF4-FFF2-40B4-BE49-F238E27FC236}">
                <a16:creationId xmlns:a16="http://schemas.microsoft.com/office/drawing/2014/main" id="{AB22F5C1-9FCC-458C-8C39-B6B39AD8995F}"/>
              </a:ext>
            </a:extLst>
          </p:cNvPr>
          <p:cNvSpPr txBox="1"/>
          <p:nvPr/>
        </p:nvSpPr>
        <p:spPr>
          <a:xfrm rot="16200000">
            <a:off x="-274032" y="3819486"/>
            <a:ext cx="1846779" cy="261607"/>
          </a:xfrm>
          <a:prstGeom prst="rect">
            <a:avLst/>
          </a:prstGeom>
          <a:solidFill>
            <a:schemeClr val="accent2">
              <a:lumMod val="60000"/>
              <a:lumOff val="40000"/>
              <a:alpha val="7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2500"/>
            </a:lvl1pPr>
          </a:lstStyle>
          <a:p>
            <a:pPr algn="ctr"/>
            <a:r>
              <a:rPr lang="en-US" sz="1100" dirty="0">
                <a:solidFill>
                  <a:schemeClr val="tx1">
                    <a:lumMod val="50000"/>
                  </a:schemeClr>
                </a:solidFill>
              </a:rPr>
              <a:t>DOWNSTREAM ANALYSIS</a:t>
            </a:r>
            <a:endParaRPr sz="1100" dirty="0">
              <a:solidFill>
                <a:schemeClr val="tx1">
                  <a:lumMod val="50000"/>
                </a:schemeClr>
              </a:solidFill>
            </a:endParaRPr>
          </a:p>
        </p:txBody>
      </p:sp>
      <p:sp>
        <p:nvSpPr>
          <p:cNvPr id="29" name="Shape 433">
            <a:extLst>
              <a:ext uri="{FF2B5EF4-FFF2-40B4-BE49-F238E27FC236}">
                <a16:creationId xmlns:a16="http://schemas.microsoft.com/office/drawing/2014/main" id="{38F8BCE2-C76F-4BD4-BB2A-7E7EC545422C}"/>
              </a:ext>
            </a:extLst>
          </p:cNvPr>
          <p:cNvSpPr/>
          <p:nvPr/>
        </p:nvSpPr>
        <p:spPr>
          <a:xfrm>
            <a:off x="847571" y="2980580"/>
            <a:ext cx="6607329" cy="1893099"/>
          </a:xfrm>
          <a:prstGeom prst="roundRect">
            <a:avLst>
              <a:gd name="adj" fmla="val 3001"/>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p>
        </p:txBody>
      </p:sp>
      <p:sp>
        <p:nvSpPr>
          <p:cNvPr id="38" name="Shape 1226">
            <a:extLst>
              <a:ext uri="{FF2B5EF4-FFF2-40B4-BE49-F238E27FC236}">
                <a16:creationId xmlns:a16="http://schemas.microsoft.com/office/drawing/2014/main" id="{8E299864-EED0-4AD2-83EF-691D374939DD}"/>
              </a:ext>
            </a:extLst>
          </p:cNvPr>
          <p:cNvSpPr/>
          <p:nvPr/>
        </p:nvSpPr>
        <p:spPr>
          <a:xfrm flipV="1">
            <a:off x="3477835" y="4191351"/>
            <a:ext cx="0" cy="187970"/>
          </a:xfrm>
          <a:prstGeom prst="line">
            <a:avLst/>
          </a:prstGeom>
          <a:ln w="25400">
            <a:solidFill>
              <a:srgbClr val="000000"/>
            </a:solidFill>
            <a:miter/>
            <a:headEnd type="triangle"/>
          </a:ln>
        </p:spPr>
        <p:txBody>
          <a:bodyPr lIns="45718" tIns="45718" rIns="45718" bIns="45718"/>
          <a:lstStyle/>
          <a:p>
            <a:endParaRPr/>
          </a:p>
        </p:txBody>
      </p:sp>
      <p:sp>
        <p:nvSpPr>
          <p:cNvPr id="40" name="Content Placeholder 1">
            <a:extLst>
              <a:ext uri="{FF2B5EF4-FFF2-40B4-BE49-F238E27FC236}">
                <a16:creationId xmlns:a16="http://schemas.microsoft.com/office/drawing/2014/main" id="{768AA79C-D3CD-4032-8A03-A2E1CF33E6CF}"/>
              </a:ext>
            </a:extLst>
          </p:cNvPr>
          <p:cNvSpPr txBox="1">
            <a:spLocks/>
          </p:cNvSpPr>
          <p:nvPr/>
        </p:nvSpPr>
        <p:spPr>
          <a:xfrm>
            <a:off x="4700955" y="3297431"/>
            <a:ext cx="2621410" cy="1259396"/>
          </a:xfrm>
          <a:prstGeom prst="rect">
            <a:avLst/>
          </a:prstGeom>
          <a:solidFill>
            <a:schemeClr val="bg2">
              <a:lumMod val="20000"/>
              <a:lumOff val="80000"/>
            </a:schemeClr>
          </a:solidFill>
          <a:ln w="12700" cap="rnd">
            <a:noFill/>
          </a:ln>
        </p:spPr>
        <p:txBody>
          <a:bodyPr vert="horz" lIns="180000" tIns="45720" rIns="91440" bIns="45720"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1200" b="1" dirty="0"/>
              <a:t>Single-cell specific:</a:t>
            </a:r>
          </a:p>
          <a:p>
            <a:r>
              <a:rPr lang="en-US" sz="1200" dirty="0"/>
              <a:t>Filtering doublets, ambient RNA</a:t>
            </a:r>
          </a:p>
          <a:p>
            <a:r>
              <a:rPr lang="en-US" sz="1200" dirty="0"/>
              <a:t>Removing covariates (cell-cycle)</a:t>
            </a:r>
          </a:p>
          <a:p>
            <a:r>
              <a:rPr lang="en-US" sz="1200" dirty="0"/>
              <a:t>Integrating multiple datasets</a:t>
            </a:r>
            <a:endParaRPr lang="en-CH" sz="1200" dirty="0"/>
          </a:p>
        </p:txBody>
      </p:sp>
      <p:sp>
        <p:nvSpPr>
          <p:cNvPr id="41" name="TextBox 40">
            <a:extLst>
              <a:ext uri="{FF2B5EF4-FFF2-40B4-BE49-F238E27FC236}">
                <a16:creationId xmlns:a16="http://schemas.microsoft.com/office/drawing/2014/main" id="{25D998B5-FD62-4FF7-9C7E-172E6E1D667B}"/>
              </a:ext>
            </a:extLst>
          </p:cNvPr>
          <p:cNvSpPr txBox="1"/>
          <p:nvPr/>
        </p:nvSpPr>
        <p:spPr>
          <a:xfrm>
            <a:off x="2866980" y="3154328"/>
            <a:ext cx="1436408" cy="276999"/>
          </a:xfrm>
          <a:prstGeom prst="rect">
            <a:avLst/>
          </a:prstGeom>
          <a:noFill/>
        </p:spPr>
        <p:txBody>
          <a:bodyPr wrap="square">
            <a:spAutoFit/>
          </a:bodyPr>
          <a:lstStyle/>
          <a:p>
            <a:r>
              <a:rPr lang="en-US" sz="1200" dirty="0"/>
              <a:t>QC and filtering</a:t>
            </a:r>
          </a:p>
        </p:txBody>
      </p:sp>
      <p:sp>
        <p:nvSpPr>
          <p:cNvPr id="42" name="TextBox 41">
            <a:extLst>
              <a:ext uri="{FF2B5EF4-FFF2-40B4-BE49-F238E27FC236}">
                <a16:creationId xmlns:a16="http://schemas.microsoft.com/office/drawing/2014/main" id="{1BD44CF9-450B-41BA-ABD0-C4513C2B5B72}"/>
              </a:ext>
            </a:extLst>
          </p:cNvPr>
          <p:cNvSpPr txBox="1"/>
          <p:nvPr/>
        </p:nvSpPr>
        <p:spPr>
          <a:xfrm>
            <a:off x="2492664" y="4372804"/>
            <a:ext cx="1950383" cy="461665"/>
          </a:xfrm>
          <a:prstGeom prst="rect">
            <a:avLst/>
          </a:prstGeom>
          <a:noFill/>
        </p:spPr>
        <p:txBody>
          <a:bodyPr wrap="square">
            <a:spAutoFit/>
          </a:bodyPr>
          <a:lstStyle/>
          <a:p>
            <a:pPr algn="ctr"/>
            <a:r>
              <a:rPr lang="en-US" sz="1200" dirty="0"/>
              <a:t>Study-specific downstream analysis</a:t>
            </a:r>
          </a:p>
        </p:txBody>
      </p:sp>
      <p:sp>
        <p:nvSpPr>
          <p:cNvPr id="46" name="TextBox 45">
            <a:extLst>
              <a:ext uri="{FF2B5EF4-FFF2-40B4-BE49-F238E27FC236}">
                <a16:creationId xmlns:a16="http://schemas.microsoft.com/office/drawing/2014/main" id="{C9DF8DB7-F774-443C-BCAD-06752DAE0989}"/>
              </a:ext>
            </a:extLst>
          </p:cNvPr>
          <p:cNvSpPr txBox="1"/>
          <p:nvPr/>
        </p:nvSpPr>
        <p:spPr>
          <a:xfrm>
            <a:off x="2639340" y="3704876"/>
            <a:ext cx="1765606" cy="461665"/>
          </a:xfrm>
          <a:prstGeom prst="rect">
            <a:avLst/>
          </a:prstGeom>
          <a:noFill/>
        </p:spPr>
        <p:txBody>
          <a:bodyPr wrap="square">
            <a:spAutoFit/>
          </a:bodyPr>
          <a:lstStyle/>
          <a:p>
            <a:pPr algn="ctr"/>
            <a:r>
              <a:rPr lang="en-US" sz="1200" dirty="0"/>
              <a:t>Normalization, noise removal, PCA</a:t>
            </a:r>
          </a:p>
        </p:txBody>
      </p:sp>
      <p:sp>
        <p:nvSpPr>
          <p:cNvPr id="47" name="TextBox 46">
            <a:extLst>
              <a:ext uri="{FF2B5EF4-FFF2-40B4-BE49-F238E27FC236}">
                <a16:creationId xmlns:a16="http://schemas.microsoft.com/office/drawing/2014/main" id="{0E3EDFB0-A5F7-4734-ABEF-120AD8D18A42}"/>
              </a:ext>
            </a:extLst>
          </p:cNvPr>
          <p:cNvSpPr txBox="1"/>
          <p:nvPr/>
        </p:nvSpPr>
        <p:spPr>
          <a:xfrm>
            <a:off x="7432829" y="3796399"/>
            <a:ext cx="4578350" cy="307777"/>
          </a:xfrm>
          <a:prstGeom prst="rect">
            <a:avLst/>
          </a:prstGeom>
          <a:noFill/>
        </p:spPr>
        <p:txBody>
          <a:bodyPr wrap="square">
            <a:spAutoFit/>
          </a:bodyPr>
          <a:lstStyle/>
          <a:p>
            <a:r>
              <a:rPr lang="en-US" sz="1400" b="1" dirty="0">
                <a:solidFill>
                  <a:srgbClr val="FF0000"/>
                </a:solidFill>
              </a:rPr>
              <a:t>R / Python</a:t>
            </a:r>
            <a:endParaRPr lang="en-CH" b="1" dirty="0">
              <a:solidFill>
                <a:srgbClr val="FF0000"/>
              </a:solidFill>
            </a:endParaRPr>
          </a:p>
        </p:txBody>
      </p:sp>
      <p:sp>
        <p:nvSpPr>
          <p:cNvPr id="48" name="Shape 1226">
            <a:extLst>
              <a:ext uri="{FF2B5EF4-FFF2-40B4-BE49-F238E27FC236}">
                <a16:creationId xmlns:a16="http://schemas.microsoft.com/office/drawing/2014/main" id="{7371A3C5-EB1B-466F-9CCB-9BEAB4D49B50}"/>
              </a:ext>
            </a:extLst>
          </p:cNvPr>
          <p:cNvSpPr/>
          <p:nvPr/>
        </p:nvSpPr>
        <p:spPr>
          <a:xfrm flipV="1">
            <a:off x="3475870" y="2792610"/>
            <a:ext cx="0" cy="187970"/>
          </a:xfrm>
          <a:prstGeom prst="line">
            <a:avLst/>
          </a:prstGeom>
          <a:ln w="25400">
            <a:solidFill>
              <a:srgbClr val="000000"/>
            </a:solidFill>
            <a:miter/>
            <a:headEnd type="triangle"/>
          </a:ln>
        </p:spPr>
        <p:txBody>
          <a:bodyPr lIns="45718" tIns="45718" rIns="45718" bIns="45718"/>
          <a:lstStyle/>
          <a:p>
            <a:endParaRPr/>
          </a:p>
        </p:txBody>
      </p:sp>
      <p:sp>
        <p:nvSpPr>
          <p:cNvPr id="49" name="TextBox 48">
            <a:extLst>
              <a:ext uri="{FF2B5EF4-FFF2-40B4-BE49-F238E27FC236}">
                <a16:creationId xmlns:a16="http://schemas.microsoft.com/office/drawing/2014/main" id="{A3F0C54B-85BC-4567-8577-9B9E4A1F195F}"/>
              </a:ext>
            </a:extLst>
          </p:cNvPr>
          <p:cNvSpPr txBox="1"/>
          <p:nvPr/>
        </p:nvSpPr>
        <p:spPr>
          <a:xfrm>
            <a:off x="1209971" y="3792071"/>
            <a:ext cx="1305262" cy="461665"/>
          </a:xfrm>
          <a:prstGeom prst="rect">
            <a:avLst/>
          </a:prstGeom>
          <a:noFill/>
        </p:spPr>
        <p:txBody>
          <a:bodyPr wrap="square">
            <a:spAutoFit/>
          </a:bodyPr>
          <a:lstStyle/>
          <a:p>
            <a:r>
              <a:rPr lang="en-US" sz="1200" i="1" dirty="0"/>
              <a:t>Seurat or </a:t>
            </a:r>
            <a:r>
              <a:rPr lang="en-US" sz="1200" i="1" dirty="0" err="1"/>
              <a:t>Scanpy</a:t>
            </a:r>
            <a:r>
              <a:rPr lang="en-US" sz="1200" i="1" dirty="0"/>
              <a:t> objects</a:t>
            </a:r>
            <a:endParaRPr lang="en-CH" sz="1200" i="1" dirty="0"/>
          </a:p>
        </p:txBody>
      </p:sp>
      <p:pic>
        <p:nvPicPr>
          <p:cNvPr id="8" name="Picture 7">
            <a:extLst>
              <a:ext uri="{FF2B5EF4-FFF2-40B4-BE49-F238E27FC236}">
                <a16:creationId xmlns:a16="http://schemas.microsoft.com/office/drawing/2014/main" id="{688AB1ED-EC89-4747-BC28-EB84B05CE356}"/>
              </a:ext>
            </a:extLst>
          </p:cNvPr>
          <p:cNvPicPr>
            <a:picLocks noChangeAspect="1"/>
          </p:cNvPicPr>
          <p:nvPr/>
        </p:nvPicPr>
        <p:blipFill>
          <a:blip r:embed="rId3"/>
          <a:stretch>
            <a:fillRect/>
          </a:stretch>
        </p:blipFill>
        <p:spPr>
          <a:xfrm>
            <a:off x="838122" y="3879424"/>
            <a:ext cx="541874" cy="353396"/>
          </a:xfrm>
          <a:prstGeom prst="rect">
            <a:avLst/>
          </a:prstGeom>
        </p:spPr>
      </p:pic>
    </p:spTree>
    <p:extLst>
      <p:ext uri="{BB962C8B-B14F-4D97-AF65-F5344CB8AC3E}">
        <p14:creationId xmlns:p14="http://schemas.microsoft.com/office/powerpoint/2010/main" val="234646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P spid="38" grpId="0" animBg="1"/>
      <p:bldP spid="40" grpId="0" animBg="1"/>
      <p:bldP spid="41" grpId="0"/>
      <p:bldP spid="42" grpId="0"/>
      <p:bldP spid="46"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E65751-6C80-44E2-98D4-7A6F8E39EA89}"/>
              </a:ext>
            </a:extLst>
          </p:cNvPr>
          <p:cNvSpPr>
            <a:spLocks noGrp="1"/>
          </p:cNvSpPr>
          <p:nvPr>
            <p:ph idx="1"/>
          </p:nvPr>
        </p:nvSpPr>
        <p:spPr/>
        <p:txBody>
          <a:bodyPr/>
          <a:lstStyle/>
          <a:p>
            <a:r>
              <a:rPr lang="en-US" dirty="0"/>
              <a:t>Cell Ranger + Loupe visualization</a:t>
            </a:r>
            <a:endParaRPr lang="en-CH" dirty="0"/>
          </a:p>
        </p:txBody>
      </p:sp>
      <p:sp>
        <p:nvSpPr>
          <p:cNvPr id="3" name="Title 2">
            <a:extLst>
              <a:ext uri="{FF2B5EF4-FFF2-40B4-BE49-F238E27FC236}">
                <a16:creationId xmlns:a16="http://schemas.microsoft.com/office/drawing/2014/main" id="{673AD215-2C44-402A-8D1A-3F40F8934B53}"/>
              </a:ext>
            </a:extLst>
          </p:cNvPr>
          <p:cNvSpPr>
            <a:spLocks noGrp="1"/>
          </p:cNvSpPr>
          <p:nvPr>
            <p:ph type="title"/>
          </p:nvPr>
        </p:nvSpPr>
        <p:spPr/>
        <p:txBody>
          <a:bodyPr>
            <a:normAutofit fontScale="90000"/>
          </a:bodyPr>
          <a:lstStyle/>
          <a:p>
            <a:r>
              <a:rPr lang="en-US" dirty="0"/>
              <a:t>All-in-one analysis pipelines</a:t>
            </a:r>
            <a:endParaRPr lang="en-CH" dirty="0"/>
          </a:p>
        </p:txBody>
      </p:sp>
      <p:sp>
        <p:nvSpPr>
          <p:cNvPr id="4" name="Date Placeholder 3">
            <a:extLst>
              <a:ext uri="{FF2B5EF4-FFF2-40B4-BE49-F238E27FC236}">
                <a16:creationId xmlns:a16="http://schemas.microsoft.com/office/drawing/2014/main" id="{C87787E9-FE2F-4B78-8E87-BAF48A458EBC}"/>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DED8E22C-64A8-4475-B01C-5F4DD1FD6D65}"/>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D24D2867-E498-4825-876C-D8FEAD32360A}"/>
              </a:ext>
            </a:extLst>
          </p:cNvPr>
          <p:cNvSpPr>
            <a:spLocks noGrp="1"/>
          </p:cNvSpPr>
          <p:nvPr>
            <p:ph type="sldNum" sz="quarter" idx="16"/>
          </p:nvPr>
        </p:nvSpPr>
        <p:spPr/>
        <p:txBody>
          <a:bodyPr/>
          <a:lstStyle/>
          <a:p>
            <a:fld id="{E1E1CD7C-2161-7D43-862E-CE4C333CD873}" type="slidenum">
              <a:rPr lang="fr-FR" smtClean="0"/>
              <a:pPr/>
              <a:t>12</a:t>
            </a:fld>
            <a:endParaRPr lang="fr-FR" dirty="0"/>
          </a:p>
        </p:txBody>
      </p:sp>
      <p:pic>
        <p:nvPicPr>
          <p:cNvPr id="7" name="Picture 2" descr="Picture 2">
            <a:extLst>
              <a:ext uri="{FF2B5EF4-FFF2-40B4-BE49-F238E27FC236}">
                <a16:creationId xmlns:a16="http://schemas.microsoft.com/office/drawing/2014/main" id="{FD85EB01-0D7B-49FB-BA6C-DFAF18410222}"/>
              </a:ext>
            </a:extLst>
          </p:cNvPr>
          <p:cNvPicPr>
            <a:picLocks noChangeAspect="1"/>
          </p:cNvPicPr>
          <p:nvPr/>
        </p:nvPicPr>
        <p:blipFill>
          <a:blip r:embed="rId2"/>
          <a:stretch>
            <a:fillRect/>
          </a:stretch>
        </p:blipFill>
        <p:spPr>
          <a:xfrm>
            <a:off x="996762" y="1310640"/>
            <a:ext cx="4884701" cy="3440155"/>
          </a:xfrm>
          <a:prstGeom prst="rect">
            <a:avLst/>
          </a:prstGeom>
          <a:ln w="12700">
            <a:miter lim="400000"/>
          </a:ln>
        </p:spPr>
      </p:pic>
      <p:sp>
        <p:nvSpPr>
          <p:cNvPr id="9" name="Content Placeholder 1">
            <a:extLst>
              <a:ext uri="{FF2B5EF4-FFF2-40B4-BE49-F238E27FC236}">
                <a16:creationId xmlns:a16="http://schemas.microsoft.com/office/drawing/2014/main" id="{C41D1CC7-5D60-4544-9A8B-86DC9391FF71}"/>
              </a:ext>
            </a:extLst>
          </p:cNvPr>
          <p:cNvSpPr txBox="1">
            <a:spLocks/>
          </p:cNvSpPr>
          <p:nvPr/>
        </p:nvSpPr>
        <p:spPr>
          <a:xfrm>
            <a:off x="5813329" y="2673720"/>
            <a:ext cx="7658954" cy="4168490"/>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Developed for customers of 10x</a:t>
            </a:r>
          </a:p>
          <a:p>
            <a:pPr>
              <a:buFont typeface="Symbol" panose="05050102010706020507" pitchFamily="18" charset="2"/>
              <a:buChar char="Þ"/>
            </a:pPr>
            <a:r>
              <a:rPr lang="en-US" sz="1400" dirty="0"/>
              <a:t>Black-box fixed pipeline</a:t>
            </a:r>
          </a:p>
          <a:p>
            <a:pPr>
              <a:buFont typeface="Symbol" panose="05050102010706020507" pitchFamily="18" charset="2"/>
              <a:buChar char="Þ"/>
            </a:pPr>
            <a:endParaRPr lang="en-CH" sz="1600" dirty="0"/>
          </a:p>
        </p:txBody>
      </p:sp>
    </p:spTree>
    <p:extLst>
      <p:ext uri="{BB962C8B-B14F-4D97-AF65-F5344CB8AC3E}">
        <p14:creationId xmlns:p14="http://schemas.microsoft.com/office/powerpoint/2010/main" val="1474865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ymbole magnétique ATTENTION">
            <a:extLst>
              <a:ext uri="{FF2B5EF4-FFF2-40B4-BE49-F238E27FC236}">
                <a16:creationId xmlns:a16="http://schemas.microsoft.com/office/drawing/2014/main" id="{41DDC816-E0D3-456D-A181-8E8EB9388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83" y="863973"/>
            <a:ext cx="1135380" cy="11353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D126723-24F2-470D-AD3B-96FAB9AD9C85}"/>
              </a:ext>
            </a:extLst>
          </p:cNvPr>
          <p:cNvSpPr>
            <a:spLocks noGrp="1"/>
          </p:cNvSpPr>
          <p:nvPr>
            <p:ph idx="1"/>
          </p:nvPr>
        </p:nvSpPr>
        <p:spPr>
          <a:xfrm>
            <a:off x="904875" y="1149968"/>
            <a:ext cx="7658954" cy="4168490"/>
          </a:xfrm>
        </p:spPr>
        <p:txBody>
          <a:bodyPr/>
          <a:lstStyle/>
          <a:p>
            <a:r>
              <a:rPr lang="en-US" dirty="0">
                <a:solidFill>
                  <a:srgbClr val="FF0000"/>
                </a:solidFill>
              </a:rPr>
              <a:t>Preprocessing pipelines are now very standard but downstream analyses can require more hands-on experience</a:t>
            </a:r>
          </a:p>
          <a:p>
            <a:endParaRPr lang="en-US" dirty="0"/>
          </a:p>
          <a:p>
            <a:endParaRPr lang="en-US" dirty="0"/>
          </a:p>
          <a:p>
            <a:r>
              <a:rPr lang="en-US" b="1" dirty="0"/>
              <a:t>Solutions:</a:t>
            </a:r>
          </a:p>
          <a:p>
            <a:pPr lvl="1"/>
            <a:r>
              <a:rPr lang="en-US" dirty="0"/>
              <a:t>Standardized but parametrizable downstream analysis pipelines (e.g. Seurat, </a:t>
            </a:r>
            <a:r>
              <a:rPr lang="en-US" dirty="0" err="1"/>
              <a:t>Scanpy</a:t>
            </a:r>
            <a:r>
              <a:rPr lang="en-US" dirty="0"/>
              <a:t>)</a:t>
            </a:r>
          </a:p>
          <a:p>
            <a:pPr marL="342900" lvl="1" indent="0">
              <a:buNone/>
            </a:pPr>
            <a:r>
              <a:rPr lang="en-US" sz="1200" i="1" dirty="0"/>
              <a:t>Probably the best option for bioinformaticians</a:t>
            </a:r>
          </a:p>
          <a:p>
            <a:pPr marL="342900" lvl="1" indent="0">
              <a:buNone/>
            </a:pPr>
            <a:endParaRPr lang="en-US" sz="1200" i="1" dirty="0"/>
          </a:p>
          <a:p>
            <a:pPr lvl="1"/>
            <a:r>
              <a:rPr lang="en-US" dirty="0"/>
              <a:t>User-friendly automated analysis and visualization portals (e.g. ASAP, Scope, </a:t>
            </a:r>
            <a:r>
              <a:rPr lang="en-US" dirty="0" err="1"/>
              <a:t>FastGenomics</a:t>
            </a:r>
            <a:r>
              <a:rPr lang="en-US" dirty="0"/>
              <a:t>, etc.)</a:t>
            </a:r>
          </a:p>
          <a:p>
            <a:pPr marL="342900" lvl="1" indent="0">
              <a:buNone/>
            </a:pPr>
            <a:r>
              <a:rPr lang="en-US" sz="1200" i="1" dirty="0"/>
              <a:t>Good first glance at results for bioinformaticians</a:t>
            </a:r>
          </a:p>
          <a:p>
            <a:pPr marL="342900" lvl="1" indent="0">
              <a:buNone/>
            </a:pPr>
            <a:r>
              <a:rPr lang="en-US" sz="1200" i="1" dirty="0"/>
              <a:t>Sufficient for non-bioinformaticians</a:t>
            </a:r>
          </a:p>
          <a:p>
            <a:pPr marL="342900" lvl="1" indent="0">
              <a:buNone/>
            </a:pPr>
            <a:endParaRPr lang="en-CH" i="1" dirty="0"/>
          </a:p>
        </p:txBody>
      </p:sp>
      <p:sp>
        <p:nvSpPr>
          <p:cNvPr id="3" name="Title 2">
            <a:extLst>
              <a:ext uri="{FF2B5EF4-FFF2-40B4-BE49-F238E27FC236}">
                <a16:creationId xmlns:a16="http://schemas.microsoft.com/office/drawing/2014/main" id="{2E96C3FF-6018-4B3F-8DD1-96C2B78E40D2}"/>
              </a:ext>
            </a:extLst>
          </p:cNvPr>
          <p:cNvSpPr>
            <a:spLocks noGrp="1"/>
          </p:cNvSpPr>
          <p:nvPr>
            <p:ph type="title"/>
          </p:nvPr>
        </p:nvSpPr>
        <p:spPr/>
        <p:txBody>
          <a:bodyPr>
            <a:normAutofit fontScale="90000"/>
          </a:bodyPr>
          <a:lstStyle/>
          <a:p>
            <a:r>
              <a:rPr lang="en-US" dirty="0"/>
              <a:t>A </a:t>
            </a:r>
            <a:r>
              <a:rPr lang="en-US" dirty="0" err="1"/>
              <a:t>scRNA</a:t>
            </a:r>
            <a:r>
              <a:rPr lang="en-US" dirty="0"/>
              <a:t>-seq “</a:t>
            </a:r>
            <a:r>
              <a:rPr lang="en-US" dirty="0" err="1"/>
              <a:t>blackbox</a:t>
            </a:r>
            <a:r>
              <a:rPr lang="en-US" dirty="0"/>
              <a:t>” pipeline may not be applicable to all datasets</a:t>
            </a:r>
            <a:endParaRPr lang="en-CH" dirty="0"/>
          </a:p>
        </p:txBody>
      </p:sp>
      <p:sp>
        <p:nvSpPr>
          <p:cNvPr id="4" name="Date Placeholder 3">
            <a:extLst>
              <a:ext uri="{FF2B5EF4-FFF2-40B4-BE49-F238E27FC236}">
                <a16:creationId xmlns:a16="http://schemas.microsoft.com/office/drawing/2014/main" id="{4A5E2391-51E1-430E-8026-CA5DEA860C1B}"/>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7A377620-4C49-40D3-81B8-9BE8FD1578A2}"/>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9CC73952-C502-4DFF-93C9-4A187F29E2E1}"/>
              </a:ext>
            </a:extLst>
          </p:cNvPr>
          <p:cNvSpPr>
            <a:spLocks noGrp="1"/>
          </p:cNvSpPr>
          <p:nvPr>
            <p:ph type="sldNum" sz="quarter" idx="16"/>
          </p:nvPr>
        </p:nvSpPr>
        <p:spPr/>
        <p:txBody>
          <a:bodyPr/>
          <a:lstStyle/>
          <a:p>
            <a:fld id="{E1E1CD7C-2161-7D43-862E-CE4C333CD873}" type="slidenum">
              <a:rPr lang="fr-FR" smtClean="0"/>
              <a:pPr/>
              <a:t>13</a:t>
            </a:fld>
            <a:endParaRPr lang="fr-FR" dirty="0"/>
          </a:p>
        </p:txBody>
      </p:sp>
      <p:sp>
        <p:nvSpPr>
          <p:cNvPr id="7" name="TextBox 6">
            <a:extLst>
              <a:ext uri="{FF2B5EF4-FFF2-40B4-BE49-F238E27FC236}">
                <a16:creationId xmlns:a16="http://schemas.microsoft.com/office/drawing/2014/main" id="{213AB348-AEFB-4962-B794-05E1D2D690C9}"/>
              </a:ext>
            </a:extLst>
          </p:cNvPr>
          <p:cNvSpPr txBox="1"/>
          <p:nvPr/>
        </p:nvSpPr>
        <p:spPr>
          <a:xfrm>
            <a:off x="6110797" y="4446646"/>
            <a:ext cx="3033203" cy="707886"/>
          </a:xfrm>
          <a:prstGeom prst="rect">
            <a:avLst/>
          </a:prstGeom>
          <a:noFill/>
        </p:spPr>
        <p:txBody>
          <a:bodyPr wrap="none" rtlCol="0">
            <a:spAutoFit/>
          </a:bodyPr>
          <a:lstStyle/>
          <a:p>
            <a:r>
              <a:rPr lang="en-US" sz="1000" i="1" dirty="0">
                <a:hlinkClick r:id="rId3"/>
              </a:rPr>
              <a:t>https://satijalab.org/seurat/articles/get_started.html</a:t>
            </a:r>
            <a:endParaRPr lang="en-US" sz="1000" i="1" dirty="0"/>
          </a:p>
          <a:p>
            <a:r>
              <a:rPr lang="en-US" sz="1000" i="1" dirty="0">
                <a:hlinkClick r:id="rId4"/>
              </a:rPr>
              <a:t>https://scanpy.readthedocs.io/en/stable/</a:t>
            </a:r>
            <a:endParaRPr lang="en-US" sz="1000" i="1" dirty="0"/>
          </a:p>
          <a:p>
            <a:r>
              <a:rPr lang="en-US" sz="1000" i="1" dirty="0">
                <a:hlinkClick r:id="rId5"/>
              </a:rPr>
              <a:t>https://asap.epfl.ch</a:t>
            </a:r>
            <a:endParaRPr lang="en-US" sz="1000" i="1" dirty="0"/>
          </a:p>
          <a:p>
            <a:r>
              <a:rPr lang="en-US" sz="1000" i="1" dirty="0">
                <a:hlinkClick r:id="rId6"/>
              </a:rPr>
              <a:t>https://scope.aertslab.org</a:t>
            </a:r>
            <a:endParaRPr lang="en-US" sz="1000" i="1" dirty="0"/>
          </a:p>
        </p:txBody>
      </p:sp>
    </p:spTree>
    <p:extLst>
      <p:ext uri="{BB962C8B-B14F-4D97-AF65-F5344CB8AC3E}">
        <p14:creationId xmlns:p14="http://schemas.microsoft.com/office/powerpoint/2010/main" val="1460659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5D822-6775-43F0-8016-F24F5C233172}"/>
              </a:ext>
            </a:extLst>
          </p:cNvPr>
          <p:cNvSpPr>
            <a:spLocks noGrp="1"/>
          </p:cNvSpPr>
          <p:nvPr>
            <p:ph type="title"/>
          </p:nvPr>
        </p:nvSpPr>
        <p:spPr/>
        <p:txBody>
          <a:bodyPr>
            <a:normAutofit fontScale="90000"/>
          </a:bodyPr>
          <a:lstStyle/>
          <a:p>
            <a:r>
              <a:rPr lang="en-US" dirty="0"/>
              <a:t>Preprocessing in short</a:t>
            </a:r>
            <a:endParaRPr lang="en-CH" dirty="0"/>
          </a:p>
        </p:txBody>
      </p:sp>
      <p:sp>
        <p:nvSpPr>
          <p:cNvPr id="4" name="Date Placeholder 3">
            <a:extLst>
              <a:ext uri="{FF2B5EF4-FFF2-40B4-BE49-F238E27FC236}">
                <a16:creationId xmlns:a16="http://schemas.microsoft.com/office/drawing/2014/main" id="{380F7059-5BB9-4127-966A-D907A4550C26}"/>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D3E0DFF8-5C99-45D1-89DE-22FF5A03D27A}"/>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4434BD2F-C3C7-44A7-850D-93D996BBC0AC}"/>
              </a:ext>
            </a:extLst>
          </p:cNvPr>
          <p:cNvSpPr>
            <a:spLocks noGrp="1"/>
          </p:cNvSpPr>
          <p:nvPr>
            <p:ph type="sldNum" sz="quarter" idx="16"/>
          </p:nvPr>
        </p:nvSpPr>
        <p:spPr/>
        <p:txBody>
          <a:bodyPr/>
          <a:lstStyle/>
          <a:p>
            <a:fld id="{E1E1CD7C-2161-7D43-862E-CE4C333CD873}" type="slidenum">
              <a:rPr lang="fr-FR" smtClean="0"/>
              <a:pPr/>
              <a:t>14</a:t>
            </a:fld>
            <a:endParaRPr lang="fr-FR" dirty="0"/>
          </a:p>
        </p:txBody>
      </p:sp>
      <p:sp>
        <p:nvSpPr>
          <p:cNvPr id="7" name="Shape 1226">
            <a:extLst>
              <a:ext uri="{FF2B5EF4-FFF2-40B4-BE49-F238E27FC236}">
                <a16:creationId xmlns:a16="http://schemas.microsoft.com/office/drawing/2014/main" id="{1183EDFA-F311-45DC-86A8-CAA7FF3CC168}"/>
              </a:ext>
            </a:extLst>
          </p:cNvPr>
          <p:cNvSpPr/>
          <p:nvPr/>
        </p:nvSpPr>
        <p:spPr>
          <a:xfrm flipV="1">
            <a:off x="3477835" y="1375717"/>
            <a:ext cx="0" cy="187970"/>
          </a:xfrm>
          <a:prstGeom prst="line">
            <a:avLst/>
          </a:prstGeom>
          <a:ln w="25400">
            <a:solidFill>
              <a:srgbClr val="000000"/>
            </a:solidFill>
            <a:miter/>
            <a:headEnd type="triangle"/>
          </a:ln>
        </p:spPr>
        <p:txBody>
          <a:bodyPr lIns="45718" tIns="45718" rIns="45718" bIns="45718"/>
          <a:lstStyle/>
          <a:p>
            <a:endParaRPr/>
          </a:p>
        </p:txBody>
      </p:sp>
      <p:sp>
        <p:nvSpPr>
          <p:cNvPr id="12" name="TextBox 1">
            <a:extLst>
              <a:ext uri="{FF2B5EF4-FFF2-40B4-BE49-F238E27FC236}">
                <a16:creationId xmlns:a16="http://schemas.microsoft.com/office/drawing/2014/main" id="{05F01F30-16BC-4EF0-9FBA-78B31D75F947}"/>
              </a:ext>
            </a:extLst>
          </p:cNvPr>
          <p:cNvSpPr txBox="1"/>
          <p:nvPr/>
        </p:nvSpPr>
        <p:spPr>
          <a:xfrm rot="16200000">
            <a:off x="-274032" y="1720480"/>
            <a:ext cx="1846779" cy="261607"/>
          </a:xfrm>
          <a:prstGeom prst="rect">
            <a:avLst/>
          </a:prstGeom>
          <a:solidFill>
            <a:srgbClr val="FFF1CD">
              <a:alpha val="7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2500"/>
            </a:lvl1pPr>
          </a:lstStyle>
          <a:p>
            <a:pPr algn="ctr"/>
            <a:r>
              <a:rPr sz="1100" dirty="0">
                <a:solidFill>
                  <a:schemeClr val="tx1">
                    <a:lumMod val="50000"/>
                  </a:schemeClr>
                </a:solidFill>
              </a:rPr>
              <a:t>PREPROCESSING</a:t>
            </a:r>
          </a:p>
        </p:txBody>
      </p:sp>
      <p:pic>
        <p:nvPicPr>
          <p:cNvPr id="16" name="Picture 29" descr="Picture 29">
            <a:extLst>
              <a:ext uri="{FF2B5EF4-FFF2-40B4-BE49-F238E27FC236}">
                <a16:creationId xmlns:a16="http://schemas.microsoft.com/office/drawing/2014/main" id="{DC604DA4-6765-4D81-B40C-0588BC198AF4}"/>
              </a:ext>
            </a:extLst>
          </p:cNvPr>
          <p:cNvPicPr>
            <a:picLocks noChangeAspect="1"/>
          </p:cNvPicPr>
          <p:nvPr/>
        </p:nvPicPr>
        <p:blipFill>
          <a:blip r:embed="rId2"/>
          <a:stretch>
            <a:fillRect/>
          </a:stretch>
        </p:blipFill>
        <p:spPr>
          <a:xfrm>
            <a:off x="935298" y="1705803"/>
            <a:ext cx="290959" cy="290959"/>
          </a:xfrm>
          <a:prstGeom prst="rect">
            <a:avLst/>
          </a:prstGeom>
          <a:ln w="12700">
            <a:miter lim="400000"/>
          </a:ln>
        </p:spPr>
      </p:pic>
      <p:sp>
        <p:nvSpPr>
          <p:cNvPr id="21" name="Shape 433">
            <a:extLst>
              <a:ext uri="{FF2B5EF4-FFF2-40B4-BE49-F238E27FC236}">
                <a16:creationId xmlns:a16="http://schemas.microsoft.com/office/drawing/2014/main" id="{96E3D325-2124-4E1F-8798-31BF2F157A7D}"/>
              </a:ext>
            </a:extLst>
          </p:cNvPr>
          <p:cNvSpPr/>
          <p:nvPr/>
        </p:nvSpPr>
        <p:spPr>
          <a:xfrm>
            <a:off x="847571" y="881574"/>
            <a:ext cx="6607329" cy="1893099"/>
          </a:xfrm>
          <a:prstGeom prst="roundRect">
            <a:avLst>
              <a:gd name="adj" fmla="val 3001"/>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p>
        </p:txBody>
      </p:sp>
      <p:pic>
        <p:nvPicPr>
          <p:cNvPr id="22" name="Picture 29" descr="Picture 29">
            <a:extLst>
              <a:ext uri="{FF2B5EF4-FFF2-40B4-BE49-F238E27FC236}">
                <a16:creationId xmlns:a16="http://schemas.microsoft.com/office/drawing/2014/main" id="{6C3A7CBC-5268-48C0-B9EC-2D6CCA4BEADC}"/>
              </a:ext>
            </a:extLst>
          </p:cNvPr>
          <p:cNvPicPr>
            <a:picLocks noChangeAspect="1"/>
          </p:cNvPicPr>
          <p:nvPr/>
        </p:nvPicPr>
        <p:blipFill>
          <a:blip r:embed="rId2"/>
          <a:stretch>
            <a:fillRect/>
          </a:stretch>
        </p:blipFill>
        <p:spPr>
          <a:xfrm>
            <a:off x="935299" y="1071885"/>
            <a:ext cx="290959" cy="290959"/>
          </a:xfrm>
          <a:prstGeom prst="rect">
            <a:avLst/>
          </a:prstGeom>
          <a:ln w="12700">
            <a:miter lim="400000"/>
          </a:ln>
        </p:spPr>
      </p:pic>
      <p:pic>
        <p:nvPicPr>
          <p:cNvPr id="23" name="Picture 29" descr="Picture 29">
            <a:extLst>
              <a:ext uri="{FF2B5EF4-FFF2-40B4-BE49-F238E27FC236}">
                <a16:creationId xmlns:a16="http://schemas.microsoft.com/office/drawing/2014/main" id="{61C9870A-D663-43EF-9B77-619B10F55E7C}"/>
              </a:ext>
            </a:extLst>
          </p:cNvPr>
          <p:cNvPicPr>
            <a:picLocks noChangeAspect="1"/>
          </p:cNvPicPr>
          <p:nvPr/>
        </p:nvPicPr>
        <p:blipFill>
          <a:blip r:embed="rId2"/>
          <a:stretch>
            <a:fillRect/>
          </a:stretch>
        </p:blipFill>
        <p:spPr>
          <a:xfrm>
            <a:off x="935297" y="2339721"/>
            <a:ext cx="290959" cy="290959"/>
          </a:xfrm>
          <a:prstGeom prst="rect">
            <a:avLst/>
          </a:prstGeom>
          <a:ln w="12700">
            <a:miter lim="400000"/>
          </a:ln>
        </p:spPr>
      </p:pic>
      <p:sp>
        <p:nvSpPr>
          <p:cNvPr id="25" name="Shape 1226">
            <a:extLst>
              <a:ext uri="{FF2B5EF4-FFF2-40B4-BE49-F238E27FC236}">
                <a16:creationId xmlns:a16="http://schemas.microsoft.com/office/drawing/2014/main" id="{C9E1DFD3-BF78-4EFC-BE13-A3D2AFBBC9B2}"/>
              </a:ext>
            </a:extLst>
          </p:cNvPr>
          <p:cNvSpPr/>
          <p:nvPr/>
        </p:nvSpPr>
        <p:spPr>
          <a:xfrm flipV="1">
            <a:off x="3477835" y="2092345"/>
            <a:ext cx="0" cy="187970"/>
          </a:xfrm>
          <a:prstGeom prst="line">
            <a:avLst/>
          </a:prstGeom>
          <a:ln w="25400">
            <a:solidFill>
              <a:srgbClr val="000000"/>
            </a:solidFill>
            <a:miter/>
            <a:headEnd type="triangle"/>
          </a:ln>
        </p:spPr>
        <p:txBody>
          <a:bodyPr lIns="45718" tIns="45718" rIns="45718" bIns="45718"/>
          <a:lstStyle/>
          <a:p>
            <a:endParaRPr/>
          </a:p>
        </p:txBody>
      </p:sp>
      <p:sp>
        <p:nvSpPr>
          <p:cNvPr id="26" name="Content Placeholder 1">
            <a:extLst>
              <a:ext uri="{FF2B5EF4-FFF2-40B4-BE49-F238E27FC236}">
                <a16:creationId xmlns:a16="http://schemas.microsoft.com/office/drawing/2014/main" id="{4B8A8AEC-7D74-45EC-A4CC-721DF0A6D442}"/>
              </a:ext>
            </a:extLst>
          </p:cNvPr>
          <p:cNvSpPr>
            <a:spLocks noGrp="1"/>
          </p:cNvSpPr>
          <p:nvPr>
            <p:ph idx="1"/>
          </p:nvPr>
        </p:nvSpPr>
        <p:spPr>
          <a:xfrm>
            <a:off x="4686301" y="1198425"/>
            <a:ext cx="2636064" cy="1259396"/>
          </a:xfrm>
          <a:solidFill>
            <a:schemeClr val="bg2">
              <a:lumMod val="20000"/>
              <a:lumOff val="80000"/>
            </a:schemeClr>
          </a:solidFill>
          <a:ln w="12700" cap="rnd">
            <a:noFill/>
          </a:ln>
        </p:spPr>
        <p:txBody>
          <a:bodyPr>
            <a:noAutofit/>
          </a:bodyPr>
          <a:lstStyle/>
          <a:p>
            <a:pPr marL="0" indent="0">
              <a:buNone/>
            </a:pPr>
            <a:r>
              <a:rPr lang="en-US" sz="1200" b="1" dirty="0"/>
              <a:t>Single-cell specific:</a:t>
            </a:r>
          </a:p>
          <a:p>
            <a:r>
              <a:rPr lang="en-US" sz="1200" dirty="0"/>
              <a:t>Barcode demultiplexing</a:t>
            </a:r>
          </a:p>
          <a:p>
            <a:r>
              <a:rPr lang="en-US" sz="1200" dirty="0"/>
              <a:t>UMI counting</a:t>
            </a:r>
          </a:p>
          <a:p>
            <a:r>
              <a:rPr lang="en-US" sz="1200" dirty="0"/>
              <a:t>Filtering of cells (e.g. empty droplets, …)</a:t>
            </a:r>
            <a:endParaRPr lang="en-CH" sz="1200" dirty="0"/>
          </a:p>
        </p:txBody>
      </p:sp>
      <p:sp>
        <p:nvSpPr>
          <p:cNvPr id="30" name="TextBox 29">
            <a:extLst>
              <a:ext uri="{FF2B5EF4-FFF2-40B4-BE49-F238E27FC236}">
                <a16:creationId xmlns:a16="http://schemas.microsoft.com/office/drawing/2014/main" id="{30ADB8B4-D7B3-4922-A730-7556015BF4A0}"/>
              </a:ext>
            </a:extLst>
          </p:cNvPr>
          <p:cNvSpPr txBox="1"/>
          <p:nvPr/>
        </p:nvSpPr>
        <p:spPr>
          <a:xfrm>
            <a:off x="2373592" y="1060999"/>
            <a:ext cx="4578350" cy="276999"/>
          </a:xfrm>
          <a:prstGeom prst="rect">
            <a:avLst/>
          </a:prstGeom>
          <a:noFill/>
        </p:spPr>
        <p:txBody>
          <a:bodyPr wrap="square">
            <a:spAutoFit/>
          </a:bodyPr>
          <a:lstStyle/>
          <a:p>
            <a:r>
              <a:rPr lang="en-US" sz="1200" dirty="0"/>
              <a:t>Mapping to reference genome</a:t>
            </a:r>
          </a:p>
        </p:txBody>
      </p:sp>
      <p:sp>
        <p:nvSpPr>
          <p:cNvPr id="32" name="TextBox 31">
            <a:extLst>
              <a:ext uri="{FF2B5EF4-FFF2-40B4-BE49-F238E27FC236}">
                <a16:creationId xmlns:a16="http://schemas.microsoft.com/office/drawing/2014/main" id="{8AC1081A-2262-4F82-9BB2-24E2ED57CBC7}"/>
              </a:ext>
            </a:extLst>
          </p:cNvPr>
          <p:cNvSpPr txBox="1"/>
          <p:nvPr/>
        </p:nvSpPr>
        <p:spPr>
          <a:xfrm>
            <a:off x="2492664" y="2273798"/>
            <a:ext cx="1950383" cy="461665"/>
          </a:xfrm>
          <a:prstGeom prst="rect">
            <a:avLst/>
          </a:prstGeom>
          <a:noFill/>
        </p:spPr>
        <p:txBody>
          <a:bodyPr wrap="square">
            <a:spAutoFit/>
          </a:bodyPr>
          <a:lstStyle/>
          <a:p>
            <a:pPr algn="ctr"/>
            <a:r>
              <a:rPr lang="en-US" sz="1200" dirty="0"/>
              <a:t>Read / transcript matrix</a:t>
            </a:r>
          </a:p>
          <a:p>
            <a:pPr algn="ctr"/>
            <a:r>
              <a:rPr lang="en-US" sz="1200" dirty="0"/>
              <a:t>(raw counts / UMI)</a:t>
            </a:r>
          </a:p>
        </p:txBody>
      </p:sp>
      <p:sp>
        <p:nvSpPr>
          <p:cNvPr id="34" name="TextBox 33">
            <a:extLst>
              <a:ext uri="{FF2B5EF4-FFF2-40B4-BE49-F238E27FC236}">
                <a16:creationId xmlns:a16="http://schemas.microsoft.com/office/drawing/2014/main" id="{00B71205-5B5D-4E3A-A63E-7E1275369C5D}"/>
              </a:ext>
            </a:extLst>
          </p:cNvPr>
          <p:cNvSpPr txBox="1"/>
          <p:nvPr/>
        </p:nvSpPr>
        <p:spPr>
          <a:xfrm>
            <a:off x="1161048" y="1071885"/>
            <a:ext cx="663706" cy="276999"/>
          </a:xfrm>
          <a:prstGeom prst="rect">
            <a:avLst/>
          </a:prstGeom>
          <a:noFill/>
        </p:spPr>
        <p:txBody>
          <a:bodyPr wrap="square">
            <a:spAutoFit/>
          </a:bodyPr>
          <a:lstStyle/>
          <a:p>
            <a:r>
              <a:rPr lang="en-US" sz="1200" i="1" dirty="0"/>
              <a:t>.</a:t>
            </a:r>
            <a:r>
              <a:rPr lang="en-US" sz="1200" i="1" dirty="0" err="1"/>
              <a:t>fastq</a:t>
            </a:r>
            <a:endParaRPr lang="en-CH" sz="1200" i="1" dirty="0"/>
          </a:p>
        </p:txBody>
      </p:sp>
      <p:sp>
        <p:nvSpPr>
          <p:cNvPr id="35" name="TextBox 34">
            <a:extLst>
              <a:ext uri="{FF2B5EF4-FFF2-40B4-BE49-F238E27FC236}">
                <a16:creationId xmlns:a16="http://schemas.microsoft.com/office/drawing/2014/main" id="{E7028D1D-211D-4E52-8F00-CB6BB096A2D1}"/>
              </a:ext>
            </a:extLst>
          </p:cNvPr>
          <p:cNvSpPr txBox="1"/>
          <p:nvPr/>
        </p:nvSpPr>
        <p:spPr>
          <a:xfrm>
            <a:off x="1161048" y="1718504"/>
            <a:ext cx="741776" cy="276999"/>
          </a:xfrm>
          <a:prstGeom prst="rect">
            <a:avLst/>
          </a:prstGeom>
          <a:noFill/>
        </p:spPr>
        <p:txBody>
          <a:bodyPr wrap="square">
            <a:spAutoFit/>
          </a:bodyPr>
          <a:lstStyle/>
          <a:p>
            <a:r>
              <a:rPr lang="en-US" sz="1200" i="1" dirty="0"/>
              <a:t>.bam</a:t>
            </a:r>
            <a:endParaRPr lang="en-CH" sz="1200" i="1" dirty="0"/>
          </a:p>
        </p:txBody>
      </p:sp>
      <p:sp>
        <p:nvSpPr>
          <p:cNvPr id="36" name="TextBox 35">
            <a:extLst>
              <a:ext uri="{FF2B5EF4-FFF2-40B4-BE49-F238E27FC236}">
                <a16:creationId xmlns:a16="http://schemas.microsoft.com/office/drawing/2014/main" id="{2F5C9AFA-3C4B-495B-B3FA-A572019A6952}"/>
              </a:ext>
            </a:extLst>
          </p:cNvPr>
          <p:cNvSpPr txBox="1"/>
          <p:nvPr/>
        </p:nvSpPr>
        <p:spPr>
          <a:xfrm>
            <a:off x="1161048" y="2264008"/>
            <a:ext cx="1050379" cy="461665"/>
          </a:xfrm>
          <a:prstGeom prst="rect">
            <a:avLst/>
          </a:prstGeom>
          <a:noFill/>
        </p:spPr>
        <p:txBody>
          <a:bodyPr wrap="square">
            <a:spAutoFit/>
          </a:bodyPr>
          <a:lstStyle/>
          <a:p>
            <a:r>
              <a:rPr lang="en-US" sz="1200" i="1" dirty="0"/>
              <a:t>.txt / .csv</a:t>
            </a:r>
          </a:p>
          <a:p>
            <a:r>
              <a:rPr lang="en-US" sz="1200" i="1" dirty="0"/>
              <a:t>.h5 / .loom</a:t>
            </a:r>
            <a:endParaRPr lang="en-CH" sz="1200" i="1" dirty="0"/>
          </a:p>
        </p:txBody>
      </p:sp>
      <p:sp>
        <p:nvSpPr>
          <p:cNvPr id="37" name="TextBox 36">
            <a:extLst>
              <a:ext uri="{FF2B5EF4-FFF2-40B4-BE49-F238E27FC236}">
                <a16:creationId xmlns:a16="http://schemas.microsoft.com/office/drawing/2014/main" id="{F39831B5-07C7-4CEE-9C39-630110E689B6}"/>
              </a:ext>
            </a:extLst>
          </p:cNvPr>
          <p:cNvSpPr txBox="1"/>
          <p:nvPr/>
        </p:nvSpPr>
        <p:spPr>
          <a:xfrm>
            <a:off x="2639340" y="1605870"/>
            <a:ext cx="1765606" cy="461665"/>
          </a:xfrm>
          <a:prstGeom prst="rect">
            <a:avLst/>
          </a:prstGeom>
          <a:noFill/>
        </p:spPr>
        <p:txBody>
          <a:bodyPr wrap="square">
            <a:spAutoFit/>
          </a:bodyPr>
          <a:lstStyle/>
          <a:p>
            <a:pPr algn="ctr"/>
            <a:r>
              <a:rPr lang="en-US" sz="1200" dirty="0"/>
              <a:t>Demultiplexing and</a:t>
            </a:r>
          </a:p>
          <a:p>
            <a:pPr algn="ctr"/>
            <a:r>
              <a:rPr lang="en-US" sz="1200" dirty="0"/>
              <a:t>Quality Control (QC)</a:t>
            </a:r>
          </a:p>
        </p:txBody>
      </p:sp>
      <p:sp>
        <p:nvSpPr>
          <p:cNvPr id="39" name="TextBox 38">
            <a:extLst>
              <a:ext uri="{FF2B5EF4-FFF2-40B4-BE49-F238E27FC236}">
                <a16:creationId xmlns:a16="http://schemas.microsoft.com/office/drawing/2014/main" id="{299B65CA-42C7-46A0-A68A-0B434B9AD106}"/>
              </a:ext>
            </a:extLst>
          </p:cNvPr>
          <p:cNvSpPr txBox="1"/>
          <p:nvPr/>
        </p:nvSpPr>
        <p:spPr>
          <a:xfrm>
            <a:off x="7432829" y="1697393"/>
            <a:ext cx="4578350" cy="307777"/>
          </a:xfrm>
          <a:prstGeom prst="rect">
            <a:avLst/>
          </a:prstGeom>
          <a:noFill/>
        </p:spPr>
        <p:txBody>
          <a:bodyPr wrap="square">
            <a:spAutoFit/>
          </a:bodyPr>
          <a:lstStyle/>
          <a:p>
            <a:r>
              <a:rPr lang="en-US" sz="1400" b="1" dirty="0">
                <a:solidFill>
                  <a:srgbClr val="FF0000"/>
                </a:solidFill>
              </a:rPr>
              <a:t>UNIX / Bash</a:t>
            </a:r>
            <a:endParaRPr lang="en-CH" b="1" dirty="0">
              <a:solidFill>
                <a:srgbClr val="FF0000"/>
              </a:solidFill>
            </a:endParaRPr>
          </a:p>
        </p:txBody>
      </p:sp>
      <p:sp>
        <p:nvSpPr>
          <p:cNvPr id="24" name="Shape 1226">
            <a:extLst>
              <a:ext uri="{FF2B5EF4-FFF2-40B4-BE49-F238E27FC236}">
                <a16:creationId xmlns:a16="http://schemas.microsoft.com/office/drawing/2014/main" id="{42B8E658-FF00-406B-8717-55FA66B41140}"/>
              </a:ext>
            </a:extLst>
          </p:cNvPr>
          <p:cNvSpPr/>
          <p:nvPr/>
        </p:nvSpPr>
        <p:spPr>
          <a:xfrm flipV="1">
            <a:off x="3477835" y="3474723"/>
            <a:ext cx="0" cy="187970"/>
          </a:xfrm>
          <a:prstGeom prst="line">
            <a:avLst/>
          </a:prstGeom>
          <a:ln w="25400">
            <a:solidFill>
              <a:srgbClr val="000000"/>
            </a:solidFill>
            <a:miter/>
            <a:headEnd type="triangle"/>
          </a:ln>
        </p:spPr>
        <p:txBody>
          <a:bodyPr lIns="45718" tIns="45718" rIns="45718" bIns="45718"/>
          <a:lstStyle/>
          <a:p>
            <a:endParaRPr/>
          </a:p>
        </p:txBody>
      </p:sp>
      <p:sp>
        <p:nvSpPr>
          <p:cNvPr id="27" name="TextBox 1">
            <a:extLst>
              <a:ext uri="{FF2B5EF4-FFF2-40B4-BE49-F238E27FC236}">
                <a16:creationId xmlns:a16="http://schemas.microsoft.com/office/drawing/2014/main" id="{AB22F5C1-9FCC-458C-8C39-B6B39AD8995F}"/>
              </a:ext>
            </a:extLst>
          </p:cNvPr>
          <p:cNvSpPr txBox="1"/>
          <p:nvPr/>
        </p:nvSpPr>
        <p:spPr>
          <a:xfrm rot="16200000">
            <a:off x="-274032" y="3819486"/>
            <a:ext cx="1846779" cy="261607"/>
          </a:xfrm>
          <a:prstGeom prst="rect">
            <a:avLst/>
          </a:prstGeom>
          <a:solidFill>
            <a:schemeClr val="bg2">
              <a:lumMod val="60000"/>
              <a:lumOff val="40000"/>
              <a:alpha val="7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2500"/>
            </a:lvl1pPr>
          </a:lstStyle>
          <a:p>
            <a:pPr algn="ctr"/>
            <a:r>
              <a:rPr lang="en-US" sz="1100" dirty="0">
                <a:solidFill>
                  <a:schemeClr val="bg1">
                    <a:lumMod val="85000"/>
                  </a:schemeClr>
                </a:solidFill>
              </a:rPr>
              <a:t>DOWNSTREAM ANALYSIS</a:t>
            </a:r>
            <a:endParaRPr sz="1100" dirty="0">
              <a:solidFill>
                <a:schemeClr val="bg1">
                  <a:lumMod val="85000"/>
                </a:schemeClr>
              </a:solidFill>
            </a:endParaRPr>
          </a:p>
        </p:txBody>
      </p:sp>
      <p:sp>
        <p:nvSpPr>
          <p:cNvPr id="29" name="Shape 433">
            <a:extLst>
              <a:ext uri="{FF2B5EF4-FFF2-40B4-BE49-F238E27FC236}">
                <a16:creationId xmlns:a16="http://schemas.microsoft.com/office/drawing/2014/main" id="{38F8BCE2-C76F-4BD4-BB2A-7E7EC545422C}"/>
              </a:ext>
            </a:extLst>
          </p:cNvPr>
          <p:cNvSpPr/>
          <p:nvPr/>
        </p:nvSpPr>
        <p:spPr>
          <a:xfrm>
            <a:off x="847571" y="2980580"/>
            <a:ext cx="6607329" cy="1893099"/>
          </a:xfrm>
          <a:prstGeom prst="roundRect">
            <a:avLst>
              <a:gd name="adj" fmla="val 3001"/>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solidFill>
                <a:schemeClr val="bg1">
                  <a:lumMod val="85000"/>
                </a:schemeClr>
              </a:solidFill>
            </a:endParaRPr>
          </a:p>
        </p:txBody>
      </p:sp>
      <p:sp>
        <p:nvSpPr>
          <p:cNvPr id="38" name="Shape 1226">
            <a:extLst>
              <a:ext uri="{FF2B5EF4-FFF2-40B4-BE49-F238E27FC236}">
                <a16:creationId xmlns:a16="http://schemas.microsoft.com/office/drawing/2014/main" id="{8E299864-EED0-4AD2-83EF-691D374939DD}"/>
              </a:ext>
            </a:extLst>
          </p:cNvPr>
          <p:cNvSpPr/>
          <p:nvPr/>
        </p:nvSpPr>
        <p:spPr>
          <a:xfrm flipV="1">
            <a:off x="3477835" y="4191351"/>
            <a:ext cx="0" cy="187970"/>
          </a:xfrm>
          <a:prstGeom prst="line">
            <a:avLst/>
          </a:prstGeom>
          <a:ln w="25400">
            <a:solidFill>
              <a:srgbClr val="000000"/>
            </a:solidFill>
            <a:miter/>
            <a:headEnd type="triangle"/>
          </a:ln>
        </p:spPr>
        <p:txBody>
          <a:bodyPr lIns="45718" tIns="45718" rIns="45718" bIns="45718"/>
          <a:lstStyle/>
          <a:p>
            <a:endParaRPr/>
          </a:p>
        </p:txBody>
      </p:sp>
      <p:sp>
        <p:nvSpPr>
          <p:cNvPr id="40" name="Content Placeholder 1">
            <a:extLst>
              <a:ext uri="{FF2B5EF4-FFF2-40B4-BE49-F238E27FC236}">
                <a16:creationId xmlns:a16="http://schemas.microsoft.com/office/drawing/2014/main" id="{768AA79C-D3CD-4032-8A03-A2E1CF33E6CF}"/>
              </a:ext>
            </a:extLst>
          </p:cNvPr>
          <p:cNvSpPr txBox="1">
            <a:spLocks/>
          </p:cNvSpPr>
          <p:nvPr/>
        </p:nvSpPr>
        <p:spPr>
          <a:xfrm>
            <a:off x="4700955" y="3297431"/>
            <a:ext cx="2621410" cy="1259396"/>
          </a:xfrm>
          <a:prstGeom prst="rect">
            <a:avLst/>
          </a:prstGeom>
          <a:solidFill>
            <a:schemeClr val="bg2">
              <a:lumMod val="20000"/>
              <a:lumOff val="80000"/>
            </a:schemeClr>
          </a:solidFill>
          <a:ln w="12700" cap="rnd">
            <a:noFill/>
          </a:ln>
        </p:spPr>
        <p:txBody>
          <a:bodyPr vert="horz" lIns="180000" tIns="45720" rIns="91440" bIns="45720"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1200" b="1" dirty="0">
                <a:solidFill>
                  <a:schemeClr val="bg1">
                    <a:lumMod val="85000"/>
                  </a:schemeClr>
                </a:solidFill>
              </a:rPr>
              <a:t>Single-cell specific:</a:t>
            </a:r>
          </a:p>
          <a:p>
            <a:r>
              <a:rPr lang="en-US" sz="1200" dirty="0">
                <a:solidFill>
                  <a:schemeClr val="bg1">
                    <a:lumMod val="85000"/>
                  </a:schemeClr>
                </a:solidFill>
              </a:rPr>
              <a:t>Filtering doublets, ambient RNA</a:t>
            </a:r>
          </a:p>
          <a:p>
            <a:r>
              <a:rPr lang="en-US" sz="1200" dirty="0">
                <a:solidFill>
                  <a:schemeClr val="bg1">
                    <a:lumMod val="85000"/>
                  </a:schemeClr>
                </a:solidFill>
              </a:rPr>
              <a:t>Removing covariates (cell-cycle)</a:t>
            </a:r>
          </a:p>
          <a:p>
            <a:r>
              <a:rPr lang="en-US" sz="1200" dirty="0">
                <a:solidFill>
                  <a:schemeClr val="bg1">
                    <a:lumMod val="85000"/>
                  </a:schemeClr>
                </a:solidFill>
              </a:rPr>
              <a:t>Integrating multiple datasets</a:t>
            </a:r>
            <a:endParaRPr lang="en-CH" sz="1200" dirty="0">
              <a:solidFill>
                <a:schemeClr val="bg1">
                  <a:lumMod val="85000"/>
                </a:schemeClr>
              </a:solidFill>
            </a:endParaRPr>
          </a:p>
        </p:txBody>
      </p:sp>
      <p:sp>
        <p:nvSpPr>
          <p:cNvPr id="41" name="TextBox 40">
            <a:extLst>
              <a:ext uri="{FF2B5EF4-FFF2-40B4-BE49-F238E27FC236}">
                <a16:creationId xmlns:a16="http://schemas.microsoft.com/office/drawing/2014/main" id="{25D998B5-FD62-4FF7-9C7E-172E6E1D667B}"/>
              </a:ext>
            </a:extLst>
          </p:cNvPr>
          <p:cNvSpPr txBox="1"/>
          <p:nvPr/>
        </p:nvSpPr>
        <p:spPr>
          <a:xfrm>
            <a:off x="2866980" y="3154328"/>
            <a:ext cx="1436408" cy="276999"/>
          </a:xfrm>
          <a:prstGeom prst="rect">
            <a:avLst/>
          </a:prstGeom>
          <a:noFill/>
        </p:spPr>
        <p:txBody>
          <a:bodyPr wrap="square">
            <a:spAutoFit/>
          </a:bodyPr>
          <a:lstStyle/>
          <a:p>
            <a:r>
              <a:rPr lang="en-US" sz="1200" dirty="0">
                <a:solidFill>
                  <a:schemeClr val="bg1">
                    <a:lumMod val="85000"/>
                  </a:schemeClr>
                </a:solidFill>
              </a:rPr>
              <a:t>QC and filtering</a:t>
            </a:r>
          </a:p>
        </p:txBody>
      </p:sp>
      <p:sp>
        <p:nvSpPr>
          <p:cNvPr id="42" name="TextBox 41">
            <a:extLst>
              <a:ext uri="{FF2B5EF4-FFF2-40B4-BE49-F238E27FC236}">
                <a16:creationId xmlns:a16="http://schemas.microsoft.com/office/drawing/2014/main" id="{1BD44CF9-450B-41BA-ABD0-C4513C2B5B72}"/>
              </a:ext>
            </a:extLst>
          </p:cNvPr>
          <p:cNvSpPr txBox="1"/>
          <p:nvPr/>
        </p:nvSpPr>
        <p:spPr>
          <a:xfrm>
            <a:off x="2492664" y="4372804"/>
            <a:ext cx="1950383" cy="461665"/>
          </a:xfrm>
          <a:prstGeom prst="rect">
            <a:avLst/>
          </a:prstGeom>
          <a:noFill/>
        </p:spPr>
        <p:txBody>
          <a:bodyPr wrap="square">
            <a:spAutoFit/>
          </a:bodyPr>
          <a:lstStyle/>
          <a:p>
            <a:pPr algn="ctr"/>
            <a:r>
              <a:rPr lang="en-US" sz="1200" dirty="0">
                <a:solidFill>
                  <a:schemeClr val="bg1">
                    <a:lumMod val="85000"/>
                  </a:schemeClr>
                </a:solidFill>
              </a:rPr>
              <a:t>Study-specific downstream analysis</a:t>
            </a:r>
          </a:p>
        </p:txBody>
      </p:sp>
      <p:sp>
        <p:nvSpPr>
          <p:cNvPr id="46" name="TextBox 45">
            <a:extLst>
              <a:ext uri="{FF2B5EF4-FFF2-40B4-BE49-F238E27FC236}">
                <a16:creationId xmlns:a16="http://schemas.microsoft.com/office/drawing/2014/main" id="{C9DF8DB7-F774-443C-BCAD-06752DAE0989}"/>
              </a:ext>
            </a:extLst>
          </p:cNvPr>
          <p:cNvSpPr txBox="1"/>
          <p:nvPr/>
        </p:nvSpPr>
        <p:spPr>
          <a:xfrm>
            <a:off x="2639340" y="3704876"/>
            <a:ext cx="1765606" cy="461665"/>
          </a:xfrm>
          <a:prstGeom prst="rect">
            <a:avLst/>
          </a:prstGeom>
          <a:noFill/>
        </p:spPr>
        <p:txBody>
          <a:bodyPr wrap="square">
            <a:spAutoFit/>
          </a:bodyPr>
          <a:lstStyle/>
          <a:p>
            <a:pPr algn="ctr"/>
            <a:r>
              <a:rPr lang="en-US" sz="1200" dirty="0">
                <a:solidFill>
                  <a:schemeClr val="bg1">
                    <a:lumMod val="85000"/>
                  </a:schemeClr>
                </a:solidFill>
              </a:rPr>
              <a:t>Normalization, noise removal, PCA</a:t>
            </a:r>
          </a:p>
        </p:txBody>
      </p:sp>
      <p:sp>
        <p:nvSpPr>
          <p:cNvPr id="47" name="TextBox 46">
            <a:extLst>
              <a:ext uri="{FF2B5EF4-FFF2-40B4-BE49-F238E27FC236}">
                <a16:creationId xmlns:a16="http://schemas.microsoft.com/office/drawing/2014/main" id="{0E3EDFB0-A5F7-4734-ABEF-120AD8D18A42}"/>
              </a:ext>
            </a:extLst>
          </p:cNvPr>
          <p:cNvSpPr txBox="1"/>
          <p:nvPr/>
        </p:nvSpPr>
        <p:spPr>
          <a:xfrm>
            <a:off x="7432829" y="3796399"/>
            <a:ext cx="4578350" cy="307777"/>
          </a:xfrm>
          <a:prstGeom prst="rect">
            <a:avLst/>
          </a:prstGeom>
          <a:noFill/>
        </p:spPr>
        <p:txBody>
          <a:bodyPr wrap="square">
            <a:spAutoFit/>
          </a:bodyPr>
          <a:lstStyle/>
          <a:p>
            <a:r>
              <a:rPr lang="en-US" sz="1400" b="1" dirty="0">
                <a:solidFill>
                  <a:schemeClr val="bg1">
                    <a:lumMod val="85000"/>
                  </a:schemeClr>
                </a:solidFill>
              </a:rPr>
              <a:t>R / Python</a:t>
            </a:r>
            <a:endParaRPr lang="en-CH" b="1" dirty="0">
              <a:solidFill>
                <a:schemeClr val="bg1">
                  <a:lumMod val="85000"/>
                </a:schemeClr>
              </a:solidFill>
            </a:endParaRPr>
          </a:p>
        </p:txBody>
      </p:sp>
      <p:sp>
        <p:nvSpPr>
          <p:cNvPr id="48" name="Shape 1226">
            <a:extLst>
              <a:ext uri="{FF2B5EF4-FFF2-40B4-BE49-F238E27FC236}">
                <a16:creationId xmlns:a16="http://schemas.microsoft.com/office/drawing/2014/main" id="{7371A3C5-EB1B-466F-9CCB-9BEAB4D49B50}"/>
              </a:ext>
            </a:extLst>
          </p:cNvPr>
          <p:cNvSpPr/>
          <p:nvPr/>
        </p:nvSpPr>
        <p:spPr>
          <a:xfrm flipV="1">
            <a:off x="3475870" y="2792610"/>
            <a:ext cx="0" cy="187970"/>
          </a:xfrm>
          <a:prstGeom prst="line">
            <a:avLst/>
          </a:prstGeom>
          <a:ln w="25400">
            <a:solidFill>
              <a:srgbClr val="000000"/>
            </a:solidFill>
            <a:miter/>
            <a:headEnd type="triangle"/>
          </a:ln>
        </p:spPr>
        <p:txBody>
          <a:bodyPr lIns="45718" tIns="45718" rIns="45718" bIns="45718"/>
          <a:lstStyle/>
          <a:p>
            <a:endParaRPr/>
          </a:p>
        </p:txBody>
      </p:sp>
      <p:sp>
        <p:nvSpPr>
          <p:cNvPr id="49" name="TextBox 48">
            <a:extLst>
              <a:ext uri="{FF2B5EF4-FFF2-40B4-BE49-F238E27FC236}">
                <a16:creationId xmlns:a16="http://schemas.microsoft.com/office/drawing/2014/main" id="{A3F0C54B-85BC-4567-8577-9B9E4A1F195F}"/>
              </a:ext>
            </a:extLst>
          </p:cNvPr>
          <p:cNvSpPr txBox="1"/>
          <p:nvPr/>
        </p:nvSpPr>
        <p:spPr>
          <a:xfrm>
            <a:off x="1209971" y="3792071"/>
            <a:ext cx="1305262" cy="461665"/>
          </a:xfrm>
          <a:prstGeom prst="rect">
            <a:avLst/>
          </a:prstGeom>
          <a:noFill/>
        </p:spPr>
        <p:txBody>
          <a:bodyPr wrap="square">
            <a:spAutoFit/>
          </a:bodyPr>
          <a:lstStyle/>
          <a:p>
            <a:r>
              <a:rPr lang="en-US" sz="1200" i="1" dirty="0">
                <a:solidFill>
                  <a:schemeClr val="bg1">
                    <a:lumMod val="85000"/>
                  </a:schemeClr>
                </a:solidFill>
              </a:rPr>
              <a:t>Seurat or </a:t>
            </a:r>
            <a:r>
              <a:rPr lang="en-US" sz="1200" i="1" dirty="0" err="1">
                <a:solidFill>
                  <a:schemeClr val="bg1">
                    <a:lumMod val="85000"/>
                  </a:schemeClr>
                </a:solidFill>
              </a:rPr>
              <a:t>Scanpy</a:t>
            </a:r>
            <a:r>
              <a:rPr lang="en-US" sz="1200" i="1" dirty="0">
                <a:solidFill>
                  <a:schemeClr val="bg1">
                    <a:lumMod val="85000"/>
                  </a:schemeClr>
                </a:solidFill>
              </a:rPr>
              <a:t> objects</a:t>
            </a:r>
            <a:endParaRPr lang="en-CH" sz="1200" i="1" dirty="0">
              <a:solidFill>
                <a:schemeClr val="bg1">
                  <a:lumMod val="85000"/>
                </a:schemeClr>
              </a:solidFill>
            </a:endParaRPr>
          </a:p>
        </p:txBody>
      </p:sp>
      <p:pic>
        <p:nvPicPr>
          <p:cNvPr id="8" name="Picture 7">
            <a:extLst>
              <a:ext uri="{FF2B5EF4-FFF2-40B4-BE49-F238E27FC236}">
                <a16:creationId xmlns:a16="http://schemas.microsoft.com/office/drawing/2014/main" id="{688AB1ED-EC89-4747-BC28-EB84B05CE356}"/>
              </a:ext>
            </a:extLst>
          </p:cNvPr>
          <p:cNvPicPr>
            <a:picLocks noChangeAspect="1"/>
          </p:cNvPicPr>
          <p:nvPr/>
        </p:nvPicPr>
        <p:blipFill>
          <a:blip r:embed="rId3"/>
          <a:stretch>
            <a:fillRect/>
          </a:stretch>
        </p:blipFill>
        <p:spPr>
          <a:xfrm>
            <a:off x="838122" y="3879424"/>
            <a:ext cx="541874" cy="353396"/>
          </a:xfrm>
          <a:prstGeom prst="rect">
            <a:avLst/>
          </a:prstGeom>
        </p:spPr>
      </p:pic>
    </p:spTree>
    <p:extLst>
      <p:ext uri="{BB962C8B-B14F-4D97-AF65-F5344CB8AC3E}">
        <p14:creationId xmlns:p14="http://schemas.microsoft.com/office/powerpoint/2010/main" val="2734038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B9F91-BDD6-42C6-A3B0-698B3CF7DB32}"/>
              </a:ext>
            </a:extLst>
          </p:cNvPr>
          <p:cNvSpPr>
            <a:spLocks noGrp="1"/>
          </p:cNvSpPr>
          <p:nvPr>
            <p:ph type="title"/>
          </p:nvPr>
        </p:nvSpPr>
        <p:spPr/>
        <p:txBody>
          <a:bodyPr>
            <a:normAutofit fontScale="90000"/>
          </a:bodyPr>
          <a:lstStyle/>
          <a:p>
            <a:r>
              <a:rPr lang="en-US" dirty="0"/>
              <a:t>What is a .</a:t>
            </a:r>
            <a:r>
              <a:rPr lang="en-US" dirty="0" err="1"/>
              <a:t>fastq</a:t>
            </a:r>
            <a:r>
              <a:rPr lang="en-US" dirty="0"/>
              <a:t> file?</a:t>
            </a:r>
            <a:endParaRPr lang="en-CH" dirty="0"/>
          </a:p>
        </p:txBody>
      </p:sp>
      <p:sp>
        <p:nvSpPr>
          <p:cNvPr id="4" name="Date Placeholder 3">
            <a:extLst>
              <a:ext uri="{FF2B5EF4-FFF2-40B4-BE49-F238E27FC236}">
                <a16:creationId xmlns:a16="http://schemas.microsoft.com/office/drawing/2014/main" id="{28FD4A15-D7AE-429E-8356-79696ED21B26}"/>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F3607E47-C16D-4795-BAA5-F191F0324D82}"/>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4205774C-9155-42BB-89AF-1ACD17DBCBE0}"/>
              </a:ext>
            </a:extLst>
          </p:cNvPr>
          <p:cNvSpPr>
            <a:spLocks noGrp="1"/>
          </p:cNvSpPr>
          <p:nvPr>
            <p:ph type="sldNum" sz="quarter" idx="16"/>
          </p:nvPr>
        </p:nvSpPr>
        <p:spPr/>
        <p:txBody>
          <a:bodyPr/>
          <a:lstStyle/>
          <a:p>
            <a:fld id="{E1E1CD7C-2161-7D43-862E-CE4C333CD873}" type="slidenum">
              <a:rPr lang="fr-FR" smtClean="0"/>
              <a:pPr/>
              <a:t>15</a:t>
            </a:fld>
            <a:endParaRPr lang="fr-FR" dirty="0"/>
          </a:p>
        </p:txBody>
      </p:sp>
      <p:pic>
        <p:nvPicPr>
          <p:cNvPr id="8" name="image.jpeg" descr="image.jpeg">
            <a:extLst>
              <a:ext uri="{FF2B5EF4-FFF2-40B4-BE49-F238E27FC236}">
                <a16:creationId xmlns:a16="http://schemas.microsoft.com/office/drawing/2014/main" id="{AFA0489B-50E5-4AC2-9796-5AE09ABB57E2}"/>
              </a:ext>
            </a:extLst>
          </p:cNvPr>
          <p:cNvPicPr>
            <a:picLocks noChangeAspect="1"/>
          </p:cNvPicPr>
          <p:nvPr/>
        </p:nvPicPr>
        <p:blipFill>
          <a:blip r:embed="rId2"/>
          <a:stretch>
            <a:fillRect/>
          </a:stretch>
        </p:blipFill>
        <p:spPr>
          <a:xfrm>
            <a:off x="990599" y="1358650"/>
            <a:ext cx="3231416" cy="1547062"/>
          </a:xfrm>
          <a:prstGeom prst="rect">
            <a:avLst/>
          </a:prstGeom>
          <a:ln w="12700">
            <a:miter lim="400000"/>
          </a:ln>
        </p:spPr>
      </p:pic>
      <p:pic>
        <p:nvPicPr>
          <p:cNvPr id="13" name="Image 1" descr="Image 1">
            <a:extLst>
              <a:ext uri="{FF2B5EF4-FFF2-40B4-BE49-F238E27FC236}">
                <a16:creationId xmlns:a16="http://schemas.microsoft.com/office/drawing/2014/main" id="{5D37FDC8-ACC1-47B3-B731-3709A20393D8}"/>
              </a:ext>
            </a:extLst>
          </p:cNvPr>
          <p:cNvPicPr>
            <a:picLocks noChangeAspect="1"/>
          </p:cNvPicPr>
          <p:nvPr/>
        </p:nvPicPr>
        <p:blipFill>
          <a:blip r:embed="rId3"/>
          <a:stretch>
            <a:fillRect/>
          </a:stretch>
        </p:blipFill>
        <p:spPr>
          <a:xfrm>
            <a:off x="430825" y="3834573"/>
            <a:ext cx="3881809" cy="1129374"/>
          </a:xfrm>
          <a:prstGeom prst="rect">
            <a:avLst/>
          </a:prstGeom>
          <a:ln w="12700">
            <a:miter lim="400000"/>
          </a:ln>
        </p:spPr>
      </p:pic>
      <p:grpSp>
        <p:nvGrpSpPr>
          <p:cNvPr id="14" name="Group">
            <a:extLst>
              <a:ext uri="{FF2B5EF4-FFF2-40B4-BE49-F238E27FC236}">
                <a16:creationId xmlns:a16="http://schemas.microsoft.com/office/drawing/2014/main" id="{C5645D1B-C66F-445C-B4EA-27C8AC751A98}"/>
              </a:ext>
            </a:extLst>
          </p:cNvPr>
          <p:cNvGrpSpPr/>
          <p:nvPr/>
        </p:nvGrpSpPr>
        <p:grpSpPr>
          <a:xfrm>
            <a:off x="5252636" y="1003333"/>
            <a:ext cx="3168156" cy="1984291"/>
            <a:chOff x="-1" y="-1"/>
            <a:chExt cx="7968849" cy="4634865"/>
          </a:xfrm>
        </p:grpSpPr>
        <p:pic>
          <p:nvPicPr>
            <p:cNvPr id="15" name="image.jpeg" descr="image.jpeg">
              <a:extLst>
                <a:ext uri="{FF2B5EF4-FFF2-40B4-BE49-F238E27FC236}">
                  <a16:creationId xmlns:a16="http://schemas.microsoft.com/office/drawing/2014/main" id="{85776B49-7B6C-426C-BBF0-E0E875F3EF36}"/>
                </a:ext>
              </a:extLst>
            </p:cNvPr>
            <p:cNvPicPr>
              <a:picLocks noChangeAspect="1"/>
            </p:cNvPicPr>
            <p:nvPr/>
          </p:nvPicPr>
          <p:blipFill>
            <a:blip r:embed="rId4"/>
            <a:stretch>
              <a:fillRect/>
            </a:stretch>
          </p:blipFill>
          <p:spPr>
            <a:xfrm>
              <a:off x="10233" y="82396"/>
              <a:ext cx="7948381" cy="4470070"/>
            </a:xfrm>
            <a:prstGeom prst="rect">
              <a:avLst/>
            </a:prstGeom>
            <a:ln w="12700" cap="flat">
              <a:noFill/>
              <a:miter lim="400000"/>
            </a:ln>
            <a:effectLst/>
          </p:spPr>
        </p:pic>
        <p:sp>
          <p:nvSpPr>
            <p:cNvPr id="17" name="Shape 811">
              <a:extLst>
                <a:ext uri="{FF2B5EF4-FFF2-40B4-BE49-F238E27FC236}">
                  <a16:creationId xmlns:a16="http://schemas.microsoft.com/office/drawing/2014/main" id="{4DB3251F-59CB-4615-87D6-122916ECFE99}"/>
                </a:ext>
              </a:extLst>
            </p:cNvPr>
            <p:cNvSpPr/>
            <p:nvPr/>
          </p:nvSpPr>
          <p:spPr>
            <a:xfrm>
              <a:off x="-1" y="-1"/>
              <a:ext cx="7968849" cy="4634865"/>
            </a:xfrm>
            <a:prstGeom prst="roundRect">
              <a:avLst>
                <a:gd name="adj" fmla="val 3722"/>
              </a:avLst>
            </a:prstGeom>
            <a:noFill/>
            <a:ln w="12700" cap="flat">
              <a:solidFill>
                <a:srgbClr val="000000"/>
              </a:solidFill>
              <a:prstDash val="solid"/>
              <a:bevel/>
            </a:ln>
            <a:effectLst/>
          </p:spPr>
          <p:txBody>
            <a:bodyPr wrap="square" lIns="0" tIns="0" rIns="0" bIns="0" numCol="1" anchor="t">
              <a:noAutofit/>
            </a:bodyPr>
            <a:lstStyle/>
            <a:p>
              <a:pPr algn="l" defTabSz="642915">
                <a:defRPr sz="2900">
                  <a:solidFill>
                    <a:srgbClr val="FEFEFE"/>
                  </a:solidFill>
                  <a:latin typeface="Gill Sans"/>
                  <a:ea typeface="Gill Sans"/>
                  <a:cs typeface="Gill Sans"/>
                  <a:sym typeface="Gill Sans"/>
                </a:defRPr>
              </a:pPr>
              <a:endParaRPr/>
            </a:p>
          </p:txBody>
        </p:sp>
      </p:grpSp>
      <p:sp>
        <p:nvSpPr>
          <p:cNvPr id="19" name="Content Placeholder 1">
            <a:extLst>
              <a:ext uri="{FF2B5EF4-FFF2-40B4-BE49-F238E27FC236}">
                <a16:creationId xmlns:a16="http://schemas.microsoft.com/office/drawing/2014/main" id="{07938F89-5AD3-42FC-9BFF-02C18B066BAE}"/>
              </a:ext>
            </a:extLst>
          </p:cNvPr>
          <p:cNvSpPr>
            <a:spLocks noGrp="1"/>
          </p:cNvSpPr>
          <p:nvPr>
            <p:ph idx="1"/>
          </p:nvPr>
        </p:nvSpPr>
        <p:spPr>
          <a:xfrm>
            <a:off x="899686" y="656529"/>
            <a:ext cx="7658954" cy="309641"/>
          </a:xfrm>
        </p:spPr>
        <p:txBody>
          <a:bodyPr>
            <a:normAutofit lnSpcReduction="10000"/>
          </a:bodyPr>
          <a:lstStyle/>
          <a:p>
            <a:r>
              <a:rPr lang="en-US" sz="1600" dirty="0"/>
              <a:t>Text file containing (short) nucleotide sequences (reads)</a:t>
            </a:r>
            <a:endParaRPr lang="en-US" sz="1400" dirty="0"/>
          </a:p>
        </p:txBody>
      </p:sp>
      <p:sp>
        <p:nvSpPr>
          <p:cNvPr id="20" name="Left Brace 19">
            <a:extLst>
              <a:ext uri="{FF2B5EF4-FFF2-40B4-BE49-F238E27FC236}">
                <a16:creationId xmlns:a16="http://schemas.microsoft.com/office/drawing/2014/main" id="{E8D10963-0D95-402A-8DBA-0A4A746803B9}"/>
              </a:ext>
            </a:extLst>
          </p:cNvPr>
          <p:cNvSpPr/>
          <p:nvPr/>
        </p:nvSpPr>
        <p:spPr>
          <a:xfrm>
            <a:off x="888287" y="1358650"/>
            <a:ext cx="45719" cy="4754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21" name="Left Brace 20">
            <a:extLst>
              <a:ext uri="{FF2B5EF4-FFF2-40B4-BE49-F238E27FC236}">
                <a16:creationId xmlns:a16="http://schemas.microsoft.com/office/drawing/2014/main" id="{089C03F8-4AE8-43F5-9245-E231D695EDBD}"/>
              </a:ext>
            </a:extLst>
          </p:cNvPr>
          <p:cNvSpPr/>
          <p:nvPr/>
        </p:nvSpPr>
        <p:spPr>
          <a:xfrm>
            <a:off x="887402" y="1904746"/>
            <a:ext cx="45719" cy="4754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22" name="Left Brace 21">
            <a:extLst>
              <a:ext uri="{FF2B5EF4-FFF2-40B4-BE49-F238E27FC236}">
                <a16:creationId xmlns:a16="http://schemas.microsoft.com/office/drawing/2014/main" id="{4FA41AFE-3AD5-465B-8DEA-A1B9860C8F3F}"/>
              </a:ext>
            </a:extLst>
          </p:cNvPr>
          <p:cNvSpPr/>
          <p:nvPr/>
        </p:nvSpPr>
        <p:spPr>
          <a:xfrm>
            <a:off x="888214" y="2438228"/>
            <a:ext cx="45719" cy="4754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23" name="TextBox 22">
            <a:extLst>
              <a:ext uri="{FF2B5EF4-FFF2-40B4-BE49-F238E27FC236}">
                <a16:creationId xmlns:a16="http://schemas.microsoft.com/office/drawing/2014/main" id="{0B7C6D53-D9E1-4931-B32B-2B6633215E1D}"/>
              </a:ext>
            </a:extLst>
          </p:cNvPr>
          <p:cNvSpPr txBox="1"/>
          <p:nvPr/>
        </p:nvSpPr>
        <p:spPr>
          <a:xfrm>
            <a:off x="238498" y="1379431"/>
            <a:ext cx="611065" cy="369332"/>
          </a:xfrm>
          <a:prstGeom prst="rect">
            <a:avLst/>
          </a:prstGeom>
          <a:noFill/>
        </p:spPr>
        <p:txBody>
          <a:bodyPr wrap="none" rtlCol="0">
            <a:spAutoFit/>
          </a:bodyPr>
          <a:lstStyle/>
          <a:p>
            <a:r>
              <a:rPr lang="en-US" sz="900" dirty="0">
                <a:solidFill>
                  <a:srgbClr val="FF0000"/>
                </a:solidFill>
              </a:rPr>
              <a:t>4 lines </a:t>
            </a:r>
          </a:p>
          <a:p>
            <a:r>
              <a:rPr lang="en-US" sz="900" dirty="0">
                <a:solidFill>
                  <a:srgbClr val="FF0000"/>
                </a:solidFill>
              </a:rPr>
              <a:t>= 1 read</a:t>
            </a:r>
            <a:endParaRPr lang="en-CH" sz="900" dirty="0">
              <a:solidFill>
                <a:srgbClr val="FF0000"/>
              </a:solidFill>
            </a:endParaRPr>
          </a:p>
        </p:txBody>
      </p:sp>
      <p:sp>
        <p:nvSpPr>
          <p:cNvPr id="24" name="TextBox 23">
            <a:extLst>
              <a:ext uri="{FF2B5EF4-FFF2-40B4-BE49-F238E27FC236}">
                <a16:creationId xmlns:a16="http://schemas.microsoft.com/office/drawing/2014/main" id="{68908739-0127-495B-AB63-D048CF820E7A}"/>
              </a:ext>
            </a:extLst>
          </p:cNvPr>
          <p:cNvSpPr txBox="1"/>
          <p:nvPr/>
        </p:nvSpPr>
        <p:spPr>
          <a:xfrm>
            <a:off x="238498" y="1938663"/>
            <a:ext cx="611065" cy="369332"/>
          </a:xfrm>
          <a:prstGeom prst="rect">
            <a:avLst/>
          </a:prstGeom>
          <a:noFill/>
        </p:spPr>
        <p:txBody>
          <a:bodyPr wrap="none" rtlCol="0">
            <a:spAutoFit/>
          </a:bodyPr>
          <a:lstStyle/>
          <a:p>
            <a:r>
              <a:rPr lang="en-US" sz="900" dirty="0">
                <a:solidFill>
                  <a:srgbClr val="FF0000"/>
                </a:solidFill>
              </a:rPr>
              <a:t>4 lines </a:t>
            </a:r>
          </a:p>
          <a:p>
            <a:r>
              <a:rPr lang="en-US" sz="900" dirty="0">
                <a:solidFill>
                  <a:srgbClr val="FF0000"/>
                </a:solidFill>
              </a:rPr>
              <a:t>= 1 read</a:t>
            </a:r>
            <a:endParaRPr lang="en-CH" sz="900" dirty="0">
              <a:solidFill>
                <a:srgbClr val="FF0000"/>
              </a:solidFill>
            </a:endParaRPr>
          </a:p>
        </p:txBody>
      </p:sp>
      <p:sp>
        <p:nvSpPr>
          <p:cNvPr id="25" name="TextBox 24">
            <a:extLst>
              <a:ext uri="{FF2B5EF4-FFF2-40B4-BE49-F238E27FC236}">
                <a16:creationId xmlns:a16="http://schemas.microsoft.com/office/drawing/2014/main" id="{7A61D6C3-90DF-4C55-A16A-1FA09BBFF477}"/>
              </a:ext>
            </a:extLst>
          </p:cNvPr>
          <p:cNvSpPr txBox="1"/>
          <p:nvPr/>
        </p:nvSpPr>
        <p:spPr>
          <a:xfrm>
            <a:off x="238498" y="2495337"/>
            <a:ext cx="611065" cy="369332"/>
          </a:xfrm>
          <a:prstGeom prst="rect">
            <a:avLst/>
          </a:prstGeom>
          <a:noFill/>
        </p:spPr>
        <p:txBody>
          <a:bodyPr wrap="none" rtlCol="0">
            <a:spAutoFit/>
          </a:bodyPr>
          <a:lstStyle/>
          <a:p>
            <a:r>
              <a:rPr lang="en-US" sz="900" dirty="0">
                <a:solidFill>
                  <a:srgbClr val="FF0000"/>
                </a:solidFill>
              </a:rPr>
              <a:t>4 lines </a:t>
            </a:r>
          </a:p>
          <a:p>
            <a:r>
              <a:rPr lang="en-US" sz="900" dirty="0">
                <a:solidFill>
                  <a:srgbClr val="FF0000"/>
                </a:solidFill>
              </a:rPr>
              <a:t>= 1 read</a:t>
            </a:r>
            <a:endParaRPr lang="en-CH" sz="900" dirty="0">
              <a:solidFill>
                <a:srgbClr val="FF0000"/>
              </a:solidFill>
            </a:endParaRPr>
          </a:p>
        </p:txBody>
      </p:sp>
      <p:cxnSp>
        <p:nvCxnSpPr>
          <p:cNvPr id="27" name="Straight Connector 26">
            <a:extLst>
              <a:ext uri="{FF2B5EF4-FFF2-40B4-BE49-F238E27FC236}">
                <a16:creationId xmlns:a16="http://schemas.microsoft.com/office/drawing/2014/main" id="{419AED1A-041E-439C-9D65-0AC83045B4C8}"/>
              </a:ext>
            </a:extLst>
          </p:cNvPr>
          <p:cNvCxnSpPr>
            <a:cxnSpLocks/>
          </p:cNvCxnSpPr>
          <p:nvPr/>
        </p:nvCxnSpPr>
        <p:spPr>
          <a:xfrm>
            <a:off x="829924" y="2400950"/>
            <a:ext cx="3477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4EF9D9D-3144-4356-87A5-DE8B8B5F52F6}"/>
              </a:ext>
            </a:extLst>
          </p:cNvPr>
          <p:cNvCxnSpPr>
            <a:cxnSpLocks/>
          </p:cNvCxnSpPr>
          <p:nvPr/>
        </p:nvCxnSpPr>
        <p:spPr>
          <a:xfrm>
            <a:off x="843093" y="1877038"/>
            <a:ext cx="3464496"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Content Placeholder 1">
            <a:extLst>
              <a:ext uri="{FF2B5EF4-FFF2-40B4-BE49-F238E27FC236}">
                <a16:creationId xmlns:a16="http://schemas.microsoft.com/office/drawing/2014/main" id="{1CEF055E-434A-453A-83EC-709B4EC29599}"/>
              </a:ext>
            </a:extLst>
          </p:cNvPr>
          <p:cNvSpPr txBox="1">
            <a:spLocks/>
          </p:cNvSpPr>
          <p:nvPr/>
        </p:nvSpPr>
        <p:spPr>
          <a:xfrm>
            <a:off x="4278608" y="3135418"/>
            <a:ext cx="4591477" cy="4168490"/>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b="1" dirty="0"/>
              <a:t>Label: </a:t>
            </a:r>
            <a:r>
              <a:rPr lang="en-US" sz="1400" dirty="0"/>
              <a:t>info about the instrument name, </a:t>
            </a:r>
            <a:r>
              <a:rPr lang="en-US" sz="1400" dirty="0" err="1"/>
              <a:t>flowcell</a:t>
            </a:r>
            <a:r>
              <a:rPr lang="en-US" sz="1400" dirty="0"/>
              <a:t> lane, tile number, position, multiplexing index</a:t>
            </a:r>
          </a:p>
          <a:p>
            <a:r>
              <a:rPr lang="en-US" sz="1400" b="1" dirty="0"/>
              <a:t>Sequence: </a:t>
            </a:r>
            <a:r>
              <a:rPr lang="en-US" sz="1400" dirty="0"/>
              <a:t>A, C, G, T or N</a:t>
            </a:r>
          </a:p>
          <a:p>
            <a:r>
              <a:rPr lang="en-US" sz="1400" b="1" dirty="0"/>
              <a:t>Quality: </a:t>
            </a:r>
          </a:p>
          <a:p>
            <a:pPr lvl="1"/>
            <a:r>
              <a:rPr lang="en-US" sz="1200" dirty="0"/>
              <a:t>For each position in the sequence, an integer value representing the probability that the base call is incorrect [-log</a:t>
            </a:r>
            <a:r>
              <a:rPr lang="en-US" sz="1200" baseline="-25000" dirty="0"/>
              <a:t>10</a:t>
            </a:r>
            <a:r>
              <a:rPr lang="en-US" sz="1200" dirty="0"/>
              <a:t>(p)]</a:t>
            </a:r>
          </a:p>
          <a:p>
            <a:pPr lvl="1"/>
            <a:r>
              <a:rPr lang="en-US" sz="1200" dirty="0" err="1"/>
              <a:t>Mappped</a:t>
            </a:r>
            <a:r>
              <a:rPr lang="en-US" sz="1200" dirty="0"/>
              <a:t> in ASCII (Character) encoding</a:t>
            </a:r>
            <a:endParaRPr lang="en-US" sz="900" dirty="0"/>
          </a:p>
        </p:txBody>
      </p:sp>
      <p:cxnSp>
        <p:nvCxnSpPr>
          <p:cNvPr id="39" name="Straight Arrow Connector 38">
            <a:extLst>
              <a:ext uri="{FF2B5EF4-FFF2-40B4-BE49-F238E27FC236}">
                <a16:creationId xmlns:a16="http://schemas.microsoft.com/office/drawing/2014/main" id="{102CDC91-0CC9-44BA-BB8B-2F6C55A6C1C6}"/>
              </a:ext>
            </a:extLst>
          </p:cNvPr>
          <p:cNvCxnSpPr/>
          <p:nvPr/>
        </p:nvCxnSpPr>
        <p:spPr>
          <a:xfrm flipH="1" flipV="1">
            <a:off x="4364182" y="4723323"/>
            <a:ext cx="364981" cy="102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039A84-79D7-4777-AA1E-FD1536F6A5B5}"/>
              </a:ext>
            </a:extLst>
          </p:cNvPr>
          <p:cNvSpPr txBox="1"/>
          <p:nvPr/>
        </p:nvSpPr>
        <p:spPr>
          <a:xfrm>
            <a:off x="1372943" y="1060026"/>
            <a:ext cx="2162772" cy="276999"/>
          </a:xfrm>
          <a:prstGeom prst="rect">
            <a:avLst/>
          </a:prstGeom>
          <a:noFill/>
        </p:spPr>
        <p:txBody>
          <a:bodyPr wrap="none" rtlCol="0">
            <a:spAutoFit/>
          </a:bodyPr>
          <a:lstStyle/>
          <a:p>
            <a:r>
              <a:rPr lang="en-US" sz="1200" b="1" dirty="0"/>
              <a:t>First 12 lines of a </a:t>
            </a:r>
            <a:r>
              <a:rPr lang="en-US" sz="1200" b="1" i="1" dirty="0"/>
              <a:t>.</a:t>
            </a:r>
            <a:r>
              <a:rPr lang="en-US" sz="1200" b="1" i="1" dirty="0" err="1"/>
              <a:t>fastq</a:t>
            </a:r>
            <a:r>
              <a:rPr lang="en-US" sz="1200" b="1" dirty="0"/>
              <a:t> file</a:t>
            </a:r>
            <a:endParaRPr lang="en-CH" sz="1200" b="1" dirty="0"/>
          </a:p>
        </p:txBody>
      </p:sp>
    </p:spTree>
    <p:extLst>
      <p:ext uri="{BB962C8B-B14F-4D97-AF65-F5344CB8AC3E}">
        <p14:creationId xmlns:p14="http://schemas.microsoft.com/office/powerpoint/2010/main" val="111299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17B06-E5A5-455D-A773-C5C38AF1209D}"/>
              </a:ext>
            </a:extLst>
          </p:cNvPr>
          <p:cNvSpPr>
            <a:spLocks noGrp="1"/>
          </p:cNvSpPr>
          <p:nvPr>
            <p:ph idx="1"/>
          </p:nvPr>
        </p:nvSpPr>
        <p:spPr>
          <a:xfrm>
            <a:off x="904875" y="690530"/>
            <a:ext cx="7658954" cy="4168490"/>
          </a:xfrm>
        </p:spPr>
        <p:txBody>
          <a:bodyPr/>
          <a:lstStyle/>
          <a:p>
            <a:r>
              <a:rPr lang="en-US" sz="1600" dirty="0"/>
              <a:t>The raw .</a:t>
            </a:r>
            <a:r>
              <a:rPr lang="en-US" sz="1600" dirty="0" err="1"/>
              <a:t>fastq</a:t>
            </a:r>
            <a:r>
              <a:rPr lang="en-US" sz="1600" dirty="0"/>
              <a:t> file is checked for:</a:t>
            </a:r>
          </a:p>
          <a:p>
            <a:pPr lvl="1"/>
            <a:r>
              <a:rPr lang="en-US" sz="1200" dirty="0"/>
              <a:t>Number of reads</a:t>
            </a:r>
          </a:p>
          <a:p>
            <a:pPr lvl="1"/>
            <a:r>
              <a:rPr lang="en-US" sz="1200" dirty="0"/>
              <a:t>Read length</a:t>
            </a:r>
          </a:p>
          <a:p>
            <a:pPr lvl="1"/>
            <a:r>
              <a:rPr lang="en-US" sz="1200" dirty="0"/>
              <a:t>Base quality &amp; distribution</a:t>
            </a:r>
          </a:p>
          <a:p>
            <a:pPr lvl="1"/>
            <a:r>
              <a:rPr lang="en-US" sz="1200" dirty="0"/>
              <a:t>Duplication level</a:t>
            </a:r>
          </a:p>
        </p:txBody>
      </p:sp>
      <p:sp>
        <p:nvSpPr>
          <p:cNvPr id="3" name="Title 2">
            <a:extLst>
              <a:ext uri="{FF2B5EF4-FFF2-40B4-BE49-F238E27FC236}">
                <a16:creationId xmlns:a16="http://schemas.microsoft.com/office/drawing/2014/main" id="{18418B63-47B8-47CC-A0EB-4BDC51434AB0}"/>
              </a:ext>
            </a:extLst>
          </p:cNvPr>
          <p:cNvSpPr>
            <a:spLocks noGrp="1"/>
          </p:cNvSpPr>
          <p:nvPr>
            <p:ph type="title"/>
          </p:nvPr>
        </p:nvSpPr>
        <p:spPr/>
        <p:txBody>
          <a:bodyPr>
            <a:normAutofit fontScale="90000"/>
          </a:bodyPr>
          <a:lstStyle/>
          <a:p>
            <a:r>
              <a:rPr lang="en-US" dirty="0"/>
              <a:t>Preprocessing: Sequencing quality</a:t>
            </a:r>
            <a:endParaRPr lang="en-CH" dirty="0"/>
          </a:p>
        </p:txBody>
      </p:sp>
      <p:sp>
        <p:nvSpPr>
          <p:cNvPr id="4" name="Date Placeholder 3">
            <a:extLst>
              <a:ext uri="{FF2B5EF4-FFF2-40B4-BE49-F238E27FC236}">
                <a16:creationId xmlns:a16="http://schemas.microsoft.com/office/drawing/2014/main" id="{DF5C09C6-3D33-4F69-BA37-9C9E95034DB7}"/>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3F2F4FB7-D573-4188-96AB-C109357F3EF8}"/>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0785AC7F-5C1F-4CA0-8EEC-1D0600962063}"/>
              </a:ext>
            </a:extLst>
          </p:cNvPr>
          <p:cNvSpPr>
            <a:spLocks noGrp="1"/>
          </p:cNvSpPr>
          <p:nvPr>
            <p:ph type="sldNum" sz="quarter" idx="16"/>
          </p:nvPr>
        </p:nvSpPr>
        <p:spPr/>
        <p:txBody>
          <a:bodyPr/>
          <a:lstStyle/>
          <a:p>
            <a:fld id="{E1E1CD7C-2161-7D43-862E-CE4C333CD873}" type="slidenum">
              <a:rPr lang="fr-FR" smtClean="0"/>
              <a:pPr/>
              <a:t>16</a:t>
            </a:fld>
            <a:endParaRPr lang="fr-FR" dirty="0"/>
          </a:p>
        </p:txBody>
      </p:sp>
      <p:sp>
        <p:nvSpPr>
          <p:cNvPr id="7" name="Content Placeholder 1">
            <a:extLst>
              <a:ext uri="{FF2B5EF4-FFF2-40B4-BE49-F238E27FC236}">
                <a16:creationId xmlns:a16="http://schemas.microsoft.com/office/drawing/2014/main" id="{F2DB327D-F043-4EA8-A572-68F05AB34ADE}"/>
              </a:ext>
            </a:extLst>
          </p:cNvPr>
          <p:cNvSpPr txBox="1">
            <a:spLocks/>
          </p:cNvSpPr>
          <p:nvPr/>
        </p:nvSpPr>
        <p:spPr>
          <a:xfrm>
            <a:off x="679993" y="2849840"/>
            <a:ext cx="3568798" cy="2029170"/>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dirty="0"/>
          </a:p>
        </p:txBody>
      </p:sp>
      <p:pic>
        <p:nvPicPr>
          <p:cNvPr id="20" name="per_base_quality.png" descr="per_base_quality.png">
            <a:extLst>
              <a:ext uri="{FF2B5EF4-FFF2-40B4-BE49-F238E27FC236}">
                <a16:creationId xmlns:a16="http://schemas.microsoft.com/office/drawing/2014/main" id="{319D13E9-D3F6-49FF-809A-C252C54179A9}"/>
              </a:ext>
            </a:extLst>
          </p:cNvPr>
          <p:cNvPicPr>
            <a:picLocks noChangeAspect="1"/>
          </p:cNvPicPr>
          <p:nvPr/>
        </p:nvPicPr>
        <p:blipFill>
          <a:blip r:embed="rId3"/>
          <a:srcRect b="2811"/>
          <a:stretch>
            <a:fillRect/>
          </a:stretch>
        </p:blipFill>
        <p:spPr>
          <a:xfrm>
            <a:off x="1305016" y="1939020"/>
            <a:ext cx="2622986" cy="1911938"/>
          </a:xfrm>
          <a:prstGeom prst="rect">
            <a:avLst/>
          </a:prstGeom>
          <a:ln w="12700" cap="flat">
            <a:noFill/>
            <a:miter lim="400000"/>
          </a:ln>
          <a:effectLst/>
        </p:spPr>
      </p:pic>
      <p:pic>
        <p:nvPicPr>
          <p:cNvPr id="23" name="bad_QC.tiff" descr="bad_QC.tiff">
            <a:extLst>
              <a:ext uri="{FF2B5EF4-FFF2-40B4-BE49-F238E27FC236}">
                <a16:creationId xmlns:a16="http://schemas.microsoft.com/office/drawing/2014/main" id="{28FF6B92-ECB4-4C1F-AA07-674F21AD0CEF}"/>
              </a:ext>
            </a:extLst>
          </p:cNvPr>
          <p:cNvPicPr>
            <a:picLocks noChangeAspect="1"/>
          </p:cNvPicPr>
          <p:nvPr/>
        </p:nvPicPr>
        <p:blipFill>
          <a:blip r:embed="rId4"/>
          <a:srcRect l="581" b="4227"/>
          <a:stretch>
            <a:fillRect/>
          </a:stretch>
        </p:blipFill>
        <p:spPr>
          <a:xfrm>
            <a:off x="4446337" y="1878481"/>
            <a:ext cx="2656228" cy="1998368"/>
          </a:xfrm>
          <a:prstGeom prst="rect">
            <a:avLst/>
          </a:prstGeom>
          <a:ln w="12700" cap="flat">
            <a:noFill/>
            <a:miter lim="400000"/>
          </a:ln>
          <a:effectLst/>
        </p:spPr>
      </p:pic>
      <p:sp>
        <p:nvSpPr>
          <p:cNvPr id="25" name="TextBox 24">
            <a:extLst>
              <a:ext uri="{FF2B5EF4-FFF2-40B4-BE49-F238E27FC236}">
                <a16:creationId xmlns:a16="http://schemas.microsoft.com/office/drawing/2014/main" id="{5F889E26-4B0F-4D20-BC98-45A0552E59DB}"/>
              </a:ext>
            </a:extLst>
          </p:cNvPr>
          <p:cNvSpPr txBox="1"/>
          <p:nvPr/>
        </p:nvSpPr>
        <p:spPr>
          <a:xfrm>
            <a:off x="1569606" y="3833310"/>
            <a:ext cx="1824990" cy="261610"/>
          </a:xfrm>
          <a:prstGeom prst="rect">
            <a:avLst/>
          </a:prstGeom>
          <a:noFill/>
        </p:spPr>
        <p:txBody>
          <a:bodyPr wrap="square">
            <a:spAutoFit/>
          </a:bodyPr>
          <a:lstStyle/>
          <a:p>
            <a:pPr lvl="1"/>
            <a:r>
              <a:rPr lang="en-US" sz="1100" dirty="0"/>
              <a:t>Position in read (bp)</a:t>
            </a:r>
          </a:p>
        </p:txBody>
      </p:sp>
      <p:sp>
        <p:nvSpPr>
          <p:cNvPr id="26" name="TextBox 25">
            <a:extLst>
              <a:ext uri="{FF2B5EF4-FFF2-40B4-BE49-F238E27FC236}">
                <a16:creationId xmlns:a16="http://schemas.microsoft.com/office/drawing/2014/main" id="{1CF94464-59AB-46CE-906E-673CA4CA10D7}"/>
              </a:ext>
            </a:extLst>
          </p:cNvPr>
          <p:cNvSpPr txBox="1"/>
          <p:nvPr/>
        </p:nvSpPr>
        <p:spPr>
          <a:xfrm>
            <a:off x="4770289" y="3833310"/>
            <a:ext cx="1824990" cy="261610"/>
          </a:xfrm>
          <a:prstGeom prst="rect">
            <a:avLst/>
          </a:prstGeom>
          <a:noFill/>
        </p:spPr>
        <p:txBody>
          <a:bodyPr wrap="square">
            <a:spAutoFit/>
          </a:bodyPr>
          <a:lstStyle/>
          <a:p>
            <a:pPr lvl="1"/>
            <a:r>
              <a:rPr lang="en-US" sz="1100" dirty="0"/>
              <a:t>Position in read (bp)</a:t>
            </a:r>
          </a:p>
        </p:txBody>
      </p:sp>
      <p:sp>
        <p:nvSpPr>
          <p:cNvPr id="27" name="TextBox 26">
            <a:extLst>
              <a:ext uri="{FF2B5EF4-FFF2-40B4-BE49-F238E27FC236}">
                <a16:creationId xmlns:a16="http://schemas.microsoft.com/office/drawing/2014/main" id="{D0F20436-F8DA-4CF5-8C79-DA32FD648399}"/>
              </a:ext>
            </a:extLst>
          </p:cNvPr>
          <p:cNvSpPr txBox="1"/>
          <p:nvPr/>
        </p:nvSpPr>
        <p:spPr>
          <a:xfrm rot="16200000">
            <a:off x="3415648" y="2746861"/>
            <a:ext cx="1824990" cy="261610"/>
          </a:xfrm>
          <a:prstGeom prst="rect">
            <a:avLst/>
          </a:prstGeom>
          <a:noFill/>
        </p:spPr>
        <p:txBody>
          <a:bodyPr wrap="square">
            <a:spAutoFit/>
          </a:bodyPr>
          <a:lstStyle/>
          <a:p>
            <a:pPr lvl="1"/>
            <a:r>
              <a:rPr lang="en-US" sz="1100" dirty="0"/>
              <a:t>Quality score</a:t>
            </a:r>
          </a:p>
        </p:txBody>
      </p:sp>
      <p:sp>
        <p:nvSpPr>
          <p:cNvPr id="28" name="TextBox 27">
            <a:extLst>
              <a:ext uri="{FF2B5EF4-FFF2-40B4-BE49-F238E27FC236}">
                <a16:creationId xmlns:a16="http://schemas.microsoft.com/office/drawing/2014/main" id="{05D008BE-C72B-4A4F-B3FF-FF859C67708D}"/>
              </a:ext>
            </a:extLst>
          </p:cNvPr>
          <p:cNvSpPr txBox="1"/>
          <p:nvPr/>
        </p:nvSpPr>
        <p:spPr>
          <a:xfrm rot="16200000">
            <a:off x="241746" y="2746861"/>
            <a:ext cx="1824990" cy="261610"/>
          </a:xfrm>
          <a:prstGeom prst="rect">
            <a:avLst/>
          </a:prstGeom>
          <a:noFill/>
        </p:spPr>
        <p:txBody>
          <a:bodyPr wrap="square">
            <a:spAutoFit/>
          </a:bodyPr>
          <a:lstStyle/>
          <a:p>
            <a:pPr lvl="1"/>
            <a:r>
              <a:rPr lang="en-US" sz="1100" dirty="0"/>
              <a:t>Quality score</a:t>
            </a:r>
          </a:p>
        </p:txBody>
      </p:sp>
      <p:sp>
        <p:nvSpPr>
          <p:cNvPr id="34" name="Content Placeholder 1">
            <a:extLst>
              <a:ext uri="{FF2B5EF4-FFF2-40B4-BE49-F238E27FC236}">
                <a16:creationId xmlns:a16="http://schemas.microsoft.com/office/drawing/2014/main" id="{FC3BF20F-A32B-41B2-99B5-6E0F73B851AE}"/>
              </a:ext>
            </a:extLst>
          </p:cNvPr>
          <p:cNvSpPr txBox="1">
            <a:spLocks/>
          </p:cNvSpPr>
          <p:nvPr/>
        </p:nvSpPr>
        <p:spPr>
          <a:xfrm>
            <a:off x="3744917" y="939756"/>
            <a:ext cx="3814123" cy="1004847"/>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200" dirty="0"/>
              <a:t>Overrepresented sequences</a:t>
            </a:r>
          </a:p>
          <a:p>
            <a:pPr lvl="1"/>
            <a:r>
              <a:rPr lang="en-US" sz="1200" dirty="0"/>
              <a:t>GC content</a:t>
            </a:r>
          </a:p>
          <a:p>
            <a:pPr lvl="1"/>
            <a:r>
              <a:rPr lang="en-US" sz="1200" dirty="0"/>
              <a:t>etc.</a:t>
            </a:r>
          </a:p>
        </p:txBody>
      </p:sp>
      <p:sp>
        <p:nvSpPr>
          <p:cNvPr id="36" name="TextBox 35">
            <a:extLst>
              <a:ext uri="{FF2B5EF4-FFF2-40B4-BE49-F238E27FC236}">
                <a16:creationId xmlns:a16="http://schemas.microsoft.com/office/drawing/2014/main" id="{4FD1D090-4FEF-4699-9234-001C258984B7}"/>
              </a:ext>
            </a:extLst>
          </p:cNvPr>
          <p:cNvSpPr txBox="1"/>
          <p:nvPr/>
        </p:nvSpPr>
        <p:spPr>
          <a:xfrm>
            <a:off x="7279887" y="2628848"/>
            <a:ext cx="1461264" cy="769441"/>
          </a:xfrm>
          <a:prstGeom prst="rect">
            <a:avLst/>
          </a:prstGeom>
          <a:noFill/>
        </p:spPr>
        <p:txBody>
          <a:bodyPr wrap="square">
            <a:spAutoFit/>
          </a:bodyPr>
          <a:lstStyle/>
          <a:p>
            <a:pPr algn="ctr"/>
            <a:r>
              <a:rPr lang="en-US" sz="1100" b="1" dirty="0"/>
              <a:t>2 example outputs from </a:t>
            </a:r>
            <a:r>
              <a:rPr lang="en-US" sz="1100" b="1" dirty="0" err="1"/>
              <a:t>fastQC</a:t>
            </a:r>
            <a:endParaRPr lang="en-US" sz="1100" b="1" dirty="0"/>
          </a:p>
          <a:p>
            <a:pPr algn="ctr"/>
            <a:r>
              <a:rPr lang="en-US" sz="1100" b="1" dirty="0"/>
              <a:t>(summary across all reads)</a:t>
            </a:r>
            <a:endParaRPr lang="en-CH" sz="1100" b="1" dirty="0"/>
          </a:p>
        </p:txBody>
      </p:sp>
      <p:sp>
        <p:nvSpPr>
          <p:cNvPr id="38" name="TextBox 37">
            <a:extLst>
              <a:ext uri="{FF2B5EF4-FFF2-40B4-BE49-F238E27FC236}">
                <a16:creationId xmlns:a16="http://schemas.microsoft.com/office/drawing/2014/main" id="{BBF01E9F-0CF0-4CAC-AF99-8AF6401E3CFC}"/>
              </a:ext>
            </a:extLst>
          </p:cNvPr>
          <p:cNvSpPr txBox="1"/>
          <p:nvPr/>
        </p:nvSpPr>
        <p:spPr>
          <a:xfrm>
            <a:off x="1485845" y="4123044"/>
            <a:ext cx="2387104" cy="261610"/>
          </a:xfrm>
          <a:prstGeom prst="rect">
            <a:avLst/>
          </a:prstGeom>
          <a:noFill/>
          <a:ln>
            <a:solidFill>
              <a:srgbClr val="92D050"/>
            </a:solidFill>
          </a:ln>
        </p:spPr>
        <p:txBody>
          <a:bodyPr wrap="square">
            <a:spAutoFit/>
          </a:bodyPr>
          <a:lstStyle/>
          <a:p>
            <a:pPr algn="ctr"/>
            <a:r>
              <a:rPr lang="en-US" sz="1100" b="1" dirty="0"/>
              <a:t>GOOD</a:t>
            </a:r>
            <a:r>
              <a:rPr lang="en-US" sz="1100" dirty="0"/>
              <a:t>: Process without trimming</a:t>
            </a:r>
            <a:endParaRPr lang="en-CH" sz="1100" dirty="0"/>
          </a:p>
        </p:txBody>
      </p:sp>
      <p:sp>
        <p:nvSpPr>
          <p:cNvPr id="39" name="TextBox 38">
            <a:extLst>
              <a:ext uri="{FF2B5EF4-FFF2-40B4-BE49-F238E27FC236}">
                <a16:creationId xmlns:a16="http://schemas.microsoft.com/office/drawing/2014/main" id="{79FBEDB0-CE5B-4782-B335-3FF284673866}"/>
              </a:ext>
            </a:extLst>
          </p:cNvPr>
          <p:cNvSpPr txBox="1"/>
          <p:nvPr/>
        </p:nvSpPr>
        <p:spPr>
          <a:xfrm>
            <a:off x="4560583" y="4123044"/>
            <a:ext cx="2387104" cy="261610"/>
          </a:xfrm>
          <a:prstGeom prst="rect">
            <a:avLst/>
          </a:prstGeom>
          <a:noFill/>
          <a:ln>
            <a:solidFill>
              <a:srgbClr val="FF0000"/>
            </a:solidFill>
          </a:ln>
        </p:spPr>
        <p:txBody>
          <a:bodyPr wrap="square">
            <a:spAutoFit/>
          </a:bodyPr>
          <a:lstStyle/>
          <a:p>
            <a:pPr algn="ctr"/>
            <a:r>
              <a:rPr lang="en-US" sz="1100" b="1" dirty="0"/>
              <a:t>BAD</a:t>
            </a:r>
            <a:r>
              <a:rPr lang="en-US" sz="1100" dirty="0"/>
              <a:t>: Trimming is necessary</a:t>
            </a:r>
            <a:endParaRPr lang="en-CH" sz="1100" dirty="0"/>
          </a:p>
        </p:txBody>
      </p:sp>
      <p:sp>
        <p:nvSpPr>
          <p:cNvPr id="40" name="Content Placeholder 1">
            <a:extLst>
              <a:ext uri="{FF2B5EF4-FFF2-40B4-BE49-F238E27FC236}">
                <a16:creationId xmlns:a16="http://schemas.microsoft.com/office/drawing/2014/main" id="{6D4CE516-9D27-4AEC-9331-5FBE8773BA60}"/>
              </a:ext>
            </a:extLst>
          </p:cNvPr>
          <p:cNvSpPr txBox="1">
            <a:spLocks/>
          </p:cNvSpPr>
          <p:nvPr/>
        </p:nvSpPr>
        <p:spPr>
          <a:xfrm>
            <a:off x="904875" y="4512355"/>
            <a:ext cx="7658954" cy="4168490"/>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Quality typically decreases towards the end of the read</a:t>
            </a:r>
          </a:p>
          <a:p>
            <a:pPr lvl="1"/>
            <a:r>
              <a:rPr lang="en-US" sz="1200" dirty="0"/>
              <a:t>Remove or trim reads with low quality scores before alignment</a:t>
            </a:r>
          </a:p>
        </p:txBody>
      </p:sp>
      <p:sp>
        <p:nvSpPr>
          <p:cNvPr id="41" name="https://www.bioinformatics.babraham.ac.uk/projects/fastqc/">
            <a:extLst>
              <a:ext uri="{FF2B5EF4-FFF2-40B4-BE49-F238E27FC236}">
                <a16:creationId xmlns:a16="http://schemas.microsoft.com/office/drawing/2014/main" id="{B4BB7BE9-DB64-4CED-BDAE-3B801764D8D7}"/>
              </a:ext>
            </a:extLst>
          </p:cNvPr>
          <p:cNvSpPr txBox="1"/>
          <p:nvPr/>
        </p:nvSpPr>
        <p:spPr>
          <a:xfrm>
            <a:off x="6048363" y="4925505"/>
            <a:ext cx="3109826" cy="241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i="1">
                <a:solidFill>
                  <a:schemeClr val="accent1"/>
                </a:solidFill>
              </a:defRPr>
            </a:lvl1pPr>
          </a:lstStyle>
          <a:p>
            <a:r>
              <a:rPr sz="900" dirty="0">
                <a:hlinkClick r:id="rId5"/>
              </a:rPr>
              <a:t>https://www.bioinformatics.babraham.ac.uk/projects/fastqc/</a:t>
            </a:r>
            <a:endParaRPr sz="900" dirty="0"/>
          </a:p>
        </p:txBody>
      </p:sp>
    </p:spTree>
    <p:extLst>
      <p:ext uri="{BB962C8B-B14F-4D97-AF65-F5344CB8AC3E}">
        <p14:creationId xmlns:p14="http://schemas.microsoft.com/office/powerpoint/2010/main" val="359420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F35DA-897B-4F24-85E8-01948B79BFAE}"/>
              </a:ext>
            </a:extLst>
          </p:cNvPr>
          <p:cNvSpPr>
            <a:spLocks noGrp="1"/>
          </p:cNvSpPr>
          <p:nvPr>
            <p:ph idx="1"/>
          </p:nvPr>
        </p:nvSpPr>
        <p:spPr/>
        <p:txBody>
          <a:bodyPr>
            <a:normAutofit/>
          </a:bodyPr>
          <a:lstStyle/>
          <a:p>
            <a:r>
              <a:rPr lang="en-US" sz="1600" dirty="0"/>
              <a:t>Short reads are efficiently mapped to the genome or transcriptome using short read aligners and known genomic annotations (e.g. </a:t>
            </a:r>
            <a:r>
              <a:rPr lang="en-US" sz="1600" dirty="0" err="1">
                <a:hlinkClick r:id="rId2"/>
              </a:rPr>
              <a:t>Ensembl</a:t>
            </a:r>
            <a:r>
              <a:rPr lang="en-US" sz="1600" dirty="0"/>
              <a:t> or </a:t>
            </a:r>
            <a:r>
              <a:rPr lang="en-US" sz="1600" dirty="0">
                <a:hlinkClick r:id="rId3"/>
              </a:rPr>
              <a:t>UCSC</a:t>
            </a:r>
            <a:r>
              <a:rPr lang="en-US" sz="1600" dirty="0"/>
              <a:t>)</a:t>
            </a:r>
            <a:endParaRPr lang="en-CH" sz="1600" dirty="0"/>
          </a:p>
        </p:txBody>
      </p:sp>
      <p:sp>
        <p:nvSpPr>
          <p:cNvPr id="3" name="Title 2">
            <a:extLst>
              <a:ext uri="{FF2B5EF4-FFF2-40B4-BE49-F238E27FC236}">
                <a16:creationId xmlns:a16="http://schemas.microsoft.com/office/drawing/2014/main" id="{930BFF4F-B0B1-4D50-BEE6-F2179EF42EDE}"/>
              </a:ext>
            </a:extLst>
          </p:cNvPr>
          <p:cNvSpPr>
            <a:spLocks noGrp="1"/>
          </p:cNvSpPr>
          <p:nvPr>
            <p:ph type="title"/>
          </p:nvPr>
        </p:nvSpPr>
        <p:spPr/>
        <p:txBody>
          <a:bodyPr>
            <a:normAutofit fontScale="90000"/>
          </a:bodyPr>
          <a:lstStyle/>
          <a:p>
            <a:r>
              <a:rPr lang="en-US" dirty="0"/>
              <a:t>Preprocessing: Mapping to genome/transcriptome</a:t>
            </a:r>
            <a:endParaRPr lang="en-CH" dirty="0"/>
          </a:p>
        </p:txBody>
      </p:sp>
      <p:sp>
        <p:nvSpPr>
          <p:cNvPr id="4" name="Date Placeholder 3">
            <a:extLst>
              <a:ext uri="{FF2B5EF4-FFF2-40B4-BE49-F238E27FC236}">
                <a16:creationId xmlns:a16="http://schemas.microsoft.com/office/drawing/2014/main" id="{BA4C4EE2-0E4A-4070-8098-4BB955415537}"/>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72D23FB8-FDC2-4667-9B47-1E3DB6E8733C}"/>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E7A1B997-D4A1-41CA-9015-BD3AF350F914}"/>
              </a:ext>
            </a:extLst>
          </p:cNvPr>
          <p:cNvSpPr>
            <a:spLocks noGrp="1"/>
          </p:cNvSpPr>
          <p:nvPr>
            <p:ph type="sldNum" sz="quarter" idx="16"/>
          </p:nvPr>
        </p:nvSpPr>
        <p:spPr/>
        <p:txBody>
          <a:bodyPr/>
          <a:lstStyle/>
          <a:p>
            <a:fld id="{E1E1CD7C-2161-7D43-862E-CE4C333CD873}" type="slidenum">
              <a:rPr lang="fr-FR" smtClean="0"/>
              <a:pPr/>
              <a:t>17</a:t>
            </a:fld>
            <a:endParaRPr lang="fr-FR" dirty="0"/>
          </a:p>
        </p:txBody>
      </p:sp>
      <p:pic>
        <p:nvPicPr>
          <p:cNvPr id="9" name="Picture 8">
            <a:extLst>
              <a:ext uri="{FF2B5EF4-FFF2-40B4-BE49-F238E27FC236}">
                <a16:creationId xmlns:a16="http://schemas.microsoft.com/office/drawing/2014/main" id="{99CD47BF-E1D2-4180-9030-23258E0DF442}"/>
              </a:ext>
            </a:extLst>
          </p:cNvPr>
          <p:cNvPicPr>
            <a:picLocks noChangeAspect="1"/>
          </p:cNvPicPr>
          <p:nvPr/>
        </p:nvPicPr>
        <p:blipFill rotWithShape="1">
          <a:blip r:embed="rId4"/>
          <a:srcRect t="42591"/>
          <a:stretch/>
        </p:blipFill>
        <p:spPr>
          <a:xfrm>
            <a:off x="1437915" y="2227167"/>
            <a:ext cx="4433170" cy="1456095"/>
          </a:xfrm>
          <a:prstGeom prst="rect">
            <a:avLst/>
          </a:prstGeom>
        </p:spPr>
      </p:pic>
      <p:cxnSp>
        <p:nvCxnSpPr>
          <p:cNvPr id="10" name="Straight Connector 9">
            <a:extLst>
              <a:ext uri="{FF2B5EF4-FFF2-40B4-BE49-F238E27FC236}">
                <a16:creationId xmlns:a16="http://schemas.microsoft.com/office/drawing/2014/main" id="{EDF5E7D4-B274-4D88-BF64-F4E5BA92A316}"/>
              </a:ext>
            </a:extLst>
          </p:cNvPr>
          <p:cNvCxnSpPr>
            <a:cxnSpLocks/>
          </p:cNvCxnSpPr>
          <p:nvPr/>
        </p:nvCxnSpPr>
        <p:spPr>
          <a:xfrm flipH="1">
            <a:off x="1580372" y="1575311"/>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37CCB9-62BE-4B64-8D05-B4C9BE471813}"/>
              </a:ext>
            </a:extLst>
          </p:cNvPr>
          <p:cNvCxnSpPr>
            <a:cxnSpLocks/>
          </p:cNvCxnSpPr>
          <p:nvPr/>
        </p:nvCxnSpPr>
        <p:spPr>
          <a:xfrm flipH="1">
            <a:off x="2003430" y="1734337"/>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DFF524-85A7-4358-AD4F-8F5F4D4372D8}"/>
              </a:ext>
            </a:extLst>
          </p:cNvPr>
          <p:cNvCxnSpPr>
            <a:cxnSpLocks/>
          </p:cNvCxnSpPr>
          <p:nvPr/>
        </p:nvCxnSpPr>
        <p:spPr>
          <a:xfrm flipH="1">
            <a:off x="2212497" y="1575311"/>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BEA9522-E534-4280-AA99-7B2E38FC87A8}"/>
              </a:ext>
            </a:extLst>
          </p:cNvPr>
          <p:cNvCxnSpPr>
            <a:cxnSpLocks/>
          </p:cNvCxnSpPr>
          <p:nvPr/>
        </p:nvCxnSpPr>
        <p:spPr>
          <a:xfrm flipH="1">
            <a:off x="2622219" y="1707831"/>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0465E7-F532-42F6-A3AE-A0580FC116FF}"/>
              </a:ext>
            </a:extLst>
          </p:cNvPr>
          <p:cNvCxnSpPr>
            <a:cxnSpLocks/>
          </p:cNvCxnSpPr>
          <p:nvPr/>
        </p:nvCxnSpPr>
        <p:spPr>
          <a:xfrm flipH="1">
            <a:off x="3054314" y="1575310"/>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7EF690-2596-48B2-9E6C-CDC1C7601D5A}"/>
              </a:ext>
            </a:extLst>
          </p:cNvPr>
          <p:cNvCxnSpPr>
            <a:cxnSpLocks/>
          </p:cNvCxnSpPr>
          <p:nvPr/>
        </p:nvCxnSpPr>
        <p:spPr>
          <a:xfrm flipH="1">
            <a:off x="3405628" y="1734337"/>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F359CA-9791-408C-8FBA-7A7C65D349DD}"/>
              </a:ext>
            </a:extLst>
          </p:cNvPr>
          <p:cNvCxnSpPr>
            <a:cxnSpLocks/>
          </p:cNvCxnSpPr>
          <p:nvPr/>
        </p:nvCxnSpPr>
        <p:spPr>
          <a:xfrm flipH="1">
            <a:off x="3749878" y="1542179"/>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493CA5-67EE-4D2C-BB13-499B149C3569}"/>
              </a:ext>
            </a:extLst>
          </p:cNvPr>
          <p:cNvCxnSpPr>
            <a:cxnSpLocks/>
          </p:cNvCxnSpPr>
          <p:nvPr/>
        </p:nvCxnSpPr>
        <p:spPr>
          <a:xfrm flipH="1">
            <a:off x="4171296" y="1734337"/>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054983-70EC-4994-9721-1C2C0F69D0B3}"/>
              </a:ext>
            </a:extLst>
          </p:cNvPr>
          <p:cNvCxnSpPr>
            <a:cxnSpLocks/>
          </p:cNvCxnSpPr>
          <p:nvPr/>
        </p:nvCxnSpPr>
        <p:spPr>
          <a:xfrm flipH="1">
            <a:off x="4429278" y="1542179"/>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FB33AF-A301-4E8D-A21D-9BCC74144676}"/>
              </a:ext>
            </a:extLst>
          </p:cNvPr>
          <p:cNvCxnSpPr>
            <a:cxnSpLocks/>
          </p:cNvCxnSpPr>
          <p:nvPr/>
        </p:nvCxnSpPr>
        <p:spPr>
          <a:xfrm flipH="1">
            <a:off x="4965811" y="1734337"/>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40A65-8570-4D94-AD37-BDE6F3B6A978}"/>
              </a:ext>
            </a:extLst>
          </p:cNvPr>
          <p:cNvCxnSpPr>
            <a:cxnSpLocks/>
          </p:cNvCxnSpPr>
          <p:nvPr/>
        </p:nvCxnSpPr>
        <p:spPr>
          <a:xfrm flipH="1">
            <a:off x="5077570" y="1562058"/>
            <a:ext cx="4041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CBB7B48-5E31-41A8-92F8-7C14826633C0}"/>
              </a:ext>
            </a:extLst>
          </p:cNvPr>
          <p:cNvSpPr txBox="1"/>
          <p:nvPr/>
        </p:nvSpPr>
        <p:spPr>
          <a:xfrm>
            <a:off x="5948346" y="1485729"/>
            <a:ext cx="1828927" cy="300082"/>
          </a:xfrm>
          <a:prstGeom prst="rect">
            <a:avLst/>
          </a:prstGeom>
          <a:noFill/>
        </p:spPr>
        <p:txBody>
          <a:bodyPr wrap="square">
            <a:spAutoFit/>
          </a:bodyPr>
          <a:lstStyle/>
          <a:p>
            <a:r>
              <a:rPr lang="en-US" b="1" dirty="0"/>
              <a:t>RNA-seq raw reads</a:t>
            </a:r>
            <a:endParaRPr lang="en-CH" b="1" dirty="0"/>
          </a:p>
        </p:txBody>
      </p:sp>
      <p:sp>
        <p:nvSpPr>
          <p:cNvPr id="22" name="Arrow: Down 21">
            <a:extLst>
              <a:ext uri="{FF2B5EF4-FFF2-40B4-BE49-F238E27FC236}">
                <a16:creationId xmlns:a16="http://schemas.microsoft.com/office/drawing/2014/main" id="{5710C47B-6C7B-4115-A739-B9D0DF1AC2A4}"/>
              </a:ext>
            </a:extLst>
          </p:cNvPr>
          <p:cNvSpPr/>
          <p:nvPr/>
        </p:nvSpPr>
        <p:spPr>
          <a:xfrm>
            <a:off x="3458506" y="1926613"/>
            <a:ext cx="132522" cy="178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TextBox 22">
            <a:extLst>
              <a:ext uri="{FF2B5EF4-FFF2-40B4-BE49-F238E27FC236}">
                <a16:creationId xmlns:a16="http://schemas.microsoft.com/office/drawing/2014/main" id="{1858A1DE-FDE0-485A-9664-CF2953F42F57}"/>
              </a:ext>
            </a:extLst>
          </p:cNvPr>
          <p:cNvSpPr txBox="1"/>
          <p:nvPr/>
        </p:nvSpPr>
        <p:spPr>
          <a:xfrm>
            <a:off x="3654500" y="1878781"/>
            <a:ext cx="2063385" cy="261610"/>
          </a:xfrm>
          <a:prstGeom prst="rect">
            <a:avLst/>
          </a:prstGeom>
          <a:noFill/>
        </p:spPr>
        <p:txBody>
          <a:bodyPr wrap="none" rtlCol="0">
            <a:spAutoFit/>
          </a:bodyPr>
          <a:lstStyle/>
          <a:p>
            <a:r>
              <a:rPr lang="en-US" sz="1100" dirty="0"/>
              <a:t>Mapping to reference genome</a:t>
            </a:r>
            <a:endParaRPr lang="en-CH" sz="1100" dirty="0"/>
          </a:p>
        </p:txBody>
      </p:sp>
      <p:sp>
        <p:nvSpPr>
          <p:cNvPr id="24" name="TextBox 23">
            <a:extLst>
              <a:ext uri="{FF2B5EF4-FFF2-40B4-BE49-F238E27FC236}">
                <a16:creationId xmlns:a16="http://schemas.microsoft.com/office/drawing/2014/main" id="{F18A5A28-9D30-40AA-825C-6863D5DF4AE0}"/>
              </a:ext>
            </a:extLst>
          </p:cNvPr>
          <p:cNvSpPr txBox="1"/>
          <p:nvPr/>
        </p:nvSpPr>
        <p:spPr>
          <a:xfrm>
            <a:off x="6017749" y="2970200"/>
            <a:ext cx="1828927" cy="300082"/>
          </a:xfrm>
          <a:prstGeom prst="rect">
            <a:avLst/>
          </a:prstGeom>
          <a:noFill/>
        </p:spPr>
        <p:txBody>
          <a:bodyPr wrap="square">
            <a:spAutoFit/>
          </a:bodyPr>
          <a:lstStyle/>
          <a:p>
            <a:r>
              <a:rPr lang="en-US" b="1" dirty="0"/>
              <a:t>Mapped reads</a:t>
            </a:r>
            <a:endParaRPr lang="en-CH" b="1" dirty="0"/>
          </a:p>
        </p:txBody>
      </p:sp>
      <p:sp>
        <p:nvSpPr>
          <p:cNvPr id="26" name="Content Placeholder 1">
            <a:extLst>
              <a:ext uri="{FF2B5EF4-FFF2-40B4-BE49-F238E27FC236}">
                <a16:creationId xmlns:a16="http://schemas.microsoft.com/office/drawing/2014/main" id="{CEC3BABD-8721-4DAD-A350-44CF6C8564EC}"/>
              </a:ext>
            </a:extLst>
          </p:cNvPr>
          <p:cNvSpPr txBox="1">
            <a:spLocks/>
          </p:cNvSpPr>
          <p:nvPr/>
        </p:nvSpPr>
        <p:spPr>
          <a:xfrm>
            <a:off x="904875" y="3821255"/>
            <a:ext cx="4576887" cy="4168490"/>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Efficient alignment with specialized tools</a:t>
            </a:r>
          </a:p>
          <a:p>
            <a:pPr lvl="1"/>
            <a:r>
              <a:rPr lang="en-US" sz="1400" dirty="0"/>
              <a:t>Large number of aligners available</a:t>
            </a:r>
          </a:p>
          <a:p>
            <a:pPr marL="342900" lvl="1" indent="0">
              <a:buNone/>
            </a:pPr>
            <a:r>
              <a:rPr lang="en-US" sz="1200" i="1" dirty="0"/>
              <a:t>(&gt;70 on Wikipedia 20.02.2022)</a:t>
            </a:r>
          </a:p>
          <a:p>
            <a:pPr lvl="1"/>
            <a:r>
              <a:rPr lang="en-US" sz="1400" dirty="0"/>
              <a:t>Considerations: accuracy, gap-aware, speed, memory, …</a:t>
            </a:r>
            <a:endParaRPr lang="en-CH" sz="1400" dirty="0"/>
          </a:p>
        </p:txBody>
      </p:sp>
      <p:pic>
        <p:nvPicPr>
          <p:cNvPr id="27" name="Picture 2" descr="Tools Icon Illustration par back1design1 · Creative Fabrica">
            <a:extLst>
              <a:ext uri="{FF2B5EF4-FFF2-40B4-BE49-F238E27FC236}">
                <a16:creationId xmlns:a16="http://schemas.microsoft.com/office/drawing/2014/main" id="{DCFB017E-1FA5-45D5-96EC-E84201F69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044" y="3781715"/>
            <a:ext cx="416222" cy="246582"/>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1">
            <a:extLst>
              <a:ext uri="{FF2B5EF4-FFF2-40B4-BE49-F238E27FC236}">
                <a16:creationId xmlns:a16="http://schemas.microsoft.com/office/drawing/2014/main" id="{BC27417F-4FEF-44AA-9F0E-956C7B87F2A0}"/>
              </a:ext>
            </a:extLst>
          </p:cNvPr>
          <p:cNvSpPr txBox="1">
            <a:spLocks/>
          </p:cNvSpPr>
          <p:nvPr/>
        </p:nvSpPr>
        <p:spPr>
          <a:xfrm>
            <a:off x="5796915" y="3774095"/>
            <a:ext cx="3240405" cy="1298787"/>
          </a:xfrm>
          <a:prstGeom prst="rect">
            <a:avLst/>
          </a:prstGeom>
        </p:spPr>
        <p:txBody>
          <a:bodyPr vert="horz" lIns="180000" tIns="45720" rIns="91440" bIns="45720" rtlCol="0">
            <a:normAutofit fontScale="92500" lnSpcReduction="10000"/>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Tools:</a:t>
            </a:r>
          </a:p>
          <a:p>
            <a:r>
              <a:rPr lang="en-US" sz="1200" i="1" dirty="0"/>
              <a:t>BWA</a:t>
            </a:r>
          </a:p>
          <a:p>
            <a:r>
              <a:rPr lang="en-US" sz="1200" i="1" dirty="0" err="1"/>
              <a:t>Kallisto</a:t>
            </a:r>
            <a:endParaRPr lang="en-US" sz="1200" i="1" dirty="0"/>
          </a:p>
          <a:p>
            <a:r>
              <a:rPr lang="en-US" sz="1200" i="1" dirty="0"/>
              <a:t>STAR</a:t>
            </a:r>
          </a:p>
          <a:p>
            <a:pPr lvl="1"/>
            <a:r>
              <a:rPr lang="en-US" sz="1000" i="1" dirty="0"/>
              <a:t>Now </a:t>
            </a:r>
            <a:r>
              <a:rPr lang="en-US" sz="1000" b="1" i="1" dirty="0" err="1"/>
              <a:t>STARsolo</a:t>
            </a:r>
            <a:r>
              <a:rPr lang="en-US" sz="1000" i="1" dirty="0"/>
              <a:t> is specifically designed for single-cell and multiplexed exp.</a:t>
            </a:r>
          </a:p>
          <a:p>
            <a:pPr lvl="2"/>
            <a:endParaRPr lang="en-US" sz="900" i="1" dirty="0"/>
          </a:p>
          <a:p>
            <a:pPr marL="342900" lvl="1" indent="0">
              <a:buNone/>
            </a:pPr>
            <a:endParaRPr lang="en-US" sz="1000" i="1" dirty="0"/>
          </a:p>
          <a:p>
            <a:pPr marL="342900" lvl="1" indent="0">
              <a:buFont typeface="Arial" panose="020B0604020202020204" pitchFamily="34" charset="0"/>
              <a:buNone/>
            </a:pPr>
            <a:endParaRPr lang="en-CH" i="1" dirty="0"/>
          </a:p>
        </p:txBody>
      </p:sp>
      <p:sp>
        <p:nvSpPr>
          <p:cNvPr id="8" name="TextBox 7">
            <a:extLst>
              <a:ext uri="{FF2B5EF4-FFF2-40B4-BE49-F238E27FC236}">
                <a16:creationId xmlns:a16="http://schemas.microsoft.com/office/drawing/2014/main" id="{09AFB4CB-9945-48A9-8955-53F4EFDD057F}"/>
              </a:ext>
            </a:extLst>
          </p:cNvPr>
          <p:cNvSpPr txBox="1"/>
          <p:nvPr/>
        </p:nvSpPr>
        <p:spPr>
          <a:xfrm>
            <a:off x="4965811" y="3436229"/>
            <a:ext cx="1693865" cy="215444"/>
          </a:xfrm>
          <a:prstGeom prst="rect">
            <a:avLst/>
          </a:prstGeom>
          <a:noFill/>
        </p:spPr>
        <p:txBody>
          <a:bodyPr wrap="square">
            <a:spAutoFit/>
          </a:bodyPr>
          <a:lstStyle/>
          <a:p>
            <a:r>
              <a:rPr lang="en-US" sz="800" dirty="0">
                <a:solidFill>
                  <a:srgbClr val="54585A"/>
                </a:solidFill>
                <a:latin typeface="IBM Plex Sans" panose="020B0604020202020204" pitchFamily="34" charset="0"/>
                <a:hlinkClick r:id="rId6"/>
              </a:rPr>
              <a:t>Galaxy tutorial</a:t>
            </a:r>
            <a:endParaRPr lang="en-CH" sz="800" dirty="0"/>
          </a:p>
        </p:txBody>
      </p:sp>
    </p:spTree>
    <p:extLst>
      <p:ext uri="{BB962C8B-B14F-4D97-AF65-F5344CB8AC3E}">
        <p14:creationId xmlns:p14="http://schemas.microsoft.com/office/powerpoint/2010/main" val="66804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AFC728-FFB5-4E3D-88CF-654C5CB36D38}"/>
              </a:ext>
            </a:extLst>
          </p:cNvPr>
          <p:cNvSpPr>
            <a:spLocks noGrp="1"/>
          </p:cNvSpPr>
          <p:nvPr>
            <p:ph idx="1"/>
          </p:nvPr>
        </p:nvSpPr>
        <p:spPr/>
        <p:txBody>
          <a:bodyPr/>
          <a:lstStyle/>
          <a:p>
            <a:r>
              <a:rPr lang="en-US" sz="1600" dirty="0"/>
              <a:t>Expression is summarized as read abundance per genomic feature (gene, transcript, exon)</a:t>
            </a:r>
          </a:p>
          <a:p>
            <a:endParaRPr lang="en-US" dirty="0"/>
          </a:p>
          <a:p>
            <a:endParaRPr lang="en-US" dirty="0"/>
          </a:p>
          <a:p>
            <a:endParaRPr lang="en-US" dirty="0"/>
          </a:p>
          <a:p>
            <a:endParaRPr lang="en-US" sz="1600" dirty="0"/>
          </a:p>
          <a:p>
            <a:r>
              <a:rPr lang="en-US" sz="1600" b="1" dirty="0"/>
              <a:t>Note: </a:t>
            </a:r>
            <a:r>
              <a:rPr lang="en-US" sz="1600" dirty="0"/>
              <a:t>The assignment of reads to genes can be challenging due to overlapping annotation</a:t>
            </a:r>
          </a:p>
          <a:p>
            <a:pPr lvl="1"/>
            <a:r>
              <a:rPr lang="en-US" sz="1400" dirty="0"/>
              <a:t>Arbitrary decisions need to be made for dealing with reads spanning multiple features</a:t>
            </a:r>
          </a:p>
          <a:p>
            <a:pPr lvl="1"/>
            <a:r>
              <a:rPr lang="en-US" sz="1400" dirty="0"/>
              <a:t>Different tools, different results</a:t>
            </a:r>
            <a:endParaRPr lang="en-CH" sz="1400" dirty="0"/>
          </a:p>
        </p:txBody>
      </p:sp>
      <p:sp>
        <p:nvSpPr>
          <p:cNvPr id="3" name="Title 2">
            <a:extLst>
              <a:ext uri="{FF2B5EF4-FFF2-40B4-BE49-F238E27FC236}">
                <a16:creationId xmlns:a16="http://schemas.microsoft.com/office/drawing/2014/main" id="{9A6265C9-8AB8-4F43-9514-DADD19BB8E9B}"/>
              </a:ext>
            </a:extLst>
          </p:cNvPr>
          <p:cNvSpPr>
            <a:spLocks noGrp="1"/>
          </p:cNvSpPr>
          <p:nvPr>
            <p:ph type="title"/>
          </p:nvPr>
        </p:nvSpPr>
        <p:spPr/>
        <p:txBody>
          <a:bodyPr>
            <a:normAutofit fontScale="90000"/>
          </a:bodyPr>
          <a:lstStyle/>
          <a:p>
            <a:r>
              <a:rPr lang="en-US" dirty="0"/>
              <a:t>Preprocessing: Gene expression estimate – count matrix</a:t>
            </a:r>
            <a:endParaRPr lang="en-CH" dirty="0"/>
          </a:p>
        </p:txBody>
      </p:sp>
      <p:sp>
        <p:nvSpPr>
          <p:cNvPr id="4" name="Date Placeholder 3">
            <a:extLst>
              <a:ext uri="{FF2B5EF4-FFF2-40B4-BE49-F238E27FC236}">
                <a16:creationId xmlns:a16="http://schemas.microsoft.com/office/drawing/2014/main" id="{A0157101-3023-4C4E-9B36-A9C649444D8C}"/>
              </a:ext>
            </a:extLst>
          </p:cNvPr>
          <p:cNvSpPr>
            <a:spLocks noGrp="1"/>
          </p:cNvSpPr>
          <p:nvPr>
            <p:ph type="dt" sz="half" idx="14"/>
          </p:nvPr>
        </p:nvSpPr>
        <p:spPr/>
        <p:txBody>
          <a:bodyPr/>
          <a:lstStyle/>
          <a:p>
            <a:r>
              <a:rPr lang="fr-CH" dirty="0"/>
              <a:t>BIOENG-420  SINGLE-CELL BIOLOGY</a:t>
            </a:r>
            <a:endParaRPr lang="fr-FR" dirty="0"/>
          </a:p>
        </p:txBody>
      </p:sp>
      <p:sp>
        <p:nvSpPr>
          <p:cNvPr id="5" name="Footer Placeholder 4">
            <a:extLst>
              <a:ext uri="{FF2B5EF4-FFF2-40B4-BE49-F238E27FC236}">
                <a16:creationId xmlns:a16="http://schemas.microsoft.com/office/drawing/2014/main" id="{6A6D133F-1EA6-419A-AB2C-29618084BE06}"/>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2899A4FC-8BD1-487D-A0C9-5EB217CA9D5B}"/>
              </a:ext>
            </a:extLst>
          </p:cNvPr>
          <p:cNvSpPr>
            <a:spLocks noGrp="1"/>
          </p:cNvSpPr>
          <p:nvPr>
            <p:ph type="sldNum" sz="quarter" idx="16"/>
          </p:nvPr>
        </p:nvSpPr>
        <p:spPr/>
        <p:txBody>
          <a:bodyPr/>
          <a:lstStyle/>
          <a:p>
            <a:fld id="{E1E1CD7C-2161-7D43-862E-CE4C333CD873}" type="slidenum">
              <a:rPr lang="fr-FR" smtClean="0"/>
              <a:pPr/>
              <a:t>18</a:t>
            </a:fld>
            <a:endParaRPr lang="fr-FR" dirty="0"/>
          </a:p>
        </p:txBody>
      </p:sp>
      <p:cxnSp>
        <p:nvCxnSpPr>
          <p:cNvPr id="15" name="Straight Connector 14">
            <a:extLst>
              <a:ext uri="{FF2B5EF4-FFF2-40B4-BE49-F238E27FC236}">
                <a16:creationId xmlns:a16="http://schemas.microsoft.com/office/drawing/2014/main" id="{BA1CDB89-5393-4EE6-93DC-4121512AEB07}"/>
              </a:ext>
            </a:extLst>
          </p:cNvPr>
          <p:cNvCxnSpPr/>
          <p:nvPr/>
        </p:nvCxnSpPr>
        <p:spPr>
          <a:xfrm>
            <a:off x="812087" y="2130944"/>
            <a:ext cx="4465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389DEE-134F-4B3F-96D8-BFA8F7A04785}"/>
              </a:ext>
            </a:extLst>
          </p:cNvPr>
          <p:cNvSpPr/>
          <p:nvPr/>
        </p:nvSpPr>
        <p:spPr>
          <a:xfrm>
            <a:off x="1010869" y="2042993"/>
            <a:ext cx="675861" cy="1590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A</a:t>
            </a:r>
            <a:endParaRPr lang="en-CH" dirty="0"/>
          </a:p>
        </p:txBody>
      </p:sp>
      <p:sp>
        <p:nvSpPr>
          <p:cNvPr id="17" name="Rectangle 16">
            <a:extLst>
              <a:ext uri="{FF2B5EF4-FFF2-40B4-BE49-F238E27FC236}">
                <a16:creationId xmlns:a16="http://schemas.microsoft.com/office/drawing/2014/main" id="{C3159465-8421-4192-B6F5-757E47FA25CE}"/>
              </a:ext>
            </a:extLst>
          </p:cNvPr>
          <p:cNvSpPr/>
          <p:nvPr/>
        </p:nvSpPr>
        <p:spPr>
          <a:xfrm>
            <a:off x="2154351" y="2045577"/>
            <a:ext cx="675861" cy="1590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B</a:t>
            </a:r>
            <a:endParaRPr lang="en-CH" dirty="0"/>
          </a:p>
        </p:txBody>
      </p:sp>
      <p:sp>
        <p:nvSpPr>
          <p:cNvPr id="18" name="Rectangle 17">
            <a:extLst>
              <a:ext uri="{FF2B5EF4-FFF2-40B4-BE49-F238E27FC236}">
                <a16:creationId xmlns:a16="http://schemas.microsoft.com/office/drawing/2014/main" id="{0DCC46A7-94E3-4080-B001-F673DD4310BB}"/>
              </a:ext>
            </a:extLst>
          </p:cNvPr>
          <p:cNvSpPr/>
          <p:nvPr/>
        </p:nvSpPr>
        <p:spPr>
          <a:xfrm>
            <a:off x="4471575" y="2056246"/>
            <a:ext cx="675861" cy="1590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C</a:t>
            </a:r>
            <a:endParaRPr lang="en-CH" dirty="0"/>
          </a:p>
        </p:txBody>
      </p:sp>
      <p:cxnSp>
        <p:nvCxnSpPr>
          <p:cNvPr id="19" name="Straight Connector 18">
            <a:extLst>
              <a:ext uri="{FF2B5EF4-FFF2-40B4-BE49-F238E27FC236}">
                <a16:creationId xmlns:a16="http://schemas.microsoft.com/office/drawing/2014/main" id="{8D1EF96F-7156-4734-A834-31FDEFFAA636}"/>
              </a:ext>
            </a:extLst>
          </p:cNvPr>
          <p:cNvCxnSpPr>
            <a:cxnSpLocks/>
          </p:cNvCxnSpPr>
          <p:nvPr/>
        </p:nvCxnSpPr>
        <p:spPr>
          <a:xfrm flipH="1">
            <a:off x="1010869" y="1864468"/>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FAED1-24EA-426D-BD2C-ECEEF9DBCB1B}"/>
              </a:ext>
            </a:extLst>
          </p:cNvPr>
          <p:cNvCxnSpPr>
            <a:cxnSpLocks/>
          </p:cNvCxnSpPr>
          <p:nvPr/>
        </p:nvCxnSpPr>
        <p:spPr>
          <a:xfrm flipH="1">
            <a:off x="1180012" y="1963860"/>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C7FE85-499E-433A-A21B-C88BCCE0C755}"/>
              </a:ext>
            </a:extLst>
          </p:cNvPr>
          <p:cNvCxnSpPr>
            <a:cxnSpLocks/>
          </p:cNvCxnSpPr>
          <p:nvPr/>
        </p:nvCxnSpPr>
        <p:spPr>
          <a:xfrm flipH="1">
            <a:off x="1301022" y="1859680"/>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CBA3DF-730D-456E-9138-9ACBD13A65A8}"/>
              </a:ext>
            </a:extLst>
          </p:cNvPr>
          <p:cNvCxnSpPr>
            <a:cxnSpLocks/>
          </p:cNvCxnSpPr>
          <p:nvPr/>
        </p:nvCxnSpPr>
        <p:spPr>
          <a:xfrm flipH="1">
            <a:off x="1463194" y="1959072"/>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4E25F3-EC1E-4FCD-8CB3-0B277564A346}"/>
              </a:ext>
            </a:extLst>
          </p:cNvPr>
          <p:cNvCxnSpPr>
            <a:cxnSpLocks/>
          </p:cNvCxnSpPr>
          <p:nvPr/>
        </p:nvCxnSpPr>
        <p:spPr>
          <a:xfrm flipH="1">
            <a:off x="1325441" y="1751824"/>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B3243D-EC45-4EA4-A17D-067FB972023C}"/>
              </a:ext>
            </a:extLst>
          </p:cNvPr>
          <p:cNvCxnSpPr>
            <a:cxnSpLocks/>
          </p:cNvCxnSpPr>
          <p:nvPr/>
        </p:nvCxnSpPr>
        <p:spPr>
          <a:xfrm flipH="1">
            <a:off x="2154351" y="1959072"/>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049B54-88E6-4E9C-8B8F-202062284F71}"/>
              </a:ext>
            </a:extLst>
          </p:cNvPr>
          <p:cNvCxnSpPr>
            <a:cxnSpLocks/>
          </p:cNvCxnSpPr>
          <p:nvPr/>
        </p:nvCxnSpPr>
        <p:spPr>
          <a:xfrm flipH="1">
            <a:off x="2614374" y="1959072"/>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63E962-D381-4EBD-B0FD-83767E71AF4A}"/>
              </a:ext>
            </a:extLst>
          </p:cNvPr>
          <p:cNvCxnSpPr>
            <a:cxnSpLocks/>
          </p:cNvCxnSpPr>
          <p:nvPr/>
        </p:nvCxnSpPr>
        <p:spPr>
          <a:xfrm flipH="1">
            <a:off x="4471575" y="1959072"/>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5691D76-01B0-45D9-9FC2-062FC7F1C1B5}"/>
              </a:ext>
            </a:extLst>
          </p:cNvPr>
          <p:cNvCxnSpPr>
            <a:cxnSpLocks/>
          </p:cNvCxnSpPr>
          <p:nvPr/>
        </p:nvCxnSpPr>
        <p:spPr>
          <a:xfrm flipH="1">
            <a:off x="4647333" y="1751824"/>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AB0E22-1BFD-470B-BF98-63F6F30DE893}"/>
              </a:ext>
            </a:extLst>
          </p:cNvPr>
          <p:cNvCxnSpPr>
            <a:cxnSpLocks/>
          </p:cNvCxnSpPr>
          <p:nvPr/>
        </p:nvCxnSpPr>
        <p:spPr>
          <a:xfrm flipH="1">
            <a:off x="4685400" y="1864468"/>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39CC64-9161-4754-9C2F-9B2E2F9EDC27}"/>
              </a:ext>
            </a:extLst>
          </p:cNvPr>
          <p:cNvCxnSpPr>
            <a:cxnSpLocks/>
          </p:cNvCxnSpPr>
          <p:nvPr/>
        </p:nvCxnSpPr>
        <p:spPr>
          <a:xfrm flipH="1">
            <a:off x="4985264" y="1906063"/>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97DD16-E1C4-411C-9A73-37C9DBA77ABF}"/>
              </a:ext>
            </a:extLst>
          </p:cNvPr>
          <p:cNvCxnSpPr>
            <a:cxnSpLocks/>
          </p:cNvCxnSpPr>
          <p:nvPr/>
        </p:nvCxnSpPr>
        <p:spPr>
          <a:xfrm flipH="1">
            <a:off x="4798032" y="1998828"/>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F830AA-92E1-40CB-AB52-38585E63A9DC}"/>
              </a:ext>
            </a:extLst>
          </p:cNvPr>
          <p:cNvCxnSpPr>
            <a:cxnSpLocks/>
          </p:cNvCxnSpPr>
          <p:nvPr/>
        </p:nvCxnSpPr>
        <p:spPr>
          <a:xfrm flipH="1">
            <a:off x="4847572" y="1777217"/>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Arrow: Right 31">
            <a:extLst>
              <a:ext uri="{FF2B5EF4-FFF2-40B4-BE49-F238E27FC236}">
                <a16:creationId xmlns:a16="http://schemas.microsoft.com/office/drawing/2014/main" id="{87AA4335-97A3-49C4-AF31-A06FD43A4EEE}"/>
              </a:ext>
            </a:extLst>
          </p:cNvPr>
          <p:cNvSpPr/>
          <p:nvPr/>
        </p:nvSpPr>
        <p:spPr>
          <a:xfrm>
            <a:off x="5845120" y="1910850"/>
            <a:ext cx="162172" cy="94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TextBox 32">
            <a:extLst>
              <a:ext uri="{FF2B5EF4-FFF2-40B4-BE49-F238E27FC236}">
                <a16:creationId xmlns:a16="http://schemas.microsoft.com/office/drawing/2014/main" id="{71183B4C-8B16-4C80-B101-9C36A76AA6FC}"/>
              </a:ext>
            </a:extLst>
          </p:cNvPr>
          <p:cNvSpPr txBox="1"/>
          <p:nvPr/>
        </p:nvSpPr>
        <p:spPr>
          <a:xfrm>
            <a:off x="5508463" y="2005454"/>
            <a:ext cx="835485" cy="400110"/>
          </a:xfrm>
          <a:prstGeom prst="rect">
            <a:avLst/>
          </a:prstGeom>
          <a:noFill/>
        </p:spPr>
        <p:txBody>
          <a:bodyPr wrap="none" rtlCol="0">
            <a:spAutoFit/>
          </a:bodyPr>
          <a:lstStyle/>
          <a:p>
            <a:pPr algn="ctr"/>
            <a:r>
              <a:rPr lang="en-US" sz="1000" dirty="0"/>
              <a:t>Read count</a:t>
            </a:r>
          </a:p>
          <a:p>
            <a:pPr algn="ctr"/>
            <a:r>
              <a:rPr lang="en-US" sz="1000" dirty="0"/>
              <a:t>matrix</a:t>
            </a:r>
            <a:endParaRPr lang="en-CH" sz="1000" dirty="0"/>
          </a:p>
        </p:txBody>
      </p:sp>
      <p:graphicFrame>
        <p:nvGraphicFramePr>
          <p:cNvPr id="34" name="Table 2055">
            <a:extLst>
              <a:ext uri="{FF2B5EF4-FFF2-40B4-BE49-F238E27FC236}">
                <a16:creationId xmlns:a16="http://schemas.microsoft.com/office/drawing/2014/main" id="{3F1EEC00-3657-4018-85BF-EE3D7A2FEC2C}"/>
              </a:ext>
            </a:extLst>
          </p:cNvPr>
          <p:cNvGraphicFramePr>
            <a:graphicFrameLocks noGrp="1"/>
          </p:cNvGraphicFramePr>
          <p:nvPr>
            <p:extLst>
              <p:ext uri="{D42A27DB-BD31-4B8C-83A1-F6EECF244321}">
                <p14:modId xmlns:p14="http://schemas.microsoft.com/office/powerpoint/2010/main" val="3695129018"/>
              </p:ext>
            </p:extLst>
          </p:nvPr>
        </p:nvGraphicFramePr>
        <p:xfrm>
          <a:off x="6453919" y="1446812"/>
          <a:ext cx="2177319" cy="976684"/>
        </p:xfrm>
        <a:graphic>
          <a:graphicData uri="http://schemas.openxmlformats.org/drawingml/2006/table">
            <a:tbl>
              <a:tblPr>
                <a:tableStyleId>{5C22544A-7EE6-4342-B048-85BDC9FD1C3A}</a:tableStyleId>
              </a:tblPr>
              <a:tblGrid>
                <a:gridCol w="725773">
                  <a:extLst>
                    <a:ext uri="{9D8B030D-6E8A-4147-A177-3AD203B41FA5}">
                      <a16:colId xmlns:a16="http://schemas.microsoft.com/office/drawing/2014/main" val="3847413235"/>
                    </a:ext>
                  </a:extLst>
                </a:gridCol>
                <a:gridCol w="725773">
                  <a:extLst>
                    <a:ext uri="{9D8B030D-6E8A-4147-A177-3AD203B41FA5}">
                      <a16:colId xmlns:a16="http://schemas.microsoft.com/office/drawing/2014/main" val="3796158366"/>
                    </a:ext>
                  </a:extLst>
                </a:gridCol>
                <a:gridCol w="725773">
                  <a:extLst>
                    <a:ext uri="{9D8B030D-6E8A-4147-A177-3AD203B41FA5}">
                      <a16:colId xmlns:a16="http://schemas.microsoft.com/office/drawing/2014/main" val="1530281420"/>
                    </a:ext>
                  </a:extLst>
                </a:gridCol>
              </a:tblGrid>
              <a:tr h="244171">
                <a:tc>
                  <a:txBody>
                    <a:bodyPr/>
                    <a:lstStyle/>
                    <a:p>
                      <a:pPr algn="ctr"/>
                      <a:endParaRPr lang="en-CH" sz="900" dirty="0"/>
                    </a:p>
                  </a:txBody>
                  <a:tcPr/>
                </a:tc>
                <a:tc>
                  <a:txBody>
                    <a:bodyPr/>
                    <a:lstStyle/>
                    <a:p>
                      <a:pPr algn="ctr"/>
                      <a:r>
                        <a:rPr lang="en-US" sz="900" b="1" dirty="0"/>
                        <a:t>Cell 1</a:t>
                      </a:r>
                      <a:endParaRPr lang="en-CH" sz="900" dirty="0"/>
                    </a:p>
                  </a:txBody>
                  <a:tcPr/>
                </a:tc>
                <a:tc>
                  <a:txBody>
                    <a:bodyPr/>
                    <a:lstStyle/>
                    <a:p>
                      <a:pPr algn="ctr"/>
                      <a:r>
                        <a:rPr lang="en-US" sz="900" b="1" dirty="0"/>
                        <a:t>Cell 2</a:t>
                      </a:r>
                      <a:endParaRPr lang="en-CH" sz="900" b="1" dirty="0"/>
                    </a:p>
                  </a:txBody>
                  <a:tcPr/>
                </a:tc>
                <a:extLst>
                  <a:ext uri="{0D108BD9-81ED-4DB2-BD59-A6C34878D82A}">
                    <a16:rowId xmlns:a16="http://schemas.microsoft.com/office/drawing/2014/main" val="969591245"/>
                  </a:ext>
                </a:extLst>
              </a:tr>
              <a:tr h="244171">
                <a:tc>
                  <a:txBody>
                    <a:bodyPr/>
                    <a:lstStyle/>
                    <a:p>
                      <a:pPr algn="ctr"/>
                      <a:r>
                        <a:rPr lang="en-US" sz="900" b="1" dirty="0"/>
                        <a:t>Gene A</a:t>
                      </a:r>
                      <a:endParaRPr lang="en-CH" sz="900" b="1" dirty="0"/>
                    </a:p>
                  </a:txBody>
                  <a:tcPr/>
                </a:tc>
                <a:tc>
                  <a:txBody>
                    <a:bodyPr/>
                    <a:lstStyle/>
                    <a:p>
                      <a:pPr algn="ctr"/>
                      <a:r>
                        <a:rPr lang="en-US" sz="900" dirty="0"/>
                        <a:t>5</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2317098659"/>
                  </a:ext>
                </a:extLst>
              </a:tr>
              <a:tr h="244171">
                <a:tc>
                  <a:txBody>
                    <a:bodyPr/>
                    <a:lstStyle/>
                    <a:p>
                      <a:pPr algn="ctr"/>
                      <a:r>
                        <a:rPr lang="en-US" sz="900" b="1" dirty="0"/>
                        <a:t>Gene B</a:t>
                      </a:r>
                      <a:endParaRPr lang="en-CH" sz="900" b="1" dirty="0"/>
                    </a:p>
                  </a:txBody>
                  <a:tcPr/>
                </a:tc>
                <a:tc>
                  <a:txBody>
                    <a:bodyPr/>
                    <a:lstStyle/>
                    <a:p>
                      <a:pPr algn="ctr"/>
                      <a:r>
                        <a:rPr lang="en-US" sz="900" dirty="0"/>
                        <a:t>2</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4103027720"/>
                  </a:ext>
                </a:extLst>
              </a:tr>
              <a:tr h="244171">
                <a:tc>
                  <a:txBody>
                    <a:bodyPr/>
                    <a:lstStyle/>
                    <a:p>
                      <a:pPr algn="ctr"/>
                      <a:r>
                        <a:rPr lang="en-US" sz="900" b="1" dirty="0"/>
                        <a:t>Gene C</a:t>
                      </a:r>
                      <a:endParaRPr lang="en-CH" sz="900" b="1" dirty="0"/>
                    </a:p>
                  </a:txBody>
                  <a:tcPr/>
                </a:tc>
                <a:tc>
                  <a:txBody>
                    <a:bodyPr/>
                    <a:lstStyle/>
                    <a:p>
                      <a:pPr algn="ctr"/>
                      <a:r>
                        <a:rPr lang="en-US" sz="900" dirty="0"/>
                        <a:t>6</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1240699174"/>
                  </a:ext>
                </a:extLst>
              </a:tr>
            </a:tbl>
          </a:graphicData>
        </a:graphic>
      </p:graphicFrame>
      <p:grpSp>
        <p:nvGrpSpPr>
          <p:cNvPr id="35" name="Group 903">
            <a:extLst>
              <a:ext uri="{FF2B5EF4-FFF2-40B4-BE49-F238E27FC236}">
                <a16:creationId xmlns:a16="http://schemas.microsoft.com/office/drawing/2014/main" id="{74DB4BFF-8443-4A21-A708-2F00413F88FF}"/>
              </a:ext>
            </a:extLst>
          </p:cNvPr>
          <p:cNvGrpSpPr/>
          <p:nvPr/>
        </p:nvGrpSpPr>
        <p:grpSpPr>
          <a:xfrm>
            <a:off x="5586392" y="3472982"/>
            <a:ext cx="2520243" cy="1431758"/>
            <a:chOff x="-1" y="0"/>
            <a:chExt cx="9162456" cy="4760332"/>
          </a:xfrm>
        </p:grpSpPr>
        <p:pic>
          <p:nvPicPr>
            <p:cNvPr id="36" name="count_modes.png" descr="count_modes.png">
              <a:extLst>
                <a:ext uri="{FF2B5EF4-FFF2-40B4-BE49-F238E27FC236}">
                  <a16:creationId xmlns:a16="http://schemas.microsoft.com/office/drawing/2014/main" id="{02C49EE1-5CEF-44C5-8417-9FBD3FE50ACD}"/>
                </a:ext>
              </a:extLst>
            </p:cNvPr>
            <p:cNvPicPr>
              <a:picLocks noChangeAspect="1"/>
            </p:cNvPicPr>
            <p:nvPr/>
          </p:nvPicPr>
          <p:blipFill>
            <a:blip r:embed="rId3"/>
            <a:srcRect b="56004"/>
            <a:stretch>
              <a:fillRect/>
            </a:stretch>
          </p:blipFill>
          <p:spPr>
            <a:xfrm>
              <a:off x="8142" y="-1"/>
              <a:ext cx="9154314" cy="3617630"/>
            </a:xfrm>
            <a:prstGeom prst="rect">
              <a:avLst/>
            </a:prstGeom>
            <a:ln w="12700" cap="flat">
              <a:noFill/>
              <a:miter lim="400000"/>
            </a:ln>
            <a:effectLst/>
          </p:spPr>
        </p:pic>
        <p:pic>
          <p:nvPicPr>
            <p:cNvPr id="37" name="count_modes.png" descr="count_modes.png">
              <a:extLst>
                <a:ext uri="{FF2B5EF4-FFF2-40B4-BE49-F238E27FC236}">
                  <a16:creationId xmlns:a16="http://schemas.microsoft.com/office/drawing/2014/main" id="{57FD99DC-34A2-475F-8978-96A244066AA2}"/>
                </a:ext>
              </a:extLst>
            </p:cNvPr>
            <p:cNvPicPr>
              <a:picLocks noChangeAspect="1"/>
            </p:cNvPicPr>
            <p:nvPr/>
          </p:nvPicPr>
          <p:blipFill>
            <a:blip r:embed="rId3"/>
            <a:srcRect t="71949" b="14239"/>
            <a:stretch>
              <a:fillRect/>
            </a:stretch>
          </p:blipFill>
          <p:spPr>
            <a:xfrm>
              <a:off x="-2" y="3624272"/>
              <a:ext cx="9158888" cy="1136061"/>
            </a:xfrm>
            <a:prstGeom prst="rect">
              <a:avLst/>
            </a:prstGeom>
            <a:ln w="12700" cap="flat">
              <a:noFill/>
              <a:miter lim="400000"/>
            </a:ln>
            <a:effectLst/>
          </p:spPr>
        </p:pic>
      </p:grpSp>
      <p:sp>
        <p:nvSpPr>
          <p:cNvPr id="39" name="TextBox 38">
            <a:extLst>
              <a:ext uri="{FF2B5EF4-FFF2-40B4-BE49-F238E27FC236}">
                <a16:creationId xmlns:a16="http://schemas.microsoft.com/office/drawing/2014/main" id="{3FE8A999-1CFE-4906-B2B1-95992D9932E7}"/>
              </a:ext>
            </a:extLst>
          </p:cNvPr>
          <p:cNvSpPr txBox="1"/>
          <p:nvPr/>
        </p:nvSpPr>
        <p:spPr>
          <a:xfrm>
            <a:off x="6623758" y="4919335"/>
            <a:ext cx="2520242" cy="246221"/>
          </a:xfrm>
          <a:prstGeom prst="rect">
            <a:avLst/>
          </a:prstGeom>
          <a:noFill/>
        </p:spPr>
        <p:txBody>
          <a:bodyPr wrap="none" rtlCol="0">
            <a:spAutoFit/>
          </a:bodyPr>
          <a:lstStyle/>
          <a:p>
            <a:r>
              <a:rPr lang="en-US" sz="1000" dirty="0" err="1">
                <a:hlinkClick r:id="rId4"/>
              </a:rPr>
              <a:t>HTseq</a:t>
            </a:r>
            <a:r>
              <a:rPr lang="en-US" sz="1000" dirty="0">
                <a:hlinkClick r:id="rId4"/>
              </a:rPr>
              <a:t> (AndersHuberBioinformatics2014)</a:t>
            </a:r>
            <a:endParaRPr lang="en-US" sz="1000" dirty="0"/>
          </a:p>
        </p:txBody>
      </p:sp>
    </p:spTree>
    <p:extLst>
      <p:ext uri="{BB962C8B-B14F-4D97-AF65-F5344CB8AC3E}">
        <p14:creationId xmlns:p14="http://schemas.microsoft.com/office/powerpoint/2010/main" val="802001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7B6FF-15E5-47C3-BA23-810F1B6BF210}"/>
              </a:ext>
            </a:extLst>
          </p:cNvPr>
          <p:cNvSpPr>
            <a:spLocks noGrp="1"/>
          </p:cNvSpPr>
          <p:nvPr>
            <p:ph idx="1"/>
          </p:nvPr>
        </p:nvSpPr>
        <p:spPr>
          <a:xfrm>
            <a:off x="647700" y="781970"/>
            <a:ext cx="7983538" cy="4168490"/>
          </a:xfrm>
        </p:spPr>
        <p:txBody>
          <a:bodyPr/>
          <a:lstStyle/>
          <a:p>
            <a:r>
              <a:rPr lang="en-US" sz="1600" dirty="0"/>
              <a:t>UMIs are random sequences that are attached to the fragments prior amplifications</a:t>
            </a:r>
          </a:p>
          <a:p>
            <a:r>
              <a:rPr lang="en-US" sz="1600" dirty="0"/>
              <a:t>They are used to remove the amplification bias, after sequencing</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“Original unique” transcripts can thus be detected in the final output by removing the duplicated UMI sequences</a:t>
            </a:r>
          </a:p>
          <a:p>
            <a:pPr lvl="1"/>
            <a:r>
              <a:rPr lang="en-US" sz="1400" dirty="0"/>
              <a:t>Reduce the amplification bias</a:t>
            </a:r>
          </a:p>
          <a:p>
            <a:pPr lvl="1"/>
            <a:r>
              <a:rPr lang="en-US" sz="1400" dirty="0"/>
              <a:t>Better approximation of duplicates as compared to standard Picard/</a:t>
            </a:r>
            <a:r>
              <a:rPr lang="en-US" sz="1400" dirty="0" err="1"/>
              <a:t>Samtools</a:t>
            </a:r>
            <a:r>
              <a:rPr lang="en-US" sz="1400" dirty="0"/>
              <a:t> tools estimation</a:t>
            </a:r>
          </a:p>
          <a:p>
            <a:pPr marL="0" indent="0">
              <a:buNone/>
            </a:pPr>
            <a:endParaRPr lang="en-CH" dirty="0"/>
          </a:p>
        </p:txBody>
      </p:sp>
      <p:sp>
        <p:nvSpPr>
          <p:cNvPr id="3" name="Title 2">
            <a:extLst>
              <a:ext uri="{FF2B5EF4-FFF2-40B4-BE49-F238E27FC236}">
                <a16:creationId xmlns:a16="http://schemas.microsoft.com/office/drawing/2014/main" id="{F278D738-3BED-4E4A-8AC6-C7928F64C159}"/>
              </a:ext>
            </a:extLst>
          </p:cNvPr>
          <p:cNvSpPr>
            <a:spLocks noGrp="1"/>
          </p:cNvSpPr>
          <p:nvPr>
            <p:ph type="title"/>
          </p:nvPr>
        </p:nvSpPr>
        <p:spPr/>
        <p:txBody>
          <a:bodyPr>
            <a:normAutofit fontScale="90000"/>
          </a:bodyPr>
          <a:lstStyle/>
          <a:p>
            <a:r>
              <a:rPr lang="en-US" dirty="0"/>
              <a:t>Unique Molecular Identifier (UMI) – Principle</a:t>
            </a:r>
            <a:endParaRPr lang="en-CH" dirty="0"/>
          </a:p>
        </p:txBody>
      </p:sp>
      <p:sp>
        <p:nvSpPr>
          <p:cNvPr id="4" name="Date Placeholder 3">
            <a:extLst>
              <a:ext uri="{FF2B5EF4-FFF2-40B4-BE49-F238E27FC236}">
                <a16:creationId xmlns:a16="http://schemas.microsoft.com/office/drawing/2014/main" id="{AF562EDB-69DF-4BE5-B45C-43BAA3ABCE6C}"/>
              </a:ext>
            </a:extLst>
          </p:cNvPr>
          <p:cNvSpPr>
            <a:spLocks noGrp="1"/>
          </p:cNvSpPr>
          <p:nvPr>
            <p:ph type="dt" sz="half" idx="14"/>
          </p:nvPr>
        </p:nvSpPr>
        <p:spPr/>
        <p:txBody>
          <a:bodyPr/>
          <a:lstStyle/>
          <a:p>
            <a:r>
              <a:rPr lang="fr-CH" dirty="0"/>
              <a:t>BIOENG-420  SINGLE-CELL BIOLOGY</a:t>
            </a:r>
            <a:endParaRPr lang="fr-FR" dirty="0"/>
          </a:p>
        </p:txBody>
      </p:sp>
      <p:sp>
        <p:nvSpPr>
          <p:cNvPr id="5" name="Footer Placeholder 4">
            <a:extLst>
              <a:ext uri="{FF2B5EF4-FFF2-40B4-BE49-F238E27FC236}">
                <a16:creationId xmlns:a16="http://schemas.microsoft.com/office/drawing/2014/main" id="{C7CC63E8-34C7-4976-B08F-A206506E0D35}"/>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7E48FC7D-1781-48D0-AC9C-37B6C8E032B7}"/>
              </a:ext>
            </a:extLst>
          </p:cNvPr>
          <p:cNvSpPr>
            <a:spLocks noGrp="1"/>
          </p:cNvSpPr>
          <p:nvPr>
            <p:ph type="sldNum" sz="quarter" idx="16"/>
          </p:nvPr>
        </p:nvSpPr>
        <p:spPr/>
        <p:txBody>
          <a:bodyPr/>
          <a:lstStyle/>
          <a:p>
            <a:fld id="{E1E1CD7C-2161-7D43-862E-CE4C333CD873}" type="slidenum">
              <a:rPr lang="fr-FR" smtClean="0"/>
              <a:pPr/>
              <a:t>19</a:t>
            </a:fld>
            <a:endParaRPr lang="fr-FR" dirty="0"/>
          </a:p>
        </p:txBody>
      </p:sp>
      <p:pic>
        <p:nvPicPr>
          <p:cNvPr id="7" name="Picture 2" descr="Picture 2">
            <a:extLst>
              <a:ext uri="{FF2B5EF4-FFF2-40B4-BE49-F238E27FC236}">
                <a16:creationId xmlns:a16="http://schemas.microsoft.com/office/drawing/2014/main" id="{BC47B244-02D6-4EC9-B7AC-77FAD17387DD}"/>
              </a:ext>
            </a:extLst>
          </p:cNvPr>
          <p:cNvPicPr>
            <a:picLocks noChangeAspect="1"/>
          </p:cNvPicPr>
          <p:nvPr/>
        </p:nvPicPr>
        <p:blipFill>
          <a:blip r:embed="rId2"/>
          <a:srcRect r="6001" b="38095"/>
          <a:stretch>
            <a:fillRect/>
          </a:stretch>
        </p:blipFill>
        <p:spPr>
          <a:xfrm>
            <a:off x="791564" y="1650672"/>
            <a:ext cx="5419876" cy="1714501"/>
          </a:xfrm>
          <a:prstGeom prst="rect">
            <a:avLst/>
          </a:prstGeom>
          <a:ln w="12700">
            <a:miter lim="400000"/>
          </a:ln>
        </p:spPr>
      </p:pic>
      <p:sp>
        <p:nvSpPr>
          <p:cNvPr id="9" name="Line">
            <a:extLst>
              <a:ext uri="{FF2B5EF4-FFF2-40B4-BE49-F238E27FC236}">
                <a16:creationId xmlns:a16="http://schemas.microsoft.com/office/drawing/2014/main" id="{5C6A75EF-1A59-4753-AEB5-986009015225}"/>
              </a:ext>
            </a:extLst>
          </p:cNvPr>
          <p:cNvSpPr/>
          <p:nvPr/>
        </p:nvSpPr>
        <p:spPr>
          <a:xfrm flipH="1">
            <a:off x="6225660" y="2417118"/>
            <a:ext cx="296878" cy="0"/>
          </a:xfrm>
          <a:prstGeom prst="line">
            <a:avLst/>
          </a:prstGeom>
          <a:ln w="25400">
            <a:solidFill>
              <a:srgbClr val="EE230C"/>
            </a:solidFill>
            <a:miter lim="400000"/>
            <a:tailEnd type="triangle"/>
          </a:ln>
        </p:spPr>
        <p:txBody>
          <a:bodyPr lIns="45718" tIns="45718" rIns="45718" bIns="45718"/>
          <a:lstStyle/>
          <a:p>
            <a:endParaRPr/>
          </a:p>
        </p:txBody>
      </p:sp>
      <p:sp>
        <p:nvSpPr>
          <p:cNvPr id="11" name="TextBox 10">
            <a:extLst>
              <a:ext uri="{FF2B5EF4-FFF2-40B4-BE49-F238E27FC236}">
                <a16:creationId xmlns:a16="http://schemas.microsoft.com/office/drawing/2014/main" id="{97CFEC5E-B7AF-44CF-A9C0-9A39CD57A484}"/>
              </a:ext>
            </a:extLst>
          </p:cNvPr>
          <p:cNvSpPr txBox="1"/>
          <p:nvPr/>
        </p:nvSpPr>
        <p:spPr>
          <a:xfrm>
            <a:off x="6682300" y="2186285"/>
            <a:ext cx="1903035" cy="461665"/>
          </a:xfrm>
          <a:prstGeom prst="rect">
            <a:avLst/>
          </a:prstGeom>
          <a:solidFill>
            <a:schemeClr val="bg2">
              <a:lumMod val="20000"/>
              <a:lumOff val="80000"/>
            </a:schemeClr>
          </a:solidFill>
        </p:spPr>
        <p:txBody>
          <a:bodyPr wrap="square">
            <a:spAutoFit/>
          </a:bodyPr>
          <a:lstStyle/>
          <a:p>
            <a:r>
              <a:rPr lang="en-US" sz="1200" b="1" dirty="0"/>
              <a:t>6</a:t>
            </a:r>
            <a:r>
              <a:rPr lang="en-US" sz="1200" dirty="0"/>
              <a:t> identical sequences</a:t>
            </a:r>
          </a:p>
          <a:p>
            <a:r>
              <a:rPr lang="en-US" sz="1200" b="1" dirty="0"/>
              <a:t>3</a:t>
            </a:r>
            <a:r>
              <a:rPr lang="en-US" sz="1200" dirty="0"/>
              <a:t> unique input fragments</a:t>
            </a:r>
            <a:endParaRPr lang="en-CH" sz="1200" dirty="0"/>
          </a:p>
        </p:txBody>
      </p:sp>
      <p:sp>
        <p:nvSpPr>
          <p:cNvPr id="13" name="TextBox 12">
            <a:extLst>
              <a:ext uri="{FF2B5EF4-FFF2-40B4-BE49-F238E27FC236}">
                <a16:creationId xmlns:a16="http://schemas.microsoft.com/office/drawing/2014/main" id="{75BA95BD-0A18-43E4-A051-02AD663894A9}"/>
              </a:ext>
            </a:extLst>
          </p:cNvPr>
          <p:cNvSpPr txBox="1"/>
          <p:nvPr/>
        </p:nvSpPr>
        <p:spPr>
          <a:xfrm>
            <a:off x="7613249" y="4884797"/>
            <a:ext cx="1591711" cy="246221"/>
          </a:xfrm>
          <a:prstGeom prst="rect">
            <a:avLst/>
          </a:prstGeom>
          <a:noFill/>
        </p:spPr>
        <p:txBody>
          <a:bodyPr wrap="square">
            <a:spAutoFit/>
          </a:bodyPr>
          <a:lstStyle/>
          <a:p>
            <a:r>
              <a:rPr lang="en-CH" sz="1000" dirty="0">
                <a:hlinkClick r:id="rId3"/>
              </a:rPr>
              <a:t>© </a:t>
            </a:r>
            <a:r>
              <a:rPr lang="en-CH" sz="1000" dirty="0" err="1">
                <a:hlinkClick r:id="rId3"/>
              </a:rPr>
              <a:t>ecSeq</a:t>
            </a:r>
            <a:r>
              <a:rPr lang="en-CH" sz="1000" dirty="0">
                <a:hlinkClick r:id="rId3"/>
              </a:rPr>
              <a:t> Bioinformatics</a:t>
            </a:r>
            <a:endParaRPr lang="en-CH" sz="1000" dirty="0"/>
          </a:p>
        </p:txBody>
      </p:sp>
      <p:pic>
        <p:nvPicPr>
          <p:cNvPr id="27" name="Picture 26">
            <a:extLst>
              <a:ext uri="{FF2B5EF4-FFF2-40B4-BE49-F238E27FC236}">
                <a16:creationId xmlns:a16="http://schemas.microsoft.com/office/drawing/2014/main" id="{1EB10391-1733-4C43-89CA-5A7A4E3850E6}"/>
              </a:ext>
            </a:extLst>
          </p:cNvPr>
          <p:cNvPicPr>
            <a:picLocks noChangeAspect="1"/>
          </p:cNvPicPr>
          <p:nvPr/>
        </p:nvPicPr>
        <p:blipFill>
          <a:blip r:embed="rId4"/>
          <a:stretch>
            <a:fillRect/>
          </a:stretch>
        </p:blipFill>
        <p:spPr>
          <a:xfrm>
            <a:off x="0" y="1650672"/>
            <a:ext cx="2094297" cy="281520"/>
          </a:xfrm>
          <a:prstGeom prst="rect">
            <a:avLst/>
          </a:prstGeom>
        </p:spPr>
      </p:pic>
      <p:pic>
        <p:nvPicPr>
          <p:cNvPr id="8" name="Picture 2" descr="Example 10X Final Library Structure">
            <a:extLst>
              <a:ext uri="{FF2B5EF4-FFF2-40B4-BE49-F238E27FC236}">
                <a16:creationId xmlns:a16="http://schemas.microsoft.com/office/drawing/2014/main" id="{801FB41A-F287-0013-21DD-CE5A10ACD8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27"/>
          <a:stretch/>
        </p:blipFill>
        <p:spPr bwMode="auto">
          <a:xfrm>
            <a:off x="6081080" y="1389176"/>
            <a:ext cx="2913726" cy="543016"/>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Down 9">
            <a:extLst>
              <a:ext uri="{FF2B5EF4-FFF2-40B4-BE49-F238E27FC236}">
                <a16:creationId xmlns:a16="http://schemas.microsoft.com/office/drawing/2014/main" id="{5CF7ED32-3BA7-814A-9E56-5E01D9FE3AD3}"/>
              </a:ext>
            </a:extLst>
          </p:cNvPr>
          <p:cNvSpPr/>
          <p:nvPr/>
        </p:nvSpPr>
        <p:spPr>
          <a:xfrm>
            <a:off x="7283228" y="1234120"/>
            <a:ext cx="70338" cy="155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083882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6745F-9FA0-48B5-AFC2-D7D78728AC3B}"/>
              </a:ext>
            </a:extLst>
          </p:cNvPr>
          <p:cNvSpPr>
            <a:spLocks noGrp="1"/>
          </p:cNvSpPr>
          <p:nvPr>
            <p:ph type="title"/>
          </p:nvPr>
        </p:nvSpPr>
        <p:spPr>
          <a:xfrm>
            <a:off x="904875" y="179552"/>
            <a:ext cx="7813240" cy="1072753"/>
          </a:xfrm>
        </p:spPr>
        <p:txBody>
          <a:bodyPr/>
          <a:lstStyle/>
          <a:p>
            <a:r>
              <a:rPr lang="en-US" dirty="0"/>
              <a:t>Biologists: “I want to do single-cell”</a:t>
            </a:r>
            <a:endParaRPr lang="en-CH" dirty="0"/>
          </a:p>
        </p:txBody>
      </p:sp>
      <p:sp>
        <p:nvSpPr>
          <p:cNvPr id="6" name="Footer Placeholder 5">
            <a:extLst>
              <a:ext uri="{FF2B5EF4-FFF2-40B4-BE49-F238E27FC236}">
                <a16:creationId xmlns:a16="http://schemas.microsoft.com/office/drawing/2014/main" id="{3B31BA4B-0B81-41B6-B972-814791D16FCE}"/>
              </a:ext>
            </a:extLst>
          </p:cNvPr>
          <p:cNvSpPr>
            <a:spLocks noGrp="1"/>
          </p:cNvSpPr>
          <p:nvPr>
            <p:ph type="ftr" sz="quarter" idx="15"/>
          </p:nvPr>
        </p:nvSpPr>
        <p:spPr/>
        <p:txBody>
          <a:bodyPr/>
          <a:lstStyle/>
          <a:p>
            <a:r>
              <a:rPr lang="fr-FR"/>
              <a:t>Vincent Gardeux</a:t>
            </a:r>
            <a:endParaRPr lang="fr-FR" dirty="0"/>
          </a:p>
        </p:txBody>
      </p:sp>
      <p:sp>
        <p:nvSpPr>
          <p:cNvPr id="7" name="Slide Number Placeholder 6">
            <a:extLst>
              <a:ext uri="{FF2B5EF4-FFF2-40B4-BE49-F238E27FC236}">
                <a16:creationId xmlns:a16="http://schemas.microsoft.com/office/drawing/2014/main" id="{6C6EDFFA-F9E6-4CE8-BE90-57BFD95A179D}"/>
              </a:ext>
            </a:extLst>
          </p:cNvPr>
          <p:cNvSpPr>
            <a:spLocks noGrp="1"/>
          </p:cNvSpPr>
          <p:nvPr>
            <p:ph type="sldNum" sz="quarter" idx="16"/>
          </p:nvPr>
        </p:nvSpPr>
        <p:spPr/>
        <p:txBody>
          <a:bodyPr/>
          <a:lstStyle/>
          <a:p>
            <a:fld id="{E1E1CD7C-2161-7D43-862E-CE4C333CD873}" type="slidenum">
              <a:rPr lang="fr-FR" smtClean="0"/>
              <a:pPr/>
              <a:t>2</a:t>
            </a:fld>
            <a:endParaRPr lang="fr-FR" dirty="0"/>
          </a:p>
        </p:txBody>
      </p:sp>
      <p:pic>
        <p:nvPicPr>
          <p:cNvPr id="21" name="Picture 4" descr="Picture 4">
            <a:extLst>
              <a:ext uri="{FF2B5EF4-FFF2-40B4-BE49-F238E27FC236}">
                <a16:creationId xmlns:a16="http://schemas.microsoft.com/office/drawing/2014/main" id="{5E83BDC4-E83E-4FCD-B6B6-F1A87EE274A4}"/>
              </a:ext>
            </a:extLst>
          </p:cNvPr>
          <p:cNvPicPr>
            <a:picLocks noChangeAspect="1"/>
          </p:cNvPicPr>
          <p:nvPr/>
        </p:nvPicPr>
        <p:blipFill>
          <a:blip r:embed="rId2"/>
          <a:stretch>
            <a:fillRect/>
          </a:stretch>
        </p:blipFill>
        <p:spPr>
          <a:xfrm>
            <a:off x="4479613" y="1771649"/>
            <a:ext cx="2471160" cy="2819139"/>
          </a:xfrm>
          <a:prstGeom prst="rect">
            <a:avLst/>
          </a:prstGeom>
          <a:ln w="12700">
            <a:miter lim="400000"/>
          </a:ln>
        </p:spPr>
      </p:pic>
      <p:pic>
        <p:nvPicPr>
          <p:cNvPr id="25" name="Picture 15" descr="Picture 15">
            <a:extLst>
              <a:ext uri="{FF2B5EF4-FFF2-40B4-BE49-F238E27FC236}">
                <a16:creationId xmlns:a16="http://schemas.microsoft.com/office/drawing/2014/main" id="{9C8979C4-9F25-453C-B025-D7F7ABD1E2F7}"/>
              </a:ext>
            </a:extLst>
          </p:cNvPr>
          <p:cNvPicPr>
            <a:picLocks noChangeAspect="1"/>
          </p:cNvPicPr>
          <p:nvPr/>
        </p:nvPicPr>
        <p:blipFill>
          <a:blip r:embed="rId3"/>
          <a:stretch>
            <a:fillRect/>
          </a:stretch>
        </p:blipFill>
        <p:spPr>
          <a:xfrm>
            <a:off x="425885" y="1017708"/>
            <a:ext cx="3815861" cy="1507881"/>
          </a:xfrm>
          <a:prstGeom prst="rect">
            <a:avLst/>
          </a:prstGeom>
          <a:ln w="12700">
            <a:miter lim="400000"/>
          </a:ln>
        </p:spPr>
      </p:pic>
      <p:sp>
        <p:nvSpPr>
          <p:cNvPr id="27" name="Date Placeholder 4">
            <a:extLst>
              <a:ext uri="{FF2B5EF4-FFF2-40B4-BE49-F238E27FC236}">
                <a16:creationId xmlns:a16="http://schemas.microsoft.com/office/drawing/2014/main" id="{06CFD9E3-D3E9-4DF3-BA1A-A7FD6F7A59B1}"/>
              </a:ext>
            </a:extLst>
          </p:cNvPr>
          <p:cNvSpPr>
            <a:spLocks noGrp="1"/>
          </p:cNvSpPr>
          <p:nvPr>
            <p:ph type="dt" sz="half" idx="14"/>
          </p:nvPr>
        </p:nvSpPr>
        <p:spPr>
          <a:xfrm rot="16200000">
            <a:off x="-1492143" y="3049182"/>
            <a:ext cx="3341052" cy="370064"/>
          </a:xfrm>
        </p:spPr>
        <p:txBody>
          <a:bodyPr/>
          <a:lstStyle/>
          <a:p>
            <a:r>
              <a:rPr lang="fr-CH" dirty="0"/>
              <a:t>BIOENG-420  SINGLE-CELL BIOLOGY</a:t>
            </a:r>
            <a:endParaRPr lang="fr-FR" dirty="0"/>
          </a:p>
        </p:txBody>
      </p:sp>
      <p:sp>
        <p:nvSpPr>
          <p:cNvPr id="28" name="Content Placeholder 1">
            <a:extLst>
              <a:ext uri="{FF2B5EF4-FFF2-40B4-BE49-F238E27FC236}">
                <a16:creationId xmlns:a16="http://schemas.microsoft.com/office/drawing/2014/main" id="{84687E33-2CE1-4A22-BD4B-A01E3084CCEE}"/>
              </a:ext>
            </a:extLst>
          </p:cNvPr>
          <p:cNvSpPr>
            <a:spLocks noGrp="1"/>
          </p:cNvSpPr>
          <p:nvPr>
            <p:ph idx="1"/>
          </p:nvPr>
        </p:nvSpPr>
        <p:spPr>
          <a:xfrm>
            <a:off x="1027528" y="1489953"/>
            <a:ext cx="2153822" cy="912287"/>
          </a:xfrm>
        </p:spPr>
        <p:txBody>
          <a:bodyPr>
            <a:noAutofit/>
          </a:bodyPr>
          <a:lstStyle/>
          <a:p>
            <a:pPr marL="0" indent="0">
              <a:buNone/>
            </a:pPr>
            <a:r>
              <a:rPr lang="en-US" sz="1600" dirty="0"/>
              <a:t>I finally got good single-cell data!!</a:t>
            </a:r>
            <a:endParaRPr lang="en-CH" sz="1600" dirty="0"/>
          </a:p>
        </p:txBody>
      </p:sp>
    </p:spTree>
    <p:extLst>
      <p:ext uri="{BB962C8B-B14F-4D97-AF65-F5344CB8AC3E}">
        <p14:creationId xmlns:p14="http://schemas.microsoft.com/office/powerpoint/2010/main" val="175948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2B3F3-AFF5-46C1-9FA4-27B0FA5DC064}"/>
              </a:ext>
            </a:extLst>
          </p:cNvPr>
          <p:cNvSpPr>
            <a:spLocks noGrp="1"/>
          </p:cNvSpPr>
          <p:nvPr>
            <p:ph idx="1"/>
          </p:nvPr>
        </p:nvSpPr>
        <p:spPr/>
        <p:txBody>
          <a:bodyPr/>
          <a:lstStyle/>
          <a:p>
            <a:r>
              <a:rPr lang="en-US" dirty="0"/>
              <a:t>Same example than before. Now the reads are colored by unique UMI sequence</a:t>
            </a:r>
            <a:endParaRPr lang="en-CH" dirty="0"/>
          </a:p>
        </p:txBody>
      </p:sp>
      <p:sp>
        <p:nvSpPr>
          <p:cNvPr id="3" name="Title 2">
            <a:extLst>
              <a:ext uri="{FF2B5EF4-FFF2-40B4-BE49-F238E27FC236}">
                <a16:creationId xmlns:a16="http://schemas.microsoft.com/office/drawing/2014/main" id="{39C6436A-CE07-4F15-B0B8-FBA4EF2BF032}"/>
              </a:ext>
            </a:extLst>
          </p:cNvPr>
          <p:cNvSpPr>
            <a:spLocks noGrp="1"/>
          </p:cNvSpPr>
          <p:nvPr>
            <p:ph type="title"/>
          </p:nvPr>
        </p:nvSpPr>
        <p:spPr/>
        <p:txBody>
          <a:bodyPr>
            <a:normAutofit fontScale="90000"/>
          </a:bodyPr>
          <a:lstStyle/>
          <a:p>
            <a:r>
              <a:rPr lang="en-US" dirty="0"/>
              <a:t>Unique Molecular Identifier (UMI) – Example </a:t>
            </a:r>
            <a:endParaRPr lang="en-CH" dirty="0"/>
          </a:p>
        </p:txBody>
      </p:sp>
      <p:sp>
        <p:nvSpPr>
          <p:cNvPr id="4" name="Date Placeholder 3">
            <a:extLst>
              <a:ext uri="{FF2B5EF4-FFF2-40B4-BE49-F238E27FC236}">
                <a16:creationId xmlns:a16="http://schemas.microsoft.com/office/drawing/2014/main" id="{C568C980-3E5C-4A95-998B-55168D503F07}"/>
              </a:ext>
            </a:extLst>
          </p:cNvPr>
          <p:cNvSpPr>
            <a:spLocks noGrp="1"/>
          </p:cNvSpPr>
          <p:nvPr>
            <p:ph type="dt" sz="half" idx="14"/>
          </p:nvPr>
        </p:nvSpPr>
        <p:spPr/>
        <p:txBody>
          <a:bodyPr/>
          <a:lstStyle/>
          <a:p>
            <a:r>
              <a:rPr lang="fr-CH" dirty="0"/>
              <a:t>BIOENG-420  SINGLE-CELL BIOLOGY</a:t>
            </a:r>
            <a:endParaRPr lang="fr-FR" dirty="0"/>
          </a:p>
        </p:txBody>
      </p:sp>
      <p:sp>
        <p:nvSpPr>
          <p:cNvPr id="5" name="Footer Placeholder 4">
            <a:extLst>
              <a:ext uri="{FF2B5EF4-FFF2-40B4-BE49-F238E27FC236}">
                <a16:creationId xmlns:a16="http://schemas.microsoft.com/office/drawing/2014/main" id="{F2E8D89A-4E36-49D5-8C0C-50ACE048677B}"/>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5D4D320E-3A5B-4577-B85C-5A8317D6167E}"/>
              </a:ext>
            </a:extLst>
          </p:cNvPr>
          <p:cNvSpPr>
            <a:spLocks noGrp="1"/>
          </p:cNvSpPr>
          <p:nvPr>
            <p:ph type="sldNum" sz="quarter" idx="16"/>
          </p:nvPr>
        </p:nvSpPr>
        <p:spPr/>
        <p:txBody>
          <a:bodyPr/>
          <a:lstStyle/>
          <a:p>
            <a:fld id="{E1E1CD7C-2161-7D43-862E-CE4C333CD873}" type="slidenum">
              <a:rPr lang="fr-FR" smtClean="0"/>
              <a:pPr/>
              <a:t>20</a:t>
            </a:fld>
            <a:endParaRPr lang="fr-FR" dirty="0"/>
          </a:p>
        </p:txBody>
      </p:sp>
      <p:cxnSp>
        <p:nvCxnSpPr>
          <p:cNvPr id="7" name="Straight Connector 6">
            <a:extLst>
              <a:ext uri="{FF2B5EF4-FFF2-40B4-BE49-F238E27FC236}">
                <a16:creationId xmlns:a16="http://schemas.microsoft.com/office/drawing/2014/main" id="{1E7CEC99-77F3-4E78-BFFE-A40FF9565008}"/>
              </a:ext>
            </a:extLst>
          </p:cNvPr>
          <p:cNvCxnSpPr/>
          <p:nvPr/>
        </p:nvCxnSpPr>
        <p:spPr>
          <a:xfrm>
            <a:off x="812087" y="2130944"/>
            <a:ext cx="4465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1C275E6-541F-4561-ABBD-48B73EC4FB90}"/>
              </a:ext>
            </a:extLst>
          </p:cNvPr>
          <p:cNvSpPr/>
          <p:nvPr/>
        </p:nvSpPr>
        <p:spPr>
          <a:xfrm>
            <a:off x="1010869" y="2042993"/>
            <a:ext cx="675861" cy="1590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A</a:t>
            </a:r>
            <a:endParaRPr lang="en-CH" dirty="0"/>
          </a:p>
        </p:txBody>
      </p:sp>
      <p:sp>
        <p:nvSpPr>
          <p:cNvPr id="9" name="Rectangle 8">
            <a:extLst>
              <a:ext uri="{FF2B5EF4-FFF2-40B4-BE49-F238E27FC236}">
                <a16:creationId xmlns:a16="http://schemas.microsoft.com/office/drawing/2014/main" id="{12B0EC57-25B3-4A7E-A076-94CDB18A78B5}"/>
              </a:ext>
            </a:extLst>
          </p:cNvPr>
          <p:cNvSpPr/>
          <p:nvPr/>
        </p:nvSpPr>
        <p:spPr>
          <a:xfrm>
            <a:off x="2154351" y="2045577"/>
            <a:ext cx="675861" cy="1590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B</a:t>
            </a:r>
            <a:endParaRPr lang="en-CH" dirty="0"/>
          </a:p>
        </p:txBody>
      </p:sp>
      <p:sp>
        <p:nvSpPr>
          <p:cNvPr id="10" name="Rectangle 9">
            <a:extLst>
              <a:ext uri="{FF2B5EF4-FFF2-40B4-BE49-F238E27FC236}">
                <a16:creationId xmlns:a16="http://schemas.microsoft.com/office/drawing/2014/main" id="{951A832A-7C99-428B-B0E8-4C2EF7F20418}"/>
              </a:ext>
            </a:extLst>
          </p:cNvPr>
          <p:cNvSpPr/>
          <p:nvPr/>
        </p:nvSpPr>
        <p:spPr>
          <a:xfrm>
            <a:off x="4471575" y="2056246"/>
            <a:ext cx="675861" cy="1590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C</a:t>
            </a:r>
            <a:endParaRPr lang="en-CH" dirty="0"/>
          </a:p>
        </p:txBody>
      </p:sp>
      <p:cxnSp>
        <p:nvCxnSpPr>
          <p:cNvPr id="11" name="Straight Connector 10">
            <a:extLst>
              <a:ext uri="{FF2B5EF4-FFF2-40B4-BE49-F238E27FC236}">
                <a16:creationId xmlns:a16="http://schemas.microsoft.com/office/drawing/2014/main" id="{24ABF6CF-EFA3-4D20-AEBE-246BE884C901}"/>
              </a:ext>
            </a:extLst>
          </p:cNvPr>
          <p:cNvCxnSpPr>
            <a:cxnSpLocks/>
          </p:cNvCxnSpPr>
          <p:nvPr/>
        </p:nvCxnSpPr>
        <p:spPr>
          <a:xfrm flipH="1">
            <a:off x="1010869" y="1864468"/>
            <a:ext cx="1621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BB4636-2F64-4347-8C0B-44FAA5850969}"/>
              </a:ext>
            </a:extLst>
          </p:cNvPr>
          <p:cNvCxnSpPr>
            <a:cxnSpLocks/>
          </p:cNvCxnSpPr>
          <p:nvPr/>
        </p:nvCxnSpPr>
        <p:spPr>
          <a:xfrm flipH="1">
            <a:off x="1180012" y="1963860"/>
            <a:ext cx="162172" cy="0"/>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7541BB-DDAF-45D7-AA11-CE46F8FF5DBD}"/>
              </a:ext>
            </a:extLst>
          </p:cNvPr>
          <p:cNvCxnSpPr>
            <a:cxnSpLocks/>
          </p:cNvCxnSpPr>
          <p:nvPr/>
        </p:nvCxnSpPr>
        <p:spPr>
          <a:xfrm flipH="1">
            <a:off x="1301022" y="1859680"/>
            <a:ext cx="162172"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558DF7-1A8D-456C-9D9D-DEFE191EE666}"/>
              </a:ext>
            </a:extLst>
          </p:cNvPr>
          <p:cNvCxnSpPr>
            <a:cxnSpLocks/>
          </p:cNvCxnSpPr>
          <p:nvPr/>
        </p:nvCxnSpPr>
        <p:spPr>
          <a:xfrm flipH="1">
            <a:off x="1463194" y="1959072"/>
            <a:ext cx="16217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CC62A5-BB73-4950-B83B-E7118D4242F6}"/>
              </a:ext>
            </a:extLst>
          </p:cNvPr>
          <p:cNvCxnSpPr>
            <a:cxnSpLocks/>
          </p:cNvCxnSpPr>
          <p:nvPr/>
        </p:nvCxnSpPr>
        <p:spPr>
          <a:xfrm flipH="1">
            <a:off x="1325441" y="1751824"/>
            <a:ext cx="162172"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C531CA-D824-42C2-9486-D4A888FE670A}"/>
              </a:ext>
            </a:extLst>
          </p:cNvPr>
          <p:cNvCxnSpPr>
            <a:cxnSpLocks/>
          </p:cNvCxnSpPr>
          <p:nvPr/>
        </p:nvCxnSpPr>
        <p:spPr>
          <a:xfrm flipH="1">
            <a:off x="2154351" y="1959072"/>
            <a:ext cx="162172"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D176B7-74E8-4DF8-8171-1EB71A3A9780}"/>
              </a:ext>
            </a:extLst>
          </p:cNvPr>
          <p:cNvCxnSpPr>
            <a:cxnSpLocks/>
          </p:cNvCxnSpPr>
          <p:nvPr/>
        </p:nvCxnSpPr>
        <p:spPr>
          <a:xfrm flipH="1">
            <a:off x="2614374" y="1959072"/>
            <a:ext cx="16217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368E09-9B8B-4E46-B340-48098A85AEED}"/>
              </a:ext>
            </a:extLst>
          </p:cNvPr>
          <p:cNvCxnSpPr>
            <a:cxnSpLocks/>
          </p:cNvCxnSpPr>
          <p:nvPr/>
        </p:nvCxnSpPr>
        <p:spPr>
          <a:xfrm flipH="1">
            <a:off x="4471575" y="1959072"/>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4E13E4-9146-4E4E-B5F3-2F16801D207F}"/>
              </a:ext>
            </a:extLst>
          </p:cNvPr>
          <p:cNvCxnSpPr>
            <a:cxnSpLocks/>
          </p:cNvCxnSpPr>
          <p:nvPr/>
        </p:nvCxnSpPr>
        <p:spPr>
          <a:xfrm flipH="1">
            <a:off x="4647333" y="1751824"/>
            <a:ext cx="16217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CDEA4-1850-4F06-951E-37A3DD4228DD}"/>
              </a:ext>
            </a:extLst>
          </p:cNvPr>
          <p:cNvCxnSpPr>
            <a:cxnSpLocks/>
          </p:cNvCxnSpPr>
          <p:nvPr/>
        </p:nvCxnSpPr>
        <p:spPr>
          <a:xfrm flipH="1">
            <a:off x="4685400" y="1864468"/>
            <a:ext cx="16217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A34CE9-43A7-4B84-AC16-25A58589B0C5}"/>
              </a:ext>
            </a:extLst>
          </p:cNvPr>
          <p:cNvCxnSpPr>
            <a:cxnSpLocks/>
          </p:cNvCxnSpPr>
          <p:nvPr/>
        </p:nvCxnSpPr>
        <p:spPr>
          <a:xfrm flipH="1">
            <a:off x="4985264" y="1906063"/>
            <a:ext cx="16217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CEFF6D-A510-425C-8E29-6A98BA2FDDC9}"/>
              </a:ext>
            </a:extLst>
          </p:cNvPr>
          <p:cNvCxnSpPr>
            <a:cxnSpLocks/>
          </p:cNvCxnSpPr>
          <p:nvPr/>
        </p:nvCxnSpPr>
        <p:spPr>
          <a:xfrm flipH="1">
            <a:off x="4798032" y="1998828"/>
            <a:ext cx="16217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D33C0C-1A1F-4EA6-8C17-B685FBD52B44}"/>
              </a:ext>
            </a:extLst>
          </p:cNvPr>
          <p:cNvCxnSpPr>
            <a:cxnSpLocks/>
          </p:cNvCxnSpPr>
          <p:nvPr/>
        </p:nvCxnSpPr>
        <p:spPr>
          <a:xfrm flipH="1">
            <a:off x="4847572" y="1777217"/>
            <a:ext cx="16217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Arrow: Right 23">
            <a:extLst>
              <a:ext uri="{FF2B5EF4-FFF2-40B4-BE49-F238E27FC236}">
                <a16:creationId xmlns:a16="http://schemas.microsoft.com/office/drawing/2014/main" id="{37425A45-0F17-4CB9-8CD3-5C3904223306}"/>
              </a:ext>
            </a:extLst>
          </p:cNvPr>
          <p:cNvSpPr/>
          <p:nvPr/>
        </p:nvSpPr>
        <p:spPr>
          <a:xfrm>
            <a:off x="5845120" y="1910850"/>
            <a:ext cx="162172" cy="94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C95030DC-AC5B-4177-AE32-A59D4534D556}"/>
              </a:ext>
            </a:extLst>
          </p:cNvPr>
          <p:cNvSpPr txBox="1"/>
          <p:nvPr/>
        </p:nvSpPr>
        <p:spPr>
          <a:xfrm>
            <a:off x="5508463" y="2005454"/>
            <a:ext cx="835485" cy="400110"/>
          </a:xfrm>
          <a:prstGeom prst="rect">
            <a:avLst/>
          </a:prstGeom>
          <a:noFill/>
        </p:spPr>
        <p:txBody>
          <a:bodyPr wrap="none" rtlCol="0">
            <a:spAutoFit/>
          </a:bodyPr>
          <a:lstStyle/>
          <a:p>
            <a:pPr algn="ctr"/>
            <a:r>
              <a:rPr lang="en-US" sz="1000" dirty="0"/>
              <a:t>Read count</a:t>
            </a:r>
          </a:p>
          <a:p>
            <a:pPr algn="ctr"/>
            <a:r>
              <a:rPr lang="en-US" sz="1000" dirty="0"/>
              <a:t>matrix</a:t>
            </a:r>
            <a:endParaRPr lang="en-CH" sz="1000" dirty="0"/>
          </a:p>
        </p:txBody>
      </p:sp>
      <p:graphicFrame>
        <p:nvGraphicFramePr>
          <p:cNvPr id="26" name="Table 2055">
            <a:extLst>
              <a:ext uri="{FF2B5EF4-FFF2-40B4-BE49-F238E27FC236}">
                <a16:creationId xmlns:a16="http://schemas.microsoft.com/office/drawing/2014/main" id="{D54DD11E-132F-42B2-B88B-0FA84E013227}"/>
              </a:ext>
            </a:extLst>
          </p:cNvPr>
          <p:cNvGraphicFramePr>
            <a:graphicFrameLocks noGrp="1"/>
          </p:cNvGraphicFramePr>
          <p:nvPr>
            <p:extLst>
              <p:ext uri="{D42A27DB-BD31-4B8C-83A1-F6EECF244321}">
                <p14:modId xmlns:p14="http://schemas.microsoft.com/office/powerpoint/2010/main" val="708768119"/>
              </p:ext>
            </p:extLst>
          </p:nvPr>
        </p:nvGraphicFramePr>
        <p:xfrm>
          <a:off x="6453919" y="1446812"/>
          <a:ext cx="2177319" cy="976684"/>
        </p:xfrm>
        <a:graphic>
          <a:graphicData uri="http://schemas.openxmlformats.org/drawingml/2006/table">
            <a:tbl>
              <a:tblPr>
                <a:tableStyleId>{5C22544A-7EE6-4342-B048-85BDC9FD1C3A}</a:tableStyleId>
              </a:tblPr>
              <a:tblGrid>
                <a:gridCol w="725773">
                  <a:extLst>
                    <a:ext uri="{9D8B030D-6E8A-4147-A177-3AD203B41FA5}">
                      <a16:colId xmlns:a16="http://schemas.microsoft.com/office/drawing/2014/main" val="3847413235"/>
                    </a:ext>
                  </a:extLst>
                </a:gridCol>
                <a:gridCol w="725773">
                  <a:extLst>
                    <a:ext uri="{9D8B030D-6E8A-4147-A177-3AD203B41FA5}">
                      <a16:colId xmlns:a16="http://schemas.microsoft.com/office/drawing/2014/main" val="3796158366"/>
                    </a:ext>
                  </a:extLst>
                </a:gridCol>
                <a:gridCol w="725773">
                  <a:extLst>
                    <a:ext uri="{9D8B030D-6E8A-4147-A177-3AD203B41FA5}">
                      <a16:colId xmlns:a16="http://schemas.microsoft.com/office/drawing/2014/main" val="1530281420"/>
                    </a:ext>
                  </a:extLst>
                </a:gridCol>
              </a:tblGrid>
              <a:tr h="244171">
                <a:tc>
                  <a:txBody>
                    <a:bodyPr/>
                    <a:lstStyle/>
                    <a:p>
                      <a:pPr algn="ctr"/>
                      <a:endParaRPr lang="en-CH" sz="900" dirty="0"/>
                    </a:p>
                  </a:txBody>
                  <a:tcPr/>
                </a:tc>
                <a:tc>
                  <a:txBody>
                    <a:bodyPr/>
                    <a:lstStyle/>
                    <a:p>
                      <a:pPr algn="ctr"/>
                      <a:r>
                        <a:rPr lang="en-US" sz="900" b="1" dirty="0"/>
                        <a:t>Cell 1</a:t>
                      </a:r>
                      <a:endParaRPr lang="en-CH" sz="900" dirty="0"/>
                    </a:p>
                  </a:txBody>
                  <a:tcPr/>
                </a:tc>
                <a:tc>
                  <a:txBody>
                    <a:bodyPr/>
                    <a:lstStyle/>
                    <a:p>
                      <a:pPr algn="ctr"/>
                      <a:r>
                        <a:rPr lang="en-US" sz="900" b="1" dirty="0"/>
                        <a:t>Cell 2</a:t>
                      </a:r>
                      <a:endParaRPr lang="en-CH" sz="900" b="1" dirty="0"/>
                    </a:p>
                  </a:txBody>
                  <a:tcPr/>
                </a:tc>
                <a:extLst>
                  <a:ext uri="{0D108BD9-81ED-4DB2-BD59-A6C34878D82A}">
                    <a16:rowId xmlns:a16="http://schemas.microsoft.com/office/drawing/2014/main" val="969591245"/>
                  </a:ext>
                </a:extLst>
              </a:tr>
              <a:tr h="244171">
                <a:tc>
                  <a:txBody>
                    <a:bodyPr/>
                    <a:lstStyle/>
                    <a:p>
                      <a:pPr algn="ctr"/>
                      <a:r>
                        <a:rPr lang="en-US" sz="900" b="1" dirty="0"/>
                        <a:t>Gene A</a:t>
                      </a:r>
                      <a:endParaRPr lang="en-CH" sz="900" b="1" dirty="0"/>
                    </a:p>
                  </a:txBody>
                  <a:tcPr/>
                </a:tc>
                <a:tc>
                  <a:txBody>
                    <a:bodyPr/>
                    <a:lstStyle/>
                    <a:p>
                      <a:pPr algn="ctr"/>
                      <a:r>
                        <a:rPr lang="en-US" sz="900" dirty="0"/>
                        <a:t>5</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2317098659"/>
                  </a:ext>
                </a:extLst>
              </a:tr>
              <a:tr h="244171">
                <a:tc>
                  <a:txBody>
                    <a:bodyPr/>
                    <a:lstStyle/>
                    <a:p>
                      <a:pPr algn="ctr"/>
                      <a:r>
                        <a:rPr lang="en-US" sz="900" b="1" dirty="0"/>
                        <a:t>Gene B</a:t>
                      </a:r>
                      <a:endParaRPr lang="en-CH" sz="900" b="1" dirty="0"/>
                    </a:p>
                  </a:txBody>
                  <a:tcPr/>
                </a:tc>
                <a:tc>
                  <a:txBody>
                    <a:bodyPr/>
                    <a:lstStyle/>
                    <a:p>
                      <a:pPr algn="ctr"/>
                      <a:r>
                        <a:rPr lang="en-US" sz="900" dirty="0"/>
                        <a:t>2</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4103027720"/>
                  </a:ext>
                </a:extLst>
              </a:tr>
              <a:tr h="244171">
                <a:tc>
                  <a:txBody>
                    <a:bodyPr/>
                    <a:lstStyle/>
                    <a:p>
                      <a:pPr algn="ctr"/>
                      <a:r>
                        <a:rPr lang="en-US" sz="900" b="1" dirty="0"/>
                        <a:t>Gene C</a:t>
                      </a:r>
                      <a:endParaRPr lang="en-CH" sz="900" b="1" dirty="0"/>
                    </a:p>
                  </a:txBody>
                  <a:tcPr/>
                </a:tc>
                <a:tc>
                  <a:txBody>
                    <a:bodyPr/>
                    <a:lstStyle/>
                    <a:p>
                      <a:pPr algn="ctr"/>
                      <a:r>
                        <a:rPr lang="en-US" sz="900" dirty="0"/>
                        <a:t>6</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1240699174"/>
                  </a:ext>
                </a:extLst>
              </a:tr>
            </a:tbl>
          </a:graphicData>
        </a:graphic>
      </p:graphicFrame>
      <p:sp>
        <p:nvSpPr>
          <p:cNvPr id="27" name="Arrow: Right 26">
            <a:extLst>
              <a:ext uri="{FF2B5EF4-FFF2-40B4-BE49-F238E27FC236}">
                <a16:creationId xmlns:a16="http://schemas.microsoft.com/office/drawing/2014/main" id="{A5BBBE1C-1DB0-462D-A196-7983D673B506}"/>
              </a:ext>
            </a:extLst>
          </p:cNvPr>
          <p:cNvSpPr/>
          <p:nvPr/>
        </p:nvSpPr>
        <p:spPr>
          <a:xfrm>
            <a:off x="5845120" y="3194442"/>
            <a:ext cx="162172" cy="94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B901D49E-DD28-4B25-8678-0E09CE1D4EE5}"/>
              </a:ext>
            </a:extLst>
          </p:cNvPr>
          <p:cNvSpPr txBox="1"/>
          <p:nvPr/>
        </p:nvSpPr>
        <p:spPr>
          <a:xfrm>
            <a:off x="5542927" y="3289046"/>
            <a:ext cx="766557" cy="400110"/>
          </a:xfrm>
          <a:prstGeom prst="rect">
            <a:avLst/>
          </a:prstGeom>
          <a:noFill/>
        </p:spPr>
        <p:txBody>
          <a:bodyPr wrap="none" rtlCol="0">
            <a:spAutoFit/>
          </a:bodyPr>
          <a:lstStyle/>
          <a:p>
            <a:pPr algn="ctr"/>
            <a:r>
              <a:rPr lang="en-US" sz="1000" dirty="0"/>
              <a:t>UMI count</a:t>
            </a:r>
          </a:p>
          <a:p>
            <a:pPr algn="ctr"/>
            <a:r>
              <a:rPr lang="en-US" sz="1000" dirty="0"/>
              <a:t>matrix?</a:t>
            </a:r>
            <a:endParaRPr lang="en-CH" sz="1000" dirty="0"/>
          </a:p>
        </p:txBody>
      </p:sp>
      <p:graphicFrame>
        <p:nvGraphicFramePr>
          <p:cNvPr id="29" name="Table 2055">
            <a:extLst>
              <a:ext uri="{FF2B5EF4-FFF2-40B4-BE49-F238E27FC236}">
                <a16:creationId xmlns:a16="http://schemas.microsoft.com/office/drawing/2014/main" id="{09AA970D-8628-45BD-B990-5E47D7678F55}"/>
              </a:ext>
            </a:extLst>
          </p:cNvPr>
          <p:cNvGraphicFramePr>
            <a:graphicFrameLocks noGrp="1"/>
          </p:cNvGraphicFramePr>
          <p:nvPr>
            <p:extLst>
              <p:ext uri="{D42A27DB-BD31-4B8C-83A1-F6EECF244321}">
                <p14:modId xmlns:p14="http://schemas.microsoft.com/office/powerpoint/2010/main" val="1115640395"/>
              </p:ext>
            </p:extLst>
          </p:nvPr>
        </p:nvGraphicFramePr>
        <p:xfrm>
          <a:off x="6453919" y="2730404"/>
          <a:ext cx="2177319" cy="976684"/>
        </p:xfrm>
        <a:graphic>
          <a:graphicData uri="http://schemas.openxmlformats.org/drawingml/2006/table">
            <a:tbl>
              <a:tblPr>
                <a:tableStyleId>{5C22544A-7EE6-4342-B048-85BDC9FD1C3A}</a:tableStyleId>
              </a:tblPr>
              <a:tblGrid>
                <a:gridCol w="725773">
                  <a:extLst>
                    <a:ext uri="{9D8B030D-6E8A-4147-A177-3AD203B41FA5}">
                      <a16:colId xmlns:a16="http://schemas.microsoft.com/office/drawing/2014/main" val="3847413235"/>
                    </a:ext>
                  </a:extLst>
                </a:gridCol>
                <a:gridCol w="725773">
                  <a:extLst>
                    <a:ext uri="{9D8B030D-6E8A-4147-A177-3AD203B41FA5}">
                      <a16:colId xmlns:a16="http://schemas.microsoft.com/office/drawing/2014/main" val="3796158366"/>
                    </a:ext>
                  </a:extLst>
                </a:gridCol>
                <a:gridCol w="725773">
                  <a:extLst>
                    <a:ext uri="{9D8B030D-6E8A-4147-A177-3AD203B41FA5}">
                      <a16:colId xmlns:a16="http://schemas.microsoft.com/office/drawing/2014/main" val="1530281420"/>
                    </a:ext>
                  </a:extLst>
                </a:gridCol>
              </a:tblGrid>
              <a:tr h="244171">
                <a:tc>
                  <a:txBody>
                    <a:bodyPr/>
                    <a:lstStyle/>
                    <a:p>
                      <a:pPr algn="ctr"/>
                      <a:endParaRPr lang="en-CH" sz="900" dirty="0"/>
                    </a:p>
                  </a:txBody>
                  <a:tcPr/>
                </a:tc>
                <a:tc>
                  <a:txBody>
                    <a:bodyPr/>
                    <a:lstStyle/>
                    <a:p>
                      <a:pPr algn="ctr"/>
                      <a:r>
                        <a:rPr lang="en-US" sz="900" b="1" dirty="0"/>
                        <a:t>Cell 1</a:t>
                      </a:r>
                      <a:endParaRPr lang="en-CH" sz="900" dirty="0"/>
                    </a:p>
                  </a:txBody>
                  <a:tcPr/>
                </a:tc>
                <a:tc>
                  <a:txBody>
                    <a:bodyPr/>
                    <a:lstStyle/>
                    <a:p>
                      <a:pPr algn="ctr"/>
                      <a:r>
                        <a:rPr lang="en-US" sz="900" b="1" dirty="0"/>
                        <a:t>Cell 2</a:t>
                      </a:r>
                      <a:endParaRPr lang="en-CH" sz="900" b="1" dirty="0"/>
                    </a:p>
                  </a:txBody>
                  <a:tcPr/>
                </a:tc>
                <a:extLst>
                  <a:ext uri="{0D108BD9-81ED-4DB2-BD59-A6C34878D82A}">
                    <a16:rowId xmlns:a16="http://schemas.microsoft.com/office/drawing/2014/main" val="969591245"/>
                  </a:ext>
                </a:extLst>
              </a:tr>
              <a:tr h="244171">
                <a:tc>
                  <a:txBody>
                    <a:bodyPr/>
                    <a:lstStyle/>
                    <a:p>
                      <a:pPr algn="ctr"/>
                      <a:r>
                        <a:rPr lang="en-US" sz="900" b="1" dirty="0"/>
                        <a:t>Gene A</a:t>
                      </a:r>
                      <a:endParaRPr lang="en-CH" sz="900" b="1" dirty="0"/>
                    </a:p>
                  </a:txBody>
                  <a:tcPr/>
                </a:tc>
                <a:tc>
                  <a:txBody>
                    <a:bodyPr/>
                    <a:lstStyle/>
                    <a:p>
                      <a:pPr algn="ctr"/>
                      <a:r>
                        <a:rPr lang="en-US" sz="900" dirty="0"/>
                        <a:t>?</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2317098659"/>
                  </a:ext>
                </a:extLst>
              </a:tr>
              <a:tr h="244171">
                <a:tc>
                  <a:txBody>
                    <a:bodyPr/>
                    <a:lstStyle/>
                    <a:p>
                      <a:pPr algn="ctr"/>
                      <a:r>
                        <a:rPr lang="en-US" sz="900" b="1" dirty="0"/>
                        <a:t>Gene B</a:t>
                      </a:r>
                      <a:endParaRPr lang="en-CH" sz="900" b="1" dirty="0"/>
                    </a:p>
                  </a:txBody>
                  <a:tcPr/>
                </a:tc>
                <a:tc>
                  <a:txBody>
                    <a:bodyPr/>
                    <a:lstStyle/>
                    <a:p>
                      <a:pPr algn="ctr"/>
                      <a:r>
                        <a:rPr lang="en-US" sz="900" dirty="0"/>
                        <a:t>?</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4103027720"/>
                  </a:ext>
                </a:extLst>
              </a:tr>
              <a:tr h="244171">
                <a:tc>
                  <a:txBody>
                    <a:bodyPr/>
                    <a:lstStyle/>
                    <a:p>
                      <a:pPr algn="ctr"/>
                      <a:r>
                        <a:rPr lang="en-US" sz="900" b="1" dirty="0"/>
                        <a:t>Gene C</a:t>
                      </a:r>
                      <a:endParaRPr lang="en-CH" sz="900" b="1" dirty="0"/>
                    </a:p>
                  </a:txBody>
                  <a:tcPr/>
                </a:tc>
                <a:tc>
                  <a:txBody>
                    <a:bodyPr/>
                    <a:lstStyle/>
                    <a:p>
                      <a:pPr algn="ctr"/>
                      <a:r>
                        <a:rPr lang="en-US" sz="900" dirty="0"/>
                        <a:t>?</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1240699174"/>
                  </a:ext>
                </a:extLst>
              </a:tr>
            </a:tbl>
          </a:graphicData>
        </a:graphic>
      </p:graphicFrame>
    </p:spTree>
    <p:extLst>
      <p:ext uri="{BB962C8B-B14F-4D97-AF65-F5344CB8AC3E}">
        <p14:creationId xmlns:p14="http://schemas.microsoft.com/office/powerpoint/2010/main" val="757419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2B3F3-AFF5-46C1-9FA4-27B0FA5DC064}"/>
              </a:ext>
            </a:extLst>
          </p:cNvPr>
          <p:cNvSpPr>
            <a:spLocks noGrp="1"/>
          </p:cNvSpPr>
          <p:nvPr>
            <p:ph idx="1"/>
          </p:nvPr>
        </p:nvSpPr>
        <p:spPr/>
        <p:txBody>
          <a:bodyPr/>
          <a:lstStyle/>
          <a:p>
            <a:r>
              <a:rPr lang="en-US" dirty="0"/>
              <a:t>Same example than before. Now the reads are colored by unique UMI sequence</a:t>
            </a:r>
            <a:endParaRPr lang="en-CH" dirty="0"/>
          </a:p>
        </p:txBody>
      </p:sp>
      <p:sp>
        <p:nvSpPr>
          <p:cNvPr id="3" name="Title 2">
            <a:extLst>
              <a:ext uri="{FF2B5EF4-FFF2-40B4-BE49-F238E27FC236}">
                <a16:creationId xmlns:a16="http://schemas.microsoft.com/office/drawing/2014/main" id="{39C6436A-CE07-4F15-B0B8-FBA4EF2BF032}"/>
              </a:ext>
            </a:extLst>
          </p:cNvPr>
          <p:cNvSpPr>
            <a:spLocks noGrp="1"/>
          </p:cNvSpPr>
          <p:nvPr>
            <p:ph type="title"/>
          </p:nvPr>
        </p:nvSpPr>
        <p:spPr/>
        <p:txBody>
          <a:bodyPr>
            <a:normAutofit fontScale="90000"/>
          </a:bodyPr>
          <a:lstStyle/>
          <a:p>
            <a:r>
              <a:rPr lang="en-US" dirty="0"/>
              <a:t>Unique Molecular Identifier (UMI) – Example </a:t>
            </a:r>
            <a:endParaRPr lang="en-CH" dirty="0"/>
          </a:p>
        </p:txBody>
      </p:sp>
      <p:sp>
        <p:nvSpPr>
          <p:cNvPr id="4" name="Date Placeholder 3">
            <a:extLst>
              <a:ext uri="{FF2B5EF4-FFF2-40B4-BE49-F238E27FC236}">
                <a16:creationId xmlns:a16="http://schemas.microsoft.com/office/drawing/2014/main" id="{C568C980-3E5C-4A95-998B-55168D503F07}"/>
              </a:ext>
            </a:extLst>
          </p:cNvPr>
          <p:cNvSpPr>
            <a:spLocks noGrp="1"/>
          </p:cNvSpPr>
          <p:nvPr>
            <p:ph type="dt" sz="half" idx="14"/>
          </p:nvPr>
        </p:nvSpPr>
        <p:spPr/>
        <p:txBody>
          <a:bodyPr/>
          <a:lstStyle/>
          <a:p>
            <a:r>
              <a:rPr lang="fr-CH" dirty="0"/>
              <a:t>BIOENG-420  SINGLE-CELL BIOLOGY</a:t>
            </a:r>
            <a:endParaRPr lang="fr-FR" dirty="0"/>
          </a:p>
        </p:txBody>
      </p:sp>
      <p:sp>
        <p:nvSpPr>
          <p:cNvPr id="5" name="Footer Placeholder 4">
            <a:extLst>
              <a:ext uri="{FF2B5EF4-FFF2-40B4-BE49-F238E27FC236}">
                <a16:creationId xmlns:a16="http://schemas.microsoft.com/office/drawing/2014/main" id="{F2E8D89A-4E36-49D5-8C0C-50ACE048677B}"/>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5D4D320E-3A5B-4577-B85C-5A8317D6167E}"/>
              </a:ext>
            </a:extLst>
          </p:cNvPr>
          <p:cNvSpPr>
            <a:spLocks noGrp="1"/>
          </p:cNvSpPr>
          <p:nvPr>
            <p:ph type="sldNum" sz="quarter" idx="16"/>
          </p:nvPr>
        </p:nvSpPr>
        <p:spPr/>
        <p:txBody>
          <a:bodyPr/>
          <a:lstStyle/>
          <a:p>
            <a:fld id="{E1E1CD7C-2161-7D43-862E-CE4C333CD873}" type="slidenum">
              <a:rPr lang="fr-FR" smtClean="0"/>
              <a:pPr/>
              <a:t>21</a:t>
            </a:fld>
            <a:endParaRPr lang="fr-FR" dirty="0"/>
          </a:p>
        </p:txBody>
      </p:sp>
      <p:cxnSp>
        <p:nvCxnSpPr>
          <p:cNvPr id="7" name="Straight Connector 6">
            <a:extLst>
              <a:ext uri="{FF2B5EF4-FFF2-40B4-BE49-F238E27FC236}">
                <a16:creationId xmlns:a16="http://schemas.microsoft.com/office/drawing/2014/main" id="{1E7CEC99-77F3-4E78-BFFE-A40FF9565008}"/>
              </a:ext>
            </a:extLst>
          </p:cNvPr>
          <p:cNvCxnSpPr/>
          <p:nvPr/>
        </p:nvCxnSpPr>
        <p:spPr>
          <a:xfrm>
            <a:off x="812087" y="2130944"/>
            <a:ext cx="4465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1C275E6-541F-4561-ABBD-48B73EC4FB90}"/>
              </a:ext>
            </a:extLst>
          </p:cNvPr>
          <p:cNvSpPr/>
          <p:nvPr/>
        </p:nvSpPr>
        <p:spPr>
          <a:xfrm>
            <a:off x="1010869" y="2042993"/>
            <a:ext cx="675861" cy="1590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A</a:t>
            </a:r>
            <a:endParaRPr lang="en-CH" dirty="0"/>
          </a:p>
        </p:txBody>
      </p:sp>
      <p:sp>
        <p:nvSpPr>
          <p:cNvPr id="9" name="Rectangle 8">
            <a:extLst>
              <a:ext uri="{FF2B5EF4-FFF2-40B4-BE49-F238E27FC236}">
                <a16:creationId xmlns:a16="http://schemas.microsoft.com/office/drawing/2014/main" id="{12B0EC57-25B3-4A7E-A076-94CDB18A78B5}"/>
              </a:ext>
            </a:extLst>
          </p:cNvPr>
          <p:cNvSpPr/>
          <p:nvPr/>
        </p:nvSpPr>
        <p:spPr>
          <a:xfrm>
            <a:off x="2154351" y="2045577"/>
            <a:ext cx="675861" cy="1590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B</a:t>
            </a:r>
            <a:endParaRPr lang="en-CH" dirty="0"/>
          </a:p>
        </p:txBody>
      </p:sp>
      <p:sp>
        <p:nvSpPr>
          <p:cNvPr id="10" name="Rectangle 9">
            <a:extLst>
              <a:ext uri="{FF2B5EF4-FFF2-40B4-BE49-F238E27FC236}">
                <a16:creationId xmlns:a16="http://schemas.microsoft.com/office/drawing/2014/main" id="{951A832A-7C99-428B-B0E8-4C2EF7F20418}"/>
              </a:ext>
            </a:extLst>
          </p:cNvPr>
          <p:cNvSpPr/>
          <p:nvPr/>
        </p:nvSpPr>
        <p:spPr>
          <a:xfrm>
            <a:off x="4471575" y="2056246"/>
            <a:ext cx="675861" cy="1590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 C</a:t>
            </a:r>
            <a:endParaRPr lang="en-CH" dirty="0"/>
          </a:p>
        </p:txBody>
      </p:sp>
      <p:cxnSp>
        <p:nvCxnSpPr>
          <p:cNvPr id="11" name="Straight Connector 10">
            <a:extLst>
              <a:ext uri="{FF2B5EF4-FFF2-40B4-BE49-F238E27FC236}">
                <a16:creationId xmlns:a16="http://schemas.microsoft.com/office/drawing/2014/main" id="{24ABF6CF-EFA3-4D20-AEBE-246BE884C901}"/>
              </a:ext>
            </a:extLst>
          </p:cNvPr>
          <p:cNvCxnSpPr>
            <a:cxnSpLocks/>
          </p:cNvCxnSpPr>
          <p:nvPr/>
        </p:nvCxnSpPr>
        <p:spPr>
          <a:xfrm flipH="1">
            <a:off x="1010869" y="1864468"/>
            <a:ext cx="1621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BB4636-2F64-4347-8C0B-44FAA5850969}"/>
              </a:ext>
            </a:extLst>
          </p:cNvPr>
          <p:cNvCxnSpPr>
            <a:cxnSpLocks/>
          </p:cNvCxnSpPr>
          <p:nvPr/>
        </p:nvCxnSpPr>
        <p:spPr>
          <a:xfrm flipH="1">
            <a:off x="1180012" y="1963860"/>
            <a:ext cx="162172" cy="0"/>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7541BB-DDAF-45D7-AA11-CE46F8FF5DBD}"/>
              </a:ext>
            </a:extLst>
          </p:cNvPr>
          <p:cNvCxnSpPr>
            <a:cxnSpLocks/>
          </p:cNvCxnSpPr>
          <p:nvPr/>
        </p:nvCxnSpPr>
        <p:spPr>
          <a:xfrm flipH="1">
            <a:off x="1301022" y="1859680"/>
            <a:ext cx="162172"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558DF7-1A8D-456C-9D9D-DEFE191EE666}"/>
              </a:ext>
            </a:extLst>
          </p:cNvPr>
          <p:cNvCxnSpPr>
            <a:cxnSpLocks/>
          </p:cNvCxnSpPr>
          <p:nvPr/>
        </p:nvCxnSpPr>
        <p:spPr>
          <a:xfrm flipH="1">
            <a:off x="1463194" y="1959072"/>
            <a:ext cx="16217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CC62A5-BB73-4950-B83B-E7118D4242F6}"/>
              </a:ext>
            </a:extLst>
          </p:cNvPr>
          <p:cNvCxnSpPr>
            <a:cxnSpLocks/>
          </p:cNvCxnSpPr>
          <p:nvPr/>
        </p:nvCxnSpPr>
        <p:spPr>
          <a:xfrm flipH="1">
            <a:off x="1325441" y="1751824"/>
            <a:ext cx="162172"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C531CA-D824-42C2-9486-D4A888FE670A}"/>
              </a:ext>
            </a:extLst>
          </p:cNvPr>
          <p:cNvCxnSpPr>
            <a:cxnSpLocks/>
          </p:cNvCxnSpPr>
          <p:nvPr/>
        </p:nvCxnSpPr>
        <p:spPr>
          <a:xfrm flipH="1">
            <a:off x="2154351" y="1959072"/>
            <a:ext cx="162172"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D176B7-74E8-4DF8-8171-1EB71A3A9780}"/>
              </a:ext>
            </a:extLst>
          </p:cNvPr>
          <p:cNvCxnSpPr>
            <a:cxnSpLocks/>
          </p:cNvCxnSpPr>
          <p:nvPr/>
        </p:nvCxnSpPr>
        <p:spPr>
          <a:xfrm flipH="1">
            <a:off x="2614374" y="1959072"/>
            <a:ext cx="16217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368E09-9B8B-4E46-B340-48098A85AEED}"/>
              </a:ext>
            </a:extLst>
          </p:cNvPr>
          <p:cNvCxnSpPr>
            <a:cxnSpLocks/>
          </p:cNvCxnSpPr>
          <p:nvPr/>
        </p:nvCxnSpPr>
        <p:spPr>
          <a:xfrm flipH="1">
            <a:off x="4471575" y="1959072"/>
            <a:ext cx="1621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4E13E4-9146-4E4E-B5F3-2F16801D207F}"/>
              </a:ext>
            </a:extLst>
          </p:cNvPr>
          <p:cNvCxnSpPr>
            <a:cxnSpLocks/>
          </p:cNvCxnSpPr>
          <p:nvPr/>
        </p:nvCxnSpPr>
        <p:spPr>
          <a:xfrm flipH="1">
            <a:off x="4647333" y="1751824"/>
            <a:ext cx="16217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CDEA4-1850-4F06-951E-37A3DD4228DD}"/>
              </a:ext>
            </a:extLst>
          </p:cNvPr>
          <p:cNvCxnSpPr>
            <a:cxnSpLocks/>
          </p:cNvCxnSpPr>
          <p:nvPr/>
        </p:nvCxnSpPr>
        <p:spPr>
          <a:xfrm flipH="1">
            <a:off x="4685400" y="1864468"/>
            <a:ext cx="16217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A34CE9-43A7-4B84-AC16-25A58589B0C5}"/>
              </a:ext>
            </a:extLst>
          </p:cNvPr>
          <p:cNvCxnSpPr>
            <a:cxnSpLocks/>
          </p:cNvCxnSpPr>
          <p:nvPr/>
        </p:nvCxnSpPr>
        <p:spPr>
          <a:xfrm flipH="1">
            <a:off x="4985264" y="1906063"/>
            <a:ext cx="16217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CEFF6D-A510-425C-8E29-6A98BA2FDDC9}"/>
              </a:ext>
            </a:extLst>
          </p:cNvPr>
          <p:cNvCxnSpPr>
            <a:cxnSpLocks/>
          </p:cNvCxnSpPr>
          <p:nvPr/>
        </p:nvCxnSpPr>
        <p:spPr>
          <a:xfrm flipH="1">
            <a:off x="4798032" y="1998828"/>
            <a:ext cx="16217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D33C0C-1A1F-4EA6-8C17-B685FBD52B44}"/>
              </a:ext>
            </a:extLst>
          </p:cNvPr>
          <p:cNvCxnSpPr>
            <a:cxnSpLocks/>
          </p:cNvCxnSpPr>
          <p:nvPr/>
        </p:nvCxnSpPr>
        <p:spPr>
          <a:xfrm flipH="1">
            <a:off x="4847572" y="1777217"/>
            <a:ext cx="16217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Arrow: Right 23">
            <a:extLst>
              <a:ext uri="{FF2B5EF4-FFF2-40B4-BE49-F238E27FC236}">
                <a16:creationId xmlns:a16="http://schemas.microsoft.com/office/drawing/2014/main" id="{37425A45-0F17-4CB9-8CD3-5C3904223306}"/>
              </a:ext>
            </a:extLst>
          </p:cNvPr>
          <p:cNvSpPr/>
          <p:nvPr/>
        </p:nvSpPr>
        <p:spPr>
          <a:xfrm>
            <a:off x="5845120" y="1910850"/>
            <a:ext cx="162172" cy="94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C95030DC-AC5B-4177-AE32-A59D4534D556}"/>
              </a:ext>
            </a:extLst>
          </p:cNvPr>
          <p:cNvSpPr txBox="1"/>
          <p:nvPr/>
        </p:nvSpPr>
        <p:spPr>
          <a:xfrm>
            <a:off x="5508463" y="2005454"/>
            <a:ext cx="835485" cy="400110"/>
          </a:xfrm>
          <a:prstGeom prst="rect">
            <a:avLst/>
          </a:prstGeom>
          <a:noFill/>
        </p:spPr>
        <p:txBody>
          <a:bodyPr wrap="none" rtlCol="0">
            <a:spAutoFit/>
          </a:bodyPr>
          <a:lstStyle/>
          <a:p>
            <a:pPr algn="ctr"/>
            <a:r>
              <a:rPr lang="en-US" sz="1000" dirty="0"/>
              <a:t>Read count</a:t>
            </a:r>
          </a:p>
          <a:p>
            <a:pPr algn="ctr"/>
            <a:r>
              <a:rPr lang="en-US" sz="1000" dirty="0"/>
              <a:t>matrix</a:t>
            </a:r>
            <a:endParaRPr lang="en-CH" sz="1000" dirty="0"/>
          </a:p>
        </p:txBody>
      </p:sp>
      <p:graphicFrame>
        <p:nvGraphicFramePr>
          <p:cNvPr id="26" name="Table 2055">
            <a:extLst>
              <a:ext uri="{FF2B5EF4-FFF2-40B4-BE49-F238E27FC236}">
                <a16:creationId xmlns:a16="http://schemas.microsoft.com/office/drawing/2014/main" id="{D54DD11E-132F-42B2-B88B-0FA84E013227}"/>
              </a:ext>
            </a:extLst>
          </p:cNvPr>
          <p:cNvGraphicFramePr>
            <a:graphicFrameLocks noGrp="1"/>
          </p:cNvGraphicFramePr>
          <p:nvPr/>
        </p:nvGraphicFramePr>
        <p:xfrm>
          <a:off x="6453919" y="1446812"/>
          <a:ext cx="2177319" cy="976684"/>
        </p:xfrm>
        <a:graphic>
          <a:graphicData uri="http://schemas.openxmlformats.org/drawingml/2006/table">
            <a:tbl>
              <a:tblPr>
                <a:tableStyleId>{5C22544A-7EE6-4342-B048-85BDC9FD1C3A}</a:tableStyleId>
              </a:tblPr>
              <a:tblGrid>
                <a:gridCol w="725773">
                  <a:extLst>
                    <a:ext uri="{9D8B030D-6E8A-4147-A177-3AD203B41FA5}">
                      <a16:colId xmlns:a16="http://schemas.microsoft.com/office/drawing/2014/main" val="3847413235"/>
                    </a:ext>
                  </a:extLst>
                </a:gridCol>
                <a:gridCol w="725773">
                  <a:extLst>
                    <a:ext uri="{9D8B030D-6E8A-4147-A177-3AD203B41FA5}">
                      <a16:colId xmlns:a16="http://schemas.microsoft.com/office/drawing/2014/main" val="3796158366"/>
                    </a:ext>
                  </a:extLst>
                </a:gridCol>
                <a:gridCol w="725773">
                  <a:extLst>
                    <a:ext uri="{9D8B030D-6E8A-4147-A177-3AD203B41FA5}">
                      <a16:colId xmlns:a16="http://schemas.microsoft.com/office/drawing/2014/main" val="1530281420"/>
                    </a:ext>
                  </a:extLst>
                </a:gridCol>
              </a:tblGrid>
              <a:tr h="244171">
                <a:tc>
                  <a:txBody>
                    <a:bodyPr/>
                    <a:lstStyle/>
                    <a:p>
                      <a:pPr algn="ctr"/>
                      <a:endParaRPr lang="en-CH" sz="900" dirty="0"/>
                    </a:p>
                  </a:txBody>
                  <a:tcPr/>
                </a:tc>
                <a:tc>
                  <a:txBody>
                    <a:bodyPr/>
                    <a:lstStyle/>
                    <a:p>
                      <a:pPr algn="ctr"/>
                      <a:r>
                        <a:rPr lang="en-US" sz="900" b="1" dirty="0"/>
                        <a:t>Cell 1</a:t>
                      </a:r>
                      <a:endParaRPr lang="en-CH" sz="900" dirty="0"/>
                    </a:p>
                  </a:txBody>
                  <a:tcPr/>
                </a:tc>
                <a:tc>
                  <a:txBody>
                    <a:bodyPr/>
                    <a:lstStyle/>
                    <a:p>
                      <a:pPr algn="ctr"/>
                      <a:r>
                        <a:rPr lang="en-US" sz="900" b="1" dirty="0"/>
                        <a:t>Cell 2</a:t>
                      </a:r>
                      <a:endParaRPr lang="en-CH" sz="900" b="1" dirty="0"/>
                    </a:p>
                  </a:txBody>
                  <a:tcPr/>
                </a:tc>
                <a:extLst>
                  <a:ext uri="{0D108BD9-81ED-4DB2-BD59-A6C34878D82A}">
                    <a16:rowId xmlns:a16="http://schemas.microsoft.com/office/drawing/2014/main" val="969591245"/>
                  </a:ext>
                </a:extLst>
              </a:tr>
              <a:tr h="244171">
                <a:tc>
                  <a:txBody>
                    <a:bodyPr/>
                    <a:lstStyle/>
                    <a:p>
                      <a:pPr algn="ctr"/>
                      <a:r>
                        <a:rPr lang="en-US" sz="900" b="1" dirty="0"/>
                        <a:t>Gene A</a:t>
                      </a:r>
                      <a:endParaRPr lang="en-CH" sz="900" b="1" dirty="0"/>
                    </a:p>
                  </a:txBody>
                  <a:tcPr/>
                </a:tc>
                <a:tc>
                  <a:txBody>
                    <a:bodyPr/>
                    <a:lstStyle/>
                    <a:p>
                      <a:pPr algn="ctr"/>
                      <a:r>
                        <a:rPr lang="en-US" sz="900" dirty="0"/>
                        <a:t>5</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2317098659"/>
                  </a:ext>
                </a:extLst>
              </a:tr>
              <a:tr h="244171">
                <a:tc>
                  <a:txBody>
                    <a:bodyPr/>
                    <a:lstStyle/>
                    <a:p>
                      <a:pPr algn="ctr"/>
                      <a:r>
                        <a:rPr lang="en-US" sz="900" b="1" dirty="0"/>
                        <a:t>Gene B</a:t>
                      </a:r>
                      <a:endParaRPr lang="en-CH" sz="900" b="1" dirty="0"/>
                    </a:p>
                  </a:txBody>
                  <a:tcPr/>
                </a:tc>
                <a:tc>
                  <a:txBody>
                    <a:bodyPr/>
                    <a:lstStyle/>
                    <a:p>
                      <a:pPr algn="ctr"/>
                      <a:r>
                        <a:rPr lang="en-US" sz="900" dirty="0"/>
                        <a:t>2</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4103027720"/>
                  </a:ext>
                </a:extLst>
              </a:tr>
              <a:tr h="244171">
                <a:tc>
                  <a:txBody>
                    <a:bodyPr/>
                    <a:lstStyle/>
                    <a:p>
                      <a:pPr algn="ctr"/>
                      <a:r>
                        <a:rPr lang="en-US" sz="900" b="1" dirty="0"/>
                        <a:t>Gene C</a:t>
                      </a:r>
                      <a:endParaRPr lang="en-CH" sz="900" b="1" dirty="0"/>
                    </a:p>
                  </a:txBody>
                  <a:tcPr/>
                </a:tc>
                <a:tc>
                  <a:txBody>
                    <a:bodyPr/>
                    <a:lstStyle/>
                    <a:p>
                      <a:pPr algn="ctr"/>
                      <a:r>
                        <a:rPr lang="en-US" sz="900" dirty="0"/>
                        <a:t>6</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1240699174"/>
                  </a:ext>
                </a:extLst>
              </a:tr>
            </a:tbl>
          </a:graphicData>
        </a:graphic>
      </p:graphicFrame>
      <p:sp>
        <p:nvSpPr>
          <p:cNvPr id="27" name="Arrow: Right 26">
            <a:extLst>
              <a:ext uri="{FF2B5EF4-FFF2-40B4-BE49-F238E27FC236}">
                <a16:creationId xmlns:a16="http://schemas.microsoft.com/office/drawing/2014/main" id="{A5BBBE1C-1DB0-462D-A196-7983D673B506}"/>
              </a:ext>
            </a:extLst>
          </p:cNvPr>
          <p:cNvSpPr/>
          <p:nvPr/>
        </p:nvSpPr>
        <p:spPr>
          <a:xfrm>
            <a:off x="5845120" y="3194442"/>
            <a:ext cx="162172" cy="94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B901D49E-DD28-4B25-8678-0E09CE1D4EE5}"/>
              </a:ext>
            </a:extLst>
          </p:cNvPr>
          <p:cNvSpPr txBox="1"/>
          <p:nvPr/>
        </p:nvSpPr>
        <p:spPr>
          <a:xfrm>
            <a:off x="5542927" y="3289046"/>
            <a:ext cx="766557" cy="400110"/>
          </a:xfrm>
          <a:prstGeom prst="rect">
            <a:avLst/>
          </a:prstGeom>
          <a:noFill/>
        </p:spPr>
        <p:txBody>
          <a:bodyPr wrap="none" rtlCol="0">
            <a:spAutoFit/>
          </a:bodyPr>
          <a:lstStyle/>
          <a:p>
            <a:pPr algn="ctr"/>
            <a:r>
              <a:rPr lang="en-US" sz="1000" dirty="0"/>
              <a:t>UMI count</a:t>
            </a:r>
          </a:p>
          <a:p>
            <a:pPr algn="ctr"/>
            <a:r>
              <a:rPr lang="en-US" sz="1000" dirty="0"/>
              <a:t>matrix</a:t>
            </a:r>
            <a:endParaRPr lang="en-CH" sz="1000" dirty="0"/>
          </a:p>
        </p:txBody>
      </p:sp>
      <p:graphicFrame>
        <p:nvGraphicFramePr>
          <p:cNvPr id="29" name="Table 2055">
            <a:extLst>
              <a:ext uri="{FF2B5EF4-FFF2-40B4-BE49-F238E27FC236}">
                <a16:creationId xmlns:a16="http://schemas.microsoft.com/office/drawing/2014/main" id="{09AA970D-8628-45BD-B990-5E47D7678F55}"/>
              </a:ext>
            </a:extLst>
          </p:cNvPr>
          <p:cNvGraphicFramePr>
            <a:graphicFrameLocks noGrp="1"/>
          </p:cNvGraphicFramePr>
          <p:nvPr>
            <p:extLst>
              <p:ext uri="{D42A27DB-BD31-4B8C-83A1-F6EECF244321}">
                <p14:modId xmlns:p14="http://schemas.microsoft.com/office/powerpoint/2010/main" val="963381370"/>
              </p:ext>
            </p:extLst>
          </p:nvPr>
        </p:nvGraphicFramePr>
        <p:xfrm>
          <a:off x="6453919" y="2730404"/>
          <a:ext cx="2177319" cy="976684"/>
        </p:xfrm>
        <a:graphic>
          <a:graphicData uri="http://schemas.openxmlformats.org/drawingml/2006/table">
            <a:tbl>
              <a:tblPr>
                <a:tableStyleId>{5C22544A-7EE6-4342-B048-85BDC9FD1C3A}</a:tableStyleId>
              </a:tblPr>
              <a:tblGrid>
                <a:gridCol w="725773">
                  <a:extLst>
                    <a:ext uri="{9D8B030D-6E8A-4147-A177-3AD203B41FA5}">
                      <a16:colId xmlns:a16="http://schemas.microsoft.com/office/drawing/2014/main" val="3847413235"/>
                    </a:ext>
                  </a:extLst>
                </a:gridCol>
                <a:gridCol w="725773">
                  <a:extLst>
                    <a:ext uri="{9D8B030D-6E8A-4147-A177-3AD203B41FA5}">
                      <a16:colId xmlns:a16="http://schemas.microsoft.com/office/drawing/2014/main" val="3796158366"/>
                    </a:ext>
                  </a:extLst>
                </a:gridCol>
                <a:gridCol w="725773">
                  <a:extLst>
                    <a:ext uri="{9D8B030D-6E8A-4147-A177-3AD203B41FA5}">
                      <a16:colId xmlns:a16="http://schemas.microsoft.com/office/drawing/2014/main" val="1530281420"/>
                    </a:ext>
                  </a:extLst>
                </a:gridCol>
              </a:tblGrid>
              <a:tr h="244171">
                <a:tc>
                  <a:txBody>
                    <a:bodyPr/>
                    <a:lstStyle/>
                    <a:p>
                      <a:pPr algn="ctr"/>
                      <a:endParaRPr lang="en-CH" sz="900" dirty="0"/>
                    </a:p>
                  </a:txBody>
                  <a:tcPr/>
                </a:tc>
                <a:tc>
                  <a:txBody>
                    <a:bodyPr/>
                    <a:lstStyle/>
                    <a:p>
                      <a:pPr algn="ctr"/>
                      <a:r>
                        <a:rPr lang="en-US" sz="900" b="1" dirty="0"/>
                        <a:t>Cell 1</a:t>
                      </a:r>
                      <a:endParaRPr lang="en-CH" sz="900" dirty="0"/>
                    </a:p>
                  </a:txBody>
                  <a:tcPr/>
                </a:tc>
                <a:tc>
                  <a:txBody>
                    <a:bodyPr/>
                    <a:lstStyle/>
                    <a:p>
                      <a:pPr algn="ctr"/>
                      <a:r>
                        <a:rPr lang="en-US" sz="900" b="1" dirty="0"/>
                        <a:t>Cell 2</a:t>
                      </a:r>
                      <a:endParaRPr lang="en-CH" sz="900" b="1" dirty="0"/>
                    </a:p>
                  </a:txBody>
                  <a:tcPr/>
                </a:tc>
                <a:extLst>
                  <a:ext uri="{0D108BD9-81ED-4DB2-BD59-A6C34878D82A}">
                    <a16:rowId xmlns:a16="http://schemas.microsoft.com/office/drawing/2014/main" val="969591245"/>
                  </a:ext>
                </a:extLst>
              </a:tr>
              <a:tr h="244171">
                <a:tc>
                  <a:txBody>
                    <a:bodyPr/>
                    <a:lstStyle/>
                    <a:p>
                      <a:pPr algn="ctr"/>
                      <a:r>
                        <a:rPr lang="en-US" sz="900" b="1" dirty="0"/>
                        <a:t>Gene A</a:t>
                      </a:r>
                      <a:endParaRPr lang="en-CH" sz="900" b="1" dirty="0"/>
                    </a:p>
                  </a:txBody>
                  <a:tcPr/>
                </a:tc>
                <a:tc>
                  <a:txBody>
                    <a:bodyPr/>
                    <a:lstStyle/>
                    <a:p>
                      <a:pPr algn="ctr"/>
                      <a:r>
                        <a:rPr lang="en-US" sz="900" dirty="0"/>
                        <a:t>4</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2317098659"/>
                  </a:ext>
                </a:extLst>
              </a:tr>
              <a:tr h="244171">
                <a:tc>
                  <a:txBody>
                    <a:bodyPr/>
                    <a:lstStyle/>
                    <a:p>
                      <a:pPr algn="ctr"/>
                      <a:r>
                        <a:rPr lang="en-US" sz="900" b="1" dirty="0"/>
                        <a:t>Gene B</a:t>
                      </a:r>
                      <a:endParaRPr lang="en-CH" sz="900" b="1" dirty="0"/>
                    </a:p>
                  </a:txBody>
                  <a:tcPr/>
                </a:tc>
                <a:tc>
                  <a:txBody>
                    <a:bodyPr/>
                    <a:lstStyle/>
                    <a:p>
                      <a:pPr algn="ctr"/>
                      <a:r>
                        <a:rPr lang="en-US" sz="900" dirty="0"/>
                        <a:t>2</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4103027720"/>
                  </a:ext>
                </a:extLst>
              </a:tr>
              <a:tr h="244171">
                <a:tc>
                  <a:txBody>
                    <a:bodyPr/>
                    <a:lstStyle/>
                    <a:p>
                      <a:pPr algn="ctr"/>
                      <a:r>
                        <a:rPr lang="en-US" sz="900" b="1" dirty="0"/>
                        <a:t>Gene C</a:t>
                      </a:r>
                      <a:endParaRPr lang="en-CH" sz="900" b="1" dirty="0"/>
                    </a:p>
                  </a:txBody>
                  <a:tcPr/>
                </a:tc>
                <a:tc>
                  <a:txBody>
                    <a:bodyPr/>
                    <a:lstStyle/>
                    <a:p>
                      <a:pPr algn="ctr"/>
                      <a:r>
                        <a:rPr lang="en-US" sz="900" dirty="0"/>
                        <a:t>4</a:t>
                      </a:r>
                      <a:endParaRPr lang="en-CH" sz="900" dirty="0"/>
                    </a:p>
                  </a:txBody>
                  <a:tcPr/>
                </a:tc>
                <a:tc>
                  <a:txBody>
                    <a:bodyPr/>
                    <a:lstStyle/>
                    <a:p>
                      <a:pPr algn="ctr"/>
                      <a:r>
                        <a:rPr lang="en-US" sz="900" dirty="0"/>
                        <a:t>…</a:t>
                      </a:r>
                      <a:endParaRPr lang="en-CH" sz="900" dirty="0"/>
                    </a:p>
                  </a:txBody>
                  <a:tcPr/>
                </a:tc>
                <a:extLst>
                  <a:ext uri="{0D108BD9-81ED-4DB2-BD59-A6C34878D82A}">
                    <a16:rowId xmlns:a16="http://schemas.microsoft.com/office/drawing/2014/main" val="1240699174"/>
                  </a:ext>
                </a:extLst>
              </a:tr>
            </a:tbl>
          </a:graphicData>
        </a:graphic>
      </p:graphicFrame>
      <p:pic>
        <p:nvPicPr>
          <p:cNvPr id="30" name="Picture 2" descr="Symbole magnétique ATTENTION">
            <a:extLst>
              <a:ext uri="{FF2B5EF4-FFF2-40B4-BE49-F238E27FC236}">
                <a16:creationId xmlns:a16="http://schemas.microsoft.com/office/drawing/2014/main" id="{FDA396DD-7010-48CE-BD8B-9400D62F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21" y="3932267"/>
            <a:ext cx="1135380" cy="1135380"/>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1">
            <a:extLst>
              <a:ext uri="{FF2B5EF4-FFF2-40B4-BE49-F238E27FC236}">
                <a16:creationId xmlns:a16="http://schemas.microsoft.com/office/drawing/2014/main" id="{AFA63CBE-A7FB-4727-85F6-A18018D07E60}"/>
              </a:ext>
            </a:extLst>
          </p:cNvPr>
          <p:cNvSpPr txBox="1">
            <a:spLocks/>
          </p:cNvSpPr>
          <p:nvPr/>
        </p:nvSpPr>
        <p:spPr>
          <a:xfrm>
            <a:off x="1076146" y="4121740"/>
            <a:ext cx="7658954" cy="821268"/>
          </a:xfrm>
          <a:prstGeom prst="rect">
            <a:avLst/>
          </a:prstGeom>
        </p:spPr>
        <p:txBody>
          <a:bodyPr vert="horz" lIns="180000" tIns="45720" rIns="91440" bIns="45720" rtlCol="0">
            <a:normAutofit lnSpcReduction="10000"/>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FF0000"/>
                </a:solidFill>
              </a:rPr>
              <a:t>Also need to account for sequencing errors in the UMIs</a:t>
            </a:r>
          </a:p>
          <a:p>
            <a:pPr lvl="1"/>
            <a:r>
              <a:rPr lang="en-US" dirty="0">
                <a:solidFill>
                  <a:srgbClr val="FF0000"/>
                </a:solidFill>
              </a:rPr>
              <a:t>Allow mismatches</a:t>
            </a:r>
          </a:p>
          <a:p>
            <a:pPr lvl="1"/>
            <a:r>
              <a:rPr lang="en-US" dirty="0">
                <a:solidFill>
                  <a:srgbClr val="FF0000"/>
                </a:solidFill>
              </a:rPr>
              <a:t>Collapse barcodes with “similar enough” UMIs</a:t>
            </a:r>
            <a:endParaRPr lang="en-US" dirty="0"/>
          </a:p>
        </p:txBody>
      </p:sp>
    </p:spTree>
    <p:extLst>
      <p:ext uri="{BB962C8B-B14F-4D97-AF65-F5344CB8AC3E}">
        <p14:creationId xmlns:p14="http://schemas.microsoft.com/office/powerpoint/2010/main" val="2216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F64F2-A72A-4797-AF9E-78E5CD820EEC}"/>
              </a:ext>
            </a:extLst>
          </p:cNvPr>
          <p:cNvSpPr>
            <a:spLocks noGrp="1"/>
          </p:cNvSpPr>
          <p:nvPr>
            <p:ph idx="1"/>
          </p:nvPr>
        </p:nvSpPr>
        <p:spPr/>
        <p:txBody>
          <a:bodyPr/>
          <a:lstStyle/>
          <a:p>
            <a:r>
              <a:rPr lang="en-US" dirty="0"/>
              <a:t>Expression can be summarized as coverage per genomic base position, and visualized in a genome browser</a:t>
            </a:r>
            <a:endParaRPr lang="en-CH" dirty="0"/>
          </a:p>
        </p:txBody>
      </p:sp>
      <p:sp>
        <p:nvSpPr>
          <p:cNvPr id="3" name="Title 2">
            <a:extLst>
              <a:ext uri="{FF2B5EF4-FFF2-40B4-BE49-F238E27FC236}">
                <a16:creationId xmlns:a16="http://schemas.microsoft.com/office/drawing/2014/main" id="{AF713CB3-8DC5-41DC-BBA2-5CA4CB8F7489}"/>
              </a:ext>
            </a:extLst>
          </p:cNvPr>
          <p:cNvSpPr>
            <a:spLocks noGrp="1"/>
          </p:cNvSpPr>
          <p:nvPr>
            <p:ph type="title"/>
          </p:nvPr>
        </p:nvSpPr>
        <p:spPr/>
        <p:txBody>
          <a:bodyPr>
            <a:normAutofit fontScale="90000"/>
          </a:bodyPr>
          <a:lstStyle/>
          <a:p>
            <a:r>
              <a:rPr lang="en-US" dirty="0"/>
              <a:t>Visualizing coverage?</a:t>
            </a:r>
            <a:endParaRPr lang="en-CH" dirty="0"/>
          </a:p>
        </p:txBody>
      </p:sp>
      <p:sp>
        <p:nvSpPr>
          <p:cNvPr id="4" name="Date Placeholder 3">
            <a:extLst>
              <a:ext uri="{FF2B5EF4-FFF2-40B4-BE49-F238E27FC236}">
                <a16:creationId xmlns:a16="http://schemas.microsoft.com/office/drawing/2014/main" id="{07245518-9633-4F66-97C0-41F88BF51866}"/>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49B673B3-C9E9-401A-A245-49BDDB00FE69}"/>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CFD5DAAE-3B40-4750-BB8C-79AF4C069B6A}"/>
              </a:ext>
            </a:extLst>
          </p:cNvPr>
          <p:cNvSpPr>
            <a:spLocks noGrp="1"/>
          </p:cNvSpPr>
          <p:nvPr>
            <p:ph type="sldNum" sz="quarter" idx="16"/>
          </p:nvPr>
        </p:nvSpPr>
        <p:spPr/>
        <p:txBody>
          <a:bodyPr/>
          <a:lstStyle/>
          <a:p>
            <a:fld id="{E1E1CD7C-2161-7D43-862E-CE4C333CD873}" type="slidenum">
              <a:rPr lang="fr-FR" smtClean="0"/>
              <a:pPr/>
              <a:t>22</a:t>
            </a:fld>
            <a:endParaRPr lang="fr-FR" dirty="0"/>
          </a:p>
        </p:txBody>
      </p:sp>
      <p:pic>
        <p:nvPicPr>
          <p:cNvPr id="7" name="Picture 2" descr="Tools Icon Illustration par back1design1 · Creative Fabrica">
            <a:extLst>
              <a:ext uri="{FF2B5EF4-FFF2-40B4-BE49-F238E27FC236}">
                <a16:creationId xmlns:a16="http://schemas.microsoft.com/office/drawing/2014/main" id="{63E3C087-4A0A-4553-9667-8BF89C4FA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299" y="1419515"/>
            <a:ext cx="416222" cy="2465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C26CC529-E6A2-454B-9DB4-F60AD20F7CD8}"/>
              </a:ext>
            </a:extLst>
          </p:cNvPr>
          <p:cNvSpPr txBox="1">
            <a:spLocks/>
          </p:cNvSpPr>
          <p:nvPr/>
        </p:nvSpPr>
        <p:spPr>
          <a:xfrm>
            <a:off x="1391170" y="1411895"/>
            <a:ext cx="3240405" cy="929523"/>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Tools:</a:t>
            </a:r>
          </a:p>
          <a:p>
            <a:r>
              <a:rPr lang="en-US" sz="1200" i="1" dirty="0"/>
              <a:t>IGV</a:t>
            </a:r>
          </a:p>
          <a:p>
            <a:r>
              <a:rPr lang="en-US" sz="1200" i="1" dirty="0"/>
              <a:t>UCSC Genome Browser</a:t>
            </a:r>
            <a:endParaRPr lang="en-US" sz="900" i="1" dirty="0"/>
          </a:p>
          <a:p>
            <a:pPr marL="342900" lvl="1" indent="0">
              <a:buNone/>
            </a:pPr>
            <a:endParaRPr lang="en-US" sz="1000" i="1" dirty="0"/>
          </a:p>
          <a:p>
            <a:pPr marL="342900" lvl="1" indent="0">
              <a:buFont typeface="Arial" panose="020B0604020202020204" pitchFamily="34" charset="0"/>
              <a:buNone/>
            </a:pPr>
            <a:endParaRPr lang="en-CH" i="1" dirty="0"/>
          </a:p>
        </p:txBody>
      </p:sp>
      <p:pic>
        <p:nvPicPr>
          <p:cNvPr id="9" name="Image" descr="Image">
            <a:extLst>
              <a:ext uri="{FF2B5EF4-FFF2-40B4-BE49-F238E27FC236}">
                <a16:creationId xmlns:a16="http://schemas.microsoft.com/office/drawing/2014/main" id="{CE476342-E65A-44DE-BC89-852D7EE55F86}"/>
              </a:ext>
            </a:extLst>
          </p:cNvPr>
          <p:cNvPicPr>
            <a:picLocks noChangeAspect="1"/>
          </p:cNvPicPr>
          <p:nvPr/>
        </p:nvPicPr>
        <p:blipFill>
          <a:blip r:embed="rId3"/>
          <a:stretch>
            <a:fillRect/>
          </a:stretch>
        </p:blipFill>
        <p:spPr>
          <a:xfrm>
            <a:off x="4465256" y="1666097"/>
            <a:ext cx="3529399" cy="531873"/>
          </a:xfrm>
          <a:prstGeom prst="rect">
            <a:avLst/>
          </a:prstGeom>
          <a:ln w="12700">
            <a:miter lim="400000"/>
          </a:ln>
        </p:spPr>
      </p:pic>
      <p:sp>
        <p:nvSpPr>
          <p:cNvPr id="11" name="TextBox 10">
            <a:extLst>
              <a:ext uri="{FF2B5EF4-FFF2-40B4-BE49-F238E27FC236}">
                <a16:creationId xmlns:a16="http://schemas.microsoft.com/office/drawing/2014/main" id="{BF561758-764E-4013-A4BC-A233DDFD86CC}"/>
              </a:ext>
            </a:extLst>
          </p:cNvPr>
          <p:cNvSpPr txBox="1"/>
          <p:nvPr/>
        </p:nvSpPr>
        <p:spPr>
          <a:xfrm>
            <a:off x="5706910" y="1553249"/>
            <a:ext cx="4575490" cy="246221"/>
          </a:xfrm>
          <a:prstGeom prst="rect">
            <a:avLst/>
          </a:prstGeom>
          <a:noFill/>
        </p:spPr>
        <p:txBody>
          <a:bodyPr wrap="square">
            <a:spAutoFit/>
          </a:bodyPr>
          <a:lstStyle/>
          <a:p>
            <a:r>
              <a:rPr lang="en-US" sz="1000" dirty="0"/>
              <a:t>Coverage</a:t>
            </a:r>
            <a:endParaRPr lang="en-CH" sz="1000" dirty="0"/>
          </a:p>
        </p:txBody>
      </p:sp>
      <p:grpSp>
        <p:nvGrpSpPr>
          <p:cNvPr id="12" name="Group">
            <a:extLst>
              <a:ext uri="{FF2B5EF4-FFF2-40B4-BE49-F238E27FC236}">
                <a16:creationId xmlns:a16="http://schemas.microsoft.com/office/drawing/2014/main" id="{9F8456E6-0298-43F3-B171-5E017A83ACD6}"/>
              </a:ext>
            </a:extLst>
          </p:cNvPr>
          <p:cNvGrpSpPr/>
          <p:nvPr/>
        </p:nvGrpSpPr>
        <p:grpSpPr>
          <a:xfrm>
            <a:off x="18221325" y="8763000"/>
            <a:ext cx="6047483" cy="3059814"/>
            <a:chOff x="0" y="0"/>
            <a:chExt cx="10887748" cy="5572923"/>
          </a:xfrm>
        </p:grpSpPr>
        <p:pic>
          <p:nvPicPr>
            <p:cNvPr id="13" name="image.png" descr="image.png">
              <a:extLst>
                <a:ext uri="{FF2B5EF4-FFF2-40B4-BE49-F238E27FC236}">
                  <a16:creationId xmlns:a16="http://schemas.microsoft.com/office/drawing/2014/main" id="{493A3E5C-78BF-443C-9766-D5E2134361CE}"/>
                </a:ext>
              </a:extLst>
            </p:cNvPr>
            <p:cNvPicPr>
              <a:picLocks noChangeAspect="1"/>
            </p:cNvPicPr>
            <p:nvPr/>
          </p:nvPicPr>
          <p:blipFill>
            <a:blip r:embed="rId4"/>
            <a:srcRect l="24011" t="43666" r="22910" b="15967"/>
            <a:stretch>
              <a:fillRect/>
            </a:stretch>
          </p:blipFill>
          <p:spPr>
            <a:xfrm>
              <a:off x="-1" y="1463962"/>
              <a:ext cx="8817448" cy="3975704"/>
            </a:xfrm>
            <a:prstGeom prst="rect">
              <a:avLst/>
            </a:prstGeom>
            <a:ln w="12700" cap="flat">
              <a:noFill/>
              <a:miter lim="400000"/>
            </a:ln>
            <a:effectLst/>
          </p:spPr>
        </p:pic>
        <p:sp>
          <p:nvSpPr>
            <p:cNvPr id="14" name="Shape 969">
              <a:extLst>
                <a:ext uri="{FF2B5EF4-FFF2-40B4-BE49-F238E27FC236}">
                  <a16:creationId xmlns:a16="http://schemas.microsoft.com/office/drawing/2014/main" id="{D870AED7-995F-454F-9DD2-11C7DD56612F}"/>
                </a:ext>
              </a:extLst>
            </p:cNvPr>
            <p:cNvSpPr txBox="1"/>
            <p:nvPr/>
          </p:nvSpPr>
          <p:spPr>
            <a:xfrm>
              <a:off x="4768524" y="5227401"/>
              <a:ext cx="1649804" cy="3455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l" defTabSz="457200">
                <a:defRPr sz="2000" i="1">
                  <a:latin typeface="+mj-lt"/>
                  <a:ea typeface="+mj-ea"/>
                  <a:cs typeface="+mj-cs"/>
                  <a:sym typeface="Helvetica Neue"/>
                </a:defRPr>
              </a:lvl1pPr>
            </a:lstStyle>
            <a:p>
              <a:r>
                <a:t>Fos</a:t>
              </a:r>
            </a:p>
          </p:txBody>
        </p:sp>
        <p:grpSp>
          <p:nvGrpSpPr>
            <p:cNvPr id="15" name="Group 973">
              <a:extLst>
                <a:ext uri="{FF2B5EF4-FFF2-40B4-BE49-F238E27FC236}">
                  <a16:creationId xmlns:a16="http://schemas.microsoft.com/office/drawing/2014/main" id="{5E1568B5-6BFF-47D4-9402-226AF8C78363}"/>
                </a:ext>
              </a:extLst>
            </p:cNvPr>
            <p:cNvGrpSpPr/>
            <p:nvPr/>
          </p:nvGrpSpPr>
          <p:grpSpPr>
            <a:xfrm>
              <a:off x="7148" y="2772517"/>
              <a:ext cx="1207804" cy="469521"/>
              <a:chOff x="-1" y="-1"/>
              <a:chExt cx="1207802" cy="469519"/>
            </a:xfrm>
          </p:grpSpPr>
          <p:sp>
            <p:nvSpPr>
              <p:cNvPr id="26" name="Shape 971">
                <a:extLst>
                  <a:ext uri="{FF2B5EF4-FFF2-40B4-BE49-F238E27FC236}">
                    <a16:creationId xmlns:a16="http://schemas.microsoft.com/office/drawing/2014/main" id="{EF376991-DAC5-4182-AA59-0C04F198BB89}"/>
                  </a:ext>
                </a:extLst>
              </p:cNvPr>
              <p:cNvSpPr/>
              <p:nvPr/>
            </p:nvSpPr>
            <p:spPr>
              <a:xfrm>
                <a:off x="-2" y="-2"/>
                <a:ext cx="1207804" cy="469521"/>
              </a:xfrm>
              <a:prstGeom prst="rect">
                <a:avLst/>
              </a:prstGeom>
              <a:solidFill>
                <a:srgbClr val="FFFEFE"/>
              </a:solidFill>
              <a:ln w="12700" cap="flat">
                <a:noFill/>
                <a:miter lim="400000"/>
              </a:ln>
              <a:effectLst/>
            </p:spPr>
            <p:txBody>
              <a:bodyPr wrap="square" lIns="0" tIns="0" rIns="0" bIns="0" numCol="1" anchor="ctr">
                <a:noAutofit/>
              </a:bodyPr>
              <a:lstStyle/>
              <a:p>
                <a:pPr algn="l" defTabSz="321457">
                  <a:defRPr sz="1100">
                    <a:solidFill>
                      <a:srgbClr val="CDCCCC"/>
                    </a:solidFill>
                    <a:latin typeface="Gill Sans"/>
                    <a:ea typeface="Gill Sans"/>
                    <a:cs typeface="Gill Sans"/>
                    <a:sym typeface="Gill Sans"/>
                  </a:defRPr>
                </a:pPr>
                <a:endParaRPr/>
              </a:p>
            </p:txBody>
          </p:sp>
          <p:sp>
            <p:nvSpPr>
              <p:cNvPr id="27" name="Shape 972">
                <a:extLst>
                  <a:ext uri="{FF2B5EF4-FFF2-40B4-BE49-F238E27FC236}">
                    <a16:creationId xmlns:a16="http://schemas.microsoft.com/office/drawing/2014/main" id="{2FDF3B88-28B0-4801-9EF4-3C8C58E8DAE9}"/>
                  </a:ext>
                </a:extLst>
              </p:cNvPr>
              <p:cNvSpPr txBox="1"/>
              <p:nvPr/>
            </p:nvSpPr>
            <p:spPr>
              <a:xfrm>
                <a:off x="-2" y="138944"/>
                <a:ext cx="1207804" cy="1916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l" defTabSz="457200">
                  <a:defRPr sz="1100">
                    <a:latin typeface="Gill Sans"/>
                    <a:ea typeface="Gill Sans"/>
                    <a:cs typeface="Gill Sans"/>
                    <a:sym typeface="Gill Sans"/>
                  </a:defRPr>
                </a:lvl1pPr>
              </a:lstStyle>
              <a:p>
                <a:r>
                  <a:t>[0-2091]</a:t>
                </a:r>
              </a:p>
            </p:txBody>
          </p:sp>
        </p:grpSp>
        <p:grpSp>
          <p:nvGrpSpPr>
            <p:cNvPr id="16" name="Group 976">
              <a:extLst>
                <a:ext uri="{FF2B5EF4-FFF2-40B4-BE49-F238E27FC236}">
                  <a16:creationId xmlns:a16="http://schemas.microsoft.com/office/drawing/2014/main" id="{49901E68-95B3-46A5-8236-AC19E988C478}"/>
                </a:ext>
              </a:extLst>
            </p:cNvPr>
            <p:cNvGrpSpPr/>
            <p:nvPr/>
          </p:nvGrpSpPr>
          <p:grpSpPr>
            <a:xfrm>
              <a:off x="19139" y="3607021"/>
              <a:ext cx="1209517" cy="469519"/>
              <a:chOff x="-1" y="-1"/>
              <a:chExt cx="1209515" cy="469518"/>
            </a:xfrm>
          </p:grpSpPr>
          <p:sp>
            <p:nvSpPr>
              <p:cNvPr id="24" name="Shape 974">
                <a:extLst>
                  <a:ext uri="{FF2B5EF4-FFF2-40B4-BE49-F238E27FC236}">
                    <a16:creationId xmlns:a16="http://schemas.microsoft.com/office/drawing/2014/main" id="{0F35557A-C2C7-4227-99D0-53ACF7B0F175}"/>
                  </a:ext>
                </a:extLst>
              </p:cNvPr>
              <p:cNvSpPr/>
              <p:nvPr/>
            </p:nvSpPr>
            <p:spPr>
              <a:xfrm>
                <a:off x="-2" y="-2"/>
                <a:ext cx="1209517" cy="469520"/>
              </a:xfrm>
              <a:prstGeom prst="rect">
                <a:avLst/>
              </a:prstGeom>
              <a:solidFill>
                <a:srgbClr val="FFFEFE"/>
              </a:solidFill>
              <a:ln w="12700" cap="flat">
                <a:noFill/>
                <a:miter lim="400000"/>
              </a:ln>
              <a:effectLst/>
            </p:spPr>
            <p:txBody>
              <a:bodyPr wrap="square" lIns="0" tIns="0" rIns="0" bIns="0" numCol="1" anchor="ctr">
                <a:noAutofit/>
              </a:bodyPr>
              <a:lstStyle/>
              <a:p>
                <a:pPr algn="l" defTabSz="321457">
                  <a:defRPr sz="1100">
                    <a:solidFill>
                      <a:srgbClr val="CDCCCC"/>
                    </a:solidFill>
                    <a:latin typeface="Gill Sans"/>
                    <a:ea typeface="Gill Sans"/>
                    <a:cs typeface="Gill Sans"/>
                    <a:sym typeface="Gill Sans"/>
                  </a:defRPr>
                </a:pPr>
                <a:endParaRPr/>
              </a:p>
            </p:txBody>
          </p:sp>
          <p:sp>
            <p:nvSpPr>
              <p:cNvPr id="25" name="Shape 975">
                <a:extLst>
                  <a:ext uri="{FF2B5EF4-FFF2-40B4-BE49-F238E27FC236}">
                    <a16:creationId xmlns:a16="http://schemas.microsoft.com/office/drawing/2014/main" id="{C1A90FE1-1AB4-4AF8-BE17-E9D71411EE77}"/>
                  </a:ext>
                </a:extLst>
              </p:cNvPr>
              <p:cNvSpPr txBox="1"/>
              <p:nvPr/>
            </p:nvSpPr>
            <p:spPr>
              <a:xfrm>
                <a:off x="-2" y="138943"/>
                <a:ext cx="1209517" cy="1916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l" defTabSz="457200">
                  <a:defRPr sz="1100">
                    <a:latin typeface="Gill Sans"/>
                    <a:ea typeface="Gill Sans"/>
                    <a:cs typeface="Gill Sans"/>
                    <a:sym typeface="Gill Sans"/>
                  </a:defRPr>
                </a:lvl1pPr>
              </a:lstStyle>
              <a:p>
                <a:r>
                  <a:t>[0-2349]</a:t>
                </a:r>
              </a:p>
            </p:txBody>
          </p:sp>
        </p:grpSp>
        <p:grpSp>
          <p:nvGrpSpPr>
            <p:cNvPr id="17" name="Group 979">
              <a:extLst>
                <a:ext uri="{FF2B5EF4-FFF2-40B4-BE49-F238E27FC236}">
                  <a16:creationId xmlns:a16="http://schemas.microsoft.com/office/drawing/2014/main" id="{D8922229-8438-43B2-AD4F-EDC1B93B5C1A}"/>
                </a:ext>
              </a:extLst>
            </p:cNvPr>
            <p:cNvGrpSpPr/>
            <p:nvPr/>
          </p:nvGrpSpPr>
          <p:grpSpPr>
            <a:xfrm>
              <a:off x="44838" y="4388403"/>
              <a:ext cx="1053616" cy="469520"/>
              <a:chOff x="0" y="-1"/>
              <a:chExt cx="1053614" cy="469519"/>
            </a:xfrm>
          </p:grpSpPr>
          <p:sp>
            <p:nvSpPr>
              <p:cNvPr id="22" name="Shape 977">
                <a:extLst>
                  <a:ext uri="{FF2B5EF4-FFF2-40B4-BE49-F238E27FC236}">
                    <a16:creationId xmlns:a16="http://schemas.microsoft.com/office/drawing/2014/main" id="{81F1C608-1143-41C1-BC37-21DE10ABF9EA}"/>
                  </a:ext>
                </a:extLst>
              </p:cNvPr>
              <p:cNvSpPr/>
              <p:nvPr/>
            </p:nvSpPr>
            <p:spPr>
              <a:xfrm>
                <a:off x="-1" y="-2"/>
                <a:ext cx="1053616" cy="469521"/>
              </a:xfrm>
              <a:prstGeom prst="rect">
                <a:avLst/>
              </a:prstGeom>
              <a:solidFill>
                <a:srgbClr val="FFFEFE"/>
              </a:solidFill>
              <a:ln w="12700" cap="flat">
                <a:noFill/>
                <a:miter lim="400000"/>
              </a:ln>
              <a:effectLst/>
            </p:spPr>
            <p:txBody>
              <a:bodyPr wrap="square" lIns="0" tIns="0" rIns="0" bIns="0" numCol="1" anchor="ctr">
                <a:noAutofit/>
              </a:bodyPr>
              <a:lstStyle/>
              <a:p>
                <a:pPr algn="l" defTabSz="321457">
                  <a:defRPr sz="1100">
                    <a:solidFill>
                      <a:srgbClr val="CDCCCC"/>
                    </a:solidFill>
                    <a:latin typeface="Gill Sans"/>
                    <a:ea typeface="Gill Sans"/>
                    <a:cs typeface="Gill Sans"/>
                    <a:sym typeface="Gill Sans"/>
                  </a:defRPr>
                </a:pPr>
                <a:endParaRPr/>
              </a:p>
            </p:txBody>
          </p:sp>
          <p:sp>
            <p:nvSpPr>
              <p:cNvPr id="23" name="Shape 978">
                <a:extLst>
                  <a:ext uri="{FF2B5EF4-FFF2-40B4-BE49-F238E27FC236}">
                    <a16:creationId xmlns:a16="http://schemas.microsoft.com/office/drawing/2014/main" id="{A55E23BD-B012-4BA1-84B0-E7EFCACFF2D6}"/>
                  </a:ext>
                </a:extLst>
              </p:cNvPr>
              <p:cNvSpPr txBox="1"/>
              <p:nvPr/>
            </p:nvSpPr>
            <p:spPr>
              <a:xfrm>
                <a:off x="-1" y="138944"/>
                <a:ext cx="1053616" cy="1916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l" defTabSz="457200">
                  <a:defRPr sz="1100">
                    <a:latin typeface="Gill Sans"/>
                    <a:ea typeface="Gill Sans"/>
                    <a:cs typeface="Gill Sans"/>
                    <a:sym typeface="Gill Sans"/>
                  </a:defRPr>
                </a:lvl1pPr>
              </a:lstStyle>
              <a:p>
                <a:r>
                  <a:t>[0-779]</a:t>
                </a:r>
              </a:p>
            </p:txBody>
          </p:sp>
        </p:grpSp>
        <p:sp>
          <p:nvSpPr>
            <p:cNvPr id="18" name="Shape 980">
              <a:extLst>
                <a:ext uri="{FF2B5EF4-FFF2-40B4-BE49-F238E27FC236}">
                  <a16:creationId xmlns:a16="http://schemas.microsoft.com/office/drawing/2014/main" id="{EF469774-1F07-47B3-AEE6-D79448632AAE}"/>
                </a:ext>
              </a:extLst>
            </p:cNvPr>
            <p:cNvSpPr txBox="1"/>
            <p:nvPr/>
          </p:nvSpPr>
          <p:spPr>
            <a:xfrm>
              <a:off x="9065589" y="1516713"/>
              <a:ext cx="1822160" cy="3455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l" defTabSz="457200">
                <a:defRPr sz="2000">
                  <a:latin typeface="+mj-lt"/>
                  <a:ea typeface="+mj-ea"/>
                  <a:cs typeface="+mj-cs"/>
                  <a:sym typeface="Helvetica Neue"/>
                </a:defRPr>
              </a:lvl1pPr>
            </a:lstStyle>
            <a:p>
              <a:r>
                <a:t>Cell 1</a:t>
              </a:r>
            </a:p>
          </p:txBody>
        </p:sp>
        <p:sp>
          <p:nvSpPr>
            <p:cNvPr id="19" name="Shape 981">
              <a:extLst>
                <a:ext uri="{FF2B5EF4-FFF2-40B4-BE49-F238E27FC236}">
                  <a16:creationId xmlns:a16="http://schemas.microsoft.com/office/drawing/2014/main" id="{E397BFD2-73C4-4857-9EEC-3AB75CB78389}"/>
                </a:ext>
              </a:extLst>
            </p:cNvPr>
            <p:cNvSpPr txBox="1"/>
            <p:nvPr/>
          </p:nvSpPr>
          <p:spPr>
            <a:xfrm>
              <a:off x="9065589" y="3019817"/>
              <a:ext cx="1352015" cy="3455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l" defTabSz="457200">
                <a:defRPr sz="2000">
                  <a:latin typeface="+mj-lt"/>
                  <a:ea typeface="+mj-ea"/>
                  <a:cs typeface="+mj-cs"/>
                  <a:sym typeface="Helvetica Neue"/>
                </a:defRPr>
              </a:lvl1pPr>
            </a:lstStyle>
            <a:p>
              <a:r>
                <a:t>Cell 2</a:t>
              </a:r>
            </a:p>
          </p:txBody>
        </p:sp>
        <p:sp>
          <p:nvSpPr>
            <p:cNvPr id="20" name="Shape 982">
              <a:extLst>
                <a:ext uri="{FF2B5EF4-FFF2-40B4-BE49-F238E27FC236}">
                  <a16:creationId xmlns:a16="http://schemas.microsoft.com/office/drawing/2014/main" id="{8F999DAF-0B3D-4467-82E9-00A224E03AAF}"/>
                </a:ext>
              </a:extLst>
            </p:cNvPr>
            <p:cNvSpPr txBox="1"/>
            <p:nvPr/>
          </p:nvSpPr>
          <p:spPr>
            <a:xfrm>
              <a:off x="9038813" y="3867085"/>
              <a:ext cx="1822159" cy="3455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l" defTabSz="457200">
                <a:defRPr sz="2000">
                  <a:latin typeface="+mj-lt"/>
                  <a:ea typeface="+mj-ea"/>
                  <a:cs typeface="+mj-cs"/>
                  <a:sym typeface="Helvetica Neue"/>
                </a:defRPr>
              </a:lvl1pPr>
            </a:lstStyle>
            <a:p>
              <a:r>
                <a:t>Cell 3</a:t>
              </a:r>
            </a:p>
          </p:txBody>
        </p:sp>
        <p:pic>
          <p:nvPicPr>
            <p:cNvPr id="21" name="image.png" descr="image.png">
              <a:extLst>
                <a:ext uri="{FF2B5EF4-FFF2-40B4-BE49-F238E27FC236}">
                  <a16:creationId xmlns:a16="http://schemas.microsoft.com/office/drawing/2014/main" id="{DF8BF2AB-7F66-4493-BEF7-8F3BDCBF09C7}"/>
                </a:ext>
              </a:extLst>
            </p:cNvPr>
            <p:cNvPicPr>
              <a:picLocks noChangeAspect="1"/>
            </p:cNvPicPr>
            <p:nvPr/>
          </p:nvPicPr>
          <p:blipFill>
            <a:blip r:embed="rId4"/>
            <a:srcRect l="24011" t="525" r="22910" b="85460"/>
            <a:stretch>
              <a:fillRect/>
            </a:stretch>
          </p:blipFill>
          <p:spPr>
            <a:xfrm>
              <a:off x="0" y="-1"/>
              <a:ext cx="8817328" cy="1430502"/>
            </a:xfrm>
            <a:prstGeom prst="rect">
              <a:avLst/>
            </a:prstGeom>
            <a:ln w="12700" cap="flat">
              <a:noFill/>
              <a:miter lim="400000"/>
            </a:ln>
            <a:effectLst/>
          </p:spPr>
        </p:pic>
      </p:grpSp>
      <p:pic>
        <p:nvPicPr>
          <p:cNvPr id="29" name="Picture 28">
            <a:extLst>
              <a:ext uri="{FF2B5EF4-FFF2-40B4-BE49-F238E27FC236}">
                <a16:creationId xmlns:a16="http://schemas.microsoft.com/office/drawing/2014/main" id="{4DB5625D-917C-4BA0-85C8-F4381E36FEFA}"/>
              </a:ext>
            </a:extLst>
          </p:cNvPr>
          <p:cNvPicPr>
            <a:picLocks noChangeAspect="1"/>
          </p:cNvPicPr>
          <p:nvPr/>
        </p:nvPicPr>
        <p:blipFill>
          <a:blip r:embed="rId5"/>
          <a:stretch>
            <a:fillRect/>
          </a:stretch>
        </p:blipFill>
        <p:spPr>
          <a:xfrm>
            <a:off x="2574543" y="2548881"/>
            <a:ext cx="3882597" cy="2155358"/>
          </a:xfrm>
          <a:prstGeom prst="rect">
            <a:avLst/>
          </a:prstGeom>
        </p:spPr>
      </p:pic>
      <p:sp>
        <p:nvSpPr>
          <p:cNvPr id="31" name="TextBox 30">
            <a:extLst>
              <a:ext uri="{FF2B5EF4-FFF2-40B4-BE49-F238E27FC236}">
                <a16:creationId xmlns:a16="http://schemas.microsoft.com/office/drawing/2014/main" id="{2E9CF0A3-A377-45C5-BFD4-1A09F7ADDB57}"/>
              </a:ext>
            </a:extLst>
          </p:cNvPr>
          <p:cNvSpPr txBox="1"/>
          <p:nvPr/>
        </p:nvSpPr>
        <p:spPr>
          <a:xfrm>
            <a:off x="2169319" y="4752765"/>
            <a:ext cx="12139612" cy="246221"/>
          </a:xfrm>
          <a:prstGeom prst="rect">
            <a:avLst/>
          </a:prstGeom>
          <a:noFill/>
        </p:spPr>
        <p:txBody>
          <a:bodyPr wrap="square">
            <a:spAutoFit/>
          </a:bodyPr>
          <a:lstStyle/>
          <a:p>
            <a:r>
              <a:rPr lang="en-US" sz="1000" b="1" dirty="0"/>
              <a:t>IGV browser screenshot: </a:t>
            </a:r>
            <a:r>
              <a:rPr lang="en-US" sz="1000" dirty="0" err="1"/>
              <a:t>scRNA</a:t>
            </a:r>
            <a:r>
              <a:rPr lang="en-US" sz="1000" dirty="0"/>
              <a:t>-seq coverage of the </a:t>
            </a:r>
            <a:r>
              <a:rPr lang="en-US" sz="1000" dirty="0" err="1"/>
              <a:t>Fos</a:t>
            </a:r>
            <a:r>
              <a:rPr lang="en-US" sz="1000" dirty="0"/>
              <a:t> gene, for 3 cells</a:t>
            </a:r>
            <a:endParaRPr lang="en-CH" sz="1000" dirty="0"/>
          </a:p>
        </p:txBody>
      </p:sp>
    </p:spTree>
    <p:extLst>
      <p:ext uri="{BB962C8B-B14F-4D97-AF65-F5344CB8AC3E}">
        <p14:creationId xmlns:p14="http://schemas.microsoft.com/office/powerpoint/2010/main" val="17079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5D822-6775-43F0-8016-F24F5C233172}"/>
              </a:ext>
            </a:extLst>
          </p:cNvPr>
          <p:cNvSpPr>
            <a:spLocks noGrp="1"/>
          </p:cNvSpPr>
          <p:nvPr>
            <p:ph type="title"/>
          </p:nvPr>
        </p:nvSpPr>
        <p:spPr/>
        <p:txBody>
          <a:bodyPr>
            <a:normAutofit fontScale="90000"/>
          </a:bodyPr>
          <a:lstStyle/>
          <a:p>
            <a:r>
              <a:rPr lang="en-US" dirty="0"/>
              <a:t>Downstream analysis pipeline</a:t>
            </a:r>
            <a:endParaRPr lang="en-CH" dirty="0"/>
          </a:p>
        </p:txBody>
      </p:sp>
      <p:sp>
        <p:nvSpPr>
          <p:cNvPr id="4" name="Date Placeholder 3">
            <a:extLst>
              <a:ext uri="{FF2B5EF4-FFF2-40B4-BE49-F238E27FC236}">
                <a16:creationId xmlns:a16="http://schemas.microsoft.com/office/drawing/2014/main" id="{380F7059-5BB9-4127-966A-D907A4550C26}"/>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D3E0DFF8-5C99-45D1-89DE-22FF5A03D27A}"/>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4434BD2F-C3C7-44A7-850D-93D996BBC0AC}"/>
              </a:ext>
            </a:extLst>
          </p:cNvPr>
          <p:cNvSpPr>
            <a:spLocks noGrp="1"/>
          </p:cNvSpPr>
          <p:nvPr>
            <p:ph type="sldNum" sz="quarter" idx="16"/>
          </p:nvPr>
        </p:nvSpPr>
        <p:spPr/>
        <p:txBody>
          <a:bodyPr/>
          <a:lstStyle/>
          <a:p>
            <a:fld id="{E1E1CD7C-2161-7D43-862E-CE4C333CD873}" type="slidenum">
              <a:rPr lang="fr-FR" smtClean="0"/>
              <a:pPr/>
              <a:t>23</a:t>
            </a:fld>
            <a:endParaRPr lang="fr-FR" dirty="0"/>
          </a:p>
        </p:txBody>
      </p:sp>
      <p:sp>
        <p:nvSpPr>
          <p:cNvPr id="7" name="Shape 1226">
            <a:extLst>
              <a:ext uri="{FF2B5EF4-FFF2-40B4-BE49-F238E27FC236}">
                <a16:creationId xmlns:a16="http://schemas.microsoft.com/office/drawing/2014/main" id="{1183EDFA-F311-45DC-86A8-CAA7FF3CC168}"/>
              </a:ext>
            </a:extLst>
          </p:cNvPr>
          <p:cNvSpPr/>
          <p:nvPr/>
        </p:nvSpPr>
        <p:spPr>
          <a:xfrm flipV="1">
            <a:off x="3477835" y="1375717"/>
            <a:ext cx="0" cy="187970"/>
          </a:xfrm>
          <a:prstGeom prst="line">
            <a:avLst/>
          </a:prstGeom>
          <a:ln w="25400">
            <a:solidFill>
              <a:srgbClr val="000000"/>
            </a:solidFill>
            <a:miter/>
            <a:headEnd type="triangle"/>
          </a:ln>
        </p:spPr>
        <p:txBody>
          <a:bodyPr lIns="45718" tIns="45718" rIns="45718" bIns="45718"/>
          <a:lstStyle/>
          <a:p>
            <a:endParaRPr/>
          </a:p>
        </p:txBody>
      </p:sp>
      <p:sp>
        <p:nvSpPr>
          <p:cNvPr id="12" name="TextBox 1">
            <a:extLst>
              <a:ext uri="{FF2B5EF4-FFF2-40B4-BE49-F238E27FC236}">
                <a16:creationId xmlns:a16="http://schemas.microsoft.com/office/drawing/2014/main" id="{05F01F30-16BC-4EF0-9FBA-78B31D75F947}"/>
              </a:ext>
            </a:extLst>
          </p:cNvPr>
          <p:cNvSpPr txBox="1"/>
          <p:nvPr/>
        </p:nvSpPr>
        <p:spPr>
          <a:xfrm rot="16200000">
            <a:off x="-274032" y="1720480"/>
            <a:ext cx="1846779" cy="261607"/>
          </a:xfrm>
          <a:prstGeom prst="rect">
            <a:avLst/>
          </a:prstGeom>
          <a:solidFill>
            <a:srgbClr val="FFF1CD">
              <a:alpha val="7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2500"/>
            </a:lvl1pPr>
          </a:lstStyle>
          <a:p>
            <a:pPr algn="ctr"/>
            <a:r>
              <a:rPr sz="1100" dirty="0">
                <a:solidFill>
                  <a:schemeClr val="bg1">
                    <a:lumMod val="85000"/>
                  </a:schemeClr>
                </a:solidFill>
              </a:rPr>
              <a:t>PREPROCESSING</a:t>
            </a:r>
          </a:p>
        </p:txBody>
      </p:sp>
      <p:pic>
        <p:nvPicPr>
          <p:cNvPr id="16" name="Picture 29" descr="Picture 29">
            <a:extLst>
              <a:ext uri="{FF2B5EF4-FFF2-40B4-BE49-F238E27FC236}">
                <a16:creationId xmlns:a16="http://schemas.microsoft.com/office/drawing/2014/main" id="{DC604DA4-6765-4D81-B40C-0588BC198AF4}"/>
              </a:ext>
            </a:extLst>
          </p:cNvPr>
          <p:cNvPicPr>
            <a:picLocks noChangeAspect="1"/>
          </p:cNvPicPr>
          <p:nvPr/>
        </p:nvPicPr>
        <p:blipFill>
          <a:blip r:embed="rId2"/>
          <a:stretch>
            <a:fillRect/>
          </a:stretch>
        </p:blipFill>
        <p:spPr>
          <a:xfrm>
            <a:off x="935298" y="1705803"/>
            <a:ext cx="290959" cy="290959"/>
          </a:xfrm>
          <a:prstGeom prst="rect">
            <a:avLst/>
          </a:prstGeom>
          <a:ln w="12700">
            <a:miter lim="400000"/>
          </a:ln>
        </p:spPr>
      </p:pic>
      <p:sp>
        <p:nvSpPr>
          <p:cNvPr id="21" name="Shape 433">
            <a:extLst>
              <a:ext uri="{FF2B5EF4-FFF2-40B4-BE49-F238E27FC236}">
                <a16:creationId xmlns:a16="http://schemas.microsoft.com/office/drawing/2014/main" id="{96E3D325-2124-4E1F-8798-31BF2F157A7D}"/>
              </a:ext>
            </a:extLst>
          </p:cNvPr>
          <p:cNvSpPr/>
          <p:nvPr/>
        </p:nvSpPr>
        <p:spPr>
          <a:xfrm>
            <a:off x="847571" y="881574"/>
            <a:ext cx="6607329" cy="1893099"/>
          </a:xfrm>
          <a:prstGeom prst="roundRect">
            <a:avLst>
              <a:gd name="adj" fmla="val 3001"/>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p>
        </p:txBody>
      </p:sp>
      <p:pic>
        <p:nvPicPr>
          <p:cNvPr id="22" name="Picture 29" descr="Picture 29">
            <a:extLst>
              <a:ext uri="{FF2B5EF4-FFF2-40B4-BE49-F238E27FC236}">
                <a16:creationId xmlns:a16="http://schemas.microsoft.com/office/drawing/2014/main" id="{6C3A7CBC-5268-48C0-B9EC-2D6CCA4BEADC}"/>
              </a:ext>
            </a:extLst>
          </p:cNvPr>
          <p:cNvPicPr>
            <a:picLocks noChangeAspect="1"/>
          </p:cNvPicPr>
          <p:nvPr/>
        </p:nvPicPr>
        <p:blipFill>
          <a:blip r:embed="rId2"/>
          <a:stretch>
            <a:fillRect/>
          </a:stretch>
        </p:blipFill>
        <p:spPr>
          <a:xfrm>
            <a:off x="935299" y="1071885"/>
            <a:ext cx="290959" cy="290959"/>
          </a:xfrm>
          <a:prstGeom prst="rect">
            <a:avLst/>
          </a:prstGeom>
          <a:ln w="12700">
            <a:miter lim="400000"/>
          </a:ln>
        </p:spPr>
      </p:pic>
      <p:pic>
        <p:nvPicPr>
          <p:cNvPr id="23" name="Picture 29" descr="Picture 29">
            <a:extLst>
              <a:ext uri="{FF2B5EF4-FFF2-40B4-BE49-F238E27FC236}">
                <a16:creationId xmlns:a16="http://schemas.microsoft.com/office/drawing/2014/main" id="{61C9870A-D663-43EF-9B77-619B10F55E7C}"/>
              </a:ext>
            </a:extLst>
          </p:cNvPr>
          <p:cNvPicPr>
            <a:picLocks noChangeAspect="1"/>
          </p:cNvPicPr>
          <p:nvPr/>
        </p:nvPicPr>
        <p:blipFill>
          <a:blip r:embed="rId2"/>
          <a:stretch>
            <a:fillRect/>
          </a:stretch>
        </p:blipFill>
        <p:spPr>
          <a:xfrm>
            <a:off x="935297" y="2339721"/>
            <a:ext cx="290959" cy="290959"/>
          </a:xfrm>
          <a:prstGeom prst="rect">
            <a:avLst/>
          </a:prstGeom>
          <a:ln w="12700">
            <a:miter lim="400000"/>
          </a:ln>
        </p:spPr>
      </p:pic>
      <p:sp>
        <p:nvSpPr>
          <p:cNvPr id="25" name="Shape 1226">
            <a:extLst>
              <a:ext uri="{FF2B5EF4-FFF2-40B4-BE49-F238E27FC236}">
                <a16:creationId xmlns:a16="http://schemas.microsoft.com/office/drawing/2014/main" id="{C9E1DFD3-BF78-4EFC-BE13-A3D2AFBBC9B2}"/>
              </a:ext>
            </a:extLst>
          </p:cNvPr>
          <p:cNvSpPr/>
          <p:nvPr/>
        </p:nvSpPr>
        <p:spPr>
          <a:xfrm flipV="1">
            <a:off x="3477835" y="2092345"/>
            <a:ext cx="0" cy="187970"/>
          </a:xfrm>
          <a:prstGeom prst="line">
            <a:avLst/>
          </a:prstGeom>
          <a:ln w="25400">
            <a:solidFill>
              <a:srgbClr val="000000"/>
            </a:solidFill>
            <a:miter/>
            <a:headEnd type="triangle"/>
          </a:ln>
        </p:spPr>
        <p:txBody>
          <a:bodyPr lIns="45718" tIns="45718" rIns="45718" bIns="45718"/>
          <a:lstStyle/>
          <a:p>
            <a:endParaRPr/>
          </a:p>
        </p:txBody>
      </p:sp>
      <p:sp>
        <p:nvSpPr>
          <p:cNvPr id="26" name="Content Placeholder 1">
            <a:extLst>
              <a:ext uri="{FF2B5EF4-FFF2-40B4-BE49-F238E27FC236}">
                <a16:creationId xmlns:a16="http://schemas.microsoft.com/office/drawing/2014/main" id="{4B8A8AEC-7D74-45EC-A4CC-721DF0A6D442}"/>
              </a:ext>
            </a:extLst>
          </p:cNvPr>
          <p:cNvSpPr>
            <a:spLocks noGrp="1"/>
          </p:cNvSpPr>
          <p:nvPr>
            <p:ph idx="1"/>
          </p:nvPr>
        </p:nvSpPr>
        <p:spPr>
          <a:xfrm>
            <a:off x="4686301" y="1198425"/>
            <a:ext cx="2636064" cy="1259396"/>
          </a:xfrm>
          <a:solidFill>
            <a:schemeClr val="bg2">
              <a:lumMod val="20000"/>
              <a:lumOff val="80000"/>
            </a:schemeClr>
          </a:solidFill>
          <a:ln w="12700" cap="rnd">
            <a:noFill/>
          </a:ln>
        </p:spPr>
        <p:txBody>
          <a:bodyPr>
            <a:noAutofit/>
          </a:bodyPr>
          <a:lstStyle/>
          <a:p>
            <a:pPr marL="0" indent="0">
              <a:buNone/>
            </a:pPr>
            <a:r>
              <a:rPr lang="en-US" sz="1200" b="1" dirty="0">
                <a:solidFill>
                  <a:schemeClr val="bg1">
                    <a:lumMod val="85000"/>
                  </a:schemeClr>
                </a:solidFill>
              </a:rPr>
              <a:t>Single-cell specific:</a:t>
            </a:r>
          </a:p>
          <a:p>
            <a:r>
              <a:rPr lang="en-US" sz="1200" dirty="0">
                <a:solidFill>
                  <a:schemeClr val="bg1">
                    <a:lumMod val="85000"/>
                  </a:schemeClr>
                </a:solidFill>
              </a:rPr>
              <a:t>Barcode demultiplexing</a:t>
            </a:r>
          </a:p>
          <a:p>
            <a:r>
              <a:rPr lang="en-US" sz="1200" dirty="0">
                <a:solidFill>
                  <a:schemeClr val="bg1">
                    <a:lumMod val="85000"/>
                  </a:schemeClr>
                </a:solidFill>
              </a:rPr>
              <a:t>UMI counting</a:t>
            </a:r>
          </a:p>
          <a:p>
            <a:r>
              <a:rPr lang="en-US" sz="1200" dirty="0">
                <a:solidFill>
                  <a:schemeClr val="bg1">
                    <a:lumMod val="85000"/>
                  </a:schemeClr>
                </a:solidFill>
              </a:rPr>
              <a:t>Filtering of cells (e.g. empty droplets, …)</a:t>
            </a:r>
            <a:endParaRPr lang="en-CH" sz="1200" dirty="0">
              <a:solidFill>
                <a:schemeClr val="bg1">
                  <a:lumMod val="85000"/>
                </a:schemeClr>
              </a:solidFill>
            </a:endParaRPr>
          </a:p>
        </p:txBody>
      </p:sp>
      <p:sp>
        <p:nvSpPr>
          <p:cNvPr id="30" name="TextBox 29">
            <a:extLst>
              <a:ext uri="{FF2B5EF4-FFF2-40B4-BE49-F238E27FC236}">
                <a16:creationId xmlns:a16="http://schemas.microsoft.com/office/drawing/2014/main" id="{30ADB8B4-D7B3-4922-A730-7556015BF4A0}"/>
              </a:ext>
            </a:extLst>
          </p:cNvPr>
          <p:cNvSpPr txBox="1"/>
          <p:nvPr/>
        </p:nvSpPr>
        <p:spPr>
          <a:xfrm>
            <a:off x="2373592" y="1060999"/>
            <a:ext cx="4578350" cy="276999"/>
          </a:xfrm>
          <a:prstGeom prst="rect">
            <a:avLst/>
          </a:prstGeom>
          <a:noFill/>
        </p:spPr>
        <p:txBody>
          <a:bodyPr wrap="square">
            <a:spAutoFit/>
          </a:bodyPr>
          <a:lstStyle/>
          <a:p>
            <a:r>
              <a:rPr lang="en-US" sz="1200" dirty="0">
                <a:solidFill>
                  <a:schemeClr val="bg1">
                    <a:lumMod val="85000"/>
                  </a:schemeClr>
                </a:solidFill>
              </a:rPr>
              <a:t>Mapping to reference genome</a:t>
            </a:r>
          </a:p>
        </p:txBody>
      </p:sp>
      <p:sp>
        <p:nvSpPr>
          <p:cNvPr id="32" name="TextBox 31">
            <a:extLst>
              <a:ext uri="{FF2B5EF4-FFF2-40B4-BE49-F238E27FC236}">
                <a16:creationId xmlns:a16="http://schemas.microsoft.com/office/drawing/2014/main" id="{8AC1081A-2262-4F82-9BB2-24E2ED57CBC7}"/>
              </a:ext>
            </a:extLst>
          </p:cNvPr>
          <p:cNvSpPr txBox="1"/>
          <p:nvPr/>
        </p:nvSpPr>
        <p:spPr>
          <a:xfrm>
            <a:off x="2492664" y="2273798"/>
            <a:ext cx="1950383" cy="461665"/>
          </a:xfrm>
          <a:prstGeom prst="rect">
            <a:avLst/>
          </a:prstGeom>
          <a:noFill/>
        </p:spPr>
        <p:txBody>
          <a:bodyPr wrap="square">
            <a:spAutoFit/>
          </a:bodyPr>
          <a:lstStyle/>
          <a:p>
            <a:pPr algn="ctr"/>
            <a:r>
              <a:rPr lang="en-US" sz="1200" dirty="0">
                <a:solidFill>
                  <a:schemeClr val="bg1">
                    <a:lumMod val="85000"/>
                  </a:schemeClr>
                </a:solidFill>
              </a:rPr>
              <a:t>Read / transcript matrix</a:t>
            </a:r>
          </a:p>
          <a:p>
            <a:pPr algn="ctr"/>
            <a:r>
              <a:rPr lang="en-US" sz="1200" dirty="0">
                <a:solidFill>
                  <a:schemeClr val="bg1">
                    <a:lumMod val="85000"/>
                  </a:schemeClr>
                </a:solidFill>
              </a:rPr>
              <a:t>(raw counts / UMI)</a:t>
            </a:r>
          </a:p>
        </p:txBody>
      </p:sp>
      <p:sp>
        <p:nvSpPr>
          <p:cNvPr id="34" name="TextBox 33">
            <a:extLst>
              <a:ext uri="{FF2B5EF4-FFF2-40B4-BE49-F238E27FC236}">
                <a16:creationId xmlns:a16="http://schemas.microsoft.com/office/drawing/2014/main" id="{00B71205-5B5D-4E3A-A63E-7E1275369C5D}"/>
              </a:ext>
            </a:extLst>
          </p:cNvPr>
          <p:cNvSpPr txBox="1"/>
          <p:nvPr/>
        </p:nvSpPr>
        <p:spPr>
          <a:xfrm>
            <a:off x="1161048" y="1071885"/>
            <a:ext cx="663706" cy="276999"/>
          </a:xfrm>
          <a:prstGeom prst="rect">
            <a:avLst/>
          </a:prstGeom>
          <a:noFill/>
        </p:spPr>
        <p:txBody>
          <a:bodyPr wrap="square">
            <a:spAutoFit/>
          </a:bodyPr>
          <a:lstStyle/>
          <a:p>
            <a:r>
              <a:rPr lang="en-US" sz="1200" i="1" dirty="0">
                <a:solidFill>
                  <a:schemeClr val="bg1">
                    <a:lumMod val="85000"/>
                  </a:schemeClr>
                </a:solidFill>
              </a:rPr>
              <a:t>.</a:t>
            </a:r>
            <a:r>
              <a:rPr lang="en-US" sz="1200" i="1" dirty="0" err="1">
                <a:solidFill>
                  <a:schemeClr val="bg1">
                    <a:lumMod val="85000"/>
                  </a:schemeClr>
                </a:solidFill>
              </a:rPr>
              <a:t>fastq</a:t>
            </a:r>
            <a:endParaRPr lang="en-CH" sz="1200" i="1" dirty="0">
              <a:solidFill>
                <a:schemeClr val="bg1">
                  <a:lumMod val="85000"/>
                </a:schemeClr>
              </a:solidFill>
            </a:endParaRPr>
          </a:p>
        </p:txBody>
      </p:sp>
      <p:sp>
        <p:nvSpPr>
          <p:cNvPr id="35" name="TextBox 34">
            <a:extLst>
              <a:ext uri="{FF2B5EF4-FFF2-40B4-BE49-F238E27FC236}">
                <a16:creationId xmlns:a16="http://schemas.microsoft.com/office/drawing/2014/main" id="{E7028D1D-211D-4E52-8F00-CB6BB096A2D1}"/>
              </a:ext>
            </a:extLst>
          </p:cNvPr>
          <p:cNvSpPr txBox="1"/>
          <p:nvPr/>
        </p:nvSpPr>
        <p:spPr>
          <a:xfrm>
            <a:off x="1161048" y="1718504"/>
            <a:ext cx="741776" cy="276999"/>
          </a:xfrm>
          <a:prstGeom prst="rect">
            <a:avLst/>
          </a:prstGeom>
          <a:noFill/>
        </p:spPr>
        <p:txBody>
          <a:bodyPr wrap="square">
            <a:spAutoFit/>
          </a:bodyPr>
          <a:lstStyle/>
          <a:p>
            <a:r>
              <a:rPr lang="en-US" sz="1200" i="1" dirty="0">
                <a:solidFill>
                  <a:schemeClr val="bg1">
                    <a:lumMod val="85000"/>
                  </a:schemeClr>
                </a:solidFill>
              </a:rPr>
              <a:t>.bam</a:t>
            </a:r>
            <a:endParaRPr lang="en-CH" sz="1200" i="1" dirty="0">
              <a:solidFill>
                <a:schemeClr val="bg1">
                  <a:lumMod val="85000"/>
                </a:schemeClr>
              </a:solidFill>
            </a:endParaRPr>
          </a:p>
        </p:txBody>
      </p:sp>
      <p:sp>
        <p:nvSpPr>
          <p:cNvPr id="36" name="TextBox 35">
            <a:extLst>
              <a:ext uri="{FF2B5EF4-FFF2-40B4-BE49-F238E27FC236}">
                <a16:creationId xmlns:a16="http://schemas.microsoft.com/office/drawing/2014/main" id="{2F5C9AFA-3C4B-495B-B3FA-A572019A6952}"/>
              </a:ext>
            </a:extLst>
          </p:cNvPr>
          <p:cNvSpPr txBox="1"/>
          <p:nvPr/>
        </p:nvSpPr>
        <p:spPr>
          <a:xfrm>
            <a:off x="1161048" y="2264008"/>
            <a:ext cx="1050379" cy="461665"/>
          </a:xfrm>
          <a:prstGeom prst="rect">
            <a:avLst/>
          </a:prstGeom>
          <a:noFill/>
        </p:spPr>
        <p:txBody>
          <a:bodyPr wrap="square">
            <a:spAutoFit/>
          </a:bodyPr>
          <a:lstStyle/>
          <a:p>
            <a:r>
              <a:rPr lang="en-US" sz="1200" i="1" dirty="0">
                <a:solidFill>
                  <a:schemeClr val="bg1">
                    <a:lumMod val="85000"/>
                  </a:schemeClr>
                </a:solidFill>
              </a:rPr>
              <a:t>.txt / .csv</a:t>
            </a:r>
          </a:p>
          <a:p>
            <a:r>
              <a:rPr lang="en-US" sz="1200" i="1" dirty="0">
                <a:solidFill>
                  <a:schemeClr val="bg1">
                    <a:lumMod val="85000"/>
                  </a:schemeClr>
                </a:solidFill>
              </a:rPr>
              <a:t>.h5 / .loom</a:t>
            </a:r>
            <a:endParaRPr lang="en-CH" sz="1200" i="1" dirty="0">
              <a:solidFill>
                <a:schemeClr val="bg1">
                  <a:lumMod val="85000"/>
                </a:schemeClr>
              </a:solidFill>
            </a:endParaRPr>
          </a:p>
        </p:txBody>
      </p:sp>
      <p:sp>
        <p:nvSpPr>
          <p:cNvPr id="37" name="TextBox 36">
            <a:extLst>
              <a:ext uri="{FF2B5EF4-FFF2-40B4-BE49-F238E27FC236}">
                <a16:creationId xmlns:a16="http://schemas.microsoft.com/office/drawing/2014/main" id="{F39831B5-07C7-4CEE-9C39-630110E689B6}"/>
              </a:ext>
            </a:extLst>
          </p:cNvPr>
          <p:cNvSpPr txBox="1"/>
          <p:nvPr/>
        </p:nvSpPr>
        <p:spPr>
          <a:xfrm>
            <a:off x="2639340" y="1605870"/>
            <a:ext cx="1765606" cy="461665"/>
          </a:xfrm>
          <a:prstGeom prst="rect">
            <a:avLst/>
          </a:prstGeom>
          <a:noFill/>
        </p:spPr>
        <p:txBody>
          <a:bodyPr wrap="square">
            <a:spAutoFit/>
          </a:bodyPr>
          <a:lstStyle/>
          <a:p>
            <a:pPr algn="ctr"/>
            <a:r>
              <a:rPr lang="en-US" sz="1200" dirty="0">
                <a:solidFill>
                  <a:schemeClr val="bg1">
                    <a:lumMod val="85000"/>
                  </a:schemeClr>
                </a:solidFill>
              </a:rPr>
              <a:t>Demultiplexing and</a:t>
            </a:r>
          </a:p>
          <a:p>
            <a:pPr algn="ctr"/>
            <a:r>
              <a:rPr lang="en-US" sz="1200" dirty="0">
                <a:solidFill>
                  <a:schemeClr val="bg1">
                    <a:lumMod val="85000"/>
                  </a:schemeClr>
                </a:solidFill>
              </a:rPr>
              <a:t>Quality Control (QC)</a:t>
            </a:r>
          </a:p>
        </p:txBody>
      </p:sp>
      <p:sp>
        <p:nvSpPr>
          <p:cNvPr id="39" name="TextBox 38">
            <a:extLst>
              <a:ext uri="{FF2B5EF4-FFF2-40B4-BE49-F238E27FC236}">
                <a16:creationId xmlns:a16="http://schemas.microsoft.com/office/drawing/2014/main" id="{299B65CA-42C7-46A0-A68A-0B434B9AD106}"/>
              </a:ext>
            </a:extLst>
          </p:cNvPr>
          <p:cNvSpPr txBox="1"/>
          <p:nvPr/>
        </p:nvSpPr>
        <p:spPr>
          <a:xfrm>
            <a:off x="7432829" y="1697393"/>
            <a:ext cx="4578350" cy="307777"/>
          </a:xfrm>
          <a:prstGeom prst="rect">
            <a:avLst/>
          </a:prstGeom>
          <a:noFill/>
        </p:spPr>
        <p:txBody>
          <a:bodyPr wrap="square">
            <a:spAutoFit/>
          </a:bodyPr>
          <a:lstStyle/>
          <a:p>
            <a:r>
              <a:rPr lang="en-US" sz="1400" b="1" dirty="0">
                <a:solidFill>
                  <a:schemeClr val="bg1">
                    <a:lumMod val="85000"/>
                  </a:schemeClr>
                </a:solidFill>
              </a:rPr>
              <a:t>UNIX / Bash</a:t>
            </a:r>
            <a:endParaRPr lang="en-CH" b="1" dirty="0">
              <a:solidFill>
                <a:schemeClr val="bg1">
                  <a:lumMod val="85000"/>
                </a:schemeClr>
              </a:solidFill>
            </a:endParaRPr>
          </a:p>
        </p:txBody>
      </p:sp>
      <p:sp>
        <p:nvSpPr>
          <p:cNvPr id="24" name="Shape 1226">
            <a:extLst>
              <a:ext uri="{FF2B5EF4-FFF2-40B4-BE49-F238E27FC236}">
                <a16:creationId xmlns:a16="http://schemas.microsoft.com/office/drawing/2014/main" id="{42B8E658-FF00-406B-8717-55FA66B41140}"/>
              </a:ext>
            </a:extLst>
          </p:cNvPr>
          <p:cNvSpPr/>
          <p:nvPr/>
        </p:nvSpPr>
        <p:spPr>
          <a:xfrm flipV="1">
            <a:off x="3477835" y="3474723"/>
            <a:ext cx="0" cy="187970"/>
          </a:xfrm>
          <a:prstGeom prst="line">
            <a:avLst/>
          </a:prstGeom>
          <a:ln w="25400">
            <a:solidFill>
              <a:srgbClr val="000000"/>
            </a:solidFill>
            <a:miter/>
            <a:headEnd type="triangle"/>
          </a:ln>
        </p:spPr>
        <p:txBody>
          <a:bodyPr lIns="45718" tIns="45718" rIns="45718" bIns="45718"/>
          <a:lstStyle/>
          <a:p>
            <a:endParaRPr/>
          </a:p>
        </p:txBody>
      </p:sp>
      <p:sp>
        <p:nvSpPr>
          <p:cNvPr id="27" name="TextBox 1">
            <a:extLst>
              <a:ext uri="{FF2B5EF4-FFF2-40B4-BE49-F238E27FC236}">
                <a16:creationId xmlns:a16="http://schemas.microsoft.com/office/drawing/2014/main" id="{AB22F5C1-9FCC-458C-8C39-B6B39AD8995F}"/>
              </a:ext>
            </a:extLst>
          </p:cNvPr>
          <p:cNvSpPr txBox="1"/>
          <p:nvPr/>
        </p:nvSpPr>
        <p:spPr>
          <a:xfrm rot="16200000">
            <a:off x="-274032" y="3819486"/>
            <a:ext cx="1846779" cy="261607"/>
          </a:xfrm>
          <a:prstGeom prst="rect">
            <a:avLst/>
          </a:prstGeom>
          <a:solidFill>
            <a:schemeClr val="accent2">
              <a:lumMod val="60000"/>
              <a:lumOff val="40000"/>
              <a:alpha val="7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2500"/>
            </a:lvl1pPr>
          </a:lstStyle>
          <a:p>
            <a:pPr algn="ctr"/>
            <a:r>
              <a:rPr lang="en-US" sz="1100" dirty="0">
                <a:solidFill>
                  <a:schemeClr val="tx1">
                    <a:lumMod val="50000"/>
                  </a:schemeClr>
                </a:solidFill>
              </a:rPr>
              <a:t>DOWNSTREAM ANALYSIS</a:t>
            </a:r>
            <a:endParaRPr sz="1100" dirty="0">
              <a:solidFill>
                <a:schemeClr val="tx1">
                  <a:lumMod val="50000"/>
                </a:schemeClr>
              </a:solidFill>
            </a:endParaRPr>
          </a:p>
        </p:txBody>
      </p:sp>
      <p:sp>
        <p:nvSpPr>
          <p:cNvPr id="29" name="Shape 433">
            <a:extLst>
              <a:ext uri="{FF2B5EF4-FFF2-40B4-BE49-F238E27FC236}">
                <a16:creationId xmlns:a16="http://schemas.microsoft.com/office/drawing/2014/main" id="{38F8BCE2-C76F-4BD4-BB2A-7E7EC545422C}"/>
              </a:ext>
            </a:extLst>
          </p:cNvPr>
          <p:cNvSpPr/>
          <p:nvPr/>
        </p:nvSpPr>
        <p:spPr>
          <a:xfrm>
            <a:off x="847571" y="2980580"/>
            <a:ext cx="6607329" cy="1893099"/>
          </a:xfrm>
          <a:prstGeom prst="roundRect">
            <a:avLst>
              <a:gd name="adj" fmla="val 3001"/>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p>
        </p:txBody>
      </p:sp>
      <p:sp>
        <p:nvSpPr>
          <p:cNvPr id="38" name="Shape 1226">
            <a:extLst>
              <a:ext uri="{FF2B5EF4-FFF2-40B4-BE49-F238E27FC236}">
                <a16:creationId xmlns:a16="http://schemas.microsoft.com/office/drawing/2014/main" id="{8E299864-EED0-4AD2-83EF-691D374939DD}"/>
              </a:ext>
            </a:extLst>
          </p:cNvPr>
          <p:cNvSpPr/>
          <p:nvPr/>
        </p:nvSpPr>
        <p:spPr>
          <a:xfrm flipV="1">
            <a:off x="3477835" y="4191351"/>
            <a:ext cx="0" cy="187970"/>
          </a:xfrm>
          <a:prstGeom prst="line">
            <a:avLst/>
          </a:prstGeom>
          <a:ln w="25400">
            <a:solidFill>
              <a:srgbClr val="000000"/>
            </a:solidFill>
            <a:miter/>
            <a:headEnd type="triangle"/>
          </a:ln>
        </p:spPr>
        <p:txBody>
          <a:bodyPr lIns="45718" tIns="45718" rIns="45718" bIns="45718"/>
          <a:lstStyle/>
          <a:p>
            <a:endParaRPr/>
          </a:p>
        </p:txBody>
      </p:sp>
      <p:sp>
        <p:nvSpPr>
          <p:cNvPr id="40" name="Content Placeholder 1">
            <a:extLst>
              <a:ext uri="{FF2B5EF4-FFF2-40B4-BE49-F238E27FC236}">
                <a16:creationId xmlns:a16="http://schemas.microsoft.com/office/drawing/2014/main" id="{768AA79C-D3CD-4032-8A03-A2E1CF33E6CF}"/>
              </a:ext>
            </a:extLst>
          </p:cNvPr>
          <p:cNvSpPr txBox="1">
            <a:spLocks/>
          </p:cNvSpPr>
          <p:nvPr/>
        </p:nvSpPr>
        <p:spPr>
          <a:xfrm>
            <a:off x="4700955" y="3297431"/>
            <a:ext cx="2621410" cy="1259396"/>
          </a:xfrm>
          <a:prstGeom prst="rect">
            <a:avLst/>
          </a:prstGeom>
          <a:solidFill>
            <a:schemeClr val="bg2">
              <a:lumMod val="20000"/>
              <a:lumOff val="80000"/>
            </a:schemeClr>
          </a:solidFill>
          <a:ln w="12700" cap="rnd">
            <a:noFill/>
          </a:ln>
        </p:spPr>
        <p:txBody>
          <a:bodyPr vert="horz" lIns="180000" tIns="45720" rIns="91440" bIns="45720"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sz="1200" b="1" dirty="0"/>
              <a:t>Single-cell specific:</a:t>
            </a:r>
          </a:p>
          <a:p>
            <a:r>
              <a:rPr lang="en-US" sz="1200" dirty="0"/>
              <a:t>Filtering doublets, ambient RNA</a:t>
            </a:r>
          </a:p>
          <a:p>
            <a:r>
              <a:rPr lang="en-US" sz="1200" dirty="0"/>
              <a:t>Removing covariates (cell-cycle)</a:t>
            </a:r>
          </a:p>
          <a:p>
            <a:r>
              <a:rPr lang="en-US" sz="1200" dirty="0"/>
              <a:t>Integrating multiple datasets</a:t>
            </a:r>
            <a:endParaRPr lang="en-CH" sz="1200" dirty="0"/>
          </a:p>
        </p:txBody>
      </p:sp>
      <p:sp>
        <p:nvSpPr>
          <p:cNvPr id="41" name="TextBox 40">
            <a:extLst>
              <a:ext uri="{FF2B5EF4-FFF2-40B4-BE49-F238E27FC236}">
                <a16:creationId xmlns:a16="http://schemas.microsoft.com/office/drawing/2014/main" id="{25D998B5-FD62-4FF7-9C7E-172E6E1D667B}"/>
              </a:ext>
            </a:extLst>
          </p:cNvPr>
          <p:cNvSpPr txBox="1"/>
          <p:nvPr/>
        </p:nvSpPr>
        <p:spPr>
          <a:xfrm>
            <a:off x="2866980" y="3154328"/>
            <a:ext cx="1436408" cy="276999"/>
          </a:xfrm>
          <a:prstGeom prst="rect">
            <a:avLst/>
          </a:prstGeom>
          <a:noFill/>
        </p:spPr>
        <p:txBody>
          <a:bodyPr wrap="square">
            <a:spAutoFit/>
          </a:bodyPr>
          <a:lstStyle/>
          <a:p>
            <a:r>
              <a:rPr lang="en-US" sz="1200" dirty="0"/>
              <a:t>QC and filtering</a:t>
            </a:r>
          </a:p>
        </p:txBody>
      </p:sp>
      <p:sp>
        <p:nvSpPr>
          <p:cNvPr id="42" name="TextBox 41">
            <a:extLst>
              <a:ext uri="{FF2B5EF4-FFF2-40B4-BE49-F238E27FC236}">
                <a16:creationId xmlns:a16="http://schemas.microsoft.com/office/drawing/2014/main" id="{1BD44CF9-450B-41BA-ABD0-C4513C2B5B72}"/>
              </a:ext>
            </a:extLst>
          </p:cNvPr>
          <p:cNvSpPr txBox="1"/>
          <p:nvPr/>
        </p:nvSpPr>
        <p:spPr>
          <a:xfrm>
            <a:off x="2492664" y="4372804"/>
            <a:ext cx="1950383" cy="461665"/>
          </a:xfrm>
          <a:prstGeom prst="rect">
            <a:avLst/>
          </a:prstGeom>
          <a:noFill/>
        </p:spPr>
        <p:txBody>
          <a:bodyPr wrap="square">
            <a:spAutoFit/>
          </a:bodyPr>
          <a:lstStyle/>
          <a:p>
            <a:pPr algn="ctr"/>
            <a:r>
              <a:rPr lang="en-US" sz="1200" dirty="0"/>
              <a:t>Study-specific downstream analysis</a:t>
            </a:r>
          </a:p>
        </p:txBody>
      </p:sp>
      <p:sp>
        <p:nvSpPr>
          <p:cNvPr id="46" name="TextBox 45">
            <a:extLst>
              <a:ext uri="{FF2B5EF4-FFF2-40B4-BE49-F238E27FC236}">
                <a16:creationId xmlns:a16="http://schemas.microsoft.com/office/drawing/2014/main" id="{C9DF8DB7-F774-443C-BCAD-06752DAE0989}"/>
              </a:ext>
            </a:extLst>
          </p:cNvPr>
          <p:cNvSpPr txBox="1"/>
          <p:nvPr/>
        </p:nvSpPr>
        <p:spPr>
          <a:xfrm>
            <a:off x="2639340" y="3704876"/>
            <a:ext cx="1765606" cy="461665"/>
          </a:xfrm>
          <a:prstGeom prst="rect">
            <a:avLst/>
          </a:prstGeom>
          <a:noFill/>
        </p:spPr>
        <p:txBody>
          <a:bodyPr wrap="square">
            <a:spAutoFit/>
          </a:bodyPr>
          <a:lstStyle/>
          <a:p>
            <a:pPr algn="ctr"/>
            <a:r>
              <a:rPr lang="en-US" sz="1200" dirty="0"/>
              <a:t>Normalization, noise removal, PCA</a:t>
            </a:r>
          </a:p>
        </p:txBody>
      </p:sp>
      <p:sp>
        <p:nvSpPr>
          <p:cNvPr id="47" name="TextBox 46">
            <a:extLst>
              <a:ext uri="{FF2B5EF4-FFF2-40B4-BE49-F238E27FC236}">
                <a16:creationId xmlns:a16="http://schemas.microsoft.com/office/drawing/2014/main" id="{0E3EDFB0-A5F7-4734-ABEF-120AD8D18A42}"/>
              </a:ext>
            </a:extLst>
          </p:cNvPr>
          <p:cNvSpPr txBox="1"/>
          <p:nvPr/>
        </p:nvSpPr>
        <p:spPr>
          <a:xfrm>
            <a:off x="7432829" y="3796399"/>
            <a:ext cx="4578350" cy="307777"/>
          </a:xfrm>
          <a:prstGeom prst="rect">
            <a:avLst/>
          </a:prstGeom>
          <a:noFill/>
        </p:spPr>
        <p:txBody>
          <a:bodyPr wrap="square">
            <a:spAutoFit/>
          </a:bodyPr>
          <a:lstStyle/>
          <a:p>
            <a:r>
              <a:rPr lang="en-US" sz="1400" b="1" dirty="0">
                <a:solidFill>
                  <a:srgbClr val="FF0000"/>
                </a:solidFill>
              </a:rPr>
              <a:t>R / Python</a:t>
            </a:r>
            <a:endParaRPr lang="en-CH" b="1" dirty="0">
              <a:solidFill>
                <a:srgbClr val="FF0000"/>
              </a:solidFill>
            </a:endParaRPr>
          </a:p>
        </p:txBody>
      </p:sp>
      <p:sp>
        <p:nvSpPr>
          <p:cNvPr id="48" name="Shape 1226">
            <a:extLst>
              <a:ext uri="{FF2B5EF4-FFF2-40B4-BE49-F238E27FC236}">
                <a16:creationId xmlns:a16="http://schemas.microsoft.com/office/drawing/2014/main" id="{7371A3C5-EB1B-466F-9CCB-9BEAB4D49B50}"/>
              </a:ext>
            </a:extLst>
          </p:cNvPr>
          <p:cNvSpPr/>
          <p:nvPr/>
        </p:nvSpPr>
        <p:spPr>
          <a:xfrm flipV="1">
            <a:off x="3475870" y="2792610"/>
            <a:ext cx="0" cy="187970"/>
          </a:xfrm>
          <a:prstGeom prst="line">
            <a:avLst/>
          </a:prstGeom>
          <a:ln w="25400">
            <a:solidFill>
              <a:srgbClr val="000000"/>
            </a:solidFill>
            <a:miter/>
            <a:headEnd type="triangle"/>
          </a:ln>
        </p:spPr>
        <p:txBody>
          <a:bodyPr lIns="45718" tIns="45718" rIns="45718" bIns="45718"/>
          <a:lstStyle/>
          <a:p>
            <a:endParaRPr/>
          </a:p>
        </p:txBody>
      </p:sp>
      <p:sp>
        <p:nvSpPr>
          <p:cNvPr id="49" name="TextBox 48">
            <a:extLst>
              <a:ext uri="{FF2B5EF4-FFF2-40B4-BE49-F238E27FC236}">
                <a16:creationId xmlns:a16="http://schemas.microsoft.com/office/drawing/2014/main" id="{A3F0C54B-85BC-4567-8577-9B9E4A1F195F}"/>
              </a:ext>
            </a:extLst>
          </p:cNvPr>
          <p:cNvSpPr txBox="1"/>
          <p:nvPr/>
        </p:nvSpPr>
        <p:spPr>
          <a:xfrm>
            <a:off x="1209971" y="3792071"/>
            <a:ext cx="1305262" cy="461665"/>
          </a:xfrm>
          <a:prstGeom prst="rect">
            <a:avLst/>
          </a:prstGeom>
          <a:noFill/>
        </p:spPr>
        <p:txBody>
          <a:bodyPr wrap="square">
            <a:spAutoFit/>
          </a:bodyPr>
          <a:lstStyle/>
          <a:p>
            <a:r>
              <a:rPr lang="en-US" sz="1200" i="1" dirty="0"/>
              <a:t>Seurat or </a:t>
            </a:r>
            <a:r>
              <a:rPr lang="en-US" sz="1200" i="1" dirty="0" err="1"/>
              <a:t>Scanpy</a:t>
            </a:r>
            <a:r>
              <a:rPr lang="en-US" sz="1200" i="1" dirty="0"/>
              <a:t> objects</a:t>
            </a:r>
            <a:endParaRPr lang="en-CH" sz="1200" i="1" dirty="0"/>
          </a:p>
        </p:txBody>
      </p:sp>
      <p:pic>
        <p:nvPicPr>
          <p:cNvPr id="8" name="Picture 7">
            <a:extLst>
              <a:ext uri="{FF2B5EF4-FFF2-40B4-BE49-F238E27FC236}">
                <a16:creationId xmlns:a16="http://schemas.microsoft.com/office/drawing/2014/main" id="{688AB1ED-EC89-4747-BC28-EB84B05CE356}"/>
              </a:ext>
            </a:extLst>
          </p:cNvPr>
          <p:cNvPicPr>
            <a:picLocks noChangeAspect="1"/>
          </p:cNvPicPr>
          <p:nvPr/>
        </p:nvPicPr>
        <p:blipFill>
          <a:blip r:embed="rId3"/>
          <a:stretch>
            <a:fillRect/>
          </a:stretch>
        </p:blipFill>
        <p:spPr>
          <a:xfrm>
            <a:off x="838122" y="3879424"/>
            <a:ext cx="541874" cy="353396"/>
          </a:xfrm>
          <a:prstGeom prst="rect">
            <a:avLst/>
          </a:prstGeom>
        </p:spPr>
      </p:pic>
    </p:spTree>
    <p:extLst>
      <p:ext uri="{BB962C8B-B14F-4D97-AF65-F5344CB8AC3E}">
        <p14:creationId xmlns:p14="http://schemas.microsoft.com/office/powerpoint/2010/main" val="1271593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C6E7EA-D501-41D8-A7B8-86705D923A54}"/>
              </a:ext>
            </a:extLst>
          </p:cNvPr>
          <p:cNvSpPr>
            <a:spLocks noGrp="1"/>
          </p:cNvSpPr>
          <p:nvPr>
            <p:ph idx="1"/>
          </p:nvPr>
        </p:nvSpPr>
        <p:spPr/>
        <p:txBody>
          <a:bodyPr>
            <a:normAutofit fontScale="92500" lnSpcReduction="10000"/>
          </a:bodyPr>
          <a:lstStyle/>
          <a:p>
            <a:r>
              <a:rPr lang="en-US" dirty="0"/>
              <a:t>At this stage, we have a count matrix (read counts or UMI)</a:t>
            </a:r>
          </a:p>
          <a:p>
            <a:pPr lvl="1"/>
            <a:r>
              <a:rPr lang="en-US" dirty="0">
                <a:solidFill>
                  <a:srgbClr val="FF0000"/>
                </a:solidFill>
              </a:rPr>
              <a:t>Let’s switch from UNIX to R/Python!</a:t>
            </a:r>
          </a:p>
          <a:p>
            <a:pPr lvl="1"/>
            <a:endParaRPr lang="en-US" dirty="0"/>
          </a:p>
          <a:p>
            <a:r>
              <a:rPr lang="en-US" dirty="0"/>
              <a:t>Many different file formats exist to store the single-cell RNA-seq projects</a:t>
            </a:r>
          </a:p>
          <a:p>
            <a:pPr marL="0" indent="0">
              <a:buNone/>
            </a:pPr>
            <a:endParaRPr lang="en-US" dirty="0"/>
          </a:p>
          <a:p>
            <a:pPr lvl="1"/>
            <a:r>
              <a:rPr lang="en-US" dirty="0"/>
              <a:t>Only count matrices</a:t>
            </a:r>
          </a:p>
          <a:p>
            <a:pPr lvl="2"/>
            <a:r>
              <a:rPr lang="en-US" dirty="0"/>
              <a:t>CSV/TSV text file (dense Matrix)</a:t>
            </a:r>
          </a:p>
          <a:p>
            <a:pPr lvl="2"/>
            <a:r>
              <a:rPr lang="en-US" dirty="0"/>
              <a:t>MTX text file (sparse Matrix)</a:t>
            </a:r>
          </a:p>
          <a:p>
            <a:pPr lvl="2"/>
            <a:r>
              <a:rPr lang="en-US" dirty="0"/>
              <a:t>H5 format from </a:t>
            </a:r>
            <a:r>
              <a:rPr lang="en-US" dirty="0" err="1"/>
              <a:t>cellranger</a:t>
            </a:r>
            <a:r>
              <a:rPr lang="en-US" dirty="0"/>
              <a:t> (contains the sparse matrix in a similar format than the MTX format but in a single HDF5 file)</a:t>
            </a:r>
          </a:p>
          <a:p>
            <a:pPr marL="685800" lvl="2" indent="0">
              <a:buNone/>
            </a:pPr>
            <a:endParaRPr lang="en-US" dirty="0"/>
          </a:p>
          <a:p>
            <a:pPr lvl="1"/>
            <a:r>
              <a:rPr lang="en-US" dirty="0"/>
              <a:t>Count matrix + metadata (</a:t>
            </a:r>
            <a:r>
              <a:rPr lang="en-US" dirty="0" err="1"/>
              <a:t>nb</a:t>
            </a:r>
            <a:r>
              <a:rPr lang="en-US" dirty="0"/>
              <a:t> detected genes, variable genes, …)</a:t>
            </a:r>
          </a:p>
          <a:p>
            <a:pPr lvl="2"/>
            <a:r>
              <a:rPr lang="en-US" dirty="0" err="1"/>
              <a:t>SingleCellExperiment</a:t>
            </a:r>
            <a:r>
              <a:rPr lang="en-US" dirty="0"/>
              <a:t> R object (sparse Matrix)</a:t>
            </a:r>
          </a:p>
          <a:p>
            <a:pPr lvl="2"/>
            <a:r>
              <a:rPr lang="en-US" dirty="0"/>
              <a:t>Seurat R object (sparse Matrix)</a:t>
            </a:r>
          </a:p>
          <a:p>
            <a:pPr lvl="2"/>
            <a:r>
              <a:rPr lang="en-US" dirty="0" err="1"/>
              <a:t>Scanpy</a:t>
            </a:r>
            <a:r>
              <a:rPr lang="en-US" dirty="0"/>
              <a:t> Python object (sparse Matrix)</a:t>
            </a:r>
          </a:p>
          <a:p>
            <a:pPr lvl="2"/>
            <a:r>
              <a:rPr lang="en-US" dirty="0"/>
              <a:t>Loom file (dense Matrix)</a:t>
            </a:r>
          </a:p>
          <a:p>
            <a:pPr lvl="2"/>
            <a:r>
              <a:rPr lang="en-US" dirty="0"/>
              <a:t>.h5ad files (sparse and/or dense Matrix)</a:t>
            </a:r>
            <a:endParaRPr lang="en-CH" dirty="0"/>
          </a:p>
        </p:txBody>
      </p:sp>
      <p:sp>
        <p:nvSpPr>
          <p:cNvPr id="3" name="Title 2">
            <a:extLst>
              <a:ext uri="{FF2B5EF4-FFF2-40B4-BE49-F238E27FC236}">
                <a16:creationId xmlns:a16="http://schemas.microsoft.com/office/drawing/2014/main" id="{DE3B8691-F4C1-4753-BF59-387DF0A4824F}"/>
              </a:ext>
            </a:extLst>
          </p:cNvPr>
          <p:cNvSpPr>
            <a:spLocks noGrp="1"/>
          </p:cNvSpPr>
          <p:nvPr>
            <p:ph type="title"/>
          </p:nvPr>
        </p:nvSpPr>
        <p:spPr/>
        <p:txBody>
          <a:bodyPr>
            <a:normAutofit fontScale="90000"/>
          </a:bodyPr>
          <a:lstStyle/>
          <a:p>
            <a:r>
              <a:rPr lang="en-US" dirty="0"/>
              <a:t>Downstream analysis</a:t>
            </a:r>
            <a:endParaRPr lang="en-CH" dirty="0"/>
          </a:p>
        </p:txBody>
      </p:sp>
      <p:sp>
        <p:nvSpPr>
          <p:cNvPr id="4" name="Date Placeholder 3">
            <a:extLst>
              <a:ext uri="{FF2B5EF4-FFF2-40B4-BE49-F238E27FC236}">
                <a16:creationId xmlns:a16="http://schemas.microsoft.com/office/drawing/2014/main" id="{94A282D9-DFFF-486A-9C89-BC514EFFE776}"/>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415AECA7-50B3-4BF5-82B7-88F774CB7494}"/>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A1B5E51A-B229-4566-87E2-3D1F95A6681F}"/>
              </a:ext>
            </a:extLst>
          </p:cNvPr>
          <p:cNvSpPr>
            <a:spLocks noGrp="1"/>
          </p:cNvSpPr>
          <p:nvPr>
            <p:ph type="sldNum" sz="quarter" idx="16"/>
          </p:nvPr>
        </p:nvSpPr>
        <p:spPr/>
        <p:txBody>
          <a:bodyPr/>
          <a:lstStyle/>
          <a:p>
            <a:fld id="{E1E1CD7C-2161-7D43-862E-CE4C333CD873}" type="slidenum">
              <a:rPr lang="fr-FR" smtClean="0"/>
              <a:pPr/>
              <a:t>24</a:t>
            </a:fld>
            <a:endParaRPr lang="fr-FR" dirty="0"/>
          </a:p>
        </p:txBody>
      </p:sp>
      <p:pic>
        <p:nvPicPr>
          <p:cNvPr id="7" name="Picture 4" descr="Picture 4">
            <a:extLst>
              <a:ext uri="{FF2B5EF4-FFF2-40B4-BE49-F238E27FC236}">
                <a16:creationId xmlns:a16="http://schemas.microsoft.com/office/drawing/2014/main" id="{D5BD7A3D-6E23-4809-8ECA-CCB763D1CB52}"/>
              </a:ext>
            </a:extLst>
          </p:cNvPr>
          <p:cNvPicPr>
            <a:picLocks noChangeAspect="1"/>
          </p:cNvPicPr>
          <p:nvPr/>
        </p:nvPicPr>
        <p:blipFill>
          <a:blip r:embed="rId3"/>
          <a:stretch>
            <a:fillRect/>
          </a:stretch>
        </p:blipFill>
        <p:spPr>
          <a:xfrm>
            <a:off x="6099226" y="3704796"/>
            <a:ext cx="374547" cy="290825"/>
          </a:xfrm>
          <a:prstGeom prst="rect">
            <a:avLst/>
          </a:prstGeom>
          <a:ln w="12700" cap="flat">
            <a:noFill/>
            <a:miter lim="400000"/>
          </a:ln>
          <a:effectLst/>
        </p:spPr>
      </p:pic>
      <p:pic>
        <p:nvPicPr>
          <p:cNvPr id="8" name="Picture 6" descr="Picture 6">
            <a:extLst>
              <a:ext uri="{FF2B5EF4-FFF2-40B4-BE49-F238E27FC236}">
                <a16:creationId xmlns:a16="http://schemas.microsoft.com/office/drawing/2014/main" id="{E2F227F9-AB43-42EA-9BC0-5A70E639FA4E}"/>
              </a:ext>
            </a:extLst>
          </p:cNvPr>
          <p:cNvPicPr>
            <a:picLocks noChangeAspect="1"/>
          </p:cNvPicPr>
          <p:nvPr/>
        </p:nvPicPr>
        <p:blipFill>
          <a:blip r:embed="rId4"/>
          <a:stretch>
            <a:fillRect/>
          </a:stretch>
        </p:blipFill>
        <p:spPr>
          <a:xfrm>
            <a:off x="4132144" y="4293957"/>
            <a:ext cx="879711" cy="207732"/>
          </a:xfrm>
          <a:prstGeom prst="rect">
            <a:avLst/>
          </a:prstGeom>
          <a:ln w="12700" cap="flat">
            <a:noFill/>
            <a:miter lim="400000"/>
          </a:ln>
          <a:effectLst/>
        </p:spPr>
      </p:pic>
      <p:pic>
        <p:nvPicPr>
          <p:cNvPr id="9" name="Picture 2" descr="Picture 2">
            <a:extLst>
              <a:ext uri="{FF2B5EF4-FFF2-40B4-BE49-F238E27FC236}">
                <a16:creationId xmlns:a16="http://schemas.microsoft.com/office/drawing/2014/main" id="{CF54B408-FB5B-447A-AACB-BD9A59997974}"/>
              </a:ext>
            </a:extLst>
          </p:cNvPr>
          <p:cNvPicPr>
            <a:picLocks noChangeAspect="1"/>
          </p:cNvPicPr>
          <p:nvPr/>
        </p:nvPicPr>
        <p:blipFill>
          <a:blip r:embed="rId5"/>
          <a:stretch>
            <a:fillRect/>
          </a:stretch>
        </p:blipFill>
        <p:spPr>
          <a:xfrm>
            <a:off x="4638620" y="2251979"/>
            <a:ext cx="319771" cy="319771"/>
          </a:xfrm>
          <a:prstGeom prst="rect">
            <a:avLst/>
          </a:prstGeom>
          <a:ln w="12700" cap="flat">
            <a:noFill/>
            <a:miter lim="400000"/>
          </a:ln>
          <a:effectLst/>
        </p:spPr>
      </p:pic>
      <p:pic>
        <p:nvPicPr>
          <p:cNvPr id="1026" name="Picture 2">
            <a:extLst>
              <a:ext uri="{FF2B5EF4-FFF2-40B4-BE49-F238E27FC236}">
                <a16:creationId xmlns:a16="http://schemas.microsoft.com/office/drawing/2014/main" id="{2DDE8630-AE18-4573-8855-A1561FC48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226" y="4185639"/>
            <a:ext cx="380748" cy="418111"/>
          </a:xfrm>
          <a:prstGeom prst="rect">
            <a:avLst/>
          </a:prstGeom>
          <a:noFill/>
          <a:extLst>
            <a:ext uri="{909E8E84-426E-40DD-AFC4-6F175D3DCCD1}">
              <a14:hiddenFill xmlns:a14="http://schemas.microsoft.com/office/drawing/2010/main">
                <a:solidFill>
                  <a:srgbClr val="FFFFFF"/>
                </a:solidFill>
              </a14:hiddenFill>
            </a:ext>
          </a:extLst>
        </p:spPr>
      </p:pic>
      <p:sp>
        <p:nvSpPr>
          <p:cNvPr id="10" name="Left Brace 9">
            <a:extLst>
              <a:ext uri="{FF2B5EF4-FFF2-40B4-BE49-F238E27FC236}">
                <a16:creationId xmlns:a16="http://schemas.microsoft.com/office/drawing/2014/main" id="{EBE72D8E-E1D9-0C7D-6807-FBE6B409A8D1}"/>
              </a:ext>
            </a:extLst>
          </p:cNvPr>
          <p:cNvSpPr/>
          <p:nvPr/>
        </p:nvSpPr>
        <p:spPr>
          <a:xfrm>
            <a:off x="1473861" y="3657598"/>
            <a:ext cx="191833" cy="12727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1" name="TextBox 10">
            <a:extLst>
              <a:ext uri="{FF2B5EF4-FFF2-40B4-BE49-F238E27FC236}">
                <a16:creationId xmlns:a16="http://schemas.microsoft.com/office/drawing/2014/main" id="{0B4F8EF2-5F62-D138-A1B5-4304D786359F}"/>
              </a:ext>
            </a:extLst>
          </p:cNvPr>
          <p:cNvSpPr txBox="1"/>
          <p:nvPr/>
        </p:nvSpPr>
        <p:spPr>
          <a:xfrm>
            <a:off x="363416" y="3872278"/>
            <a:ext cx="1302277" cy="738664"/>
          </a:xfrm>
          <a:prstGeom prst="rect">
            <a:avLst/>
          </a:prstGeom>
          <a:noFill/>
        </p:spPr>
        <p:txBody>
          <a:bodyPr wrap="square" rtlCol="0">
            <a:spAutoFit/>
          </a:bodyPr>
          <a:lstStyle/>
          <a:p>
            <a:r>
              <a:rPr lang="fr-FR" sz="1050" dirty="0" err="1"/>
              <a:t>These</a:t>
            </a:r>
            <a:r>
              <a:rPr lang="fr-FR" sz="1050" dirty="0"/>
              <a:t> are </a:t>
            </a:r>
            <a:r>
              <a:rPr lang="fr-FR" sz="1050" dirty="0" err="1"/>
              <a:t>usually</a:t>
            </a:r>
            <a:r>
              <a:rPr lang="fr-FR" sz="1050" dirty="0"/>
              <a:t> the output of the </a:t>
            </a:r>
            <a:r>
              <a:rPr lang="fr-FR" sz="1050" dirty="0" err="1"/>
              <a:t>downstream</a:t>
            </a:r>
            <a:r>
              <a:rPr lang="fr-FR" sz="1050" dirty="0"/>
              <a:t> </a:t>
            </a:r>
            <a:r>
              <a:rPr lang="fr-FR" sz="1050" dirty="0" err="1"/>
              <a:t>analysis</a:t>
            </a:r>
            <a:r>
              <a:rPr lang="fr-FR" sz="1050" dirty="0"/>
              <a:t> </a:t>
            </a:r>
            <a:r>
              <a:rPr lang="fr-FR" sz="1050" dirty="0" err="1"/>
              <a:t>step</a:t>
            </a:r>
            <a:endParaRPr lang="LID4096" sz="1050" dirty="0"/>
          </a:p>
        </p:txBody>
      </p:sp>
      <p:pic>
        <p:nvPicPr>
          <p:cNvPr id="2050" name="Picture 2">
            <a:extLst>
              <a:ext uri="{FF2B5EF4-FFF2-40B4-BE49-F238E27FC236}">
                <a16:creationId xmlns:a16="http://schemas.microsoft.com/office/drawing/2014/main" id="{678585E2-DC37-0894-4E39-B25EB31023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7759" y="2997179"/>
            <a:ext cx="591408" cy="29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9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27EF4-605F-4233-8820-3CC91BF80913}"/>
              </a:ext>
            </a:extLst>
          </p:cNvPr>
          <p:cNvSpPr>
            <a:spLocks noGrp="1"/>
          </p:cNvSpPr>
          <p:nvPr>
            <p:ph idx="1"/>
          </p:nvPr>
        </p:nvSpPr>
        <p:spPr>
          <a:xfrm>
            <a:off x="516255" y="748821"/>
            <a:ext cx="4010025" cy="4253225"/>
          </a:xfrm>
        </p:spPr>
        <p:txBody>
          <a:bodyPr>
            <a:normAutofit fontScale="92500" lnSpcReduction="20000"/>
          </a:bodyPr>
          <a:lstStyle/>
          <a:p>
            <a:r>
              <a:rPr lang="en-US" sz="1600" dirty="0"/>
              <a:t>Number of Cells</a:t>
            </a:r>
          </a:p>
          <a:p>
            <a:pPr lvl="1"/>
            <a:r>
              <a:rPr lang="en-US" sz="1400" dirty="0"/>
              <a:t>Removal of empty droplets</a:t>
            </a:r>
          </a:p>
          <a:p>
            <a:endParaRPr lang="en-US" sz="1600" dirty="0"/>
          </a:p>
          <a:p>
            <a:r>
              <a:rPr lang="en-US" sz="1600" dirty="0"/>
              <a:t>Alignment quality</a:t>
            </a:r>
          </a:p>
          <a:p>
            <a:pPr lvl="1"/>
            <a:r>
              <a:rPr lang="en-US" sz="1400" dirty="0"/>
              <a:t>Number and fraction of mapped reads</a:t>
            </a:r>
          </a:p>
          <a:p>
            <a:pPr marL="342900" lvl="1" indent="0">
              <a:buNone/>
            </a:pPr>
            <a:endParaRPr lang="en-US" dirty="0"/>
          </a:p>
          <a:p>
            <a:r>
              <a:rPr lang="en-US" sz="1600" dirty="0"/>
              <a:t>Mapping to </a:t>
            </a:r>
            <a:r>
              <a:rPr lang="en-US" sz="1600" dirty="0" err="1"/>
              <a:t>exonic</a:t>
            </a:r>
            <a:r>
              <a:rPr lang="en-US" sz="1600" dirty="0"/>
              <a:t> regions (check for gDNA contamination)</a:t>
            </a:r>
          </a:p>
          <a:p>
            <a:pPr lvl="1"/>
            <a:r>
              <a:rPr lang="en-US" sz="1400" dirty="0"/>
              <a:t>Number of detected genes/cell</a:t>
            </a:r>
          </a:p>
          <a:p>
            <a:pPr lvl="1"/>
            <a:r>
              <a:rPr lang="en-US" sz="1400" dirty="0"/>
              <a:t>Where do the reads map? Introns/Exons/Intergenic</a:t>
            </a:r>
          </a:p>
          <a:p>
            <a:pPr marL="342900" lvl="1" indent="0">
              <a:buNone/>
            </a:pPr>
            <a:endParaRPr lang="en-US" dirty="0"/>
          </a:p>
          <a:p>
            <a:r>
              <a:rPr lang="en-US" sz="1600" dirty="0"/>
              <a:t>Check for stressed cells, dead cells, ribosomal/mitochondrial contamination</a:t>
            </a:r>
          </a:p>
          <a:p>
            <a:pPr lvl="1"/>
            <a:r>
              <a:rPr lang="en-US" sz="1400" dirty="0"/>
              <a:t>Ratio Mitochondrial/Ribosomal/Protein-Coding</a:t>
            </a:r>
          </a:p>
          <a:p>
            <a:pPr marL="342900" lvl="1" indent="0">
              <a:buNone/>
            </a:pPr>
            <a:endParaRPr lang="en-US" dirty="0"/>
          </a:p>
          <a:p>
            <a:r>
              <a:rPr lang="en-US" sz="1600" b="1" dirty="0"/>
              <a:t>Goal: </a:t>
            </a:r>
            <a:r>
              <a:rPr lang="en-US" sz="1600" dirty="0"/>
              <a:t>Hunt for aberrant low quality cells to filter out because they may bias the downstream results</a:t>
            </a:r>
            <a:endParaRPr lang="en-CH" sz="1600" dirty="0"/>
          </a:p>
        </p:txBody>
      </p:sp>
      <p:sp>
        <p:nvSpPr>
          <p:cNvPr id="3" name="Title 2">
            <a:extLst>
              <a:ext uri="{FF2B5EF4-FFF2-40B4-BE49-F238E27FC236}">
                <a16:creationId xmlns:a16="http://schemas.microsoft.com/office/drawing/2014/main" id="{34EA7C40-A309-4C84-9D8A-224408C56D8F}"/>
              </a:ext>
            </a:extLst>
          </p:cNvPr>
          <p:cNvSpPr>
            <a:spLocks noGrp="1"/>
          </p:cNvSpPr>
          <p:nvPr>
            <p:ph type="title"/>
          </p:nvPr>
        </p:nvSpPr>
        <p:spPr/>
        <p:txBody>
          <a:bodyPr>
            <a:normAutofit fontScale="90000"/>
          </a:bodyPr>
          <a:lstStyle/>
          <a:p>
            <a:r>
              <a:rPr lang="en-US" dirty="0"/>
              <a:t>Downstream analysis: Quality control (post-alignment)</a:t>
            </a:r>
            <a:endParaRPr lang="en-CH" dirty="0"/>
          </a:p>
        </p:txBody>
      </p:sp>
      <p:sp>
        <p:nvSpPr>
          <p:cNvPr id="4" name="Date Placeholder 3">
            <a:extLst>
              <a:ext uri="{FF2B5EF4-FFF2-40B4-BE49-F238E27FC236}">
                <a16:creationId xmlns:a16="http://schemas.microsoft.com/office/drawing/2014/main" id="{73A997F5-A0DC-483D-A1DA-A36B318E572E}"/>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13BC1EA7-EFE5-400F-890D-578D87CD89ED}"/>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35C38DEC-141D-4650-B0C5-03C42094C140}"/>
              </a:ext>
            </a:extLst>
          </p:cNvPr>
          <p:cNvSpPr>
            <a:spLocks noGrp="1"/>
          </p:cNvSpPr>
          <p:nvPr>
            <p:ph type="sldNum" sz="quarter" idx="16"/>
          </p:nvPr>
        </p:nvSpPr>
        <p:spPr/>
        <p:txBody>
          <a:bodyPr/>
          <a:lstStyle/>
          <a:p>
            <a:fld id="{E1E1CD7C-2161-7D43-862E-CE4C333CD873}" type="slidenum">
              <a:rPr lang="fr-FR" smtClean="0"/>
              <a:pPr/>
              <a:t>25</a:t>
            </a:fld>
            <a:endParaRPr lang="fr-FR" dirty="0"/>
          </a:p>
        </p:txBody>
      </p:sp>
      <p:pic>
        <p:nvPicPr>
          <p:cNvPr id="7" name="Picture 2" descr="Picture 2">
            <a:extLst>
              <a:ext uri="{FF2B5EF4-FFF2-40B4-BE49-F238E27FC236}">
                <a16:creationId xmlns:a16="http://schemas.microsoft.com/office/drawing/2014/main" id="{91E8B86B-1EFB-4825-A375-FA48DDAE7F56}"/>
              </a:ext>
            </a:extLst>
          </p:cNvPr>
          <p:cNvPicPr>
            <a:picLocks noChangeAspect="1"/>
          </p:cNvPicPr>
          <p:nvPr/>
        </p:nvPicPr>
        <p:blipFill>
          <a:blip r:embed="rId2"/>
          <a:stretch>
            <a:fillRect/>
          </a:stretch>
        </p:blipFill>
        <p:spPr>
          <a:xfrm>
            <a:off x="4308354" y="897469"/>
            <a:ext cx="4464965" cy="3535309"/>
          </a:xfrm>
          <a:prstGeom prst="rect">
            <a:avLst/>
          </a:prstGeom>
          <a:ln w="12700">
            <a:miter lim="400000"/>
          </a:ln>
        </p:spPr>
      </p:pic>
      <p:sp>
        <p:nvSpPr>
          <p:cNvPr id="10" name="TextBox 9">
            <a:extLst>
              <a:ext uri="{FF2B5EF4-FFF2-40B4-BE49-F238E27FC236}">
                <a16:creationId xmlns:a16="http://schemas.microsoft.com/office/drawing/2014/main" id="{601B6957-4D20-494C-A2A7-5D7855D1660E}"/>
              </a:ext>
            </a:extLst>
          </p:cNvPr>
          <p:cNvSpPr txBox="1"/>
          <p:nvPr/>
        </p:nvSpPr>
        <p:spPr>
          <a:xfrm>
            <a:off x="5369650" y="4408110"/>
            <a:ext cx="3063469" cy="400110"/>
          </a:xfrm>
          <a:prstGeom prst="rect">
            <a:avLst/>
          </a:prstGeom>
          <a:noFill/>
        </p:spPr>
        <p:txBody>
          <a:bodyPr wrap="square">
            <a:spAutoFit/>
          </a:bodyPr>
          <a:lstStyle/>
          <a:p>
            <a:r>
              <a:rPr lang="en-US" sz="1000" b="1" dirty="0">
                <a:hlinkClick r:id="rId3"/>
              </a:rPr>
              <a:t>Example 10x – </a:t>
            </a:r>
            <a:r>
              <a:rPr lang="en-US" sz="1000" b="1" dirty="0" err="1">
                <a:hlinkClick r:id="rId3"/>
              </a:rPr>
              <a:t>CellRanger</a:t>
            </a:r>
            <a:r>
              <a:rPr lang="en-US" sz="1000" b="1" dirty="0">
                <a:hlinkClick r:id="rId3"/>
              </a:rPr>
              <a:t> report</a:t>
            </a:r>
            <a:endParaRPr lang="en-US" sz="1000" b="1" dirty="0"/>
          </a:p>
          <a:p>
            <a:endParaRPr lang="en-CH" sz="1000" dirty="0"/>
          </a:p>
        </p:txBody>
      </p:sp>
    </p:spTree>
    <p:extLst>
      <p:ext uri="{BB962C8B-B14F-4D97-AF65-F5344CB8AC3E}">
        <p14:creationId xmlns:p14="http://schemas.microsoft.com/office/powerpoint/2010/main" val="270925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ymbole magnétique ATTENTION">
            <a:extLst>
              <a:ext uri="{FF2B5EF4-FFF2-40B4-BE49-F238E27FC236}">
                <a16:creationId xmlns:a16="http://schemas.microsoft.com/office/drawing/2014/main" id="{578F966C-38D4-4E5C-A429-BD458E51D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6" y="4053674"/>
            <a:ext cx="1135380" cy="11353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DB6F00D-D7FC-4443-8C89-6DC624490420}"/>
              </a:ext>
            </a:extLst>
          </p:cNvPr>
          <p:cNvSpPr>
            <a:spLocks noGrp="1"/>
          </p:cNvSpPr>
          <p:nvPr>
            <p:ph idx="1"/>
          </p:nvPr>
        </p:nvSpPr>
        <p:spPr/>
        <p:txBody>
          <a:bodyPr>
            <a:normAutofit fontScale="92500" lnSpcReduction="10000"/>
          </a:bodyPr>
          <a:lstStyle/>
          <a:p>
            <a:r>
              <a:rPr lang="en-US" sz="1600" dirty="0"/>
              <a:t>Low number of expressed genes / cell can indicate low quality cells (e.g. degraded RNA)</a:t>
            </a:r>
          </a:p>
          <a:p>
            <a:pPr lvl="1"/>
            <a:r>
              <a:rPr lang="en-US" sz="1400" dirty="0"/>
              <a:t>Remove such cells</a:t>
            </a:r>
          </a:p>
          <a:p>
            <a:pPr lvl="1"/>
            <a:r>
              <a:rPr lang="en-US" sz="1400" dirty="0"/>
              <a:t>“Low” is arbitrary, and depends on protocol and cell types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600" dirty="0"/>
          </a:p>
          <a:p>
            <a:r>
              <a:rPr lang="en-US" sz="1600" dirty="0"/>
              <a:t>Low  values can sometimes be biologically meaningful, so be careful when filtering</a:t>
            </a:r>
          </a:p>
          <a:p>
            <a:pPr lvl="1"/>
            <a:r>
              <a:rPr lang="en-US" sz="1400" dirty="0"/>
              <a:t>Usually: Apply a very lenient filtering first, then check the UMAP (colored by tech. features)</a:t>
            </a:r>
          </a:p>
          <a:p>
            <a:pPr lvl="1"/>
            <a:endParaRPr lang="en-US" dirty="0"/>
          </a:p>
          <a:p>
            <a:endParaRPr lang="en-CH" dirty="0"/>
          </a:p>
        </p:txBody>
      </p:sp>
      <p:sp>
        <p:nvSpPr>
          <p:cNvPr id="3" name="Title 2">
            <a:extLst>
              <a:ext uri="{FF2B5EF4-FFF2-40B4-BE49-F238E27FC236}">
                <a16:creationId xmlns:a16="http://schemas.microsoft.com/office/drawing/2014/main" id="{55DC5DEA-E2C4-4E00-919F-DAFF3ED83A8C}"/>
              </a:ext>
            </a:extLst>
          </p:cNvPr>
          <p:cNvSpPr>
            <a:spLocks noGrp="1"/>
          </p:cNvSpPr>
          <p:nvPr>
            <p:ph type="title"/>
          </p:nvPr>
        </p:nvSpPr>
        <p:spPr/>
        <p:txBody>
          <a:bodyPr>
            <a:normAutofit fontScale="90000"/>
          </a:bodyPr>
          <a:lstStyle/>
          <a:p>
            <a:r>
              <a:rPr lang="en-US" dirty="0"/>
              <a:t>Downstream analysis: Cell Filtering</a:t>
            </a:r>
            <a:endParaRPr lang="en-CH" dirty="0"/>
          </a:p>
        </p:txBody>
      </p:sp>
      <p:sp>
        <p:nvSpPr>
          <p:cNvPr id="4" name="Date Placeholder 3">
            <a:extLst>
              <a:ext uri="{FF2B5EF4-FFF2-40B4-BE49-F238E27FC236}">
                <a16:creationId xmlns:a16="http://schemas.microsoft.com/office/drawing/2014/main" id="{B74ECB20-91D1-42FD-B259-4EEA530AA195}"/>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684DB167-41A4-43DA-8B91-5AE707CCCB94}"/>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4B56F3B0-F46C-4562-A29F-19BB33AEBF06}"/>
              </a:ext>
            </a:extLst>
          </p:cNvPr>
          <p:cNvSpPr>
            <a:spLocks noGrp="1"/>
          </p:cNvSpPr>
          <p:nvPr>
            <p:ph type="sldNum" sz="quarter" idx="16"/>
          </p:nvPr>
        </p:nvSpPr>
        <p:spPr/>
        <p:txBody>
          <a:bodyPr/>
          <a:lstStyle/>
          <a:p>
            <a:fld id="{E1E1CD7C-2161-7D43-862E-CE4C333CD873}" type="slidenum">
              <a:rPr lang="fr-FR" smtClean="0"/>
              <a:pPr/>
              <a:t>26</a:t>
            </a:fld>
            <a:endParaRPr lang="fr-FR" dirty="0"/>
          </a:p>
        </p:txBody>
      </p:sp>
      <p:pic>
        <p:nvPicPr>
          <p:cNvPr id="7" name="Picture 3" descr="Picture 3">
            <a:extLst>
              <a:ext uri="{FF2B5EF4-FFF2-40B4-BE49-F238E27FC236}">
                <a16:creationId xmlns:a16="http://schemas.microsoft.com/office/drawing/2014/main" id="{F9AD24D1-D01C-46FD-BAB6-1819EB613E08}"/>
              </a:ext>
            </a:extLst>
          </p:cNvPr>
          <p:cNvPicPr>
            <a:picLocks noChangeAspect="1"/>
          </p:cNvPicPr>
          <p:nvPr/>
        </p:nvPicPr>
        <p:blipFill>
          <a:blip r:embed="rId3"/>
          <a:stretch>
            <a:fillRect/>
          </a:stretch>
        </p:blipFill>
        <p:spPr>
          <a:xfrm>
            <a:off x="4868503" y="2054340"/>
            <a:ext cx="3902903" cy="1839694"/>
          </a:xfrm>
          <a:prstGeom prst="rect">
            <a:avLst/>
          </a:prstGeom>
          <a:ln w="12700">
            <a:miter lim="400000"/>
          </a:ln>
        </p:spPr>
      </p:pic>
      <p:pic>
        <p:nvPicPr>
          <p:cNvPr id="8" name="Picture 6" descr="Picture 6">
            <a:extLst>
              <a:ext uri="{FF2B5EF4-FFF2-40B4-BE49-F238E27FC236}">
                <a16:creationId xmlns:a16="http://schemas.microsoft.com/office/drawing/2014/main" id="{2CB9726B-AEE9-4B59-B2CC-A3F8118B1828}"/>
              </a:ext>
            </a:extLst>
          </p:cNvPr>
          <p:cNvPicPr>
            <a:picLocks noChangeAspect="1"/>
          </p:cNvPicPr>
          <p:nvPr/>
        </p:nvPicPr>
        <p:blipFill>
          <a:blip r:embed="rId4"/>
          <a:stretch>
            <a:fillRect/>
          </a:stretch>
        </p:blipFill>
        <p:spPr>
          <a:xfrm>
            <a:off x="506744" y="1934748"/>
            <a:ext cx="3902903" cy="2101528"/>
          </a:xfrm>
          <a:prstGeom prst="rect">
            <a:avLst/>
          </a:prstGeom>
          <a:ln w="12700">
            <a:miter lim="400000"/>
          </a:ln>
        </p:spPr>
      </p:pic>
      <p:sp>
        <p:nvSpPr>
          <p:cNvPr id="12" name="TextBox 11">
            <a:extLst>
              <a:ext uri="{FF2B5EF4-FFF2-40B4-BE49-F238E27FC236}">
                <a16:creationId xmlns:a16="http://schemas.microsoft.com/office/drawing/2014/main" id="{F2C818FF-0E01-475E-8CC5-C99DE6BFBA91}"/>
              </a:ext>
            </a:extLst>
          </p:cNvPr>
          <p:cNvSpPr txBox="1"/>
          <p:nvPr/>
        </p:nvSpPr>
        <p:spPr>
          <a:xfrm>
            <a:off x="1585705" y="4031546"/>
            <a:ext cx="1744980" cy="246221"/>
          </a:xfrm>
          <a:prstGeom prst="rect">
            <a:avLst/>
          </a:prstGeom>
          <a:noFill/>
        </p:spPr>
        <p:txBody>
          <a:bodyPr wrap="square">
            <a:spAutoFit/>
          </a:bodyPr>
          <a:lstStyle/>
          <a:p>
            <a:r>
              <a:rPr lang="en-US" sz="1000" b="1" dirty="0" err="1"/>
              <a:t>VlnPlot</a:t>
            </a:r>
            <a:r>
              <a:rPr lang="en-US" sz="1000" b="1" dirty="0"/>
              <a:t>() in Seurat</a:t>
            </a:r>
            <a:endParaRPr lang="en-CH" sz="1000" b="1" dirty="0"/>
          </a:p>
        </p:txBody>
      </p:sp>
      <p:sp>
        <p:nvSpPr>
          <p:cNvPr id="14" name="TextBox 13">
            <a:extLst>
              <a:ext uri="{FF2B5EF4-FFF2-40B4-BE49-F238E27FC236}">
                <a16:creationId xmlns:a16="http://schemas.microsoft.com/office/drawing/2014/main" id="{6C577566-329E-420E-94D2-A70B0C8F6E8D}"/>
              </a:ext>
            </a:extLst>
          </p:cNvPr>
          <p:cNvSpPr txBox="1"/>
          <p:nvPr/>
        </p:nvSpPr>
        <p:spPr>
          <a:xfrm>
            <a:off x="5699869" y="4031546"/>
            <a:ext cx="2240170" cy="246221"/>
          </a:xfrm>
          <a:prstGeom prst="rect">
            <a:avLst/>
          </a:prstGeom>
          <a:noFill/>
        </p:spPr>
        <p:txBody>
          <a:bodyPr wrap="square">
            <a:spAutoFit/>
          </a:bodyPr>
          <a:lstStyle/>
          <a:p>
            <a:r>
              <a:rPr lang="en-US" sz="1000" b="1" dirty="0" err="1"/>
              <a:t>FeatureScatter</a:t>
            </a:r>
            <a:r>
              <a:rPr lang="en-US" sz="1000" b="1" dirty="0"/>
              <a:t>() in Seurat</a:t>
            </a:r>
            <a:endParaRPr lang="en-CH" sz="1000" b="1" dirty="0"/>
          </a:p>
        </p:txBody>
      </p:sp>
    </p:spTree>
    <p:extLst>
      <p:ext uri="{BB962C8B-B14F-4D97-AF65-F5344CB8AC3E}">
        <p14:creationId xmlns:p14="http://schemas.microsoft.com/office/powerpoint/2010/main" val="2073434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D1F1E-F16B-477C-869C-738B42A1C268}"/>
              </a:ext>
            </a:extLst>
          </p:cNvPr>
          <p:cNvSpPr>
            <a:spLocks noGrp="1"/>
          </p:cNvSpPr>
          <p:nvPr>
            <p:ph idx="1"/>
          </p:nvPr>
        </p:nvSpPr>
        <p:spPr/>
        <p:txBody>
          <a:bodyPr/>
          <a:lstStyle/>
          <a:p>
            <a:r>
              <a:rPr lang="en-US" dirty="0"/>
              <a:t>Different thresholds can be applied, it’s often super arbitrary</a:t>
            </a:r>
          </a:p>
          <a:p>
            <a:pPr lvl="1"/>
            <a:r>
              <a:rPr lang="en-US" dirty="0"/>
              <a:t>Usually, </a:t>
            </a:r>
            <a:r>
              <a:rPr lang="en-US" b="1" dirty="0"/>
              <a:t>remove genes that are not expressed in any cell</a:t>
            </a:r>
          </a:p>
          <a:p>
            <a:pPr lvl="1"/>
            <a:r>
              <a:rPr lang="en-US" dirty="0"/>
              <a:t>Can also remove genes that have less than k counts across all cells</a:t>
            </a:r>
          </a:p>
          <a:p>
            <a:pPr lvl="1"/>
            <a:r>
              <a:rPr lang="en-US" dirty="0"/>
              <a:t>Or remove genes that are biasing results (like cell-cycling genes)</a:t>
            </a:r>
          </a:p>
          <a:p>
            <a:pPr lvl="1"/>
            <a:endParaRPr lang="en-US" dirty="0"/>
          </a:p>
          <a:p>
            <a:r>
              <a:rPr lang="en-US" dirty="0"/>
              <a:t>Most of the recent pipelines apply the first method</a:t>
            </a:r>
          </a:p>
          <a:p>
            <a:endParaRPr lang="en-US" dirty="0"/>
          </a:p>
          <a:p>
            <a:r>
              <a:rPr lang="en-US" dirty="0"/>
              <a:t>There is a more in-depth step called “highly variable genes” which occurs in later steps, but genes are not filtered out, just marked as “highly variable”</a:t>
            </a:r>
            <a:endParaRPr lang="en-CH" dirty="0"/>
          </a:p>
        </p:txBody>
      </p:sp>
      <p:sp>
        <p:nvSpPr>
          <p:cNvPr id="3" name="Title 2">
            <a:extLst>
              <a:ext uri="{FF2B5EF4-FFF2-40B4-BE49-F238E27FC236}">
                <a16:creationId xmlns:a16="http://schemas.microsoft.com/office/drawing/2014/main" id="{2083E13F-7209-4011-A251-B77E62871F8A}"/>
              </a:ext>
            </a:extLst>
          </p:cNvPr>
          <p:cNvSpPr>
            <a:spLocks noGrp="1"/>
          </p:cNvSpPr>
          <p:nvPr>
            <p:ph type="title"/>
          </p:nvPr>
        </p:nvSpPr>
        <p:spPr/>
        <p:txBody>
          <a:bodyPr>
            <a:normAutofit fontScale="90000"/>
          </a:bodyPr>
          <a:lstStyle/>
          <a:p>
            <a:r>
              <a:rPr lang="en-US" dirty="0"/>
              <a:t>Downstream analysis: Gene filtering</a:t>
            </a:r>
            <a:endParaRPr lang="en-CH" dirty="0"/>
          </a:p>
        </p:txBody>
      </p:sp>
      <p:sp>
        <p:nvSpPr>
          <p:cNvPr id="4" name="Date Placeholder 3">
            <a:extLst>
              <a:ext uri="{FF2B5EF4-FFF2-40B4-BE49-F238E27FC236}">
                <a16:creationId xmlns:a16="http://schemas.microsoft.com/office/drawing/2014/main" id="{485A0BC9-5DF8-41AC-911B-7C0F44F3F268}"/>
              </a:ext>
            </a:extLst>
          </p:cNvPr>
          <p:cNvSpPr>
            <a:spLocks noGrp="1"/>
          </p:cNvSpPr>
          <p:nvPr>
            <p:ph type="dt" sz="half" idx="14"/>
          </p:nvPr>
        </p:nvSpPr>
        <p:spPr/>
        <p:txBody>
          <a:bodyPr/>
          <a:lstStyle/>
          <a:p>
            <a:r>
              <a:rPr lang="fr-CH" dirty="0"/>
              <a:t>BIOENG-420  SINGLE-CELL BIOLOGY</a:t>
            </a:r>
            <a:endParaRPr lang="fr-FR" dirty="0"/>
          </a:p>
        </p:txBody>
      </p:sp>
      <p:sp>
        <p:nvSpPr>
          <p:cNvPr id="5" name="Footer Placeholder 4">
            <a:extLst>
              <a:ext uri="{FF2B5EF4-FFF2-40B4-BE49-F238E27FC236}">
                <a16:creationId xmlns:a16="http://schemas.microsoft.com/office/drawing/2014/main" id="{02812EA0-674B-4B90-AC78-BD365CF82F3B}"/>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A3E6C59A-F1ED-4A9D-8EC7-544F962DD598}"/>
              </a:ext>
            </a:extLst>
          </p:cNvPr>
          <p:cNvSpPr>
            <a:spLocks noGrp="1"/>
          </p:cNvSpPr>
          <p:nvPr>
            <p:ph type="sldNum" sz="quarter" idx="16"/>
          </p:nvPr>
        </p:nvSpPr>
        <p:spPr/>
        <p:txBody>
          <a:bodyPr/>
          <a:lstStyle/>
          <a:p>
            <a:fld id="{E1E1CD7C-2161-7D43-862E-CE4C333CD873}" type="slidenum">
              <a:rPr lang="fr-FR" smtClean="0"/>
              <a:pPr/>
              <a:t>27</a:t>
            </a:fld>
            <a:endParaRPr lang="fr-FR" dirty="0"/>
          </a:p>
        </p:txBody>
      </p:sp>
    </p:spTree>
    <p:extLst>
      <p:ext uri="{BB962C8B-B14F-4D97-AF65-F5344CB8AC3E}">
        <p14:creationId xmlns:p14="http://schemas.microsoft.com/office/powerpoint/2010/main" val="100265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3F741-FC7E-4D63-A066-9DDEF4BBB089}"/>
              </a:ext>
            </a:extLst>
          </p:cNvPr>
          <p:cNvSpPr>
            <a:spLocks noGrp="1"/>
          </p:cNvSpPr>
          <p:nvPr>
            <p:ph idx="1"/>
          </p:nvPr>
        </p:nvSpPr>
        <p:spPr>
          <a:xfrm>
            <a:off x="904874" y="781970"/>
            <a:ext cx="7853772" cy="4361530"/>
          </a:xfrm>
        </p:spPr>
        <p:txBody>
          <a:bodyPr>
            <a:normAutofit fontScale="85000" lnSpcReduction="10000"/>
          </a:bodyPr>
          <a:lstStyle/>
          <a:p>
            <a:r>
              <a:rPr lang="en-US" dirty="0"/>
              <a:t>Expression values typically need to be normalized to make samples comparable.</a:t>
            </a:r>
          </a:p>
          <a:p>
            <a:r>
              <a:rPr lang="en-US" dirty="0"/>
              <a:t>Why?</a:t>
            </a:r>
          </a:p>
          <a:p>
            <a:pPr lvl="1"/>
            <a:r>
              <a:rPr lang="en-US" dirty="0"/>
              <a:t>Mainly to remove sequencing depth bias (total read count per cell)</a:t>
            </a:r>
          </a:p>
          <a:p>
            <a:pPr lvl="1"/>
            <a:r>
              <a:rPr lang="en-US" dirty="0"/>
              <a:t>Gene length bias (if using a full transcript protocol instead of 3’ based protocol)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Which normalization to use?</a:t>
            </a:r>
          </a:p>
          <a:p>
            <a:pPr lvl="1"/>
            <a:r>
              <a:rPr lang="en-US" dirty="0"/>
              <a:t>Usually, pipelines use a simple Count Per Million (CPM) normalization (or with different scaling factors (1E6 for CPM, sometimes 1E4)</a:t>
            </a:r>
          </a:p>
          <a:p>
            <a:pPr lvl="1"/>
            <a:r>
              <a:rPr lang="en-US" dirty="0"/>
              <a:t>Then, the data is </a:t>
            </a:r>
            <a:r>
              <a:rPr lang="en-US" sz="1500" dirty="0">
                <a:latin typeface="Courier New" panose="02070309020205020404" pitchFamily="49" charset="0"/>
                <a:cs typeface="Courier New" panose="02070309020205020404" pitchFamily="49" charset="0"/>
              </a:rPr>
              <a:t>log</a:t>
            </a:r>
            <a:r>
              <a:rPr lang="en-US" sz="1500" baseline="-25000" dirty="0">
                <a:latin typeface="Courier New" panose="02070309020205020404" pitchFamily="49" charset="0"/>
                <a:cs typeface="Courier New" panose="02070309020205020404" pitchFamily="49" charset="0"/>
              </a:rPr>
              <a:t>2</a:t>
            </a:r>
            <a:r>
              <a:rPr lang="en-US" sz="1500" dirty="0">
                <a:latin typeface="Courier New" panose="02070309020205020404" pitchFamily="49" charset="0"/>
                <a:cs typeface="Courier New" panose="02070309020205020404" pitchFamily="49" charset="0"/>
              </a:rPr>
              <a:t>(1 + x)</a:t>
            </a:r>
            <a:r>
              <a:rPr lang="en-US" dirty="0"/>
              <a:t>transformed (or log / log</a:t>
            </a:r>
            <a:r>
              <a:rPr lang="en-US" baseline="-25000" dirty="0"/>
              <a:t>10</a:t>
            </a:r>
            <a:r>
              <a:rPr lang="en-US" dirty="0"/>
              <a:t>) depending on the pipeline)</a:t>
            </a:r>
          </a:p>
          <a:p>
            <a:endParaRPr lang="en-CH" dirty="0"/>
          </a:p>
        </p:txBody>
      </p:sp>
      <p:sp>
        <p:nvSpPr>
          <p:cNvPr id="3" name="Title 2">
            <a:extLst>
              <a:ext uri="{FF2B5EF4-FFF2-40B4-BE49-F238E27FC236}">
                <a16:creationId xmlns:a16="http://schemas.microsoft.com/office/drawing/2014/main" id="{BC164F5A-DCAE-4D40-90A3-B62C43D2D20E}"/>
              </a:ext>
            </a:extLst>
          </p:cNvPr>
          <p:cNvSpPr>
            <a:spLocks noGrp="1"/>
          </p:cNvSpPr>
          <p:nvPr>
            <p:ph type="title"/>
          </p:nvPr>
        </p:nvSpPr>
        <p:spPr/>
        <p:txBody>
          <a:bodyPr>
            <a:normAutofit fontScale="90000"/>
          </a:bodyPr>
          <a:lstStyle/>
          <a:p>
            <a:r>
              <a:rPr lang="en-US" dirty="0"/>
              <a:t>Downstream analysis: Normalization</a:t>
            </a:r>
            <a:endParaRPr lang="en-CH" dirty="0"/>
          </a:p>
        </p:txBody>
      </p:sp>
      <p:sp>
        <p:nvSpPr>
          <p:cNvPr id="4" name="Date Placeholder 3">
            <a:extLst>
              <a:ext uri="{FF2B5EF4-FFF2-40B4-BE49-F238E27FC236}">
                <a16:creationId xmlns:a16="http://schemas.microsoft.com/office/drawing/2014/main" id="{2BBCB677-49AE-46A7-B21A-9A2E0FC53E30}"/>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2ED52C3C-37BF-4E8F-BEF1-8EEDC41FC218}"/>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48E924A8-F76D-40DC-A071-DCF84EC14358}"/>
              </a:ext>
            </a:extLst>
          </p:cNvPr>
          <p:cNvSpPr>
            <a:spLocks noGrp="1"/>
          </p:cNvSpPr>
          <p:nvPr>
            <p:ph type="sldNum" sz="quarter" idx="16"/>
          </p:nvPr>
        </p:nvSpPr>
        <p:spPr/>
        <p:txBody>
          <a:bodyPr/>
          <a:lstStyle/>
          <a:p>
            <a:fld id="{E1E1CD7C-2161-7D43-862E-CE4C333CD873}" type="slidenum">
              <a:rPr lang="fr-FR" smtClean="0"/>
              <a:pPr/>
              <a:t>28</a:t>
            </a:fld>
            <a:endParaRPr lang="fr-FR" dirty="0"/>
          </a:p>
        </p:txBody>
      </p:sp>
      <p:pic>
        <p:nvPicPr>
          <p:cNvPr id="1026" name="Picture 2" descr="Count normalization with DESeq2 | Introduction to DGE - ARCHIVED">
            <a:extLst>
              <a:ext uri="{FF2B5EF4-FFF2-40B4-BE49-F238E27FC236}">
                <a16:creationId xmlns:a16="http://schemas.microsoft.com/office/drawing/2014/main" id="{90924180-CB61-2228-E916-D4E16DBC9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04" y="1957536"/>
            <a:ext cx="3683178" cy="19445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A07A01-BC29-51DB-9FE5-5D3CEF32F14D}"/>
              </a:ext>
            </a:extLst>
          </p:cNvPr>
          <p:cNvSpPr txBox="1"/>
          <p:nvPr/>
        </p:nvSpPr>
        <p:spPr>
          <a:xfrm>
            <a:off x="6102047" y="2673948"/>
            <a:ext cx="2356153" cy="715581"/>
          </a:xfrm>
          <a:prstGeom prst="rect">
            <a:avLst/>
          </a:prstGeom>
          <a:noFill/>
        </p:spPr>
        <p:txBody>
          <a:bodyPr wrap="square" rtlCol="0">
            <a:spAutoFit/>
          </a:bodyPr>
          <a:lstStyle/>
          <a:p>
            <a:r>
              <a:rPr lang="fr-FR" b="1" dirty="0" err="1"/>
              <a:t>Sequencing</a:t>
            </a:r>
            <a:r>
              <a:rPr lang="fr-FR" b="1" dirty="0"/>
              <a:t> </a:t>
            </a:r>
            <a:r>
              <a:rPr lang="fr-FR" b="1" dirty="0" err="1"/>
              <a:t>depth</a:t>
            </a:r>
            <a:r>
              <a:rPr lang="fr-FR" b="1" dirty="0"/>
              <a:t> </a:t>
            </a:r>
            <a:r>
              <a:rPr lang="fr-FR" b="1" dirty="0" err="1"/>
              <a:t>bias</a:t>
            </a:r>
            <a:r>
              <a:rPr lang="fr-FR" b="1" dirty="0"/>
              <a:t>: </a:t>
            </a:r>
            <a:r>
              <a:rPr lang="fr-FR" dirty="0"/>
              <a:t>Gene</a:t>
            </a:r>
            <a:r>
              <a:rPr lang="fr-FR" b="1" dirty="0"/>
              <a:t> </a:t>
            </a:r>
            <a:r>
              <a:rPr lang="fr-FR" dirty="0"/>
              <a:t>Y </a:t>
            </a:r>
            <a:r>
              <a:rPr lang="fr-FR" dirty="0" err="1"/>
              <a:t>is</a:t>
            </a:r>
            <a:r>
              <a:rPr lang="fr-FR" dirty="0"/>
              <a:t> more </a:t>
            </a:r>
            <a:r>
              <a:rPr lang="fr-FR" dirty="0" err="1"/>
              <a:t>expressed</a:t>
            </a:r>
            <a:r>
              <a:rPr lang="fr-FR" dirty="0"/>
              <a:t> in </a:t>
            </a:r>
            <a:r>
              <a:rPr lang="fr-FR" dirty="0" err="1"/>
              <a:t>Cell</a:t>
            </a:r>
            <a:r>
              <a:rPr lang="fr-FR" dirty="0"/>
              <a:t> A </a:t>
            </a:r>
            <a:r>
              <a:rPr lang="fr-FR" dirty="0" err="1"/>
              <a:t>than</a:t>
            </a:r>
            <a:r>
              <a:rPr lang="fr-FR" dirty="0"/>
              <a:t> B?</a:t>
            </a:r>
            <a:endParaRPr lang="LID4096" dirty="0"/>
          </a:p>
        </p:txBody>
      </p:sp>
    </p:spTree>
    <p:extLst>
      <p:ext uri="{BB962C8B-B14F-4D97-AF65-F5344CB8AC3E}">
        <p14:creationId xmlns:p14="http://schemas.microsoft.com/office/powerpoint/2010/main" val="421960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E56BD3-675A-4867-9A58-208C7347D22B}"/>
              </a:ext>
            </a:extLst>
          </p:cNvPr>
          <p:cNvSpPr>
            <a:spLocks noGrp="1"/>
          </p:cNvSpPr>
          <p:nvPr>
            <p:ph idx="1"/>
          </p:nvPr>
        </p:nvSpPr>
        <p:spPr/>
        <p:txBody>
          <a:bodyPr/>
          <a:lstStyle/>
          <a:p>
            <a:r>
              <a:rPr lang="en-US" dirty="0"/>
              <a:t>Identification of highly variable genes exhibiting high cell-to-cell variation in the dataset</a:t>
            </a:r>
          </a:p>
          <a:p>
            <a:pPr lvl="1"/>
            <a:r>
              <a:rPr lang="en-US" sz="1400" dirty="0"/>
              <a:t>Focusing on these genes in downstream analysis helps to highlight biological signal in single-cell datasets</a:t>
            </a:r>
            <a:endParaRPr lang="en-CH" dirty="0"/>
          </a:p>
        </p:txBody>
      </p:sp>
      <p:sp>
        <p:nvSpPr>
          <p:cNvPr id="3" name="Title 2">
            <a:extLst>
              <a:ext uri="{FF2B5EF4-FFF2-40B4-BE49-F238E27FC236}">
                <a16:creationId xmlns:a16="http://schemas.microsoft.com/office/drawing/2014/main" id="{4E26558D-9103-4A37-9F11-CE2724521FF5}"/>
              </a:ext>
            </a:extLst>
          </p:cNvPr>
          <p:cNvSpPr>
            <a:spLocks noGrp="1"/>
          </p:cNvSpPr>
          <p:nvPr>
            <p:ph type="title"/>
          </p:nvPr>
        </p:nvSpPr>
        <p:spPr/>
        <p:txBody>
          <a:bodyPr>
            <a:normAutofit fontScale="90000"/>
          </a:bodyPr>
          <a:lstStyle/>
          <a:p>
            <a:r>
              <a:rPr lang="en-US" dirty="0"/>
              <a:t>Downstream analysis: Highly Variable Genes</a:t>
            </a:r>
            <a:endParaRPr lang="en-CH" dirty="0"/>
          </a:p>
        </p:txBody>
      </p:sp>
      <p:sp>
        <p:nvSpPr>
          <p:cNvPr id="4" name="Date Placeholder 3">
            <a:extLst>
              <a:ext uri="{FF2B5EF4-FFF2-40B4-BE49-F238E27FC236}">
                <a16:creationId xmlns:a16="http://schemas.microsoft.com/office/drawing/2014/main" id="{8BD293B0-728D-49BA-8C91-29C78AB9A17B}"/>
              </a:ext>
            </a:extLst>
          </p:cNvPr>
          <p:cNvSpPr>
            <a:spLocks noGrp="1"/>
          </p:cNvSpPr>
          <p:nvPr>
            <p:ph type="dt" sz="half" idx="14"/>
          </p:nvPr>
        </p:nvSpPr>
        <p:spPr/>
        <p:txBody>
          <a:bodyPr/>
          <a:lstStyle/>
          <a:p>
            <a:r>
              <a:rPr lang="fr-CH" dirty="0"/>
              <a:t>BIOENG-420  SINGLE-CELL BIOLOGY</a:t>
            </a:r>
            <a:endParaRPr lang="fr-FR" dirty="0"/>
          </a:p>
        </p:txBody>
      </p:sp>
      <p:sp>
        <p:nvSpPr>
          <p:cNvPr id="5" name="Footer Placeholder 4">
            <a:extLst>
              <a:ext uri="{FF2B5EF4-FFF2-40B4-BE49-F238E27FC236}">
                <a16:creationId xmlns:a16="http://schemas.microsoft.com/office/drawing/2014/main" id="{F06FC1C9-AF6C-4330-BA20-CAAD0A45D046}"/>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DA6108A3-7595-4CF9-B851-5B677EB8FA2A}"/>
              </a:ext>
            </a:extLst>
          </p:cNvPr>
          <p:cNvSpPr>
            <a:spLocks noGrp="1"/>
          </p:cNvSpPr>
          <p:nvPr>
            <p:ph type="sldNum" sz="quarter" idx="16"/>
          </p:nvPr>
        </p:nvSpPr>
        <p:spPr/>
        <p:txBody>
          <a:bodyPr/>
          <a:lstStyle/>
          <a:p>
            <a:fld id="{E1E1CD7C-2161-7D43-862E-CE4C333CD873}" type="slidenum">
              <a:rPr lang="fr-FR" smtClean="0"/>
              <a:pPr/>
              <a:t>29</a:t>
            </a:fld>
            <a:endParaRPr lang="fr-FR" dirty="0"/>
          </a:p>
        </p:txBody>
      </p:sp>
      <p:pic>
        <p:nvPicPr>
          <p:cNvPr id="7" name="Screenshot 2022-02-28 at 13.13.34.png" descr="Screenshot 2022-02-28 at 13.13.34.png">
            <a:extLst>
              <a:ext uri="{FF2B5EF4-FFF2-40B4-BE49-F238E27FC236}">
                <a16:creationId xmlns:a16="http://schemas.microsoft.com/office/drawing/2014/main" id="{C73D1C65-3330-497E-B900-1021896ECCF0}"/>
              </a:ext>
            </a:extLst>
          </p:cNvPr>
          <p:cNvPicPr>
            <a:picLocks noChangeAspect="1"/>
          </p:cNvPicPr>
          <p:nvPr/>
        </p:nvPicPr>
        <p:blipFill>
          <a:blip r:embed="rId2"/>
          <a:srcRect t="5776" b="5776"/>
          <a:stretch>
            <a:fillRect/>
          </a:stretch>
        </p:blipFill>
        <p:spPr>
          <a:xfrm>
            <a:off x="1815376" y="2035175"/>
            <a:ext cx="5837952" cy="2599903"/>
          </a:xfrm>
          <a:prstGeom prst="rect">
            <a:avLst/>
          </a:prstGeom>
          <a:ln w="12700">
            <a:miter lim="400000"/>
          </a:ln>
        </p:spPr>
      </p:pic>
      <p:sp>
        <p:nvSpPr>
          <p:cNvPr id="9" name="TextBox 8">
            <a:hlinkClick r:id="rId3"/>
            <a:extLst>
              <a:ext uri="{FF2B5EF4-FFF2-40B4-BE49-F238E27FC236}">
                <a16:creationId xmlns:a16="http://schemas.microsoft.com/office/drawing/2014/main" id="{828D35E7-26E5-48CE-9154-A14BE31BBE7D}"/>
              </a:ext>
            </a:extLst>
          </p:cNvPr>
          <p:cNvSpPr txBox="1"/>
          <p:nvPr/>
        </p:nvSpPr>
        <p:spPr>
          <a:xfrm>
            <a:off x="5877352" y="4912676"/>
            <a:ext cx="4575810" cy="246221"/>
          </a:xfrm>
          <a:prstGeom prst="rect">
            <a:avLst/>
          </a:prstGeom>
          <a:noFill/>
        </p:spPr>
        <p:txBody>
          <a:bodyPr wrap="square">
            <a:spAutoFit/>
          </a:bodyPr>
          <a:lstStyle/>
          <a:p>
            <a:r>
              <a:rPr lang="en-CH" sz="1000" dirty="0"/>
              <a:t>https://satijalab.org/seurat/articles/pbmc3k_tutorial.html</a:t>
            </a:r>
          </a:p>
        </p:txBody>
      </p:sp>
    </p:spTree>
    <p:extLst>
      <p:ext uri="{BB962C8B-B14F-4D97-AF65-F5344CB8AC3E}">
        <p14:creationId xmlns:p14="http://schemas.microsoft.com/office/powerpoint/2010/main" val="2944132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9961C-D890-47CE-8A4B-3D394517B7DA}"/>
              </a:ext>
            </a:extLst>
          </p:cNvPr>
          <p:cNvSpPr>
            <a:spLocks noGrp="1"/>
          </p:cNvSpPr>
          <p:nvPr>
            <p:ph type="title"/>
          </p:nvPr>
        </p:nvSpPr>
        <p:spPr/>
        <p:txBody>
          <a:bodyPr>
            <a:normAutofit fontScale="90000"/>
          </a:bodyPr>
          <a:lstStyle/>
          <a:p>
            <a:r>
              <a:rPr lang="en-US" dirty="0"/>
              <a:t>But how do I analyze single-cell data?</a:t>
            </a:r>
            <a:endParaRPr lang="en-CH" dirty="0"/>
          </a:p>
        </p:txBody>
      </p:sp>
      <p:sp>
        <p:nvSpPr>
          <p:cNvPr id="4" name="Date Placeholder 3">
            <a:extLst>
              <a:ext uri="{FF2B5EF4-FFF2-40B4-BE49-F238E27FC236}">
                <a16:creationId xmlns:a16="http://schemas.microsoft.com/office/drawing/2014/main" id="{0A7B2B7E-EF96-4D2E-A477-206CCF3EC0C1}"/>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98DB6E47-1E7F-454D-AE4C-D3F91947B5B1}"/>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3E2EAF6A-35E4-4793-9D18-BA58D36C03D0}"/>
              </a:ext>
            </a:extLst>
          </p:cNvPr>
          <p:cNvSpPr>
            <a:spLocks noGrp="1"/>
          </p:cNvSpPr>
          <p:nvPr>
            <p:ph type="sldNum" sz="quarter" idx="16"/>
          </p:nvPr>
        </p:nvSpPr>
        <p:spPr/>
        <p:txBody>
          <a:bodyPr/>
          <a:lstStyle/>
          <a:p>
            <a:fld id="{E1E1CD7C-2161-7D43-862E-CE4C333CD873}" type="slidenum">
              <a:rPr lang="fr-FR" smtClean="0"/>
              <a:pPr/>
              <a:t>3</a:t>
            </a:fld>
            <a:endParaRPr lang="fr-FR" dirty="0"/>
          </a:p>
        </p:txBody>
      </p:sp>
      <p:pic>
        <p:nvPicPr>
          <p:cNvPr id="7" name="Picture 12" descr="Picture 12">
            <a:extLst>
              <a:ext uri="{FF2B5EF4-FFF2-40B4-BE49-F238E27FC236}">
                <a16:creationId xmlns:a16="http://schemas.microsoft.com/office/drawing/2014/main" id="{D1DE92D3-CA4C-4DB1-BF21-635AD6D19BE9}"/>
              </a:ext>
            </a:extLst>
          </p:cNvPr>
          <p:cNvPicPr>
            <a:picLocks noChangeAspect="1"/>
          </p:cNvPicPr>
          <p:nvPr/>
        </p:nvPicPr>
        <p:blipFill>
          <a:blip r:embed="rId2"/>
          <a:stretch>
            <a:fillRect/>
          </a:stretch>
        </p:blipFill>
        <p:spPr>
          <a:xfrm>
            <a:off x="3914802" y="2224713"/>
            <a:ext cx="3325690" cy="2262104"/>
          </a:xfrm>
          <a:prstGeom prst="rect">
            <a:avLst/>
          </a:prstGeom>
          <a:ln w="12700">
            <a:miter lim="400000"/>
          </a:ln>
        </p:spPr>
      </p:pic>
      <p:sp>
        <p:nvSpPr>
          <p:cNvPr id="8" name="TextBox 1">
            <a:extLst>
              <a:ext uri="{FF2B5EF4-FFF2-40B4-BE49-F238E27FC236}">
                <a16:creationId xmlns:a16="http://schemas.microsoft.com/office/drawing/2014/main" id="{A87BCD2D-051B-4A2E-A9F6-A466A293754F}"/>
              </a:ext>
            </a:extLst>
          </p:cNvPr>
          <p:cNvSpPr txBox="1"/>
          <p:nvPr/>
        </p:nvSpPr>
        <p:spPr>
          <a:xfrm>
            <a:off x="6344904" y="2234127"/>
            <a:ext cx="448196"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l" defTabSz="914400">
              <a:defRPr sz="4400">
                <a:latin typeface="Adobe Gothic Std B"/>
                <a:ea typeface="Adobe Gothic Std B"/>
                <a:cs typeface="Adobe Gothic Std B"/>
                <a:sym typeface="Adobe Gothic Std B"/>
              </a:defRPr>
            </a:lvl1pPr>
          </a:lstStyle>
          <a:p>
            <a:r>
              <a:rPr sz="2000" dirty="0"/>
              <a:t>???</a:t>
            </a:r>
          </a:p>
        </p:txBody>
      </p:sp>
      <p:pic>
        <p:nvPicPr>
          <p:cNvPr id="9" name="Picture 15" descr="Picture 15">
            <a:extLst>
              <a:ext uri="{FF2B5EF4-FFF2-40B4-BE49-F238E27FC236}">
                <a16:creationId xmlns:a16="http://schemas.microsoft.com/office/drawing/2014/main" id="{E15D058D-CBC0-46AB-9369-A361E98EBDFA}"/>
              </a:ext>
            </a:extLst>
          </p:cNvPr>
          <p:cNvPicPr>
            <a:picLocks noChangeAspect="1"/>
          </p:cNvPicPr>
          <p:nvPr/>
        </p:nvPicPr>
        <p:blipFill>
          <a:blip r:embed="rId3"/>
          <a:stretch>
            <a:fillRect/>
          </a:stretch>
        </p:blipFill>
        <p:spPr>
          <a:xfrm>
            <a:off x="425885" y="1017708"/>
            <a:ext cx="4090794" cy="1616524"/>
          </a:xfrm>
          <a:prstGeom prst="rect">
            <a:avLst/>
          </a:prstGeom>
          <a:ln w="12700">
            <a:miter lim="400000"/>
          </a:ln>
        </p:spPr>
      </p:pic>
      <p:sp>
        <p:nvSpPr>
          <p:cNvPr id="11" name="Content Placeholder 1">
            <a:extLst>
              <a:ext uri="{FF2B5EF4-FFF2-40B4-BE49-F238E27FC236}">
                <a16:creationId xmlns:a16="http://schemas.microsoft.com/office/drawing/2014/main" id="{81694C68-44B1-46FA-BB33-1EDB938FD00B}"/>
              </a:ext>
            </a:extLst>
          </p:cNvPr>
          <p:cNvSpPr>
            <a:spLocks noGrp="1"/>
          </p:cNvSpPr>
          <p:nvPr>
            <p:ph idx="1"/>
          </p:nvPr>
        </p:nvSpPr>
        <p:spPr>
          <a:xfrm>
            <a:off x="751797" y="1243024"/>
            <a:ext cx="2774624" cy="1063267"/>
          </a:xfrm>
        </p:spPr>
        <p:txBody>
          <a:bodyPr>
            <a:noAutofit/>
          </a:bodyPr>
          <a:lstStyle/>
          <a:p>
            <a:pPr marL="0" indent="0">
              <a:buNone/>
            </a:pPr>
            <a:r>
              <a:rPr lang="en-US" sz="1100" dirty="0"/>
              <a:t>      How to interpret my data?</a:t>
            </a:r>
          </a:p>
          <a:p>
            <a:pPr marL="0" indent="0">
              <a:buNone/>
            </a:pPr>
            <a:r>
              <a:rPr lang="en-US" sz="1100" dirty="0"/>
              <a:t>What is UMI? How can I find doublets?</a:t>
            </a:r>
          </a:p>
          <a:p>
            <a:pPr marL="0" indent="0">
              <a:buNone/>
            </a:pPr>
            <a:r>
              <a:rPr lang="en-US" sz="1100" dirty="0"/>
              <a:t>        What is a PCA? UMAP?</a:t>
            </a:r>
          </a:p>
          <a:p>
            <a:pPr marL="0" indent="0">
              <a:buNone/>
            </a:pPr>
            <a:r>
              <a:rPr lang="en-US" sz="1100" dirty="0"/>
              <a:t>Cell-cycle, ambient RNA, …</a:t>
            </a:r>
          </a:p>
          <a:p>
            <a:pPr marL="0" indent="0">
              <a:buNone/>
            </a:pPr>
            <a:r>
              <a:rPr lang="en-US" sz="1100" dirty="0"/>
              <a:t>                        …</a:t>
            </a:r>
          </a:p>
          <a:p>
            <a:pPr marL="0" indent="0">
              <a:buNone/>
            </a:pPr>
            <a:endParaRPr lang="en-CH" sz="1400" dirty="0"/>
          </a:p>
        </p:txBody>
      </p:sp>
      <p:pic>
        <p:nvPicPr>
          <p:cNvPr id="10" name="Picture 9">
            <a:extLst>
              <a:ext uri="{FF2B5EF4-FFF2-40B4-BE49-F238E27FC236}">
                <a16:creationId xmlns:a16="http://schemas.microsoft.com/office/drawing/2014/main" id="{281C4B08-C6D4-E57F-E9BF-036740DCDB9F}"/>
              </a:ext>
            </a:extLst>
          </p:cNvPr>
          <p:cNvPicPr>
            <a:picLocks noChangeAspect="1"/>
          </p:cNvPicPr>
          <p:nvPr/>
        </p:nvPicPr>
        <p:blipFill>
          <a:blip r:embed="rId4"/>
          <a:stretch>
            <a:fillRect/>
          </a:stretch>
        </p:blipFill>
        <p:spPr>
          <a:xfrm>
            <a:off x="707856" y="2706660"/>
            <a:ext cx="989692" cy="1053249"/>
          </a:xfrm>
          <a:prstGeom prst="rect">
            <a:avLst/>
          </a:prstGeom>
        </p:spPr>
      </p:pic>
      <p:pic>
        <p:nvPicPr>
          <p:cNvPr id="13" name="Picture 12">
            <a:extLst>
              <a:ext uri="{FF2B5EF4-FFF2-40B4-BE49-F238E27FC236}">
                <a16:creationId xmlns:a16="http://schemas.microsoft.com/office/drawing/2014/main" id="{D0F188E6-6667-FBE3-2F07-B67206AFFDCD}"/>
              </a:ext>
            </a:extLst>
          </p:cNvPr>
          <p:cNvPicPr>
            <a:picLocks noChangeAspect="1"/>
          </p:cNvPicPr>
          <p:nvPr/>
        </p:nvPicPr>
        <p:blipFill>
          <a:blip r:embed="rId5"/>
          <a:stretch>
            <a:fillRect/>
          </a:stretch>
        </p:blipFill>
        <p:spPr>
          <a:xfrm>
            <a:off x="2250697" y="3632664"/>
            <a:ext cx="1253438" cy="1172243"/>
          </a:xfrm>
          <a:prstGeom prst="rect">
            <a:avLst/>
          </a:prstGeom>
        </p:spPr>
      </p:pic>
      <p:pic>
        <p:nvPicPr>
          <p:cNvPr id="15" name="Picture 14">
            <a:extLst>
              <a:ext uri="{FF2B5EF4-FFF2-40B4-BE49-F238E27FC236}">
                <a16:creationId xmlns:a16="http://schemas.microsoft.com/office/drawing/2014/main" id="{D682147A-AEB4-8AA8-E549-1E39222DA7A2}"/>
              </a:ext>
            </a:extLst>
          </p:cNvPr>
          <p:cNvPicPr>
            <a:picLocks noChangeAspect="1"/>
          </p:cNvPicPr>
          <p:nvPr/>
        </p:nvPicPr>
        <p:blipFill>
          <a:blip r:embed="rId6"/>
          <a:srcRect l="3441"/>
          <a:stretch/>
        </p:blipFill>
        <p:spPr>
          <a:xfrm>
            <a:off x="5555082" y="812699"/>
            <a:ext cx="1238018" cy="999703"/>
          </a:xfrm>
          <a:prstGeom prst="rect">
            <a:avLst/>
          </a:prstGeom>
        </p:spPr>
      </p:pic>
    </p:spTree>
    <p:extLst>
      <p:ext uri="{BB962C8B-B14F-4D97-AF65-F5344CB8AC3E}">
        <p14:creationId xmlns:p14="http://schemas.microsoft.com/office/powerpoint/2010/main" val="666335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5DB28-53FB-43B6-B4A4-288DE7C54EBB}"/>
              </a:ext>
            </a:extLst>
          </p:cNvPr>
          <p:cNvSpPr>
            <a:spLocks noGrp="1"/>
          </p:cNvSpPr>
          <p:nvPr>
            <p:ph idx="1"/>
          </p:nvPr>
        </p:nvSpPr>
        <p:spPr/>
        <p:txBody>
          <a:bodyPr/>
          <a:lstStyle/>
          <a:p>
            <a:r>
              <a:rPr lang="en-US" sz="1600" dirty="0"/>
              <a:t>Batch effect is a non-biological signal in the data that comes from the experimental design</a:t>
            </a:r>
          </a:p>
          <a:p>
            <a:pPr lvl="1"/>
            <a:r>
              <a:rPr lang="en-US" sz="1400" dirty="0"/>
              <a:t>It can be “regressed-out” as any other covariate (sex, cell-cycle, age, …)</a:t>
            </a:r>
          </a:p>
          <a:p>
            <a:pPr lvl="1"/>
            <a:r>
              <a:rPr lang="en-US" sz="1400" dirty="0"/>
              <a:t>Many methods rather use “integration methods” to merge several </a:t>
            </a:r>
            <a:r>
              <a:rPr lang="en-US" sz="1400" dirty="0" err="1"/>
              <a:t>scRNA</a:t>
            </a:r>
            <a:r>
              <a:rPr lang="en-US" sz="1400" dirty="0"/>
              <a:t>-seq datasets together</a:t>
            </a:r>
            <a:endParaRPr lang="en-CH" sz="1400" dirty="0"/>
          </a:p>
        </p:txBody>
      </p:sp>
      <p:sp>
        <p:nvSpPr>
          <p:cNvPr id="3" name="Title 2">
            <a:extLst>
              <a:ext uri="{FF2B5EF4-FFF2-40B4-BE49-F238E27FC236}">
                <a16:creationId xmlns:a16="http://schemas.microsoft.com/office/drawing/2014/main" id="{403F0ADD-9A8E-4BFA-A371-FA3D13BB4BEA}"/>
              </a:ext>
            </a:extLst>
          </p:cNvPr>
          <p:cNvSpPr>
            <a:spLocks noGrp="1"/>
          </p:cNvSpPr>
          <p:nvPr>
            <p:ph type="title"/>
          </p:nvPr>
        </p:nvSpPr>
        <p:spPr/>
        <p:txBody>
          <a:bodyPr>
            <a:normAutofit fontScale="90000"/>
          </a:bodyPr>
          <a:lstStyle/>
          <a:p>
            <a:r>
              <a:rPr lang="en-US" dirty="0"/>
              <a:t>Removal of unwanted sources of variation</a:t>
            </a:r>
            <a:endParaRPr lang="en-CH" dirty="0"/>
          </a:p>
        </p:txBody>
      </p:sp>
      <p:sp>
        <p:nvSpPr>
          <p:cNvPr id="4" name="Date Placeholder 3">
            <a:extLst>
              <a:ext uri="{FF2B5EF4-FFF2-40B4-BE49-F238E27FC236}">
                <a16:creationId xmlns:a16="http://schemas.microsoft.com/office/drawing/2014/main" id="{7F6C1775-F539-41FD-BF58-EE5683401BA3}"/>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E3B6FA6D-3316-46C6-A583-A9E022FD8428}"/>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76A1F76C-70C1-487E-99A5-1748E0BF4FF7}"/>
              </a:ext>
            </a:extLst>
          </p:cNvPr>
          <p:cNvSpPr>
            <a:spLocks noGrp="1"/>
          </p:cNvSpPr>
          <p:nvPr>
            <p:ph type="sldNum" sz="quarter" idx="16"/>
          </p:nvPr>
        </p:nvSpPr>
        <p:spPr/>
        <p:txBody>
          <a:bodyPr/>
          <a:lstStyle/>
          <a:p>
            <a:fld id="{E1E1CD7C-2161-7D43-862E-CE4C333CD873}" type="slidenum">
              <a:rPr lang="fr-FR" smtClean="0"/>
              <a:pPr/>
              <a:t>30</a:t>
            </a:fld>
            <a:endParaRPr lang="fr-FR" dirty="0"/>
          </a:p>
        </p:txBody>
      </p:sp>
      <p:pic>
        <p:nvPicPr>
          <p:cNvPr id="7" name="Image 1" descr="Image 1">
            <a:extLst>
              <a:ext uri="{FF2B5EF4-FFF2-40B4-BE49-F238E27FC236}">
                <a16:creationId xmlns:a16="http://schemas.microsoft.com/office/drawing/2014/main" id="{21CE94EB-6B1D-4522-8CDE-6B8F03508D16}"/>
              </a:ext>
            </a:extLst>
          </p:cNvPr>
          <p:cNvPicPr>
            <a:picLocks noChangeAspect="1"/>
          </p:cNvPicPr>
          <p:nvPr/>
        </p:nvPicPr>
        <p:blipFill>
          <a:blip r:embed="rId3"/>
          <a:stretch>
            <a:fillRect/>
          </a:stretch>
        </p:blipFill>
        <p:spPr>
          <a:xfrm>
            <a:off x="904875" y="2032215"/>
            <a:ext cx="2259646" cy="2403996"/>
          </a:xfrm>
          <a:prstGeom prst="rect">
            <a:avLst/>
          </a:prstGeom>
          <a:ln w="12700">
            <a:miter lim="400000"/>
          </a:ln>
        </p:spPr>
      </p:pic>
      <p:pic>
        <p:nvPicPr>
          <p:cNvPr id="8" name="BatchCorrection-Intro.png" descr="BatchCorrection-Intro.png">
            <a:extLst>
              <a:ext uri="{FF2B5EF4-FFF2-40B4-BE49-F238E27FC236}">
                <a16:creationId xmlns:a16="http://schemas.microsoft.com/office/drawing/2014/main" id="{808B9A2F-DB95-4A50-917A-433B730B9EAD}"/>
              </a:ext>
            </a:extLst>
          </p:cNvPr>
          <p:cNvPicPr>
            <a:picLocks noChangeAspect="1"/>
          </p:cNvPicPr>
          <p:nvPr/>
        </p:nvPicPr>
        <p:blipFill>
          <a:blip r:embed="rId4"/>
          <a:stretch>
            <a:fillRect/>
          </a:stretch>
        </p:blipFill>
        <p:spPr>
          <a:xfrm>
            <a:off x="3705980" y="2281373"/>
            <a:ext cx="4965775" cy="1946065"/>
          </a:xfrm>
          <a:prstGeom prst="rect">
            <a:avLst/>
          </a:prstGeom>
          <a:ln w="12700">
            <a:miter lim="400000"/>
          </a:ln>
        </p:spPr>
      </p:pic>
      <p:sp>
        <p:nvSpPr>
          <p:cNvPr id="9" name="TextBox 8">
            <a:extLst>
              <a:ext uri="{FF2B5EF4-FFF2-40B4-BE49-F238E27FC236}">
                <a16:creationId xmlns:a16="http://schemas.microsoft.com/office/drawing/2014/main" id="{AC213F8E-B156-46E4-A5CE-7292A8D6222D}"/>
              </a:ext>
            </a:extLst>
          </p:cNvPr>
          <p:cNvSpPr txBox="1"/>
          <p:nvPr/>
        </p:nvSpPr>
        <p:spPr>
          <a:xfrm>
            <a:off x="6933062" y="4948237"/>
            <a:ext cx="2271776" cy="246221"/>
          </a:xfrm>
          <a:prstGeom prst="rect">
            <a:avLst/>
          </a:prstGeom>
          <a:noFill/>
        </p:spPr>
        <p:txBody>
          <a:bodyPr wrap="none" rtlCol="0">
            <a:spAutoFit/>
          </a:bodyPr>
          <a:lstStyle/>
          <a:p>
            <a:r>
              <a:rPr lang="en-US" sz="1000" dirty="0" err="1">
                <a:hlinkClick r:id="rId5"/>
              </a:rPr>
              <a:t>Luecken</a:t>
            </a:r>
            <a:r>
              <a:rPr lang="en-US" sz="1000" dirty="0">
                <a:hlinkClick r:id="rId5"/>
              </a:rPr>
              <a:t> et al, Nature Methods, 2022</a:t>
            </a:r>
            <a:endParaRPr lang="en-CH" sz="1000" dirty="0"/>
          </a:p>
        </p:txBody>
      </p:sp>
      <p:pic>
        <p:nvPicPr>
          <p:cNvPr id="10" name="Picture 2" descr="Tools Icon Illustration par back1design1 · Creative Fabrica">
            <a:extLst>
              <a:ext uri="{FF2B5EF4-FFF2-40B4-BE49-F238E27FC236}">
                <a16:creationId xmlns:a16="http://schemas.microsoft.com/office/drawing/2014/main" id="{22ADB7B2-600F-4D79-8601-F3FECBC07E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585" y="4334431"/>
            <a:ext cx="416222" cy="2465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6DB1E1D2-A250-473A-83CF-1FB7E2F5F442}"/>
              </a:ext>
            </a:extLst>
          </p:cNvPr>
          <p:cNvSpPr txBox="1">
            <a:spLocks/>
          </p:cNvSpPr>
          <p:nvPr/>
        </p:nvSpPr>
        <p:spPr>
          <a:xfrm>
            <a:off x="3516493" y="4314553"/>
            <a:ext cx="3240405" cy="1298787"/>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Tools:</a:t>
            </a:r>
          </a:p>
          <a:p>
            <a:r>
              <a:rPr lang="en-US" sz="1200" i="1" dirty="0"/>
              <a:t>Harmony</a:t>
            </a:r>
          </a:p>
          <a:p>
            <a:r>
              <a:rPr lang="en-US" sz="1200" i="1" dirty="0" err="1"/>
              <a:t>FastMNN</a:t>
            </a:r>
            <a:endParaRPr lang="en-US" sz="1000" i="1" dirty="0"/>
          </a:p>
          <a:p>
            <a:pPr lvl="2"/>
            <a:endParaRPr lang="en-US" sz="900" i="1" dirty="0"/>
          </a:p>
          <a:p>
            <a:pPr marL="342900" lvl="1" indent="0">
              <a:buNone/>
            </a:pPr>
            <a:endParaRPr lang="en-US" sz="1000" i="1" dirty="0"/>
          </a:p>
          <a:p>
            <a:pPr marL="342900" lvl="1" indent="0">
              <a:buFont typeface="Arial" panose="020B0604020202020204" pitchFamily="34" charset="0"/>
              <a:buNone/>
            </a:pPr>
            <a:endParaRPr lang="en-CH" i="1" dirty="0"/>
          </a:p>
        </p:txBody>
      </p:sp>
      <p:sp>
        <p:nvSpPr>
          <p:cNvPr id="12" name="Content Placeholder 1">
            <a:extLst>
              <a:ext uri="{FF2B5EF4-FFF2-40B4-BE49-F238E27FC236}">
                <a16:creationId xmlns:a16="http://schemas.microsoft.com/office/drawing/2014/main" id="{7BDC9471-61E1-4D0C-A716-D7D069FA0381}"/>
              </a:ext>
            </a:extLst>
          </p:cNvPr>
          <p:cNvSpPr txBox="1">
            <a:spLocks/>
          </p:cNvSpPr>
          <p:nvPr/>
        </p:nvSpPr>
        <p:spPr>
          <a:xfrm>
            <a:off x="4606687" y="4314553"/>
            <a:ext cx="3240405" cy="1298787"/>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i="1" dirty="0"/>
          </a:p>
          <a:p>
            <a:r>
              <a:rPr lang="en-US" sz="1200" i="1" dirty="0"/>
              <a:t>Seurat</a:t>
            </a:r>
          </a:p>
          <a:p>
            <a:r>
              <a:rPr lang="en-US" sz="1200" i="1" dirty="0"/>
              <a:t>…</a:t>
            </a:r>
            <a:endParaRPr lang="en-US" sz="1000" i="1" dirty="0"/>
          </a:p>
          <a:p>
            <a:pPr lvl="2"/>
            <a:endParaRPr lang="en-US" sz="900" i="1" dirty="0"/>
          </a:p>
          <a:p>
            <a:pPr marL="342900" lvl="1" indent="0">
              <a:buNone/>
            </a:pPr>
            <a:endParaRPr lang="en-US" sz="1000" i="1" dirty="0"/>
          </a:p>
          <a:p>
            <a:pPr marL="342900" lvl="1" indent="0">
              <a:buFont typeface="Arial" panose="020B0604020202020204" pitchFamily="34" charset="0"/>
              <a:buNone/>
            </a:pPr>
            <a:endParaRPr lang="en-CH" i="1" dirty="0"/>
          </a:p>
        </p:txBody>
      </p:sp>
    </p:spTree>
    <p:extLst>
      <p:ext uri="{BB962C8B-B14F-4D97-AF65-F5344CB8AC3E}">
        <p14:creationId xmlns:p14="http://schemas.microsoft.com/office/powerpoint/2010/main" val="229510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ymbole magnétique ATTENTION">
            <a:extLst>
              <a:ext uri="{FF2B5EF4-FFF2-40B4-BE49-F238E27FC236}">
                <a16:creationId xmlns:a16="http://schemas.microsoft.com/office/drawing/2014/main" id="{FA01BBC7-C4F4-4B5C-A54D-6C5884936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76" y="1366936"/>
            <a:ext cx="641156" cy="64115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4DFAFF2-3492-457B-9552-F92460484D55}"/>
              </a:ext>
            </a:extLst>
          </p:cNvPr>
          <p:cNvSpPr>
            <a:spLocks noGrp="1"/>
          </p:cNvSpPr>
          <p:nvPr>
            <p:ph idx="1"/>
          </p:nvPr>
        </p:nvSpPr>
        <p:spPr/>
        <p:txBody>
          <a:bodyPr>
            <a:normAutofit/>
          </a:bodyPr>
          <a:lstStyle/>
          <a:p>
            <a:pPr defTabSz="642915">
              <a:defRPr>
                <a:solidFill>
                  <a:srgbClr val="000000"/>
                </a:solidFill>
                <a:latin typeface="Helvetica Neue Medium"/>
                <a:ea typeface="Helvetica Neue Medium"/>
                <a:cs typeface="Helvetica Neue Medium"/>
                <a:sym typeface="Helvetica Neue Medium"/>
              </a:defRPr>
            </a:pPr>
            <a:r>
              <a:rPr lang="en-US" sz="1600" b="0" dirty="0"/>
              <a:t>Sex, Time, Individuals, …</a:t>
            </a:r>
          </a:p>
          <a:p>
            <a:pPr lvl="1" defTabSz="642915">
              <a:defRPr>
                <a:solidFill>
                  <a:srgbClr val="000000"/>
                </a:solidFill>
                <a:latin typeface="Helvetica Neue Medium"/>
                <a:ea typeface="Helvetica Neue Medium"/>
                <a:cs typeface="Helvetica Neue Medium"/>
                <a:sym typeface="Helvetica Neue Medium"/>
              </a:defRPr>
            </a:pPr>
            <a:r>
              <a:rPr lang="en-US" sz="1400" dirty="0"/>
              <a:t>Usually these are “regressed out” from the data</a:t>
            </a:r>
          </a:p>
          <a:p>
            <a:pPr lvl="1" defTabSz="642915">
              <a:defRPr>
                <a:solidFill>
                  <a:srgbClr val="000000"/>
                </a:solidFill>
                <a:latin typeface="Helvetica Neue Medium"/>
                <a:ea typeface="Helvetica Neue Medium"/>
                <a:cs typeface="Helvetica Neue Medium"/>
                <a:sym typeface="Helvetica Neue Medium"/>
              </a:defRPr>
            </a:pPr>
            <a:r>
              <a:rPr lang="en-US" sz="1400" b="0" dirty="0"/>
              <a:t>Sometimes they match with the experiments so they can be integrated together</a:t>
            </a:r>
          </a:p>
          <a:p>
            <a:pPr lvl="1" defTabSz="642915">
              <a:defRPr>
                <a:solidFill>
                  <a:srgbClr val="000000"/>
                </a:solidFill>
                <a:latin typeface="Helvetica Neue Medium"/>
                <a:ea typeface="Helvetica Neue Medium"/>
                <a:cs typeface="Helvetica Neue Medium"/>
                <a:sym typeface="Helvetica Neue Medium"/>
              </a:defRPr>
            </a:pPr>
            <a:r>
              <a:rPr lang="en-US" sz="1400" dirty="0"/>
              <a:t>If an important biological signal overlaps with a batch/covariate, it can be tricky/impossible to correct it</a:t>
            </a:r>
            <a:endParaRPr lang="en-US" b="0" dirty="0"/>
          </a:p>
          <a:p>
            <a:pPr defTabSz="642915">
              <a:defRPr>
                <a:solidFill>
                  <a:srgbClr val="000000"/>
                </a:solidFill>
                <a:latin typeface="Helvetica Neue Medium"/>
                <a:ea typeface="Helvetica Neue Medium"/>
                <a:cs typeface="Helvetica Neue Medium"/>
                <a:sym typeface="Helvetica Neue Medium"/>
              </a:defRPr>
            </a:pPr>
            <a:r>
              <a:rPr lang="en-US" sz="1600" dirty="0"/>
              <a:t>“Biological noise” such as cell-cycle effect</a:t>
            </a:r>
          </a:p>
          <a:p>
            <a:pPr lvl="1" defTabSz="642915">
              <a:defRPr>
                <a:solidFill>
                  <a:srgbClr val="000000"/>
                </a:solidFill>
                <a:latin typeface="Helvetica Neue Medium"/>
                <a:ea typeface="Helvetica Neue Medium"/>
                <a:cs typeface="Helvetica Neue Medium"/>
                <a:sym typeface="Helvetica Neue Medium"/>
              </a:defRPr>
            </a:pPr>
            <a:r>
              <a:rPr lang="en-US" sz="1400" b="0" dirty="0"/>
              <a:t>Biological factors unrelated to our process of interest</a:t>
            </a:r>
          </a:p>
          <a:p>
            <a:pPr lvl="1" defTabSz="642915">
              <a:defRPr>
                <a:solidFill>
                  <a:srgbClr val="000000"/>
                </a:solidFill>
                <a:latin typeface="Helvetica Neue Medium"/>
                <a:ea typeface="Helvetica Neue Medium"/>
                <a:cs typeface="Helvetica Neue Medium"/>
                <a:sym typeface="Helvetica Neue Medium"/>
              </a:defRPr>
            </a:pPr>
            <a:r>
              <a:rPr lang="en-US" sz="1400" b="1" dirty="0"/>
              <a:t>Note: </a:t>
            </a:r>
            <a:r>
              <a:rPr lang="en-US" sz="1400" b="0" dirty="0"/>
              <a:t>Seurat has its own method to score the cell-cycle state in </a:t>
            </a:r>
            <a:r>
              <a:rPr lang="en-US" sz="1400" dirty="0"/>
              <a:t>which the cells are. This score can be regressed out to potentially remove cell-cycle effect.</a:t>
            </a:r>
            <a:endParaRPr lang="en-US" sz="1400" b="0" dirty="0"/>
          </a:p>
        </p:txBody>
      </p:sp>
      <p:sp>
        <p:nvSpPr>
          <p:cNvPr id="3" name="Title 2">
            <a:extLst>
              <a:ext uri="{FF2B5EF4-FFF2-40B4-BE49-F238E27FC236}">
                <a16:creationId xmlns:a16="http://schemas.microsoft.com/office/drawing/2014/main" id="{9DBABD45-4C95-43B5-8FD7-E51965F8BBA4}"/>
              </a:ext>
            </a:extLst>
          </p:cNvPr>
          <p:cNvSpPr>
            <a:spLocks noGrp="1"/>
          </p:cNvSpPr>
          <p:nvPr>
            <p:ph type="title"/>
          </p:nvPr>
        </p:nvSpPr>
        <p:spPr/>
        <p:txBody>
          <a:bodyPr>
            <a:normAutofit fontScale="90000"/>
          </a:bodyPr>
          <a:lstStyle/>
          <a:p>
            <a:r>
              <a:rPr lang="en-US" dirty="0"/>
              <a:t>And other covariates?</a:t>
            </a:r>
            <a:endParaRPr lang="en-CH" dirty="0"/>
          </a:p>
        </p:txBody>
      </p:sp>
      <p:sp>
        <p:nvSpPr>
          <p:cNvPr id="4" name="Date Placeholder 3">
            <a:extLst>
              <a:ext uri="{FF2B5EF4-FFF2-40B4-BE49-F238E27FC236}">
                <a16:creationId xmlns:a16="http://schemas.microsoft.com/office/drawing/2014/main" id="{2D7E8605-7F87-47BE-86AB-69C9A62D98EA}"/>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041E379C-0E2D-4A7C-A084-6CB150F54D38}"/>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1EADEBDE-331B-4A5F-88D9-3F25ADB2119D}"/>
              </a:ext>
            </a:extLst>
          </p:cNvPr>
          <p:cNvSpPr>
            <a:spLocks noGrp="1"/>
          </p:cNvSpPr>
          <p:nvPr>
            <p:ph type="sldNum" sz="quarter" idx="16"/>
          </p:nvPr>
        </p:nvSpPr>
        <p:spPr/>
        <p:txBody>
          <a:bodyPr/>
          <a:lstStyle/>
          <a:p>
            <a:fld id="{E1E1CD7C-2161-7D43-862E-CE4C333CD873}" type="slidenum">
              <a:rPr lang="fr-FR" smtClean="0"/>
              <a:pPr/>
              <a:t>31</a:t>
            </a:fld>
            <a:endParaRPr lang="fr-FR" dirty="0"/>
          </a:p>
        </p:txBody>
      </p:sp>
      <p:pic>
        <p:nvPicPr>
          <p:cNvPr id="9" name="Picture 8">
            <a:extLst>
              <a:ext uri="{FF2B5EF4-FFF2-40B4-BE49-F238E27FC236}">
                <a16:creationId xmlns:a16="http://schemas.microsoft.com/office/drawing/2014/main" id="{F6A2CC75-BDC4-4449-BA7A-2CBB03E4A8AC}"/>
              </a:ext>
            </a:extLst>
          </p:cNvPr>
          <p:cNvPicPr>
            <a:picLocks noChangeAspect="1"/>
          </p:cNvPicPr>
          <p:nvPr/>
        </p:nvPicPr>
        <p:blipFill>
          <a:blip r:embed="rId3"/>
          <a:stretch>
            <a:fillRect/>
          </a:stretch>
        </p:blipFill>
        <p:spPr>
          <a:xfrm>
            <a:off x="1244366" y="3234213"/>
            <a:ext cx="3132787" cy="1892820"/>
          </a:xfrm>
          <a:prstGeom prst="rect">
            <a:avLst/>
          </a:prstGeom>
        </p:spPr>
      </p:pic>
      <p:pic>
        <p:nvPicPr>
          <p:cNvPr id="11" name="Picture 10">
            <a:extLst>
              <a:ext uri="{FF2B5EF4-FFF2-40B4-BE49-F238E27FC236}">
                <a16:creationId xmlns:a16="http://schemas.microsoft.com/office/drawing/2014/main" id="{58CFC47A-62F0-46FF-95A6-664DD3CFB073}"/>
              </a:ext>
            </a:extLst>
          </p:cNvPr>
          <p:cNvPicPr>
            <a:picLocks noChangeAspect="1"/>
          </p:cNvPicPr>
          <p:nvPr/>
        </p:nvPicPr>
        <p:blipFill>
          <a:blip r:embed="rId4"/>
          <a:stretch>
            <a:fillRect/>
          </a:stretch>
        </p:blipFill>
        <p:spPr>
          <a:xfrm>
            <a:off x="4764654" y="3142652"/>
            <a:ext cx="3010028" cy="2000848"/>
          </a:xfrm>
          <a:prstGeom prst="rect">
            <a:avLst/>
          </a:prstGeom>
        </p:spPr>
      </p:pic>
      <p:sp>
        <p:nvSpPr>
          <p:cNvPr id="12" name="TextBox 11">
            <a:extLst>
              <a:ext uri="{FF2B5EF4-FFF2-40B4-BE49-F238E27FC236}">
                <a16:creationId xmlns:a16="http://schemas.microsoft.com/office/drawing/2014/main" id="{FFCF5BB3-9E16-4B5E-AA02-C48E3475BC87}"/>
              </a:ext>
            </a:extLst>
          </p:cNvPr>
          <p:cNvSpPr txBox="1"/>
          <p:nvPr/>
        </p:nvSpPr>
        <p:spPr>
          <a:xfrm>
            <a:off x="7833815" y="3930643"/>
            <a:ext cx="1310185" cy="415498"/>
          </a:xfrm>
          <a:prstGeom prst="rect">
            <a:avLst/>
          </a:prstGeom>
          <a:noFill/>
        </p:spPr>
        <p:txBody>
          <a:bodyPr wrap="square" rtlCol="0">
            <a:spAutoFit/>
          </a:bodyPr>
          <a:lstStyle/>
          <a:p>
            <a:pPr algn="ctr"/>
            <a:r>
              <a:rPr lang="en-US" sz="1050" b="1" dirty="0"/>
              <a:t>Typical “cell-cycle cluster”</a:t>
            </a:r>
            <a:endParaRPr lang="en-CH" sz="1050" b="1" dirty="0"/>
          </a:p>
        </p:txBody>
      </p:sp>
    </p:spTree>
    <p:extLst>
      <p:ext uri="{BB962C8B-B14F-4D97-AF65-F5344CB8AC3E}">
        <p14:creationId xmlns:p14="http://schemas.microsoft.com/office/powerpoint/2010/main" val="278635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817FF-4849-7840-51DD-0AD308346B9F}"/>
              </a:ext>
            </a:extLst>
          </p:cNvPr>
          <p:cNvSpPr>
            <a:spLocks noGrp="1"/>
          </p:cNvSpPr>
          <p:nvPr>
            <p:ph idx="1"/>
          </p:nvPr>
        </p:nvSpPr>
        <p:spPr/>
        <p:txBody>
          <a:bodyPr/>
          <a:lstStyle/>
          <a:p>
            <a:r>
              <a:rPr lang="fr-FR" dirty="0" err="1"/>
              <a:t>Sometime</a:t>
            </a:r>
            <a:r>
              <a:rPr lang="fr-FR" dirty="0"/>
              <a:t> </a:t>
            </a:r>
            <a:r>
              <a:rPr lang="fr-FR" dirty="0" err="1"/>
              <a:t>there</a:t>
            </a:r>
            <a:r>
              <a:rPr lang="fr-FR" dirty="0"/>
              <a:t> </a:t>
            </a:r>
            <a:r>
              <a:rPr lang="fr-FR" dirty="0" err="1"/>
              <a:t>is</a:t>
            </a:r>
            <a:r>
              <a:rPr lang="fr-FR" dirty="0"/>
              <a:t> </a:t>
            </a:r>
            <a:r>
              <a:rPr lang="fr-FR" dirty="0" err="1"/>
              <a:t>detectable</a:t>
            </a:r>
            <a:r>
              <a:rPr lang="fr-FR" dirty="0"/>
              <a:t> « ambient RNA » in </a:t>
            </a:r>
            <a:r>
              <a:rPr lang="fr-FR" dirty="0" err="1"/>
              <a:t>cells</a:t>
            </a:r>
            <a:r>
              <a:rPr lang="fr-FR" dirty="0"/>
              <a:t> i.e. </a:t>
            </a:r>
            <a:r>
              <a:rPr lang="fr-FR" dirty="0" err="1"/>
              <a:t>freely</a:t>
            </a:r>
            <a:r>
              <a:rPr lang="fr-FR" dirty="0"/>
              <a:t> </a:t>
            </a:r>
            <a:r>
              <a:rPr lang="fr-FR" dirty="0" err="1"/>
              <a:t>floating</a:t>
            </a:r>
            <a:r>
              <a:rPr lang="fr-FR" dirty="0"/>
              <a:t> </a:t>
            </a:r>
            <a:r>
              <a:rPr lang="fr-FR" dirty="0" err="1"/>
              <a:t>transcripts</a:t>
            </a:r>
            <a:r>
              <a:rPr lang="fr-FR" dirty="0"/>
              <a:t> </a:t>
            </a:r>
            <a:r>
              <a:rPr lang="fr-FR" dirty="0" err="1"/>
              <a:t>during</a:t>
            </a:r>
            <a:r>
              <a:rPr lang="fr-FR" dirty="0"/>
              <a:t> the droplet-capture process</a:t>
            </a:r>
          </a:p>
          <a:p>
            <a:pPr lvl="1"/>
            <a:r>
              <a:rPr lang="fr-FR" dirty="0"/>
              <a:t>Low </a:t>
            </a:r>
            <a:r>
              <a:rPr lang="fr-FR" dirty="0" err="1"/>
              <a:t>level</a:t>
            </a:r>
            <a:r>
              <a:rPr lang="fr-FR" dirty="0"/>
              <a:t> of background RNA </a:t>
            </a:r>
            <a:r>
              <a:rPr lang="fr-FR" dirty="0" err="1"/>
              <a:t>counts</a:t>
            </a:r>
            <a:endParaRPr lang="fr-FR" dirty="0"/>
          </a:p>
          <a:p>
            <a:pPr lvl="1">
              <a:buFont typeface="Symbol" panose="05050102010706020507" pitchFamily="18" charset="2"/>
              <a:buChar char="Þ"/>
            </a:pPr>
            <a:r>
              <a:rPr lang="fr-FR" dirty="0"/>
              <a:t> Can </a:t>
            </a:r>
            <a:r>
              <a:rPr lang="fr-FR" dirty="0" err="1"/>
              <a:t>contaminate</a:t>
            </a:r>
            <a:r>
              <a:rPr lang="fr-FR" dirty="0"/>
              <a:t> the </a:t>
            </a:r>
            <a:r>
              <a:rPr lang="fr-FR" dirty="0" err="1"/>
              <a:t>endogeneous</a:t>
            </a:r>
            <a:r>
              <a:rPr lang="fr-FR" dirty="0"/>
              <a:t> </a:t>
            </a:r>
            <a:r>
              <a:rPr lang="fr-FR" dirty="0" err="1"/>
              <a:t>gene</a:t>
            </a:r>
            <a:r>
              <a:rPr lang="fr-FR" dirty="0"/>
              <a:t> expression profile</a:t>
            </a:r>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r>
              <a:rPr lang="fr-FR" dirty="0"/>
              <a:t>Solution:</a:t>
            </a:r>
          </a:p>
          <a:p>
            <a:pPr lvl="1"/>
            <a:r>
              <a:rPr lang="fr-FR" dirty="0"/>
              <a:t>Methods like </a:t>
            </a:r>
            <a:r>
              <a:rPr lang="fr-FR" dirty="0" err="1"/>
              <a:t>DecontX</a:t>
            </a:r>
            <a:r>
              <a:rPr lang="fr-FR" dirty="0"/>
              <a:t> or </a:t>
            </a:r>
            <a:r>
              <a:rPr lang="fr-FR" dirty="0" err="1"/>
              <a:t>CellBender</a:t>
            </a:r>
            <a:r>
              <a:rPr lang="fr-FR" dirty="0"/>
              <a:t> </a:t>
            </a:r>
            <a:r>
              <a:rPr lang="fr-FR" dirty="0" err="1"/>
              <a:t>remove</a:t>
            </a:r>
            <a:r>
              <a:rPr lang="fr-FR" dirty="0"/>
              <a:t> </a:t>
            </a:r>
            <a:r>
              <a:rPr lang="fr-FR" dirty="0" err="1"/>
              <a:t>these</a:t>
            </a:r>
            <a:r>
              <a:rPr lang="fr-FR" dirty="0"/>
              <a:t> </a:t>
            </a:r>
            <a:r>
              <a:rPr lang="fr-FR" dirty="0" err="1"/>
              <a:t>counts</a:t>
            </a:r>
            <a:r>
              <a:rPr lang="fr-FR" dirty="0"/>
              <a:t> (</a:t>
            </a:r>
            <a:r>
              <a:rPr lang="fr-FR" dirty="0" err="1"/>
              <a:t>using</a:t>
            </a:r>
            <a:r>
              <a:rPr lang="fr-FR" dirty="0"/>
              <a:t> </a:t>
            </a:r>
            <a:r>
              <a:rPr lang="fr-FR" dirty="0" err="1"/>
              <a:t>empty</a:t>
            </a:r>
            <a:r>
              <a:rPr lang="fr-FR" dirty="0"/>
              <a:t> droplets for </a:t>
            </a:r>
            <a:r>
              <a:rPr lang="fr-FR" dirty="0" err="1"/>
              <a:t>assessing</a:t>
            </a:r>
            <a:r>
              <a:rPr lang="fr-FR" dirty="0"/>
              <a:t> background distribution)</a:t>
            </a:r>
          </a:p>
          <a:p>
            <a:pPr marL="342900" lvl="1" indent="0">
              <a:buNone/>
            </a:pPr>
            <a:endParaRPr lang="fr-FR" dirty="0"/>
          </a:p>
          <a:p>
            <a:pPr lvl="1"/>
            <a:endParaRPr lang="LID4096" dirty="0"/>
          </a:p>
        </p:txBody>
      </p:sp>
      <p:sp>
        <p:nvSpPr>
          <p:cNvPr id="3" name="Title 2">
            <a:extLst>
              <a:ext uri="{FF2B5EF4-FFF2-40B4-BE49-F238E27FC236}">
                <a16:creationId xmlns:a16="http://schemas.microsoft.com/office/drawing/2014/main" id="{05BDDA12-F836-2DEC-A8B9-3D0B0D0451EA}"/>
              </a:ext>
            </a:extLst>
          </p:cNvPr>
          <p:cNvSpPr>
            <a:spLocks noGrp="1"/>
          </p:cNvSpPr>
          <p:nvPr>
            <p:ph type="title"/>
          </p:nvPr>
        </p:nvSpPr>
        <p:spPr/>
        <p:txBody>
          <a:bodyPr>
            <a:normAutofit fontScale="90000"/>
          </a:bodyPr>
          <a:lstStyle/>
          <a:p>
            <a:r>
              <a:rPr lang="fr-FR" dirty="0" err="1"/>
              <a:t>Other</a:t>
            </a:r>
            <a:r>
              <a:rPr lang="fr-FR" dirty="0"/>
              <a:t> </a:t>
            </a:r>
            <a:r>
              <a:rPr lang="fr-FR" dirty="0" err="1"/>
              <a:t>potential</a:t>
            </a:r>
            <a:r>
              <a:rPr lang="fr-FR" dirty="0"/>
              <a:t> issues: ambient RNA</a:t>
            </a:r>
            <a:endParaRPr lang="LID4096" dirty="0"/>
          </a:p>
        </p:txBody>
      </p:sp>
      <p:sp>
        <p:nvSpPr>
          <p:cNvPr id="4" name="Date Placeholder 3">
            <a:extLst>
              <a:ext uri="{FF2B5EF4-FFF2-40B4-BE49-F238E27FC236}">
                <a16:creationId xmlns:a16="http://schemas.microsoft.com/office/drawing/2014/main" id="{B88B2087-41BF-1FF5-95AC-758107481EF9}"/>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41426229-2D2C-A38D-6529-DB5DC6269C5D}"/>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0CF2624C-C035-EA55-B947-28509058B261}"/>
              </a:ext>
            </a:extLst>
          </p:cNvPr>
          <p:cNvSpPr>
            <a:spLocks noGrp="1"/>
          </p:cNvSpPr>
          <p:nvPr>
            <p:ph type="sldNum" sz="quarter" idx="16"/>
          </p:nvPr>
        </p:nvSpPr>
        <p:spPr/>
        <p:txBody>
          <a:bodyPr/>
          <a:lstStyle/>
          <a:p>
            <a:fld id="{E1E1CD7C-2161-7D43-862E-CE4C333CD873}" type="slidenum">
              <a:rPr lang="fr-FR" smtClean="0"/>
              <a:pPr/>
              <a:t>32</a:t>
            </a:fld>
            <a:endParaRPr lang="fr-FR" dirty="0"/>
          </a:p>
        </p:txBody>
      </p:sp>
      <p:pic>
        <p:nvPicPr>
          <p:cNvPr id="2050" name="Picture 2">
            <a:extLst>
              <a:ext uri="{FF2B5EF4-FFF2-40B4-BE49-F238E27FC236}">
                <a16:creationId xmlns:a16="http://schemas.microsoft.com/office/drawing/2014/main" id="{0854882F-B954-140B-7099-5C229F500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26" y="2140980"/>
            <a:ext cx="3629425" cy="14504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27DFD0-F61A-4241-908F-07BED59EAC74}"/>
              </a:ext>
            </a:extLst>
          </p:cNvPr>
          <p:cNvSpPr txBox="1"/>
          <p:nvPr/>
        </p:nvSpPr>
        <p:spPr>
          <a:xfrm>
            <a:off x="5088350" y="4912403"/>
            <a:ext cx="4575196" cy="215444"/>
          </a:xfrm>
          <a:prstGeom prst="rect">
            <a:avLst/>
          </a:prstGeom>
          <a:noFill/>
        </p:spPr>
        <p:txBody>
          <a:bodyPr wrap="square">
            <a:spAutoFit/>
          </a:bodyPr>
          <a:lstStyle/>
          <a:p>
            <a:r>
              <a:rPr lang="LID4096" sz="800" dirty="0">
                <a:hlinkClick r:id="rId3"/>
              </a:rPr>
              <a:t>https://www.10xgenomics.com/analysis-guides/introduction-to-ambient-rna-correction</a:t>
            </a:r>
            <a:endParaRPr lang="LID4096" sz="800" dirty="0"/>
          </a:p>
        </p:txBody>
      </p:sp>
    </p:spTree>
    <p:extLst>
      <p:ext uri="{BB962C8B-B14F-4D97-AF65-F5344CB8AC3E}">
        <p14:creationId xmlns:p14="http://schemas.microsoft.com/office/powerpoint/2010/main" val="42450946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817FF-4849-7840-51DD-0AD308346B9F}"/>
              </a:ext>
            </a:extLst>
          </p:cNvPr>
          <p:cNvSpPr>
            <a:spLocks noGrp="1"/>
          </p:cNvSpPr>
          <p:nvPr>
            <p:ph idx="1"/>
          </p:nvPr>
        </p:nvSpPr>
        <p:spPr/>
        <p:txBody>
          <a:bodyPr/>
          <a:lstStyle/>
          <a:p>
            <a:r>
              <a:rPr lang="fr-FR" dirty="0"/>
              <a:t>It can </a:t>
            </a:r>
            <a:r>
              <a:rPr lang="fr-FR" dirty="0" err="1"/>
              <a:t>be</a:t>
            </a:r>
            <a:r>
              <a:rPr lang="fr-FR" dirty="0"/>
              <a:t> </a:t>
            </a:r>
            <a:r>
              <a:rPr lang="fr-FR" dirty="0" err="1"/>
              <a:t>tricky</a:t>
            </a:r>
            <a:r>
              <a:rPr lang="fr-FR" dirty="0"/>
              <a:t> to </a:t>
            </a:r>
            <a:r>
              <a:rPr lang="fr-FR" dirty="0" err="1"/>
              <a:t>find</a:t>
            </a:r>
            <a:r>
              <a:rPr lang="fr-FR" dirty="0"/>
              <a:t> </a:t>
            </a:r>
            <a:r>
              <a:rPr lang="fr-FR" dirty="0" err="1"/>
              <a:t>which</a:t>
            </a:r>
            <a:r>
              <a:rPr lang="fr-FR" dirty="0"/>
              <a:t> </a:t>
            </a:r>
            <a:r>
              <a:rPr lang="fr-FR" dirty="0" err="1"/>
              <a:t>barcodes</a:t>
            </a:r>
            <a:r>
              <a:rPr lang="fr-FR" dirty="0"/>
              <a:t> come </a:t>
            </a:r>
            <a:r>
              <a:rPr lang="fr-FR" dirty="0" err="1"/>
              <a:t>from</a:t>
            </a:r>
            <a:r>
              <a:rPr lang="fr-FR" dirty="0"/>
              <a:t> real </a:t>
            </a:r>
            <a:r>
              <a:rPr lang="fr-FR" dirty="0" err="1"/>
              <a:t>cells</a:t>
            </a:r>
            <a:r>
              <a:rPr lang="fr-FR" dirty="0"/>
              <a:t> or </a:t>
            </a:r>
            <a:r>
              <a:rPr lang="fr-FR" dirty="0" err="1"/>
              <a:t>empty</a:t>
            </a:r>
            <a:r>
              <a:rPr lang="fr-FR" dirty="0"/>
              <a:t> droplets, </a:t>
            </a:r>
            <a:r>
              <a:rPr lang="fr-FR" dirty="0" err="1"/>
              <a:t>because</a:t>
            </a:r>
            <a:r>
              <a:rPr lang="fr-FR" dirty="0"/>
              <a:t> of background noise or ambient RNA</a:t>
            </a:r>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pPr lvl="1">
              <a:buFont typeface="Symbol" panose="05050102010706020507" pitchFamily="18" charset="2"/>
              <a:buChar char="Þ"/>
            </a:pPr>
            <a:endParaRPr lang="fr-FR" dirty="0"/>
          </a:p>
          <a:p>
            <a:endParaRPr lang="fr-FR" dirty="0"/>
          </a:p>
          <a:p>
            <a:endParaRPr lang="fr-FR" dirty="0"/>
          </a:p>
          <a:p>
            <a:r>
              <a:rPr lang="fr-FR" dirty="0"/>
              <a:t>Solution:</a:t>
            </a:r>
          </a:p>
          <a:p>
            <a:pPr lvl="1"/>
            <a:r>
              <a:rPr lang="fr-FR" dirty="0"/>
              <a:t>Methods like </a:t>
            </a:r>
            <a:r>
              <a:rPr lang="fr-FR" dirty="0" err="1"/>
              <a:t>EmptyDrops</a:t>
            </a:r>
            <a:r>
              <a:rPr lang="fr-FR" dirty="0"/>
              <a:t> or </a:t>
            </a:r>
            <a:r>
              <a:rPr lang="fr-FR" dirty="0" err="1"/>
              <a:t>CellBender</a:t>
            </a:r>
            <a:r>
              <a:rPr lang="fr-FR" dirty="0"/>
              <a:t> </a:t>
            </a:r>
            <a:r>
              <a:rPr lang="fr-FR" dirty="0" err="1"/>
              <a:t>try</a:t>
            </a:r>
            <a:r>
              <a:rPr lang="fr-FR" dirty="0"/>
              <a:t> to </a:t>
            </a:r>
            <a:r>
              <a:rPr lang="fr-FR" dirty="0" err="1"/>
              <a:t>find</a:t>
            </a:r>
            <a:r>
              <a:rPr lang="fr-FR" dirty="0"/>
              <a:t> the optimal « </a:t>
            </a:r>
            <a:r>
              <a:rPr lang="fr-FR" dirty="0" err="1"/>
              <a:t>cutoff</a:t>
            </a:r>
            <a:r>
              <a:rPr lang="fr-FR" dirty="0"/>
              <a:t> » </a:t>
            </a:r>
            <a:r>
              <a:rPr lang="fr-FR" dirty="0" err="1"/>
              <a:t>using</a:t>
            </a:r>
            <a:r>
              <a:rPr lang="fr-FR" dirty="0"/>
              <a:t> expression profile distribution of </a:t>
            </a:r>
            <a:r>
              <a:rPr lang="fr-FR" dirty="0" err="1"/>
              <a:t>empty</a:t>
            </a:r>
            <a:r>
              <a:rPr lang="fr-FR" dirty="0"/>
              <a:t> droplets</a:t>
            </a:r>
          </a:p>
          <a:p>
            <a:pPr marL="342900" lvl="1" indent="0">
              <a:buNone/>
            </a:pPr>
            <a:endParaRPr lang="fr-FR" dirty="0"/>
          </a:p>
          <a:p>
            <a:pPr lvl="1"/>
            <a:endParaRPr lang="LID4096" dirty="0"/>
          </a:p>
        </p:txBody>
      </p:sp>
      <p:sp>
        <p:nvSpPr>
          <p:cNvPr id="3" name="Title 2">
            <a:extLst>
              <a:ext uri="{FF2B5EF4-FFF2-40B4-BE49-F238E27FC236}">
                <a16:creationId xmlns:a16="http://schemas.microsoft.com/office/drawing/2014/main" id="{05BDDA12-F836-2DEC-A8B9-3D0B0D0451EA}"/>
              </a:ext>
            </a:extLst>
          </p:cNvPr>
          <p:cNvSpPr>
            <a:spLocks noGrp="1"/>
          </p:cNvSpPr>
          <p:nvPr>
            <p:ph type="title"/>
          </p:nvPr>
        </p:nvSpPr>
        <p:spPr/>
        <p:txBody>
          <a:bodyPr>
            <a:normAutofit fontScale="90000"/>
          </a:bodyPr>
          <a:lstStyle/>
          <a:p>
            <a:r>
              <a:rPr lang="fr-FR" dirty="0" err="1"/>
              <a:t>Other</a:t>
            </a:r>
            <a:r>
              <a:rPr lang="fr-FR" dirty="0"/>
              <a:t> </a:t>
            </a:r>
            <a:r>
              <a:rPr lang="fr-FR" dirty="0" err="1"/>
              <a:t>potential</a:t>
            </a:r>
            <a:r>
              <a:rPr lang="fr-FR" dirty="0"/>
              <a:t> issues: </a:t>
            </a:r>
            <a:r>
              <a:rPr lang="fr-FR" dirty="0" err="1"/>
              <a:t>empty</a:t>
            </a:r>
            <a:r>
              <a:rPr lang="fr-FR" dirty="0"/>
              <a:t> droplets</a:t>
            </a:r>
            <a:endParaRPr lang="LID4096" dirty="0"/>
          </a:p>
        </p:txBody>
      </p:sp>
      <p:sp>
        <p:nvSpPr>
          <p:cNvPr id="4" name="Date Placeholder 3">
            <a:extLst>
              <a:ext uri="{FF2B5EF4-FFF2-40B4-BE49-F238E27FC236}">
                <a16:creationId xmlns:a16="http://schemas.microsoft.com/office/drawing/2014/main" id="{B88B2087-41BF-1FF5-95AC-758107481EF9}"/>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41426229-2D2C-A38D-6529-DB5DC6269C5D}"/>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0CF2624C-C035-EA55-B947-28509058B261}"/>
              </a:ext>
            </a:extLst>
          </p:cNvPr>
          <p:cNvSpPr>
            <a:spLocks noGrp="1"/>
          </p:cNvSpPr>
          <p:nvPr>
            <p:ph type="sldNum" sz="quarter" idx="16"/>
          </p:nvPr>
        </p:nvSpPr>
        <p:spPr/>
        <p:txBody>
          <a:bodyPr/>
          <a:lstStyle/>
          <a:p>
            <a:fld id="{E1E1CD7C-2161-7D43-862E-CE4C333CD873}" type="slidenum">
              <a:rPr lang="fr-FR" smtClean="0"/>
              <a:pPr/>
              <a:t>33</a:t>
            </a:fld>
            <a:endParaRPr lang="fr-FR" dirty="0"/>
          </a:p>
        </p:txBody>
      </p:sp>
      <p:sp>
        <p:nvSpPr>
          <p:cNvPr id="8" name="TextBox 7">
            <a:extLst>
              <a:ext uri="{FF2B5EF4-FFF2-40B4-BE49-F238E27FC236}">
                <a16:creationId xmlns:a16="http://schemas.microsoft.com/office/drawing/2014/main" id="{7D27DFD0-F61A-4241-908F-07BED59EAC74}"/>
              </a:ext>
            </a:extLst>
          </p:cNvPr>
          <p:cNvSpPr txBox="1"/>
          <p:nvPr/>
        </p:nvSpPr>
        <p:spPr>
          <a:xfrm>
            <a:off x="5088350" y="4912403"/>
            <a:ext cx="4575196" cy="215444"/>
          </a:xfrm>
          <a:prstGeom prst="rect">
            <a:avLst/>
          </a:prstGeom>
          <a:noFill/>
        </p:spPr>
        <p:txBody>
          <a:bodyPr wrap="square">
            <a:spAutoFit/>
          </a:bodyPr>
          <a:lstStyle/>
          <a:p>
            <a:r>
              <a:rPr lang="LID4096" sz="800" dirty="0">
                <a:hlinkClick r:id="rId2"/>
              </a:rPr>
              <a:t>https://www.10xgenomics.com/analysis-guides/introduction-to-ambient-rna-correction</a:t>
            </a:r>
            <a:endParaRPr lang="LID4096" sz="800" dirty="0"/>
          </a:p>
        </p:txBody>
      </p:sp>
      <p:pic>
        <p:nvPicPr>
          <p:cNvPr id="9" name="Picture 8">
            <a:extLst>
              <a:ext uri="{FF2B5EF4-FFF2-40B4-BE49-F238E27FC236}">
                <a16:creationId xmlns:a16="http://schemas.microsoft.com/office/drawing/2014/main" id="{7E962BA7-3A8B-F9A1-A910-95F8B2A3EB9C}"/>
              </a:ext>
            </a:extLst>
          </p:cNvPr>
          <p:cNvPicPr>
            <a:picLocks noChangeAspect="1"/>
          </p:cNvPicPr>
          <p:nvPr/>
        </p:nvPicPr>
        <p:blipFill>
          <a:blip r:embed="rId3"/>
          <a:stretch>
            <a:fillRect/>
          </a:stretch>
        </p:blipFill>
        <p:spPr>
          <a:xfrm>
            <a:off x="3057314" y="1476115"/>
            <a:ext cx="2633708" cy="2318988"/>
          </a:xfrm>
          <a:prstGeom prst="rect">
            <a:avLst/>
          </a:prstGeom>
        </p:spPr>
      </p:pic>
    </p:spTree>
    <p:extLst>
      <p:ext uri="{BB962C8B-B14F-4D97-AF65-F5344CB8AC3E}">
        <p14:creationId xmlns:p14="http://schemas.microsoft.com/office/powerpoint/2010/main" val="2333653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D8C69-A2C6-449A-BA25-BCB0E4CC1B7E}"/>
              </a:ext>
            </a:extLst>
          </p:cNvPr>
          <p:cNvSpPr>
            <a:spLocks noGrp="1"/>
          </p:cNvSpPr>
          <p:nvPr>
            <p:ph idx="1"/>
          </p:nvPr>
        </p:nvSpPr>
        <p:spPr/>
        <p:txBody>
          <a:bodyPr/>
          <a:lstStyle/>
          <a:p>
            <a:r>
              <a:rPr lang="en-US" dirty="0"/>
              <a:t>Next step of the pipeline is dimensionality reduction, for visualization of our results</a:t>
            </a:r>
          </a:p>
          <a:p>
            <a:pPr lvl="1"/>
            <a:r>
              <a:rPr lang="en-US" dirty="0"/>
              <a:t>PCA, UMAP, t-SNE</a:t>
            </a:r>
          </a:p>
          <a:p>
            <a:pPr lvl="1"/>
            <a:endParaRPr lang="en-US" dirty="0"/>
          </a:p>
          <a:p>
            <a:r>
              <a:rPr lang="en-US" dirty="0"/>
              <a:t>Then we will see about Clustering, Marker gene identification and other types of downstream analyses</a:t>
            </a:r>
            <a:endParaRPr lang="en-CH" dirty="0"/>
          </a:p>
        </p:txBody>
      </p:sp>
      <p:sp>
        <p:nvSpPr>
          <p:cNvPr id="3" name="Title 2">
            <a:extLst>
              <a:ext uri="{FF2B5EF4-FFF2-40B4-BE49-F238E27FC236}">
                <a16:creationId xmlns:a16="http://schemas.microsoft.com/office/drawing/2014/main" id="{7EEA6380-2883-474C-BCA3-60B4ED949B97}"/>
              </a:ext>
            </a:extLst>
          </p:cNvPr>
          <p:cNvSpPr>
            <a:spLocks noGrp="1"/>
          </p:cNvSpPr>
          <p:nvPr>
            <p:ph type="title"/>
          </p:nvPr>
        </p:nvSpPr>
        <p:spPr/>
        <p:txBody>
          <a:bodyPr>
            <a:normAutofit fontScale="90000"/>
          </a:bodyPr>
          <a:lstStyle/>
          <a:p>
            <a:r>
              <a:rPr lang="en-US" dirty="0"/>
              <a:t>Next week</a:t>
            </a:r>
            <a:endParaRPr lang="en-CH" dirty="0"/>
          </a:p>
        </p:txBody>
      </p:sp>
      <p:sp>
        <p:nvSpPr>
          <p:cNvPr id="4" name="Date Placeholder 3">
            <a:extLst>
              <a:ext uri="{FF2B5EF4-FFF2-40B4-BE49-F238E27FC236}">
                <a16:creationId xmlns:a16="http://schemas.microsoft.com/office/drawing/2014/main" id="{9B1DF7E8-B944-41B8-8778-54D4102AFB44}"/>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210A846C-89D8-4FCA-BEB9-CDCFC94C3A96}"/>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FB73D07E-8DC9-4AA6-B25E-85335BF1A88F}"/>
              </a:ext>
            </a:extLst>
          </p:cNvPr>
          <p:cNvSpPr>
            <a:spLocks noGrp="1"/>
          </p:cNvSpPr>
          <p:nvPr>
            <p:ph type="sldNum" sz="quarter" idx="16"/>
          </p:nvPr>
        </p:nvSpPr>
        <p:spPr/>
        <p:txBody>
          <a:bodyPr/>
          <a:lstStyle/>
          <a:p>
            <a:fld id="{E1E1CD7C-2161-7D43-862E-CE4C333CD873}" type="slidenum">
              <a:rPr lang="fr-FR" smtClean="0"/>
              <a:pPr/>
              <a:t>34</a:t>
            </a:fld>
            <a:endParaRPr lang="fr-FR" dirty="0"/>
          </a:p>
        </p:txBody>
      </p:sp>
    </p:spTree>
    <p:extLst>
      <p:ext uri="{BB962C8B-B14F-4D97-AF65-F5344CB8AC3E}">
        <p14:creationId xmlns:p14="http://schemas.microsoft.com/office/powerpoint/2010/main" val="394184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C5DC9A4D-B7CD-3F49-976D-9809C46B7DEB}"/>
              </a:ext>
            </a:extLst>
          </p:cNvPr>
          <p:cNvPicPr>
            <a:picLocks noGrp="1" noChangeAspect="1"/>
          </p:cNvPicPr>
          <p:nvPr>
            <p:ph type="pic" sz="quarter" idx="10"/>
          </p:nvPr>
        </p:nvPicPr>
        <p:blipFill rotWithShape="1">
          <a:blip r:embed="rId3"/>
          <a:srcRect l="9937" t="12184" b="2246"/>
          <a:stretch/>
        </p:blipFill>
        <p:spPr>
          <a:xfrm>
            <a:off x="1331913" y="0"/>
            <a:ext cx="7812087" cy="4948238"/>
          </a:xfrm>
        </p:spPr>
      </p:pic>
      <p:sp>
        <p:nvSpPr>
          <p:cNvPr id="9" name="Titre 8">
            <a:extLst>
              <a:ext uri="{FF2B5EF4-FFF2-40B4-BE49-F238E27FC236}">
                <a16:creationId xmlns:a16="http://schemas.microsoft.com/office/drawing/2014/main" id="{6AF2DA65-CF00-774A-9D7C-EEFA627B218F}"/>
              </a:ext>
            </a:extLst>
          </p:cNvPr>
          <p:cNvSpPr>
            <a:spLocks noGrp="1"/>
          </p:cNvSpPr>
          <p:nvPr>
            <p:ph type="ctrTitle"/>
          </p:nvPr>
        </p:nvSpPr>
        <p:spPr>
          <a:xfrm>
            <a:off x="6994894" y="1739900"/>
            <a:ext cx="2149106" cy="1835150"/>
          </a:xfrm>
        </p:spPr>
        <p:txBody>
          <a:bodyPr>
            <a:normAutofit/>
          </a:bodyPr>
          <a:lstStyle/>
          <a:p>
            <a:r>
              <a:rPr lang="fr-FR" sz="3200" dirty="0"/>
              <a:t>Questions?</a:t>
            </a:r>
          </a:p>
        </p:txBody>
      </p:sp>
      <p:sp>
        <p:nvSpPr>
          <p:cNvPr id="10" name="Sous-titre 9">
            <a:extLst>
              <a:ext uri="{FF2B5EF4-FFF2-40B4-BE49-F238E27FC236}">
                <a16:creationId xmlns:a16="http://schemas.microsoft.com/office/drawing/2014/main" id="{2F4A7CFE-65FA-E249-9125-D938BCA44079}"/>
              </a:ext>
            </a:extLst>
          </p:cNvPr>
          <p:cNvSpPr>
            <a:spLocks noGrp="1"/>
          </p:cNvSpPr>
          <p:nvPr>
            <p:ph type="subTitle" idx="1"/>
          </p:nvPr>
        </p:nvSpPr>
        <p:spPr>
          <a:xfrm>
            <a:off x="5166094" y="3575050"/>
            <a:ext cx="1828800" cy="1568450"/>
          </a:xfrm>
          <a:solidFill>
            <a:schemeClr val="accent2"/>
          </a:solidFill>
        </p:spPr>
        <p:txBody>
          <a:bodyPr lIns="90000">
            <a:normAutofit/>
          </a:bodyPr>
          <a:lstStyle/>
          <a:p>
            <a:r>
              <a:rPr lang="fr-FR" sz="1400" b="1" dirty="0"/>
              <a:t>Vincent Gardeux</a:t>
            </a:r>
            <a:endParaRPr lang="fr-FR" sz="1200" dirty="0"/>
          </a:p>
        </p:txBody>
      </p:sp>
    </p:spTree>
    <p:extLst>
      <p:ext uri="{BB962C8B-B14F-4D97-AF65-F5344CB8AC3E}">
        <p14:creationId xmlns:p14="http://schemas.microsoft.com/office/powerpoint/2010/main" val="272223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66813-4C1F-428A-8526-592041EFA798}"/>
              </a:ext>
            </a:extLst>
          </p:cNvPr>
          <p:cNvSpPr>
            <a:spLocks noGrp="1"/>
          </p:cNvSpPr>
          <p:nvPr>
            <p:ph type="title"/>
          </p:nvPr>
        </p:nvSpPr>
        <p:spPr>
          <a:xfrm>
            <a:off x="904875" y="179552"/>
            <a:ext cx="7726363" cy="1072753"/>
          </a:xfrm>
        </p:spPr>
        <p:txBody>
          <a:bodyPr/>
          <a:lstStyle/>
          <a:p>
            <a:r>
              <a:rPr lang="en-US" dirty="0"/>
              <a:t>Single-cell RNA-seq vs bulk RNA-seq</a:t>
            </a:r>
            <a:endParaRPr lang="en-CH" dirty="0"/>
          </a:p>
        </p:txBody>
      </p:sp>
      <p:sp>
        <p:nvSpPr>
          <p:cNvPr id="5" name="Date Placeholder 4">
            <a:extLst>
              <a:ext uri="{FF2B5EF4-FFF2-40B4-BE49-F238E27FC236}">
                <a16:creationId xmlns:a16="http://schemas.microsoft.com/office/drawing/2014/main" id="{81BFFA3E-8767-4DAC-8FAD-8AD83B21D610}"/>
              </a:ext>
            </a:extLst>
          </p:cNvPr>
          <p:cNvSpPr>
            <a:spLocks noGrp="1"/>
          </p:cNvSpPr>
          <p:nvPr>
            <p:ph type="dt" sz="half" idx="14"/>
          </p:nvPr>
        </p:nvSpPr>
        <p:spPr/>
        <p:txBody>
          <a:bodyPr/>
          <a:lstStyle/>
          <a:p>
            <a:r>
              <a:rPr lang="fr-CH" dirty="0"/>
              <a:t>BIOENG-420  SINGLE-CELL BIOLOGY</a:t>
            </a:r>
            <a:endParaRPr lang="fr-FR" dirty="0"/>
          </a:p>
        </p:txBody>
      </p:sp>
      <p:sp>
        <p:nvSpPr>
          <p:cNvPr id="6" name="Footer Placeholder 5">
            <a:extLst>
              <a:ext uri="{FF2B5EF4-FFF2-40B4-BE49-F238E27FC236}">
                <a16:creationId xmlns:a16="http://schemas.microsoft.com/office/drawing/2014/main" id="{971885CE-22C5-4594-B1F0-B17330BFE1E1}"/>
              </a:ext>
            </a:extLst>
          </p:cNvPr>
          <p:cNvSpPr>
            <a:spLocks noGrp="1"/>
          </p:cNvSpPr>
          <p:nvPr>
            <p:ph type="ftr" sz="quarter" idx="15"/>
          </p:nvPr>
        </p:nvSpPr>
        <p:spPr/>
        <p:txBody>
          <a:bodyPr/>
          <a:lstStyle/>
          <a:p>
            <a:r>
              <a:rPr lang="fr-FR"/>
              <a:t>Vincent Gardeux</a:t>
            </a:r>
            <a:endParaRPr lang="fr-FR" dirty="0"/>
          </a:p>
        </p:txBody>
      </p:sp>
      <p:sp>
        <p:nvSpPr>
          <p:cNvPr id="7" name="Slide Number Placeholder 6">
            <a:extLst>
              <a:ext uri="{FF2B5EF4-FFF2-40B4-BE49-F238E27FC236}">
                <a16:creationId xmlns:a16="http://schemas.microsoft.com/office/drawing/2014/main" id="{12515B08-9DEB-4094-AD85-DAF3E2988F54}"/>
              </a:ext>
            </a:extLst>
          </p:cNvPr>
          <p:cNvSpPr>
            <a:spLocks noGrp="1"/>
          </p:cNvSpPr>
          <p:nvPr>
            <p:ph type="sldNum" sz="quarter" idx="16"/>
          </p:nvPr>
        </p:nvSpPr>
        <p:spPr/>
        <p:txBody>
          <a:bodyPr/>
          <a:lstStyle/>
          <a:p>
            <a:fld id="{E1E1CD7C-2161-7D43-862E-CE4C333CD873}" type="slidenum">
              <a:rPr lang="fr-FR" smtClean="0"/>
              <a:pPr/>
              <a:t>4</a:t>
            </a:fld>
            <a:endParaRPr lang="fr-FR" dirty="0"/>
          </a:p>
        </p:txBody>
      </p:sp>
      <p:sp>
        <p:nvSpPr>
          <p:cNvPr id="49" name="Shape 428">
            <a:extLst>
              <a:ext uri="{FF2B5EF4-FFF2-40B4-BE49-F238E27FC236}">
                <a16:creationId xmlns:a16="http://schemas.microsoft.com/office/drawing/2014/main" id="{A1FCC2A4-7B22-4D4E-A3A6-8947FB1FD6C6}"/>
              </a:ext>
            </a:extLst>
          </p:cNvPr>
          <p:cNvSpPr/>
          <p:nvPr/>
        </p:nvSpPr>
        <p:spPr>
          <a:xfrm>
            <a:off x="392114" y="958783"/>
            <a:ext cx="8239124" cy="561690"/>
          </a:xfrm>
          <a:prstGeom prst="rect">
            <a:avLst/>
          </a:prstGeom>
          <a:solidFill>
            <a:srgbClr val="DEEBF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457200">
              <a:spcBef>
                <a:spcPts val="600"/>
              </a:spcBef>
              <a:defRPr sz="3500" b="1">
                <a:latin typeface="+mj-lt"/>
                <a:ea typeface="+mj-ea"/>
                <a:cs typeface="+mj-cs"/>
                <a:sym typeface="Helvetica Neue"/>
              </a:defRPr>
            </a:lvl1pPr>
          </a:lstStyle>
          <a:p>
            <a:pPr algn="ctr"/>
            <a:r>
              <a:rPr lang="fr-FR" sz="1600" dirty="0">
                <a:latin typeface="+mn-lt"/>
              </a:rPr>
              <a:t>T</a:t>
            </a:r>
            <a:r>
              <a:rPr sz="1600" dirty="0">
                <a:latin typeface="+mn-lt"/>
              </a:rPr>
              <a:t>here are fundamental differences between single-cell and bulk RNA-seq experiments that need to be considered in the analysis</a:t>
            </a:r>
          </a:p>
        </p:txBody>
      </p:sp>
      <p:sp>
        <p:nvSpPr>
          <p:cNvPr id="50" name="Shape 433">
            <a:extLst>
              <a:ext uri="{FF2B5EF4-FFF2-40B4-BE49-F238E27FC236}">
                <a16:creationId xmlns:a16="http://schemas.microsoft.com/office/drawing/2014/main" id="{9B8A84B4-A8D2-4DB1-8C98-31C0A128F27C}"/>
              </a:ext>
            </a:extLst>
          </p:cNvPr>
          <p:cNvSpPr/>
          <p:nvPr/>
        </p:nvSpPr>
        <p:spPr>
          <a:xfrm>
            <a:off x="437395" y="1833044"/>
            <a:ext cx="3963155" cy="3071695"/>
          </a:xfrm>
          <a:prstGeom prst="roundRect">
            <a:avLst>
              <a:gd name="adj" fmla="val 2126"/>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p>
        </p:txBody>
      </p:sp>
      <p:sp>
        <p:nvSpPr>
          <p:cNvPr id="51" name="Shape 433">
            <a:extLst>
              <a:ext uri="{FF2B5EF4-FFF2-40B4-BE49-F238E27FC236}">
                <a16:creationId xmlns:a16="http://schemas.microsoft.com/office/drawing/2014/main" id="{B0311840-C850-4533-9529-155DD80681AE}"/>
              </a:ext>
            </a:extLst>
          </p:cNvPr>
          <p:cNvSpPr/>
          <p:nvPr/>
        </p:nvSpPr>
        <p:spPr>
          <a:xfrm>
            <a:off x="4596606" y="1833044"/>
            <a:ext cx="3963155" cy="3071695"/>
          </a:xfrm>
          <a:prstGeom prst="roundRect">
            <a:avLst>
              <a:gd name="adj" fmla="val 2126"/>
            </a:avLst>
          </a:prstGeom>
          <a:ln w="12700">
            <a:solidFill>
              <a:srgbClr val="000000"/>
            </a:solidFill>
            <a:bevel/>
          </a:ln>
        </p:spPr>
        <p:txBody>
          <a:bodyPr lIns="0" tIns="0" rIns="0" bIns="0"/>
          <a:lstStyle/>
          <a:p>
            <a:pPr algn="l" defTabSz="914400">
              <a:defRPr sz="4200">
                <a:solidFill>
                  <a:srgbClr val="FEFEFE"/>
                </a:solidFill>
                <a:latin typeface="Gill Sans"/>
                <a:ea typeface="Gill Sans"/>
                <a:cs typeface="Gill Sans"/>
                <a:sym typeface="Gill Sans"/>
              </a:defRPr>
            </a:pPr>
            <a:endParaRPr/>
          </a:p>
        </p:txBody>
      </p:sp>
      <p:sp>
        <p:nvSpPr>
          <p:cNvPr id="52" name="Content Placeholder 1">
            <a:extLst>
              <a:ext uri="{FF2B5EF4-FFF2-40B4-BE49-F238E27FC236}">
                <a16:creationId xmlns:a16="http://schemas.microsoft.com/office/drawing/2014/main" id="{FF55F836-445F-41DA-B200-697CB307B45B}"/>
              </a:ext>
            </a:extLst>
          </p:cNvPr>
          <p:cNvSpPr>
            <a:spLocks noGrp="1"/>
          </p:cNvSpPr>
          <p:nvPr>
            <p:ph idx="1"/>
          </p:nvPr>
        </p:nvSpPr>
        <p:spPr>
          <a:xfrm>
            <a:off x="475078" y="2451458"/>
            <a:ext cx="3887788" cy="2546085"/>
          </a:xfrm>
        </p:spPr>
        <p:txBody>
          <a:bodyPr>
            <a:noAutofit/>
          </a:bodyPr>
          <a:lstStyle/>
          <a:p>
            <a:r>
              <a:rPr lang="en-US" sz="1400" dirty="0"/>
              <a:t>Typically &lt; 100 samples</a:t>
            </a:r>
          </a:p>
          <a:p>
            <a:r>
              <a:rPr lang="en-US" sz="1400" dirty="0"/>
              <a:t>2-3 biological replicates</a:t>
            </a:r>
          </a:p>
          <a:p>
            <a:r>
              <a:rPr lang="en-US" sz="1400" dirty="0"/>
              <a:t>Starting material: millions of molecules</a:t>
            </a:r>
          </a:p>
          <a:p>
            <a:r>
              <a:rPr lang="en-US" sz="1400" dirty="0"/>
              <a:t>Stable across samples and time</a:t>
            </a:r>
          </a:p>
          <a:p>
            <a:r>
              <a:rPr lang="en-US" sz="1400" dirty="0"/>
              <a:t>Typically consistent measurements (average)</a:t>
            </a:r>
          </a:p>
          <a:p>
            <a:r>
              <a:rPr lang="en-US" sz="1400" dirty="0"/>
              <a:t>Expression of most genes is measured, and remains unchanged across conditions</a:t>
            </a:r>
            <a:endParaRPr lang="en-CH" sz="1400" dirty="0"/>
          </a:p>
        </p:txBody>
      </p:sp>
      <p:sp>
        <p:nvSpPr>
          <p:cNvPr id="53" name="TextBox 52">
            <a:extLst>
              <a:ext uri="{FF2B5EF4-FFF2-40B4-BE49-F238E27FC236}">
                <a16:creationId xmlns:a16="http://schemas.microsoft.com/office/drawing/2014/main" id="{AA7F8F4A-8D48-4509-982B-44DD618ECF9E}"/>
              </a:ext>
            </a:extLst>
          </p:cNvPr>
          <p:cNvSpPr txBox="1"/>
          <p:nvPr/>
        </p:nvSpPr>
        <p:spPr>
          <a:xfrm>
            <a:off x="1421606" y="1807414"/>
            <a:ext cx="2131219" cy="400110"/>
          </a:xfrm>
          <a:prstGeom prst="rect">
            <a:avLst/>
          </a:prstGeom>
          <a:noFill/>
        </p:spPr>
        <p:txBody>
          <a:bodyPr wrap="square">
            <a:spAutoFit/>
          </a:bodyPr>
          <a:lstStyle/>
          <a:p>
            <a:r>
              <a:rPr lang="en-US" sz="2000" b="1" dirty="0"/>
              <a:t>Bulk RNA-seq</a:t>
            </a:r>
            <a:endParaRPr lang="en-CH" sz="2000" b="1" dirty="0"/>
          </a:p>
        </p:txBody>
      </p:sp>
      <p:sp>
        <p:nvSpPr>
          <p:cNvPr id="54" name="TextBox 53">
            <a:extLst>
              <a:ext uri="{FF2B5EF4-FFF2-40B4-BE49-F238E27FC236}">
                <a16:creationId xmlns:a16="http://schemas.microsoft.com/office/drawing/2014/main" id="{784BA0B8-2B3F-4516-BEF4-BD91B2FCA46B}"/>
              </a:ext>
            </a:extLst>
          </p:cNvPr>
          <p:cNvSpPr txBox="1"/>
          <p:nvPr/>
        </p:nvSpPr>
        <p:spPr>
          <a:xfrm>
            <a:off x="5276851" y="1807414"/>
            <a:ext cx="2733674" cy="400110"/>
          </a:xfrm>
          <a:prstGeom prst="rect">
            <a:avLst/>
          </a:prstGeom>
          <a:noFill/>
        </p:spPr>
        <p:txBody>
          <a:bodyPr wrap="square">
            <a:spAutoFit/>
          </a:bodyPr>
          <a:lstStyle/>
          <a:p>
            <a:r>
              <a:rPr lang="en-US" sz="2000" b="1" dirty="0"/>
              <a:t>Single-cell RNA-seq</a:t>
            </a:r>
            <a:endParaRPr lang="en-CH" sz="2000" b="1" dirty="0"/>
          </a:p>
        </p:txBody>
      </p:sp>
      <p:sp>
        <p:nvSpPr>
          <p:cNvPr id="55" name="Content Placeholder 1">
            <a:extLst>
              <a:ext uri="{FF2B5EF4-FFF2-40B4-BE49-F238E27FC236}">
                <a16:creationId xmlns:a16="http://schemas.microsoft.com/office/drawing/2014/main" id="{F230A1BA-86B9-4693-A3C4-95FA9C8AC041}"/>
              </a:ext>
            </a:extLst>
          </p:cNvPr>
          <p:cNvSpPr txBox="1">
            <a:spLocks/>
          </p:cNvSpPr>
          <p:nvPr/>
        </p:nvSpPr>
        <p:spPr>
          <a:xfrm>
            <a:off x="4634289" y="2451457"/>
            <a:ext cx="3887788" cy="2546085"/>
          </a:xfrm>
          <a:prstGeom prst="rect">
            <a:avLst/>
          </a:prstGeom>
        </p:spPr>
        <p:txBody>
          <a:bodyPr vert="horz" lIns="180000" tIns="45720" rIns="91440" bIns="45720"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100 – 10’000 cells (samples)</a:t>
            </a:r>
          </a:p>
          <a:p>
            <a:r>
              <a:rPr lang="en-US" sz="1400" dirty="0"/>
              <a:t>Use cells from same cell-types as “replicates” (each cell is unique though)</a:t>
            </a:r>
          </a:p>
          <a:p>
            <a:r>
              <a:rPr lang="en-US" sz="1400" dirty="0"/>
              <a:t>Starting material: &lt;1M molecules</a:t>
            </a:r>
          </a:p>
          <a:p>
            <a:r>
              <a:rPr lang="en-US" sz="1400" dirty="0"/>
              <a:t>Highly variable measurements (physical stress, technical and/or biological variability, …)</a:t>
            </a:r>
          </a:p>
          <a:p>
            <a:r>
              <a:rPr lang="en-US" sz="1400" dirty="0"/>
              <a:t>Sparse data: many genes are not detected</a:t>
            </a:r>
          </a:p>
        </p:txBody>
      </p:sp>
      <p:pic>
        <p:nvPicPr>
          <p:cNvPr id="56" name="image.png" descr="image.png">
            <a:extLst>
              <a:ext uri="{FF2B5EF4-FFF2-40B4-BE49-F238E27FC236}">
                <a16:creationId xmlns:a16="http://schemas.microsoft.com/office/drawing/2014/main" id="{16DD5C80-250D-44BE-8393-F4BEDBAD5D1C}"/>
              </a:ext>
            </a:extLst>
          </p:cNvPr>
          <p:cNvPicPr>
            <a:picLocks noChangeAspect="1"/>
          </p:cNvPicPr>
          <p:nvPr/>
        </p:nvPicPr>
        <p:blipFill>
          <a:blip r:embed="rId3"/>
          <a:stretch>
            <a:fillRect/>
          </a:stretch>
        </p:blipFill>
        <p:spPr>
          <a:xfrm>
            <a:off x="3654442" y="2268803"/>
            <a:ext cx="152400" cy="147638"/>
          </a:xfrm>
          <a:prstGeom prst="rect">
            <a:avLst/>
          </a:prstGeom>
          <a:ln w="12700">
            <a:miter lim="400000"/>
          </a:ln>
        </p:spPr>
      </p:pic>
      <p:pic>
        <p:nvPicPr>
          <p:cNvPr id="57" name="image.png" descr="image.png">
            <a:extLst>
              <a:ext uri="{FF2B5EF4-FFF2-40B4-BE49-F238E27FC236}">
                <a16:creationId xmlns:a16="http://schemas.microsoft.com/office/drawing/2014/main" id="{40BD5658-0107-435F-8CBD-43517A5F6131}"/>
              </a:ext>
            </a:extLst>
          </p:cNvPr>
          <p:cNvPicPr>
            <a:picLocks noChangeAspect="1"/>
          </p:cNvPicPr>
          <p:nvPr/>
        </p:nvPicPr>
        <p:blipFill>
          <a:blip r:embed="rId3"/>
          <a:stretch>
            <a:fillRect/>
          </a:stretch>
        </p:blipFill>
        <p:spPr>
          <a:xfrm>
            <a:off x="3764129" y="2059886"/>
            <a:ext cx="152400" cy="147638"/>
          </a:xfrm>
          <a:prstGeom prst="rect">
            <a:avLst/>
          </a:prstGeom>
          <a:ln w="12700">
            <a:miter lim="400000"/>
          </a:ln>
        </p:spPr>
      </p:pic>
      <p:pic>
        <p:nvPicPr>
          <p:cNvPr id="58" name="image.png" descr="image.png">
            <a:extLst>
              <a:ext uri="{FF2B5EF4-FFF2-40B4-BE49-F238E27FC236}">
                <a16:creationId xmlns:a16="http://schemas.microsoft.com/office/drawing/2014/main" id="{9C6E2DD7-0473-47D1-88F8-44BABC7A8FD4}"/>
              </a:ext>
            </a:extLst>
          </p:cNvPr>
          <p:cNvPicPr>
            <a:picLocks noChangeAspect="1"/>
          </p:cNvPicPr>
          <p:nvPr/>
        </p:nvPicPr>
        <p:blipFill>
          <a:blip r:embed="rId4"/>
          <a:stretch>
            <a:fillRect/>
          </a:stretch>
        </p:blipFill>
        <p:spPr>
          <a:xfrm>
            <a:off x="3606817" y="1964298"/>
            <a:ext cx="200025" cy="238125"/>
          </a:xfrm>
          <a:prstGeom prst="rect">
            <a:avLst/>
          </a:prstGeom>
          <a:ln w="12700">
            <a:miter lim="400000"/>
          </a:ln>
        </p:spPr>
      </p:pic>
      <p:pic>
        <p:nvPicPr>
          <p:cNvPr id="59" name="image.png" descr="image.png">
            <a:extLst>
              <a:ext uri="{FF2B5EF4-FFF2-40B4-BE49-F238E27FC236}">
                <a16:creationId xmlns:a16="http://schemas.microsoft.com/office/drawing/2014/main" id="{D3DB0CD0-0A59-4FB1-931B-9C1B09713A00}"/>
              </a:ext>
            </a:extLst>
          </p:cNvPr>
          <p:cNvPicPr>
            <a:picLocks noChangeAspect="1"/>
          </p:cNvPicPr>
          <p:nvPr/>
        </p:nvPicPr>
        <p:blipFill>
          <a:blip r:embed="rId5"/>
          <a:stretch>
            <a:fillRect/>
          </a:stretch>
        </p:blipFill>
        <p:spPr>
          <a:xfrm>
            <a:off x="3520072" y="2206060"/>
            <a:ext cx="200025" cy="238125"/>
          </a:xfrm>
          <a:prstGeom prst="rect">
            <a:avLst/>
          </a:prstGeom>
          <a:ln w="12700">
            <a:miter lim="400000"/>
          </a:ln>
        </p:spPr>
      </p:pic>
      <p:pic>
        <p:nvPicPr>
          <p:cNvPr id="60" name="image.png" descr="image.png">
            <a:extLst>
              <a:ext uri="{FF2B5EF4-FFF2-40B4-BE49-F238E27FC236}">
                <a16:creationId xmlns:a16="http://schemas.microsoft.com/office/drawing/2014/main" id="{D3B08730-30BA-4C46-8D2B-14C258B73906}"/>
              </a:ext>
            </a:extLst>
          </p:cNvPr>
          <p:cNvPicPr>
            <a:picLocks noChangeAspect="1"/>
          </p:cNvPicPr>
          <p:nvPr/>
        </p:nvPicPr>
        <p:blipFill>
          <a:blip r:embed="rId4"/>
          <a:stretch>
            <a:fillRect/>
          </a:stretch>
        </p:blipFill>
        <p:spPr>
          <a:xfrm>
            <a:off x="3770270" y="2047047"/>
            <a:ext cx="200025" cy="238125"/>
          </a:xfrm>
          <a:prstGeom prst="rect">
            <a:avLst/>
          </a:prstGeom>
          <a:ln w="12700">
            <a:miter lim="400000"/>
          </a:ln>
        </p:spPr>
      </p:pic>
      <p:pic>
        <p:nvPicPr>
          <p:cNvPr id="61" name="image.png" descr="image.png">
            <a:extLst>
              <a:ext uri="{FF2B5EF4-FFF2-40B4-BE49-F238E27FC236}">
                <a16:creationId xmlns:a16="http://schemas.microsoft.com/office/drawing/2014/main" id="{497FA3D6-F315-4D15-8F0B-04A855C603E1}"/>
              </a:ext>
            </a:extLst>
          </p:cNvPr>
          <p:cNvPicPr>
            <a:picLocks noChangeAspect="1"/>
          </p:cNvPicPr>
          <p:nvPr/>
        </p:nvPicPr>
        <p:blipFill>
          <a:blip r:embed="rId6"/>
          <a:stretch>
            <a:fillRect/>
          </a:stretch>
        </p:blipFill>
        <p:spPr>
          <a:xfrm>
            <a:off x="3576981" y="2126024"/>
            <a:ext cx="214313" cy="176213"/>
          </a:xfrm>
          <a:prstGeom prst="rect">
            <a:avLst/>
          </a:prstGeom>
          <a:ln w="12700">
            <a:miter lim="400000"/>
          </a:ln>
        </p:spPr>
      </p:pic>
      <p:pic>
        <p:nvPicPr>
          <p:cNvPr id="62" name="image.png" descr="image.png">
            <a:extLst>
              <a:ext uri="{FF2B5EF4-FFF2-40B4-BE49-F238E27FC236}">
                <a16:creationId xmlns:a16="http://schemas.microsoft.com/office/drawing/2014/main" id="{EE7439A2-4758-476F-A88E-60DCADF3A6E2}"/>
              </a:ext>
            </a:extLst>
          </p:cNvPr>
          <p:cNvPicPr>
            <a:picLocks noChangeAspect="1"/>
          </p:cNvPicPr>
          <p:nvPr/>
        </p:nvPicPr>
        <p:blipFill>
          <a:blip r:embed="rId3"/>
          <a:stretch>
            <a:fillRect/>
          </a:stretch>
        </p:blipFill>
        <p:spPr>
          <a:xfrm>
            <a:off x="3919329" y="2228284"/>
            <a:ext cx="152400" cy="147638"/>
          </a:xfrm>
          <a:prstGeom prst="rect">
            <a:avLst/>
          </a:prstGeom>
          <a:ln w="12700">
            <a:miter lim="400000"/>
          </a:ln>
        </p:spPr>
      </p:pic>
      <p:pic>
        <p:nvPicPr>
          <p:cNvPr id="63" name="image.png" descr="image.png">
            <a:extLst>
              <a:ext uri="{FF2B5EF4-FFF2-40B4-BE49-F238E27FC236}">
                <a16:creationId xmlns:a16="http://schemas.microsoft.com/office/drawing/2014/main" id="{34583031-97F8-4AB3-BAF6-45C1500FB76F}"/>
              </a:ext>
            </a:extLst>
          </p:cNvPr>
          <p:cNvPicPr>
            <a:picLocks noChangeAspect="1"/>
          </p:cNvPicPr>
          <p:nvPr/>
        </p:nvPicPr>
        <p:blipFill>
          <a:blip r:embed="rId5"/>
          <a:stretch>
            <a:fillRect/>
          </a:stretch>
        </p:blipFill>
        <p:spPr>
          <a:xfrm>
            <a:off x="3782887" y="2177021"/>
            <a:ext cx="200025" cy="238125"/>
          </a:xfrm>
          <a:prstGeom prst="rect">
            <a:avLst/>
          </a:prstGeom>
          <a:ln w="12700">
            <a:miter lim="400000"/>
          </a:ln>
        </p:spPr>
      </p:pic>
      <p:pic>
        <p:nvPicPr>
          <p:cNvPr id="64" name="image.png" descr="image.png">
            <a:extLst>
              <a:ext uri="{FF2B5EF4-FFF2-40B4-BE49-F238E27FC236}">
                <a16:creationId xmlns:a16="http://schemas.microsoft.com/office/drawing/2014/main" id="{0090B4E9-D9C4-44B8-90FD-3C16DA6F34DD}"/>
              </a:ext>
            </a:extLst>
          </p:cNvPr>
          <p:cNvPicPr>
            <a:picLocks noChangeAspect="1"/>
          </p:cNvPicPr>
          <p:nvPr/>
        </p:nvPicPr>
        <p:blipFill>
          <a:blip r:embed="rId6"/>
          <a:stretch>
            <a:fillRect/>
          </a:stretch>
        </p:blipFill>
        <p:spPr>
          <a:xfrm>
            <a:off x="3893514" y="2065172"/>
            <a:ext cx="214313" cy="176213"/>
          </a:xfrm>
          <a:prstGeom prst="rect">
            <a:avLst/>
          </a:prstGeom>
          <a:ln w="12700">
            <a:miter lim="400000"/>
          </a:ln>
        </p:spPr>
      </p:pic>
      <p:pic>
        <p:nvPicPr>
          <p:cNvPr id="65" name="image.png" descr="image.png">
            <a:extLst>
              <a:ext uri="{FF2B5EF4-FFF2-40B4-BE49-F238E27FC236}">
                <a16:creationId xmlns:a16="http://schemas.microsoft.com/office/drawing/2014/main" id="{BC0E2CE0-19D4-49D1-BE3D-228DC7A95343}"/>
              </a:ext>
            </a:extLst>
          </p:cNvPr>
          <p:cNvPicPr>
            <a:picLocks noChangeAspect="1"/>
          </p:cNvPicPr>
          <p:nvPr/>
        </p:nvPicPr>
        <p:blipFill>
          <a:blip r:embed="rId5"/>
          <a:stretch>
            <a:fillRect/>
          </a:stretch>
        </p:blipFill>
        <p:spPr>
          <a:xfrm>
            <a:off x="7915234" y="2207440"/>
            <a:ext cx="200025" cy="238125"/>
          </a:xfrm>
          <a:prstGeom prst="rect">
            <a:avLst/>
          </a:prstGeom>
          <a:ln w="12700">
            <a:miter lim="400000"/>
          </a:ln>
        </p:spPr>
      </p:pic>
      <p:pic>
        <p:nvPicPr>
          <p:cNvPr id="66" name="image.png" descr="image.png">
            <a:extLst>
              <a:ext uri="{FF2B5EF4-FFF2-40B4-BE49-F238E27FC236}">
                <a16:creationId xmlns:a16="http://schemas.microsoft.com/office/drawing/2014/main" id="{EAF500D4-BCEF-43A4-93AA-A32CE59796EB}"/>
              </a:ext>
            </a:extLst>
          </p:cNvPr>
          <p:cNvPicPr>
            <a:picLocks noChangeAspect="1"/>
          </p:cNvPicPr>
          <p:nvPr/>
        </p:nvPicPr>
        <p:blipFill>
          <a:blip r:embed="rId4"/>
          <a:stretch>
            <a:fillRect/>
          </a:stretch>
        </p:blipFill>
        <p:spPr>
          <a:xfrm>
            <a:off x="8260933" y="2210986"/>
            <a:ext cx="200025" cy="238125"/>
          </a:xfrm>
          <a:prstGeom prst="rect">
            <a:avLst/>
          </a:prstGeom>
          <a:ln w="12700">
            <a:miter lim="400000"/>
          </a:ln>
        </p:spPr>
      </p:pic>
      <p:pic>
        <p:nvPicPr>
          <p:cNvPr id="67" name="image.png" descr="image.png">
            <a:extLst>
              <a:ext uri="{FF2B5EF4-FFF2-40B4-BE49-F238E27FC236}">
                <a16:creationId xmlns:a16="http://schemas.microsoft.com/office/drawing/2014/main" id="{23607837-3476-49E2-977B-4B1FCB7B92AC}"/>
              </a:ext>
            </a:extLst>
          </p:cNvPr>
          <p:cNvPicPr>
            <a:picLocks noChangeAspect="1"/>
          </p:cNvPicPr>
          <p:nvPr/>
        </p:nvPicPr>
        <p:blipFill>
          <a:blip r:embed="rId3"/>
          <a:stretch>
            <a:fillRect/>
          </a:stretch>
        </p:blipFill>
        <p:spPr>
          <a:xfrm>
            <a:off x="8280360" y="1938412"/>
            <a:ext cx="152400" cy="147638"/>
          </a:xfrm>
          <a:prstGeom prst="rect">
            <a:avLst/>
          </a:prstGeom>
          <a:ln w="12700">
            <a:miter lim="400000"/>
          </a:ln>
        </p:spPr>
      </p:pic>
      <p:pic>
        <p:nvPicPr>
          <p:cNvPr id="68" name="image.png" descr="image.png">
            <a:extLst>
              <a:ext uri="{FF2B5EF4-FFF2-40B4-BE49-F238E27FC236}">
                <a16:creationId xmlns:a16="http://schemas.microsoft.com/office/drawing/2014/main" id="{5EDE8300-5E80-4B1A-B5A3-8F12388CCA18}"/>
              </a:ext>
            </a:extLst>
          </p:cNvPr>
          <p:cNvPicPr>
            <a:picLocks noChangeAspect="1"/>
          </p:cNvPicPr>
          <p:nvPr/>
        </p:nvPicPr>
        <p:blipFill>
          <a:blip r:embed="rId6"/>
          <a:stretch>
            <a:fillRect/>
          </a:stretch>
        </p:blipFill>
        <p:spPr>
          <a:xfrm>
            <a:off x="7910471" y="1938412"/>
            <a:ext cx="214313" cy="176213"/>
          </a:xfrm>
          <a:prstGeom prst="rect">
            <a:avLst/>
          </a:prstGeom>
          <a:ln w="12700">
            <a:miter lim="400000"/>
          </a:ln>
        </p:spPr>
      </p:pic>
    </p:spTree>
    <p:extLst>
      <p:ext uri="{BB962C8B-B14F-4D97-AF65-F5344CB8AC3E}">
        <p14:creationId xmlns:p14="http://schemas.microsoft.com/office/powerpoint/2010/main" val="2057310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6117CF-FEA0-47FD-8FE9-543159EB38C8}"/>
              </a:ext>
            </a:extLst>
          </p:cNvPr>
          <p:cNvSpPr>
            <a:spLocks noGrp="1"/>
          </p:cNvSpPr>
          <p:nvPr>
            <p:ph idx="1"/>
          </p:nvPr>
        </p:nvSpPr>
        <p:spPr/>
        <p:txBody>
          <a:bodyPr/>
          <a:lstStyle/>
          <a:p>
            <a:r>
              <a:rPr lang="en-US" dirty="0"/>
              <a:t>Technical replicates are usually very well correlated for bulk RNA-seq.</a:t>
            </a:r>
          </a:p>
          <a:p>
            <a:r>
              <a:rPr lang="en-US" dirty="0"/>
              <a:t>Biological reps a bit less, but it’s expected</a:t>
            </a:r>
          </a:p>
        </p:txBody>
      </p:sp>
      <p:sp>
        <p:nvSpPr>
          <p:cNvPr id="3" name="Title 2">
            <a:extLst>
              <a:ext uri="{FF2B5EF4-FFF2-40B4-BE49-F238E27FC236}">
                <a16:creationId xmlns:a16="http://schemas.microsoft.com/office/drawing/2014/main" id="{AC6998F5-82C0-4C88-825F-E1260F1DAEEB}"/>
              </a:ext>
            </a:extLst>
          </p:cNvPr>
          <p:cNvSpPr>
            <a:spLocks noGrp="1"/>
          </p:cNvSpPr>
          <p:nvPr>
            <p:ph type="title"/>
          </p:nvPr>
        </p:nvSpPr>
        <p:spPr/>
        <p:txBody>
          <a:bodyPr>
            <a:normAutofit fontScale="90000"/>
          </a:bodyPr>
          <a:lstStyle/>
          <a:p>
            <a:r>
              <a:rPr lang="en-US" dirty="0"/>
              <a:t>Bulk RNA-seq, technical vs biological variation</a:t>
            </a:r>
            <a:endParaRPr lang="en-CH" dirty="0"/>
          </a:p>
        </p:txBody>
      </p:sp>
      <p:sp>
        <p:nvSpPr>
          <p:cNvPr id="4" name="Date Placeholder 3">
            <a:extLst>
              <a:ext uri="{FF2B5EF4-FFF2-40B4-BE49-F238E27FC236}">
                <a16:creationId xmlns:a16="http://schemas.microsoft.com/office/drawing/2014/main" id="{DB26D2F6-EEE0-4937-B341-5B094D3C9B1B}"/>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3D96ED03-DD67-4855-B886-67107739B186}"/>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70989770-8476-4B31-8B26-49ED6B03CF0C}"/>
              </a:ext>
            </a:extLst>
          </p:cNvPr>
          <p:cNvSpPr>
            <a:spLocks noGrp="1"/>
          </p:cNvSpPr>
          <p:nvPr>
            <p:ph type="sldNum" sz="quarter" idx="16"/>
          </p:nvPr>
        </p:nvSpPr>
        <p:spPr/>
        <p:txBody>
          <a:bodyPr/>
          <a:lstStyle/>
          <a:p>
            <a:fld id="{E1E1CD7C-2161-7D43-862E-CE4C333CD873}" type="slidenum">
              <a:rPr lang="fr-FR" smtClean="0"/>
              <a:pPr/>
              <a:t>5</a:t>
            </a:fld>
            <a:endParaRPr lang="fr-FR" dirty="0"/>
          </a:p>
        </p:txBody>
      </p:sp>
      <p:pic>
        <p:nvPicPr>
          <p:cNvPr id="1026" name="Picture 2" descr="Comparison of technical and biological replicates. A: The technical replicate was generated from spinach medium by splitting the libraries before PCR of SOLiD sequencing. The mapped counts were normalized and are given in fragments/gene according to Haas et al. (51). The correlation coefficient R2 is virtually 1.0. B: Biological replicates for LB medium are shown. They were sequenced on two different platforms, the SOLiD 4.0 system and the Illumina MiSeq sequencer, to exclude technical artifacts of one platform. The correlation coefficient R2 is 0.72.">
            <a:extLst>
              <a:ext uri="{FF2B5EF4-FFF2-40B4-BE49-F238E27FC236}">
                <a16:creationId xmlns:a16="http://schemas.microsoft.com/office/drawing/2014/main" id="{5D6B77A9-3E94-486F-9A53-08CA6CEAA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2201883"/>
            <a:ext cx="5045075" cy="23385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99303B5-354F-4988-ABC2-55E740B509BC}"/>
              </a:ext>
            </a:extLst>
          </p:cNvPr>
          <p:cNvSpPr txBox="1"/>
          <p:nvPr/>
        </p:nvSpPr>
        <p:spPr>
          <a:xfrm>
            <a:off x="2586038" y="1764504"/>
            <a:ext cx="4575174" cy="300082"/>
          </a:xfrm>
          <a:prstGeom prst="rect">
            <a:avLst/>
          </a:prstGeom>
          <a:noFill/>
        </p:spPr>
        <p:txBody>
          <a:bodyPr wrap="square">
            <a:spAutoFit/>
          </a:bodyPr>
          <a:lstStyle/>
          <a:p>
            <a:r>
              <a:rPr lang="en-US" dirty="0"/>
              <a:t>Technical replicates	           Biological replicates</a:t>
            </a:r>
            <a:endParaRPr lang="en-CH" dirty="0"/>
          </a:p>
        </p:txBody>
      </p:sp>
      <p:sp>
        <p:nvSpPr>
          <p:cNvPr id="11" name="T.S. Amdrews and M. Hemberg, Bioinformatics (2018)">
            <a:extLst>
              <a:ext uri="{FF2B5EF4-FFF2-40B4-BE49-F238E27FC236}">
                <a16:creationId xmlns:a16="http://schemas.microsoft.com/office/drawing/2014/main" id="{E4D846F6-5F38-47DC-8FB8-834F8C482F90}"/>
              </a:ext>
            </a:extLst>
          </p:cNvPr>
          <p:cNvSpPr txBox="1"/>
          <p:nvPr/>
        </p:nvSpPr>
        <p:spPr>
          <a:xfrm>
            <a:off x="7016750" y="4944427"/>
            <a:ext cx="2173672" cy="241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defRPr sz="1500" i="1">
                <a:solidFill>
                  <a:srgbClr val="0076BA"/>
                </a:solidFill>
                <a:latin typeface="+mn-lt"/>
                <a:ea typeface="+mn-ea"/>
                <a:cs typeface="+mn-cs"/>
                <a:sym typeface="Helvetica"/>
              </a:defRPr>
            </a:lvl1pPr>
          </a:lstStyle>
          <a:p>
            <a:r>
              <a:rPr lang="en-US" sz="900" dirty="0" err="1"/>
              <a:t>Landstorfer</a:t>
            </a:r>
            <a:r>
              <a:rPr lang="en-US" sz="900" dirty="0"/>
              <a:t> et al,</a:t>
            </a:r>
            <a:r>
              <a:rPr sz="900" dirty="0"/>
              <a:t> </a:t>
            </a:r>
            <a:r>
              <a:rPr lang="en-US" sz="900" dirty="0"/>
              <a:t>BMC Genomics</a:t>
            </a:r>
            <a:r>
              <a:rPr sz="900" dirty="0"/>
              <a:t> (201</a:t>
            </a:r>
            <a:r>
              <a:rPr lang="en-US" sz="900" dirty="0"/>
              <a:t>4</a:t>
            </a:r>
            <a:r>
              <a:rPr sz="900" dirty="0"/>
              <a:t>)</a:t>
            </a:r>
          </a:p>
        </p:txBody>
      </p:sp>
      <p:sp>
        <p:nvSpPr>
          <p:cNvPr id="9" name="TextBox 8">
            <a:extLst>
              <a:ext uri="{FF2B5EF4-FFF2-40B4-BE49-F238E27FC236}">
                <a16:creationId xmlns:a16="http://schemas.microsoft.com/office/drawing/2014/main" id="{86895F0A-5BF9-4096-B846-479421D9BF19}"/>
              </a:ext>
            </a:extLst>
          </p:cNvPr>
          <p:cNvSpPr txBox="1"/>
          <p:nvPr/>
        </p:nvSpPr>
        <p:spPr>
          <a:xfrm>
            <a:off x="3105150" y="2201883"/>
            <a:ext cx="492443" cy="246221"/>
          </a:xfrm>
          <a:prstGeom prst="rect">
            <a:avLst/>
          </a:prstGeom>
          <a:noFill/>
        </p:spPr>
        <p:txBody>
          <a:bodyPr wrap="none" rtlCol="0">
            <a:spAutoFit/>
          </a:bodyPr>
          <a:lstStyle/>
          <a:p>
            <a:r>
              <a:rPr lang="en-US" sz="1000" b="1" dirty="0"/>
              <a:t>R</a:t>
            </a:r>
            <a:r>
              <a:rPr lang="en-US" sz="1000" b="1" baseline="30000" dirty="0"/>
              <a:t>2</a:t>
            </a:r>
            <a:r>
              <a:rPr lang="en-CH" sz="1000" b="1" i="0" dirty="0">
                <a:solidFill>
                  <a:srgbClr val="202124"/>
                </a:solidFill>
                <a:effectLst/>
                <a:latin typeface="Google Sans"/>
              </a:rPr>
              <a:t>≃</a:t>
            </a:r>
            <a:r>
              <a:rPr lang="en-US" sz="1000" b="1" dirty="0"/>
              <a:t>1</a:t>
            </a:r>
            <a:endParaRPr lang="en-CH" sz="1000" b="1" baseline="30000" dirty="0"/>
          </a:p>
        </p:txBody>
      </p:sp>
      <p:sp>
        <p:nvSpPr>
          <p:cNvPr id="13" name="TextBox 12">
            <a:extLst>
              <a:ext uri="{FF2B5EF4-FFF2-40B4-BE49-F238E27FC236}">
                <a16:creationId xmlns:a16="http://schemas.microsoft.com/office/drawing/2014/main" id="{064A46C8-B969-4A30-90F6-F276C7A04E7C}"/>
              </a:ext>
            </a:extLst>
          </p:cNvPr>
          <p:cNvSpPr txBox="1"/>
          <p:nvPr/>
        </p:nvSpPr>
        <p:spPr>
          <a:xfrm>
            <a:off x="5654359" y="2201883"/>
            <a:ext cx="596638" cy="246221"/>
          </a:xfrm>
          <a:prstGeom prst="rect">
            <a:avLst/>
          </a:prstGeom>
          <a:noFill/>
        </p:spPr>
        <p:txBody>
          <a:bodyPr wrap="none" rtlCol="0">
            <a:spAutoFit/>
          </a:bodyPr>
          <a:lstStyle/>
          <a:p>
            <a:r>
              <a:rPr lang="en-US" sz="1000" b="1" dirty="0"/>
              <a:t>R</a:t>
            </a:r>
            <a:r>
              <a:rPr lang="en-US" sz="1000" b="1" baseline="30000" dirty="0"/>
              <a:t>2</a:t>
            </a:r>
            <a:r>
              <a:rPr lang="en-CH" sz="1000" b="1" i="0" dirty="0">
                <a:solidFill>
                  <a:srgbClr val="202124"/>
                </a:solidFill>
                <a:effectLst/>
                <a:latin typeface="Google Sans"/>
              </a:rPr>
              <a:t>≃</a:t>
            </a:r>
            <a:r>
              <a:rPr lang="en-US" sz="1000" b="1" dirty="0"/>
              <a:t>0.8</a:t>
            </a:r>
            <a:endParaRPr lang="en-CH" sz="1000" b="1" baseline="30000" dirty="0"/>
          </a:p>
        </p:txBody>
      </p:sp>
    </p:spTree>
    <p:extLst>
      <p:ext uri="{BB962C8B-B14F-4D97-AF65-F5344CB8AC3E}">
        <p14:creationId xmlns:p14="http://schemas.microsoft.com/office/powerpoint/2010/main" val="348240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1F39B-5C65-48DF-A534-3DE35B747AA1}"/>
              </a:ext>
            </a:extLst>
          </p:cNvPr>
          <p:cNvSpPr>
            <a:spLocks noGrp="1"/>
          </p:cNvSpPr>
          <p:nvPr>
            <p:ph type="title"/>
          </p:nvPr>
        </p:nvSpPr>
        <p:spPr/>
        <p:txBody>
          <a:bodyPr>
            <a:normAutofit fontScale="90000"/>
          </a:bodyPr>
          <a:lstStyle/>
          <a:p>
            <a:r>
              <a:rPr lang="fr-FR" dirty="0"/>
              <a:t>Single-</a:t>
            </a:r>
            <a:r>
              <a:rPr lang="fr-FR" dirty="0" err="1"/>
              <a:t>cell</a:t>
            </a:r>
            <a:r>
              <a:rPr lang="fr-FR" dirty="0"/>
              <a:t> RNA-</a:t>
            </a:r>
            <a:r>
              <a:rPr lang="fr-FR" dirty="0" err="1"/>
              <a:t>seq</a:t>
            </a:r>
            <a:r>
              <a:rPr lang="fr-FR" dirty="0"/>
              <a:t> – variation and </a:t>
            </a:r>
            <a:r>
              <a:rPr lang="fr-FR" dirty="0" err="1"/>
              <a:t>dropouts</a:t>
            </a:r>
            <a:endParaRPr lang="en-CH" dirty="0"/>
          </a:p>
        </p:txBody>
      </p:sp>
      <p:sp>
        <p:nvSpPr>
          <p:cNvPr id="4" name="Date Placeholder 3">
            <a:extLst>
              <a:ext uri="{FF2B5EF4-FFF2-40B4-BE49-F238E27FC236}">
                <a16:creationId xmlns:a16="http://schemas.microsoft.com/office/drawing/2014/main" id="{EE5BB4E4-A25B-4923-9D7B-73797CD2E8AB}"/>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85BEA8CE-7675-4BF7-9980-E6A4699BE42A}"/>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9314DE06-521C-4E2B-B4D1-DE1AC86E55B7}"/>
              </a:ext>
            </a:extLst>
          </p:cNvPr>
          <p:cNvSpPr>
            <a:spLocks noGrp="1"/>
          </p:cNvSpPr>
          <p:nvPr>
            <p:ph type="sldNum" sz="quarter" idx="16"/>
          </p:nvPr>
        </p:nvSpPr>
        <p:spPr/>
        <p:txBody>
          <a:bodyPr/>
          <a:lstStyle/>
          <a:p>
            <a:fld id="{E1E1CD7C-2161-7D43-862E-CE4C333CD873}" type="slidenum">
              <a:rPr lang="fr-FR" smtClean="0"/>
              <a:pPr/>
              <a:t>6</a:t>
            </a:fld>
            <a:endParaRPr lang="fr-FR" dirty="0"/>
          </a:p>
        </p:txBody>
      </p:sp>
      <p:grpSp>
        <p:nvGrpSpPr>
          <p:cNvPr id="15" name="Group">
            <a:extLst>
              <a:ext uri="{FF2B5EF4-FFF2-40B4-BE49-F238E27FC236}">
                <a16:creationId xmlns:a16="http://schemas.microsoft.com/office/drawing/2014/main" id="{5E790FC1-8AC5-4996-88C5-7AEE1B657C6E}"/>
              </a:ext>
            </a:extLst>
          </p:cNvPr>
          <p:cNvGrpSpPr/>
          <p:nvPr/>
        </p:nvGrpSpPr>
        <p:grpSpPr>
          <a:xfrm>
            <a:off x="2392450" y="740486"/>
            <a:ext cx="3238177" cy="3341053"/>
            <a:chOff x="0" y="0"/>
            <a:chExt cx="5980384" cy="6729378"/>
          </a:xfrm>
        </p:grpSpPr>
        <p:pic>
          <p:nvPicPr>
            <p:cNvPr id="16" name="41592_2014_Article_BFnmeth2967_Fig1_HTML1.png" descr="41592_2014_Article_BFnmeth2967_Fig1_HTML1.png">
              <a:extLst>
                <a:ext uri="{FF2B5EF4-FFF2-40B4-BE49-F238E27FC236}">
                  <a16:creationId xmlns:a16="http://schemas.microsoft.com/office/drawing/2014/main" id="{8DA202C6-EB5A-45C7-8B7C-7374C118DAA6}"/>
                </a:ext>
              </a:extLst>
            </p:cNvPr>
            <p:cNvPicPr>
              <a:picLocks noChangeAspect="1"/>
            </p:cNvPicPr>
            <p:nvPr/>
          </p:nvPicPr>
          <p:blipFill>
            <a:blip r:embed="rId3"/>
            <a:stretch>
              <a:fillRect/>
            </a:stretch>
          </p:blipFill>
          <p:spPr>
            <a:xfrm>
              <a:off x="49481" y="99974"/>
              <a:ext cx="5930904" cy="6629404"/>
            </a:xfrm>
            <a:prstGeom prst="rect">
              <a:avLst/>
            </a:prstGeom>
            <a:ln w="12700" cap="flat">
              <a:noFill/>
              <a:miter lim="400000"/>
            </a:ln>
            <a:effectLst/>
          </p:spPr>
        </p:pic>
        <p:sp>
          <p:nvSpPr>
            <p:cNvPr id="17" name="Rectangle">
              <a:extLst>
                <a:ext uri="{FF2B5EF4-FFF2-40B4-BE49-F238E27FC236}">
                  <a16:creationId xmlns:a16="http://schemas.microsoft.com/office/drawing/2014/main" id="{974385D5-5C4E-4506-9CB5-24D4705F48CC}"/>
                </a:ext>
              </a:extLst>
            </p:cNvPr>
            <p:cNvSpPr/>
            <p:nvPr/>
          </p:nvSpPr>
          <p:spPr>
            <a:xfrm>
              <a:off x="-1" y="-1"/>
              <a:ext cx="907155" cy="98036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sp>
        <p:nvSpPr>
          <p:cNvPr id="23" name="Content Placeholder 1">
            <a:extLst>
              <a:ext uri="{FF2B5EF4-FFF2-40B4-BE49-F238E27FC236}">
                <a16:creationId xmlns:a16="http://schemas.microsoft.com/office/drawing/2014/main" id="{B7B0FA90-B4CE-48C6-A469-D89C7A717B42}"/>
              </a:ext>
            </a:extLst>
          </p:cNvPr>
          <p:cNvSpPr>
            <a:spLocks noGrp="1"/>
          </p:cNvSpPr>
          <p:nvPr>
            <p:ph idx="1"/>
          </p:nvPr>
        </p:nvSpPr>
        <p:spPr>
          <a:xfrm>
            <a:off x="2562549" y="4205789"/>
            <a:ext cx="3238177" cy="918662"/>
          </a:xfrm>
        </p:spPr>
        <p:txBody>
          <a:bodyPr>
            <a:noAutofit/>
          </a:bodyPr>
          <a:lstStyle/>
          <a:p>
            <a:r>
              <a:rPr lang="en-US" sz="1400" dirty="0"/>
              <a:t>2 cells of the same cell-type:</a:t>
            </a:r>
          </a:p>
          <a:p>
            <a:pPr marL="0" indent="0">
              <a:buNone/>
            </a:pPr>
            <a:r>
              <a:rPr lang="en-US" sz="1400" dirty="0"/>
              <a:t>Mouse Embryonic Fibroblast (MEF)</a:t>
            </a:r>
            <a:endParaRPr lang="en-CH" sz="1400" dirty="0"/>
          </a:p>
        </p:txBody>
      </p:sp>
      <p:sp>
        <p:nvSpPr>
          <p:cNvPr id="14" name="Rectangle 2">
            <a:extLst>
              <a:ext uri="{FF2B5EF4-FFF2-40B4-BE49-F238E27FC236}">
                <a16:creationId xmlns:a16="http://schemas.microsoft.com/office/drawing/2014/main" id="{2F113497-25D6-4333-8CC6-4F86D6D98C9F}"/>
              </a:ext>
            </a:extLst>
          </p:cNvPr>
          <p:cNvSpPr txBox="1"/>
          <p:nvPr/>
        </p:nvSpPr>
        <p:spPr>
          <a:xfrm>
            <a:off x="7432638" y="4904740"/>
            <a:ext cx="1711362"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600" i="1" u="sng">
                <a:solidFill>
                  <a:srgbClr val="0000FF"/>
                </a:solidFill>
                <a:uFill>
                  <a:solidFill>
                    <a:srgbClr val="0000FF"/>
                  </a:solidFill>
                </a:uFill>
                <a:latin typeface="+mj-lt"/>
                <a:ea typeface="+mj-ea"/>
                <a:cs typeface="+mj-cs"/>
                <a:sym typeface="Helvetica Neue"/>
                <a:hlinkClick r:id="" action="ppaction://noaction"/>
              </a:defRPr>
            </a:lvl1pPr>
          </a:lstStyle>
          <a:p>
            <a:pPr>
              <a:defRPr>
                <a:solidFill>
                  <a:srgbClr val="0563C1"/>
                </a:solidFill>
                <a:uFill>
                  <a:solidFill>
                    <a:srgbClr val="0563C1"/>
                  </a:solidFill>
                </a:uFill>
              </a:defRPr>
            </a:pPr>
            <a:r>
              <a:rPr sz="1000" dirty="0" err="1">
                <a:solidFill>
                  <a:srgbClr val="0000FF"/>
                </a:solidFill>
                <a:uFill>
                  <a:solidFill>
                    <a:srgbClr val="0000FF"/>
                  </a:solidFill>
                </a:uFill>
                <a:hlinkClick r:id="rId4"/>
              </a:rPr>
              <a:t>Kharchenko</a:t>
            </a:r>
            <a:r>
              <a:rPr sz="1000" dirty="0">
                <a:solidFill>
                  <a:srgbClr val="0000FF"/>
                </a:solidFill>
                <a:uFill>
                  <a:solidFill>
                    <a:srgbClr val="0000FF"/>
                  </a:solidFill>
                </a:uFill>
                <a:hlinkClick r:id="rId4"/>
              </a:rPr>
              <a:t> et al., Nature (2014)</a:t>
            </a:r>
          </a:p>
        </p:txBody>
      </p:sp>
      <p:cxnSp>
        <p:nvCxnSpPr>
          <p:cNvPr id="9" name="Straight Arrow Connector 8">
            <a:extLst>
              <a:ext uri="{FF2B5EF4-FFF2-40B4-BE49-F238E27FC236}">
                <a16:creationId xmlns:a16="http://schemas.microsoft.com/office/drawing/2014/main" id="{4A213A7E-C9B9-4731-1979-3B3BE17551CE}"/>
              </a:ext>
            </a:extLst>
          </p:cNvPr>
          <p:cNvCxnSpPr/>
          <p:nvPr/>
        </p:nvCxnSpPr>
        <p:spPr>
          <a:xfrm flipH="1">
            <a:off x="5064369" y="3440190"/>
            <a:ext cx="7363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D6DFFF-08A7-09CF-53B9-4BB32B472D9F}"/>
              </a:ext>
            </a:extLst>
          </p:cNvPr>
          <p:cNvSpPr txBox="1"/>
          <p:nvPr/>
        </p:nvSpPr>
        <p:spPr>
          <a:xfrm>
            <a:off x="5800726" y="3287179"/>
            <a:ext cx="1348446" cy="300082"/>
          </a:xfrm>
          <a:prstGeom prst="rect">
            <a:avLst/>
          </a:prstGeom>
          <a:noFill/>
        </p:spPr>
        <p:txBody>
          <a:bodyPr wrap="none" rtlCol="0">
            <a:spAutoFit/>
          </a:bodyPr>
          <a:lstStyle/>
          <a:p>
            <a:r>
              <a:rPr lang="fr-FR" dirty="0" err="1">
                <a:solidFill>
                  <a:schemeClr val="accent6"/>
                </a:solidFill>
              </a:rPr>
              <a:t>Cell</a:t>
            </a:r>
            <a:r>
              <a:rPr lang="fr-FR" dirty="0">
                <a:solidFill>
                  <a:schemeClr val="accent6"/>
                </a:solidFill>
              </a:rPr>
              <a:t> 1 </a:t>
            </a:r>
            <a:r>
              <a:rPr lang="fr-FR" dirty="0" err="1">
                <a:solidFill>
                  <a:schemeClr val="accent6"/>
                </a:solidFill>
              </a:rPr>
              <a:t>dropouts</a:t>
            </a:r>
            <a:endParaRPr lang="LID4096" dirty="0">
              <a:solidFill>
                <a:schemeClr val="accent6"/>
              </a:solidFill>
            </a:endParaRPr>
          </a:p>
        </p:txBody>
      </p:sp>
      <p:cxnSp>
        <p:nvCxnSpPr>
          <p:cNvPr id="11" name="Straight Arrow Connector 10">
            <a:extLst>
              <a:ext uri="{FF2B5EF4-FFF2-40B4-BE49-F238E27FC236}">
                <a16:creationId xmlns:a16="http://schemas.microsoft.com/office/drawing/2014/main" id="{4DD32B1B-7B14-60ED-5511-9E1F0A291E95}"/>
              </a:ext>
            </a:extLst>
          </p:cNvPr>
          <p:cNvCxnSpPr>
            <a:cxnSpLocks/>
          </p:cNvCxnSpPr>
          <p:nvPr/>
        </p:nvCxnSpPr>
        <p:spPr>
          <a:xfrm flipH="1" flipV="1">
            <a:off x="3165004" y="3372125"/>
            <a:ext cx="3684" cy="467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C21E89-534C-0416-C8F0-6C046CDC5104}"/>
              </a:ext>
            </a:extLst>
          </p:cNvPr>
          <p:cNvSpPr txBox="1"/>
          <p:nvPr/>
        </p:nvSpPr>
        <p:spPr>
          <a:xfrm>
            <a:off x="2068851" y="3809228"/>
            <a:ext cx="1348446" cy="300082"/>
          </a:xfrm>
          <a:prstGeom prst="rect">
            <a:avLst/>
          </a:prstGeom>
          <a:noFill/>
        </p:spPr>
        <p:txBody>
          <a:bodyPr wrap="none" rtlCol="0">
            <a:spAutoFit/>
          </a:bodyPr>
          <a:lstStyle/>
          <a:p>
            <a:r>
              <a:rPr lang="fr-FR" dirty="0" err="1">
                <a:solidFill>
                  <a:schemeClr val="accent6"/>
                </a:solidFill>
              </a:rPr>
              <a:t>Cell</a:t>
            </a:r>
            <a:r>
              <a:rPr lang="fr-FR" dirty="0">
                <a:solidFill>
                  <a:schemeClr val="accent6"/>
                </a:solidFill>
              </a:rPr>
              <a:t> 2 </a:t>
            </a:r>
            <a:r>
              <a:rPr lang="fr-FR" dirty="0" err="1">
                <a:solidFill>
                  <a:schemeClr val="accent6"/>
                </a:solidFill>
              </a:rPr>
              <a:t>dropouts</a:t>
            </a:r>
            <a:endParaRPr lang="LID4096" dirty="0">
              <a:solidFill>
                <a:schemeClr val="accent6"/>
              </a:solidFill>
            </a:endParaRPr>
          </a:p>
        </p:txBody>
      </p:sp>
    </p:spTree>
    <p:extLst>
      <p:ext uri="{BB962C8B-B14F-4D97-AF65-F5344CB8AC3E}">
        <p14:creationId xmlns:p14="http://schemas.microsoft.com/office/powerpoint/2010/main" val="466197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DDDCA9-DF44-45DF-96C7-45579F536C46}"/>
              </a:ext>
            </a:extLst>
          </p:cNvPr>
          <p:cNvSpPr>
            <a:spLocks noGrp="1"/>
          </p:cNvSpPr>
          <p:nvPr>
            <p:ph type="title"/>
          </p:nvPr>
        </p:nvSpPr>
        <p:spPr/>
        <p:txBody>
          <a:bodyPr>
            <a:normAutofit fontScale="90000"/>
          </a:bodyPr>
          <a:lstStyle/>
          <a:p>
            <a:r>
              <a:rPr lang="fr-FR" dirty="0"/>
              <a:t>Single-</a:t>
            </a:r>
            <a:r>
              <a:rPr lang="fr-FR" dirty="0" err="1"/>
              <a:t>cell</a:t>
            </a:r>
            <a:r>
              <a:rPr lang="fr-FR" dirty="0"/>
              <a:t> RNA-</a:t>
            </a:r>
            <a:r>
              <a:rPr lang="fr-FR" dirty="0" err="1"/>
              <a:t>seq</a:t>
            </a:r>
            <a:r>
              <a:rPr lang="fr-FR" dirty="0"/>
              <a:t> – variation and </a:t>
            </a:r>
            <a:r>
              <a:rPr lang="fr-FR" dirty="0" err="1"/>
              <a:t>dropouts</a:t>
            </a:r>
            <a:endParaRPr lang="en-CH" dirty="0"/>
          </a:p>
        </p:txBody>
      </p:sp>
      <p:sp>
        <p:nvSpPr>
          <p:cNvPr id="4" name="Date Placeholder 3">
            <a:extLst>
              <a:ext uri="{FF2B5EF4-FFF2-40B4-BE49-F238E27FC236}">
                <a16:creationId xmlns:a16="http://schemas.microsoft.com/office/drawing/2014/main" id="{45136F8F-8DBE-4D14-8279-36B647EBDD73}"/>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5D4F7599-E6E7-4480-8857-4EF23FE638B6}"/>
              </a:ext>
            </a:extLst>
          </p:cNvPr>
          <p:cNvSpPr>
            <a:spLocks noGrp="1"/>
          </p:cNvSpPr>
          <p:nvPr>
            <p:ph type="ftr" sz="quarter" idx="15"/>
          </p:nvPr>
        </p:nvSpPr>
        <p:spPr/>
        <p:txBody>
          <a:bodyPr/>
          <a:lstStyle/>
          <a:p>
            <a:r>
              <a:rPr lang="fr-FR"/>
              <a:t>Vincent Gardeux</a:t>
            </a:r>
            <a:endParaRPr lang="fr-FR" dirty="0"/>
          </a:p>
        </p:txBody>
      </p:sp>
      <p:sp>
        <p:nvSpPr>
          <p:cNvPr id="6" name="Slide Number Placeholder 5">
            <a:extLst>
              <a:ext uri="{FF2B5EF4-FFF2-40B4-BE49-F238E27FC236}">
                <a16:creationId xmlns:a16="http://schemas.microsoft.com/office/drawing/2014/main" id="{62FFA034-9E3B-4769-A794-7D4E00639E4E}"/>
              </a:ext>
            </a:extLst>
          </p:cNvPr>
          <p:cNvSpPr>
            <a:spLocks noGrp="1"/>
          </p:cNvSpPr>
          <p:nvPr>
            <p:ph type="sldNum" sz="quarter" idx="16"/>
          </p:nvPr>
        </p:nvSpPr>
        <p:spPr/>
        <p:txBody>
          <a:bodyPr/>
          <a:lstStyle/>
          <a:p>
            <a:fld id="{E1E1CD7C-2161-7D43-862E-CE4C333CD873}" type="slidenum">
              <a:rPr lang="fr-FR" smtClean="0"/>
              <a:pPr/>
              <a:t>7</a:t>
            </a:fld>
            <a:endParaRPr lang="fr-FR" dirty="0"/>
          </a:p>
        </p:txBody>
      </p:sp>
      <p:pic>
        <p:nvPicPr>
          <p:cNvPr id="7" name="Picture 6">
            <a:extLst>
              <a:ext uri="{FF2B5EF4-FFF2-40B4-BE49-F238E27FC236}">
                <a16:creationId xmlns:a16="http://schemas.microsoft.com/office/drawing/2014/main" id="{68F89601-049F-4E9B-A3DF-F7CEE68FF84C}"/>
              </a:ext>
            </a:extLst>
          </p:cNvPr>
          <p:cNvPicPr>
            <a:picLocks noChangeAspect="1"/>
          </p:cNvPicPr>
          <p:nvPr/>
        </p:nvPicPr>
        <p:blipFill>
          <a:blip r:embed="rId3"/>
          <a:stretch>
            <a:fillRect/>
          </a:stretch>
        </p:blipFill>
        <p:spPr>
          <a:xfrm>
            <a:off x="672563" y="1208107"/>
            <a:ext cx="4245383" cy="2881293"/>
          </a:xfrm>
          <a:prstGeom prst="rect">
            <a:avLst/>
          </a:prstGeom>
        </p:spPr>
      </p:pic>
      <p:sp>
        <p:nvSpPr>
          <p:cNvPr id="8" name="Rectangle 2">
            <a:extLst>
              <a:ext uri="{FF2B5EF4-FFF2-40B4-BE49-F238E27FC236}">
                <a16:creationId xmlns:a16="http://schemas.microsoft.com/office/drawing/2014/main" id="{FE4DB61C-AE0A-4001-B43D-489CF650640C}"/>
              </a:ext>
            </a:extLst>
          </p:cNvPr>
          <p:cNvSpPr txBox="1"/>
          <p:nvPr/>
        </p:nvSpPr>
        <p:spPr>
          <a:xfrm>
            <a:off x="7432638" y="4904740"/>
            <a:ext cx="1711362"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600" i="1" u="sng">
                <a:solidFill>
                  <a:srgbClr val="0000FF"/>
                </a:solidFill>
                <a:uFill>
                  <a:solidFill>
                    <a:srgbClr val="0000FF"/>
                  </a:solidFill>
                </a:uFill>
                <a:latin typeface="+mj-lt"/>
                <a:ea typeface="+mj-ea"/>
                <a:cs typeface="+mj-cs"/>
                <a:sym typeface="Helvetica Neue"/>
                <a:hlinkClick r:id="" action="ppaction://noaction"/>
              </a:defRPr>
            </a:lvl1pPr>
          </a:lstStyle>
          <a:p>
            <a:pPr>
              <a:defRPr>
                <a:solidFill>
                  <a:srgbClr val="0563C1"/>
                </a:solidFill>
                <a:uFill>
                  <a:solidFill>
                    <a:srgbClr val="0563C1"/>
                  </a:solidFill>
                </a:uFill>
              </a:defRPr>
            </a:pPr>
            <a:r>
              <a:rPr sz="1000" dirty="0" err="1">
                <a:solidFill>
                  <a:srgbClr val="0000FF"/>
                </a:solidFill>
                <a:uFill>
                  <a:solidFill>
                    <a:srgbClr val="0000FF"/>
                  </a:solidFill>
                </a:uFill>
                <a:hlinkClick r:id="rId4"/>
              </a:rPr>
              <a:t>Kharchenko</a:t>
            </a:r>
            <a:r>
              <a:rPr sz="1000" dirty="0">
                <a:solidFill>
                  <a:srgbClr val="0000FF"/>
                </a:solidFill>
                <a:uFill>
                  <a:solidFill>
                    <a:srgbClr val="0000FF"/>
                  </a:solidFill>
                </a:uFill>
                <a:hlinkClick r:id="rId4"/>
              </a:rPr>
              <a:t> et al., Nature (2014)</a:t>
            </a:r>
          </a:p>
        </p:txBody>
      </p:sp>
      <p:grpSp>
        <p:nvGrpSpPr>
          <p:cNvPr id="9" name="Group">
            <a:extLst>
              <a:ext uri="{FF2B5EF4-FFF2-40B4-BE49-F238E27FC236}">
                <a16:creationId xmlns:a16="http://schemas.microsoft.com/office/drawing/2014/main" id="{A978C291-A543-4734-8C44-FE09BB4705C7}"/>
              </a:ext>
            </a:extLst>
          </p:cNvPr>
          <p:cNvGrpSpPr/>
          <p:nvPr/>
        </p:nvGrpSpPr>
        <p:grpSpPr>
          <a:xfrm>
            <a:off x="5299141" y="653335"/>
            <a:ext cx="1679509" cy="3248740"/>
            <a:chOff x="-4203608" y="-1028700"/>
            <a:chExt cx="3184148" cy="5651503"/>
          </a:xfrm>
        </p:grpSpPr>
        <p:pic>
          <p:nvPicPr>
            <p:cNvPr id="10" name="41592_2014_Article_BFnmeth2967_Fig1_HTML.jpg copy.png" descr="41592_2014_Article_BFnmeth2967_Fig1_HTML.jpg copy.png">
              <a:extLst>
                <a:ext uri="{FF2B5EF4-FFF2-40B4-BE49-F238E27FC236}">
                  <a16:creationId xmlns:a16="http://schemas.microsoft.com/office/drawing/2014/main" id="{ED3B51A4-BD06-4762-B436-8A802244BE49}"/>
                </a:ext>
              </a:extLst>
            </p:cNvPr>
            <p:cNvPicPr>
              <a:picLocks noChangeAspect="1"/>
            </p:cNvPicPr>
            <p:nvPr/>
          </p:nvPicPr>
          <p:blipFill>
            <a:blip r:embed="rId5"/>
            <a:srcRect r="89231"/>
            <a:stretch>
              <a:fillRect/>
            </a:stretch>
          </p:blipFill>
          <p:spPr>
            <a:xfrm>
              <a:off x="-4203608" y="-1028700"/>
              <a:ext cx="619505" cy="5651503"/>
            </a:xfrm>
            <a:prstGeom prst="rect">
              <a:avLst/>
            </a:prstGeom>
            <a:ln w="12700" cap="flat">
              <a:noFill/>
              <a:miter lim="400000"/>
            </a:ln>
            <a:effectLst/>
          </p:spPr>
        </p:pic>
        <p:pic>
          <p:nvPicPr>
            <p:cNvPr id="11" name="41592_2014_Article_BFnmeth2967_Fig1_HTML.jpg copy.png" descr="41592_2014_Article_BFnmeth2967_Fig1_HTML.jpg copy.png">
              <a:extLst>
                <a:ext uri="{FF2B5EF4-FFF2-40B4-BE49-F238E27FC236}">
                  <a16:creationId xmlns:a16="http://schemas.microsoft.com/office/drawing/2014/main" id="{AEE5BB51-B44C-4762-8362-D82C115CC049}"/>
                </a:ext>
              </a:extLst>
            </p:cNvPr>
            <p:cNvPicPr>
              <a:picLocks noChangeAspect="1"/>
            </p:cNvPicPr>
            <p:nvPr/>
          </p:nvPicPr>
          <p:blipFill>
            <a:blip r:embed="rId5"/>
            <a:srcRect l="55421"/>
            <a:stretch>
              <a:fillRect/>
            </a:stretch>
          </p:blipFill>
          <p:spPr>
            <a:xfrm>
              <a:off x="-3584103" y="-1028700"/>
              <a:ext cx="2564643" cy="5651502"/>
            </a:xfrm>
            <a:prstGeom prst="rect">
              <a:avLst/>
            </a:prstGeom>
            <a:ln w="12700" cap="flat">
              <a:noFill/>
              <a:miter lim="400000"/>
            </a:ln>
            <a:effectLst/>
          </p:spPr>
        </p:pic>
      </p:grpSp>
      <p:sp>
        <p:nvSpPr>
          <p:cNvPr id="12" name="Content Placeholder 1">
            <a:extLst>
              <a:ext uri="{FF2B5EF4-FFF2-40B4-BE49-F238E27FC236}">
                <a16:creationId xmlns:a16="http://schemas.microsoft.com/office/drawing/2014/main" id="{16FBABB0-E7D6-4AB6-9A9A-17287CAA9CA1}"/>
              </a:ext>
            </a:extLst>
          </p:cNvPr>
          <p:cNvSpPr txBox="1">
            <a:spLocks/>
          </p:cNvSpPr>
          <p:nvPr/>
        </p:nvSpPr>
        <p:spPr>
          <a:xfrm>
            <a:off x="4629216" y="4014048"/>
            <a:ext cx="3608322" cy="918662"/>
          </a:xfrm>
          <a:prstGeom prst="rect">
            <a:avLst/>
          </a:prstGeom>
        </p:spPr>
        <p:txBody>
          <a:bodyPr vert="horz" lIns="180000" tIns="45720" rIns="91440" bIns="45720" rtlCol="0">
            <a:no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10 MEF vs 10 Mouse Embryonic Stem cells (ES)</a:t>
            </a:r>
          </a:p>
          <a:p>
            <a:pPr lvl="1"/>
            <a:r>
              <a:rPr lang="en-US" sz="1200" dirty="0"/>
              <a:t>Is BMP4 differentially expressed?</a:t>
            </a:r>
            <a:endParaRPr lang="en-CH" sz="1200" dirty="0"/>
          </a:p>
        </p:txBody>
      </p:sp>
    </p:spTree>
    <p:extLst>
      <p:ext uri="{BB962C8B-B14F-4D97-AF65-F5344CB8AC3E}">
        <p14:creationId xmlns:p14="http://schemas.microsoft.com/office/powerpoint/2010/main" val="330737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3AB811-80B1-F7CF-80B2-234F1CBBB9D9}"/>
              </a:ext>
            </a:extLst>
          </p:cNvPr>
          <p:cNvSpPr>
            <a:spLocks noGrp="1"/>
          </p:cNvSpPr>
          <p:nvPr>
            <p:ph idx="1"/>
          </p:nvPr>
        </p:nvSpPr>
        <p:spPr>
          <a:xfrm>
            <a:off x="904875" y="781970"/>
            <a:ext cx="4249016" cy="4168490"/>
          </a:xfrm>
        </p:spPr>
        <p:txBody>
          <a:bodyPr>
            <a:normAutofit/>
          </a:bodyPr>
          <a:lstStyle/>
          <a:p>
            <a:r>
              <a:rPr lang="fr-FR" sz="1400" dirty="0" err="1"/>
              <a:t>Technical</a:t>
            </a:r>
            <a:r>
              <a:rPr lang="fr-FR" sz="1400" dirty="0"/>
              <a:t> </a:t>
            </a:r>
            <a:r>
              <a:rPr lang="fr-FR" sz="1400" dirty="0" err="1"/>
              <a:t>artifacts</a:t>
            </a:r>
            <a:endParaRPr lang="fr-FR" sz="1400" dirty="0"/>
          </a:p>
          <a:p>
            <a:r>
              <a:rPr lang="fr-FR" sz="1400" dirty="0" err="1"/>
              <a:t>Statistical</a:t>
            </a:r>
            <a:r>
              <a:rPr lang="fr-FR" sz="1400" dirty="0"/>
              <a:t> sampling</a:t>
            </a:r>
          </a:p>
          <a:p>
            <a:r>
              <a:rPr lang="fr-FR" sz="1400" dirty="0" err="1"/>
              <a:t>Biological</a:t>
            </a:r>
            <a:r>
              <a:rPr lang="fr-FR" sz="1400" dirty="0"/>
              <a:t> </a:t>
            </a:r>
            <a:r>
              <a:rPr lang="fr-FR" sz="1400" dirty="0" err="1"/>
              <a:t>factors</a:t>
            </a:r>
            <a:r>
              <a:rPr lang="fr-FR" sz="1400" dirty="0"/>
              <a:t> / </a:t>
            </a:r>
            <a:r>
              <a:rPr lang="fr-FR" sz="1400" dirty="0" err="1"/>
              <a:t>cell</a:t>
            </a:r>
            <a:r>
              <a:rPr lang="fr-FR" sz="1400" dirty="0"/>
              <a:t>-types?</a:t>
            </a:r>
          </a:p>
          <a:p>
            <a:endParaRPr lang="en-US" sz="1400" dirty="0"/>
          </a:p>
          <a:p>
            <a:r>
              <a:rPr lang="en-US" sz="1400" dirty="0"/>
              <a:t>What to do?</a:t>
            </a:r>
          </a:p>
          <a:p>
            <a:pPr lvl="1"/>
            <a:r>
              <a:rPr lang="en-US" sz="1200" dirty="0"/>
              <a:t>Tools like </a:t>
            </a:r>
            <a:r>
              <a:rPr lang="en-US" sz="1200" b="1" dirty="0"/>
              <a:t>M3Drop</a:t>
            </a:r>
            <a:r>
              <a:rPr lang="en-US" sz="1200" dirty="0"/>
              <a:t> try to model the dropout rate to find interesting genes</a:t>
            </a:r>
          </a:p>
          <a:p>
            <a:pPr lvl="1"/>
            <a:r>
              <a:rPr lang="en-US" sz="1200" dirty="0"/>
              <a:t>Other methods use Zero-Inflated distribution to model the single-cell data (because of drop-outs)</a:t>
            </a:r>
          </a:p>
          <a:p>
            <a:pPr lvl="1"/>
            <a:r>
              <a:rPr lang="en-US" sz="1200" dirty="0"/>
              <a:t>Other methods like </a:t>
            </a:r>
            <a:r>
              <a:rPr lang="en-US" sz="1200" dirty="0" err="1"/>
              <a:t>scImpute</a:t>
            </a:r>
            <a:r>
              <a:rPr lang="en-US" sz="1200" dirty="0"/>
              <a:t>, MAGIC, … try to impute the 0s</a:t>
            </a:r>
          </a:p>
          <a:p>
            <a:pPr lvl="1"/>
            <a:endParaRPr lang="en-US" sz="1200" dirty="0"/>
          </a:p>
          <a:p>
            <a:pPr lvl="1"/>
            <a:endParaRPr lang="en-CH" dirty="0"/>
          </a:p>
          <a:p>
            <a:endParaRPr lang="fr-FR" dirty="0"/>
          </a:p>
        </p:txBody>
      </p:sp>
      <p:sp>
        <p:nvSpPr>
          <p:cNvPr id="3" name="Title 2">
            <a:extLst>
              <a:ext uri="{FF2B5EF4-FFF2-40B4-BE49-F238E27FC236}">
                <a16:creationId xmlns:a16="http://schemas.microsoft.com/office/drawing/2014/main" id="{9677C854-78E1-845D-C30F-B2C741BEB6B4}"/>
              </a:ext>
            </a:extLst>
          </p:cNvPr>
          <p:cNvSpPr>
            <a:spLocks noGrp="1"/>
          </p:cNvSpPr>
          <p:nvPr>
            <p:ph type="title"/>
          </p:nvPr>
        </p:nvSpPr>
        <p:spPr/>
        <p:txBody>
          <a:bodyPr>
            <a:normAutofit fontScale="90000"/>
          </a:bodyPr>
          <a:lstStyle/>
          <a:p>
            <a:r>
              <a:rPr lang="fr-FR" dirty="0" err="1"/>
              <a:t>Why</a:t>
            </a:r>
            <a:r>
              <a:rPr lang="fr-FR" dirty="0"/>
              <a:t> do </a:t>
            </a:r>
            <a:r>
              <a:rPr lang="fr-FR" dirty="0" err="1"/>
              <a:t>we</a:t>
            </a:r>
            <a:r>
              <a:rPr lang="fr-FR" dirty="0"/>
              <a:t> observe </a:t>
            </a:r>
            <a:r>
              <a:rPr lang="fr-FR" dirty="0" err="1"/>
              <a:t>dropouts</a:t>
            </a:r>
            <a:r>
              <a:rPr lang="fr-FR" dirty="0"/>
              <a:t>?</a:t>
            </a:r>
            <a:endParaRPr lang="LID4096" dirty="0"/>
          </a:p>
        </p:txBody>
      </p:sp>
      <p:sp>
        <p:nvSpPr>
          <p:cNvPr id="4" name="Date Placeholder 3">
            <a:extLst>
              <a:ext uri="{FF2B5EF4-FFF2-40B4-BE49-F238E27FC236}">
                <a16:creationId xmlns:a16="http://schemas.microsoft.com/office/drawing/2014/main" id="{E75BDEB4-7411-FF1F-E7F7-0F8D58ECB3E2}"/>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29E67D19-7DB0-FA5B-97EF-CC45B5D9FE4A}"/>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E63B9998-FC1A-2966-790B-63BDEC799A45}"/>
              </a:ext>
            </a:extLst>
          </p:cNvPr>
          <p:cNvSpPr>
            <a:spLocks noGrp="1"/>
          </p:cNvSpPr>
          <p:nvPr>
            <p:ph type="sldNum" sz="quarter" idx="16"/>
          </p:nvPr>
        </p:nvSpPr>
        <p:spPr/>
        <p:txBody>
          <a:bodyPr/>
          <a:lstStyle/>
          <a:p>
            <a:fld id="{E1E1CD7C-2161-7D43-862E-CE4C333CD873}" type="slidenum">
              <a:rPr lang="fr-FR" smtClean="0"/>
              <a:pPr/>
              <a:t>8</a:t>
            </a:fld>
            <a:endParaRPr lang="fr-FR" dirty="0"/>
          </a:p>
        </p:txBody>
      </p:sp>
      <p:sp>
        <p:nvSpPr>
          <p:cNvPr id="9" name="Content Placeholder 1">
            <a:extLst>
              <a:ext uri="{FF2B5EF4-FFF2-40B4-BE49-F238E27FC236}">
                <a16:creationId xmlns:a16="http://schemas.microsoft.com/office/drawing/2014/main" id="{0F5416F6-A406-3194-B4C5-E6AC97635F3F}"/>
              </a:ext>
            </a:extLst>
          </p:cNvPr>
          <p:cNvSpPr txBox="1">
            <a:spLocks/>
          </p:cNvSpPr>
          <p:nvPr/>
        </p:nvSpPr>
        <p:spPr>
          <a:xfrm>
            <a:off x="558801" y="2174098"/>
            <a:ext cx="5522280" cy="2776362"/>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CH" dirty="0"/>
          </a:p>
        </p:txBody>
      </p:sp>
      <p:pic>
        <p:nvPicPr>
          <p:cNvPr id="10" name="Picture 2" descr="Picture 2">
            <a:extLst>
              <a:ext uri="{FF2B5EF4-FFF2-40B4-BE49-F238E27FC236}">
                <a16:creationId xmlns:a16="http://schemas.microsoft.com/office/drawing/2014/main" id="{1A34ADBE-66B8-BCA9-731A-E0E53AFDF757}"/>
              </a:ext>
            </a:extLst>
          </p:cNvPr>
          <p:cNvPicPr>
            <a:picLocks noChangeAspect="1"/>
          </p:cNvPicPr>
          <p:nvPr/>
        </p:nvPicPr>
        <p:blipFill>
          <a:blip r:embed="rId3"/>
          <a:stretch>
            <a:fillRect/>
          </a:stretch>
        </p:blipFill>
        <p:spPr>
          <a:xfrm>
            <a:off x="5149752" y="605397"/>
            <a:ext cx="3481486" cy="2785189"/>
          </a:xfrm>
          <a:prstGeom prst="rect">
            <a:avLst/>
          </a:prstGeom>
          <a:ln w="12700">
            <a:miter lim="400000"/>
          </a:ln>
        </p:spPr>
      </p:pic>
      <p:sp>
        <p:nvSpPr>
          <p:cNvPr id="11" name="T.S. Amdrews and M. Hemberg, Bioinformatics (2018)">
            <a:extLst>
              <a:ext uri="{FF2B5EF4-FFF2-40B4-BE49-F238E27FC236}">
                <a16:creationId xmlns:a16="http://schemas.microsoft.com/office/drawing/2014/main" id="{95B97C24-E300-5D9B-42C4-02229A217ABD}"/>
              </a:ext>
            </a:extLst>
          </p:cNvPr>
          <p:cNvSpPr txBox="1"/>
          <p:nvPr/>
        </p:nvSpPr>
        <p:spPr>
          <a:xfrm>
            <a:off x="6276466" y="4918200"/>
            <a:ext cx="2967005"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defRPr sz="1500" i="1">
                <a:solidFill>
                  <a:srgbClr val="0076BA"/>
                </a:solidFill>
                <a:latin typeface="+mn-lt"/>
                <a:ea typeface="+mn-ea"/>
                <a:cs typeface="+mn-cs"/>
                <a:sym typeface="Helvetica"/>
              </a:defRPr>
            </a:lvl1pPr>
          </a:lstStyle>
          <a:p>
            <a:r>
              <a:rPr sz="900" dirty="0"/>
              <a:t>T.S. </a:t>
            </a:r>
            <a:r>
              <a:rPr sz="900" dirty="0" err="1"/>
              <a:t>Amdrews</a:t>
            </a:r>
            <a:r>
              <a:rPr sz="900" dirty="0"/>
              <a:t> and M. </a:t>
            </a:r>
            <a:r>
              <a:rPr sz="900" dirty="0" err="1"/>
              <a:t>Hemberg</a:t>
            </a:r>
            <a:r>
              <a:rPr sz="900" dirty="0"/>
              <a:t>, Bioinformatics (2018)</a:t>
            </a:r>
          </a:p>
        </p:txBody>
      </p:sp>
      <p:pic>
        <p:nvPicPr>
          <p:cNvPr id="14" name="Picture 13">
            <a:extLst>
              <a:ext uri="{FF2B5EF4-FFF2-40B4-BE49-F238E27FC236}">
                <a16:creationId xmlns:a16="http://schemas.microsoft.com/office/drawing/2014/main" id="{139410CE-BFAA-8840-639E-0DE18E83D192}"/>
              </a:ext>
            </a:extLst>
          </p:cNvPr>
          <p:cNvPicPr>
            <a:picLocks noChangeAspect="1"/>
          </p:cNvPicPr>
          <p:nvPr/>
        </p:nvPicPr>
        <p:blipFill>
          <a:blip r:embed="rId4"/>
          <a:stretch>
            <a:fillRect/>
          </a:stretch>
        </p:blipFill>
        <p:spPr>
          <a:xfrm>
            <a:off x="1898918" y="3667252"/>
            <a:ext cx="5346164" cy="1131370"/>
          </a:xfrm>
          <a:prstGeom prst="rect">
            <a:avLst/>
          </a:prstGeom>
        </p:spPr>
      </p:pic>
      <p:sp>
        <p:nvSpPr>
          <p:cNvPr id="15" name="TextBox 14">
            <a:extLst>
              <a:ext uri="{FF2B5EF4-FFF2-40B4-BE49-F238E27FC236}">
                <a16:creationId xmlns:a16="http://schemas.microsoft.com/office/drawing/2014/main" id="{F29CEE72-D6BE-96C5-FB49-13A67AAB929A}"/>
              </a:ext>
            </a:extLst>
          </p:cNvPr>
          <p:cNvSpPr txBox="1"/>
          <p:nvPr/>
        </p:nvSpPr>
        <p:spPr>
          <a:xfrm>
            <a:off x="2510634" y="3446585"/>
            <a:ext cx="4201791" cy="300082"/>
          </a:xfrm>
          <a:prstGeom prst="rect">
            <a:avLst/>
          </a:prstGeom>
          <a:noFill/>
        </p:spPr>
        <p:txBody>
          <a:bodyPr wrap="none" rtlCol="0">
            <a:spAutoFit/>
          </a:bodyPr>
          <a:lstStyle/>
          <a:p>
            <a:r>
              <a:rPr lang="fr-FR" b="1" dirty="0" err="1"/>
              <a:t>Technical</a:t>
            </a:r>
            <a:r>
              <a:rPr lang="fr-FR" b="1" dirty="0"/>
              <a:t> </a:t>
            </a:r>
            <a:r>
              <a:rPr lang="fr-FR" b="1" dirty="0" err="1"/>
              <a:t>artifacts</a:t>
            </a:r>
            <a:r>
              <a:rPr lang="fr-FR" b="1" dirty="0"/>
              <a:t>          </a:t>
            </a:r>
            <a:r>
              <a:rPr lang="fr-FR" dirty="0"/>
              <a:t>vs          </a:t>
            </a:r>
            <a:r>
              <a:rPr lang="fr-FR" b="1" dirty="0" err="1"/>
              <a:t>Biological</a:t>
            </a:r>
            <a:r>
              <a:rPr lang="fr-FR" b="1" dirty="0"/>
              <a:t> signal</a:t>
            </a:r>
            <a:endParaRPr lang="LID4096" b="1" dirty="0"/>
          </a:p>
        </p:txBody>
      </p:sp>
      <p:sp>
        <p:nvSpPr>
          <p:cNvPr id="16" name="Rectangle 15">
            <a:extLst>
              <a:ext uri="{FF2B5EF4-FFF2-40B4-BE49-F238E27FC236}">
                <a16:creationId xmlns:a16="http://schemas.microsoft.com/office/drawing/2014/main" id="{A4A601D3-CF35-18C7-1BAC-283EFC134329}"/>
              </a:ext>
            </a:extLst>
          </p:cNvPr>
          <p:cNvSpPr/>
          <p:nvPr/>
        </p:nvSpPr>
        <p:spPr>
          <a:xfrm>
            <a:off x="1898918" y="3446585"/>
            <a:ext cx="5459056" cy="135203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43158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D0A8C2-7F1A-77EE-6A93-5A901D865B9C}"/>
              </a:ext>
            </a:extLst>
          </p:cNvPr>
          <p:cNvSpPr>
            <a:spLocks noGrp="1"/>
          </p:cNvSpPr>
          <p:nvPr>
            <p:ph idx="1"/>
          </p:nvPr>
        </p:nvSpPr>
        <p:spPr/>
        <p:txBody>
          <a:bodyPr>
            <a:normAutofit fontScale="92500"/>
          </a:bodyPr>
          <a:lstStyle/>
          <a:p>
            <a:r>
              <a:rPr lang="fr-FR" dirty="0"/>
              <a:t>There </a:t>
            </a:r>
            <a:r>
              <a:rPr lang="fr-FR" dirty="0" err="1"/>
              <a:t>was</a:t>
            </a:r>
            <a:r>
              <a:rPr lang="fr-FR" dirty="0"/>
              <a:t> a long </a:t>
            </a:r>
            <a:r>
              <a:rPr lang="fr-FR" dirty="0" err="1"/>
              <a:t>debate</a:t>
            </a:r>
            <a:r>
              <a:rPr lang="fr-FR" dirty="0"/>
              <a:t> about </a:t>
            </a:r>
            <a:r>
              <a:rPr lang="fr-FR" dirty="0" err="1"/>
              <a:t>what</a:t>
            </a:r>
            <a:r>
              <a:rPr lang="fr-FR" dirty="0"/>
              <a:t> </a:t>
            </a:r>
            <a:r>
              <a:rPr lang="fr-FR" dirty="0" err="1"/>
              <a:t>is</a:t>
            </a:r>
            <a:r>
              <a:rPr lang="fr-FR" dirty="0"/>
              <a:t> the best solution for </a:t>
            </a:r>
            <a:r>
              <a:rPr lang="fr-FR" dirty="0" err="1"/>
              <a:t>dealing</a:t>
            </a:r>
            <a:r>
              <a:rPr lang="fr-FR" dirty="0"/>
              <a:t> </a:t>
            </a:r>
            <a:r>
              <a:rPr lang="fr-FR" dirty="0" err="1"/>
              <a:t>with</a:t>
            </a:r>
            <a:r>
              <a:rPr lang="fr-FR" dirty="0"/>
              <a:t> drop-outs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err="1"/>
              <a:t>Nowadays</a:t>
            </a:r>
            <a:r>
              <a:rPr lang="fr-FR" dirty="0"/>
              <a:t>, </a:t>
            </a:r>
            <a:r>
              <a:rPr lang="fr-FR" dirty="0" err="1"/>
              <a:t>apart</a:t>
            </a:r>
            <a:r>
              <a:rPr lang="fr-FR" dirty="0"/>
              <a:t> </a:t>
            </a:r>
            <a:r>
              <a:rPr lang="fr-FR" dirty="0" err="1"/>
              <a:t>from</a:t>
            </a:r>
            <a:r>
              <a:rPr lang="fr-FR" dirty="0"/>
              <a:t> </a:t>
            </a:r>
            <a:r>
              <a:rPr lang="fr-FR" dirty="0" err="1"/>
              <a:t>very</a:t>
            </a:r>
            <a:r>
              <a:rPr lang="fr-FR" dirty="0"/>
              <a:t> </a:t>
            </a:r>
            <a:r>
              <a:rPr lang="fr-FR" dirty="0" err="1"/>
              <a:t>specific</a:t>
            </a:r>
            <a:r>
              <a:rPr lang="fr-FR" dirty="0"/>
              <a:t> analyses, </a:t>
            </a:r>
            <a:r>
              <a:rPr lang="fr-FR" dirty="0" err="1"/>
              <a:t>we</a:t>
            </a:r>
            <a:r>
              <a:rPr lang="fr-FR" dirty="0"/>
              <a:t> </a:t>
            </a:r>
            <a:r>
              <a:rPr lang="fr-FR" dirty="0" err="1"/>
              <a:t>don’t</a:t>
            </a:r>
            <a:r>
              <a:rPr lang="fr-FR" dirty="0"/>
              <a:t> do </a:t>
            </a:r>
            <a:r>
              <a:rPr lang="fr-FR" dirty="0" err="1"/>
              <a:t>anything</a:t>
            </a:r>
            <a:r>
              <a:rPr lang="fr-FR" dirty="0"/>
              <a:t> </a:t>
            </a:r>
            <a:r>
              <a:rPr lang="fr-FR" dirty="0" err="1"/>
              <a:t>special</a:t>
            </a:r>
            <a:r>
              <a:rPr lang="fr-FR" dirty="0"/>
              <a:t> about </a:t>
            </a:r>
            <a:r>
              <a:rPr lang="fr-FR" dirty="0" err="1"/>
              <a:t>dropouts</a:t>
            </a:r>
            <a:r>
              <a:rPr lang="fr-FR" dirty="0"/>
              <a:t>. </a:t>
            </a:r>
            <a:r>
              <a:rPr lang="fr-FR" dirty="0" err="1"/>
              <a:t>We</a:t>
            </a:r>
            <a:r>
              <a:rPr lang="fr-FR" dirty="0"/>
              <a:t> </a:t>
            </a:r>
            <a:r>
              <a:rPr lang="fr-FR" dirty="0" err="1"/>
              <a:t>just</a:t>
            </a:r>
            <a:r>
              <a:rPr lang="fr-FR" dirty="0"/>
              <a:t> </a:t>
            </a:r>
            <a:r>
              <a:rPr lang="fr-FR" dirty="0" err="1"/>
              <a:t>keep</a:t>
            </a:r>
            <a:r>
              <a:rPr lang="fr-FR" dirty="0"/>
              <a:t> in </a:t>
            </a:r>
            <a:r>
              <a:rPr lang="fr-FR" dirty="0" err="1"/>
              <a:t>mind</a:t>
            </a:r>
            <a:r>
              <a:rPr lang="fr-FR" dirty="0"/>
              <a:t> </a:t>
            </a:r>
            <a:r>
              <a:rPr lang="fr-FR" dirty="0" err="1"/>
              <a:t>that</a:t>
            </a:r>
            <a:r>
              <a:rPr lang="fr-FR" dirty="0"/>
              <a:t> </a:t>
            </a:r>
            <a:r>
              <a:rPr lang="fr-FR" dirty="0" err="1"/>
              <a:t>they</a:t>
            </a:r>
            <a:r>
              <a:rPr lang="fr-FR" dirty="0"/>
              <a:t> are </a:t>
            </a:r>
            <a:r>
              <a:rPr lang="fr-FR" dirty="0" err="1"/>
              <a:t>present</a:t>
            </a:r>
            <a:r>
              <a:rPr lang="fr-FR" dirty="0"/>
              <a:t> in the data</a:t>
            </a:r>
            <a:endParaRPr lang="LID4096" dirty="0"/>
          </a:p>
        </p:txBody>
      </p:sp>
      <p:sp>
        <p:nvSpPr>
          <p:cNvPr id="3" name="Title 2">
            <a:extLst>
              <a:ext uri="{FF2B5EF4-FFF2-40B4-BE49-F238E27FC236}">
                <a16:creationId xmlns:a16="http://schemas.microsoft.com/office/drawing/2014/main" id="{B83B3C7C-C2EF-3106-60AD-0606C4CEE21C}"/>
              </a:ext>
            </a:extLst>
          </p:cNvPr>
          <p:cNvSpPr>
            <a:spLocks noGrp="1"/>
          </p:cNvSpPr>
          <p:nvPr>
            <p:ph type="title"/>
          </p:nvPr>
        </p:nvSpPr>
        <p:spPr/>
        <p:txBody>
          <a:bodyPr>
            <a:normAutofit fontScale="90000"/>
          </a:bodyPr>
          <a:lstStyle/>
          <a:p>
            <a:r>
              <a:rPr lang="fr-FR" dirty="0" err="1"/>
              <a:t>Dropouts</a:t>
            </a:r>
            <a:r>
              <a:rPr lang="fr-FR" dirty="0"/>
              <a:t>, </a:t>
            </a:r>
            <a:r>
              <a:rPr lang="fr-FR" dirty="0" err="1"/>
              <a:t>what</a:t>
            </a:r>
            <a:r>
              <a:rPr lang="fr-FR" dirty="0"/>
              <a:t> to do?</a:t>
            </a:r>
            <a:endParaRPr lang="LID4096" dirty="0"/>
          </a:p>
        </p:txBody>
      </p:sp>
      <p:sp>
        <p:nvSpPr>
          <p:cNvPr id="4" name="Date Placeholder 3">
            <a:extLst>
              <a:ext uri="{FF2B5EF4-FFF2-40B4-BE49-F238E27FC236}">
                <a16:creationId xmlns:a16="http://schemas.microsoft.com/office/drawing/2014/main" id="{2D86B4FF-A213-BD87-86CB-BBC40DA2CCED}"/>
              </a:ext>
            </a:extLst>
          </p:cNvPr>
          <p:cNvSpPr>
            <a:spLocks noGrp="1"/>
          </p:cNvSpPr>
          <p:nvPr>
            <p:ph type="dt" sz="half" idx="14"/>
          </p:nvPr>
        </p:nvSpPr>
        <p:spPr/>
        <p:txBody>
          <a:bodyPr/>
          <a:lstStyle/>
          <a:p>
            <a:r>
              <a:rPr lang="fr-CH"/>
              <a:t>BIOENG-420  SINGLE-CELL BIOLOGY</a:t>
            </a:r>
            <a:endParaRPr lang="fr-FR" dirty="0"/>
          </a:p>
        </p:txBody>
      </p:sp>
      <p:sp>
        <p:nvSpPr>
          <p:cNvPr id="5" name="Footer Placeholder 4">
            <a:extLst>
              <a:ext uri="{FF2B5EF4-FFF2-40B4-BE49-F238E27FC236}">
                <a16:creationId xmlns:a16="http://schemas.microsoft.com/office/drawing/2014/main" id="{D71B9DCC-7735-DCD3-781A-7DDFE87AD77A}"/>
              </a:ext>
            </a:extLst>
          </p:cNvPr>
          <p:cNvSpPr>
            <a:spLocks noGrp="1"/>
          </p:cNvSpPr>
          <p:nvPr>
            <p:ph type="ftr" sz="quarter" idx="15"/>
          </p:nvPr>
        </p:nvSpPr>
        <p:spPr/>
        <p:txBody>
          <a:bodyPr/>
          <a:lstStyle/>
          <a:p>
            <a:r>
              <a:rPr lang="fr-FR" dirty="0"/>
              <a:t>Vincent Gardeux</a:t>
            </a:r>
          </a:p>
        </p:txBody>
      </p:sp>
      <p:sp>
        <p:nvSpPr>
          <p:cNvPr id="6" name="Slide Number Placeholder 5">
            <a:extLst>
              <a:ext uri="{FF2B5EF4-FFF2-40B4-BE49-F238E27FC236}">
                <a16:creationId xmlns:a16="http://schemas.microsoft.com/office/drawing/2014/main" id="{18DF40F6-16C9-C49E-CC3F-BDAA2A81D651}"/>
              </a:ext>
            </a:extLst>
          </p:cNvPr>
          <p:cNvSpPr>
            <a:spLocks noGrp="1"/>
          </p:cNvSpPr>
          <p:nvPr>
            <p:ph type="sldNum" sz="quarter" idx="16"/>
          </p:nvPr>
        </p:nvSpPr>
        <p:spPr/>
        <p:txBody>
          <a:bodyPr/>
          <a:lstStyle/>
          <a:p>
            <a:fld id="{E1E1CD7C-2161-7D43-862E-CE4C333CD873}" type="slidenum">
              <a:rPr lang="fr-FR" smtClean="0"/>
              <a:pPr/>
              <a:t>9</a:t>
            </a:fld>
            <a:endParaRPr lang="fr-FR" dirty="0"/>
          </a:p>
        </p:txBody>
      </p:sp>
      <p:pic>
        <p:nvPicPr>
          <p:cNvPr id="8" name="Picture 7">
            <a:extLst>
              <a:ext uri="{FF2B5EF4-FFF2-40B4-BE49-F238E27FC236}">
                <a16:creationId xmlns:a16="http://schemas.microsoft.com/office/drawing/2014/main" id="{17728CC4-3D83-8679-7CA0-35329E4CE75D}"/>
              </a:ext>
            </a:extLst>
          </p:cNvPr>
          <p:cNvPicPr>
            <a:picLocks noChangeAspect="1"/>
          </p:cNvPicPr>
          <p:nvPr/>
        </p:nvPicPr>
        <p:blipFill>
          <a:blip r:embed="rId3"/>
          <a:stretch>
            <a:fillRect/>
          </a:stretch>
        </p:blipFill>
        <p:spPr>
          <a:xfrm>
            <a:off x="2326354" y="1386627"/>
            <a:ext cx="5786797" cy="2597087"/>
          </a:xfrm>
          <a:prstGeom prst="rect">
            <a:avLst/>
          </a:prstGeom>
        </p:spPr>
      </p:pic>
    </p:spTree>
    <p:extLst>
      <p:ext uri="{BB962C8B-B14F-4D97-AF65-F5344CB8AC3E}">
        <p14:creationId xmlns:p14="http://schemas.microsoft.com/office/powerpoint/2010/main" val="95382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7693</TotalTime>
  <Words>2812</Words>
  <Application>Microsoft Office PowerPoint</Application>
  <PresentationFormat>On-screen Show (16:9)</PresentationFormat>
  <Paragraphs>634</Paragraphs>
  <Slides>35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Courier New</vt:lpstr>
      <vt:lpstr>Franklin Gothic Demi Cond</vt:lpstr>
      <vt:lpstr>Google Sans</vt:lpstr>
      <vt:lpstr>IBM Plex Sans</vt:lpstr>
      <vt:lpstr>Symbol</vt:lpstr>
      <vt:lpstr>Wingdings</vt:lpstr>
      <vt:lpstr>Thème Office</vt:lpstr>
      <vt:lpstr>BIOENG-420  Single-cell biology</vt:lpstr>
      <vt:lpstr>Biologists: “I want to do single-cell”</vt:lpstr>
      <vt:lpstr>But how do I analyze single-cell data?</vt:lpstr>
      <vt:lpstr>Single-cell RNA-seq vs bulk RNA-seq</vt:lpstr>
      <vt:lpstr>Bulk RNA-seq, technical vs biological variation</vt:lpstr>
      <vt:lpstr>Single-cell RNA-seq – variation and dropouts</vt:lpstr>
      <vt:lpstr>Single-cell RNA-seq – variation and dropouts</vt:lpstr>
      <vt:lpstr>Why do we observe dropouts?</vt:lpstr>
      <vt:lpstr>Dropouts, what to do?</vt:lpstr>
      <vt:lpstr>From a library to sequencing data</vt:lpstr>
      <vt:lpstr>scRNA-seq analysis pipeline</vt:lpstr>
      <vt:lpstr>All-in-one analysis pipelines</vt:lpstr>
      <vt:lpstr>A scRNA-seq “blackbox” pipeline may not be applicable to all datasets</vt:lpstr>
      <vt:lpstr>Preprocessing in short</vt:lpstr>
      <vt:lpstr>What is a .fastq file?</vt:lpstr>
      <vt:lpstr>Preprocessing: Sequencing quality</vt:lpstr>
      <vt:lpstr>Preprocessing: Mapping to genome/transcriptome</vt:lpstr>
      <vt:lpstr>Preprocessing: Gene expression estimate – count matrix</vt:lpstr>
      <vt:lpstr>Unique Molecular Identifier (UMI) – Principle</vt:lpstr>
      <vt:lpstr>Unique Molecular Identifier (UMI) – Example </vt:lpstr>
      <vt:lpstr>Unique Molecular Identifier (UMI) – Example </vt:lpstr>
      <vt:lpstr>Visualizing coverage?</vt:lpstr>
      <vt:lpstr>Downstream analysis pipeline</vt:lpstr>
      <vt:lpstr>Downstream analysis</vt:lpstr>
      <vt:lpstr>Downstream analysis: Quality control (post-alignment)</vt:lpstr>
      <vt:lpstr>Downstream analysis: Cell Filtering</vt:lpstr>
      <vt:lpstr>Downstream analysis: Gene filtering</vt:lpstr>
      <vt:lpstr>Downstream analysis: Normalization</vt:lpstr>
      <vt:lpstr>Downstream analysis: Highly Variable Genes</vt:lpstr>
      <vt:lpstr>Removal of unwanted sources of variation</vt:lpstr>
      <vt:lpstr>And other covariates?</vt:lpstr>
      <vt:lpstr>Other potential issues: ambient RNA</vt:lpstr>
      <vt:lpstr>Other potential issues: empty droplets</vt:lpstr>
      <vt:lpstr>Next week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Vincent Gardeux</cp:lastModifiedBy>
  <cp:revision>252</cp:revision>
  <cp:lastPrinted>2019-06-19T13:21:30Z</cp:lastPrinted>
  <dcterms:created xsi:type="dcterms:W3CDTF">2019-04-02T06:24:35Z</dcterms:created>
  <dcterms:modified xsi:type="dcterms:W3CDTF">2025-03-03T14:44:30Z</dcterms:modified>
</cp:coreProperties>
</file>