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423" r:id="rId2"/>
    <p:sldId id="2424" r:id="rId3"/>
    <p:sldId id="2425" r:id="rId4"/>
    <p:sldId id="2426" r:id="rId5"/>
    <p:sldId id="2428" r:id="rId6"/>
    <p:sldId id="2429" r:id="rId7"/>
    <p:sldId id="2430" r:id="rId8"/>
    <p:sldId id="2431" r:id="rId9"/>
    <p:sldId id="2433" r:id="rId10"/>
    <p:sldId id="2434" r:id="rId11"/>
    <p:sldId id="2435" r:id="rId12"/>
    <p:sldId id="2436" r:id="rId13"/>
    <p:sldId id="2437" r:id="rId14"/>
    <p:sldId id="2438" r:id="rId15"/>
    <p:sldId id="2439" r:id="rId16"/>
    <p:sldId id="2449" r:id="rId17"/>
    <p:sldId id="2442" r:id="rId18"/>
    <p:sldId id="2443" r:id="rId19"/>
    <p:sldId id="2444" r:id="rId20"/>
    <p:sldId id="2447" r:id="rId21"/>
    <p:sldId id="2445" r:id="rId22"/>
    <p:sldId id="2446" r:id="rId23"/>
    <p:sldId id="2448" r:id="rId24"/>
    <p:sldId id="380" r:id="rId25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BF3FFFD-C098-4740-BA83-AF7494E26753}">
          <p14:sldIdLst>
            <p14:sldId id="2423"/>
            <p14:sldId id="2424"/>
          </p14:sldIdLst>
        </p14:section>
        <p14:section name="Background" id="{2B9A368C-2258-6942-8144-0F7EA08EF783}">
          <p14:sldIdLst>
            <p14:sldId id="2425"/>
            <p14:sldId id="2426"/>
            <p14:sldId id="2428"/>
            <p14:sldId id="2429"/>
            <p14:sldId id="2430"/>
            <p14:sldId id="2431"/>
          </p14:sldIdLst>
        </p14:section>
        <p14:section name="Single-cell RNA-seq" id="{9720E50E-3293-EA43-8826-809BB745D4BF}">
          <p14:sldIdLst>
            <p14:sldId id="2433"/>
            <p14:sldId id="2434"/>
            <p14:sldId id="2435"/>
            <p14:sldId id="2436"/>
          </p14:sldIdLst>
        </p14:section>
        <p14:section name="Single-cell protocols" id="{9BC25591-AC98-8548-8C69-2AB6C8C47D34}">
          <p14:sldIdLst>
            <p14:sldId id="2437"/>
            <p14:sldId id="2438"/>
            <p14:sldId id="2439"/>
            <p14:sldId id="2449"/>
            <p14:sldId id="2442"/>
            <p14:sldId id="2443"/>
            <p14:sldId id="2444"/>
            <p14:sldId id="2447"/>
          </p14:sldIdLst>
        </p14:section>
        <p14:section name="Beyond Single-cell RNA-seq" id="{7B96ACF6-F4D6-2540-9A63-20C92C252681}">
          <p14:sldIdLst>
            <p14:sldId id="2445"/>
            <p14:sldId id="2446"/>
            <p14:sldId id="2448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E66D"/>
    <a:srgbClr val="73E97E"/>
    <a:srgbClr val="81EB8B"/>
    <a:srgbClr val="B0F2B6"/>
    <a:srgbClr val="8FED98"/>
    <a:srgbClr val="C2CDA5"/>
    <a:srgbClr val="B3CF99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89718"/>
  </p:normalViewPr>
  <p:slideViewPr>
    <p:cSldViewPr snapToGrid="0" snapToObjects="1" showGuides="1">
      <p:cViewPr varScale="1">
        <p:scale>
          <a:sx n="144" d="100"/>
          <a:sy n="144" d="100"/>
        </p:scale>
        <p:origin x="11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072" y="208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6A92-D786-8E43-B631-AC8CCE197032}" type="datetime1">
              <a:rPr lang="fr-CH" smtClean="0">
                <a:latin typeface="Arial" panose="020B0604020202020204" pitchFamily="34" charset="0"/>
              </a:rPr>
              <a:t>24.02.2025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D5A2E6-BF77-514A-A699-CC694C3BD51F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72000"/>
            <a:ext cx="6436964" cy="402955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A87EDF-68BA-F94F-B072-14600DC49C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46CD82-E649-524A-9F69-54FD129847B5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6FE9C7-3AD5-C54F-B9F1-147F108973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1B2E7AA-ECDA-9344-AA3A-EC044CB2FF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99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D5A2E6-BF77-514A-A699-CC694C3BD51F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53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D5A2E6-BF77-514A-A699-CC694C3BD51F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74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D5A2E6-BF77-514A-A699-CC694C3BD51F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37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D5A2E6-BF77-514A-A699-CC694C3BD51F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90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592138"/>
            <a:ext cx="6435725" cy="36210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87875"/>
            <a:ext cx="6436964" cy="401368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1CB072-4A5C-F443-84CC-466F605850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A3106D-EA51-A442-936C-2F743E8ED59D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8310D-B91B-A743-896F-F9845CEF2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F563D77-70D3-894D-9BAC-6BBC60FA11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7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781970"/>
            <a:ext cx="7658954" cy="416849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658954" cy="42584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492143" y="3049182"/>
            <a:ext cx="3341052" cy="370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Vincent Gardeux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160369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8354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YCup_5njeS4" TargetMode="External"/><Relationship Id="rId4" Type="http://schemas.openxmlformats.org/officeDocument/2006/relationships/hyperlink" Target="https://youtu.be/zQoHc6PtIFk?si=V8LrVtQcPT71nnGc&amp;t=21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s://www.nature.com/articles/s41587-020-0469-4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sciencedirect.com/science/article/pii/S1672022921000486" TargetMode="Externa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67202292100048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Y_5qWCUZStU" TargetMode="External"/><Relationship Id="rId5" Type="http://schemas.openxmlformats.org/officeDocument/2006/relationships/hyperlink" Target="https://www.youtube.com/shorts/Wb8niwdR8Sc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kb.10xgenomics.com/hc/en-us/articles/360001378811-What-is-the-maximum-number-of-cells-that-can-be-profiled-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hyperlink" Target="https://www.nature.com/articles/s12276-020-0420-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science.sciencemag.org/content/320/5881/1344.lo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raining.galaxyproject.org/training-material/topics/sequence-analysis/tutorials/mapping/tutorial.htm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652C22B-D653-4E46-A05B-508816C55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3" y="3680591"/>
            <a:ext cx="8042516" cy="112240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fr-FR" sz="2000" b="1" kern="0" dirty="0">
                <a:latin typeface="+mn-lt"/>
                <a:ea typeface="MS PGothic" panose="020B0600070205080204" pitchFamily="34" charset="-128"/>
              </a:rPr>
              <a:t>Vincent Gardeux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fr-FR" sz="1600" kern="0" dirty="0" err="1">
                <a:latin typeface="+mn-lt"/>
                <a:ea typeface="MS PGothic" panose="020B0600070205080204" pitchFamily="34" charset="-128"/>
              </a:rPr>
              <a:t>Deplancke’s</a:t>
            </a:r>
            <a:r>
              <a:rPr lang="en-US" altLang="fr-FR" sz="1600" kern="0" dirty="0">
                <a:latin typeface="+mn-lt"/>
                <a:ea typeface="MS PGothic" panose="020B0600070205080204" pitchFamily="34" charset="-128"/>
              </a:rPr>
              <a:t> Laboratory of Systems Biology and Genetics</a:t>
            </a:r>
            <a:endParaRPr lang="en-GB" altLang="fr-FR" sz="2000" kern="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DC84974-DE85-7541-9C81-748C62A7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5326824" cy="1072753"/>
          </a:xfrm>
        </p:spPr>
        <p:txBody>
          <a:bodyPr/>
          <a:lstStyle/>
          <a:p>
            <a:r>
              <a:rPr lang="fr-FR" dirty="0"/>
              <a:t>BIOENG-420  Single-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biology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00E477-6660-6A47-866B-99F473F4A6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492B5F-E3C1-0346-8964-64D4A6F3A0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0AFC3F-4C48-9E43-9766-08DBFD8747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6A8F2683-D74B-4CB9-A6DF-FECC454FD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227480"/>
              </p:ext>
            </p:extLst>
          </p:nvPr>
        </p:nvGraphicFramePr>
        <p:xfrm>
          <a:off x="1340284" y="1711020"/>
          <a:ext cx="763542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180">
                  <a:extLst>
                    <a:ext uri="{9D8B030D-6E8A-4147-A177-3AD203B41FA5}">
                      <a16:colId xmlns:a16="http://schemas.microsoft.com/office/drawing/2014/main" val="990221778"/>
                    </a:ext>
                  </a:extLst>
                </a:gridCol>
                <a:gridCol w="5810240">
                  <a:extLst>
                    <a:ext uri="{9D8B030D-6E8A-4147-A177-3AD203B41FA5}">
                      <a16:colId xmlns:a16="http://schemas.microsoft.com/office/drawing/2014/main" val="1059294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BIOENG420-02</a:t>
                      </a:r>
                      <a:endParaRPr lang="en-CH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</a:rPr>
                        <a:t>Introduction to single-cell transcriptomics</a:t>
                      </a:r>
                      <a:endParaRPr lang="en-C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7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7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784118-14CD-4444-BE63-CBD18BD6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Tissues are generally </a:t>
            </a:r>
            <a:r>
              <a:rPr lang="en-US" b="1" dirty="0"/>
              <a:t>heterogeneous</a:t>
            </a:r>
          </a:p>
          <a:p>
            <a:pPr lvl="1"/>
            <a:r>
              <a:rPr lang="en-US" dirty="0"/>
              <a:t>Tissue ≠ cell-type</a:t>
            </a:r>
          </a:p>
          <a:p>
            <a:pPr lvl="1"/>
            <a:r>
              <a:rPr lang="en-US" dirty="0"/>
              <a:t>Usually multiple cell-types in a tissue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125A01-ECEC-4360-921D-463AAF9B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bulk RNA-seq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36365-F44D-4ED2-B48A-DE213F1974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23084D-AAFF-4024-95DE-32A22522C4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3C416C-60DF-46C5-81B7-99A6458A93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Organizational-structure-of-adipose-tissue-MSCs-Mesenchymal-stem-cells.ppm.png" descr="Organizational-structure-of-adipose-tissue-MSCs-Mesenchymal-stem-cells.ppm.png">
            <a:extLst>
              <a:ext uri="{FF2B5EF4-FFF2-40B4-BE49-F238E27FC236}">
                <a16:creationId xmlns:a16="http://schemas.microsoft.com/office/drawing/2014/main" id="{B694C6A7-C4BB-477A-921B-4EF1C35E6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40" y="605397"/>
            <a:ext cx="2355777" cy="1618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84AEB4A-C396-4026-A51C-8A0D95816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559" y="2396665"/>
            <a:ext cx="6160591" cy="150541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65EE2D-2770-433B-A1BB-1489A52D89A1}"/>
              </a:ext>
            </a:extLst>
          </p:cNvPr>
          <p:cNvSpPr/>
          <p:nvPr/>
        </p:nvSpPr>
        <p:spPr>
          <a:xfrm>
            <a:off x="1740055" y="3435182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Sample</a:t>
            </a:r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D8356-BEA2-4B3E-9EBB-79DC2E161942}"/>
              </a:ext>
            </a:extLst>
          </p:cNvPr>
          <p:cNvSpPr/>
          <p:nvPr/>
        </p:nvSpPr>
        <p:spPr>
          <a:xfrm>
            <a:off x="1505062" y="2866876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323BF-9BEF-4CDF-BE10-C17EED29608B}"/>
              </a:ext>
            </a:extLst>
          </p:cNvPr>
          <p:cNvSpPr/>
          <p:nvPr/>
        </p:nvSpPr>
        <p:spPr>
          <a:xfrm>
            <a:off x="1699332" y="2740640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B182AB-59EC-439D-AA0A-A803C8D93F05}"/>
              </a:ext>
            </a:extLst>
          </p:cNvPr>
          <p:cNvSpPr/>
          <p:nvPr/>
        </p:nvSpPr>
        <p:spPr>
          <a:xfrm>
            <a:off x="1797586" y="2538831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05120-DFBD-4966-A2E0-B548A788E410}"/>
              </a:ext>
            </a:extLst>
          </p:cNvPr>
          <p:cNvSpPr/>
          <p:nvPr/>
        </p:nvSpPr>
        <p:spPr>
          <a:xfrm>
            <a:off x="1595109" y="3056430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F5C68D-9F12-4DCA-833D-2682275CE753}"/>
              </a:ext>
            </a:extLst>
          </p:cNvPr>
          <p:cNvSpPr/>
          <p:nvPr/>
        </p:nvSpPr>
        <p:spPr>
          <a:xfrm>
            <a:off x="1798202" y="3175406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613589-F898-4D0C-9B7A-E31DC7D99AE7}"/>
              </a:ext>
            </a:extLst>
          </p:cNvPr>
          <p:cNvSpPr/>
          <p:nvPr/>
        </p:nvSpPr>
        <p:spPr>
          <a:xfrm>
            <a:off x="1834926" y="2947783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3040AA-946F-4774-A6EB-44331CA7BD2C}"/>
              </a:ext>
            </a:extLst>
          </p:cNvPr>
          <p:cNvSpPr/>
          <p:nvPr/>
        </p:nvSpPr>
        <p:spPr>
          <a:xfrm>
            <a:off x="1928129" y="2706959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0B6B37-92CB-4589-835E-67A4DAB5EF02}"/>
              </a:ext>
            </a:extLst>
          </p:cNvPr>
          <p:cNvSpPr/>
          <p:nvPr/>
        </p:nvSpPr>
        <p:spPr>
          <a:xfrm>
            <a:off x="2026383" y="2493041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F0BF68-9F9F-46B4-B750-CB80DB08DD8B}"/>
              </a:ext>
            </a:extLst>
          </p:cNvPr>
          <p:cNvSpPr/>
          <p:nvPr/>
        </p:nvSpPr>
        <p:spPr>
          <a:xfrm>
            <a:off x="2190584" y="2660444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737286-64F2-4965-91BE-B23F4A7B80A4}"/>
              </a:ext>
            </a:extLst>
          </p:cNvPr>
          <p:cNvSpPr/>
          <p:nvPr/>
        </p:nvSpPr>
        <p:spPr>
          <a:xfrm>
            <a:off x="2092075" y="2870551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62C753-1D42-440B-B7A5-5B68D06461B0}"/>
              </a:ext>
            </a:extLst>
          </p:cNvPr>
          <p:cNvSpPr/>
          <p:nvPr/>
        </p:nvSpPr>
        <p:spPr>
          <a:xfrm>
            <a:off x="2026999" y="3105262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7495DC-D188-4DF7-A466-9ADD3DF6C2C2}"/>
              </a:ext>
            </a:extLst>
          </p:cNvPr>
          <p:cNvSpPr/>
          <p:nvPr/>
        </p:nvSpPr>
        <p:spPr>
          <a:xfrm>
            <a:off x="2290411" y="3013828"/>
            <a:ext cx="336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Cell</a:t>
            </a:r>
            <a:endParaRPr lang="fr-FR" sz="7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3A38E42-74FA-4B61-8335-2FEC8A20ED39}"/>
              </a:ext>
            </a:extLst>
          </p:cNvPr>
          <p:cNvSpPr txBox="1"/>
          <p:nvPr/>
        </p:nvSpPr>
        <p:spPr>
          <a:xfrm>
            <a:off x="196004" y="1757269"/>
            <a:ext cx="52053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However, bulk RNA-seq works on large group of cells such as</a:t>
            </a:r>
          </a:p>
          <a:p>
            <a:r>
              <a:rPr lang="en-US" dirty="0"/>
              <a:t>      tissues or cell lines which comprises different cell-types</a:t>
            </a:r>
            <a:endParaRPr lang="fr-FR" dirty="0"/>
          </a:p>
        </p:txBody>
      </p:sp>
      <p:sp>
        <p:nvSpPr>
          <p:cNvPr id="24" name="Espace réservé du contenu 1">
            <a:extLst>
              <a:ext uri="{FF2B5EF4-FFF2-40B4-BE49-F238E27FC236}">
                <a16:creationId xmlns:a16="http://schemas.microsoft.com/office/drawing/2014/main" id="{4C1928D5-88E4-42D7-B80A-B77E4EA32A84}"/>
              </a:ext>
            </a:extLst>
          </p:cNvPr>
          <p:cNvSpPr txBox="1">
            <a:spLocks/>
          </p:cNvSpPr>
          <p:nvPr/>
        </p:nvSpPr>
        <p:spPr>
          <a:xfrm>
            <a:off x="904875" y="4116121"/>
            <a:ext cx="7658954" cy="901767"/>
          </a:xfrm>
          <a:prstGeom prst="rect">
            <a:avLst/>
          </a:prstGeom>
        </p:spPr>
        <p:txBody>
          <a:bodyPr vert="horz" lIns="18000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bulk RNA-seq sample is an </a:t>
            </a:r>
            <a:r>
              <a:rPr lang="en-US" b="1" dirty="0"/>
              <a:t>AVERAGE</a:t>
            </a:r>
            <a:r>
              <a:rPr lang="en-US" dirty="0"/>
              <a:t> transcriptome of many cells</a:t>
            </a:r>
            <a:endParaRPr lang="en-US" b="1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No idea of the distribution of expression levels for each cell, or of the heterogeneity of the sample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0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568FC4F-A490-45C6-B2CE-4138876A6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defRPr sz="1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dirty="0" err="1"/>
              <a:t>scRNA-seq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:</a:t>
            </a:r>
          </a:p>
          <a:p>
            <a:pPr lvl="1">
              <a:spcBef>
                <a:spcPts val="700"/>
              </a:spcBef>
              <a:defRPr sz="1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dirty="0"/>
              <a:t>Identification of rare </a:t>
            </a:r>
            <a:r>
              <a:rPr lang="fr-FR" dirty="0" err="1"/>
              <a:t>cell</a:t>
            </a:r>
            <a:r>
              <a:rPr lang="fr-FR" dirty="0"/>
              <a:t> types (e.g.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, stem </a:t>
            </a:r>
            <a:r>
              <a:rPr lang="fr-FR" dirty="0" err="1"/>
              <a:t>cells</a:t>
            </a:r>
            <a:r>
              <a:rPr lang="fr-FR" dirty="0"/>
              <a:t>, </a:t>
            </a:r>
            <a:r>
              <a:rPr lang="fr-FR" dirty="0" err="1"/>
              <a:t>circulating</a:t>
            </a:r>
            <a:r>
              <a:rPr lang="fr-FR" dirty="0"/>
              <a:t> </a:t>
            </a:r>
            <a:r>
              <a:rPr lang="fr-FR" dirty="0" err="1"/>
              <a:t>tumor</a:t>
            </a:r>
            <a:r>
              <a:rPr lang="fr-FR" dirty="0"/>
              <a:t> </a:t>
            </a:r>
            <a:r>
              <a:rPr lang="fr-FR" dirty="0" err="1"/>
              <a:t>cells</a:t>
            </a:r>
            <a:r>
              <a:rPr lang="fr-FR" dirty="0"/>
              <a:t>)</a:t>
            </a:r>
          </a:p>
          <a:p>
            <a:pPr lvl="1">
              <a:spcBef>
                <a:spcPts val="700"/>
              </a:spcBef>
              <a:defRPr sz="1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dirty="0" err="1"/>
              <a:t>Studying</a:t>
            </a:r>
            <a:r>
              <a:rPr lang="fr-FR" dirty="0"/>
              <a:t> </a:t>
            </a:r>
            <a:r>
              <a:rPr lang="fr-FR" dirty="0" err="1"/>
              <a:t>heterogeneity</a:t>
            </a:r>
            <a:r>
              <a:rPr lang="fr-FR" dirty="0"/>
              <a:t> (e.g. tissue composition, cancer, temporal </a:t>
            </a:r>
            <a:r>
              <a:rPr lang="fr-FR" dirty="0" err="1"/>
              <a:t>processes</a:t>
            </a:r>
            <a:r>
              <a:rPr lang="fr-FR" dirty="0"/>
              <a:t>)</a:t>
            </a:r>
          </a:p>
          <a:p>
            <a:pPr lvl="1">
              <a:spcBef>
                <a:spcPts val="700"/>
              </a:spcBef>
              <a:defRPr sz="1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dirty="0"/>
              <a:t>Building </a:t>
            </a:r>
            <a:r>
              <a:rPr lang="fr-FR" dirty="0" err="1"/>
              <a:t>gene</a:t>
            </a:r>
            <a:r>
              <a:rPr lang="fr-FR" dirty="0"/>
              <a:t> </a:t>
            </a:r>
            <a:r>
              <a:rPr lang="fr-FR" dirty="0" err="1"/>
              <a:t>regulatory</a:t>
            </a:r>
            <a:r>
              <a:rPr lang="fr-FR" dirty="0"/>
              <a:t> networks (non-</a:t>
            </a:r>
            <a:r>
              <a:rPr lang="fr-FR" dirty="0" err="1"/>
              <a:t>confounded</a:t>
            </a:r>
            <a:r>
              <a:rPr lang="fr-FR" dirty="0"/>
              <a:t> </a:t>
            </a:r>
            <a:r>
              <a:rPr lang="fr-FR" dirty="0" err="1"/>
              <a:t>correlations</a:t>
            </a:r>
            <a:r>
              <a:rPr lang="fr-FR" dirty="0"/>
              <a:t>)</a:t>
            </a:r>
          </a:p>
          <a:p>
            <a:pPr lvl="1">
              <a:spcBef>
                <a:spcPts val="700"/>
              </a:spcBef>
              <a:defRPr sz="1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dirty="0" err="1"/>
              <a:t>Exploring</a:t>
            </a:r>
            <a:r>
              <a:rPr lang="fr-FR" dirty="0"/>
              <a:t> changes in expression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incorporating</a:t>
            </a:r>
            <a:r>
              <a:rPr lang="fr-FR" dirty="0"/>
              <a:t> spatial, </a:t>
            </a:r>
            <a:r>
              <a:rPr lang="fr-FR" dirty="0" err="1"/>
              <a:t>regulatory</a:t>
            </a:r>
            <a:r>
              <a:rPr lang="fr-FR" dirty="0"/>
              <a:t> and/or </a:t>
            </a:r>
            <a:r>
              <a:rPr lang="fr-FR" dirty="0" err="1"/>
              <a:t>protein</a:t>
            </a:r>
            <a:r>
              <a:rPr lang="fr-FR" dirty="0"/>
              <a:t> information</a:t>
            </a:r>
          </a:p>
          <a:p>
            <a:pPr lvl="1">
              <a:spcBef>
                <a:spcPts val="700"/>
              </a:spcBef>
              <a:defRPr sz="1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dirty="0"/>
              <a:t>Single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phenomena</a:t>
            </a:r>
            <a:r>
              <a:rPr lang="fr-FR" dirty="0"/>
              <a:t>* (</a:t>
            </a:r>
            <a:r>
              <a:rPr lang="fr-FR" dirty="0" err="1"/>
              <a:t>gene</a:t>
            </a:r>
            <a:r>
              <a:rPr lang="fr-FR" dirty="0"/>
              <a:t> expression </a:t>
            </a:r>
            <a:r>
              <a:rPr lang="fr-FR" dirty="0" err="1"/>
              <a:t>stochasticity</a:t>
            </a:r>
            <a:r>
              <a:rPr lang="fr-FR" dirty="0"/>
              <a:t>, mono-</a:t>
            </a:r>
            <a:r>
              <a:rPr lang="fr-FR" dirty="0" err="1"/>
              <a:t>allelic</a:t>
            </a:r>
            <a:r>
              <a:rPr lang="fr-FR" dirty="0"/>
              <a:t> expression)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A23D5AB-8948-4E1C-9865-55CD0DFC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Single-cell RNA-seq (</a:t>
            </a:r>
            <a:r>
              <a:rPr lang="en-US" dirty="0" err="1"/>
              <a:t>scRNA</a:t>
            </a:r>
            <a:r>
              <a:rPr lang="en-US" dirty="0"/>
              <a:t>-seq)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407762-7594-4BAA-B682-CA6106F056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D4EF8-56CE-4E55-92B3-17627CA2C2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B380-C932-4FA1-9EBA-3E2CD5813B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AD54787B-BBB5-4173-9BBA-CAA6B7A897FE}"/>
              </a:ext>
            </a:extLst>
          </p:cNvPr>
          <p:cNvGrpSpPr/>
          <p:nvPr/>
        </p:nvGrpSpPr>
        <p:grpSpPr>
          <a:xfrm>
            <a:off x="2023915" y="3077292"/>
            <a:ext cx="5036018" cy="1827448"/>
            <a:chOff x="0" y="0"/>
            <a:chExt cx="5480679" cy="1967302"/>
          </a:xfrm>
        </p:grpSpPr>
        <p:pic>
          <p:nvPicPr>
            <p:cNvPr id="8" name="Image" descr="Image">
              <a:extLst>
                <a:ext uri="{FF2B5EF4-FFF2-40B4-BE49-F238E27FC236}">
                  <a16:creationId xmlns:a16="http://schemas.microsoft.com/office/drawing/2014/main" id="{9101CEA8-C77A-4F17-9FCE-936DA450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192" y="0"/>
              <a:ext cx="5380488" cy="1967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1">
              <a:extLst>
                <a:ext uri="{FF2B5EF4-FFF2-40B4-BE49-F238E27FC236}">
                  <a16:creationId xmlns:a16="http://schemas.microsoft.com/office/drawing/2014/main" id="{590EEA72-F443-43F5-9441-1CB9A0E0257B}"/>
                </a:ext>
              </a:extLst>
            </p:cNvPr>
            <p:cNvSpPr txBox="1"/>
            <p:nvPr/>
          </p:nvSpPr>
          <p:spPr>
            <a:xfrm>
              <a:off x="177893" y="1351756"/>
              <a:ext cx="814729" cy="283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700"/>
                </a:spcBef>
                <a:defRPr sz="9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Sample</a:t>
              </a:r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340B9C24-4F98-4CC0-B748-0D17A705A807}"/>
                </a:ext>
              </a:extLst>
            </p:cNvPr>
            <p:cNvSpPr/>
            <p:nvPr/>
          </p:nvSpPr>
          <p:spPr>
            <a:xfrm>
              <a:off x="0" y="112617"/>
              <a:ext cx="1170516" cy="1165789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" name="Shape 600">
            <a:extLst>
              <a:ext uri="{FF2B5EF4-FFF2-40B4-BE49-F238E27FC236}">
                <a16:creationId xmlns:a16="http://schemas.microsoft.com/office/drawing/2014/main" id="{DFEBE087-0F2D-492E-A10C-5D05D2DF915D}"/>
              </a:ext>
            </a:extLst>
          </p:cNvPr>
          <p:cNvSpPr txBox="1"/>
          <p:nvPr/>
        </p:nvSpPr>
        <p:spPr>
          <a:xfrm>
            <a:off x="6439587" y="4930531"/>
            <a:ext cx="2669477" cy="20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5" tIns="32145" rIns="32145" bIns="32145">
            <a:spAutoFit/>
          </a:bodyPr>
          <a:lstStyle/>
          <a:p>
            <a:pPr marL="267881" defTabSz="321457">
              <a:buSzPct val="100000"/>
              <a:defRPr sz="9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*</a:t>
            </a:r>
            <a:r>
              <a:rPr dirty="0"/>
              <a:t>see review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CoulonLarsonNatRevGenet2013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41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666A07D-7138-46BE-861E-7F4803C0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781970"/>
            <a:ext cx="7658954" cy="43615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Similar than the bulk RNA-seq workflow, but including additional steps</a:t>
            </a:r>
          </a:p>
          <a:p>
            <a:pPr lvl="1"/>
            <a:r>
              <a:rPr lang="en-US" dirty="0"/>
              <a:t>Dissociation and isolation of cells (for e.g. cell encapsulation in droplets)</a:t>
            </a:r>
          </a:p>
          <a:p>
            <a:pPr lvl="1"/>
            <a:r>
              <a:rPr lang="en-US" dirty="0"/>
              <a:t>Library constructs include UMI and cell-specific barcodes for multiplexing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data analysis pipeline is also different, as the goal is not only to compare samples together (differential expression), but to explore the sample heterogeneity (cell-type identification, trajectory inference, …)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91060B-F4E0-49D1-932D-A3F6F974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Single-cell RNA-seq experimental workflow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3D9AC1-7D13-440D-B1E8-B3DCC443BE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19A466-F2C2-470C-AAA3-DD06107395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CC34B-FE3D-4D11-AAAF-E9543EC3C7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26" name="Picture 2" descr="https://www.mdpi.com/ijms/ijms-23-04497/article_deploy/html/images/ijms-23-04497-g001.png">
            <a:extLst>
              <a:ext uri="{FF2B5EF4-FFF2-40B4-BE49-F238E27FC236}">
                <a16:creationId xmlns:a16="http://schemas.microsoft.com/office/drawing/2014/main" id="{6D198C48-D0F1-4C0F-9FDA-7505AF2C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58" y="1656389"/>
            <a:ext cx="4535838" cy="25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600">
            <a:extLst>
              <a:ext uri="{FF2B5EF4-FFF2-40B4-BE49-F238E27FC236}">
                <a16:creationId xmlns:a16="http://schemas.microsoft.com/office/drawing/2014/main" id="{699F06CE-9204-4B10-9107-CF2AC2C3EB4F}"/>
              </a:ext>
            </a:extLst>
          </p:cNvPr>
          <p:cNvSpPr txBox="1"/>
          <p:nvPr/>
        </p:nvSpPr>
        <p:spPr>
          <a:xfrm>
            <a:off x="7180440" y="3963918"/>
            <a:ext cx="1566611" cy="20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5" tIns="32145" rIns="32145" bIns="32145">
            <a:spAutoFit/>
          </a:bodyPr>
          <a:lstStyle/>
          <a:p>
            <a:pPr marL="267881" defTabSz="321457">
              <a:buSzPct val="100000"/>
              <a:defRPr sz="9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 err="1"/>
              <a:t>Bawa</a:t>
            </a:r>
            <a:r>
              <a:rPr lang="en-US" dirty="0"/>
              <a:t> et al, IJMS,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01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590B909-68E1-4BE2-B658-628AF6C0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Single-cell RNA-seq, available protocols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328BCE-E3C0-4352-86BE-442F970DB0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0CF589-EB07-4A00-B62C-F53727FF8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DF044E-2B96-4424-85F3-02D467B999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Shape 196">
            <a:extLst>
              <a:ext uri="{FF2B5EF4-FFF2-40B4-BE49-F238E27FC236}">
                <a16:creationId xmlns:a16="http://schemas.microsoft.com/office/drawing/2014/main" id="{144F8061-D8EA-43E6-97E9-18D008282893}"/>
              </a:ext>
            </a:extLst>
          </p:cNvPr>
          <p:cNvSpPr txBox="1"/>
          <p:nvPr/>
        </p:nvSpPr>
        <p:spPr>
          <a:xfrm>
            <a:off x="6669086" y="4904740"/>
            <a:ext cx="2436272" cy="187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5" tIns="32145" rIns="32145" bIns="32145">
            <a:spAutoFit/>
          </a:bodyPr>
          <a:lstStyle/>
          <a:p>
            <a:pPr defTabSz="642915">
              <a:defRPr sz="900" i="1" u="sng">
                <a:solidFill>
                  <a:srgbClr val="3D46B5"/>
                </a:solidFill>
                <a:uFill>
                  <a:solidFill>
                    <a:srgbClr val="009999"/>
                  </a:solidFill>
                </a:uFill>
              </a:defRPr>
            </a:pPr>
            <a:r>
              <a:t>Svensson …Teichman, Nature protocols, 2018</a:t>
            </a:r>
          </a:p>
        </p:txBody>
      </p:sp>
      <p:pic>
        <p:nvPicPr>
          <p:cNvPr id="8" name="Picture 4" descr="Picture 4">
            <a:extLst>
              <a:ext uri="{FF2B5EF4-FFF2-40B4-BE49-F238E27FC236}">
                <a16:creationId xmlns:a16="http://schemas.microsoft.com/office/drawing/2014/main" id="{57088D5E-0FD8-4DDD-AFBB-3B6F9EBC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8" y="615959"/>
            <a:ext cx="8507084" cy="40881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691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x Genomics">
            <a:extLst>
              <a:ext uri="{FF2B5EF4-FFF2-40B4-BE49-F238E27FC236}">
                <a16:creationId xmlns:a16="http://schemas.microsoft.com/office/drawing/2014/main" id="{C39F9AC9-2D74-472E-858C-D798F4E6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3" y="1350075"/>
            <a:ext cx="427224" cy="4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8D1D6DE-0166-4669-B95F-8017FB2D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Droplet-based methods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4EA70-6985-4369-BEB6-EA61FDDC45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E8DC14-7774-475C-A9C0-BAF62E159E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A06977-CEB7-4B09-9ED7-6A05B2EBC5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C81D27-E3B0-469B-86E7-E65B26498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4"/>
          <a:stretch/>
        </p:blipFill>
        <p:spPr>
          <a:xfrm>
            <a:off x="4955350" y="423161"/>
            <a:ext cx="3675888" cy="4332690"/>
          </a:xfrm>
          <a:prstGeom prst="rect">
            <a:avLst/>
          </a:prstGeom>
        </p:spPr>
      </p:pic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4A237481-9AB7-40B4-B3E8-DBE92097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7" y="781970"/>
            <a:ext cx="4593592" cy="4168490"/>
          </a:xfrm>
        </p:spPr>
        <p:txBody>
          <a:bodyPr/>
          <a:lstStyle/>
          <a:p>
            <a:r>
              <a:rPr lang="en-US" dirty="0"/>
              <a:t>Most commonly used current methods</a:t>
            </a:r>
          </a:p>
          <a:p>
            <a:pPr lvl="1"/>
            <a:r>
              <a:rPr lang="en-US" dirty="0"/>
              <a:t>10x genomics (commercial solution)</a:t>
            </a:r>
          </a:p>
          <a:p>
            <a:pPr lvl="2"/>
            <a:r>
              <a:rPr lang="en-US" dirty="0"/>
              <a:t>Hydrogel beads that dissolves in droplet for uniform distribution of oligos</a:t>
            </a:r>
          </a:p>
          <a:p>
            <a:pPr lvl="1"/>
            <a:r>
              <a:rPr lang="en-US" dirty="0"/>
              <a:t>Drop-seq</a:t>
            </a:r>
          </a:p>
          <a:p>
            <a:pPr lvl="2"/>
            <a:r>
              <a:rPr lang="en-US" dirty="0"/>
              <a:t>Much cheaper than 10x but more complicated to set up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2158FD-091E-4492-A762-E1D2C3541A69}"/>
              </a:ext>
            </a:extLst>
          </p:cNvPr>
          <p:cNvSpPr txBox="1"/>
          <p:nvPr/>
        </p:nvSpPr>
        <p:spPr>
          <a:xfrm>
            <a:off x="5990573" y="4904740"/>
            <a:ext cx="3153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Rich-Griffin et al, Trends in Plant Science, 2019</a:t>
            </a:r>
            <a:endParaRPr lang="fr-FR" sz="1100" dirty="0"/>
          </a:p>
        </p:txBody>
      </p:sp>
      <p:pic>
        <p:nvPicPr>
          <p:cNvPr id="2054" name="Picture 6" descr="The benefits of Drop-seq-like approaches for single cell sequencing">
            <a:extLst>
              <a:ext uri="{FF2B5EF4-FFF2-40B4-BE49-F238E27FC236}">
                <a16:creationId xmlns:a16="http://schemas.microsoft.com/office/drawing/2014/main" id="{C64D7D84-58D3-473A-B34A-4396A4E00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1272" r="-1475" b="-1272"/>
          <a:stretch/>
        </p:blipFill>
        <p:spPr bwMode="auto">
          <a:xfrm>
            <a:off x="1121377" y="2775486"/>
            <a:ext cx="3078453" cy="21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4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édia en ligne 6" title="Drop-seq in Elemento Lab">
            <a:hlinkClick r:id="" action="ppaction://media"/>
            <a:extLst>
              <a:ext uri="{FF2B5EF4-FFF2-40B4-BE49-F238E27FC236}">
                <a16:creationId xmlns:a16="http://schemas.microsoft.com/office/drawing/2014/main" id="{6F59837E-9B7B-49F3-90C7-A67120B77C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4865" y="692170"/>
            <a:ext cx="7594270" cy="427177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229E37F-32A1-4215-B235-8544AA01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Droplet-based methods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22DA5F-4BA8-455F-A5B8-D70B93D5C2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6D6A49-B3ED-423D-925E-40D483ED8C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8A6A69-AA5B-4AAC-859D-A9AD7CD47B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2C475-141F-8676-6047-E18EB3757209}"/>
              </a:ext>
            </a:extLst>
          </p:cNvPr>
          <p:cNvSpPr txBox="1"/>
          <p:nvPr/>
        </p:nvSpPr>
        <p:spPr>
          <a:xfrm>
            <a:off x="4250620" y="222137"/>
            <a:ext cx="45753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Also</a:t>
            </a:r>
            <a:r>
              <a:rPr lang="fr-FR" dirty="0"/>
              <a:t>, </a:t>
            </a:r>
            <a:r>
              <a:rPr lang="fr-FR" dirty="0" err="1">
                <a:hlinkClick r:id="rId4"/>
              </a:rPr>
              <a:t>this</a:t>
            </a:r>
            <a:r>
              <a:rPr lang="fr-FR" dirty="0">
                <a:hlinkClick r:id="rId4"/>
              </a:rPr>
              <a:t> </a:t>
            </a:r>
            <a:r>
              <a:rPr lang="fr-FR" dirty="0" err="1">
                <a:hlinkClick r:id="rId4"/>
              </a:rPr>
              <a:t>video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3553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7646-EAAC-B91B-CF6D-B424703E5F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7F012-B2EC-7252-DDD6-ED27A5B2B2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FD94-04CA-0273-916E-2C519F8FD7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F652185-31E5-259D-0A02-4EDCEED8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388"/>
            <a:ext cx="7659688" cy="42545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protocol to use?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EE9D33-A357-EFB2-95A7-FD5D55C47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" y="706987"/>
            <a:ext cx="8183217" cy="3595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8C2CFF-DEC4-C89E-B081-3836B71D5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4223902"/>
            <a:ext cx="1553194" cy="650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ACCD03-1592-B5C0-FE21-669D6E292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932" y="4281903"/>
            <a:ext cx="1458907" cy="592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B6C176-9DD1-E4FD-48E8-A9266F723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550" y="4281903"/>
            <a:ext cx="1338247" cy="2302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2F88C6-C2CD-9709-1827-F0B2629BA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71" y="4460932"/>
            <a:ext cx="1462004" cy="413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F8D297-7A5E-3054-A421-AFBA278EE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386" y="4279182"/>
            <a:ext cx="1115501" cy="572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B1CF11-0772-2276-6F0C-CC6930541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3598" y="4287020"/>
            <a:ext cx="1018805" cy="234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9D8182-E972-E160-3EAD-3E9BC809449D}"/>
              </a:ext>
            </a:extLst>
          </p:cNvPr>
          <p:cNvSpPr txBox="1"/>
          <p:nvPr/>
        </p:nvSpPr>
        <p:spPr>
          <a:xfrm>
            <a:off x="890012" y="4650179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***</a:t>
            </a:r>
            <a:endParaRPr lang="LID4096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A67983-C0B7-177D-136A-36CF2E0F7243}"/>
              </a:ext>
            </a:extLst>
          </p:cNvPr>
          <p:cNvSpPr txBox="1"/>
          <p:nvPr/>
        </p:nvSpPr>
        <p:spPr>
          <a:xfrm>
            <a:off x="1282372" y="1078826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***</a:t>
            </a:r>
            <a:endParaRPr lang="LID4096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8898D9-6E01-443E-1E55-7E9D6B0D7746}"/>
              </a:ext>
            </a:extLst>
          </p:cNvPr>
          <p:cNvSpPr txBox="1"/>
          <p:nvPr/>
        </p:nvSpPr>
        <p:spPr>
          <a:xfrm>
            <a:off x="3664226" y="1228867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***</a:t>
            </a:r>
            <a:endParaRPr lang="LID4096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00DE80-E62E-9005-F283-97268F950F61}"/>
              </a:ext>
            </a:extLst>
          </p:cNvPr>
          <p:cNvSpPr txBox="1"/>
          <p:nvPr/>
        </p:nvSpPr>
        <p:spPr>
          <a:xfrm>
            <a:off x="3987349" y="1228867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***</a:t>
            </a:r>
            <a:endParaRPr lang="LID4096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DA7990-B20F-1383-787F-20532FBC2E19}"/>
              </a:ext>
            </a:extLst>
          </p:cNvPr>
          <p:cNvSpPr txBox="1"/>
          <p:nvPr/>
        </p:nvSpPr>
        <p:spPr>
          <a:xfrm>
            <a:off x="1630421" y="1038427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***</a:t>
            </a:r>
            <a:endParaRPr lang="LID4096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73CC52-4320-93C4-129A-DBDFE64E4587}"/>
              </a:ext>
            </a:extLst>
          </p:cNvPr>
          <p:cNvSpPr txBox="1"/>
          <p:nvPr/>
        </p:nvSpPr>
        <p:spPr>
          <a:xfrm>
            <a:off x="6404111" y="1263605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***</a:t>
            </a:r>
            <a:endParaRPr lang="LID4096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11FE3B-9D9A-9647-2A33-50CD49E96006}"/>
              </a:ext>
            </a:extLst>
          </p:cNvPr>
          <p:cNvSpPr txBox="1"/>
          <p:nvPr/>
        </p:nvSpPr>
        <p:spPr>
          <a:xfrm>
            <a:off x="6040250" y="1223206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***</a:t>
            </a:r>
            <a:endParaRPr lang="LID4096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A584DE-8CF9-28C9-F682-8123A2E7FCB0}"/>
              </a:ext>
            </a:extLst>
          </p:cNvPr>
          <p:cNvSpPr txBox="1"/>
          <p:nvPr/>
        </p:nvSpPr>
        <p:spPr>
          <a:xfrm>
            <a:off x="1020060" y="4221209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***</a:t>
            </a:r>
            <a:endParaRPr lang="LID4096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381F5B-753B-1182-0285-3661CBDEF1D5}"/>
              </a:ext>
            </a:extLst>
          </p:cNvPr>
          <p:cNvSpPr txBox="1"/>
          <p:nvPr/>
        </p:nvSpPr>
        <p:spPr>
          <a:xfrm>
            <a:off x="1437099" y="3567288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*** Very sensitive </a:t>
            </a:r>
            <a:r>
              <a:rPr lang="fr-FR" sz="1100" dirty="0" err="1"/>
              <a:t>methods</a:t>
            </a:r>
            <a:endParaRPr lang="LID4096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8A4C56-30FD-CEF7-41FD-3E66A918E0A6}"/>
              </a:ext>
            </a:extLst>
          </p:cNvPr>
          <p:cNvSpPr txBox="1"/>
          <p:nvPr/>
        </p:nvSpPr>
        <p:spPr>
          <a:xfrm>
            <a:off x="2548717" y="1113564"/>
            <a:ext cx="319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</a:t>
            </a:r>
            <a:endParaRPr lang="LID4096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27EE4-AAEC-7B33-119A-8EE7810E1823}"/>
              </a:ext>
            </a:extLst>
          </p:cNvPr>
          <p:cNvSpPr txBox="1"/>
          <p:nvPr/>
        </p:nvSpPr>
        <p:spPr>
          <a:xfrm>
            <a:off x="2013923" y="1163188"/>
            <a:ext cx="319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</a:t>
            </a:r>
            <a:endParaRPr lang="LID4096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648C84B-4891-9744-862C-072B32A00F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7938" y="391782"/>
            <a:ext cx="2287498" cy="36256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8C77498-9116-CEE4-4683-69CF9C1EC6AB}"/>
              </a:ext>
            </a:extLst>
          </p:cNvPr>
          <p:cNvSpPr txBox="1"/>
          <p:nvPr/>
        </p:nvSpPr>
        <p:spPr>
          <a:xfrm>
            <a:off x="4388897" y="1517475"/>
            <a:ext cx="319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</a:t>
            </a:r>
            <a:endParaRPr lang="LID409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94FE4A-9BAB-7A99-7BE4-A7A689935E0D}"/>
              </a:ext>
            </a:extLst>
          </p:cNvPr>
          <p:cNvSpPr txBox="1"/>
          <p:nvPr/>
        </p:nvSpPr>
        <p:spPr>
          <a:xfrm>
            <a:off x="4911673" y="1523288"/>
            <a:ext cx="319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</a:t>
            </a:r>
            <a:endParaRPr lang="LID4096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8CFD54-A83B-BF2B-51F2-70C871A4EC89}"/>
              </a:ext>
            </a:extLst>
          </p:cNvPr>
          <p:cNvSpPr txBox="1"/>
          <p:nvPr/>
        </p:nvSpPr>
        <p:spPr>
          <a:xfrm>
            <a:off x="2646739" y="4444542"/>
            <a:ext cx="319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</a:t>
            </a:r>
            <a:endParaRPr lang="LID4096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5BF4F1-EE6A-1199-BC89-836AC6A56A50}"/>
              </a:ext>
            </a:extLst>
          </p:cNvPr>
          <p:cNvSpPr txBox="1"/>
          <p:nvPr/>
        </p:nvSpPr>
        <p:spPr>
          <a:xfrm>
            <a:off x="4144769" y="4444643"/>
            <a:ext cx="319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</a:t>
            </a:r>
            <a:endParaRPr lang="LID4096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C9152A9-FF68-294B-FF17-5153AA921F4E}"/>
              </a:ext>
            </a:extLst>
          </p:cNvPr>
          <p:cNvCxnSpPr/>
          <p:nvPr/>
        </p:nvCxnSpPr>
        <p:spPr>
          <a:xfrm flipV="1">
            <a:off x="2868035" y="2299252"/>
            <a:ext cx="0" cy="74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83C978-5F3F-126C-9D0F-A976584390A2}"/>
              </a:ext>
            </a:extLst>
          </p:cNvPr>
          <p:cNvCxnSpPr/>
          <p:nvPr/>
        </p:nvCxnSpPr>
        <p:spPr>
          <a:xfrm flipV="1">
            <a:off x="5243183" y="2451652"/>
            <a:ext cx="0" cy="74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5ED44CD-0BFB-196E-DD5A-C2ABF1837DD1}"/>
              </a:ext>
            </a:extLst>
          </p:cNvPr>
          <p:cNvSpPr txBox="1"/>
          <p:nvPr/>
        </p:nvSpPr>
        <p:spPr>
          <a:xfrm>
            <a:off x="7103598" y="4890899"/>
            <a:ext cx="20425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hlinkClick r:id="rId10"/>
              </a:rPr>
              <a:t>Mereu</a:t>
            </a:r>
            <a:r>
              <a:rPr lang="fr-FR" sz="1050" dirty="0">
                <a:hlinkClick r:id="rId10"/>
              </a:rPr>
              <a:t> et al, </a:t>
            </a:r>
            <a:r>
              <a:rPr lang="fr-FR" sz="1050" i="1" dirty="0">
                <a:hlinkClick r:id="rId10"/>
              </a:rPr>
              <a:t>Nat. Biotech</a:t>
            </a:r>
            <a:r>
              <a:rPr lang="fr-FR" sz="1050" dirty="0">
                <a:hlinkClick r:id="rId10"/>
              </a:rPr>
              <a:t>, 2020</a:t>
            </a:r>
            <a:endParaRPr lang="LID4096" sz="1050" dirty="0"/>
          </a:p>
        </p:txBody>
      </p:sp>
    </p:spTree>
    <p:extLst>
      <p:ext uri="{BB962C8B-B14F-4D97-AF65-F5344CB8AC3E}">
        <p14:creationId xmlns:p14="http://schemas.microsoft.com/office/powerpoint/2010/main" val="288756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8852C36-4461-45DF-B6A8-7F284F654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781970"/>
            <a:ext cx="7658954" cy="4168490"/>
          </a:xfrm>
        </p:spPr>
        <p:txBody>
          <a:bodyPr/>
          <a:lstStyle/>
          <a:p>
            <a:r>
              <a:rPr lang="en-US" dirty="0"/>
              <a:t>Currently, there are two main protocols that are used:</a:t>
            </a:r>
          </a:p>
          <a:p>
            <a:pPr lvl="1"/>
            <a:r>
              <a:rPr lang="en-US" dirty="0"/>
              <a:t>10x</a:t>
            </a:r>
          </a:p>
          <a:p>
            <a:pPr lvl="1"/>
            <a:r>
              <a:rPr lang="en-US" dirty="0"/>
              <a:t>Smart-seq2 / Smart-seq3</a:t>
            </a:r>
          </a:p>
          <a:p>
            <a:r>
              <a:rPr lang="en-US" dirty="0"/>
              <a:t>Why using Smart-seq3?</a:t>
            </a:r>
          </a:p>
          <a:p>
            <a:pPr lvl="1"/>
            <a:r>
              <a:rPr lang="en-US" dirty="0"/>
              <a:t>Adapted for low cell numbers (from ~100)</a:t>
            </a:r>
          </a:p>
          <a:p>
            <a:pPr lvl="1"/>
            <a:r>
              <a:rPr lang="en-US" dirty="0"/>
              <a:t>More sensitive than 10x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B2CA7A-5BAF-4CBA-87EC-7DDCE911A0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53A57-6597-4B9D-B835-21676B9786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98C2A1-228B-4F60-9E7A-5ECB5346FD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026" name="Picture 2" descr="comparison 10X vs Smart-seq3">
            <a:extLst>
              <a:ext uri="{FF2B5EF4-FFF2-40B4-BE49-F238E27FC236}">
                <a16:creationId xmlns:a16="http://schemas.microsoft.com/office/drawing/2014/main" id="{6EF65192-56DB-4180-9CC5-9174FCB63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2"/>
          <a:stretch/>
        </p:blipFill>
        <p:spPr bwMode="auto">
          <a:xfrm>
            <a:off x="5781900" y="1151128"/>
            <a:ext cx="2457225" cy="22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E5D68FEA-0F02-4810-B8F3-103302D3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658954" cy="425844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protocol to use?</a:t>
            </a:r>
            <a:endParaRPr lang="fr-FR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1AB168A-A995-4234-96D4-87D8C26C6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12" y="2949291"/>
            <a:ext cx="1874172" cy="1716247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F27666CA-400F-4401-8385-EAE50B8A8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521" y="3401691"/>
            <a:ext cx="2654466" cy="1345352"/>
          </a:xfrm>
          <a:prstGeom prst="rect">
            <a:avLst/>
          </a:prstGeom>
        </p:spPr>
      </p:pic>
      <p:sp>
        <p:nvSpPr>
          <p:cNvPr id="16" name="Shape 621">
            <a:extLst>
              <a:ext uri="{FF2B5EF4-FFF2-40B4-BE49-F238E27FC236}">
                <a16:creationId xmlns:a16="http://schemas.microsoft.com/office/drawing/2014/main" id="{6F3C97F5-FAD8-4332-A100-9741C20E6849}"/>
              </a:ext>
            </a:extLst>
          </p:cNvPr>
          <p:cNvSpPr txBox="1"/>
          <p:nvPr/>
        </p:nvSpPr>
        <p:spPr>
          <a:xfrm>
            <a:off x="5623008" y="4940083"/>
            <a:ext cx="3520992" cy="20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5" tIns="32145" rIns="32145" bIns="32145">
            <a:spAutoFit/>
          </a:bodyPr>
          <a:lstStyle>
            <a:lvl1pPr defTabSz="914400">
              <a:defRPr sz="9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>
                <a:hlinkClick r:id="rId5"/>
              </a:rPr>
              <a:t>X. Wang, Y. He, et al, Genomics, Proteomics &amp; Bioinformatics,</a:t>
            </a:r>
            <a:r>
              <a:rPr dirty="0">
                <a:hlinkClick r:id="rId5"/>
              </a:rPr>
              <a:t> 20</a:t>
            </a:r>
            <a:r>
              <a:rPr lang="en-US" dirty="0">
                <a:hlinkClick r:id="rId5"/>
              </a:rPr>
              <a:t>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66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531F13B-D330-48F7-A415-78FC5D31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702369"/>
            <a:ext cx="7658954" cy="4168490"/>
          </a:xfrm>
        </p:spPr>
        <p:txBody>
          <a:bodyPr/>
          <a:lstStyle/>
          <a:p>
            <a:pPr defTabSz="457200">
              <a:spcBef>
                <a:spcPts val="500"/>
              </a:spcBef>
              <a:buSzPct val="100000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600" dirty="0"/>
              <a:t>Currently, the decision is a trade-off between sensitivity and number of cells</a:t>
            </a:r>
          </a:p>
          <a:p>
            <a:pPr defTabSz="457200">
              <a:spcBef>
                <a:spcPts val="500"/>
              </a:spcBef>
              <a:buSzPct val="100000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600" b="1" dirty="0"/>
              <a:t>Smart-seq</a:t>
            </a:r>
            <a:r>
              <a:rPr lang="en-US" sz="1600" dirty="0"/>
              <a:t> is the most sensitive and can process low RNA amounts and low cell numbers / </a:t>
            </a:r>
            <a:r>
              <a:rPr lang="en-US" sz="1600" b="1" dirty="0"/>
              <a:t>10x</a:t>
            </a:r>
            <a:r>
              <a:rPr lang="en-US" sz="1600" dirty="0"/>
              <a:t> is more accessible &amp; can process more cells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46FEC-5D15-4A8F-82C4-504F632BAAE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FCC71-B45C-40ED-91C4-9D81C90643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0C4E83-D4C8-456B-B7C6-AAA31BE247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0DDE92D5-9E92-4959-937A-426BACC9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658954" cy="425844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protocol to use?</a:t>
            </a:r>
            <a:endParaRPr lang="fr-FR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D11857D-AE8E-4DAD-A93E-D3D13CF0A7B5}"/>
              </a:ext>
            </a:extLst>
          </p:cNvPr>
          <p:cNvSpPr txBox="1"/>
          <p:nvPr/>
        </p:nvSpPr>
        <p:spPr>
          <a:xfrm>
            <a:off x="742523" y="4571911"/>
            <a:ext cx="7658954" cy="279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5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The more cells you study, the better you are able to find and characterize sub populations</a:t>
            </a:r>
          </a:p>
        </p:txBody>
      </p:sp>
      <p:sp>
        <p:nvSpPr>
          <p:cNvPr id="13" name="Shape 621">
            <a:extLst>
              <a:ext uri="{FF2B5EF4-FFF2-40B4-BE49-F238E27FC236}">
                <a16:creationId xmlns:a16="http://schemas.microsoft.com/office/drawing/2014/main" id="{430DECEE-BDDC-406B-8C29-822EE3B48C44}"/>
              </a:ext>
            </a:extLst>
          </p:cNvPr>
          <p:cNvSpPr txBox="1"/>
          <p:nvPr/>
        </p:nvSpPr>
        <p:spPr>
          <a:xfrm>
            <a:off x="5623008" y="4940083"/>
            <a:ext cx="3520992" cy="20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5" tIns="32145" rIns="32145" bIns="32145">
            <a:spAutoFit/>
          </a:bodyPr>
          <a:lstStyle>
            <a:lvl1pPr defTabSz="914400">
              <a:defRPr sz="9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>
                <a:hlinkClick r:id="rId3"/>
              </a:rPr>
              <a:t>X. Wang, Y. He, et al, Genomics, Proteomics &amp; Bioinformatics,</a:t>
            </a:r>
            <a:r>
              <a:rPr dirty="0">
                <a:hlinkClick r:id="rId3"/>
              </a:rPr>
              <a:t> 20</a:t>
            </a:r>
            <a:r>
              <a:rPr lang="en-US" dirty="0">
                <a:hlinkClick r:id="rId3"/>
              </a:rPr>
              <a:t>21</a:t>
            </a:r>
            <a:endParaRPr dirty="0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F9FA40F3-098D-48BE-ABE4-E5BCB5A50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17" y="1617700"/>
            <a:ext cx="2937657" cy="2905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8024C-F28A-27CC-E0DB-9D2D449B464A}"/>
              </a:ext>
            </a:extLst>
          </p:cNvPr>
          <p:cNvSpPr txBox="1"/>
          <p:nvPr/>
        </p:nvSpPr>
        <p:spPr>
          <a:xfrm>
            <a:off x="4676327" y="1939999"/>
            <a:ext cx="4282144" cy="2377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Pros</a:t>
            </a:r>
            <a:r>
              <a:rPr lang="fr-FR" dirty="0"/>
              <a:t> of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b="1" dirty="0"/>
              <a:t>Smart-seq3</a:t>
            </a:r>
            <a:r>
              <a:rPr lang="fr-FR" dirty="0"/>
              <a:t>: </a:t>
            </a:r>
          </a:p>
          <a:p>
            <a:pPr marL="285750" indent="-285750">
              <a:buFontTx/>
              <a:buChar char="-"/>
            </a:pPr>
            <a:r>
              <a:rPr lang="fr-FR" dirty="0"/>
              <a:t>No </a:t>
            </a:r>
            <a:r>
              <a:rPr lang="fr-FR" dirty="0" err="1"/>
              <a:t>limit</a:t>
            </a:r>
            <a:r>
              <a:rPr lang="fr-FR" dirty="0"/>
              <a:t> on </a:t>
            </a:r>
            <a:r>
              <a:rPr lang="fr-FR" dirty="0" err="1"/>
              <a:t>cell</a:t>
            </a:r>
            <a:r>
              <a:rPr lang="fr-FR" dirty="0"/>
              <a:t> size</a:t>
            </a:r>
          </a:p>
          <a:p>
            <a:pPr marL="285750" indent="-285750">
              <a:buFontTx/>
              <a:buChar char="-"/>
            </a:pPr>
            <a:r>
              <a:rPr lang="fr-FR" dirty="0"/>
              <a:t>No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fresh</a:t>
            </a:r>
            <a:r>
              <a:rPr lang="fr-FR" dirty="0"/>
              <a:t> </a:t>
            </a:r>
            <a:r>
              <a:rPr lang="fr-FR" dirty="0" err="1"/>
              <a:t>cells</a:t>
            </a:r>
            <a:r>
              <a:rPr lang="fr-FR" dirty="0"/>
              <a:t> for transport</a:t>
            </a:r>
          </a:p>
          <a:p>
            <a:pPr marL="285750" indent="-285750">
              <a:buFontTx/>
              <a:buChar char="-"/>
            </a:pPr>
            <a:r>
              <a:rPr lang="fr-FR" dirty="0"/>
              <a:t>Full-</a:t>
            </a:r>
            <a:r>
              <a:rPr lang="fr-FR" dirty="0" err="1"/>
              <a:t>length</a:t>
            </a:r>
            <a:r>
              <a:rPr lang="fr-FR" dirty="0"/>
              <a:t> </a:t>
            </a:r>
            <a:r>
              <a:rPr lang="fr-FR" dirty="0" err="1"/>
              <a:t>transcript</a:t>
            </a:r>
            <a:r>
              <a:rPr lang="fr-FR" dirty="0"/>
              <a:t> information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Cheaper</a:t>
            </a:r>
            <a:r>
              <a:rPr lang="fr-FR" dirty="0"/>
              <a:t> for </a:t>
            </a:r>
            <a:r>
              <a:rPr lang="fr-FR" dirty="0" err="1"/>
              <a:t>small-sample</a:t>
            </a:r>
            <a:r>
              <a:rPr lang="fr-FR" dirty="0"/>
              <a:t> sizes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/>
              <a:t>Cons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Limited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cells</a:t>
            </a:r>
            <a:r>
              <a:rPr lang="fr-FR" dirty="0"/>
              <a:t> (96- or 384-well plates)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Cell</a:t>
            </a:r>
            <a:r>
              <a:rPr lang="fr-FR" dirty="0"/>
              <a:t> isolation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FACS </a:t>
            </a:r>
            <a:r>
              <a:rPr lang="fr-FR" dirty="0" err="1">
                <a:hlinkClick r:id="rId5"/>
              </a:rPr>
              <a:t>sorting</a:t>
            </a:r>
            <a:r>
              <a:rPr lang="fr-FR" dirty="0"/>
              <a:t> (or </a:t>
            </a:r>
            <a:r>
              <a:rPr lang="fr-FR" dirty="0">
                <a:hlinkClick r:id="rId6"/>
              </a:rPr>
              <a:t>laser microdissection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/>
              <a:t>Labor-intensive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prep</a:t>
            </a:r>
            <a:r>
              <a:rPr lang="fr-FR" dirty="0"/>
              <a:t>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7563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84DA901-2861-40D6-8006-26D02B91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Single-cell RNA-seq, really single-cell?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95E06B-6F05-4116-9EC3-D71039FEC1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E6B538-B5BB-40A8-B54D-7984954D70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E5B21-FE2C-4DD2-B310-488587BBC1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8" name="scMethods-comparison.tiff" descr="scMethods-comparison.tiff">
            <a:extLst>
              <a:ext uri="{FF2B5EF4-FFF2-40B4-BE49-F238E27FC236}">
                <a16:creationId xmlns:a16="http://schemas.microsoft.com/office/drawing/2014/main" id="{953E69D5-8DD9-4DDE-89BF-C1C7D438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17" y="4075449"/>
            <a:ext cx="1242392" cy="101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cMethods-comparison.tiff" descr="scMethods-comparison.tiff">
            <a:extLst>
              <a:ext uri="{FF2B5EF4-FFF2-40B4-BE49-F238E27FC236}">
                <a16:creationId xmlns:a16="http://schemas.microsoft.com/office/drawing/2014/main" id="{DD8411C5-6A61-42B0-8888-C17B077B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072" y="4075447"/>
            <a:ext cx="1242395" cy="1012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585">
            <a:extLst>
              <a:ext uri="{FF2B5EF4-FFF2-40B4-BE49-F238E27FC236}">
                <a16:creationId xmlns:a16="http://schemas.microsoft.com/office/drawing/2014/main" id="{EB634D48-2509-4E12-B8E2-E820B0DB5D2B}"/>
              </a:ext>
            </a:extLst>
          </p:cNvPr>
          <p:cNvSpPr txBox="1"/>
          <p:nvPr/>
        </p:nvSpPr>
        <p:spPr>
          <a:xfrm>
            <a:off x="7399599" y="4916104"/>
            <a:ext cx="1721656" cy="20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5" tIns="32145" rIns="32145" bIns="32145">
            <a:spAutoFit/>
          </a:bodyPr>
          <a:lstStyle>
            <a:lvl1pPr defTabSz="914400">
              <a:defRPr sz="9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Macosko … McCarroll Cell 2015</a:t>
            </a:r>
          </a:p>
        </p:txBody>
      </p:sp>
      <p:pic>
        <p:nvPicPr>
          <p:cNvPr id="11" name="1-s2.0-S0092867415005498-gr3_lrg.jpg" descr="1-s2.0-S0092867415005498-gr3_lrg.jpg">
            <a:extLst>
              <a:ext uri="{FF2B5EF4-FFF2-40B4-BE49-F238E27FC236}">
                <a16:creationId xmlns:a16="http://schemas.microsoft.com/office/drawing/2014/main" id="{C87E84B5-BB4B-4176-B1BF-9EF9E7FEB1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2570"/>
          <a:stretch>
            <a:fillRect/>
          </a:stretch>
        </p:blipFill>
        <p:spPr>
          <a:xfrm>
            <a:off x="683517" y="1249575"/>
            <a:ext cx="3259376" cy="2833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1-s2.0-S0092867415005498-figs3_lrg.jpg" descr="1-s2.0-S0092867415005498-figs3_lrg.jpg">
            <a:extLst>
              <a:ext uri="{FF2B5EF4-FFF2-40B4-BE49-F238E27FC236}">
                <a16:creationId xmlns:a16="http://schemas.microsoft.com/office/drawing/2014/main" id="{1A85FF24-0420-412E-92AB-5B8539C16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978" y="1201575"/>
            <a:ext cx="3351524" cy="28302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574">
            <a:extLst>
              <a:ext uri="{FF2B5EF4-FFF2-40B4-BE49-F238E27FC236}">
                <a16:creationId xmlns:a16="http://schemas.microsoft.com/office/drawing/2014/main" id="{D73DA1DE-4B14-4D1F-8BF7-078E545A203A}"/>
              </a:ext>
            </a:extLst>
          </p:cNvPr>
          <p:cNvSpPr txBox="1"/>
          <p:nvPr/>
        </p:nvSpPr>
        <p:spPr>
          <a:xfrm>
            <a:off x="4932676" y="608613"/>
            <a:ext cx="3457973" cy="48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5" tIns="32145" rIns="32145" bIns="32145" anchor="ctr">
            <a:spAutoFit/>
          </a:bodyPr>
          <a:lstStyle>
            <a:lvl1pPr algn="ctr" defTabSz="457200">
              <a:defRPr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High rate (~ 40% of total) of duplicate cells in </a:t>
            </a:r>
            <a:r>
              <a:rPr dirty="0" err="1"/>
              <a:t>Fluidigm</a:t>
            </a:r>
            <a:r>
              <a:rPr dirty="0"/>
              <a:t> C1 experiments (medium chip)</a:t>
            </a:r>
          </a:p>
        </p:txBody>
      </p:sp>
      <p:sp>
        <p:nvSpPr>
          <p:cNvPr id="14" name="Shape 584">
            <a:extLst>
              <a:ext uri="{FF2B5EF4-FFF2-40B4-BE49-F238E27FC236}">
                <a16:creationId xmlns:a16="http://schemas.microsoft.com/office/drawing/2014/main" id="{CBC90A52-C607-4DC0-AA2B-A243D1FE9924}"/>
              </a:ext>
            </a:extLst>
          </p:cNvPr>
          <p:cNvSpPr txBox="1"/>
          <p:nvPr/>
        </p:nvSpPr>
        <p:spPr>
          <a:xfrm>
            <a:off x="5810702" y="2198482"/>
            <a:ext cx="2260686" cy="51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5" tIns="32145" rIns="32145" bIns="32145">
            <a:spAutoFit/>
          </a:bodyPr>
          <a:lstStyle/>
          <a:p>
            <a:pPr algn="ctr" defTabSz="321457">
              <a:defRPr sz="1000" i="1">
                <a:solidFill>
                  <a:srgbClr val="9421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sequences from both </a:t>
            </a:r>
          </a:p>
          <a:p>
            <a:pPr algn="ctr" defTabSz="321457">
              <a:defRPr sz="1000" i="1">
                <a:solidFill>
                  <a:srgbClr val="9421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mouse and human genome </a:t>
            </a:r>
          </a:p>
          <a:p>
            <a:pPr algn="ctr" defTabSz="321457">
              <a:defRPr sz="1000" i="1">
                <a:solidFill>
                  <a:srgbClr val="9421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in the same “cell”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874BB2B0-4D35-4B19-8CE9-EEC7F760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3" y="676505"/>
            <a:ext cx="4637559" cy="4168490"/>
          </a:xfrm>
        </p:spPr>
        <p:txBody>
          <a:bodyPr>
            <a:normAutofit/>
          </a:bodyPr>
          <a:lstStyle/>
          <a:p>
            <a:r>
              <a:rPr lang="en-US" sz="1400" dirty="0"/>
              <a:t>Cell doublets can be assessed by </a:t>
            </a:r>
            <a:r>
              <a:rPr lang="en-US" sz="1400" b="1" dirty="0"/>
              <a:t>species-mixing experiments</a:t>
            </a:r>
          </a:p>
        </p:txBody>
      </p:sp>
    </p:spTree>
    <p:extLst>
      <p:ext uri="{BB962C8B-B14F-4D97-AF65-F5344CB8AC3E}">
        <p14:creationId xmlns:p14="http://schemas.microsoft.com/office/powerpoint/2010/main" val="168220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354239-61DE-4BD7-B0B8-8A008EFA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863344" cy="1072753"/>
          </a:xfrm>
        </p:spPr>
        <p:txBody>
          <a:bodyPr/>
          <a:lstStyle/>
          <a:p>
            <a:r>
              <a:rPr lang="fr-CH" dirty="0"/>
              <a:t>«Block» </a:t>
            </a:r>
            <a:r>
              <a:rPr lang="fr-CH" dirty="0" err="1"/>
              <a:t>overview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3FDA1-E39A-42C5-A478-F3E592FBD2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78038-7813-4521-8BDB-D665431185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F1D75-832D-498A-A993-0C242D7953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08BBC5F2-BFCD-424E-86E5-F3C0DF420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2769"/>
              </p:ext>
            </p:extLst>
          </p:nvPr>
        </p:nvGraphicFramePr>
        <p:xfrm>
          <a:off x="581226" y="1036040"/>
          <a:ext cx="7134868" cy="1904602"/>
        </p:xfrm>
        <a:graphic>
          <a:graphicData uri="http://schemas.openxmlformats.org/drawingml/2006/table">
            <a:tbl>
              <a:tblPr bandRow="1"/>
              <a:tblGrid>
                <a:gridCol w="1783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23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Week 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Week 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Week 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Week 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8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L</a:t>
                      </a:r>
                      <a:r>
                        <a:rPr lang="fr-FR" dirty="0"/>
                        <a:t>2</a:t>
                      </a:r>
                      <a:r>
                        <a:rPr dirty="0"/>
                        <a:t>. Introduction to single-cell transcriptomics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L</a:t>
                      </a:r>
                      <a:r>
                        <a:rPr lang="fr-FR" dirty="0"/>
                        <a:t>3</a:t>
                      </a:r>
                      <a:r>
                        <a:rPr dirty="0"/>
                        <a:t>. Single-cell RNA-seq data analysis 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L</a:t>
                      </a:r>
                      <a:r>
                        <a:rPr lang="fr-FR" dirty="0"/>
                        <a:t>4</a:t>
                      </a:r>
                      <a:r>
                        <a:rPr dirty="0"/>
                        <a:t>. Single-cell RNA-seq data analysis II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 Single-cell
genomics applications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18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(P) Project description
</a:t>
                      </a:r>
                      <a:r>
                        <a:rPr lang="en-US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Installing environment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Picking a group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5">
                        <a:lumOff val="1588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(P) Group project work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5">
                        <a:lumOff val="1588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(P) Group project work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5">
                        <a:lumOff val="1588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(P) Group project work (hands on problems)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5">
                        <a:lumOff val="15882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Shape 186">
            <a:extLst>
              <a:ext uri="{FF2B5EF4-FFF2-40B4-BE49-F238E27FC236}">
                <a16:creationId xmlns:a16="http://schemas.microsoft.com/office/drawing/2014/main" id="{6494FD84-3ACA-43D5-B51E-738D06D924C1}"/>
              </a:ext>
            </a:extLst>
          </p:cNvPr>
          <p:cNvSpPr txBox="1"/>
          <p:nvPr/>
        </p:nvSpPr>
        <p:spPr>
          <a:xfrm>
            <a:off x="6669513" y="3942129"/>
            <a:ext cx="1042271" cy="25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457200">
              <a:defRPr sz="1200" i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End of week </a:t>
            </a:r>
            <a:r>
              <a:rPr lang="fr-FR" dirty="0"/>
              <a:t>5</a:t>
            </a:r>
            <a:endParaRPr dirty="0"/>
          </a:p>
        </p:txBody>
      </p:sp>
      <p:pic>
        <p:nvPicPr>
          <p:cNvPr id="10" name="Picture 31" descr="Picture 31">
            <a:extLst>
              <a:ext uri="{FF2B5EF4-FFF2-40B4-BE49-F238E27FC236}">
                <a16:creationId xmlns:a16="http://schemas.microsoft.com/office/drawing/2014/main" id="{0591E5F5-FB4E-40EC-A640-3EC68A2D0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754" y="3663860"/>
            <a:ext cx="861495" cy="86149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86">
            <a:extLst>
              <a:ext uri="{FF2B5EF4-FFF2-40B4-BE49-F238E27FC236}">
                <a16:creationId xmlns:a16="http://schemas.microsoft.com/office/drawing/2014/main" id="{A63F133E-83B8-4ED9-8BCC-E152530DDDFB}"/>
              </a:ext>
            </a:extLst>
          </p:cNvPr>
          <p:cNvSpPr txBox="1"/>
          <p:nvPr/>
        </p:nvSpPr>
        <p:spPr>
          <a:xfrm>
            <a:off x="7500609" y="4623727"/>
            <a:ext cx="1376984" cy="242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Project submission</a:t>
            </a:r>
          </a:p>
        </p:txBody>
      </p:sp>
      <p:sp>
        <p:nvSpPr>
          <p:cNvPr id="12" name="Connection Line">
            <a:extLst>
              <a:ext uri="{FF2B5EF4-FFF2-40B4-BE49-F238E27FC236}">
                <a16:creationId xmlns:a16="http://schemas.microsoft.com/office/drawing/2014/main" id="{2AD6C911-6EEC-4AB5-834C-362B142C738F}"/>
              </a:ext>
            </a:extLst>
          </p:cNvPr>
          <p:cNvSpPr/>
          <p:nvPr/>
        </p:nvSpPr>
        <p:spPr>
          <a:xfrm>
            <a:off x="7928332" y="2144460"/>
            <a:ext cx="459211" cy="1299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08" h="21600" extrusionOk="0">
                <a:moveTo>
                  <a:pt x="0" y="0"/>
                </a:moveTo>
                <a:cubicBezTo>
                  <a:pt x="16306" y="3697"/>
                  <a:pt x="21600" y="10897"/>
                  <a:pt x="15881" y="21600"/>
                </a:cubicBez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00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5F0C38-0713-4B2E-BCC1-7177D3B1F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multiplet</a:t>
            </a:r>
            <a:r>
              <a:rPr lang="en-US" dirty="0"/>
              <a:t> rate depends on the number of loaded cells</a:t>
            </a:r>
          </a:p>
          <a:p>
            <a:r>
              <a:rPr lang="en-US" dirty="0"/>
              <a:t>The number of loaded cells needs to be adjusted towards the desired number of recovered cells</a:t>
            </a:r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CD0E6A-9689-41E5-97AE-18DF8D28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cells can be profiled? Doublet rate?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FC1E8-D5B2-40A3-9417-27E978F0D3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9E367-01A6-4FD0-AAB8-3B809266F1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DEF29-D01B-4CC0-BDE7-2E6A029C3C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7" name="SC3P_cell_mutliplet_table.png" descr="SC3P_cell_mutliplet_table.png">
            <a:extLst>
              <a:ext uri="{FF2B5EF4-FFF2-40B4-BE49-F238E27FC236}">
                <a16:creationId xmlns:a16="http://schemas.microsoft.com/office/drawing/2014/main" id="{DDFF07BC-D796-49B7-8418-C1AD2826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985" y="1811764"/>
            <a:ext cx="3710068" cy="2983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10x Genomics">
            <a:extLst>
              <a:ext uri="{FF2B5EF4-FFF2-40B4-BE49-F238E27FC236}">
                <a16:creationId xmlns:a16="http://schemas.microsoft.com/office/drawing/2014/main" id="{33D4F895-7145-454C-81EA-A5276757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42" y="4281034"/>
            <a:ext cx="669426" cy="6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ttps://kb.10xgenomics.com/hc/en-us/articles/360001378811-What-is-the-maximum-number-of-cells-that-can-be-profiled-…">
            <a:extLst>
              <a:ext uri="{FF2B5EF4-FFF2-40B4-BE49-F238E27FC236}">
                <a16:creationId xmlns:a16="http://schemas.microsoft.com/office/drawing/2014/main" id="{1815E607-3423-4033-835D-33AEE048064B}"/>
              </a:ext>
            </a:extLst>
          </p:cNvPr>
          <p:cNvSpPr txBox="1"/>
          <p:nvPr/>
        </p:nvSpPr>
        <p:spPr>
          <a:xfrm>
            <a:off x="4254794" y="4957906"/>
            <a:ext cx="6911938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700">
                <a:solidFill>
                  <a:srgbClr val="5885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 dirty="0">
                <a:solidFill>
                  <a:srgbClr val="ED6E9C"/>
                </a:solidFill>
                <a:uFill>
                  <a:solidFill>
                    <a:srgbClr val="ED6E9C"/>
                  </a:solidFill>
                </a:uFill>
                <a:hlinkClick r:id="rId4"/>
              </a:rPr>
              <a:t>https://kb.10xgenomics.com/hc/en-us/articles/360001378811-What-is-the-maximum-number-of-cells-that-can-be-profiled-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D242888-BCC4-47A1-AF9E-037E6468C153}"/>
              </a:ext>
            </a:extLst>
          </p:cNvPr>
          <p:cNvSpPr/>
          <p:nvPr/>
        </p:nvSpPr>
        <p:spPr>
          <a:xfrm>
            <a:off x="6497053" y="3297468"/>
            <a:ext cx="173254" cy="10640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3576FA-0976-414E-940A-FC53D11D8549}"/>
              </a:ext>
            </a:extLst>
          </p:cNvPr>
          <p:cNvSpPr txBox="1"/>
          <p:nvPr/>
        </p:nvSpPr>
        <p:spPr>
          <a:xfrm>
            <a:off x="6686433" y="3679457"/>
            <a:ext cx="558746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Usually, good range of action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8298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10D27E-9CEE-4222-9257-380CDB5D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658954" cy="425844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Single-cell </a:t>
            </a:r>
            <a:r>
              <a:rPr lang="en-US" dirty="0" err="1"/>
              <a:t>multiomics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2349CD-FD25-474D-8F7C-CFDC5DFBF6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A3254-2B6D-465C-BE7B-44A6FDD0F2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703A0-F73E-43C7-8B0A-C34629CEFA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4" name="Shape 167">
            <a:extLst>
              <a:ext uri="{FF2B5EF4-FFF2-40B4-BE49-F238E27FC236}">
                <a16:creationId xmlns:a16="http://schemas.microsoft.com/office/drawing/2014/main" id="{EC7008E1-4BC2-42D5-90D5-E835BFE23036}"/>
              </a:ext>
            </a:extLst>
          </p:cNvPr>
          <p:cNvSpPr/>
          <p:nvPr/>
        </p:nvSpPr>
        <p:spPr>
          <a:xfrm>
            <a:off x="9236877" y="2439879"/>
            <a:ext cx="250500" cy="843817"/>
          </a:xfrm>
          <a:prstGeom prst="rect">
            <a:avLst/>
          </a:prstGeom>
          <a:solidFill>
            <a:srgbClr val="FEFEFE"/>
          </a:solidFill>
          <a:ln w="38100">
            <a:solidFill>
              <a:srgbClr val="FEFEFE"/>
            </a:solidFill>
            <a:bevel/>
          </a:ln>
        </p:spPr>
        <p:txBody>
          <a:bodyPr lIns="45719" rIns="45719"/>
          <a:lstStyle/>
          <a:p>
            <a:pPr defTabSz="642915">
              <a:defRPr sz="290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" name="Espace réservé du contenu 1">
            <a:extLst>
              <a:ext uri="{FF2B5EF4-FFF2-40B4-BE49-F238E27FC236}">
                <a16:creationId xmlns:a16="http://schemas.microsoft.com/office/drawing/2014/main" id="{CEFDF4DF-990A-4245-AFF5-0F954BF1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3" y="676505"/>
            <a:ext cx="4829190" cy="4168490"/>
          </a:xfrm>
        </p:spPr>
        <p:txBody>
          <a:bodyPr>
            <a:normAutofit/>
          </a:bodyPr>
          <a:lstStyle/>
          <a:p>
            <a:r>
              <a:rPr lang="en-US" sz="1400" dirty="0"/>
              <a:t>Single-cell protocols can now assess different genomic layers</a:t>
            </a:r>
          </a:p>
          <a:p>
            <a:pPr lvl="1"/>
            <a:r>
              <a:rPr lang="en-US" sz="1200" dirty="0"/>
              <a:t>DNA methylation</a:t>
            </a:r>
          </a:p>
          <a:p>
            <a:pPr lvl="1"/>
            <a:r>
              <a:rPr lang="en-US" sz="1200" dirty="0"/>
              <a:t>Chromatin accessibility</a:t>
            </a:r>
          </a:p>
          <a:p>
            <a:pPr lvl="1"/>
            <a:r>
              <a:rPr lang="en-US" sz="1200" dirty="0"/>
              <a:t>Proteome</a:t>
            </a:r>
          </a:p>
          <a:p>
            <a:pPr lvl="1"/>
            <a:r>
              <a:rPr lang="en-US" sz="1200" dirty="0"/>
              <a:t>Genome</a:t>
            </a:r>
          </a:p>
          <a:p>
            <a:r>
              <a:rPr lang="en-US" sz="1400" dirty="0"/>
              <a:t>Some can even be combined in the </a:t>
            </a:r>
            <a:r>
              <a:rPr lang="en-US" sz="1400" b="1" dirty="0"/>
              <a:t>same cell (</a:t>
            </a:r>
            <a:r>
              <a:rPr lang="en-US" sz="1400" b="1" dirty="0" err="1"/>
              <a:t>multiomics</a:t>
            </a:r>
            <a:r>
              <a:rPr lang="en-US" sz="1400" b="1" dirty="0"/>
              <a:t>)</a:t>
            </a:r>
          </a:p>
          <a:p>
            <a:pPr lvl="1"/>
            <a:r>
              <a:rPr lang="en-US" sz="1200" b="1" dirty="0"/>
              <a:t>DNA &amp; RNA: DR-seq and G&amp;T-seq</a:t>
            </a:r>
          </a:p>
          <a:p>
            <a:pPr lvl="1"/>
            <a:r>
              <a:rPr lang="en-US" sz="1200" b="1" dirty="0"/>
              <a:t>Methylation &amp; RNA: </a:t>
            </a:r>
            <a:r>
              <a:rPr lang="en-US" sz="1200" b="1" dirty="0" err="1"/>
              <a:t>scM&amp;T-seq</a:t>
            </a:r>
            <a:endParaRPr lang="en-US" sz="1200" b="1" dirty="0"/>
          </a:p>
          <a:p>
            <a:pPr lvl="1"/>
            <a:r>
              <a:rPr lang="en-US" sz="1200" b="1" dirty="0"/>
              <a:t>Chromium single-cell </a:t>
            </a:r>
            <a:r>
              <a:rPr lang="en-US" sz="1200" b="1" dirty="0" err="1"/>
              <a:t>Multiome</a:t>
            </a:r>
            <a:r>
              <a:rPr lang="en-US" sz="1200" b="1" dirty="0"/>
              <a:t> ATAC + RNA expression</a:t>
            </a:r>
          </a:p>
        </p:txBody>
      </p:sp>
      <p:pic>
        <p:nvPicPr>
          <p:cNvPr id="2050" name="Picture 2" descr="Fig. 1">
            <a:extLst>
              <a:ext uri="{FF2B5EF4-FFF2-40B4-BE49-F238E27FC236}">
                <a16:creationId xmlns:a16="http://schemas.microsoft.com/office/drawing/2014/main" id="{B0597E90-676E-4277-85A8-8977542AD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60" y="966144"/>
            <a:ext cx="3520301" cy="35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AC0FFF8C-18A6-4044-AA5C-21F7662BF19F}"/>
              </a:ext>
            </a:extLst>
          </p:cNvPr>
          <p:cNvSpPr txBox="1"/>
          <p:nvPr/>
        </p:nvSpPr>
        <p:spPr>
          <a:xfrm>
            <a:off x="7622430" y="4904740"/>
            <a:ext cx="1521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Lee et al, EMM, 2020</a:t>
            </a:r>
            <a:endParaRPr lang="fr-FR" sz="1100" dirty="0"/>
          </a:p>
        </p:txBody>
      </p:sp>
      <p:pic>
        <p:nvPicPr>
          <p:cNvPr id="39" name="Picture 4" descr="10x Genomics">
            <a:extLst>
              <a:ext uri="{FF2B5EF4-FFF2-40B4-BE49-F238E27FC236}">
                <a16:creationId xmlns:a16="http://schemas.microsoft.com/office/drawing/2014/main" id="{6FF1ED71-68C4-479F-890D-E8C3176A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71" y="2856472"/>
            <a:ext cx="427224" cy="4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2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00ED691-98E5-465F-B8A4-78E1124A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Now becomes more and more accessible (commercialized through 10x)</a:t>
            </a:r>
            <a:endParaRPr lang="fr-FR" sz="1600" dirty="0"/>
          </a:p>
          <a:p>
            <a:r>
              <a:rPr lang="en-US" sz="1600" dirty="0"/>
              <a:t>This is </a:t>
            </a:r>
            <a:r>
              <a:rPr lang="en-US" sz="1600" b="1" dirty="0"/>
              <a:t>not really single-cell </a:t>
            </a:r>
            <a:r>
              <a:rPr lang="en-US" sz="1600" dirty="0"/>
              <a:t>anymore (using bins, i.e. multiple cells per bin)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0CFD643-DDFC-4448-A9D4-24E5B85E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transcriptomics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C71E99-8F85-4C54-8D3D-CF6D495C6D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924B00-BAAE-4817-952D-94AA31AAB1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345C41-29E1-4F6A-A26C-799401E34F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CF7AA0F-29F0-4A73-9AF8-21AB4DDB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29" y="1668963"/>
            <a:ext cx="4240571" cy="3130499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80C9101-937A-4426-A387-A9E68A095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4073599"/>
            <a:ext cx="1552575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59BCC-6A1D-4944-8AC1-4414C1660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609" y="2571750"/>
            <a:ext cx="3954249" cy="11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1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FAFF2-3492-457B-9552-F92460484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642915"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dirty="0"/>
              <a:t>Cell Capture</a:t>
            </a:r>
          </a:p>
          <a:p>
            <a:pPr lvl="1" defTabSz="642915"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b="0" dirty="0"/>
              <a:t>Throughput, automation, cell stress, etc.</a:t>
            </a:r>
          </a:p>
          <a:p>
            <a:pPr lvl="1" defTabSz="642915"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b="0" dirty="0"/>
              <a:t>Technical variability across cells and samples</a:t>
            </a:r>
          </a:p>
          <a:p>
            <a:pPr marL="342900" lvl="1" indent="0" defTabSz="642915">
              <a:buNone/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b="0" dirty="0"/>
          </a:p>
          <a:p>
            <a:pPr defTabSz="642915"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dirty="0"/>
              <a:t>Small quantities</a:t>
            </a:r>
          </a:p>
          <a:p>
            <a:pPr lvl="1" defTabSz="642915"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b="0" dirty="0"/>
              <a:t>Obtain enough material for an accurate readout without introducing biases</a:t>
            </a:r>
          </a:p>
          <a:p>
            <a:pPr lvl="1" defTabSz="642915"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b="0" dirty="0"/>
              <a:t>Low depth of sequencing per cell (zero-inflated data)</a:t>
            </a:r>
          </a:p>
          <a:p>
            <a:pPr lvl="1" defTabSz="642915"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dirty="0"/>
              <a:t>Amplification requires many more cycles than bulk methods</a:t>
            </a:r>
          </a:p>
          <a:p>
            <a:pPr marL="342900" lvl="1" indent="0" defTabSz="642915">
              <a:buNone/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/>
          </a:p>
          <a:p>
            <a:pPr defTabSz="642915"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 analysis and interpretation</a:t>
            </a:r>
            <a:endParaRPr lang="en-US" dirty="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1" defTabSz="642915"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0" dirty="0"/>
              <a:t>Sparseness, noise, high dimensionality</a:t>
            </a:r>
            <a:r>
              <a:rPr lang="en-US" b="0" i="1" dirty="0"/>
              <a:t>, </a:t>
            </a:r>
            <a:r>
              <a:rPr lang="en-US" b="0" dirty="0"/>
              <a:t>batch effect, doublets, ambient RNA contamination, etc.</a:t>
            </a:r>
          </a:p>
          <a:p>
            <a:pPr lvl="1" defTabSz="642915"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0" dirty="0"/>
              <a:t>Gene ‘dropouts’ in which a gene is observed at a moderate expression level in one cell but is not detected in another cell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BABD45-4C95-43B5-8FD7-E51965F8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Single-cell biology challenges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E8605-7F87-47BE-86AB-69C9A62D98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E379C-0E2D-4A7C-A084-6CB150F54D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DEBDE-331B-4A5F-88D9-3F25ADB211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35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C5DC9A4D-B7CD-3F49-976D-9809C46B7D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937" t="12184" b="2246"/>
          <a:stretch/>
        </p:blipFill>
        <p:spPr>
          <a:xfrm>
            <a:off x="1331913" y="0"/>
            <a:ext cx="7812087" cy="4948238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4894" y="1739900"/>
            <a:ext cx="2149106" cy="1835150"/>
          </a:xfrm>
        </p:spPr>
        <p:txBody>
          <a:bodyPr>
            <a:normAutofit/>
          </a:bodyPr>
          <a:lstStyle/>
          <a:p>
            <a:r>
              <a:rPr lang="fr-FR" sz="3200" dirty="0"/>
              <a:t>Questions?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6094" y="3575050"/>
            <a:ext cx="1828800" cy="1568450"/>
          </a:xfrm>
          <a:solidFill>
            <a:schemeClr val="accent2"/>
          </a:solidFill>
        </p:spPr>
        <p:txBody>
          <a:bodyPr lIns="90000">
            <a:normAutofit/>
          </a:bodyPr>
          <a:lstStyle/>
          <a:p>
            <a:r>
              <a:rPr lang="fr-FR" sz="1400" b="1" dirty="0"/>
              <a:t>Vincent Gardeux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2223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EF658-B046-4098-9AAC-BA42F8149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395978"/>
            <a:ext cx="4581525" cy="3386772"/>
          </a:xfrm>
        </p:spPr>
        <p:txBody>
          <a:bodyPr>
            <a:normAutofit/>
          </a:bodyPr>
          <a:lstStyle/>
          <a:p>
            <a:r>
              <a:rPr lang="en-US" sz="1600" dirty="0"/>
              <a:t>Genes consists of: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exons</a:t>
            </a:r>
            <a:r>
              <a:rPr lang="en-US" sz="1400" dirty="0"/>
              <a:t> (protein-coding)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introns</a:t>
            </a:r>
            <a:r>
              <a:rPr lang="en-US" sz="1400" dirty="0"/>
              <a:t> (non-translated)</a:t>
            </a:r>
          </a:p>
          <a:p>
            <a:pPr lvl="1"/>
            <a:r>
              <a:rPr lang="en-US" sz="1400" dirty="0"/>
              <a:t>Adjacent </a:t>
            </a:r>
            <a:r>
              <a:rPr lang="en-US" sz="1400" dirty="0">
                <a:solidFill>
                  <a:srgbClr val="FF0000"/>
                </a:solidFill>
              </a:rPr>
              <a:t>regulatory</a:t>
            </a:r>
            <a:r>
              <a:rPr lang="en-US" sz="1400" dirty="0"/>
              <a:t> (control) </a:t>
            </a:r>
            <a:r>
              <a:rPr lang="en-US" sz="1400" dirty="0">
                <a:solidFill>
                  <a:srgbClr val="FF0000"/>
                </a:solidFill>
              </a:rPr>
              <a:t>elements</a:t>
            </a:r>
            <a:endParaRPr lang="en-CH" sz="1400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6745F-9FA0-48B5-AFC2-D7D78728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813240" cy="1072753"/>
          </a:xfrm>
        </p:spPr>
        <p:txBody>
          <a:bodyPr/>
          <a:lstStyle/>
          <a:p>
            <a:r>
              <a:rPr lang="en-US" dirty="0" err="1"/>
              <a:t>GenOMICs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16658-C89E-4E58-B934-279B686197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1BA4B-0B81-41B6-B972-814791D16F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EDFFA-F9E6-4CE8-BE90-57BFD95A17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853CC7C6-969E-44EE-81DA-2BE3E9A66191}"/>
              </a:ext>
            </a:extLst>
          </p:cNvPr>
          <p:cNvGrpSpPr/>
          <p:nvPr/>
        </p:nvGrpSpPr>
        <p:grpSpPr>
          <a:xfrm>
            <a:off x="1763125" y="3056977"/>
            <a:ext cx="5757112" cy="1734100"/>
            <a:chOff x="0" y="0"/>
            <a:chExt cx="5757111" cy="1734098"/>
          </a:xfrm>
        </p:grpSpPr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E3E123D8-2677-42D8-B2DF-BFB19FECC285}"/>
                </a:ext>
              </a:extLst>
            </p:cNvPr>
            <p:cNvGrpSpPr/>
            <p:nvPr/>
          </p:nvGrpSpPr>
          <p:grpSpPr>
            <a:xfrm>
              <a:off x="0" y="0"/>
              <a:ext cx="5757112" cy="1649137"/>
              <a:chOff x="0" y="0"/>
              <a:chExt cx="5757111" cy="1649137"/>
            </a:xfrm>
          </p:grpSpPr>
          <p:pic>
            <p:nvPicPr>
              <p:cNvPr id="16" name="19_05EukGeneTranscript_L.jpg" descr="19_05EukGeneTranscript_L.jpg">
                <a:extLst>
                  <a:ext uri="{FF2B5EF4-FFF2-40B4-BE49-F238E27FC236}">
                    <a16:creationId xmlns:a16="http://schemas.microsoft.com/office/drawing/2014/main" id="{269EA816-84BA-4656-B0D9-1C15316B3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63889"/>
                <a:ext cx="5757112" cy="13852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" name="Shape 221">
                <a:extLst>
                  <a:ext uri="{FF2B5EF4-FFF2-40B4-BE49-F238E27FC236}">
                    <a16:creationId xmlns:a16="http://schemas.microsoft.com/office/drawing/2014/main" id="{9CF5AF0E-F74B-4CE8-B2B1-2741636BC978}"/>
                  </a:ext>
                </a:extLst>
              </p:cNvPr>
              <p:cNvSpPr txBox="1"/>
              <p:nvPr/>
            </p:nvSpPr>
            <p:spPr>
              <a:xfrm>
                <a:off x="2041990" y="0"/>
                <a:ext cx="1377458" cy="5431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noAutofit/>
              </a:bodyPr>
              <a:lstStyle>
                <a:lvl1pPr algn="ctr" defTabSz="914400">
                  <a:defRPr sz="1000" i="1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rPr dirty="0"/>
                  <a:t>Transcription start site (TSS)</a:t>
                </a:r>
              </a:p>
            </p:txBody>
          </p:sp>
          <p:grpSp>
            <p:nvGrpSpPr>
              <p:cNvPr id="18" name="Group">
                <a:extLst>
                  <a:ext uri="{FF2B5EF4-FFF2-40B4-BE49-F238E27FC236}">
                    <a16:creationId xmlns:a16="http://schemas.microsoft.com/office/drawing/2014/main" id="{50D3F418-760E-453B-A5D0-EADEF1EC91A6}"/>
                  </a:ext>
                </a:extLst>
              </p:cNvPr>
              <p:cNvGrpSpPr/>
              <p:nvPr/>
            </p:nvGrpSpPr>
            <p:grpSpPr>
              <a:xfrm>
                <a:off x="2500716" y="382982"/>
                <a:ext cx="460005" cy="283023"/>
                <a:chOff x="0" y="0"/>
                <a:chExt cx="460003" cy="283021"/>
              </a:xfrm>
            </p:grpSpPr>
            <p:sp>
              <p:nvSpPr>
                <p:cNvPr id="19" name="Shape 220">
                  <a:extLst>
                    <a:ext uri="{FF2B5EF4-FFF2-40B4-BE49-F238E27FC236}">
                      <a16:creationId xmlns:a16="http://schemas.microsoft.com/office/drawing/2014/main" id="{7FB0BA7B-0E5E-4B5E-A190-678CCFCFE396}"/>
                    </a:ext>
                  </a:extLst>
                </p:cNvPr>
                <p:cNvSpPr/>
                <p:nvPr/>
              </p:nvSpPr>
              <p:spPr>
                <a:xfrm>
                  <a:off x="0" y="7690"/>
                  <a:ext cx="460004" cy="1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bevel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0" name="Shape 220">
                  <a:extLst>
                    <a:ext uri="{FF2B5EF4-FFF2-40B4-BE49-F238E27FC236}">
                      <a16:creationId xmlns:a16="http://schemas.microsoft.com/office/drawing/2014/main" id="{0F55C41B-B308-432C-95CC-9E2CDC14142B}"/>
                    </a:ext>
                  </a:extLst>
                </p:cNvPr>
                <p:cNvSpPr/>
                <p:nvPr/>
              </p:nvSpPr>
              <p:spPr>
                <a:xfrm flipH="1">
                  <a:off x="9524" y="0"/>
                  <a:ext cx="1" cy="283022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</p:grpSp>
        <p:sp>
          <p:nvSpPr>
            <p:cNvPr id="15" name="Shape 222">
              <a:extLst>
                <a:ext uri="{FF2B5EF4-FFF2-40B4-BE49-F238E27FC236}">
                  <a16:creationId xmlns:a16="http://schemas.microsoft.com/office/drawing/2014/main" id="{916F9F6D-7FBD-489B-B06E-BCD5D158CC73}"/>
                </a:ext>
              </a:extLst>
            </p:cNvPr>
            <p:cNvSpPr/>
            <p:nvPr/>
          </p:nvSpPr>
          <p:spPr>
            <a:xfrm>
              <a:off x="102158" y="1087714"/>
              <a:ext cx="1394381" cy="646385"/>
            </a:xfrm>
            <a:prstGeom prst="rect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2" name="Shape 205">
            <a:extLst>
              <a:ext uri="{FF2B5EF4-FFF2-40B4-BE49-F238E27FC236}">
                <a16:creationId xmlns:a16="http://schemas.microsoft.com/office/drawing/2014/main" id="{F0E0761A-6DB2-423F-B3B6-90F9F0EC16AD}"/>
              </a:ext>
            </a:extLst>
          </p:cNvPr>
          <p:cNvSpPr txBox="1"/>
          <p:nvPr/>
        </p:nvSpPr>
        <p:spPr>
          <a:xfrm>
            <a:off x="2289517" y="549784"/>
            <a:ext cx="3031197" cy="2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The study of gene</a:t>
            </a:r>
            <a:r>
              <a:rPr b="1" dirty="0"/>
              <a:t>s</a:t>
            </a:r>
            <a:r>
              <a:rPr dirty="0"/>
              <a:t> and their functions</a:t>
            </a:r>
          </a:p>
        </p:txBody>
      </p:sp>
      <p:sp>
        <p:nvSpPr>
          <p:cNvPr id="23" name="Shape 206">
            <a:extLst>
              <a:ext uri="{FF2B5EF4-FFF2-40B4-BE49-F238E27FC236}">
                <a16:creationId xmlns:a16="http://schemas.microsoft.com/office/drawing/2014/main" id="{AFF38900-97E2-424A-BE08-35EC5E00E6D8}"/>
              </a:ext>
            </a:extLst>
          </p:cNvPr>
          <p:cNvSpPr txBox="1"/>
          <p:nvPr/>
        </p:nvSpPr>
        <p:spPr>
          <a:xfrm>
            <a:off x="3204367" y="847324"/>
            <a:ext cx="5426871" cy="480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i="1">
                <a:solidFill>
                  <a:srgbClr val="32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dirty="0">
                <a:solidFill>
                  <a:srgbClr val="FF2600"/>
                </a:solidFill>
              </a:rPr>
              <a:t>ALL</a:t>
            </a:r>
            <a:r>
              <a:rPr dirty="0">
                <a:solidFill>
                  <a:srgbClr val="FF2600"/>
                </a:solidFill>
              </a:rPr>
              <a:t> genes</a:t>
            </a:r>
            <a:r>
              <a:rPr dirty="0"/>
              <a:t> and their inter relationships in order to identify their combined influence on the growth and development of an organism</a:t>
            </a:r>
          </a:p>
        </p:txBody>
      </p:sp>
      <p:sp>
        <p:nvSpPr>
          <p:cNvPr id="24" name="Shape 225">
            <a:extLst>
              <a:ext uri="{FF2B5EF4-FFF2-40B4-BE49-F238E27FC236}">
                <a16:creationId xmlns:a16="http://schemas.microsoft.com/office/drawing/2014/main" id="{FE7070A7-658C-494A-936B-3EB4D6836D84}"/>
              </a:ext>
            </a:extLst>
          </p:cNvPr>
          <p:cNvSpPr txBox="1"/>
          <p:nvPr/>
        </p:nvSpPr>
        <p:spPr>
          <a:xfrm>
            <a:off x="382869" y="2577446"/>
            <a:ext cx="8681958" cy="49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Transcription (RNA production) is controlled by proximal (</a:t>
            </a:r>
            <a:r>
              <a:rPr b="1" dirty="0"/>
              <a:t>promoter</a:t>
            </a:r>
            <a:r>
              <a:rPr dirty="0"/>
              <a:t>) and distal (</a:t>
            </a:r>
            <a:r>
              <a:rPr b="1" dirty="0"/>
              <a:t>enhancer</a:t>
            </a:r>
            <a:r>
              <a:rPr dirty="0"/>
              <a:t>) regulatory elements through the binding and action of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b="1" dirty="0">
                <a:solidFill>
                  <a:srgbClr val="FF2600"/>
                </a:solidFill>
              </a:rPr>
              <a:t>transcription factors </a:t>
            </a:r>
            <a:r>
              <a:rPr dirty="0"/>
              <a:t>(TFs)</a:t>
            </a:r>
          </a:p>
        </p:txBody>
      </p:sp>
    </p:spTree>
    <p:extLst>
      <p:ext uri="{BB962C8B-B14F-4D97-AF65-F5344CB8AC3E}">
        <p14:creationId xmlns:p14="http://schemas.microsoft.com/office/powerpoint/2010/main" val="175948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66813-4C1F-428A-8526-592041EF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726363" cy="1072753"/>
          </a:xfrm>
        </p:spPr>
        <p:txBody>
          <a:bodyPr/>
          <a:lstStyle/>
          <a:p>
            <a:r>
              <a:rPr lang="en-US" dirty="0"/>
              <a:t>One genome: diverse functional outputs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FFA3E-8767-4DAC-8FAD-8AD83B21D6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885CE-22C5-4594-B1F0-B17330BFE1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15B08-9DEB-4094-AD85-DAF3E2988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8" name="Group 358">
            <a:extLst>
              <a:ext uri="{FF2B5EF4-FFF2-40B4-BE49-F238E27FC236}">
                <a16:creationId xmlns:a16="http://schemas.microsoft.com/office/drawing/2014/main" id="{FDB3D6E3-7717-476B-978C-6E409855FF96}"/>
              </a:ext>
            </a:extLst>
          </p:cNvPr>
          <p:cNvGrpSpPr/>
          <p:nvPr/>
        </p:nvGrpSpPr>
        <p:grpSpPr>
          <a:xfrm>
            <a:off x="484225" y="798337"/>
            <a:ext cx="1680211" cy="2115564"/>
            <a:chOff x="0" y="0"/>
            <a:chExt cx="1680209" cy="2115563"/>
          </a:xfrm>
        </p:grpSpPr>
        <p:pic>
          <p:nvPicPr>
            <p:cNvPr id="9" name="Human_genome_to_genes.png" descr="Human_genome_to_genes.png">
              <a:extLst>
                <a:ext uri="{FF2B5EF4-FFF2-40B4-BE49-F238E27FC236}">
                  <a16:creationId xmlns:a16="http://schemas.microsoft.com/office/drawing/2014/main" id="{2B9EC56A-3C1A-4AC0-8448-B73E1B9C5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34583" cy="738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Shape 357">
              <a:extLst>
                <a:ext uri="{FF2B5EF4-FFF2-40B4-BE49-F238E27FC236}">
                  <a16:creationId xmlns:a16="http://schemas.microsoft.com/office/drawing/2014/main" id="{EE794602-85C9-4A65-803E-2E73CD2BBE7F}"/>
                </a:ext>
              </a:extLst>
            </p:cNvPr>
            <p:cNvSpPr/>
            <p:nvPr/>
          </p:nvSpPr>
          <p:spPr>
            <a:xfrm>
              <a:off x="410209" y="84556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2145" tIns="32145" rIns="32145" bIns="32145" numCol="1" anchor="t">
              <a:spAutoFit/>
            </a:bodyPr>
            <a:lstStyle>
              <a:lvl1pPr defTabSz="914400">
                <a:defRPr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1 genome</a:t>
              </a:r>
            </a:p>
          </p:txBody>
        </p:sp>
      </p:grpSp>
      <p:sp>
        <p:nvSpPr>
          <p:cNvPr id="11" name="Shape 359">
            <a:extLst>
              <a:ext uri="{FF2B5EF4-FFF2-40B4-BE49-F238E27FC236}">
                <a16:creationId xmlns:a16="http://schemas.microsoft.com/office/drawing/2014/main" id="{684BBFB9-FCB2-4DEE-9622-7E97324CC4BB}"/>
              </a:ext>
            </a:extLst>
          </p:cNvPr>
          <p:cNvSpPr/>
          <p:nvPr/>
        </p:nvSpPr>
        <p:spPr>
          <a:xfrm>
            <a:off x="3545725" y="2086281"/>
            <a:ext cx="5300598" cy="2793625"/>
          </a:xfrm>
          <a:prstGeom prst="roundRect">
            <a:avLst>
              <a:gd name="adj" fmla="val 13924"/>
            </a:avLst>
          </a:prstGeom>
          <a:solidFill>
            <a:srgbClr val="FEFEFE"/>
          </a:solidFill>
          <a:ln w="127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 defTabSz="642915">
              <a:defRPr sz="2900">
                <a:solidFill>
                  <a:srgbClr val="FEFEFE"/>
                </a:solidFill>
              </a:defRPr>
            </a:pPr>
            <a:endParaRPr/>
          </a:p>
        </p:txBody>
      </p:sp>
      <p:sp>
        <p:nvSpPr>
          <p:cNvPr id="12" name="Shape 361">
            <a:extLst>
              <a:ext uri="{FF2B5EF4-FFF2-40B4-BE49-F238E27FC236}">
                <a16:creationId xmlns:a16="http://schemas.microsoft.com/office/drawing/2014/main" id="{DCC7EF16-3CED-4DC1-A460-08DF72C4A478}"/>
              </a:ext>
            </a:extLst>
          </p:cNvPr>
          <p:cNvSpPr txBox="1"/>
          <p:nvPr/>
        </p:nvSpPr>
        <p:spPr>
          <a:xfrm>
            <a:off x="1270369" y="1915973"/>
            <a:ext cx="2505632" cy="841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5" tIns="32145" rIns="32145" bIns="32145"/>
          <a:lstStyle/>
          <a:p>
            <a:pPr algn="ctr" defTabSz="642915">
              <a:defRPr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Remarkable </a:t>
            </a:r>
          </a:p>
          <a:p>
            <a:pPr algn="ctr" defTabSz="642915">
              <a:defRPr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cellular diversity</a:t>
            </a:r>
          </a:p>
          <a:p>
            <a:pPr algn="ctr" defTabSz="642915">
              <a:defRPr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and specialisation</a:t>
            </a:r>
          </a:p>
        </p:txBody>
      </p:sp>
      <p:sp>
        <p:nvSpPr>
          <p:cNvPr id="13" name="Shape 364">
            <a:extLst>
              <a:ext uri="{FF2B5EF4-FFF2-40B4-BE49-F238E27FC236}">
                <a16:creationId xmlns:a16="http://schemas.microsoft.com/office/drawing/2014/main" id="{005D1260-B38A-44BC-9748-91F7CCB23110}"/>
              </a:ext>
            </a:extLst>
          </p:cNvPr>
          <p:cNvSpPr/>
          <p:nvPr/>
        </p:nvSpPr>
        <p:spPr>
          <a:xfrm>
            <a:off x="2364793" y="1648271"/>
            <a:ext cx="1240107" cy="507237"/>
          </a:xfrm>
          <a:prstGeom prst="line">
            <a:avLst/>
          </a:prstGeom>
          <a:ln w="12700">
            <a:solidFill>
              <a:srgbClr val="000000"/>
            </a:solidFill>
            <a:bevel/>
            <a:tailEnd type="triangle"/>
          </a:ln>
        </p:spPr>
        <p:txBody>
          <a:bodyPr lIns="45719" rIns="45719"/>
          <a:lstStyle/>
          <a:p>
            <a:pPr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365">
            <a:extLst>
              <a:ext uri="{FF2B5EF4-FFF2-40B4-BE49-F238E27FC236}">
                <a16:creationId xmlns:a16="http://schemas.microsoft.com/office/drawing/2014/main" id="{50AF3283-D84A-44D2-9B92-317D606990F3}"/>
              </a:ext>
            </a:extLst>
          </p:cNvPr>
          <p:cNvSpPr txBox="1"/>
          <p:nvPr/>
        </p:nvSpPr>
        <p:spPr>
          <a:xfrm>
            <a:off x="3001609" y="989606"/>
            <a:ext cx="5387996" cy="44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5" tIns="32145" rIns="32145" bIns="32145">
            <a:spAutoFit/>
          </a:bodyPr>
          <a:lstStyle>
            <a:lvl1pPr algn="ctr" defTabSz="9144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One genome gives rise to a multitude of different cell types with highly distinct morphologies &amp; functions</a:t>
            </a:r>
          </a:p>
        </p:txBody>
      </p:sp>
      <p:sp>
        <p:nvSpPr>
          <p:cNvPr id="15" name="Shape 375">
            <a:extLst>
              <a:ext uri="{FF2B5EF4-FFF2-40B4-BE49-F238E27FC236}">
                <a16:creationId xmlns:a16="http://schemas.microsoft.com/office/drawing/2014/main" id="{390BAE62-904B-4BFB-9A1E-EB637516F0D3}"/>
              </a:ext>
            </a:extLst>
          </p:cNvPr>
          <p:cNvSpPr txBox="1"/>
          <p:nvPr/>
        </p:nvSpPr>
        <p:spPr>
          <a:xfrm>
            <a:off x="7706995" y="4926416"/>
            <a:ext cx="1344893" cy="195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914400">
              <a:defRPr sz="8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anatomyandphysiology.com</a:t>
            </a:r>
          </a:p>
        </p:txBody>
      </p:sp>
      <p:grpSp>
        <p:nvGrpSpPr>
          <p:cNvPr id="16" name="Group">
            <a:extLst>
              <a:ext uri="{FF2B5EF4-FFF2-40B4-BE49-F238E27FC236}">
                <a16:creationId xmlns:a16="http://schemas.microsoft.com/office/drawing/2014/main" id="{39AFE0B2-745C-4EBD-AB3C-62390F00B850}"/>
              </a:ext>
            </a:extLst>
          </p:cNvPr>
          <p:cNvGrpSpPr/>
          <p:nvPr/>
        </p:nvGrpSpPr>
        <p:grpSpPr>
          <a:xfrm>
            <a:off x="3906634" y="2255345"/>
            <a:ext cx="4666883" cy="2430097"/>
            <a:chOff x="0" y="0"/>
            <a:chExt cx="4666881" cy="2430096"/>
          </a:xfrm>
        </p:grpSpPr>
        <p:pic>
          <p:nvPicPr>
            <p:cNvPr id="17" name="tumblr_n8d3oqfUv71tn0g53o1_500.png" descr="tumblr_n8d3oqfUv71tn0g53o1_500.png">
              <a:extLst>
                <a:ext uri="{FF2B5EF4-FFF2-40B4-BE49-F238E27FC236}">
                  <a16:creationId xmlns:a16="http://schemas.microsoft.com/office/drawing/2014/main" id="{6D57E5F2-EC24-44F0-9FBA-C1B588A5A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379" y="212500"/>
              <a:ext cx="3719102" cy="2119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Shape 366">
              <a:extLst>
                <a:ext uri="{FF2B5EF4-FFF2-40B4-BE49-F238E27FC236}">
                  <a16:creationId xmlns:a16="http://schemas.microsoft.com/office/drawing/2014/main" id="{CFA01D4F-7550-4CFF-A9EE-DA0F0D44565E}"/>
                </a:ext>
              </a:extLst>
            </p:cNvPr>
            <p:cNvSpPr txBox="1"/>
            <p:nvPr/>
          </p:nvSpPr>
          <p:spPr>
            <a:xfrm>
              <a:off x="1406464" y="12344"/>
              <a:ext cx="765016" cy="225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2145" tIns="32145" rIns="32145" bIns="32145" numCol="1" anchor="t">
              <a:spAutoFit/>
            </a:bodyPr>
            <a:lstStyle>
              <a:lvl1pPr defTabSz="914400">
                <a:defRPr sz="1100" i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Blood cells</a:t>
              </a:r>
            </a:p>
          </p:txBody>
        </p:sp>
        <p:sp>
          <p:nvSpPr>
            <p:cNvPr id="19" name="Shape 367">
              <a:extLst>
                <a:ext uri="{FF2B5EF4-FFF2-40B4-BE49-F238E27FC236}">
                  <a16:creationId xmlns:a16="http://schemas.microsoft.com/office/drawing/2014/main" id="{C53453AB-6A46-4509-BCB5-E7810FE58CF6}"/>
                </a:ext>
              </a:extLst>
            </p:cNvPr>
            <p:cNvSpPr txBox="1"/>
            <p:nvPr/>
          </p:nvSpPr>
          <p:spPr>
            <a:xfrm>
              <a:off x="2511079" y="135812"/>
              <a:ext cx="524592" cy="225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2145" tIns="32145" rIns="32145" bIns="32145" numCol="1" anchor="t">
              <a:spAutoFit/>
            </a:bodyPr>
            <a:lstStyle>
              <a:lvl1pPr defTabSz="914400">
                <a:defRPr sz="1100" i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Fat cell</a:t>
              </a:r>
            </a:p>
          </p:txBody>
        </p:sp>
        <p:sp>
          <p:nvSpPr>
            <p:cNvPr id="20" name="Shape 368">
              <a:extLst>
                <a:ext uri="{FF2B5EF4-FFF2-40B4-BE49-F238E27FC236}">
                  <a16:creationId xmlns:a16="http://schemas.microsoft.com/office/drawing/2014/main" id="{42AA63EF-7EF8-46BC-856F-536B6D35673C}"/>
                </a:ext>
              </a:extLst>
            </p:cNvPr>
            <p:cNvSpPr txBox="1"/>
            <p:nvPr/>
          </p:nvSpPr>
          <p:spPr>
            <a:xfrm>
              <a:off x="3616402" y="0"/>
              <a:ext cx="899687" cy="225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2145" tIns="32145" rIns="32145" bIns="32145" numCol="1" anchor="t">
              <a:spAutoFit/>
            </a:bodyPr>
            <a:lstStyle>
              <a:lvl1pPr defTabSz="914400">
                <a:defRPr sz="1100" i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Immune cells</a:t>
              </a:r>
            </a:p>
          </p:txBody>
        </p:sp>
        <p:sp>
          <p:nvSpPr>
            <p:cNvPr id="21" name="Shape 371">
              <a:extLst>
                <a:ext uri="{FF2B5EF4-FFF2-40B4-BE49-F238E27FC236}">
                  <a16:creationId xmlns:a16="http://schemas.microsoft.com/office/drawing/2014/main" id="{E9B95287-0BE4-4198-ADC3-97910E8083EF}"/>
                </a:ext>
              </a:extLst>
            </p:cNvPr>
            <p:cNvSpPr txBox="1"/>
            <p:nvPr/>
          </p:nvSpPr>
          <p:spPr>
            <a:xfrm>
              <a:off x="0" y="1879808"/>
              <a:ext cx="524452" cy="225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2145" tIns="32145" rIns="32145" bIns="32145" numCol="1" anchor="t">
              <a:spAutoFit/>
            </a:bodyPr>
            <a:lstStyle>
              <a:lvl1pPr defTabSz="914400">
                <a:defRPr sz="1100" i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Muscle</a:t>
              </a:r>
            </a:p>
          </p:txBody>
        </p:sp>
        <p:sp>
          <p:nvSpPr>
            <p:cNvPr id="22" name="Shape 372">
              <a:extLst>
                <a:ext uri="{FF2B5EF4-FFF2-40B4-BE49-F238E27FC236}">
                  <a16:creationId xmlns:a16="http://schemas.microsoft.com/office/drawing/2014/main" id="{E736F914-EBAB-4819-B00E-9102B4AD2A07}"/>
                </a:ext>
              </a:extLst>
            </p:cNvPr>
            <p:cNvSpPr txBox="1"/>
            <p:nvPr/>
          </p:nvSpPr>
          <p:spPr>
            <a:xfrm>
              <a:off x="226309" y="802330"/>
              <a:ext cx="343401" cy="225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2145" tIns="32145" rIns="32145" bIns="32145" numCol="1" anchor="t">
              <a:spAutoFit/>
            </a:bodyPr>
            <a:lstStyle>
              <a:lvl1pPr defTabSz="914400">
                <a:defRPr sz="1100" i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Skin</a:t>
              </a:r>
            </a:p>
          </p:txBody>
        </p:sp>
        <p:sp>
          <p:nvSpPr>
            <p:cNvPr id="23" name="Shape 371">
              <a:extLst>
                <a:ext uri="{FF2B5EF4-FFF2-40B4-BE49-F238E27FC236}">
                  <a16:creationId xmlns:a16="http://schemas.microsoft.com/office/drawing/2014/main" id="{90C71CA8-CD37-4318-A33D-AC2287CA322A}"/>
                </a:ext>
              </a:extLst>
            </p:cNvPr>
            <p:cNvSpPr txBox="1"/>
            <p:nvPr/>
          </p:nvSpPr>
          <p:spPr>
            <a:xfrm>
              <a:off x="3566352" y="2204616"/>
              <a:ext cx="490924" cy="225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2145" tIns="32145" rIns="32145" bIns="32145" numCol="1" anchor="t">
              <a:spAutoFit/>
            </a:bodyPr>
            <a:lstStyle>
              <a:lvl1pPr defTabSz="914400">
                <a:defRPr sz="1100" i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Sperm</a:t>
              </a:r>
            </a:p>
          </p:txBody>
        </p:sp>
        <p:sp>
          <p:nvSpPr>
            <p:cNvPr id="24" name="Shape 371">
              <a:extLst>
                <a:ext uri="{FF2B5EF4-FFF2-40B4-BE49-F238E27FC236}">
                  <a16:creationId xmlns:a16="http://schemas.microsoft.com/office/drawing/2014/main" id="{C06CD751-E255-450F-ADE0-ECD9AE6C3409}"/>
                </a:ext>
              </a:extLst>
            </p:cNvPr>
            <p:cNvSpPr txBox="1"/>
            <p:nvPr/>
          </p:nvSpPr>
          <p:spPr>
            <a:xfrm>
              <a:off x="3974371" y="1469885"/>
              <a:ext cx="692511" cy="225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2145" tIns="32145" rIns="32145" bIns="32145" numCol="1" anchor="t">
              <a:spAutoFit/>
            </a:bodyPr>
            <a:lstStyle>
              <a:lvl1pPr defTabSz="914400">
                <a:defRPr sz="1100" i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Nerve cell</a:t>
              </a:r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3E36A95C-920A-4DAB-A0F1-04EAB3BFF508}"/>
                </a:ext>
              </a:extLst>
            </p:cNvPr>
            <p:cNvSpPr/>
            <p:nvPr/>
          </p:nvSpPr>
          <p:spPr>
            <a:xfrm>
              <a:off x="3459569" y="2102023"/>
              <a:ext cx="260990" cy="1170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C433EAA5-CA06-4E9E-9DBC-E5907665229B}"/>
                </a:ext>
              </a:extLst>
            </p:cNvPr>
            <p:cNvSpPr/>
            <p:nvPr/>
          </p:nvSpPr>
          <p:spPr>
            <a:xfrm>
              <a:off x="2781281" y="629632"/>
              <a:ext cx="260990" cy="11707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" name="Rectangle">
              <a:extLst>
                <a:ext uri="{FF2B5EF4-FFF2-40B4-BE49-F238E27FC236}">
                  <a16:creationId xmlns:a16="http://schemas.microsoft.com/office/drawing/2014/main" id="{47DD29B5-9F99-4234-9ACD-BC0C1BE4BAFD}"/>
                </a:ext>
              </a:extLst>
            </p:cNvPr>
            <p:cNvSpPr/>
            <p:nvPr/>
          </p:nvSpPr>
          <p:spPr>
            <a:xfrm>
              <a:off x="3060681" y="1524086"/>
              <a:ext cx="330700" cy="11707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0" name="Shape 362">
            <a:extLst>
              <a:ext uri="{FF2B5EF4-FFF2-40B4-BE49-F238E27FC236}">
                <a16:creationId xmlns:a16="http://schemas.microsoft.com/office/drawing/2014/main" id="{E462430C-29AC-425F-BE73-B349A22C820C}"/>
              </a:ext>
            </a:extLst>
          </p:cNvPr>
          <p:cNvSpPr txBox="1"/>
          <p:nvPr/>
        </p:nvSpPr>
        <p:spPr>
          <a:xfrm>
            <a:off x="327519" y="3051364"/>
            <a:ext cx="3151471" cy="1537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5" tIns="32145" rIns="32145" bIns="32145"/>
          <a:lstStyle/>
          <a:p>
            <a:pPr defTabSz="642915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In human body there are:</a:t>
            </a:r>
          </a:p>
          <a:p>
            <a:pPr defTabSz="642915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~ 100 trillion cells</a:t>
            </a:r>
          </a:p>
          <a:p>
            <a:pPr defTabSz="642915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~ 200 types of cells</a:t>
            </a:r>
          </a:p>
          <a:p>
            <a:pPr defTabSz="642915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defTabSz="642915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Tissue and organ functions are complex!</a:t>
            </a:r>
          </a:p>
        </p:txBody>
      </p:sp>
    </p:spTree>
    <p:extLst>
      <p:ext uri="{BB962C8B-B14F-4D97-AF65-F5344CB8AC3E}">
        <p14:creationId xmlns:p14="http://schemas.microsoft.com/office/powerpoint/2010/main" val="205731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A6B263-8970-4163-9050-AFDE312B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868064" cy="1072753"/>
          </a:xfrm>
        </p:spPr>
        <p:txBody>
          <a:bodyPr>
            <a:normAutofit/>
          </a:bodyPr>
          <a:lstStyle/>
          <a:p>
            <a:r>
              <a:rPr lang="en-US" dirty="0"/>
              <a:t>There are multiple genomic layers that can be measured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1446C-E6CA-47A8-B1B8-980D5FB927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F771B-B6BC-44DA-9250-CD16C0BF03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DBF3B-38A7-46DE-834B-B19439734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PastedGraphic-2-783888.jpg" descr="PastedGraphic-2-783888.jpg">
            <a:extLst>
              <a:ext uri="{FF2B5EF4-FFF2-40B4-BE49-F238E27FC236}">
                <a16:creationId xmlns:a16="http://schemas.microsoft.com/office/drawing/2014/main" id="{0A0F0184-1AB9-4E8D-B26B-325712F0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27" y="1206719"/>
            <a:ext cx="5761607" cy="383560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1721BCBD-AFFC-4B3A-9936-090BBA503E4F}"/>
              </a:ext>
            </a:extLst>
          </p:cNvPr>
          <p:cNvSpPr txBox="1"/>
          <p:nvPr/>
        </p:nvSpPr>
        <p:spPr>
          <a:xfrm>
            <a:off x="6354696" y="1544109"/>
            <a:ext cx="29820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And</a:t>
            </a:r>
          </a:p>
          <a:p>
            <a:pPr marL="285750" indent="-285750" defTabSz="9144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DNA Methylation</a:t>
            </a:r>
          </a:p>
          <a:p>
            <a:pPr marL="285750" indent="-285750" defTabSz="9144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Nucleosome position</a:t>
            </a:r>
            <a:endParaRPr lang="en-US" dirty="0"/>
          </a:p>
          <a:p>
            <a:pPr marL="285750" indent="-285750" defTabSz="91440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Chromatin </a:t>
            </a:r>
            <a:r>
              <a:rPr dirty="0"/>
              <a:t>etc.</a:t>
            </a:r>
          </a:p>
        </p:txBody>
      </p:sp>
      <p:pic>
        <p:nvPicPr>
          <p:cNvPr id="10" name="ENCODE_logo.png" descr="ENCODE_logo.png">
            <a:extLst>
              <a:ext uri="{FF2B5EF4-FFF2-40B4-BE49-F238E27FC236}">
                <a16:creationId xmlns:a16="http://schemas.microsoft.com/office/drawing/2014/main" id="{F1F38F06-B7E9-4E2C-92BA-7AED9D1F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341" y="4426176"/>
            <a:ext cx="952400" cy="57144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82F7E6E-4F7E-43E7-8351-35B24551568B}"/>
              </a:ext>
            </a:extLst>
          </p:cNvPr>
          <p:cNvSpPr/>
          <p:nvPr/>
        </p:nvSpPr>
        <p:spPr>
          <a:xfrm>
            <a:off x="5193748" y="3075043"/>
            <a:ext cx="641252" cy="746014"/>
          </a:xfrm>
          <a:prstGeom prst="rect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04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905E62-BEFB-46EE-885E-A55C2347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10" y="768557"/>
            <a:ext cx="7815055" cy="3386772"/>
          </a:xfrm>
        </p:spPr>
        <p:txBody>
          <a:bodyPr/>
          <a:lstStyle/>
          <a:p>
            <a:r>
              <a:rPr lang="en-US" dirty="0"/>
              <a:t>Bulk RNA-seq estimates expression of gene transcripts in a sample</a:t>
            </a:r>
          </a:p>
          <a:p>
            <a:pPr lvl="1"/>
            <a:r>
              <a:rPr lang="en-US" dirty="0"/>
              <a:t>A major breakthrough in the late 00’s (replaced microarrays)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A08AF2-9262-496E-BE20-492DEF99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324725" cy="1072753"/>
          </a:xfrm>
        </p:spPr>
        <p:txBody>
          <a:bodyPr/>
          <a:lstStyle/>
          <a:p>
            <a:r>
              <a:rPr lang="en-US" dirty="0"/>
              <a:t>How to measure gene expression?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07E87-FBF7-4AD7-97C9-3AE6D4B1C2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3F4F3-9263-4E6F-A7E9-CE65214C95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065C1-09C0-4F7D-B11B-9C7ABE75D5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A9CC2563-DC80-4B9F-93D9-531B0A46E942}"/>
              </a:ext>
            </a:extLst>
          </p:cNvPr>
          <p:cNvGrpSpPr/>
          <p:nvPr/>
        </p:nvGrpSpPr>
        <p:grpSpPr>
          <a:xfrm>
            <a:off x="2526858" y="1635886"/>
            <a:ext cx="4573051" cy="2890970"/>
            <a:chOff x="0" y="0"/>
            <a:chExt cx="4573050" cy="2890968"/>
          </a:xfrm>
        </p:grpSpPr>
        <p:pic>
          <p:nvPicPr>
            <p:cNvPr id="9" name="Image 2" descr="Image 2">
              <a:extLst>
                <a:ext uri="{FF2B5EF4-FFF2-40B4-BE49-F238E27FC236}">
                  <a16:creationId xmlns:a16="http://schemas.microsoft.com/office/drawing/2014/main" id="{846275FE-3F22-4CBD-BB7F-195BC61FD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0" y="0"/>
              <a:ext cx="4553730" cy="765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 4" descr="Image 4">
              <a:extLst>
                <a:ext uri="{FF2B5EF4-FFF2-40B4-BE49-F238E27FC236}">
                  <a16:creationId xmlns:a16="http://schemas.microsoft.com/office/drawing/2014/main" id="{53633598-4682-4D35-AFCA-7DB80F955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91497"/>
              <a:ext cx="4573051" cy="1999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4ADFAE31-3412-422F-B603-C5BF7BC9221D}"/>
                </a:ext>
              </a:extLst>
            </p:cNvPr>
            <p:cNvSpPr/>
            <p:nvPr/>
          </p:nvSpPr>
          <p:spPr>
            <a:xfrm>
              <a:off x="1052059" y="1350261"/>
              <a:ext cx="3511878" cy="195985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1F0CA5B8-0E79-4E4F-9120-0D713117BB9C}"/>
              </a:ext>
            </a:extLst>
          </p:cNvPr>
          <p:cNvSpPr txBox="1"/>
          <p:nvPr/>
        </p:nvSpPr>
        <p:spPr>
          <a:xfrm>
            <a:off x="6762143" y="4877920"/>
            <a:ext cx="2323689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sz="1200" i="1">
                <a:solidFill>
                  <a:srgbClr val="000000"/>
                </a:solidFill>
              </a:defRPr>
            </a:pPr>
            <a:r>
              <a:rPr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Nagalakshmi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 et al, Science 2008</a:t>
            </a:r>
          </a:p>
        </p:txBody>
      </p:sp>
    </p:spTree>
    <p:extLst>
      <p:ext uri="{BB962C8B-B14F-4D97-AF65-F5344CB8AC3E}">
        <p14:creationId xmlns:p14="http://schemas.microsoft.com/office/powerpoint/2010/main" val="23048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905E62-BEFB-46EE-885E-A55C2347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10" y="768557"/>
            <a:ext cx="7815055" cy="3386772"/>
          </a:xfrm>
        </p:spPr>
        <p:txBody>
          <a:bodyPr/>
          <a:lstStyle/>
          <a:p>
            <a:r>
              <a:rPr lang="en-US" dirty="0"/>
              <a:t>There are multiple bulk RNA-seq protocols, but in short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A08AF2-9262-496E-BE20-492DEF99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324725" cy="1072753"/>
          </a:xfrm>
        </p:spPr>
        <p:txBody>
          <a:bodyPr/>
          <a:lstStyle/>
          <a:p>
            <a:r>
              <a:rPr lang="en-US" dirty="0"/>
              <a:t>RNA-seq library preparation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07E87-FBF7-4AD7-97C9-3AE6D4B1C2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3F4F3-9263-4E6F-A7E9-CE65214C95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065C1-09C0-4F7D-B11B-9C7ABE75D5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EBD45C-B462-4C6C-BED6-05723827186F}"/>
              </a:ext>
            </a:extLst>
          </p:cNvPr>
          <p:cNvSpPr/>
          <p:nvPr/>
        </p:nvSpPr>
        <p:spPr>
          <a:xfrm>
            <a:off x="1358348" y="1272089"/>
            <a:ext cx="1922231" cy="182563"/>
          </a:xfrm>
          <a:custGeom>
            <a:avLst/>
            <a:gdLst>
              <a:gd name="connsiteX0" fmla="*/ 0 w 2822713"/>
              <a:gd name="connsiteY0" fmla="*/ 33250 h 245285"/>
              <a:gd name="connsiteX1" fmla="*/ 265043 w 2822713"/>
              <a:gd name="connsiteY1" fmla="*/ 192276 h 245285"/>
              <a:gd name="connsiteX2" fmla="*/ 1020417 w 2822713"/>
              <a:gd name="connsiteY2" fmla="*/ 212154 h 245285"/>
              <a:gd name="connsiteX3" fmla="*/ 1967948 w 2822713"/>
              <a:gd name="connsiteY3" fmla="*/ 120 h 245285"/>
              <a:gd name="connsiteX4" fmla="*/ 2822713 w 2822713"/>
              <a:gd name="connsiteY4" fmla="*/ 245285 h 2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713" h="245285">
                <a:moveTo>
                  <a:pt x="0" y="33250"/>
                </a:moveTo>
                <a:cubicBezTo>
                  <a:pt x="47487" y="97854"/>
                  <a:pt x="94974" y="162459"/>
                  <a:pt x="265043" y="192276"/>
                </a:cubicBezTo>
                <a:cubicBezTo>
                  <a:pt x="435112" y="222093"/>
                  <a:pt x="736599" y="244180"/>
                  <a:pt x="1020417" y="212154"/>
                </a:cubicBezTo>
                <a:cubicBezTo>
                  <a:pt x="1304235" y="180128"/>
                  <a:pt x="1667565" y="-5402"/>
                  <a:pt x="1967948" y="120"/>
                </a:cubicBezTo>
                <a:cubicBezTo>
                  <a:pt x="2268331" y="5642"/>
                  <a:pt x="2545522" y="125463"/>
                  <a:pt x="2822713" y="2452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143958-F1F9-480F-9D11-D83749B9A4EA}"/>
              </a:ext>
            </a:extLst>
          </p:cNvPr>
          <p:cNvSpPr/>
          <p:nvPr/>
        </p:nvSpPr>
        <p:spPr>
          <a:xfrm>
            <a:off x="3812674" y="1304800"/>
            <a:ext cx="2161382" cy="303308"/>
          </a:xfrm>
          <a:custGeom>
            <a:avLst/>
            <a:gdLst>
              <a:gd name="connsiteX0" fmla="*/ 0 w 3173896"/>
              <a:gd name="connsiteY0" fmla="*/ 242535 h 407514"/>
              <a:gd name="connsiteX1" fmla="*/ 1696278 w 3173896"/>
              <a:gd name="connsiteY1" fmla="*/ 401561 h 407514"/>
              <a:gd name="connsiteX2" fmla="*/ 2339009 w 3173896"/>
              <a:gd name="connsiteY2" fmla="*/ 57004 h 407514"/>
              <a:gd name="connsiteX3" fmla="*/ 3173896 w 3173896"/>
              <a:gd name="connsiteY3" fmla="*/ 3996 h 4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3896" h="407514">
                <a:moveTo>
                  <a:pt x="0" y="242535"/>
                </a:moveTo>
                <a:cubicBezTo>
                  <a:pt x="653221" y="337509"/>
                  <a:pt x="1306443" y="432483"/>
                  <a:pt x="1696278" y="401561"/>
                </a:cubicBezTo>
                <a:cubicBezTo>
                  <a:pt x="2086113" y="370639"/>
                  <a:pt x="2092739" y="123265"/>
                  <a:pt x="2339009" y="57004"/>
                </a:cubicBezTo>
                <a:cubicBezTo>
                  <a:pt x="2585279" y="-9257"/>
                  <a:pt x="2879587" y="-2631"/>
                  <a:pt x="3173896" y="39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188B6B-8F08-4387-B6B5-BCECF87C5B44}"/>
              </a:ext>
            </a:extLst>
          </p:cNvPr>
          <p:cNvSpPr/>
          <p:nvPr/>
        </p:nvSpPr>
        <p:spPr>
          <a:xfrm>
            <a:off x="2432610" y="1563687"/>
            <a:ext cx="1917719" cy="277637"/>
          </a:xfrm>
          <a:custGeom>
            <a:avLst/>
            <a:gdLst>
              <a:gd name="connsiteX0" fmla="*/ 0 w 2816087"/>
              <a:gd name="connsiteY0" fmla="*/ 0 h 373024"/>
              <a:gd name="connsiteX1" fmla="*/ 1113182 w 2816087"/>
              <a:gd name="connsiteY1" fmla="*/ 106018 h 373024"/>
              <a:gd name="connsiteX2" fmla="*/ 2166730 w 2816087"/>
              <a:gd name="connsiteY2" fmla="*/ 371061 h 373024"/>
              <a:gd name="connsiteX3" fmla="*/ 2816087 w 2816087"/>
              <a:gd name="connsiteY3" fmla="*/ 205409 h 3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87" h="373024">
                <a:moveTo>
                  <a:pt x="0" y="0"/>
                </a:moveTo>
                <a:cubicBezTo>
                  <a:pt x="376030" y="22087"/>
                  <a:pt x="752060" y="44175"/>
                  <a:pt x="1113182" y="106018"/>
                </a:cubicBezTo>
                <a:cubicBezTo>
                  <a:pt x="1474304" y="167861"/>
                  <a:pt x="1882913" y="354496"/>
                  <a:pt x="2166730" y="371061"/>
                </a:cubicBezTo>
                <a:cubicBezTo>
                  <a:pt x="2450547" y="387626"/>
                  <a:pt x="2633317" y="296517"/>
                  <a:pt x="2816087" y="205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34526-38AD-4795-BB60-FCA263100C9A}"/>
              </a:ext>
            </a:extLst>
          </p:cNvPr>
          <p:cNvSpPr txBox="1"/>
          <p:nvPr/>
        </p:nvSpPr>
        <p:spPr>
          <a:xfrm>
            <a:off x="6855705" y="1385538"/>
            <a:ext cx="129517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Input RNA</a:t>
            </a:r>
            <a:endParaRPr lang="en-CH" b="1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53CEA0A-B1D0-48DF-BDE2-0F0FBC7D0008}"/>
              </a:ext>
            </a:extLst>
          </p:cNvPr>
          <p:cNvSpPr/>
          <p:nvPr/>
        </p:nvSpPr>
        <p:spPr>
          <a:xfrm>
            <a:off x="1553394" y="2283324"/>
            <a:ext cx="455337" cy="45719"/>
          </a:xfrm>
          <a:custGeom>
            <a:avLst/>
            <a:gdLst>
              <a:gd name="connsiteX0" fmla="*/ 0 w 2822713"/>
              <a:gd name="connsiteY0" fmla="*/ 33250 h 245285"/>
              <a:gd name="connsiteX1" fmla="*/ 265043 w 2822713"/>
              <a:gd name="connsiteY1" fmla="*/ 192276 h 245285"/>
              <a:gd name="connsiteX2" fmla="*/ 1020417 w 2822713"/>
              <a:gd name="connsiteY2" fmla="*/ 212154 h 245285"/>
              <a:gd name="connsiteX3" fmla="*/ 1967948 w 2822713"/>
              <a:gd name="connsiteY3" fmla="*/ 120 h 245285"/>
              <a:gd name="connsiteX4" fmla="*/ 2822713 w 2822713"/>
              <a:gd name="connsiteY4" fmla="*/ 245285 h 2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713" h="245285">
                <a:moveTo>
                  <a:pt x="0" y="33250"/>
                </a:moveTo>
                <a:cubicBezTo>
                  <a:pt x="47487" y="97854"/>
                  <a:pt x="94974" y="162459"/>
                  <a:pt x="265043" y="192276"/>
                </a:cubicBezTo>
                <a:cubicBezTo>
                  <a:pt x="435112" y="222093"/>
                  <a:pt x="736599" y="244180"/>
                  <a:pt x="1020417" y="212154"/>
                </a:cubicBezTo>
                <a:cubicBezTo>
                  <a:pt x="1304235" y="180128"/>
                  <a:pt x="1667565" y="-5402"/>
                  <a:pt x="1967948" y="120"/>
                </a:cubicBezTo>
                <a:cubicBezTo>
                  <a:pt x="2268331" y="5642"/>
                  <a:pt x="2545522" y="125463"/>
                  <a:pt x="2822713" y="2452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1F3779-9D86-4F1A-A943-9B7E18B1C6D6}"/>
              </a:ext>
            </a:extLst>
          </p:cNvPr>
          <p:cNvSpPr/>
          <p:nvPr/>
        </p:nvSpPr>
        <p:spPr>
          <a:xfrm>
            <a:off x="2165204" y="2207288"/>
            <a:ext cx="333393" cy="217494"/>
          </a:xfrm>
          <a:custGeom>
            <a:avLst/>
            <a:gdLst>
              <a:gd name="connsiteX0" fmla="*/ 0 w 3173896"/>
              <a:gd name="connsiteY0" fmla="*/ 242535 h 407514"/>
              <a:gd name="connsiteX1" fmla="*/ 1696278 w 3173896"/>
              <a:gd name="connsiteY1" fmla="*/ 401561 h 407514"/>
              <a:gd name="connsiteX2" fmla="*/ 2339009 w 3173896"/>
              <a:gd name="connsiteY2" fmla="*/ 57004 h 407514"/>
              <a:gd name="connsiteX3" fmla="*/ 3173896 w 3173896"/>
              <a:gd name="connsiteY3" fmla="*/ 3996 h 4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3896" h="407514">
                <a:moveTo>
                  <a:pt x="0" y="242535"/>
                </a:moveTo>
                <a:cubicBezTo>
                  <a:pt x="653221" y="337509"/>
                  <a:pt x="1306443" y="432483"/>
                  <a:pt x="1696278" y="401561"/>
                </a:cubicBezTo>
                <a:cubicBezTo>
                  <a:pt x="2086113" y="370639"/>
                  <a:pt x="2092739" y="123265"/>
                  <a:pt x="2339009" y="57004"/>
                </a:cubicBezTo>
                <a:cubicBezTo>
                  <a:pt x="2585279" y="-9257"/>
                  <a:pt x="2879587" y="-2631"/>
                  <a:pt x="3173896" y="39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E2E05C9-FAFA-4C6D-B582-AFBA81C7AA6D}"/>
              </a:ext>
            </a:extLst>
          </p:cNvPr>
          <p:cNvSpPr/>
          <p:nvPr/>
        </p:nvSpPr>
        <p:spPr>
          <a:xfrm>
            <a:off x="1811298" y="2437813"/>
            <a:ext cx="394866" cy="95716"/>
          </a:xfrm>
          <a:custGeom>
            <a:avLst/>
            <a:gdLst>
              <a:gd name="connsiteX0" fmla="*/ 0 w 2816087"/>
              <a:gd name="connsiteY0" fmla="*/ 0 h 373024"/>
              <a:gd name="connsiteX1" fmla="*/ 1113182 w 2816087"/>
              <a:gd name="connsiteY1" fmla="*/ 106018 h 373024"/>
              <a:gd name="connsiteX2" fmla="*/ 2166730 w 2816087"/>
              <a:gd name="connsiteY2" fmla="*/ 371061 h 373024"/>
              <a:gd name="connsiteX3" fmla="*/ 2816087 w 2816087"/>
              <a:gd name="connsiteY3" fmla="*/ 205409 h 3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87" h="373024">
                <a:moveTo>
                  <a:pt x="0" y="0"/>
                </a:moveTo>
                <a:cubicBezTo>
                  <a:pt x="376030" y="22087"/>
                  <a:pt x="752060" y="44175"/>
                  <a:pt x="1113182" y="106018"/>
                </a:cubicBezTo>
                <a:cubicBezTo>
                  <a:pt x="1474304" y="167861"/>
                  <a:pt x="1882913" y="354496"/>
                  <a:pt x="2166730" y="371061"/>
                </a:cubicBezTo>
                <a:cubicBezTo>
                  <a:pt x="2450547" y="387626"/>
                  <a:pt x="2633317" y="296517"/>
                  <a:pt x="2816087" y="205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4FE06C0-0573-4F0C-A14E-AF2DFECD55B4}"/>
              </a:ext>
            </a:extLst>
          </p:cNvPr>
          <p:cNvSpPr/>
          <p:nvPr/>
        </p:nvSpPr>
        <p:spPr>
          <a:xfrm>
            <a:off x="2529773" y="2330642"/>
            <a:ext cx="455337" cy="45719"/>
          </a:xfrm>
          <a:custGeom>
            <a:avLst/>
            <a:gdLst>
              <a:gd name="connsiteX0" fmla="*/ 0 w 2822713"/>
              <a:gd name="connsiteY0" fmla="*/ 33250 h 245285"/>
              <a:gd name="connsiteX1" fmla="*/ 265043 w 2822713"/>
              <a:gd name="connsiteY1" fmla="*/ 192276 h 245285"/>
              <a:gd name="connsiteX2" fmla="*/ 1020417 w 2822713"/>
              <a:gd name="connsiteY2" fmla="*/ 212154 h 245285"/>
              <a:gd name="connsiteX3" fmla="*/ 1967948 w 2822713"/>
              <a:gd name="connsiteY3" fmla="*/ 120 h 245285"/>
              <a:gd name="connsiteX4" fmla="*/ 2822713 w 2822713"/>
              <a:gd name="connsiteY4" fmla="*/ 245285 h 2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713" h="245285">
                <a:moveTo>
                  <a:pt x="0" y="33250"/>
                </a:moveTo>
                <a:cubicBezTo>
                  <a:pt x="47487" y="97854"/>
                  <a:pt x="94974" y="162459"/>
                  <a:pt x="265043" y="192276"/>
                </a:cubicBezTo>
                <a:cubicBezTo>
                  <a:pt x="435112" y="222093"/>
                  <a:pt x="736599" y="244180"/>
                  <a:pt x="1020417" y="212154"/>
                </a:cubicBezTo>
                <a:cubicBezTo>
                  <a:pt x="1304235" y="180128"/>
                  <a:pt x="1667565" y="-5402"/>
                  <a:pt x="1967948" y="120"/>
                </a:cubicBezTo>
                <a:cubicBezTo>
                  <a:pt x="2268331" y="5642"/>
                  <a:pt x="2545522" y="125463"/>
                  <a:pt x="2822713" y="2452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54D6851-C18C-493C-B62D-D1DE1AEA708C}"/>
              </a:ext>
            </a:extLst>
          </p:cNvPr>
          <p:cNvSpPr/>
          <p:nvPr/>
        </p:nvSpPr>
        <p:spPr>
          <a:xfrm>
            <a:off x="2787677" y="2485131"/>
            <a:ext cx="394866" cy="95716"/>
          </a:xfrm>
          <a:custGeom>
            <a:avLst/>
            <a:gdLst>
              <a:gd name="connsiteX0" fmla="*/ 0 w 2816087"/>
              <a:gd name="connsiteY0" fmla="*/ 0 h 373024"/>
              <a:gd name="connsiteX1" fmla="*/ 1113182 w 2816087"/>
              <a:gd name="connsiteY1" fmla="*/ 106018 h 373024"/>
              <a:gd name="connsiteX2" fmla="*/ 2166730 w 2816087"/>
              <a:gd name="connsiteY2" fmla="*/ 371061 h 373024"/>
              <a:gd name="connsiteX3" fmla="*/ 2816087 w 2816087"/>
              <a:gd name="connsiteY3" fmla="*/ 205409 h 3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87" h="373024">
                <a:moveTo>
                  <a:pt x="0" y="0"/>
                </a:moveTo>
                <a:cubicBezTo>
                  <a:pt x="376030" y="22087"/>
                  <a:pt x="752060" y="44175"/>
                  <a:pt x="1113182" y="106018"/>
                </a:cubicBezTo>
                <a:cubicBezTo>
                  <a:pt x="1474304" y="167861"/>
                  <a:pt x="1882913" y="354496"/>
                  <a:pt x="2166730" y="371061"/>
                </a:cubicBezTo>
                <a:cubicBezTo>
                  <a:pt x="2450547" y="387626"/>
                  <a:pt x="2633317" y="296517"/>
                  <a:pt x="2816087" y="205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D79161-596B-4E88-AE8D-D65BF045C9DD}"/>
              </a:ext>
            </a:extLst>
          </p:cNvPr>
          <p:cNvSpPr/>
          <p:nvPr/>
        </p:nvSpPr>
        <p:spPr>
          <a:xfrm>
            <a:off x="3587965" y="2377608"/>
            <a:ext cx="455337" cy="45719"/>
          </a:xfrm>
          <a:custGeom>
            <a:avLst/>
            <a:gdLst>
              <a:gd name="connsiteX0" fmla="*/ 0 w 2822713"/>
              <a:gd name="connsiteY0" fmla="*/ 33250 h 245285"/>
              <a:gd name="connsiteX1" fmla="*/ 265043 w 2822713"/>
              <a:gd name="connsiteY1" fmla="*/ 192276 h 245285"/>
              <a:gd name="connsiteX2" fmla="*/ 1020417 w 2822713"/>
              <a:gd name="connsiteY2" fmla="*/ 212154 h 245285"/>
              <a:gd name="connsiteX3" fmla="*/ 1967948 w 2822713"/>
              <a:gd name="connsiteY3" fmla="*/ 120 h 245285"/>
              <a:gd name="connsiteX4" fmla="*/ 2822713 w 2822713"/>
              <a:gd name="connsiteY4" fmla="*/ 245285 h 2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713" h="245285">
                <a:moveTo>
                  <a:pt x="0" y="33250"/>
                </a:moveTo>
                <a:cubicBezTo>
                  <a:pt x="47487" y="97854"/>
                  <a:pt x="94974" y="162459"/>
                  <a:pt x="265043" y="192276"/>
                </a:cubicBezTo>
                <a:cubicBezTo>
                  <a:pt x="435112" y="222093"/>
                  <a:pt x="736599" y="244180"/>
                  <a:pt x="1020417" y="212154"/>
                </a:cubicBezTo>
                <a:cubicBezTo>
                  <a:pt x="1304235" y="180128"/>
                  <a:pt x="1667565" y="-5402"/>
                  <a:pt x="1967948" y="120"/>
                </a:cubicBezTo>
                <a:cubicBezTo>
                  <a:pt x="2268331" y="5642"/>
                  <a:pt x="2545522" y="125463"/>
                  <a:pt x="2822713" y="2452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7FF182-D927-4C69-A840-DFD4F0FCDCFA}"/>
              </a:ext>
            </a:extLst>
          </p:cNvPr>
          <p:cNvSpPr/>
          <p:nvPr/>
        </p:nvSpPr>
        <p:spPr>
          <a:xfrm>
            <a:off x="4199775" y="2406384"/>
            <a:ext cx="333393" cy="112681"/>
          </a:xfrm>
          <a:custGeom>
            <a:avLst/>
            <a:gdLst>
              <a:gd name="connsiteX0" fmla="*/ 0 w 3173896"/>
              <a:gd name="connsiteY0" fmla="*/ 242535 h 407514"/>
              <a:gd name="connsiteX1" fmla="*/ 1696278 w 3173896"/>
              <a:gd name="connsiteY1" fmla="*/ 401561 h 407514"/>
              <a:gd name="connsiteX2" fmla="*/ 2339009 w 3173896"/>
              <a:gd name="connsiteY2" fmla="*/ 57004 h 407514"/>
              <a:gd name="connsiteX3" fmla="*/ 3173896 w 3173896"/>
              <a:gd name="connsiteY3" fmla="*/ 3996 h 4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3896" h="407514">
                <a:moveTo>
                  <a:pt x="0" y="242535"/>
                </a:moveTo>
                <a:cubicBezTo>
                  <a:pt x="653221" y="337509"/>
                  <a:pt x="1306443" y="432483"/>
                  <a:pt x="1696278" y="401561"/>
                </a:cubicBezTo>
                <a:cubicBezTo>
                  <a:pt x="2086113" y="370639"/>
                  <a:pt x="2092739" y="123265"/>
                  <a:pt x="2339009" y="57004"/>
                </a:cubicBezTo>
                <a:cubicBezTo>
                  <a:pt x="2585279" y="-9257"/>
                  <a:pt x="2879587" y="-2631"/>
                  <a:pt x="3173896" y="39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2068B5C-7D02-40E7-8437-7366B6B82BBA}"/>
              </a:ext>
            </a:extLst>
          </p:cNvPr>
          <p:cNvSpPr/>
          <p:nvPr/>
        </p:nvSpPr>
        <p:spPr>
          <a:xfrm>
            <a:off x="3845869" y="2532097"/>
            <a:ext cx="394866" cy="95716"/>
          </a:xfrm>
          <a:custGeom>
            <a:avLst/>
            <a:gdLst>
              <a:gd name="connsiteX0" fmla="*/ 0 w 2816087"/>
              <a:gd name="connsiteY0" fmla="*/ 0 h 373024"/>
              <a:gd name="connsiteX1" fmla="*/ 1113182 w 2816087"/>
              <a:gd name="connsiteY1" fmla="*/ 106018 h 373024"/>
              <a:gd name="connsiteX2" fmla="*/ 2166730 w 2816087"/>
              <a:gd name="connsiteY2" fmla="*/ 371061 h 373024"/>
              <a:gd name="connsiteX3" fmla="*/ 2816087 w 2816087"/>
              <a:gd name="connsiteY3" fmla="*/ 205409 h 3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87" h="373024">
                <a:moveTo>
                  <a:pt x="0" y="0"/>
                </a:moveTo>
                <a:cubicBezTo>
                  <a:pt x="376030" y="22087"/>
                  <a:pt x="752060" y="44175"/>
                  <a:pt x="1113182" y="106018"/>
                </a:cubicBezTo>
                <a:cubicBezTo>
                  <a:pt x="1474304" y="167861"/>
                  <a:pt x="1882913" y="354496"/>
                  <a:pt x="2166730" y="371061"/>
                </a:cubicBezTo>
                <a:cubicBezTo>
                  <a:pt x="2450547" y="387626"/>
                  <a:pt x="2633317" y="296517"/>
                  <a:pt x="2816087" y="205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8C8AA13-BD03-4F1F-A9B6-5E99EDA7F966}"/>
              </a:ext>
            </a:extLst>
          </p:cNvPr>
          <p:cNvSpPr/>
          <p:nvPr/>
        </p:nvSpPr>
        <p:spPr>
          <a:xfrm>
            <a:off x="3197577" y="2406385"/>
            <a:ext cx="394866" cy="95716"/>
          </a:xfrm>
          <a:custGeom>
            <a:avLst/>
            <a:gdLst>
              <a:gd name="connsiteX0" fmla="*/ 0 w 2816087"/>
              <a:gd name="connsiteY0" fmla="*/ 0 h 373024"/>
              <a:gd name="connsiteX1" fmla="*/ 1113182 w 2816087"/>
              <a:gd name="connsiteY1" fmla="*/ 106018 h 373024"/>
              <a:gd name="connsiteX2" fmla="*/ 2166730 w 2816087"/>
              <a:gd name="connsiteY2" fmla="*/ 371061 h 373024"/>
              <a:gd name="connsiteX3" fmla="*/ 2816087 w 2816087"/>
              <a:gd name="connsiteY3" fmla="*/ 205409 h 3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87" h="373024">
                <a:moveTo>
                  <a:pt x="0" y="0"/>
                </a:moveTo>
                <a:cubicBezTo>
                  <a:pt x="376030" y="22087"/>
                  <a:pt x="752060" y="44175"/>
                  <a:pt x="1113182" y="106018"/>
                </a:cubicBezTo>
                <a:cubicBezTo>
                  <a:pt x="1474304" y="167861"/>
                  <a:pt x="1882913" y="354496"/>
                  <a:pt x="2166730" y="371061"/>
                </a:cubicBezTo>
                <a:cubicBezTo>
                  <a:pt x="2450547" y="387626"/>
                  <a:pt x="2633317" y="296517"/>
                  <a:pt x="2816087" y="205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793985B-18F7-4DF9-BD68-2BE2311C1B22}"/>
              </a:ext>
            </a:extLst>
          </p:cNvPr>
          <p:cNvSpPr/>
          <p:nvPr/>
        </p:nvSpPr>
        <p:spPr>
          <a:xfrm>
            <a:off x="4718431" y="2492096"/>
            <a:ext cx="394866" cy="95716"/>
          </a:xfrm>
          <a:custGeom>
            <a:avLst/>
            <a:gdLst>
              <a:gd name="connsiteX0" fmla="*/ 0 w 2816087"/>
              <a:gd name="connsiteY0" fmla="*/ 0 h 373024"/>
              <a:gd name="connsiteX1" fmla="*/ 1113182 w 2816087"/>
              <a:gd name="connsiteY1" fmla="*/ 106018 h 373024"/>
              <a:gd name="connsiteX2" fmla="*/ 2166730 w 2816087"/>
              <a:gd name="connsiteY2" fmla="*/ 371061 h 373024"/>
              <a:gd name="connsiteX3" fmla="*/ 2816087 w 2816087"/>
              <a:gd name="connsiteY3" fmla="*/ 205409 h 3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87" h="373024">
                <a:moveTo>
                  <a:pt x="0" y="0"/>
                </a:moveTo>
                <a:cubicBezTo>
                  <a:pt x="376030" y="22087"/>
                  <a:pt x="752060" y="44175"/>
                  <a:pt x="1113182" y="106018"/>
                </a:cubicBezTo>
                <a:cubicBezTo>
                  <a:pt x="1474304" y="167861"/>
                  <a:pt x="1882913" y="354496"/>
                  <a:pt x="2166730" y="371061"/>
                </a:cubicBezTo>
                <a:cubicBezTo>
                  <a:pt x="2450547" y="387626"/>
                  <a:pt x="2633317" y="296517"/>
                  <a:pt x="2816087" y="205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D1163C3-865A-4603-B6F5-33930E6488A5}"/>
              </a:ext>
            </a:extLst>
          </p:cNvPr>
          <p:cNvSpPr/>
          <p:nvPr/>
        </p:nvSpPr>
        <p:spPr>
          <a:xfrm>
            <a:off x="5518719" y="2384573"/>
            <a:ext cx="455337" cy="45719"/>
          </a:xfrm>
          <a:custGeom>
            <a:avLst/>
            <a:gdLst>
              <a:gd name="connsiteX0" fmla="*/ 0 w 2822713"/>
              <a:gd name="connsiteY0" fmla="*/ 33250 h 245285"/>
              <a:gd name="connsiteX1" fmla="*/ 265043 w 2822713"/>
              <a:gd name="connsiteY1" fmla="*/ 192276 h 245285"/>
              <a:gd name="connsiteX2" fmla="*/ 1020417 w 2822713"/>
              <a:gd name="connsiteY2" fmla="*/ 212154 h 245285"/>
              <a:gd name="connsiteX3" fmla="*/ 1967948 w 2822713"/>
              <a:gd name="connsiteY3" fmla="*/ 120 h 245285"/>
              <a:gd name="connsiteX4" fmla="*/ 2822713 w 2822713"/>
              <a:gd name="connsiteY4" fmla="*/ 245285 h 2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713" h="245285">
                <a:moveTo>
                  <a:pt x="0" y="33250"/>
                </a:moveTo>
                <a:cubicBezTo>
                  <a:pt x="47487" y="97854"/>
                  <a:pt x="94974" y="162459"/>
                  <a:pt x="265043" y="192276"/>
                </a:cubicBezTo>
                <a:cubicBezTo>
                  <a:pt x="435112" y="222093"/>
                  <a:pt x="736599" y="244180"/>
                  <a:pt x="1020417" y="212154"/>
                </a:cubicBezTo>
                <a:cubicBezTo>
                  <a:pt x="1304235" y="180128"/>
                  <a:pt x="1667565" y="-5402"/>
                  <a:pt x="1967948" y="120"/>
                </a:cubicBezTo>
                <a:cubicBezTo>
                  <a:pt x="2268331" y="5642"/>
                  <a:pt x="2545522" y="125463"/>
                  <a:pt x="2822713" y="2452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0751D33-932F-4F1E-A929-7F2F7E8D432D}"/>
              </a:ext>
            </a:extLst>
          </p:cNvPr>
          <p:cNvSpPr/>
          <p:nvPr/>
        </p:nvSpPr>
        <p:spPr>
          <a:xfrm>
            <a:off x="6130529" y="2413349"/>
            <a:ext cx="333393" cy="112681"/>
          </a:xfrm>
          <a:custGeom>
            <a:avLst/>
            <a:gdLst>
              <a:gd name="connsiteX0" fmla="*/ 0 w 3173896"/>
              <a:gd name="connsiteY0" fmla="*/ 242535 h 407514"/>
              <a:gd name="connsiteX1" fmla="*/ 1696278 w 3173896"/>
              <a:gd name="connsiteY1" fmla="*/ 401561 h 407514"/>
              <a:gd name="connsiteX2" fmla="*/ 2339009 w 3173896"/>
              <a:gd name="connsiteY2" fmla="*/ 57004 h 407514"/>
              <a:gd name="connsiteX3" fmla="*/ 3173896 w 3173896"/>
              <a:gd name="connsiteY3" fmla="*/ 3996 h 4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3896" h="407514">
                <a:moveTo>
                  <a:pt x="0" y="242535"/>
                </a:moveTo>
                <a:cubicBezTo>
                  <a:pt x="653221" y="337509"/>
                  <a:pt x="1306443" y="432483"/>
                  <a:pt x="1696278" y="401561"/>
                </a:cubicBezTo>
                <a:cubicBezTo>
                  <a:pt x="2086113" y="370639"/>
                  <a:pt x="2092739" y="123265"/>
                  <a:pt x="2339009" y="57004"/>
                </a:cubicBezTo>
                <a:cubicBezTo>
                  <a:pt x="2585279" y="-9257"/>
                  <a:pt x="2879587" y="-2631"/>
                  <a:pt x="3173896" y="39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48BADF2-5E06-4DCA-9E26-8C2ACD131E12}"/>
              </a:ext>
            </a:extLst>
          </p:cNvPr>
          <p:cNvSpPr/>
          <p:nvPr/>
        </p:nvSpPr>
        <p:spPr>
          <a:xfrm>
            <a:off x="5776623" y="2539062"/>
            <a:ext cx="394866" cy="95716"/>
          </a:xfrm>
          <a:custGeom>
            <a:avLst/>
            <a:gdLst>
              <a:gd name="connsiteX0" fmla="*/ 0 w 2816087"/>
              <a:gd name="connsiteY0" fmla="*/ 0 h 373024"/>
              <a:gd name="connsiteX1" fmla="*/ 1113182 w 2816087"/>
              <a:gd name="connsiteY1" fmla="*/ 106018 h 373024"/>
              <a:gd name="connsiteX2" fmla="*/ 2166730 w 2816087"/>
              <a:gd name="connsiteY2" fmla="*/ 371061 h 373024"/>
              <a:gd name="connsiteX3" fmla="*/ 2816087 w 2816087"/>
              <a:gd name="connsiteY3" fmla="*/ 205409 h 3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87" h="373024">
                <a:moveTo>
                  <a:pt x="0" y="0"/>
                </a:moveTo>
                <a:cubicBezTo>
                  <a:pt x="376030" y="22087"/>
                  <a:pt x="752060" y="44175"/>
                  <a:pt x="1113182" y="106018"/>
                </a:cubicBezTo>
                <a:cubicBezTo>
                  <a:pt x="1474304" y="167861"/>
                  <a:pt x="1882913" y="354496"/>
                  <a:pt x="2166730" y="371061"/>
                </a:cubicBezTo>
                <a:cubicBezTo>
                  <a:pt x="2450547" y="387626"/>
                  <a:pt x="2633317" y="296517"/>
                  <a:pt x="2816087" y="205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46823A2-B887-4689-9DD9-40B341F9A8E8}"/>
              </a:ext>
            </a:extLst>
          </p:cNvPr>
          <p:cNvSpPr/>
          <p:nvPr/>
        </p:nvSpPr>
        <p:spPr>
          <a:xfrm>
            <a:off x="5128331" y="2413350"/>
            <a:ext cx="394866" cy="95716"/>
          </a:xfrm>
          <a:custGeom>
            <a:avLst/>
            <a:gdLst>
              <a:gd name="connsiteX0" fmla="*/ 0 w 2816087"/>
              <a:gd name="connsiteY0" fmla="*/ 0 h 373024"/>
              <a:gd name="connsiteX1" fmla="*/ 1113182 w 2816087"/>
              <a:gd name="connsiteY1" fmla="*/ 106018 h 373024"/>
              <a:gd name="connsiteX2" fmla="*/ 2166730 w 2816087"/>
              <a:gd name="connsiteY2" fmla="*/ 371061 h 373024"/>
              <a:gd name="connsiteX3" fmla="*/ 2816087 w 2816087"/>
              <a:gd name="connsiteY3" fmla="*/ 205409 h 3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87" h="373024">
                <a:moveTo>
                  <a:pt x="0" y="0"/>
                </a:moveTo>
                <a:cubicBezTo>
                  <a:pt x="376030" y="22087"/>
                  <a:pt x="752060" y="44175"/>
                  <a:pt x="1113182" y="106018"/>
                </a:cubicBezTo>
                <a:cubicBezTo>
                  <a:pt x="1474304" y="167861"/>
                  <a:pt x="1882913" y="354496"/>
                  <a:pt x="2166730" y="371061"/>
                </a:cubicBezTo>
                <a:cubicBezTo>
                  <a:pt x="2450547" y="387626"/>
                  <a:pt x="2633317" y="296517"/>
                  <a:pt x="2816087" y="205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9CD4CC5-FF7F-4F6F-A5BD-D59BBF0CBBD2}"/>
              </a:ext>
            </a:extLst>
          </p:cNvPr>
          <p:cNvSpPr/>
          <p:nvPr/>
        </p:nvSpPr>
        <p:spPr>
          <a:xfrm>
            <a:off x="3975652" y="1974574"/>
            <a:ext cx="132522" cy="178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59064E-AC36-4C19-950A-69013AFE0E9A}"/>
              </a:ext>
            </a:extLst>
          </p:cNvPr>
          <p:cNvSpPr txBox="1"/>
          <p:nvPr/>
        </p:nvSpPr>
        <p:spPr>
          <a:xfrm>
            <a:off x="4171646" y="1926742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Fragmentation</a:t>
            </a:r>
            <a:endParaRPr lang="en-CH" sz="11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B079F9-2821-4A78-8D85-DFB6D1495C7C}"/>
              </a:ext>
            </a:extLst>
          </p:cNvPr>
          <p:cNvSpPr txBox="1"/>
          <p:nvPr/>
        </p:nvSpPr>
        <p:spPr>
          <a:xfrm>
            <a:off x="6857873" y="2337118"/>
            <a:ext cx="16168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Fragmented RNA</a:t>
            </a:r>
            <a:endParaRPr lang="en-CH" b="1" dirty="0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4F48A712-6229-4DCE-BA77-726D0B03779C}"/>
              </a:ext>
            </a:extLst>
          </p:cNvPr>
          <p:cNvSpPr/>
          <p:nvPr/>
        </p:nvSpPr>
        <p:spPr>
          <a:xfrm>
            <a:off x="3975652" y="2779510"/>
            <a:ext cx="132522" cy="178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5FB754-645D-4966-9344-FC0D2CD46AF8}"/>
              </a:ext>
            </a:extLst>
          </p:cNvPr>
          <p:cNvSpPr txBox="1"/>
          <p:nvPr/>
        </p:nvSpPr>
        <p:spPr>
          <a:xfrm>
            <a:off x="4171646" y="2731678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Adapter ligation</a:t>
            </a:r>
            <a:endParaRPr lang="en-CH" sz="11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C1B281-3C90-412E-8A63-650D7EFE5535}"/>
              </a:ext>
            </a:extLst>
          </p:cNvPr>
          <p:cNvCxnSpPr>
            <a:cxnSpLocks/>
          </p:cNvCxnSpPr>
          <p:nvPr/>
        </p:nvCxnSpPr>
        <p:spPr>
          <a:xfrm flipH="1">
            <a:off x="1921565" y="3213652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C81B8A1-7C82-480C-805E-049A46351EDA}"/>
              </a:ext>
            </a:extLst>
          </p:cNvPr>
          <p:cNvCxnSpPr>
            <a:cxnSpLocks/>
          </p:cNvCxnSpPr>
          <p:nvPr/>
        </p:nvCxnSpPr>
        <p:spPr>
          <a:xfrm flipH="1">
            <a:off x="1749287" y="3213652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BD64DB-0DC7-4D1B-BFCA-994DAF7769F8}"/>
              </a:ext>
            </a:extLst>
          </p:cNvPr>
          <p:cNvCxnSpPr>
            <a:cxnSpLocks/>
          </p:cNvCxnSpPr>
          <p:nvPr/>
        </p:nvCxnSpPr>
        <p:spPr>
          <a:xfrm flipH="1">
            <a:off x="2326593" y="3213652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7EFC48D-7934-4E1A-BA24-04F258ED398D}"/>
              </a:ext>
            </a:extLst>
          </p:cNvPr>
          <p:cNvCxnSpPr>
            <a:cxnSpLocks/>
          </p:cNvCxnSpPr>
          <p:nvPr/>
        </p:nvCxnSpPr>
        <p:spPr>
          <a:xfrm flipH="1">
            <a:off x="2549138" y="3412435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C563222-23C4-460A-8320-031E34268AC8}"/>
              </a:ext>
            </a:extLst>
          </p:cNvPr>
          <p:cNvCxnSpPr>
            <a:cxnSpLocks/>
          </p:cNvCxnSpPr>
          <p:nvPr/>
        </p:nvCxnSpPr>
        <p:spPr>
          <a:xfrm flipH="1">
            <a:off x="2376860" y="3412435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13C213B-383E-4228-93BD-282C2052FB9A}"/>
              </a:ext>
            </a:extLst>
          </p:cNvPr>
          <p:cNvCxnSpPr>
            <a:cxnSpLocks/>
          </p:cNvCxnSpPr>
          <p:nvPr/>
        </p:nvCxnSpPr>
        <p:spPr>
          <a:xfrm flipH="1">
            <a:off x="2954166" y="3412435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49AE0F-460C-4271-B497-B8751C8EE10E}"/>
              </a:ext>
            </a:extLst>
          </p:cNvPr>
          <p:cNvCxnSpPr>
            <a:cxnSpLocks/>
          </p:cNvCxnSpPr>
          <p:nvPr/>
        </p:nvCxnSpPr>
        <p:spPr>
          <a:xfrm flipH="1">
            <a:off x="3710608" y="3213652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B1B74F5-5482-43F2-9757-54C509056C63}"/>
              </a:ext>
            </a:extLst>
          </p:cNvPr>
          <p:cNvCxnSpPr>
            <a:cxnSpLocks/>
          </p:cNvCxnSpPr>
          <p:nvPr/>
        </p:nvCxnSpPr>
        <p:spPr>
          <a:xfrm flipH="1">
            <a:off x="3538330" y="3213652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04A2EAF-EB74-4AB6-A9B7-8FD98DDBE1BE}"/>
              </a:ext>
            </a:extLst>
          </p:cNvPr>
          <p:cNvCxnSpPr>
            <a:cxnSpLocks/>
          </p:cNvCxnSpPr>
          <p:nvPr/>
        </p:nvCxnSpPr>
        <p:spPr>
          <a:xfrm flipH="1">
            <a:off x="4115636" y="3213652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0BE377-F098-47D8-9FAC-B93511979D47}"/>
              </a:ext>
            </a:extLst>
          </p:cNvPr>
          <p:cNvCxnSpPr>
            <a:cxnSpLocks/>
          </p:cNvCxnSpPr>
          <p:nvPr/>
        </p:nvCxnSpPr>
        <p:spPr>
          <a:xfrm flipH="1">
            <a:off x="4911201" y="3366052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7033B0A-9143-4FFE-9897-156144F46908}"/>
              </a:ext>
            </a:extLst>
          </p:cNvPr>
          <p:cNvCxnSpPr>
            <a:cxnSpLocks/>
          </p:cNvCxnSpPr>
          <p:nvPr/>
        </p:nvCxnSpPr>
        <p:spPr>
          <a:xfrm flipH="1">
            <a:off x="4738923" y="3366052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E449E78-A713-4BD9-BB05-845C7EA087B1}"/>
              </a:ext>
            </a:extLst>
          </p:cNvPr>
          <p:cNvCxnSpPr>
            <a:cxnSpLocks/>
          </p:cNvCxnSpPr>
          <p:nvPr/>
        </p:nvCxnSpPr>
        <p:spPr>
          <a:xfrm flipH="1">
            <a:off x="5316229" y="3366052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row: Down 61">
            <a:extLst>
              <a:ext uri="{FF2B5EF4-FFF2-40B4-BE49-F238E27FC236}">
                <a16:creationId xmlns:a16="http://schemas.microsoft.com/office/drawing/2014/main" id="{84FAC20C-F76E-4538-A74F-8167FEB1138E}"/>
              </a:ext>
            </a:extLst>
          </p:cNvPr>
          <p:cNvSpPr/>
          <p:nvPr/>
        </p:nvSpPr>
        <p:spPr>
          <a:xfrm>
            <a:off x="3975652" y="3584446"/>
            <a:ext cx="132522" cy="178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EC76E29-C2C1-42C9-A138-922DBE8C2199}"/>
              </a:ext>
            </a:extLst>
          </p:cNvPr>
          <p:cNvSpPr txBox="1"/>
          <p:nvPr/>
        </p:nvSpPr>
        <p:spPr>
          <a:xfrm>
            <a:off x="4171646" y="3536614"/>
            <a:ext cx="2717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Reverse transcription, PCR amplification</a:t>
            </a:r>
            <a:endParaRPr lang="en-CH" sz="11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B2091E-E575-42A0-A2C9-A8EAFD532DEA}"/>
              </a:ext>
            </a:extLst>
          </p:cNvPr>
          <p:cNvCxnSpPr>
            <a:cxnSpLocks/>
          </p:cNvCxnSpPr>
          <p:nvPr/>
        </p:nvCxnSpPr>
        <p:spPr>
          <a:xfrm flipH="1">
            <a:off x="2876387" y="398890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B500771-B4DA-4FE5-B9E4-5E237420E0EB}"/>
              </a:ext>
            </a:extLst>
          </p:cNvPr>
          <p:cNvCxnSpPr>
            <a:cxnSpLocks/>
          </p:cNvCxnSpPr>
          <p:nvPr/>
        </p:nvCxnSpPr>
        <p:spPr>
          <a:xfrm flipH="1">
            <a:off x="2704109" y="3988904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10EB8AC-08B6-40E5-92CA-9156C39F563D}"/>
              </a:ext>
            </a:extLst>
          </p:cNvPr>
          <p:cNvCxnSpPr>
            <a:cxnSpLocks/>
          </p:cNvCxnSpPr>
          <p:nvPr/>
        </p:nvCxnSpPr>
        <p:spPr>
          <a:xfrm flipH="1">
            <a:off x="3281415" y="3988904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6F41F7C-99A6-450F-81E1-445F82051D54}"/>
              </a:ext>
            </a:extLst>
          </p:cNvPr>
          <p:cNvCxnSpPr>
            <a:cxnSpLocks/>
          </p:cNvCxnSpPr>
          <p:nvPr/>
        </p:nvCxnSpPr>
        <p:spPr>
          <a:xfrm flipH="1">
            <a:off x="2877223" y="4068417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37DF6AF-1629-40B2-9E5C-3C60A19FC26F}"/>
              </a:ext>
            </a:extLst>
          </p:cNvPr>
          <p:cNvCxnSpPr>
            <a:cxnSpLocks/>
          </p:cNvCxnSpPr>
          <p:nvPr/>
        </p:nvCxnSpPr>
        <p:spPr>
          <a:xfrm flipH="1">
            <a:off x="2704945" y="4068417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C59CB7C-D8B0-4BBF-A828-EC5B40716D42}"/>
              </a:ext>
            </a:extLst>
          </p:cNvPr>
          <p:cNvCxnSpPr>
            <a:cxnSpLocks/>
          </p:cNvCxnSpPr>
          <p:nvPr/>
        </p:nvCxnSpPr>
        <p:spPr>
          <a:xfrm flipH="1">
            <a:off x="3282251" y="4068417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3B68047-816C-4E51-8D3E-58F19F3DF559}"/>
              </a:ext>
            </a:extLst>
          </p:cNvPr>
          <p:cNvCxnSpPr>
            <a:cxnSpLocks/>
          </p:cNvCxnSpPr>
          <p:nvPr/>
        </p:nvCxnSpPr>
        <p:spPr>
          <a:xfrm flipH="1">
            <a:off x="3537494" y="420756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AC5BCBD-10EF-4A50-922D-69E6674E2958}"/>
              </a:ext>
            </a:extLst>
          </p:cNvPr>
          <p:cNvCxnSpPr>
            <a:cxnSpLocks/>
          </p:cNvCxnSpPr>
          <p:nvPr/>
        </p:nvCxnSpPr>
        <p:spPr>
          <a:xfrm flipH="1">
            <a:off x="3365216" y="4207564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785BDC9-40BA-4880-8FE6-B0D4B992EE66}"/>
              </a:ext>
            </a:extLst>
          </p:cNvPr>
          <p:cNvCxnSpPr>
            <a:cxnSpLocks/>
          </p:cNvCxnSpPr>
          <p:nvPr/>
        </p:nvCxnSpPr>
        <p:spPr>
          <a:xfrm flipH="1">
            <a:off x="3942522" y="4207564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56E3305-60CA-445B-AE47-629836E1FD1E}"/>
              </a:ext>
            </a:extLst>
          </p:cNvPr>
          <p:cNvCxnSpPr>
            <a:cxnSpLocks/>
          </p:cNvCxnSpPr>
          <p:nvPr/>
        </p:nvCxnSpPr>
        <p:spPr>
          <a:xfrm flipH="1">
            <a:off x="3538330" y="4287077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5B62D9-4662-4A82-BDDB-50B535BDEDD6}"/>
              </a:ext>
            </a:extLst>
          </p:cNvPr>
          <p:cNvCxnSpPr>
            <a:cxnSpLocks/>
          </p:cNvCxnSpPr>
          <p:nvPr/>
        </p:nvCxnSpPr>
        <p:spPr>
          <a:xfrm flipH="1">
            <a:off x="3366052" y="4287077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F6F48A-C353-4B89-B048-59C2638757E8}"/>
              </a:ext>
            </a:extLst>
          </p:cNvPr>
          <p:cNvCxnSpPr>
            <a:cxnSpLocks/>
          </p:cNvCxnSpPr>
          <p:nvPr/>
        </p:nvCxnSpPr>
        <p:spPr>
          <a:xfrm flipH="1">
            <a:off x="3943358" y="4287077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2B2B92C-DB87-4392-B79C-3E96911FF0A1}"/>
              </a:ext>
            </a:extLst>
          </p:cNvPr>
          <p:cNvCxnSpPr>
            <a:cxnSpLocks/>
          </p:cNvCxnSpPr>
          <p:nvPr/>
        </p:nvCxnSpPr>
        <p:spPr>
          <a:xfrm flipH="1">
            <a:off x="3882886" y="398890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0379F0C-7AF6-445B-9AB1-0A556F5A1AE2}"/>
              </a:ext>
            </a:extLst>
          </p:cNvPr>
          <p:cNvCxnSpPr>
            <a:cxnSpLocks/>
          </p:cNvCxnSpPr>
          <p:nvPr/>
        </p:nvCxnSpPr>
        <p:spPr>
          <a:xfrm flipH="1">
            <a:off x="3710608" y="3988904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6A3B39B-CAC7-498A-A82F-FFDD02CC8609}"/>
              </a:ext>
            </a:extLst>
          </p:cNvPr>
          <p:cNvCxnSpPr>
            <a:cxnSpLocks/>
          </p:cNvCxnSpPr>
          <p:nvPr/>
        </p:nvCxnSpPr>
        <p:spPr>
          <a:xfrm flipH="1">
            <a:off x="4287914" y="3988904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5E739E-CDC9-4867-A0AA-D10166E26F3E}"/>
              </a:ext>
            </a:extLst>
          </p:cNvPr>
          <p:cNvCxnSpPr>
            <a:cxnSpLocks/>
          </p:cNvCxnSpPr>
          <p:nvPr/>
        </p:nvCxnSpPr>
        <p:spPr>
          <a:xfrm flipH="1">
            <a:off x="3883722" y="4068417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100FF97-4722-40F6-851A-FA17D6B8BEE7}"/>
              </a:ext>
            </a:extLst>
          </p:cNvPr>
          <p:cNvCxnSpPr>
            <a:cxnSpLocks/>
          </p:cNvCxnSpPr>
          <p:nvPr/>
        </p:nvCxnSpPr>
        <p:spPr>
          <a:xfrm flipH="1">
            <a:off x="3711444" y="4068417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34518A6-8AB5-4A57-95C8-9B6D048F0292}"/>
              </a:ext>
            </a:extLst>
          </p:cNvPr>
          <p:cNvCxnSpPr>
            <a:cxnSpLocks/>
          </p:cNvCxnSpPr>
          <p:nvPr/>
        </p:nvCxnSpPr>
        <p:spPr>
          <a:xfrm flipH="1">
            <a:off x="4288750" y="4068417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3DD68BC-07C3-4187-895C-7104B40C3CBE}"/>
              </a:ext>
            </a:extLst>
          </p:cNvPr>
          <p:cNvCxnSpPr>
            <a:cxnSpLocks/>
          </p:cNvCxnSpPr>
          <p:nvPr/>
        </p:nvCxnSpPr>
        <p:spPr>
          <a:xfrm flipH="1">
            <a:off x="4535991" y="4214191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BCF454E-984A-4941-BE1C-1D6D1CADA8D2}"/>
              </a:ext>
            </a:extLst>
          </p:cNvPr>
          <p:cNvCxnSpPr>
            <a:cxnSpLocks/>
          </p:cNvCxnSpPr>
          <p:nvPr/>
        </p:nvCxnSpPr>
        <p:spPr>
          <a:xfrm flipH="1">
            <a:off x="4363713" y="4214191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8A93ABB-1C40-4D73-AFAB-C8B76D77C01B}"/>
              </a:ext>
            </a:extLst>
          </p:cNvPr>
          <p:cNvCxnSpPr>
            <a:cxnSpLocks/>
          </p:cNvCxnSpPr>
          <p:nvPr/>
        </p:nvCxnSpPr>
        <p:spPr>
          <a:xfrm flipH="1">
            <a:off x="4941019" y="4214191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D1E35DF-473D-4BFA-BA20-64B0920CA0C7}"/>
              </a:ext>
            </a:extLst>
          </p:cNvPr>
          <p:cNvCxnSpPr>
            <a:cxnSpLocks/>
          </p:cNvCxnSpPr>
          <p:nvPr/>
        </p:nvCxnSpPr>
        <p:spPr>
          <a:xfrm flipH="1">
            <a:off x="4536827" y="429370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52B4CE6-DA34-4C5C-AD2F-4655B1AC1F10}"/>
              </a:ext>
            </a:extLst>
          </p:cNvPr>
          <p:cNvCxnSpPr>
            <a:cxnSpLocks/>
          </p:cNvCxnSpPr>
          <p:nvPr/>
        </p:nvCxnSpPr>
        <p:spPr>
          <a:xfrm flipH="1">
            <a:off x="4364549" y="4293704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81118EB-1B34-4D30-80AC-214FF5C37D1A}"/>
              </a:ext>
            </a:extLst>
          </p:cNvPr>
          <p:cNvCxnSpPr>
            <a:cxnSpLocks/>
          </p:cNvCxnSpPr>
          <p:nvPr/>
        </p:nvCxnSpPr>
        <p:spPr>
          <a:xfrm flipH="1">
            <a:off x="4941855" y="4293704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88C92ED-D1DC-47E1-BB25-B9D4410AEDF2}"/>
              </a:ext>
            </a:extLst>
          </p:cNvPr>
          <p:cNvCxnSpPr>
            <a:cxnSpLocks/>
          </p:cNvCxnSpPr>
          <p:nvPr/>
        </p:nvCxnSpPr>
        <p:spPr>
          <a:xfrm flipH="1">
            <a:off x="4911201" y="398890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F39DC48-3174-4CA0-8D8F-E17DE5A32077}"/>
              </a:ext>
            </a:extLst>
          </p:cNvPr>
          <p:cNvCxnSpPr>
            <a:cxnSpLocks/>
          </p:cNvCxnSpPr>
          <p:nvPr/>
        </p:nvCxnSpPr>
        <p:spPr>
          <a:xfrm flipH="1">
            <a:off x="4738923" y="3988904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3F29B7B-E03D-4381-8862-FC01237850AD}"/>
              </a:ext>
            </a:extLst>
          </p:cNvPr>
          <p:cNvCxnSpPr>
            <a:cxnSpLocks/>
          </p:cNvCxnSpPr>
          <p:nvPr/>
        </p:nvCxnSpPr>
        <p:spPr>
          <a:xfrm flipH="1">
            <a:off x="5316229" y="3988904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E0A5DD8-F618-4C41-B017-E5CFEA23E372}"/>
              </a:ext>
            </a:extLst>
          </p:cNvPr>
          <p:cNvCxnSpPr>
            <a:cxnSpLocks/>
          </p:cNvCxnSpPr>
          <p:nvPr/>
        </p:nvCxnSpPr>
        <p:spPr>
          <a:xfrm flipH="1">
            <a:off x="4912037" y="4068417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F67BC7F-9677-475F-9AA6-22470962FE96}"/>
              </a:ext>
            </a:extLst>
          </p:cNvPr>
          <p:cNvCxnSpPr>
            <a:cxnSpLocks/>
          </p:cNvCxnSpPr>
          <p:nvPr/>
        </p:nvCxnSpPr>
        <p:spPr>
          <a:xfrm flipH="1">
            <a:off x="4739759" y="4068417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54D99DD-4AC6-413A-8DE3-F45507080CA2}"/>
              </a:ext>
            </a:extLst>
          </p:cNvPr>
          <p:cNvCxnSpPr>
            <a:cxnSpLocks/>
          </p:cNvCxnSpPr>
          <p:nvPr/>
        </p:nvCxnSpPr>
        <p:spPr>
          <a:xfrm flipH="1">
            <a:off x="5317065" y="4068417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1CE7DB-AB4C-4428-AFE1-57AA600831C8}"/>
              </a:ext>
            </a:extLst>
          </p:cNvPr>
          <p:cNvCxnSpPr>
            <a:cxnSpLocks/>
          </p:cNvCxnSpPr>
          <p:nvPr/>
        </p:nvCxnSpPr>
        <p:spPr>
          <a:xfrm flipH="1">
            <a:off x="5512245" y="420756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47BA919-4B5B-4879-82D0-3A92EA50C323}"/>
              </a:ext>
            </a:extLst>
          </p:cNvPr>
          <p:cNvCxnSpPr>
            <a:cxnSpLocks/>
          </p:cNvCxnSpPr>
          <p:nvPr/>
        </p:nvCxnSpPr>
        <p:spPr>
          <a:xfrm flipH="1">
            <a:off x="5339967" y="4207564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F455ACD-7B84-4BA0-9A1B-7897F77D2DCB}"/>
              </a:ext>
            </a:extLst>
          </p:cNvPr>
          <p:cNvCxnSpPr>
            <a:cxnSpLocks/>
          </p:cNvCxnSpPr>
          <p:nvPr/>
        </p:nvCxnSpPr>
        <p:spPr>
          <a:xfrm flipH="1">
            <a:off x="5917273" y="4207564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DBADCF3-6F84-4660-AA10-3398D2E4C699}"/>
              </a:ext>
            </a:extLst>
          </p:cNvPr>
          <p:cNvCxnSpPr>
            <a:cxnSpLocks/>
          </p:cNvCxnSpPr>
          <p:nvPr/>
        </p:nvCxnSpPr>
        <p:spPr>
          <a:xfrm flipH="1">
            <a:off x="5513081" y="4287077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5327B1B-9AFB-43BD-99A0-2CE0F61FB00F}"/>
              </a:ext>
            </a:extLst>
          </p:cNvPr>
          <p:cNvCxnSpPr>
            <a:cxnSpLocks/>
          </p:cNvCxnSpPr>
          <p:nvPr/>
        </p:nvCxnSpPr>
        <p:spPr>
          <a:xfrm flipH="1">
            <a:off x="5340803" y="4287077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28C8ED5-8DEA-429C-8EEC-38CB5BD508E9}"/>
              </a:ext>
            </a:extLst>
          </p:cNvPr>
          <p:cNvCxnSpPr>
            <a:cxnSpLocks/>
          </p:cNvCxnSpPr>
          <p:nvPr/>
        </p:nvCxnSpPr>
        <p:spPr>
          <a:xfrm flipH="1">
            <a:off x="5918109" y="4287077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8495A2B-2ACC-473D-BA05-D213187A43E0}"/>
              </a:ext>
            </a:extLst>
          </p:cNvPr>
          <p:cNvCxnSpPr>
            <a:cxnSpLocks/>
          </p:cNvCxnSpPr>
          <p:nvPr/>
        </p:nvCxnSpPr>
        <p:spPr>
          <a:xfrm flipH="1">
            <a:off x="5957695" y="398890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3DB9590-7818-4685-A3DC-D12EFDBF672F}"/>
              </a:ext>
            </a:extLst>
          </p:cNvPr>
          <p:cNvCxnSpPr>
            <a:cxnSpLocks/>
          </p:cNvCxnSpPr>
          <p:nvPr/>
        </p:nvCxnSpPr>
        <p:spPr>
          <a:xfrm flipH="1">
            <a:off x="5785417" y="3988904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7F4573C-78E8-482E-9894-2734FDD280A0}"/>
              </a:ext>
            </a:extLst>
          </p:cNvPr>
          <p:cNvCxnSpPr>
            <a:cxnSpLocks/>
          </p:cNvCxnSpPr>
          <p:nvPr/>
        </p:nvCxnSpPr>
        <p:spPr>
          <a:xfrm flipH="1">
            <a:off x="6362723" y="3988904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8BE8EDE-975D-4BE7-853D-5DF24B18F076}"/>
              </a:ext>
            </a:extLst>
          </p:cNvPr>
          <p:cNvCxnSpPr>
            <a:cxnSpLocks/>
          </p:cNvCxnSpPr>
          <p:nvPr/>
        </p:nvCxnSpPr>
        <p:spPr>
          <a:xfrm flipH="1">
            <a:off x="5958531" y="4068417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5DDD341-7D8E-45DE-92C7-3689296ADACB}"/>
              </a:ext>
            </a:extLst>
          </p:cNvPr>
          <p:cNvCxnSpPr>
            <a:cxnSpLocks/>
          </p:cNvCxnSpPr>
          <p:nvPr/>
        </p:nvCxnSpPr>
        <p:spPr>
          <a:xfrm flipH="1">
            <a:off x="5786253" y="4068417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09087D4-3F16-4332-8AAC-090BEE349591}"/>
              </a:ext>
            </a:extLst>
          </p:cNvPr>
          <p:cNvCxnSpPr>
            <a:cxnSpLocks/>
          </p:cNvCxnSpPr>
          <p:nvPr/>
        </p:nvCxnSpPr>
        <p:spPr>
          <a:xfrm flipH="1">
            <a:off x="6363559" y="4068417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3129A12-89BA-4172-AEB7-2B6D379A7DC7}"/>
              </a:ext>
            </a:extLst>
          </p:cNvPr>
          <p:cNvCxnSpPr>
            <a:cxnSpLocks/>
          </p:cNvCxnSpPr>
          <p:nvPr/>
        </p:nvCxnSpPr>
        <p:spPr>
          <a:xfrm flipH="1">
            <a:off x="2431774" y="4242240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D9C5BC-151A-42EF-B0DC-89774C18A825}"/>
              </a:ext>
            </a:extLst>
          </p:cNvPr>
          <p:cNvCxnSpPr>
            <a:cxnSpLocks/>
          </p:cNvCxnSpPr>
          <p:nvPr/>
        </p:nvCxnSpPr>
        <p:spPr>
          <a:xfrm flipH="1">
            <a:off x="2259496" y="4242240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CAE429E-D2CA-4371-8381-F4E2F34A85AF}"/>
              </a:ext>
            </a:extLst>
          </p:cNvPr>
          <p:cNvCxnSpPr>
            <a:cxnSpLocks/>
          </p:cNvCxnSpPr>
          <p:nvPr/>
        </p:nvCxnSpPr>
        <p:spPr>
          <a:xfrm flipH="1">
            <a:off x="2836802" y="4242240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C824AC8-B886-492A-B34D-F9EFE080F9FC}"/>
              </a:ext>
            </a:extLst>
          </p:cNvPr>
          <p:cNvCxnSpPr>
            <a:cxnSpLocks/>
          </p:cNvCxnSpPr>
          <p:nvPr/>
        </p:nvCxnSpPr>
        <p:spPr>
          <a:xfrm flipH="1">
            <a:off x="2432610" y="4321753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33158AF-E2F7-4ECF-9CEE-83B9C6052BCD}"/>
              </a:ext>
            </a:extLst>
          </p:cNvPr>
          <p:cNvCxnSpPr>
            <a:cxnSpLocks/>
          </p:cNvCxnSpPr>
          <p:nvPr/>
        </p:nvCxnSpPr>
        <p:spPr>
          <a:xfrm flipH="1">
            <a:off x="2260332" y="4321753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A4E9840-504D-4E90-92D0-E1BC31B27136}"/>
              </a:ext>
            </a:extLst>
          </p:cNvPr>
          <p:cNvCxnSpPr>
            <a:cxnSpLocks/>
          </p:cNvCxnSpPr>
          <p:nvPr/>
        </p:nvCxnSpPr>
        <p:spPr>
          <a:xfrm flipH="1">
            <a:off x="2837638" y="4321753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FC8603F-5E27-4589-A861-6A753D83EAF7}"/>
              </a:ext>
            </a:extLst>
          </p:cNvPr>
          <p:cNvCxnSpPr>
            <a:cxnSpLocks/>
          </p:cNvCxnSpPr>
          <p:nvPr/>
        </p:nvCxnSpPr>
        <p:spPr>
          <a:xfrm flipH="1">
            <a:off x="1855304" y="3982278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CE8A968-24F5-4F96-A885-45A518BEE6AA}"/>
              </a:ext>
            </a:extLst>
          </p:cNvPr>
          <p:cNvCxnSpPr>
            <a:cxnSpLocks/>
          </p:cNvCxnSpPr>
          <p:nvPr/>
        </p:nvCxnSpPr>
        <p:spPr>
          <a:xfrm flipH="1">
            <a:off x="1683026" y="3982278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67BA02E-94C4-4413-BFA2-5147BFDC26AB}"/>
              </a:ext>
            </a:extLst>
          </p:cNvPr>
          <p:cNvCxnSpPr>
            <a:cxnSpLocks/>
          </p:cNvCxnSpPr>
          <p:nvPr/>
        </p:nvCxnSpPr>
        <p:spPr>
          <a:xfrm flipH="1">
            <a:off x="2260332" y="3982278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238851C-982B-4B73-874F-653983E18714}"/>
              </a:ext>
            </a:extLst>
          </p:cNvPr>
          <p:cNvCxnSpPr>
            <a:cxnSpLocks/>
          </p:cNvCxnSpPr>
          <p:nvPr/>
        </p:nvCxnSpPr>
        <p:spPr>
          <a:xfrm flipH="1">
            <a:off x="1856140" y="4061791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36C82AD-5188-41AA-A89B-C2A42A004B37}"/>
              </a:ext>
            </a:extLst>
          </p:cNvPr>
          <p:cNvCxnSpPr>
            <a:cxnSpLocks/>
          </p:cNvCxnSpPr>
          <p:nvPr/>
        </p:nvCxnSpPr>
        <p:spPr>
          <a:xfrm flipH="1">
            <a:off x="1683862" y="4061791"/>
            <a:ext cx="1722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F7A083F-442B-4C5D-ADC9-CE7EC4A539F8}"/>
              </a:ext>
            </a:extLst>
          </p:cNvPr>
          <p:cNvCxnSpPr>
            <a:cxnSpLocks/>
          </p:cNvCxnSpPr>
          <p:nvPr/>
        </p:nvCxnSpPr>
        <p:spPr>
          <a:xfrm flipH="1">
            <a:off x="2261168" y="4061791"/>
            <a:ext cx="172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21948A4-8A49-4D82-B090-F58320C336ED}"/>
              </a:ext>
            </a:extLst>
          </p:cNvPr>
          <p:cNvSpPr txBox="1"/>
          <p:nvPr/>
        </p:nvSpPr>
        <p:spPr>
          <a:xfrm>
            <a:off x="7010272" y="3927742"/>
            <a:ext cx="182892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Sequencing Library</a:t>
            </a:r>
            <a:endParaRPr lang="en-CH" b="1" dirty="0"/>
          </a:p>
        </p:txBody>
      </p:sp>
      <p:sp>
        <p:nvSpPr>
          <p:cNvPr id="125" name="Arrow: Down 124">
            <a:extLst>
              <a:ext uri="{FF2B5EF4-FFF2-40B4-BE49-F238E27FC236}">
                <a16:creationId xmlns:a16="http://schemas.microsoft.com/office/drawing/2014/main" id="{51998294-8E74-49C9-A72E-DB7BF2A42D5F}"/>
              </a:ext>
            </a:extLst>
          </p:cNvPr>
          <p:cNvSpPr/>
          <p:nvPr/>
        </p:nvSpPr>
        <p:spPr>
          <a:xfrm>
            <a:off x="3982018" y="4499107"/>
            <a:ext cx="132522" cy="178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5642981-DAB9-4064-9D0D-AF73D2741F2F}"/>
              </a:ext>
            </a:extLst>
          </p:cNvPr>
          <p:cNvSpPr txBox="1"/>
          <p:nvPr/>
        </p:nvSpPr>
        <p:spPr>
          <a:xfrm>
            <a:off x="4178012" y="4451275"/>
            <a:ext cx="9316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Sequencing</a:t>
            </a:r>
            <a:endParaRPr lang="en-CH" sz="1100" dirty="0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1BAFA9E-D0D0-4351-A17B-1537029ED87B}"/>
              </a:ext>
            </a:extLst>
          </p:cNvPr>
          <p:cNvCxnSpPr>
            <a:cxnSpLocks/>
          </p:cNvCxnSpPr>
          <p:nvPr/>
        </p:nvCxnSpPr>
        <p:spPr>
          <a:xfrm flipH="1">
            <a:off x="2674291" y="481716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63BE0FB-FAE3-432E-AD6A-7631F31E9F73}"/>
              </a:ext>
            </a:extLst>
          </p:cNvPr>
          <p:cNvCxnSpPr>
            <a:cxnSpLocks/>
          </p:cNvCxnSpPr>
          <p:nvPr/>
        </p:nvCxnSpPr>
        <p:spPr>
          <a:xfrm flipH="1">
            <a:off x="3097349" y="4976190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1B186EF-80FB-4742-BF2D-9D6915978A31}"/>
              </a:ext>
            </a:extLst>
          </p:cNvPr>
          <p:cNvCxnSpPr>
            <a:cxnSpLocks/>
          </p:cNvCxnSpPr>
          <p:nvPr/>
        </p:nvCxnSpPr>
        <p:spPr>
          <a:xfrm flipH="1">
            <a:off x="3306416" y="481716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5B70CAB-9FFA-4735-B2A1-86A2DD0C33C5}"/>
              </a:ext>
            </a:extLst>
          </p:cNvPr>
          <p:cNvCxnSpPr>
            <a:cxnSpLocks/>
          </p:cNvCxnSpPr>
          <p:nvPr/>
        </p:nvCxnSpPr>
        <p:spPr>
          <a:xfrm flipH="1">
            <a:off x="3716138" y="4949684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FC8E16-6A33-424D-A273-E55E4A442F3C}"/>
              </a:ext>
            </a:extLst>
          </p:cNvPr>
          <p:cNvCxnSpPr>
            <a:cxnSpLocks/>
          </p:cNvCxnSpPr>
          <p:nvPr/>
        </p:nvCxnSpPr>
        <p:spPr>
          <a:xfrm flipH="1">
            <a:off x="4148233" y="4817163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7485F3B-32ED-4853-B7E9-3A9A7AEC8840}"/>
              </a:ext>
            </a:extLst>
          </p:cNvPr>
          <p:cNvCxnSpPr>
            <a:cxnSpLocks/>
          </p:cNvCxnSpPr>
          <p:nvPr/>
        </p:nvCxnSpPr>
        <p:spPr>
          <a:xfrm flipH="1">
            <a:off x="4499547" y="4976190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6BC318F-31DF-4D90-8655-E96E17350C15}"/>
              </a:ext>
            </a:extLst>
          </p:cNvPr>
          <p:cNvCxnSpPr>
            <a:cxnSpLocks/>
          </p:cNvCxnSpPr>
          <p:nvPr/>
        </p:nvCxnSpPr>
        <p:spPr>
          <a:xfrm flipH="1">
            <a:off x="4843797" y="4784032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1D8EC68-2F38-4960-9558-E904BFFB2D5C}"/>
              </a:ext>
            </a:extLst>
          </p:cNvPr>
          <p:cNvCxnSpPr>
            <a:cxnSpLocks/>
          </p:cNvCxnSpPr>
          <p:nvPr/>
        </p:nvCxnSpPr>
        <p:spPr>
          <a:xfrm flipH="1">
            <a:off x="5265215" y="4976190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DEDD1C8-40B1-4CCA-A7C7-D80525949E3E}"/>
              </a:ext>
            </a:extLst>
          </p:cNvPr>
          <p:cNvCxnSpPr>
            <a:cxnSpLocks/>
          </p:cNvCxnSpPr>
          <p:nvPr/>
        </p:nvCxnSpPr>
        <p:spPr>
          <a:xfrm flipH="1">
            <a:off x="5523197" y="4784032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83342BE-BB6B-48AB-B351-0D36E146DDEC}"/>
              </a:ext>
            </a:extLst>
          </p:cNvPr>
          <p:cNvCxnSpPr>
            <a:cxnSpLocks/>
          </p:cNvCxnSpPr>
          <p:nvPr/>
        </p:nvCxnSpPr>
        <p:spPr>
          <a:xfrm flipH="1">
            <a:off x="6059730" y="4976190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45216D6-B291-46F1-8546-8CDB27AAE838}"/>
              </a:ext>
            </a:extLst>
          </p:cNvPr>
          <p:cNvCxnSpPr>
            <a:cxnSpLocks/>
          </p:cNvCxnSpPr>
          <p:nvPr/>
        </p:nvCxnSpPr>
        <p:spPr>
          <a:xfrm flipH="1">
            <a:off x="6171489" y="4803911"/>
            <a:ext cx="404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A8D147F1-DE7A-4A83-8908-16602277F908}"/>
              </a:ext>
            </a:extLst>
          </p:cNvPr>
          <p:cNvSpPr txBox="1"/>
          <p:nvPr/>
        </p:nvSpPr>
        <p:spPr>
          <a:xfrm>
            <a:off x="7014203" y="4676108"/>
            <a:ext cx="182892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RNA-seq reads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12949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BE281-1AAB-4348-9885-ED4E0C50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RNA-seq data analysis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71DE7-634B-4E74-ADC2-958D2E5394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1309A-75F0-43C0-90CE-C46AF8A960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60783-FD9C-4B42-8D88-52CB1E891E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69AF5-F515-46BA-86CA-39E013947755}"/>
              </a:ext>
            </a:extLst>
          </p:cNvPr>
          <p:cNvSpPr txBox="1"/>
          <p:nvPr/>
        </p:nvSpPr>
        <p:spPr>
          <a:xfrm>
            <a:off x="5095555" y="3540834"/>
            <a:ext cx="45753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54585A"/>
                </a:solidFill>
                <a:latin typeface="IBM Plex Sans" panose="020B0604020202020204" pitchFamily="34" charset="0"/>
                <a:hlinkClick r:id="rId2"/>
              </a:rPr>
              <a:t>Galaxy tutorial</a:t>
            </a:r>
            <a:endParaRPr lang="en-CH" sz="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F34212-D489-4748-997B-16E1E0B70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591"/>
          <a:stretch/>
        </p:blipFill>
        <p:spPr>
          <a:xfrm>
            <a:off x="746062" y="2339855"/>
            <a:ext cx="4433170" cy="1456095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A8B1E35-FDE7-44A2-A898-41F85D0B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10" y="768557"/>
            <a:ext cx="7815055" cy="3386772"/>
          </a:xfrm>
        </p:spPr>
        <p:txBody>
          <a:bodyPr/>
          <a:lstStyle/>
          <a:p>
            <a:r>
              <a:rPr lang="en-US" dirty="0"/>
              <a:t>Once the sequencing was performed, we get sequenced reads, that we need to align on a reference genome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82750B-F573-4DB1-BB11-8D45E3AEDA55}"/>
              </a:ext>
            </a:extLst>
          </p:cNvPr>
          <p:cNvCxnSpPr>
            <a:cxnSpLocks/>
          </p:cNvCxnSpPr>
          <p:nvPr/>
        </p:nvCxnSpPr>
        <p:spPr>
          <a:xfrm flipH="1">
            <a:off x="888519" y="1687999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71BB6F-1FE8-4F26-9012-D20E3C0ABFD2}"/>
              </a:ext>
            </a:extLst>
          </p:cNvPr>
          <p:cNvCxnSpPr>
            <a:cxnSpLocks/>
          </p:cNvCxnSpPr>
          <p:nvPr/>
        </p:nvCxnSpPr>
        <p:spPr>
          <a:xfrm flipH="1">
            <a:off x="1311577" y="1847025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6EFE-C063-41BA-972E-838D68C4411D}"/>
              </a:ext>
            </a:extLst>
          </p:cNvPr>
          <p:cNvCxnSpPr>
            <a:cxnSpLocks/>
          </p:cNvCxnSpPr>
          <p:nvPr/>
        </p:nvCxnSpPr>
        <p:spPr>
          <a:xfrm flipH="1">
            <a:off x="1520644" y="1687999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D814B-BFE4-4AB5-9095-AC7D03F5E1EE}"/>
              </a:ext>
            </a:extLst>
          </p:cNvPr>
          <p:cNvCxnSpPr>
            <a:cxnSpLocks/>
          </p:cNvCxnSpPr>
          <p:nvPr/>
        </p:nvCxnSpPr>
        <p:spPr>
          <a:xfrm flipH="1">
            <a:off x="1930366" y="1820519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2BDBA6-CE29-4043-BE4D-A92D510CE79B}"/>
              </a:ext>
            </a:extLst>
          </p:cNvPr>
          <p:cNvCxnSpPr>
            <a:cxnSpLocks/>
          </p:cNvCxnSpPr>
          <p:nvPr/>
        </p:nvCxnSpPr>
        <p:spPr>
          <a:xfrm flipH="1">
            <a:off x="2362461" y="1687998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6535AE-2BA8-453E-915B-654EA583BF99}"/>
              </a:ext>
            </a:extLst>
          </p:cNvPr>
          <p:cNvCxnSpPr>
            <a:cxnSpLocks/>
          </p:cNvCxnSpPr>
          <p:nvPr/>
        </p:nvCxnSpPr>
        <p:spPr>
          <a:xfrm flipH="1">
            <a:off x="2713775" y="1847025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EB591C-8651-42E9-968C-93B5DB7895F2}"/>
              </a:ext>
            </a:extLst>
          </p:cNvPr>
          <p:cNvCxnSpPr>
            <a:cxnSpLocks/>
          </p:cNvCxnSpPr>
          <p:nvPr/>
        </p:nvCxnSpPr>
        <p:spPr>
          <a:xfrm flipH="1">
            <a:off x="3058025" y="1654867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EB1CD3-224B-4CB0-B873-57F46D701DE2}"/>
              </a:ext>
            </a:extLst>
          </p:cNvPr>
          <p:cNvCxnSpPr>
            <a:cxnSpLocks/>
          </p:cNvCxnSpPr>
          <p:nvPr/>
        </p:nvCxnSpPr>
        <p:spPr>
          <a:xfrm flipH="1">
            <a:off x="3479443" y="1847025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49697C-3739-4558-ACE6-83FA78758FF9}"/>
              </a:ext>
            </a:extLst>
          </p:cNvPr>
          <p:cNvCxnSpPr>
            <a:cxnSpLocks/>
          </p:cNvCxnSpPr>
          <p:nvPr/>
        </p:nvCxnSpPr>
        <p:spPr>
          <a:xfrm flipH="1">
            <a:off x="3737425" y="1654867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0FFE7A-F5E3-40A2-83C9-56A264F09627}"/>
              </a:ext>
            </a:extLst>
          </p:cNvPr>
          <p:cNvCxnSpPr>
            <a:cxnSpLocks/>
          </p:cNvCxnSpPr>
          <p:nvPr/>
        </p:nvCxnSpPr>
        <p:spPr>
          <a:xfrm flipH="1">
            <a:off x="4273958" y="1847025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32DE16-75AC-47F7-AEB2-C08D0F276E66}"/>
              </a:ext>
            </a:extLst>
          </p:cNvPr>
          <p:cNvCxnSpPr>
            <a:cxnSpLocks/>
          </p:cNvCxnSpPr>
          <p:nvPr/>
        </p:nvCxnSpPr>
        <p:spPr>
          <a:xfrm flipH="1">
            <a:off x="4385717" y="1674746"/>
            <a:ext cx="404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C64F3C2-1AF9-4BFF-94D0-F28AF09F4D77}"/>
              </a:ext>
            </a:extLst>
          </p:cNvPr>
          <p:cNvSpPr txBox="1"/>
          <p:nvPr/>
        </p:nvSpPr>
        <p:spPr>
          <a:xfrm>
            <a:off x="5256493" y="1598417"/>
            <a:ext cx="182892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RNA-seq raw reads</a:t>
            </a:r>
            <a:endParaRPr lang="en-CH" b="1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B5723CA3-6775-4D43-B10C-1F244B5BE0E3}"/>
              </a:ext>
            </a:extLst>
          </p:cNvPr>
          <p:cNvSpPr/>
          <p:nvPr/>
        </p:nvSpPr>
        <p:spPr>
          <a:xfrm>
            <a:off x="2766653" y="2039301"/>
            <a:ext cx="132522" cy="178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A2C2A3-D5D1-4131-B857-3566157747B0}"/>
              </a:ext>
            </a:extLst>
          </p:cNvPr>
          <p:cNvSpPr txBox="1"/>
          <p:nvPr/>
        </p:nvSpPr>
        <p:spPr>
          <a:xfrm>
            <a:off x="2962647" y="1991469"/>
            <a:ext cx="2063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Mapping to reference genome</a:t>
            </a:r>
            <a:endParaRPr lang="en-CH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19CE05-0D4C-4A3C-87E5-E26833E1CD5D}"/>
              </a:ext>
            </a:extLst>
          </p:cNvPr>
          <p:cNvSpPr txBox="1"/>
          <p:nvPr/>
        </p:nvSpPr>
        <p:spPr>
          <a:xfrm>
            <a:off x="3932381" y="2329377"/>
            <a:ext cx="52379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reference genome</a:t>
            </a:r>
            <a:endParaRPr lang="en-CH" sz="700" dirty="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267B3A7D-43D3-4363-BE75-B1CEA976C5B2}"/>
              </a:ext>
            </a:extLst>
          </p:cNvPr>
          <p:cNvSpPr/>
          <p:nvPr/>
        </p:nvSpPr>
        <p:spPr>
          <a:xfrm>
            <a:off x="2766653" y="3846710"/>
            <a:ext cx="132522" cy="178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7CED2A-C8E6-45FF-9F8E-9EF267CA74F1}"/>
              </a:ext>
            </a:extLst>
          </p:cNvPr>
          <p:cNvSpPr txBox="1"/>
          <p:nvPr/>
        </p:nvSpPr>
        <p:spPr>
          <a:xfrm>
            <a:off x="2962647" y="3798878"/>
            <a:ext cx="36615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Quantify gene expression as read abundance, per gene</a:t>
            </a:r>
            <a:endParaRPr lang="en-CH" sz="1100" dirty="0"/>
          </a:p>
        </p:txBody>
      </p: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CBD96692-9D4D-4657-98B9-E41C2C20F9C4}"/>
              </a:ext>
            </a:extLst>
          </p:cNvPr>
          <p:cNvCxnSpPr/>
          <p:nvPr/>
        </p:nvCxnSpPr>
        <p:spPr>
          <a:xfrm>
            <a:off x="1152719" y="4586207"/>
            <a:ext cx="446598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>
            <a:extLst>
              <a:ext uri="{FF2B5EF4-FFF2-40B4-BE49-F238E27FC236}">
                <a16:creationId xmlns:a16="http://schemas.microsoft.com/office/drawing/2014/main" id="{D51E8B9F-2F99-4C83-88E2-133097B4C40B}"/>
              </a:ext>
            </a:extLst>
          </p:cNvPr>
          <p:cNvSpPr/>
          <p:nvPr/>
        </p:nvSpPr>
        <p:spPr>
          <a:xfrm>
            <a:off x="1351501" y="4498256"/>
            <a:ext cx="675861" cy="1590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Gene A</a:t>
            </a:r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C5D118-BBB0-4794-9245-51DD2B93B6D7}"/>
              </a:ext>
            </a:extLst>
          </p:cNvPr>
          <p:cNvSpPr/>
          <p:nvPr/>
        </p:nvSpPr>
        <p:spPr>
          <a:xfrm>
            <a:off x="2494983" y="4500840"/>
            <a:ext cx="675861" cy="159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Gene B</a:t>
            </a:r>
            <a:endParaRPr lang="en-CH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C633A2-5AB5-4683-ABA8-020965D3D11E}"/>
              </a:ext>
            </a:extLst>
          </p:cNvPr>
          <p:cNvSpPr/>
          <p:nvPr/>
        </p:nvSpPr>
        <p:spPr>
          <a:xfrm>
            <a:off x="4812207" y="4511509"/>
            <a:ext cx="675861" cy="1590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Gene C</a:t>
            </a:r>
            <a:endParaRPr lang="en-CH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7FD84C-7B91-469F-8821-ECB29D387BD3}"/>
              </a:ext>
            </a:extLst>
          </p:cNvPr>
          <p:cNvCxnSpPr>
            <a:cxnSpLocks/>
          </p:cNvCxnSpPr>
          <p:nvPr/>
        </p:nvCxnSpPr>
        <p:spPr>
          <a:xfrm flipH="1">
            <a:off x="1351501" y="4319731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F91918-EFA7-4914-B178-2C6657C0E8E1}"/>
              </a:ext>
            </a:extLst>
          </p:cNvPr>
          <p:cNvCxnSpPr>
            <a:cxnSpLocks/>
          </p:cNvCxnSpPr>
          <p:nvPr/>
        </p:nvCxnSpPr>
        <p:spPr>
          <a:xfrm flipH="1">
            <a:off x="1520644" y="4419123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C10D7D-576C-4A59-9C72-108A1CAC28AB}"/>
              </a:ext>
            </a:extLst>
          </p:cNvPr>
          <p:cNvCxnSpPr>
            <a:cxnSpLocks/>
          </p:cNvCxnSpPr>
          <p:nvPr/>
        </p:nvCxnSpPr>
        <p:spPr>
          <a:xfrm flipH="1">
            <a:off x="1641654" y="4314943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64384A5-EF2C-42AF-919E-1A3E5F518961}"/>
              </a:ext>
            </a:extLst>
          </p:cNvPr>
          <p:cNvCxnSpPr>
            <a:cxnSpLocks/>
          </p:cNvCxnSpPr>
          <p:nvPr/>
        </p:nvCxnSpPr>
        <p:spPr>
          <a:xfrm flipH="1">
            <a:off x="1803826" y="4414335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9E81F1-16C6-4F94-826B-31CC88638438}"/>
              </a:ext>
            </a:extLst>
          </p:cNvPr>
          <p:cNvCxnSpPr>
            <a:cxnSpLocks/>
          </p:cNvCxnSpPr>
          <p:nvPr/>
        </p:nvCxnSpPr>
        <p:spPr>
          <a:xfrm flipH="1">
            <a:off x="1666073" y="4207087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3D2392D-E2CE-4B0A-AC58-212CC5E1AF05}"/>
              </a:ext>
            </a:extLst>
          </p:cNvPr>
          <p:cNvCxnSpPr>
            <a:cxnSpLocks/>
          </p:cNvCxnSpPr>
          <p:nvPr/>
        </p:nvCxnSpPr>
        <p:spPr>
          <a:xfrm flipH="1">
            <a:off x="2494983" y="4414335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A302088-B4E7-470F-A909-647757A56929}"/>
              </a:ext>
            </a:extLst>
          </p:cNvPr>
          <p:cNvCxnSpPr>
            <a:cxnSpLocks/>
          </p:cNvCxnSpPr>
          <p:nvPr/>
        </p:nvCxnSpPr>
        <p:spPr>
          <a:xfrm flipH="1">
            <a:off x="2955006" y="4414335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373521-1F17-4EAD-831A-9B099C282FA8}"/>
              </a:ext>
            </a:extLst>
          </p:cNvPr>
          <p:cNvCxnSpPr>
            <a:cxnSpLocks/>
          </p:cNvCxnSpPr>
          <p:nvPr/>
        </p:nvCxnSpPr>
        <p:spPr>
          <a:xfrm flipH="1">
            <a:off x="4812207" y="4414335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8322AFA-381E-4BEE-80DB-339B56895E20}"/>
              </a:ext>
            </a:extLst>
          </p:cNvPr>
          <p:cNvCxnSpPr>
            <a:cxnSpLocks/>
          </p:cNvCxnSpPr>
          <p:nvPr/>
        </p:nvCxnSpPr>
        <p:spPr>
          <a:xfrm flipH="1">
            <a:off x="4987965" y="4207087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6501C60-ACF5-4256-B185-56E606F15622}"/>
              </a:ext>
            </a:extLst>
          </p:cNvPr>
          <p:cNvCxnSpPr>
            <a:cxnSpLocks/>
          </p:cNvCxnSpPr>
          <p:nvPr/>
        </p:nvCxnSpPr>
        <p:spPr>
          <a:xfrm flipH="1">
            <a:off x="5026032" y="4319731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10F83E-A715-476E-84FF-CEB565930311}"/>
              </a:ext>
            </a:extLst>
          </p:cNvPr>
          <p:cNvCxnSpPr>
            <a:cxnSpLocks/>
          </p:cNvCxnSpPr>
          <p:nvPr/>
        </p:nvCxnSpPr>
        <p:spPr>
          <a:xfrm flipH="1">
            <a:off x="5325896" y="4361326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A005CA4-544B-4F49-8049-68F386D22B0B}"/>
              </a:ext>
            </a:extLst>
          </p:cNvPr>
          <p:cNvCxnSpPr>
            <a:cxnSpLocks/>
          </p:cNvCxnSpPr>
          <p:nvPr/>
        </p:nvCxnSpPr>
        <p:spPr>
          <a:xfrm flipH="1">
            <a:off x="5138664" y="4454091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39AEA0D-690D-45DA-8D46-960D7B4912E1}"/>
              </a:ext>
            </a:extLst>
          </p:cNvPr>
          <p:cNvCxnSpPr>
            <a:cxnSpLocks/>
          </p:cNvCxnSpPr>
          <p:nvPr/>
        </p:nvCxnSpPr>
        <p:spPr>
          <a:xfrm flipH="1">
            <a:off x="5188204" y="4232480"/>
            <a:ext cx="1621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Arrow: Right 2052">
            <a:extLst>
              <a:ext uri="{FF2B5EF4-FFF2-40B4-BE49-F238E27FC236}">
                <a16:creationId xmlns:a16="http://schemas.microsoft.com/office/drawing/2014/main" id="{16A03D5B-F769-4F77-B3AA-BDAD1E15A71C}"/>
              </a:ext>
            </a:extLst>
          </p:cNvPr>
          <p:cNvSpPr/>
          <p:nvPr/>
        </p:nvSpPr>
        <p:spPr>
          <a:xfrm>
            <a:off x="6185752" y="4366113"/>
            <a:ext cx="162172" cy="94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36904D24-E42B-47E9-8045-2F412819DD4A}"/>
              </a:ext>
            </a:extLst>
          </p:cNvPr>
          <p:cNvSpPr txBox="1"/>
          <p:nvPr/>
        </p:nvSpPr>
        <p:spPr>
          <a:xfrm>
            <a:off x="5849095" y="446071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Read count</a:t>
            </a:r>
          </a:p>
          <a:p>
            <a:pPr algn="ctr"/>
            <a:r>
              <a:rPr lang="en-US" sz="1000" dirty="0"/>
              <a:t>matrix</a:t>
            </a:r>
            <a:endParaRPr lang="en-CH" sz="1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AD4BA1-EFB2-4F6B-894B-E01B0012CE1E}"/>
              </a:ext>
            </a:extLst>
          </p:cNvPr>
          <p:cNvSpPr txBox="1"/>
          <p:nvPr/>
        </p:nvSpPr>
        <p:spPr>
          <a:xfrm>
            <a:off x="5325896" y="2572348"/>
            <a:ext cx="182892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Mapped reads</a:t>
            </a:r>
            <a:endParaRPr lang="en-CH" b="1" dirty="0"/>
          </a:p>
        </p:txBody>
      </p:sp>
      <p:graphicFrame>
        <p:nvGraphicFramePr>
          <p:cNvPr id="2055" name="Table 2055">
            <a:extLst>
              <a:ext uri="{FF2B5EF4-FFF2-40B4-BE49-F238E27FC236}">
                <a16:creationId xmlns:a16="http://schemas.microsoft.com/office/drawing/2014/main" id="{96762324-FA5C-4B5B-94A7-A6B3ED1E1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03952"/>
              </p:ext>
            </p:extLst>
          </p:nvPr>
        </p:nvGraphicFramePr>
        <p:xfrm>
          <a:off x="7168495" y="3902075"/>
          <a:ext cx="1424228" cy="976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114">
                  <a:extLst>
                    <a:ext uri="{9D8B030D-6E8A-4147-A177-3AD203B41FA5}">
                      <a16:colId xmlns:a16="http://schemas.microsoft.com/office/drawing/2014/main" val="3847413235"/>
                    </a:ext>
                  </a:extLst>
                </a:gridCol>
                <a:gridCol w="712114">
                  <a:extLst>
                    <a:ext uri="{9D8B030D-6E8A-4147-A177-3AD203B41FA5}">
                      <a16:colId xmlns:a16="http://schemas.microsoft.com/office/drawing/2014/main" val="3796158366"/>
                    </a:ext>
                  </a:extLst>
                </a:gridCol>
              </a:tblGrid>
              <a:tr h="244171">
                <a:tc>
                  <a:txBody>
                    <a:bodyPr/>
                    <a:lstStyle/>
                    <a:p>
                      <a:pPr algn="ctr"/>
                      <a:endParaRPr lang="en-CH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Sample</a:t>
                      </a:r>
                      <a:r>
                        <a:rPr lang="en-US" sz="900" dirty="0"/>
                        <a:t> 1</a:t>
                      </a:r>
                      <a:endParaRPr lang="en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91245"/>
                  </a:ext>
                </a:extLst>
              </a:tr>
              <a:tr h="2441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Gene A</a:t>
                      </a:r>
                      <a:endParaRPr lang="en-CH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</a:t>
                      </a:r>
                      <a:endParaRPr lang="en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098659"/>
                  </a:ext>
                </a:extLst>
              </a:tr>
              <a:tr h="2441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Gene B</a:t>
                      </a:r>
                      <a:endParaRPr lang="en-CH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  <a:endParaRPr lang="en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027720"/>
                  </a:ext>
                </a:extLst>
              </a:tr>
              <a:tr h="2441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Gene C</a:t>
                      </a:r>
                      <a:endParaRPr lang="en-CH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</a:t>
                      </a:r>
                      <a:endParaRPr lang="en-CH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9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38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784118-14CD-4444-BE63-CBD18BD6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starting material requirements: technique applied on </a:t>
            </a:r>
            <a:r>
              <a:rPr lang="en-US" b="1" dirty="0"/>
              <a:t>millions of cells</a:t>
            </a:r>
          </a:p>
          <a:p>
            <a:pPr lvl="1"/>
            <a:r>
              <a:rPr lang="en-US" b="1" dirty="0"/>
              <a:t>Rare cell types</a:t>
            </a:r>
            <a:r>
              <a:rPr lang="en-US" dirty="0"/>
              <a:t> and states cannot be analyzed</a:t>
            </a:r>
          </a:p>
          <a:p>
            <a:r>
              <a:rPr lang="en-US" dirty="0"/>
              <a:t>Tissues are generally </a:t>
            </a:r>
            <a:r>
              <a:rPr lang="en-US" b="1" dirty="0"/>
              <a:t>heterogeneous</a:t>
            </a:r>
          </a:p>
          <a:p>
            <a:pPr lvl="1"/>
            <a:r>
              <a:rPr lang="en-US" dirty="0"/>
              <a:t>Tissue ≠ cell-type</a:t>
            </a:r>
          </a:p>
          <a:p>
            <a:pPr lvl="1"/>
            <a:r>
              <a:rPr lang="en-US" dirty="0"/>
              <a:t>Usually multiple cell-types in a tissue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125A01-ECEC-4360-921D-463AAF9B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bulk RNA-seq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36365-F44D-4ED2-B48A-DE213F1974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23084D-AAFF-4024-95DE-32A22522C4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3C416C-60DF-46C5-81B7-99A6458A93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Organizational-structure-of-adipose-tissue-MSCs-Mesenchymal-stem-cells.ppm.png" descr="Organizational-structure-of-adipose-tissue-MSCs-Mesenchymal-stem-cells.ppm.png">
            <a:extLst>
              <a:ext uri="{FF2B5EF4-FFF2-40B4-BE49-F238E27FC236}">
                <a16:creationId xmlns:a16="http://schemas.microsoft.com/office/drawing/2014/main" id="{B694C6A7-C4BB-477A-921B-4EF1C35E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61" y="2220834"/>
            <a:ext cx="3740016" cy="256961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C1D283-7173-4BAA-945B-6167E1330FCE}"/>
              </a:ext>
            </a:extLst>
          </p:cNvPr>
          <p:cNvSpPr txBox="1"/>
          <p:nvPr/>
        </p:nvSpPr>
        <p:spPr>
          <a:xfrm>
            <a:off x="3129423" y="3355598"/>
            <a:ext cx="18197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of adipose tissue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12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7351</TotalTime>
  <Words>1451</Words>
  <Application>Microsoft Office PowerPoint</Application>
  <PresentationFormat>On-screen Show (16:9)</PresentationFormat>
  <Paragraphs>328</Paragraphs>
  <Slides>24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Franklin Gothic Demi Cond</vt:lpstr>
      <vt:lpstr>Helvetica Neue</vt:lpstr>
      <vt:lpstr>Helvetica Neue Medium</vt:lpstr>
      <vt:lpstr>IBM Plex Sans</vt:lpstr>
      <vt:lpstr>Symbol</vt:lpstr>
      <vt:lpstr>Wingdings</vt:lpstr>
      <vt:lpstr>Thème Office</vt:lpstr>
      <vt:lpstr>BIOENG-420  Single-cell biology</vt:lpstr>
      <vt:lpstr>«Block» overview</vt:lpstr>
      <vt:lpstr>GenOMICs</vt:lpstr>
      <vt:lpstr>One genome: diverse functional outputs</vt:lpstr>
      <vt:lpstr>There are multiple genomic layers that can be measured</vt:lpstr>
      <vt:lpstr>How to measure gene expression?</vt:lpstr>
      <vt:lpstr>RNA-seq library preparation</vt:lpstr>
      <vt:lpstr>RNA-seq data analysis</vt:lpstr>
      <vt:lpstr>Limitations of bulk RNA-seq</vt:lpstr>
      <vt:lpstr>Limitations of bulk RNA-seq</vt:lpstr>
      <vt:lpstr>Single-cell RNA-seq (scRNA-seq)</vt:lpstr>
      <vt:lpstr>Single-cell RNA-seq experimental workflow</vt:lpstr>
      <vt:lpstr>Single-cell RNA-seq, available protocols</vt:lpstr>
      <vt:lpstr>Droplet-based methods</vt:lpstr>
      <vt:lpstr>Droplet-based methods</vt:lpstr>
      <vt:lpstr>Which protocol to use?</vt:lpstr>
      <vt:lpstr>Which protocol to use?</vt:lpstr>
      <vt:lpstr>Which protocol to use?</vt:lpstr>
      <vt:lpstr>Single-cell RNA-seq, really single-cell?</vt:lpstr>
      <vt:lpstr>How many cells can be profiled? Doublet rate?</vt:lpstr>
      <vt:lpstr>Single-cell multiomics</vt:lpstr>
      <vt:lpstr>Spatial transcriptomics</vt:lpstr>
      <vt:lpstr>Single-cell biology challenges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Vincent Gardeux</cp:lastModifiedBy>
  <cp:revision>209</cp:revision>
  <cp:lastPrinted>2019-06-19T13:21:30Z</cp:lastPrinted>
  <dcterms:created xsi:type="dcterms:W3CDTF">2019-04-02T06:24:35Z</dcterms:created>
  <dcterms:modified xsi:type="dcterms:W3CDTF">2025-02-24T14:20:57Z</dcterms:modified>
</cp:coreProperties>
</file>