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56" r:id="rId3"/>
    <p:sldId id="286" r:id="rId4"/>
    <p:sldId id="257" r:id="rId5"/>
    <p:sldId id="288" r:id="rId6"/>
    <p:sldId id="289" r:id="rId7"/>
    <p:sldId id="290" r:id="rId8"/>
    <p:sldId id="291" r:id="rId9"/>
    <p:sldId id="292" r:id="rId10"/>
    <p:sldId id="293" r:id="rId11"/>
    <p:sldId id="294" r:id="rId12"/>
    <p:sldId id="295"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n-US" sz="4400" b="0" strike="noStrike" spc="-1">
                <a:latin typeface="Arial"/>
              </a:rPr>
              <a:t>Click to move the slide</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Click to edit the notes format</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&lt;header&gt;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&lt;date/time&gt;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&lt;footer&gt;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41A1110-4CBB-47DA-AA32-0BF0BDDFC3D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noRot="1" noChangeAspect="1"/>
          </p:cNvSpPr>
          <p:nvPr>
            <p:ph type="sldImg"/>
          </p:nvPr>
        </p:nvSpPr>
        <p:spPr>
          <a:xfrm>
            <a:off x="685800" y="1143000"/>
            <a:ext cx="5486400" cy="3086100"/>
          </a:xfrm>
          <a:prstGeom prst="rect">
            <a:avLst/>
          </a:prstGeom>
        </p:spPr>
      </p:sp>
      <p:sp>
        <p:nvSpPr>
          <p:cNvPr id="244" name="PlaceHolder 2"/>
          <p:cNvSpPr>
            <a:spLocks noGrp="1"/>
          </p:cNvSpPr>
          <p:nvPr>
            <p:ph type="body"/>
          </p:nvPr>
        </p:nvSpPr>
        <p:spPr>
          <a:xfrm>
            <a:off x="685800" y="4400640"/>
            <a:ext cx="5485680" cy="3599640"/>
          </a:xfrm>
          <a:prstGeom prst="rect">
            <a:avLst/>
          </a:prstGeom>
        </p:spPr>
        <p:txBody>
          <a:bodyPr lIns="0" tIns="0" rIns="0" bIns="0">
            <a:noAutofit/>
          </a:bodyPr>
          <a:lstStyle/>
          <a:p>
            <a:pPr marL="216000" indent="-216000" algn="just">
              <a:lnSpc>
                <a:spcPct val="150000"/>
              </a:lnSpc>
              <a:spcBef>
                <a:spcPts val="601"/>
              </a:spcBef>
              <a:spcAft>
                <a:spcPts val="601"/>
              </a:spcAft>
              <a:tabLst>
                <a:tab pos="0" algn="l"/>
              </a:tabLst>
            </a:pPr>
            <a:r>
              <a:rPr lang="en-US" sz="1800" b="0" strike="noStrike" spc="-1" dirty="0">
                <a:solidFill>
                  <a:srgbClr val="000000"/>
                </a:solidFill>
                <a:latin typeface="Calibri"/>
                <a:ea typeface="等线"/>
              </a:rPr>
              <a:t>These tools approach protein design problems from distinct angles. Diffusion-based protein generation frameworks excel at producing high-quality backbone structures, seeking to maximize the likelihood of a protein structure. </a:t>
            </a:r>
            <a:r>
              <a:rPr lang="en-US" sz="1800" b="0" strike="noStrike" spc="-1" dirty="0" err="1">
                <a:solidFill>
                  <a:srgbClr val="000000"/>
                </a:solidFill>
                <a:latin typeface="Calibri"/>
                <a:ea typeface="等线"/>
              </a:rPr>
              <a:t>ProteinMPNN</a:t>
            </a:r>
            <a:r>
              <a:rPr lang="en-US" sz="1800" b="0" strike="noStrike" spc="-1" dirty="0">
                <a:solidFill>
                  <a:srgbClr val="000000"/>
                </a:solidFill>
                <a:latin typeface="Calibri"/>
                <a:ea typeface="等线"/>
              </a:rPr>
              <a:t> focuses on maximizing the likelihood of a protein sequence given a structure. Protein language models, on the other hand, are instrumental in evaluating the quality of sequences, aiming to maximize the probability of a given protein sequence. AlphaFold2 excels in predicting protein structures from sequences, essentially maximizing the probability of a structure given a sequence. This diverse array of tools has given rise to a new paradigm in the protein design pipeline: We first use Diffusion-based tools to generate  highly probable structures with desired properties. </a:t>
            </a:r>
            <a:r>
              <a:rPr lang="en-US" sz="1800" b="0" strike="noStrike" spc="-1" dirty="0" err="1">
                <a:solidFill>
                  <a:srgbClr val="000000"/>
                </a:solidFill>
                <a:latin typeface="Calibri"/>
                <a:ea typeface="等线"/>
              </a:rPr>
              <a:t>ProteinMPNN</a:t>
            </a:r>
            <a:r>
              <a:rPr lang="en-US" sz="1800" b="0" strike="noStrike" spc="-1" dirty="0">
                <a:solidFill>
                  <a:srgbClr val="000000"/>
                </a:solidFill>
                <a:latin typeface="Calibri"/>
                <a:ea typeface="等线"/>
              </a:rPr>
              <a:t> and other graph-based models for populating these structures with sequences. Optionally, protein language models can be employed to assess the quality of sequences. AlphaFold2 enters the pipeline for ultimate structure prediction validation. By cumulatively optimizing the probability from different angles, the success rate of design can be improved in silico.</a:t>
            </a:r>
            <a:endParaRPr lang="en-US" sz="1800" b="0" strike="noStrike" spc="-1" dirty="0">
              <a:latin typeface="Arial"/>
            </a:endParaRPr>
          </a:p>
          <a:p>
            <a:pPr marL="216000" indent="-216000">
              <a:lnSpc>
                <a:spcPct val="100000"/>
              </a:lnSpc>
              <a:tabLst>
                <a:tab pos="0" algn="l"/>
              </a:tabLst>
            </a:pPr>
            <a:endParaRPr lang="en-US" sz="1800" b="0" strike="noStrike" spc="-1" dirty="0">
              <a:latin typeface="Arial"/>
            </a:endParaRPr>
          </a:p>
        </p:txBody>
      </p:sp>
      <p:sp>
        <p:nvSpPr>
          <p:cNvPr id="245"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767D9F1-30B0-4279-87F3-D11DF9CEF56B}" type="slidenum">
              <a:rPr lang="en-US" sz="1200" b="0" strike="noStrike" spc="-1">
                <a:latin typeface="Times New Roman"/>
              </a:rPr>
              <a:t>1</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41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noAutofit/>
          </a:bodyPr>
          <a:lstStyle/>
          <a:p>
            <a:r>
              <a:rPr lang="en-US" sz="18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notesSlide" Target="../notesSlides/notesSlide2.xml"/><Relationship Id="rId26" Type="http://schemas.openxmlformats.org/officeDocument/2006/relationships/image" Target="../media/image12.png"/><Relationship Id="rId3" Type="http://schemas.openxmlformats.org/officeDocument/2006/relationships/tags" Target="../tags/tag3.xml"/><Relationship Id="rId21" Type="http://schemas.openxmlformats.org/officeDocument/2006/relationships/image" Target="../media/image7.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3.xml"/><Relationship Id="rId25" Type="http://schemas.openxmlformats.org/officeDocument/2006/relationships/image" Target="../media/image11.png"/><Relationship Id="rId33"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6.png"/><Relationship Id="rId29" Type="http://schemas.openxmlformats.org/officeDocument/2006/relationships/image" Target="../media/image1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0.png"/><Relationship Id="rId32" Type="http://schemas.openxmlformats.org/officeDocument/2006/relationships/image" Target="../media/image1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9.png"/><Relationship Id="rId28" Type="http://schemas.openxmlformats.org/officeDocument/2006/relationships/image" Target="../media/image14.png"/><Relationship Id="rId10" Type="http://schemas.openxmlformats.org/officeDocument/2006/relationships/tags" Target="../tags/tag10.xml"/><Relationship Id="rId19" Type="http://schemas.openxmlformats.org/officeDocument/2006/relationships/image" Target="../media/image5.png"/><Relationship Id="rId31" Type="http://schemas.openxmlformats.org/officeDocument/2006/relationships/image" Target="../media/image1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8.png"/><Relationship Id="rId27" Type="http://schemas.openxmlformats.org/officeDocument/2006/relationships/image" Target="../media/image13.png"/><Relationship Id="rId30" Type="http://schemas.openxmlformats.org/officeDocument/2006/relationships/image" Target="../media/image16.png"/><Relationship Id="rId8"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1040"/>
          <p:cNvPicPr/>
          <p:nvPr/>
        </p:nvPicPr>
        <p:blipFill>
          <a:blip r:embed="rId3"/>
          <a:stretch/>
        </p:blipFill>
        <p:spPr>
          <a:xfrm>
            <a:off x="9795960" y="3758400"/>
            <a:ext cx="2376000" cy="2559960"/>
          </a:xfrm>
          <a:prstGeom prst="rect">
            <a:avLst/>
          </a:prstGeom>
          <a:ln>
            <a:noFill/>
          </a:ln>
        </p:spPr>
      </p:pic>
      <p:pic>
        <p:nvPicPr>
          <p:cNvPr id="83" name="Picture 2" descr="Fig. 1"/>
          <p:cNvPicPr/>
          <p:nvPr/>
        </p:nvPicPr>
        <p:blipFill>
          <a:blip r:embed="rId4"/>
          <a:srcRect l="68111" t="6348" r="4369" b="82201"/>
          <a:stretch/>
        </p:blipFill>
        <p:spPr>
          <a:xfrm>
            <a:off x="277560" y="771840"/>
            <a:ext cx="5355000" cy="2048040"/>
          </a:xfrm>
          <a:prstGeom prst="rect">
            <a:avLst/>
          </a:prstGeom>
          <a:ln>
            <a:noFill/>
          </a:ln>
        </p:spPr>
      </p:pic>
      <p:sp>
        <p:nvSpPr>
          <p:cNvPr id="84" name="CustomShape 1"/>
          <p:cNvSpPr/>
          <p:nvPr/>
        </p:nvSpPr>
        <p:spPr>
          <a:xfrm>
            <a:off x="4613740" y="100234"/>
            <a:ext cx="1368173"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err="1">
                <a:solidFill>
                  <a:srgbClr val="000000"/>
                </a:solidFill>
                <a:latin typeface="等线"/>
                <a:ea typeface="DejaVu Sans"/>
              </a:rPr>
              <a:t>RFdiffusion</a:t>
            </a:r>
            <a:endParaRPr lang="en-US" sz="1800" b="0" strike="noStrike" spc="-1" dirty="0">
              <a:latin typeface="Arial"/>
            </a:endParaRPr>
          </a:p>
        </p:txBody>
      </p:sp>
      <p:sp>
        <p:nvSpPr>
          <p:cNvPr id="85" name="CustomShape 2"/>
          <p:cNvSpPr/>
          <p:nvPr/>
        </p:nvSpPr>
        <p:spPr>
          <a:xfrm>
            <a:off x="1621800" y="1774440"/>
            <a:ext cx="206280" cy="360"/>
          </a:xfrm>
          <a:custGeom>
            <a:avLst/>
            <a:gdLst/>
            <a:ahLst/>
            <a:cxnLst/>
            <a:rect l="l" t="t" r="r" b="b"/>
            <a:pathLst>
              <a:path w="21600" h="21600">
                <a:moveTo>
                  <a:pt x="0" y="0"/>
                </a:moveTo>
                <a:lnTo>
                  <a:pt x="21600" y="21600"/>
                </a:lnTo>
              </a:path>
            </a:pathLst>
          </a:custGeom>
          <a:noFill/>
          <a:ln>
            <a:solidFill>
              <a:schemeClr val="tx1"/>
            </a:solidFill>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86" name="CustomShape 3"/>
          <p:cNvSpPr/>
          <p:nvPr/>
        </p:nvSpPr>
        <p:spPr>
          <a:xfrm>
            <a:off x="3614040" y="1796040"/>
            <a:ext cx="206280" cy="360"/>
          </a:xfrm>
          <a:custGeom>
            <a:avLst/>
            <a:gdLst/>
            <a:ahLst/>
            <a:cxnLst/>
            <a:rect l="l" t="t" r="r" b="b"/>
            <a:pathLst>
              <a:path w="21600" h="21600">
                <a:moveTo>
                  <a:pt x="0" y="0"/>
                </a:moveTo>
                <a:lnTo>
                  <a:pt x="21600" y="21600"/>
                </a:lnTo>
              </a:path>
            </a:pathLst>
          </a:custGeom>
          <a:noFill/>
          <a:ln>
            <a:solidFill>
              <a:schemeClr val="tx1"/>
            </a:solidFill>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87" name="CustomShape 4"/>
          <p:cNvSpPr/>
          <p:nvPr/>
        </p:nvSpPr>
        <p:spPr>
          <a:xfrm>
            <a:off x="4728088" y="3038040"/>
            <a:ext cx="16945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等线"/>
                <a:ea typeface="DejaVu Sans"/>
              </a:rPr>
              <a:t>P(</a:t>
            </a:r>
            <a:r>
              <a:rPr lang="en-US" sz="1800" b="1" strike="noStrike" spc="-1" dirty="0">
                <a:solidFill>
                  <a:srgbClr val="000000"/>
                </a:solidFill>
                <a:latin typeface="等线"/>
                <a:ea typeface="DejaVu Sans"/>
              </a:rPr>
              <a:t>structure</a:t>
            </a:r>
            <a:r>
              <a:rPr lang="en-US" sz="1800" b="0" strike="noStrike" spc="-1" dirty="0">
                <a:solidFill>
                  <a:srgbClr val="000000"/>
                </a:solidFill>
                <a:latin typeface="等线"/>
                <a:ea typeface="DejaVu Sans"/>
              </a:rPr>
              <a:t>)</a:t>
            </a:r>
            <a:endParaRPr lang="en-US" sz="1800" b="0" strike="noStrike" spc="-1" dirty="0">
              <a:latin typeface="Arial"/>
            </a:endParaRPr>
          </a:p>
        </p:txBody>
      </p:sp>
      <p:sp>
        <p:nvSpPr>
          <p:cNvPr id="88" name="CustomShape 5"/>
          <p:cNvSpPr/>
          <p:nvPr/>
        </p:nvSpPr>
        <p:spPr>
          <a:xfrm>
            <a:off x="4347394" y="6411850"/>
            <a:ext cx="1704675"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err="1">
                <a:solidFill>
                  <a:srgbClr val="000000"/>
                </a:solidFill>
                <a:latin typeface="等线"/>
                <a:ea typeface="DejaVu Sans"/>
              </a:rPr>
              <a:t>ProteinMPNN</a:t>
            </a:r>
            <a:endParaRPr lang="en-US" sz="1800" b="0" strike="noStrike" spc="-1" dirty="0">
              <a:latin typeface="Arial"/>
            </a:endParaRPr>
          </a:p>
        </p:txBody>
      </p:sp>
      <p:pic>
        <p:nvPicPr>
          <p:cNvPr id="89" name="Picture 10"/>
          <p:cNvPicPr/>
          <p:nvPr/>
        </p:nvPicPr>
        <p:blipFill>
          <a:blip r:embed="rId5"/>
          <a:stretch/>
        </p:blipFill>
        <p:spPr>
          <a:xfrm>
            <a:off x="952560" y="3823200"/>
            <a:ext cx="1419840" cy="2606400"/>
          </a:xfrm>
          <a:prstGeom prst="rect">
            <a:avLst/>
          </a:prstGeom>
          <a:ln>
            <a:noFill/>
          </a:ln>
        </p:spPr>
      </p:pic>
      <p:sp>
        <p:nvSpPr>
          <p:cNvPr id="90" name="CustomShape 6"/>
          <p:cNvSpPr/>
          <p:nvPr/>
        </p:nvSpPr>
        <p:spPr>
          <a:xfrm>
            <a:off x="2522880" y="5192280"/>
            <a:ext cx="359280" cy="360"/>
          </a:xfrm>
          <a:custGeom>
            <a:avLst/>
            <a:gdLst/>
            <a:ahLst/>
            <a:cxnLst/>
            <a:rect l="l" t="t" r="r" b="b"/>
            <a:pathLst>
              <a:path w="21600" h="21600">
                <a:moveTo>
                  <a:pt x="0" y="0"/>
                </a:moveTo>
                <a:lnTo>
                  <a:pt x="21600" y="21600"/>
                </a:lnTo>
              </a:path>
            </a:pathLst>
          </a:custGeom>
          <a:noFill/>
          <a:ln>
            <a:solidFill>
              <a:schemeClr val="tx1"/>
            </a:solidFill>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91" name="CustomShape 7"/>
          <p:cNvSpPr/>
          <p:nvPr/>
        </p:nvSpPr>
        <p:spPr>
          <a:xfrm>
            <a:off x="2955600" y="4884480"/>
            <a:ext cx="2464920" cy="59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tabLst>
                <a:tab pos="0" algn="l"/>
              </a:tabLst>
            </a:pPr>
            <a:r>
              <a:rPr lang="en-US" sz="1100" b="0" strike="noStrike" spc="-1">
                <a:solidFill>
                  <a:srgbClr val="000000"/>
                </a:solidFill>
                <a:latin typeface="Arial Unicode MS"/>
                <a:ea typeface="DejaVu Sans"/>
              </a:rPr>
              <a:t>MGSWAEFKQRLAAIKTRLQALGGSEAELAAFEKEIAAFESELQAYKGKGNPEVEALRKEAAAIRDELQAYRHN</a:t>
            </a:r>
            <a:r>
              <a:rPr lang="en-US" sz="1000" b="0" strike="noStrike" spc="-1">
                <a:solidFill>
                  <a:srgbClr val="000000"/>
                </a:solidFill>
                <a:latin typeface="等线"/>
                <a:ea typeface="DejaVu Sans"/>
              </a:rPr>
              <a:t> </a:t>
            </a:r>
            <a:endParaRPr lang="en-US" sz="1000" b="0" strike="noStrike" spc="-1">
              <a:latin typeface="Arial"/>
            </a:endParaRPr>
          </a:p>
        </p:txBody>
      </p:sp>
      <p:sp>
        <p:nvSpPr>
          <p:cNvPr id="92" name="CustomShape 8"/>
          <p:cNvSpPr/>
          <p:nvPr/>
        </p:nvSpPr>
        <p:spPr>
          <a:xfrm>
            <a:off x="0" y="69480"/>
            <a:ext cx="12171960" cy="6718680"/>
          </a:xfrm>
          <a:prstGeom prst="roundRect">
            <a:avLst>
              <a:gd name="adj" fmla="val 16667"/>
            </a:avLst>
          </a:prstGeom>
          <a:noFill/>
          <a:ln/>
        </p:spPr>
        <p:style>
          <a:lnRef idx="2">
            <a:schemeClr val="accent1">
              <a:shade val="15000"/>
            </a:schemeClr>
          </a:lnRef>
          <a:fillRef idx="1">
            <a:schemeClr val="accent1"/>
          </a:fillRef>
          <a:effectRef idx="0">
            <a:schemeClr val="accent1"/>
          </a:effectRef>
          <a:fontRef idx="minor"/>
        </p:style>
        <p:txBody>
          <a:bodyPr/>
          <a:lstStyle/>
          <a:p>
            <a:endParaRPr lang="zh-CN" altLang="en-US"/>
          </a:p>
        </p:txBody>
      </p:sp>
      <p:sp>
        <p:nvSpPr>
          <p:cNvPr id="93" name="Line 9"/>
          <p:cNvSpPr/>
          <p:nvPr/>
        </p:nvSpPr>
        <p:spPr>
          <a:xfrm>
            <a:off x="0" y="3428640"/>
            <a:ext cx="12172680" cy="0"/>
          </a:xfrm>
          <a:prstGeom prst="line">
            <a:avLst/>
          </a:prstGeom>
          <a:ln/>
        </p:spPr>
        <p:style>
          <a:lnRef idx="1">
            <a:schemeClr val="dk1"/>
          </a:lnRef>
          <a:fillRef idx="0">
            <a:schemeClr val="dk1"/>
          </a:fillRef>
          <a:effectRef idx="0">
            <a:schemeClr val="dk1"/>
          </a:effectRef>
          <a:fontRef idx="minor"/>
        </p:style>
        <p:txBody>
          <a:bodyPr/>
          <a:lstStyle/>
          <a:p>
            <a:endParaRPr lang="zh-CN" altLang="en-US"/>
          </a:p>
        </p:txBody>
      </p:sp>
      <p:sp>
        <p:nvSpPr>
          <p:cNvPr id="94" name="Line 10"/>
          <p:cNvSpPr/>
          <p:nvPr/>
        </p:nvSpPr>
        <p:spPr>
          <a:xfrm>
            <a:off x="6086160" y="69120"/>
            <a:ext cx="0" cy="6719400"/>
          </a:xfrm>
          <a:prstGeom prst="line">
            <a:avLst/>
          </a:prstGeom>
          <a:ln/>
        </p:spPr>
        <p:style>
          <a:lnRef idx="1">
            <a:schemeClr val="dk1"/>
          </a:lnRef>
          <a:fillRef idx="0">
            <a:schemeClr val="dk1"/>
          </a:fillRef>
          <a:effectRef idx="0">
            <a:schemeClr val="dk1"/>
          </a:effectRef>
          <a:fontRef idx="minor"/>
        </p:style>
        <p:txBody>
          <a:bodyPr/>
          <a:lstStyle/>
          <a:p>
            <a:endParaRPr lang="zh-CN" altLang="en-US"/>
          </a:p>
        </p:txBody>
      </p:sp>
      <p:sp>
        <p:nvSpPr>
          <p:cNvPr id="95" name="CustomShape 11"/>
          <p:cNvSpPr/>
          <p:nvPr/>
        </p:nvSpPr>
        <p:spPr>
          <a:xfrm>
            <a:off x="6190408" y="3033000"/>
            <a:ext cx="1723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等线"/>
                <a:ea typeface="DejaVu Sans"/>
              </a:rPr>
              <a:t>P(</a:t>
            </a:r>
            <a:r>
              <a:rPr lang="en-US" sz="1800" b="1" strike="noStrike" spc="-1" dirty="0">
                <a:solidFill>
                  <a:srgbClr val="000000"/>
                </a:solidFill>
                <a:latin typeface="等线"/>
                <a:ea typeface="DejaVu Sans"/>
              </a:rPr>
              <a:t>sequence</a:t>
            </a:r>
            <a:r>
              <a:rPr lang="en-US" sz="1800" b="0" strike="noStrike" spc="-1" dirty="0">
                <a:solidFill>
                  <a:srgbClr val="000000"/>
                </a:solidFill>
                <a:latin typeface="等线"/>
                <a:ea typeface="DejaVu Sans"/>
              </a:rPr>
              <a:t>)</a:t>
            </a:r>
            <a:endParaRPr lang="en-US" sz="1800" b="0" strike="noStrike" spc="-1" dirty="0">
              <a:latin typeface="Arial"/>
            </a:endParaRPr>
          </a:p>
        </p:txBody>
      </p:sp>
      <p:sp>
        <p:nvSpPr>
          <p:cNvPr id="96" name="CustomShape 12"/>
          <p:cNvSpPr/>
          <p:nvPr/>
        </p:nvSpPr>
        <p:spPr>
          <a:xfrm>
            <a:off x="3700152" y="3475080"/>
            <a:ext cx="29991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等线"/>
                <a:ea typeface="DejaVu Sans"/>
              </a:rPr>
              <a:t>P(</a:t>
            </a:r>
            <a:r>
              <a:rPr lang="en-US" sz="1800" b="1" strike="noStrike" spc="-1" dirty="0" err="1">
                <a:solidFill>
                  <a:srgbClr val="000000"/>
                </a:solidFill>
                <a:latin typeface="等线"/>
                <a:ea typeface="DejaVu Sans"/>
              </a:rPr>
              <a:t>sequence</a:t>
            </a:r>
            <a:r>
              <a:rPr lang="en-US" sz="1800" b="0" strike="noStrike" spc="-1" dirty="0" err="1">
                <a:solidFill>
                  <a:srgbClr val="000000"/>
                </a:solidFill>
                <a:latin typeface="等线"/>
                <a:ea typeface="DejaVu Sans"/>
              </a:rPr>
              <a:t>|</a:t>
            </a:r>
            <a:r>
              <a:rPr lang="en-US" sz="1800" b="1" strike="noStrike" spc="-1" dirty="0" err="1">
                <a:solidFill>
                  <a:srgbClr val="000000"/>
                </a:solidFill>
                <a:latin typeface="等线"/>
                <a:ea typeface="DejaVu Sans"/>
              </a:rPr>
              <a:t>structure</a:t>
            </a:r>
            <a:r>
              <a:rPr lang="en-US" sz="1800" b="0" strike="noStrike" spc="-1" dirty="0">
                <a:solidFill>
                  <a:srgbClr val="000000"/>
                </a:solidFill>
                <a:latin typeface="等线"/>
                <a:ea typeface="DejaVu Sans"/>
              </a:rPr>
              <a:t>)</a:t>
            </a:r>
            <a:endParaRPr lang="en-US" sz="1800" b="0" strike="noStrike" spc="-1" dirty="0">
              <a:latin typeface="Arial"/>
            </a:endParaRPr>
          </a:p>
        </p:txBody>
      </p:sp>
      <p:sp>
        <p:nvSpPr>
          <p:cNvPr id="97" name="CustomShape 13"/>
          <p:cNvSpPr/>
          <p:nvPr/>
        </p:nvSpPr>
        <p:spPr>
          <a:xfrm>
            <a:off x="6189721" y="3482640"/>
            <a:ext cx="29991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0" strike="noStrike" spc="-1" dirty="0">
                <a:solidFill>
                  <a:srgbClr val="000000"/>
                </a:solidFill>
                <a:latin typeface="等线"/>
                <a:ea typeface="DejaVu Sans"/>
              </a:rPr>
              <a:t>P(</a:t>
            </a:r>
            <a:r>
              <a:rPr lang="en-US" sz="1800" b="1" strike="noStrike" spc="-1" dirty="0" err="1">
                <a:solidFill>
                  <a:srgbClr val="000000"/>
                </a:solidFill>
                <a:latin typeface="等线"/>
                <a:ea typeface="DejaVu Sans"/>
              </a:rPr>
              <a:t>structure</a:t>
            </a:r>
            <a:r>
              <a:rPr lang="en-US" sz="1800" b="0" strike="noStrike" spc="-1" dirty="0" err="1">
                <a:solidFill>
                  <a:srgbClr val="000000"/>
                </a:solidFill>
                <a:latin typeface="等线"/>
                <a:ea typeface="DejaVu Sans"/>
              </a:rPr>
              <a:t>|</a:t>
            </a:r>
            <a:r>
              <a:rPr lang="en-US" sz="1800" b="1" strike="noStrike" spc="-1" dirty="0" err="1">
                <a:solidFill>
                  <a:srgbClr val="000000"/>
                </a:solidFill>
                <a:latin typeface="等线"/>
                <a:ea typeface="DejaVu Sans"/>
              </a:rPr>
              <a:t>sequence</a:t>
            </a:r>
            <a:r>
              <a:rPr lang="en-US" sz="1800" b="0" strike="noStrike" spc="-1" dirty="0">
                <a:solidFill>
                  <a:srgbClr val="000000"/>
                </a:solidFill>
                <a:latin typeface="等线"/>
                <a:ea typeface="DejaVu Sans"/>
              </a:rPr>
              <a:t>)</a:t>
            </a:r>
            <a:endParaRPr lang="en-US" sz="1800" b="0" strike="noStrike" spc="-1" dirty="0">
              <a:latin typeface="Arial"/>
            </a:endParaRPr>
          </a:p>
        </p:txBody>
      </p:sp>
      <p:sp>
        <p:nvSpPr>
          <p:cNvPr id="98" name="CustomShape 14"/>
          <p:cNvSpPr/>
          <p:nvPr/>
        </p:nvSpPr>
        <p:spPr>
          <a:xfrm>
            <a:off x="7976399" y="478080"/>
            <a:ext cx="33966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等线"/>
                <a:ea typeface="DejaVu Sans"/>
              </a:rPr>
              <a:t>M  P  </a:t>
            </a:r>
            <a:r>
              <a:rPr lang="en-US" sz="1800" b="1" strike="noStrike" spc="-1">
                <a:solidFill>
                  <a:srgbClr val="A6A6A6"/>
                </a:solidFill>
                <a:latin typeface="等线"/>
                <a:ea typeface="DejaVu Sans"/>
              </a:rPr>
              <a:t>X</a:t>
            </a:r>
            <a:r>
              <a:rPr lang="en-US" sz="1800" b="1" strike="noStrike" spc="-1">
                <a:solidFill>
                  <a:srgbClr val="000000"/>
                </a:solidFill>
                <a:latin typeface="等线"/>
                <a:ea typeface="DejaVu Sans"/>
              </a:rPr>
              <a:t>  K  D  R  Y  A  </a:t>
            </a:r>
            <a:r>
              <a:rPr lang="en-US" sz="1800" b="1" strike="noStrike" spc="-1">
                <a:solidFill>
                  <a:srgbClr val="A6A6A6"/>
                </a:solidFill>
                <a:latin typeface="等线"/>
                <a:ea typeface="DejaVu Sans"/>
              </a:rPr>
              <a:t>X</a:t>
            </a:r>
            <a:r>
              <a:rPr lang="en-US" sz="1800" b="1" strike="noStrike" spc="-1">
                <a:solidFill>
                  <a:srgbClr val="000000"/>
                </a:solidFill>
                <a:latin typeface="等线"/>
                <a:ea typeface="DejaVu Sans"/>
              </a:rPr>
              <a:t>  E</a:t>
            </a:r>
            <a:endParaRPr lang="en-US" sz="1800" b="0" strike="noStrike" spc="-1">
              <a:latin typeface="Arial"/>
            </a:endParaRPr>
          </a:p>
        </p:txBody>
      </p:sp>
      <p:sp>
        <p:nvSpPr>
          <p:cNvPr id="99" name="CustomShape 15"/>
          <p:cNvSpPr/>
          <p:nvPr/>
        </p:nvSpPr>
        <p:spPr>
          <a:xfrm>
            <a:off x="6189721" y="90892"/>
            <a:ext cx="639832"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等线"/>
                <a:ea typeface="DejaVu Sans"/>
              </a:rPr>
              <a:t>ESM</a:t>
            </a:r>
            <a:endParaRPr lang="en-US" sz="1800" b="0" strike="noStrike" spc="-1" dirty="0">
              <a:latin typeface="Arial"/>
            </a:endParaRPr>
          </a:p>
        </p:txBody>
      </p:sp>
      <p:sp>
        <p:nvSpPr>
          <p:cNvPr id="100" name="CustomShape 16"/>
          <p:cNvSpPr/>
          <p:nvPr/>
        </p:nvSpPr>
        <p:spPr>
          <a:xfrm>
            <a:off x="7867800" y="1162440"/>
            <a:ext cx="3003840" cy="543600"/>
          </a:xfrm>
          <a:prstGeom prst="roundRect">
            <a:avLst>
              <a:gd name="adj" fmla="val 16667"/>
            </a:avLst>
          </a:prstGeom>
          <a:ln/>
        </p:spPr>
        <p:style>
          <a:lnRef idx="2">
            <a:schemeClr val="accent6">
              <a:shade val="15000"/>
            </a:schemeClr>
          </a:lnRef>
          <a:fillRef idx="1">
            <a:schemeClr val="accent6"/>
          </a:fillRef>
          <a:effectRef idx="0">
            <a:schemeClr val="accent6"/>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Protein Language Model</a:t>
            </a:r>
            <a:endParaRPr lang="en-US" sz="1800" b="0" strike="noStrike" spc="-1">
              <a:latin typeface="Arial"/>
            </a:endParaRPr>
          </a:p>
        </p:txBody>
      </p:sp>
      <p:sp>
        <p:nvSpPr>
          <p:cNvPr id="101" name="CustomShape 17"/>
          <p:cNvSpPr/>
          <p:nvPr/>
        </p:nvSpPr>
        <p:spPr>
          <a:xfrm>
            <a:off x="815076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2" name="CustomShape 18"/>
          <p:cNvSpPr/>
          <p:nvPr/>
        </p:nvSpPr>
        <p:spPr>
          <a:xfrm>
            <a:off x="844452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3" name="CustomShape 19"/>
          <p:cNvSpPr/>
          <p:nvPr/>
        </p:nvSpPr>
        <p:spPr>
          <a:xfrm>
            <a:off x="870588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4" name="CustomShape 20"/>
          <p:cNvSpPr/>
          <p:nvPr/>
        </p:nvSpPr>
        <p:spPr>
          <a:xfrm>
            <a:off x="897804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5" name="CustomShape 21"/>
          <p:cNvSpPr/>
          <p:nvPr/>
        </p:nvSpPr>
        <p:spPr>
          <a:xfrm>
            <a:off x="9543960" y="8150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6" name="CustomShape 22"/>
          <p:cNvSpPr/>
          <p:nvPr/>
        </p:nvSpPr>
        <p:spPr>
          <a:xfrm>
            <a:off x="926100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7" name="CustomShape 23"/>
          <p:cNvSpPr/>
          <p:nvPr/>
        </p:nvSpPr>
        <p:spPr>
          <a:xfrm>
            <a:off x="980532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8" name="CustomShape 24"/>
          <p:cNvSpPr/>
          <p:nvPr/>
        </p:nvSpPr>
        <p:spPr>
          <a:xfrm>
            <a:off x="1006668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09" name="CustomShape 25"/>
          <p:cNvSpPr/>
          <p:nvPr/>
        </p:nvSpPr>
        <p:spPr>
          <a:xfrm>
            <a:off x="1033884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0" name="CustomShape 26"/>
          <p:cNvSpPr/>
          <p:nvPr/>
        </p:nvSpPr>
        <p:spPr>
          <a:xfrm>
            <a:off x="10611000" y="825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1" name="CustomShape 27"/>
          <p:cNvSpPr/>
          <p:nvPr/>
        </p:nvSpPr>
        <p:spPr>
          <a:xfrm>
            <a:off x="815076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2" name="CustomShape 28"/>
          <p:cNvSpPr/>
          <p:nvPr/>
        </p:nvSpPr>
        <p:spPr>
          <a:xfrm>
            <a:off x="844452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3" name="CustomShape 29"/>
          <p:cNvSpPr/>
          <p:nvPr/>
        </p:nvSpPr>
        <p:spPr>
          <a:xfrm>
            <a:off x="870588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4" name="CustomShape 30"/>
          <p:cNvSpPr/>
          <p:nvPr/>
        </p:nvSpPr>
        <p:spPr>
          <a:xfrm>
            <a:off x="897804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5" name="CustomShape 31"/>
          <p:cNvSpPr/>
          <p:nvPr/>
        </p:nvSpPr>
        <p:spPr>
          <a:xfrm>
            <a:off x="9543960" y="17618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6" name="CustomShape 32"/>
          <p:cNvSpPr/>
          <p:nvPr/>
        </p:nvSpPr>
        <p:spPr>
          <a:xfrm>
            <a:off x="926100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7" name="CustomShape 33"/>
          <p:cNvSpPr/>
          <p:nvPr/>
        </p:nvSpPr>
        <p:spPr>
          <a:xfrm>
            <a:off x="980532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8" name="CustomShape 34"/>
          <p:cNvSpPr/>
          <p:nvPr/>
        </p:nvSpPr>
        <p:spPr>
          <a:xfrm>
            <a:off x="1006668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19" name="CustomShape 35"/>
          <p:cNvSpPr/>
          <p:nvPr/>
        </p:nvSpPr>
        <p:spPr>
          <a:xfrm>
            <a:off x="1033884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20" name="CustomShape 36"/>
          <p:cNvSpPr/>
          <p:nvPr/>
        </p:nvSpPr>
        <p:spPr>
          <a:xfrm>
            <a:off x="10611000" y="177300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21" name="CustomShape 37"/>
          <p:cNvSpPr/>
          <p:nvPr/>
        </p:nvSpPr>
        <p:spPr>
          <a:xfrm>
            <a:off x="804636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e</a:t>
            </a:r>
            <a:endParaRPr lang="en-US" sz="1800" b="0" strike="noStrike" spc="-1">
              <a:latin typeface="Arial"/>
            </a:endParaRPr>
          </a:p>
        </p:txBody>
      </p:sp>
      <p:sp>
        <p:nvSpPr>
          <p:cNvPr id="122" name="CustomShape 38"/>
          <p:cNvSpPr/>
          <p:nvPr/>
        </p:nvSpPr>
        <p:spPr>
          <a:xfrm>
            <a:off x="831852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m</a:t>
            </a:r>
            <a:endParaRPr lang="en-US" sz="1800" b="0" strike="noStrike" spc="-1">
              <a:latin typeface="Arial"/>
            </a:endParaRPr>
          </a:p>
        </p:txBody>
      </p:sp>
      <p:sp>
        <p:nvSpPr>
          <p:cNvPr id="123" name="CustomShape 39"/>
          <p:cNvSpPr/>
          <p:nvPr/>
        </p:nvSpPr>
        <p:spPr>
          <a:xfrm>
            <a:off x="859068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b</a:t>
            </a:r>
            <a:endParaRPr lang="en-US" sz="1800" b="0" strike="noStrike" spc="-1">
              <a:latin typeface="Arial"/>
            </a:endParaRPr>
          </a:p>
        </p:txBody>
      </p:sp>
      <p:sp>
        <p:nvSpPr>
          <p:cNvPr id="124" name="CustomShape 40"/>
          <p:cNvSpPr/>
          <p:nvPr/>
        </p:nvSpPr>
        <p:spPr>
          <a:xfrm>
            <a:off x="886284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e</a:t>
            </a:r>
            <a:endParaRPr lang="en-US" sz="1800" b="0" strike="noStrike" spc="-1">
              <a:latin typeface="Arial"/>
            </a:endParaRPr>
          </a:p>
        </p:txBody>
      </p:sp>
      <p:sp>
        <p:nvSpPr>
          <p:cNvPr id="125" name="CustomShape 41"/>
          <p:cNvSpPr/>
          <p:nvPr/>
        </p:nvSpPr>
        <p:spPr>
          <a:xfrm>
            <a:off x="913500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d</a:t>
            </a:r>
            <a:endParaRPr lang="en-US" sz="1800" b="0" strike="noStrike" spc="-1">
              <a:latin typeface="Arial"/>
            </a:endParaRPr>
          </a:p>
        </p:txBody>
      </p:sp>
      <p:sp>
        <p:nvSpPr>
          <p:cNvPr id="126" name="CustomShape 42"/>
          <p:cNvSpPr/>
          <p:nvPr/>
        </p:nvSpPr>
        <p:spPr>
          <a:xfrm>
            <a:off x="941796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d</a:t>
            </a:r>
            <a:endParaRPr lang="en-US" sz="1800" b="0" strike="noStrike" spc="-1">
              <a:latin typeface="Arial"/>
            </a:endParaRPr>
          </a:p>
        </p:txBody>
      </p:sp>
      <p:sp>
        <p:nvSpPr>
          <p:cNvPr id="127" name="CustomShape 43"/>
          <p:cNvSpPr/>
          <p:nvPr/>
        </p:nvSpPr>
        <p:spPr>
          <a:xfrm>
            <a:off x="969012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i</a:t>
            </a:r>
            <a:endParaRPr lang="en-US" sz="1800" b="0" strike="noStrike" spc="-1">
              <a:latin typeface="Arial"/>
            </a:endParaRPr>
          </a:p>
        </p:txBody>
      </p:sp>
      <p:sp>
        <p:nvSpPr>
          <p:cNvPr id="128" name="CustomShape 44"/>
          <p:cNvSpPr/>
          <p:nvPr/>
        </p:nvSpPr>
        <p:spPr>
          <a:xfrm>
            <a:off x="996228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n</a:t>
            </a:r>
            <a:endParaRPr lang="en-US" sz="1800" b="0" strike="noStrike" spc="-1">
              <a:latin typeface="Arial"/>
            </a:endParaRPr>
          </a:p>
        </p:txBody>
      </p:sp>
      <p:sp>
        <p:nvSpPr>
          <p:cNvPr id="129" name="CustomShape 45"/>
          <p:cNvSpPr/>
          <p:nvPr/>
        </p:nvSpPr>
        <p:spPr>
          <a:xfrm>
            <a:off x="1023444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g</a:t>
            </a:r>
            <a:endParaRPr lang="en-US" sz="1800" b="0" strike="noStrike" spc="-1">
              <a:latin typeface="Arial"/>
            </a:endParaRPr>
          </a:p>
        </p:txBody>
      </p:sp>
      <p:sp>
        <p:nvSpPr>
          <p:cNvPr id="130" name="CustomShape 46"/>
          <p:cNvSpPr/>
          <p:nvPr/>
        </p:nvSpPr>
        <p:spPr>
          <a:xfrm>
            <a:off x="10506600" y="2163960"/>
            <a:ext cx="215280" cy="215280"/>
          </a:xfrm>
          <a:prstGeom prst="rect">
            <a:avLst/>
          </a:prstGeom>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en-US" sz="1800" b="0" strike="noStrike" spc="-1">
                <a:solidFill>
                  <a:srgbClr val="FFFFFF"/>
                </a:solidFill>
                <a:latin typeface="等线"/>
                <a:ea typeface="DejaVu Sans"/>
              </a:rPr>
              <a:t>s</a:t>
            </a:r>
            <a:endParaRPr lang="en-US" sz="1800" b="0" strike="noStrike" spc="-1">
              <a:latin typeface="Arial"/>
            </a:endParaRPr>
          </a:p>
        </p:txBody>
      </p:sp>
      <p:sp>
        <p:nvSpPr>
          <p:cNvPr id="131" name="CustomShape 47"/>
          <p:cNvSpPr/>
          <p:nvPr/>
        </p:nvSpPr>
        <p:spPr>
          <a:xfrm>
            <a:off x="815076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2" name="CustomShape 48"/>
          <p:cNvSpPr/>
          <p:nvPr/>
        </p:nvSpPr>
        <p:spPr>
          <a:xfrm>
            <a:off x="844452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3" name="CustomShape 49"/>
          <p:cNvSpPr/>
          <p:nvPr/>
        </p:nvSpPr>
        <p:spPr>
          <a:xfrm>
            <a:off x="870588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4" name="CustomShape 50"/>
          <p:cNvSpPr/>
          <p:nvPr/>
        </p:nvSpPr>
        <p:spPr>
          <a:xfrm>
            <a:off x="897804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5" name="CustomShape 51"/>
          <p:cNvSpPr/>
          <p:nvPr/>
        </p:nvSpPr>
        <p:spPr>
          <a:xfrm>
            <a:off x="9543960" y="240408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6" name="CustomShape 52"/>
          <p:cNvSpPr/>
          <p:nvPr/>
        </p:nvSpPr>
        <p:spPr>
          <a:xfrm>
            <a:off x="926100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7" name="CustomShape 53"/>
          <p:cNvSpPr/>
          <p:nvPr/>
        </p:nvSpPr>
        <p:spPr>
          <a:xfrm>
            <a:off x="980532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8" name="CustomShape 54"/>
          <p:cNvSpPr/>
          <p:nvPr/>
        </p:nvSpPr>
        <p:spPr>
          <a:xfrm>
            <a:off x="1006668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39" name="CustomShape 55"/>
          <p:cNvSpPr/>
          <p:nvPr/>
        </p:nvSpPr>
        <p:spPr>
          <a:xfrm>
            <a:off x="1033884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40" name="CustomShape 56"/>
          <p:cNvSpPr/>
          <p:nvPr/>
        </p:nvSpPr>
        <p:spPr>
          <a:xfrm>
            <a:off x="10611000" y="24152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41" name="CustomShape 57"/>
          <p:cNvSpPr/>
          <p:nvPr/>
        </p:nvSpPr>
        <p:spPr>
          <a:xfrm>
            <a:off x="8006999" y="2698200"/>
            <a:ext cx="33861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a:solidFill>
                  <a:srgbClr val="000000"/>
                </a:solidFill>
                <a:latin typeface="等线"/>
                <a:ea typeface="DejaVu Sans"/>
              </a:rPr>
              <a:t>M  P  </a:t>
            </a:r>
            <a:r>
              <a:rPr lang="en-US" sz="1800" b="1" strike="noStrike" spc="-1">
                <a:solidFill>
                  <a:srgbClr val="156082"/>
                </a:solidFill>
                <a:latin typeface="等线"/>
                <a:ea typeface="DejaVu Sans"/>
              </a:rPr>
              <a:t>T</a:t>
            </a:r>
            <a:r>
              <a:rPr lang="en-US" sz="1800" b="1" strike="noStrike" spc="-1">
                <a:solidFill>
                  <a:srgbClr val="000000"/>
                </a:solidFill>
                <a:latin typeface="等线"/>
                <a:ea typeface="DejaVu Sans"/>
              </a:rPr>
              <a:t>  K  D  R  Y  A  </a:t>
            </a:r>
            <a:r>
              <a:rPr lang="en-US" sz="1800" b="1" strike="noStrike" spc="-1">
                <a:solidFill>
                  <a:srgbClr val="156082"/>
                </a:solidFill>
                <a:latin typeface="等线"/>
                <a:ea typeface="DejaVu Sans"/>
              </a:rPr>
              <a:t>G</a:t>
            </a:r>
            <a:r>
              <a:rPr lang="en-US" sz="1800" b="1" strike="noStrike" spc="-1">
                <a:solidFill>
                  <a:srgbClr val="000000"/>
                </a:solidFill>
                <a:latin typeface="等线"/>
                <a:ea typeface="DejaVu Sans"/>
              </a:rPr>
              <a:t>  E</a:t>
            </a:r>
            <a:endParaRPr lang="en-US" sz="1800" b="0" strike="noStrike" spc="-1">
              <a:latin typeface="Arial"/>
            </a:endParaRPr>
          </a:p>
        </p:txBody>
      </p:sp>
      <p:pic>
        <p:nvPicPr>
          <p:cNvPr id="142" name="Picture 5" descr="Visualization of a multiple sequence alignment. The alignment uses the... |  Download Scientific Diagram"/>
          <p:cNvPicPr/>
          <p:nvPr/>
        </p:nvPicPr>
        <p:blipFill>
          <a:blip r:embed="rId6"/>
          <a:stretch/>
        </p:blipFill>
        <p:spPr>
          <a:xfrm>
            <a:off x="7149960" y="4946760"/>
            <a:ext cx="1896120" cy="1035000"/>
          </a:xfrm>
          <a:prstGeom prst="rect">
            <a:avLst/>
          </a:prstGeom>
          <a:ln>
            <a:noFill/>
          </a:ln>
        </p:spPr>
      </p:pic>
      <p:sp>
        <p:nvSpPr>
          <p:cNvPr id="143" name="CustomShape 58"/>
          <p:cNvSpPr/>
          <p:nvPr/>
        </p:nvSpPr>
        <p:spPr>
          <a:xfrm>
            <a:off x="7038720" y="4164120"/>
            <a:ext cx="218376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0" strike="noStrike" spc="-1">
                <a:solidFill>
                  <a:srgbClr val="000000"/>
                </a:solidFill>
                <a:latin typeface="等线"/>
                <a:ea typeface="DejaVu Sans"/>
              </a:rPr>
              <a:t>HDSMKAKEI……TTFDD</a:t>
            </a:r>
            <a:endParaRPr lang="en-US" sz="1400" b="0" strike="noStrike" spc="-1">
              <a:latin typeface="Arial"/>
            </a:endParaRPr>
          </a:p>
        </p:txBody>
      </p:sp>
      <p:sp>
        <p:nvSpPr>
          <p:cNvPr id="144" name="CustomShape 59"/>
          <p:cNvSpPr/>
          <p:nvPr/>
        </p:nvSpPr>
        <p:spPr>
          <a:xfrm>
            <a:off x="8041680" y="4505040"/>
            <a:ext cx="360" cy="31428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45" name="CustomShape 60"/>
          <p:cNvSpPr/>
          <p:nvPr/>
        </p:nvSpPr>
        <p:spPr>
          <a:xfrm>
            <a:off x="6590520" y="5299920"/>
            <a:ext cx="5713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400" b="0" strike="noStrike" spc="-1">
                <a:solidFill>
                  <a:srgbClr val="000000"/>
                </a:solidFill>
                <a:latin typeface="等线"/>
                <a:ea typeface="DejaVu Sans"/>
              </a:rPr>
              <a:t>MSA</a:t>
            </a:r>
            <a:endParaRPr lang="en-US" sz="1400" b="0" strike="noStrike" spc="-1">
              <a:latin typeface="Arial"/>
            </a:endParaRPr>
          </a:p>
        </p:txBody>
      </p:sp>
      <p:sp>
        <p:nvSpPr>
          <p:cNvPr id="146" name="CustomShape 61"/>
          <p:cNvSpPr/>
          <p:nvPr/>
        </p:nvSpPr>
        <p:spPr>
          <a:xfrm>
            <a:off x="9135000" y="5464440"/>
            <a:ext cx="703800" cy="360"/>
          </a:xfrm>
          <a:custGeom>
            <a:avLst/>
            <a:gdLst/>
            <a:ahLst/>
            <a:cxnLst/>
            <a:rect l="l" t="t" r="r" b="b"/>
            <a:pathLst>
              <a:path w="21600" h="21600">
                <a:moveTo>
                  <a:pt x="0" y="0"/>
                </a:moveTo>
                <a:lnTo>
                  <a:pt x="21600" y="21600"/>
                </a:lnTo>
              </a:path>
            </a:pathLst>
          </a:custGeom>
          <a:noFill/>
          <a:ln>
            <a:tailEnd type="triangle" w="med" len="med"/>
          </a:ln>
        </p:spPr>
        <p:style>
          <a:lnRef idx="1">
            <a:schemeClr val="dk1"/>
          </a:lnRef>
          <a:fillRef idx="0">
            <a:schemeClr val="dk1"/>
          </a:fillRef>
          <a:effectRef idx="0">
            <a:schemeClr val="dk1"/>
          </a:effectRef>
          <a:fontRef idx="minor"/>
        </p:style>
        <p:txBody>
          <a:bodyPr/>
          <a:lstStyle/>
          <a:p>
            <a:endParaRPr lang="zh-CN" altLang="en-US"/>
          </a:p>
        </p:txBody>
      </p:sp>
      <p:sp>
        <p:nvSpPr>
          <p:cNvPr id="147" name="CustomShape 62"/>
          <p:cNvSpPr/>
          <p:nvPr/>
        </p:nvSpPr>
        <p:spPr>
          <a:xfrm>
            <a:off x="6175128" y="6400375"/>
            <a:ext cx="1754240" cy="367878"/>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1800" b="1" strike="noStrike" spc="-1" dirty="0">
                <a:solidFill>
                  <a:srgbClr val="000000"/>
                </a:solidFill>
                <a:latin typeface="等线"/>
                <a:ea typeface="DejaVu Sans"/>
              </a:rPr>
              <a:t>AlphaFold2&amp;3 </a:t>
            </a:r>
            <a:endParaRPr lang="en-US" sz="18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069BBA-09BC-3C2F-2E62-739A797BA858}"/>
              </a:ext>
            </a:extLst>
          </p:cNvPr>
          <p:cNvPicPr>
            <a:picLocks noChangeAspect="1"/>
          </p:cNvPicPr>
          <p:nvPr/>
        </p:nvPicPr>
        <p:blipFill>
          <a:blip r:embed="rId2"/>
          <a:stretch>
            <a:fillRect/>
          </a:stretch>
        </p:blipFill>
        <p:spPr>
          <a:xfrm>
            <a:off x="0" y="2078665"/>
            <a:ext cx="12192000" cy="2700670"/>
          </a:xfrm>
          <a:prstGeom prst="rect">
            <a:avLst/>
          </a:prstGeom>
        </p:spPr>
      </p:pic>
    </p:spTree>
    <p:extLst>
      <p:ext uri="{BB962C8B-B14F-4D97-AF65-F5344CB8AC3E}">
        <p14:creationId xmlns:p14="http://schemas.microsoft.com/office/powerpoint/2010/main" val="297656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66D7-CF3A-FDF2-9455-0A21C2483206}"/>
              </a:ext>
            </a:extLst>
          </p:cNvPr>
          <p:cNvSpPr>
            <a:spLocks noGrp="1"/>
          </p:cNvSpPr>
          <p:nvPr>
            <p:ph type="title"/>
          </p:nvPr>
        </p:nvSpPr>
        <p:spPr>
          <a:xfrm>
            <a:off x="609780" y="788314"/>
            <a:ext cx="10972440" cy="1144800"/>
          </a:xfrm>
        </p:spPr>
        <p:txBody>
          <a:bodyPr/>
          <a:lstStyle/>
          <a:p>
            <a:r>
              <a:rPr lang="en-US" altLang="zh-CN" dirty="0"/>
              <a:t>Example score output</a:t>
            </a:r>
            <a:endParaRPr lang="zh-CN" altLang="en-US" dirty="0"/>
          </a:p>
        </p:txBody>
      </p:sp>
      <p:sp>
        <p:nvSpPr>
          <p:cNvPr id="3" name="Subtitle 2">
            <a:extLst>
              <a:ext uri="{FF2B5EF4-FFF2-40B4-BE49-F238E27FC236}">
                <a16:creationId xmlns:a16="http://schemas.microsoft.com/office/drawing/2014/main" id="{85F82C37-3455-34B4-3486-49C3CFB4FE9C}"/>
              </a:ext>
            </a:extLst>
          </p:cNvPr>
          <p:cNvSpPr>
            <a:spLocks noGrp="1"/>
          </p:cNvSpPr>
          <p:nvPr>
            <p:ph type="subTitle"/>
          </p:nvPr>
        </p:nvSpPr>
        <p:spPr>
          <a:xfrm>
            <a:off x="609780" y="2819177"/>
            <a:ext cx="9721063" cy="3250509"/>
          </a:xfrm>
        </p:spPr>
        <p:txBody>
          <a:bodyPr/>
          <a:lstStyle/>
          <a:p>
            <a:pPr marL="0" indent="0">
              <a:buNone/>
            </a:pPr>
            <a:r>
              <a:rPr lang="en-US" altLang="zh-CN" sz="2400" b="0" i="0" dirty="0">
                <a:effectLst/>
                <a:latin typeface="Slack-Lato"/>
              </a:rPr>
              <a:t>design:0 n:0 mpnn:1.411 plddt:0.833 ptm:0.846 pae:5.731 rmsd:0.648</a:t>
            </a:r>
            <a:br>
              <a:rPr lang="en-US" altLang="zh-CN" sz="2400" dirty="0"/>
            </a:br>
            <a:r>
              <a:rPr lang="en-US" altLang="zh-CN" sz="2400" b="0" i="0" dirty="0">
                <a:effectLst/>
                <a:latin typeface="Slack-Lato"/>
              </a:rPr>
              <a:t>design:0 n:1 mpnn:1.394 plddt:0.844 ptm:0.851 pae:5.658 rmsd:0.663</a:t>
            </a:r>
            <a:br>
              <a:rPr lang="en-US" altLang="zh-CN" sz="2400" dirty="0"/>
            </a:br>
            <a:r>
              <a:rPr lang="en-US" altLang="zh-CN" sz="2400" b="0" i="0" dirty="0">
                <a:effectLst/>
                <a:latin typeface="Slack-Lato"/>
              </a:rPr>
              <a:t>design:0 n:2 mpnn:1.414 plddt:0.832 ptm:0.849 pae:5.575 rmsd:1.005</a:t>
            </a:r>
            <a:br>
              <a:rPr lang="en-US" altLang="zh-CN" sz="2400" dirty="0"/>
            </a:br>
            <a:r>
              <a:rPr lang="en-US" altLang="zh-CN" sz="2400" b="0" i="0" dirty="0">
                <a:solidFill>
                  <a:schemeClr val="accent6"/>
                </a:solidFill>
                <a:effectLst/>
                <a:latin typeface="Slack-Lato"/>
              </a:rPr>
              <a:t>design:0 n:3 mpnn:1.427 plddt:0.849 ptm:0.854 pae:5.520 rmsd:0.556</a:t>
            </a:r>
            <a:br>
              <a:rPr lang="en-US" altLang="zh-CN" sz="2400" dirty="0"/>
            </a:br>
            <a:r>
              <a:rPr lang="en-US" altLang="zh-CN" sz="2400" b="0" i="0" dirty="0">
                <a:effectLst/>
                <a:latin typeface="Slack-Lato"/>
              </a:rPr>
              <a:t>design:1 n:0 mpnn:1.346 plddt:0.834 ptm:0.846 pae:5.653 rmsd:0.632</a:t>
            </a:r>
            <a:br>
              <a:rPr lang="en-US" altLang="zh-CN" sz="2400" dirty="0"/>
            </a:br>
            <a:r>
              <a:rPr lang="en-US" altLang="zh-CN" sz="2400" b="0" i="0" dirty="0">
                <a:effectLst/>
                <a:latin typeface="Slack-Lato"/>
              </a:rPr>
              <a:t>design:1 n:1 mpnn:1.298 plddt:0.832 ptm:0.845 pae:5.612 rmsd:0.656</a:t>
            </a:r>
            <a:br>
              <a:rPr lang="en-US" altLang="zh-CN" sz="2400" dirty="0"/>
            </a:br>
            <a:r>
              <a:rPr lang="en-US" altLang="zh-CN" sz="2400" b="0" i="0" dirty="0">
                <a:effectLst/>
                <a:latin typeface="Slack-Lato"/>
              </a:rPr>
              <a:t>design:1 n:2 mpnn:1.332 plddt:0.835 ptm:0.847 pae:5.553 rmsd:0.629</a:t>
            </a:r>
            <a:br>
              <a:rPr lang="en-US" altLang="zh-CN" sz="2400" dirty="0"/>
            </a:br>
            <a:r>
              <a:rPr lang="en-US" altLang="zh-CN" sz="2400" b="0" i="0" dirty="0">
                <a:effectLst/>
                <a:latin typeface="Slack-Lato"/>
              </a:rPr>
              <a:t>design:1 n:3 mpnn:1.276 plddt:0.834 ptm:0.846 pae:5.649 rmsd:0.646</a:t>
            </a:r>
          </a:p>
          <a:p>
            <a:pPr marL="0" indent="0">
              <a:buNone/>
            </a:pPr>
            <a:endParaRPr lang="en-US" altLang="zh-CN" sz="2400" dirty="0">
              <a:latin typeface="Slack-Lato"/>
            </a:endParaRPr>
          </a:p>
          <a:p>
            <a:pPr marL="0" indent="0">
              <a:buNone/>
            </a:pPr>
            <a:r>
              <a:rPr lang="en-US" altLang="zh-CN" sz="2400" b="1" dirty="0" err="1">
                <a:latin typeface="Slack-Lato"/>
              </a:rPr>
              <a:t>plddt</a:t>
            </a:r>
            <a:r>
              <a:rPr lang="en-US" altLang="zh-CN" sz="2400" b="1" dirty="0">
                <a:latin typeface="Slack-Lato"/>
              </a:rPr>
              <a:t> </a:t>
            </a:r>
            <a:r>
              <a:rPr lang="zh-CN" altLang="en-US" sz="2400" b="1" dirty="0">
                <a:solidFill>
                  <a:schemeClr val="accent6"/>
                </a:solidFill>
                <a:latin typeface="Slack-Lato"/>
              </a:rPr>
              <a:t>↑</a:t>
            </a:r>
            <a:r>
              <a:rPr lang="zh-CN" altLang="en-US" sz="2400" b="1" dirty="0">
                <a:latin typeface="Slack-Lato"/>
              </a:rPr>
              <a:t>   </a:t>
            </a:r>
            <a:r>
              <a:rPr lang="en-US" altLang="zh-CN" sz="2400" b="1" dirty="0" err="1">
                <a:latin typeface="Slack-Lato"/>
              </a:rPr>
              <a:t>ptm</a:t>
            </a:r>
            <a:r>
              <a:rPr lang="en-US" altLang="zh-CN" sz="2400" b="1" dirty="0">
                <a:latin typeface="Slack-Lato"/>
              </a:rPr>
              <a:t> </a:t>
            </a:r>
            <a:r>
              <a:rPr lang="zh-CN" altLang="en-US" sz="2400" b="1" dirty="0">
                <a:solidFill>
                  <a:schemeClr val="accent6"/>
                </a:solidFill>
                <a:latin typeface="Slack-Lato"/>
              </a:rPr>
              <a:t>↑ </a:t>
            </a:r>
            <a:r>
              <a:rPr lang="zh-CN" altLang="en-US" sz="2400" b="1" dirty="0">
                <a:latin typeface="Slack-Lato"/>
              </a:rPr>
              <a:t>   </a:t>
            </a:r>
            <a:r>
              <a:rPr lang="en-US" altLang="zh-CN" sz="2400" b="1" dirty="0" err="1">
                <a:latin typeface="Slack-Lato"/>
              </a:rPr>
              <a:t>pae</a:t>
            </a:r>
            <a:r>
              <a:rPr lang="en-US" altLang="zh-CN" sz="2400" b="1" dirty="0">
                <a:latin typeface="Slack-Lato"/>
              </a:rPr>
              <a:t> </a:t>
            </a:r>
            <a:r>
              <a:rPr lang="zh-CN" altLang="en-US" sz="2400" b="1" dirty="0">
                <a:solidFill>
                  <a:schemeClr val="accent6"/>
                </a:solidFill>
                <a:latin typeface="Slack-Lato"/>
              </a:rPr>
              <a:t>↓</a:t>
            </a:r>
            <a:r>
              <a:rPr lang="en-US" altLang="zh-CN" sz="2400" b="1" dirty="0">
                <a:latin typeface="Slack-Lato"/>
              </a:rPr>
              <a:t>   </a:t>
            </a:r>
            <a:r>
              <a:rPr lang="en-US" altLang="zh-CN" sz="2400" b="1" dirty="0" err="1">
                <a:latin typeface="Slack-Lato"/>
              </a:rPr>
              <a:t>rmsd</a:t>
            </a:r>
            <a:r>
              <a:rPr lang="zh-CN" altLang="en-US" sz="2400" b="1" dirty="0">
                <a:latin typeface="Slack-Lato"/>
              </a:rPr>
              <a:t> </a:t>
            </a:r>
            <a:r>
              <a:rPr lang="zh-CN" altLang="en-US" sz="2400" b="1" dirty="0">
                <a:solidFill>
                  <a:schemeClr val="accent6"/>
                </a:solidFill>
                <a:latin typeface="Slack-Lato"/>
              </a:rPr>
              <a:t>↓</a:t>
            </a:r>
            <a:endParaRPr lang="en-US" altLang="zh-CN" sz="2400" b="1" dirty="0">
              <a:solidFill>
                <a:schemeClr val="accent6"/>
              </a:solidFill>
              <a:latin typeface="Slack-Lato"/>
            </a:endParaRPr>
          </a:p>
          <a:p>
            <a:pPr marL="0" indent="0">
              <a:buNone/>
            </a:pPr>
            <a:endParaRPr lang="zh-CN" altLang="en-US" sz="2400" dirty="0"/>
          </a:p>
        </p:txBody>
      </p:sp>
    </p:spTree>
    <p:extLst>
      <p:ext uri="{BB962C8B-B14F-4D97-AF65-F5344CB8AC3E}">
        <p14:creationId xmlns:p14="http://schemas.microsoft.com/office/powerpoint/2010/main" val="139191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custDataLst>
              <p:tags r:id="rId2"/>
            </p:custDataLst>
          </p:nvPr>
        </p:nvPicPr>
        <p:blipFill>
          <a:blip r:embed="rId19"/>
          <a:stretch>
            <a:fillRect/>
          </a:stretch>
        </p:blipFill>
        <p:spPr>
          <a:xfrm>
            <a:off x="393663" y="2017900"/>
            <a:ext cx="2072033" cy="1776029"/>
          </a:xfrm>
          <a:prstGeom prst="rect">
            <a:avLst/>
          </a:prstGeom>
        </p:spPr>
      </p:pic>
      <p:pic>
        <p:nvPicPr>
          <p:cNvPr id="3" name="Image 1" descr="preencoded.png"/>
          <p:cNvPicPr>
            <a:picLocks noChangeAspect="1"/>
          </p:cNvPicPr>
          <p:nvPr>
            <p:custDataLst>
              <p:tags r:id="rId3"/>
            </p:custDataLst>
          </p:nvPr>
        </p:nvPicPr>
        <p:blipFill>
          <a:blip r:embed="rId20"/>
          <a:stretch>
            <a:fillRect/>
          </a:stretch>
        </p:blipFill>
        <p:spPr>
          <a:xfrm>
            <a:off x="5164880" y="2017383"/>
            <a:ext cx="1916752" cy="1793013"/>
          </a:xfrm>
          <a:prstGeom prst="rect">
            <a:avLst/>
          </a:prstGeom>
        </p:spPr>
      </p:pic>
      <p:pic>
        <p:nvPicPr>
          <p:cNvPr id="4" name="Image 2" descr="preencoded.png"/>
          <p:cNvPicPr>
            <a:picLocks noChangeAspect="1"/>
          </p:cNvPicPr>
          <p:nvPr>
            <p:custDataLst>
              <p:tags r:id="rId4"/>
            </p:custDataLst>
          </p:nvPr>
        </p:nvPicPr>
        <p:blipFill>
          <a:blip r:embed="rId21"/>
          <a:stretch>
            <a:fillRect/>
          </a:stretch>
        </p:blipFill>
        <p:spPr>
          <a:xfrm>
            <a:off x="2315694" y="2832451"/>
            <a:ext cx="912277" cy="155281"/>
          </a:xfrm>
          <a:prstGeom prst="rect">
            <a:avLst/>
          </a:prstGeom>
        </p:spPr>
      </p:pic>
      <p:sp>
        <p:nvSpPr>
          <p:cNvPr id="5" name="Text 0"/>
          <p:cNvSpPr/>
          <p:nvPr/>
        </p:nvSpPr>
        <p:spPr>
          <a:xfrm>
            <a:off x="919854" y="3435337"/>
            <a:ext cx="943779" cy="180244"/>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Protein target</a:t>
            </a:r>
            <a:endParaRPr lang="en-US" sz="1204" dirty="0"/>
          </a:p>
        </p:txBody>
      </p:sp>
      <p:sp>
        <p:nvSpPr>
          <p:cNvPr id="6" name="Text 1"/>
          <p:cNvSpPr/>
          <p:nvPr/>
        </p:nvSpPr>
        <p:spPr>
          <a:xfrm>
            <a:off x="1206016" y="2139376"/>
            <a:ext cx="447316" cy="257307"/>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Input</a:t>
            </a:r>
            <a:endParaRPr lang="en-US" sz="1204" dirty="0"/>
          </a:p>
        </p:txBody>
      </p:sp>
      <p:pic>
        <p:nvPicPr>
          <p:cNvPr id="7" name="Image 3" descr="preencoded.png"/>
          <p:cNvPicPr>
            <a:picLocks noChangeAspect="1"/>
          </p:cNvPicPr>
          <p:nvPr>
            <p:custDataLst>
              <p:tags r:id="rId5"/>
            </p:custDataLst>
          </p:nvPr>
        </p:nvPicPr>
        <p:blipFill>
          <a:blip r:embed="rId22"/>
          <a:stretch>
            <a:fillRect/>
          </a:stretch>
        </p:blipFill>
        <p:spPr>
          <a:xfrm>
            <a:off x="3182923" y="2070761"/>
            <a:ext cx="2079312" cy="1686257"/>
          </a:xfrm>
          <a:prstGeom prst="rect">
            <a:avLst/>
          </a:prstGeom>
        </p:spPr>
      </p:pic>
      <p:pic>
        <p:nvPicPr>
          <p:cNvPr id="8" name="Image 4" descr="preencoded.png"/>
          <p:cNvPicPr>
            <a:picLocks noChangeAspect="1"/>
          </p:cNvPicPr>
          <p:nvPr>
            <p:custDataLst>
              <p:tags r:id="rId6"/>
            </p:custDataLst>
          </p:nvPr>
        </p:nvPicPr>
        <p:blipFill>
          <a:blip r:embed="rId23"/>
          <a:stretch>
            <a:fillRect/>
          </a:stretch>
        </p:blipFill>
        <p:spPr>
          <a:xfrm>
            <a:off x="4455252" y="2833440"/>
            <a:ext cx="723028" cy="157707"/>
          </a:xfrm>
          <a:prstGeom prst="rect">
            <a:avLst/>
          </a:prstGeom>
        </p:spPr>
      </p:pic>
      <p:pic>
        <p:nvPicPr>
          <p:cNvPr id="9" name="Image 5" descr="preencoded.png"/>
          <p:cNvPicPr>
            <a:picLocks noChangeAspect="1"/>
          </p:cNvPicPr>
          <p:nvPr>
            <p:custDataLst>
              <p:tags r:id="rId7"/>
            </p:custDataLst>
          </p:nvPr>
        </p:nvPicPr>
        <p:blipFill>
          <a:blip r:embed="rId24"/>
          <a:stretch>
            <a:fillRect/>
          </a:stretch>
        </p:blipFill>
        <p:spPr>
          <a:xfrm>
            <a:off x="5372102" y="2775600"/>
            <a:ext cx="1584353" cy="276595"/>
          </a:xfrm>
          <a:prstGeom prst="rect">
            <a:avLst/>
          </a:prstGeom>
        </p:spPr>
      </p:pic>
      <p:sp>
        <p:nvSpPr>
          <p:cNvPr id="10" name="Text 2"/>
          <p:cNvSpPr/>
          <p:nvPr/>
        </p:nvSpPr>
        <p:spPr>
          <a:xfrm>
            <a:off x="5620055" y="2130892"/>
            <a:ext cx="1632254" cy="313996"/>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ProteinMPNN</a:t>
            </a:r>
            <a:endParaRPr lang="en-US" sz="1204" dirty="0"/>
          </a:p>
        </p:txBody>
      </p:sp>
      <p:sp>
        <p:nvSpPr>
          <p:cNvPr id="11" name="Text 3"/>
          <p:cNvSpPr/>
          <p:nvPr/>
        </p:nvSpPr>
        <p:spPr>
          <a:xfrm>
            <a:off x="5388879" y="3435339"/>
            <a:ext cx="1632254" cy="313996"/>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Sequence assignment</a:t>
            </a:r>
            <a:endParaRPr lang="en-US" sz="1204" dirty="0"/>
          </a:p>
        </p:txBody>
      </p:sp>
      <p:pic>
        <p:nvPicPr>
          <p:cNvPr id="12" name="Image 6" descr="preencoded.png"/>
          <p:cNvPicPr>
            <a:picLocks noChangeAspect="1"/>
          </p:cNvPicPr>
          <p:nvPr>
            <p:custDataLst>
              <p:tags r:id="rId8"/>
            </p:custDataLst>
          </p:nvPr>
        </p:nvPicPr>
        <p:blipFill>
          <a:blip r:embed="rId25"/>
          <a:stretch>
            <a:fillRect/>
          </a:stretch>
        </p:blipFill>
        <p:spPr>
          <a:xfrm>
            <a:off x="7446897" y="2027374"/>
            <a:ext cx="1715372" cy="1785734"/>
          </a:xfrm>
          <a:prstGeom prst="rect">
            <a:avLst/>
          </a:prstGeom>
        </p:spPr>
      </p:pic>
      <p:sp>
        <p:nvSpPr>
          <p:cNvPr id="13" name="Text 4"/>
          <p:cNvSpPr/>
          <p:nvPr/>
        </p:nvSpPr>
        <p:spPr>
          <a:xfrm>
            <a:off x="7886496" y="2122806"/>
            <a:ext cx="1954758" cy="279494"/>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AlphaFold2</a:t>
            </a:r>
            <a:endParaRPr lang="en-US" sz="1204" dirty="0"/>
          </a:p>
        </p:txBody>
      </p:sp>
      <p:sp>
        <p:nvSpPr>
          <p:cNvPr id="14" name="Text 5"/>
          <p:cNvSpPr/>
          <p:nvPr/>
        </p:nvSpPr>
        <p:spPr>
          <a:xfrm>
            <a:off x="7604934" y="3472999"/>
            <a:ext cx="1498201" cy="353059"/>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Structure prediction</a:t>
            </a:r>
            <a:endParaRPr lang="en-US" sz="1204" dirty="0"/>
          </a:p>
        </p:txBody>
      </p:sp>
      <p:pic>
        <p:nvPicPr>
          <p:cNvPr id="15" name="Image 7" descr="preencoded.png"/>
          <p:cNvPicPr>
            <a:picLocks noChangeAspect="1"/>
          </p:cNvPicPr>
          <p:nvPr>
            <p:custDataLst>
              <p:tags r:id="rId9"/>
            </p:custDataLst>
          </p:nvPr>
        </p:nvPicPr>
        <p:blipFill>
          <a:blip r:embed="rId26"/>
          <a:stretch>
            <a:fillRect/>
          </a:stretch>
        </p:blipFill>
        <p:spPr>
          <a:xfrm>
            <a:off x="6750160" y="2828812"/>
            <a:ext cx="846768" cy="157707"/>
          </a:xfrm>
          <a:prstGeom prst="rect">
            <a:avLst/>
          </a:prstGeom>
        </p:spPr>
      </p:pic>
      <p:pic>
        <p:nvPicPr>
          <p:cNvPr id="16" name="Image 8" descr="preencoded.png"/>
          <p:cNvPicPr>
            <a:picLocks noChangeAspect="1"/>
          </p:cNvPicPr>
          <p:nvPr>
            <p:custDataLst>
              <p:tags r:id="rId10"/>
            </p:custDataLst>
          </p:nvPr>
        </p:nvPicPr>
        <p:blipFill>
          <a:blip r:embed="rId27"/>
          <a:stretch>
            <a:fillRect/>
          </a:stretch>
        </p:blipFill>
        <p:spPr>
          <a:xfrm>
            <a:off x="3129976" y="4276917"/>
            <a:ext cx="6009867" cy="562894"/>
          </a:xfrm>
          <a:prstGeom prst="rect">
            <a:avLst/>
          </a:prstGeom>
        </p:spPr>
      </p:pic>
      <p:pic>
        <p:nvPicPr>
          <p:cNvPr id="17" name="Image 9" descr="preencoded.png"/>
          <p:cNvPicPr>
            <a:picLocks noChangeAspect="1"/>
          </p:cNvPicPr>
          <p:nvPr>
            <p:custDataLst>
              <p:tags r:id="rId11"/>
            </p:custDataLst>
          </p:nvPr>
        </p:nvPicPr>
        <p:blipFill>
          <a:blip r:embed="rId28"/>
          <a:stretch>
            <a:fillRect/>
          </a:stretch>
        </p:blipFill>
        <p:spPr>
          <a:xfrm>
            <a:off x="3190633" y="3838228"/>
            <a:ext cx="5888554" cy="410039"/>
          </a:xfrm>
          <a:prstGeom prst="rect">
            <a:avLst/>
          </a:prstGeom>
        </p:spPr>
      </p:pic>
      <p:pic>
        <p:nvPicPr>
          <p:cNvPr id="18" name="Image 10" descr="preencoded.png"/>
          <p:cNvPicPr>
            <a:picLocks noChangeAspect="1"/>
          </p:cNvPicPr>
          <p:nvPr>
            <p:custDataLst>
              <p:tags r:id="rId12"/>
            </p:custDataLst>
          </p:nvPr>
        </p:nvPicPr>
        <p:blipFill>
          <a:blip r:embed="rId29"/>
          <a:stretch>
            <a:fillRect/>
          </a:stretch>
        </p:blipFill>
        <p:spPr>
          <a:xfrm>
            <a:off x="7956077" y="2348110"/>
            <a:ext cx="769127" cy="1133067"/>
          </a:xfrm>
          <a:prstGeom prst="rect">
            <a:avLst/>
          </a:prstGeom>
        </p:spPr>
      </p:pic>
      <p:pic>
        <p:nvPicPr>
          <p:cNvPr id="19" name="Image 11" descr="preencoded.png"/>
          <p:cNvPicPr>
            <a:picLocks noChangeAspect="1"/>
          </p:cNvPicPr>
          <p:nvPr>
            <p:custDataLst>
              <p:tags r:id="rId13"/>
            </p:custDataLst>
          </p:nvPr>
        </p:nvPicPr>
        <p:blipFill>
          <a:blip r:embed="rId30"/>
          <a:stretch>
            <a:fillRect/>
          </a:stretch>
        </p:blipFill>
        <p:spPr>
          <a:xfrm>
            <a:off x="9781154" y="2027449"/>
            <a:ext cx="1957999" cy="1776029"/>
          </a:xfrm>
          <a:prstGeom prst="rect">
            <a:avLst/>
          </a:prstGeom>
        </p:spPr>
      </p:pic>
      <p:pic>
        <p:nvPicPr>
          <p:cNvPr id="20" name="Image 12" descr="preencoded.png"/>
          <p:cNvPicPr>
            <a:picLocks noChangeAspect="1"/>
          </p:cNvPicPr>
          <p:nvPr>
            <p:custDataLst>
              <p:tags r:id="rId14"/>
            </p:custDataLst>
          </p:nvPr>
        </p:nvPicPr>
        <p:blipFill>
          <a:blip r:embed="rId31"/>
          <a:stretch>
            <a:fillRect/>
          </a:stretch>
        </p:blipFill>
        <p:spPr>
          <a:xfrm>
            <a:off x="8807734" y="2836620"/>
            <a:ext cx="1094247" cy="157707"/>
          </a:xfrm>
          <a:prstGeom prst="rect">
            <a:avLst/>
          </a:prstGeom>
        </p:spPr>
      </p:pic>
      <p:sp>
        <p:nvSpPr>
          <p:cNvPr id="21" name="Text 6"/>
          <p:cNvSpPr/>
          <p:nvPr/>
        </p:nvSpPr>
        <p:spPr>
          <a:xfrm>
            <a:off x="10475442" y="2104402"/>
            <a:ext cx="1509462" cy="257307"/>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Output</a:t>
            </a:r>
            <a:endParaRPr lang="en-US" sz="1204" dirty="0"/>
          </a:p>
        </p:txBody>
      </p:sp>
      <p:pic>
        <p:nvPicPr>
          <p:cNvPr id="22" name="Image 13" descr="preencoded.png"/>
          <p:cNvPicPr>
            <a:picLocks noChangeAspect="1"/>
          </p:cNvPicPr>
          <p:nvPr>
            <p:custDataLst>
              <p:tags r:id="rId15"/>
            </p:custDataLst>
          </p:nvPr>
        </p:nvPicPr>
        <p:blipFill>
          <a:blip r:embed="rId32"/>
          <a:stretch>
            <a:fillRect/>
          </a:stretch>
        </p:blipFill>
        <p:spPr>
          <a:xfrm>
            <a:off x="10227586" y="2381698"/>
            <a:ext cx="1065132" cy="1067558"/>
          </a:xfrm>
          <a:prstGeom prst="rect">
            <a:avLst/>
          </a:prstGeom>
        </p:spPr>
      </p:pic>
      <p:sp>
        <p:nvSpPr>
          <p:cNvPr id="23" name="Text 7"/>
          <p:cNvSpPr/>
          <p:nvPr/>
        </p:nvSpPr>
        <p:spPr>
          <a:xfrm>
            <a:off x="9923940" y="3513967"/>
            <a:ext cx="1702874" cy="354785"/>
          </a:xfrm>
          <a:prstGeom prst="rect">
            <a:avLst/>
          </a:prstGeom>
          <a:noFill/>
          <a:ln/>
        </p:spPr>
        <p:txBody>
          <a:bodyPr wrap="square" lIns="0" tIns="0" rIns="0" bIns="0" rtlCol="0" anchor="t"/>
          <a:lstStyle/>
          <a:p>
            <a:r>
              <a:rPr lang="en-US" sz="1204" dirty="0">
                <a:solidFill>
                  <a:srgbClr val="000000"/>
                </a:solidFill>
                <a:latin typeface="Helvetica" pitchFamily="34" charset="0"/>
                <a:ea typeface="Helvetica" pitchFamily="34" charset="-122"/>
                <a:cs typeface="Helvetica" pitchFamily="34" charset="-120"/>
              </a:rPr>
              <a:t>Putative protein designs</a:t>
            </a:r>
            <a:endParaRPr lang="en-US" sz="1204" dirty="0"/>
          </a:p>
        </p:txBody>
      </p:sp>
      <p:pic>
        <p:nvPicPr>
          <p:cNvPr id="24" name="Image 14" descr="preencoded.png"/>
          <p:cNvPicPr>
            <a:picLocks noChangeAspect="1"/>
          </p:cNvPicPr>
          <p:nvPr>
            <p:custDataLst>
              <p:tags r:id="rId16"/>
            </p:custDataLst>
          </p:nvPr>
        </p:nvPicPr>
        <p:blipFill>
          <a:blip r:embed="rId33"/>
          <a:stretch>
            <a:fillRect/>
          </a:stretch>
        </p:blipFill>
        <p:spPr>
          <a:xfrm>
            <a:off x="1049968" y="2514066"/>
            <a:ext cx="759422" cy="783685"/>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 1">
            <a:extLst>
              <a:ext uri="{FF2B5EF4-FFF2-40B4-BE49-F238E27FC236}">
                <a16:creationId xmlns:a16="http://schemas.microsoft.com/office/drawing/2014/main" id="{04320C4C-596F-B5C7-8D48-6BD0ED1DCFC9}"/>
              </a:ext>
            </a:extLst>
          </p:cNvPr>
          <p:cNvPicPr/>
          <p:nvPr/>
        </p:nvPicPr>
        <p:blipFill>
          <a:blip r:embed="rId2"/>
          <a:srcRect l="59207" t="31462" b="55296"/>
          <a:stretch/>
        </p:blipFill>
        <p:spPr>
          <a:xfrm>
            <a:off x="4450153" y="541479"/>
            <a:ext cx="4889371" cy="1478140"/>
          </a:xfrm>
          <a:prstGeom prst="rect">
            <a:avLst/>
          </a:prstGeom>
          <a:ln>
            <a:noFill/>
          </a:ln>
        </p:spPr>
      </p:pic>
      <p:pic>
        <p:nvPicPr>
          <p:cNvPr id="3" name="Grafik 89">
            <a:extLst>
              <a:ext uri="{FF2B5EF4-FFF2-40B4-BE49-F238E27FC236}">
                <a16:creationId xmlns:a16="http://schemas.microsoft.com/office/drawing/2014/main" id="{134A91F0-BF3B-C960-B7B3-1AEAE63156BE}"/>
              </a:ext>
            </a:extLst>
          </p:cNvPr>
          <p:cNvPicPr>
            <a:picLocks noChangeAspect="1"/>
          </p:cNvPicPr>
          <p:nvPr/>
        </p:nvPicPr>
        <p:blipFill>
          <a:blip r:embed="rId3">
            <a:extLst>
              <a:ext uri="{96DAC541-7B7A-43D3-8B79-37D633B846F1}">
                <asvg:svgBlip xmlns:asvg="http://schemas.microsoft.com/office/drawing/2016/SVG/main" r:embed="rId4"/>
              </a:ext>
            </a:extLst>
          </a:blip>
          <a:srcRect t="12986" r="59573" b="52812"/>
          <a:stretch/>
        </p:blipFill>
        <p:spPr>
          <a:xfrm>
            <a:off x="2184025" y="4209173"/>
            <a:ext cx="7907093" cy="2254625"/>
          </a:xfrm>
          <a:prstGeom prst="rect">
            <a:avLst/>
          </a:prstGeom>
        </p:spPr>
      </p:pic>
      <p:sp>
        <p:nvSpPr>
          <p:cNvPr id="4" name="TextBox 3">
            <a:extLst>
              <a:ext uri="{FF2B5EF4-FFF2-40B4-BE49-F238E27FC236}">
                <a16:creationId xmlns:a16="http://schemas.microsoft.com/office/drawing/2014/main" id="{55F6B35A-2EF4-AB5E-AACB-5AC3428867FD}"/>
              </a:ext>
            </a:extLst>
          </p:cNvPr>
          <p:cNvSpPr txBox="1"/>
          <p:nvPr/>
        </p:nvSpPr>
        <p:spPr>
          <a:xfrm>
            <a:off x="4340878" y="6174263"/>
            <a:ext cx="1001486" cy="369332"/>
          </a:xfrm>
          <a:prstGeom prst="rect">
            <a:avLst/>
          </a:prstGeom>
          <a:solidFill>
            <a:schemeClr val="bg1"/>
          </a:solidFill>
        </p:spPr>
        <p:txBody>
          <a:bodyPr wrap="square" rtlCol="0">
            <a:spAutoFit/>
          </a:bodyPr>
          <a:lstStyle/>
          <a:p>
            <a:r>
              <a:rPr lang="en-US" altLang="zh-CN" dirty="0"/>
              <a:t>         </a:t>
            </a:r>
            <a:endParaRPr lang="zh-CN" altLang="en-US" dirty="0"/>
          </a:p>
        </p:txBody>
      </p:sp>
      <p:pic>
        <p:nvPicPr>
          <p:cNvPr id="5" name="Picture 2" descr="Fig. 1">
            <a:extLst>
              <a:ext uri="{FF2B5EF4-FFF2-40B4-BE49-F238E27FC236}">
                <a16:creationId xmlns:a16="http://schemas.microsoft.com/office/drawing/2014/main" id="{4DF8D55C-EA7D-D397-730C-D651E51C6DFF}"/>
              </a:ext>
            </a:extLst>
          </p:cNvPr>
          <p:cNvPicPr/>
          <p:nvPr/>
        </p:nvPicPr>
        <p:blipFill>
          <a:blip r:embed="rId2"/>
          <a:srcRect l="58837" t="44287" b="43659"/>
          <a:stretch/>
        </p:blipFill>
        <p:spPr>
          <a:xfrm>
            <a:off x="4427965" y="2332616"/>
            <a:ext cx="4933749" cy="1341505"/>
          </a:xfrm>
          <a:prstGeom prst="rect">
            <a:avLst/>
          </a:prstGeom>
          <a:ln>
            <a:noFill/>
          </a:ln>
        </p:spPr>
      </p:pic>
      <p:sp>
        <p:nvSpPr>
          <p:cNvPr id="6" name="TextBox 5">
            <a:extLst>
              <a:ext uri="{FF2B5EF4-FFF2-40B4-BE49-F238E27FC236}">
                <a16:creationId xmlns:a16="http://schemas.microsoft.com/office/drawing/2014/main" id="{2DDC9633-1451-B853-62CA-8AD50872AE30}"/>
              </a:ext>
            </a:extLst>
          </p:cNvPr>
          <p:cNvSpPr txBox="1"/>
          <p:nvPr/>
        </p:nvSpPr>
        <p:spPr>
          <a:xfrm>
            <a:off x="1045029" y="1280549"/>
            <a:ext cx="1595309" cy="369332"/>
          </a:xfrm>
          <a:prstGeom prst="rect">
            <a:avLst/>
          </a:prstGeom>
          <a:noFill/>
        </p:spPr>
        <p:txBody>
          <a:bodyPr wrap="none" rtlCol="0">
            <a:spAutoFit/>
          </a:bodyPr>
          <a:lstStyle/>
          <a:p>
            <a:r>
              <a:rPr lang="en-US" altLang="zh-CN" dirty="0"/>
              <a:t>Binder design</a:t>
            </a:r>
            <a:endParaRPr lang="zh-CN" altLang="en-US" dirty="0"/>
          </a:p>
        </p:txBody>
      </p:sp>
      <p:sp>
        <p:nvSpPr>
          <p:cNvPr id="7" name="TextBox 6">
            <a:extLst>
              <a:ext uri="{FF2B5EF4-FFF2-40B4-BE49-F238E27FC236}">
                <a16:creationId xmlns:a16="http://schemas.microsoft.com/office/drawing/2014/main" id="{994BA79E-0D55-4853-98C2-CF17FA43EB1F}"/>
              </a:ext>
            </a:extLst>
          </p:cNvPr>
          <p:cNvSpPr txBox="1"/>
          <p:nvPr/>
        </p:nvSpPr>
        <p:spPr>
          <a:xfrm>
            <a:off x="1045029" y="3003369"/>
            <a:ext cx="1847622" cy="369332"/>
          </a:xfrm>
          <a:prstGeom prst="rect">
            <a:avLst/>
          </a:prstGeom>
          <a:noFill/>
        </p:spPr>
        <p:txBody>
          <a:bodyPr wrap="none" rtlCol="0">
            <a:spAutoFit/>
          </a:bodyPr>
          <a:lstStyle/>
          <a:p>
            <a:r>
              <a:rPr lang="en-US" altLang="zh-CN" dirty="0"/>
              <a:t>Motif scaffolding</a:t>
            </a:r>
            <a:endParaRPr lang="zh-CN" altLang="en-US" dirty="0"/>
          </a:p>
        </p:txBody>
      </p:sp>
      <p:sp>
        <p:nvSpPr>
          <p:cNvPr id="8" name="TextBox 7">
            <a:extLst>
              <a:ext uri="{FF2B5EF4-FFF2-40B4-BE49-F238E27FC236}">
                <a16:creationId xmlns:a16="http://schemas.microsoft.com/office/drawing/2014/main" id="{B3689ABE-CCDA-8FB4-05E2-F55F2405C192}"/>
              </a:ext>
            </a:extLst>
          </p:cNvPr>
          <p:cNvSpPr txBox="1"/>
          <p:nvPr/>
        </p:nvSpPr>
        <p:spPr>
          <a:xfrm>
            <a:off x="1045029" y="5305250"/>
            <a:ext cx="1757854" cy="369332"/>
          </a:xfrm>
          <a:prstGeom prst="rect">
            <a:avLst/>
          </a:prstGeom>
          <a:noFill/>
        </p:spPr>
        <p:txBody>
          <a:bodyPr wrap="none" rtlCol="0">
            <a:spAutoFit/>
          </a:bodyPr>
          <a:lstStyle/>
          <a:p>
            <a:r>
              <a:rPr lang="en-US" altLang="zh-CN" dirty="0"/>
              <a:t>Partial diffusion</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a:lstStyle/>
          <a:p>
            <a:endParaRPr lang="zh-CN" altLang="en-US"/>
          </a:p>
        </p:txBody>
      </p:sp>
      <p:sp>
        <p:nvSpPr>
          <p:cNvPr id="179" name="CustomShape 2"/>
          <p:cNvSpPr/>
          <p:nvPr/>
        </p:nvSpPr>
        <p:spPr>
          <a:xfrm>
            <a:off x="838080" y="1825560"/>
            <a:ext cx="10514880" cy="4350600"/>
          </a:xfrm>
          <a:prstGeom prst="rect">
            <a:avLst/>
          </a:prstGeom>
          <a:noFill/>
          <a:ln>
            <a:noFill/>
          </a:ln>
        </p:spPr>
        <p:style>
          <a:lnRef idx="0">
            <a:scrgbClr r="0" g="0" b="0"/>
          </a:lnRef>
          <a:fillRef idx="0">
            <a:scrgbClr r="0" g="0" b="0"/>
          </a:fillRef>
          <a:effectRef idx="0">
            <a:scrgbClr r="0" g="0" b="0"/>
          </a:effectRef>
          <a:fontRef idx="minor"/>
        </p:style>
        <p:txBody>
          <a:bodyPr/>
          <a:lstStyle/>
          <a:p>
            <a:endParaRPr lang="zh-CN" altLang="en-US"/>
          </a:p>
        </p:txBody>
      </p:sp>
      <p:pic>
        <p:nvPicPr>
          <p:cNvPr id="180" name="Picture 2"/>
          <p:cNvPicPr/>
          <p:nvPr/>
        </p:nvPicPr>
        <p:blipFill>
          <a:blip r:embed="rId2"/>
          <a:srcRect b="31898"/>
          <a:stretch/>
        </p:blipFill>
        <p:spPr>
          <a:xfrm>
            <a:off x="116640" y="1240972"/>
            <a:ext cx="11957760" cy="4669971"/>
          </a:xfrm>
          <a:prstGeom prst="rect">
            <a:avLst/>
          </a:prstGeom>
          <a:ln>
            <a:noFill/>
          </a:ln>
        </p:spPr>
      </p:pic>
      <p:sp>
        <p:nvSpPr>
          <p:cNvPr id="2" name="TextBox 1">
            <a:extLst>
              <a:ext uri="{FF2B5EF4-FFF2-40B4-BE49-F238E27FC236}">
                <a16:creationId xmlns:a16="http://schemas.microsoft.com/office/drawing/2014/main" id="{FFB21DDA-2008-3A64-AEA8-FF440DF07833}"/>
              </a:ext>
            </a:extLst>
          </p:cNvPr>
          <p:cNvSpPr txBox="1"/>
          <p:nvPr/>
        </p:nvSpPr>
        <p:spPr>
          <a:xfrm>
            <a:off x="0" y="1240972"/>
            <a:ext cx="324050" cy="369332"/>
          </a:xfrm>
          <a:prstGeom prst="rect">
            <a:avLst/>
          </a:prstGeom>
          <a:solidFill>
            <a:schemeClr val="bg1"/>
          </a:solidFill>
        </p:spPr>
        <p:txBody>
          <a:bodyPr wrap="square" rtlCol="0">
            <a:spAutoFit/>
          </a:bodyPr>
          <a:lstStyle/>
          <a:p>
            <a:r>
              <a:rPr lang="en-US" altLang="zh-CN" dirty="0"/>
              <a:t>         </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8EC0-823F-1A1A-3B85-E4826C39F7CF}"/>
              </a:ext>
            </a:extLst>
          </p:cNvPr>
          <p:cNvSpPr>
            <a:spLocks noGrp="1"/>
          </p:cNvSpPr>
          <p:nvPr>
            <p:ph type="title"/>
          </p:nvPr>
        </p:nvSpPr>
        <p:spPr/>
        <p:txBody>
          <a:bodyPr/>
          <a:lstStyle/>
          <a:p>
            <a:r>
              <a:rPr lang="en-US" altLang="zh-CN" dirty="0"/>
              <a:t>AlphaFold2&amp;3</a:t>
            </a:r>
            <a:endParaRPr lang="zh-CN" altLang="en-US" dirty="0"/>
          </a:p>
        </p:txBody>
      </p:sp>
      <p:pic>
        <p:nvPicPr>
          <p:cNvPr id="4098" name="Picture 2" descr="Fig. 1">
            <a:extLst>
              <a:ext uri="{FF2B5EF4-FFF2-40B4-BE49-F238E27FC236}">
                <a16:creationId xmlns:a16="http://schemas.microsoft.com/office/drawing/2014/main" id="{4CE16FA7-29F2-279E-2D1D-C5005C5BC4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349"/>
          <a:stretch/>
        </p:blipFill>
        <p:spPr bwMode="auto">
          <a:xfrm>
            <a:off x="609480" y="2166257"/>
            <a:ext cx="10704513" cy="3679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0A33137-30D0-CE09-A704-609EB1D664E3}"/>
              </a:ext>
            </a:extLst>
          </p:cNvPr>
          <p:cNvSpPr txBox="1"/>
          <p:nvPr/>
        </p:nvSpPr>
        <p:spPr>
          <a:xfrm>
            <a:off x="609480" y="2021108"/>
            <a:ext cx="1001486" cy="369332"/>
          </a:xfrm>
          <a:prstGeom prst="rect">
            <a:avLst/>
          </a:prstGeom>
          <a:solidFill>
            <a:schemeClr val="bg1"/>
          </a:solidFill>
        </p:spPr>
        <p:txBody>
          <a:bodyPr wrap="square" rtlCol="0">
            <a:spAutoFit/>
          </a:bodyPr>
          <a:lstStyle/>
          <a:p>
            <a:r>
              <a:rPr lang="en-US" altLang="zh-CN" dirty="0"/>
              <a:t>         </a:t>
            </a:r>
            <a:endParaRPr lang="zh-CN" altLang="en-US" dirty="0"/>
          </a:p>
        </p:txBody>
      </p:sp>
    </p:spTree>
    <p:extLst>
      <p:ext uri="{BB962C8B-B14F-4D97-AF65-F5344CB8AC3E}">
        <p14:creationId xmlns:p14="http://schemas.microsoft.com/office/powerpoint/2010/main" val="20671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C19-C7B7-4813-C72D-4C362BC5A19B}"/>
              </a:ext>
            </a:extLst>
          </p:cNvPr>
          <p:cNvSpPr>
            <a:spLocks noGrp="1"/>
          </p:cNvSpPr>
          <p:nvPr>
            <p:ph type="title"/>
          </p:nvPr>
        </p:nvSpPr>
        <p:spPr>
          <a:xfrm>
            <a:off x="609780" y="1016128"/>
            <a:ext cx="10972440" cy="1144800"/>
          </a:xfrm>
        </p:spPr>
        <p:txBody>
          <a:bodyPr/>
          <a:lstStyle/>
          <a:p>
            <a:r>
              <a:rPr lang="en-US" altLang="zh-CN" sz="2400" dirty="0"/>
              <a:t>https://colab.research.google.com/github/sokrypton/ColabDesign/blob/v1.1.1/rf/examples/diffusion.ipynb</a:t>
            </a:r>
            <a:endParaRPr lang="zh-CN" altLang="en-US" sz="2800" dirty="0"/>
          </a:p>
        </p:txBody>
      </p:sp>
      <p:pic>
        <p:nvPicPr>
          <p:cNvPr id="5" name="Picture 4">
            <a:extLst>
              <a:ext uri="{FF2B5EF4-FFF2-40B4-BE49-F238E27FC236}">
                <a16:creationId xmlns:a16="http://schemas.microsoft.com/office/drawing/2014/main" id="{AAA389EB-E054-C726-FBA6-2DD5C5AE3B4D}"/>
              </a:ext>
            </a:extLst>
          </p:cNvPr>
          <p:cNvPicPr>
            <a:picLocks noChangeAspect="1"/>
          </p:cNvPicPr>
          <p:nvPr/>
        </p:nvPicPr>
        <p:blipFill>
          <a:blip r:embed="rId2"/>
          <a:stretch>
            <a:fillRect/>
          </a:stretch>
        </p:blipFill>
        <p:spPr>
          <a:xfrm>
            <a:off x="0" y="2160928"/>
            <a:ext cx="12192000" cy="4582657"/>
          </a:xfrm>
          <a:prstGeom prst="rect">
            <a:avLst/>
          </a:prstGeom>
        </p:spPr>
      </p:pic>
      <p:sp>
        <p:nvSpPr>
          <p:cNvPr id="6" name="Rectangle 5">
            <a:extLst>
              <a:ext uri="{FF2B5EF4-FFF2-40B4-BE49-F238E27FC236}">
                <a16:creationId xmlns:a16="http://schemas.microsoft.com/office/drawing/2014/main" id="{EC15FC04-FE17-2450-FEFF-8FA8D45F03D1}"/>
              </a:ext>
            </a:extLst>
          </p:cNvPr>
          <p:cNvSpPr/>
          <p:nvPr/>
        </p:nvSpPr>
        <p:spPr>
          <a:xfrm>
            <a:off x="76200" y="2612571"/>
            <a:ext cx="391886" cy="4463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3DE6EC-41AD-3007-2917-14D25D16D5D2}"/>
              </a:ext>
            </a:extLst>
          </p:cNvPr>
          <p:cNvSpPr txBox="1"/>
          <p:nvPr/>
        </p:nvSpPr>
        <p:spPr>
          <a:xfrm>
            <a:off x="468086" y="350582"/>
            <a:ext cx="6096000" cy="523220"/>
          </a:xfrm>
          <a:prstGeom prst="rect">
            <a:avLst/>
          </a:prstGeom>
          <a:noFill/>
        </p:spPr>
        <p:txBody>
          <a:bodyPr wrap="square">
            <a:spAutoFit/>
          </a:bodyPr>
          <a:lstStyle/>
          <a:p>
            <a:r>
              <a:rPr lang="en-US" altLang="zh-CN" sz="2800" b="1" u="sng" dirty="0"/>
              <a:t>Google: </a:t>
            </a:r>
            <a:r>
              <a:rPr lang="en-US" altLang="zh-CN" sz="2800" b="1" u="sng" dirty="0" err="1"/>
              <a:t>ColabDesign</a:t>
            </a:r>
            <a:r>
              <a:rPr lang="en-US" altLang="zh-CN" sz="2800" b="1" u="sng" dirty="0"/>
              <a:t> </a:t>
            </a:r>
            <a:r>
              <a:rPr lang="en-US" altLang="zh-CN" sz="2800" b="1" u="sng" dirty="0" err="1"/>
              <a:t>RFdiffusion</a:t>
            </a:r>
            <a:endParaRPr lang="zh-CN" altLang="en-US" sz="2800" b="1" dirty="0"/>
          </a:p>
        </p:txBody>
      </p:sp>
    </p:spTree>
    <p:extLst>
      <p:ext uri="{BB962C8B-B14F-4D97-AF65-F5344CB8AC3E}">
        <p14:creationId xmlns:p14="http://schemas.microsoft.com/office/powerpoint/2010/main" val="264511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84863-A2C0-9333-61A8-9AD261C31877}"/>
              </a:ext>
            </a:extLst>
          </p:cNvPr>
          <p:cNvSpPr>
            <a:spLocks noGrp="1"/>
          </p:cNvSpPr>
          <p:nvPr>
            <p:ph type="title"/>
          </p:nvPr>
        </p:nvSpPr>
        <p:spPr/>
        <p:txBody>
          <a:bodyPr/>
          <a:lstStyle/>
          <a:p>
            <a:endParaRPr lang="zh-CN" altLang="en-US"/>
          </a:p>
        </p:txBody>
      </p:sp>
      <p:pic>
        <p:nvPicPr>
          <p:cNvPr id="4" name="Picture 3">
            <a:extLst>
              <a:ext uri="{FF2B5EF4-FFF2-40B4-BE49-F238E27FC236}">
                <a16:creationId xmlns:a16="http://schemas.microsoft.com/office/drawing/2014/main" id="{C545FCE3-A5BF-9049-FB33-165CB044E18D}"/>
              </a:ext>
            </a:extLst>
          </p:cNvPr>
          <p:cNvPicPr>
            <a:picLocks noChangeAspect="1"/>
          </p:cNvPicPr>
          <p:nvPr/>
        </p:nvPicPr>
        <p:blipFill>
          <a:blip r:embed="rId2"/>
          <a:srcRect t="23927"/>
          <a:stretch/>
        </p:blipFill>
        <p:spPr>
          <a:xfrm>
            <a:off x="0" y="0"/>
            <a:ext cx="12192000" cy="3486185"/>
          </a:xfrm>
          <a:prstGeom prst="rect">
            <a:avLst/>
          </a:prstGeom>
        </p:spPr>
      </p:pic>
      <p:sp>
        <p:nvSpPr>
          <p:cNvPr id="5" name="Rectangle 1">
            <a:extLst>
              <a:ext uri="{FF2B5EF4-FFF2-40B4-BE49-F238E27FC236}">
                <a16:creationId xmlns:a16="http://schemas.microsoft.com/office/drawing/2014/main" id="{E7874236-7EA6-178D-6E20-5D67173EB4A1}"/>
              </a:ext>
            </a:extLst>
          </p:cNvPr>
          <p:cNvSpPr>
            <a:spLocks noChangeArrowheads="1"/>
          </p:cNvSpPr>
          <p:nvPr/>
        </p:nvSpPr>
        <p:spPr bwMode="auto">
          <a:xfrm>
            <a:off x="-10886" y="4050873"/>
            <a:ext cx="12364282" cy="2745573"/>
          </a:xfrm>
          <a:prstGeom prst="rect">
            <a:avLst/>
          </a:prstGeom>
          <a:solidFill>
            <a:srgbClr val="3838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9350" rIns="91440" bIns="793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E3E3E3"/>
                </a:solidFill>
                <a:effectLst/>
                <a:latin typeface="Roboto" panose="02000000000000000000" pitchFamily="2" charset="0"/>
              </a:rPr>
              <a:t>binder design</a:t>
            </a:r>
            <a:endParaRPr kumimoji="0" lang="zh-CN"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contigs='A:50'</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pdb='4N5T'</a:t>
            </a:r>
            <a:r>
              <a:rPr kumimoji="0" lang="zh-CN" altLang="zh-CN" sz="1400" b="0" i="0" u="none" strike="noStrike" cap="none" normalizeH="0" baseline="0" dirty="0">
                <a:ln>
                  <a:noFill/>
                </a:ln>
                <a:solidFill>
                  <a:srgbClr val="E3E3E3"/>
                </a:solidFill>
                <a:effectLst/>
                <a:latin typeface="Roboto" panose="02000000000000000000" pitchFamily="2" charset="0"/>
              </a:rPr>
              <a:t> - diffuse a </a:t>
            </a:r>
            <a:r>
              <a:rPr kumimoji="0" lang="zh-CN" altLang="zh-CN" sz="1400" b="1" i="0" u="none" strike="noStrike" cap="none" normalizeH="0" baseline="0" dirty="0">
                <a:ln>
                  <a:noFill/>
                </a:ln>
                <a:solidFill>
                  <a:srgbClr val="E3E3E3"/>
                </a:solidFill>
                <a:effectLst/>
                <a:latin typeface="Roboto" panose="02000000000000000000" pitchFamily="2" charset="0"/>
              </a:rPr>
              <a:t>binder</a:t>
            </a:r>
            <a:r>
              <a:rPr kumimoji="0" lang="zh-CN" altLang="zh-CN" sz="1400" b="0" i="0" u="none" strike="noStrike" cap="none" normalizeH="0" baseline="0" dirty="0">
                <a:ln>
                  <a:noFill/>
                </a:ln>
                <a:solidFill>
                  <a:srgbClr val="E3E3E3"/>
                </a:solidFill>
                <a:effectLst/>
                <a:latin typeface="Roboto" panose="02000000000000000000" pitchFamily="2" charset="0"/>
              </a:rPr>
              <a:t> of length 50 to chain A of defined PDB.</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contigs='E6-155:70-100'</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pdb='5KQV'</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hotspot='E64,E88,E96'</a:t>
            </a:r>
            <a:r>
              <a:rPr kumimoji="0" lang="zh-CN" altLang="zh-CN" sz="1400" b="0" i="0" u="none" strike="noStrike" cap="none" normalizeH="0" baseline="0" dirty="0">
                <a:ln>
                  <a:noFill/>
                </a:ln>
                <a:solidFill>
                  <a:srgbClr val="E3E3E3"/>
                </a:solidFill>
                <a:effectLst/>
                <a:latin typeface="Roboto" panose="02000000000000000000" pitchFamily="2" charset="0"/>
              </a:rPr>
              <a:t> - diffuse a </a:t>
            </a:r>
            <a:r>
              <a:rPr kumimoji="0" lang="zh-CN" altLang="zh-CN" sz="1400" b="1" i="0" u="none" strike="noStrike" cap="none" normalizeH="0" baseline="0" dirty="0">
                <a:ln>
                  <a:noFill/>
                </a:ln>
                <a:solidFill>
                  <a:srgbClr val="E3E3E3"/>
                </a:solidFill>
                <a:effectLst/>
                <a:latin typeface="Roboto" panose="02000000000000000000" pitchFamily="2" charset="0"/>
              </a:rPr>
              <a:t>binder</a:t>
            </a:r>
            <a:r>
              <a:rPr kumimoji="0" lang="zh-CN" altLang="zh-CN" sz="1400" b="0" i="0" u="none" strike="noStrike" cap="none" normalizeH="0" baseline="0" dirty="0">
                <a:ln>
                  <a:noFill/>
                </a:ln>
                <a:solidFill>
                  <a:srgbClr val="E3E3E3"/>
                </a:solidFill>
                <a:effectLst/>
                <a:latin typeface="Roboto" panose="02000000000000000000" pitchFamily="2" charset="0"/>
              </a:rPr>
              <a:t> of length 70 to 100 (sampled randomly) to chain E and defined hotspot(s).</a:t>
            </a:r>
            <a:endParaRPr kumimoji="0" lang="en-US" altLang="zh-CN" sz="1400" b="0" i="0" u="none" strike="noStrike" cap="none" normalizeH="0" baseline="0" dirty="0">
              <a:ln>
                <a:noFill/>
              </a:ln>
              <a:solidFill>
                <a:srgbClr val="E3E3E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CN" altLang="zh-CN" sz="1400" b="0" i="0" u="none" strike="noStrike" cap="none" normalizeH="0" baseline="0" dirty="0">
              <a:ln>
                <a:noFill/>
              </a:ln>
              <a:solidFill>
                <a:srgbClr val="E3E3E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E3E3E3"/>
                </a:solidFill>
                <a:effectLst/>
                <a:latin typeface="Roboto" panose="02000000000000000000" pitchFamily="2" charset="0"/>
              </a:rPr>
              <a:t>motif scaffolding</a:t>
            </a:r>
            <a:endParaRPr kumimoji="0" lang="zh-CN"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contigs='40/A163-181/40'</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pdb='5TPN'</a:t>
            </a:r>
            <a:endParaRPr kumimoji="0" lang="zh-CN" altLang="zh-CN" sz="1400" b="0" i="0" u="none" strike="noStrike" cap="none" normalizeH="0" baseline="0" dirty="0">
              <a:ln>
                <a:noFill/>
              </a:ln>
              <a:solidFill>
                <a:srgbClr val="E3E3E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contigs='A3-30/36/A33-68'</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pdb='6MRR'</a:t>
            </a:r>
            <a:r>
              <a:rPr kumimoji="0" lang="zh-CN" altLang="zh-CN" sz="1400" b="0" i="0" u="none" strike="noStrike" cap="none" normalizeH="0" baseline="0" dirty="0">
                <a:ln>
                  <a:noFill/>
                </a:ln>
                <a:solidFill>
                  <a:srgbClr val="E3E3E3"/>
                </a:solidFill>
                <a:effectLst/>
                <a:latin typeface="Roboto" panose="02000000000000000000" pitchFamily="2" charset="0"/>
              </a:rPr>
              <a:t> - diffuse a loop of length 36 between two segments of defined PDB ranges.</a:t>
            </a:r>
            <a:endParaRPr kumimoji="0" lang="en-US" altLang="zh-CN" sz="1400" b="0" i="0" u="none" strike="noStrike" cap="none" normalizeH="0" baseline="0" dirty="0">
              <a:ln>
                <a:noFill/>
              </a:ln>
              <a:solidFill>
                <a:srgbClr val="E3E3E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zh-CN" altLang="zh-CN" sz="1400" b="0" i="0" u="none" strike="noStrike" cap="none" normalizeH="0" baseline="0" dirty="0">
              <a:ln>
                <a:noFill/>
              </a:ln>
              <a:solidFill>
                <a:srgbClr val="E3E3E3"/>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400" b="1" i="0" u="none" strike="noStrike" cap="none" normalizeH="0" baseline="0" dirty="0">
                <a:ln>
                  <a:noFill/>
                </a:ln>
                <a:solidFill>
                  <a:srgbClr val="E3E3E3"/>
                </a:solidFill>
                <a:effectLst/>
                <a:latin typeface="Roboto" panose="02000000000000000000" pitchFamily="2" charset="0"/>
              </a:rPr>
              <a:t>partial diffusion</a:t>
            </a:r>
            <a:endParaRPr kumimoji="0" lang="zh-CN" altLang="zh-CN"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pdb='6MRR'</a:t>
            </a:r>
            <a:r>
              <a:rPr kumimoji="0" lang="zh-CN" altLang="zh-CN" sz="1400" b="0" i="0" u="none" strike="noStrike" cap="none" normalizeH="0" baseline="0" dirty="0">
                <a:ln>
                  <a:noFill/>
                </a:ln>
                <a:solidFill>
                  <a:srgbClr val="E3E3E3"/>
                </a:solidFill>
                <a:effectLst/>
                <a:latin typeface="Roboto" panose="02000000000000000000" pitchFamily="2" charset="0"/>
              </a:rPr>
              <a:t> - noise all coordinates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contigs='A1-10'</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pdb='6MRR'</a:t>
            </a:r>
            <a:r>
              <a:rPr kumimoji="0" lang="zh-CN" altLang="zh-CN" sz="1400" b="0" i="0" u="none" strike="noStrike" cap="none" normalizeH="0" baseline="0" dirty="0">
                <a:ln>
                  <a:noFill/>
                </a:ln>
                <a:solidFill>
                  <a:srgbClr val="E3E3E3"/>
                </a:solidFill>
                <a:effectLst/>
                <a:latin typeface="Roboto" panose="02000000000000000000" pitchFamily="2" charset="0"/>
              </a:rPr>
              <a:t> - keep first 10 positions fixed, noise the rest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400" b="0" i="0" u="none" strike="noStrike" cap="none" normalizeH="0" baseline="0" dirty="0">
                <a:ln>
                  <a:noFill/>
                </a:ln>
                <a:solidFill>
                  <a:srgbClr val="E3E3E3"/>
                </a:solidFill>
                <a:effectLst/>
                <a:latin typeface="Arial Unicode MS"/>
              </a:rPr>
              <a:t>contigs='A'</a:t>
            </a:r>
            <a:r>
              <a:rPr kumimoji="0" lang="zh-CN" altLang="zh-CN" sz="1400" b="0" i="0" u="none" strike="noStrike" cap="none" normalizeH="0" baseline="0" dirty="0">
                <a:ln>
                  <a:noFill/>
                </a:ln>
                <a:solidFill>
                  <a:srgbClr val="E3E3E3"/>
                </a:solidFill>
                <a:effectLst/>
                <a:latin typeface="Roboto" panose="02000000000000000000" pitchFamily="2" charset="0"/>
              </a:rPr>
              <a:t> </a:t>
            </a:r>
            <a:r>
              <a:rPr kumimoji="0" lang="zh-CN" altLang="zh-CN" sz="1400" b="0" i="0" u="none" strike="noStrike" cap="none" normalizeH="0" baseline="0" dirty="0">
                <a:ln>
                  <a:noFill/>
                </a:ln>
                <a:solidFill>
                  <a:srgbClr val="E3E3E3"/>
                </a:solidFill>
                <a:effectLst/>
                <a:latin typeface="Arial Unicode MS"/>
              </a:rPr>
              <a:t>pdb='1SSC'</a:t>
            </a:r>
            <a:r>
              <a:rPr kumimoji="0" lang="zh-CN" altLang="zh-CN" sz="1400" b="0" i="0" u="none" strike="noStrike" cap="none" normalizeH="0" baseline="0" dirty="0">
                <a:ln>
                  <a:noFill/>
                </a:ln>
                <a:solidFill>
                  <a:srgbClr val="E3E3E3"/>
                </a:solidFill>
                <a:effectLst/>
                <a:latin typeface="Roboto" panose="02000000000000000000" pitchFamily="2" charset="0"/>
              </a:rPr>
              <a:t> - fix chain A, noise the rest</a:t>
            </a:r>
          </a:p>
        </p:txBody>
      </p:sp>
      <p:sp>
        <p:nvSpPr>
          <p:cNvPr id="6" name="Rectangle 5">
            <a:extLst>
              <a:ext uri="{FF2B5EF4-FFF2-40B4-BE49-F238E27FC236}">
                <a16:creationId xmlns:a16="http://schemas.microsoft.com/office/drawing/2014/main" id="{95944251-85DC-72E6-8EC4-7A1FD99AED0D}"/>
              </a:ext>
            </a:extLst>
          </p:cNvPr>
          <p:cNvSpPr/>
          <p:nvPr/>
        </p:nvSpPr>
        <p:spPr>
          <a:xfrm>
            <a:off x="707571" y="1031271"/>
            <a:ext cx="1600199" cy="4463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a:extLst>
              <a:ext uri="{FF2B5EF4-FFF2-40B4-BE49-F238E27FC236}">
                <a16:creationId xmlns:a16="http://schemas.microsoft.com/office/drawing/2014/main" id="{11E4C3F2-3720-DCE4-0068-BBA848635B1C}"/>
              </a:ext>
            </a:extLst>
          </p:cNvPr>
          <p:cNvSpPr/>
          <p:nvPr/>
        </p:nvSpPr>
        <p:spPr>
          <a:xfrm>
            <a:off x="707571" y="2544385"/>
            <a:ext cx="1600199" cy="4463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0E5A2649-808A-8FA1-9549-D0E65661FB6C}"/>
              </a:ext>
            </a:extLst>
          </p:cNvPr>
          <p:cNvSpPr txBox="1"/>
          <p:nvPr/>
        </p:nvSpPr>
        <p:spPr>
          <a:xfrm>
            <a:off x="3341914" y="2582876"/>
            <a:ext cx="2723823" cy="369332"/>
          </a:xfrm>
          <a:prstGeom prst="rect">
            <a:avLst/>
          </a:prstGeom>
          <a:noFill/>
        </p:spPr>
        <p:txBody>
          <a:bodyPr wrap="none" rtlCol="0">
            <a:spAutoFit/>
          </a:bodyPr>
          <a:lstStyle/>
          <a:p>
            <a:r>
              <a:rPr lang="en-US" altLang="zh-CN" b="1" dirty="0">
                <a:solidFill>
                  <a:srgbClr val="FF0000"/>
                </a:solidFill>
              </a:rPr>
              <a:t>If you do binder design</a:t>
            </a:r>
            <a:endParaRPr lang="zh-CN" altLang="en-US" b="1" dirty="0">
              <a:solidFill>
                <a:srgbClr val="FF0000"/>
              </a:solidFill>
            </a:endParaRPr>
          </a:p>
        </p:txBody>
      </p:sp>
      <p:sp>
        <p:nvSpPr>
          <p:cNvPr id="10" name="TextBox 9">
            <a:extLst>
              <a:ext uri="{FF2B5EF4-FFF2-40B4-BE49-F238E27FC236}">
                <a16:creationId xmlns:a16="http://schemas.microsoft.com/office/drawing/2014/main" id="{C0B9EE31-5EE7-792D-A9BE-EC66FDA161F8}"/>
              </a:ext>
            </a:extLst>
          </p:cNvPr>
          <p:cNvSpPr txBox="1"/>
          <p:nvPr/>
        </p:nvSpPr>
        <p:spPr>
          <a:xfrm>
            <a:off x="3037114" y="1558426"/>
            <a:ext cx="8268161" cy="369332"/>
          </a:xfrm>
          <a:prstGeom prst="rect">
            <a:avLst/>
          </a:prstGeom>
          <a:noFill/>
        </p:spPr>
        <p:txBody>
          <a:bodyPr wrap="none" rtlCol="0">
            <a:spAutoFit/>
          </a:bodyPr>
          <a:lstStyle/>
          <a:p>
            <a:r>
              <a:rPr lang="en-US" altLang="zh-CN" b="1" dirty="0">
                <a:solidFill>
                  <a:srgbClr val="FF0000"/>
                </a:solidFill>
              </a:rPr>
              <a:t>Leave blank. You will be asked to provide a </a:t>
            </a:r>
            <a:r>
              <a:rPr lang="en-US" altLang="zh-CN" b="1" dirty="0" err="1">
                <a:solidFill>
                  <a:srgbClr val="FF0000"/>
                </a:solidFill>
              </a:rPr>
              <a:t>pdb</a:t>
            </a:r>
            <a:r>
              <a:rPr lang="en-US" altLang="zh-CN" b="1" dirty="0">
                <a:solidFill>
                  <a:srgbClr val="FF0000"/>
                </a:solidFill>
              </a:rPr>
              <a:t> file after running this cell.</a:t>
            </a:r>
            <a:endParaRPr lang="zh-CN" altLang="en-US" b="1" dirty="0">
              <a:solidFill>
                <a:srgbClr val="FF0000"/>
              </a:solidFill>
            </a:endParaRPr>
          </a:p>
        </p:txBody>
      </p:sp>
    </p:spTree>
    <p:extLst>
      <p:ext uri="{BB962C8B-B14F-4D97-AF65-F5344CB8AC3E}">
        <p14:creationId xmlns:p14="http://schemas.microsoft.com/office/powerpoint/2010/main" val="316227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296DF-1207-319C-3A27-E669E67B83E8}"/>
              </a:ext>
            </a:extLst>
          </p:cNvPr>
          <p:cNvPicPr>
            <a:picLocks noChangeAspect="1"/>
          </p:cNvPicPr>
          <p:nvPr/>
        </p:nvPicPr>
        <p:blipFill>
          <a:blip r:embed="rId2"/>
          <a:stretch>
            <a:fillRect/>
          </a:stretch>
        </p:blipFill>
        <p:spPr>
          <a:xfrm>
            <a:off x="0" y="2240139"/>
            <a:ext cx="12192000" cy="2377722"/>
          </a:xfrm>
          <a:prstGeom prst="rect">
            <a:avLst/>
          </a:prstGeom>
        </p:spPr>
      </p:pic>
      <p:sp>
        <p:nvSpPr>
          <p:cNvPr id="6" name="Rectangle 5">
            <a:extLst>
              <a:ext uri="{FF2B5EF4-FFF2-40B4-BE49-F238E27FC236}">
                <a16:creationId xmlns:a16="http://schemas.microsoft.com/office/drawing/2014/main" id="{AA2A6FD0-4D25-F946-777C-7FFF79CC2D3D}"/>
              </a:ext>
            </a:extLst>
          </p:cNvPr>
          <p:cNvSpPr/>
          <p:nvPr/>
        </p:nvSpPr>
        <p:spPr>
          <a:xfrm>
            <a:off x="108797" y="2656114"/>
            <a:ext cx="391886" cy="4463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529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6AEBD-839F-E259-5726-B732A508E4E4}"/>
              </a:ext>
            </a:extLst>
          </p:cNvPr>
          <p:cNvPicPr>
            <a:picLocks noChangeAspect="1"/>
          </p:cNvPicPr>
          <p:nvPr/>
        </p:nvPicPr>
        <p:blipFill>
          <a:blip r:embed="rId2"/>
          <a:stretch>
            <a:fillRect/>
          </a:stretch>
        </p:blipFill>
        <p:spPr>
          <a:xfrm>
            <a:off x="0" y="1295400"/>
            <a:ext cx="12192000" cy="4267200"/>
          </a:xfrm>
          <a:prstGeom prst="rect">
            <a:avLst/>
          </a:prstGeom>
        </p:spPr>
      </p:pic>
      <p:sp>
        <p:nvSpPr>
          <p:cNvPr id="8" name="TextBox 7">
            <a:extLst>
              <a:ext uri="{FF2B5EF4-FFF2-40B4-BE49-F238E27FC236}">
                <a16:creationId xmlns:a16="http://schemas.microsoft.com/office/drawing/2014/main" id="{B6E3F246-3FDC-80DC-0CC7-FEFAA6C4DAA3}"/>
              </a:ext>
            </a:extLst>
          </p:cNvPr>
          <p:cNvSpPr txBox="1"/>
          <p:nvPr/>
        </p:nvSpPr>
        <p:spPr>
          <a:xfrm>
            <a:off x="2460171" y="1763486"/>
            <a:ext cx="6942926" cy="369332"/>
          </a:xfrm>
          <a:prstGeom prst="rect">
            <a:avLst/>
          </a:prstGeom>
          <a:noFill/>
        </p:spPr>
        <p:txBody>
          <a:bodyPr wrap="none" rtlCol="0">
            <a:spAutoFit/>
          </a:bodyPr>
          <a:lstStyle/>
          <a:p>
            <a:r>
              <a:rPr lang="en-US" altLang="zh-CN" b="1" dirty="0">
                <a:solidFill>
                  <a:srgbClr val="FF0000"/>
                </a:solidFill>
              </a:rPr>
              <a:t>Higher: longer time to run &amp; better chance to obtain good seq</a:t>
            </a:r>
            <a:endParaRPr lang="zh-CN" altLang="en-US" b="1" dirty="0">
              <a:solidFill>
                <a:srgbClr val="FF0000"/>
              </a:solidFill>
            </a:endParaRPr>
          </a:p>
        </p:txBody>
      </p:sp>
      <p:sp>
        <p:nvSpPr>
          <p:cNvPr id="9" name="TextBox 8">
            <a:extLst>
              <a:ext uri="{FF2B5EF4-FFF2-40B4-BE49-F238E27FC236}">
                <a16:creationId xmlns:a16="http://schemas.microsoft.com/office/drawing/2014/main" id="{9EEB6771-A0FC-068C-EA6B-1E1F26157092}"/>
              </a:ext>
            </a:extLst>
          </p:cNvPr>
          <p:cNvSpPr txBox="1"/>
          <p:nvPr/>
        </p:nvSpPr>
        <p:spPr>
          <a:xfrm>
            <a:off x="2460171" y="2737320"/>
            <a:ext cx="5532284" cy="369332"/>
          </a:xfrm>
          <a:prstGeom prst="rect">
            <a:avLst/>
          </a:prstGeom>
          <a:noFill/>
        </p:spPr>
        <p:txBody>
          <a:bodyPr wrap="none" rtlCol="0">
            <a:spAutoFit/>
          </a:bodyPr>
          <a:lstStyle/>
          <a:p>
            <a:r>
              <a:rPr lang="en-US" altLang="zh-CN" b="1" dirty="0">
                <a:solidFill>
                  <a:srgbClr val="FF0000"/>
                </a:solidFill>
              </a:rPr>
              <a:t>Higher: longer time to run &amp; better folding of seq</a:t>
            </a:r>
            <a:endParaRPr lang="zh-CN" altLang="en-US" b="1" dirty="0">
              <a:solidFill>
                <a:srgbClr val="FF0000"/>
              </a:solidFill>
            </a:endParaRPr>
          </a:p>
        </p:txBody>
      </p:sp>
      <p:sp>
        <p:nvSpPr>
          <p:cNvPr id="10" name="TextBox 9">
            <a:extLst>
              <a:ext uri="{FF2B5EF4-FFF2-40B4-BE49-F238E27FC236}">
                <a16:creationId xmlns:a16="http://schemas.microsoft.com/office/drawing/2014/main" id="{04049ADA-C048-4C43-E19E-A2D58AC8A6BB}"/>
              </a:ext>
            </a:extLst>
          </p:cNvPr>
          <p:cNvSpPr txBox="1"/>
          <p:nvPr/>
        </p:nvSpPr>
        <p:spPr>
          <a:xfrm>
            <a:off x="2460171" y="3223828"/>
            <a:ext cx="3976410" cy="369332"/>
          </a:xfrm>
          <a:prstGeom prst="rect">
            <a:avLst/>
          </a:prstGeom>
          <a:noFill/>
        </p:spPr>
        <p:txBody>
          <a:bodyPr wrap="none" rtlCol="0">
            <a:spAutoFit/>
          </a:bodyPr>
          <a:lstStyle/>
          <a:p>
            <a:r>
              <a:rPr lang="en-US" altLang="zh-CN" b="1" dirty="0">
                <a:solidFill>
                  <a:srgbClr val="FF0000"/>
                </a:solidFill>
              </a:rPr>
              <a:t>Tick if your protein has two chains</a:t>
            </a:r>
            <a:endParaRPr lang="zh-CN" altLang="en-US" b="1" dirty="0">
              <a:solidFill>
                <a:srgbClr val="FF0000"/>
              </a:solidFill>
            </a:endParaRPr>
          </a:p>
        </p:txBody>
      </p:sp>
      <p:sp>
        <p:nvSpPr>
          <p:cNvPr id="11" name="TextBox 10">
            <a:extLst>
              <a:ext uri="{FF2B5EF4-FFF2-40B4-BE49-F238E27FC236}">
                <a16:creationId xmlns:a16="http://schemas.microsoft.com/office/drawing/2014/main" id="{09CF2E90-5E27-D636-98AE-FC13471B1C1C}"/>
              </a:ext>
            </a:extLst>
          </p:cNvPr>
          <p:cNvSpPr txBox="1"/>
          <p:nvPr/>
        </p:nvSpPr>
        <p:spPr>
          <a:xfrm>
            <a:off x="2460171" y="3759120"/>
            <a:ext cx="6673622" cy="369332"/>
          </a:xfrm>
          <a:prstGeom prst="rect">
            <a:avLst/>
          </a:prstGeom>
          <a:noFill/>
        </p:spPr>
        <p:txBody>
          <a:bodyPr wrap="none" rtlCol="0">
            <a:spAutoFit/>
          </a:bodyPr>
          <a:lstStyle/>
          <a:p>
            <a:r>
              <a:rPr lang="en-US" altLang="zh-CN" b="1" dirty="0">
                <a:solidFill>
                  <a:srgbClr val="FF0000"/>
                </a:solidFill>
              </a:rPr>
              <a:t>Remove cystine in your design to avoid experimental issue</a:t>
            </a:r>
            <a:endParaRPr lang="zh-CN" altLang="en-US" b="1" dirty="0">
              <a:solidFill>
                <a:srgbClr val="FF0000"/>
              </a:solidFill>
            </a:endParaRPr>
          </a:p>
        </p:txBody>
      </p:sp>
      <p:sp>
        <p:nvSpPr>
          <p:cNvPr id="12" name="TextBox 11">
            <a:extLst>
              <a:ext uri="{FF2B5EF4-FFF2-40B4-BE49-F238E27FC236}">
                <a16:creationId xmlns:a16="http://schemas.microsoft.com/office/drawing/2014/main" id="{39AD8DF7-E766-40C5-F2D1-1262794A9409}"/>
              </a:ext>
            </a:extLst>
          </p:cNvPr>
          <p:cNvSpPr txBox="1"/>
          <p:nvPr/>
        </p:nvSpPr>
        <p:spPr>
          <a:xfrm>
            <a:off x="3165492" y="4239019"/>
            <a:ext cx="5596404" cy="369332"/>
          </a:xfrm>
          <a:prstGeom prst="rect">
            <a:avLst/>
          </a:prstGeom>
          <a:noFill/>
        </p:spPr>
        <p:txBody>
          <a:bodyPr wrap="none" rtlCol="0">
            <a:spAutoFit/>
          </a:bodyPr>
          <a:lstStyle/>
          <a:p>
            <a:r>
              <a:rPr lang="en-US" altLang="zh-CN" b="1" dirty="0">
                <a:solidFill>
                  <a:srgbClr val="FF0000"/>
                </a:solidFill>
              </a:rPr>
              <a:t>Higher: more randomness &amp; diversity in your seq</a:t>
            </a:r>
            <a:endParaRPr lang="zh-CN" altLang="en-US" b="1" dirty="0">
              <a:solidFill>
                <a:srgbClr val="FF0000"/>
              </a:solidFill>
            </a:endParaRPr>
          </a:p>
        </p:txBody>
      </p:sp>
      <p:sp>
        <p:nvSpPr>
          <p:cNvPr id="15" name="TextBox 14">
            <a:extLst>
              <a:ext uri="{FF2B5EF4-FFF2-40B4-BE49-F238E27FC236}">
                <a16:creationId xmlns:a16="http://schemas.microsoft.com/office/drawing/2014/main" id="{20D1C1E0-5620-EBB9-D937-9C77F991972D}"/>
              </a:ext>
            </a:extLst>
          </p:cNvPr>
          <p:cNvSpPr txBox="1"/>
          <p:nvPr/>
        </p:nvSpPr>
        <p:spPr>
          <a:xfrm>
            <a:off x="2449164" y="2287501"/>
            <a:ext cx="7609235" cy="369332"/>
          </a:xfrm>
          <a:prstGeom prst="rect">
            <a:avLst/>
          </a:prstGeom>
          <a:noFill/>
        </p:spPr>
        <p:txBody>
          <a:bodyPr wrap="square">
            <a:spAutoFit/>
          </a:bodyPr>
          <a:lstStyle/>
          <a:p>
            <a:r>
              <a:rPr lang="en-US" altLang="zh-CN" b="1" dirty="0">
                <a:solidFill>
                  <a:srgbClr val="FF0000"/>
                </a:solidFill>
              </a:rPr>
              <a:t>Tick to use design template to help structure prediction</a:t>
            </a:r>
            <a:endParaRPr lang="zh-CN" altLang="en-US" b="1" dirty="0">
              <a:solidFill>
                <a:srgbClr val="FF0000"/>
              </a:solidFill>
            </a:endParaRPr>
          </a:p>
        </p:txBody>
      </p:sp>
    </p:spTree>
    <p:extLst>
      <p:ext uri="{BB962C8B-B14F-4D97-AF65-F5344CB8AC3E}">
        <p14:creationId xmlns:p14="http://schemas.microsoft.com/office/powerpoint/2010/main" val="3213029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ORTMETHOD" val="pptx_export_from_biorender"/>
  <p:tag name="ILLUSTRATIONID" val="67d2eb5150657d6d150dc26c"/>
  <p:tag name="SLIDEID" val="9330ecaf-e77e-4fa6-90f1-bd07c62a12bc"/>
  <p:tag name="VERSION" val="1741876049414"/>
  <p:tag name="TITLE" val="Standard RFdiffusion pipeline"/>
  <p:tag name="CREATORNAME" val="Patrick Barth"/>
  <p:tag name="DATEINSERTED" val="1741876084761"/>
  <p:tag name="DPI" val="300"/>
  <p:tag name="BIOJSON" val="{&quot;id&quot;:&quot;3550e476-8758-48e1-816f-ec7c244f7b54&quot;,&quot;objects&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c5d86c97-49d6-4565-89c9-524b6bf1ef70&quot;:{&quot;id&quot;:&quot;c5d86c97-49d6-4565-89c9-524b6bf1ef70&quot;,&quot;type&quot;:&quot;FIGURE_OBJECT&quot;,&quot;relativeTransform&quot;:{&quot;translate&quot;:{&quot;x&quot;:0,&quot;y&quot;:0},&quot;rotate&quot;:0,&quot;skewX&quot;:0,&quot;scale&quot;:{&quot;x&quot;:1,&quot;y&quot;:1}},&quot;path&quot;:{&quot;type&quot;:&quot;RECT&quot;,&quot;size&quot;:{&quot;x&quot;:1608,&quot;y&quot;:672}},&quot;pathStyles&quot;:[{&quot;type&quot;:&quot;FILL&quot;,&quot;fillStyle&quot;:&quot;rgba(0,0,0,0)&quot;}],&quot;parent&quot;:{&quot;type&quot;:&quot;FRAME&quot;,&quot;parentId&quot;:&quot;9330ecaf-e77e-4fa6-90f1-bd07c62a12bc&quot;,&quot;order&quot;:&quot;5&quot;}},&quot;500ad2bd-dc72-4c13-8dea-78d53bbb3f77&quot;:{&quot;relativeTransform&quot;:{&quot;translate&quot;:{&quot;x&quot;:-461.39554727569714,&quot;y&quot;:-68.43878526546987},&quot;rotate&quot;:1.5707963267948963,&quot;skewX&quot;:0,&quot;scale&quot;:{&quot;x&quot;:1,&quot;y&quot;:1}},&quot;type&quot;:&quot;FIGURE_OBJECT&quot;,&quot;id&quot;:&quot;500ad2bd-dc72-4c13-8dea-78d53bbb3f77&quot;,&quot;opacity&quot;:1,&quot;path&quot;:{&quot;type&quot;:&quot;POLY_LINE&quot;,&quot;points&quot;:[{&quot;x&quot;:0,&quot;y&quot;:50.03704344241933},{&quot;x&quot;:0,&quot;y&quot;:13.130898741152862},{&quot;x&quot;:0,&quot;y&quot;:-50.03704344241933}],&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1&quot;},&quot;connectorInfo&quot;:{&quot;connectedObjects&quot;:[],&quot;type&quot;:&quot;LINE&quot;,&quot;offset&quot;:{&quot;x&quot;:0,&quot;y&quot;:0},&quot;bending&quot;:0.1,&quot;firstElementIsHead&quot;:tru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83396eac-c1be-4745-a915-b1f70bc356a9&quot;:{&quot;id&quot;:&quot;83396eac-c1be-4745-a915-b1f70bc356a9&quot;,&quot;type&quot;:&quot;FIGURE_OBJECT&quot;,&quot;relativeTransform&quot;:{&quot;translate&quot;:{&quot;x&quot;:-643.4151965171803,&quot;y&quot;:12.721883971021834},&quot;rotate&quot;:0,&quot;skewX&quot;:0,&quot;scale&quot;:{&quot;x&quot;:1,&quot;y&quot;:1}},&quot;text&quot;:{&quot;textData&quot;:{&quot;lineSpacing&quot;:&quot;normal&quot;,&quot;alignment&quot;:&quot;left&quot;,&quot;verticalAlign&quot;:&quot;TOP&quot;,&quot;lines&quot;:[{&quot;runs&quot;:[{&quot;style&quot;:{&quot;fontWeight&quot;:&quot;normal&quot;,&quot;fontStyle&quot;:&quot;normal&quot;,&quot;fontSize&quot;:20.17041876148159,&quot;fontFamily&quot;:&quot;Helvetica&quot;,&quot;color&quot;:&quot;black&quot;,&quot;decoration&quot;:&quot;none&quot;},&quot;range&quot;:[0,13]}],&quot;text&quot;:&quot;Protein target&quot;}],&quot;_lastCaretLocation&quot;:{&quot;lineIndex&quot;:0,&quot;runIndex&quot;:-1,&quot;charIndex&quot;:-1,&quot;endOfLine&quot;:true}},&quot;format&quot;:&quot;BETTER_TEXT&quot;,&quot;size&quot;:{&quot;x&quot;:124.47476414253713,&quot;y&quot;:23.772279254603305},&quot;targetSize&quot;:{&quot;x&quot;:124.47476414253713,&quot;y&quot;:23.772279254603305}},&quot;parent&quot;:{&quot;type&quot;:&quot;CHILD&quot;,&quot;parentId&quot;:&quot;9330ecaf-e77e-4fa6-90f1-bd07c62a12bc&quot;,&quot;order&quot;:&quot;15&quot;}},&quot;1304f922-9ffb-4137-a6ad-c3e00c52a2a9&quot;:{&quot;type&quot;:&quot;FIGURE_OBJECT&quot;,&quot;id&quot;:&quot;1304f922-9ffb-4137-a6ad-c3e00c52a2a9&quot;,&quot;relativeTransform&quot;:{&quot;translate&quot;:{&quot;x&quot;:-638.4118036952323,&quot;y&quot;:-68.98960788727898},&quot;rotate&quot;:0,&quot;skewX&quot;:0,&quot;scale&quot;:{&quot;x&quot;:1,&quot;y&quot;:1}},&quot;opacity&quot;:1,&quot;path&quot;:{&quot;type&quot;:&quot;RECT&quot;,&quot;size&quot;:{&quot;x&quot;:255.17696149164908,&quot;y&quot;:216.11162958730276},&quot;cornerRounding&quot;:{&quot;type&quot;:&quot;ARC_LENGTH&quot;,&quot;global&quot;:33.94654034801219}},&quot;pathStyles&quot;:[{&quot;type&quot;:&quot;FILL&quot;,&quot;fillStyle&quot;:&quot;rgba(216, 240, 246, 1)&quot;},{&quot;type&quot;:&quot;STROKE&quot;,&quot;strokeStyle&quot;:&quot;rgba(48, 110, 128, 1)&quot;,&quot;lineWidth&quot;:2.161103878901844,&quot;lineJoin&quot;:&quot;round&quot;}],&quot;isLocked&quot;:false,&quot;parent&quot;:{&quot;type&quot;:&quot;CHILD&quot;,&quot;parentId&quot;:&quot;9330ecaf-e77e-4fa6-90f1-bd07c62a12bc&quot;,&quot;order&quot;:&quot;02&quot;}},&quot;f488f2d8-e826-44d5-a11a-d7b5b8d1d81f&quot;:{&quot;id&quot;:&quot;f488f2d8-e826-44d5-a11a-d7b5b8d1d81f&quot;,&quot;type&quot;:&quot;FIGURE_OBJECT&quot;,&quot;relativeTransform&quot;:{&quot;translate&quot;:{&quot;x&quot;:-638.4124908889185,&quot;y&quot;:-153.12005577709215},&quot;rotate&quot;:0,&quot;skewX&quot;:0,&quot;scale&quot;:{&quot;x&quot;:1,&quot;y&quot;:1}},&quot;text&quot;:{&quot;textData&quot;:{&quot;lineSpacing&quot;:&quot;normal&quot;,&quot;alignment&quot;:&quot;left&quot;,&quot;verticalAlign&quot;:&quot;TOP&quot;,&quot;lines&quot;:[{&quot;runs&quot;:[{&quot;style&quot;:{&quot;fontWeight&quot;:&quot;normal&quot;,&quot;fontStyle&quot;:&quot;normal&quot;,&quot;fontSize&quot;:20.17041876148159,&quot;fontFamily&quot;:&quot;Helvetica&quot;,&quot;color&quot;:&quot;black&quot;,&quot;decoration&quot;:&quot;none&quot;},&quot;range&quot;:[0,4]}],&quot;text&quot;:&quot;Input&quot;}],&quot;_lastCaretLocation&quot;:{&quot;lineIndex&quot;:0,&quot;runIndex&quot;:-1,&quot;charIndex&quot;:-1,&quot;endOfLine&quot;:true}},&quot;format&quot;:&quot;BETTER_TEXT&quot;,&quot;size&quot;:{&quot;x&quot;:58.99646077304234,&quot;y&quot;:33.93619223261919},&quot;targetSize&quot;:{&quot;x&quot;:58.99646077304234,&quot;y&quot;:33.93619223261919}},&quot;parent&quot;:{&quot;type&quot;:&quot;CHILD&quot;,&quot;parentId&quot;:&quot;9330ecaf-e77e-4fa6-90f1-bd07c62a12bc&quot;,&quot;order&quot;:&quot;2&quot;}},&quot;f4c2a665-acb0-4676-afb2-f685fd75bfe4&quot;:{&quot;relativeTransform&quot;:{&quot;translate&quot;:{&quot;x&quot;:-121.04512962138028,&quot;y&quot;:133.7601592195968},&quot;rotate&quot;:0,&quot;skewX&quot;:0,&quot;scale&quot;:{&quot;x&quot;:1,&quot;y&quot;:1}},&quot;type&quot;:&quot;FIGURE_OBJECT&quot;,&quot;id&quot;:&quot;f4c2a665-acb0-4676-afb2-f685fd75bfe4&quot;,&quot;opacity&quot;:1,&quot;path&quot;:{&quot;type&quot;:&quot;POLY_LINE&quot;,&quot;points&quot;:[{&quot;x&quot;:-108.17564197230365,&quot;y&quot;:-202.11869443961672},{&quot;x&quot;:-67.03509205632072,&quot;y&quot;:-201.69818859219862},{&quot;x&quot;:-33.113539204923846,&quot;y&quot;:-201.6981885921986}],&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25&quot;},&quot;connectorInfo&quot;:{&quot;connectedObjects&quot;:[],&quot;type&quot;:&quot;LINE&quot;,&quot;offset&quot;:{&quot;x&quot;:0,&quot;y&quot;:0},&quot;bending&quot;:0.1,&quot;firstElementIsHead&quot;:tru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translate&quot;:{&quot;x&quot;:0,&quot;y&quot;:0},&quot;rotate&quot;:3.141592653589793,&quot;skewX&quot;:0,&quot;scale&quot;:{&quot;x&quot;:-1,&quot;y&quot;:1}},&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a83387c8-0aff-44d1-a83f-a63e4fc8fb70&quot;:{&quot;relativeTransform&quot;:{&quot;translate&quot;:{&quot;x&quot;:-340.42333252132414,&quot;y&quot;:-367.02672067492534},&quot;rotate&quot;:0,&quot;skewX&quot;:0,&quot;scale&quot;:{&quot;x&quot;:1,&quot;y&quot;:1}},&quot;type&quot;:&quot;FIGURE_OBJECT&quot;,&quot;id&quot;:&quot;a83387c8-0aff-44d1-a83f-a63e4fc8fb70&quot;,&quot;parent&quot;:{&quot;type&quot;:&quot;CHILD&quot;,&quot;parentId&quot;:&quot;9330ecaf-e77e-4fa6-90f1-bd07c62a12bc&quot;,&quot;order&quot;:&quot;3&quot;},&quot;name&quot;:&quot;Amino acid sequence&quot;,&quot;displayName&quot;:&quot;Amino acid sequence&quot;,&quot;source&quot;:{&quot;id&quot;:&quot;632a0212ce64fcfc6fe59714&quot;,&quot;type&quot;:&quot;ASSETS&quot;},&quot;isPremium&quot;:true},&quot;e2c1b806-7dfe-4a60-9cb4-45959b90e778&quot;:{&quot;type&quot;:&quot;FIGURE_OBJECT&quot;,&quot;id&quot;:&quot;e2c1b806-7dfe-4a60-9cb4-45959b90e778&quot;,&quot;relativeTransform&quot;:{&quot;translate&quot;:{&quot;x&quot;:360.4941641325367,&quot;y&quot;:299.0900592127299},&quot;rotate&quot;:0},&quot;opacity&quot;:1,&quot;path&quot;:{&quot;type&quot;:&quot;POLY_LINE&quot;,&quot;points&quot;:[{&quot;x&quot;:-135.4593779225294,&quot;y&quot;:0},{&quot;x&quot;:135.45937792252946,&quot;y&quot;:0}],&quot;closed&quot;:false},&quot;pathStyles&quot;:[{&quot;type&quot;:&quot;FILL&quot;,&quot;fillStyle&quot;:&quot;transparent&quot;},{&quot;type&quot;:&quot;STROKE&quot;,&quot;strokeStyle&quot;:&quot;rgba(79, 97, 156, 0.9725490196078431)&quot;,&quot;lineWidth&quot;:2.636880062092209,&quot;lineJoin&quot;:&quot;round&quot;,&quot;dashArray&quot;:[0,0]}],&quot;isLocked&quot;:false,&quot;parent&quot;:{&quot;type&quot;:&quot;CHILD&quot;,&quot;parentId&quot;:&quot;a83387c8-0aff-44d1-a83f-a63e4fc8fb70&quot;,&quot;order&quot;:&quot;1&quot;}},&quot;ee79dba3-cd0b-45fd-9c98-a3c4bf6a5e2b&quot;:{&quot;type&quot;:&quot;FIGURE_OBJECT&quot;,&quot;id&quot;:&quot;ee79dba3-cd0b-45fd-9c98-a3c4bf6a5e2b&quot;,&quot;relativeTransform&quot;:{&quot;translate&quot;:{&quot;x&quot;:260.9957818823667,&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2&quot;}},&quot;e2a70bca-74fb-41ab-b978-113e1f12a478&quot;:{&quot;type&quot;:&quot;FIGURE_OBJECT&quot;,&quot;id&quot;:&quot;e2a70bca-74fb-41ab-b978-113e1f12a478&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Tyr&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ee79dba3-cd0b-45fd-9c98-a3c4bf6a5e2b&quot;,&quot;order&quot;:&quot;5&quot;}},&quot;3e50fc3c-2791-4f08-a013-f157ad05cc8d&quot;:{&quot;type&quot;:&quot;FIGURE_OBJECT&quot;,&quot;id&quot;:&quot;3e50fc3c-2791-4f08-a013-f157ad05cc8d&quot;,&quot;relativeTransform&quot;:{&quot;translate&quot;:{&quot;x&quot;:328.5081369385567,&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5&quot;}},&quot;78ab4cca-7a35-44dc-9560-8bf24ddc05e4&quot;:{&quot;type&quot;:&quot;FIGURE_OBJECT&quot;,&quot;id&quot;:&quot;78ab4cca-7a35-44dc-9560-8bf24ddc05e4&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Ser&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3e50fc3c-2791-4f08-a013-f157ad05cc8d&quot;,&quot;order&quot;:&quot;5&quot;}},&quot;50ea4d32-171d-4cff-a9cf-7ef449ff4fef&quot;:{&quot;type&quot;:&quot;FIGURE_OBJECT&quot;,&quot;id&quot;:&quot;50ea4d32-171d-4cff-a9cf-7ef449ff4fef&quot;,&quot;relativeTransform&quot;:{&quot;translate&quot;:{&quot;x&quot;:396.02049199474675,&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6&quot;}},&quot;98ffb327-3913-4e14-ba1b-41d2ac63913f&quot;:{&quot;type&quot;:&quot;FIGURE_OBJECT&quot;,&quot;id&quot;:&quot;98ffb327-3913-4e14-ba1b-41d2ac63913f&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Gly&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50ea4d32-171d-4cff-a9cf-7ef449ff4fef&quot;,&quot;order&quot;:&quot;5&quot;}},&quot;e43f843c-fdd0-4952-bad1-f61333830f9f&quot;:{&quot;type&quot;:&quot;FIGURE_OBJECT&quot;,&quot;id&quot;:&quot;e43f843c-fdd0-4952-bad1-f61333830f9f&quot;,&quot;relativeTransform&quot;:{&quot;translate&quot;:{&quot;x&quot;:463.53284705093677,&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7&quot;}},&quot;a23fcbbf-dbac-40cb-b4bd-afdf1181cd61&quot;:{&quot;type&quot;:&quot;FIGURE_OBJECT&quot;,&quot;id&quot;:&quot;a23fcbbf-dbac-40cb-b4bd-afdf1181cd61&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Ser&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e43f843c-fdd0-4952-bad1-f61333830f9f&quot;,&quot;order&quot;:&quot;5&quot;}},&quot;79537a0f-7995-4e3f-8255-e9735fdd16be&quot;:{&quot;type&quot;:&quot;FIGURE_OBJECT&quot;,&quot;id&quot;:&quot;79537a0f-7995-4e3f-8255-e9735fdd16be&quot;,&quot;parent&quot;:{&quot;type&quot;:&quot;CROP&quot;,&quot;parentId&quot;:&quot;a83387c8-0aff-44d1-a83f-a63e4fc8fb70&quot;,&quot;order&quot;:&quot;5&quot;},&quot;relativeTransform&quot;:{&quot;translate&quot;:{&quot;x&quot;:326.45668705947753,&quot;y&quot;:299.0900592127301},&quot;rotate&quot;:0,&quot;skewX&quot;:0,&quot;scale&quot;:{&quot;x&quot;:104.54219823464682,&quot;y&quot;:18.236552744206126}},&quot;path&quot;:{&quot;type&quot;:&quot;RECT&quot;,&quot;size&quot;:{&quot;x&quot;:2,&quot;y&quot;:2}},&quot;pathStyles&quot;:[{&quot;type&quot;:&quot;FILL&quot;,&quot;fillStyle&quot;:&quot;#fff&quot;}],&quot;isFrozen&quot;:true},&quot;f1d4f624-c49b-4ff5-880c-3e4c833de999&quot;:{&quot;id&quot;:&quot;f1d4f624-c49b-4ff5-880c-3e4c833de999&quot;,&quot;type&quot;:&quot;FIGURE_OBJECT&quot;,&quot;relativeTransform&quot;:{&quot;translate&quot;:{&quot;x&quot;:21.894520816626,&quot;y&quot;:-150.50086491662063},&quot;rotate&quot;:0,&quot;skewX&quot;:0,&quot;scale&quot;:{&quot;x&quot;:1,&quot;y&quot;:1}},&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0]}],&quot;text&quot;:&quot;ProteinMPNN&quot;}],&quot;_lastCaretLocation&quot;:{&quot;lineIndex&quot;:0,&quot;runIndex&quot;:-1,&quot;charIndex&quot;:-1,&quot;endOfLine&quot;:true}},&quot;format&quot;:&quot;BETTER_TEXT&quot;,&quot;size&quot;:{&quot;x&quot;:215.27753419564303,&quot;y&quot;:41.412837306060624},&quot;targetSize&quot;:{&quot;x&quot;:215.27753419564303,&quot;y&quot;:41.412837306060624}},&quot;parent&quot;:{&quot;type&quot;:&quot;CHILD&quot;,&quot;parentId&quot;:&quot;9330ecaf-e77e-4fa6-90f1-bd07c62a12bc&quot;,&quot;order&quot;:&quot;4&quot;}},&quot;3eb46d7f-2b4a-4d14-9074-05da896168b6&quot;:{&quot;id&quot;:&quot;3eb46d7f-2b4a-4d14-9074-05da896168b6&quot;,&quot;type&quot;:&quot;FIGURE_OBJECT&quot;,&quot;relativeTransform&quot;:{&quot;translate&quot;:{&quot;x&quot;:-8.595126357286858,&quot;y&quot;:21.542404333200395},&quot;rotate&quot;:0,&quot;skewX&quot;:0,&quot;scale&quot;:{&quot;x&quot;:1,&quot;y&quot;:1}},&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8]}],&quot;text&quot;:&quot;Sequence assignment&quot;,&quot;baseStyle&quot;:{&quot;fontFamily&quot;:&quot;Roboto&quot;,&quot;fontSize&quot;:20.17041876148159,&quot;color&quot;:&quot;black&quot;,&quot;fontWeight&quot;:&quot;bold&quot;,&quot;fontStyle&quot;:&quot;normal&quot;,&quot;decoration&quot;:&quot;none&quot;,&quot;script&quot;:&quot;none&quot;}}],&quot;_lastCaretLocation&quot;:{&quot;lineIndex&quot;:0,&quot;runIndex&quot;:-1,&quot;charIndex&quot;:-1,&quot;endOfLine&quot;:true}},&quot;format&quot;:&quot;BETTER_TEXT&quot;,&quot;size&quot;:{&quot;x&quot;:215.27753419564303,&quot;y&quot;:41.412837306060624},&quot;targetSize&quot;:{&quot;x&quot;:215.27753419564303,&quot;y&quot;:41.412837306060624}},&quot;parent&quot;:{&quot;type&quot;:&quot;CHILD&quot;,&quot;parentId&quot;:&quot;9330ecaf-e77e-4fa6-90f1-bd07c62a12bc&quot;,&quot;order&quot;:&quot;5&quot;}},&quot;1f55a994-93dc-413b-bfb3-3d098b8a9e1e&quot;:{&quot;type&quot;:&quot;FIGURE_OBJECT&quot;,&quot;id&quot;:&quot;1f55a994-93dc-413b-bfb3-3d098b8a9e1e&quot;,&quot;parent&quot;:{&quot;type&quot;:&quot;CHILD&quot;,&quot;parentId&quot;:&quot;9330ecaf-e77e-4fa6-90f1-bd07c62a12bc&quot;,&quot;order&quot;:&quot;22&quot;},&quot;relativeTransform&quot;:{&quot;translate&quot;:{&quot;x&quot;:-123.35231274079808,&quot;y&quot;:134.92652198430005},&quot;rotate&quot;:0,&quot;skewX&quot;:0,&quot;scale&quot;:{&quot;x&quot;:1,&quot;y&quot;:1}}},&quot;53498cee-68ba-432a-bcd2-bc0c89d9a0b5&quot;:{&quot;id&quot;:&quot;53498cee-68ba-432a-bcd2-bc0c89d9a0b5&quot;,&quot;name&quot;:&quot;Commentary; graphical abstract - Page 1.png&quot;,&quot;type&quot;:&quot;FIGURE_OBJECT&quot;,&quot;relativeTransform&quot;:{&quot;translate&quot;:{&quot;x&quot;:-193.77216728255243,&quot;y&quot;:-203.2856928030684},&quot;rotate&quot;:0,&quot;skewX&quot;:0,&quot;scale&quot;:{&quot;x&quot;:0.3126111645824963,&quot;y&quot;:0.2524162959194584}},&quot;image&quot;:{&quot;url&quot;:&quot;https://core.services.biorender.com/api/uploads/6710e06a7805e5b7577e8636/1729159274948_3a3e4da6-bfd6-4aaa-8ae5-1ef5a7a2dafc_icon.png&quot;,&quot;isPremium&quot;:false,&quot;isSignedURL&quot;:true,&quot;size&quot;:{&quot;x&quot;:300,&quot;y&quot;:484.1772151898734}},&quot;source&quot;:{&quot;id&quot;:&quot;6710e06a7805e5b7577e8636&quot;,&quot;type&quot;:&quot;UPLOADS&quot;},&quot;isPremium&quot;:false,&quot;parent&quot;:{&quot;type&quot;:&quot;CHILD&quot;,&quot;parentId&quot;:&quot;1f55a994-93dc-413b-bfb3-3d098b8a9e1e&quot;,&quot;order&quot;:&quot;2&quot;}},&quot;32341c7d-85cb-43d0-a54a-ae5af1b2370a&quot;:{&quot;id&quot;:&quot;32341c7d-85cb-43d0-a54a-ae5af1b2370a&quot;,&quot;type&quot;:&quot;FIGURE_OBJECT&quot;,&quot;relativeTransform&quot;:{&quot;translate&quot;:{&quot;x&quot;:-129.31420967637376,&quot;y&quot;:-287.15357589053923},&quot;rotate&quot;:0},&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0]}],&quot;text&quot;:&quot;RFdiffusion&quot;,&quot;baseStyle&quot;:{&quot;fontFamily&quot;:&quot;Roboto&quot;,&quot;fontSize&quot;:20.17041876148159,&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237.31964314416146,&quot;y&quot;:36.86233720195504},&quot;targetSize&quot;:{&quot;x&quot;:237.31964314416146,&quot;y&quot;:36.86233720195504}},&quot;parent&quot;:{&quot;type&quot;:&quot;CHILD&quot;,&quot;parentId&quot;:&quot;1f55a994-93dc-413b-bfb3-3d098b8a9e1e&quot;,&quot;order&quot;:&quot;5&quot;}},&quot;62e0c94c-45f0-46bb-9fef-67982288becc&quot;:{&quot;id&quot;:&quot;62e0c94c-45f0-46bb-9fef-67982288becc&quot;,&quot;type&quot;:&quot;FIGURE_OBJECT&quot;,&quot;relativeTransform&quot;:{&quot;translate&quot;:{&quot;x&quot;:-146.35082114489174,&quot;y&quot;:-111.10777526262044},&quot;rotate&quot;:0},&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5]}],&quot;text&quot;:&quot;Structure design&quot;}],&quot;_lastCaretLocation&quot;:{&quot;lineIndex&quot;:0,&quot;runIndex&quot;:-1,&quot;charIndex&quot;:-1,&quot;endOfLine&quot;:true}},&quot;format&quot;:&quot;BETTER_TEXT&quot;,&quot;size&quot;:{&quot;x&quot;:237.31964314416146,&quot;y&quot;:36.86233720195504},&quot;targetSize&quot;:{&quot;x&quot;:237.31964314416146,&quot;y&quot;:36.86233720195504}},&quot;parent&quot;:{&quot;type&quot;:&quot;CHILD&quot;,&quot;parentId&quot;:&quot;1f55a994-93dc-413b-bfb3-3d098b8a9e1e&quot;,&quot;order&quot;:&quot;7&quot;}},&quot;933f2427-25eb-47ca-96d9-12b33c0e18ed&quot;:{&quot;type&quot;:&quot;FIGURE_OBJECT&quot;,&quot;id&quot;:&quot;933f2427-25eb-47ca-96d9-12b33c0e18ed&quot;,&quot;relativeTransform&quot;:{&quot;translate&quot;:{&quot;x&quot;:-193.77147419507142,&quot;y&quot;:-203.28505720431997},&quot;rotate&quot;:0},&quot;opacity&quot;:1,&quot;path&quot;:{&quot;type&quot;:&quot;RECT&quot;,&quot;size&quot;:{&quot;x&quot;:175.8060306843711,&quot;y&quot;:217.37308969761384},&quot;cornerRounding&quot;:{&quot;type&quot;:&quot;ARC_LENGTH&quot;,&quot;global&quot;:33.946735393339445}},&quot;pathStyles&quot;:[{&quot;type&quot;:&quot;FILL&quot;,&quot;fillStyle&quot;:&quot;rgba(240, 226, 182, 1)&quot;},{&quot;type&quot;:&quot;STROKE&quot;,&quot;strokeStyle&quot;:&quot;rgba(150, 103, 41, 1)&quot;,&quot;lineWidth&quot;:2.1611162958730277,&quot;lineJoin&quot;:&quot;round&quot;}],&quot;isLocked&quot;:false,&quot;parent&quot;:{&quot;type&quot;:&quot;CHILD&quot;,&quot;parentId&quot;:&quot;1f55a994-93dc-413b-bfb3-3d098b8a9e1e&quot;,&quot;order&quot;:&quot;1&quot;}},&quot;7d00b655-b48f-4a80-a075-a6053f0fff62&quot;:{&quot;type&quot;:&quot;FIGURE_OBJECT&quot;,&quot;id&quot;:&quot;7d00b655-b48f-4a80-a075-a6053f0fff62&quot;,&quot;relativeTransform&quot;:{&quot;translate&quot;:{&quot;x&quot;:-19.37706699527598,&quot;y&quot;:-67.93789404802764},&quot;rotate&quot;:0,&quot;skewX&quot;:0,&quot;scale&quot;:{&quot;x&quot;:1,&quot;y&quot;:1}},&quot;opacity&quot;:1,&quot;path&quot;:{&quot;type&quot;:&quot;RECT&quot;,&quot;size&quot;:{&quot;x&quot;:234.67696722762943,&quot;y&quot;:218.21287041561894},&quot;cornerRounding&quot;:{&quot;type&quot;:&quot;ARC_LENGTH&quot;,&quot;global&quot;:33.946735393339445}},&quot;pathStyles&quot;:[{&quot;type&quot;:&quot;FILL&quot;,&quot;fillStyle&quot;:&quot;rgba(240, 226, 182, 1)&quot;},{&quot;type&quot;:&quot;STROKE&quot;,&quot;strokeStyle&quot;:&quot;rgba(150, 103, 41, 1)&quot;,&quot;lineWidth&quot;:2.1611162958730277,&quot;lineJoin&quot;:&quot;round&quot;}],&quot;isLocked&quot;:false,&quot;parent&quot;:{&quot;type&quot;:&quot;CHILD&quot;,&quot;parentId&quot;:&quot;9330ecaf-e77e-4fa6-90f1-bd07c62a12bc&quot;,&quot;order&quot;:&quot;05&quot;}},&quot;1a6b0ed2-eb5f-4095-9826-68431c573d78&quot;:{&quot;relativeTransform&quot;:{&quot;translate&quot;:{&quot;x&quot;:197.9540971539435,&quot;y&quot;:133.1497997214165},&quot;rotate&quot;:0,&quot;skewX&quot;:0,&quot;scale&quot;:{&quot;x&quot;:1,&quot;y&quot;:1}},&quot;type&quot;:&quot;FIGURE_OBJECT&quot;,&quot;id&quot;:&quot;1a6b0ed2-eb5f-4095-9826-68431c573d78&quot;,&quot;opacity&quot;:1,&quot;path&quot;:{&quot;type&quot;:&quot;POLY_LINE&quot;,&quot;points&quot;:[{&quot;x&quot;:-124.5044027559085,&quot;y&quot;:-202.11869443961672},{&quot;x&quot;:-67.03509205632072,&quot;y&quot;:-201.69818859219862},{&quot;x&quot;:-33.113539204923846,&quot;y&quot;:-201.6981885921986}],&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55&quot;},&quot;connectorInfo&quot;:{&quot;connectedObjects&quot;:[],&quot;type&quot;:&quot;LINE&quot;,&quot;offset&quot;:{&quot;x&quot;:0,&quot;y&quot;:0},&quot;bending&quot;:0.1,&quot;firstElementIsHead&quot;:fals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translate&quot;:{&quot;x&quot;:0,&quot;y&quot;:0},&quot;rotate&quot;:3.141592653589793,&quot;skewX&quot;:0,&quot;scale&quot;:{&quot;x&quot;:-1,&quot;y&quot;:1}},&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6f177d12-c3e0-4566-93d5-359422631804&quot;:{&quot;type&quot;:&quot;FIGURE_OBJECT&quot;,&quot;id&quot;:&quot;6f177d12-c3e0-4566-93d5-359422631804&quot;,&quot;relativeTransform&quot;:{&quot;translate&quot;:{&quot;x&quot;:-17.840089735629135,&quot;y&quot;:148.95148486239088},&quot;rotate&quot;:0,&quot;skewX&quot;:0,&quot;scale&quot;:{&quot;x&quot;:1,&quot;y&quot;:1}},&quot;opacity&quot;:1,&quot;path&quot;:{&quot;type&quot;:&quot;RECT&quot;,&quot;size&quot;:{&quot;x&quot;:772.2128618983386,&quot;y&quot;:54.02790739682569},&quot;cornerRounding&quot;:{&quot;type&quot;:&quot;ARC_LENGTH&quot;,&quot;global&quot;:16.973367696669722}},&quot;pathStyles&quot;:[{&quot;type&quot;:&quot;FILL&quot;,&quot;fillStyle&quot;:&quot;rgba(240, 226, 182, 1)&quot;},{&quot;type&quot;:&quot;STROKE&quot;,&quot;strokeStyle&quot;:&quot;rgba(150, 103, 41, 1)&quot;,&quot;lineWidth&quot;:4.322232591746055,&quot;lineJoin&quot;:&quot;round&quot;}],&quot;isLocked&quot;:false,&quot;parent&quot;:{&quot;type&quot;:&quot;CHILD&quot;,&quot;parentId&quot;:&quot;9330ecaf-e77e-4fa6-90f1-bd07c62a12bc&quot;,&quot;order&quot;:&quot;6&quot;},&quot;layout&quot;:{&quot;sizeRatio&quot;:{&quot;x&quot;:0.88,&quot;y&quot;:0.88},&quot;keepAspectRatio&quot;:false}},&quot;3cc6aeeb-ea0a-4f9d-901c-cd798702234c&quot;:{&quot;id&quot;:&quot;3cc6aeeb-ea0a-4f9d-901c-cd798702234c&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31.696372339471072,&quot;color&quot;:&quot;black&quot;,&quot;fontWeight&quot;:&quot;normal&quot;,&quot;fontStyle&quot;:&quot;normal&quot;,&quot;decoration&quot;:&quot;none&quot;,&quot;script&quot;:&quot;none&quot;},&quot;range&quot;:[0,28]}],&quot;text&quot;:&quot;Standard RFdiffusion pipeline&quot;,&quot;baseStyle&quot;:{&quot;fontFamily&quot;:&quot;Roboto&quot;,&quot;fontSize&quot;:31.696372339471072,&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679.5473184705381,&quot;y&quot;:37},&quot;targetSize&quot;:{&quot;x&quot;:679.5473184705381,&quot;y&quot;:2}},&quot;parent&quot;:{&quot;type&quot;:&quot;CHILD&quot;,&quot;parentId&quot;:&quot;6f177d12-c3e0-4566-93d5-359422631804&quot;,&quot;order&quot;:&quot;5&quot;}},&quot;d7427d6b-38e4-45ce-843d-2bb8a0738c2e&quot;:{&quot;id&quot;:&quot;d7427d6b-38e4-45ce-843d-2bb8a0738c2e&quot;,&quot;name&quot;:&quot;Bracket (curly)&quot;,&quot;type&quot;:&quot;FIGURE_OBJECT&quot;,&quot;relativeTransform&quot;:{&quot;translate&quot;:{&quot;x&quot;:-17.840124493604776,&quot;y&quot;:81.01296635035918},&quot;rotate&quot;:-1.5707963267948966,&quot;skewX&quot;:6.33396158439884e-32,&quot;scale&quot;:{&quot;x&quot;:2.1611162958730277,&quot;y&quot;:5.597191799073876}},&quot;image&quot;:{&quot;url&quot;:&quot;https://icons.biorender.com/biorender/5a90461f7b968200149d276e/20180223164957/image/bracket-curly.png&quot;,&quot;isPremium&quot;:false,&quot;isOrgIcon&quot;:false,&quot;size&quot;:{&quot;x&quot;:25,&quot;y&quot;:138.73626373626374}},&quot;source&quot;:{&quot;id&quot;:&quot;5a90461f7b968200149d276e&quot;,&quot;version&quot;:&quot;1519404597&quot;,&quot;type&quot;:&quot;ASSETS&quot;},&quot;isPremium&quot;:false,&quot;parent&quot;:{&quot;type&quot;:&quot;CHILD&quot;,&quot;parentId&quot;:&quot;9330ecaf-e77e-4fa6-90f1-bd07c62a12bc&quot;,&quot;order&quot;:&quot;62&quot;}},&quot;3d050d66-e75c-4214-9963-20195e3b4ad8&quot;:{&quot;id&quot;:&quot;3d050d66-e75c-4214-9963-20195e3b4ad8&quot;,&quot;name&quot;:&quot;Beta barrel (structure)&quot;,&quot;displayName&quot;:&quot;&quot;,&quot;type&quot;:&quot;FIGURE_OBJECT&quot;,&quot;relativeTransform&quot;:{&quot;translate&quot;:{&quot;x&quot;:273.07316989974936,&quot;y&quot;:-67.83831786480589},&quot;rotate&quot;:0,&quot;skewX&quot;:0,&quot;scale&quot;:{&quot;x&quot;:1.0159901028100453,&quot;y&quot;:1.0159901028100453}},&quot;image&quot;:{&quot;url&quot;:&quot;https://icons.biorender.com/biorender/647f508734281a00208d649c/20230606153132/image/beta-barrel-structure.png&quot;,&quot;isPremium&quot;:false,&quot;isOrgIcon&quot;:false,&quot;size&quot;:{&quot;x&quot;:100,&quot;y&quot;:147.22222222222223}},&quot;source&quot;:{&quot;id&quot;:&quot;647f508734281a00208d649c&quot;,&quot;version&quot;:&quot;1686065492&quot;,&quot;type&quot;:&quot;ASSETS&quot;},&quot;isPremium&quot;:false,&quot;parent&quot;:{&quot;type&quot;:&quot;CHILD&quot;,&quot;parentId&quot;:&quot;9330ecaf-e77e-4fa6-90f1-bd07c62a12bc&quot;,&quot;order&quot;:&quot;65&quot;}},&quot;b75c1030-28be-403f-a542-116dd62344c1&quot;:{&quot;id&quot;:&quot;b75c1030-28be-403f-a542-116dd62344c1&quot;,&quot;type&quot;:&quot;FIGURE_OBJECT&quot;,&quot;relativeTransform&quot;:{&quot;translate&quot;:{&quot;x&quot;:342.08246350596835,&quot;y&quot;:-153.84240003998235},&quot;rotate&quot;:0,&quot;skewX&quot;:0,&quot;scale&quot;:{&quot;x&quot;:1,&quot;y&quot;:1}},&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9]}],&quot;text&quot;:&quot;AlphaFold2&quot;}],&quot;_lastCaretLocation&quot;:{&quot;lineIndex&quot;:0,&quot;runIndex&quot;:-1,&quot;charIndex&quot;:-1,&quot;endOfLine&quot;:true}},&quot;format&quot;:&quot;BETTER_TEXT&quot;,&quot;size&quot;:{&quot;x&quot;:257.8125851488083,&quot;y&quot;:36.86233720195504},&quot;targetSize&quot;:{&quot;x&quot;:257.8125851488083,&quot;y&quot;:36.86233720195504}},&quot;parent&quot;:{&quot;type&quot;:&quot;CHILD&quot;,&quot;parentId&quot;:&quot;9330ecaf-e77e-4fa6-90f1-bd07c62a12bc&quot;,&quot;order&quot;:&quot;52&quot;}},&quot;15342ebb-ad50-4a5f-b8ac-d9c0affc132b&quot;:{&quot;id&quot;:&quot;15342ebb-ad50-4a5f-b8ac-d9c0affc132b&quot;,&quot;type&quot;:&quot;FIGURE_OBJECT&quot;,&quot;relativeTransform&quot;:{&quot;translate&quot;:{&quot;x&quot;:274.83968863926617,&quot;y&quot;:29.085471233467814},&quot;rotate&quot;:0,&quot;skewX&quot;:0,&quot;scale&quot;:{&quot;x&quot;:1,&quot;y&quot;:1}},&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9]}],&quot;text&quot;:&quot;Structure prediction&quot;}],&quot;_lastCaretLocation&quot;:{&quot;lineIndex&quot;:0,&quot;runIndex&quot;:-1,&quot;charIndex&quot;:-1,&quot;endOfLine&quot;:true}},&quot;format&quot;:&quot;BETTER_TEXT&quot;,&quot;size&quot;:{&quot;x&quot;:197.59737775598092,&quot;y&quot;:46.56485245507751},&quot;targetSize&quot;:{&quot;x&quot;:197.59737775598092,&quot;y&quot;:46.56485245507751}},&quot;parent&quot;:{&quot;type&quot;:&quot;CHILD&quot;,&quot;parentId&quot;:&quot;9330ecaf-e77e-4fa6-90f1-bd07c62a12bc&quot;,&quot;order&quot;:&quot;53&quot;}},&quot;58866051-26ee-4759-8f21-2398250b5789&quot;:{&quot;type&quot;:&quot;FIGURE_OBJECT&quot;,&quot;id&quot;:&quot;58866051-26ee-4759-8f21-2398250b5789&quot;,&quot;relativeTransform&quot;:{&quot;translate&quot;:{&quot;x&quot;:268.3175660806618,&quot;y&quot;:-67.10013736181742},&quot;rotate&quot;:0,&quot;skewX&quot;:0,&quot;scale&quot;:{&quot;x&quot;:1,&quot;y&quot;:1}},&quot;opacity&quot;:1,&quot;path&quot;:{&quot;type&quot;:&quot;RECT&quot;,&quot;size&quot;:{&quot;x&quot;:208.05049735996937,&quot;y&quot;:217.37308969761384},&quot;cornerRounding&quot;:{&quot;type&quot;:&quot;ARC_LENGTH&quot;,&quot;global&quot;:33.946735393339445}},&quot;pathStyles&quot;:[{&quot;type&quot;:&quot;FILL&quot;,&quot;fillStyle&quot;:&quot;rgba(240, 226, 182, 1)&quot;},{&quot;type&quot;:&quot;STROKE&quot;,&quot;strokeStyle&quot;:&quot;rgba(150, 103, 41, 1)&quot;,&quot;lineWidth&quot;:2.1611162958730277,&quot;lineJoin&quot;:&quot;round&quot;}],&quot;isLocked&quot;:false,&quot;parent&quot;:{&quot;type&quot;:&quot;CHILD&quot;,&quot;parentId&quot;:&quot;9330ecaf-e77e-4fa6-90f1-bd07c62a12bc&quot;,&quot;order&quot;:&quot;51&quot;}},&quot;542d65f3-7055-4093-b011-154b5287d474&quot;:{&quot;type&quot;:&quot;FIGURE_OBJECT&quot;,&quot;id&quot;:&quot;542d65f3-7055-4093-b011-154b5287d474&quot;,&quot;relativeTransform&quot;:{&quot;translate&quot;:{&quot;x&quot;:592.1821424900788,&quot;y&quot;:-67.73020081011438},&quot;rotate&quot;:0,&quot;skewX&quot;:0,&quot;scale&quot;:{&quot;x&quot;:1,&quot;y&quot;:1}},&quot;opacity&quot;:1,&quot;path&quot;:{&quot;type&quot;:&quot;RECT&quot;,&quot;size&quot;:{&quot;x&quot;:240.22552060329048,&quot;y&quot;:216.11162958730276},&quot;cornerRounding&quot;:{&quot;type&quot;:&quot;ARC_LENGTH&quot;,&quot;global&quot;:33.946735393339445}},&quot;pathStyles&quot;:[{&quot;type&quot;:&quot;FILL&quot;,&quot;fillStyle&quot;:&quot;rgba(216, 240, 246, 1)&quot;},{&quot;type&quot;:&quot;STROKE&quot;,&quot;strokeStyle&quot;:&quot;rgba(48, 110, 128, 1)&quot;,&quot;lineWidth&quot;:2.1611162958730277,&quot;lineJoin&quot;:&quot;round&quot;}],&quot;isLocked&quot;:false,&quot;parent&quot;:{&quot;type&quot;:&quot;CHILD&quot;,&quot;parentId&quot;:&quot;9330ecaf-e77e-4fa6-90f1-bd07c62a12bc&quot;,&quot;order&quot;:&quot;7&quot;}},&quot;9b5a1932-1de3-44ab-82c2-f954d4f47304&quot;:{&quot;relativeTransform&quot;:{&quot;translate&quot;:{&quot;x&quot;:513.7464582816382,&quot;y&quot;:134.17951582364418},&quot;rotate&quot;:0,&quot;skewX&quot;:0,&quot;scale&quot;:{&quot;x&quot;:1,&quot;y&quot;:1}},&quot;type&quot;:&quot;FIGURE_OBJECT&quot;,&quot;id&quot;:&quot;9b5a1932-1de3-44ab-82c2-f954d4f47304&quot;,&quot;opacity&quot;:1,&quot;path&quot;:{&quot;type&quot;:&quot;POLY_LINE&quot;,&quot;points&quot;:[{&quot;x&quot;:-168.89667217081777,&quot;y&quot;:-202.11869443961672},{&quot;x&quot;:-90.93657506372554,&quot;y&quot;:-201.69818859219862},{&quot;x&quot;:-44.92023134695237,&quot;y&quot;:-201.6981885921986}],&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72&quot;},&quot;connectorInfo&quot;:{&quot;connectedObjects&quot;:[],&quot;type&quot;:&quot;LINE&quot;,&quot;offset&quot;:{&quot;x&quot;:0,&quot;y&quot;:0},&quot;bending&quot;:0.1,&quot;firstElementIsHead&quot;:fals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translate&quot;:{&quot;x&quot;:0,&quot;y&quot;:0},&quot;rotate&quot;:3.141592653589793,&quot;skewX&quot;:0,&quot;scale&quot;:{&quot;x&quot;:-1,&quot;y&quot;:1}},&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f6fb9fff-ade1-47ff-9730-62b5ac931287&quot;:{&quot;id&quot;:&quot;f6fb9fff-ade1-47ff-9730-62b5ac931287&quot;,&quot;type&quot;:&quot;FIGURE_OBJECT&quot;,&quot;relativeTransform&quot;:{&quot;translate&quot;:{&quot;x&quot;:654.1729092587943,&quot;y&quot;:-157.73284677523515},&quot;rotate&quot;:0,&quot;skewX&quot;:0,&quot;scale&quot;:{&quot;x&quot;:1,&quot;y&quot;:1}},&quot;text&quot;:{&quot;textData&quot;:{&quot;lineSpacing&quot;:&quot;normal&quot;,&quot;alignment&quot;:&quot;left&quot;,&quot;verticalAlign&quot;:&quot;TOP&quot;,&quot;lines&quot;:[{&quot;runs&quot;:[{&quot;style&quot;:{&quot;fontWeight&quot;:&quot;normal&quot;,&quot;fontStyle&quot;:&quot;normal&quot;,&quot;fontSize&quot;:20.17041876148159,&quot;fontFamily&quot;:&quot;Helvetica&quot;,&quot;color&quot;:&quot;black&quot;,&quot;decoration&quot;:&quot;none&quot;},&quot;range&quot;:[0,5]}],&quot;text&quot;:&quot;Output&quot;}],&quot;_lastCaretLocation&quot;:{&quot;lineIndex&quot;:0,&quot;runIndex&quot;:-1,&quot;charIndex&quot;:-1,&quot;endOfLine&quot;:true}},&quot;format&quot;:&quot;BETTER_TEXT&quot;,&quot;size&quot;:{&quot;x&quot;:199.08265338092204,&quot;y&quot;:33.93619223261919},&quot;targetSize&quot;:{&quot;x&quot;:199.08265338092204,&quot;y&quot;:33.93619223261919}},&quot;parent&quot;:{&quot;type&quot;:&quot;CHILD&quot;,&quot;parentId&quot;:&quot;9330ecaf-e77e-4fa6-90f1-bd07c62a12bc&quot;,&quot;order&quot;:&quot;75&quot;}},&quot;3764aba2-7bfb-4490-a9dc-e2423400f25e&quot;:{&quot;id&quot;:&quot;3764aba2-7bfb-4490-a9dc-e2423400f25e&quot;,&quot;name&quot;:&quot;Generic protein (with groove 4)&quot;,&quot;displayName&quot;:&quot;&quot;,&quot;type&quot;:&quot;FIGURE_OBJECT&quot;,&quot;relativeTransform&quot;:{&quot;translate&quot;:{&quot;x&quot;:592.1819114523648,&quot;y&quot;:-67.72839285988316},&quot;rotate&quot;:0,&quot;skewX&quot;:0,&quot;scale&quot;:{&quot;x&quot;:1.4053707068662782,&quot;y&quot;:1.4053707068662782}},&quot;image&quot;:{&quot;url&quot;:&quot;https://icons.biorender.com/biorender/5fe0dbee3bc6e50027a6f720/generic-protein-with-groove-4.png&quot;,&quot;isPremium&quot;:false,&quot;isOrgIcon&quot;:false,&quot;size&quot;:{&quot;x&quot;:100,&quot;y&quot;:100.27322404371586}},&quot;source&quot;:{&quot;id&quot;:&quot;5fe0d8f23bc6e50027a6f6f4&quot;,&quot;version&quot;:&quot;1608571875&quot;,&quot;type&quot;:&quot;ASSETS&quot;},&quot;isPremium&quot;:false,&quot;parent&quot;:{&quot;type&quot;:&quot;CHILD&quot;,&quot;parentId&quot;:&quot;9330ecaf-e77e-4fa6-90f1-bd07c62a12bc&quot;,&quot;order&quot;:&quot;8&quot;}},&quot;17e7818c-8cc3-4e93-804e-c1ead1e71cd4&quot;:{&quot;id&quot;:&quot;17e7818c-8cc3-4e93-804e-c1ead1e71cd4&quot;,&quot;type&quot;:&quot;FIGURE_OBJECT&quot;,&quot;relativeTransform&quot;:{&quot;translate&quot;:{&quot;x&quot;:594.1899204505031,&quot;y&quot;:34.60250334707475},&quot;rotate&quot;:0,&quot;skewX&quot;:0,&quot;scale&quot;:{&quot;x&quot;:1,&quot;y&quot;:1}},&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script&quot;:&quot;none&quot;},&quot;range&quot;:[0,23]}],&quot;text&quot;:&quot;Putative protein designs&quot;}],&quot;_lastCaretLocation&quot;:{&quot;lineIndex&quot;:0,&quot;runIndex&quot;:-1,&quot;charIndex&quot;:-1,&quot;endOfLine&quot;:true}},&quot;format&quot;:&quot;BETTER_TEXT&quot;,&quot;size&quot;:{&quot;x&quot;:224.59158283191087,&quot;y&quot;:46.792573200474195},&quot;targetSize&quot;:{&quot;x&quot;:224.59158283191087,&quot;y&quot;:46.792573200474195}},&quot;parent&quot;:{&quot;type&quot;:&quot;CHILD&quot;,&quot;parentId&quot;:&quot;9330ecaf-e77e-4fa6-90f1-bd07c62a12bc&quot;,&quot;order&quot;:&quot;9&quot;}},&quot;c3a9e36f-ec4a-4647-b5fa-cdd7f6e0c1bb&quot;:{&quot;id&quot;:&quot;c3a9e36f-ec4a-4647-b5fa-cdd7f6e0c1bb&quot;,&quot;name&quot;:&quot;Generic protein (rod)&quot;,&quot;displayName&quot;:&quot;&quot;,&quot;type&quot;:&quot;FIGURE_OBJECT&quot;,&quot;relativeTransform&quot;:{&quot;translate&quot;:{&quot;x&quot;:-638.4118996965852,&quot;y&quot;:-68.99041452281391},&quot;rotate&quot;:0,&quot;skewX&quot;:0,&quot;scale&quot;:{&quot;x&quot;:1,&quot;y&quot;:1}},&quot;image&quot;:{&quot;url&quot;:&quot;https://icons.biorender.com/biorender/5e2b000d4f2cc000281aa32b/generic-protein-rod.png&quot;,&quot;isPremium&quot;:false,&quot;isOrgIcon&quot;:false,&quot;size&quot;:{&quot;x&quot;:100,&quot;y&quot;:103.2069970845481}},&quot;source&quot;:{&quot;id&quot;:&quot;5b33d1d111968800146387b2&quot;,&quot;version&quot;:&quot;1599081149&quot;,&quot;type&quot;:&quot;ASSETS&quot;},&quot;isPremium&quot;:false,&quot;parent&quot;:{&quot;type&quot;:&quot;CHILD&quot;,&quot;parentId&quot;:&quot;9330ecaf-e77e-4fa6-90f1-bd07c62a12bc&quot;,&quot;order&quot;:&quot;95&quot;}},&quot;3550e476-8758-48e1-816f-ec7c244f7b54&quot;:{&quot;id&quot;:&quot;3550e476-8758-48e1-816f-ec7c244f7b54&quot;,&quot;type&quot;:&quot;FIGURE_OBJECT&quot;,&quot;document&quot;:{&quot;type&quot;:&quot;DOCUMENT_GROUP&quot;,&quot;canvasType&quot;:&quot;FIGURE&quot;,&quot;units&quot;:&quot;in&quot;}}}}"/>
  <p:tag name="ORIGINALTEMPLATEID" val="6722bfcb11aac249f657ab6d"/>
</p:tagLst>
</file>

<file path=ppt/tags/tag10.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6f177d12-c3e0-4566-93d5-359422631804"/>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6f177d12-c3e0-4566-93d5-359422631804&quot;:{&quot;type&quot;:&quot;FIGURE_OBJECT&quot;,&quot;id&quot;:&quot;6f177d12-c3e0-4566-93d5-359422631804&quot;,&quot;relativeTransform&quot;:{&quot;translate&quot;:{&quot;x&quot;:-17.840089735629135,&quot;y&quot;:148.95148486239088},&quot;rotate&quot;:0,&quot;skewX&quot;:0,&quot;scale&quot;:{&quot;x&quot;:1,&quot;y&quot;:1}},&quot;opacity&quot;:1,&quot;path&quot;:{&quot;type&quot;:&quot;RECT&quot;,&quot;size&quot;:{&quot;x&quot;:772.2128618983386,&quot;y&quot;:54.02790739682569},&quot;cornerRounding&quot;:{&quot;type&quot;:&quot;ARC_LENGTH&quot;,&quot;global&quot;:16.973367696669722}},&quot;pathStyles&quot;:[{&quot;type&quot;:&quot;FILL&quot;,&quot;fillStyle&quot;:&quot;rgba(240, 226, 182, 1)&quot;},{&quot;type&quot;:&quot;STROKE&quot;,&quot;strokeStyle&quot;:&quot;rgba(150, 103, 41, 1)&quot;,&quot;lineWidth&quot;:4.322232591746055,&quot;lineJoin&quot;:&quot;round&quot;}],&quot;isLocked&quot;:false,&quot;parent&quot;:{&quot;type&quot;:&quot;CHILD&quot;,&quot;parentId&quot;:&quot;9330ecaf-e77e-4fa6-90f1-bd07c62a12bc&quot;,&quot;order&quot;:&quot;6&quot;},&quot;layout&quot;:{&quot;sizeRatio&quot;:{&quot;x&quot;:0.88,&quot;y&quot;:0.88},&quot;keepAspectRatio&quot;:false}},&quot;3cc6aeeb-ea0a-4f9d-901c-cd798702234c&quot;:{&quot;id&quot;:&quot;3cc6aeeb-ea0a-4f9d-901c-cd798702234c&quot;,&quot;type&quot;:&quot;FIGURE_OBJECT&quot;,&quot;relativeTransform&quot;:{&quot;translate&quot;:{&quot;x&quot;:0,&quot;y&quot;:0},&quot;rotate&quot;:0},&quot;text&quot;:{&quot;textData&quot;:{&quot;lineSpacing&quot;:&quot;normal&quot;,&quot;alignment&quot;:&quot;center&quot;,&quot;verticalAlign&quot;:&quot;TOP&quot;,&quot;lines&quot;:[{&quot;runs&quot;:[{&quot;style&quot;:{&quot;fontFamily&quot;:&quot;Roboto&quot;,&quot;fontSize&quot;:31.696372339471072,&quot;color&quot;:&quot;black&quot;,&quot;fontWeight&quot;:&quot;normal&quot;,&quot;fontStyle&quot;:&quot;normal&quot;,&quot;decoration&quot;:&quot;none&quot;,&quot;script&quot;:&quot;none&quot;},&quot;range&quot;:[0,28]}],&quot;text&quot;:&quot;Standard RFdiffusion pipeline&quot;,&quot;baseStyle&quot;:{&quot;fontFamily&quot;:&quot;Roboto&quot;,&quot;fontSize&quot;:31.696372339471072,&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679.5473184705381,&quot;y&quot;:37},&quot;targetSize&quot;:{&quot;x&quot;:679.5473184705381,&quot;y&quot;:2}},&quot;parent&quot;:{&quot;type&quot;:&quot;CHILD&quot;,&quot;parentId&quot;:&quot;6f177d12-c3e0-4566-93d5-359422631804&quot;,&quot;order&quot;:&quot;5&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11.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d7427d6b-38e4-45ce-843d-2bb8a0738c2e"/>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d7427d6b-38e4-45ce-843d-2bb8a0738c2e&quot;:{&quot;id&quot;:&quot;d7427d6b-38e4-45ce-843d-2bb8a0738c2e&quot;,&quot;name&quot;:&quot;Bracket (curly)&quot;,&quot;type&quot;:&quot;FIGURE_OBJECT&quot;,&quot;relativeTransform&quot;:{&quot;translate&quot;:{&quot;x&quot;:-17.840124493604776,&quot;y&quot;:81.01296635035918},&quot;rotate&quot;:-1.5707963267948966,&quot;skewX&quot;:6.33396158439884e-32,&quot;scale&quot;:{&quot;x&quot;:2.1611162958730277,&quot;y&quot;:5.597191799073876}},&quot;image&quot;:{&quot;url&quot;:&quot;https://icons.biorender.com/biorender/5a90461f7b968200149d276e/20180223164957/image/bracket-curly.png&quot;,&quot;isPremium&quot;:false,&quot;isOrgIcon&quot;:false,&quot;size&quot;:{&quot;x&quot;:25,&quot;y&quot;:138.73626373626374}},&quot;source&quot;:{&quot;id&quot;:&quot;5a90461f7b968200149d276e&quot;,&quot;version&quot;:&quot;1519404597&quot;,&quot;type&quot;:&quot;ASSETS&quot;},&quot;isPremium&quot;:false,&quot;parent&quot;:{&quot;type&quot;:&quot;CHILD&quot;,&quot;parentId&quot;:&quot;9330ecaf-e77e-4fa6-90f1-bd07c62a12bc&quot;,&quot;order&quot;:&quot;62&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12.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3d050d66-e75c-4214-9963-20195e3b4ad8"/>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3d050d66-e75c-4214-9963-20195e3b4ad8&quot;:{&quot;id&quot;:&quot;3d050d66-e75c-4214-9963-20195e3b4ad8&quot;,&quot;name&quot;:&quot;Beta barrel (structure)&quot;,&quot;displayName&quot;:&quot;&quot;,&quot;type&quot;:&quot;FIGURE_OBJECT&quot;,&quot;relativeTransform&quot;:{&quot;translate&quot;:{&quot;x&quot;:273.07316989974936,&quot;y&quot;:-67.83831786480589},&quot;rotate&quot;:0,&quot;skewX&quot;:0,&quot;scale&quot;:{&quot;x&quot;:1.0159901028100453,&quot;y&quot;:1.0159901028100453}},&quot;image&quot;:{&quot;url&quot;:&quot;https://icons.biorender.com/biorender/647f508734281a00208d649c/20230606153132/image/beta-barrel-structure.png&quot;,&quot;isPremium&quot;:false,&quot;isOrgIcon&quot;:false,&quot;size&quot;:{&quot;x&quot;:100,&quot;y&quot;:147.22222222222223}},&quot;source&quot;:{&quot;id&quot;:&quot;647f508734281a00208d649c&quot;,&quot;version&quot;:&quot;1686065492&quot;,&quot;type&quot;:&quot;ASSETS&quot;},&quot;isPremium&quot;:false,&quot;parent&quot;:{&quot;type&quot;:&quot;CHILD&quot;,&quot;parentId&quot;:&quot;9330ecaf-e77e-4fa6-90f1-bd07c62a12bc&quot;,&quot;order&quot;:&quot;65&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13.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542d65f3-7055-4093-b011-154b5287d474"/>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542d65f3-7055-4093-b011-154b5287d474&quot;:{&quot;type&quot;:&quot;FIGURE_OBJECT&quot;,&quot;id&quot;:&quot;542d65f3-7055-4093-b011-154b5287d474&quot;,&quot;relativeTransform&quot;:{&quot;translate&quot;:{&quot;x&quot;:592.1821424900788,&quot;y&quot;:-67.73020081011438},&quot;rotate&quot;:0,&quot;skewX&quot;:0,&quot;scale&quot;:{&quot;x&quot;:1,&quot;y&quot;:1}},&quot;opacity&quot;:1,&quot;path&quot;:{&quot;type&quot;:&quot;RECT&quot;,&quot;size&quot;:{&quot;x&quot;:240.22552060329048,&quot;y&quot;:216.11162958730276},&quot;cornerRounding&quot;:{&quot;type&quot;:&quot;ARC_LENGTH&quot;,&quot;global&quot;:33.946735393339445}},&quot;pathStyles&quot;:[{&quot;type&quot;:&quot;FILL&quot;,&quot;fillStyle&quot;:&quot;rgba(216, 240, 246, 1)&quot;},{&quot;type&quot;:&quot;STROKE&quot;,&quot;strokeStyle&quot;:&quot;rgba(48, 110, 128, 1)&quot;,&quot;lineWidth&quot;:2.1611162958730277,&quot;lineJoin&quot;:&quot;round&quot;}],&quot;isLocked&quot;:false,&quot;parent&quot;:{&quot;type&quot;:&quot;CHILD&quot;,&quot;parentId&quot;:&quot;9330ecaf-e77e-4fa6-90f1-bd07c62a12bc&quot;,&quot;order&quot;:&quot;7&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14.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9b5a1932-1de3-44ab-82c2-f954d4f47304"/>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9b5a1932-1de3-44ab-82c2-f954d4f47304&quot;:{&quot;relativeTransform&quot;:{&quot;translate&quot;:{&quot;x&quot;:513.7464582816382,&quot;y&quot;:134.17951582364418},&quot;rotate&quot;:0,&quot;skewX&quot;:0,&quot;scale&quot;:{&quot;x&quot;:1,&quot;y&quot;:1}},&quot;type&quot;:&quot;FIGURE_OBJECT&quot;,&quot;id&quot;:&quot;9b5a1932-1de3-44ab-82c2-f954d4f47304&quot;,&quot;opacity&quot;:1,&quot;path&quot;:{&quot;type&quot;:&quot;POLY_LINE&quot;,&quot;points&quot;:[{&quot;x&quot;:-168.89667217081777,&quot;y&quot;:-202.11869443961672},{&quot;x&quot;:-90.93657506372554,&quot;y&quot;:-201.69818859219862},{&quot;x&quot;:-44.92023134695237,&quot;y&quot;:-201.6981885921986}],&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72&quot;},&quot;connectorInfo&quot;:{&quot;connectedObjects&quot;:[],&quot;type&quot;:&quot;LINE&quot;,&quot;offset&quot;:{&quot;x&quot;:0,&quot;y&quot;:0},&quot;bending&quot;:0.1,&quot;firstElementIsHead&quot;:fals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translate&quot;:{&quot;x&quot;:0,&quot;y&quot;:0},&quot;rotate&quot;:3.141592653589793,&quot;skewX&quot;:0,&quot;scale&quot;:{&quot;x&quot;:-1,&quot;y&quot;:1}},&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15.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3764aba2-7bfb-4490-a9dc-e2423400f25e"/>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3764aba2-7bfb-4490-a9dc-e2423400f25e&quot;:{&quot;id&quot;:&quot;3764aba2-7bfb-4490-a9dc-e2423400f25e&quot;,&quot;name&quot;:&quot;Generic protein (with groove 4)&quot;,&quot;displayName&quot;:&quot;&quot;,&quot;type&quot;:&quot;FIGURE_OBJECT&quot;,&quot;relativeTransform&quot;:{&quot;translate&quot;:{&quot;x&quot;:592.1819114523648,&quot;y&quot;:-67.72839285988316},&quot;rotate&quot;:0,&quot;skewX&quot;:0,&quot;scale&quot;:{&quot;x&quot;:1.4053707068662782,&quot;y&quot;:1.4053707068662782}},&quot;image&quot;:{&quot;url&quot;:&quot;https://icons.biorender.com/biorender/5fe0dbee3bc6e50027a6f720/generic-protein-with-groove-4.png&quot;,&quot;isPremium&quot;:false,&quot;isOrgIcon&quot;:false,&quot;size&quot;:{&quot;x&quot;:100,&quot;y&quot;:100.27322404371586}},&quot;source&quot;:{&quot;id&quot;:&quot;5fe0d8f23bc6e50027a6f6f4&quot;,&quot;version&quot;:&quot;1608571875&quot;,&quot;type&quot;:&quot;ASSETS&quot;},&quot;isPremium&quot;:false,&quot;parent&quot;:{&quot;type&quot;:&quot;CHILD&quot;,&quot;parentId&quot;:&quot;9330ecaf-e77e-4fa6-90f1-bd07c62a12bc&quot;,&quot;order&quot;:&quot;8&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16.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c3a9e36f-ec4a-4647-b5fa-cdd7f6e0c1bb"/>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c3a9e36f-ec4a-4647-b5fa-cdd7f6e0c1bb&quot;:{&quot;id&quot;:&quot;c3a9e36f-ec4a-4647-b5fa-cdd7f6e0c1bb&quot;,&quot;name&quot;:&quot;Generic protein (rod)&quot;,&quot;displayName&quot;:&quot;&quot;,&quot;type&quot;:&quot;FIGURE_OBJECT&quot;,&quot;relativeTransform&quot;:{&quot;translate&quot;:{&quot;x&quot;:-638.4118996965852,&quot;y&quot;:-68.99041452281391},&quot;rotate&quot;:0,&quot;skewX&quot;:0,&quot;scale&quot;:{&quot;x&quot;:1,&quot;y&quot;:1}},&quot;image&quot;:{&quot;url&quot;:&quot;https://icons.biorender.com/biorender/5e2b000d4f2cc000281aa32b/generic-protein-rod.png&quot;,&quot;isPremium&quot;:false,&quot;isOrgIcon&quot;:false,&quot;size&quot;:{&quot;x&quot;:100,&quot;y&quot;:103.2069970845481}},&quot;source&quot;:{&quot;id&quot;:&quot;5b33d1d111968800146387b2&quot;,&quot;version&quot;:&quot;1599081149&quot;,&quot;type&quot;:&quot;ASSETS&quot;},&quot;isPremium&quot;:false,&quot;parent&quot;:{&quot;type&quot;:&quot;CHILD&quot;,&quot;parentId&quot;:&quot;9330ecaf-e77e-4fa6-90f1-bd07c62a12bc&quot;,&quot;order&quot;:&quot;95&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2.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1304f922-9ffb-4137-a6ad-c3e00c52a2a9"/>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1304f922-9ffb-4137-a6ad-c3e00c52a2a9&quot;:{&quot;type&quot;:&quot;FIGURE_OBJECT&quot;,&quot;id&quot;:&quot;1304f922-9ffb-4137-a6ad-c3e00c52a2a9&quot;,&quot;relativeTransform&quot;:{&quot;translate&quot;:{&quot;x&quot;:-638.4118036952323,&quot;y&quot;:-68.98960788727898},&quot;rotate&quot;:0,&quot;skewX&quot;:0,&quot;scale&quot;:{&quot;x&quot;:1,&quot;y&quot;:1}},&quot;opacity&quot;:1,&quot;path&quot;:{&quot;type&quot;:&quot;RECT&quot;,&quot;size&quot;:{&quot;x&quot;:255.17696149164908,&quot;y&quot;:216.11162958730276},&quot;cornerRounding&quot;:{&quot;type&quot;:&quot;ARC_LENGTH&quot;,&quot;global&quot;:33.94654034801219}},&quot;pathStyles&quot;:[{&quot;type&quot;:&quot;FILL&quot;,&quot;fillStyle&quot;:&quot;rgba(216, 240, 246, 1)&quot;},{&quot;type&quot;:&quot;STROKE&quot;,&quot;strokeStyle&quot;:&quot;rgba(48, 110, 128, 1)&quot;,&quot;lineWidth&quot;:2.161103878901844,&quot;lineJoin&quot;:&quot;round&quot;}],&quot;isLocked&quot;:false,&quot;parent&quot;:{&quot;type&quot;:&quot;CHILD&quot;,&quot;parentId&quot;:&quot;9330ecaf-e77e-4fa6-90f1-bd07c62a12bc&quot;,&quot;order&quot;:&quot;02&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3.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7d00b655-b48f-4a80-a075-a6053f0fff62"/>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7d00b655-b48f-4a80-a075-a6053f0fff62&quot;:{&quot;type&quot;:&quot;FIGURE_OBJECT&quot;,&quot;id&quot;:&quot;7d00b655-b48f-4a80-a075-a6053f0fff62&quot;,&quot;relativeTransform&quot;:{&quot;translate&quot;:{&quot;x&quot;:-19.37706699527598,&quot;y&quot;:-67.93789404802764},&quot;rotate&quot;:0,&quot;skewX&quot;:0,&quot;scale&quot;:{&quot;x&quot;:1,&quot;y&quot;:1}},&quot;opacity&quot;:1,&quot;path&quot;:{&quot;type&quot;:&quot;RECT&quot;,&quot;size&quot;:{&quot;x&quot;:234.67696722762943,&quot;y&quot;:218.21287041561894},&quot;cornerRounding&quot;:{&quot;type&quot;:&quot;ARC_LENGTH&quot;,&quot;global&quot;:33.946735393339445}},&quot;pathStyles&quot;:[{&quot;type&quot;:&quot;FILL&quot;,&quot;fillStyle&quot;:&quot;rgba(240, 226, 182, 1)&quot;},{&quot;type&quot;:&quot;STROKE&quot;,&quot;strokeStyle&quot;:&quot;rgba(150, 103, 41, 1)&quot;,&quot;lineWidth&quot;:2.1611162958730277,&quot;lineJoin&quot;:&quot;round&quot;}],&quot;isLocked&quot;:false,&quot;parent&quot;:{&quot;type&quot;:&quot;CHILD&quot;,&quot;parentId&quot;:&quot;9330ecaf-e77e-4fa6-90f1-bd07c62a12bc&quot;,&quot;order&quot;:&quot;05&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4.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500ad2bd-dc72-4c13-8dea-78d53bbb3f77"/>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500ad2bd-dc72-4c13-8dea-78d53bbb3f77&quot;:{&quot;relativeTransform&quot;:{&quot;translate&quot;:{&quot;x&quot;:-461.39554727569714,&quot;y&quot;:-68.43878526546987},&quot;rotate&quot;:1.5707963267948963,&quot;skewX&quot;:0,&quot;scale&quot;:{&quot;x&quot;:1,&quot;y&quot;:1}},&quot;type&quot;:&quot;FIGURE_OBJECT&quot;,&quot;id&quot;:&quot;500ad2bd-dc72-4c13-8dea-78d53bbb3f77&quot;,&quot;opacity&quot;:1,&quot;path&quot;:{&quot;type&quot;:&quot;POLY_LINE&quot;,&quot;points&quot;:[{&quot;x&quot;:0,&quot;y&quot;:50.03704344241933},{&quot;x&quot;:0,&quot;y&quot;:13.130898741152862},{&quot;x&quot;:0,&quot;y&quot;:-50.03704344241933}],&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1&quot;},&quot;connectorInfo&quot;:{&quot;connectedObjects&quot;:[],&quot;type&quot;:&quot;LINE&quot;,&quot;offset&quot;:{&quot;x&quot;:0,&quot;y&quot;:0},&quot;bending&quot;:0.1,&quot;firstElementIsHead&quot;:tru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5.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1f55a994-93dc-413b-bfb3-3d098b8a9e1e"/>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1f55a994-93dc-413b-bfb3-3d098b8a9e1e&quot;:{&quot;type&quot;:&quot;FIGURE_OBJECT&quot;,&quot;id&quot;:&quot;1f55a994-93dc-413b-bfb3-3d098b8a9e1e&quot;,&quot;parent&quot;:{&quot;type&quot;:&quot;CHILD&quot;,&quot;parentId&quot;:&quot;9330ecaf-e77e-4fa6-90f1-bd07c62a12bc&quot;,&quot;order&quot;:&quot;22&quot;},&quot;relativeTransform&quot;:{&quot;translate&quot;:{&quot;x&quot;:-123.35231274079808,&quot;y&quot;:134.92652198430005},&quot;rotate&quot;:0,&quot;skewX&quot;:0,&quot;scale&quot;:{&quot;x&quot;:1,&quot;y&quot;:1}}},&quot;53498cee-68ba-432a-bcd2-bc0c89d9a0b5&quot;:{&quot;id&quot;:&quot;53498cee-68ba-432a-bcd2-bc0c89d9a0b5&quot;,&quot;name&quot;:&quot;Commentary; graphical abstract - Page 1.png&quot;,&quot;type&quot;:&quot;FIGURE_OBJECT&quot;,&quot;relativeTransform&quot;:{&quot;translate&quot;:{&quot;x&quot;:-193.77216728255243,&quot;y&quot;:-203.2856928030684},&quot;rotate&quot;:0,&quot;skewX&quot;:0,&quot;scale&quot;:{&quot;x&quot;:0.3126111645824963,&quot;y&quot;:0.2524162959194584}},&quot;image&quot;:{&quot;url&quot;:&quot;https://core.services.biorender.com/api/uploads/6710e06a7805e5b7577e8636/1729159274948_3a3e4da6-bfd6-4aaa-8ae5-1ef5a7a2dafc_icon.png&quot;,&quot;isPremium&quot;:false,&quot;isSignedURL&quot;:true,&quot;size&quot;:{&quot;x&quot;:300,&quot;y&quot;:484.1772151898734}},&quot;source&quot;:{&quot;id&quot;:&quot;6710e06a7805e5b7577e8636&quot;,&quot;type&quot;:&quot;UPLOADS&quot;},&quot;isPremium&quot;:false,&quot;parent&quot;:{&quot;type&quot;:&quot;CHILD&quot;,&quot;parentId&quot;:&quot;1f55a994-93dc-413b-bfb3-3d098b8a9e1e&quot;,&quot;order&quot;:&quot;2&quot;}},&quot;32341c7d-85cb-43d0-a54a-ae5af1b2370a&quot;:{&quot;id&quot;:&quot;32341c7d-85cb-43d0-a54a-ae5af1b2370a&quot;,&quot;type&quot;:&quot;FIGURE_OBJECT&quot;,&quot;relativeTransform&quot;:{&quot;translate&quot;:{&quot;x&quot;:-129.31420967637376,&quot;y&quot;:-287.15357589053923},&quot;rotate&quot;:0},&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0]}],&quot;text&quot;:&quot;RFdiffusion&quot;,&quot;baseStyle&quot;:{&quot;fontFamily&quot;:&quot;Roboto&quot;,&quot;fontSize&quot;:20.17041876148159,&quot;color&quot;:&quot;black&quot;,&quot;fontWeight&quot;:&quot;normal&quot;,&quot;fontStyle&quot;:&quot;normal&quot;,&quot;decoration&quot;:&quot;none&quot;,&quot;script&quot;:&quot;none&quot;}}],&quot;_lastCaretLocation&quot;:{&quot;lineIndex&quot;:0,&quot;runIndex&quot;:-1,&quot;charIndex&quot;:-1,&quot;endOfLine&quot;:true}},&quot;format&quot;:&quot;BETTER_TEXT&quot;,&quot;size&quot;:{&quot;x&quot;:237.31964314416146,&quot;y&quot;:36.86233720195504},&quot;targetSize&quot;:{&quot;x&quot;:237.31964314416146,&quot;y&quot;:36.86233720195504}},&quot;parent&quot;:{&quot;type&quot;:&quot;CHILD&quot;,&quot;parentId&quot;:&quot;1f55a994-93dc-413b-bfb3-3d098b8a9e1e&quot;,&quot;order&quot;:&quot;5&quot;}},&quot;62e0c94c-45f0-46bb-9fef-67982288becc&quot;:{&quot;id&quot;:&quot;62e0c94c-45f0-46bb-9fef-67982288becc&quot;,&quot;type&quot;:&quot;FIGURE_OBJECT&quot;,&quot;relativeTransform&quot;:{&quot;translate&quot;:{&quot;x&quot;:-146.35082114489174,&quot;y&quot;:-111.10777526262044},&quot;rotate&quot;:0},&quot;text&quot;:{&quot;textData&quot;:{&quot;lineSpacing&quot;:&quot;normal&quot;,&quot;alignment&quot;:&quot;left&quot;,&quot;verticalAlign&quot;:&quot;TOP&quot;,&quot;lines&quot;:[{&quot;runs&quot;:[{&quot;style&quot;:{&quot;fontFamily&quot;:&quot;Helvetica&quot;,&quot;fontSize&quot;:20.17041876148159,&quot;color&quot;:&quot;black&quot;,&quot;fontWeight&quot;:&quot;normal&quot;,&quot;fontStyle&quot;:&quot;normal&quot;,&quot;decoration&quot;:&quot;none&quot;},&quot;range&quot;:[0,15]}],&quot;text&quot;:&quot;Structure design&quot;}],&quot;_lastCaretLocation&quot;:{&quot;lineIndex&quot;:0,&quot;runIndex&quot;:-1,&quot;charIndex&quot;:-1,&quot;endOfLine&quot;:true}},&quot;format&quot;:&quot;BETTER_TEXT&quot;,&quot;size&quot;:{&quot;x&quot;:237.31964314416146,&quot;y&quot;:36.86233720195504},&quot;targetSize&quot;:{&quot;x&quot;:237.31964314416146,&quot;y&quot;:36.86233720195504}},&quot;parent&quot;:{&quot;type&quot;:&quot;CHILD&quot;,&quot;parentId&quot;:&quot;1f55a994-93dc-413b-bfb3-3d098b8a9e1e&quot;,&quot;order&quot;:&quot;7&quot;}},&quot;933f2427-25eb-47ca-96d9-12b33c0e18ed&quot;:{&quot;type&quot;:&quot;FIGURE_OBJECT&quot;,&quot;id&quot;:&quot;933f2427-25eb-47ca-96d9-12b33c0e18ed&quot;,&quot;relativeTransform&quot;:{&quot;translate&quot;:{&quot;x&quot;:-193.77147419507142,&quot;y&quot;:-203.28505720431997},&quot;rotate&quot;:0},&quot;opacity&quot;:1,&quot;path&quot;:{&quot;type&quot;:&quot;RECT&quot;,&quot;size&quot;:{&quot;x&quot;:175.8060306843711,&quot;y&quot;:217.37308969761384},&quot;cornerRounding&quot;:{&quot;type&quot;:&quot;ARC_LENGTH&quot;,&quot;global&quot;:33.946735393339445}},&quot;pathStyles&quot;:[{&quot;type&quot;:&quot;FILL&quot;,&quot;fillStyle&quot;:&quot;rgba(240, 226, 182, 1)&quot;},{&quot;type&quot;:&quot;STROKE&quot;,&quot;strokeStyle&quot;:&quot;rgba(150, 103, 41, 1)&quot;,&quot;lineWidth&quot;:2.1611162958730277,&quot;lineJoin&quot;:&quot;round&quot;}],&quot;isLocked&quot;:false,&quot;parent&quot;:{&quot;type&quot;:&quot;CHILD&quot;,&quot;parentId&quot;:&quot;1f55a994-93dc-413b-bfb3-3d098b8a9e1e&quot;,&quot;order&quot;:&quot;1&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6.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f4c2a665-acb0-4676-afb2-f685fd75bfe4"/>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f4c2a665-acb0-4676-afb2-f685fd75bfe4&quot;:{&quot;relativeTransform&quot;:{&quot;translate&quot;:{&quot;x&quot;:-121.04512962138028,&quot;y&quot;:133.7601592195968},&quot;rotate&quot;:0,&quot;skewX&quot;:0,&quot;scale&quot;:{&quot;x&quot;:1,&quot;y&quot;:1}},&quot;type&quot;:&quot;FIGURE_OBJECT&quot;,&quot;id&quot;:&quot;f4c2a665-acb0-4676-afb2-f685fd75bfe4&quot;,&quot;opacity&quot;:1,&quot;path&quot;:{&quot;type&quot;:&quot;POLY_LINE&quot;,&quot;points&quot;:[{&quot;x&quot;:-108.17564197230365,&quot;y&quot;:-202.11869443961672},{&quot;x&quot;:-67.03509205632072,&quot;y&quot;:-201.69818859219862},{&quot;x&quot;:-33.113539204923846,&quot;y&quot;:-201.6981885921986}],&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25&quot;},&quot;connectorInfo&quot;:{&quot;connectedObjects&quot;:[],&quot;type&quot;:&quot;LINE&quot;,&quot;offset&quot;:{&quot;x&quot;:0,&quot;y&quot;:0},&quot;bending&quot;:0.1,&quot;firstElementIsHead&quot;:tru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translate&quot;:{&quot;x&quot;:0,&quot;y&quot;:0},&quot;rotate&quot;:3.141592653589793,&quot;skewX&quot;:0,&quot;scale&quot;:{&quot;x&quot;:-1,&quot;y&quot;:1}},&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7.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a83387c8-0aff-44d1-a83f-a63e4fc8fb70"/>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a83387c8-0aff-44d1-a83f-a63e4fc8fb70&quot;:{&quot;relativeTransform&quot;:{&quot;translate&quot;:{&quot;x&quot;:-340.42333252132414,&quot;y&quot;:-367.02672067492534},&quot;rotate&quot;:0,&quot;skewX&quot;:0,&quot;scale&quot;:{&quot;x&quot;:1,&quot;y&quot;:1}},&quot;type&quot;:&quot;FIGURE_OBJECT&quot;,&quot;id&quot;:&quot;a83387c8-0aff-44d1-a83f-a63e4fc8fb70&quot;,&quot;parent&quot;:{&quot;type&quot;:&quot;CHILD&quot;,&quot;parentId&quot;:&quot;9330ecaf-e77e-4fa6-90f1-bd07c62a12bc&quot;,&quot;order&quot;:&quot;3&quot;},&quot;name&quot;:&quot;Amino acid sequence&quot;,&quot;displayName&quot;:&quot;Amino acid sequence&quot;,&quot;source&quot;:{&quot;id&quot;:&quot;632a0212ce64fcfc6fe59714&quot;,&quot;type&quot;:&quot;ASSETS&quot;},&quot;isPremium&quot;:true},&quot;e2c1b806-7dfe-4a60-9cb4-45959b90e778&quot;:{&quot;type&quot;:&quot;FIGURE_OBJECT&quot;,&quot;id&quot;:&quot;e2c1b806-7dfe-4a60-9cb4-45959b90e778&quot;,&quot;relativeTransform&quot;:{&quot;translate&quot;:{&quot;x&quot;:360.4941641325367,&quot;y&quot;:299.0900592127299},&quot;rotate&quot;:0},&quot;opacity&quot;:1,&quot;path&quot;:{&quot;type&quot;:&quot;POLY_LINE&quot;,&quot;points&quot;:[{&quot;x&quot;:-135.4593779225294,&quot;y&quot;:0},{&quot;x&quot;:135.45937792252946,&quot;y&quot;:0}],&quot;closed&quot;:false},&quot;pathStyles&quot;:[{&quot;type&quot;:&quot;FILL&quot;,&quot;fillStyle&quot;:&quot;transparent&quot;},{&quot;type&quot;:&quot;STROKE&quot;,&quot;strokeStyle&quot;:&quot;rgba(79, 97, 156, 0.9725490196078431)&quot;,&quot;lineWidth&quot;:2.636880062092209,&quot;lineJoin&quot;:&quot;round&quot;,&quot;dashArray&quot;:[0,0]}],&quot;isLocked&quot;:false,&quot;parent&quot;:{&quot;type&quot;:&quot;CHILD&quot;,&quot;parentId&quot;:&quot;a83387c8-0aff-44d1-a83f-a63e4fc8fb70&quot;,&quot;order&quot;:&quot;1&quot;}},&quot;ee79dba3-cd0b-45fd-9c98-a3c4bf6a5e2b&quot;:{&quot;type&quot;:&quot;FIGURE_OBJECT&quot;,&quot;id&quot;:&quot;ee79dba3-cd0b-45fd-9c98-a3c4bf6a5e2b&quot;,&quot;relativeTransform&quot;:{&quot;translate&quot;:{&quot;x&quot;:260.9957818823667,&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2&quot;}},&quot;e2a70bca-74fb-41ab-b978-113e1f12a478&quot;:{&quot;type&quot;:&quot;FIGURE_OBJECT&quot;,&quot;id&quot;:&quot;e2a70bca-74fb-41ab-b978-113e1f12a478&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Tyr&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ee79dba3-cd0b-45fd-9c98-a3c4bf6a5e2b&quot;,&quot;order&quot;:&quot;5&quot;}},&quot;3e50fc3c-2791-4f08-a013-f157ad05cc8d&quot;:{&quot;type&quot;:&quot;FIGURE_OBJECT&quot;,&quot;id&quot;:&quot;3e50fc3c-2791-4f08-a013-f157ad05cc8d&quot;,&quot;relativeTransform&quot;:{&quot;translate&quot;:{&quot;x&quot;:328.5081369385567,&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5&quot;}},&quot;78ab4cca-7a35-44dc-9560-8bf24ddc05e4&quot;:{&quot;type&quot;:&quot;FIGURE_OBJECT&quot;,&quot;id&quot;:&quot;78ab4cca-7a35-44dc-9560-8bf24ddc05e4&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Ser&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3e50fc3c-2791-4f08-a013-f157ad05cc8d&quot;,&quot;order&quot;:&quot;5&quot;}},&quot;50ea4d32-171d-4cff-a9cf-7ef449ff4fef&quot;:{&quot;type&quot;:&quot;FIGURE_OBJECT&quot;,&quot;id&quot;:&quot;50ea4d32-171d-4cff-a9cf-7ef449ff4fef&quot;,&quot;relativeTransform&quot;:{&quot;translate&quot;:{&quot;x&quot;:396.02049199474675,&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6&quot;}},&quot;98ffb327-3913-4e14-ba1b-41d2ac63913f&quot;:{&quot;type&quot;:&quot;FIGURE_OBJECT&quot;,&quot;id&quot;:&quot;98ffb327-3913-4e14-ba1b-41d2ac63913f&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Gly&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50ea4d32-171d-4cff-a9cf-7ef449ff4fef&quot;,&quot;order&quot;:&quot;5&quot;}},&quot;e43f843c-fdd0-4952-bad1-f61333830f9f&quot;:{&quot;type&quot;:&quot;FIGURE_OBJECT&quot;,&quot;id&quot;:&quot;e43f843c-fdd0-4952-bad1-f61333830f9f&quot;,&quot;relativeTransform&quot;:{&quot;translate&quot;:{&quot;x&quot;:463.53284705093677,&quot;y&quot;:299.0900592127301},&quot;rotate&quot;:0},&quot;layout&quot;:{&quot;sizeRatio&quot;:{&quot;x&quot;:0.904178764822431,&quot;y&quot;:0.6007448534267954},&quot;keepAspectRatio&quot;:true},&quot;opacity&quot;:1,&quot;path&quot;:{&quot;type&quot;:&quot;ELLIPSE&quot;,&quot;size&quot;:{&quot;x&quot;:30.23251071805903,&quot;y&quot;:30.232510718059018}},&quot;pathStyles&quot;:[{&quot;type&quot;:&quot;FILL&quot;,&quot;fillStyle&quot;:&quot;rgba(229, 235, 251, 1)&quot;},{&quot;type&quot;:&quot;STROKE&quot;,&quot;strokeStyle&quot;:&quot;rgba(79, 96, 156, 1)&quot;,&quot;lineWidth&quot;:1.3184400310461044,&quot;lineJoin&quot;:&quot;round&quot;}],&quot;isLocked&quot;:false,&quot;parent&quot;:{&quot;type&quot;:&quot;CHILD&quot;,&quot;parentId&quot;:&quot;a83387c8-0aff-44d1-a83f-a63e4fc8fb70&quot;,&quot;order&quot;:&quot;7&quot;}},&quot;a23fcbbf-dbac-40cb-b4bd-afdf1181cd61&quot;:{&quot;type&quot;:&quot;FIGURE_OBJECT&quot;,&quot;id&quot;:&quot;a23fcbbf-dbac-40cb-b4bd-afdf1181cd61&quot;,&quot;relativeTransform&quot;:{&quot;translate&quot;:{&quot;x&quot;:0,&quot;y&quot;:0},&quot;rotate&quot;:0},&quot;text&quot;:{&quot;textData&quot;:{&quot;lineSpacing&quot;:&quot;normal&quot;,&quot;alignment&quot;:&quot;center&quot;,&quot;lines&quot;:[{&quot;runs&quot;:[{&quot;style&quot;:{&quot;fontFamily&quot;:&quot;Roboto&quot;,&quot;fontSize&quot;:11.142080313398207,&quot;color&quot;:&quot;rgb(0,0,0)&quot;,&quot;fontWeight&quot;:&quot;normal&quot;,&quot;fontStyle&quot;:&quot;normal&quot;,&quot;decoration&quot;:&quot;none&quot;,&quot;script&quot;:&quot;none&quot;},&quot;range&quot;:[0,2]}],&quot;text&quot;:&quot;Ser&quot;,&quot;baseStyle&quot;:{&quot;fontFamily&quot;:&quot;Roboto&quot;,&quot;fontSize&quot;:11.142080313398207,&quot;color&quot;:&quot;rgb(0,0,0)&quot;,&quot;fontWeight&quot;:&quot;normal&quot;,&quot;fontStyle&quot;:&quot;normal&quot;,&quot;decoration&quot;:&quot;none&quot;,&quot;script&quot;:&quot;none&quot;}}],&quot;verticalAlign&quot;:&quot;TOP&quot;},&quot;size&quot;:{&quot;x&quot;:27.335594198535514,&quot;y&quot;:13.210734498532577},&quot;targetSize&quot;:{&quot;x&quot;:27.335594198535514,&quot;y&quot;:2},&quot;format&quot;:&quot;BETTER_TEXT&quot;,&quot;verticalAlign&quot;:&quot;TOP&quot;},&quot;parent&quot;:{&quot;type&quot;:&quot;CHILD&quot;,&quot;parentId&quot;:&quot;e43f843c-fdd0-4952-bad1-f61333830f9f&quot;,&quot;order&quot;:&quot;5&quot;}},&quot;79537a0f-7995-4e3f-8255-e9735fdd16be&quot;:{&quot;type&quot;:&quot;FIGURE_OBJECT&quot;,&quot;id&quot;:&quot;79537a0f-7995-4e3f-8255-e9735fdd16be&quot;,&quot;parent&quot;:{&quot;type&quot;:&quot;CROP&quot;,&quot;parentId&quot;:&quot;a83387c8-0aff-44d1-a83f-a63e4fc8fb70&quot;,&quot;order&quot;:&quot;5&quot;},&quot;relativeTransform&quot;:{&quot;translate&quot;:{&quot;x&quot;:326.45668705947753,&quot;y&quot;:299.0900592127301},&quot;rotate&quot;:0,&quot;skewX&quot;:0,&quot;scale&quot;:{&quot;x&quot;:104.54219823464682,&quot;y&quot;:18.236552744206126}},&quot;path&quot;:{&quot;type&quot;:&quot;RECT&quot;,&quot;size&quot;:{&quot;x&quot;:2,&quot;y&quot;:2}},&quot;pathStyles&quot;:[{&quot;type&quot;:&quot;FILL&quot;,&quot;fillStyle&quot;:&quot;#fff&quot;}],&quot;isFrozen&quot;:true},&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8.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58866051-26ee-4759-8f21-2398250b5789"/>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58866051-26ee-4759-8f21-2398250b5789&quot;:{&quot;type&quot;:&quot;FIGURE_OBJECT&quot;,&quot;id&quot;:&quot;58866051-26ee-4759-8f21-2398250b5789&quot;,&quot;relativeTransform&quot;:{&quot;translate&quot;:{&quot;x&quot;:268.3175660806618,&quot;y&quot;:-67.10013736181742},&quot;rotate&quot;:0,&quot;skewX&quot;:0,&quot;scale&quot;:{&quot;x&quot;:1,&quot;y&quot;:1}},&quot;opacity&quot;:1,&quot;path&quot;:{&quot;type&quot;:&quot;RECT&quot;,&quot;size&quot;:{&quot;x&quot;:208.05049735996937,&quot;y&quot;:217.37308969761384},&quot;cornerRounding&quot;:{&quot;type&quot;:&quot;ARC_LENGTH&quot;,&quot;global&quot;:33.946735393339445}},&quot;pathStyles&quot;:[{&quot;type&quot;:&quot;FILL&quot;,&quot;fillStyle&quot;:&quot;rgba(240, 226, 182, 1)&quot;},{&quot;type&quot;:&quot;STROKE&quot;,&quot;strokeStyle&quot;:&quot;rgba(150, 103, 41, 1)&quot;,&quot;lineWidth&quot;:2.1611162958730277,&quot;lineJoin&quot;:&quot;round&quot;}],&quot;isLocked&quot;:false,&quot;parent&quot;:{&quot;type&quot;:&quot;CHILD&quot;,&quot;parentId&quot;:&quot;9330ecaf-e77e-4fa6-90f1-bd07c62a12bc&quot;,&quot;order&quot;:&quot;51&quot;}},&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ags/tag9.xml><?xml version="1.0" encoding="utf-8"?>
<p:tagLst xmlns:a="http://schemas.openxmlformats.org/drawingml/2006/main" xmlns:r="http://schemas.openxmlformats.org/officeDocument/2006/relationships" xmlns:p="http://schemas.openxmlformats.org/presentationml/2006/main">
  <p:tag name="ID" val="67d2eb5150657d6d150dc26c"/>
  <p:tag name="FIGURESLIDEID" val="9330ecaf-e77e-4fa6-90f1-bd07c62a12bc"/>
  <p:tag name="SELECTIONIDS" val="1a6b0ed2-eb5f-4095-9826-68431c573d78"/>
  <p:tag name="TRANSPARENTBACKGROUND" val="true"/>
  <p:tag name="VERSION" val="1741876049414"/>
  <p:tag name="TITLE" val="Standard RFdiffusion pipeline"/>
  <p:tag name="CREATORNAME" val="Patrick Barth"/>
  <p:tag name="DATEINSERTED" val="1741876084761"/>
  <p:tag name="DPI" val="300"/>
  <p:tag name="BIOJSON" val="{&quot;id&quot;:&quot;3550e476-8758-48e1-816f-ec7c244f7b54&quot;,&quot;objects&quot;:{&quot;1a6b0ed2-eb5f-4095-9826-68431c573d78&quot;:{&quot;relativeTransform&quot;:{&quot;translate&quot;:{&quot;x&quot;:197.9540971539435,&quot;y&quot;:133.1497997214165},&quot;rotate&quot;:0,&quot;skewX&quot;:0,&quot;scale&quot;:{&quot;x&quot;:1,&quot;y&quot;:1}},&quot;type&quot;:&quot;FIGURE_OBJECT&quot;,&quot;id&quot;:&quot;1a6b0ed2-eb5f-4095-9826-68431c573d78&quot;,&quot;opacity&quot;:1,&quot;path&quot;:{&quot;type&quot;:&quot;POLY_LINE&quot;,&quot;points&quot;:[{&quot;x&quot;:-124.5044027559085,&quot;y&quot;:-202.11869443961672},{&quot;x&quot;:-67.03509205632072,&quot;y&quot;:-201.69818859219862},{&quot;x&quot;:-33.113539204923846,&quot;y&quot;:-201.6981885921986}],&quot;closed&quot;:false},&quot;pathStyles&quot;:[{&quot;type&quot;:&quot;FILL&quot;,&quot;fillStyle&quot;:&quot;rgba(0,0,0,0)&quot;},{&quot;type&quot;:&quot;STROKE&quot;,&quot;strokeStyle&quot;:&quot;#232323&quot;,&quot;lineWidth&quot;:4.322232591746055,&quot;lineJoin&quot;:&quot;round&quot;}],&quot;isLocked&quot;:false,&quot;parent&quot;:{&quot;type&quot;:&quot;CHILD&quot;,&quot;parentId&quot;:&quot;9330ecaf-e77e-4fa6-90f1-bd07c62a12bc&quot;,&quot;order&quot;:&quot;55&quot;},&quot;connectorInfo&quot;:{&quot;connectedObjects&quot;:[],&quot;type&quot;:&quot;LINE&quot;,&quot;offset&quot;:{&quot;x&quot;:0,&quot;y&quot;:0},&quot;bending&quot;:0.1,&quot;firstElementIsHead&quot;:false,&quot;customized&quot;:true},&quot;pathPattern&quot;:{&quot;type&quot;:&quot;ROW&quot;,&quot;patternObject&quot;:{&quot;name&quot;:&quot;triangle&quot;,&quot;path&quot;:{&quot;type&quot;:&quot;SPLINE&quot;,&quot;spline&quot;:{&quot;points&quot;:[{&quot;x&quot;:0,&quot;y&quot;:0,&quot;isEndPoint&quot;:true},{&quot;x&quot;:1,&quot;y&quot;:0.5,&quot;isEndPoint&quot;:true},{&quot;x&quot;:1,&quot;y&quot;:-0.5,&quot;isEndPoint&quot;:true}],&quot;closed&quot;:true}},&quot;pathStyles&quot;:[{&quot;type&quot;:&quot;FILL&quot;,&quot;fillStyle&quot;:&quot;context-stroke&quot;}]},&quot;bending&quot;:true,&quot;patternTransform&quot;:{&quot;translate&quot;:{&quot;x&quot;:0,&quot;y&quot;:0},&quot;rotate&quot;:3.141592653589793,&quot;skewX&quot;:0,&quot;scale&quot;:{&quot;x&quot;:-1,&quot;y&quot;:1}},&quot;xUnits&quot;:&quot;PATH_LENGTH&quot;,&quot;yUnits&quot;:&quot;STROKE_WIDTH&quot;,&quot;isPremium&quot;:false},&quot;pathMarkers&quot;:{&quot;markerEnd&quot;:{&quot;type&quot;:&quot;PATH&quot;,&quot;units&quot;:{&quot;type&quot;:&quot;STROKE_WIDTH&quot;,&quot;scale&quot;:1},&quot;orient&quot;:{&quot;type&quot;:&quot;CLIPPED_CHORD&quot;},&quot;clipDistance&quot;:4,&quot;name&quot;:&quot;arrow&quot;,&quot;relativeTransform&quot;:{&quot;translate&quot;:{&quot;x&quot;:0,&quot;y&quot;:0},&quot;rotate&quot;:0,&quot;skewX&quot;:0,&quot;scale&quot;:{&quot;x&quot;:1,&quot;y&quot;:1}},&quot;path&quot;:{&quot;type&quot;:&quot;SPLINE&quot;,&quot;spline&quot;:{&quot;points&quot;:[{&quot;x&quot;:0,&quot;y&quot;:0,&quot;isEndPoint&quot;:true},{&quot;x&quot;:-5,&quot;y&quot;:-2.5,&quot;isEndPoint&quot;:true},{&quot;x&quot;:-5,&quot;y&quot;:2.5,&quot;isEndPoint&quot;:true}],&quot;closed&quot;:true}},&quot;pathStyles&quot;:[{&quot;type&quot;:&quot;FILL&quot;,&quot;fillStyle&quot;:&quot;context-stroke-flat&quot;}]}},&quot;name&quot;:&quot;Straight arrow (tapered, editable)&quot;,&quot;displayName&quot;:&quot;Straight arrow (tapered, editable)&quot;,&quot;source&quot;:{&quot;id&quot;:&quot;64874261e46f8e7ee4006263&quot;,&quot;type&quot;:&quot;ASSETS&quot;},&quot;isPremium&quot;:false},&quot;9330ecaf-e77e-4fa6-90f1-bd07c62a12bc&quot;:{&quot;id&quot;:&quot;9330ecaf-e77e-4fa6-90f1-bd07c62a12bc&quot;,&quot;type&quot;:&quot;FIGURE_OBJECT&quot;,&quot;document&quot;:{&quot;type&quot;:&quot;FIGURE&quot;,&quot;canvasType&quot;:&quot;FIGURE&quot;,&quot;units&quot;:&quot;in&quot;},&quot;parent&quot;:{&quot;parentId&quot;:&quot;3550e476-8758-48e1-816f-ec7c244f7b54&quot;,&quot;type&quot;:&quot;DOCUMENT&quot;,&quot;order&quot;:&quot;5&quot;}},&quot;3550e476-8758-48e1-816f-ec7c244f7b54&quot;:{&quot;id&quot;:&quot;3550e476-8758-48e1-816f-ec7c244f7b54&quot;,&quot;type&quot;:&quot;FIGURE_OBJECT&quot;,&quot;document&quot;:{&quot;type&quot;:&quot;DOCUMENT_GROUP&quot;,&quot;canvasType&quot;:&quot;FIGURE&quot;,&quot;units&quot;:&quot;in&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1512</TotalTime>
  <Words>745</Words>
  <Application>Microsoft Office PowerPoint</Application>
  <PresentationFormat>Widescreen</PresentationFormat>
  <Paragraphs>68</Paragraphs>
  <Slides>11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 Unicode MS</vt:lpstr>
      <vt:lpstr>Slack-Lato</vt:lpstr>
      <vt:lpstr>等线</vt:lpstr>
      <vt:lpstr>Arial</vt:lpstr>
      <vt:lpstr>Calibri</vt:lpstr>
      <vt:lpstr>Helvetica</vt:lpstr>
      <vt:lpstr>Roboto</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AlphaFold2&amp;3</vt:lpstr>
      <vt:lpstr>https://colab.research.google.com/github/sokrypton/ColabDesign/blob/v1.1.1/rf/examples/diffusion.ipynb</vt:lpstr>
      <vt:lpstr>PowerPoint Presentation</vt:lpstr>
      <vt:lpstr>PowerPoint Presentation</vt:lpstr>
      <vt:lpstr>PowerPoint Presentation</vt:lpstr>
      <vt:lpstr>PowerPoint Presentation</vt:lpstr>
      <vt:lpstr>Example score 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Shuhao Zhang</dc:creator>
  <dc:description/>
  <cp:lastModifiedBy>Shuhao Zhang</cp:lastModifiedBy>
  <cp:revision>20</cp:revision>
  <dcterms:created xsi:type="dcterms:W3CDTF">2024-11-26T14:27:39Z</dcterms:created>
  <dcterms:modified xsi:type="dcterms:W3CDTF">2025-03-19T20:03:54Z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2</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