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IkBE/BQAyg3tyTx/sstl+bTZ/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1238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96218c0fc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d96218c0f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96218c0fc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d96218c0f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d96218c0f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2d96218c0f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d96218c0fc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2d96218c0f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37e129ffd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337e129ffd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96218c0f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2d96218c0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ymol.org/dokuwiki/doku.php?id=command:fetc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db101.rcsb.org/learn/guide-to-understanding-pdb-data/biological-assemblies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mol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sb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224456" y="274281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Session 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PyMOL Tutorial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0" y="1757855"/>
            <a:ext cx="12192000" cy="82970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Synthetic Biology (BIOENG-320)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PyMOL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6103" y="3195566"/>
            <a:ext cx="466868" cy="46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6794500" y="533400"/>
            <a:ext cx="5103513" cy="59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For each chain identity, you will find the corresponding entity (protein).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For example, our chemokine receptor CCR5 would correspond to chain 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Open the PDB in pymol 🡪 Display sequence 🡪 scroll through the sequence until you find chain C (or type </a:t>
            </a:r>
            <a:r>
              <a:rPr lang="en-US" i="1"/>
              <a:t>select chain C </a:t>
            </a:r>
            <a:r>
              <a:rPr lang="en-US"/>
              <a:t>in the command line)</a:t>
            </a:r>
            <a:endParaRPr/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988" y="277379"/>
            <a:ext cx="6154009" cy="436305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/>
          <p:nvPr/>
        </p:nvSpPr>
        <p:spPr>
          <a:xfrm>
            <a:off x="293987" y="2817698"/>
            <a:ext cx="3630313" cy="698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9"/>
          <p:cNvGrpSpPr/>
          <p:nvPr/>
        </p:nvGrpSpPr>
        <p:grpSpPr>
          <a:xfrm>
            <a:off x="229487" y="105929"/>
            <a:ext cx="6283010" cy="6646141"/>
            <a:chOff x="-4699114" y="0"/>
            <a:chExt cx="6283010" cy="6646141"/>
          </a:xfrm>
        </p:grpSpPr>
        <p:pic>
          <p:nvPicPr>
            <p:cNvPr id="171" name="Google Shape;17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699114" y="0"/>
              <a:ext cx="6283010" cy="6646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9"/>
            <p:cNvSpPr/>
            <p:nvPr/>
          </p:nvSpPr>
          <p:spPr>
            <a:xfrm>
              <a:off x="-4140200" y="219941"/>
              <a:ext cx="558800" cy="3048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838200" y="1059544"/>
            <a:ext cx="10515600" cy="511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Stay on the </a:t>
            </a:r>
            <a:r>
              <a:rPr lang="en-US" i="1"/>
              <a:t>Structure Summary </a:t>
            </a:r>
            <a:r>
              <a:rPr lang="en-US"/>
              <a:t>page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Scroll down to the </a:t>
            </a:r>
            <a:r>
              <a:rPr lang="en-US" i="1"/>
              <a:t>Macromolecules</a:t>
            </a:r>
            <a:r>
              <a:rPr lang="en-US"/>
              <a:t> section. For each Entity ID, you will find the description of the Molecule, as well as the corresponding chain</a:t>
            </a:r>
            <a:endParaRPr/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 r="47442" b="93137"/>
          <a:stretch/>
        </p:blipFill>
        <p:spPr>
          <a:xfrm>
            <a:off x="6643914" y="1059544"/>
            <a:ext cx="4982029" cy="37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0"/>
          <p:cNvPicPr preferRelativeResize="0"/>
          <p:nvPr/>
        </p:nvPicPr>
        <p:blipFill rotWithShape="1">
          <a:blip r:embed="rId4">
            <a:alphaModFix/>
          </a:blip>
          <a:srcRect b="47876"/>
          <a:stretch/>
        </p:blipFill>
        <p:spPr>
          <a:xfrm>
            <a:off x="968828" y="2771130"/>
            <a:ext cx="8723086" cy="206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/>
          <p:cNvPicPr preferRelativeResize="0"/>
          <p:nvPr/>
        </p:nvPicPr>
        <p:blipFill rotWithShape="1">
          <a:blip r:embed="rId5">
            <a:alphaModFix/>
          </a:blip>
          <a:srcRect r="2428"/>
          <a:stretch/>
        </p:blipFill>
        <p:spPr>
          <a:xfrm>
            <a:off x="1080406" y="3496618"/>
            <a:ext cx="8393639" cy="145638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/>
          <p:nvPr/>
        </p:nvSpPr>
        <p:spPr>
          <a:xfrm>
            <a:off x="1099456" y="3811718"/>
            <a:ext cx="2091419" cy="66765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 txBox="1"/>
          <p:nvPr/>
        </p:nvSpPr>
        <p:spPr>
          <a:xfrm>
            <a:off x="0" y="0"/>
            <a:ext cx="12192000" cy="717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approach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>
            <a:spLocks noGrp="1"/>
          </p:cNvSpPr>
          <p:nvPr>
            <p:ph type="body" idx="1"/>
          </p:nvPr>
        </p:nvSpPr>
        <p:spPr>
          <a:xfrm>
            <a:off x="838200" y="4424997"/>
            <a:ext cx="105156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The authors that deposit a structure define chain IDs… however, RCSB also automatically assigns a chain ID. Sometimes, the author and PDB chain ID differ. In that case, it is written in the format of /PDB_ID/author_ID, i.e. /D/G/. The “</a:t>
            </a:r>
            <a:r>
              <a:rPr lang="en-US" i="1"/>
              <a:t>select chai</a:t>
            </a:r>
            <a:r>
              <a:rPr lang="en-US"/>
              <a:t>n” command will select the author ID. So in the case here, you would need to type </a:t>
            </a:r>
            <a:r>
              <a:rPr lang="en-US" i="1"/>
              <a:t>select chain G</a:t>
            </a:r>
            <a:r>
              <a:rPr lang="en-US"/>
              <a:t> (and not </a:t>
            </a:r>
            <a:r>
              <a:rPr lang="en-US" i="1"/>
              <a:t>select chain D</a:t>
            </a:r>
            <a:r>
              <a:rPr lang="en-US"/>
              <a:t>)</a:t>
            </a:r>
            <a:endParaRPr/>
          </a:p>
        </p:txBody>
      </p:sp>
      <p:grpSp>
        <p:nvGrpSpPr>
          <p:cNvPr id="188" name="Google Shape;188;p11"/>
          <p:cNvGrpSpPr/>
          <p:nvPr/>
        </p:nvGrpSpPr>
        <p:grpSpPr>
          <a:xfrm>
            <a:off x="757148" y="933587"/>
            <a:ext cx="10515600" cy="2632842"/>
            <a:chOff x="520700" y="1911857"/>
            <a:chExt cx="10515600" cy="2632842"/>
          </a:xfrm>
        </p:grpSpPr>
        <p:pic>
          <p:nvPicPr>
            <p:cNvPr id="189" name="Google Shape;189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0700" y="1911857"/>
              <a:ext cx="10515600" cy="26328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11"/>
            <p:cNvSpPr/>
            <p:nvPr/>
          </p:nvSpPr>
          <p:spPr>
            <a:xfrm>
              <a:off x="2425700" y="3530600"/>
              <a:ext cx="787400" cy="2794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1" name="Google Shape;191;p11"/>
          <p:cNvPicPr preferRelativeResize="0"/>
          <p:nvPr/>
        </p:nvPicPr>
        <p:blipFill rotWithShape="1">
          <a:blip r:embed="rId4">
            <a:alphaModFix/>
          </a:blip>
          <a:srcRect r="26584" b="-11339"/>
          <a:stretch/>
        </p:blipFill>
        <p:spPr>
          <a:xfrm>
            <a:off x="7611949" y="3823519"/>
            <a:ext cx="4402251" cy="60148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/>
          <p:nvPr/>
        </p:nvSpPr>
        <p:spPr>
          <a:xfrm>
            <a:off x="7607300" y="3823519"/>
            <a:ext cx="800100" cy="31137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 txBox="1"/>
          <p:nvPr/>
        </p:nvSpPr>
        <p:spPr>
          <a:xfrm>
            <a:off x="0" y="0"/>
            <a:ext cx="12192000" cy="717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caveats with chain identities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body" idx="1"/>
          </p:nvPr>
        </p:nvSpPr>
        <p:spPr>
          <a:xfrm>
            <a:off x="838200" y="1090926"/>
            <a:ext cx="105156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Did you know: </a:t>
            </a:r>
            <a:r>
              <a:rPr lang="en-US"/>
              <a:t>if you use </a:t>
            </a:r>
            <a:r>
              <a:rPr lang="en-US" i="1">
                <a:solidFill>
                  <a:schemeClr val="accent1"/>
                </a:solidFill>
              </a:rPr>
              <a:t>fetch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i="1">
                <a:solidFill>
                  <a:schemeClr val="accent1"/>
                </a:solidFill>
              </a:rPr>
              <a:t>7O7F, type=pdb1 </a:t>
            </a:r>
            <a:r>
              <a:rPr lang="en-US"/>
              <a:t>instead of </a:t>
            </a:r>
            <a:r>
              <a:rPr lang="en-US" i="1">
                <a:solidFill>
                  <a:schemeClr val="accent1"/>
                </a:solidFill>
              </a:rPr>
              <a:t>fetch 7O7F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to load the structure, then you will only see the auth ID displayed in the pymol sequence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Documentation for the fetch command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https://pymol.org/dokuwiki/doku.php?id=command:fetch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9" name="Google Shape;19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9870" y="2496032"/>
            <a:ext cx="2247900" cy="56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045" y="4337328"/>
            <a:ext cx="3937104" cy="197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>
            <a:off x="1523999" y="5096014"/>
            <a:ext cx="1999643" cy="199886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483100" y="1101411"/>
            <a:ext cx="3365500" cy="394974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5012474" y="4734292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Asymmetric unit vs biological unit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https://pdb101.rcsb.org/learn/guide-to-understanding-pdb-data/biological-assemblies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4216400" y="4902200"/>
            <a:ext cx="533400" cy="3937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 txBox="1"/>
          <p:nvPr/>
        </p:nvSpPr>
        <p:spPr>
          <a:xfrm>
            <a:off x="0" y="0"/>
            <a:ext cx="12192000" cy="717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caveats with chain identities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350" y="1729701"/>
            <a:ext cx="6207400" cy="4048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13"/>
          <p:cNvCxnSpPr/>
          <p:nvPr/>
        </p:nvCxnSpPr>
        <p:spPr>
          <a:xfrm rot="10800000" flipH="1">
            <a:off x="8051820" y="4036783"/>
            <a:ext cx="1197300" cy="16239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2" name="Google Shape;212;p13"/>
          <p:cNvSpPr txBox="1"/>
          <p:nvPr/>
        </p:nvSpPr>
        <p:spPr>
          <a:xfrm>
            <a:off x="0" y="0"/>
            <a:ext cx="12192000" cy="71733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visualization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9125" y="2150506"/>
            <a:ext cx="2930450" cy="1886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 txBox="1"/>
          <p:nvPr/>
        </p:nvSpPr>
        <p:spPr>
          <a:xfrm>
            <a:off x="9473250" y="4036775"/>
            <a:ext cx="25926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stay in </a:t>
            </a:r>
            <a:r>
              <a:rPr lang="en-US" sz="2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3-Button </a:t>
            </a:r>
            <a:r>
              <a:rPr lang="en-US" sz="23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Viewing</a:t>
            </a:r>
            <a:r>
              <a:rPr lang="en-US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 (don’t go into “editing” mode)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300" y="1919031"/>
            <a:ext cx="1790700" cy="1495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13"/>
          <p:cNvCxnSpPr/>
          <p:nvPr/>
        </p:nvCxnSpPr>
        <p:spPr>
          <a:xfrm rot="10800000">
            <a:off x="2262445" y="1986308"/>
            <a:ext cx="486900" cy="78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7" name="Google Shape;217;p13"/>
          <p:cNvSpPr txBox="1"/>
          <p:nvPr/>
        </p:nvSpPr>
        <p:spPr>
          <a:xfrm>
            <a:off x="126050" y="3414450"/>
            <a:ext cx="26919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you can change your “selection”, i.e. select individual atoms, residues, chains, molecules etc…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2d96218c0fc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819" y="1330396"/>
            <a:ext cx="8465347" cy="496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d96218c0fc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2470" y="3665387"/>
            <a:ext cx="2152950" cy="1371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g2d96218c0fc_0_12"/>
          <p:cNvCxnSpPr>
            <a:endCxn id="223" idx="1"/>
          </p:cNvCxnSpPr>
          <p:nvPr/>
        </p:nvCxnSpPr>
        <p:spPr>
          <a:xfrm rot="10800000" flipH="1">
            <a:off x="8465170" y="4351283"/>
            <a:ext cx="1197300" cy="16239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5" name="Google Shape;225;g2d96218c0fc_0_12"/>
          <p:cNvSpPr txBox="1"/>
          <p:nvPr/>
        </p:nvSpPr>
        <p:spPr>
          <a:xfrm>
            <a:off x="0" y="0"/>
            <a:ext cx="12192000" cy="717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visualization (PyMOL 2)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552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/>
              <a:t>Left click: </a:t>
            </a:r>
            <a:r>
              <a:rPr lang="en-US"/>
              <a:t>Rotate protein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/>
              <a:t>Right click: </a:t>
            </a:r>
            <a:r>
              <a:rPr lang="en-US"/>
              <a:t>zoom in and out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/>
              <a:t>Wheel: </a:t>
            </a:r>
            <a:r>
              <a:rPr lang="en-US"/>
              <a:t>reduced opacity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/>
              <a:t>Click with wheel: </a:t>
            </a:r>
            <a:r>
              <a:rPr lang="en-US"/>
              <a:t>centers camera on clicked region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/>
              <a:t>CRTL + left click or keeping wheel pressed: </a:t>
            </a:r>
            <a:r>
              <a:rPr lang="en-US"/>
              <a:t>move whole protein in space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>
            <a:off x="0" y="0"/>
            <a:ext cx="12192000" cy="71733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visualization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000" y="717325"/>
            <a:ext cx="4198000" cy="27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96218c0fc_0_2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5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/>
              <a:t>Left click: </a:t>
            </a:r>
            <a:r>
              <a:rPr lang="en-US"/>
              <a:t>Rotate protein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/>
              <a:t>Right click: </a:t>
            </a:r>
            <a:r>
              <a:rPr lang="en-US"/>
              <a:t>zoom in and out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/>
              <a:t>Wheel: </a:t>
            </a:r>
            <a:r>
              <a:rPr lang="en-US"/>
              <a:t>reduced opacity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/>
              <a:t>Click with wheel: </a:t>
            </a:r>
            <a:r>
              <a:rPr lang="en-US"/>
              <a:t>centers camera on clicked region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/>
              <a:t>Ctrl + left click or keeping wheel pressed: </a:t>
            </a:r>
            <a:r>
              <a:rPr lang="en-US"/>
              <a:t>move whole protein in space</a:t>
            </a:r>
            <a:endParaRPr/>
          </a:p>
        </p:txBody>
      </p:sp>
      <p:pic>
        <p:nvPicPr>
          <p:cNvPr id="238" name="Google Shape;238;g2d96218c0fc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2519" y="836599"/>
            <a:ext cx="3649908" cy="232560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d96218c0fc_0_25"/>
          <p:cNvSpPr txBox="1"/>
          <p:nvPr/>
        </p:nvSpPr>
        <p:spPr>
          <a:xfrm>
            <a:off x="0" y="0"/>
            <a:ext cx="12192000" cy="717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visualization (PyMOL2)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/>
          <p:nvPr/>
        </p:nvSpPr>
        <p:spPr>
          <a:xfrm>
            <a:off x="0" y="0"/>
            <a:ext cx="12192000" cy="71733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visualization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9616" y="1232125"/>
            <a:ext cx="4240363" cy="499525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5"/>
          <p:cNvSpPr txBox="1"/>
          <p:nvPr/>
        </p:nvSpPr>
        <p:spPr>
          <a:xfrm>
            <a:off x="279035" y="1686910"/>
            <a:ext cx="53367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Action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Allows you to perform various actions, analyses and calculations.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– Show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Allows you to apply a particular graphical effect to a selection of residues/molecules. → show side-chains, backbone etc as stick, spheres, cartoon…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– Hide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Same as S but hides the graphical effect.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– Label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Allows you to add a label.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– Color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Alters the color scheme of particular selection or object.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5"/>
          <p:cNvSpPr txBox="1"/>
          <p:nvPr/>
        </p:nvSpPr>
        <p:spPr>
          <a:xfrm>
            <a:off x="279035" y="4169979"/>
            <a:ext cx="6389779" cy="646331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change the color of our proteins by chain.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&gt; by chain (elem C)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746235" y="4964813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chain A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(try removing all chains except the chemokine receptor and its chemokine ligand)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025" y="985819"/>
            <a:ext cx="2581275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96218c0fc_0_32"/>
          <p:cNvSpPr txBox="1"/>
          <p:nvPr/>
        </p:nvSpPr>
        <p:spPr>
          <a:xfrm>
            <a:off x="0" y="0"/>
            <a:ext cx="12192000" cy="717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visualization (PyMOL2)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g2d96218c0fc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035" y="1014865"/>
            <a:ext cx="2095792" cy="57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d96218c0fc_0_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9616" y="1232125"/>
            <a:ext cx="4240364" cy="499525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2d96218c0fc_0_32"/>
          <p:cNvSpPr txBox="1"/>
          <p:nvPr/>
        </p:nvSpPr>
        <p:spPr>
          <a:xfrm>
            <a:off x="279035" y="1686910"/>
            <a:ext cx="53367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Action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Allows you to perform various actions, analyses and calculations.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– Show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Allows you to apply a particular graphical effect to a selection of residues/molecules.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– Hide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Same as S but hides the graphical effect.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– Label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Allows you to add a label.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– Color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Alters the color scheme of particular selection or object.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d96218c0fc_0_32"/>
          <p:cNvSpPr txBox="1"/>
          <p:nvPr/>
        </p:nvSpPr>
        <p:spPr>
          <a:xfrm>
            <a:off x="279035" y="4169979"/>
            <a:ext cx="6389700" cy="646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change the color of our proteins by chain.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&gt; by chain (elem C)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d96218c0fc_0_32"/>
          <p:cNvSpPr/>
          <p:nvPr/>
        </p:nvSpPr>
        <p:spPr>
          <a:xfrm>
            <a:off x="746235" y="4964813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chain A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(try removing all chains except the receptor CXCR2 and ligand CXCL8)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043207" y="274768"/>
            <a:ext cx="11148793" cy="6810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PyMOL – Biomolecule visualizer</a:t>
            </a:r>
            <a:endParaRPr b="1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783020" y="1191850"/>
            <a:ext cx="10515600" cy="61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https://www.pymol.org/</a:t>
            </a:r>
            <a:r>
              <a:rPr lang="en-US"/>
              <a:t> </a:t>
            </a:r>
            <a:endParaRPr/>
          </a:p>
        </p:txBody>
      </p:sp>
      <p:pic>
        <p:nvPicPr>
          <p:cNvPr id="97" name="Google Shape;97;p2" descr="PyMOL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125" y="156760"/>
            <a:ext cx="917082" cy="91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1581" y="1801997"/>
            <a:ext cx="6628837" cy="471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0" y="0"/>
            <a:ext cx="12192000" cy="71733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commands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6"/>
          <p:cNvSpPr txBox="1"/>
          <p:nvPr/>
        </p:nvSpPr>
        <p:spPr>
          <a:xfrm>
            <a:off x="378373" y="945931"/>
            <a:ext cx="77487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select different objects: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chain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resn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residuName </a:t>
            </a:r>
            <a:r>
              <a:rPr lang="en-US" sz="1800" b="1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i.e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resn Glu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resi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residueNumber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i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i.e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resi 230-238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Visualize side chains with commands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show lines/sticks, chain/resn/resi [selection]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hide lines/sticks, chain/resn/resi [selection]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Visualize interacting residues between chains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 chain R within 5 of chain D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(try the other way around)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save selection by going into Actions&gt; rename selection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/>
          <p:nvPr/>
        </p:nvSpPr>
        <p:spPr>
          <a:xfrm>
            <a:off x="378373" y="5486400"/>
            <a:ext cx="4453758" cy="1072053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559676" y="5855732"/>
            <a:ext cx="44537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 cartoon_transparency, 0,3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 cartoon_oval length, 0.7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68" name="Google Shape;268;p16"/>
          <p:cNvPicPr preferRelativeResize="0"/>
          <p:nvPr/>
        </p:nvPicPr>
        <p:blipFill rotWithShape="1">
          <a:blip r:embed="rId3">
            <a:alphaModFix/>
          </a:blip>
          <a:srcRect l="29612" r="21185"/>
          <a:stretch/>
        </p:blipFill>
        <p:spPr>
          <a:xfrm>
            <a:off x="7818383" y="998159"/>
            <a:ext cx="4858406" cy="491391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6"/>
          <p:cNvSpPr txBox="1"/>
          <p:nvPr/>
        </p:nvSpPr>
        <p:spPr>
          <a:xfrm>
            <a:off x="969579" y="5486400"/>
            <a:ext cx="36339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Editing the backbone appearance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4980591" y="5454869"/>
            <a:ext cx="23792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with all available settings to get familiar and see what you like ☺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/>
          <p:nvPr/>
        </p:nvSpPr>
        <p:spPr>
          <a:xfrm>
            <a:off x="0" y="0"/>
            <a:ext cx="12192000" cy="71733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key contact in the protein interface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378375" y="1111475"/>
            <a:ext cx="52086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7O7F &gt;Action: find &gt; polar contacts &gt; between chain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What types of interactions can you find?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the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interaction action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be helpful to show the residues at the interface as sticks: Action → preset → protein interface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8122023" y="4914403"/>
            <a:ext cx="3687348" cy="156966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PDB session!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File&gt;Save Session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Saves as a .pse file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261781" y="3884189"/>
            <a:ext cx="45842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the “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Wizard 🡪 measurement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is also useful to measure distances between atoms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81" y="4461195"/>
            <a:ext cx="4983319" cy="235494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/>
          <p:nvPr/>
        </p:nvSpPr>
        <p:spPr>
          <a:xfrm>
            <a:off x="3556000" y="4543220"/>
            <a:ext cx="381000" cy="18118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8129" y="765431"/>
            <a:ext cx="1833095" cy="389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3619" y="869731"/>
            <a:ext cx="4344144" cy="389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 txBox="1"/>
          <p:nvPr/>
        </p:nvSpPr>
        <p:spPr>
          <a:xfrm>
            <a:off x="0" y="0"/>
            <a:ext cx="12192000" cy="71733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Turning your structure into a representative figure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446952" y="1187669"/>
            <a:ext cx="55494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make figures</a:t>
            </a:r>
            <a:endParaRPr/>
          </a:p>
        </p:txBody>
      </p:sp>
      <p:sp>
        <p:nvSpPr>
          <p:cNvPr id="289" name="Google Shape;289;p18"/>
          <p:cNvSpPr txBox="1"/>
          <p:nvPr/>
        </p:nvSpPr>
        <p:spPr>
          <a:xfrm>
            <a:off x="446952" y="3564574"/>
            <a:ext cx="41283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"…and here we see the interaction of Lys 55 on the receptor with with Asp 17 on the ligand, which is crucial for binding…"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1557001"/>
            <a:ext cx="3980992" cy="199800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8"/>
          <p:cNvSpPr txBox="1"/>
          <p:nvPr/>
        </p:nvSpPr>
        <p:spPr>
          <a:xfrm>
            <a:off x="6250759" y="1256250"/>
            <a:ext cx="534688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practice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resolution image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much irrelevant information in the background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Side-chains not colored by element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Positions not labeled with amino acid &amp; residue number 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context provided (where in the structure are we?)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/>
          <p:cNvSpPr txBox="1"/>
          <p:nvPr/>
        </p:nvSpPr>
        <p:spPr>
          <a:xfrm>
            <a:off x="0" y="0"/>
            <a:ext cx="12192000" cy="71733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Turning your structure into a representative figure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9"/>
          <p:cNvSpPr txBox="1"/>
          <p:nvPr/>
        </p:nvSpPr>
        <p:spPr>
          <a:xfrm>
            <a:off x="446952" y="1187669"/>
            <a:ext cx="55494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 better</a:t>
            </a:r>
            <a:endParaRPr/>
          </a:p>
        </p:txBody>
      </p:sp>
      <p:sp>
        <p:nvSpPr>
          <p:cNvPr id="298" name="Google Shape;298;p19"/>
          <p:cNvSpPr txBox="1"/>
          <p:nvPr/>
        </p:nvSpPr>
        <p:spPr>
          <a:xfrm>
            <a:off x="300415" y="4732956"/>
            <a:ext cx="33361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"…and here we see the interaction of K55 on the receptor with with D17 on the ligand, which is crucial for binding…"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9"/>
          <p:cNvSpPr txBox="1"/>
          <p:nvPr/>
        </p:nvSpPr>
        <p:spPr>
          <a:xfrm>
            <a:off x="6651730" y="1288748"/>
            <a:ext cx="534688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high resolution image with transparent background (see next slide)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Exclude irrelevant structural elements from the background (side chains &amp; backbone)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side chain by element to facilitate recognition of amino acids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easily distinguishable colors for different protein chains (receptor/ligand)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Add labels (amino acid identity &amp; residue numbering)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context where in the structure we are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19"/>
          <p:cNvGrpSpPr/>
          <p:nvPr/>
        </p:nvGrpSpPr>
        <p:grpSpPr>
          <a:xfrm>
            <a:off x="548552" y="1961113"/>
            <a:ext cx="6103178" cy="3777134"/>
            <a:chOff x="5793833" y="2241545"/>
            <a:chExt cx="6103178" cy="3777134"/>
          </a:xfrm>
        </p:grpSpPr>
        <p:grpSp>
          <p:nvGrpSpPr>
            <p:cNvPr id="301" name="Google Shape;301;p19"/>
            <p:cNvGrpSpPr/>
            <p:nvPr/>
          </p:nvGrpSpPr>
          <p:grpSpPr>
            <a:xfrm>
              <a:off x="5793833" y="2241545"/>
              <a:ext cx="3057251" cy="2550347"/>
              <a:chOff x="7045869" y="3020400"/>
              <a:chExt cx="3342731" cy="2890893"/>
            </a:xfrm>
          </p:grpSpPr>
          <p:pic>
            <p:nvPicPr>
              <p:cNvPr id="302" name="Google Shape;302;p19"/>
              <p:cNvPicPr preferRelativeResize="0"/>
              <p:nvPr/>
            </p:nvPicPr>
            <p:blipFill rotWithShape="1">
              <a:blip r:embed="rId3">
                <a:alphaModFix/>
              </a:blip>
              <a:srcRect l="23679" r="13947"/>
              <a:stretch/>
            </p:blipFill>
            <p:spPr>
              <a:xfrm>
                <a:off x="7045869" y="3020400"/>
                <a:ext cx="3342731" cy="289089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3" name="Google Shape;303;p19"/>
              <p:cNvSpPr txBox="1"/>
              <p:nvPr/>
            </p:nvSpPr>
            <p:spPr>
              <a:xfrm>
                <a:off x="8717234" y="4825365"/>
                <a:ext cx="5613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rgbClr val="86A8A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D17</a:t>
                </a:r>
                <a:endParaRPr sz="1800" b="1">
                  <a:solidFill>
                    <a:srgbClr val="86A8A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9"/>
              <p:cNvSpPr txBox="1"/>
              <p:nvPr/>
            </p:nvSpPr>
            <p:spPr>
              <a:xfrm>
                <a:off x="8053035" y="3370342"/>
                <a:ext cx="54534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rgbClr val="7D7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K55</a:t>
                </a:r>
                <a:endParaRPr sz="1800" b="1">
                  <a:solidFill>
                    <a:srgbClr val="7D7D7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05" name="Google Shape;305;p19"/>
            <p:cNvPicPr preferRelativeResize="0"/>
            <p:nvPr/>
          </p:nvPicPr>
          <p:blipFill rotWithShape="1">
            <a:blip r:embed="rId4">
              <a:alphaModFix/>
            </a:blip>
            <a:srcRect l="42832" t="23137" r="33915" b="5598"/>
            <a:stretch/>
          </p:blipFill>
          <p:spPr>
            <a:xfrm>
              <a:off x="9108791" y="2738573"/>
              <a:ext cx="1984024" cy="3280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19"/>
            <p:cNvSpPr/>
            <p:nvPr/>
          </p:nvSpPr>
          <p:spPr>
            <a:xfrm>
              <a:off x="5793833" y="2241545"/>
              <a:ext cx="3057251" cy="2550348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9364512" y="3711844"/>
              <a:ext cx="465288" cy="447867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8" name="Google Shape;308;p19"/>
            <p:cNvCxnSpPr/>
            <p:nvPr/>
          </p:nvCxnSpPr>
          <p:spPr>
            <a:xfrm>
              <a:off x="8865744" y="2241545"/>
              <a:ext cx="498768" cy="147701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" name="Google Shape;309;p19"/>
            <p:cNvCxnSpPr/>
            <p:nvPr/>
          </p:nvCxnSpPr>
          <p:spPr>
            <a:xfrm rot="10800000" flipH="1">
              <a:off x="8865744" y="4167507"/>
              <a:ext cx="498768" cy="62438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310" name="Google Shape;310;p19"/>
            <p:cNvSpPr txBox="1"/>
            <p:nvPr/>
          </p:nvSpPr>
          <p:spPr>
            <a:xfrm>
              <a:off x="6810417" y="3331483"/>
              <a:ext cx="511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3.9 Å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9"/>
            <p:cNvSpPr txBox="1"/>
            <p:nvPr/>
          </p:nvSpPr>
          <p:spPr>
            <a:xfrm>
              <a:off x="10853264" y="4479699"/>
              <a:ext cx="10437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Receptor</a:t>
              </a:r>
              <a:endParaRPr sz="1800" b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9"/>
            <p:cNvSpPr txBox="1"/>
            <p:nvPr/>
          </p:nvSpPr>
          <p:spPr>
            <a:xfrm>
              <a:off x="10528710" y="2746271"/>
              <a:ext cx="8042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86A8A8"/>
                  </a:solidFill>
                  <a:latin typeface="Calibri"/>
                  <a:ea typeface="Calibri"/>
                  <a:cs typeface="Calibri"/>
                  <a:sym typeface="Calibri"/>
                </a:rPr>
                <a:t>Ligand</a:t>
              </a:r>
              <a:endParaRPr sz="1800" b="1">
                <a:solidFill>
                  <a:srgbClr val="86A8A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/>
          <p:nvPr/>
        </p:nvSpPr>
        <p:spPr>
          <a:xfrm>
            <a:off x="0" y="0"/>
            <a:ext cx="12192000" cy="71733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Turning your structure into a representative figure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0"/>
          <p:cNvSpPr txBox="1"/>
          <p:nvPr/>
        </p:nvSpPr>
        <p:spPr>
          <a:xfrm>
            <a:off x="378372" y="1111469"/>
            <a:ext cx="802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your figure with transparent background: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Draw/ray (top right of your screen) 🡪 transparent background 🡪 Ray (slow) 🡪 150 DPI usually gives good enough resolution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423290" y="3870715"/>
            <a:ext cx="8300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labels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While it is possible to add residue number &amp; amino acid identity directly in PyMol, they are usually hard to read. It is recommended to export the figure without labels, and then add the labels in a second step with powerpoint (or other tool where you can add text to images)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400" y="1780650"/>
            <a:ext cx="2679400" cy="19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d96218c0fc_0_45"/>
          <p:cNvSpPr txBox="1"/>
          <p:nvPr/>
        </p:nvSpPr>
        <p:spPr>
          <a:xfrm>
            <a:off x="0" y="0"/>
            <a:ext cx="12192000" cy="717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Turning your structure into a representative figure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d96218c0fc_0_45"/>
          <p:cNvSpPr txBox="1"/>
          <p:nvPr/>
        </p:nvSpPr>
        <p:spPr>
          <a:xfrm>
            <a:off x="378372" y="1111469"/>
            <a:ext cx="802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your figure with transparent background: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Draw/ray 🡪 transparent background 🡪 Ray (slow) 🡪 150 DPI usually gives good enough resolution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g2d96218c0fc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893" y="1750682"/>
            <a:ext cx="2048161" cy="102884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8" name="Google Shape;328;g2d96218c0fc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364" y="2959405"/>
            <a:ext cx="2212595" cy="365062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2d96218c0fc_0_45"/>
          <p:cNvSpPr/>
          <p:nvPr/>
        </p:nvSpPr>
        <p:spPr>
          <a:xfrm>
            <a:off x="1952786" y="3044645"/>
            <a:ext cx="705300" cy="384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0" name="Google Shape;330;g2d96218c0fc_0_45"/>
          <p:cNvCxnSpPr/>
          <p:nvPr/>
        </p:nvCxnSpPr>
        <p:spPr>
          <a:xfrm>
            <a:off x="609798" y="2795588"/>
            <a:ext cx="1343100" cy="249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" name="Google Shape;331;g2d96218c0fc_0_45"/>
          <p:cNvCxnSpPr/>
          <p:nvPr/>
        </p:nvCxnSpPr>
        <p:spPr>
          <a:xfrm>
            <a:off x="2657959" y="2777145"/>
            <a:ext cx="0" cy="267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g2d96218c0fc_0_45"/>
          <p:cNvSpPr/>
          <p:nvPr/>
        </p:nvSpPr>
        <p:spPr>
          <a:xfrm>
            <a:off x="1854200" y="1757800"/>
            <a:ext cx="803700" cy="267600"/>
          </a:xfrm>
          <a:prstGeom prst="rect">
            <a:avLst/>
          </a:prstGeom>
          <a:solidFill>
            <a:srgbClr val="FFFF00">
              <a:alpha val="29800"/>
            </a:srgbClr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d96218c0fc_0_45"/>
          <p:cNvSpPr txBox="1"/>
          <p:nvPr/>
        </p:nvSpPr>
        <p:spPr>
          <a:xfrm>
            <a:off x="3293390" y="2603715"/>
            <a:ext cx="8300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labels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While it is possible to add residue number &amp; amino acid identity directly in PyMol, they are usually hard to read. It is recommended to export the figure without labels, and then add the labels in a second step with powerpoint (or other tool where you can add text to images)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337e129ffda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63" y="1499429"/>
            <a:ext cx="5585685" cy="465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337e129ffda_1_0"/>
          <p:cNvPicPr preferRelativeResize="0"/>
          <p:nvPr/>
        </p:nvPicPr>
        <p:blipFill rotWithShape="1">
          <a:blip r:embed="rId4">
            <a:alphaModFix/>
          </a:blip>
          <a:srcRect b="2685"/>
          <a:stretch/>
        </p:blipFill>
        <p:spPr>
          <a:xfrm>
            <a:off x="5633555" y="1070080"/>
            <a:ext cx="4506722" cy="391538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337e129ffda_1_0"/>
          <p:cNvSpPr txBox="1"/>
          <p:nvPr/>
        </p:nvSpPr>
        <p:spPr>
          <a:xfrm>
            <a:off x="7886916" y="2782669"/>
            <a:ext cx="38571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Hydrogen Bond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Hydrogen bonds form between strongly polar R groups. These are the </a:t>
            </a:r>
            <a:r>
              <a:rPr lang="en-US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weakest bonds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form but the most common as they form between a wide variety of R groups</a:t>
            </a:r>
            <a:endParaRPr/>
          </a:p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Weak Hydrophobic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Hydrophobic interactions form between the non-polar (hydrophobic) R groups within </a:t>
            </a:r>
            <a:r>
              <a:rPr lang="en-US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interior of proteins</a:t>
            </a:r>
            <a:endParaRPr/>
          </a:p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Disulphide Bond</a:t>
            </a:r>
            <a:r>
              <a:rPr lang="en-US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Strongest bonds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These are covalent bonds that form between two cysteine R groups (as this is the only amino acid with an available sulphur atom in its R group)</a:t>
            </a:r>
            <a:endParaRPr/>
          </a:p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Ionic Bond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Ionic bonds form between </a:t>
            </a:r>
            <a:r>
              <a:rPr lang="en-US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positively charged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(amine group -NH3+) and </a:t>
            </a:r>
            <a:r>
              <a:rPr lang="en-US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negatively charged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(carboxylic acid -COO-) R groups</a:t>
            </a:r>
            <a:endParaRPr/>
          </a:p>
        </p:txBody>
      </p:sp>
      <p:sp>
        <p:nvSpPr>
          <p:cNvPr id="341" name="Google Shape;341;g337e129ffda_1_0"/>
          <p:cNvSpPr txBox="1"/>
          <p:nvPr/>
        </p:nvSpPr>
        <p:spPr>
          <a:xfrm>
            <a:off x="0" y="0"/>
            <a:ext cx="12192000" cy="630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 of Amino Acids and Some Commonly Seen Interactions</a:t>
            </a:r>
            <a:endParaRPr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898" y="1090924"/>
            <a:ext cx="6511950" cy="55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1221172" y="1751194"/>
            <a:ext cx="2672400" cy="369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Visualizer: Main Window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6958773" y="1972497"/>
            <a:ext cx="1785900" cy="369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 Panel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6596337" y="6049587"/>
            <a:ext cx="1621200" cy="369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Command line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3"/>
          <p:cNvCxnSpPr/>
          <p:nvPr/>
        </p:nvCxnSpPr>
        <p:spPr>
          <a:xfrm flipH="1">
            <a:off x="5554850" y="6433000"/>
            <a:ext cx="1047600" cy="126900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1003792" y="219587"/>
            <a:ext cx="11148793" cy="6810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PyMOL – Biomolecule visualizer</a:t>
            </a:r>
            <a:endParaRPr b="1"/>
          </a:p>
        </p:txBody>
      </p:sp>
      <p:pic>
        <p:nvPicPr>
          <p:cNvPr id="109" name="Google Shape;109;p3" descr="PyMOL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10" y="101579"/>
            <a:ext cx="917082" cy="917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2d96218c0f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626" y="940690"/>
            <a:ext cx="8229072" cy="546010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d96218c0fc_0_0"/>
          <p:cNvSpPr txBox="1"/>
          <p:nvPr/>
        </p:nvSpPr>
        <p:spPr>
          <a:xfrm>
            <a:off x="5659822" y="5732644"/>
            <a:ext cx="2672400" cy="369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Visualizer: Main Window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d96218c0fc_0_0"/>
          <p:cNvSpPr txBox="1"/>
          <p:nvPr/>
        </p:nvSpPr>
        <p:spPr>
          <a:xfrm>
            <a:off x="9131648" y="2715447"/>
            <a:ext cx="1785900" cy="369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 Panel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d96218c0fc_0_0"/>
          <p:cNvSpPr txBox="1"/>
          <p:nvPr/>
        </p:nvSpPr>
        <p:spPr>
          <a:xfrm>
            <a:off x="2170387" y="3788987"/>
            <a:ext cx="1621200" cy="369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Command line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Google Shape;118;g2d96218c0fc_0_0"/>
          <p:cNvCxnSpPr>
            <a:stCxn id="117" idx="0"/>
          </p:cNvCxnSpPr>
          <p:nvPr/>
        </p:nvCxnSpPr>
        <p:spPr>
          <a:xfrm rot="10800000">
            <a:off x="2341087" y="2065187"/>
            <a:ext cx="639900" cy="1723800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9" name="Google Shape;119;g2d96218c0fc_0_0"/>
          <p:cNvCxnSpPr/>
          <p:nvPr/>
        </p:nvCxnSpPr>
        <p:spPr>
          <a:xfrm flipH="1">
            <a:off x="2341098" y="4158319"/>
            <a:ext cx="639900" cy="2139900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0" name="Google Shape;120;g2d96218c0fc_0_0"/>
          <p:cNvSpPr txBox="1">
            <a:spLocks noGrp="1"/>
          </p:cNvSpPr>
          <p:nvPr>
            <p:ph type="title"/>
          </p:nvPr>
        </p:nvSpPr>
        <p:spPr>
          <a:xfrm>
            <a:off x="1003792" y="219587"/>
            <a:ext cx="11148900" cy="681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/>
              <a:t>PyMOL – Biomolecule visualizer (PyMOL 2)</a:t>
            </a:r>
            <a:endParaRPr b="1"/>
          </a:p>
        </p:txBody>
      </p:sp>
      <p:pic>
        <p:nvPicPr>
          <p:cNvPr id="121" name="Google Shape;121;g2d96218c0fc_0_0" descr="PyMOL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10" y="101579"/>
            <a:ext cx="917082" cy="917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1733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PDB: Protein Data Bank</a:t>
            </a:r>
            <a:endParaRPr b="1"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112986" y="792983"/>
            <a:ext cx="11979166" cy="95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PyMOL reads .pdb files downloaded from the Protein Data Bank website.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6626411" y="1749972"/>
            <a:ext cx="34736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https://www.rcsb.org/</a:t>
            </a:r>
            <a:endParaRPr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563" y="2278117"/>
            <a:ext cx="7221225" cy="421238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112985" y="1592317"/>
            <a:ext cx="404911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Structures obtained from: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X-ray crystallography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NMR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Cryo-EM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183931" y="9795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Two options: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Download the .pdb to your computer and open file from pymol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fetch on command line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fetch 7O7F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0" y="0"/>
            <a:ext cx="12192000" cy="717331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PDB to PyMOL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9274" y="2787350"/>
            <a:ext cx="6194525" cy="35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body" idx="1"/>
          </p:nvPr>
        </p:nvSpPr>
        <p:spPr>
          <a:xfrm>
            <a:off x="838200" y="701651"/>
            <a:ext cx="105156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Go to the protein data bank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https://www.rcsb.org/</a:t>
            </a:r>
            <a:r>
              <a:rPr lang="en-US"/>
              <a:t>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Search for your protein (complex) of interest with the </a:t>
            </a:r>
            <a:r>
              <a:rPr lang="en-US">
                <a:solidFill>
                  <a:srgbClr val="FF0000"/>
                </a:solidFill>
              </a:rPr>
              <a:t>search bar</a:t>
            </a:r>
            <a:r>
              <a:rPr lang="en-US"/>
              <a:t>. You can either search by keywords (for example </a:t>
            </a:r>
            <a:r>
              <a:rPr lang="en-US" i="1"/>
              <a:t>chemokine receptor CCR5</a:t>
            </a:r>
            <a:r>
              <a:rPr lang="en-US"/>
              <a:t>), or by PDB-ID (for example </a:t>
            </a:r>
            <a:r>
              <a:rPr lang="en-US" i="1"/>
              <a:t>7O7F</a:t>
            </a:r>
            <a:r>
              <a:rPr lang="en-US"/>
              <a:t>).</a:t>
            </a:r>
            <a:endParaRPr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9850" y="2422690"/>
            <a:ext cx="7524443" cy="434387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6309344" y="2715295"/>
            <a:ext cx="3530700" cy="39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0" y="0"/>
            <a:ext cx="12192000" cy="717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use PDB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838200" y="628776"/>
            <a:ext cx="105156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Once you open the page for your structure of interest, click on the </a:t>
            </a:r>
            <a:r>
              <a:rPr lang="en-US" i="1">
                <a:solidFill>
                  <a:srgbClr val="FF0000"/>
                </a:solidFill>
              </a:rPr>
              <a:t>Sequence</a:t>
            </a:r>
            <a:r>
              <a:rPr lang="en-US"/>
              <a:t> tab</a:t>
            </a:r>
            <a:endParaRPr/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8402" y="1425222"/>
            <a:ext cx="9085996" cy="525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5244921" y="1425222"/>
            <a:ext cx="927000" cy="39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0" y="0"/>
            <a:ext cx="12192000" cy="717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use PDB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body" idx="1"/>
          </p:nvPr>
        </p:nvSpPr>
        <p:spPr>
          <a:xfrm>
            <a:off x="9742000" y="717301"/>
            <a:ext cx="25527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Click on the </a:t>
            </a:r>
            <a:r>
              <a:rPr lang="en-US" i="1">
                <a:solidFill>
                  <a:srgbClr val="FF0000"/>
                </a:solidFill>
              </a:rPr>
              <a:t>Chain</a:t>
            </a:r>
            <a:r>
              <a:rPr lang="en-US"/>
              <a:t> button</a:t>
            </a:r>
            <a:endParaRPr/>
          </a:p>
        </p:txBody>
      </p:sp>
      <p:sp>
        <p:nvSpPr>
          <p:cNvPr id="159" name="Google Shape;159;p8"/>
          <p:cNvSpPr/>
          <p:nvPr/>
        </p:nvSpPr>
        <p:spPr>
          <a:xfrm>
            <a:off x="5321300" y="774377"/>
            <a:ext cx="927100" cy="393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 t="-4790" b="4789"/>
          <a:stretch/>
        </p:blipFill>
        <p:spPr>
          <a:xfrm>
            <a:off x="350427" y="409426"/>
            <a:ext cx="8971373" cy="603914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/>
          <p:nvPr/>
        </p:nvSpPr>
        <p:spPr>
          <a:xfrm>
            <a:off x="350427" y="2127000"/>
            <a:ext cx="1059300" cy="533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0" y="0"/>
            <a:ext cx="12192000" cy="717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chain in PDB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1530</Words>
  <Application>Microsoft Office PowerPoint</Application>
  <PresentationFormat>Widescreen</PresentationFormat>
  <Paragraphs>146</Paragraphs>
  <Slides>26</Slides>
  <Notes>26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Noto Sans Symbols</vt:lpstr>
      <vt:lpstr>Office Theme</vt:lpstr>
      <vt:lpstr>PowerPoint Presentation</vt:lpstr>
      <vt:lpstr>PyMOL – Biomolecule visualizer</vt:lpstr>
      <vt:lpstr>PyMOL – Biomolecule visualizer</vt:lpstr>
      <vt:lpstr>PyMOL – Biomolecule visualizer (PyMOL 2)</vt:lpstr>
      <vt:lpstr>PDB: Protein Data Bank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Lorenzo Scutteri</cp:lastModifiedBy>
  <cp:revision>1</cp:revision>
  <dcterms:created xsi:type="dcterms:W3CDTF">2023-02-27T15:20:21Z</dcterms:created>
  <dcterms:modified xsi:type="dcterms:W3CDTF">2025-02-20T08:00:09Z</dcterms:modified>
</cp:coreProperties>
</file>