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840" r:id="rId2"/>
    <p:sldId id="935" r:id="rId3"/>
    <p:sldId id="974" r:id="rId4"/>
    <p:sldId id="936" r:id="rId5"/>
    <p:sldId id="907" r:id="rId6"/>
    <p:sldId id="904" r:id="rId7"/>
    <p:sldId id="970" r:id="rId8"/>
    <p:sldId id="973" r:id="rId9"/>
    <p:sldId id="906" r:id="rId10"/>
    <p:sldId id="975" r:id="rId11"/>
    <p:sldId id="948" r:id="rId12"/>
    <p:sldId id="969" r:id="rId13"/>
    <p:sldId id="949" r:id="rId14"/>
    <p:sldId id="977" r:id="rId15"/>
    <p:sldId id="957" r:id="rId16"/>
    <p:sldId id="976" r:id="rId17"/>
    <p:sldId id="950" r:id="rId18"/>
    <p:sldId id="954" r:id="rId19"/>
    <p:sldId id="896" r:id="rId20"/>
    <p:sldId id="952" r:id="rId21"/>
    <p:sldId id="955" r:id="rId22"/>
    <p:sldId id="910" r:id="rId23"/>
    <p:sldId id="953" r:id="rId24"/>
    <p:sldId id="956" r:id="rId25"/>
    <p:sldId id="911" r:id="rId26"/>
    <p:sldId id="958" r:id="rId27"/>
    <p:sldId id="843" r:id="rId28"/>
    <p:sldId id="959" r:id="rId29"/>
    <p:sldId id="897" r:id="rId30"/>
    <p:sldId id="960" r:id="rId31"/>
    <p:sldId id="968" r:id="rId32"/>
    <p:sldId id="964" r:id="rId33"/>
    <p:sldId id="965" r:id="rId34"/>
    <p:sldId id="966" r:id="rId35"/>
    <p:sldId id="967" r:id="rId36"/>
    <p:sldId id="946" r:id="rId37"/>
    <p:sldId id="947" r:id="rId38"/>
  </p:sldIdLst>
  <p:sldSz cx="9144000" cy="6858000" type="screen4x3"/>
  <p:notesSz cx="6858000" cy="9144000"/>
  <p:defaultTextStyle>
    <a:defPPr>
      <a:defRPr lang="en-US"/>
    </a:defPPr>
    <a:lvl1pPr marL="0" algn="l" defTabSz="457143" rtl="0" eaLnBrk="1" latinLnBrk="0" hangingPunct="1">
      <a:defRPr sz="1800" kern="1200">
        <a:solidFill>
          <a:schemeClr val="tx1"/>
        </a:solidFill>
        <a:latin typeface="+mn-lt"/>
        <a:ea typeface="+mn-ea"/>
        <a:cs typeface="+mn-cs"/>
      </a:defRPr>
    </a:lvl1pPr>
    <a:lvl2pPr marL="457143" algn="l" defTabSz="457143" rtl="0" eaLnBrk="1" latinLnBrk="0" hangingPunct="1">
      <a:defRPr sz="1800" kern="1200">
        <a:solidFill>
          <a:schemeClr val="tx1"/>
        </a:solidFill>
        <a:latin typeface="+mn-lt"/>
        <a:ea typeface="+mn-ea"/>
        <a:cs typeface="+mn-cs"/>
      </a:defRPr>
    </a:lvl2pPr>
    <a:lvl3pPr marL="914287" algn="l" defTabSz="457143" rtl="0" eaLnBrk="1" latinLnBrk="0" hangingPunct="1">
      <a:defRPr sz="1800" kern="1200">
        <a:solidFill>
          <a:schemeClr val="tx1"/>
        </a:solidFill>
        <a:latin typeface="+mn-lt"/>
        <a:ea typeface="+mn-ea"/>
        <a:cs typeface="+mn-cs"/>
      </a:defRPr>
    </a:lvl3pPr>
    <a:lvl4pPr marL="1371430" algn="l" defTabSz="457143" rtl="0" eaLnBrk="1" latinLnBrk="0" hangingPunct="1">
      <a:defRPr sz="1800" kern="1200">
        <a:solidFill>
          <a:schemeClr val="tx1"/>
        </a:solidFill>
        <a:latin typeface="+mn-lt"/>
        <a:ea typeface="+mn-ea"/>
        <a:cs typeface="+mn-cs"/>
      </a:defRPr>
    </a:lvl4pPr>
    <a:lvl5pPr marL="1828573" algn="l" defTabSz="457143" rtl="0" eaLnBrk="1" latinLnBrk="0" hangingPunct="1">
      <a:defRPr sz="1800" kern="1200">
        <a:solidFill>
          <a:schemeClr val="tx1"/>
        </a:solidFill>
        <a:latin typeface="+mn-lt"/>
        <a:ea typeface="+mn-ea"/>
        <a:cs typeface="+mn-cs"/>
      </a:defRPr>
    </a:lvl5pPr>
    <a:lvl6pPr marL="2285717" algn="l" defTabSz="457143" rtl="0" eaLnBrk="1" latinLnBrk="0" hangingPunct="1">
      <a:defRPr sz="1800" kern="1200">
        <a:solidFill>
          <a:schemeClr val="tx1"/>
        </a:solidFill>
        <a:latin typeface="+mn-lt"/>
        <a:ea typeface="+mn-ea"/>
        <a:cs typeface="+mn-cs"/>
      </a:defRPr>
    </a:lvl6pPr>
    <a:lvl7pPr marL="2742860" algn="l" defTabSz="457143" rtl="0" eaLnBrk="1" latinLnBrk="0" hangingPunct="1">
      <a:defRPr sz="1800" kern="1200">
        <a:solidFill>
          <a:schemeClr val="tx1"/>
        </a:solidFill>
        <a:latin typeface="+mn-lt"/>
        <a:ea typeface="+mn-ea"/>
        <a:cs typeface="+mn-cs"/>
      </a:defRPr>
    </a:lvl7pPr>
    <a:lvl8pPr marL="3200003" algn="l" defTabSz="457143" rtl="0" eaLnBrk="1" latinLnBrk="0" hangingPunct="1">
      <a:defRPr sz="1800" kern="1200">
        <a:solidFill>
          <a:schemeClr val="tx1"/>
        </a:solidFill>
        <a:latin typeface="+mn-lt"/>
        <a:ea typeface="+mn-ea"/>
        <a:cs typeface="+mn-cs"/>
      </a:defRPr>
    </a:lvl8pPr>
    <a:lvl9pPr marL="3657147" algn="l" defTabSz="45714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F76"/>
    <a:srgbClr val="9724E8"/>
    <a:srgbClr val="880002"/>
    <a:srgbClr val="FFFFFF"/>
    <a:srgbClr val="FBF9F4"/>
    <a:srgbClr val="F3F3E8"/>
    <a:srgbClr val="3C2DFF"/>
    <a:srgbClr val="DA20E8"/>
    <a:srgbClr val="A8A800"/>
    <a:srgbClr val="E16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6" autoAdjust="0"/>
    <p:restoredTop sz="75271" autoAdjust="0"/>
  </p:normalViewPr>
  <p:slideViewPr>
    <p:cSldViewPr snapToGrid="0" snapToObjects="1">
      <p:cViewPr varScale="1">
        <p:scale>
          <a:sx n="147" d="100"/>
          <a:sy n="147" d="100"/>
        </p:scale>
        <p:origin x="3560" y="1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7C7D31-1FAA-9049-B97F-A376F02DFA77}" type="datetimeFigureOut">
              <a:rPr lang="en-US" smtClean="0"/>
              <a:pPr/>
              <a:t>4/27/25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2004EC-DF25-4C4B-B12F-7EC38B7088B1}" type="slidenum">
              <a:rPr lang="en-US" smtClean="0"/>
              <a:pPr/>
              <a:t>‹#›</a:t>
            </a:fld>
            <a:endParaRPr lang="en-US"/>
          </a:p>
        </p:txBody>
      </p:sp>
    </p:spTree>
    <p:extLst>
      <p:ext uri="{BB962C8B-B14F-4D97-AF65-F5344CB8AC3E}">
        <p14:creationId xmlns:p14="http://schemas.microsoft.com/office/powerpoint/2010/main" val="1312330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3E8A6D-1CA0-D04E-85AF-BEF422B14B40}" type="datetimeFigureOut">
              <a:rPr lang="en-US" smtClean="0"/>
              <a:pPr/>
              <a:t>4/27/25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A091A-ED0C-3444-98C2-170363A88846}" type="slidenum">
              <a:rPr lang="en-US" smtClean="0"/>
              <a:pPr/>
              <a:t>‹#›</a:t>
            </a:fld>
            <a:endParaRPr lang="en-US"/>
          </a:p>
        </p:txBody>
      </p:sp>
    </p:spTree>
    <p:extLst>
      <p:ext uri="{BB962C8B-B14F-4D97-AF65-F5344CB8AC3E}">
        <p14:creationId xmlns:p14="http://schemas.microsoft.com/office/powerpoint/2010/main" val="1269009619"/>
      </p:ext>
    </p:extLst>
  </p:cSld>
  <p:clrMap bg1="lt1" tx1="dk1" bg2="lt2" tx2="dk2" accent1="accent1" accent2="accent2" accent3="accent3" accent4="accent4" accent5="accent5" accent6="accent6" hlink="hlink" folHlink="folHlink"/>
  <p:hf hdr="0" ftr="0" dt="0"/>
  <p:notesStyle>
    <a:lvl1pPr marL="0" algn="l" defTabSz="457143" rtl="0" eaLnBrk="1" latinLnBrk="0" hangingPunct="1">
      <a:defRPr sz="1200" kern="1200">
        <a:solidFill>
          <a:schemeClr val="tx1"/>
        </a:solidFill>
        <a:latin typeface="+mn-lt"/>
        <a:ea typeface="+mn-ea"/>
        <a:cs typeface="+mn-cs"/>
      </a:defRPr>
    </a:lvl1pPr>
    <a:lvl2pPr marL="457143" algn="l" defTabSz="457143" rtl="0" eaLnBrk="1" latinLnBrk="0" hangingPunct="1">
      <a:defRPr sz="1200" kern="1200">
        <a:solidFill>
          <a:schemeClr val="tx1"/>
        </a:solidFill>
        <a:latin typeface="+mn-lt"/>
        <a:ea typeface="+mn-ea"/>
        <a:cs typeface="+mn-cs"/>
      </a:defRPr>
    </a:lvl2pPr>
    <a:lvl3pPr marL="914287" algn="l" defTabSz="457143" rtl="0" eaLnBrk="1" latinLnBrk="0" hangingPunct="1">
      <a:defRPr sz="1200" kern="1200">
        <a:solidFill>
          <a:schemeClr val="tx1"/>
        </a:solidFill>
        <a:latin typeface="+mn-lt"/>
        <a:ea typeface="+mn-ea"/>
        <a:cs typeface="+mn-cs"/>
      </a:defRPr>
    </a:lvl3pPr>
    <a:lvl4pPr marL="1371430" algn="l" defTabSz="457143" rtl="0" eaLnBrk="1" latinLnBrk="0" hangingPunct="1">
      <a:defRPr sz="1200" kern="1200">
        <a:solidFill>
          <a:schemeClr val="tx1"/>
        </a:solidFill>
        <a:latin typeface="+mn-lt"/>
        <a:ea typeface="+mn-ea"/>
        <a:cs typeface="+mn-cs"/>
      </a:defRPr>
    </a:lvl4pPr>
    <a:lvl5pPr marL="1828573" algn="l" defTabSz="457143" rtl="0" eaLnBrk="1" latinLnBrk="0" hangingPunct="1">
      <a:defRPr sz="1200" kern="1200">
        <a:solidFill>
          <a:schemeClr val="tx1"/>
        </a:solidFill>
        <a:latin typeface="+mn-lt"/>
        <a:ea typeface="+mn-ea"/>
        <a:cs typeface="+mn-cs"/>
      </a:defRPr>
    </a:lvl5pPr>
    <a:lvl6pPr marL="2285717" algn="l" defTabSz="457143" rtl="0" eaLnBrk="1" latinLnBrk="0" hangingPunct="1">
      <a:defRPr sz="1200" kern="1200">
        <a:solidFill>
          <a:schemeClr val="tx1"/>
        </a:solidFill>
        <a:latin typeface="+mn-lt"/>
        <a:ea typeface="+mn-ea"/>
        <a:cs typeface="+mn-cs"/>
      </a:defRPr>
    </a:lvl6pPr>
    <a:lvl7pPr marL="2742860" algn="l" defTabSz="457143" rtl="0" eaLnBrk="1" latinLnBrk="0" hangingPunct="1">
      <a:defRPr sz="1200" kern="1200">
        <a:solidFill>
          <a:schemeClr val="tx1"/>
        </a:solidFill>
        <a:latin typeface="+mn-lt"/>
        <a:ea typeface="+mn-ea"/>
        <a:cs typeface="+mn-cs"/>
      </a:defRPr>
    </a:lvl7pPr>
    <a:lvl8pPr marL="3200003" algn="l" defTabSz="457143" rtl="0" eaLnBrk="1" latinLnBrk="0" hangingPunct="1">
      <a:defRPr sz="1200" kern="1200">
        <a:solidFill>
          <a:schemeClr val="tx1"/>
        </a:solidFill>
        <a:latin typeface="+mn-lt"/>
        <a:ea typeface="+mn-ea"/>
        <a:cs typeface="+mn-cs"/>
      </a:defRPr>
    </a:lvl8pPr>
    <a:lvl9pPr marL="3657147" algn="l" defTabSz="4571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Electronic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Digital_camera" TargetMode="External"/><Relationship Id="rId5" Type="http://schemas.openxmlformats.org/officeDocument/2006/relationships/hyperlink" Target="https://en.wikipedia.org/wiki/Microphone" TargetMode="External"/><Relationship Id="rId4" Type="http://schemas.openxmlformats.org/officeDocument/2006/relationships/hyperlink" Target="https://en.wikipedia.org/wiki/Analog_signa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tandem-repea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ciencedirect.com/topics/biochemistry-genetics-and-molecular-biology/ultrasensitiv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yellow-fluorescent-protein"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sciencedirect.com/topics/biochemistry-genetics-and-molecular-biology/binding-affinity" TargetMode="External"/><Relationship Id="rId4" Type="http://schemas.openxmlformats.org/officeDocument/2006/relationships/hyperlink" Target="https://www.sciencedirect.com/topics/neuroscience/degr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ciencedirect.com/topics/neuroscience/notch-protein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sciencedirect.com/topics/biochemistry-genetics-and-molecular-biology/chimeric-antigen-recepto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ciencedirect.com/topics/neuroscience/notch-protein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sciencedirect.com/topics/biochemistry-genetics-and-molecular-biology/chimeric-antigen-receptor"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ature.com/articles/s41467-021-21078-7#ref-CR1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ature.com/articles/s41467-021-21078-7#Fig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topics/biochemistry-genetics-and-molecular-biology/dimeriz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ciencedirect.com/topics/biochemistry-genetics-and-molecular-biology/luciferase" TargetMode="External"/><Relationship Id="rId5" Type="http://schemas.openxmlformats.org/officeDocument/2006/relationships/hyperlink" Target="https://www.sciencedirect.com/topics/neuroscience/proteinase" TargetMode="External"/><Relationship Id="rId4" Type="http://schemas.openxmlformats.org/officeDocument/2006/relationships/hyperlink" Target="https://www.sciencedirect.com/topics/neuroscience/degr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lectronic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Digital_camera" TargetMode="External"/><Relationship Id="rId5" Type="http://schemas.openxmlformats.org/officeDocument/2006/relationships/hyperlink" Target="https://en.wikipedia.org/wiki/Microphone" TargetMode="External"/><Relationship Id="rId4" Type="http://schemas.openxmlformats.org/officeDocument/2006/relationships/hyperlink" Target="https://en.wikipedia.org/wiki/Analog_signa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Electronic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Digital_camera" TargetMode="External"/><Relationship Id="rId5" Type="http://schemas.openxmlformats.org/officeDocument/2006/relationships/hyperlink" Target="https://en.wikipedia.org/wiki/Microphone" TargetMode="External"/><Relationship Id="rId4" Type="http://schemas.openxmlformats.org/officeDocument/2006/relationships/hyperlink" Target="https://en.wikipedia.org/wiki/Analog_sign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a:t>
            </a:fld>
            <a:endParaRPr lang="en-US"/>
          </a:p>
        </p:txBody>
      </p:sp>
    </p:spTree>
    <p:extLst>
      <p:ext uri="{BB962C8B-B14F-4D97-AF65-F5344CB8AC3E}">
        <p14:creationId xmlns:p14="http://schemas.microsoft.com/office/powerpoint/2010/main" val="404290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dirty="0">
                <a:hlinkClick r:id="rId3" tooltip="Electronics"/>
              </a:rPr>
              <a:t>electronics</a:t>
            </a:r>
            <a:r>
              <a:rPr lang="en-US" dirty="0"/>
              <a:t>, an </a:t>
            </a:r>
            <a:r>
              <a:rPr lang="en-US" b="1" dirty="0"/>
              <a:t>analog-to-digital converter</a:t>
            </a:r>
            <a:r>
              <a:rPr lang="en-US" dirty="0"/>
              <a:t> (</a:t>
            </a:r>
            <a:r>
              <a:rPr lang="en-US" b="1" dirty="0"/>
              <a:t>ADC</a:t>
            </a:r>
            <a:r>
              <a:rPr lang="en-US" dirty="0"/>
              <a:t>, </a:t>
            </a:r>
            <a:r>
              <a:rPr lang="en-US" b="1" dirty="0"/>
              <a:t>A/D</a:t>
            </a:r>
            <a:r>
              <a:rPr lang="en-US" dirty="0"/>
              <a:t>, or </a:t>
            </a:r>
            <a:r>
              <a:rPr lang="en-US" b="1" dirty="0"/>
              <a:t>A-to-D</a:t>
            </a:r>
            <a:r>
              <a:rPr lang="en-US" dirty="0"/>
              <a:t>) is a system that converts a continuous </a:t>
            </a:r>
            <a:r>
              <a:rPr lang="en-US" dirty="0">
                <a:hlinkClick r:id="rId4" tooltip="Analog signal"/>
              </a:rPr>
              <a:t>analog signal</a:t>
            </a:r>
            <a:r>
              <a:rPr lang="en-US" dirty="0"/>
              <a:t>, such as a sound picked up by a </a:t>
            </a:r>
            <a:r>
              <a:rPr lang="en-US" dirty="0">
                <a:hlinkClick r:id="rId5" tooltip="Microphone"/>
              </a:rPr>
              <a:t>microphone</a:t>
            </a:r>
            <a:r>
              <a:rPr lang="en-US" dirty="0"/>
              <a:t> or light entering a </a:t>
            </a:r>
            <a:r>
              <a:rPr lang="en-US" dirty="0">
                <a:hlinkClick r:id="rId6" tooltip="Digital camera"/>
              </a:rPr>
              <a:t>digital camera</a:t>
            </a:r>
            <a:r>
              <a:rPr lang="en-US" dirty="0"/>
              <a:t>, into a digital signal, discrete quantized value. </a:t>
            </a:r>
          </a:p>
          <a:p>
            <a:endParaRPr lang="en-US" dirty="0"/>
          </a:p>
          <a:p>
            <a:r>
              <a:rPr lang="en-US" dirty="0" err="1"/>
              <a:t>Ultrasensitivity</a:t>
            </a:r>
            <a:r>
              <a:rPr lang="en-US" dirty="0"/>
              <a:t>: </a:t>
            </a:r>
            <a:r>
              <a:rPr lang="en-US" sz="1200" kern="1200" dirty="0">
                <a:solidFill>
                  <a:schemeClr val="tx1"/>
                </a:solidFill>
                <a:effectLst/>
                <a:latin typeface="+mn-lt"/>
                <a:ea typeface="+mn-ea"/>
                <a:cs typeface="+mn-cs"/>
              </a:rPr>
              <a:t>defined as the fold change in response for a given fold change in input</a:t>
            </a:r>
          </a:p>
          <a:p>
            <a:endParaRPr lang="en-US" sz="1200" kern="1200" dirty="0">
              <a:solidFill>
                <a:schemeClr val="tx1"/>
              </a:solidFill>
              <a:effectLst/>
              <a:latin typeface="+mn-lt"/>
              <a:ea typeface="+mn-ea"/>
              <a:cs typeface="+mn-cs"/>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ideal synthetic ultrasensitive protein module: </a:t>
            </a:r>
            <a:r>
              <a:rPr lang="en-US" sz="1200" b="1" kern="1200" dirty="0">
                <a:solidFill>
                  <a:schemeClr val="tx1"/>
                </a:solidFill>
                <a:effectLst/>
                <a:latin typeface="+mn-lt"/>
                <a:ea typeface="+mn-ea"/>
                <a:cs typeface="+mn-cs"/>
              </a:rPr>
              <a:t>independent tuning of response threshold and the level of </a:t>
            </a:r>
            <a:r>
              <a:rPr lang="en-US" sz="1200" b="1" kern="1200" dirty="0" err="1">
                <a:solidFill>
                  <a:schemeClr val="tx1"/>
                </a:solidFill>
                <a:effectLst/>
                <a:latin typeface="+mn-lt"/>
                <a:ea typeface="+mn-ea"/>
                <a:cs typeface="+mn-cs"/>
              </a:rPr>
              <a:t>ultrasensitivity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10</a:t>
            </a:fld>
            <a:endParaRPr lang="en-US"/>
          </a:p>
        </p:txBody>
      </p:sp>
    </p:spTree>
    <p:extLst>
      <p:ext uri="{BB962C8B-B14F-4D97-AF65-F5344CB8AC3E}">
        <p14:creationId xmlns:p14="http://schemas.microsoft.com/office/powerpoint/2010/main" val="135758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 simple but powerful mechanism to achieve this is </a:t>
            </a:r>
            <a:r>
              <a:rPr lang="en-US" sz="1200" b="1" kern="1200" dirty="0">
                <a:solidFill>
                  <a:schemeClr val="tx1"/>
                </a:solidFill>
                <a:effectLst/>
                <a:latin typeface="+mn-lt"/>
                <a:ea typeface="+mn-ea"/>
                <a:cs typeface="+mn-cs"/>
              </a:rPr>
              <a:t>molecular titration</a:t>
            </a:r>
            <a:r>
              <a:rPr lang="en-US" sz="1200" kern="1200" dirty="0">
                <a:solidFill>
                  <a:schemeClr val="tx1"/>
                </a:solidFill>
                <a:effectLst/>
                <a:latin typeface="+mn-lt"/>
                <a:ea typeface="+mn-ea"/>
                <a:cs typeface="+mn-cs"/>
              </a:rPr>
              <a:t>, in which an inhibitory molecule stoichiometrically binds to and inhibits a target</a:t>
            </a:r>
          </a:p>
          <a:p>
            <a:endParaRPr lang="en-US" dirty="0"/>
          </a:p>
          <a:p>
            <a:r>
              <a:rPr lang="en-US" dirty="0"/>
              <a:t>An analog-to-digital converter that makes use of </a:t>
            </a:r>
            <a:r>
              <a:rPr lang="en-US" b="1" dirty="0"/>
              <a:t>intermolecular sequestration</a:t>
            </a:r>
            <a:r>
              <a:rPr lang="en-US" dirty="0"/>
              <a:t> </a:t>
            </a:r>
          </a:p>
          <a:p>
            <a:endParaRPr lang="en-US" dirty="0"/>
          </a:p>
          <a:p>
            <a:r>
              <a:rPr lang="en-US" dirty="0"/>
              <a:t>where a homodimer with fused DNA-binding domains can be separated by a higher affinity inhibitory-binding domain. The concentration of the inhibitor controls the threshold and the slope of response, with the latter being additionally tunable by the DNA-binding affinity of fused DNA-binding domains.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11</a:t>
            </a:fld>
            <a:endParaRPr lang="en-US"/>
          </a:p>
        </p:txBody>
      </p:sp>
    </p:spTree>
    <p:extLst>
      <p:ext uri="{BB962C8B-B14F-4D97-AF65-F5344CB8AC3E}">
        <p14:creationId xmlns:p14="http://schemas.microsoft.com/office/powerpoint/2010/main" val="141345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Intramolecular sequestration can also lead to </a:t>
            </a:r>
            <a:r>
              <a:rPr lang="en-US" sz="1200" b="1" kern="1200" dirty="0" err="1">
                <a:solidFill>
                  <a:schemeClr val="tx1"/>
                </a:solidFill>
                <a:effectLst/>
                <a:latin typeface="+mn-lt"/>
                <a:ea typeface="+mn-ea"/>
                <a:cs typeface="+mn-cs"/>
              </a:rPr>
              <a:t>ultrasensitivity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N-WASP output domain was caged by flanking repeats of </a:t>
            </a:r>
            <a:r>
              <a:rPr lang="en-US" sz="1200" kern="1200" dirty="0" err="1">
                <a:solidFill>
                  <a:schemeClr val="tx1"/>
                </a:solidFill>
                <a:effectLst/>
                <a:latin typeface="+mn-lt"/>
                <a:ea typeface="+mn-ea"/>
                <a:cs typeface="+mn-cs"/>
              </a:rPr>
              <a:t>Src</a:t>
            </a:r>
            <a:r>
              <a:rPr lang="en-US" sz="1200" kern="1200" dirty="0">
                <a:solidFill>
                  <a:schemeClr val="tx1"/>
                </a:solidFill>
                <a:effectLst/>
                <a:latin typeface="+mn-lt"/>
                <a:ea typeface="+mn-ea"/>
                <a:cs typeface="+mn-cs"/>
              </a:rPr>
              <a:t> Homology 3 (SH3) domains and their peptide ligands fused on either side. The degree of </a:t>
            </a:r>
            <a:r>
              <a:rPr lang="en-US" sz="1200" kern="1200" dirty="0" err="1">
                <a:solidFill>
                  <a:schemeClr val="tx1"/>
                </a:solidFill>
                <a:effectLst/>
                <a:latin typeface="+mn-lt"/>
                <a:ea typeface="+mn-ea"/>
                <a:cs typeface="+mn-cs"/>
              </a:rPr>
              <a:t>ultrasensitivity</a:t>
            </a:r>
            <a:r>
              <a:rPr lang="en-US" sz="1200" kern="1200" dirty="0">
                <a:solidFill>
                  <a:schemeClr val="tx1"/>
                </a:solidFill>
                <a:effectLst/>
                <a:latin typeface="+mn-lt"/>
                <a:ea typeface="+mn-ea"/>
                <a:cs typeface="+mn-cs"/>
              </a:rPr>
              <a:t>, and to a lesser extent the threshold, were shown to be tunable by the number of SH3 interaction modules.</a:t>
            </a:r>
            <a:endParaRPr lang="en-US" dirty="0"/>
          </a:p>
          <a:p>
            <a:endParaRPr lang="en-US" dirty="0"/>
          </a:p>
          <a:p>
            <a:r>
              <a:rPr lang="en-US" dirty="0"/>
              <a:t>Intramolecular sequestration of the N-WASP domain by fused </a:t>
            </a:r>
            <a:r>
              <a:rPr lang="en-US" dirty="0">
                <a:hlinkClick r:id="rId3" tooltip="Learn more about tandem repeats from ScienceDirect's AI-generated Topic Pages"/>
              </a:rPr>
              <a:t>tandem repeats</a:t>
            </a:r>
            <a:r>
              <a:rPr lang="en-US" dirty="0"/>
              <a:t> of SH3-ligand pairs results in </a:t>
            </a:r>
            <a:r>
              <a:rPr lang="en-US" dirty="0">
                <a:hlinkClick r:id="rId4" tooltip="Learn more about ultrasensitivity from ScienceDirect's AI-generated Topic Pages"/>
              </a:rPr>
              <a:t>ultrasensitivity</a:t>
            </a:r>
            <a:r>
              <a:rPr lang="en-US" dirty="0"/>
              <a:t> where the slope is controlled by the number of SH3-ligand interactions.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12</a:t>
            </a:fld>
            <a:endParaRPr lang="en-US"/>
          </a:p>
        </p:txBody>
      </p:sp>
    </p:spTree>
    <p:extLst>
      <p:ext uri="{BB962C8B-B14F-4D97-AF65-F5344CB8AC3E}">
        <p14:creationId xmlns:p14="http://schemas.microsoft.com/office/powerpoint/2010/main" val="362934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 processing schemes discussed above all assume that the relevant signal is encoded in the concentration of a particular protein species. </a:t>
            </a:r>
          </a:p>
          <a:p>
            <a:endParaRPr lang="en-US" dirty="0"/>
          </a:p>
          <a:p>
            <a:r>
              <a:rPr lang="en-US" dirty="0"/>
              <a:t>However, natural (especially mammalian) sensing systems appear to use promiscuous (many-to-many) interactions between sets of ligand and receptor variants to </a:t>
            </a:r>
            <a:r>
              <a:rPr lang="en-US" b="1" dirty="0"/>
              <a:t>selectively respond to complex combinations of their inputs. </a:t>
            </a:r>
          </a:p>
          <a:p>
            <a:endParaRPr lang="en-US" dirty="0"/>
          </a:p>
          <a:p>
            <a:r>
              <a:rPr lang="en-US" dirty="0"/>
              <a:t>Computational approaches indicate that competition to form a variety of protein complexes with different activities can perform complex signal processing operations. It will be interesting to see whether these principles can be adapted to enable synthetic circuits with similar functions.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13</a:t>
            </a:fld>
            <a:endParaRPr lang="en-US"/>
          </a:p>
        </p:txBody>
      </p:sp>
    </p:spTree>
    <p:extLst>
      <p:ext uri="{BB962C8B-B14F-4D97-AF65-F5344CB8AC3E}">
        <p14:creationId xmlns:p14="http://schemas.microsoft.com/office/powerpoint/2010/main" val="19905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signal processing schemes discussed above all assume that the relevant signal is encoded in the concentration of a particular protein species. </a:t>
            </a:r>
          </a:p>
          <a:p>
            <a:endParaRPr lang="en-US" dirty="0"/>
          </a:p>
          <a:p>
            <a:r>
              <a:rPr lang="en-US" dirty="0"/>
              <a:t>However, natural (especially mammalian) sensing systems appear to use promiscuous (many-to-many) interactions between sets of ligand and receptor variants to </a:t>
            </a:r>
            <a:r>
              <a:rPr lang="en-US" b="1" dirty="0"/>
              <a:t>selectively respond to complex combinations of their inputs. </a:t>
            </a:r>
          </a:p>
          <a:p>
            <a:endParaRPr lang="en-US" dirty="0"/>
          </a:p>
          <a:p>
            <a:r>
              <a:rPr lang="en-US" dirty="0"/>
              <a:t>Computational approaches indicate that competition to form a variety of protein complexes with different activities can perform complex signal processing operations. It will be interesting to see whether these principles can be adapted to enable synthetic circuits with similar functions.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14</a:t>
            </a:fld>
            <a:endParaRPr lang="en-US"/>
          </a:p>
        </p:txBody>
      </p:sp>
    </p:spTree>
    <p:extLst>
      <p:ext uri="{BB962C8B-B14F-4D97-AF65-F5344CB8AC3E}">
        <p14:creationId xmlns:p14="http://schemas.microsoft.com/office/powerpoint/2010/main" val="231665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Dynamic control systems allow:</a:t>
            </a:r>
          </a:p>
          <a:p>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robust adaptation to the environment, </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oscillations and time-based regulation, </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the basis for cellular memory,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15</a:t>
            </a:fld>
            <a:endParaRPr lang="en-US"/>
          </a:p>
        </p:txBody>
      </p:sp>
    </p:spTree>
    <p:extLst>
      <p:ext uri="{BB962C8B-B14F-4D97-AF65-F5344CB8AC3E}">
        <p14:creationId xmlns:p14="http://schemas.microsoft.com/office/powerpoint/2010/main" val="354864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Dynamic control systems allow:</a:t>
            </a:r>
          </a:p>
          <a:p>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robust adaptation to the environment, </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oscillations and time-based regulation, </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the basis for cellular memory,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16</a:t>
            </a:fld>
            <a:endParaRPr lang="en-US"/>
          </a:p>
        </p:txBody>
      </p:sp>
    </p:spTree>
    <p:extLst>
      <p:ext uri="{BB962C8B-B14F-4D97-AF65-F5344CB8AC3E}">
        <p14:creationId xmlns:p14="http://schemas.microsoft.com/office/powerpoint/2010/main" val="209992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Many biological circuits have the following dual properties:</a:t>
            </a:r>
          </a:p>
          <a:p>
            <a:endParaRPr lang="en-US" dirty="0">
              <a:latin typeface="Helvetica" pitchFamily="2" charset="0"/>
            </a:endParaRPr>
          </a:p>
          <a:p>
            <a:pPr marL="228600" indent="-228600">
              <a:buAutoNum type="arabicPeriod"/>
            </a:pPr>
            <a:r>
              <a:rPr lang="en-US" dirty="0">
                <a:latin typeface="Helvetica" pitchFamily="2" charset="0"/>
              </a:rPr>
              <a:t>maintain constant output level across a broad dynamic range of steady-state input concentrations, </a:t>
            </a:r>
          </a:p>
          <a:p>
            <a:pPr marL="228600" indent="-228600">
              <a:buAutoNum type="arabicPeriod"/>
            </a:pPr>
            <a:endParaRPr lang="en-US" dirty="0">
              <a:latin typeface="Helvetica" pitchFamily="2" charset="0"/>
            </a:endParaRPr>
          </a:p>
          <a:p>
            <a:pPr marL="228600" indent="-228600">
              <a:buAutoNum type="arabicPeriod"/>
            </a:pPr>
            <a:r>
              <a:rPr lang="en-US" dirty="0">
                <a:latin typeface="Helvetica" pitchFamily="2" charset="0"/>
              </a:rPr>
              <a:t>while also responding transiently to input perturbations. </a:t>
            </a:r>
          </a:p>
          <a:p>
            <a:endParaRPr lang="en-US" dirty="0">
              <a:latin typeface="Helvetica" pitchFamily="2" charset="0"/>
            </a:endParaRPr>
          </a:p>
        </p:txBody>
      </p:sp>
      <p:sp>
        <p:nvSpPr>
          <p:cNvPr id="4" name="Slide Number Placeholder 3"/>
          <p:cNvSpPr>
            <a:spLocks noGrp="1"/>
          </p:cNvSpPr>
          <p:nvPr>
            <p:ph type="sldNum" sz="quarter" idx="5"/>
          </p:nvPr>
        </p:nvSpPr>
        <p:spPr/>
        <p:txBody>
          <a:bodyPr/>
          <a:lstStyle/>
          <a:p>
            <a:fld id="{55DA091A-ED0C-3444-98C2-170363A88846}" type="slidenum">
              <a:rPr lang="en-US" smtClean="0"/>
              <a:pPr/>
              <a:t>17</a:t>
            </a:fld>
            <a:endParaRPr lang="en-US"/>
          </a:p>
        </p:txBody>
      </p:sp>
    </p:spTree>
    <p:extLst>
      <p:ext uri="{BB962C8B-B14F-4D97-AF65-F5344CB8AC3E}">
        <p14:creationId xmlns:p14="http://schemas.microsoft.com/office/powerpoint/2010/main" val="238512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pitchFamily="2" charset="0"/>
            </a:endParaRPr>
          </a:p>
          <a:p>
            <a:r>
              <a:rPr lang="en-US" dirty="0">
                <a:latin typeface="Helvetica" pitchFamily="2" charset="0"/>
              </a:rPr>
              <a:t>By incorporating feedback and feedforward loops (Ma et al., 2009), researchers have begun to engineer protein circuits with similar adaptive capabilities.</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18</a:t>
            </a:fld>
            <a:endParaRPr lang="en-US"/>
          </a:p>
        </p:txBody>
      </p:sp>
    </p:spTree>
    <p:extLst>
      <p:ext uri="{BB962C8B-B14F-4D97-AF65-F5344CB8AC3E}">
        <p14:creationId xmlns:p14="http://schemas.microsoft.com/office/powerpoint/2010/main" val="1980915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solidFill>
                  <a:schemeClr val="tx1"/>
                </a:solidFill>
              </a:rPr>
              <a:t>A negative-feedback system based on LOCKR</a:t>
            </a:r>
            <a:r>
              <a:rPr lang="en-US" u="none" dirty="0">
                <a:solidFill>
                  <a:schemeClr val="tx1"/>
                </a:solidFill>
              </a:rPr>
              <a:t>. </a:t>
            </a:r>
          </a:p>
          <a:p>
            <a:endParaRPr lang="en-US" u="none" dirty="0">
              <a:solidFill>
                <a:schemeClr val="tx1"/>
              </a:solidFill>
            </a:endParaRPr>
          </a:p>
          <a:p>
            <a:r>
              <a:rPr lang="en-US" u="none" dirty="0">
                <a:solidFill>
                  <a:schemeClr val="tx1"/>
                </a:solidFill>
              </a:rPr>
              <a:t>The cage is fused to a </a:t>
            </a:r>
            <a:r>
              <a:rPr lang="en-US" u="none" dirty="0" err="1">
                <a:solidFill>
                  <a:schemeClr val="tx1"/>
                </a:solidFill>
              </a:rPr>
              <a:t>transactivator</a:t>
            </a:r>
            <a:r>
              <a:rPr lang="en-US" u="none" dirty="0">
                <a:solidFill>
                  <a:schemeClr val="tx1"/>
                </a:solidFill>
              </a:rPr>
              <a:t>, which activates expression of a </a:t>
            </a:r>
            <a:r>
              <a:rPr lang="en-US" u="none" dirty="0">
                <a:solidFill>
                  <a:schemeClr val="tx1"/>
                </a:solidFill>
                <a:hlinkClick r:id="rId3" tooltip="Learn more about yellow fluorescent protein from ScienceDirect's AI-generated Topic Pages">
                  <a:extLst>
                    <a:ext uri="{A12FA001-AC4F-418D-AE19-62706E023703}">
                      <ahyp:hlinkClr xmlns:ahyp="http://schemas.microsoft.com/office/drawing/2018/hyperlinkcolor" val="tx"/>
                    </a:ext>
                  </a:extLst>
                </a:hlinkClick>
              </a:rPr>
              <a:t>yellow fluorescent protein</a:t>
            </a:r>
            <a:r>
              <a:rPr lang="en-US" u="none" dirty="0">
                <a:solidFill>
                  <a:schemeClr val="tx1"/>
                </a:solidFill>
              </a:rPr>
              <a:t> (YFP) reporter and the key. </a:t>
            </a:r>
          </a:p>
          <a:p>
            <a:endParaRPr lang="en-US" u="none" dirty="0">
              <a:solidFill>
                <a:schemeClr val="tx1"/>
              </a:solidFill>
            </a:endParaRPr>
          </a:p>
          <a:p>
            <a:r>
              <a:rPr lang="en-US" u="none" dirty="0">
                <a:solidFill>
                  <a:schemeClr val="tx1"/>
                </a:solidFill>
              </a:rPr>
              <a:t>Binding between the cage and the key results in exposure of a sequestered </a:t>
            </a:r>
            <a:r>
              <a:rPr lang="en-US" u="none" dirty="0">
                <a:solidFill>
                  <a:schemeClr val="tx1"/>
                </a:solidFill>
                <a:hlinkClick r:id="rId4" tooltip="Learn more about degron from ScienceDirect's AI-generated Topic Pages">
                  <a:extLst>
                    <a:ext uri="{A12FA001-AC4F-418D-AE19-62706E023703}">
                      <ahyp:hlinkClr xmlns:ahyp="http://schemas.microsoft.com/office/drawing/2018/hyperlinkcolor" val="tx"/>
                    </a:ext>
                  </a:extLst>
                </a:hlinkClick>
              </a:rPr>
              <a:t>degron</a:t>
            </a:r>
            <a:r>
              <a:rPr lang="en-US" u="none" dirty="0">
                <a:solidFill>
                  <a:schemeClr val="tx1"/>
                </a:solidFill>
              </a:rPr>
              <a:t> and subsequent degradation of the cage-</a:t>
            </a:r>
            <a:r>
              <a:rPr lang="en-US" u="none" dirty="0" err="1">
                <a:solidFill>
                  <a:schemeClr val="tx1"/>
                </a:solidFill>
              </a:rPr>
              <a:t>transactivator</a:t>
            </a:r>
            <a:r>
              <a:rPr lang="en-US" u="none" dirty="0">
                <a:solidFill>
                  <a:schemeClr val="tx1"/>
                </a:solidFill>
              </a:rPr>
              <a:t> fusion, resulting in reduced expression level of the YFP reporter (top). </a:t>
            </a:r>
          </a:p>
          <a:p>
            <a:endParaRPr lang="en-US" u="none" dirty="0">
              <a:solidFill>
                <a:schemeClr val="tx1"/>
              </a:solidFill>
            </a:endParaRPr>
          </a:p>
          <a:p>
            <a:r>
              <a:rPr lang="en-US" u="none" dirty="0">
                <a:solidFill>
                  <a:schemeClr val="tx1"/>
                </a:solidFill>
              </a:rPr>
              <a:t>The strength of the negative feedback is tunable by the length of the key protein, which controls its </a:t>
            </a:r>
            <a:r>
              <a:rPr lang="en-US" u="none" dirty="0">
                <a:solidFill>
                  <a:schemeClr val="tx1"/>
                </a:solidFill>
                <a:hlinkClick r:id="rId5" tooltip="Learn more about binding affinity from ScienceDirect's AI-generated Topic Pages">
                  <a:extLst>
                    <a:ext uri="{A12FA001-AC4F-418D-AE19-62706E023703}">
                      <ahyp:hlinkClr xmlns:ahyp="http://schemas.microsoft.com/office/drawing/2018/hyperlinkcolor" val="tx"/>
                    </a:ext>
                  </a:extLst>
                </a:hlinkClick>
              </a:rPr>
              <a:t>binding affinity</a:t>
            </a:r>
            <a:r>
              <a:rPr lang="en-US" u="none" dirty="0">
                <a:solidFill>
                  <a:schemeClr val="tx1"/>
                </a:solidFill>
              </a:rPr>
              <a:t> to the cage (bottom).</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19</a:t>
            </a:fld>
            <a:endParaRPr lang="en-US"/>
          </a:p>
        </p:txBody>
      </p:sp>
    </p:spTree>
    <p:extLst>
      <p:ext uri="{BB962C8B-B14F-4D97-AF65-F5344CB8AC3E}">
        <p14:creationId xmlns:p14="http://schemas.microsoft.com/office/powerpoint/2010/main" val="81391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Signal processing operations such as logic, amplification, and analog-to-digital conversion enable powerful computational capabilities.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have recently combined the principles of </a:t>
            </a:r>
            <a:r>
              <a:rPr lang="en-US" sz="1200" kern="1200" dirty="0" err="1">
                <a:solidFill>
                  <a:schemeClr val="tx1"/>
                </a:solidFill>
                <a:effectLst/>
                <a:latin typeface="+mn-lt"/>
                <a:ea typeface="+mn-ea"/>
                <a:cs typeface="+mn-cs"/>
              </a:rPr>
              <a:t>orthogonalizability</a:t>
            </a:r>
            <a:r>
              <a:rPr lang="en-US" sz="1200" kern="1200" dirty="0">
                <a:solidFill>
                  <a:schemeClr val="tx1"/>
                </a:solidFill>
                <a:effectLst/>
                <a:latin typeface="+mn-lt"/>
                <a:ea typeface="+mn-ea"/>
                <a:cs typeface="+mn-cs"/>
              </a:rPr>
              <a:t> and composability to implement these capabilities in different ways.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a:t>
            </a:fld>
            <a:endParaRPr lang="en-US"/>
          </a:p>
        </p:txBody>
      </p:sp>
    </p:spTree>
    <p:extLst>
      <p:ext uri="{BB962C8B-B14F-4D97-AF65-F5344CB8AC3E}">
        <p14:creationId xmlns:p14="http://schemas.microsoft.com/office/powerpoint/2010/main" val="274387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Oscillation</a:t>
            </a:r>
          </a:p>
          <a:p>
            <a:r>
              <a:rPr lang="en-US" dirty="0">
                <a:latin typeface="Helvetica" pitchFamily="2" charset="0"/>
              </a:rPr>
              <a:t>Many biological processes, such as the cell cycle and circadian</a:t>
            </a:r>
          </a:p>
          <a:p>
            <a:r>
              <a:rPr lang="en-US" dirty="0">
                <a:latin typeface="Helvetica" pitchFamily="2" charset="0"/>
              </a:rPr>
              <a:t>clock, are periodic, sequentially advancing the cell from one </a:t>
            </a:r>
            <a:r>
              <a:rPr lang="en-US" dirty="0"/>
              <a:t>stage or phase to the next before restarting again from the beginning.</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20</a:t>
            </a:fld>
            <a:endParaRPr lang="en-US"/>
          </a:p>
        </p:txBody>
      </p:sp>
    </p:spTree>
    <p:extLst>
      <p:ext uri="{BB962C8B-B14F-4D97-AF65-F5344CB8AC3E}">
        <p14:creationId xmlns:p14="http://schemas.microsoft.com/office/powerpoint/2010/main" val="1838196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Oscillation</a:t>
            </a:r>
          </a:p>
          <a:p>
            <a:endParaRPr lang="en-US" dirty="0">
              <a:latin typeface="Helvetica" pitchFamily="2" charset="0"/>
            </a:endParaRPr>
          </a:p>
          <a:p>
            <a:r>
              <a:rPr lang="en-US" dirty="0">
                <a:latin typeface="Helvetica" pitchFamily="2" charset="0"/>
              </a:rPr>
              <a:t>Many biological processes, such as the cell cycle and circadian clock, are periodic, </a:t>
            </a:r>
          </a:p>
          <a:p>
            <a:endParaRPr lang="en-US" dirty="0">
              <a:latin typeface="Helvetica" pitchFamily="2" charset="0"/>
            </a:endParaRPr>
          </a:p>
          <a:p>
            <a:r>
              <a:rPr lang="en-US" dirty="0">
                <a:latin typeface="Helvetica" pitchFamily="2" charset="0"/>
              </a:rPr>
              <a:t>sequentially advancing the cell from one </a:t>
            </a:r>
            <a:r>
              <a:rPr lang="en-US" dirty="0"/>
              <a:t>stage or phase to the next before restarting again from the beginning.</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21</a:t>
            </a:fld>
            <a:endParaRPr lang="en-US"/>
          </a:p>
        </p:txBody>
      </p:sp>
    </p:spTree>
    <p:extLst>
      <p:ext uri="{BB962C8B-B14F-4D97-AF65-F5344CB8AC3E}">
        <p14:creationId xmlns:p14="http://schemas.microsoft.com/office/powerpoint/2010/main" val="3579641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Three proteases that inhibit each other by exposing caged degrons (top) lead to oscillatory behavior in bacteria (bottom).</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22</a:t>
            </a:fld>
            <a:endParaRPr lang="en-US"/>
          </a:p>
        </p:txBody>
      </p:sp>
    </p:spTree>
    <p:extLst>
      <p:ext uri="{BB962C8B-B14F-4D97-AF65-F5344CB8AC3E}">
        <p14:creationId xmlns:p14="http://schemas.microsoft.com/office/powerpoint/2010/main" val="98657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Memory allows cells to alter their behavior depending on their own individual history. </a:t>
            </a:r>
          </a:p>
          <a:p>
            <a:endParaRPr lang="en-US" dirty="0">
              <a:latin typeface="Helvetica" pitchFamily="2" charset="0"/>
            </a:endParaRPr>
          </a:p>
          <a:p>
            <a:r>
              <a:rPr lang="en-US" dirty="0">
                <a:latin typeface="Helvetica" pitchFamily="2" charset="0"/>
              </a:rPr>
              <a:t>Recent work has demonstrated different ways that protein-based circuits could be used to store and read out information encoded in the states of proteins or DNA, providing a foundation for protein-based memory.</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23</a:t>
            </a:fld>
            <a:endParaRPr lang="en-US"/>
          </a:p>
        </p:txBody>
      </p:sp>
    </p:spTree>
    <p:extLst>
      <p:ext uri="{BB962C8B-B14F-4D97-AF65-F5344CB8AC3E}">
        <p14:creationId xmlns:p14="http://schemas.microsoft.com/office/powerpoint/2010/main" val="297952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chromatin can store information in DNA or histone modifications.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natural epigenetic systems, chromatin regulators actively propagate these modifications, ensuring their stable mitotic inheritance</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24</a:t>
            </a:fld>
            <a:endParaRPr lang="en-US"/>
          </a:p>
        </p:txBody>
      </p:sp>
    </p:spTree>
    <p:extLst>
      <p:ext uri="{BB962C8B-B14F-4D97-AF65-F5344CB8AC3E}">
        <p14:creationId xmlns:p14="http://schemas.microsoft.com/office/powerpoint/2010/main" val="2372749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Engineered transcription factors positively autoregulate their own expression as homodimers and inhibit one another’s activity through heterodimerization</a:t>
            </a:r>
          </a:p>
          <a:p>
            <a:pPr marL="0" marR="0" lvl="0" indent="0" algn="l" defTabSz="45714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dirty="0"/>
              <a:t>This circuit design can produce multiple stable states with different levels of expression of the transcription factors (bottom). </a:t>
            </a:r>
            <a:r>
              <a:rPr lang="en-US" sz="1200" kern="1200" dirty="0">
                <a:solidFill>
                  <a:schemeClr val="tx1"/>
                </a:solidFill>
                <a:effectLst/>
                <a:latin typeface="+mn-lt"/>
                <a:ea typeface="+mn-ea"/>
                <a:cs typeface="+mn-cs"/>
              </a:rPr>
              <a:t>3 transcription factors could produce 7 distinct states, each stable for weeks of continuous culture. </a:t>
            </a:r>
          </a:p>
          <a:p>
            <a:pPr marL="0" marR="0" lvl="0" indent="0" algn="l" defTabSz="45714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it implements inhibition through engineered protein-level interaction domains, this architecture scales, generating exponentially increasing numbers of cell states as one introduces additional transcription factors.</a:t>
            </a:r>
          </a:p>
        </p:txBody>
      </p:sp>
      <p:sp>
        <p:nvSpPr>
          <p:cNvPr id="4" name="Slide Number Placeholder 3"/>
          <p:cNvSpPr>
            <a:spLocks noGrp="1"/>
          </p:cNvSpPr>
          <p:nvPr>
            <p:ph type="sldNum" sz="quarter" idx="5"/>
          </p:nvPr>
        </p:nvSpPr>
        <p:spPr/>
        <p:txBody>
          <a:bodyPr/>
          <a:lstStyle/>
          <a:p>
            <a:fld id="{55DA091A-ED0C-3444-98C2-170363A88846}" type="slidenum">
              <a:rPr lang="en-US" smtClean="0"/>
              <a:pPr/>
              <a:t>25</a:t>
            </a:fld>
            <a:endParaRPr lang="en-US"/>
          </a:p>
        </p:txBody>
      </p:sp>
    </p:spTree>
    <p:extLst>
      <p:ext uri="{BB962C8B-B14F-4D97-AF65-F5344CB8AC3E}">
        <p14:creationId xmlns:p14="http://schemas.microsoft.com/office/powerpoint/2010/main" val="615732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abilities to sense, transmit, process, and dynamically respond to protein-level inputs, discussed above, together open up the possibility of engineering therapeutic devices that specifically target cells in disease states. Such therapeutic circuits could be designed and validated rapidly compared with conventional drugs. Here, we focus on therapeutically relevant protein circuits and assemblies that exemplify the promise of rational design.</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26</a:t>
            </a:fld>
            <a:endParaRPr lang="en-US"/>
          </a:p>
        </p:txBody>
      </p:sp>
    </p:spTree>
    <p:extLst>
      <p:ext uri="{BB962C8B-B14F-4D97-AF65-F5344CB8AC3E}">
        <p14:creationId xmlns:p14="http://schemas.microsoft.com/office/powerpoint/2010/main" val="272928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27</a:t>
            </a:fld>
            <a:endParaRPr lang="en-US"/>
          </a:p>
        </p:txBody>
      </p:sp>
    </p:spTree>
    <p:extLst>
      <p:ext uri="{BB962C8B-B14F-4D97-AF65-F5344CB8AC3E}">
        <p14:creationId xmlns:p14="http://schemas.microsoft.com/office/powerpoint/2010/main" val="327118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28</a:t>
            </a:fld>
            <a:endParaRPr lang="en-US"/>
          </a:p>
        </p:txBody>
      </p:sp>
    </p:spTree>
    <p:extLst>
      <p:ext uri="{BB962C8B-B14F-4D97-AF65-F5344CB8AC3E}">
        <p14:creationId xmlns:p14="http://schemas.microsoft.com/office/powerpoint/2010/main" val="2662782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the </a:t>
            </a:r>
            <a:r>
              <a:rPr lang="en-US" dirty="0" err="1"/>
              <a:t>SynNotch</a:t>
            </a:r>
            <a:r>
              <a:rPr lang="en-US" dirty="0"/>
              <a:t> “(A AND B) NOT C” logic gate, antigen A activates a </a:t>
            </a:r>
            <a:r>
              <a:rPr lang="en-US" dirty="0">
                <a:hlinkClick r:id="rId3" tooltip="Learn more about SynNotch receptor from ScienceDirect's AI-generated Topic Pages"/>
              </a:rPr>
              <a:t>SynNotch receptor</a:t>
            </a:r>
            <a:r>
              <a:rPr lang="en-US" dirty="0"/>
              <a:t>, causing expression of a </a:t>
            </a:r>
            <a:r>
              <a:rPr lang="en-US" dirty="0">
                <a:hlinkClick r:id="rId4" tooltip="Learn more about chimeric antigen receptor from ScienceDirect's AI-generated Topic Pages"/>
              </a:rPr>
              <a:t>chimeric antigen receptor</a:t>
            </a:r>
            <a:r>
              <a:rPr lang="en-US" dirty="0"/>
              <a:t> (CAR), which recognizes the second antigen B and triggers the T cell response. Recognition of a third antigen, C, by an additional </a:t>
            </a:r>
            <a:r>
              <a:rPr lang="en-US" dirty="0" err="1"/>
              <a:t>SynNotch</a:t>
            </a:r>
            <a:r>
              <a:rPr lang="en-US" dirty="0"/>
              <a:t>, leads to expression of truncated BID (</a:t>
            </a:r>
            <a:r>
              <a:rPr lang="en-US" dirty="0" err="1"/>
              <a:t>tBID</a:t>
            </a:r>
            <a:r>
              <a:rPr lang="en-US" dirty="0"/>
              <a:t>) to trigger apoptosis.</a:t>
            </a:r>
          </a:p>
        </p:txBody>
      </p:sp>
      <p:sp>
        <p:nvSpPr>
          <p:cNvPr id="4" name="Slide Number Placeholder 3"/>
          <p:cNvSpPr>
            <a:spLocks noGrp="1"/>
          </p:cNvSpPr>
          <p:nvPr>
            <p:ph type="sldNum" sz="quarter" idx="5"/>
          </p:nvPr>
        </p:nvSpPr>
        <p:spPr/>
        <p:txBody>
          <a:bodyPr/>
          <a:lstStyle/>
          <a:p>
            <a:fld id="{55DA091A-ED0C-3444-98C2-170363A88846}" type="slidenum">
              <a:rPr lang="en-US" smtClean="0"/>
              <a:pPr/>
              <a:t>29</a:t>
            </a:fld>
            <a:endParaRPr lang="en-US"/>
          </a:p>
        </p:txBody>
      </p:sp>
    </p:spTree>
    <p:extLst>
      <p:ext uri="{BB962C8B-B14F-4D97-AF65-F5344CB8AC3E}">
        <p14:creationId xmlns:p14="http://schemas.microsoft.com/office/powerpoint/2010/main" val="16689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Signal processing operations such as logic, amplification, and analog-to-digital conversion enable powerful computational capabilities.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have recently combined the principles of </a:t>
            </a:r>
            <a:r>
              <a:rPr lang="en-US" sz="1200" kern="1200" dirty="0" err="1">
                <a:solidFill>
                  <a:schemeClr val="tx1"/>
                </a:solidFill>
                <a:effectLst/>
                <a:latin typeface="+mn-lt"/>
                <a:ea typeface="+mn-ea"/>
                <a:cs typeface="+mn-cs"/>
              </a:rPr>
              <a:t>orthogonalizability</a:t>
            </a:r>
            <a:r>
              <a:rPr lang="en-US" sz="1200" kern="1200" dirty="0">
                <a:solidFill>
                  <a:schemeClr val="tx1"/>
                </a:solidFill>
                <a:effectLst/>
                <a:latin typeface="+mn-lt"/>
                <a:ea typeface="+mn-ea"/>
                <a:cs typeface="+mn-cs"/>
              </a:rPr>
              <a:t> and composability to implement these capabilities in different ways.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3</a:t>
            </a:fld>
            <a:endParaRPr lang="en-US"/>
          </a:p>
        </p:txBody>
      </p:sp>
    </p:spTree>
    <p:extLst>
      <p:ext uri="{BB962C8B-B14F-4D97-AF65-F5344CB8AC3E}">
        <p14:creationId xmlns:p14="http://schemas.microsoft.com/office/powerpoint/2010/main" val="247228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 the </a:t>
            </a:r>
            <a:r>
              <a:rPr lang="en-US" dirty="0" err="1"/>
              <a:t>SynNotch</a:t>
            </a:r>
            <a:r>
              <a:rPr lang="en-US" dirty="0"/>
              <a:t> “(A AND B) NOT C” logic gate, antigen A activates a </a:t>
            </a:r>
            <a:r>
              <a:rPr lang="en-US" dirty="0">
                <a:hlinkClick r:id="rId3" tooltip="Learn more about SynNotch receptor from ScienceDirect's AI-generated Topic Pages"/>
              </a:rPr>
              <a:t>SynNotch receptor</a:t>
            </a:r>
            <a:r>
              <a:rPr lang="en-US" dirty="0"/>
              <a:t>, causing expression of a </a:t>
            </a:r>
            <a:r>
              <a:rPr lang="en-US" dirty="0">
                <a:hlinkClick r:id="rId4" tooltip="Learn more about chimeric antigen receptor from ScienceDirect's AI-generated Topic Pages"/>
              </a:rPr>
              <a:t>chimeric antigen receptor</a:t>
            </a:r>
            <a:r>
              <a:rPr lang="en-US" dirty="0"/>
              <a:t> (CAR), which recognizes the second antigen B and triggers the T cell response. Recognition of a third antigen, C, by an additional </a:t>
            </a:r>
            <a:r>
              <a:rPr lang="en-US" dirty="0" err="1"/>
              <a:t>SynNotch</a:t>
            </a:r>
            <a:r>
              <a:rPr lang="en-US" dirty="0"/>
              <a:t>, leads to expression of truncated BID (</a:t>
            </a:r>
            <a:r>
              <a:rPr lang="en-US" dirty="0" err="1"/>
              <a:t>tBID</a:t>
            </a:r>
            <a:r>
              <a:rPr lang="en-US" dirty="0"/>
              <a:t>) to trigger apoptosis.</a:t>
            </a:r>
          </a:p>
        </p:txBody>
      </p:sp>
      <p:sp>
        <p:nvSpPr>
          <p:cNvPr id="4" name="Slide Number Placeholder 3"/>
          <p:cNvSpPr>
            <a:spLocks noGrp="1"/>
          </p:cNvSpPr>
          <p:nvPr>
            <p:ph type="sldNum" sz="quarter" idx="5"/>
          </p:nvPr>
        </p:nvSpPr>
        <p:spPr/>
        <p:txBody>
          <a:bodyPr/>
          <a:lstStyle/>
          <a:p>
            <a:fld id="{55DA091A-ED0C-3444-98C2-170363A88846}" type="slidenum">
              <a:rPr lang="en-US" smtClean="0"/>
              <a:pPr/>
              <a:t>30</a:t>
            </a:fld>
            <a:endParaRPr lang="en-US"/>
          </a:p>
        </p:txBody>
      </p:sp>
    </p:spTree>
    <p:extLst>
      <p:ext uri="{BB962C8B-B14F-4D97-AF65-F5344CB8AC3E}">
        <p14:creationId xmlns:p14="http://schemas.microsoft.com/office/powerpoint/2010/main" val="1784128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A091A-ED0C-3444-98C2-170363A88846}" type="slidenum">
              <a:rPr lang="en-US" smtClean="0"/>
              <a:pPr/>
              <a:t>31</a:t>
            </a:fld>
            <a:endParaRPr lang="en-US"/>
          </a:p>
        </p:txBody>
      </p:sp>
    </p:spTree>
    <p:extLst>
      <p:ext uri="{BB962C8B-B14F-4D97-AF65-F5344CB8AC3E}">
        <p14:creationId xmlns:p14="http://schemas.microsoft.com/office/powerpoint/2010/main" val="1679877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Split, universal, and programmable (SUPRA) CAR system to improve specificity and controllability</a:t>
            </a:r>
            <a:r>
              <a:rPr lang="en-US" baseline="30000" dirty="0">
                <a:hlinkClick r:id="rId3" tooltip="Cho, J. H., Collins, J. J. &amp; Wong, W. W. Universal chimeric antigen receptors for multiplexed and logical control of T. Cell 173, 1426–1438.e1411 (2018)."/>
              </a:rPr>
              <a:t>10</a:t>
            </a:r>
            <a:r>
              <a:rPr lang="en-US" dirty="0"/>
              <a:t>. The SUPRA CAR system is composed of a soluble antigen-binding portion, </a:t>
            </a:r>
            <a:r>
              <a:rPr lang="en-US" dirty="0" err="1"/>
              <a:t>zipFv</a:t>
            </a:r>
            <a:r>
              <a:rPr lang="en-US" dirty="0"/>
              <a:t>, and a universal signal transduction receptor, </a:t>
            </a:r>
            <a:r>
              <a:rPr lang="en-US" dirty="0" err="1"/>
              <a:t>zipCAR</a:t>
            </a:r>
            <a:r>
              <a:rPr lang="en-US" dirty="0"/>
              <a:t>, expressed on T cells. </a:t>
            </a:r>
          </a:p>
          <a:p>
            <a:endParaRPr lang="en-US" dirty="0"/>
          </a:p>
          <a:p>
            <a:r>
              <a:rPr lang="en-US" b="1" dirty="0"/>
              <a:t>a</a:t>
            </a:r>
            <a:r>
              <a:rPr lang="en-US" dirty="0"/>
              <a:t> Cytotoxicity by RR </a:t>
            </a:r>
            <a:r>
              <a:rPr lang="en-US" dirty="0" err="1"/>
              <a:t>zipCAR</a:t>
            </a:r>
            <a:r>
              <a:rPr lang="en-US" dirty="0"/>
              <a:t>-expressing CD8+ T cells. (Right) Nalm6 cells expressing Her2 were co-cultured in vitro with RR </a:t>
            </a:r>
            <a:r>
              <a:rPr lang="en-US" dirty="0" err="1"/>
              <a:t>zipCAR</a:t>
            </a:r>
            <a:r>
              <a:rPr lang="en-US" dirty="0"/>
              <a:t>-expressing CD8+ human primary T cells with and without </a:t>
            </a:r>
            <a:r>
              <a:rPr lang="el-GR" dirty="0"/>
              <a:t>α-</a:t>
            </a:r>
            <a:r>
              <a:rPr lang="en-US" dirty="0"/>
              <a:t>Her2-EE </a:t>
            </a:r>
            <a:r>
              <a:rPr lang="en-US" dirty="0" err="1"/>
              <a:t>zipFv</a:t>
            </a:r>
            <a:r>
              <a:rPr lang="en-US" dirty="0"/>
              <a:t> (</a:t>
            </a:r>
            <a:r>
              <a:rPr lang="en-US" i="1" dirty="0"/>
              <a:t>n</a:t>
            </a:r>
            <a:r>
              <a:rPr lang="en-US" dirty="0"/>
              <a:t> = 3, data are represented as mean ± SD). </a:t>
            </a:r>
            <a:r>
              <a:rPr lang="en-US" b="1" dirty="0"/>
              <a:t>b</a:t>
            </a:r>
            <a:r>
              <a:rPr lang="en-US" dirty="0"/>
              <a:t> IFN-</a:t>
            </a:r>
            <a:r>
              <a:rPr lang="el-GR" dirty="0"/>
              <a:t>γ </a:t>
            </a:r>
            <a:r>
              <a:rPr lang="en-US" dirty="0"/>
              <a:t>cytokine level from RR </a:t>
            </a:r>
            <a:r>
              <a:rPr lang="en-US" dirty="0" err="1"/>
              <a:t>zipCAR</a:t>
            </a:r>
            <a:r>
              <a:rPr lang="en-US" dirty="0"/>
              <a:t> expressing in vitro differentiated Th1 cells. (Right) Nalm6 cells expressing Her2 were co-cultured with RR </a:t>
            </a:r>
            <a:r>
              <a:rPr lang="en-US" dirty="0" err="1"/>
              <a:t>zipCAR</a:t>
            </a:r>
            <a:r>
              <a:rPr lang="en-US" dirty="0"/>
              <a:t>-expressing Th1 cells with and without </a:t>
            </a:r>
            <a:r>
              <a:rPr lang="el-GR" dirty="0"/>
              <a:t>α-</a:t>
            </a:r>
            <a:r>
              <a:rPr lang="en-US" dirty="0"/>
              <a:t>Her2-EE </a:t>
            </a:r>
            <a:r>
              <a:rPr lang="en-US" dirty="0" err="1"/>
              <a:t>zipFv</a:t>
            </a:r>
            <a:r>
              <a:rPr lang="en-US" dirty="0"/>
              <a:t> (</a:t>
            </a:r>
            <a:r>
              <a:rPr lang="en-US" i="1" dirty="0"/>
              <a:t>n</a:t>
            </a:r>
            <a:r>
              <a:rPr lang="en-US" dirty="0"/>
              <a:t> = 3, data are represented as mean ± SD). </a:t>
            </a:r>
            <a:r>
              <a:rPr lang="en-US" b="1" dirty="0"/>
              <a:t>c</a:t>
            </a:r>
            <a:r>
              <a:rPr lang="en-US" dirty="0"/>
              <a:t> IL-4 cytokine level from RR </a:t>
            </a:r>
            <a:r>
              <a:rPr lang="en-US" dirty="0" err="1"/>
              <a:t>zipCAR</a:t>
            </a:r>
            <a:r>
              <a:rPr lang="en-US" dirty="0"/>
              <a:t> expressing in vitro differentiated Th2 cells. (Right) Nalm6 cells expressing Her2 were co-cultured with RR </a:t>
            </a:r>
            <a:r>
              <a:rPr lang="en-US" dirty="0" err="1"/>
              <a:t>zipCAR</a:t>
            </a:r>
            <a:r>
              <a:rPr lang="en-US" dirty="0"/>
              <a:t>-expressing Th2 cells with and without </a:t>
            </a:r>
            <a:r>
              <a:rPr lang="el-GR" dirty="0"/>
              <a:t>α-</a:t>
            </a:r>
            <a:r>
              <a:rPr lang="en-US" dirty="0"/>
              <a:t>Her2-EE </a:t>
            </a:r>
            <a:r>
              <a:rPr lang="en-US" dirty="0" err="1"/>
              <a:t>zipFv</a:t>
            </a:r>
            <a:r>
              <a:rPr lang="en-US" dirty="0"/>
              <a:t> (</a:t>
            </a:r>
            <a:r>
              <a:rPr lang="en-US" i="1" dirty="0"/>
              <a:t>n</a:t>
            </a:r>
            <a:r>
              <a:rPr lang="en-US" dirty="0"/>
              <a:t> = 3, data are represented as mean ± SD). </a:t>
            </a:r>
            <a:r>
              <a:rPr lang="en-US" b="1" dirty="0"/>
              <a:t>d</a:t>
            </a:r>
            <a:r>
              <a:rPr lang="en-US" dirty="0"/>
              <a:t> CD69 expression level from RR zipCAR-FoxP3 expressing isolated Treg cells (CD4 + CD25hiCD127low). (Right) Nalm6 cells expressing Her2 were co-cultured with RR </a:t>
            </a:r>
            <a:r>
              <a:rPr lang="en-US" dirty="0" err="1"/>
              <a:t>zipCAR</a:t>
            </a:r>
            <a:r>
              <a:rPr lang="en-US" dirty="0"/>
              <a:t>-expressing Treg cells with and without </a:t>
            </a:r>
            <a:r>
              <a:rPr lang="el-GR" dirty="0"/>
              <a:t>α-</a:t>
            </a:r>
            <a:r>
              <a:rPr lang="en-US" dirty="0"/>
              <a:t>Her2-EE </a:t>
            </a:r>
            <a:r>
              <a:rPr lang="en-US" dirty="0" err="1"/>
              <a:t>zipFv</a:t>
            </a:r>
            <a:r>
              <a:rPr lang="en-US" dirty="0"/>
              <a:t> (</a:t>
            </a:r>
            <a:r>
              <a:rPr lang="en-US" i="1" dirty="0"/>
              <a:t>n</a:t>
            </a:r>
            <a:r>
              <a:rPr lang="en-US" dirty="0"/>
              <a:t> = 3, data are represented as mean ± SD). </a:t>
            </a:r>
            <a:r>
              <a:rPr lang="en-US" b="1" dirty="0"/>
              <a:t>e</a:t>
            </a:r>
            <a:r>
              <a:rPr lang="en-US" dirty="0"/>
              <a:t> IFN-</a:t>
            </a:r>
            <a:r>
              <a:rPr lang="el-GR" dirty="0"/>
              <a:t>γ </a:t>
            </a:r>
            <a:r>
              <a:rPr lang="en-US" dirty="0"/>
              <a:t>cytokine level from FOS </a:t>
            </a:r>
            <a:r>
              <a:rPr lang="en-US" dirty="0" err="1"/>
              <a:t>zipCAR</a:t>
            </a:r>
            <a:r>
              <a:rPr lang="en-US" dirty="0"/>
              <a:t>-expressing isolated </a:t>
            </a:r>
            <a:r>
              <a:rPr lang="el-GR" dirty="0" err="1"/>
              <a:t>γδ</a:t>
            </a:r>
            <a:r>
              <a:rPr lang="el-GR" dirty="0"/>
              <a:t> </a:t>
            </a:r>
            <a:r>
              <a:rPr lang="en-US" dirty="0"/>
              <a:t>T cells. (Right) Nalm6 cells expressing Her2 were co-cultured with FOS </a:t>
            </a:r>
            <a:r>
              <a:rPr lang="en-US" dirty="0" err="1"/>
              <a:t>zipCAR</a:t>
            </a:r>
            <a:r>
              <a:rPr lang="en-US" dirty="0"/>
              <a:t>-expressing </a:t>
            </a:r>
            <a:r>
              <a:rPr lang="el-GR" dirty="0" err="1"/>
              <a:t>γδ</a:t>
            </a:r>
            <a:r>
              <a:rPr lang="el-GR" dirty="0"/>
              <a:t> </a:t>
            </a:r>
            <a:r>
              <a:rPr lang="en-US" dirty="0"/>
              <a:t>T cells with and without </a:t>
            </a:r>
            <a:r>
              <a:rPr lang="el-GR" dirty="0"/>
              <a:t>α-</a:t>
            </a:r>
            <a:r>
              <a:rPr lang="en-US" dirty="0"/>
              <a:t>Her2-SYN9 </a:t>
            </a:r>
            <a:r>
              <a:rPr lang="en-US" dirty="0" err="1"/>
              <a:t>zipFv</a:t>
            </a:r>
            <a:r>
              <a:rPr lang="en-US" dirty="0"/>
              <a:t> (</a:t>
            </a:r>
            <a:r>
              <a:rPr lang="en-US" i="1" dirty="0"/>
              <a:t>n</a:t>
            </a:r>
            <a:r>
              <a:rPr lang="en-US" dirty="0"/>
              <a:t> = 3, data are represented as mean ± SD). </a:t>
            </a:r>
            <a:r>
              <a:rPr lang="en-US" b="1" dirty="0"/>
              <a:t>f</a:t>
            </a:r>
            <a:r>
              <a:rPr lang="en-US" dirty="0"/>
              <a:t> Cytotoxicity by RR </a:t>
            </a:r>
            <a:r>
              <a:rPr lang="en-US" dirty="0" err="1"/>
              <a:t>zipCAR</a:t>
            </a:r>
            <a:r>
              <a:rPr lang="en-US" dirty="0"/>
              <a:t>-expressing NK-92MI cells. (Right) Nalm6 cells expressing Her2 were co-cultured in vitro with RR </a:t>
            </a:r>
            <a:r>
              <a:rPr lang="en-US" dirty="0" err="1"/>
              <a:t>zipCAR</a:t>
            </a:r>
            <a:r>
              <a:rPr lang="en-US" dirty="0"/>
              <a:t>-expressing NK cells with and without </a:t>
            </a:r>
            <a:r>
              <a:rPr lang="el-GR" dirty="0"/>
              <a:t>α-</a:t>
            </a:r>
            <a:r>
              <a:rPr lang="en-US" dirty="0"/>
              <a:t>Her2-EE </a:t>
            </a:r>
            <a:r>
              <a:rPr lang="en-US" dirty="0" err="1"/>
              <a:t>zipFv</a:t>
            </a:r>
            <a:r>
              <a:rPr lang="en-US" dirty="0"/>
              <a:t> (</a:t>
            </a:r>
            <a:r>
              <a:rPr lang="en-US" i="1" dirty="0"/>
              <a:t>n</a:t>
            </a:r>
            <a:r>
              <a:rPr lang="en-US" dirty="0"/>
              <a:t> = 3, data are represented as mean ± SD). </a:t>
            </a:r>
            <a:r>
              <a:rPr lang="en-US" b="1" dirty="0"/>
              <a:t>g</a:t>
            </a:r>
            <a:r>
              <a:rPr lang="en-US" dirty="0"/>
              <a:t> Phagocytosis by RR </a:t>
            </a:r>
            <a:r>
              <a:rPr lang="en-US" dirty="0" err="1"/>
              <a:t>zipCAR</a:t>
            </a:r>
            <a:r>
              <a:rPr lang="en-US" dirty="0"/>
              <a:t>-expressing THP-1 macrophages. (Right) Nalm6 cells expressing Her2 were co-cultured in vitro with RR </a:t>
            </a:r>
            <a:r>
              <a:rPr lang="en-US" dirty="0" err="1"/>
              <a:t>zipCAR</a:t>
            </a:r>
            <a:r>
              <a:rPr lang="en-US" dirty="0"/>
              <a:t>-expressing THP-1 macrophages with and without </a:t>
            </a:r>
            <a:r>
              <a:rPr lang="el-GR" dirty="0"/>
              <a:t>α-</a:t>
            </a:r>
            <a:r>
              <a:rPr lang="en-US" dirty="0"/>
              <a:t>Her2-EE </a:t>
            </a:r>
            <a:r>
              <a:rPr lang="en-US" dirty="0" err="1"/>
              <a:t>zipFv</a:t>
            </a:r>
            <a:r>
              <a:rPr lang="en-US" dirty="0"/>
              <a:t> (</a:t>
            </a:r>
            <a:r>
              <a:rPr lang="en-US" i="1" dirty="0"/>
              <a:t>n</a:t>
            </a:r>
            <a:r>
              <a:rPr lang="en-US" dirty="0"/>
              <a:t> = 3, data are represented as mean ± SD).</a:t>
            </a:r>
          </a:p>
        </p:txBody>
      </p:sp>
      <p:sp>
        <p:nvSpPr>
          <p:cNvPr id="4" name="Slide Number Placeholder 3"/>
          <p:cNvSpPr>
            <a:spLocks noGrp="1"/>
          </p:cNvSpPr>
          <p:nvPr>
            <p:ph type="sldNum" sz="quarter" idx="5"/>
          </p:nvPr>
        </p:nvSpPr>
        <p:spPr/>
        <p:txBody>
          <a:bodyPr/>
          <a:lstStyle/>
          <a:p>
            <a:fld id="{55DA091A-ED0C-3444-98C2-170363A88846}" type="slidenum">
              <a:rPr lang="en-US" smtClean="0"/>
              <a:pPr/>
              <a:t>32</a:t>
            </a:fld>
            <a:endParaRPr lang="en-US"/>
          </a:p>
        </p:txBody>
      </p:sp>
    </p:spTree>
    <p:extLst>
      <p:ext uri="{BB962C8B-B14F-4D97-AF65-F5344CB8AC3E}">
        <p14:creationId xmlns:p14="http://schemas.microsoft.com/office/powerpoint/2010/main" val="4285627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t>
            </a:r>
            <a:r>
              <a:rPr lang="en-US" dirty="0"/>
              <a:t> Schematic of controlling macrophage polarization by </a:t>
            </a:r>
            <a:r>
              <a:rPr lang="en-US" dirty="0" err="1"/>
              <a:t>zipCAR</a:t>
            </a:r>
            <a:r>
              <a:rPr lang="en-US" dirty="0"/>
              <a:t>-expressing Th1 and Th2 cells. The RR </a:t>
            </a:r>
            <a:r>
              <a:rPr lang="en-US" dirty="0" err="1"/>
              <a:t>zipCAR</a:t>
            </a:r>
            <a:r>
              <a:rPr lang="en-US" dirty="0"/>
              <a:t> and FOS </a:t>
            </a:r>
            <a:r>
              <a:rPr lang="en-US" dirty="0" err="1"/>
              <a:t>zipCAR</a:t>
            </a:r>
            <a:r>
              <a:rPr lang="en-US" dirty="0"/>
              <a:t> control activity of Th1 and Th2 cells, respectively. </a:t>
            </a:r>
          </a:p>
          <a:p>
            <a:endParaRPr lang="en-US" dirty="0"/>
          </a:p>
          <a:p>
            <a:r>
              <a:rPr lang="el-GR" dirty="0"/>
              <a:t>α-</a:t>
            </a:r>
            <a:r>
              <a:rPr lang="en-US" dirty="0" err="1"/>
              <a:t>Axl</a:t>
            </a:r>
            <a:r>
              <a:rPr lang="en-US" dirty="0"/>
              <a:t>-EE </a:t>
            </a:r>
            <a:r>
              <a:rPr lang="en-US" dirty="0" err="1"/>
              <a:t>zipFv</a:t>
            </a:r>
            <a:r>
              <a:rPr lang="en-US" dirty="0"/>
              <a:t> binds to RR </a:t>
            </a:r>
            <a:r>
              <a:rPr lang="en-US" dirty="0" err="1"/>
              <a:t>zipCAR</a:t>
            </a:r>
            <a:r>
              <a:rPr lang="en-US" dirty="0"/>
              <a:t> and activates Th1 cells. </a:t>
            </a:r>
            <a:r>
              <a:rPr lang="el-GR" dirty="0"/>
              <a:t>α-</a:t>
            </a:r>
            <a:r>
              <a:rPr lang="en-US" dirty="0"/>
              <a:t>Her2-SYN9 </a:t>
            </a:r>
            <a:r>
              <a:rPr lang="en-US" dirty="0" err="1"/>
              <a:t>zipFv</a:t>
            </a:r>
            <a:r>
              <a:rPr lang="en-US" dirty="0"/>
              <a:t> binds to the FOS </a:t>
            </a:r>
            <a:r>
              <a:rPr lang="en-US" dirty="0" err="1"/>
              <a:t>zipCAR</a:t>
            </a:r>
            <a:r>
              <a:rPr lang="en-US" dirty="0"/>
              <a:t> and activates Th2 cells. Activation of Th1 and Th2 CD4+ T cells leads to secretion of IFN-</a:t>
            </a:r>
            <a:r>
              <a:rPr lang="el-GR" dirty="0"/>
              <a:t>γ </a:t>
            </a:r>
            <a:r>
              <a:rPr lang="en-US" dirty="0"/>
              <a:t>and IL-4, respectively. Macrophage polarizes to M1 (proinflammatory) when exposed to IFN-</a:t>
            </a:r>
            <a:r>
              <a:rPr lang="el-GR" dirty="0"/>
              <a:t>γ </a:t>
            </a:r>
            <a:r>
              <a:rPr lang="en-US" dirty="0"/>
              <a:t>secreted by Th1 cell and it polarized to M2 (anti-inflammatory) when exposed to IL-4 secreted by Th2 cells. </a:t>
            </a:r>
            <a:r>
              <a:rPr lang="en-US" b="1" dirty="0"/>
              <a:t>b</a:t>
            </a:r>
            <a:r>
              <a:rPr lang="en-US" dirty="0"/>
              <a:t> IFN-</a:t>
            </a:r>
            <a:r>
              <a:rPr lang="el-GR" dirty="0"/>
              <a:t>γ (</a:t>
            </a:r>
            <a:r>
              <a:rPr lang="en-US" dirty="0"/>
              <a:t>Top) and IL-4 (Bottom) production from RR </a:t>
            </a:r>
            <a:r>
              <a:rPr lang="en-US" dirty="0" err="1"/>
              <a:t>zipCAR</a:t>
            </a:r>
            <a:r>
              <a:rPr lang="en-US" dirty="0"/>
              <a:t>-expressing Th1 cells and FOS </a:t>
            </a:r>
            <a:r>
              <a:rPr lang="en-US" dirty="0" err="1"/>
              <a:t>zipCAR</a:t>
            </a:r>
            <a:r>
              <a:rPr lang="en-US" dirty="0"/>
              <a:t>-expressing Th2 cells with or without 5 </a:t>
            </a:r>
            <a:r>
              <a:rPr lang="en-US" dirty="0" err="1"/>
              <a:t>nM</a:t>
            </a:r>
            <a:r>
              <a:rPr lang="en-US" dirty="0"/>
              <a:t> </a:t>
            </a:r>
            <a:r>
              <a:rPr lang="el-GR" dirty="0"/>
              <a:t>α-</a:t>
            </a:r>
            <a:r>
              <a:rPr lang="en-US" dirty="0"/>
              <a:t>Her2-SYN9 </a:t>
            </a:r>
            <a:r>
              <a:rPr lang="en-US" dirty="0" err="1"/>
              <a:t>zipFv</a:t>
            </a:r>
            <a:r>
              <a:rPr lang="en-US" dirty="0"/>
              <a:t> and 5 </a:t>
            </a:r>
            <a:r>
              <a:rPr lang="en-US" dirty="0" err="1"/>
              <a:t>nM</a:t>
            </a:r>
            <a:r>
              <a:rPr lang="en-US" dirty="0"/>
              <a:t> </a:t>
            </a:r>
            <a:r>
              <a:rPr lang="el-GR" dirty="0"/>
              <a:t>α-</a:t>
            </a:r>
            <a:r>
              <a:rPr lang="en-US" dirty="0" err="1"/>
              <a:t>Axl</a:t>
            </a:r>
            <a:r>
              <a:rPr lang="en-US" dirty="0"/>
              <a:t>-EE </a:t>
            </a:r>
            <a:r>
              <a:rPr lang="en-US" dirty="0" err="1"/>
              <a:t>zipFv</a:t>
            </a:r>
            <a:r>
              <a:rPr lang="en-US" dirty="0"/>
              <a:t> (</a:t>
            </a:r>
            <a:r>
              <a:rPr lang="en-US" i="1" dirty="0"/>
              <a:t>n</a:t>
            </a:r>
            <a:r>
              <a:rPr lang="en-US" dirty="0"/>
              <a:t> = 3, data are represented as the mean ± SD). </a:t>
            </a:r>
            <a:r>
              <a:rPr lang="en-US" b="1" dirty="0"/>
              <a:t>c</a:t>
            </a:r>
            <a:r>
              <a:rPr lang="en-US" dirty="0"/>
              <a:t> HLA-DR (Top left) and CCR7 (Top right) expression levels in THP-1 macrophages were measured by flow cytometer 24 h after staring co-culture. (Bottom) CD206 in THP-1 macrophages was also analyzed at the same time as detecting M2 marker (</a:t>
            </a:r>
            <a:r>
              <a:rPr lang="en-US" i="1" dirty="0"/>
              <a:t>n</a:t>
            </a:r>
            <a:r>
              <a:rPr lang="en-US" dirty="0"/>
              <a:t> = 3, data are represented as the mean ± SD).</a:t>
            </a:r>
          </a:p>
        </p:txBody>
      </p:sp>
      <p:sp>
        <p:nvSpPr>
          <p:cNvPr id="4" name="Slide Number Placeholder 3"/>
          <p:cNvSpPr>
            <a:spLocks noGrp="1"/>
          </p:cNvSpPr>
          <p:nvPr>
            <p:ph type="sldNum" sz="quarter" idx="5"/>
          </p:nvPr>
        </p:nvSpPr>
        <p:spPr/>
        <p:txBody>
          <a:bodyPr/>
          <a:lstStyle/>
          <a:p>
            <a:fld id="{55DA091A-ED0C-3444-98C2-170363A88846}" type="slidenum">
              <a:rPr lang="en-US" smtClean="0"/>
              <a:pPr/>
              <a:t>33</a:t>
            </a:fld>
            <a:endParaRPr lang="en-US"/>
          </a:p>
        </p:txBody>
      </p:sp>
    </p:spTree>
    <p:extLst>
      <p:ext uri="{BB962C8B-B14F-4D97-AF65-F5344CB8AC3E}">
        <p14:creationId xmlns:p14="http://schemas.microsoft.com/office/powerpoint/2010/main" val="570843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143" rtl="0" eaLnBrk="1" fontAlgn="auto" latinLnBrk="0" hangingPunct="1">
              <a:lnSpc>
                <a:spcPct val="100000"/>
              </a:lnSpc>
              <a:spcBef>
                <a:spcPts val="0"/>
              </a:spcBef>
              <a:spcAft>
                <a:spcPts val="0"/>
              </a:spcAft>
              <a:buClrTx/>
              <a:buSzTx/>
              <a:buFontTx/>
              <a:buNone/>
              <a:tabLst/>
              <a:defRPr/>
            </a:pPr>
            <a:r>
              <a:rPr lang="en-US" dirty="0"/>
              <a:t>We generated a collection of </a:t>
            </a:r>
            <a:r>
              <a:rPr lang="en-US" dirty="0" err="1"/>
              <a:t>zipCARs</a:t>
            </a:r>
            <a:r>
              <a:rPr lang="en-US" dirty="0"/>
              <a:t> based on well-known co-inhibitory receptors (PD-1, LAG3, TIM3, BTLA, CTLA-4). CD4+ T cells and CD8+ T cells were transduced with a FOS </a:t>
            </a:r>
            <a:r>
              <a:rPr lang="en-US" dirty="0" err="1"/>
              <a:t>zipCAR</a:t>
            </a:r>
            <a:r>
              <a:rPr lang="en-US" dirty="0"/>
              <a:t> that contains CD28 and CD3</a:t>
            </a:r>
            <a:r>
              <a:rPr lang="el-GR" dirty="0"/>
              <a:t>ζ </a:t>
            </a:r>
            <a:r>
              <a:rPr lang="en-US" dirty="0"/>
              <a:t>signaling domains and a RR </a:t>
            </a:r>
            <a:r>
              <a:rPr lang="en-US" dirty="0" err="1"/>
              <a:t>zipCAR</a:t>
            </a:r>
            <a:r>
              <a:rPr lang="en-US" dirty="0"/>
              <a:t> with different inhibitory domains</a:t>
            </a:r>
            <a:endParaRPr lang="en-US" b="1" dirty="0"/>
          </a:p>
          <a:p>
            <a:endParaRPr lang="en-US" b="1" dirty="0"/>
          </a:p>
          <a:p>
            <a:r>
              <a:rPr lang="en-US" b="1" dirty="0"/>
              <a:t>a</a:t>
            </a:r>
            <a:r>
              <a:rPr lang="en-US" dirty="0"/>
              <a:t> Diagram of intracellular NOT logic with BTLA co-inhibitory signaling domain. </a:t>
            </a:r>
            <a:r>
              <a:rPr lang="en-US" b="1" dirty="0"/>
              <a:t>b</a:t>
            </a:r>
            <a:r>
              <a:rPr lang="en-US" dirty="0"/>
              <a:t> IFN-</a:t>
            </a:r>
            <a:r>
              <a:rPr lang="el-GR" dirty="0"/>
              <a:t>γ </a:t>
            </a:r>
            <a:r>
              <a:rPr lang="en-US" dirty="0"/>
              <a:t>production from CD4+ T cells transduced with FOS-CD28-CD3</a:t>
            </a:r>
            <a:r>
              <a:rPr lang="el-GR" dirty="0"/>
              <a:t>ζ </a:t>
            </a:r>
            <a:r>
              <a:rPr lang="en-US" dirty="0"/>
              <a:t>and RR </a:t>
            </a:r>
            <a:r>
              <a:rPr lang="en-US" dirty="0" err="1"/>
              <a:t>zipCAR</a:t>
            </a:r>
            <a:r>
              <a:rPr lang="en-US" dirty="0"/>
              <a:t> with BTLA co-inhibitory domain. (Right) Supernatants were collected 24 h after adding 1.2 </a:t>
            </a:r>
            <a:r>
              <a:rPr lang="en-US" dirty="0" err="1"/>
              <a:t>nM</a:t>
            </a:r>
            <a:r>
              <a:rPr lang="en-US" dirty="0"/>
              <a:t> </a:t>
            </a:r>
            <a:r>
              <a:rPr lang="el-GR" dirty="0"/>
              <a:t>α-</a:t>
            </a:r>
            <a:r>
              <a:rPr lang="en-US" dirty="0"/>
              <a:t>Her2-SYN9 </a:t>
            </a:r>
            <a:r>
              <a:rPr lang="en-US" dirty="0" err="1"/>
              <a:t>zipFv</a:t>
            </a:r>
            <a:r>
              <a:rPr lang="en-US" dirty="0"/>
              <a:t> and/or 12 </a:t>
            </a:r>
            <a:r>
              <a:rPr lang="en-US" dirty="0" err="1"/>
              <a:t>nM</a:t>
            </a:r>
            <a:r>
              <a:rPr lang="en-US" dirty="0"/>
              <a:t> </a:t>
            </a:r>
            <a:r>
              <a:rPr lang="el-GR" dirty="0"/>
              <a:t>α-</a:t>
            </a:r>
            <a:r>
              <a:rPr lang="en-US" dirty="0" err="1"/>
              <a:t>Axl</a:t>
            </a:r>
            <a:r>
              <a:rPr lang="en-US" dirty="0"/>
              <a:t>-EE </a:t>
            </a:r>
            <a:r>
              <a:rPr lang="en-US" dirty="0" err="1"/>
              <a:t>zipFv</a:t>
            </a:r>
            <a:r>
              <a:rPr lang="en-US" dirty="0"/>
              <a:t> (</a:t>
            </a:r>
            <a:r>
              <a:rPr lang="en-US" i="1" dirty="0"/>
              <a:t>n</a:t>
            </a:r>
            <a:r>
              <a:rPr lang="en-US" dirty="0"/>
              <a:t> = 2; data are represented as the mean + SD). </a:t>
            </a:r>
            <a:r>
              <a:rPr lang="en-US" b="1" dirty="0"/>
              <a:t>c</a:t>
            </a:r>
            <a:r>
              <a:rPr lang="en-US" dirty="0"/>
              <a:t> Effect of concentration of </a:t>
            </a:r>
            <a:r>
              <a:rPr lang="el-GR" dirty="0"/>
              <a:t>α-</a:t>
            </a:r>
            <a:r>
              <a:rPr lang="en-US" dirty="0"/>
              <a:t>Her2-SYN9 </a:t>
            </a:r>
            <a:r>
              <a:rPr lang="en-US" dirty="0" err="1"/>
              <a:t>zipFv</a:t>
            </a:r>
            <a:r>
              <a:rPr lang="en-US" dirty="0"/>
              <a:t> on cytotoxicity performed by FOS </a:t>
            </a:r>
            <a:r>
              <a:rPr lang="en-US" dirty="0" err="1"/>
              <a:t>zipCAR</a:t>
            </a:r>
            <a:r>
              <a:rPr lang="en-US" dirty="0"/>
              <a:t>-expressing NK-92MI cells with various activation domains (magenta, CD3</a:t>
            </a:r>
            <a:r>
              <a:rPr lang="el-GR" dirty="0"/>
              <a:t>ζ; </a:t>
            </a:r>
            <a:r>
              <a:rPr lang="en-US" dirty="0"/>
              <a:t>light purple, CD28-CD3</a:t>
            </a:r>
            <a:r>
              <a:rPr lang="el-GR" dirty="0"/>
              <a:t>ζ; </a:t>
            </a:r>
            <a:r>
              <a:rPr lang="en-US" dirty="0"/>
              <a:t>dark purple, 2B4; yellow, DAP12; blue, CD28; black with square, ICOS; black with circle, NKG2D; </a:t>
            </a:r>
            <a:r>
              <a:rPr lang="en-US" i="1" dirty="0"/>
              <a:t>n</a:t>
            </a:r>
            <a:r>
              <a:rPr lang="en-US" dirty="0"/>
              <a:t> = 3; data are represented as the mean ± SD). </a:t>
            </a:r>
            <a:r>
              <a:rPr lang="en-US" b="1" dirty="0"/>
              <a:t>d</a:t>
            </a:r>
            <a:r>
              <a:rPr lang="en-US" dirty="0"/>
              <a:t> Suppression of </a:t>
            </a:r>
            <a:r>
              <a:rPr lang="en-US" dirty="0" err="1"/>
              <a:t>cytotoxicities</a:t>
            </a:r>
            <a:r>
              <a:rPr lang="en-US" dirty="0"/>
              <a:t> by BTLA. NK-92MI cells expressing FOS </a:t>
            </a:r>
            <a:r>
              <a:rPr lang="en-US" dirty="0" err="1"/>
              <a:t>zipCAR</a:t>
            </a:r>
            <a:r>
              <a:rPr lang="en-US" dirty="0"/>
              <a:t> with activating domains (CD3</a:t>
            </a:r>
            <a:r>
              <a:rPr lang="el-GR" dirty="0"/>
              <a:t>ζ </a:t>
            </a:r>
            <a:r>
              <a:rPr lang="en-US" dirty="0"/>
              <a:t>or 2B4) and RR </a:t>
            </a:r>
            <a:r>
              <a:rPr lang="en-US" dirty="0" err="1"/>
              <a:t>zipCAR</a:t>
            </a:r>
            <a:r>
              <a:rPr lang="en-US" dirty="0"/>
              <a:t> with BTLA co-inhibitory domain were co-cultured with Her2 and </a:t>
            </a:r>
            <a:r>
              <a:rPr lang="en-US" dirty="0" err="1"/>
              <a:t>Axl</a:t>
            </a:r>
            <a:r>
              <a:rPr lang="en-US" dirty="0"/>
              <a:t>-expressing Nalm6 target cells in the presence of different combinations of </a:t>
            </a:r>
            <a:r>
              <a:rPr lang="en-US" dirty="0" err="1"/>
              <a:t>zipFvs</a:t>
            </a:r>
            <a:r>
              <a:rPr lang="en-US" dirty="0"/>
              <a:t> (</a:t>
            </a:r>
            <a:r>
              <a:rPr lang="el-GR" dirty="0"/>
              <a:t>α-</a:t>
            </a:r>
            <a:r>
              <a:rPr lang="en-US" dirty="0"/>
              <a:t>Axl-SYN9, </a:t>
            </a:r>
            <a:r>
              <a:rPr lang="el-GR" dirty="0"/>
              <a:t>α-</a:t>
            </a:r>
            <a:r>
              <a:rPr lang="en-US" dirty="0"/>
              <a:t>Her2-EE). (Right) Live target cells were measured by flow cytometry 24 h after co-culture (magenta, CD3</a:t>
            </a:r>
            <a:r>
              <a:rPr lang="el-GR" dirty="0"/>
              <a:t>ζ; </a:t>
            </a:r>
            <a:r>
              <a:rPr lang="en-US" dirty="0"/>
              <a:t>dark purple, 2B4; </a:t>
            </a:r>
            <a:r>
              <a:rPr lang="en-US" i="1" dirty="0"/>
              <a:t>n</a:t>
            </a:r>
            <a:r>
              <a:rPr lang="en-US" dirty="0"/>
              <a:t> = 3; data are represented as the mean + SD; the statistical significance was determined by two-tailed student’s </a:t>
            </a:r>
            <a:r>
              <a:rPr lang="en-US" i="1" dirty="0"/>
              <a:t>t</a:t>
            </a:r>
            <a:r>
              <a:rPr lang="en-US" dirty="0"/>
              <a:t>-test).</a:t>
            </a:r>
          </a:p>
        </p:txBody>
      </p:sp>
      <p:sp>
        <p:nvSpPr>
          <p:cNvPr id="4" name="Slide Number Placeholder 3"/>
          <p:cNvSpPr>
            <a:spLocks noGrp="1"/>
          </p:cNvSpPr>
          <p:nvPr>
            <p:ph type="sldNum" sz="quarter" idx="5"/>
          </p:nvPr>
        </p:nvSpPr>
        <p:spPr/>
        <p:txBody>
          <a:bodyPr/>
          <a:lstStyle/>
          <a:p>
            <a:fld id="{55DA091A-ED0C-3444-98C2-170363A88846}" type="slidenum">
              <a:rPr lang="en-US" smtClean="0"/>
              <a:pPr/>
              <a:t>34</a:t>
            </a:fld>
            <a:endParaRPr lang="en-US"/>
          </a:p>
        </p:txBody>
      </p:sp>
    </p:spTree>
    <p:extLst>
      <p:ext uri="{BB962C8B-B14F-4D97-AF65-F5344CB8AC3E}">
        <p14:creationId xmlns:p14="http://schemas.microsoft.com/office/powerpoint/2010/main" val="1299445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a:t>
            </a:r>
            <a:r>
              <a:rPr lang="en-US" dirty="0"/>
              <a:t> Effect of concentration of </a:t>
            </a:r>
            <a:r>
              <a:rPr lang="el-GR" dirty="0"/>
              <a:t>α-</a:t>
            </a:r>
            <a:r>
              <a:rPr lang="en-US" dirty="0"/>
              <a:t>Her2-SYN9 and/or </a:t>
            </a:r>
            <a:r>
              <a:rPr lang="el-GR" dirty="0"/>
              <a:t>α-</a:t>
            </a:r>
            <a:r>
              <a:rPr lang="en-US" dirty="0" err="1"/>
              <a:t>Axl</a:t>
            </a:r>
            <a:r>
              <a:rPr lang="en-US" dirty="0"/>
              <a:t>-EE </a:t>
            </a:r>
            <a:r>
              <a:rPr lang="en-US" dirty="0" err="1"/>
              <a:t>zipFvs</a:t>
            </a:r>
            <a:r>
              <a:rPr lang="en-US" dirty="0"/>
              <a:t> on cytotoxicity performed by NK-92MI cells. SUPRA CAR-NK cells express FOS </a:t>
            </a:r>
            <a:r>
              <a:rPr lang="en-US" dirty="0" err="1"/>
              <a:t>zipCAR</a:t>
            </a:r>
            <a:r>
              <a:rPr lang="en-US" dirty="0"/>
              <a:t> with BTLA co-inhibitory domain and RR </a:t>
            </a:r>
            <a:r>
              <a:rPr lang="en-US" dirty="0" err="1"/>
              <a:t>zipCAR</a:t>
            </a:r>
            <a:r>
              <a:rPr lang="en-US" dirty="0"/>
              <a:t> with CD3</a:t>
            </a:r>
            <a:r>
              <a:rPr lang="el-GR" dirty="0"/>
              <a:t>ζ </a:t>
            </a:r>
            <a:r>
              <a:rPr lang="en-US" dirty="0"/>
              <a:t>domain (Left) and with 2B4 activation domain (Right) (</a:t>
            </a:r>
            <a:r>
              <a:rPr lang="en-US" i="1" dirty="0"/>
              <a:t>n</a:t>
            </a:r>
            <a:r>
              <a:rPr lang="en-US" dirty="0"/>
              <a:t> = 3, data are represented as the mean). </a:t>
            </a:r>
            <a:r>
              <a:rPr lang="en-US" b="1" dirty="0"/>
              <a:t>f</a:t>
            </a:r>
            <a:r>
              <a:rPr lang="en-US" dirty="0"/>
              <a:t> Schematic of the xenograft mouse model for verification of NOT gate NK cells. NK-92MI cells were expressing both FOS </a:t>
            </a:r>
            <a:r>
              <a:rPr lang="en-US" dirty="0" err="1"/>
              <a:t>zipCAR</a:t>
            </a:r>
            <a:r>
              <a:rPr lang="en-US" dirty="0"/>
              <a:t> with CD3</a:t>
            </a:r>
            <a:r>
              <a:rPr lang="el-GR" dirty="0"/>
              <a:t>ζ </a:t>
            </a:r>
            <a:r>
              <a:rPr lang="en-US" dirty="0"/>
              <a:t>and RR </a:t>
            </a:r>
            <a:r>
              <a:rPr lang="en-US" dirty="0" err="1"/>
              <a:t>zipCAR</a:t>
            </a:r>
            <a:r>
              <a:rPr lang="en-US" dirty="0"/>
              <a:t> with BTLA. Target SKOV3-luc cells have high-level Her2 expression. We also administrated </a:t>
            </a:r>
            <a:r>
              <a:rPr lang="el-GR" dirty="0"/>
              <a:t>α-</a:t>
            </a:r>
            <a:r>
              <a:rPr lang="en-US" dirty="0"/>
              <a:t>Her2-EE </a:t>
            </a:r>
            <a:r>
              <a:rPr lang="en-US" dirty="0" err="1"/>
              <a:t>zipFv</a:t>
            </a:r>
            <a:r>
              <a:rPr lang="en-US" dirty="0"/>
              <a:t>, </a:t>
            </a:r>
            <a:r>
              <a:rPr lang="el-GR" dirty="0"/>
              <a:t>α-</a:t>
            </a:r>
            <a:r>
              <a:rPr lang="en-US" dirty="0"/>
              <a:t>Her2-SYN9 </a:t>
            </a:r>
            <a:r>
              <a:rPr lang="en-US" dirty="0" err="1"/>
              <a:t>zipFv</a:t>
            </a:r>
            <a:r>
              <a:rPr lang="en-US" dirty="0"/>
              <a:t>, and </a:t>
            </a:r>
            <a:r>
              <a:rPr lang="el-GR" dirty="0"/>
              <a:t>α-</a:t>
            </a:r>
            <a:r>
              <a:rPr lang="en-US" dirty="0"/>
              <a:t>Her2 </a:t>
            </a:r>
            <a:r>
              <a:rPr lang="en-US" dirty="0" err="1"/>
              <a:t>scFv</a:t>
            </a:r>
            <a:r>
              <a:rPr lang="en-US" dirty="0"/>
              <a:t> (Mock) to specified groups in Fig. </a:t>
            </a:r>
            <a:r>
              <a:rPr lang="en-US" dirty="0">
                <a:hlinkClick r:id="rId3"/>
              </a:rPr>
              <a:t>4g</a:t>
            </a:r>
            <a:r>
              <a:rPr lang="en-US" dirty="0"/>
              <a:t>. </a:t>
            </a:r>
            <a:r>
              <a:rPr lang="en-US" b="1" dirty="0"/>
              <a:t>g</a:t>
            </a:r>
            <a:r>
              <a:rPr lang="en-US" dirty="0"/>
              <a:t> (Left) Box and whiskers graph shows tumor burden in each group at 22 days after tumor injection; tumor only without NK cells (black), tumor and NK cells without </a:t>
            </a:r>
            <a:r>
              <a:rPr lang="en-US" dirty="0" err="1"/>
              <a:t>zipFv</a:t>
            </a:r>
            <a:r>
              <a:rPr lang="en-US" dirty="0"/>
              <a:t> (gray), tumor and NK cells with </a:t>
            </a:r>
            <a:r>
              <a:rPr lang="el-GR" dirty="0"/>
              <a:t>α-</a:t>
            </a:r>
            <a:r>
              <a:rPr lang="en-US" dirty="0"/>
              <a:t>Her2-EE </a:t>
            </a:r>
            <a:r>
              <a:rPr lang="en-US" dirty="0" err="1"/>
              <a:t>zipFv</a:t>
            </a:r>
            <a:r>
              <a:rPr lang="en-US" dirty="0"/>
              <a:t> and </a:t>
            </a:r>
            <a:r>
              <a:rPr lang="el-GR" dirty="0"/>
              <a:t>α-</a:t>
            </a:r>
            <a:r>
              <a:rPr lang="en-US" dirty="0"/>
              <a:t>Her2 </a:t>
            </a:r>
            <a:r>
              <a:rPr lang="en-US" dirty="0" err="1"/>
              <a:t>scFv</a:t>
            </a:r>
            <a:r>
              <a:rPr lang="en-US" dirty="0"/>
              <a:t> (magenta), and tumor and NK cells with </a:t>
            </a:r>
            <a:r>
              <a:rPr lang="el-GR" dirty="0"/>
              <a:t>α-</a:t>
            </a:r>
            <a:r>
              <a:rPr lang="en-US" dirty="0"/>
              <a:t>Her2-EE </a:t>
            </a:r>
            <a:r>
              <a:rPr lang="en-US" dirty="0" err="1"/>
              <a:t>zipFv</a:t>
            </a:r>
            <a:r>
              <a:rPr lang="en-US" dirty="0"/>
              <a:t> and </a:t>
            </a:r>
            <a:r>
              <a:rPr lang="el-GR" dirty="0"/>
              <a:t>α-</a:t>
            </a:r>
            <a:r>
              <a:rPr lang="en-US" dirty="0"/>
              <a:t>Her2-SYN9 </a:t>
            </a:r>
            <a:r>
              <a:rPr lang="en-US" dirty="0" err="1"/>
              <a:t>zipFv</a:t>
            </a:r>
            <a:r>
              <a:rPr lang="en-US" dirty="0"/>
              <a:t> (blue). Each </a:t>
            </a:r>
            <a:r>
              <a:rPr lang="en-US" dirty="0" err="1"/>
              <a:t>zipFvs</a:t>
            </a:r>
            <a:r>
              <a:rPr lang="en-US" dirty="0"/>
              <a:t> were injected intraperitoneally every day for 21 days. (Right) Representative bioluminescence images at day 22. Box plots indicate median (middle line), 25th, 75th percentile (box), and 5th and 95th percentile (whiskers). </a:t>
            </a:r>
            <a:r>
              <a:rPr lang="en-US" i="1" dirty="0"/>
              <a:t>n</a:t>
            </a:r>
            <a:r>
              <a:rPr lang="en-US" dirty="0"/>
              <a:t> = 4 (4th group is </a:t>
            </a:r>
            <a:r>
              <a:rPr lang="en-US" i="1" dirty="0"/>
              <a:t>n</a:t>
            </a:r>
            <a:r>
              <a:rPr lang="en-US" dirty="0"/>
              <a:t> = 2 because 2 mice died before imaging); mean ± SD; the statistical significance was determined by Multiple </a:t>
            </a:r>
            <a:r>
              <a:rPr lang="en-US" i="1" dirty="0"/>
              <a:t>t</a:t>
            </a:r>
            <a:r>
              <a:rPr lang="en-US" dirty="0"/>
              <a:t>-test; **</a:t>
            </a:r>
            <a:r>
              <a:rPr lang="en-US" i="1" dirty="0"/>
              <a:t>p</a:t>
            </a:r>
            <a:r>
              <a:rPr lang="en-US" dirty="0"/>
              <a:t> = 0.01.</a:t>
            </a:r>
          </a:p>
        </p:txBody>
      </p:sp>
      <p:sp>
        <p:nvSpPr>
          <p:cNvPr id="4" name="Slide Number Placeholder 3"/>
          <p:cNvSpPr>
            <a:spLocks noGrp="1"/>
          </p:cNvSpPr>
          <p:nvPr>
            <p:ph type="sldNum" sz="quarter" idx="5"/>
          </p:nvPr>
        </p:nvSpPr>
        <p:spPr/>
        <p:txBody>
          <a:bodyPr/>
          <a:lstStyle/>
          <a:p>
            <a:fld id="{55DA091A-ED0C-3444-98C2-170363A88846}" type="slidenum">
              <a:rPr lang="en-US" smtClean="0"/>
              <a:pPr/>
              <a:t>35</a:t>
            </a:fld>
            <a:endParaRPr lang="en-US"/>
          </a:p>
        </p:txBody>
      </p:sp>
    </p:spTree>
    <p:extLst>
      <p:ext uri="{BB962C8B-B14F-4D97-AF65-F5344CB8AC3E}">
        <p14:creationId xmlns:p14="http://schemas.microsoft.com/office/powerpoint/2010/main" val="2386824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A091A-ED0C-3444-98C2-170363A88846}" type="slidenum">
              <a:rPr lang="en-US" smtClean="0"/>
              <a:pPr/>
              <a:t>36</a:t>
            </a:fld>
            <a:endParaRPr lang="en-US"/>
          </a:p>
        </p:txBody>
      </p:sp>
    </p:spTree>
    <p:extLst>
      <p:ext uri="{BB962C8B-B14F-4D97-AF65-F5344CB8AC3E}">
        <p14:creationId xmlns:p14="http://schemas.microsoft.com/office/powerpoint/2010/main" val="710092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A091A-ED0C-3444-98C2-170363A88846}" type="slidenum">
              <a:rPr lang="en-US" smtClean="0"/>
              <a:pPr/>
              <a:t>37</a:t>
            </a:fld>
            <a:endParaRPr lang="en-US"/>
          </a:p>
        </p:txBody>
      </p:sp>
    </p:spTree>
    <p:extLst>
      <p:ext uri="{BB962C8B-B14F-4D97-AF65-F5344CB8AC3E}">
        <p14:creationId xmlns:p14="http://schemas.microsoft.com/office/powerpoint/2010/main" val="38412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4</a:t>
            </a:fld>
            <a:endParaRPr lang="en-US"/>
          </a:p>
        </p:txBody>
      </p:sp>
    </p:spTree>
    <p:extLst>
      <p:ext uri="{BB962C8B-B14F-4D97-AF65-F5344CB8AC3E}">
        <p14:creationId xmlns:p14="http://schemas.microsoft.com/office/powerpoint/2010/main" val="378643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Need of circuits that:</a:t>
            </a:r>
          </a:p>
          <a:p>
            <a:endParaRPr lang="en-US" sz="1400" dirty="0"/>
          </a:p>
          <a:p>
            <a:pPr marL="228600" indent="-228600">
              <a:buAutoNum type="arabicPeriod"/>
            </a:pPr>
            <a:r>
              <a:rPr lang="en-US" sz="1400" dirty="0"/>
              <a:t>allow proteases to directly inhibit and activate each other, offering composability. </a:t>
            </a:r>
          </a:p>
          <a:p>
            <a:pPr marL="228600" indent="-228600">
              <a:buAutoNum type="arabicPeriod"/>
            </a:pPr>
            <a:endParaRPr lang="en-US" sz="1400" dirty="0"/>
          </a:p>
          <a:p>
            <a:pPr marL="228600" indent="-228600">
              <a:buAutoNum type="arabicPeriod"/>
            </a:pPr>
            <a:r>
              <a:rPr lang="en-US" sz="1400" dirty="0"/>
              <a:t>use of potentially unlimited </a:t>
            </a:r>
            <a:r>
              <a:rPr lang="en-US" sz="1400" i="1" dirty="0"/>
              <a:t>de-novo</a:t>
            </a:r>
            <a:r>
              <a:rPr lang="en-US" sz="1400" dirty="0"/>
              <a:t>-designed protein heterodimers, enabling </a:t>
            </a:r>
            <a:r>
              <a:rPr lang="en-US" sz="1400" dirty="0" err="1"/>
              <a:t>orthogonalizability</a:t>
            </a:r>
            <a:r>
              <a:rPr lang="en-US" sz="1400" dirty="0"/>
              <a:t>.</a:t>
            </a:r>
          </a:p>
          <a:p>
            <a:pPr marL="228600" indent="-228600">
              <a:buAutoNum type="arabicPeriod"/>
            </a:pPr>
            <a:endParaRPr lang="en-US" sz="1400" dirty="0"/>
          </a:p>
          <a:p>
            <a:pPr marL="228600" indent="-228600">
              <a:buAutoNum type="arabicPeriod"/>
            </a:pPr>
            <a:r>
              <a:rPr lang="en-US" sz="1400" dirty="0"/>
              <a:t>A combination of these two schemes should result in an ideal system with full scalability.</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5</a:t>
            </a:fld>
            <a:endParaRPr lang="en-US"/>
          </a:p>
        </p:txBody>
      </p:sp>
    </p:spTree>
    <p:extLst>
      <p:ext uri="{BB962C8B-B14F-4D97-AF65-F5344CB8AC3E}">
        <p14:creationId xmlns:p14="http://schemas.microsoft.com/office/powerpoint/2010/main" val="279845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Two logic circuits, circuits of hacked orthogonal modular proteases (CHOMP) and split-protease-cleavable orthogonal-coiled coil-based (SPOC) logic circuits allow proteases to directly inhibit and activate each other, offering composability. </a:t>
            </a:r>
          </a:p>
          <a:p>
            <a:endParaRPr lang="en-US" dirty="0"/>
          </a:p>
          <a:p>
            <a:r>
              <a:rPr lang="en-US" dirty="0"/>
              <a:t>In protease-based logic gates CHOMP and SPOC, proteases can carry out:</a:t>
            </a:r>
          </a:p>
          <a:p>
            <a:endParaRPr lang="en-US" dirty="0"/>
          </a:p>
          <a:p>
            <a:pPr marL="228600" indent="-228600">
              <a:buAutoNum type="arabicPeriod"/>
            </a:pPr>
            <a:r>
              <a:rPr lang="en-US" dirty="0"/>
              <a:t>the negation operation by cleaving off the fused </a:t>
            </a:r>
            <a:r>
              <a:rPr lang="en-US" dirty="0">
                <a:hlinkClick r:id="rId3" tooltip="Learn more about dimerization from ScienceDirect's AI-generated Topic Pages"/>
              </a:rPr>
              <a:t>dimerization</a:t>
            </a:r>
            <a:r>
              <a:rPr lang="en-US" dirty="0"/>
              <a:t> domains or revealing a caged </a:t>
            </a:r>
            <a:r>
              <a:rPr lang="en-US" dirty="0">
                <a:hlinkClick r:id="rId4" tooltip="Learn more about degron from ScienceDirect's AI-generated Topic Pages"/>
              </a:rPr>
              <a:t>degron</a:t>
            </a:r>
            <a:r>
              <a:rPr lang="en-US" dirty="0"/>
              <a:t> on other proteases </a:t>
            </a:r>
          </a:p>
          <a:p>
            <a:pPr marL="228600" indent="-228600">
              <a:buAutoNum type="arabicPeriod"/>
            </a:pPr>
            <a:endParaRPr lang="en-US" dirty="0"/>
          </a:p>
          <a:p>
            <a:pPr marL="228600" indent="-228600">
              <a:buAutoNum type="arabicPeriod"/>
            </a:pPr>
            <a:r>
              <a:rPr lang="en-US" dirty="0"/>
              <a:t>activate each other by cleaving off a fused degron or an inhibition domain that prevents binding of dimerization domains for split </a:t>
            </a:r>
            <a:r>
              <a:rPr lang="en-US" dirty="0">
                <a:hlinkClick r:id="rId5" tooltip="Learn more about protease from ScienceDirect's AI-generated Topic Pages"/>
              </a:rPr>
              <a:t>protease</a:t>
            </a:r>
            <a:r>
              <a:rPr lang="en-US" dirty="0"/>
              <a:t> or </a:t>
            </a:r>
            <a:r>
              <a:rPr lang="en-US" dirty="0">
                <a:hlinkClick r:id="rId6" tooltip="Learn more about luciferase from ScienceDirect's AI-generated Topic Pages"/>
              </a:rPr>
              <a:t>luciferase</a:t>
            </a:r>
            <a:r>
              <a:rPr lang="en-US" dirty="0"/>
              <a:t> reconstitution.</a:t>
            </a:r>
          </a:p>
          <a:p>
            <a:endParaRPr lang="en-US" dirty="0"/>
          </a:p>
          <a:p>
            <a:r>
              <a:rPr lang="en-US" sz="1200" kern="1200" dirty="0">
                <a:solidFill>
                  <a:schemeClr val="tx1"/>
                </a:solidFill>
                <a:effectLst/>
                <a:latin typeface="+mn-lt"/>
                <a:ea typeface="+mn-ea"/>
                <a:cs typeface="+mn-cs"/>
              </a:rPr>
              <a:t>demonstrated protease circuit design in mammalian cells</a:t>
            </a:r>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6</a:t>
            </a:fld>
            <a:endParaRPr lang="en-US"/>
          </a:p>
        </p:txBody>
      </p:sp>
    </p:spTree>
    <p:extLst>
      <p:ext uri="{BB962C8B-B14F-4D97-AF65-F5344CB8AC3E}">
        <p14:creationId xmlns:p14="http://schemas.microsoft.com/office/powerpoint/2010/main" val="372903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CIPHR: </a:t>
            </a:r>
            <a:r>
              <a:rPr lang="en-US" sz="1200" kern="1200" dirty="0">
                <a:solidFill>
                  <a:schemeClr val="tx1"/>
                </a:solidFill>
                <a:effectLst/>
                <a:latin typeface="+mn-lt"/>
                <a:ea typeface="+mn-ea"/>
                <a:cs typeface="+mn-cs"/>
              </a:rPr>
              <a:t>cooperatively inducible protein heterodimer</a:t>
            </a:r>
          </a:p>
          <a:p>
            <a:endParaRPr lang="en-US" dirty="0"/>
          </a:p>
          <a:p>
            <a:r>
              <a:rPr lang="en-US" sz="1200" kern="1200" dirty="0">
                <a:solidFill>
                  <a:schemeClr val="tx1"/>
                </a:solidFill>
                <a:effectLst/>
                <a:latin typeface="+mn-lt"/>
                <a:ea typeface="+mn-ea"/>
                <a:cs typeface="+mn-cs"/>
              </a:rPr>
              <a:t>CIPHR makes use of potentially unlimited de-novo designed protein heterodimers, enabling </a:t>
            </a:r>
            <a:r>
              <a:rPr lang="en-US" sz="1200" kern="1200" dirty="0" err="1">
                <a:solidFill>
                  <a:schemeClr val="tx1"/>
                </a:solidFill>
                <a:effectLst/>
                <a:latin typeface="+mn-lt"/>
                <a:ea typeface="+mn-ea"/>
                <a:cs typeface="+mn-cs"/>
              </a:rPr>
              <a:t>orthogonalizability</a:t>
            </a:r>
            <a:r>
              <a:rPr lang="en-US" sz="1200" kern="1200" dirty="0">
                <a:solidFill>
                  <a:schemeClr val="tx1"/>
                </a:solidFill>
                <a:effectLst/>
                <a:latin typeface="+mn-lt"/>
                <a:ea typeface="+mn-ea"/>
                <a:cs typeface="+mn-cs"/>
              </a:rPr>
              <a:t>. The designed heterodimer-based logic gate CIPHR carries out:</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the negation operation via competitive binding to separate a preformed dimer</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the activation operation by bridging two otherwise non-interacting monomers and reconstituting fused split protein domains.</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7</a:t>
            </a:fld>
            <a:endParaRPr lang="en-US"/>
          </a:p>
        </p:txBody>
      </p:sp>
    </p:spTree>
    <p:extLst>
      <p:ext uri="{BB962C8B-B14F-4D97-AF65-F5344CB8AC3E}">
        <p14:creationId xmlns:p14="http://schemas.microsoft.com/office/powerpoint/2010/main" val="137909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dirty="0">
                <a:hlinkClick r:id="rId3" tooltip="Electronics"/>
              </a:rPr>
              <a:t>electronics</a:t>
            </a:r>
            <a:r>
              <a:rPr lang="en-US" dirty="0"/>
              <a:t>, an </a:t>
            </a:r>
            <a:r>
              <a:rPr lang="en-US" b="1" dirty="0"/>
              <a:t>analog-to-digital converter</a:t>
            </a:r>
            <a:r>
              <a:rPr lang="en-US" dirty="0"/>
              <a:t> (</a:t>
            </a:r>
            <a:r>
              <a:rPr lang="en-US" b="1" dirty="0"/>
              <a:t>ADC</a:t>
            </a:r>
            <a:r>
              <a:rPr lang="en-US" dirty="0"/>
              <a:t>, </a:t>
            </a:r>
            <a:r>
              <a:rPr lang="en-US" b="1" dirty="0"/>
              <a:t>A/D</a:t>
            </a:r>
            <a:r>
              <a:rPr lang="en-US" dirty="0"/>
              <a:t>, or </a:t>
            </a:r>
            <a:r>
              <a:rPr lang="en-US" b="1" dirty="0"/>
              <a:t>A-to-D</a:t>
            </a:r>
            <a:r>
              <a:rPr lang="en-US" dirty="0"/>
              <a:t>) is a system that converts a continuous </a:t>
            </a:r>
            <a:r>
              <a:rPr lang="en-US" dirty="0">
                <a:hlinkClick r:id="rId4" tooltip="Analog signal"/>
              </a:rPr>
              <a:t>analog signal</a:t>
            </a:r>
            <a:r>
              <a:rPr lang="en-US" dirty="0"/>
              <a:t>, such as a sound picked up by a </a:t>
            </a:r>
            <a:r>
              <a:rPr lang="en-US" dirty="0">
                <a:hlinkClick r:id="rId5" tooltip="Microphone"/>
              </a:rPr>
              <a:t>microphone</a:t>
            </a:r>
            <a:r>
              <a:rPr lang="en-US" dirty="0"/>
              <a:t> or light entering a </a:t>
            </a:r>
            <a:r>
              <a:rPr lang="en-US" dirty="0">
                <a:hlinkClick r:id="rId6" tooltip="Digital camera"/>
              </a:rPr>
              <a:t>digital camera</a:t>
            </a:r>
            <a:r>
              <a:rPr lang="en-US" dirty="0"/>
              <a:t>, into a digital signal, discrete quantized value. </a:t>
            </a:r>
          </a:p>
          <a:p>
            <a:endParaRPr lang="en-US" dirty="0"/>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8</a:t>
            </a:fld>
            <a:endParaRPr lang="en-US"/>
          </a:p>
        </p:txBody>
      </p:sp>
    </p:spTree>
    <p:extLst>
      <p:ext uri="{BB962C8B-B14F-4D97-AF65-F5344CB8AC3E}">
        <p14:creationId xmlns:p14="http://schemas.microsoft.com/office/powerpoint/2010/main" val="87222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dirty="0">
                <a:hlinkClick r:id="rId3" tooltip="Electronics"/>
              </a:rPr>
              <a:t>electronics</a:t>
            </a:r>
            <a:r>
              <a:rPr lang="en-US" dirty="0"/>
              <a:t>, an </a:t>
            </a:r>
            <a:r>
              <a:rPr lang="en-US" b="1" dirty="0"/>
              <a:t>analog-to-digital converter</a:t>
            </a:r>
            <a:r>
              <a:rPr lang="en-US" dirty="0"/>
              <a:t> (</a:t>
            </a:r>
            <a:r>
              <a:rPr lang="en-US" b="1" dirty="0"/>
              <a:t>ADC</a:t>
            </a:r>
            <a:r>
              <a:rPr lang="en-US" dirty="0"/>
              <a:t>, </a:t>
            </a:r>
            <a:r>
              <a:rPr lang="en-US" b="1" dirty="0"/>
              <a:t>A/D</a:t>
            </a:r>
            <a:r>
              <a:rPr lang="en-US" dirty="0"/>
              <a:t>, or </a:t>
            </a:r>
            <a:r>
              <a:rPr lang="en-US" b="1" dirty="0"/>
              <a:t>A-to-D</a:t>
            </a:r>
            <a:r>
              <a:rPr lang="en-US" dirty="0"/>
              <a:t>) is a system that converts a continuous </a:t>
            </a:r>
            <a:r>
              <a:rPr lang="en-US" dirty="0">
                <a:hlinkClick r:id="rId4" tooltip="Analog signal"/>
              </a:rPr>
              <a:t>analog signal</a:t>
            </a:r>
            <a:r>
              <a:rPr lang="en-US" dirty="0"/>
              <a:t>, such as a sound picked up by a </a:t>
            </a:r>
            <a:r>
              <a:rPr lang="en-US" dirty="0">
                <a:hlinkClick r:id="rId5" tooltip="Microphone"/>
              </a:rPr>
              <a:t>microphone</a:t>
            </a:r>
            <a:r>
              <a:rPr lang="en-US" dirty="0"/>
              <a:t> or light entering a </a:t>
            </a:r>
            <a:r>
              <a:rPr lang="en-US" dirty="0">
                <a:hlinkClick r:id="rId6" tooltip="Digital camera"/>
              </a:rPr>
              <a:t>digital camera</a:t>
            </a:r>
            <a:r>
              <a:rPr lang="en-US" dirty="0"/>
              <a:t>, into a digital signal, discrete quantized value. </a:t>
            </a:r>
          </a:p>
          <a:p>
            <a:endParaRPr lang="en-US" dirty="0"/>
          </a:p>
          <a:p>
            <a:r>
              <a:rPr lang="en-US" dirty="0" err="1"/>
              <a:t>Ultrasensitivity</a:t>
            </a:r>
            <a:r>
              <a:rPr lang="en-US" dirty="0"/>
              <a:t>: </a:t>
            </a:r>
            <a:r>
              <a:rPr lang="en-US" sz="1200" kern="1200" dirty="0">
                <a:solidFill>
                  <a:schemeClr val="tx1"/>
                </a:solidFill>
                <a:effectLst/>
                <a:latin typeface="+mn-lt"/>
                <a:ea typeface="+mn-ea"/>
                <a:cs typeface="+mn-cs"/>
              </a:rPr>
              <a:t>defined as the fold change in response for a given fold change in input</a:t>
            </a:r>
          </a:p>
          <a:p>
            <a:endParaRPr lang="en-US" sz="1200" kern="1200" dirty="0">
              <a:solidFill>
                <a:schemeClr val="tx1"/>
              </a:solidFill>
              <a:effectLst/>
              <a:latin typeface="+mn-lt"/>
              <a:ea typeface="+mn-ea"/>
              <a:cs typeface="+mn-cs"/>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ideal synthetic ultrasensitive protein module: </a:t>
            </a:r>
            <a:r>
              <a:rPr lang="en-US" sz="1200" b="1" kern="1200" dirty="0">
                <a:solidFill>
                  <a:schemeClr val="tx1"/>
                </a:solidFill>
                <a:effectLst/>
                <a:latin typeface="+mn-lt"/>
                <a:ea typeface="+mn-ea"/>
                <a:cs typeface="+mn-cs"/>
              </a:rPr>
              <a:t>independent tuning of response threshold and the level of </a:t>
            </a:r>
            <a:r>
              <a:rPr lang="en-US" sz="1200" b="1" kern="1200" dirty="0" err="1">
                <a:solidFill>
                  <a:schemeClr val="tx1"/>
                </a:solidFill>
                <a:effectLst/>
                <a:latin typeface="+mn-lt"/>
                <a:ea typeface="+mn-ea"/>
                <a:cs typeface="+mn-cs"/>
              </a:rPr>
              <a:t>ultrasensitivity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5DA091A-ED0C-3444-98C2-170363A88846}" type="slidenum">
              <a:rPr lang="en-US" smtClean="0"/>
              <a:pPr/>
              <a:t>9</a:t>
            </a:fld>
            <a:endParaRPr lang="en-US"/>
          </a:p>
        </p:txBody>
      </p:sp>
    </p:spTree>
    <p:extLst>
      <p:ext uri="{BB962C8B-B14F-4D97-AF65-F5344CB8AC3E}">
        <p14:creationId xmlns:p14="http://schemas.microsoft.com/office/powerpoint/2010/main" val="24708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3" indent="0" algn="ctr">
              <a:buNone/>
              <a:defRPr>
                <a:solidFill>
                  <a:schemeClr val="tx1">
                    <a:tint val="75000"/>
                  </a:schemeClr>
                </a:solidFill>
              </a:defRPr>
            </a:lvl2pPr>
            <a:lvl3pPr marL="914287"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7" indent="0" algn="ctr">
              <a:buNone/>
              <a:defRPr>
                <a:solidFill>
                  <a:schemeClr val="tx1">
                    <a:tint val="75000"/>
                  </a:schemeClr>
                </a:solidFill>
              </a:defRPr>
            </a:lvl6pPr>
            <a:lvl7pPr marL="2742860" indent="0" algn="ctr">
              <a:buNone/>
              <a:defRPr>
                <a:solidFill>
                  <a:schemeClr val="tx1">
                    <a:tint val="75000"/>
                  </a:schemeClr>
                </a:solidFill>
              </a:defRPr>
            </a:lvl7pPr>
            <a:lvl8pPr marL="3200003" indent="0" algn="ctr">
              <a:buNone/>
              <a:defRPr>
                <a:solidFill>
                  <a:schemeClr val="tx1">
                    <a:tint val="75000"/>
                  </a:schemeClr>
                </a:solidFill>
              </a:defRPr>
            </a:lvl8pPr>
            <a:lvl9pPr marL="36571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8F581-C218-024D-B49F-2D6102527D60}" type="datetimeFigureOut">
              <a:rPr lang="en-US" smtClean="0"/>
              <a:pPr/>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8F581-C218-024D-B49F-2D6102527D60}" type="datetimeFigureOut">
              <a:rPr lang="en-US" smtClean="0"/>
              <a:pPr/>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43" indent="0">
              <a:buNone/>
              <a:defRPr sz="1800">
                <a:solidFill>
                  <a:schemeClr val="tx1">
                    <a:tint val="75000"/>
                  </a:schemeClr>
                </a:solidFill>
              </a:defRPr>
            </a:lvl2pPr>
            <a:lvl3pPr marL="914287" indent="0">
              <a:buNone/>
              <a:defRPr sz="1600">
                <a:solidFill>
                  <a:schemeClr val="tx1">
                    <a:tint val="75000"/>
                  </a:schemeClr>
                </a:solidFill>
              </a:defRPr>
            </a:lvl3pPr>
            <a:lvl4pPr marL="1371430" indent="0">
              <a:buNone/>
              <a:defRPr sz="1400">
                <a:solidFill>
                  <a:schemeClr val="tx1">
                    <a:tint val="75000"/>
                  </a:schemeClr>
                </a:solidFill>
              </a:defRPr>
            </a:lvl4pPr>
            <a:lvl5pPr marL="1828573" indent="0">
              <a:buNone/>
              <a:defRPr sz="1400">
                <a:solidFill>
                  <a:schemeClr val="tx1">
                    <a:tint val="75000"/>
                  </a:schemeClr>
                </a:solidFill>
              </a:defRPr>
            </a:lvl5pPr>
            <a:lvl6pPr marL="2285717" indent="0">
              <a:buNone/>
              <a:defRPr sz="1400">
                <a:solidFill>
                  <a:schemeClr val="tx1">
                    <a:tint val="75000"/>
                  </a:schemeClr>
                </a:solidFill>
              </a:defRPr>
            </a:lvl6pPr>
            <a:lvl7pPr marL="2742860" indent="0">
              <a:buNone/>
              <a:defRPr sz="1400">
                <a:solidFill>
                  <a:schemeClr val="tx1">
                    <a:tint val="75000"/>
                  </a:schemeClr>
                </a:solidFill>
              </a:defRPr>
            </a:lvl7pPr>
            <a:lvl8pPr marL="3200003" indent="0">
              <a:buNone/>
              <a:defRPr sz="1400">
                <a:solidFill>
                  <a:schemeClr val="tx1">
                    <a:tint val="75000"/>
                  </a:schemeClr>
                </a:solidFill>
              </a:defRPr>
            </a:lvl8pPr>
            <a:lvl9pPr marL="36571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8F581-C218-024D-B49F-2D6102527D60}" type="datetimeFigureOut">
              <a:rPr lang="en-US" smtClean="0"/>
              <a:pPr/>
              <a:t>4/27/25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8F581-C218-024D-B49F-2D6102527D60}" type="datetimeFigureOut">
              <a:rPr lang="en-US" smtClean="0"/>
              <a:pPr/>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8F581-C218-024D-B49F-2D6102527D60}" type="datetimeFigureOut">
              <a:rPr lang="en-US" smtClean="0"/>
              <a:pPr/>
              <a:t>4/27/25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8F581-C218-024D-B49F-2D6102527D60}" type="datetimeFigureOut">
              <a:rPr lang="en-US" smtClean="0"/>
              <a:pPr/>
              <a:t>4/27/25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8F581-C218-024D-B49F-2D6102527D60}" type="datetimeFigureOut">
              <a:rPr lang="en-US" smtClean="0"/>
              <a:pPr/>
              <a:t>4/27/25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8F581-C218-024D-B49F-2D6102527D60}" type="datetimeFigureOut">
              <a:rPr lang="en-US" smtClean="0"/>
              <a:pPr/>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3" indent="0">
              <a:buNone/>
              <a:defRPr sz="2800"/>
            </a:lvl2pPr>
            <a:lvl3pPr marL="914287" indent="0">
              <a:buNone/>
              <a:defRPr sz="2400"/>
            </a:lvl3pPr>
            <a:lvl4pPr marL="1371430" indent="0">
              <a:buNone/>
              <a:defRPr sz="2000"/>
            </a:lvl4pPr>
            <a:lvl5pPr marL="1828573" indent="0">
              <a:buNone/>
              <a:defRPr sz="2000"/>
            </a:lvl5pPr>
            <a:lvl6pPr marL="2285717" indent="0">
              <a:buNone/>
              <a:defRPr sz="2000"/>
            </a:lvl6pPr>
            <a:lvl7pPr marL="2742860" indent="0">
              <a:buNone/>
              <a:defRPr sz="2000"/>
            </a:lvl7pPr>
            <a:lvl8pPr marL="3200003" indent="0">
              <a:buNone/>
              <a:defRPr sz="2000"/>
            </a:lvl8pPr>
            <a:lvl9pPr marL="365714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8F581-C218-024D-B49F-2D6102527D60}" type="datetimeFigureOut">
              <a:rPr lang="en-US" smtClean="0"/>
              <a:pPr/>
              <a:t>4/27/25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72905-9D52-6F4A-B079-56E564C89F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28" tIns="45714" rIns="91428" bIns="45714" rtlCol="0" anchor="ctr"/>
          <a:lstStyle>
            <a:lvl1pPr algn="l">
              <a:defRPr sz="1200">
                <a:solidFill>
                  <a:schemeClr val="tx1">
                    <a:tint val="75000"/>
                  </a:schemeClr>
                </a:solidFill>
              </a:defRPr>
            </a:lvl1pPr>
          </a:lstStyle>
          <a:p>
            <a:fld id="{7568F581-C218-024D-B49F-2D6102527D60}" type="datetimeFigureOut">
              <a:rPr lang="en-US" smtClean="0"/>
              <a:pPr/>
              <a:t>4/27/25</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27472905-9D52-6F4A-B079-56E564C89F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3" rtl="0" eaLnBrk="1" latinLnBrk="0" hangingPunct="1">
        <a:spcBef>
          <a:spcPct val="0"/>
        </a:spcBef>
        <a:buNone/>
        <a:defRPr sz="4400" kern="1200">
          <a:solidFill>
            <a:schemeClr val="tx1"/>
          </a:solidFill>
          <a:latin typeface="+mj-lt"/>
          <a:ea typeface="+mj-ea"/>
          <a:cs typeface="+mj-cs"/>
        </a:defRPr>
      </a:lvl1pPr>
    </p:titleStyle>
    <p:body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8" indent="-285715"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2"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2" indent="-228572"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5" indent="-228572"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8" indent="-228572"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2" indent="-228572"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5" indent="-228572"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2" algn="l" defTabSz="45714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3" rtl="0" eaLnBrk="1" latinLnBrk="0" hangingPunct="1">
        <a:defRPr sz="1800" kern="1200">
          <a:solidFill>
            <a:schemeClr val="tx1"/>
          </a:solidFill>
          <a:latin typeface="+mn-lt"/>
          <a:ea typeface="+mn-ea"/>
          <a:cs typeface="+mn-cs"/>
        </a:defRPr>
      </a:lvl1pPr>
      <a:lvl2pPr marL="457143" algn="l" defTabSz="457143" rtl="0" eaLnBrk="1" latinLnBrk="0" hangingPunct="1">
        <a:defRPr sz="1800" kern="1200">
          <a:solidFill>
            <a:schemeClr val="tx1"/>
          </a:solidFill>
          <a:latin typeface="+mn-lt"/>
          <a:ea typeface="+mn-ea"/>
          <a:cs typeface="+mn-cs"/>
        </a:defRPr>
      </a:lvl2pPr>
      <a:lvl3pPr marL="914287" algn="l" defTabSz="457143" rtl="0" eaLnBrk="1" latinLnBrk="0" hangingPunct="1">
        <a:defRPr sz="1800" kern="1200">
          <a:solidFill>
            <a:schemeClr val="tx1"/>
          </a:solidFill>
          <a:latin typeface="+mn-lt"/>
          <a:ea typeface="+mn-ea"/>
          <a:cs typeface="+mn-cs"/>
        </a:defRPr>
      </a:lvl3pPr>
      <a:lvl4pPr marL="1371430" algn="l" defTabSz="457143" rtl="0" eaLnBrk="1" latinLnBrk="0" hangingPunct="1">
        <a:defRPr sz="1800" kern="1200">
          <a:solidFill>
            <a:schemeClr val="tx1"/>
          </a:solidFill>
          <a:latin typeface="+mn-lt"/>
          <a:ea typeface="+mn-ea"/>
          <a:cs typeface="+mn-cs"/>
        </a:defRPr>
      </a:lvl4pPr>
      <a:lvl5pPr marL="1828573" algn="l" defTabSz="457143" rtl="0" eaLnBrk="1" latinLnBrk="0" hangingPunct="1">
        <a:defRPr sz="1800" kern="1200">
          <a:solidFill>
            <a:schemeClr val="tx1"/>
          </a:solidFill>
          <a:latin typeface="+mn-lt"/>
          <a:ea typeface="+mn-ea"/>
          <a:cs typeface="+mn-cs"/>
        </a:defRPr>
      </a:lvl5pPr>
      <a:lvl6pPr marL="2285717" algn="l" defTabSz="457143" rtl="0" eaLnBrk="1" latinLnBrk="0" hangingPunct="1">
        <a:defRPr sz="1800" kern="1200">
          <a:solidFill>
            <a:schemeClr val="tx1"/>
          </a:solidFill>
          <a:latin typeface="+mn-lt"/>
          <a:ea typeface="+mn-ea"/>
          <a:cs typeface="+mn-cs"/>
        </a:defRPr>
      </a:lvl6pPr>
      <a:lvl7pPr marL="2742860" algn="l" defTabSz="457143" rtl="0" eaLnBrk="1" latinLnBrk="0" hangingPunct="1">
        <a:defRPr sz="1800" kern="1200">
          <a:solidFill>
            <a:schemeClr val="tx1"/>
          </a:solidFill>
          <a:latin typeface="+mn-lt"/>
          <a:ea typeface="+mn-ea"/>
          <a:cs typeface="+mn-cs"/>
        </a:defRPr>
      </a:lvl7pPr>
      <a:lvl8pPr marL="3200003" algn="l" defTabSz="457143" rtl="0" eaLnBrk="1" latinLnBrk="0" hangingPunct="1">
        <a:defRPr sz="1800" kern="1200">
          <a:solidFill>
            <a:schemeClr val="tx1"/>
          </a:solidFill>
          <a:latin typeface="+mn-lt"/>
          <a:ea typeface="+mn-ea"/>
          <a:cs typeface="+mn-cs"/>
        </a:defRPr>
      </a:lvl8pPr>
      <a:lvl9pPr marL="3657147" algn="l" defTabSz="4571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CB7C31-9151-FF48-84A3-F027F59801E2}"/>
              </a:ext>
            </a:extLst>
          </p:cNvPr>
          <p:cNvSpPr txBox="1"/>
          <p:nvPr/>
        </p:nvSpPr>
        <p:spPr>
          <a:xfrm>
            <a:off x="402764" y="367989"/>
            <a:ext cx="8341113"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Cell Engineering Lecture 2:</a:t>
            </a: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Protein Circuit Design</a:t>
            </a:r>
          </a:p>
        </p:txBody>
      </p:sp>
      <p:sp>
        <p:nvSpPr>
          <p:cNvPr id="5" name="TextBox 4">
            <a:extLst>
              <a:ext uri="{FF2B5EF4-FFF2-40B4-BE49-F238E27FC236}">
                <a16:creationId xmlns:a16="http://schemas.microsoft.com/office/drawing/2014/main" id="{4989DE38-6FB0-6F45-BA4C-E26A9F4773FC}"/>
              </a:ext>
            </a:extLst>
          </p:cNvPr>
          <p:cNvSpPr txBox="1"/>
          <p:nvPr/>
        </p:nvSpPr>
        <p:spPr>
          <a:xfrm>
            <a:off x="3724653" y="3473801"/>
            <a:ext cx="1694695" cy="1323439"/>
          </a:xfrm>
          <a:prstGeom prst="rect">
            <a:avLst/>
          </a:prstGeom>
          <a:noFill/>
        </p:spPr>
        <p:txBody>
          <a:bodyPr wrap="none" rtlCol="0">
            <a:spAutoFit/>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Patrick Barth</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BIOENG-320</a:t>
            </a:r>
          </a:p>
        </p:txBody>
      </p:sp>
    </p:spTree>
    <p:extLst>
      <p:ext uri="{BB962C8B-B14F-4D97-AF65-F5344CB8AC3E}">
        <p14:creationId xmlns:p14="http://schemas.microsoft.com/office/powerpoint/2010/main" val="13660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BBB39-A6A8-ED46-8874-12AD8799ECF8}"/>
              </a:ext>
            </a:extLst>
          </p:cNvPr>
          <p:cNvSpPr txBox="1"/>
          <p:nvPr/>
        </p:nvSpPr>
        <p:spPr>
          <a:xfrm>
            <a:off x="1241261" y="73479"/>
            <a:ext cx="667362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processors carry out </a:t>
            </a:r>
          </a:p>
          <a:p>
            <a:pPr algn="ctr"/>
            <a:r>
              <a:rPr lang="en-US" sz="3200" dirty="0">
                <a:latin typeface="Arial" panose="020B0604020202020204" pitchFamily="34" charset="0"/>
                <a:cs typeface="Arial" panose="020B0604020202020204" pitchFamily="34" charset="0"/>
              </a:rPr>
              <a:t>analog-to-digital conversions</a:t>
            </a:r>
          </a:p>
        </p:txBody>
      </p:sp>
      <p:sp>
        <p:nvSpPr>
          <p:cNvPr id="3" name="Rectangle 2">
            <a:extLst>
              <a:ext uri="{FF2B5EF4-FFF2-40B4-BE49-F238E27FC236}">
                <a16:creationId xmlns:a16="http://schemas.microsoft.com/office/drawing/2014/main" id="{CFBBD25B-60EB-4D46-9CD7-64404B411523}"/>
              </a:ext>
            </a:extLst>
          </p:cNvPr>
          <p:cNvSpPr/>
          <p:nvPr/>
        </p:nvSpPr>
        <p:spPr>
          <a:xfrm>
            <a:off x="171387" y="2435305"/>
            <a:ext cx="8930081" cy="193899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Ultrasensitive responses convert analog input signals to digital all-or-none outputs =&gt; background noise suppression, accurate detection of molecular targets, dynamic behaviors such as oscillation and </a:t>
            </a:r>
            <a:r>
              <a:rPr lang="en-US" sz="2000" dirty="0" err="1">
                <a:latin typeface="Arial" panose="020B0604020202020204" pitchFamily="34" charset="0"/>
                <a:cs typeface="Arial" panose="020B0604020202020204" pitchFamily="34" charset="0"/>
              </a:rPr>
              <a:t>multistability</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natural circuits: </a:t>
            </a:r>
            <a:r>
              <a:rPr lang="en-US" sz="2000" dirty="0" err="1">
                <a:latin typeface="Arial" panose="020B0604020202020204" pitchFamily="34" charset="0"/>
                <a:cs typeface="Arial" panose="020B0604020202020204" pitchFamily="34" charset="0"/>
              </a:rPr>
              <a:t>ultrasensitivity</a:t>
            </a:r>
            <a:r>
              <a:rPr lang="en-US" sz="2000" dirty="0">
                <a:latin typeface="Arial" panose="020B0604020202020204" pitchFamily="34" charset="0"/>
                <a:cs typeface="Arial" panose="020B0604020202020204" pitchFamily="34" charset="0"/>
              </a:rPr>
              <a:t> through cooperativity, stoichiometric inhibitors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1B7D0E7-F7A5-544C-A9CA-1117AF56AF09}"/>
              </a:ext>
            </a:extLst>
          </p:cNvPr>
          <p:cNvSpPr txBox="1"/>
          <p:nvPr/>
        </p:nvSpPr>
        <p:spPr>
          <a:xfrm>
            <a:off x="1922075" y="1463356"/>
            <a:ext cx="5299849" cy="461665"/>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 Why is it important in living systems?</a:t>
            </a:r>
            <a:endParaRPr lang="en-US" sz="2400" dirty="0"/>
          </a:p>
        </p:txBody>
      </p:sp>
      <p:grpSp>
        <p:nvGrpSpPr>
          <p:cNvPr id="7" name="Group 6">
            <a:extLst>
              <a:ext uri="{FF2B5EF4-FFF2-40B4-BE49-F238E27FC236}">
                <a16:creationId xmlns:a16="http://schemas.microsoft.com/office/drawing/2014/main" id="{E179F69E-5EB3-9443-9C2A-79C6557FA149}"/>
              </a:ext>
            </a:extLst>
          </p:cNvPr>
          <p:cNvGrpSpPr/>
          <p:nvPr/>
        </p:nvGrpSpPr>
        <p:grpSpPr>
          <a:xfrm>
            <a:off x="2898412" y="5016542"/>
            <a:ext cx="2196676" cy="1316805"/>
            <a:chOff x="8181225" y="3496641"/>
            <a:chExt cx="2002889" cy="1394367"/>
          </a:xfrm>
        </p:grpSpPr>
        <p:grpSp>
          <p:nvGrpSpPr>
            <p:cNvPr id="8" name="Group 7">
              <a:extLst>
                <a:ext uri="{FF2B5EF4-FFF2-40B4-BE49-F238E27FC236}">
                  <a16:creationId xmlns:a16="http://schemas.microsoft.com/office/drawing/2014/main" id="{E9044DBF-96AB-7943-8562-CDA3001018B6}"/>
                </a:ext>
              </a:extLst>
            </p:cNvPr>
            <p:cNvGrpSpPr/>
            <p:nvPr/>
          </p:nvGrpSpPr>
          <p:grpSpPr>
            <a:xfrm>
              <a:off x="8181225" y="3496641"/>
              <a:ext cx="2002889" cy="1394367"/>
              <a:chOff x="9044025" y="4753941"/>
              <a:chExt cx="2002889" cy="1394367"/>
            </a:xfrm>
          </p:grpSpPr>
          <p:sp>
            <p:nvSpPr>
              <p:cNvPr id="10" name="Freeform 54">
                <a:extLst>
                  <a:ext uri="{FF2B5EF4-FFF2-40B4-BE49-F238E27FC236}">
                    <a16:creationId xmlns:a16="http://schemas.microsoft.com/office/drawing/2014/main" id="{0214D982-1E02-764F-AC67-7C858D2ABF52}"/>
                  </a:ext>
                </a:extLst>
              </p:cNvPr>
              <p:cNvSpPr/>
              <p:nvPr/>
            </p:nvSpPr>
            <p:spPr>
              <a:xfrm>
                <a:off x="9661959" y="4908544"/>
                <a:ext cx="783992" cy="1220601"/>
              </a:xfrm>
              <a:custGeom>
                <a:avLst/>
                <a:gdLst>
                  <a:gd name="connsiteX0" fmla="*/ 0 w 5762625"/>
                  <a:gd name="connsiteY0" fmla="*/ 4197282 h 4322138"/>
                  <a:gd name="connsiteX1" fmla="*/ 1552575 w 5762625"/>
                  <a:gd name="connsiteY1" fmla="*/ 4102032 h 4322138"/>
                  <a:gd name="connsiteX2" fmla="*/ 2466975 w 5762625"/>
                  <a:gd name="connsiteY2" fmla="*/ 2168457 h 4322138"/>
                  <a:gd name="connsiteX3" fmla="*/ 3295650 w 5762625"/>
                  <a:gd name="connsiteY3" fmla="*/ 263457 h 4322138"/>
                  <a:gd name="connsiteX4" fmla="*/ 5762625 w 5762625"/>
                  <a:gd name="connsiteY4" fmla="*/ 63432 h 4322138"/>
                  <a:gd name="connsiteX0" fmla="*/ 0 w 5762625"/>
                  <a:gd name="connsiteY0" fmla="*/ 4173867 h 4298723"/>
                  <a:gd name="connsiteX1" fmla="*/ 1552575 w 5762625"/>
                  <a:gd name="connsiteY1" fmla="*/ 4078617 h 4298723"/>
                  <a:gd name="connsiteX2" fmla="*/ 2466975 w 5762625"/>
                  <a:gd name="connsiteY2" fmla="*/ 2145042 h 4298723"/>
                  <a:gd name="connsiteX3" fmla="*/ 3371850 w 5762625"/>
                  <a:gd name="connsiteY3" fmla="*/ 316242 h 4298723"/>
                  <a:gd name="connsiteX4" fmla="*/ 5762625 w 5762625"/>
                  <a:gd name="connsiteY4" fmla="*/ 40017 h 4298723"/>
                  <a:gd name="connsiteX0" fmla="*/ 0 w 5762625"/>
                  <a:gd name="connsiteY0" fmla="*/ 4161183 h 4286039"/>
                  <a:gd name="connsiteX1" fmla="*/ 1552575 w 5762625"/>
                  <a:gd name="connsiteY1" fmla="*/ 4065933 h 4286039"/>
                  <a:gd name="connsiteX2" fmla="*/ 2466975 w 5762625"/>
                  <a:gd name="connsiteY2" fmla="*/ 2132358 h 4286039"/>
                  <a:gd name="connsiteX3" fmla="*/ 3371850 w 5762625"/>
                  <a:gd name="connsiteY3" fmla="*/ 303558 h 4286039"/>
                  <a:gd name="connsiteX4" fmla="*/ 5762625 w 5762625"/>
                  <a:gd name="connsiteY4" fmla="*/ 27333 h 4286039"/>
                  <a:gd name="connsiteX0" fmla="*/ 0 w 5762625"/>
                  <a:gd name="connsiteY0" fmla="*/ 4189299 h 4314155"/>
                  <a:gd name="connsiteX1" fmla="*/ 1552575 w 5762625"/>
                  <a:gd name="connsiteY1" fmla="*/ 4094049 h 4314155"/>
                  <a:gd name="connsiteX2" fmla="*/ 2466975 w 5762625"/>
                  <a:gd name="connsiteY2" fmla="*/ 2160474 h 4314155"/>
                  <a:gd name="connsiteX3" fmla="*/ 3371850 w 5762625"/>
                  <a:gd name="connsiteY3" fmla="*/ 331674 h 4314155"/>
                  <a:gd name="connsiteX4" fmla="*/ 5762625 w 5762625"/>
                  <a:gd name="connsiteY4" fmla="*/ 36399 h 4314155"/>
                  <a:gd name="connsiteX0" fmla="*/ 0 w 5762625"/>
                  <a:gd name="connsiteY0" fmla="*/ 4164346 h 4289202"/>
                  <a:gd name="connsiteX1" fmla="*/ 1552575 w 5762625"/>
                  <a:gd name="connsiteY1" fmla="*/ 4069096 h 4289202"/>
                  <a:gd name="connsiteX2" fmla="*/ 2466975 w 5762625"/>
                  <a:gd name="connsiteY2" fmla="*/ 2135521 h 4289202"/>
                  <a:gd name="connsiteX3" fmla="*/ 3371850 w 5762625"/>
                  <a:gd name="connsiteY3" fmla="*/ 306721 h 4289202"/>
                  <a:gd name="connsiteX4" fmla="*/ 5762625 w 5762625"/>
                  <a:gd name="connsiteY4" fmla="*/ 11446 h 4289202"/>
                  <a:gd name="connsiteX0" fmla="*/ 0 w 5762625"/>
                  <a:gd name="connsiteY0" fmla="*/ 4164346 h 4289202"/>
                  <a:gd name="connsiteX1" fmla="*/ 1552575 w 5762625"/>
                  <a:gd name="connsiteY1" fmla="*/ 4069096 h 4289202"/>
                  <a:gd name="connsiteX2" fmla="*/ 2466975 w 5762625"/>
                  <a:gd name="connsiteY2" fmla="*/ 2135521 h 4289202"/>
                  <a:gd name="connsiteX3" fmla="*/ 3371850 w 5762625"/>
                  <a:gd name="connsiteY3" fmla="*/ 306721 h 4289202"/>
                  <a:gd name="connsiteX4" fmla="*/ 5762625 w 5762625"/>
                  <a:gd name="connsiteY4" fmla="*/ 11446 h 4289202"/>
                  <a:gd name="connsiteX0" fmla="*/ 0 w 5762625"/>
                  <a:gd name="connsiteY0" fmla="*/ 4164346 h 4218132"/>
                  <a:gd name="connsiteX1" fmla="*/ 1552575 w 5762625"/>
                  <a:gd name="connsiteY1" fmla="*/ 4069096 h 4218132"/>
                  <a:gd name="connsiteX2" fmla="*/ 2466975 w 5762625"/>
                  <a:gd name="connsiteY2" fmla="*/ 2135521 h 4218132"/>
                  <a:gd name="connsiteX3" fmla="*/ 3371850 w 5762625"/>
                  <a:gd name="connsiteY3" fmla="*/ 306721 h 4218132"/>
                  <a:gd name="connsiteX4" fmla="*/ 5762625 w 5762625"/>
                  <a:gd name="connsiteY4" fmla="*/ 11446 h 4218132"/>
                  <a:gd name="connsiteX0" fmla="*/ 0 w 5762625"/>
                  <a:gd name="connsiteY0" fmla="*/ 4164346 h 4242390"/>
                  <a:gd name="connsiteX1" fmla="*/ 1552575 w 5762625"/>
                  <a:gd name="connsiteY1" fmla="*/ 4069096 h 4242390"/>
                  <a:gd name="connsiteX2" fmla="*/ 2466975 w 5762625"/>
                  <a:gd name="connsiteY2" fmla="*/ 2135521 h 4242390"/>
                  <a:gd name="connsiteX3" fmla="*/ 3371850 w 5762625"/>
                  <a:gd name="connsiteY3" fmla="*/ 306721 h 4242390"/>
                  <a:gd name="connsiteX4" fmla="*/ 5762625 w 5762625"/>
                  <a:gd name="connsiteY4" fmla="*/ 11446 h 4242390"/>
                  <a:gd name="connsiteX0" fmla="*/ 0 w 5762625"/>
                  <a:gd name="connsiteY0" fmla="*/ 4164346 h 4204498"/>
                  <a:gd name="connsiteX1" fmla="*/ 1504950 w 5762625"/>
                  <a:gd name="connsiteY1" fmla="*/ 3907171 h 4204498"/>
                  <a:gd name="connsiteX2" fmla="*/ 2466975 w 5762625"/>
                  <a:gd name="connsiteY2" fmla="*/ 2135521 h 4204498"/>
                  <a:gd name="connsiteX3" fmla="*/ 3371850 w 5762625"/>
                  <a:gd name="connsiteY3" fmla="*/ 306721 h 4204498"/>
                  <a:gd name="connsiteX4" fmla="*/ 5762625 w 5762625"/>
                  <a:gd name="connsiteY4" fmla="*/ 11446 h 4204498"/>
                  <a:gd name="connsiteX0" fmla="*/ 0 w 5762625"/>
                  <a:gd name="connsiteY0" fmla="*/ 4164346 h 4210985"/>
                  <a:gd name="connsiteX1" fmla="*/ 1504950 w 5762625"/>
                  <a:gd name="connsiteY1" fmla="*/ 3907171 h 4210985"/>
                  <a:gd name="connsiteX2" fmla="*/ 2466975 w 5762625"/>
                  <a:gd name="connsiteY2" fmla="*/ 2135521 h 4210985"/>
                  <a:gd name="connsiteX3" fmla="*/ 3371850 w 5762625"/>
                  <a:gd name="connsiteY3" fmla="*/ 306721 h 4210985"/>
                  <a:gd name="connsiteX4" fmla="*/ 5762625 w 5762625"/>
                  <a:gd name="connsiteY4" fmla="*/ 11446 h 4210985"/>
                  <a:gd name="connsiteX0" fmla="*/ 0 w 5762625"/>
                  <a:gd name="connsiteY0" fmla="*/ 4164346 h 4164346"/>
                  <a:gd name="connsiteX1" fmla="*/ 1504950 w 5762625"/>
                  <a:gd name="connsiteY1" fmla="*/ 3907171 h 4164346"/>
                  <a:gd name="connsiteX2" fmla="*/ 2466975 w 5762625"/>
                  <a:gd name="connsiteY2" fmla="*/ 2135521 h 4164346"/>
                  <a:gd name="connsiteX3" fmla="*/ 3371850 w 5762625"/>
                  <a:gd name="connsiteY3" fmla="*/ 306721 h 4164346"/>
                  <a:gd name="connsiteX4" fmla="*/ 5762625 w 5762625"/>
                  <a:gd name="connsiteY4" fmla="*/ 11446 h 4164346"/>
                  <a:gd name="connsiteX0" fmla="*/ 0 w 5762625"/>
                  <a:gd name="connsiteY0" fmla="*/ 4164346 h 4164346"/>
                  <a:gd name="connsiteX1" fmla="*/ 1504950 w 5762625"/>
                  <a:gd name="connsiteY1" fmla="*/ 3907171 h 4164346"/>
                  <a:gd name="connsiteX2" fmla="*/ 2466975 w 5762625"/>
                  <a:gd name="connsiteY2" fmla="*/ 2135521 h 4164346"/>
                  <a:gd name="connsiteX3" fmla="*/ 3371850 w 5762625"/>
                  <a:gd name="connsiteY3" fmla="*/ 306721 h 4164346"/>
                  <a:gd name="connsiteX4" fmla="*/ 5762625 w 5762625"/>
                  <a:gd name="connsiteY4" fmla="*/ 11446 h 4164346"/>
                  <a:gd name="connsiteX0" fmla="*/ 0 w 5762625"/>
                  <a:gd name="connsiteY0" fmla="*/ 4166217 h 4167235"/>
                  <a:gd name="connsiteX1" fmla="*/ 1504950 w 5762625"/>
                  <a:gd name="connsiteY1" fmla="*/ 3909042 h 4167235"/>
                  <a:gd name="connsiteX2" fmla="*/ 2438400 w 5762625"/>
                  <a:gd name="connsiteY2" fmla="*/ 2204067 h 4167235"/>
                  <a:gd name="connsiteX3" fmla="*/ 3371850 w 5762625"/>
                  <a:gd name="connsiteY3" fmla="*/ 308592 h 4167235"/>
                  <a:gd name="connsiteX4" fmla="*/ 5762625 w 5762625"/>
                  <a:gd name="connsiteY4" fmla="*/ 13317 h 4167235"/>
                  <a:gd name="connsiteX0" fmla="*/ 0 w 5762625"/>
                  <a:gd name="connsiteY0" fmla="*/ 4166217 h 4166217"/>
                  <a:gd name="connsiteX1" fmla="*/ 1504950 w 5762625"/>
                  <a:gd name="connsiteY1" fmla="*/ 3909042 h 4166217"/>
                  <a:gd name="connsiteX2" fmla="*/ 2438400 w 5762625"/>
                  <a:gd name="connsiteY2" fmla="*/ 2204067 h 4166217"/>
                  <a:gd name="connsiteX3" fmla="*/ 3371850 w 5762625"/>
                  <a:gd name="connsiteY3" fmla="*/ 308592 h 4166217"/>
                  <a:gd name="connsiteX4" fmla="*/ 5762625 w 5762625"/>
                  <a:gd name="connsiteY4" fmla="*/ 13317 h 4166217"/>
                  <a:gd name="connsiteX0" fmla="*/ 0 w 5762625"/>
                  <a:gd name="connsiteY0" fmla="*/ 4166217 h 4166217"/>
                  <a:gd name="connsiteX1" fmla="*/ 1504950 w 5762625"/>
                  <a:gd name="connsiteY1" fmla="*/ 3909042 h 4166217"/>
                  <a:gd name="connsiteX2" fmla="*/ 2438400 w 5762625"/>
                  <a:gd name="connsiteY2" fmla="*/ 2204067 h 4166217"/>
                  <a:gd name="connsiteX3" fmla="*/ 3371850 w 5762625"/>
                  <a:gd name="connsiteY3" fmla="*/ 308592 h 4166217"/>
                  <a:gd name="connsiteX4" fmla="*/ 5762625 w 5762625"/>
                  <a:gd name="connsiteY4" fmla="*/ 13317 h 4166217"/>
                  <a:gd name="connsiteX0" fmla="*/ 0 w 5762625"/>
                  <a:gd name="connsiteY0" fmla="*/ 4161833 h 4161833"/>
                  <a:gd name="connsiteX1" fmla="*/ 1504950 w 5762625"/>
                  <a:gd name="connsiteY1" fmla="*/ 3904658 h 4161833"/>
                  <a:gd name="connsiteX2" fmla="*/ 2438400 w 5762625"/>
                  <a:gd name="connsiteY2" fmla="*/ 2199683 h 4161833"/>
                  <a:gd name="connsiteX3" fmla="*/ 3371850 w 5762625"/>
                  <a:gd name="connsiteY3" fmla="*/ 304208 h 4161833"/>
                  <a:gd name="connsiteX4" fmla="*/ 5762625 w 5762625"/>
                  <a:gd name="connsiteY4" fmla="*/ 8933 h 4161833"/>
                  <a:gd name="connsiteX0" fmla="*/ 0 w 5762625"/>
                  <a:gd name="connsiteY0" fmla="*/ 4166217 h 4167235"/>
                  <a:gd name="connsiteX1" fmla="*/ 1504950 w 5762625"/>
                  <a:gd name="connsiteY1" fmla="*/ 3909042 h 4167235"/>
                  <a:gd name="connsiteX2" fmla="*/ 2428875 w 5762625"/>
                  <a:gd name="connsiteY2" fmla="*/ 2204067 h 4167235"/>
                  <a:gd name="connsiteX3" fmla="*/ 3371850 w 5762625"/>
                  <a:gd name="connsiteY3" fmla="*/ 308592 h 4167235"/>
                  <a:gd name="connsiteX4" fmla="*/ 5762625 w 5762625"/>
                  <a:gd name="connsiteY4" fmla="*/ 13317 h 4167235"/>
                  <a:gd name="connsiteX0" fmla="*/ 0 w 5762625"/>
                  <a:gd name="connsiteY0" fmla="*/ 4166217 h 4167235"/>
                  <a:gd name="connsiteX1" fmla="*/ 1504950 w 5762625"/>
                  <a:gd name="connsiteY1" fmla="*/ 3909042 h 4167235"/>
                  <a:gd name="connsiteX2" fmla="*/ 2428875 w 5762625"/>
                  <a:gd name="connsiteY2" fmla="*/ 2204067 h 4167235"/>
                  <a:gd name="connsiteX3" fmla="*/ 3371850 w 5762625"/>
                  <a:gd name="connsiteY3" fmla="*/ 308592 h 4167235"/>
                  <a:gd name="connsiteX4" fmla="*/ 5762625 w 5762625"/>
                  <a:gd name="connsiteY4" fmla="*/ 13317 h 4167235"/>
                  <a:gd name="connsiteX0" fmla="*/ 0 w 5172075"/>
                  <a:gd name="connsiteY0" fmla="*/ 4150815 h 4151833"/>
                  <a:gd name="connsiteX1" fmla="*/ 1504950 w 5172075"/>
                  <a:gd name="connsiteY1" fmla="*/ 3893640 h 4151833"/>
                  <a:gd name="connsiteX2" fmla="*/ 2428875 w 5172075"/>
                  <a:gd name="connsiteY2" fmla="*/ 2188665 h 4151833"/>
                  <a:gd name="connsiteX3" fmla="*/ 3371850 w 5172075"/>
                  <a:gd name="connsiteY3" fmla="*/ 293190 h 4151833"/>
                  <a:gd name="connsiteX4" fmla="*/ 5172075 w 5172075"/>
                  <a:gd name="connsiteY4" fmla="*/ 16965 h 4151833"/>
                  <a:gd name="connsiteX0" fmla="*/ 0 w 5010150"/>
                  <a:gd name="connsiteY0" fmla="*/ 4143393 h 4144411"/>
                  <a:gd name="connsiteX1" fmla="*/ 1504950 w 5010150"/>
                  <a:gd name="connsiteY1" fmla="*/ 3886218 h 4144411"/>
                  <a:gd name="connsiteX2" fmla="*/ 2428875 w 5010150"/>
                  <a:gd name="connsiteY2" fmla="*/ 2181243 h 4144411"/>
                  <a:gd name="connsiteX3" fmla="*/ 3371850 w 5010150"/>
                  <a:gd name="connsiteY3" fmla="*/ 285768 h 4144411"/>
                  <a:gd name="connsiteX4" fmla="*/ 5010150 w 5010150"/>
                  <a:gd name="connsiteY4" fmla="*/ 19068 h 4144411"/>
                  <a:gd name="connsiteX0" fmla="*/ 0 w 5010150"/>
                  <a:gd name="connsiteY0" fmla="*/ 4126469 h 4127487"/>
                  <a:gd name="connsiteX1" fmla="*/ 1504950 w 5010150"/>
                  <a:gd name="connsiteY1" fmla="*/ 3869294 h 4127487"/>
                  <a:gd name="connsiteX2" fmla="*/ 2428875 w 5010150"/>
                  <a:gd name="connsiteY2" fmla="*/ 2164319 h 4127487"/>
                  <a:gd name="connsiteX3" fmla="*/ 3371850 w 5010150"/>
                  <a:gd name="connsiteY3" fmla="*/ 268844 h 4127487"/>
                  <a:gd name="connsiteX4" fmla="*/ 5010150 w 5010150"/>
                  <a:gd name="connsiteY4" fmla="*/ 2144 h 4127487"/>
                  <a:gd name="connsiteX0" fmla="*/ 0 w 5010150"/>
                  <a:gd name="connsiteY0" fmla="*/ 4124325 h 4125343"/>
                  <a:gd name="connsiteX1" fmla="*/ 1504950 w 5010150"/>
                  <a:gd name="connsiteY1" fmla="*/ 3867150 h 4125343"/>
                  <a:gd name="connsiteX2" fmla="*/ 2428875 w 5010150"/>
                  <a:gd name="connsiteY2" fmla="*/ 2162175 h 4125343"/>
                  <a:gd name="connsiteX3" fmla="*/ 3371850 w 5010150"/>
                  <a:gd name="connsiteY3" fmla="*/ 266700 h 4125343"/>
                  <a:gd name="connsiteX4" fmla="*/ 5010150 w 5010150"/>
                  <a:gd name="connsiteY4" fmla="*/ 0 h 41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4125343">
                    <a:moveTo>
                      <a:pt x="0" y="4124325"/>
                    </a:moveTo>
                    <a:cubicBezTo>
                      <a:pt x="665956" y="4112418"/>
                      <a:pt x="1100137" y="4194175"/>
                      <a:pt x="1504950" y="3867150"/>
                    </a:cubicBezTo>
                    <a:cubicBezTo>
                      <a:pt x="1909763" y="3540125"/>
                      <a:pt x="2232025" y="2800350"/>
                      <a:pt x="2428875" y="2162175"/>
                    </a:cubicBezTo>
                    <a:cubicBezTo>
                      <a:pt x="2625725" y="1524000"/>
                      <a:pt x="2979737" y="550863"/>
                      <a:pt x="3371850" y="266700"/>
                    </a:cubicBezTo>
                    <a:cubicBezTo>
                      <a:pt x="3763963" y="-17463"/>
                      <a:pt x="4051300" y="19844"/>
                      <a:pt x="501015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38D66A-42F2-6546-A5B2-9287A750BFA2}"/>
                  </a:ext>
                </a:extLst>
              </p:cNvPr>
              <p:cNvCxnSpPr/>
              <p:nvPr/>
            </p:nvCxnSpPr>
            <p:spPr>
              <a:xfrm flipV="1">
                <a:off x="9044025" y="4753941"/>
                <a:ext cx="1" cy="13943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0B4F09-79D0-4240-9230-C5AF19452076}"/>
                  </a:ext>
                </a:extLst>
              </p:cNvPr>
              <p:cNvCxnSpPr>
                <a:cxnSpLocks/>
              </p:cNvCxnSpPr>
              <p:nvPr/>
            </p:nvCxnSpPr>
            <p:spPr>
              <a:xfrm>
                <a:off x="9044025" y="6138726"/>
                <a:ext cx="200288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3E5060D2-2426-5445-87B4-062587ED48EF}"/>
                </a:ext>
              </a:extLst>
            </p:cNvPr>
            <p:cNvSpPr/>
            <p:nvPr/>
          </p:nvSpPr>
          <p:spPr>
            <a:xfrm>
              <a:off x="9684697" y="3636375"/>
              <a:ext cx="499417" cy="109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2400" dirty="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74B229D2-8749-F54E-9BA7-88D06773F048}"/>
              </a:ext>
            </a:extLst>
          </p:cNvPr>
          <p:cNvSpPr txBox="1"/>
          <p:nvPr/>
        </p:nvSpPr>
        <p:spPr>
          <a:xfrm rot="16200000">
            <a:off x="2153224" y="5326190"/>
            <a:ext cx="87587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Output Signal</a:t>
            </a:r>
          </a:p>
        </p:txBody>
      </p:sp>
      <p:sp>
        <p:nvSpPr>
          <p:cNvPr id="14" name="TextBox 13">
            <a:extLst>
              <a:ext uri="{FF2B5EF4-FFF2-40B4-BE49-F238E27FC236}">
                <a16:creationId xmlns:a16="http://schemas.microsoft.com/office/drawing/2014/main" id="{9AE6F32E-4F2B-3B4B-8A77-FF706F926EFC}"/>
              </a:ext>
            </a:extLst>
          </p:cNvPr>
          <p:cNvSpPr txBox="1"/>
          <p:nvPr/>
        </p:nvSpPr>
        <p:spPr>
          <a:xfrm>
            <a:off x="3576718" y="6358502"/>
            <a:ext cx="85926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[Input]</a:t>
            </a:r>
          </a:p>
        </p:txBody>
      </p:sp>
      <p:sp>
        <p:nvSpPr>
          <p:cNvPr id="15" name="Freeform 54">
            <a:extLst>
              <a:ext uri="{FF2B5EF4-FFF2-40B4-BE49-F238E27FC236}">
                <a16:creationId xmlns:a16="http://schemas.microsoft.com/office/drawing/2014/main" id="{B07C5CF6-59FA-7F43-A682-20B81E31F58E}"/>
              </a:ext>
            </a:extLst>
          </p:cNvPr>
          <p:cNvSpPr/>
          <p:nvPr/>
        </p:nvSpPr>
        <p:spPr>
          <a:xfrm>
            <a:off x="3050509" y="5180642"/>
            <a:ext cx="1877617" cy="1145721"/>
          </a:xfrm>
          <a:custGeom>
            <a:avLst/>
            <a:gdLst>
              <a:gd name="connsiteX0" fmla="*/ 0 w 5762625"/>
              <a:gd name="connsiteY0" fmla="*/ 4197282 h 4322138"/>
              <a:gd name="connsiteX1" fmla="*/ 1552575 w 5762625"/>
              <a:gd name="connsiteY1" fmla="*/ 4102032 h 4322138"/>
              <a:gd name="connsiteX2" fmla="*/ 2466975 w 5762625"/>
              <a:gd name="connsiteY2" fmla="*/ 2168457 h 4322138"/>
              <a:gd name="connsiteX3" fmla="*/ 3295650 w 5762625"/>
              <a:gd name="connsiteY3" fmla="*/ 263457 h 4322138"/>
              <a:gd name="connsiteX4" fmla="*/ 5762625 w 5762625"/>
              <a:gd name="connsiteY4" fmla="*/ 63432 h 4322138"/>
              <a:gd name="connsiteX0" fmla="*/ 0 w 5762625"/>
              <a:gd name="connsiteY0" fmla="*/ 4173867 h 4298723"/>
              <a:gd name="connsiteX1" fmla="*/ 1552575 w 5762625"/>
              <a:gd name="connsiteY1" fmla="*/ 4078617 h 4298723"/>
              <a:gd name="connsiteX2" fmla="*/ 2466975 w 5762625"/>
              <a:gd name="connsiteY2" fmla="*/ 2145042 h 4298723"/>
              <a:gd name="connsiteX3" fmla="*/ 3371850 w 5762625"/>
              <a:gd name="connsiteY3" fmla="*/ 316242 h 4298723"/>
              <a:gd name="connsiteX4" fmla="*/ 5762625 w 5762625"/>
              <a:gd name="connsiteY4" fmla="*/ 40017 h 4298723"/>
              <a:gd name="connsiteX0" fmla="*/ 0 w 5762625"/>
              <a:gd name="connsiteY0" fmla="*/ 4161183 h 4286039"/>
              <a:gd name="connsiteX1" fmla="*/ 1552575 w 5762625"/>
              <a:gd name="connsiteY1" fmla="*/ 4065933 h 4286039"/>
              <a:gd name="connsiteX2" fmla="*/ 2466975 w 5762625"/>
              <a:gd name="connsiteY2" fmla="*/ 2132358 h 4286039"/>
              <a:gd name="connsiteX3" fmla="*/ 3371850 w 5762625"/>
              <a:gd name="connsiteY3" fmla="*/ 303558 h 4286039"/>
              <a:gd name="connsiteX4" fmla="*/ 5762625 w 5762625"/>
              <a:gd name="connsiteY4" fmla="*/ 27333 h 4286039"/>
              <a:gd name="connsiteX0" fmla="*/ 0 w 5762625"/>
              <a:gd name="connsiteY0" fmla="*/ 4189299 h 4314155"/>
              <a:gd name="connsiteX1" fmla="*/ 1552575 w 5762625"/>
              <a:gd name="connsiteY1" fmla="*/ 4094049 h 4314155"/>
              <a:gd name="connsiteX2" fmla="*/ 2466975 w 5762625"/>
              <a:gd name="connsiteY2" fmla="*/ 2160474 h 4314155"/>
              <a:gd name="connsiteX3" fmla="*/ 3371850 w 5762625"/>
              <a:gd name="connsiteY3" fmla="*/ 331674 h 4314155"/>
              <a:gd name="connsiteX4" fmla="*/ 5762625 w 5762625"/>
              <a:gd name="connsiteY4" fmla="*/ 36399 h 4314155"/>
              <a:gd name="connsiteX0" fmla="*/ 0 w 5762625"/>
              <a:gd name="connsiteY0" fmla="*/ 4164346 h 4289202"/>
              <a:gd name="connsiteX1" fmla="*/ 1552575 w 5762625"/>
              <a:gd name="connsiteY1" fmla="*/ 4069096 h 4289202"/>
              <a:gd name="connsiteX2" fmla="*/ 2466975 w 5762625"/>
              <a:gd name="connsiteY2" fmla="*/ 2135521 h 4289202"/>
              <a:gd name="connsiteX3" fmla="*/ 3371850 w 5762625"/>
              <a:gd name="connsiteY3" fmla="*/ 306721 h 4289202"/>
              <a:gd name="connsiteX4" fmla="*/ 5762625 w 5762625"/>
              <a:gd name="connsiteY4" fmla="*/ 11446 h 4289202"/>
              <a:gd name="connsiteX0" fmla="*/ 0 w 5762625"/>
              <a:gd name="connsiteY0" fmla="*/ 4164346 h 4289202"/>
              <a:gd name="connsiteX1" fmla="*/ 1552575 w 5762625"/>
              <a:gd name="connsiteY1" fmla="*/ 4069096 h 4289202"/>
              <a:gd name="connsiteX2" fmla="*/ 2466975 w 5762625"/>
              <a:gd name="connsiteY2" fmla="*/ 2135521 h 4289202"/>
              <a:gd name="connsiteX3" fmla="*/ 3371850 w 5762625"/>
              <a:gd name="connsiteY3" fmla="*/ 306721 h 4289202"/>
              <a:gd name="connsiteX4" fmla="*/ 5762625 w 5762625"/>
              <a:gd name="connsiteY4" fmla="*/ 11446 h 4289202"/>
              <a:gd name="connsiteX0" fmla="*/ 0 w 5762625"/>
              <a:gd name="connsiteY0" fmla="*/ 4164346 h 4218132"/>
              <a:gd name="connsiteX1" fmla="*/ 1552575 w 5762625"/>
              <a:gd name="connsiteY1" fmla="*/ 4069096 h 4218132"/>
              <a:gd name="connsiteX2" fmla="*/ 2466975 w 5762625"/>
              <a:gd name="connsiteY2" fmla="*/ 2135521 h 4218132"/>
              <a:gd name="connsiteX3" fmla="*/ 3371850 w 5762625"/>
              <a:gd name="connsiteY3" fmla="*/ 306721 h 4218132"/>
              <a:gd name="connsiteX4" fmla="*/ 5762625 w 5762625"/>
              <a:gd name="connsiteY4" fmla="*/ 11446 h 4218132"/>
              <a:gd name="connsiteX0" fmla="*/ 0 w 5762625"/>
              <a:gd name="connsiteY0" fmla="*/ 4164346 h 4242390"/>
              <a:gd name="connsiteX1" fmla="*/ 1552575 w 5762625"/>
              <a:gd name="connsiteY1" fmla="*/ 4069096 h 4242390"/>
              <a:gd name="connsiteX2" fmla="*/ 2466975 w 5762625"/>
              <a:gd name="connsiteY2" fmla="*/ 2135521 h 4242390"/>
              <a:gd name="connsiteX3" fmla="*/ 3371850 w 5762625"/>
              <a:gd name="connsiteY3" fmla="*/ 306721 h 4242390"/>
              <a:gd name="connsiteX4" fmla="*/ 5762625 w 5762625"/>
              <a:gd name="connsiteY4" fmla="*/ 11446 h 4242390"/>
              <a:gd name="connsiteX0" fmla="*/ 0 w 5762625"/>
              <a:gd name="connsiteY0" fmla="*/ 4164346 h 4204498"/>
              <a:gd name="connsiteX1" fmla="*/ 1504950 w 5762625"/>
              <a:gd name="connsiteY1" fmla="*/ 3907171 h 4204498"/>
              <a:gd name="connsiteX2" fmla="*/ 2466975 w 5762625"/>
              <a:gd name="connsiteY2" fmla="*/ 2135521 h 4204498"/>
              <a:gd name="connsiteX3" fmla="*/ 3371850 w 5762625"/>
              <a:gd name="connsiteY3" fmla="*/ 306721 h 4204498"/>
              <a:gd name="connsiteX4" fmla="*/ 5762625 w 5762625"/>
              <a:gd name="connsiteY4" fmla="*/ 11446 h 4204498"/>
              <a:gd name="connsiteX0" fmla="*/ 0 w 5762625"/>
              <a:gd name="connsiteY0" fmla="*/ 4164346 h 4210985"/>
              <a:gd name="connsiteX1" fmla="*/ 1504950 w 5762625"/>
              <a:gd name="connsiteY1" fmla="*/ 3907171 h 4210985"/>
              <a:gd name="connsiteX2" fmla="*/ 2466975 w 5762625"/>
              <a:gd name="connsiteY2" fmla="*/ 2135521 h 4210985"/>
              <a:gd name="connsiteX3" fmla="*/ 3371850 w 5762625"/>
              <a:gd name="connsiteY3" fmla="*/ 306721 h 4210985"/>
              <a:gd name="connsiteX4" fmla="*/ 5762625 w 5762625"/>
              <a:gd name="connsiteY4" fmla="*/ 11446 h 4210985"/>
              <a:gd name="connsiteX0" fmla="*/ 0 w 5762625"/>
              <a:gd name="connsiteY0" fmla="*/ 4164346 h 4164346"/>
              <a:gd name="connsiteX1" fmla="*/ 1504950 w 5762625"/>
              <a:gd name="connsiteY1" fmla="*/ 3907171 h 4164346"/>
              <a:gd name="connsiteX2" fmla="*/ 2466975 w 5762625"/>
              <a:gd name="connsiteY2" fmla="*/ 2135521 h 4164346"/>
              <a:gd name="connsiteX3" fmla="*/ 3371850 w 5762625"/>
              <a:gd name="connsiteY3" fmla="*/ 306721 h 4164346"/>
              <a:gd name="connsiteX4" fmla="*/ 5762625 w 5762625"/>
              <a:gd name="connsiteY4" fmla="*/ 11446 h 4164346"/>
              <a:gd name="connsiteX0" fmla="*/ 0 w 5762625"/>
              <a:gd name="connsiteY0" fmla="*/ 4164346 h 4164346"/>
              <a:gd name="connsiteX1" fmla="*/ 1504950 w 5762625"/>
              <a:gd name="connsiteY1" fmla="*/ 3907171 h 4164346"/>
              <a:gd name="connsiteX2" fmla="*/ 2466975 w 5762625"/>
              <a:gd name="connsiteY2" fmla="*/ 2135521 h 4164346"/>
              <a:gd name="connsiteX3" fmla="*/ 3371850 w 5762625"/>
              <a:gd name="connsiteY3" fmla="*/ 306721 h 4164346"/>
              <a:gd name="connsiteX4" fmla="*/ 5762625 w 5762625"/>
              <a:gd name="connsiteY4" fmla="*/ 11446 h 4164346"/>
              <a:gd name="connsiteX0" fmla="*/ 0 w 5762625"/>
              <a:gd name="connsiteY0" fmla="*/ 4166217 h 4167235"/>
              <a:gd name="connsiteX1" fmla="*/ 1504950 w 5762625"/>
              <a:gd name="connsiteY1" fmla="*/ 3909042 h 4167235"/>
              <a:gd name="connsiteX2" fmla="*/ 2438400 w 5762625"/>
              <a:gd name="connsiteY2" fmla="*/ 2204067 h 4167235"/>
              <a:gd name="connsiteX3" fmla="*/ 3371850 w 5762625"/>
              <a:gd name="connsiteY3" fmla="*/ 308592 h 4167235"/>
              <a:gd name="connsiteX4" fmla="*/ 5762625 w 5762625"/>
              <a:gd name="connsiteY4" fmla="*/ 13317 h 4167235"/>
              <a:gd name="connsiteX0" fmla="*/ 0 w 5762625"/>
              <a:gd name="connsiteY0" fmla="*/ 4166217 h 4166217"/>
              <a:gd name="connsiteX1" fmla="*/ 1504950 w 5762625"/>
              <a:gd name="connsiteY1" fmla="*/ 3909042 h 4166217"/>
              <a:gd name="connsiteX2" fmla="*/ 2438400 w 5762625"/>
              <a:gd name="connsiteY2" fmla="*/ 2204067 h 4166217"/>
              <a:gd name="connsiteX3" fmla="*/ 3371850 w 5762625"/>
              <a:gd name="connsiteY3" fmla="*/ 308592 h 4166217"/>
              <a:gd name="connsiteX4" fmla="*/ 5762625 w 5762625"/>
              <a:gd name="connsiteY4" fmla="*/ 13317 h 4166217"/>
              <a:gd name="connsiteX0" fmla="*/ 0 w 5762625"/>
              <a:gd name="connsiteY0" fmla="*/ 4166217 h 4166217"/>
              <a:gd name="connsiteX1" fmla="*/ 1504950 w 5762625"/>
              <a:gd name="connsiteY1" fmla="*/ 3909042 h 4166217"/>
              <a:gd name="connsiteX2" fmla="*/ 2438400 w 5762625"/>
              <a:gd name="connsiteY2" fmla="*/ 2204067 h 4166217"/>
              <a:gd name="connsiteX3" fmla="*/ 3371850 w 5762625"/>
              <a:gd name="connsiteY3" fmla="*/ 308592 h 4166217"/>
              <a:gd name="connsiteX4" fmla="*/ 5762625 w 5762625"/>
              <a:gd name="connsiteY4" fmla="*/ 13317 h 4166217"/>
              <a:gd name="connsiteX0" fmla="*/ 0 w 5762625"/>
              <a:gd name="connsiteY0" fmla="*/ 4161833 h 4161833"/>
              <a:gd name="connsiteX1" fmla="*/ 1504950 w 5762625"/>
              <a:gd name="connsiteY1" fmla="*/ 3904658 h 4161833"/>
              <a:gd name="connsiteX2" fmla="*/ 2438400 w 5762625"/>
              <a:gd name="connsiteY2" fmla="*/ 2199683 h 4161833"/>
              <a:gd name="connsiteX3" fmla="*/ 3371850 w 5762625"/>
              <a:gd name="connsiteY3" fmla="*/ 304208 h 4161833"/>
              <a:gd name="connsiteX4" fmla="*/ 5762625 w 5762625"/>
              <a:gd name="connsiteY4" fmla="*/ 8933 h 4161833"/>
              <a:gd name="connsiteX0" fmla="*/ 0 w 5762625"/>
              <a:gd name="connsiteY0" fmla="*/ 4166217 h 4167235"/>
              <a:gd name="connsiteX1" fmla="*/ 1504950 w 5762625"/>
              <a:gd name="connsiteY1" fmla="*/ 3909042 h 4167235"/>
              <a:gd name="connsiteX2" fmla="*/ 2428875 w 5762625"/>
              <a:gd name="connsiteY2" fmla="*/ 2204067 h 4167235"/>
              <a:gd name="connsiteX3" fmla="*/ 3371850 w 5762625"/>
              <a:gd name="connsiteY3" fmla="*/ 308592 h 4167235"/>
              <a:gd name="connsiteX4" fmla="*/ 5762625 w 5762625"/>
              <a:gd name="connsiteY4" fmla="*/ 13317 h 4167235"/>
              <a:gd name="connsiteX0" fmla="*/ 0 w 5762625"/>
              <a:gd name="connsiteY0" fmla="*/ 4166217 h 4167235"/>
              <a:gd name="connsiteX1" fmla="*/ 1504950 w 5762625"/>
              <a:gd name="connsiteY1" fmla="*/ 3909042 h 4167235"/>
              <a:gd name="connsiteX2" fmla="*/ 2428875 w 5762625"/>
              <a:gd name="connsiteY2" fmla="*/ 2204067 h 4167235"/>
              <a:gd name="connsiteX3" fmla="*/ 3371850 w 5762625"/>
              <a:gd name="connsiteY3" fmla="*/ 308592 h 4167235"/>
              <a:gd name="connsiteX4" fmla="*/ 5762625 w 5762625"/>
              <a:gd name="connsiteY4" fmla="*/ 13317 h 4167235"/>
              <a:gd name="connsiteX0" fmla="*/ 0 w 5172075"/>
              <a:gd name="connsiteY0" fmla="*/ 4150815 h 4151833"/>
              <a:gd name="connsiteX1" fmla="*/ 1504950 w 5172075"/>
              <a:gd name="connsiteY1" fmla="*/ 3893640 h 4151833"/>
              <a:gd name="connsiteX2" fmla="*/ 2428875 w 5172075"/>
              <a:gd name="connsiteY2" fmla="*/ 2188665 h 4151833"/>
              <a:gd name="connsiteX3" fmla="*/ 3371850 w 5172075"/>
              <a:gd name="connsiteY3" fmla="*/ 293190 h 4151833"/>
              <a:gd name="connsiteX4" fmla="*/ 5172075 w 5172075"/>
              <a:gd name="connsiteY4" fmla="*/ 16965 h 4151833"/>
              <a:gd name="connsiteX0" fmla="*/ 0 w 5010150"/>
              <a:gd name="connsiteY0" fmla="*/ 4143393 h 4144411"/>
              <a:gd name="connsiteX1" fmla="*/ 1504950 w 5010150"/>
              <a:gd name="connsiteY1" fmla="*/ 3886218 h 4144411"/>
              <a:gd name="connsiteX2" fmla="*/ 2428875 w 5010150"/>
              <a:gd name="connsiteY2" fmla="*/ 2181243 h 4144411"/>
              <a:gd name="connsiteX3" fmla="*/ 3371850 w 5010150"/>
              <a:gd name="connsiteY3" fmla="*/ 285768 h 4144411"/>
              <a:gd name="connsiteX4" fmla="*/ 5010150 w 5010150"/>
              <a:gd name="connsiteY4" fmla="*/ 19068 h 4144411"/>
              <a:gd name="connsiteX0" fmla="*/ 0 w 5010150"/>
              <a:gd name="connsiteY0" fmla="*/ 4126469 h 4127487"/>
              <a:gd name="connsiteX1" fmla="*/ 1504950 w 5010150"/>
              <a:gd name="connsiteY1" fmla="*/ 3869294 h 4127487"/>
              <a:gd name="connsiteX2" fmla="*/ 2428875 w 5010150"/>
              <a:gd name="connsiteY2" fmla="*/ 2164319 h 4127487"/>
              <a:gd name="connsiteX3" fmla="*/ 3371850 w 5010150"/>
              <a:gd name="connsiteY3" fmla="*/ 268844 h 4127487"/>
              <a:gd name="connsiteX4" fmla="*/ 5010150 w 5010150"/>
              <a:gd name="connsiteY4" fmla="*/ 2144 h 4127487"/>
              <a:gd name="connsiteX0" fmla="*/ 0 w 5010150"/>
              <a:gd name="connsiteY0" fmla="*/ 4124325 h 4125343"/>
              <a:gd name="connsiteX1" fmla="*/ 1504950 w 5010150"/>
              <a:gd name="connsiteY1" fmla="*/ 3867150 h 4125343"/>
              <a:gd name="connsiteX2" fmla="*/ 2428875 w 5010150"/>
              <a:gd name="connsiteY2" fmla="*/ 2162175 h 4125343"/>
              <a:gd name="connsiteX3" fmla="*/ 3371850 w 5010150"/>
              <a:gd name="connsiteY3" fmla="*/ 266700 h 4125343"/>
              <a:gd name="connsiteX4" fmla="*/ 5010150 w 5010150"/>
              <a:gd name="connsiteY4" fmla="*/ 0 h 4125343"/>
              <a:gd name="connsiteX0" fmla="*/ 0 w 3855432"/>
              <a:gd name="connsiteY0" fmla="*/ 4124325 h 4125343"/>
              <a:gd name="connsiteX1" fmla="*/ 1504950 w 3855432"/>
              <a:gd name="connsiteY1" fmla="*/ 3867150 h 4125343"/>
              <a:gd name="connsiteX2" fmla="*/ 2428875 w 3855432"/>
              <a:gd name="connsiteY2" fmla="*/ 2162175 h 4125343"/>
              <a:gd name="connsiteX3" fmla="*/ 3371850 w 3855432"/>
              <a:gd name="connsiteY3" fmla="*/ 266700 h 4125343"/>
              <a:gd name="connsiteX4" fmla="*/ 3855432 w 3855432"/>
              <a:gd name="connsiteY4" fmla="*/ 0 h 4125343"/>
              <a:gd name="connsiteX0" fmla="*/ 0 w 3855432"/>
              <a:gd name="connsiteY0" fmla="*/ 4124325 h 4125343"/>
              <a:gd name="connsiteX1" fmla="*/ 1504950 w 3855432"/>
              <a:gd name="connsiteY1" fmla="*/ 3867150 h 4125343"/>
              <a:gd name="connsiteX2" fmla="*/ 2428875 w 3855432"/>
              <a:gd name="connsiteY2" fmla="*/ 2162175 h 4125343"/>
              <a:gd name="connsiteX3" fmla="*/ 3371850 w 3855432"/>
              <a:gd name="connsiteY3" fmla="*/ 266700 h 4125343"/>
              <a:gd name="connsiteX4" fmla="*/ 3855432 w 3855432"/>
              <a:gd name="connsiteY4" fmla="*/ 0 h 4125343"/>
              <a:gd name="connsiteX0" fmla="*/ 0 w 3855432"/>
              <a:gd name="connsiteY0" fmla="*/ 4124325 h 4125343"/>
              <a:gd name="connsiteX1" fmla="*/ 1504950 w 3855432"/>
              <a:gd name="connsiteY1" fmla="*/ 3867150 h 4125343"/>
              <a:gd name="connsiteX2" fmla="*/ 2428875 w 3855432"/>
              <a:gd name="connsiteY2" fmla="*/ 2162175 h 4125343"/>
              <a:gd name="connsiteX3" fmla="*/ 3371850 w 3855432"/>
              <a:gd name="connsiteY3" fmla="*/ 266700 h 4125343"/>
              <a:gd name="connsiteX4" fmla="*/ 3855432 w 3855432"/>
              <a:gd name="connsiteY4" fmla="*/ 0 h 4125343"/>
              <a:gd name="connsiteX0" fmla="*/ 0 w 3855432"/>
              <a:gd name="connsiteY0" fmla="*/ 4124325 h 4125343"/>
              <a:gd name="connsiteX1" fmla="*/ 1504950 w 3855432"/>
              <a:gd name="connsiteY1" fmla="*/ 3867150 h 4125343"/>
              <a:gd name="connsiteX2" fmla="*/ 2428875 w 3855432"/>
              <a:gd name="connsiteY2" fmla="*/ 2162175 h 4125343"/>
              <a:gd name="connsiteX3" fmla="*/ 3371850 w 3855432"/>
              <a:gd name="connsiteY3" fmla="*/ 266700 h 4125343"/>
              <a:gd name="connsiteX4" fmla="*/ 3855432 w 3855432"/>
              <a:gd name="connsiteY4" fmla="*/ 0 h 4125343"/>
              <a:gd name="connsiteX0" fmla="*/ 0 w 3452122"/>
              <a:gd name="connsiteY0" fmla="*/ 4112073 h 4115505"/>
              <a:gd name="connsiteX1" fmla="*/ 1101640 w 3452122"/>
              <a:gd name="connsiteY1" fmla="*/ 3867150 h 4115505"/>
              <a:gd name="connsiteX2" fmla="*/ 2025565 w 3452122"/>
              <a:gd name="connsiteY2" fmla="*/ 2162175 h 4115505"/>
              <a:gd name="connsiteX3" fmla="*/ 2968540 w 3452122"/>
              <a:gd name="connsiteY3" fmla="*/ 266700 h 4115505"/>
              <a:gd name="connsiteX4" fmla="*/ 3452122 w 3452122"/>
              <a:gd name="connsiteY4" fmla="*/ 0 h 4115505"/>
              <a:gd name="connsiteX0" fmla="*/ 0 w 3441647"/>
              <a:gd name="connsiteY0" fmla="*/ 4050789 h 4054217"/>
              <a:gd name="connsiteX1" fmla="*/ 1101640 w 3441647"/>
              <a:gd name="connsiteY1" fmla="*/ 3805866 h 4054217"/>
              <a:gd name="connsiteX2" fmla="*/ 2025565 w 3441647"/>
              <a:gd name="connsiteY2" fmla="*/ 2100891 h 4054217"/>
              <a:gd name="connsiteX3" fmla="*/ 2968540 w 3441647"/>
              <a:gd name="connsiteY3" fmla="*/ 205416 h 4054217"/>
              <a:gd name="connsiteX4" fmla="*/ 3441647 w 3441647"/>
              <a:gd name="connsiteY4" fmla="*/ 0 h 4054217"/>
              <a:gd name="connsiteX0" fmla="*/ 0 w 3441647"/>
              <a:gd name="connsiteY0" fmla="*/ 4050789 h 4054221"/>
              <a:gd name="connsiteX1" fmla="*/ 1101640 w 3441647"/>
              <a:gd name="connsiteY1" fmla="*/ 3805866 h 4054221"/>
              <a:gd name="connsiteX2" fmla="*/ 2025565 w 3441647"/>
              <a:gd name="connsiteY2" fmla="*/ 2100891 h 4054221"/>
              <a:gd name="connsiteX3" fmla="*/ 2968540 w 3441647"/>
              <a:gd name="connsiteY3" fmla="*/ 205416 h 4054221"/>
              <a:gd name="connsiteX4" fmla="*/ 3441647 w 3441647"/>
              <a:gd name="connsiteY4" fmla="*/ 0 h 4054221"/>
              <a:gd name="connsiteX0" fmla="*/ 0 w 3441647"/>
              <a:gd name="connsiteY0" fmla="*/ 4050789 h 4054217"/>
              <a:gd name="connsiteX1" fmla="*/ 1101640 w 3441647"/>
              <a:gd name="connsiteY1" fmla="*/ 3805866 h 4054217"/>
              <a:gd name="connsiteX2" fmla="*/ 2025565 w 3441647"/>
              <a:gd name="connsiteY2" fmla="*/ 2100891 h 4054217"/>
              <a:gd name="connsiteX3" fmla="*/ 2968540 w 3441647"/>
              <a:gd name="connsiteY3" fmla="*/ 205416 h 4054217"/>
              <a:gd name="connsiteX4" fmla="*/ 3441647 w 3441647"/>
              <a:gd name="connsiteY4" fmla="*/ 0 h 4054217"/>
              <a:gd name="connsiteX0" fmla="*/ 0 w 3441647"/>
              <a:gd name="connsiteY0" fmla="*/ 4050789 h 4054221"/>
              <a:gd name="connsiteX1" fmla="*/ 1101640 w 3441647"/>
              <a:gd name="connsiteY1" fmla="*/ 3805866 h 4054221"/>
              <a:gd name="connsiteX2" fmla="*/ 2025565 w 3441647"/>
              <a:gd name="connsiteY2" fmla="*/ 2100891 h 4054221"/>
              <a:gd name="connsiteX3" fmla="*/ 2968540 w 3441647"/>
              <a:gd name="connsiteY3" fmla="*/ 205416 h 4054221"/>
              <a:gd name="connsiteX4" fmla="*/ 3441647 w 3441647"/>
              <a:gd name="connsiteY4" fmla="*/ 0 h 4054221"/>
              <a:gd name="connsiteX0" fmla="*/ 0 w 3441647"/>
              <a:gd name="connsiteY0" fmla="*/ 4050789 h 4054217"/>
              <a:gd name="connsiteX1" fmla="*/ 1101640 w 3441647"/>
              <a:gd name="connsiteY1" fmla="*/ 3805866 h 4054217"/>
              <a:gd name="connsiteX2" fmla="*/ 2025565 w 3441647"/>
              <a:gd name="connsiteY2" fmla="*/ 2100891 h 4054217"/>
              <a:gd name="connsiteX3" fmla="*/ 2968540 w 3441647"/>
              <a:gd name="connsiteY3" fmla="*/ 205416 h 4054217"/>
              <a:gd name="connsiteX4" fmla="*/ 3441647 w 3441647"/>
              <a:gd name="connsiteY4" fmla="*/ 0 h 4054217"/>
              <a:gd name="connsiteX0" fmla="*/ 0 w 3229553"/>
              <a:gd name="connsiteY0" fmla="*/ 4035278 h 4042471"/>
              <a:gd name="connsiteX1" fmla="*/ 889546 w 3229553"/>
              <a:gd name="connsiteY1" fmla="*/ 3805866 h 4042471"/>
              <a:gd name="connsiteX2" fmla="*/ 1813471 w 3229553"/>
              <a:gd name="connsiteY2" fmla="*/ 2100891 h 4042471"/>
              <a:gd name="connsiteX3" fmla="*/ 2756446 w 3229553"/>
              <a:gd name="connsiteY3" fmla="*/ 205416 h 4042471"/>
              <a:gd name="connsiteX4" fmla="*/ 3229553 w 3229553"/>
              <a:gd name="connsiteY4" fmla="*/ 0 h 4042471"/>
              <a:gd name="connsiteX0" fmla="*/ 0 w 3229553"/>
              <a:gd name="connsiteY0" fmla="*/ 4035278 h 4049314"/>
              <a:gd name="connsiteX1" fmla="*/ 889546 w 3229553"/>
              <a:gd name="connsiteY1" fmla="*/ 3805866 h 4049314"/>
              <a:gd name="connsiteX2" fmla="*/ 1813471 w 3229553"/>
              <a:gd name="connsiteY2" fmla="*/ 2100891 h 4049314"/>
              <a:gd name="connsiteX3" fmla="*/ 2756446 w 3229553"/>
              <a:gd name="connsiteY3" fmla="*/ 205416 h 4049314"/>
              <a:gd name="connsiteX4" fmla="*/ 3229553 w 3229553"/>
              <a:gd name="connsiteY4" fmla="*/ 0 h 4049314"/>
              <a:gd name="connsiteX0" fmla="*/ 0 w 2871645"/>
              <a:gd name="connsiteY0" fmla="*/ 4050788 h 4061110"/>
              <a:gd name="connsiteX1" fmla="*/ 531638 w 2871645"/>
              <a:gd name="connsiteY1" fmla="*/ 3805866 h 4061110"/>
              <a:gd name="connsiteX2" fmla="*/ 1455563 w 2871645"/>
              <a:gd name="connsiteY2" fmla="*/ 2100891 h 4061110"/>
              <a:gd name="connsiteX3" fmla="*/ 2398538 w 2871645"/>
              <a:gd name="connsiteY3" fmla="*/ 205416 h 4061110"/>
              <a:gd name="connsiteX4" fmla="*/ 2871645 w 2871645"/>
              <a:gd name="connsiteY4" fmla="*/ 0 h 4061110"/>
              <a:gd name="connsiteX0" fmla="*/ 0 w 2871645"/>
              <a:gd name="connsiteY0" fmla="*/ 4097317 h 4100348"/>
              <a:gd name="connsiteX1" fmla="*/ 531638 w 2871645"/>
              <a:gd name="connsiteY1" fmla="*/ 3805866 h 4100348"/>
              <a:gd name="connsiteX2" fmla="*/ 1455563 w 2871645"/>
              <a:gd name="connsiteY2" fmla="*/ 2100891 h 4100348"/>
              <a:gd name="connsiteX3" fmla="*/ 2398538 w 2871645"/>
              <a:gd name="connsiteY3" fmla="*/ 205416 h 4100348"/>
              <a:gd name="connsiteX4" fmla="*/ 2871645 w 2871645"/>
              <a:gd name="connsiteY4" fmla="*/ 0 h 4100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645" h="4100348">
                <a:moveTo>
                  <a:pt x="0" y="4097317"/>
                </a:moveTo>
                <a:cubicBezTo>
                  <a:pt x="241768" y="4100920"/>
                  <a:pt x="289044" y="4138604"/>
                  <a:pt x="531638" y="3805866"/>
                </a:cubicBezTo>
                <a:cubicBezTo>
                  <a:pt x="774232" y="3473128"/>
                  <a:pt x="1258713" y="2739066"/>
                  <a:pt x="1455563" y="2100891"/>
                </a:cubicBezTo>
                <a:cubicBezTo>
                  <a:pt x="1652413" y="1462716"/>
                  <a:pt x="2006425" y="489579"/>
                  <a:pt x="2398538" y="205416"/>
                </a:cubicBezTo>
                <a:cubicBezTo>
                  <a:pt x="2790651" y="-78747"/>
                  <a:pt x="2597797" y="112948"/>
                  <a:pt x="287164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2D0853-B328-6045-9DBA-349C78FC20A7}"/>
              </a:ext>
            </a:extLst>
          </p:cNvPr>
          <p:cNvSpPr txBox="1"/>
          <p:nvPr/>
        </p:nvSpPr>
        <p:spPr>
          <a:xfrm>
            <a:off x="5533636" y="4966473"/>
            <a:ext cx="1896673" cy="1015663"/>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High sensitivity</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Low sensitivity</a:t>
            </a:r>
          </a:p>
        </p:txBody>
      </p:sp>
    </p:spTree>
    <p:extLst>
      <p:ext uri="{BB962C8B-B14F-4D97-AF65-F5344CB8AC3E}">
        <p14:creationId xmlns:p14="http://schemas.microsoft.com/office/powerpoint/2010/main" val="136535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D91CCC7-5BEE-D947-AAC7-9BF0C4FF9C05}"/>
              </a:ext>
            </a:extLst>
          </p:cNvPr>
          <p:cNvPicPr>
            <a:picLocks noChangeAspect="1"/>
          </p:cNvPicPr>
          <p:nvPr/>
        </p:nvPicPr>
        <p:blipFill rotWithShape="1">
          <a:blip r:embed="rId3"/>
          <a:srcRect l="885" t="51948" r="72253" b="1459"/>
          <a:stretch/>
        </p:blipFill>
        <p:spPr>
          <a:xfrm>
            <a:off x="5222326" y="1273530"/>
            <a:ext cx="3347517" cy="5486400"/>
          </a:xfrm>
          <a:prstGeom prst="rect">
            <a:avLst/>
          </a:prstGeom>
        </p:spPr>
      </p:pic>
      <p:sp>
        <p:nvSpPr>
          <p:cNvPr id="2" name="TextBox 1">
            <a:extLst>
              <a:ext uri="{FF2B5EF4-FFF2-40B4-BE49-F238E27FC236}">
                <a16:creationId xmlns:a16="http://schemas.microsoft.com/office/drawing/2014/main" id="{47ABBB39-A6A8-ED46-8874-12AD8799ECF8}"/>
              </a:ext>
            </a:extLst>
          </p:cNvPr>
          <p:cNvSpPr txBox="1"/>
          <p:nvPr/>
        </p:nvSpPr>
        <p:spPr>
          <a:xfrm>
            <a:off x="1241261" y="73479"/>
            <a:ext cx="667362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processors carry out </a:t>
            </a:r>
          </a:p>
          <a:p>
            <a:pPr algn="ctr"/>
            <a:r>
              <a:rPr lang="en-US" sz="3200" dirty="0">
                <a:latin typeface="Arial" panose="020B0604020202020204" pitchFamily="34" charset="0"/>
                <a:cs typeface="Arial" panose="020B0604020202020204" pitchFamily="34" charset="0"/>
              </a:rPr>
              <a:t>analog-to-digital conversions</a:t>
            </a:r>
          </a:p>
        </p:txBody>
      </p:sp>
      <p:sp>
        <p:nvSpPr>
          <p:cNvPr id="4" name="TextBox 3">
            <a:extLst>
              <a:ext uri="{FF2B5EF4-FFF2-40B4-BE49-F238E27FC236}">
                <a16:creationId xmlns:a16="http://schemas.microsoft.com/office/drawing/2014/main" id="{A60F2D45-8322-77FC-6B42-87FE7988AAB7}"/>
              </a:ext>
            </a:extLst>
          </p:cNvPr>
          <p:cNvSpPr txBox="1"/>
          <p:nvPr/>
        </p:nvSpPr>
        <p:spPr>
          <a:xfrm>
            <a:off x="308345" y="1435395"/>
            <a:ext cx="4348715"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Molecular titration: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inhibitory molecule stoichiometrically </a:t>
            </a:r>
          </a:p>
          <a:p>
            <a:r>
              <a:rPr lang="en-US" sz="2000" dirty="0">
                <a:latin typeface="Arial" panose="020B0604020202020204" pitchFamily="34" charset="0"/>
                <a:cs typeface="Arial" panose="020B0604020202020204" pitchFamily="34" charset="0"/>
              </a:rPr>
              <a:t>binds to and inhibits a target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An analog-to-digital converter </a:t>
            </a:r>
          </a:p>
          <a:p>
            <a:r>
              <a:rPr lang="en-US" sz="2000" dirty="0">
                <a:latin typeface="Arial" panose="020B0604020202020204" pitchFamily="34" charset="0"/>
                <a:cs typeface="Arial" panose="020B0604020202020204" pitchFamily="34" charset="0"/>
              </a:rPr>
              <a:t>that makes use of intermolecular </a:t>
            </a:r>
          </a:p>
          <a:p>
            <a:r>
              <a:rPr lang="en-US" sz="2000" dirty="0">
                <a:latin typeface="Arial" panose="020B0604020202020204" pitchFamily="34" charset="0"/>
                <a:cs typeface="Arial" panose="020B0604020202020204" pitchFamily="34" charset="0"/>
              </a:rPr>
              <a:t>sequestration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Response threshold: f([inhibitor])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Response slope: f(</a:t>
            </a:r>
            <a:r>
              <a:rPr lang="en-US" sz="2000" dirty="0" err="1">
                <a:latin typeface="Arial" panose="020B0604020202020204" pitchFamily="34" charset="0"/>
                <a:cs typeface="Arial" panose="020B0604020202020204" pitchFamily="34" charset="0"/>
              </a:rPr>
              <a:t>Kd</a:t>
            </a:r>
            <a:r>
              <a:rPr lang="en-US" sz="2000" baseline="-25000" dirty="0" err="1">
                <a:latin typeface="Arial" panose="020B0604020202020204" pitchFamily="34" charset="0"/>
                <a:cs typeface="Arial" panose="020B0604020202020204" pitchFamily="34" charset="0"/>
              </a:rPr>
              <a:t>inhibitor</a:t>
            </a:r>
            <a:r>
              <a:rPr lang="en-US" sz="2000" dirty="0">
                <a:latin typeface="Arial" panose="020B0604020202020204" pitchFamily="34" charset="0"/>
                <a:cs typeface="Arial" panose="020B0604020202020204" pitchFamily="34" charset="0"/>
              </a:rPr>
              <a:t> &amp; </a:t>
            </a:r>
            <a:r>
              <a:rPr lang="en-US" sz="2000" dirty="0" err="1">
                <a:latin typeface="Arial" panose="020B0604020202020204" pitchFamily="34" charset="0"/>
                <a:cs typeface="Arial" panose="020B0604020202020204" pitchFamily="34" charset="0"/>
              </a:rPr>
              <a:t>Kd</a:t>
            </a:r>
            <a:r>
              <a:rPr lang="en-US" sz="2000" baseline="-25000" dirty="0" err="1">
                <a:latin typeface="Arial" panose="020B0604020202020204" pitchFamily="34" charset="0"/>
                <a:cs typeface="Arial" panose="020B0604020202020204" pitchFamily="34" charset="0"/>
              </a:rPr>
              <a:t>DNA</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54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D91CCC7-5BEE-D947-AAC7-9BF0C4FF9C05}"/>
              </a:ext>
            </a:extLst>
          </p:cNvPr>
          <p:cNvPicPr>
            <a:picLocks noChangeAspect="1"/>
          </p:cNvPicPr>
          <p:nvPr/>
        </p:nvPicPr>
        <p:blipFill rotWithShape="1">
          <a:blip r:embed="rId3"/>
          <a:srcRect l="29027" t="51948" r="45739" b="1459"/>
          <a:stretch/>
        </p:blipFill>
        <p:spPr>
          <a:xfrm>
            <a:off x="5721462" y="1150697"/>
            <a:ext cx="3144569" cy="5486400"/>
          </a:xfrm>
          <a:prstGeom prst="rect">
            <a:avLst/>
          </a:prstGeom>
        </p:spPr>
      </p:pic>
      <p:sp>
        <p:nvSpPr>
          <p:cNvPr id="2" name="TextBox 1">
            <a:extLst>
              <a:ext uri="{FF2B5EF4-FFF2-40B4-BE49-F238E27FC236}">
                <a16:creationId xmlns:a16="http://schemas.microsoft.com/office/drawing/2014/main" id="{47ABBB39-A6A8-ED46-8874-12AD8799ECF8}"/>
              </a:ext>
            </a:extLst>
          </p:cNvPr>
          <p:cNvSpPr txBox="1"/>
          <p:nvPr/>
        </p:nvSpPr>
        <p:spPr>
          <a:xfrm>
            <a:off x="1241261" y="73479"/>
            <a:ext cx="667362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processors carry out </a:t>
            </a:r>
          </a:p>
          <a:p>
            <a:pPr algn="ctr"/>
            <a:r>
              <a:rPr lang="en-US" sz="3200" dirty="0">
                <a:latin typeface="Arial" panose="020B0604020202020204" pitchFamily="34" charset="0"/>
                <a:cs typeface="Arial" panose="020B0604020202020204" pitchFamily="34" charset="0"/>
              </a:rPr>
              <a:t>analog-to-digital conversions</a:t>
            </a:r>
          </a:p>
        </p:txBody>
      </p:sp>
      <p:sp>
        <p:nvSpPr>
          <p:cNvPr id="3" name="TextBox 2">
            <a:extLst>
              <a:ext uri="{FF2B5EF4-FFF2-40B4-BE49-F238E27FC236}">
                <a16:creationId xmlns:a16="http://schemas.microsoft.com/office/drawing/2014/main" id="{9D0C5AB1-AB5D-02CB-F381-3BA2E78EA550}"/>
              </a:ext>
            </a:extLst>
          </p:cNvPr>
          <p:cNvSpPr txBox="1"/>
          <p:nvPr/>
        </p:nvSpPr>
        <p:spPr>
          <a:xfrm>
            <a:off x="277969" y="1490008"/>
            <a:ext cx="5155268"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Intramolecular sequestration of the N-WASP domain by fused tandem repeats of SH3-ligand pairs results in </a:t>
            </a:r>
            <a:r>
              <a:rPr lang="en-US" sz="2000" b="1" dirty="0" err="1">
                <a:latin typeface="Arial" panose="020B0604020202020204" pitchFamily="34" charset="0"/>
                <a:cs typeface="Arial" panose="020B0604020202020204" pitchFamily="34" charset="0"/>
              </a:rPr>
              <a:t>ultrasensitivity</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Response slope = f(the number of SH3-ligand interactions).</a:t>
            </a:r>
          </a:p>
        </p:txBody>
      </p:sp>
    </p:spTree>
    <p:extLst>
      <p:ext uri="{BB962C8B-B14F-4D97-AF65-F5344CB8AC3E}">
        <p14:creationId xmlns:p14="http://schemas.microsoft.com/office/powerpoint/2010/main" val="250173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72C0E-6B14-6B48-9CCA-C9BC3423BC3C}"/>
              </a:ext>
            </a:extLst>
          </p:cNvPr>
          <p:cNvSpPr txBox="1"/>
          <p:nvPr/>
        </p:nvSpPr>
        <p:spPr>
          <a:xfrm>
            <a:off x="1124059" y="132622"/>
            <a:ext cx="6857968"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Quiz: synthetic versus natural signal </a:t>
            </a:r>
          </a:p>
          <a:p>
            <a:pPr algn="ctr"/>
            <a:r>
              <a:rPr lang="en-US" sz="3200" dirty="0">
                <a:latin typeface="Arial" panose="020B0604020202020204" pitchFamily="34" charset="0"/>
                <a:cs typeface="Arial" panose="020B0604020202020204" pitchFamily="34" charset="0"/>
              </a:rPr>
              <a:t>processing systems</a:t>
            </a:r>
          </a:p>
        </p:txBody>
      </p:sp>
      <p:graphicFrame>
        <p:nvGraphicFramePr>
          <p:cNvPr id="2" name="Table 2">
            <a:extLst>
              <a:ext uri="{FF2B5EF4-FFF2-40B4-BE49-F238E27FC236}">
                <a16:creationId xmlns:a16="http://schemas.microsoft.com/office/drawing/2014/main" id="{548FF026-420D-DD4B-8D1A-1DCA0A28577B}"/>
              </a:ext>
            </a:extLst>
          </p:cNvPr>
          <p:cNvGraphicFramePr>
            <a:graphicFrameLocks noGrp="1"/>
          </p:cNvGraphicFramePr>
          <p:nvPr>
            <p:extLst>
              <p:ext uri="{D42A27DB-BD31-4B8C-83A1-F6EECF244321}">
                <p14:modId xmlns:p14="http://schemas.microsoft.com/office/powerpoint/2010/main" val="2340363244"/>
              </p:ext>
            </p:extLst>
          </p:nvPr>
        </p:nvGraphicFramePr>
        <p:xfrm>
          <a:off x="795877" y="1675423"/>
          <a:ext cx="7552245" cy="4363863"/>
        </p:xfrm>
        <a:graphic>
          <a:graphicData uri="http://schemas.openxmlformats.org/drawingml/2006/table">
            <a:tbl>
              <a:tblPr firstRow="1" bandRow="1">
                <a:tableStyleId>{5940675A-B579-460E-94D1-54222C63F5DA}</a:tableStyleId>
              </a:tblPr>
              <a:tblGrid>
                <a:gridCol w="2517415">
                  <a:extLst>
                    <a:ext uri="{9D8B030D-6E8A-4147-A177-3AD203B41FA5}">
                      <a16:colId xmlns:a16="http://schemas.microsoft.com/office/drawing/2014/main" val="3514475378"/>
                    </a:ext>
                  </a:extLst>
                </a:gridCol>
                <a:gridCol w="2517415">
                  <a:extLst>
                    <a:ext uri="{9D8B030D-6E8A-4147-A177-3AD203B41FA5}">
                      <a16:colId xmlns:a16="http://schemas.microsoft.com/office/drawing/2014/main" val="1152225264"/>
                    </a:ext>
                  </a:extLst>
                </a:gridCol>
                <a:gridCol w="2517415">
                  <a:extLst>
                    <a:ext uri="{9D8B030D-6E8A-4147-A177-3AD203B41FA5}">
                      <a16:colId xmlns:a16="http://schemas.microsoft.com/office/drawing/2014/main" val="3029333388"/>
                    </a:ext>
                  </a:extLst>
                </a:gridCol>
              </a:tblGrid>
              <a:tr h="575924">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natural</a:t>
                      </a:r>
                    </a:p>
                  </a:txBody>
                  <a:tcPr/>
                </a:tc>
                <a:tc>
                  <a:txBody>
                    <a:bodyPr/>
                    <a:lstStyle/>
                    <a:p>
                      <a:r>
                        <a:rPr lang="en-US" dirty="0">
                          <a:latin typeface="Arial" panose="020B0604020202020204" pitchFamily="34" charset="0"/>
                          <a:cs typeface="Arial" panose="020B0604020202020204" pitchFamily="34" charset="0"/>
                        </a:rPr>
                        <a:t>synthetic</a:t>
                      </a:r>
                    </a:p>
                  </a:txBody>
                  <a:tcPr/>
                </a:tc>
                <a:extLst>
                  <a:ext uri="{0D108BD9-81ED-4DB2-BD59-A6C34878D82A}">
                    <a16:rowId xmlns:a16="http://schemas.microsoft.com/office/drawing/2014/main" val="3884783578"/>
                  </a:ext>
                </a:extLst>
              </a:tr>
              <a:tr h="575924">
                <a:tc>
                  <a:txBody>
                    <a:bodyPr/>
                    <a:lstStyle/>
                    <a:p>
                      <a:r>
                        <a:rPr lang="en-US" dirty="0">
                          <a:latin typeface="Arial" panose="020B0604020202020204" pitchFamily="34" charset="0"/>
                          <a:cs typeface="Arial" panose="020B0604020202020204" pitchFamily="34" charset="0"/>
                        </a:rPr>
                        <a:t>orthogonal</a:t>
                      </a:r>
                    </a:p>
                  </a:txBody>
                  <a:tcPr/>
                </a:tc>
                <a:tc>
                  <a:txBody>
                    <a:bodyPr/>
                    <a:lstStyle/>
                    <a:p>
                      <a:r>
                        <a:rPr lang="en-US" dirty="0">
                          <a:latin typeface="Arial" panose="020B0604020202020204" pitchFamily="34" charset="0"/>
                          <a:cs typeface="Arial" panose="020B0604020202020204" pitchFamily="34" charset="0"/>
                        </a:rPr>
                        <a:t>bacteria</a:t>
                      </a:r>
                    </a:p>
                  </a:txBody>
                  <a:tcPr/>
                </a:tc>
                <a:tc>
                  <a:txBody>
                    <a:bodyPr/>
                    <a:lstStyle/>
                    <a:p>
                      <a:r>
                        <a:rPr lang="en-US" dirty="0">
                          <a:latin typeface="Arial" panose="020B0604020202020204" pitchFamily="34" charset="0"/>
                          <a:cs typeface="Arial" panose="020B0604020202020204" pitchFamily="34" charset="0"/>
                        </a:rPr>
                        <a:t>always</a:t>
                      </a:r>
                    </a:p>
                  </a:txBody>
                  <a:tcPr/>
                </a:tc>
                <a:extLst>
                  <a:ext uri="{0D108BD9-81ED-4DB2-BD59-A6C34878D82A}">
                    <a16:rowId xmlns:a16="http://schemas.microsoft.com/office/drawing/2014/main" val="2281521594"/>
                  </a:ext>
                </a:extLst>
              </a:tr>
              <a:tr h="575924">
                <a:tc>
                  <a:txBody>
                    <a:bodyPr/>
                    <a:lstStyle/>
                    <a:p>
                      <a:r>
                        <a:rPr lang="en-US" dirty="0">
                          <a:latin typeface="Arial" panose="020B0604020202020204" pitchFamily="34" charset="0"/>
                          <a:cs typeface="Arial" panose="020B0604020202020204" pitchFamily="34" charset="0"/>
                        </a:rPr>
                        <a:t>promiscuous</a:t>
                      </a:r>
                    </a:p>
                  </a:txBody>
                  <a:tcPr/>
                </a:tc>
                <a:tc>
                  <a:txBody>
                    <a:bodyPr/>
                    <a:lstStyle/>
                    <a:p>
                      <a:r>
                        <a:rPr lang="en-US" dirty="0">
                          <a:latin typeface="Arial" panose="020B0604020202020204" pitchFamily="34" charset="0"/>
                          <a:cs typeface="Arial" panose="020B0604020202020204" pitchFamily="34" charset="0"/>
                        </a:rPr>
                        <a:t>mammalian cells</a:t>
                      </a:r>
                    </a:p>
                  </a:txBody>
                  <a:tcPr/>
                </a:tc>
                <a:tc>
                  <a:txBody>
                    <a:bodyPr/>
                    <a:lstStyle/>
                    <a:p>
                      <a:r>
                        <a:rPr lang="en-US" dirty="0">
                          <a:latin typeface="Arial" panose="020B0604020202020204" pitchFamily="34" charset="0"/>
                          <a:cs typeface="Arial" panose="020B0604020202020204" pitchFamily="34" charset="0"/>
                        </a:rPr>
                        <a:t>never</a:t>
                      </a:r>
                    </a:p>
                  </a:txBody>
                  <a:tcPr/>
                </a:tc>
                <a:extLst>
                  <a:ext uri="{0D108BD9-81ED-4DB2-BD59-A6C34878D82A}">
                    <a16:rowId xmlns:a16="http://schemas.microsoft.com/office/drawing/2014/main" val="1185996545"/>
                  </a:ext>
                </a:extLst>
              </a:tr>
              <a:tr h="1420087">
                <a:tc>
                  <a:txBody>
                    <a:bodyPr/>
                    <a:lstStyle/>
                    <a:p>
                      <a:r>
                        <a:rPr lang="en-US" dirty="0">
                          <a:latin typeface="Arial" panose="020B0604020202020204" pitchFamily="34" charset="0"/>
                          <a:cs typeface="Arial" panose="020B0604020202020204" pitchFamily="34" charset="0"/>
                        </a:rPr>
                        <a:t>signal outcome</a:t>
                      </a:r>
                    </a:p>
                  </a:txBody>
                  <a:tcPr/>
                </a:tc>
                <a:tc>
                  <a:txBody>
                    <a:bodyPr/>
                    <a:lstStyle/>
                    <a:p>
                      <a:r>
                        <a:rPr lang="en-US" dirty="0">
                          <a:latin typeface="Arial" panose="020B0604020202020204" pitchFamily="34" charset="0"/>
                          <a:cs typeface="Arial" panose="020B0604020202020204" pitchFamily="34" charset="0"/>
                        </a:rPr>
                        <a:t>can be multiple (more than one protein level change)</a:t>
                      </a:r>
                    </a:p>
                  </a:txBody>
                  <a:tcPr/>
                </a:tc>
                <a:tc>
                  <a:txBody>
                    <a:bodyPr/>
                    <a:lstStyle/>
                    <a:p>
                      <a:r>
                        <a:rPr lang="en-US" dirty="0">
                          <a:latin typeface="Arial" panose="020B0604020202020204" pitchFamily="34" charset="0"/>
                          <a:cs typeface="Arial" panose="020B0604020202020204" pitchFamily="34" charset="0"/>
                        </a:rPr>
                        <a:t>single (one protein concentration)</a:t>
                      </a:r>
                    </a:p>
                  </a:txBody>
                  <a:tcPr/>
                </a:tc>
                <a:extLst>
                  <a:ext uri="{0D108BD9-81ED-4DB2-BD59-A6C34878D82A}">
                    <a16:rowId xmlns:a16="http://schemas.microsoft.com/office/drawing/2014/main" val="2633194674"/>
                  </a:ext>
                </a:extLst>
              </a:tr>
              <a:tr h="575924">
                <a:tc>
                  <a:txBody>
                    <a:bodyPr/>
                    <a:lstStyle/>
                    <a:p>
                      <a:r>
                        <a:rPr lang="en-US" dirty="0">
                          <a:latin typeface="Arial" panose="020B0604020202020204" pitchFamily="34" charset="0"/>
                          <a:cs typeface="Arial" panose="020B0604020202020204" pitchFamily="34" charset="0"/>
                        </a:rPr>
                        <a:t>complex signal processing operations</a:t>
                      </a:r>
                    </a:p>
                  </a:txBody>
                  <a:tcPr/>
                </a:tc>
                <a:tc>
                  <a:txBody>
                    <a:bodyPr/>
                    <a:lstStyle/>
                    <a:p>
                      <a:r>
                        <a:rPr lang="en-US" dirty="0">
                          <a:latin typeface="Arial" panose="020B0604020202020204" pitchFamily="34" charset="0"/>
                          <a:cs typeface="Arial" panose="020B0604020202020204" pitchFamily="34" charset="0"/>
                        </a:rPr>
                        <a:t>often</a:t>
                      </a:r>
                    </a:p>
                  </a:txBody>
                  <a:tcPr/>
                </a:tc>
                <a:tc>
                  <a:txBody>
                    <a:bodyPr/>
                    <a:lstStyle/>
                    <a:p>
                      <a:r>
                        <a:rPr lang="en-US" dirty="0">
                          <a:latin typeface="Arial" panose="020B0604020202020204" pitchFamily="34" charset="0"/>
                          <a:cs typeface="Arial" panose="020B0604020202020204" pitchFamily="34" charset="0"/>
                        </a:rPr>
                        <a:t>not yet</a:t>
                      </a:r>
                    </a:p>
                  </a:txBody>
                  <a:tcPr/>
                </a:tc>
                <a:extLst>
                  <a:ext uri="{0D108BD9-81ED-4DB2-BD59-A6C34878D82A}">
                    <a16:rowId xmlns:a16="http://schemas.microsoft.com/office/drawing/2014/main" val="2979098881"/>
                  </a:ext>
                </a:extLst>
              </a:tr>
              <a:tr h="575924">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76789743"/>
                  </a:ext>
                </a:extLst>
              </a:tr>
            </a:tbl>
          </a:graphicData>
        </a:graphic>
      </p:graphicFrame>
      <p:sp>
        <p:nvSpPr>
          <p:cNvPr id="3" name="Rounded Rectangle 2">
            <a:extLst>
              <a:ext uri="{FF2B5EF4-FFF2-40B4-BE49-F238E27FC236}">
                <a16:creationId xmlns:a16="http://schemas.microsoft.com/office/drawing/2014/main" id="{1954FA22-380F-3C40-AD04-C8F9F9A9311B}"/>
              </a:ext>
            </a:extLst>
          </p:cNvPr>
          <p:cNvSpPr/>
          <p:nvPr/>
        </p:nvSpPr>
        <p:spPr>
          <a:xfrm>
            <a:off x="3352800" y="2293620"/>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9A11C31E-D11A-7A4B-9967-DCB4AFD1362B}"/>
              </a:ext>
            </a:extLst>
          </p:cNvPr>
          <p:cNvSpPr/>
          <p:nvPr/>
        </p:nvSpPr>
        <p:spPr>
          <a:xfrm>
            <a:off x="5909723" y="2293620"/>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15EFC784-8888-3B4F-AB26-E82478E4382C}"/>
              </a:ext>
            </a:extLst>
          </p:cNvPr>
          <p:cNvSpPr/>
          <p:nvPr/>
        </p:nvSpPr>
        <p:spPr>
          <a:xfrm>
            <a:off x="3368040" y="2866097"/>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5E06C4A6-FED0-5640-842C-562ADA7C12A6}"/>
              </a:ext>
            </a:extLst>
          </p:cNvPr>
          <p:cNvSpPr/>
          <p:nvPr/>
        </p:nvSpPr>
        <p:spPr>
          <a:xfrm>
            <a:off x="5924963" y="2866097"/>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98E4AF99-084B-6343-B042-E0D360554DD6}"/>
              </a:ext>
            </a:extLst>
          </p:cNvPr>
          <p:cNvSpPr/>
          <p:nvPr/>
        </p:nvSpPr>
        <p:spPr>
          <a:xfrm>
            <a:off x="3390900" y="4884420"/>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3AA5ECA8-450E-0A43-9BC0-8F5C4B3B3E9B}"/>
              </a:ext>
            </a:extLst>
          </p:cNvPr>
          <p:cNvSpPr/>
          <p:nvPr/>
        </p:nvSpPr>
        <p:spPr>
          <a:xfrm>
            <a:off x="5917343" y="4884420"/>
            <a:ext cx="2308860" cy="48768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C1A0B21E-CDFB-8F47-B276-239660B768E0}"/>
              </a:ext>
            </a:extLst>
          </p:cNvPr>
          <p:cNvSpPr/>
          <p:nvPr/>
        </p:nvSpPr>
        <p:spPr>
          <a:xfrm>
            <a:off x="3383280" y="3484293"/>
            <a:ext cx="2308860" cy="93454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2F55230E-7239-8949-A727-088920A895E0}"/>
              </a:ext>
            </a:extLst>
          </p:cNvPr>
          <p:cNvSpPr/>
          <p:nvPr/>
        </p:nvSpPr>
        <p:spPr>
          <a:xfrm>
            <a:off x="5917343" y="3484293"/>
            <a:ext cx="2308860" cy="592407"/>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93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A72C0E-6B14-6B48-9CCA-C9BC3423BC3C}"/>
              </a:ext>
            </a:extLst>
          </p:cNvPr>
          <p:cNvSpPr txBox="1"/>
          <p:nvPr/>
        </p:nvSpPr>
        <p:spPr>
          <a:xfrm>
            <a:off x="1124059" y="132622"/>
            <a:ext cx="6857968"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Quiz: synthetic versus natural signal </a:t>
            </a:r>
          </a:p>
          <a:p>
            <a:pPr algn="ctr"/>
            <a:r>
              <a:rPr lang="en-US" sz="3200" dirty="0">
                <a:latin typeface="Arial" panose="020B0604020202020204" pitchFamily="34" charset="0"/>
                <a:cs typeface="Arial" panose="020B0604020202020204" pitchFamily="34" charset="0"/>
              </a:rPr>
              <a:t>processing systems</a:t>
            </a:r>
          </a:p>
        </p:txBody>
      </p:sp>
      <p:sp>
        <p:nvSpPr>
          <p:cNvPr id="4" name="TextBox 3">
            <a:extLst>
              <a:ext uri="{FF2B5EF4-FFF2-40B4-BE49-F238E27FC236}">
                <a16:creationId xmlns:a16="http://schemas.microsoft.com/office/drawing/2014/main" id="{BA771688-D228-EB20-4507-76C1F781A773}"/>
              </a:ext>
            </a:extLst>
          </p:cNvPr>
          <p:cNvSpPr txBox="1"/>
          <p:nvPr/>
        </p:nvSpPr>
        <p:spPr>
          <a:xfrm>
            <a:off x="324293" y="1520456"/>
            <a:ext cx="8495414" cy="47089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Synthetic signal processing schemes so far: signal is encoded in the concentration of </a:t>
            </a:r>
            <a:r>
              <a:rPr lang="en-US" sz="2000" b="1" dirty="0">
                <a:latin typeface="Arial" panose="020B0604020202020204" pitchFamily="34" charset="0"/>
                <a:cs typeface="Arial" panose="020B0604020202020204" pitchFamily="34" charset="0"/>
              </a:rPr>
              <a:t>a particular </a:t>
            </a:r>
            <a:r>
              <a:rPr lang="en-US" sz="2000" dirty="0">
                <a:latin typeface="Arial" panose="020B0604020202020204" pitchFamily="34" charset="0"/>
                <a:cs typeface="Arial" panose="020B0604020202020204" pitchFamily="34" charset="0"/>
              </a:rPr>
              <a:t>protein species.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Natural (especially mammalian) sensing systems: use of </a:t>
            </a:r>
            <a:r>
              <a:rPr lang="en-US" sz="2000" b="1" dirty="0">
                <a:latin typeface="Arial" panose="020B0604020202020204" pitchFamily="34" charset="0"/>
                <a:cs typeface="Arial" panose="020B0604020202020204" pitchFamily="34" charset="0"/>
              </a:rPr>
              <a:t>promiscuous (many-to-many) interaction</a:t>
            </a:r>
            <a:r>
              <a:rPr lang="en-US" sz="2000" dirty="0">
                <a:latin typeface="Arial" panose="020B0604020202020204" pitchFamily="34" charset="0"/>
                <a:cs typeface="Arial" panose="020B0604020202020204" pitchFamily="34" charset="0"/>
              </a:rPr>
              <a:t>s between sets of ligand and receptor variants to selectively respond to </a:t>
            </a:r>
            <a:r>
              <a:rPr lang="en-US" sz="2000" b="1" dirty="0">
                <a:latin typeface="Arial" panose="020B0604020202020204" pitchFamily="34" charset="0"/>
                <a:cs typeface="Arial" panose="020B0604020202020204" pitchFamily="34" charset="0"/>
              </a:rPr>
              <a:t>complex</a:t>
            </a:r>
            <a:r>
              <a:rPr lang="en-US" sz="2000" dirty="0">
                <a:latin typeface="Arial" panose="020B0604020202020204" pitchFamily="34" charset="0"/>
                <a:cs typeface="Arial" panose="020B0604020202020204" pitchFamily="34" charset="0"/>
              </a:rPr>
              <a:t> combinations of their </a:t>
            </a:r>
            <a:r>
              <a:rPr lang="en-US" sz="2000" b="1" dirty="0">
                <a:latin typeface="Arial" panose="020B0604020202020204" pitchFamily="34" charset="0"/>
                <a:cs typeface="Arial" panose="020B0604020202020204" pitchFamily="34" charset="0"/>
              </a:rPr>
              <a:t>inputs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Computational approaches indicate that </a:t>
            </a:r>
            <a:r>
              <a:rPr lang="en-US" sz="2000" b="1" dirty="0">
                <a:latin typeface="Arial" panose="020B0604020202020204" pitchFamily="34" charset="0"/>
                <a:cs typeface="Arial" panose="020B0604020202020204" pitchFamily="34" charset="0"/>
              </a:rPr>
              <a:t>competition</a:t>
            </a:r>
            <a:r>
              <a:rPr lang="en-US" sz="2000" dirty="0">
                <a:latin typeface="Arial" panose="020B0604020202020204" pitchFamily="34" charset="0"/>
                <a:cs typeface="Arial" panose="020B0604020202020204" pitchFamily="34" charset="0"/>
              </a:rPr>
              <a:t> to form a variety of protein </a:t>
            </a:r>
            <a:r>
              <a:rPr lang="en-US" sz="2000" b="1" dirty="0">
                <a:latin typeface="Arial" panose="020B0604020202020204" pitchFamily="34" charset="0"/>
                <a:cs typeface="Arial" panose="020B0604020202020204" pitchFamily="34" charset="0"/>
              </a:rPr>
              <a:t>complexes with different activities </a:t>
            </a:r>
            <a:r>
              <a:rPr lang="en-US" sz="2000" dirty="0">
                <a:latin typeface="Arial" panose="020B0604020202020204" pitchFamily="34" charset="0"/>
                <a:cs typeface="Arial" panose="020B0604020202020204" pitchFamily="34" charset="0"/>
              </a:rPr>
              <a:t>can perform </a:t>
            </a:r>
            <a:r>
              <a:rPr lang="en-US" sz="2000" b="1" dirty="0">
                <a:latin typeface="Arial" panose="020B0604020202020204" pitchFamily="34" charset="0"/>
                <a:cs typeface="Arial" panose="020B0604020202020204" pitchFamily="34" charset="0"/>
              </a:rPr>
              <a:t>complex signal processing operations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Can these principles be adapted to enable synthetic circuits with similar functions?</a:t>
            </a:r>
          </a:p>
        </p:txBody>
      </p:sp>
    </p:spTree>
    <p:extLst>
      <p:ext uri="{BB962C8B-B14F-4D97-AF65-F5344CB8AC3E}">
        <p14:creationId xmlns:p14="http://schemas.microsoft.com/office/powerpoint/2010/main" val="338648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80E7EF0-BBFE-B640-A6B4-B9DC7C052804}"/>
              </a:ext>
            </a:extLst>
          </p:cNvPr>
          <p:cNvPicPr>
            <a:picLocks noChangeAspect="1"/>
          </p:cNvPicPr>
          <p:nvPr/>
        </p:nvPicPr>
        <p:blipFill rotWithShape="1">
          <a:blip r:embed="rId3"/>
          <a:srcRect l="2359" t="35398" r="2566" b="1644"/>
          <a:stretch/>
        </p:blipFill>
        <p:spPr>
          <a:xfrm>
            <a:off x="1197719" y="936728"/>
            <a:ext cx="6587281" cy="5852160"/>
          </a:xfrm>
          <a:prstGeom prst="rect">
            <a:avLst/>
          </a:prstGeom>
        </p:spPr>
      </p:pic>
      <p:sp>
        <p:nvSpPr>
          <p:cNvPr id="2" name="TextBox 1">
            <a:extLst>
              <a:ext uri="{FF2B5EF4-FFF2-40B4-BE49-F238E27FC236}">
                <a16:creationId xmlns:a16="http://schemas.microsoft.com/office/drawing/2014/main" id="{7D4ADEEE-649D-1F43-99DE-AAC8EC1E502D}"/>
              </a:ext>
            </a:extLst>
          </p:cNvPr>
          <p:cNvSpPr txBox="1"/>
          <p:nvPr/>
        </p:nvSpPr>
        <p:spPr>
          <a:xfrm>
            <a:off x="321277" y="116189"/>
            <a:ext cx="886172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Generic protein circuit operational in a living cell</a:t>
            </a:r>
          </a:p>
        </p:txBody>
      </p:sp>
      <p:sp>
        <p:nvSpPr>
          <p:cNvPr id="4" name="Rounded Rectangle 3">
            <a:extLst>
              <a:ext uri="{FF2B5EF4-FFF2-40B4-BE49-F238E27FC236}">
                <a16:creationId xmlns:a16="http://schemas.microsoft.com/office/drawing/2014/main" id="{2656B316-C395-3C46-9784-750A82A3E0D3}"/>
              </a:ext>
            </a:extLst>
          </p:cNvPr>
          <p:cNvSpPr/>
          <p:nvPr/>
        </p:nvSpPr>
        <p:spPr>
          <a:xfrm>
            <a:off x="1052577" y="4676364"/>
            <a:ext cx="6808624" cy="1371599"/>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80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4ADEEE-649D-1F43-99DE-AAC8EC1E502D}"/>
              </a:ext>
            </a:extLst>
          </p:cNvPr>
          <p:cNvSpPr txBox="1"/>
          <p:nvPr/>
        </p:nvSpPr>
        <p:spPr>
          <a:xfrm>
            <a:off x="321277" y="116189"/>
            <a:ext cx="886172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Generic protein circuit operational in a living cell</a:t>
            </a:r>
          </a:p>
        </p:txBody>
      </p:sp>
      <p:sp>
        <p:nvSpPr>
          <p:cNvPr id="3" name="TextBox 2">
            <a:extLst>
              <a:ext uri="{FF2B5EF4-FFF2-40B4-BE49-F238E27FC236}">
                <a16:creationId xmlns:a16="http://schemas.microsoft.com/office/drawing/2014/main" id="{BB7DE4B5-2477-4777-8ACA-8A92F194114A}"/>
              </a:ext>
            </a:extLst>
          </p:cNvPr>
          <p:cNvSpPr txBox="1"/>
          <p:nvPr/>
        </p:nvSpPr>
        <p:spPr>
          <a:xfrm>
            <a:off x="2114659" y="1225689"/>
            <a:ext cx="5852884" cy="526297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Dynamic control systems allow:</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robust adaptation to the environment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oscillations and time-based regulation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the basis for cellular memory,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33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9D575E-B49D-E948-A88B-40483FF7E277}"/>
              </a:ext>
            </a:extLst>
          </p:cNvPr>
          <p:cNvSpPr txBox="1"/>
          <p:nvPr/>
        </p:nvSpPr>
        <p:spPr>
          <a:xfrm>
            <a:off x="3010514" y="223023"/>
            <a:ext cx="312297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Dynamic control</a:t>
            </a:r>
          </a:p>
        </p:txBody>
      </p:sp>
      <p:sp>
        <p:nvSpPr>
          <p:cNvPr id="2" name="Rectangle 1">
            <a:extLst>
              <a:ext uri="{FF2B5EF4-FFF2-40B4-BE49-F238E27FC236}">
                <a16:creationId xmlns:a16="http://schemas.microsoft.com/office/drawing/2014/main" id="{0B27B7AD-61A4-C542-8A53-3204E526AAC1}"/>
              </a:ext>
            </a:extLst>
          </p:cNvPr>
          <p:cNvSpPr/>
          <p:nvPr/>
        </p:nvSpPr>
        <p:spPr>
          <a:xfrm>
            <a:off x="393405" y="1275358"/>
            <a:ext cx="8070111" cy="489364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Many biological circuits have the following dual properties: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maintain constant output level across a broad dynamic range of steady-state input concentrations,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while also responding transiently to input perturbations.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lgn="ctr"/>
            <a:r>
              <a:rPr lang="en-US" sz="2400" i="1" dirty="0">
                <a:latin typeface="Arial" panose="020B0604020202020204" pitchFamily="34" charset="0"/>
                <a:cs typeface="Arial" panose="020B0604020202020204" pitchFamily="34" charset="0"/>
              </a:rPr>
              <a:t>Can you define one key circuit mechanism </a:t>
            </a:r>
          </a:p>
          <a:p>
            <a:pPr algn="ctr"/>
            <a:r>
              <a:rPr lang="en-US" sz="2400" i="1" dirty="0">
                <a:latin typeface="Arial" panose="020B0604020202020204" pitchFamily="34" charset="0"/>
                <a:cs typeface="Arial" panose="020B0604020202020204" pitchFamily="34" charset="0"/>
              </a:rPr>
              <a:t>enabling such control? </a:t>
            </a:r>
          </a:p>
        </p:txBody>
      </p:sp>
    </p:spTree>
    <p:extLst>
      <p:ext uri="{BB962C8B-B14F-4D97-AF65-F5344CB8AC3E}">
        <p14:creationId xmlns:p14="http://schemas.microsoft.com/office/powerpoint/2010/main" val="142599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B352-3E85-6B40-A5D8-DD73DC4CE68E}"/>
              </a:ext>
            </a:extLst>
          </p:cNvPr>
          <p:cNvSpPr/>
          <p:nvPr/>
        </p:nvSpPr>
        <p:spPr>
          <a:xfrm>
            <a:off x="1165143" y="2971035"/>
            <a:ext cx="6822342"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incorporation of feedback and feedforward loops </a:t>
            </a:r>
          </a:p>
        </p:txBody>
      </p:sp>
      <p:sp>
        <p:nvSpPr>
          <p:cNvPr id="6" name="TextBox 5">
            <a:extLst>
              <a:ext uri="{FF2B5EF4-FFF2-40B4-BE49-F238E27FC236}">
                <a16:creationId xmlns:a16="http://schemas.microsoft.com/office/drawing/2014/main" id="{DF9D575E-B49D-E948-A88B-40483FF7E277}"/>
              </a:ext>
            </a:extLst>
          </p:cNvPr>
          <p:cNvSpPr txBox="1"/>
          <p:nvPr/>
        </p:nvSpPr>
        <p:spPr>
          <a:xfrm>
            <a:off x="3010514" y="223023"/>
            <a:ext cx="312297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Dynamic control</a:t>
            </a:r>
          </a:p>
        </p:txBody>
      </p:sp>
      <p:sp>
        <p:nvSpPr>
          <p:cNvPr id="2" name="Rectangle 1">
            <a:extLst>
              <a:ext uri="{FF2B5EF4-FFF2-40B4-BE49-F238E27FC236}">
                <a16:creationId xmlns:a16="http://schemas.microsoft.com/office/drawing/2014/main" id="{0B27B7AD-61A4-C542-8A53-3204E526AAC1}"/>
              </a:ext>
            </a:extLst>
          </p:cNvPr>
          <p:cNvSpPr/>
          <p:nvPr/>
        </p:nvSpPr>
        <p:spPr>
          <a:xfrm>
            <a:off x="1104183" y="1412363"/>
            <a:ext cx="7042313" cy="954107"/>
          </a:xfrm>
          <a:prstGeom prst="rect">
            <a:avLst/>
          </a:prstGeom>
        </p:spPr>
        <p:txBody>
          <a:bodyPr wrap="none">
            <a:spAutoFit/>
          </a:bodyPr>
          <a:lstStyle/>
          <a:p>
            <a:pPr algn="ctr"/>
            <a:r>
              <a:rPr lang="en-US" sz="2800" dirty="0">
                <a:latin typeface="Helvetica" pitchFamily="2" charset="0"/>
              </a:rPr>
              <a:t>Can you define one key circuit mechanism </a:t>
            </a:r>
          </a:p>
          <a:p>
            <a:pPr algn="ctr"/>
            <a:r>
              <a:rPr lang="en-US" sz="2800" dirty="0">
                <a:latin typeface="Helvetica" pitchFamily="2" charset="0"/>
              </a:rPr>
              <a:t>enabling such control? </a:t>
            </a:r>
            <a:endParaRPr lang="en-US" sz="2800" dirty="0"/>
          </a:p>
        </p:txBody>
      </p:sp>
      <p:pic>
        <p:nvPicPr>
          <p:cNvPr id="7" name="Picture 6" descr="Diagram, schematic&#10;&#10;Description automatically generated">
            <a:extLst>
              <a:ext uri="{FF2B5EF4-FFF2-40B4-BE49-F238E27FC236}">
                <a16:creationId xmlns:a16="http://schemas.microsoft.com/office/drawing/2014/main" id="{2E820A58-2D09-0145-BE28-B747119D3F92}"/>
              </a:ext>
            </a:extLst>
          </p:cNvPr>
          <p:cNvPicPr>
            <a:picLocks noChangeAspect="1"/>
          </p:cNvPicPr>
          <p:nvPr/>
        </p:nvPicPr>
        <p:blipFill>
          <a:blip r:embed="rId3"/>
          <a:stretch>
            <a:fillRect/>
          </a:stretch>
        </p:blipFill>
        <p:spPr>
          <a:xfrm>
            <a:off x="1397000" y="4437877"/>
            <a:ext cx="6350000" cy="2197100"/>
          </a:xfrm>
          <a:prstGeom prst="rect">
            <a:avLst/>
          </a:prstGeom>
        </p:spPr>
      </p:pic>
    </p:spTree>
    <p:extLst>
      <p:ext uri="{BB962C8B-B14F-4D97-AF65-F5344CB8AC3E}">
        <p14:creationId xmlns:p14="http://schemas.microsoft.com/office/powerpoint/2010/main" val="1402485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47F68A3-8ED4-AA4C-914B-3D42757D896B}"/>
              </a:ext>
            </a:extLst>
          </p:cNvPr>
          <p:cNvPicPr>
            <a:picLocks noChangeAspect="1"/>
          </p:cNvPicPr>
          <p:nvPr/>
        </p:nvPicPr>
        <p:blipFill rotWithShape="1">
          <a:blip r:embed="rId3"/>
          <a:srcRect l="4616" t="6654" r="56277" b="48174"/>
          <a:stretch/>
        </p:blipFill>
        <p:spPr>
          <a:xfrm>
            <a:off x="5610156" y="1219431"/>
            <a:ext cx="3247057" cy="5486400"/>
          </a:xfrm>
          <a:prstGeom prst="rect">
            <a:avLst/>
          </a:prstGeom>
        </p:spPr>
      </p:pic>
      <p:sp>
        <p:nvSpPr>
          <p:cNvPr id="2" name="TextBox 1">
            <a:extLst>
              <a:ext uri="{FF2B5EF4-FFF2-40B4-BE49-F238E27FC236}">
                <a16:creationId xmlns:a16="http://schemas.microsoft.com/office/drawing/2014/main" id="{AB123B87-0CBD-CD42-8A17-17019ADEBBB7}"/>
              </a:ext>
            </a:extLst>
          </p:cNvPr>
          <p:cNvSpPr txBox="1"/>
          <p:nvPr/>
        </p:nvSpPr>
        <p:spPr>
          <a:xfrm>
            <a:off x="179617" y="57153"/>
            <a:ext cx="879279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dynamic control systems enable </a:t>
            </a:r>
          </a:p>
          <a:p>
            <a:pPr algn="ctr"/>
            <a:r>
              <a:rPr lang="en-US" sz="3200" dirty="0">
                <a:latin typeface="Arial" panose="020B0604020202020204" pitchFamily="34" charset="0"/>
                <a:cs typeface="Arial" panose="020B0604020202020204" pitchFamily="34" charset="0"/>
              </a:rPr>
              <a:t>negative feedback control</a:t>
            </a:r>
          </a:p>
        </p:txBody>
      </p:sp>
      <p:sp>
        <p:nvSpPr>
          <p:cNvPr id="4" name="TextBox 3">
            <a:extLst>
              <a:ext uri="{FF2B5EF4-FFF2-40B4-BE49-F238E27FC236}">
                <a16:creationId xmlns:a16="http://schemas.microsoft.com/office/drawing/2014/main" id="{E085960B-BEB2-2F03-5677-554E71AAFD8B}"/>
              </a:ext>
            </a:extLst>
          </p:cNvPr>
          <p:cNvSpPr txBox="1"/>
          <p:nvPr/>
        </p:nvSpPr>
        <p:spPr>
          <a:xfrm>
            <a:off x="404038" y="1369192"/>
            <a:ext cx="4657060" cy="5016758"/>
          </a:xfrm>
          <a:prstGeom prst="rect">
            <a:avLst/>
          </a:prstGeom>
          <a:noFill/>
        </p:spPr>
        <p:txBody>
          <a:bodyPr wrap="square">
            <a:spAutoFit/>
          </a:bodyPr>
          <a:lstStyle/>
          <a:p>
            <a:pPr rtl="0"/>
            <a:r>
              <a:rPr lang="en-US" sz="2000" b="1" i="0" u="none" strike="noStrike" kern="1200" baseline="0" dirty="0">
                <a:solidFill>
                  <a:srgbClr val="000000"/>
                </a:solidFill>
                <a:latin typeface="Arial" panose="020B0604020202020204" pitchFamily="34" charset="0"/>
                <a:cs typeface="Arial" panose="020B0604020202020204" pitchFamily="34" charset="0"/>
              </a:rPr>
              <a:t>A negative-feedback system based on LOCKR</a:t>
            </a:r>
            <a:r>
              <a:rPr lang="en-US" sz="2000" b="0" i="0" u="none" strike="noStrike" kern="1200" baseline="0" dirty="0">
                <a:solidFill>
                  <a:srgbClr val="000000"/>
                </a:solidFill>
                <a:latin typeface="Arial" panose="020B0604020202020204" pitchFamily="34" charset="0"/>
                <a:cs typeface="Arial" panose="020B0604020202020204" pitchFamily="34" charset="0"/>
              </a:rPr>
              <a:t> </a:t>
            </a: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r>
              <a:rPr lang="en-US" sz="2000" dirty="0" err="1">
                <a:solidFill>
                  <a:srgbClr val="000000"/>
                </a:solidFill>
                <a:latin typeface="Arial" panose="020B0604020202020204" pitchFamily="34" charset="0"/>
                <a:cs typeface="Arial" panose="020B0604020202020204" pitchFamily="34" charset="0"/>
              </a:rPr>
              <a:t>T</a:t>
            </a:r>
            <a:r>
              <a:rPr lang="en-US" sz="2000" b="0" i="0" u="none" strike="noStrike" kern="1200" baseline="0" dirty="0" err="1">
                <a:solidFill>
                  <a:srgbClr val="000000"/>
                </a:solidFill>
                <a:latin typeface="Arial" panose="020B0604020202020204" pitchFamily="34" charset="0"/>
                <a:cs typeface="Arial" panose="020B0604020202020204" pitchFamily="34" charset="0"/>
              </a:rPr>
              <a:t>ransactivator</a:t>
            </a:r>
            <a:r>
              <a:rPr lang="en-US" sz="2000" dirty="0">
                <a:solidFill>
                  <a:srgbClr val="000000"/>
                </a:solidFill>
                <a:latin typeface="Arial" panose="020B0604020202020204" pitchFamily="34" charset="0"/>
                <a:cs typeface="Arial" panose="020B0604020202020204" pitchFamily="34" charset="0"/>
              </a:rPr>
              <a:t> fused to the cage </a:t>
            </a:r>
            <a:r>
              <a:rPr lang="en-US" sz="2000" b="0" i="0" u="none" strike="noStrike" kern="1200" baseline="0" dirty="0">
                <a:solidFill>
                  <a:srgbClr val="000000"/>
                </a:solidFill>
                <a:latin typeface="Arial" panose="020B0604020202020204" pitchFamily="34" charset="0"/>
                <a:cs typeface="Arial" panose="020B0604020202020204" pitchFamily="34" charset="0"/>
              </a:rPr>
              <a:t>activates expression of a YFP reporter and the key </a:t>
            </a: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r>
              <a:rPr lang="en-US" sz="2000" b="0" i="0" u="none" strike="noStrike" kern="1200" baseline="0" dirty="0">
                <a:solidFill>
                  <a:srgbClr val="000000"/>
                </a:solidFill>
                <a:latin typeface="Arial" panose="020B0604020202020204" pitchFamily="34" charset="0"/>
                <a:cs typeface="Arial" panose="020B0604020202020204" pitchFamily="34" charset="0"/>
              </a:rPr>
              <a:t>Cage-key binding =&gt; degradation of the cage-</a:t>
            </a:r>
            <a:r>
              <a:rPr lang="en-US" sz="2000" b="0" i="0" u="none" strike="noStrike" kern="1200" baseline="0" dirty="0" err="1">
                <a:solidFill>
                  <a:srgbClr val="000000"/>
                </a:solidFill>
                <a:latin typeface="Arial" panose="020B0604020202020204" pitchFamily="34" charset="0"/>
                <a:cs typeface="Arial" panose="020B0604020202020204" pitchFamily="34" charset="0"/>
              </a:rPr>
              <a:t>transactivator</a:t>
            </a:r>
            <a:r>
              <a:rPr lang="en-US" sz="2000" b="0" i="0" u="none" strike="noStrike" kern="1200" baseline="0" dirty="0">
                <a:solidFill>
                  <a:srgbClr val="000000"/>
                </a:solidFill>
                <a:latin typeface="Arial" panose="020B0604020202020204" pitchFamily="34" charset="0"/>
                <a:cs typeface="Arial" panose="020B0604020202020204" pitchFamily="34" charset="0"/>
              </a:rPr>
              <a:t> fusion</a:t>
            </a:r>
            <a:r>
              <a:rPr lang="en-US" sz="2000" dirty="0">
                <a:solidFill>
                  <a:srgbClr val="000000"/>
                </a:solidFill>
                <a:latin typeface="Arial" panose="020B0604020202020204" pitchFamily="34" charset="0"/>
                <a:cs typeface="Arial" panose="020B0604020202020204" pitchFamily="34" charset="0"/>
              </a:rPr>
              <a:t> &amp; </a:t>
            </a:r>
            <a:r>
              <a:rPr lang="en-US" sz="2000" b="0" i="0" u="none" strike="noStrike" kern="1200" baseline="0" dirty="0">
                <a:solidFill>
                  <a:srgbClr val="000000"/>
                </a:solidFill>
                <a:latin typeface="Arial" panose="020B0604020202020204" pitchFamily="34" charset="0"/>
                <a:cs typeface="Arial" panose="020B0604020202020204" pitchFamily="34" charset="0"/>
              </a:rPr>
              <a:t>reduced YFP expression</a:t>
            </a: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endParaRPr lang="en-US" sz="2000" b="0" i="0" u="none" strike="noStrike" kern="1200" baseline="0" dirty="0">
              <a:solidFill>
                <a:srgbClr val="000000"/>
              </a:solidFill>
              <a:latin typeface="Arial" panose="020B0604020202020204" pitchFamily="34" charset="0"/>
              <a:cs typeface="Arial" panose="020B0604020202020204" pitchFamily="34" charset="0"/>
            </a:endParaRPr>
          </a:p>
          <a:p>
            <a:pPr rtl="0"/>
            <a:r>
              <a:rPr lang="en-US" sz="2000" b="0" i="0" u="none" strike="noStrike" kern="1200" baseline="0" dirty="0">
                <a:solidFill>
                  <a:srgbClr val="000000"/>
                </a:solidFill>
                <a:latin typeface="Arial" panose="020B0604020202020204" pitchFamily="34" charset="0"/>
                <a:cs typeface="Arial" panose="020B0604020202020204" pitchFamily="34" charset="0"/>
              </a:rPr>
              <a:t>Negative feedback strength =  f(key length) ~ </a:t>
            </a:r>
            <a:r>
              <a:rPr lang="en-US" sz="2000" b="0" i="0" strike="noStrike" kern="1200" baseline="0" dirty="0">
                <a:solidFill>
                  <a:srgbClr val="000000"/>
                </a:solidFill>
                <a:latin typeface="Arial" panose="020B0604020202020204" pitchFamily="34" charset="0"/>
                <a:cs typeface="Arial" panose="020B0604020202020204" pitchFamily="34" charset="0"/>
              </a:rPr>
              <a:t>binding affinity </a:t>
            </a:r>
            <a:r>
              <a:rPr lang="en-US" sz="2000" b="0" i="0" u="none" strike="noStrike" kern="1200" baseline="0" dirty="0">
                <a:solidFill>
                  <a:srgbClr val="000000"/>
                </a:solidFill>
                <a:latin typeface="Arial" panose="020B0604020202020204" pitchFamily="34" charset="0"/>
                <a:cs typeface="Arial" panose="020B0604020202020204" pitchFamily="34" charset="0"/>
              </a:rPr>
              <a:t>to the cage</a:t>
            </a:r>
          </a:p>
        </p:txBody>
      </p:sp>
    </p:spTree>
    <p:extLst>
      <p:ext uri="{BB962C8B-B14F-4D97-AF65-F5344CB8AC3E}">
        <p14:creationId xmlns:p14="http://schemas.microsoft.com/office/powerpoint/2010/main" val="385232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80E7EF0-BBFE-B640-A6B4-B9DC7C052804}"/>
              </a:ext>
            </a:extLst>
          </p:cNvPr>
          <p:cNvPicPr>
            <a:picLocks noChangeAspect="1"/>
          </p:cNvPicPr>
          <p:nvPr/>
        </p:nvPicPr>
        <p:blipFill rotWithShape="1">
          <a:blip r:embed="rId3"/>
          <a:srcRect l="2359" t="35398" r="2566" b="1644"/>
          <a:stretch/>
        </p:blipFill>
        <p:spPr>
          <a:xfrm>
            <a:off x="1240259" y="955736"/>
            <a:ext cx="6587281" cy="5852160"/>
          </a:xfrm>
          <a:prstGeom prst="rect">
            <a:avLst/>
          </a:prstGeom>
        </p:spPr>
      </p:pic>
      <p:sp>
        <p:nvSpPr>
          <p:cNvPr id="2" name="TextBox 1">
            <a:extLst>
              <a:ext uri="{FF2B5EF4-FFF2-40B4-BE49-F238E27FC236}">
                <a16:creationId xmlns:a16="http://schemas.microsoft.com/office/drawing/2014/main" id="{7D4ADEEE-649D-1F43-99DE-AAC8EC1E502D}"/>
              </a:ext>
            </a:extLst>
          </p:cNvPr>
          <p:cNvSpPr txBox="1"/>
          <p:nvPr/>
        </p:nvSpPr>
        <p:spPr>
          <a:xfrm>
            <a:off x="321277" y="116189"/>
            <a:ext cx="886172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Generic protein circuit operational in a living cell</a:t>
            </a:r>
          </a:p>
        </p:txBody>
      </p:sp>
      <p:sp>
        <p:nvSpPr>
          <p:cNvPr id="4" name="Rounded Rectangle 3">
            <a:extLst>
              <a:ext uri="{FF2B5EF4-FFF2-40B4-BE49-F238E27FC236}">
                <a16:creationId xmlns:a16="http://schemas.microsoft.com/office/drawing/2014/main" id="{2656B316-C395-3C46-9784-750A82A3E0D3}"/>
              </a:ext>
            </a:extLst>
          </p:cNvPr>
          <p:cNvSpPr/>
          <p:nvPr/>
        </p:nvSpPr>
        <p:spPr>
          <a:xfrm>
            <a:off x="1240259" y="3265714"/>
            <a:ext cx="6663482" cy="94411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21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9A890-BF5C-414E-B27A-90373BE68412}"/>
              </a:ext>
            </a:extLst>
          </p:cNvPr>
          <p:cNvSpPr/>
          <p:nvPr/>
        </p:nvSpPr>
        <p:spPr>
          <a:xfrm>
            <a:off x="1559925" y="287947"/>
            <a:ext cx="6024150"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Dynamic control: Oscillation</a:t>
            </a:r>
          </a:p>
        </p:txBody>
      </p:sp>
      <p:sp>
        <p:nvSpPr>
          <p:cNvPr id="5" name="Rectangle 4">
            <a:extLst>
              <a:ext uri="{FF2B5EF4-FFF2-40B4-BE49-F238E27FC236}">
                <a16:creationId xmlns:a16="http://schemas.microsoft.com/office/drawing/2014/main" id="{F322375F-6563-CA44-B2BA-0BC31CA6B0FC}"/>
              </a:ext>
            </a:extLst>
          </p:cNvPr>
          <p:cNvSpPr/>
          <p:nvPr/>
        </p:nvSpPr>
        <p:spPr>
          <a:xfrm>
            <a:off x="109880" y="1853694"/>
            <a:ext cx="8924239" cy="523220"/>
          </a:xfrm>
          <a:prstGeom prst="rect">
            <a:avLst/>
          </a:prstGeom>
        </p:spPr>
        <p:txBody>
          <a:bodyPr wrap="none">
            <a:spAutoFit/>
          </a:bodyPr>
          <a:lstStyle/>
          <a:p>
            <a:pPr algn="ctr"/>
            <a:r>
              <a:rPr lang="en-US" sz="2800" dirty="0">
                <a:latin typeface="Helvetica" pitchFamily="2" charset="0"/>
              </a:rPr>
              <a:t>Can you define two key periodic biological processes? </a:t>
            </a:r>
            <a:endParaRPr lang="en-US" sz="2800" dirty="0"/>
          </a:p>
        </p:txBody>
      </p:sp>
    </p:spTree>
    <p:extLst>
      <p:ext uri="{BB962C8B-B14F-4D97-AF65-F5344CB8AC3E}">
        <p14:creationId xmlns:p14="http://schemas.microsoft.com/office/powerpoint/2010/main" val="537154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9A890-BF5C-414E-B27A-90373BE68412}"/>
              </a:ext>
            </a:extLst>
          </p:cNvPr>
          <p:cNvSpPr/>
          <p:nvPr/>
        </p:nvSpPr>
        <p:spPr>
          <a:xfrm>
            <a:off x="1559925" y="287947"/>
            <a:ext cx="6024150"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Dynamic control: Oscillation</a:t>
            </a:r>
          </a:p>
        </p:txBody>
      </p:sp>
      <p:sp>
        <p:nvSpPr>
          <p:cNvPr id="5" name="Rectangle 4">
            <a:extLst>
              <a:ext uri="{FF2B5EF4-FFF2-40B4-BE49-F238E27FC236}">
                <a16:creationId xmlns:a16="http://schemas.microsoft.com/office/drawing/2014/main" id="{F322375F-6563-CA44-B2BA-0BC31CA6B0FC}"/>
              </a:ext>
            </a:extLst>
          </p:cNvPr>
          <p:cNvSpPr/>
          <p:nvPr/>
        </p:nvSpPr>
        <p:spPr>
          <a:xfrm>
            <a:off x="109880" y="1853694"/>
            <a:ext cx="8924239" cy="523220"/>
          </a:xfrm>
          <a:prstGeom prst="rect">
            <a:avLst/>
          </a:prstGeom>
        </p:spPr>
        <p:txBody>
          <a:bodyPr wrap="none">
            <a:spAutoFit/>
          </a:bodyPr>
          <a:lstStyle/>
          <a:p>
            <a:pPr algn="ctr"/>
            <a:r>
              <a:rPr lang="en-US" sz="2800" dirty="0">
                <a:latin typeface="Helvetica" pitchFamily="2" charset="0"/>
              </a:rPr>
              <a:t>Can you define two key periodic biological processes? </a:t>
            </a:r>
            <a:endParaRPr lang="en-US" sz="2800" dirty="0"/>
          </a:p>
        </p:txBody>
      </p:sp>
      <p:sp>
        <p:nvSpPr>
          <p:cNvPr id="2" name="Rectangle 1">
            <a:extLst>
              <a:ext uri="{FF2B5EF4-FFF2-40B4-BE49-F238E27FC236}">
                <a16:creationId xmlns:a16="http://schemas.microsoft.com/office/drawing/2014/main" id="{93650086-9CE1-E041-BFB6-80DA0C56204F}"/>
              </a:ext>
            </a:extLst>
          </p:cNvPr>
          <p:cNvSpPr/>
          <p:nvPr/>
        </p:nvSpPr>
        <p:spPr>
          <a:xfrm>
            <a:off x="1478123" y="3376153"/>
            <a:ext cx="6187751" cy="584775"/>
          </a:xfrm>
          <a:prstGeom prst="rect">
            <a:avLst/>
          </a:prstGeom>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the cell cycle and circadian clock</a:t>
            </a:r>
          </a:p>
        </p:txBody>
      </p:sp>
      <p:sp>
        <p:nvSpPr>
          <p:cNvPr id="4" name="TextBox 3">
            <a:extLst>
              <a:ext uri="{FF2B5EF4-FFF2-40B4-BE49-F238E27FC236}">
                <a16:creationId xmlns:a16="http://schemas.microsoft.com/office/drawing/2014/main" id="{A78CE5EF-8E0D-A3C8-F3BD-B707A62FD0F2}"/>
              </a:ext>
            </a:extLst>
          </p:cNvPr>
          <p:cNvSpPr txBox="1"/>
          <p:nvPr/>
        </p:nvSpPr>
        <p:spPr>
          <a:xfrm>
            <a:off x="786807" y="4784652"/>
            <a:ext cx="7570382"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Periodic processes sequentially advancing the cell from one stage or phase to the next before restarting again from the beginning </a:t>
            </a:r>
          </a:p>
        </p:txBody>
      </p:sp>
    </p:spTree>
    <p:extLst>
      <p:ext uri="{BB962C8B-B14F-4D97-AF65-F5344CB8AC3E}">
        <p14:creationId xmlns:p14="http://schemas.microsoft.com/office/powerpoint/2010/main" val="6912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47F68A3-8ED4-AA4C-914B-3D42757D896B}"/>
              </a:ext>
            </a:extLst>
          </p:cNvPr>
          <p:cNvPicPr>
            <a:picLocks noChangeAspect="1"/>
          </p:cNvPicPr>
          <p:nvPr/>
        </p:nvPicPr>
        <p:blipFill rotWithShape="1">
          <a:blip r:embed="rId3"/>
          <a:srcRect l="3573" t="56866" r="62117" b="957"/>
          <a:stretch/>
        </p:blipFill>
        <p:spPr>
          <a:xfrm>
            <a:off x="5475031" y="1229386"/>
            <a:ext cx="3051018" cy="5486400"/>
          </a:xfrm>
          <a:prstGeom prst="rect">
            <a:avLst/>
          </a:prstGeom>
        </p:spPr>
      </p:pic>
      <p:sp>
        <p:nvSpPr>
          <p:cNvPr id="2" name="TextBox 1">
            <a:extLst>
              <a:ext uri="{FF2B5EF4-FFF2-40B4-BE49-F238E27FC236}">
                <a16:creationId xmlns:a16="http://schemas.microsoft.com/office/drawing/2014/main" id="{AB123B87-0CBD-CD42-8A17-17019ADEBBB7}"/>
              </a:ext>
            </a:extLst>
          </p:cNvPr>
          <p:cNvSpPr txBox="1"/>
          <p:nvPr/>
        </p:nvSpPr>
        <p:spPr>
          <a:xfrm>
            <a:off x="179617" y="57153"/>
            <a:ext cx="879279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dynamic control systems enable </a:t>
            </a:r>
          </a:p>
          <a:p>
            <a:pPr algn="ctr"/>
            <a:r>
              <a:rPr lang="en-US" sz="3200" dirty="0">
                <a:latin typeface="Arial" panose="020B0604020202020204" pitchFamily="34" charset="0"/>
                <a:cs typeface="Arial" panose="020B0604020202020204" pitchFamily="34" charset="0"/>
              </a:rPr>
              <a:t>oscillation</a:t>
            </a:r>
          </a:p>
        </p:txBody>
      </p:sp>
      <p:sp>
        <p:nvSpPr>
          <p:cNvPr id="4" name="TextBox 3">
            <a:extLst>
              <a:ext uri="{FF2B5EF4-FFF2-40B4-BE49-F238E27FC236}">
                <a16:creationId xmlns:a16="http://schemas.microsoft.com/office/drawing/2014/main" id="{7B005F3E-E6F4-7DC6-0F70-5D9CCAF61B66}"/>
              </a:ext>
            </a:extLst>
          </p:cNvPr>
          <p:cNvSpPr txBox="1"/>
          <p:nvPr/>
        </p:nvSpPr>
        <p:spPr>
          <a:xfrm>
            <a:off x="531627" y="2212423"/>
            <a:ext cx="4572000"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Three proteases that inhibit each other by exposing caged degrons lead to oscillatory behavior in bacteria</a:t>
            </a:r>
          </a:p>
        </p:txBody>
      </p:sp>
    </p:spTree>
    <p:extLst>
      <p:ext uri="{BB962C8B-B14F-4D97-AF65-F5344CB8AC3E}">
        <p14:creationId xmlns:p14="http://schemas.microsoft.com/office/powerpoint/2010/main" val="247413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A5EC0B-6F63-564A-B908-95BAD20392DF}"/>
              </a:ext>
            </a:extLst>
          </p:cNvPr>
          <p:cNvSpPr/>
          <p:nvPr/>
        </p:nvSpPr>
        <p:spPr>
          <a:xfrm>
            <a:off x="1559925" y="287947"/>
            <a:ext cx="6024150"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Dynamic control: Memory</a:t>
            </a:r>
          </a:p>
        </p:txBody>
      </p:sp>
      <p:sp>
        <p:nvSpPr>
          <p:cNvPr id="5" name="Rectangle 4">
            <a:extLst>
              <a:ext uri="{FF2B5EF4-FFF2-40B4-BE49-F238E27FC236}">
                <a16:creationId xmlns:a16="http://schemas.microsoft.com/office/drawing/2014/main" id="{106E4F42-8D62-0447-8D45-70204284537A}"/>
              </a:ext>
            </a:extLst>
          </p:cNvPr>
          <p:cNvSpPr/>
          <p:nvPr/>
        </p:nvSpPr>
        <p:spPr>
          <a:xfrm>
            <a:off x="99537" y="4816350"/>
            <a:ext cx="9044463" cy="954107"/>
          </a:xfrm>
          <a:prstGeom prst="rect">
            <a:avLst/>
          </a:prstGeom>
        </p:spPr>
        <p:txBody>
          <a:bodyPr wrap="none">
            <a:spAutoFit/>
          </a:bodyPr>
          <a:lstStyle/>
          <a:p>
            <a:pPr algn="ctr"/>
            <a:r>
              <a:rPr lang="en-US" sz="2800" dirty="0">
                <a:latin typeface="Helvetica" pitchFamily="2" charset="0"/>
              </a:rPr>
              <a:t>Can you define one mechanism for information storage </a:t>
            </a:r>
          </a:p>
          <a:p>
            <a:pPr algn="ctr"/>
            <a:r>
              <a:rPr lang="en-US" sz="2800" dirty="0">
                <a:latin typeface="Helvetica" pitchFamily="2" charset="0"/>
              </a:rPr>
              <a:t>in natural cells other than the DNA itself? </a:t>
            </a:r>
            <a:endParaRPr lang="en-US" sz="2800" dirty="0"/>
          </a:p>
        </p:txBody>
      </p:sp>
      <p:sp>
        <p:nvSpPr>
          <p:cNvPr id="4" name="TextBox 3">
            <a:extLst>
              <a:ext uri="{FF2B5EF4-FFF2-40B4-BE49-F238E27FC236}">
                <a16:creationId xmlns:a16="http://schemas.microsoft.com/office/drawing/2014/main" id="{93AA2D8D-21B8-7F1F-8E91-99859C180FEB}"/>
              </a:ext>
            </a:extLst>
          </p:cNvPr>
          <p:cNvSpPr txBox="1"/>
          <p:nvPr/>
        </p:nvSpPr>
        <p:spPr>
          <a:xfrm>
            <a:off x="210312" y="1555802"/>
            <a:ext cx="8796528" cy="230832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Memory</a:t>
            </a:r>
            <a:r>
              <a:rPr lang="en-US" sz="2400" dirty="0">
                <a:latin typeface="Arial" panose="020B0604020202020204" pitchFamily="34" charset="0"/>
                <a:cs typeface="Arial" panose="020B0604020202020204" pitchFamily="34" charset="0"/>
              </a:rPr>
              <a:t> allows cells to </a:t>
            </a:r>
            <a:r>
              <a:rPr lang="en-US" sz="2400" b="1" dirty="0">
                <a:latin typeface="Arial" panose="020B0604020202020204" pitchFamily="34" charset="0"/>
                <a:cs typeface="Arial" panose="020B0604020202020204" pitchFamily="34" charset="0"/>
              </a:rPr>
              <a:t>alter</a:t>
            </a:r>
            <a:r>
              <a:rPr lang="en-US" sz="2400" dirty="0">
                <a:latin typeface="Arial" panose="020B0604020202020204" pitchFamily="34" charset="0"/>
                <a:cs typeface="Arial" panose="020B0604020202020204" pitchFamily="34" charset="0"/>
              </a:rPr>
              <a:t> their </a:t>
            </a:r>
            <a:r>
              <a:rPr lang="en-US" sz="2400" b="1" dirty="0">
                <a:latin typeface="Arial" panose="020B0604020202020204" pitchFamily="34" charset="0"/>
                <a:cs typeface="Arial" panose="020B0604020202020204" pitchFamily="34" charset="0"/>
              </a:rPr>
              <a:t>behavior</a:t>
            </a:r>
            <a:r>
              <a:rPr lang="en-US" sz="2400" dirty="0">
                <a:latin typeface="Arial" panose="020B0604020202020204" pitchFamily="34" charset="0"/>
                <a:cs typeface="Arial" panose="020B0604020202020204" pitchFamily="34" charset="0"/>
              </a:rPr>
              <a:t> depending on their </a:t>
            </a:r>
            <a:r>
              <a:rPr lang="en-US" sz="2400" b="1" dirty="0">
                <a:latin typeface="Arial" panose="020B0604020202020204" pitchFamily="34" charset="0"/>
                <a:cs typeface="Arial" panose="020B0604020202020204" pitchFamily="34" charset="0"/>
              </a:rPr>
              <a:t>own individual history</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=&gt; </a:t>
            </a:r>
            <a:r>
              <a:rPr lang="en-US" sz="2400" i="1" dirty="0">
                <a:latin typeface="Arial" panose="020B0604020202020204" pitchFamily="34" charset="0"/>
                <a:cs typeface="Arial" panose="020B0604020202020204" pitchFamily="34" charset="0"/>
              </a:rPr>
              <a:t>use protein-based circuits to </a:t>
            </a:r>
            <a:r>
              <a:rPr lang="en-US" sz="2400" b="1" i="1" dirty="0">
                <a:latin typeface="Arial" panose="020B0604020202020204" pitchFamily="34" charset="0"/>
                <a:cs typeface="Arial" panose="020B0604020202020204" pitchFamily="34" charset="0"/>
              </a:rPr>
              <a:t>store</a:t>
            </a:r>
            <a:r>
              <a:rPr lang="en-US" sz="2400" i="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read</a:t>
            </a:r>
            <a:r>
              <a:rPr lang="en-US" sz="2400" i="1" dirty="0">
                <a:latin typeface="Arial" panose="020B0604020202020204" pitchFamily="34" charset="0"/>
                <a:cs typeface="Arial" panose="020B0604020202020204" pitchFamily="34" charset="0"/>
              </a:rPr>
              <a:t> out information encoded in the states of proteins or DNA, providing a foundation for protein-based memory</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78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A5EC0B-6F63-564A-B908-95BAD20392DF}"/>
              </a:ext>
            </a:extLst>
          </p:cNvPr>
          <p:cNvSpPr/>
          <p:nvPr/>
        </p:nvSpPr>
        <p:spPr>
          <a:xfrm>
            <a:off x="1559925" y="287947"/>
            <a:ext cx="6024150" cy="58477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Dynamic control: Memory</a:t>
            </a:r>
          </a:p>
        </p:txBody>
      </p:sp>
      <p:sp>
        <p:nvSpPr>
          <p:cNvPr id="5" name="Rectangle 4">
            <a:extLst>
              <a:ext uri="{FF2B5EF4-FFF2-40B4-BE49-F238E27FC236}">
                <a16:creationId xmlns:a16="http://schemas.microsoft.com/office/drawing/2014/main" id="{106E4F42-8D62-0447-8D45-70204284537A}"/>
              </a:ext>
            </a:extLst>
          </p:cNvPr>
          <p:cNvSpPr/>
          <p:nvPr/>
        </p:nvSpPr>
        <p:spPr>
          <a:xfrm>
            <a:off x="49768" y="1507353"/>
            <a:ext cx="9044463" cy="954107"/>
          </a:xfrm>
          <a:prstGeom prst="rect">
            <a:avLst/>
          </a:prstGeom>
        </p:spPr>
        <p:txBody>
          <a:bodyPr wrap="none">
            <a:spAutoFit/>
          </a:bodyPr>
          <a:lstStyle/>
          <a:p>
            <a:pPr algn="ctr"/>
            <a:r>
              <a:rPr lang="en-US" sz="2800" dirty="0">
                <a:latin typeface="Helvetica" pitchFamily="2" charset="0"/>
              </a:rPr>
              <a:t>Can you define one mechanism for information storage </a:t>
            </a:r>
          </a:p>
          <a:p>
            <a:pPr algn="ctr"/>
            <a:r>
              <a:rPr lang="en-US" sz="2800" dirty="0">
                <a:latin typeface="Helvetica" pitchFamily="2" charset="0"/>
              </a:rPr>
              <a:t>in natural cells other than the DNA itself? </a:t>
            </a:r>
            <a:endParaRPr lang="en-US" sz="2800" dirty="0"/>
          </a:p>
        </p:txBody>
      </p:sp>
      <p:sp>
        <p:nvSpPr>
          <p:cNvPr id="2" name="Rectangle 1">
            <a:extLst>
              <a:ext uri="{FF2B5EF4-FFF2-40B4-BE49-F238E27FC236}">
                <a16:creationId xmlns:a16="http://schemas.microsoft.com/office/drawing/2014/main" id="{6F0DD2AB-DA9A-6F43-9E80-6CBE11B7DD55}"/>
              </a:ext>
            </a:extLst>
          </p:cNvPr>
          <p:cNvSpPr/>
          <p:nvPr/>
        </p:nvSpPr>
        <p:spPr>
          <a:xfrm>
            <a:off x="584627" y="3542294"/>
            <a:ext cx="7828440" cy="523220"/>
          </a:xfrm>
          <a:prstGeom prst="rect">
            <a:avLst/>
          </a:prstGeom>
        </p:spPr>
        <p:txBody>
          <a:bodyPr wrap="square">
            <a:spAutoFit/>
          </a:bodyPr>
          <a:lstStyle/>
          <a:p>
            <a:r>
              <a:rPr lang="en-US" sz="2800" dirty="0">
                <a:solidFill>
                  <a:srgbClr val="FF0000"/>
                </a:solidFill>
                <a:latin typeface="Helvetica" pitchFamily="2" charset="0"/>
              </a:rPr>
              <a:t>chromatin-based epigenetic memory system:</a:t>
            </a:r>
            <a:endParaRPr lang="en-US" sz="2800" dirty="0">
              <a:solidFill>
                <a:srgbClr val="FF0000"/>
              </a:solidFill>
              <a:effectLst/>
              <a:latin typeface="Helvetica" pitchFamily="2" charset="0"/>
            </a:endParaRPr>
          </a:p>
        </p:txBody>
      </p:sp>
      <p:sp>
        <p:nvSpPr>
          <p:cNvPr id="6" name="TextBox 5">
            <a:extLst>
              <a:ext uri="{FF2B5EF4-FFF2-40B4-BE49-F238E27FC236}">
                <a16:creationId xmlns:a16="http://schemas.microsoft.com/office/drawing/2014/main" id="{58CD303B-ED1C-0190-B8BA-5326276FF702}"/>
              </a:ext>
            </a:extLst>
          </p:cNvPr>
          <p:cNvSpPr txBox="1"/>
          <p:nvPr/>
        </p:nvSpPr>
        <p:spPr>
          <a:xfrm>
            <a:off x="411480" y="4470358"/>
            <a:ext cx="8458200" cy="1323439"/>
          </a:xfrm>
          <a:prstGeom prst="rect">
            <a:avLst/>
          </a:prstGeom>
          <a:noFill/>
        </p:spPr>
        <p:txBody>
          <a:bodyPr wrap="square">
            <a:spAutoFit/>
          </a:bodyPr>
          <a:lstStyle/>
          <a:p>
            <a:r>
              <a:rPr lang="en-US" sz="2000" kern="1200" dirty="0">
                <a:solidFill>
                  <a:schemeClr val="tx1"/>
                </a:solidFill>
                <a:effectLst/>
                <a:latin typeface="Arial" panose="020B0604020202020204" pitchFamily="34" charset="0"/>
                <a:cs typeface="Arial" panose="020B0604020202020204" pitchFamily="34" charset="0"/>
              </a:rPr>
              <a:t>The chromatin can </a:t>
            </a:r>
            <a:r>
              <a:rPr lang="en-US" sz="2000" b="1" kern="1200" dirty="0">
                <a:solidFill>
                  <a:schemeClr val="tx1"/>
                </a:solidFill>
                <a:effectLst/>
                <a:latin typeface="Arial" panose="020B0604020202020204" pitchFamily="34" charset="0"/>
                <a:cs typeface="Arial" panose="020B0604020202020204" pitchFamily="34" charset="0"/>
              </a:rPr>
              <a:t>store</a:t>
            </a:r>
            <a:r>
              <a:rPr lang="en-US" sz="2000" kern="1200" dirty="0">
                <a:solidFill>
                  <a:schemeClr val="tx1"/>
                </a:solidFill>
                <a:effectLst/>
                <a:latin typeface="Arial" panose="020B0604020202020204" pitchFamily="34" charset="0"/>
                <a:cs typeface="Arial" panose="020B0604020202020204" pitchFamily="34" charset="0"/>
              </a:rPr>
              <a:t> information in </a:t>
            </a:r>
            <a:r>
              <a:rPr lang="en-US" sz="2000" b="1" kern="1200" dirty="0">
                <a:solidFill>
                  <a:schemeClr val="tx1"/>
                </a:solidFill>
                <a:effectLst/>
                <a:latin typeface="Arial" panose="020B0604020202020204" pitchFamily="34" charset="0"/>
                <a:cs typeface="Arial" panose="020B0604020202020204" pitchFamily="34" charset="0"/>
              </a:rPr>
              <a:t>DNA or histone modifications </a:t>
            </a:r>
          </a:p>
          <a:p>
            <a:endParaRPr lang="en-US" sz="2000" kern="1200" dirty="0">
              <a:solidFill>
                <a:schemeClr val="tx1"/>
              </a:solidFill>
              <a:effectLst/>
              <a:latin typeface="Arial" panose="020B0604020202020204" pitchFamily="34" charset="0"/>
              <a:cs typeface="Arial" panose="020B0604020202020204" pitchFamily="34" charset="0"/>
            </a:endParaRPr>
          </a:p>
          <a:p>
            <a:r>
              <a:rPr lang="en-US" sz="2000" kern="1200" dirty="0">
                <a:solidFill>
                  <a:schemeClr val="tx1"/>
                </a:solidFill>
                <a:effectLst/>
                <a:latin typeface="Arial" panose="020B0604020202020204" pitchFamily="34" charset="0"/>
                <a:cs typeface="Arial" panose="020B0604020202020204" pitchFamily="34" charset="0"/>
              </a:rPr>
              <a:t>In natural epigenetic systems, </a:t>
            </a:r>
            <a:r>
              <a:rPr lang="en-US" sz="2000" b="1" kern="1200" dirty="0">
                <a:solidFill>
                  <a:schemeClr val="tx1"/>
                </a:solidFill>
                <a:effectLst/>
                <a:latin typeface="Arial" panose="020B0604020202020204" pitchFamily="34" charset="0"/>
                <a:cs typeface="Arial" panose="020B0604020202020204" pitchFamily="34" charset="0"/>
              </a:rPr>
              <a:t>chromatin regulators </a:t>
            </a:r>
            <a:r>
              <a:rPr lang="en-US" sz="2000" kern="1200" dirty="0">
                <a:solidFill>
                  <a:schemeClr val="tx1"/>
                </a:solidFill>
                <a:effectLst/>
                <a:latin typeface="Arial" panose="020B0604020202020204" pitchFamily="34" charset="0"/>
                <a:cs typeface="Arial" panose="020B0604020202020204" pitchFamily="34" charset="0"/>
              </a:rPr>
              <a:t>actively </a:t>
            </a:r>
            <a:r>
              <a:rPr lang="en-US" sz="2000" b="1" kern="1200" dirty="0">
                <a:solidFill>
                  <a:schemeClr val="tx1"/>
                </a:solidFill>
                <a:effectLst/>
                <a:latin typeface="Arial" panose="020B0604020202020204" pitchFamily="34" charset="0"/>
                <a:cs typeface="Arial" panose="020B0604020202020204" pitchFamily="34" charset="0"/>
              </a:rPr>
              <a:t>propagate</a:t>
            </a:r>
            <a:r>
              <a:rPr lang="en-US" sz="2000" kern="1200" dirty="0">
                <a:solidFill>
                  <a:schemeClr val="tx1"/>
                </a:solidFill>
                <a:effectLst/>
                <a:latin typeface="Arial" panose="020B0604020202020204" pitchFamily="34" charset="0"/>
                <a:cs typeface="Arial" panose="020B0604020202020204" pitchFamily="34" charset="0"/>
              </a:rPr>
              <a:t> these modifications, ensuring their </a:t>
            </a:r>
            <a:r>
              <a:rPr lang="en-US" sz="2000" b="1" kern="1200" dirty="0">
                <a:solidFill>
                  <a:schemeClr val="tx1"/>
                </a:solidFill>
                <a:effectLst/>
                <a:latin typeface="Arial" panose="020B0604020202020204" pitchFamily="34" charset="0"/>
                <a:cs typeface="Arial" panose="020B0604020202020204" pitchFamily="34" charset="0"/>
              </a:rPr>
              <a:t>stable mitotic inheritance</a:t>
            </a:r>
          </a:p>
        </p:txBody>
      </p:sp>
    </p:spTree>
    <p:extLst>
      <p:ext uri="{BB962C8B-B14F-4D97-AF65-F5344CB8AC3E}">
        <p14:creationId xmlns:p14="http://schemas.microsoft.com/office/powerpoint/2010/main" val="107796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47F68A3-8ED4-AA4C-914B-3D42757D896B}"/>
              </a:ext>
            </a:extLst>
          </p:cNvPr>
          <p:cNvPicPr>
            <a:picLocks noChangeAspect="1"/>
          </p:cNvPicPr>
          <p:nvPr/>
        </p:nvPicPr>
        <p:blipFill rotWithShape="1">
          <a:blip r:embed="rId3"/>
          <a:srcRect l="48114" t="57178" r="7009" b="986"/>
          <a:stretch/>
        </p:blipFill>
        <p:spPr>
          <a:xfrm>
            <a:off x="5056632" y="1224268"/>
            <a:ext cx="4023360" cy="5486400"/>
          </a:xfrm>
          <a:prstGeom prst="rect">
            <a:avLst/>
          </a:prstGeom>
        </p:spPr>
      </p:pic>
      <p:sp>
        <p:nvSpPr>
          <p:cNvPr id="2" name="TextBox 1">
            <a:extLst>
              <a:ext uri="{FF2B5EF4-FFF2-40B4-BE49-F238E27FC236}">
                <a16:creationId xmlns:a16="http://schemas.microsoft.com/office/drawing/2014/main" id="{AB123B87-0CBD-CD42-8A17-17019ADEBBB7}"/>
              </a:ext>
            </a:extLst>
          </p:cNvPr>
          <p:cNvSpPr txBox="1"/>
          <p:nvPr/>
        </p:nvSpPr>
        <p:spPr>
          <a:xfrm>
            <a:off x="179617" y="57153"/>
            <a:ext cx="879279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dynamic control systems enable </a:t>
            </a:r>
          </a:p>
          <a:p>
            <a:pPr algn="ctr"/>
            <a:r>
              <a:rPr lang="en-US" sz="3200" dirty="0" err="1">
                <a:latin typeface="Arial" panose="020B0604020202020204" pitchFamily="34" charset="0"/>
                <a:cs typeface="Arial" panose="020B0604020202020204" pitchFamily="34" charset="0"/>
              </a:rPr>
              <a:t>multistability</a:t>
            </a:r>
            <a:r>
              <a:rPr lang="en-US" sz="3200" dirty="0">
                <a:latin typeface="Arial" panose="020B0604020202020204" pitchFamily="34" charset="0"/>
                <a:cs typeface="Arial" panose="020B0604020202020204" pitchFamily="34" charset="0"/>
              </a:rPr>
              <a:t> and memory</a:t>
            </a:r>
          </a:p>
        </p:txBody>
      </p:sp>
      <p:sp>
        <p:nvSpPr>
          <p:cNvPr id="4" name="TextBox 3">
            <a:extLst>
              <a:ext uri="{FF2B5EF4-FFF2-40B4-BE49-F238E27FC236}">
                <a16:creationId xmlns:a16="http://schemas.microsoft.com/office/drawing/2014/main" id="{C8308731-E2D0-EB18-6AD3-C2B77BB0A780}"/>
              </a:ext>
            </a:extLst>
          </p:cNvPr>
          <p:cNvSpPr txBox="1"/>
          <p:nvPr/>
        </p:nvSpPr>
        <p:spPr>
          <a:xfrm>
            <a:off x="179617" y="1459089"/>
            <a:ext cx="4758143" cy="5016758"/>
          </a:xfrm>
          <a:prstGeom prst="rect">
            <a:avLst/>
          </a:prstGeom>
          <a:noFill/>
        </p:spPr>
        <p:txBody>
          <a:bodyPr wrap="square">
            <a:spAutoFit/>
          </a:bodyPr>
          <a:lstStyle/>
          <a:p>
            <a:pPr marL="0" marR="0" lvl="0" indent="0" algn="l" defTabSz="457143"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Arial" panose="020B0604020202020204" pitchFamily="34" charset="0"/>
                <a:cs typeface="Arial" panose="020B0604020202020204" pitchFamily="34" charset="0"/>
              </a:rPr>
              <a:t>Engineered transcription factors:</a:t>
            </a:r>
          </a:p>
          <a:p>
            <a:pPr marL="0" marR="0" lvl="0" indent="0" algn="l" defTabSz="457143"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Arial" panose="020B0604020202020204" pitchFamily="34" charset="0"/>
                <a:cs typeface="Arial" panose="020B0604020202020204" pitchFamily="34" charset="0"/>
              </a:rPr>
              <a:t> </a:t>
            </a:r>
          </a:p>
          <a:p>
            <a:pPr marL="457200" marR="0" lvl="0" indent="-457200" algn="l" defTabSz="457143" rtl="0" eaLnBrk="1" fontAlgn="auto" latinLnBrk="0" hangingPunct="1">
              <a:lnSpc>
                <a:spcPct val="100000"/>
              </a:lnSpc>
              <a:spcBef>
                <a:spcPts val="0"/>
              </a:spcBef>
              <a:spcAft>
                <a:spcPts val="0"/>
              </a:spcAft>
              <a:buClrTx/>
              <a:buSzTx/>
              <a:buFontTx/>
              <a:buAutoNum type="arabicPeriod"/>
              <a:tabLst/>
              <a:defRPr/>
            </a:pPr>
            <a:r>
              <a:rPr lang="en-US" sz="2000" b="1" kern="1200" dirty="0">
                <a:solidFill>
                  <a:schemeClr val="tx1"/>
                </a:solidFill>
                <a:effectLst/>
                <a:latin typeface="Arial" panose="020B0604020202020204" pitchFamily="34" charset="0"/>
                <a:cs typeface="Arial" panose="020B0604020202020204" pitchFamily="34" charset="0"/>
              </a:rPr>
              <a:t>positively</a:t>
            </a:r>
            <a:r>
              <a:rPr lang="en-US" sz="2000" kern="1200" dirty="0">
                <a:solidFill>
                  <a:schemeClr val="tx1"/>
                </a:solidFill>
                <a:effectLst/>
                <a:latin typeface="Arial" panose="020B0604020202020204" pitchFamily="34" charset="0"/>
                <a:cs typeface="Arial" panose="020B0604020202020204" pitchFamily="34" charset="0"/>
              </a:rPr>
              <a:t> autoregulate their own expression as </a:t>
            </a:r>
            <a:r>
              <a:rPr lang="en-US" sz="2000" b="1" kern="1200" dirty="0">
                <a:solidFill>
                  <a:schemeClr val="tx1"/>
                </a:solidFill>
                <a:effectLst/>
                <a:latin typeface="Arial" panose="020B0604020202020204" pitchFamily="34" charset="0"/>
                <a:cs typeface="Arial" panose="020B0604020202020204" pitchFamily="34" charset="0"/>
              </a:rPr>
              <a:t>homodimers</a:t>
            </a:r>
          </a:p>
          <a:p>
            <a:pPr marL="457200" marR="0" lvl="0" indent="-457200" algn="l" defTabSz="457143" rtl="0" eaLnBrk="1" fontAlgn="auto" latinLnBrk="0" hangingPunct="1">
              <a:lnSpc>
                <a:spcPct val="100000"/>
              </a:lnSpc>
              <a:spcBef>
                <a:spcPts val="0"/>
              </a:spcBef>
              <a:spcAft>
                <a:spcPts val="0"/>
              </a:spcAft>
              <a:buClrTx/>
              <a:buSzTx/>
              <a:buFontTx/>
              <a:buAutoNum type="arabicPeriod"/>
              <a:tabLst/>
              <a:defRPr/>
            </a:pPr>
            <a:endParaRPr lang="en-US" sz="2000" b="1" kern="1200" dirty="0">
              <a:solidFill>
                <a:schemeClr val="tx1"/>
              </a:solidFill>
              <a:effectLst/>
              <a:latin typeface="Arial" panose="020B0604020202020204" pitchFamily="34" charset="0"/>
              <a:cs typeface="Arial" panose="020B0604020202020204" pitchFamily="34" charset="0"/>
            </a:endParaRPr>
          </a:p>
          <a:p>
            <a:pPr marL="457200" marR="0" lvl="0" indent="-457200" algn="l" defTabSz="457143" rtl="0" eaLnBrk="1" fontAlgn="auto" latinLnBrk="0" hangingPunct="1">
              <a:lnSpc>
                <a:spcPct val="100000"/>
              </a:lnSpc>
              <a:spcBef>
                <a:spcPts val="0"/>
              </a:spcBef>
              <a:spcAft>
                <a:spcPts val="0"/>
              </a:spcAft>
              <a:buClrTx/>
              <a:buSzTx/>
              <a:buFontTx/>
              <a:buAutoNum type="arabicPeriod"/>
              <a:tabLst/>
              <a:defRPr/>
            </a:pPr>
            <a:r>
              <a:rPr lang="en-US" sz="2000" b="1" kern="1200" dirty="0">
                <a:solidFill>
                  <a:schemeClr val="tx1"/>
                </a:solidFill>
                <a:effectLst/>
                <a:latin typeface="Arial" panose="020B0604020202020204" pitchFamily="34" charset="0"/>
                <a:cs typeface="Arial" panose="020B0604020202020204" pitchFamily="34" charset="0"/>
              </a:rPr>
              <a:t>inhibit</a:t>
            </a:r>
            <a:r>
              <a:rPr lang="en-US" sz="2000" kern="1200" dirty="0">
                <a:solidFill>
                  <a:schemeClr val="tx1"/>
                </a:solidFill>
                <a:effectLst/>
                <a:latin typeface="Arial" panose="020B0604020202020204" pitchFamily="34" charset="0"/>
                <a:cs typeface="Arial" panose="020B0604020202020204" pitchFamily="34" charset="0"/>
              </a:rPr>
              <a:t> one another’s activity through </a:t>
            </a:r>
            <a:r>
              <a:rPr lang="en-US" sz="2000" b="1" kern="1200" dirty="0">
                <a:solidFill>
                  <a:schemeClr val="tx1"/>
                </a:solidFill>
                <a:effectLst/>
                <a:latin typeface="Arial" panose="020B0604020202020204" pitchFamily="34" charset="0"/>
                <a:cs typeface="Arial" panose="020B0604020202020204" pitchFamily="34" charset="0"/>
              </a:rPr>
              <a:t>heterodimerization</a:t>
            </a:r>
          </a:p>
          <a:p>
            <a:pPr marL="0" marR="0" lvl="0" indent="0" algn="l" defTabSz="457143"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Arial" panose="020B0604020202020204" pitchFamily="34" charset="0"/>
              <a:cs typeface="Arial" panose="020B0604020202020204" pitchFamily="34" charset="0"/>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=&gt; </a:t>
            </a:r>
            <a:r>
              <a:rPr lang="en-US" sz="2000" b="1" dirty="0">
                <a:latin typeface="Arial" panose="020B0604020202020204" pitchFamily="34" charset="0"/>
                <a:cs typeface="Arial" panose="020B0604020202020204" pitchFamily="34" charset="0"/>
              </a:rPr>
              <a:t>multiple stable states </a:t>
            </a:r>
            <a:r>
              <a:rPr lang="en-US" sz="2000" dirty="0">
                <a:latin typeface="Arial" panose="020B0604020202020204" pitchFamily="34" charset="0"/>
                <a:cs typeface="Arial" panose="020B0604020202020204" pitchFamily="34" charset="0"/>
              </a:rPr>
              <a:t>with different levels of TF expression, e.g. </a:t>
            </a:r>
            <a:r>
              <a:rPr lang="en-US" sz="2000" kern="1200" dirty="0">
                <a:solidFill>
                  <a:schemeClr val="tx1"/>
                </a:solidFill>
                <a:effectLst/>
                <a:latin typeface="Arial" panose="020B0604020202020204" pitchFamily="34" charset="0"/>
                <a:cs typeface="Arial" panose="020B0604020202020204" pitchFamily="34" charset="0"/>
              </a:rPr>
              <a:t>3 TFs =&gt; 7 distinct states</a:t>
            </a:r>
            <a:r>
              <a:rPr lang="en-US" sz="2000" dirty="0">
                <a:latin typeface="Arial" panose="020B0604020202020204" pitchFamily="34" charset="0"/>
                <a:cs typeface="Arial" panose="020B0604020202020204" pitchFamily="34" charset="0"/>
              </a:rPr>
              <a:t> </a:t>
            </a:r>
            <a:r>
              <a:rPr lang="en-US" sz="2000" kern="1200" dirty="0">
                <a:solidFill>
                  <a:schemeClr val="tx1"/>
                </a:solidFill>
                <a:effectLst/>
                <a:latin typeface="Arial" panose="020B0604020202020204" pitchFamily="34" charset="0"/>
                <a:cs typeface="Arial" panose="020B0604020202020204" pitchFamily="34" charset="0"/>
              </a:rPr>
              <a:t>stable for weeks</a:t>
            </a:r>
          </a:p>
          <a:p>
            <a:pPr marL="0" marR="0" lvl="0" indent="0" algn="l" defTabSz="457143"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Arial" panose="020B0604020202020204" pitchFamily="34" charset="0"/>
              <a:cs typeface="Arial" panose="020B0604020202020204" pitchFamily="34" charset="0"/>
            </a:endParaRPr>
          </a:p>
          <a:p>
            <a:pPr marL="0" marR="0" lvl="0" indent="0" algn="l" defTabSz="457143"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Arial" panose="020B0604020202020204" pitchFamily="34" charset="0"/>
              <a:cs typeface="Arial" panose="020B0604020202020204" pitchFamily="34" charset="0"/>
            </a:endParaRPr>
          </a:p>
          <a:p>
            <a:pPr marL="0" marR="0" lvl="0" indent="0" algn="l" defTabSz="457143" rtl="0" eaLnBrk="1" fontAlgn="auto" latinLnBrk="0" hangingPunct="1">
              <a:lnSpc>
                <a:spcPct val="100000"/>
              </a:lnSpc>
              <a:spcBef>
                <a:spcPts val="0"/>
              </a:spcBef>
              <a:spcAft>
                <a:spcPts val="0"/>
              </a:spcAft>
              <a:buClrTx/>
              <a:buSzTx/>
              <a:buFontTx/>
              <a:buNone/>
              <a:tabLst/>
              <a:defRPr/>
            </a:pPr>
            <a:r>
              <a:rPr lang="en-US" sz="2000" i="1" kern="1200" dirty="0">
                <a:solidFill>
                  <a:schemeClr val="tx1"/>
                </a:solidFill>
                <a:effectLst/>
                <a:latin typeface="Arial" panose="020B0604020202020204" pitchFamily="34" charset="0"/>
                <a:cs typeface="Arial" panose="020B0604020202020204" pitchFamily="34" charset="0"/>
              </a:rPr>
              <a:t>=&gt; </a:t>
            </a:r>
            <a:r>
              <a:rPr lang="en-US" sz="2000" b="1" i="1" kern="1200" dirty="0">
                <a:solidFill>
                  <a:schemeClr val="tx1"/>
                </a:solidFill>
                <a:effectLst/>
                <a:latin typeface="Arial" panose="020B0604020202020204" pitchFamily="34" charset="0"/>
                <a:cs typeface="Arial" panose="020B0604020202020204" pitchFamily="34" charset="0"/>
              </a:rPr>
              <a:t>scalable</a:t>
            </a:r>
            <a:r>
              <a:rPr lang="en-US" sz="2000" i="1" kern="1200" dirty="0">
                <a:solidFill>
                  <a:schemeClr val="tx1"/>
                </a:solidFill>
                <a:effectLst/>
                <a:latin typeface="Arial" panose="020B0604020202020204" pitchFamily="34" charset="0"/>
                <a:cs typeface="Arial" panose="020B0604020202020204" pitchFamily="34" charset="0"/>
              </a:rPr>
              <a:t> architecture, </a:t>
            </a:r>
            <a:r>
              <a:rPr lang="en-US" sz="2000" b="1" i="1" kern="1200" dirty="0">
                <a:solidFill>
                  <a:schemeClr val="tx1"/>
                </a:solidFill>
                <a:effectLst/>
                <a:latin typeface="Arial" panose="020B0604020202020204" pitchFamily="34" charset="0"/>
                <a:cs typeface="Arial" panose="020B0604020202020204" pitchFamily="34" charset="0"/>
              </a:rPr>
              <a:t>exponentially increasing </a:t>
            </a:r>
            <a:r>
              <a:rPr lang="en-US" sz="2000" i="1" kern="1200" dirty="0">
                <a:solidFill>
                  <a:schemeClr val="tx1"/>
                </a:solidFill>
                <a:effectLst/>
                <a:latin typeface="Arial" panose="020B0604020202020204" pitchFamily="34" charset="0"/>
                <a:cs typeface="Arial" panose="020B0604020202020204" pitchFamily="34" charset="0"/>
              </a:rPr>
              <a:t>numbers of cell states with additional engineered TFs</a:t>
            </a:r>
          </a:p>
        </p:txBody>
      </p:sp>
    </p:spTree>
    <p:extLst>
      <p:ext uri="{BB962C8B-B14F-4D97-AF65-F5344CB8AC3E}">
        <p14:creationId xmlns:p14="http://schemas.microsoft.com/office/powerpoint/2010/main" val="415223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8F5124-80C6-BF4D-BCF1-9576ED4AE444}"/>
              </a:ext>
            </a:extLst>
          </p:cNvPr>
          <p:cNvSpPr txBox="1"/>
          <p:nvPr/>
        </p:nvSpPr>
        <p:spPr>
          <a:xfrm>
            <a:off x="903367" y="275771"/>
            <a:ext cx="733726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Applications of synthetic protein circuits</a:t>
            </a:r>
          </a:p>
        </p:txBody>
      </p:sp>
      <p:sp>
        <p:nvSpPr>
          <p:cNvPr id="5" name="TextBox 4">
            <a:extLst>
              <a:ext uri="{FF2B5EF4-FFF2-40B4-BE49-F238E27FC236}">
                <a16:creationId xmlns:a16="http://schemas.microsoft.com/office/drawing/2014/main" id="{6A6DCF79-79FA-F842-BBF5-46945D5D85F8}"/>
              </a:ext>
            </a:extLst>
          </p:cNvPr>
          <p:cNvSpPr txBox="1"/>
          <p:nvPr/>
        </p:nvSpPr>
        <p:spPr>
          <a:xfrm>
            <a:off x="1542163" y="2351315"/>
            <a:ext cx="605967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Engineered cell-based therapies</a:t>
            </a:r>
          </a:p>
        </p:txBody>
      </p:sp>
    </p:spTree>
    <p:extLst>
      <p:ext uri="{BB962C8B-B14F-4D97-AF65-F5344CB8AC3E}">
        <p14:creationId xmlns:p14="http://schemas.microsoft.com/office/powerpoint/2010/main" val="1530009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3CD43D-49E0-544F-A58F-6952F76998C2}"/>
              </a:ext>
            </a:extLst>
          </p:cNvPr>
          <p:cNvSpPr txBox="1">
            <a:spLocks/>
          </p:cNvSpPr>
          <p:nvPr/>
        </p:nvSpPr>
        <p:spPr bwMode="auto">
          <a:xfrm>
            <a:off x="834107" y="114581"/>
            <a:ext cx="7500207" cy="546662"/>
          </a:xfrm>
          <a:prstGeom prst="rect">
            <a:avLst/>
          </a:prstGeom>
          <a:noFill/>
          <a:ln w="9525">
            <a:noFill/>
            <a:miter lim="800000"/>
            <a:headEnd/>
            <a:tailEnd/>
          </a:ln>
        </p:spPr>
        <p:txBody>
          <a:bodyPr lIns="91416" tIns="45707" rIns="91416" bIns="45707">
            <a:prstTxWarp prst="textNoShape">
              <a:avLst/>
            </a:prstTxWarp>
          </a:bodyPr>
          <a:lstStyle/>
          <a:p>
            <a:pPr algn="ctr"/>
            <a:r>
              <a:rPr lang="en-US" sz="2400" b="1" dirty="0">
                <a:latin typeface="Arial"/>
                <a:ea typeface="Arial" charset="0"/>
                <a:cs typeface="Arial"/>
              </a:rPr>
              <a:t>Adoptive CAR T cell therapy</a:t>
            </a:r>
          </a:p>
        </p:txBody>
      </p:sp>
      <p:pic>
        <p:nvPicPr>
          <p:cNvPr id="3" name="Picture 2">
            <a:extLst>
              <a:ext uri="{FF2B5EF4-FFF2-40B4-BE49-F238E27FC236}">
                <a16:creationId xmlns:a16="http://schemas.microsoft.com/office/drawing/2014/main" id="{E9C3EF74-3285-AE44-A960-3A6CDDB643FD}"/>
              </a:ext>
            </a:extLst>
          </p:cNvPr>
          <p:cNvPicPr>
            <a:picLocks noChangeAspect="1"/>
          </p:cNvPicPr>
          <p:nvPr/>
        </p:nvPicPr>
        <p:blipFill rotWithShape="1">
          <a:blip r:embed="rId3"/>
          <a:srcRect t="8133"/>
          <a:stretch/>
        </p:blipFill>
        <p:spPr>
          <a:xfrm>
            <a:off x="1647487" y="979716"/>
            <a:ext cx="7494270" cy="5512706"/>
          </a:xfrm>
          <a:prstGeom prst="rect">
            <a:avLst/>
          </a:prstGeom>
        </p:spPr>
      </p:pic>
      <p:sp>
        <p:nvSpPr>
          <p:cNvPr id="17" name="Rectangle 16">
            <a:extLst>
              <a:ext uri="{FF2B5EF4-FFF2-40B4-BE49-F238E27FC236}">
                <a16:creationId xmlns:a16="http://schemas.microsoft.com/office/drawing/2014/main" id="{12811042-B590-5E46-B79C-8241D26585F8}"/>
              </a:ext>
            </a:extLst>
          </p:cNvPr>
          <p:cNvSpPr/>
          <p:nvPr/>
        </p:nvSpPr>
        <p:spPr>
          <a:xfrm>
            <a:off x="-2944547" y="279112"/>
            <a:ext cx="1807353" cy="584775"/>
          </a:xfrm>
          <a:prstGeom prst="rect">
            <a:avLst/>
          </a:prstGeom>
          <a:noFill/>
          <a:ln>
            <a:noFill/>
          </a:ln>
        </p:spPr>
        <p:txBody>
          <a:bodyPr wrap="none">
            <a:spAutoFit/>
          </a:bodyPr>
          <a:lstStyle/>
          <a:p>
            <a:pPr lvl="0" algn="ctr"/>
            <a:r>
              <a:rPr lang="en-US" sz="1600" dirty="0">
                <a:solidFill>
                  <a:srgbClr val="FF0000"/>
                </a:solidFill>
                <a:latin typeface="Arial"/>
                <a:cs typeface="Arial"/>
              </a:rPr>
              <a:t>Tumor associated</a:t>
            </a:r>
          </a:p>
          <a:p>
            <a:pPr lvl="0" algn="ctr"/>
            <a:r>
              <a:rPr lang="en-US" sz="1600" dirty="0">
                <a:solidFill>
                  <a:srgbClr val="FF0000"/>
                </a:solidFill>
                <a:latin typeface="Arial"/>
                <a:cs typeface="Arial"/>
              </a:rPr>
              <a:t>antigen</a:t>
            </a:r>
          </a:p>
        </p:txBody>
      </p:sp>
      <p:grpSp>
        <p:nvGrpSpPr>
          <p:cNvPr id="33" name="Group 32">
            <a:extLst>
              <a:ext uri="{FF2B5EF4-FFF2-40B4-BE49-F238E27FC236}">
                <a16:creationId xmlns:a16="http://schemas.microsoft.com/office/drawing/2014/main" id="{21BA9959-0E64-784D-84EE-0EAC3EC4E8B8}"/>
              </a:ext>
            </a:extLst>
          </p:cNvPr>
          <p:cNvGrpSpPr/>
          <p:nvPr/>
        </p:nvGrpSpPr>
        <p:grpSpPr>
          <a:xfrm>
            <a:off x="-5081" y="3785979"/>
            <a:ext cx="2288416" cy="1792706"/>
            <a:chOff x="-5081" y="3865806"/>
            <a:chExt cx="2288416" cy="1792706"/>
          </a:xfrm>
        </p:grpSpPr>
        <p:grpSp>
          <p:nvGrpSpPr>
            <p:cNvPr id="25" name="Group 24">
              <a:extLst>
                <a:ext uri="{FF2B5EF4-FFF2-40B4-BE49-F238E27FC236}">
                  <a16:creationId xmlns:a16="http://schemas.microsoft.com/office/drawing/2014/main" id="{CACA0738-883D-FC4B-8140-4920B0864C0B}"/>
                </a:ext>
              </a:extLst>
            </p:cNvPr>
            <p:cNvGrpSpPr/>
            <p:nvPr/>
          </p:nvGrpSpPr>
          <p:grpSpPr>
            <a:xfrm rot="2037142">
              <a:off x="654192" y="4298363"/>
              <a:ext cx="1067710" cy="970329"/>
              <a:chOff x="326964" y="4229010"/>
              <a:chExt cx="1067710" cy="970329"/>
            </a:xfrm>
          </p:grpSpPr>
          <p:sp>
            <p:nvSpPr>
              <p:cNvPr id="24" name="Freeform 23">
                <a:extLst>
                  <a:ext uri="{FF2B5EF4-FFF2-40B4-BE49-F238E27FC236}">
                    <a16:creationId xmlns:a16="http://schemas.microsoft.com/office/drawing/2014/main" id="{019B107E-85B4-7F41-B67A-0A5B6542A1C3}"/>
                  </a:ext>
                </a:extLst>
              </p:cNvPr>
              <p:cNvSpPr/>
              <p:nvPr/>
            </p:nvSpPr>
            <p:spPr>
              <a:xfrm rot="20475946">
                <a:off x="590002" y="4952546"/>
                <a:ext cx="804672" cy="172059"/>
              </a:xfrm>
              <a:custGeom>
                <a:avLst/>
                <a:gdLst>
                  <a:gd name="connsiteX0" fmla="*/ 0 w 4252452"/>
                  <a:gd name="connsiteY0" fmla="*/ 484141 h 484141"/>
                  <a:gd name="connsiteX1" fmla="*/ 286774 w 4252452"/>
                  <a:gd name="connsiteY1" fmla="*/ 238335 h 484141"/>
                  <a:gd name="connsiteX2" fmla="*/ 966839 w 4252452"/>
                  <a:gd name="connsiteY2" fmla="*/ 58077 h 484141"/>
                  <a:gd name="connsiteX3" fmla="*/ 1966452 w 4252452"/>
                  <a:gd name="connsiteY3" fmla="*/ 722 h 484141"/>
                  <a:gd name="connsiteX4" fmla="*/ 2802194 w 4252452"/>
                  <a:gd name="connsiteY4" fmla="*/ 33496 h 484141"/>
                  <a:gd name="connsiteX5" fmla="*/ 3572387 w 4252452"/>
                  <a:gd name="connsiteY5" fmla="*/ 140012 h 484141"/>
                  <a:gd name="connsiteX6" fmla="*/ 4072194 w 4252452"/>
                  <a:gd name="connsiteY6" fmla="*/ 320270 h 484141"/>
                  <a:gd name="connsiteX7" fmla="*/ 4252452 w 4252452"/>
                  <a:gd name="connsiteY7" fmla="*/ 459561 h 484141"/>
                  <a:gd name="connsiteX0" fmla="*/ 0 w 4252452"/>
                  <a:gd name="connsiteY0" fmla="*/ 484141 h 484141"/>
                  <a:gd name="connsiteX1" fmla="*/ 288846 w 4252452"/>
                  <a:gd name="connsiteY1" fmla="*/ 270967 h 484141"/>
                  <a:gd name="connsiteX2" fmla="*/ 966839 w 4252452"/>
                  <a:gd name="connsiteY2" fmla="*/ 58077 h 484141"/>
                  <a:gd name="connsiteX3" fmla="*/ 1966452 w 4252452"/>
                  <a:gd name="connsiteY3" fmla="*/ 722 h 484141"/>
                  <a:gd name="connsiteX4" fmla="*/ 2802194 w 4252452"/>
                  <a:gd name="connsiteY4" fmla="*/ 33496 h 484141"/>
                  <a:gd name="connsiteX5" fmla="*/ 3572387 w 4252452"/>
                  <a:gd name="connsiteY5" fmla="*/ 140012 h 484141"/>
                  <a:gd name="connsiteX6" fmla="*/ 4072194 w 4252452"/>
                  <a:gd name="connsiteY6" fmla="*/ 320270 h 484141"/>
                  <a:gd name="connsiteX7" fmla="*/ 4252452 w 4252452"/>
                  <a:gd name="connsiteY7" fmla="*/ 459561 h 48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452" h="484141">
                    <a:moveTo>
                      <a:pt x="0" y="484141"/>
                    </a:moveTo>
                    <a:cubicBezTo>
                      <a:pt x="62817" y="396743"/>
                      <a:pt x="127706" y="341978"/>
                      <a:pt x="288846" y="270967"/>
                    </a:cubicBezTo>
                    <a:cubicBezTo>
                      <a:pt x="449986" y="199956"/>
                      <a:pt x="687238" y="103118"/>
                      <a:pt x="966839" y="58077"/>
                    </a:cubicBezTo>
                    <a:cubicBezTo>
                      <a:pt x="1246440" y="13036"/>
                      <a:pt x="1660560" y="4819"/>
                      <a:pt x="1966452" y="722"/>
                    </a:cubicBezTo>
                    <a:cubicBezTo>
                      <a:pt x="2272344" y="-3375"/>
                      <a:pt x="2534538" y="10281"/>
                      <a:pt x="2802194" y="33496"/>
                    </a:cubicBezTo>
                    <a:cubicBezTo>
                      <a:pt x="3069850" y="56711"/>
                      <a:pt x="3360720" y="92216"/>
                      <a:pt x="3572387" y="140012"/>
                    </a:cubicBezTo>
                    <a:cubicBezTo>
                      <a:pt x="3784054" y="187808"/>
                      <a:pt x="3958850" y="267012"/>
                      <a:pt x="4072194" y="320270"/>
                    </a:cubicBezTo>
                    <a:cubicBezTo>
                      <a:pt x="4185538" y="373528"/>
                      <a:pt x="4252452" y="459561"/>
                      <a:pt x="4252452" y="459561"/>
                    </a:cubicBezTo>
                  </a:path>
                </a:pathLst>
              </a:custGeom>
              <a:ln w="28575"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grpSp>
            <p:nvGrpSpPr>
              <p:cNvPr id="5" name="Group 450">
                <a:extLst>
                  <a:ext uri="{FF2B5EF4-FFF2-40B4-BE49-F238E27FC236}">
                    <a16:creationId xmlns:a16="http://schemas.microsoft.com/office/drawing/2014/main" id="{EECEC0E4-6D37-3745-9135-2676D5EAF6C6}"/>
                  </a:ext>
                </a:extLst>
              </p:cNvPr>
              <p:cNvGrpSpPr>
                <a:grpSpLocks noChangeAspect="1"/>
              </p:cNvGrpSpPr>
              <p:nvPr/>
            </p:nvGrpSpPr>
            <p:grpSpPr>
              <a:xfrm rot="3734445">
                <a:off x="525198" y="4523156"/>
                <a:ext cx="950031" cy="402336"/>
                <a:chOff x="5611877" y="2735192"/>
                <a:chExt cx="1146222" cy="485423"/>
              </a:xfrm>
            </p:grpSpPr>
            <p:sp>
              <p:nvSpPr>
                <p:cNvPr id="6" name="Freeform 5">
                  <a:extLst>
                    <a:ext uri="{FF2B5EF4-FFF2-40B4-BE49-F238E27FC236}">
                      <a16:creationId xmlns:a16="http://schemas.microsoft.com/office/drawing/2014/main" id="{222452F0-6F5F-6B41-9D1E-06A18187A409}"/>
                    </a:ext>
                  </a:extLst>
                </p:cNvPr>
                <p:cNvSpPr/>
                <p:nvPr/>
              </p:nvSpPr>
              <p:spPr>
                <a:xfrm rot="18336682">
                  <a:off x="5674918" y="2765153"/>
                  <a:ext cx="221192" cy="161269"/>
                </a:xfrm>
                <a:custGeom>
                  <a:avLst/>
                  <a:gdLst>
                    <a:gd name="connsiteX0" fmla="*/ 0 w 221192"/>
                    <a:gd name="connsiteY0" fmla="*/ 7408 h 128058"/>
                    <a:gd name="connsiteX1" fmla="*/ 215900 w 221192"/>
                    <a:gd name="connsiteY1" fmla="*/ 20108 h 128058"/>
                    <a:gd name="connsiteX2" fmla="*/ 31750 w 221192"/>
                    <a:gd name="connsiteY2" fmla="*/ 128058 h 128058"/>
                  </a:gdLst>
                  <a:ahLst/>
                  <a:cxnLst>
                    <a:cxn ang="0">
                      <a:pos x="connsiteX0" y="connsiteY0"/>
                    </a:cxn>
                    <a:cxn ang="0">
                      <a:pos x="connsiteX1" y="connsiteY1"/>
                    </a:cxn>
                    <a:cxn ang="0">
                      <a:pos x="connsiteX2" y="connsiteY2"/>
                    </a:cxn>
                  </a:cxnLst>
                  <a:rect l="l" t="t" r="r" b="b"/>
                  <a:pathLst>
                    <a:path w="221192" h="128058">
                      <a:moveTo>
                        <a:pt x="0" y="7408"/>
                      </a:moveTo>
                      <a:cubicBezTo>
                        <a:pt x="105304" y="3704"/>
                        <a:pt x="210608" y="0"/>
                        <a:pt x="215900" y="20108"/>
                      </a:cubicBezTo>
                      <a:cubicBezTo>
                        <a:pt x="221192" y="40216"/>
                        <a:pt x="31750" y="128058"/>
                        <a:pt x="31750" y="128058"/>
                      </a:cubicBezTo>
                    </a:path>
                  </a:pathLst>
                </a:custGeom>
                <a:noFill/>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7" name="Rectangle 6">
                  <a:extLst>
                    <a:ext uri="{FF2B5EF4-FFF2-40B4-BE49-F238E27FC236}">
                      <a16:creationId xmlns:a16="http://schemas.microsoft.com/office/drawing/2014/main" id="{828377FC-9B24-0640-ABA7-63FF3287459E}"/>
                    </a:ext>
                  </a:extLst>
                </p:cNvPr>
                <p:cNvSpPr/>
                <p:nvPr/>
              </p:nvSpPr>
              <p:spPr>
                <a:xfrm rot="18071069">
                  <a:off x="5548377" y="2904627"/>
                  <a:ext cx="203200" cy="762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 name="Rectangle 7">
                  <a:extLst>
                    <a:ext uri="{FF2B5EF4-FFF2-40B4-BE49-F238E27FC236}">
                      <a16:creationId xmlns:a16="http://schemas.microsoft.com/office/drawing/2014/main" id="{E90DE730-7537-2A4F-9757-D1135327489A}"/>
                    </a:ext>
                  </a:extLst>
                </p:cNvPr>
                <p:cNvSpPr/>
                <p:nvPr/>
              </p:nvSpPr>
              <p:spPr>
                <a:xfrm rot="3195270">
                  <a:off x="5762491" y="2949973"/>
                  <a:ext cx="203200" cy="762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 name="Freeform 8">
                  <a:extLst>
                    <a:ext uri="{FF2B5EF4-FFF2-40B4-BE49-F238E27FC236}">
                      <a16:creationId xmlns:a16="http://schemas.microsoft.com/office/drawing/2014/main" id="{BD5A556B-3D73-FF41-9F5F-E0BB50C549B8}"/>
                    </a:ext>
                  </a:extLst>
                </p:cNvPr>
                <p:cNvSpPr/>
                <p:nvPr/>
              </p:nvSpPr>
              <p:spPr>
                <a:xfrm rot="16755067">
                  <a:off x="5978196" y="3005910"/>
                  <a:ext cx="6350" cy="133350"/>
                </a:xfrm>
                <a:custGeom>
                  <a:avLst/>
                  <a:gdLst>
                    <a:gd name="connsiteX0" fmla="*/ 6350 w 6350"/>
                    <a:gd name="connsiteY0" fmla="*/ 0 h 133350"/>
                    <a:gd name="connsiteX1" fmla="*/ 0 w 6350"/>
                    <a:gd name="connsiteY1" fmla="*/ 107950 h 133350"/>
                    <a:gd name="connsiteX2" fmla="*/ 6350 w 6350"/>
                    <a:gd name="connsiteY2" fmla="*/ 133350 h 133350"/>
                  </a:gdLst>
                  <a:ahLst/>
                  <a:cxnLst>
                    <a:cxn ang="0">
                      <a:pos x="connsiteX0" y="connsiteY0"/>
                    </a:cxn>
                    <a:cxn ang="0">
                      <a:pos x="connsiteX1" y="connsiteY1"/>
                    </a:cxn>
                    <a:cxn ang="0">
                      <a:pos x="connsiteX2" y="connsiteY2"/>
                    </a:cxn>
                  </a:cxnLst>
                  <a:rect l="l" t="t" r="r" b="b"/>
                  <a:pathLst>
                    <a:path w="6350" h="133350">
                      <a:moveTo>
                        <a:pt x="6350" y="0"/>
                      </a:moveTo>
                      <a:cubicBezTo>
                        <a:pt x="3175" y="42862"/>
                        <a:pt x="0" y="85725"/>
                        <a:pt x="0" y="107950"/>
                      </a:cubicBezTo>
                      <a:cubicBezTo>
                        <a:pt x="0" y="130175"/>
                        <a:pt x="6350" y="133350"/>
                        <a:pt x="6350" y="133350"/>
                      </a:cubicBezTo>
                    </a:path>
                  </a:pathLst>
                </a:cu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cxnSp>
              <p:nvCxnSpPr>
                <p:cNvPr id="10" name="Straight Connector 9">
                  <a:extLst>
                    <a:ext uri="{FF2B5EF4-FFF2-40B4-BE49-F238E27FC236}">
                      <a16:creationId xmlns:a16="http://schemas.microsoft.com/office/drawing/2014/main" id="{9B379180-0EF3-AC4B-BB6F-A44B56B43574}"/>
                    </a:ext>
                  </a:extLst>
                </p:cNvPr>
                <p:cNvCxnSpPr/>
                <p:nvPr/>
              </p:nvCxnSpPr>
              <p:spPr>
                <a:xfrm rot="555067">
                  <a:off x="6198270" y="3119688"/>
                  <a:ext cx="122553"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D1E4718-69CC-9A4D-8245-C7A2E829B7FB}"/>
                    </a:ext>
                  </a:extLst>
                </p:cNvPr>
                <p:cNvCxnSpPr/>
                <p:nvPr/>
              </p:nvCxnSpPr>
              <p:spPr>
                <a:xfrm rot="555067">
                  <a:off x="6449574" y="3159358"/>
                  <a:ext cx="122553"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CFE24B7-8A29-DE40-B5E6-A42B64294001}"/>
                    </a:ext>
                  </a:extLst>
                </p:cNvPr>
                <p:cNvSpPr/>
                <p:nvPr/>
              </p:nvSpPr>
              <p:spPr>
                <a:xfrm rot="16755067">
                  <a:off x="6370959" y="3050669"/>
                  <a:ext cx="82742" cy="196619"/>
                </a:xfrm>
                <a:prstGeom prst="rect">
                  <a:avLst/>
                </a:prstGeom>
                <a:solidFill>
                  <a:srgbClr val="4912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 name="Rectangle 12">
                  <a:extLst>
                    <a:ext uri="{FF2B5EF4-FFF2-40B4-BE49-F238E27FC236}">
                      <a16:creationId xmlns:a16="http://schemas.microsoft.com/office/drawing/2014/main" id="{33612B1A-DF0C-934B-A691-FE153FE59912}"/>
                    </a:ext>
                  </a:extLst>
                </p:cNvPr>
                <p:cNvSpPr/>
                <p:nvPr/>
              </p:nvSpPr>
              <p:spPr>
                <a:xfrm rot="16755067">
                  <a:off x="6619657" y="3082173"/>
                  <a:ext cx="67125" cy="209759"/>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Rectangle 13">
                  <a:extLst>
                    <a:ext uri="{FF2B5EF4-FFF2-40B4-BE49-F238E27FC236}">
                      <a16:creationId xmlns:a16="http://schemas.microsoft.com/office/drawing/2014/main" id="{1F7E545E-3AF2-924C-A9A6-884E06FD7B73}"/>
                    </a:ext>
                  </a:extLst>
                </p:cNvPr>
                <p:cNvSpPr/>
                <p:nvPr/>
              </p:nvSpPr>
              <p:spPr>
                <a:xfrm rot="16755067">
                  <a:off x="6092987" y="2972944"/>
                  <a:ext cx="69850" cy="24398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grpSp>
            <p:nvGrpSpPr>
              <p:cNvPr id="2" name="Group 1">
                <a:extLst>
                  <a:ext uri="{FF2B5EF4-FFF2-40B4-BE49-F238E27FC236}">
                    <a16:creationId xmlns:a16="http://schemas.microsoft.com/office/drawing/2014/main" id="{4C225FD3-2B09-2944-A488-F65EF87B7534}"/>
                  </a:ext>
                </a:extLst>
              </p:cNvPr>
              <p:cNvGrpSpPr>
                <a:grpSpLocks noChangeAspect="1"/>
              </p:cNvGrpSpPr>
              <p:nvPr/>
            </p:nvGrpSpPr>
            <p:grpSpPr>
              <a:xfrm>
                <a:off x="326964" y="4229010"/>
                <a:ext cx="435268" cy="804672"/>
                <a:chOff x="-1530713" y="1178083"/>
                <a:chExt cx="1131104" cy="2091050"/>
              </a:xfrm>
            </p:grpSpPr>
            <p:grpSp>
              <p:nvGrpSpPr>
                <p:cNvPr id="16" name="Group 407">
                  <a:extLst>
                    <a:ext uri="{FF2B5EF4-FFF2-40B4-BE49-F238E27FC236}">
                      <a16:creationId xmlns:a16="http://schemas.microsoft.com/office/drawing/2014/main" id="{1BE3D66F-6B26-2448-BDAC-3490B2EB35FD}"/>
                    </a:ext>
                  </a:extLst>
                </p:cNvPr>
                <p:cNvGrpSpPr>
                  <a:grpSpLocks noChangeAspect="1"/>
                </p:cNvGrpSpPr>
                <p:nvPr/>
              </p:nvGrpSpPr>
              <p:grpSpPr bwMode="auto">
                <a:xfrm rot="5400000">
                  <a:off x="-758128" y="1412112"/>
                  <a:ext cx="212671" cy="504366"/>
                  <a:chOff x="1501" y="3143"/>
                  <a:chExt cx="62" cy="145"/>
                </a:xfrm>
                <a:solidFill>
                  <a:srgbClr val="FF0000"/>
                </a:solidFill>
              </p:grpSpPr>
              <p:sp>
                <p:nvSpPr>
                  <p:cNvPr id="19" name="Freeform 408">
                    <a:extLst>
                      <a:ext uri="{FF2B5EF4-FFF2-40B4-BE49-F238E27FC236}">
                        <a16:creationId xmlns:a16="http://schemas.microsoft.com/office/drawing/2014/main" id="{E6A1B604-9650-E043-B126-72E5338870CB}"/>
                      </a:ext>
                    </a:extLst>
                  </p:cNvPr>
                  <p:cNvSpPr>
                    <a:spLocks noChangeAspect="1"/>
                  </p:cNvSpPr>
                  <p:nvPr/>
                </p:nvSpPr>
                <p:spPr bwMode="auto">
                  <a:xfrm>
                    <a:off x="1501" y="3143"/>
                    <a:ext cx="62" cy="145"/>
                  </a:xfrm>
                  <a:custGeom>
                    <a:avLst/>
                    <a:gdLst>
                      <a:gd name="T0" fmla="*/ 62 w 123"/>
                      <a:gd name="T1" fmla="*/ 0 h 291"/>
                      <a:gd name="T2" fmla="*/ 49 w 123"/>
                      <a:gd name="T3" fmla="*/ 1 h 291"/>
                      <a:gd name="T4" fmla="*/ 37 w 123"/>
                      <a:gd name="T5" fmla="*/ 2 h 291"/>
                      <a:gd name="T6" fmla="*/ 27 w 123"/>
                      <a:gd name="T7" fmla="*/ 6 h 291"/>
                      <a:gd name="T8" fmla="*/ 18 w 123"/>
                      <a:gd name="T9" fmla="*/ 10 h 291"/>
                      <a:gd name="T10" fmla="*/ 10 w 123"/>
                      <a:gd name="T11" fmla="*/ 15 h 291"/>
                      <a:gd name="T12" fmla="*/ 5 w 123"/>
                      <a:gd name="T13" fmla="*/ 22 h 291"/>
                      <a:gd name="T14" fmla="*/ 1 w 123"/>
                      <a:gd name="T15" fmla="*/ 28 h 291"/>
                      <a:gd name="T16" fmla="*/ 0 w 123"/>
                      <a:gd name="T17" fmla="*/ 36 h 291"/>
                      <a:gd name="T18" fmla="*/ 0 w 123"/>
                      <a:gd name="T19" fmla="*/ 255 h 291"/>
                      <a:gd name="T20" fmla="*/ 1 w 123"/>
                      <a:gd name="T21" fmla="*/ 262 h 291"/>
                      <a:gd name="T22" fmla="*/ 5 w 123"/>
                      <a:gd name="T23" fmla="*/ 270 h 291"/>
                      <a:gd name="T24" fmla="*/ 10 w 123"/>
                      <a:gd name="T25" fmla="*/ 275 h 291"/>
                      <a:gd name="T26" fmla="*/ 18 w 123"/>
                      <a:gd name="T27" fmla="*/ 280 h 291"/>
                      <a:gd name="T28" fmla="*/ 27 w 123"/>
                      <a:gd name="T29" fmla="*/ 284 h 291"/>
                      <a:gd name="T30" fmla="*/ 37 w 123"/>
                      <a:gd name="T31" fmla="*/ 288 h 291"/>
                      <a:gd name="T32" fmla="*/ 49 w 123"/>
                      <a:gd name="T33" fmla="*/ 289 h 291"/>
                      <a:gd name="T34" fmla="*/ 62 w 123"/>
                      <a:gd name="T35" fmla="*/ 291 h 291"/>
                      <a:gd name="T36" fmla="*/ 74 w 123"/>
                      <a:gd name="T37" fmla="*/ 289 h 291"/>
                      <a:gd name="T38" fmla="*/ 86 w 123"/>
                      <a:gd name="T39" fmla="*/ 288 h 291"/>
                      <a:gd name="T40" fmla="*/ 96 w 123"/>
                      <a:gd name="T41" fmla="*/ 284 h 291"/>
                      <a:gd name="T42" fmla="*/ 106 w 123"/>
                      <a:gd name="T43" fmla="*/ 280 h 291"/>
                      <a:gd name="T44" fmla="*/ 114 w 123"/>
                      <a:gd name="T45" fmla="*/ 275 h 291"/>
                      <a:gd name="T46" fmla="*/ 119 w 123"/>
                      <a:gd name="T47" fmla="*/ 270 h 291"/>
                      <a:gd name="T48" fmla="*/ 122 w 123"/>
                      <a:gd name="T49" fmla="*/ 262 h 291"/>
                      <a:gd name="T50" fmla="*/ 123 w 123"/>
                      <a:gd name="T51" fmla="*/ 255 h 291"/>
                      <a:gd name="T52" fmla="*/ 123 w 123"/>
                      <a:gd name="T53" fmla="*/ 36 h 291"/>
                      <a:gd name="T54" fmla="*/ 122 w 123"/>
                      <a:gd name="T55" fmla="*/ 28 h 291"/>
                      <a:gd name="T56" fmla="*/ 119 w 123"/>
                      <a:gd name="T57" fmla="*/ 22 h 291"/>
                      <a:gd name="T58" fmla="*/ 114 w 123"/>
                      <a:gd name="T59" fmla="*/ 15 h 291"/>
                      <a:gd name="T60" fmla="*/ 106 w 123"/>
                      <a:gd name="T61" fmla="*/ 10 h 291"/>
                      <a:gd name="T62" fmla="*/ 96 w 123"/>
                      <a:gd name="T63" fmla="*/ 6 h 291"/>
                      <a:gd name="T64" fmla="*/ 86 w 123"/>
                      <a:gd name="T65" fmla="*/ 2 h 291"/>
                      <a:gd name="T66" fmla="*/ 74 w 123"/>
                      <a:gd name="T67" fmla="*/ 1 h 291"/>
                      <a:gd name="T68" fmla="*/ 62 w 123"/>
                      <a:gd name="T69" fmla="*/ 0 h 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291"/>
                      <a:gd name="T107" fmla="*/ 123 w 123"/>
                      <a:gd name="T108" fmla="*/ 291 h 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291">
                        <a:moveTo>
                          <a:pt x="62" y="0"/>
                        </a:moveTo>
                        <a:lnTo>
                          <a:pt x="49" y="1"/>
                        </a:lnTo>
                        <a:lnTo>
                          <a:pt x="37" y="2"/>
                        </a:lnTo>
                        <a:lnTo>
                          <a:pt x="27" y="6"/>
                        </a:lnTo>
                        <a:lnTo>
                          <a:pt x="18" y="10"/>
                        </a:lnTo>
                        <a:lnTo>
                          <a:pt x="10" y="15"/>
                        </a:lnTo>
                        <a:lnTo>
                          <a:pt x="5" y="22"/>
                        </a:lnTo>
                        <a:lnTo>
                          <a:pt x="1" y="28"/>
                        </a:lnTo>
                        <a:lnTo>
                          <a:pt x="0" y="36"/>
                        </a:lnTo>
                        <a:lnTo>
                          <a:pt x="0" y="255"/>
                        </a:lnTo>
                        <a:lnTo>
                          <a:pt x="1" y="262"/>
                        </a:lnTo>
                        <a:lnTo>
                          <a:pt x="5" y="270"/>
                        </a:lnTo>
                        <a:lnTo>
                          <a:pt x="10" y="275"/>
                        </a:lnTo>
                        <a:lnTo>
                          <a:pt x="18" y="280"/>
                        </a:lnTo>
                        <a:lnTo>
                          <a:pt x="27" y="284"/>
                        </a:lnTo>
                        <a:lnTo>
                          <a:pt x="37" y="288"/>
                        </a:lnTo>
                        <a:lnTo>
                          <a:pt x="49" y="289"/>
                        </a:lnTo>
                        <a:lnTo>
                          <a:pt x="62" y="291"/>
                        </a:lnTo>
                        <a:lnTo>
                          <a:pt x="74" y="289"/>
                        </a:lnTo>
                        <a:lnTo>
                          <a:pt x="86" y="288"/>
                        </a:lnTo>
                        <a:lnTo>
                          <a:pt x="96" y="284"/>
                        </a:lnTo>
                        <a:lnTo>
                          <a:pt x="106" y="280"/>
                        </a:lnTo>
                        <a:lnTo>
                          <a:pt x="114" y="275"/>
                        </a:lnTo>
                        <a:lnTo>
                          <a:pt x="119" y="270"/>
                        </a:lnTo>
                        <a:lnTo>
                          <a:pt x="122" y="262"/>
                        </a:lnTo>
                        <a:lnTo>
                          <a:pt x="123" y="255"/>
                        </a:lnTo>
                        <a:lnTo>
                          <a:pt x="123" y="36"/>
                        </a:lnTo>
                        <a:lnTo>
                          <a:pt x="122" y="28"/>
                        </a:lnTo>
                        <a:lnTo>
                          <a:pt x="119" y="22"/>
                        </a:lnTo>
                        <a:lnTo>
                          <a:pt x="114" y="15"/>
                        </a:lnTo>
                        <a:lnTo>
                          <a:pt x="106" y="10"/>
                        </a:lnTo>
                        <a:lnTo>
                          <a:pt x="96" y="6"/>
                        </a:lnTo>
                        <a:lnTo>
                          <a:pt x="86" y="2"/>
                        </a:lnTo>
                        <a:lnTo>
                          <a:pt x="74" y="1"/>
                        </a:lnTo>
                        <a:lnTo>
                          <a:pt x="62" y="0"/>
                        </a:lnTo>
                        <a:close/>
                      </a:path>
                    </a:pathLst>
                  </a:custGeom>
                  <a:grpFill/>
                  <a:ln w="9525">
                    <a:solidFill>
                      <a:schemeClr val="tx1"/>
                    </a:solidFill>
                    <a:round/>
                    <a:headEnd/>
                    <a:tailEnd/>
                  </a:ln>
                </p:spPr>
                <p:txBody>
                  <a:bodyPr>
                    <a:prstTxWarp prst="textNoShape">
                      <a:avLst/>
                    </a:prstTxWarp>
                  </a:bodyPr>
                  <a:lstStyle/>
                  <a:p>
                    <a:pPr algn="ctr">
                      <a:spcBef>
                        <a:spcPct val="50000"/>
                      </a:spcBef>
                    </a:pPr>
                    <a:endParaRPr lang="en-GB" sz="1000" b="1">
                      <a:latin typeface="Arial"/>
                      <a:cs typeface="Arial"/>
                    </a:endParaRPr>
                  </a:p>
                </p:txBody>
              </p:sp>
              <p:sp>
                <p:nvSpPr>
                  <p:cNvPr id="20" name="Freeform 409">
                    <a:extLst>
                      <a:ext uri="{FF2B5EF4-FFF2-40B4-BE49-F238E27FC236}">
                        <a16:creationId xmlns:a16="http://schemas.microsoft.com/office/drawing/2014/main" id="{D9903D08-D8B8-E74E-A2B0-E3AC85B869E3}"/>
                      </a:ext>
                    </a:extLst>
                  </p:cNvPr>
                  <p:cNvSpPr>
                    <a:spLocks noChangeAspect="1"/>
                  </p:cNvSpPr>
                  <p:nvPr/>
                </p:nvSpPr>
                <p:spPr bwMode="auto">
                  <a:xfrm>
                    <a:off x="1501" y="3143"/>
                    <a:ext cx="62" cy="37"/>
                  </a:xfrm>
                  <a:custGeom>
                    <a:avLst/>
                    <a:gdLst>
                      <a:gd name="T0" fmla="*/ 0 w 123"/>
                      <a:gd name="T1" fmla="*/ 36 h 73"/>
                      <a:gd name="T2" fmla="*/ 1 w 123"/>
                      <a:gd name="T3" fmla="*/ 44 h 73"/>
                      <a:gd name="T4" fmla="*/ 5 w 123"/>
                      <a:gd name="T5" fmla="*/ 51 h 73"/>
                      <a:gd name="T6" fmla="*/ 10 w 123"/>
                      <a:gd name="T7" fmla="*/ 56 h 73"/>
                      <a:gd name="T8" fmla="*/ 18 w 123"/>
                      <a:gd name="T9" fmla="*/ 63 h 73"/>
                      <a:gd name="T10" fmla="*/ 27 w 123"/>
                      <a:gd name="T11" fmla="*/ 66 h 73"/>
                      <a:gd name="T12" fmla="*/ 37 w 123"/>
                      <a:gd name="T13" fmla="*/ 70 h 73"/>
                      <a:gd name="T14" fmla="*/ 49 w 123"/>
                      <a:gd name="T15" fmla="*/ 72 h 73"/>
                      <a:gd name="T16" fmla="*/ 62 w 123"/>
                      <a:gd name="T17" fmla="*/ 73 h 73"/>
                      <a:gd name="T18" fmla="*/ 74 w 123"/>
                      <a:gd name="T19" fmla="*/ 72 h 73"/>
                      <a:gd name="T20" fmla="*/ 86 w 123"/>
                      <a:gd name="T21" fmla="*/ 70 h 73"/>
                      <a:gd name="T22" fmla="*/ 96 w 123"/>
                      <a:gd name="T23" fmla="*/ 66 h 73"/>
                      <a:gd name="T24" fmla="*/ 106 w 123"/>
                      <a:gd name="T25" fmla="*/ 63 h 73"/>
                      <a:gd name="T26" fmla="*/ 114 w 123"/>
                      <a:gd name="T27" fmla="*/ 56 h 73"/>
                      <a:gd name="T28" fmla="*/ 119 w 123"/>
                      <a:gd name="T29" fmla="*/ 51 h 73"/>
                      <a:gd name="T30" fmla="*/ 122 w 123"/>
                      <a:gd name="T31" fmla="*/ 44 h 73"/>
                      <a:gd name="T32" fmla="*/ 123 w 123"/>
                      <a:gd name="T33" fmla="*/ 36 h 73"/>
                      <a:gd name="T34" fmla="*/ 122 w 123"/>
                      <a:gd name="T35" fmla="*/ 28 h 73"/>
                      <a:gd name="T36" fmla="*/ 119 w 123"/>
                      <a:gd name="T37" fmla="*/ 22 h 73"/>
                      <a:gd name="T38" fmla="*/ 114 w 123"/>
                      <a:gd name="T39" fmla="*/ 15 h 73"/>
                      <a:gd name="T40" fmla="*/ 106 w 123"/>
                      <a:gd name="T41" fmla="*/ 10 h 73"/>
                      <a:gd name="T42" fmla="*/ 96 w 123"/>
                      <a:gd name="T43" fmla="*/ 6 h 73"/>
                      <a:gd name="T44" fmla="*/ 86 w 123"/>
                      <a:gd name="T45" fmla="*/ 2 h 73"/>
                      <a:gd name="T46" fmla="*/ 74 w 123"/>
                      <a:gd name="T47" fmla="*/ 1 h 73"/>
                      <a:gd name="T48" fmla="*/ 62 w 123"/>
                      <a:gd name="T49" fmla="*/ 0 h 73"/>
                      <a:gd name="T50" fmla="*/ 49 w 123"/>
                      <a:gd name="T51" fmla="*/ 1 h 73"/>
                      <a:gd name="T52" fmla="*/ 37 w 123"/>
                      <a:gd name="T53" fmla="*/ 2 h 73"/>
                      <a:gd name="T54" fmla="*/ 27 w 123"/>
                      <a:gd name="T55" fmla="*/ 6 h 73"/>
                      <a:gd name="T56" fmla="*/ 18 w 123"/>
                      <a:gd name="T57" fmla="*/ 10 h 73"/>
                      <a:gd name="T58" fmla="*/ 10 w 123"/>
                      <a:gd name="T59" fmla="*/ 15 h 73"/>
                      <a:gd name="T60" fmla="*/ 5 w 123"/>
                      <a:gd name="T61" fmla="*/ 22 h 73"/>
                      <a:gd name="T62" fmla="*/ 1 w 123"/>
                      <a:gd name="T63" fmla="*/ 28 h 73"/>
                      <a:gd name="T64" fmla="*/ 0 w 123"/>
                      <a:gd name="T65" fmla="*/ 36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73"/>
                      <a:gd name="T101" fmla="*/ 123 w 123"/>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73">
                        <a:moveTo>
                          <a:pt x="0" y="36"/>
                        </a:moveTo>
                        <a:lnTo>
                          <a:pt x="1" y="44"/>
                        </a:lnTo>
                        <a:lnTo>
                          <a:pt x="5" y="51"/>
                        </a:lnTo>
                        <a:lnTo>
                          <a:pt x="10" y="56"/>
                        </a:lnTo>
                        <a:lnTo>
                          <a:pt x="18" y="63"/>
                        </a:lnTo>
                        <a:lnTo>
                          <a:pt x="27" y="66"/>
                        </a:lnTo>
                        <a:lnTo>
                          <a:pt x="37" y="70"/>
                        </a:lnTo>
                        <a:lnTo>
                          <a:pt x="49" y="72"/>
                        </a:lnTo>
                        <a:lnTo>
                          <a:pt x="62" y="73"/>
                        </a:lnTo>
                        <a:lnTo>
                          <a:pt x="74" y="72"/>
                        </a:lnTo>
                        <a:lnTo>
                          <a:pt x="86" y="70"/>
                        </a:lnTo>
                        <a:lnTo>
                          <a:pt x="96" y="66"/>
                        </a:lnTo>
                        <a:lnTo>
                          <a:pt x="106" y="63"/>
                        </a:lnTo>
                        <a:lnTo>
                          <a:pt x="114" y="56"/>
                        </a:lnTo>
                        <a:lnTo>
                          <a:pt x="119" y="51"/>
                        </a:lnTo>
                        <a:lnTo>
                          <a:pt x="122" y="44"/>
                        </a:lnTo>
                        <a:lnTo>
                          <a:pt x="123" y="36"/>
                        </a:lnTo>
                        <a:lnTo>
                          <a:pt x="122" y="28"/>
                        </a:lnTo>
                        <a:lnTo>
                          <a:pt x="119" y="22"/>
                        </a:lnTo>
                        <a:lnTo>
                          <a:pt x="114" y="15"/>
                        </a:lnTo>
                        <a:lnTo>
                          <a:pt x="106" y="10"/>
                        </a:lnTo>
                        <a:lnTo>
                          <a:pt x="96" y="6"/>
                        </a:lnTo>
                        <a:lnTo>
                          <a:pt x="86" y="2"/>
                        </a:lnTo>
                        <a:lnTo>
                          <a:pt x="74" y="1"/>
                        </a:lnTo>
                        <a:lnTo>
                          <a:pt x="62" y="0"/>
                        </a:lnTo>
                        <a:lnTo>
                          <a:pt x="49" y="1"/>
                        </a:lnTo>
                        <a:lnTo>
                          <a:pt x="37" y="2"/>
                        </a:lnTo>
                        <a:lnTo>
                          <a:pt x="27" y="6"/>
                        </a:lnTo>
                        <a:lnTo>
                          <a:pt x="18" y="10"/>
                        </a:lnTo>
                        <a:lnTo>
                          <a:pt x="10" y="15"/>
                        </a:lnTo>
                        <a:lnTo>
                          <a:pt x="5" y="22"/>
                        </a:lnTo>
                        <a:lnTo>
                          <a:pt x="1" y="28"/>
                        </a:lnTo>
                        <a:lnTo>
                          <a:pt x="0" y="36"/>
                        </a:lnTo>
                        <a:close/>
                      </a:path>
                    </a:pathLst>
                  </a:custGeom>
                  <a:grpFill/>
                  <a:ln w="9525">
                    <a:solidFill>
                      <a:schemeClr val="tx1"/>
                    </a:solidFill>
                    <a:round/>
                    <a:headEnd/>
                    <a:tailEnd/>
                  </a:ln>
                </p:spPr>
                <p:txBody>
                  <a:bodyPr>
                    <a:prstTxWarp prst="textNoShape">
                      <a:avLst/>
                    </a:prstTxWarp>
                  </a:bodyPr>
                  <a:lstStyle/>
                  <a:p>
                    <a:pPr algn="ctr">
                      <a:spcBef>
                        <a:spcPct val="50000"/>
                      </a:spcBef>
                    </a:pPr>
                    <a:endParaRPr lang="en-GB" sz="1000" b="1">
                      <a:latin typeface="Arial"/>
                      <a:cs typeface="Arial"/>
                    </a:endParaRPr>
                  </a:p>
                </p:txBody>
              </p:sp>
              <p:sp>
                <p:nvSpPr>
                  <p:cNvPr id="21" name="Freeform 410">
                    <a:extLst>
                      <a:ext uri="{FF2B5EF4-FFF2-40B4-BE49-F238E27FC236}">
                        <a16:creationId xmlns:a16="http://schemas.microsoft.com/office/drawing/2014/main" id="{E5472D32-FFF8-A146-9985-CA8D7F9A815B}"/>
                      </a:ext>
                    </a:extLst>
                  </p:cNvPr>
                  <p:cNvSpPr>
                    <a:spLocks noChangeAspect="1"/>
                  </p:cNvSpPr>
                  <p:nvPr/>
                </p:nvSpPr>
                <p:spPr bwMode="auto">
                  <a:xfrm>
                    <a:off x="1501" y="3143"/>
                    <a:ext cx="62" cy="145"/>
                  </a:xfrm>
                  <a:custGeom>
                    <a:avLst/>
                    <a:gdLst>
                      <a:gd name="T0" fmla="*/ 62 w 123"/>
                      <a:gd name="T1" fmla="*/ 0 h 291"/>
                      <a:gd name="T2" fmla="*/ 49 w 123"/>
                      <a:gd name="T3" fmla="*/ 1 h 291"/>
                      <a:gd name="T4" fmla="*/ 37 w 123"/>
                      <a:gd name="T5" fmla="*/ 2 h 291"/>
                      <a:gd name="T6" fmla="*/ 27 w 123"/>
                      <a:gd name="T7" fmla="*/ 6 h 291"/>
                      <a:gd name="T8" fmla="*/ 18 w 123"/>
                      <a:gd name="T9" fmla="*/ 10 h 291"/>
                      <a:gd name="T10" fmla="*/ 10 w 123"/>
                      <a:gd name="T11" fmla="*/ 15 h 291"/>
                      <a:gd name="T12" fmla="*/ 5 w 123"/>
                      <a:gd name="T13" fmla="*/ 22 h 291"/>
                      <a:gd name="T14" fmla="*/ 1 w 123"/>
                      <a:gd name="T15" fmla="*/ 28 h 291"/>
                      <a:gd name="T16" fmla="*/ 0 w 123"/>
                      <a:gd name="T17" fmla="*/ 36 h 291"/>
                      <a:gd name="T18" fmla="*/ 0 w 123"/>
                      <a:gd name="T19" fmla="*/ 255 h 291"/>
                      <a:gd name="T20" fmla="*/ 1 w 123"/>
                      <a:gd name="T21" fmla="*/ 262 h 291"/>
                      <a:gd name="T22" fmla="*/ 5 w 123"/>
                      <a:gd name="T23" fmla="*/ 270 h 291"/>
                      <a:gd name="T24" fmla="*/ 10 w 123"/>
                      <a:gd name="T25" fmla="*/ 275 h 291"/>
                      <a:gd name="T26" fmla="*/ 18 w 123"/>
                      <a:gd name="T27" fmla="*/ 280 h 291"/>
                      <a:gd name="T28" fmla="*/ 27 w 123"/>
                      <a:gd name="T29" fmla="*/ 284 h 291"/>
                      <a:gd name="T30" fmla="*/ 37 w 123"/>
                      <a:gd name="T31" fmla="*/ 288 h 291"/>
                      <a:gd name="T32" fmla="*/ 49 w 123"/>
                      <a:gd name="T33" fmla="*/ 289 h 291"/>
                      <a:gd name="T34" fmla="*/ 62 w 123"/>
                      <a:gd name="T35" fmla="*/ 291 h 291"/>
                      <a:gd name="T36" fmla="*/ 74 w 123"/>
                      <a:gd name="T37" fmla="*/ 289 h 291"/>
                      <a:gd name="T38" fmla="*/ 86 w 123"/>
                      <a:gd name="T39" fmla="*/ 288 h 291"/>
                      <a:gd name="T40" fmla="*/ 96 w 123"/>
                      <a:gd name="T41" fmla="*/ 284 h 291"/>
                      <a:gd name="T42" fmla="*/ 106 w 123"/>
                      <a:gd name="T43" fmla="*/ 280 h 291"/>
                      <a:gd name="T44" fmla="*/ 114 w 123"/>
                      <a:gd name="T45" fmla="*/ 275 h 291"/>
                      <a:gd name="T46" fmla="*/ 119 w 123"/>
                      <a:gd name="T47" fmla="*/ 270 h 291"/>
                      <a:gd name="T48" fmla="*/ 122 w 123"/>
                      <a:gd name="T49" fmla="*/ 262 h 291"/>
                      <a:gd name="T50" fmla="*/ 123 w 123"/>
                      <a:gd name="T51" fmla="*/ 255 h 291"/>
                      <a:gd name="T52" fmla="*/ 123 w 123"/>
                      <a:gd name="T53" fmla="*/ 36 h 291"/>
                      <a:gd name="T54" fmla="*/ 122 w 123"/>
                      <a:gd name="T55" fmla="*/ 28 h 291"/>
                      <a:gd name="T56" fmla="*/ 119 w 123"/>
                      <a:gd name="T57" fmla="*/ 22 h 291"/>
                      <a:gd name="T58" fmla="*/ 114 w 123"/>
                      <a:gd name="T59" fmla="*/ 15 h 291"/>
                      <a:gd name="T60" fmla="*/ 106 w 123"/>
                      <a:gd name="T61" fmla="*/ 10 h 291"/>
                      <a:gd name="T62" fmla="*/ 96 w 123"/>
                      <a:gd name="T63" fmla="*/ 6 h 291"/>
                      <a:gd name="T64" fmla="*/ 86 w 123"/>
                      <a:gd name="T65" fmla="*/ 2 h 291"/>
                      <a:gd name="T66" fmla="*/ 74 w 123"/>
                      <a:gd name="T67" fmla="*/ 1 h 291"/>
                      <a:gd name="T68" fmla="*/ 62 w 123"/>
                      <a:gd name="T69" fmla="*/ 0 h 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291"/>
                      <a:gd name="T107" fmla="*/ 123 w 123"/>
                      <a:gd name="T108" fmla="*/ 291 h 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291">
                        <a:moveTo>
                          <a:pt x="62" y="0"/>
                        </a:moveTo>
                        <a:lnTo>
                          <a:pt x="49" y="1"/>
                        </a:lnTo>
                        <a:lnTo>
                          <a:pt x="37" y="2"/>
                        </a:lnTo>
                        <a:lnTo>
                          <a:pt x="27" y="6"/>
                        </a:lnTo>
                        <a:lnTo>
                          <a:pt x="18" y="10"/>
                        </a:lnTo>
                        <a:lnTo>
                          <a:pt x="10" y="15"/>
                        </a:lnTo>
                        <a:lnTo>
                          <a:pt x="5" y="22"/>
                        </a:lnTo>
                        <a:lnTo>
                          <a:pt x="1" y="28"/>
                        </a:lnTo>
                        <a:lnTo>
                          <a:pt x="0" y="36"/>
                        </a:lnTo>
                        <a:lnTo>
                          <a:pt x="0" y="255"/>
                        </a:lnTo>
                        <a:lnTo>
                          <a:pt x="1" y="262"/>
                        </a:lnTo>
                        <a:lnTo>
                          <a:pt x="5" y="270"/>
                        </a:lnTo>
                        <a:lnTo>
                          <a:pt x="10" y="275"/>
                        </a:lnTo>
                        <a:lnTo>
                          <a:pt x="18" y="280"/>
                        </a:lnTo>
                        <a:lnTo>
                          <a:pt x="27" y="284"/>
                        </a:lnTo>
                        <a:lnTo>
                          <a:pt x="37" y="288"/>
                        </a:lnTo>
                        <a:lnTo>
                          <a:pt x="49" y="289"/>
                        </a:lnTo>
                        <a:lnTo>
                          <a:pt x="62" y="291"/>
                        </a:lnTo>
                        <a:lnTo>
                          <a:pt x="74" y="289"/>
                        </a:lnTo>
                        <a:lnTo>
                          <a:pt x="86" y="288"/>
                        </a:lnTo>
                        <a:lnTo>
                          <a:pt x="96" y="284"/>
                        </a:lnTo>
                        <a:lnTo>
                          <a:pt x="106" y="280"/>
                        </a:lnTo>
                        <a:lnTo>
                          <a:pt x="114" y="275"/>
                        </a:lnTo>
                        <a:lnTo>
                          <a:pt x="119" y="270"/>
                        </a:lnTo>
                        <a:lnTo>
                          <a:pt x="122" y="262"/>
                        </a:lnTo>
                        <a:lnTo>
                          <a:pt x="123" y="255"/>
                        </a:lnTo>
                        <a:lnTo>
                          <a:pt x="123" y="36"/>
                        </a:lnTo>
                        <a:lnTo>
                          <a:pt x="122" y="28"/>
                        </a:lnTo>
                        <a:lnTo>
                          <a:pt x="119" y="22"/>
                        </a:lnTo>
                        <a:lnTo>
                          <a:pt x="114" y="15"/>
                        </a:lnTo>
                        <a:lnTo>
                          <a:pt x="106" y="10"/>
                        </a:lnTo>
                        <a:lnTo>
                          <a:pt x="96" y="6"/>
                        </a:lnTo>
                        <a:lnTo>
                          <a:pt x="86" y="2"/>
                        </a:lnTo>
                        <a:lnTo>
                          <a:pt x="74" y="1"/>
                        </a:lnTo>
                        <a:lnTo>
                          <a:pt x="62" y="0"/>
                        </a:lnTo>
                        <a:close/>
                      </a:path>
                    </a:pathLst>
                  </a:custGeom>
                  <a:solidFill>
                    <a:srgbClr val="00B050"/>
                  </a:solidFill>
                  <a:ln w="3175">
                    <a:solidFill>
                      <a:schemeClr val="tx1"/>
                    </a:solidFill>
                    <a:round/>
                    <a:headEnd/>
                    <a:tailEnd/>
                  </a:ln>
                </p:spPr>
                <p:txBody>
                  <a:bodyPr>
                    <a:prstTxWarp prst="textNoShape">
                      <a:avLst/>
                    </a:prstTxWarp>
                  </a:bodyPr>
                  <a:lstStyle/>
                  <a:p>
                    <a:pPr algn="ctr">
                      <a:spcBef>
                        <a:spcPct val="50000"/>
                      </a:spcBef>
                    </a:pPr>
                    <a:endParaRPr lang="en-GB" sz="1000" b="1">
                      <a:latin typeface="Arial"/>
                      <a:cs typeface="Arial"/>
                    </a:endParaRPr>
                  </a:p>
                </p:txBody>
              </p:sp>
              <p:sp>
                <p:nvSpPr>
                  <p:cNvPr id="22" name="Freeform 411">
                    <a:extLst>
                      <a:ext uri="{FF2B5EF4-FFF2-40B4-BE49-F238E27FC236}">
                        <a16:creationId xmlns:a16="http://schemas.microsoft.com/office/drawing/2014/main" id="{CE4C1347-98D8-DD45-B739-46AA3B0EE8B0}"/>
                      </a:ext>
                    </a:extLst>
                  </p:cNvPr>
                  <p:cNvSpPr>
                    <a:spLocks noChangeAspect="1"/>
                  </p:cNvSpPr>
                  <p:nvPr/>
                </p:nvSpPr>
                <p:spPr bwMode="auto">
                  <a:xfrm>
                    <a:off x="1501" y="3161"/>
                    <a:ext cx="62" cy="19"/>
                  </a:xfrm>
                  <a:custGeom>
                    <a:avLst/>
                    <a:gdLst>
                      <a:gd name="T0" fmla="*/ 0 w 123"/>
                      <a:gd name="T1" fmla="*/ 0 h 37"/>
                      <a:gd name="T2" fmla="*/ 1 w 123"/>
                      <a:gd name="T3" fmla="*/ 8 h 37"/>
                      <a:gd name="T4" fmla="*/ 5 w 123"/>
                      <a:gd name="T5" fmla="*/ 15 h 37"/>
                      <a:gd name="T6" fmla="*/ 10 w 123"/>
                      <a:gd name="T7" fmla="*/ 20 h 37"/>
                      <a:gd name="T8" fmla="*/ 18 w 123"/>
                      <a:gd name="T9" fmla="*/ 27 h 37"/>
                      <a:gd name="T10" fmla="*/ 27 w 123"/>
                      <a:gd name="T11" fmla="*/ 30 h 37"/>
                      <a:gd name="T12" fmla="*/ 37 w 123"/>
                      <a:gd name="T13" fmla="*/ 34 h 37"/>
                      <a:gd name="T14" fmla="*/ 49 w 123"/>
                      <a:gd name="T15" fmla="*/ 36 h 37"/>
                      <a:gd name="T16" fmla="*/ 62 w 123"/>
                      <a:gd name="T17" fmla="*/ 37 h 37"/>
                      <a:gd name="T18" fmla="*/ 74 w 123"/>
                      <a:gd name="T19" fmla="*/ 36 h 37"/>
                      <a:gd name="T20" fmla="*/ 86 w 123"/>
                      <a:gd name="T21" fmla="*/ 34 h 37"/>
                      <a:gd name="T22" fmla="*/ 96 w 123"/>
                      <a:gd name="T23" fmla="*/ 30 h 37"/>
                      <a:gd name="T24" fmla="*/ 106 w 123"/>
                      <a:gd name="T25" fmla="*/ 27 h 37"/>
                      <a:gd name="T26" fmla="*/ 114 w 123"/>
                      <a:gd name="T27" fmla="*/ 20 h 37"/>
                      <a:gd name="T28" fmla="*/ 119 w 123"/>
                      <a:gd name="T29" fmla="*/ 15 h 37"/>
                      <a:gd name="T30" fmla="*/ 122 w 123"/>
                      <a:gd name="T31" fmla="*/ 8 h 37"/>
                      <a:gd name="T32" fmla="*/ 123 w 123"/>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37"/>
                      <a:gd name="T53" fmla="*/ 123 w 12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37">
                        <a:moveTo>
                          <a:pt x="0" y="0"/>
                        </a:moveTo>
                        <a:lnTo>
                          <a:pt x="1" y="8"/>
                        </a:lnTo>
                        <a:lnTo>
                          <a:pt x="5" y="15"/>
                        </a:lnTo>
                        <a:lnTo>
                          <a:pt x="10" y="20"/>
                        </a:lnTo>
                        <a:lnTo>
                          <a:pt x="18" y="27"/>
                        </a:lnTo>
                        <a:lnTo>
                          <a:pt x="27" y="30"/>
                        </a:lnTo>
                        <a:lnTo>
                          <a:pt x="37" y="34"/>
                        </a:lnTo>
                        <a:lnTo>
                          <a:pt x="49" y="36"/>
                        </a:lnTo>
                        <a:lnTo>
                          <a:pt x="62" y="37"/>
                        </a:lnTo>
                        <a:lnTo>
                          <a:pt x="74" y="36"/>
                        </a:lnTo>
                        <a:lnTo>
                          <a:pt x="86" y="34"/>
                        </a:lnTo>
                        <a:lnTo>
                          <a:pt x="96" y="30"/>
                        </a:lnTo>
                        <a:lnTo>
                          <a:pt x="106" y="27"/>
                        </a:lnTo>
                        <a:lnTo>
                          <a:pt x="114" y="20"/>
                        </a:lnTo>
                        <a:lnTo>
                          <a:pt x="119" y="15"/>
                        </a:lnTo>
                        <a:lnTo>
                          <a:pt x="122" y="8"/>
                        </a:lnTo>
                        <a:lnTo>
                          <a:pt x="123" y="0"/>
                        </a:lnTo>
                      </a:path>
                    </a:pathLst>
                  </a:custGeom>
                  <a:solidFill>
                    <a:srgbClr val="00B050"/>
                  </a:solidFill>
                  <a:ln w="3175">
                    <a:solidFill>
                      <a:schemeClr val="tx1"/>
                    </a:solidFill>
                    <a:round/>
                    <a:headEnd/>
                    <a:tailEnd/>
                  </a:ln>
                </p:spPr>
                <p:txBody>
                  <a:bodyPr>
                    <a:prstTxWarp prst="textNoShape">
                      <a:avLst/>
                    </a:prstTxWarp>
                  </a:bodyPr>
                  <a:lstStyle/>
                  <a:p>
                    <a:pPr algn="ctr">
                      <a:spcBef>
                        <a:spcPct val="50000"/>
                      </a:spcBef>
                    </a:pPr>
                    <a:endParaRPr lang="en-GB" sz="1000" b="1">
                      <a:latin typeface="Arial"/>
                      <a:cs typeface="Arial"/>
                    </a:endParaRPr>
                  </a:p>
                </p:txBody>
              </p:sp>
            </p:grpSp>
            <p:cxnSp>
              <p:nvCxnSpPr>
                <p:cNvPr id="18" name="Straight Connector 17">
                  <a:extLst>
                    <a:ext uri="{FF2B5EF4-FFF2-40B4-BE49-F238E27FC236}">
                      <a16:creationId xmlns:a16="http://schemas.microsoft.com/office/drawing/2014/main" id="{D5423B50-1FCB-3744-B865-74E5C66FA2D8}"/>
                    </a:ext>
                  </a:extLst>
                </p:cNvPr>
                <p:cNvCxnSpPr/>
                <p:nvPr/>
              </p:nvCxnSpPr>
              <p:spPr>
                <a:xfrm>
                  <a:off x="-1134151" y="1647727"/>
                  <a:ext cx="227914" cy="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6E5DB1CA-A216-3640-B1DB-56E0EE0E9393}"/>
                    </a:ext>
                  </a:extLst>
                </p:cNvPr>
                <p:cNvSpPr/>
                <p:nvPr/>
              </p:nvSpPr>
              <p:spPr>
                <a:xfrm rot="5400000">
                  <a:off x="-2352678" y="2000048"/>
                  <a:ext cx="2091050" cy="447119"/>
                </a:xfrm>
                <a:custGeom>
                  <a:avLst/>
                  <a:gdLst>
                    <a:gd name="connsiteX0" fmla="*/ 0 w 4252452"/>
                    <a:gd name="connsiteY0" fmla="*/ 484141 h 484141"/>
                    <a:gd name="connsiteX1" fmla="*/ 286774 w 4252452"/>
                    <a:gd name="connsiteY1" fmla="*/ 238335 h 484141"/>
                    <a:gd name="connsiteX2" fmla="*/ 966839 w 4252452"/>
                    <a:gd name="connsiteY2" fmla="*/ 58077 h 484141"/>
                    <a:gd name="connsiteX3" fmla="*/ 1966452 w 4252452"/>
                    <a:gd name="connsiteY3" fmla="*/ 722 h 484141"/>
                    <a:gd name="connsiteX4" fmla="*/ 2802194 w 4252452"/>
                    <a:gd name="connsiteY4" fmla="*/ 33496 h 484141"/>
                    <a:gd name="connsiteX5" fmla="*/ 3572387 w 4252452"/>
                    <a:gd name="connsiteY5" fmla="*/ 140012 h 484141"/>
                    <a:gd name="connsiteX6" fmla="*/ 4072194 w 4252452"/>
                    <a:gd name="connsiteY6" fmla="*/ 320270 h 484141"/>
                    <a:gd name="connsiteX7" fmla="*/ 4252452 w 4252452"/>
                    <a:gd name="connsiteY7" fmla="*/ 459561 h 484141"/>
                    <a:gd name="connsiteX0" fmla="*/ 0 w 4252452"/>
                    <a:gd name="connsiteY0" fmla="*/ 484141 h 484141"/>
                    <a:gd name="connsiteX1" fmla="*/ 288846 w 4252452"/>
                    <a:gd name="connsiteY1" fmla="*/ 270967 h 484141"/>
                    <a:gd name="connsiteX2" fmla="*/ 966839 w 4252452"/>
                    <a:gd name="connsiteY2" fmla="*/ 58077 h 484141"/>
                    <a:gd name="connsiteX3" fmla="*/ 1966452 w 4252452"/>
                    <a:gd name="connsiteY3" fmla="*/ 722 h 484141"/>
                    <a:gd name="connsiteX4" fmla="*/ 2802194 w 4252452"/>
                    <a:gd name="connsiteY4" fmla="*/ 33496 h 484141"/>
                    <a:gd name="connsiteX5" fmla="*/ 3572387 w 4252452"/>
                    <a:gd name="connsiteY5" fmla="*/ 140012 h 484141"/>
                    <a:gd name="connsiteX6" fmla="*/ 4072194 w 4252452"/>
                    <a:gd name="connsiteY6" fmla="*/ 320270 h 484141"/>
                    <a:gd name="connsiteX7" fmla="*/ 4252452 w 4252452"/>
                    <a:gd name="connsiteY7" fmla="*/ 459561 h 48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452" h="484141">
                      <a:moveTo>
                        <a:pt x="0" y="484141"/>
                      </a:moveTo>
                      <a:cubicBezTo>
                        <a:pt x="62817" y="396743"/>
                        <a:pt x="127706" y="341978"/>
                        <a:pt x="288846" y="270967"/>
                      </a:cubicBezTo>
                      <a:cubicBezTo>
                        <a:pt x="449986" y="199956"/>
                        <a:pt x="687238" y="103118"/>
                        <a:pt x="966839" y="58077"/>
                      </a:cubicBezTo>
                      <a:cubicBezTo>
                        <a:pt x="1246440" y="13036"/>
                        <a:pt x="1660560" y="4819"/>
                        <a:pt x="1966452" y="722"/>
                      </a:cubicBezTo>
                      <a:cubicBezTo>
                        <a:pt x="2272344" y="-3375"/>
                        <a:pt x="2534538" y="10281"/>
                        <a:pt x="2802194" y="33496"/>
                      </a:cubicBezTo>
                      <a:cubicBezTo>
                        <a:pt x="3069850" y="56711"/>
                        <a:pt x="3360720" y="92216"/>
                        <a:pt x="3572387" y="140012"/>
                      </a:cubicBezTo>
                      <a:cubicBezTo>
                        <a:pt x="3784054" y="187808"/>
                        <a:pt x="3958850" y="267012"/>
                        <a:pt x="4072194" y="320270"/>
                      </a:cubicBezTo>
                      <a:cubicBezTo>
                        <a:pt x="4185538" y="373528"/>
                        <a:pt x="4252452" y="459561"/>
                        <a:pt x="4252452" y="459561"/>
                      </a:cubicBezTo>
                    </a:path>
                  </a:pathLst>
                </a:custGeom>
                <a:ln w="28575"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p>
              </p:txBody>
            </p:sp>
          </p:grpSp>
        </p:grpSp>
        <p:sp>
          <p:nvSpPr>
            <p:cNvPr id="26" name="TextBox 25">
              <a:extLst>
                <a:ext uri="{FF2B5EF4-FFF2-40B4-BE49-F238E27FC236}">
                  <a16:creationId xmlns:a16="http://schemas.microsoft.com/office/drawing/2014/main" id="{23A7F270-DF4E-5D4D-AE66-C383EB9E4876}"/>
                </a:ext>
              </a:extLst>
            </p:cNvPr>
            <p:cNvSpPr txBox="1"/>
            <p:nvPr/>
          </p:nvSpPr>
          <p:spPr>
            <a:xfrm>
              <a:off x="687968" y="5350735"/>
              <a:ext cx="56457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CAR</a:t>
              </a:r>
            </a:p>
          </p:txBody>
        </p:sp>
        <p:sp>
          <p:nvSpPr>
            <p:cNvPr id="27" name="TextBox 26">
              <a:extLst>
                <a:ext uri="{FF2B5EF4-FFF2-40B4-BE49-F238E27FC236}">
                  <a16:creationId xmlns:a16="http://schemas.microsoft.com/office/drawing/2014/main" id="{86C6DD83-C792-4F4B-BAF9-1AD8FDEE80F8}"/>
                </a:ext>
              </a:extLst>
            </p:cNvPr>
            <p:cNvSpPr txBox="1"/>
            <p:nvPr/>
          </p:nvSpPr>
          <p:spPr>
            <a:xfrm>
              <a:off x="-5081" y="3865806"/>
              <a:ext cx="1040670" cy="73866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Tumor </a:t>
              </a:r>
            </a:p>
            <a:p>
              <a:r>
                <a:rPr lang="en-US" sz="1400" dirty="0">
                  <a:latin typeface="Arial" panose="020B0604020202020204" pitchFamily="34" charset="0"/>
                  <a:cs typeface="Arial" panose="020B0604020202020204" pitchFamily="34" charset="0"/>
                </a:rPr>
                <a:t>associated</a:t>
              </a:r>
            </a:p>
            <a:p>
              <a:r>
                <a:rPr lang="en-US" sz="1400" dirty="0">
                  <a:latin typeface="Arial" panose="020B0604020202020204" pitchFamily="34" charset="0"/>
                  <a:cs typeface="Arial" panose="020B0604020202020204" pitchFamily="34" charset="0"/>
                </a:rPr>
                <a:t>antigen</a:t>
              </a:r>
            </a:p>
          </p:txBody>
        </p:sp>
        <p:sp>
          <p:nvSpPr>
            <p:cNvPr id="28" name="Rounded Rectangle 27">
              <a:extLst>
                <a:ext uri="{FF2B5EF4-FFF2-40B4-BE49-F238E27FC236}">
                  <a16:creationId xmlns:a16="http://schemas.microsoft.com/office/drawing/2014/main" id="{2C2776EC-8DF2-5948-A19B-0C9C8F267642}"/>
                </a:ext>
              </a:extLst>
            </p:cNvPr>
            <p:cNvSpPr/>
            <p:nvPr/>
          </p:nvSpPr>
          <p:spPr>
            <a:xfrm>
              <a:off x="2082377" y="4607857"/>
              <a:ext cx="200958" cy="264886"/>
            </a:xfrm>
            <a:prstGeom prst="roundRect">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9A6B559-488F-434C-A737-C5AA95FB42ED}"/>
                </a:ext>
              </a:extLst>
            </p:cNvPr>
            <p:cNvCxnSpPr/>
            <p:nvPr/>
          </p:nvCxnSpPr>
          <p:spPr>
            <a:xfrm>
              <a:off x="1374829" y="4108027"/>
              <a:ext cx="663944" cy="47074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6D6BC2E-33FA-D24A-88E7-603DE6522789}"/>
                </a:ext>
              </a:extLst>
            </p:cNvPr>
            <p:cNvCxnSpPr>
              <a:cxnSpLocks/>
            </p:cNvCxnSpPr>
            <p:nvPr/>
          </p:nvCxnSpPr>
          <p:spPr>
            <a:xfrm flipV="1">
              <a:off x="1353520" y="4918716"/>
              <a:ext cx="723638" cy="67006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2" name="TextBox 31">
            <a:extLst>
              <a:ext uri="{FF2B5EF4-FFF2-40B4-BE49-F238E27FC236}">
                <a16:creationId xmlns:a16="http://schemas.microsoft.com/office/drawing/2014/main" id="{ED12C2A5-AA10-4941-8DD4-AF93125749CD}"/>
              </a:ext>
            </a:extLst>
          </p:cNvPr>
          <p:cNvSpPr txBox="1"/>
          <p:nvPr/>
        </p:nvSpPr>
        <p:spPr>
          <a:xfrm>
            <a:off x="7963326" y="6535837"/>
            <a:ext cx="114572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(NIH NCI) </a:t>
            </a:r>
          </a:p>
        </p:txBody>
      </p:sp>
    </p:spTree>
    <p:extLst>
      <p:ext uri="{BB962C8B-B14F-4D97-AF65-F5344CB8AC3E}">
        <p14:creationId xmlns:p14="http://schemas.microsoft.com/office/powerpoint/2010/main" val="10518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3CD43D-49E0-544F-A58F-6952F76998C2}"/>
              </a:ext>
            </a:extLst>
          </p:cNvPr>
          <p:cNvSpPr txBox="1">
            <a:spLocks/>
          </p:cNvSpPr>
          <p:nvPr/>
        </p:nvSpPr>
        <p:spPr bwMode="auto">
          <a:xfrm>
            <a:off x="834107" y="114581"/>
            <a:ext cx="7500207" cy="1193358"/>
          </a:xfrm>
          <a:prstGeom prst="rect">
            <a:avLst/>
          </a:prstGeom>
          <a:noFill/>
          <a:ln w="9525">
            <a:noFill/>
            <a:miter lim="800000"/>
            <a:headEnd/>
            <a:tailEnd/>
          </a:ln>
        </p:spPr>
        <p:txBody>
          <a:bodyPr lIns="91416" tIns="45707" rIns="91416" bIns="45707">
            <a:prstTxWarp prst="textNoShape">
              <a:avLst/>
            </a:prstTxWarp>
          </a:bodyPr>
          <a:lstStyle/>
          <a:p>
            <a:pPr algn="ctr"/>
            <a:r>
              <a:rPr lang="en-US" sz="3200" dirty="0">
                <a:latin typeface="Arial"/>
                <a:ea typeface="Arial" charset="0"/>
                <a:cs typeface="Arial"/>
              </a:rPr>
              <a:t>Current limitations of adoptive </a:t>
            </a:r>
          </a:p>
          <a:p>
            <a:pPr algn="ctr"/>
            <a:r>
              <a:rPr lang="en-US" sz="3200" dirty="0">
                <a:latin typeface="Arial"/>
                <a:ea typeface="Arial" charset="0"/>
                <a:cs typeface="Arial"/>
              </a:rPr>
              <a:t>CAR T cell therapy</a:t>
            </a:r>
          </a:p>
        </p:txBody>
      </p:sp>
      <p:sp>
        <p:nvSpPr>
          <p:cNvPr id="17" name="Rectangle 16">
            <a:extLst>
              <a:ext uri="{FF2B5EF4-FFF2-40B4-BE49-F238E27FC236}">
                <a16:creationId xmlns:a16="http://schemas.microsoft.com/office/drawing/2014/main" id="{12811042-B590-5E46-B79C-8241D26585F8}"/>
              </a:ext>
            </a:extLst>
          </p:cNvPr>
          <p:cNvSpPr/>
          <p:nvPr/>
        </p:nvSpPr>
        <p:spPr>
          <a:xfrm>
            <a:off x="-2944547" y="279112"/>
            <a:ext cx="1807353" cy="584775"/>
          </a:xfrm>
          <a:prstGeom prst="rect">
            <a:avLst/>
          </a:prstGeom>
          <a:noFill/>
          <a:ln>
            <a:noFill/>
          </a:ln>
        </p:spPr>
        <p:txBody>
          <a:bodyPr wrap="none">
            <a:spAutoFit/>
          </a:bodyPr>
          <a:lstStyle/>
          <a:p>
            <a:pPr lvl="0" algn="ctr"/>
            <a:r>
              <a:rPr lang="en-US" sz="1600" dirty="0">
                <a:solidFill>
                  <a:srgbClr val="FF0000"/>
                </a:solidFill>
                <a:latin typeface="Arial"/>
                <a:cs typeface="Arial"/>
              </a:rPr>
              <a:t>Tumor associated</a:t>
            </a:r>
          </a:p>
          <a:p>
            <a:pPr lvl="0" algn="ctr"/>
            <a:r>
              <a:rPr lang="en-US" sz="1600" dirty="0">
                <a:solidFill>
                  <a:srgbClr val="FF0000"/>
                </a:solidFill>
                <a:latin typeface="Arial"/>
                <a:cs typeface="Arial"/>
              </a:rPr>
              <a:t>antigen</a:t>
            </a:r>
          </a:p>
        </p:txBody>
      </p:sp>
      <p:sp>
        <p:nvSpPr>
          <p:cNvPr id="15" name="TextBox 14">
            <a:extLst>
              <a:ext uri="{FF2B5EF4-FFF2-40B4-BE49-F238E27FC236}">
                <a16:creationId xmlns:a16="http://schemas.microsoft.com/office/drawing/2014/main" id="{8D591C7E-29F8-0A41-87F6-3695A418E67C}"/>
              </a:ext>
            </a:extLst>
          </p:cNvPr>
          <p:cNvSpPr txBox="1"/>
          <p:nvPr/>
        </p:nvSpPr>
        <p:spPr>
          <a:xfrm>
            <a:off x="543981" y="1905506"/>
            <a:ext cx="8600019"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Lack of </a:t>
            </a:r>
            <a:r>
              <a:rPr lang="en-US" sz="2400" b="1" dirty="0">
                <a:latin typeface="Arial" panose="020B0604020202020204" pitchFamily="34" charset="0"/>
                <a:cs typeface="Arial" panose="020B0604020202020204" pitchFamily="34" charset="0"/>
              </a:rPr>
              <a:t>tumor specificity</a:t>
            </a:r>
            <a:r>
              <a:rPr lang="en-US" sz="2400" dirty="0">
                <a:latin typeface="Arial" panose="020B0604020202020204" pitchFamily="34" charset="0"/>
                <a:cs typeface="Arial" panose="020B0604020202020204" pitchFamily="34" charset="0"/>
              </a:rPr>
              <a:t> (many tumor associated antigens are also found at the surface of normal cells)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Lack of </a:t>
            </a:r>
            <a:r>
              <a:rPr lang="en-US" sz="2400" b="1" dirty="0">
                <a:latin typeface="Arial" panose="020B0604020202020204" pitchFamily="34" charset="0"/>
                <a:cs typeface="Arial" panose="020B0604020202020204" pitchFamily="34" charset="0"/>
              </a:rPr>
              <a:t>sustained responses </a:t>
            </a:r>
            <a:r>
              <a:rPr lang="en-US" sz="2400" dirty="0">
                <a:latin typeface="Arial" panose="020B0604020202020204" pitchFamily="34" charset="0"/>
                <a:cs typeface="Arial" panose="020B0604020202020204" pitchFamily="34" charset="0"/>
              </a:rPr>
              <a:t>in immunosuppressive environment</a:t>
            </a:r>
          </a:p>
        </p:txBody>
      </p:sp>
    </p:spTree>
    <p:extLst>
      <p:ext uri="{BB962C8B-B14F-4D97-AF65-F5344CB8AC3E}">
        <p14:creationId xmlns:p14="http://schemas.microsoft.com/office/powerpoint/2010/main" val="188514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F0205-EF1B-D74A-8617-DC84A353DCFB}"/>
              </a:ext>
            </a:extLst>
          </p:cNvPr>
          <p:cNvSpPr txBox="1"/>
          <p:nvPr/>
        </p:nvSpPr>
        <p:spPr>
          <a:xfrm>
            <a:off x="223258" y="65314"/>
            <a:ext cx="8566769" cy="1077218"/>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Protein circuits can provide useful capabilities </a:t>
            </a:r>
          </a:p>
          <a:p>
            <a:pPr algn="ctr"/>
            <a:r>
              <a:rPr lang="en-US" sz="3200" dirty="0">
                <a:latin typeface="Arial" panose="020B0604020202020204" pitchFamily="34" charset="0"/>
                <a:cs typeface="Arial" panose="020B0604020202020204" pitchFamily="34" charset="0"/>
              </a:rPr>
              <a:t>for cell-based therapeutics</a:t>
            </a:r>
          </a:p>
        </p:txBody>
      </p:sp>
      <p:grpSp>
        <p:nvGrpSpPr>
          <p:cNvPr id="4" name="Group 3">
            <a:extLst>
              <a:ext uri="{FF2B5EF4-FFF2-40B4-BE49-F238E27FC236}">
                <a16:creationId xmlns:a16="http://schemas.microsoft.com/office/drawing/2014/main" id="{AEDF4B03-4CEC-E10B-4CD0-1869CC5034BB}"/>
              </a:ext>
            </a:extLst>
          </p:cNvPr>
          <p:cNvGrpSpPr/>
          <p:nvPr/>
        </p:nvGrpSpPr>
        <p:grpSpPr>
          <a:xfrm>
            <a:off x="4906841" y="1211723"/>
            <a:ext cx="3880543" cy="5351039"/>
            <a:chOff x="1084649" y="1294019"/>
            <a:chExt cx="3880543" cy="5351039"/>
          </a:xfrm>
        </p:grpSpPr>
        <p:pic>
          <p:nvPicPr>
            <p:cNvPr id="5" name="Picture 4" descr="A picture containing diagram&#10;&#10;Description automatically generated">
              <a:extLst>
                <a:ext uri="{FF2B5EF4-FFF2-40B4-BE49-F238E27FC236}">
                  <a16:creationId xmlns:a16="http://schemas.microsoft.com/office/drawing/2014/main" id="{6FA1002B-AFEE-2044-9144-B1E165996C4C}"/>
                </a:ext>
              </a:extLst>
            </p:cNvPr>
            <p:cNvPicPr>
              <a:picLocks noChangeAspect="1"/>
            </p:cNvPicPr>
            <p:nvPr/>
          </p:nvPicPr>
          <p:blipFill rotWithShape="1">
            <a:blip r:embed="rId3"/>
            <a:srcRect l="1274" t="5120" r="48045" b="65006"/>
            <a:stretch/>
          </p:blipFill>
          <p:spPr>
            <a:xfrm>
              <a:off x="1665962" y="1990846"/>
              <a:ext cx="3299230" cy="4654212"/>
            </a:xfrm>
            <a:prstGeom prst="rect">
              <a:avLst/>
            </a:prstGeom>
          </p:spPr>
        </p:pic>
        <p:sp>
          <p:nvSpPr>
            <p:cNvPr id="3" name="TextBox 2">
              <a:extLst>
                <a:ext uri="{FF2B5EF4-FFF2-40B4-BE49-F238E27FC236}">
                  <a16:creationId xmlns:a16="http://schemas.microsoft.com/office/drawing/2014/main" id="{D257B1A8-D2BC-5446-AA8C-D41E0A48DE02}"/>
                </a:ext>
              </a:extLst>
            </p:cNvPr>
            <p:cNvSpPr txBox="1"/>
            <p:nvPr/>
          </p:nvSpPr>
          <p:spPr>
            <a:xfrm>
              <a:off x="2862287" y="1294019"/>
              <a:ext cx="1428596"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2-input logic</a:t>
              </a:r>
            </a:p>
            <a:p>
              <a:pPr algn="ctr"/>
              <a:r>
                <a:rPr lang="en-US" dirty="0">
                  <a:latin typeface="Arial" panose="020B0604020202020204" pitchFamily="34" charset="0"/>
                  <a:cs typeface="Arial" panose="020B0604020202020204" pitchFamily="34" charset="0"/>
                </a:rPr>
                <a:t>(A and B)</a:t>
              </a:r>
            </a:p>
          </p:txBody>
        </p:sp>
        <p:sp>
          <p:nvSpPr>
            <p:cNvPr id="7" name="TextBox 6">
              <a:extLst>
                <a:ext uri="{FF2B5EF4-FFF2-40B4-BE49-F238E27FC236}">
                  <a16:creationId xmlns:a16="http://schemas.microsoft.com/office/drawing/2014/main" id="{691F101A-A695-C441-8B4E-1ACBB5795CDE}"/>
                </a:ext>
              </a:extLst>
            </p:cNvPr>
            <p:cNvSpPr txBox="1"/>
            <p:nvPr/>
          </p:nvSpPr>
          <p:spPr>
            <a:xfrm>
              <a:off x="1084649" y="1990846"/>
              <a:ext cx="12532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Tumor cell</a:t>
              </a:r>
            </a:p>
          </p:txBody>
        </p:sp>
        <p:sp>
          <p:nvSpPr>
            <p:cNvPr id="8" name="TextBox 7">
              <a:extLst>
                <a:ext uri="{FF2B5EF4-FFF2-40B4-BE49-F238E27FC236}">
                  <a16:creationId xmlns:a16="http://schemas.microsoft.com/office/drawing/2014/main" id="{D032C1D6-B4EC-4243-9B88-0911EF65126D}"/>
                </a:ext>
              </a:extLst>
            </p:cNvPr>
            <p:cNvSpPr txBox="1"/>
            <p:nvPr/>
          </p:nvSpPr>
          <p:spPr>
            <a:xfrm>
              <a:off x="1084649" y="3204254"/>
              <a:ext cx="7319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 cell</a:t>
              </a:r>
            </a:p>
          </p:txBody>
        </p:sp>
      </p:grpSp>
      <p:sp>
        <p:nvSpPr>
          <p:cNvPr id="13" name="TextBox 12">
            <a:extLst>
              <a:ext uri="{FF2B5EF4-FFF2-40B4-BE49-F238E27FC236}">
                <a16:creationId xmlns:a16="http://schemas.microsoft.com/office/drawing/2014/main" id="{9D3A56B5-D8C0-7488-513B-559F71CA9FF6}"/>
              </a:ext>
            </a:extLst>
          </p:cNvPr>
          <p:cNvSpPr txBox="1"/>
          <p:nvPr/>
        </p:nvSpPr>
        <p:spPr>
          <a:xfrm>
            <a:off x="173736" y="2521794"/>
            <a:ext cx="4589188"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 the </a:t>
            </a:r>
            <a:r>
              <a:rPr lang="en-US" sz="2000" dirty="0" err="1">
                <a:latin typeface="Arial" panose="020B0604020202020204" pitchFamily="34" charset="0"/>
                <a:cs typeface="Arial" panose="020B0604020202020204" pitchFamily="34" charset="0"/>
              </a:rPr>
              <a:t>SynNotch</a:t>
            </a:r>
            <a:r>
              <a:rPr lang="en-US" sz="2000" dirty="0">
                <a:latin typeface="Arial" panose="020B0604020202020204" pitchFamily="34" charset="0"/>
                <a:cs typeface="Arial" panose="020B0604020202020204" pitchFamily="34" charset="0"/>
              </a:rPr>
              <a:t> “(A AND B)” logic gate, antigen A activates a </a:t>
            </a:r>
            <a:r>
              <a:rPr lang="en-US" sz="2000" dirty="0" err="1">
                <a:latin typeface="Arial" panose="020B0604020202020204" pitchFamily="34" charset="0"/>
                <a:cs typeface="Arial" panose="020B0604020202020204" pitchFamily="34" charset="0"/>
              </a:rPr>
              <a:t>SynNotch</a:t>
            </a:r>
            <a:r>
              <a:rPr lang="en-US" sz="2000" dirty="0">
                <a:latin typeface="Arial" panose="020B0604020202020204" pitchFamily="34" charset="0"/>
                <a:cs typeface="Arial" panose="020B0604020202020204" pitchFamily="34" charset="0"/>
              </a:rPr>
              <a:t> receptor, causing expression of a chimeric antigen receptor (CAR), which recognizes the second antigen B and triggers the T cell response. </a:t>
            </a:r>
          </a:p>
        </p:txBody>
      </p:sp>
    </p:spTree>
    <p:extLst>
      <p:ext uri="{BB962C8B-B14F-4D97-AF65-F5344CB8AC3E}">
        <p14:creationId xmlns:p14="http://schemas.microsoft.com/office/powerpoint/2010/main" val="398140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4ADEEE-649D-1F43-99DE-AAC8EC1E502D}"/>
              </a:ext>
            </a:extLst>
          </p:cNvPr>
          <p:cNvSpPr txBox="1"/>
          <p:nvPr/>
        </p:nvSpPr>
        <p:spPr>
          <a:xfrm>
            <a:off x="321277" y="116189"/>
            <a:ext cx="8861721"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Generic protein circuit operational in a living cell</a:t>
            </a:r>
          </a:p>
        </p:txBody>
      </p:sp>
      <p:sp>
        <p:nvSpPr>
          <p:cNvPr id="3" name="TextBox 2">
            <a:extLst>
              <a:ext uri="{FF2B5EF4-FFF2-40B4-BE49-F238E27FC236}">
                <a16:creationId xmlns:a16="http://schemas.microsoft.com/office/drawing/2014/main" id="{C120815C-31C7-61FF-D2D9-4AAE54F9EB57}"/>
              </a:ext>
            </a:extLst>
          </p:cNvPr>
          <p:cNvSpPr txBox="1"/>
          <p:nvPr/>
        </p:nvSpPr>
        <p:spPr>
          <a:xfrm>
            <a:off x="321277" y="1509823"/>
            <a:ext cx="8346559" cy="3785652"/>
          </a:xfrm>
          <a:prstGeom prst="rect">
            <a:avLst/>
          </a:prstGeom>
          <a:noFill/>
        </p:spPr>
        <p:txBody>
          <a:bodyPr wrap="square" rtlCol="0">
            <a:spAutoFit/>
          </a:bodyPr>
          <a:lstStyle/>
          <a:p>
            <a:r>
              <a:rPr lang="en-US" sz="2400" kern="1200" dirty="0">
                <a:solidFill>
                  <a:schemeClr val="tx1"/>
                </a:solidFill>
                <a:effectLst/>
                <a:latin typeface="Arial" panose="020B0604020202020204" pitchFamily="34" charset="0"/>
                <a:cs typeface="Arial" panose="020B0604020202020204" pitchFamily="34" charset="0"/>
              </a:rPr>
              <a:t>Signal processing operations enable powerful computational capabilities:</a:t>
            </a:r>
          </a:p>
          <a:p>
            <a:endParaRPr lang="en-US" sz="2400" kern="1200" dirty="0">
              <a:solidFill>
                <a:schemeClr val="tx1"/>
              </a:solidFill>
              <a:effectLst/>
              <a:latin typeface="Arial" panose="020B0604020202020204" pitchFamily="34" charset="0"/>
              <a:cs typeface="Arial" panose="020B0604020202020204" pitchFamily="34" charset="0"/>
            </a:endParaRPr>
          </a:p>
          <a:p>
            <a:pPr marL="457200" indent="-457200">
              <a:buAutoNum type="arabicPeriod"/>
            </a:pPr>
            <a:r>
              <a:rPr lang="en-US" sz="2400" kern="1200" dirty="0">
                <a:solidFill>
                  <a:schemeClr val="tx1"/>
                </a:solidFill>
                <a:effectLst/>
                <a:latin typeface="Arial" panose="020B0604020202020204" pitchFamily="34" charset="0"/>
                <a:cs typeface="Arial" panose="020B0604020202020204" pitchFamily="34" charset="0"/>
              </a:rPr>
              <a:t>Logic</a:t>
            </a:r>
          </a:p>
          <a:p>
            <a:pPr marL="457200" indent="-457200">
              <a:buAutoNum type="arabicPeriod"/>
            </a:pPr>
            <a:r>
              <a:rPr lang="en-US" sz="2400" kern="1200" dirty="0">
                <a:solidFill>
                  <a:schemeClr val="tx1"/>
                </a:solidFill>
                <a:effectLst/>
                <a:latin typeface="Arial" panose="020B0604020202020204" pitchFamily="34" charset="0"/>
                <a:cs typeface="Arial" panose="020B0604020202020204" pitchFamily="34" charset="0"/>
              </a:rPr>
              <a:t>Amplification</a:t>
            </a:r>
          </a:p>
          <a:p>
            <a:pPr marL="457200" indent="-457200">
              <a:buAutoNum type="arabicPeriod"/>
            </a:pPr>
            <a:r>
              <a:rPr lang="en-US" sz="2400" dirty="0">
                <a:latin typeface="Arial" panose="020B0604020202020204" pitchFamily="34" charset="0"/>
                <a:cs typeface="Arial" panose="020B0604020202020204" pitchFamily="34" charset="0"/>
              </a:rPr>
              <a:t>A</a:t>
            </a:r>
            <a:r>
              <a:rPr lang="en-US" sz="2400" kern="1200" dirty="0">
                <a:solidFill>
                  <a:schemeClr val="tx1"/>
                </a:solidFill>
                <a:effectLst/>
                <a:latin typeface="Arial" panose="020B0604020202020204" pitchFamily="34" charset="0"/>
                <a:cs typeface="Arial" panose="020B0604020202020204" pitchFamily="34" charset="0"/>
              </a:rPr>
              <a:t>nalog-to-digital conversion</a:t>
            </a:r>
          </a:p>
          <a:p>
            <a:pPr marL="457200" indent="-457200">
              <a:buAutoNum type="arabicPeriod"/>
            </a:pPr>
            <a:endParaRPr lang="en-US" sz="2400" dirty="0">
              <a:latin typeface="Arial" panose="020B0604020202020204" pitchFamily="34" charset="0"/>
              <a:cs typeface="Arial" panose="020B0604020202020204" pitchFamily="34" charset="0"/>
            </a:endParaRPr>
          </a:p>
          <a:p>
            <a:pPr marL="457200" indent="-457200">
              <a:buAutoNum type="arabicPeriod"/>
            </a:pPr>
            <a:endParaRPr lang="en-US" sz="2400" kern="1200" dirty="0">
              <a:solidFill>
                <a:schemeClr val="tx1"/>
              </a:solidFill>
              <a:effectLst/>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t</a:t>
            </a:r>
            <a:r>
              <a:rPr lang="en-US" sz="2400" i="1" kern="1200" dirty="0">
                <a:solidFill>
                  <a:schemeClr val="tx1"/>
                </a:solidFill>
                <a:effectLst/>
                <a:latin typeface="Arial" panose="020B0604020202020204" pitchFamily="34" charset="0"/>
                <a:cs typeface="Arial" panose="020B0604020202020204" pitchFamily="34" charset="0"/>
              </a:rPr>
              <a:t>hrough combination of </a:t>
            </a:r>
            <a:r>
              <a:rPr lang="en-US" sz="2400" i="1" kern="1200" dirty="0" err="1">
                <a:solidFill>
                  <a:schemeClr val="tx1"/>
                </a:solidFill>
                <a:effectLst/>
                <a:latin typeface="Arial" panose="020B0604020202020204" pitchFamily="34" charset="0"/>
                <a:cs typeface="Arial" panose="020B0604020202020204" pitchFamily="34" charset="0"/>
              </a:rPr>
              <a:t>orthogonalizability</a:t>
            </a:r>
            <a:r>
              <a:rPr lang="en-US" sz="2400" i="1" kern="1200" dirty="0">
                <a:solidFill>
                  <a:schemeClr val="tx1"/>
                </a:solidFill>
                <a:effectLst/>
                <a:latin typeface="Arial" panose="020B0604020202020204" pitchFamily="34" charset="0"/>
                <a:cs typeface="Arial" panose="020B0604020202020204" pitchFamily="34" charset="0"/>
              </a:rPr>
              <a:t> and composability principles</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784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6FA1002B-AFEE-2044-9144-B1E165996C4C}"/>
              </a:ext>
            </a:extLst>
          </p:cNvPr>
          <p:cNvPicPr>
            <a:picLocks noChangeAspect="1"/>
          </p:cNvPicPr>
          <p:nvPr/>
        </p:nvPicPr>
        <p:blipFill rotWithShape="1">
          <a:blip r:embed="rId3"/>
          <a:srcRect l="10377" t="5344" r="10399" b="65006"/>
          <a:stretch/>
        </p:blipFill>
        <p:spPr>
          <a:xfrm>
            <a:off x="3904488" y="1998138"/>
            <a:ext cx="5157216" cy="4619488"/>
          </a:xfrm>
          <a:prstGeom prst="rect">
            <a:avLst/>
          </a:prstGeom>
        </p:spPr>
      </p:pic>
      <p:sp>
        <p:nvSpPr>
          <p:cNvPr id="2" name="TextBox 1">
            <a:extLst>
              <a:ext uri="{FF2B5EF4-FFF2-40B4-BE49-F238E27FC236}">
                <a16:creationId xmlns:a16="http://schemas.microsoft.com/office/drawing/2014/main" id="{615F0205-EF1B-D74A-8617-DC84A353DCFB}"/>
              </a:ext>
            </a:extLst>
          </p:cNvPr>
          <p:cNvSpPr txBox="1"/>
          <p:nvPr/>
        </p:nvSpPr>
        <p:spPr>
          <a:xfrm>
            <a:off x="223258" y="65314"/>
            <a:ext cx="8566769" cy="1077218"/>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Protein circuits can provide useful capabilities </a:t>
            </a:r>
          </a:p>
          <a:p>
            <a:pPr algn="ctr"/>
            <a:r>
              <a:rPr lang="en-US" sz="3200" dirty="0">
                <a:latin typeface="Arial" panose="020B0604020202020204" pitchFamily="34" charset="0"/>
                <a:cs typeface="Arial" panose="020B0604020202020204" pitchFamily="34" charset="0"/>
              </a:rPr>
              <a:t>for cell-based therapeutics</a:t>
            </a:r>
          </a:p>
        </p:txBody>
      </p:sp>
      <p:sp>
        <p:nvSpPr>
          <p:cNvPr id="6" name="TextBox 5">
            <a:extLst>
              <a:ext uri="{FF2B5EF4-FFF2-40B4-BE49-F238E27FC236}">
                <a16:creationId xmlns:a16="http://schemas.microsoft.com/office/drawing/2014/main" id="{D2AAC556-B21B-2A44-AA2D-6EDF03E468B3}"/>
              </a:ext>
            </a:extLst>
          </p:cNvPr>
          <p:cNvSpPr txBox="1"/>
          <p:nvPr/>
        </p:nvSpPr>
        <p:spPr>
          <a:xfrm>
            <a:off x="5464208" y="1233453"/>
            <a:ext cx="1762085"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3-input logic</a:t>
            </a:r>
          </a:p>
          <a:p>
            <a:pPr algn="ctr"/>
            <a:r>
              <a:rPr lang="en-US" dirty="0">
                <a:latin typeface="Arial" panose="020B0604020202020204" pitchFamily="34" charset="0"/>
                <a:cs typeface="Arial" panose="020B0604020202020204" pitchFamily="34" charset="0"/>
              </a:rPr>
              <a:t>(A and B) not C</a:t>
            </a:r>
          </a:p>
        </p:txBody>
      </p:sp>
      <p:sp>
        <p:nvSpPr>
          <p:cNvPr id="4" name="TextBox 3">
            <a:extLst>
              <a:ext uri="{FF2B5EF4-FFF2-40B4-BE49-F238E27FC236}">
                <a16:creationId xmlns:a16="http://schemas.microsoft.com/office/drawing/2014/main" id="{ACDD21DC-4997-3DA1-0A8B-24713ABAF274}"/>
              </a:ext>
            </a:extLst>
          </p:cNvPr>
          <p:cNvSpPr txBox="1"/>
          <p:nvPr/>
        </p:nvSpPr>
        <p:spPr>
          <a:xfrm>
            <a:off x="223258" y="2428424"/>
            <a:ext cx="3534926"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In the </a:t>
            </a:r>
            <a:r>
              <a:rPr lang="en-US" sz="2000" dirty="0" err="1">
                <a:latin typeface="Arial" panose="020B0604020202020204" pitchFamily="34" charset="0"/>
                <a:cs typeface="Arial" panose="020B0604020202020204" pitchFamily="34" charset="0"/>
              </a:rPr>
              <a:t>SynNotch</a:t>
            </a:r>
            <a:r>
              <a:rPr lang="en-US" sz="2000" dirty="0">
                <a:latin typeface="Arial" panose="020B0604020202020204" pitchFamily="34" charset="0"/>
                <a:cs typeface="Arial" panose="020B0604020202020204" pitchFamily="34" charset="0"/>
              </a:rPr>
              <a:t> “(A AND B) NOT C” logic gate, Recognition of a third antigen, C, by an additional </a:t>
            </a:r>
            <a:r>
              <a:rPr lang="en-US" sz="2000" dirty="0" err="1">
                <a:latin typeface="Arial" panose="020B0604020202020204" pitchFamily="34" charset="0"/>
                <a:cs typeface="Arial" panose="020B0604020202020204" pitchFamily="34" charset="0"/>
              </a:rPr>
              <a:t>SynNotch</a:t>
            </a:r>
            <a:r>
              <a:rPr lang="en-US" sz="2000" dirty="0">
                <a:latin typeface="Arial" panose="020B0604020202020204" pitchFamily="34" charset="0"/>
                <a:cs typeface="Arial" panose="020B0604020202020204" pitchFamily="34" charset="0"/>
              </a:rPr>
              <a:t>, leads to expression of truncated BID (</a:t>
            </a:r>
            <a:r>
              <a:rPr lang="en-US" sz="2000" dirty="0" err="1">
                <a:latin typeface="Arial" panose="020B0604020202020204" pitchFamily="34" charset="0"/>
                <a:cs typeface="Arial" panose="020B0604020202020204" pitchFamily="34" charset="0"/>
              </a:rPr>
              <a:t>tBID</a:t>
            </a:r>
            <a:r>
              <a:rPr lang="en-US" sz="2000" dirty="0">
                <a:latin typeface="Arial" panose="020B0604020202020204" pitchFamily="34" charset="0"/>
                <a:cs typeface="Arial" panose="020B0604020202020204" pitchFamily="34" charset="0"/>
              </a:rPr>
              <a:t>) to trigger apoptosis</a:t>
            </a:r>
          </a:p>
        </p:txBody>
      </p:sp>
    </p:spTree>
    <p:extLst>
      <p:ext uri="{BB962C8B-B14F-4D97-AF65-F5344CB8AC3E}">
        <p14:creationId xmlns:p14="http://schemas.microsoft.com/office/powerpoint/2010/main" val="108355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43E101-B208-F946-85B1-89B126834C5E}"/>
              </a:ext>
            </a:extLst>
          </p:cNvPr>
          <p:cNvSpPr/>
          <p:nvPr/>
        </p:nvSpPr>
        <p:spPr>
          <a:xfrm>
            <a:off x="203200" y="144920"/>
            <a:ext cx="8737599"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Engineering advanced logic and distributed computing in human CAR immune cells</a:t>
            </a:r>
          </a:p>
        </p:txBody>
      </p:sp>
      <p:sp>
        <p:nvSpPr>
          <p:cNvPr id="5" name="Rectangle 4">
            <a:extLst>
              <a:ext uri="{FF2B5EF4-FFF2-40B4-BE49-F238E27FC236}">
                <a16:creationId xmlns:a16="http://schemas.microsoft.com/office/drawing/2014/main" id="{31184EE4-36F2-D446-8BEB-32DC368F09BF}"/>
              </a:ext>
            </a:extLst>
          </p:cNvPr>
          <p:cNvSpPr/>
          <p:nvPr/>
        </p:nvSpPr>
        <p:spPr>
          <a:xfrm>
            <a:off x="1826985" y="4962438"/>
            <a:ext cx="5490028"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Cho, J.H., et al. </a:t>
            </a:r>
            <a:r>
              <a:rPr lang="en-US" sz="2000" i="1" dirty="0">
                <a:latin typeface="Arial" panose="020B0604020202020204" pitchFamily="34" charset="0"/>
                <a:cs typeface="Arial" panose="020B0604020202020204" pitchFamily="34" charset="0"/>
              </a:rPr>
              <a:t>Nat </a:t>
            </a:r>
            <a:r>
              <a:rPr lang="en-US" sz="2000" i="1" dirty="0" err="1">
                <a:latin typeface="Arial" panose="020B0604020202020204" pitchFamily="34" charset="0"/>
                <a:cs typeface="Arial" panose="020B0604020202020204" pitchFamily="34" charset="0"/>
              </a:rPr>
              <a:t>Commun</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12, </a:t>
            </a:r>
            <a:r>
              <a:rPr lang="en-US" sz="2000" dirty="0">
                <a:latin typeface="Arial" panose="020B0604020202020204" pitchFamily="34" charset="0"/>
                <a:cs typeface="Arial" panose="020B0604020202020204" pitchFamily="34" charset="0"/>
              </a:rPr>
              <a:t>792 (2021)</a:t>
            </a:r>
          </a:p>
        </p:txBody>
      </p:sp>
    </p:spTree>
    <p:extLst>
      <p:ext uri="{BB962C8B-B14F-4D97-AF65-F5344CB8AC3E}">
        <p14:creationId xmlns:p14="http://schemas.microsoft.com/office/powerpoint/2010/main" val="857263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1">
            <a:extLst>
              <a:ext uri="{FF2B5EF4-FFF2-40B4-BE49-F238E27FC236}">
                <a16:creationId xmlns:a16="http://schemas.microsoft.com/office/drawing/2014/main" id="{094383CC-A0CA-E34F-9FF2-50910B9AE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382" y="978181"/>
            <a:ext cx="3597779" cy="5760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B176D1-B0C3-CA44-9BA5-DAC19C95CCA7}"/>
              </a:ext>
            </a:extLst>
          </p:cNvPr>
          <p:cNvSpPr/>
          <p:nvPr/>
        </p:nvSpPr>
        <p:spPr>
          <a:xfrm>
            <a:off x="787820" y="128367"/>
            <a:ext cx="756836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SUPRA CARs can activate diverse adaptive and innate immune cell types</a:t>
            </a:r>
          </a:p>
        </p:txBody>
      </p:sp>
      <p:sp>
        <p:nvSpPr>
          <p:cNvPr id="3" name="TextBox 2">
            <a:extLst>
              <a:ext uri="{FF2B5EF4-FFF2-40B4-BE49-F238E27FC236}">
                <a16:creationId xmlns:a16="http://schemas.microsoft.com/office/drawing/2014/main" id="{E4BEF7D2-F733-DBD7-C870-37BB2EFEAF21}"/>
              </a:ext>
            </a:extLst>
          </p:cNvPr>
          <p:cNvSpPr txBox="1"/>
          <p:nvPr/>
        </p:nvSpPr>
        <p:spPr>
          <a:xfrm>
            <a:off x="137160" y="1965715"/>
            <a:ext cx="4343400" cy="4093428"/>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Split, universal, and programmable (SUPRA) CAR system to improve specificity and controllability.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SUPRA CAR system composition: </a:t>
            </a:r>
          </a:p>
          <a:p>
            <a:endParaRPr lang="en-US" sz="2000" dirty="0">
              <a:latin typeface="Arial" panose="020B0604020202020204" pitchFamily="34" charset="0"/>
              <a:cs typeface="Arial" panose="020B0604020202020204" pitchFamily="34" charset="0"/>
            </a:endParaRPr>
          </a:p>
          <a:p>
            <a:pPr marL="457200" indent="-457200">
              <a:buAutoNum type="arabicPeriod"/>
            </a:pPr>
            <a:r>
              <a:rPr lang="en-US" sz="2000" b="1" dirty="0">
                <a:latin typeface="Arial" panose="020B0604020202020204" pitchFamily="34" charset="0"/>
                <a:cs typeface="Arial" panose="020B0604020202020204" pitchFamily="34" charset="0"/>
              </a:rPr>
              <a:t>soluble antigen-binding portion, </a:t>
            </a:r>
            <a:r>
              <a:rPr lang="en-US" sz="2000" dirty="0" err="1">
                <a:latin typeface="Arial" panose="020B0604020202020204" pitchFamily="34" charset="0"/>
                <a:cs typeface="Arial" panose="020B0604020202020204" pitchFamily="34" charset="0"/>
              </a:rPr>
              <a:t>zipFv</a:t>
            </a:r>
            <a:endParaRPr lang="en-US" sz="2000" dirty="0">
              <a:latin typeface="Arial" panose="020B0604020202020204" pitchFamily="34" charset="0"/>
              <a:cs typeface="Arial" panose="020B0604020202020204" pitchFamily="34" charset="0"/>
            </a:endParaRP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universal</a:t>
            </a:r>
            <a:r>
              <a:rPr lang="en-US" sz="2000" b="1" dirty="0">
                <a:latin typeface="Arial" panose="020B0604020202020204" pitchFamily="34" charset="0"/>
                <a:cs typeface="Arial" panose="020B0604020202020204" pitchFamily="34" charset="0"/>
              </a:rPr>
              <a:t> signal transduction receptor, </a:t>
            </a:r>
            <a:r>
              <a:rPr lang="en-US" sz="2000" dirty="0" err="1">
                <a:latin typeface="Arial" panose="020B0604020202020204" pitchFamily="34" charset="0"/>
                <a:cs typeface="Arial" panose="020B0604020202020204" pitchFamily="34" charset="0"/>
              </a:rPr>
              <a:t>zipCAR</a:t>
            </a:r>
            <a:r>
              <a:rPr lang="en-US" sz="2000" dirty="0">
                <a:latin typeface="Arial" panose="020B0604020202020204" pitchFamily="34" charset="0"/>
                <a:cs typeface="Arial" panose="020B0604020202020204" pitchFamily="34" charset="0"/>
              </a:rPr>
              <a:t>, expressed on T cells</a:t>
            </a:r>
          </a:p>
        </p:txBody>
      </p:sp>
    </p:spTree>
    <p:extLst>
      <p:ext uri="{BB962C8B-B14F-4D97-AF65-F5344CB8AC3E}">
        <p14:creationId xmlns:p14="http://schemas.microsoft.com/office/powerpoint/2010/main" val="2248849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2">
            <a:extLst>
              <a:ext uri="{FF2B5EF4-FFF2-40B4-BE49-F238E27FC236}">
                <a16:creationId xmlns:a16="http://schemas.microsoft.com/office/drawing/2014/main" id="{03DF0687-6236-A942-AC96-1C330991D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39"/>
          <a:stretch/>
        </p:blipFill>
        <p:spPr bwMode="auto">
          <a:xfrm>
            <a:off x="319314" y="2048255"/>
            <a:ext cx="8708358" cy="47284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F8EAF3-CE04-B343-ACA2-785233FC19D8}"/>
              </a:ext>
            </a:extLst>
          </p:cNvPr>
          <p:cNvSpPr/>
          <p:nvPr/>
        </p:nvSpPr>
        <p:spPr>
          <a:xfrm>
            <a:off x="319314" y="161878"/>
            <a:ext cx="8505371"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Engineering endogenous immune system with SUPRA CAR-expressing different T-cell subtypes</a:t>
            </a:r>
          </a:p>
        </p:txBody>
      </p:sp>
      <p:sp>
        <p:nvSpPr>
          <p:cNvPr id="3" name="TextBox 2">
            <a:extLst>
              <a:ext uri="{FF2B5EF4-FFF2-40B4-BE49-F238E27FC236}">
                <a16:creationId xmlns:a16="http://schemas.microsoft.com/office/drawing/2014/main" id="{E3F4A64F-9492-969A-5692-1FDD2424EF57}"/>
              </a:ext>
            </a:extLst>
          </p:cNvPr>
          <p:cNvSpPr txBox="1"/>
          <p:nvPr/>
        </p:nvSpPr>
        <p:spPr>
          <a:xfrm>
            <a:off x="319315" y="1256835"/>
            <a:ext cx="8708357" cy="707886"/>
          </a:xfrm>
          <a:prstGeom prst="rect">
            <a:avLst/>
          </a:prstGeom>
          <a:noFill/>
        </p:spPr>
        <p:txBody>
          <a:bodyPr wrap="square">
            <a:spAutoFit/>
          </a:bodyPr>
          <a:lstStyle/>
          <a:p>
            <a:r>
              <a:rPr lang="en-US" sz="2000" i="1" dirty="0">
                <a:latin typeface="Arial" panose="020B0604020202020204" pitchFamily="34" charset="0"/>
                <a:cs typeface="Arial" panose="020B0604020202020204" pitchFamily="34" charset="0"/>
              </a:rPr>
              <a:t>Controlling macrophage polarization by </a:t>
            </a:r>
            <a:r>
              <a:rPr lang="en-US" sz="2000" i="1" dirty="0" err="1">
                <a:latin typeface="Arial" panose="020B0604020202020204" pitchFamily="34" charset="0"/>
                <a:cs typeface="Arial" panose="020B0604020202020204" pitchFamily="34" charset="0"/>
              </a:rPr>
              <a:t>zipCAR</a:t>
            </a:r>
            <a:r>
              <a:rPr lang="en-US" sz="2000" i="1" dirty="0">
                <a:latin typeface="Arial" panose="020B0604020202020204" pitchFamily="34" charset="0"/>
                <a:cs typeface="Arial" panose="020B0604020202020204" pitchFamily="34" charset="0"/>
              </a:rPr>
              <a:t>-expressing Th1 and Th2 cells using RR </a:t>
            </a:r>
            <a:r>
              <a:rPr lang="en-US" sz="2000" i="1" dirty="0" err="1">
                <a:latin typeface="Arial" panose="020B0604020202020204" pitchFamily="34" charset="0"/>
                <a:cs typeface="Arial" panose="020B0604020202020204" pitchFamily="34" charset="0"/>
              </a:rPr>
              <a:t>zipCAR</a:t>
            </a:r>
            <a:r>
              <a:rPr lang="en-US" sz="2000" i="1" dirty="0">
                <a:latin typeface="Arial" panose="020B0604020202020204" pitchFamily="34" charset="0"/>
                <a:cs typeface="Arial" panose="020B0604020202020204" pitchFamily="34" charset="0"/>
              </a:rPr>
              <a:t> and FOS </a:t>
            </a:r>
            <a:r>
              <a:rPr lang="en-US" sz="2000" i="1" dirty="0" err="1">
                <a:latin typeface="Arial" panose="020B0604020202020204" pitchFamily="34" charset="0"/>
                <a:cs typeface="Arial" panose="020B0604020202020204" pitchFamily="34" charset="0"/>
              </a:rPr>
              <a:t>zipCAR</a:t>
            </a:r>
            <a:r>
              <a:rPr lang="en-US" sz="20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5269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4">
            <a:extLst>
              <a:ext uri="{FF2B5EF4-FFF2-40B4-BE49-F238E27FC236}">
                <a16:creationId xmlns:a16="http://schemas.microsoft.com/office/drawing/2014/main" id="{9DAEE022-EC4A-B545-8DC6-CEE180CE8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00"/>
          <a:stretch/>
        </p:blipFill>
        <p:spPr bwMode="auto">
          <a:xfrm>
            <a:off x="473752" y="1737360"/>
            <a:ext cx="8196494"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0C22DC-E255-9A49-AA03-CD32A611B67F}"/>
              </a:ext>
            </a:extLst>
          </p:cNvPr>
          <p:cNvSpPr/>
          <p:nvPr/>
        </p:nvSpPr>
        <p:spPr>
          <a:xfrm>
            <a:off x="312057" y="181205"/>
            <a:ext cx="8519885"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intracellular NOT logic with BTLA in different cell types</a:t>
            </a:r>
          </a:p>
        </p:txBody>
      </p:sp>
      <p:sp>
        <p:nvSpPr>
          <p:cNvPr id="3" name="TextBox 2">
            <a:extLst>
              <a:ext uri="{FF2B5EF4-FFF2-40B4-BE49-F238E27FC236}">
                <a16:creationId xmlns:a16="http://schemas.microsoft.com/office/drawing/2014/main" id="{8E4A71A6-BE3B-FE82-594C-5EE1E03F27AE}"/>
              </a:ext>
            </a:extLst>
          </p:cNvPr>
          <p:cNvSpPr txBox="1"/>
          <p:nvPr/>
        </p:nvSpPr>
        <p:spPr>
          <a:xfrm>
            <a:off x="312057" y="866949"/>
            <a:ext cx="8643574"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 cells transduced with a FOS </a:t>
            </a:r>
            <a:r>
              <a:rPr lang="en-US" dirty="0" err="1">
                <a:latin typeface="Arial" panose="020B0604020202020204" pitchFamily="34" charset="0"/>
                <a:cs typeface="Arial" panose="020B0604020202020204" pitchFamily="34" charset="0"/>
              </a:rPr>
              <a:t>zipCAR</a:t>
            </a:r>
            <a:r>
              <a:rPr lang="en-US" dirty="0">
                <a:latin typeface="Arial" panose="020B0604020202020204" pitchFamily="34" charset="0"/>
                <a:cs typeface="Arial" panose="020B0604020202020204" pitchFamily="34" charset="0"/>
              </a:rPr>
              <a:t> that contains CD28 and CD3ζ signaling domains and a RR </a:t>
            </a:r>
            <a:r>
              <a:rPr lang="en-US" dirty="0" err="1">
                <a:latin typeface="Arial" panose="020B0604020202020204" pitchFamily="34" charset="0"/>
                <a:cs typeface="Arial" panose="020B0604020202020204" pitchFamily="34" charset="0"/>
              </a:rPr>
              <a:t>zipCAR</a:t>
            </a:r>
            <a:r>
              <a:rPr lang="en-US" dirty="0">
                <a:latin typeface="Arial" panose="020B0604020202020204" pitchFamily="34" charset="0"/>
                <a:cs typeface="Arial" panose="020B0604020202020204" pitchFamily="34" charset="0"/>
              </a:rPr>
              <a:t> with different inhibitory domains</a:t>
            </a:r>
          </a:p>
        </p:txBody>
      </p:sp>
    </p:spTree>
    <p:extLst>
      <p:ext uri="{BB962C8B-B14F-4D97-AF65-F5344CB8AC3E}">
        <p14:creationId xmlns:p14="http://schemas.microsoft.com/office/powerpoint/2010/main" val="16428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4">
            <a:extLst>
              <a:ext uri="{FF2B5EF4-FFF2-40B4-BE49-F238E27FC236}">
                <a16:creationId xmlns:a16="http://schemas.microsoft.com/office/drawing/2014/main" id="{9DAEE022-EC4A-B545-8DC6-CEE180CE8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428"/>
          <a:stretch/>
        </p:blipFill>
        <p:spPr bwMode="auto">
          <a:xfrm>
            <a:off x="203128" y="1175654"/>
            <a:ext cx="8737743" cy="5303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0C22DC-E255-9A49-AA03-CD32A611B67F}"/>
              </a:ext>
            </a:extLst>
          </p:cNvPr>
          <p:cNvSpPr/>
          <p:nvPr/>
        </p:nvSpPr>
        <p:spPr>
          <a:xfrm>
            <a:off x="312057" y="181205"/>
            <a:ext cx="8519885"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intracellular NOT logic with BTLA in different cell types</a:t>
            </a:r>
          </a:p>
        </p:txBody>
      </p:sp>
    </p:spTree>
    <p:extLst>
      <p:ext uri="{BB962C8B-B14F-4D97-AF65-F5344CB8AC3E}">
        <p14:creationId xmlns:p14="http://schemas.microsoft.com/office/powerpoint/2010/main" val="1493353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BCB0BA-617C-E545-899B-4F15C12A7AD1}"/>
              </a:ext>
            </a:extLst>
          </p:cNvPr>
          <p:cNvSpPr/>
          <p:nvPr/>
        </p:nvSpPr>
        <p:spPr>
          <a:xfrm>
            <a:off x="253093" y="1477487"/>
            <a:ext cx="8637813" cy="3046988"/>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Protein circuits can be used to engineer advanced logic operations in mammalian cells, including sensing, signal transmission, processing and dynamic control</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Direct therapeutic applications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BB2F5499-EF28-724C-853D-09E7E2DEDC63}"/>
              </a:ext>
            </a:extLst>
          </p:cNvPr>
          <p:cNvSpPr/>
          <p:nvPr/>
        </p:nvSpPr>
        <p:spPr>
          <a:xfrm>
            <a:off x="2479257" y="243008"/>
            <a:ext cx="4169155" cy="584775"/>
          </a:xfrm>
          <a:prstGeom prst="rect">
            <a:avLst/>
          </a:prstGeom>
        </p:spPr>
        <p:txBody>
          <a:bodyPr wrap="none">
            <a:spAutoFit/>
          </a:bodyPr>
          <a:lstStyle/>
          <a:p>
            <a:r>
              <a:rPr lang="en-US" sz="3200" dirty="0">
                <a:latin typeface="Arial" panose="020B0604020202020204" pitchFamily="34" charset="0"/>
                <a:cs typeface="Arial" panose="020B0604020202020204" pitchFamily="34" charset="0"/>
              </a:rPr>
              <a:t>Take home messages</a:t>
            </a:r>
          </a:p>
        </p:txBody>
      </p:sp>
    </p:spTree>
    <p:extLst>
      <p:ext uri="{BB962C8B-B14F-4D97-AF65-F5344CB8AC3E}">
        <p14:creationId xmlns:p14="http://schemas.microsoft.com/office/powerpoint/2010/main" val="32539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F5499-EF28-724C-853D-09E7E2DEDC63}"/>
              </a:ext>
            </a:extLst>
          </p:cNvPr>
          <p:cNvSpPr/>
          <p:nvPr/>
        </p:nvSpPr>
        <p:spPr>
          <a:xfrm>
            <a:off x="3443324" y="414458"/>
            <a:ext cx="2257349" cy="584775"/>
          </a:xfrm>
          <a:prstGeom prst="rect">
            <a:avLst/>
          </a:prstGeom>
        </p:spPr>
        <p:txBody>
          <a:bodyPr wrap="none">
            <a:spAutoFit/>
          </a:bodyPr>
          <a:lstStyle/>
          <a:p>
            <a:r>
              <a:rPr lang="en-US" sz="32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88766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B1F51-CA95-FF47-9BF0-46B4E765A119}"/>
              </a:ext>
            </a:extLst>
          </p:cNvPr>
          <p:cNvSpPr/>
          <p:nvPr/>
        </p:nvSpPr>
        <p:spPr>
          <a:xfrm>
            <a:off x="485511" y="1936813"/>
            <a:ext cx="8172977" cy="830997"/>
          </a:xfrm>
          <a:prstGeom prst="rect">
            <a:avLst/>
          </a:prstGeom>
        </p:spPr>
        <p:txBody>
          <a:bodyPr wrap="square">
            <a:spAutoFit/>
          </a:bodyPr>
          <a:lstStyle/>
          <a:p>
            <a:r>
              <a:rPr lang="en-US" sz="2400" dirty="0">
                <a:latin typeface="Helvetica" pitchFamily="2" charset="0"/>
              </a:rPr>
              <a:t>Logic is ubiquitous in cell signaling, allowing cells to selectively respond only under certain input combinations</a:t>
            </a:r>
          </a:p>
        </p:txBody>
      </p:sp>
      <p:sp>
        <p:nvSpPr>
          <p:cNvPr id="5" name="TextBox 4">
            <a:extLst>
              <a:ext uri="{FF2B5EF4-FFF2-40B4-BE49-F238E27FC236}">
                <a16:creationId xmlns:a16="http://schemas.microsoft.com/office/drawing/2014/main" id="{522D34A3-2F4E-2D4B-9ECC-2F257DD088A1}"/>
              </a:ext>
            </a:extLst>
          </p:cNvPr>
          <p:cNvSpPr txBox="1"/>
          <p:nvPr/>
        </p:nvSpPr>
        <p:spPr>
          <a:xfrm>
            <a:off x="229891" y="98625"/>
            <a:ext cx="8700991"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Protein-based processors can carry out </a:t>
            </a:r>
          </a:p>
          <a:p>
            <a:pPr algn="ctr"/>
            <a:r>
              <a:rPr lang="en-US" sz="3200" dirty="0">
                <a:latin typeface="Arial" panose="020B0604020202020204" pitchFamily="34" charset="0"/>
                <a:cs typeface="Arial" panose="020B0604020202020204" pitchFamily="34" charset="0"/>
              </a:rPr>
              <a:t>logic operations</a:t>
            </a:r>
          </a:p>
        </p:txBody>
      </p:sp>
      <p:sp>
        <p:nvSpPr>
          <p:cNvPr id="6" name="TextBox 5">
            <a:extLst>
              <a:ext uri="{FF2B5EF4-FFF2-40B4-BE49-F238E27FC236}">
                <a16:creationId xmlns:a16="http://schemas.microsoft.com/office/drawing/2014/main" id="{2B94405A-EF54-8E40-9040-65F64BB682D8}"/>
              </a:ext>
            </a:extLst>
          </p:cNvPr>
          <p:cNvSpPr txBox="1"/>
          <p:nvPr/>
        </p:nvSpPr>
        <p:spPr>
          <a:xfrm>
            <a:off x="539485" y="4359779"/>
            <a:ext cx="8315097"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How to engineer LOGIC into protein circuits?</a:t>
            </a:r>
          </a:p>
        </p:txBody>
      </p:sp>
    </p:spTree>
    <p:extLst>
      <p:ext uri="{BB962C8B-B14F-4D97-AF65-F5344CB8AC3E}">
        <p14:creationId xmlns:p14="http://schemas.microsoft.com/office/powerpoint/2010/main" val="20638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D91CCC7-5BEE-D947-AAC7-9BF0C4FF9C05}"/>
              </a:ext>
            </a:extLst>
          </p:cNvPr>
          <p:cNvPicPr>
            <a:picLocks noChangeAspect="1"/>
          </p:cNvPicPr>
          <p:nvPr/>
        </p:nvPicPr>
        <p:blipFill rotWithShape="1">
          <a:blip r:embed="rId3"/>
          <a:srcRect l="70080" t="2477" r="1546" b="55354"/>
          <a:stretch/>
        </p:blipFill>
        <p:spPr>
          <a:xfrm>
            <a:off x="5004660" y="1230036"/>
            <a:ext cx="3906978" cy="5486400"/>
          </a:xfrm>
          <a:prstGeom prst="rect">
            <a:avLst/>
          </a:prstGeom>
        </p:spPr>
      </p:pic>
      <p:sp>
        <p:nvSpPr>
          <p:cNvPr id="2" name="TextBox 1">
            <a:extLst>
              <a:ext uri="{FF2B5EF4-FFF2-40B4-BE49-F238E27FC236}">
                <a16:creationId xmlns:a16="http://schemas.microsoft.com/office/drawing/2014/main" id="{47ABBB39-A6A8-ED46-8874-12AD8799ECF8}"/>
              </a:ext>
            </a:extLst>
          </p:cNvPr>
          <p:cNvSpPr txBox="1"/>
          <p:nvPr/>
        </p:nvSpPr>
        <p:spPr>
          <a:xfrm>
            <a:off x="722228" y="37290"/>
            <a:ext cx="7699544"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Principles for protease-based logic gates </a:t>
            </a:r>
          </a:p>
          <a:p>
            <a:pPr algn="ctr"/>
            <a:r>
              <a:rPr lang="en-US" sz="3200" dirty="0">
                <a:latin typeface="Arial" panose="020B0604020202020204" pitchFamily="34" charset="0"/>
                <a:cs typeface="Arial" panose="020B0604020202020204" pitchFamily="34" charset="0"/>
              </a:rPr>
              <a:t>and circuits</a:t>
            </a:r>
          </a:p>
        </p:txBody>
      </p:sp>
      <p:sp>
        <p:nvSpPr>
          <p:cNvPr id="4" name="TextBox 3">
            <a:extLst>
              <a:ext uri="{FF2B5EF4-FFF2-40B4-BE49-F238E27FC236}">
                <a16:creationId xmlns:a16="http://schemas.microsoft.com/office/drawing/2014/main" id="{7F50B555-60E4-6DDB-1C73-066F49B7B943}"/>
              </a:ext>
            </a:extLst>
          </p:cNvPr>
          <p:cNvSpPr txBox="1"/>
          <p:nvPr/>
        </p:nvSpPr>
        <p:spPr>
          <a:xfrm>
            <a:off x="116382" y="1334647"/>
            <a:ext cx="4572000" cy="4524315"/>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Need of circuits that:</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228600" indent="-228600">
              <a:buAutoNum type="arabicPeriod"/>
            </a:pPr>
            <a:r>
              <a:rPr lang="en-US" sz="1800" dirty="0">
                <a:latin typeface="Arial" panose="020B0604020202020204" pitchFamily="34" charset="0"/>
                <a:cs typeface="Arial" panose="020B0604020202020204" pitchFamily="34" charset="0"/>
              </a:rPr>
              <a:t>allow proteases to directly inhibit and activate each other, offering composability. </a:t>
            </a:r>
          </a:p>
          <a:p>
            <a:pPr marL="228600" indent="-228600">
              <a:buAutoNum type="arabicPeriod"/>
            </a:pPr>
            <a:endParaRPr lang="en-US" sz="1800" dirty="0">
              <a:latin typeface="Arial" panose="020B0604020202020204" pitchFamily="34" charset="0"/>
              <a:cs typeface="Arial" panose="020B0604020202020204" pitchFamily="34" charset="0"/>
            </a:endParaRPr>
          </a:p>
          <a:p>
            <a:pPr marL="228600" indent="-228600">
              <a:buAutoNum type="arabicPeriod"/>
            </a:pPr>
            <a:endParaRPr lang="en-US" sz="1800" dirty="0">
              <a:latin typeface="Arial" panose="020B0604020202020204" pitchFamily="34" charset="0"/>
              <a:cs typeface="Arial" panose="020B0604020202020204" pitchFamily="34" charset="0"/>
            </a:endParaRPr>
          </a:p>
          <a:p>
            <a:pPr marL="228600" indent="-228600">
              <a:buAutoNum type="arabicPeriod"/>
            </a:pPr>
            <a:r>
              <a:rPr lang="en-US" sz="1800" dirty="0">
                <a:latin typeface="Arial" panose="020B0604020202020204" pitchFamily="34" charset="0"/>
                <a:cs typeface="Arial" panose="020B0604020202020204" pitchFamily="34" charset="0"/>
              </a:rPr>
              <a:t>use of potentially unlimited </a:t>
            </a:r>
            <a:r>
              <a:rPr lang="en-US" sz="1800" i="1" dirty="0">
                <a:latin typeface="Arial" panose="020B0604020202020204" pitchFamily="34" charset="0"/>
                <a:cs typeface="Arial" panose="020B0604020202020204" pitchFamily="34" charset="0"/>
              </a:rPr>
              <a:t>de-novo</a:t>
            </a:r>
            <a:r>
              <a:rPr lang="en-US" sz="1800" dirty="0">
                <a:latin typeface="Arial" panose="020B0604020202020204" pitchFamily="34" charset="0"/>
                <a:cs typeface="Arial" panose="020B0604020202020204" pitchFamily="34" charset="0"/>
              </a:rPr>
              <a:t>-designed protein heterodimers, enabling </a:t>
            </a:r>
            <a:r>
              <a:rPr lang="en-US" sz="1800" dirty="0" err="1">
                <a:latin typeface="Arial" panose="020B0604020202020204" pitchFamily="34" charset="0"/>
                <a:cs typeface="Arial" panose="020B0604020202020204" pitchFamily="34" charset="0"/>
              </a:rPr>
              <a:t>orthogonalizability</a:t>
            </a:r>
            <a:r>
              <a:rPr lang="en-US" sz="1800" dirty="0">
                <a:latin typeface="Arial" panose="020B0604020202020204" pitchFamily="34" charset="0"/>
                <a:cs typeface="Arial" panose="020B0604020202020204" pitchFamily="34" charset="0"/>
              </a:rPr>
              <a:t>.</a:t>
            </a:r>
          </a:p>
          <a:p>
            <a:pPr marL="228600" indent="-228600">
              <a:buAutoNum type="arabicPeriod"/>
            </a:pPr>
            <a:endParaRPr lang="en-US" sz="1800">
              <a:latin typeface="Arial" panose="020B0604020202020204" pitchFamily="34" charset="0"/>
              <a:cs typeface="Arial" panose="020B0604020202020204" pitchFamily="34" charset="0"/>
            </a:endParaRPr>
          </a:p>
          <a:p>
            <a:pPr marL="228600" indent="-228600">
              <a:buAutoNum type="arabicPeriod"/>
            </a:pPr>
            <a:endParaRPr lang="en-US" sz="1800" dirty="0">
              <a:latin typeface="Arial" panose="020B0604020202020204" pitchFamily="34" charset="0"/>
              <a:cs typeface="Arial" panose="020B0604020202020204" pitchFamily="34" charset="0"/>
            </a:endParaRPr>
          </a:p>
          <a:p>
            <a:pPr marL="228600" indent="-228600">
              <a:buAutoNum type="arabicPeriod"/>
            </a:pPr>
            <a:r>
              <a:rPr lang="en-US" sz="1800" dirty="0">
                <a:latin typeface="Arial" panose="020B0604020202020204" pitchFamily="34" charset="0"/>
                <a:cs typeface="Arial" panose="020B0604020202020204" pitchFamily="34" charset="0"/>
              </a:rPr>
              <a:t>A combination of these two schemes should result in an ideal system with full scalability.</a:t>
            </a:r>
          </a:p>
        </p:txBody>
      </p:sp>
    </p:spTree>
    <p:extLst>
      <p:ext uri="{BB962C8B-B14F-4D97-AF65-F5344CB8AC3E}">
        <p14:creationId xmlns:p14="http://schemas.microsoft.com/office/powerpoint/2010/main" val="300169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D91CCC7-5BEE-D947-AAC7-9BF0C4FF9C05}"/>
              </a:ext>
            </a:extLst>
          </p:cNvPr>
          <p:cNvPicPr>
            <a:picLocks noChangeAspect="1"/>
          </p:cNvPicPr>
          <p:nvPr/>
        </p:nvPicPr>
        <p:blipFill rotWithShape="1">
          <a:blip r:embed="rId3"/>
          <a:srcRect l="2201" t="4850" r="59765" b="52513"/>
          <a:stretch/>
        </p:blipFill>
        <p:spPr>
          <a:xfrm>
            <a:off x="2981318" y="1191056"/>
            <a:ext cx="5179597" cy="5486400"/>
          </a:xfrm>
          <a:prstGeom prst="rect">
            <a:avLst/>
          </a:prstGeom>
        </p:spPr>
      </p:pic>
      <p:sp>
        <p:nvSpPr>
          <p:cNvPr id="6" name="TextBox 5">
            <a:extLst>
              <a:ext uri="{FF2B5EF4-FFF2-40B4-BE49-F238E27FC236}">
                <a16:creationId xmlns:a16="http://schemas.microsoft.com/office/drawing/2014/main" id="{69EF686D-66BF-2E41-B4E7-A247E68460F0}"/>
              </a:ext>
            </a:extLst>
          </p:cNvPr>
          <p:cNvSpPr txBox="1"/>
          <p:nvPr/>
        </p:nvSpPr>
        <p:spPr>
          <a:xfrm>
            <a:off x="779137" y="37290"/>
            <a:ext cx="7585731"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Examples of protease-based logic gates </a:t>
            </a:r>
          </a:p>
          <a:p>
            <a:pPr algn="ctr"/>
            <a:r>
              <a:rPr lang="en-US" sz="3200" dirty="0">
                <a:latin typeface="Arial" panose="020B0604020202020204" pitchFamily="34" charset="0"/>
                <a:cs typeface="Arial" panose="020B0604020202020204" pitchFamily="34" charset="0"/>
              </a:rPr>
              <a:t>and circuits</a:t>
            </a:r>
          </a:p>
        </p:txBody>
      </p:sp>
      <p:sp>
        <p:nvSpPr>
          <p:cNvPr id="3" name="TextBox 2">
            <a:extLst>
              <a:ext uri="{FF2B5EF4-FFF2-40B4-BE49-F238E27FC236}">
                <a16:creationId xmlns:a16="http://schemas.microsoft.com/office/drawing/2014/main" id="{E367F952-815B-D944-936E-D9C8907D8D1B}"/>
              </a:ext>
            </a:extLst>
          </p:cNvPr>
          <p:cNvSpPr txBox="1"/>
          <p:nvPr/>
        </p:nvSpPr>
        <p:spPr>
          <a:xfrm>
            <a:off x="601565" y="1962013"/>
            <a:ext cx="2377574" cy="4401205"/>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Composability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CHOMP </a:t>
            </a:r>
          </a:p>
          <a:p>
            <a:r>
              <a:rPr lang="en-US" sz="2000" dirty="0">
                <a:latin typeface="Arial" panose="020B0604020202020204" pitchFamily="34" charset="0"/>
                <a:cs typeface="Arial" panose="020B0604020202020204" pitchFamily="34" charset="0"/>
              </a:rPr>
              <a:t>circuits of hacked </a:t>
            </a:r>
          </a:p>
          <a:p>
            <a:r>
              <a:rPr lang="en-US" sz="2000" dirty="0">
                <a:latin typeface="Arial" panose="020B0604020202020204" pitchFamily="34" charset="0"/>
                <a:cs typeface="Arial" panose="020B0604020202020204" pitchFamily="34" charset="0"/>
              </a:rPr>
              <a:t>orthogonal </a:t>
            </a:r>
          </a:p>
          <a:p>
            <a:r>
              <a:rPr lang="en-US" sz="2000" dirty="0">
                <a:latin typeface="Arial" panose="020B0604020202020204" pitchFamily="34" charset="0"/>
                <a:cs typeface="Arial" panose="020B0604020202020204" pitchFamily="34" charset="0"/>
              </a:rPr>
              <a:t>modular proteases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SPOC</a:t>
            </a:r>
          </a:p>
          <a:p>
            <a:r>
              <a:rPr lang="en-US" sz="2000" dirty="0">
                <a:latin typeface="Arial" panose="020B0604020202020204" pitchFamily="34" charset="0"/>
                <a:cs typeface="Arial" panose="020B0604020202020204" pitchFamily="34" charset="0"/>
              </a:rPr>
              <a:t>split-protease-</a:t>
            </a:r>
          </a:p>
          <a:p>
            <a:r>
              <a:rPr lang="en-US" sz="2000" dirty="0">
                <a:latin typeface="Arial" panose="020B0604020202020204" pitchFamily="34" charset="0"/>
                <a:cs typeface="Arial" panose="020B0604020202020204" pitchFamily="34" charset="0"/>
              </a:rPr>
              <a:t>cleavable </a:t>
            </a:r>
          </a:p>
          <a:p>
            <a:r>
              <a:rPr lang="en-US" sz="2000" dirty="0">
                <a:latin typeface="Arial" panose="020B0604020202020204" pitchFamily="34" charset="0"/>
                <a:cs typeface="Arial" panose="020B0604020202020204" pitchFamily="34" charset="0"/>
              </a:rPr>
              <a:t>orthogonal-</a:t>
            </a:r>
          </a:p>
          <a:p>
            <a:r>
              <a:rPr lang="en-US" sz="2000" dirty="0">
                <a:latin typeface="Arial" panose="020B0604020202020204" pitchFamily="34" charset="0"/>
                <a:cs typeface="Arial" panose="020B0604020202020204" pitchFamily="34" charset="0"/>
              </a:rPr>
              <a:t>coiled coil-based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11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92B2EC0-4634-874C-B924-4D8BFDC6CFA6}"/>
              </a:ext>
            </a:extLst>
          </p:cNvPr>
          <p:cNvPicPr>
            <a:picLocks noChangeAspect="1"/>
          </p:cNvPicPr>
          <p:nvPr/>
        </p:nvPicPr>
        <p:blipFill rotWithShape="1">
          <a:blip r:embed="rId3"/>
          <a:srcRect l="46995" t="4821" r="32876" b="52638"/>
          <a:stretch/>
        </p:blipFill>
        <p:spPr>
          <a:xfrm>
            <a:off x="3334583" y="1334310"/>
            <a:ext cx="2747442" cy="5486400"/>
          </a:xfrm>
          <a:prstGeom prst="rect">
            <a:avLst/>
          </a:prstGeom>
        </p:spPr>
      </p:pic>
      <p:sp>
        <p:nvSpPr>
          <p:cNvPr id="6" name="TextBox 5">
            <a:extLst>
              <a:ext uri="{FF2B5EF4-FFF2-40B4-BE49-F238E27FC236}">
                <a16:creationId xmlns:a16="http://schemas.microsoft.com/office/drawing/2014/main" id="{69EF686D-66BF-2E41-B4E7-A247E68460F0}"/>
              </a:ext>
            </a:extLst>
          </p:cNvPr>
          <p:cNvSpPr txBox="1"/>
          <p:nvPr/>
        </p:nvSpPr>
        <p:spPr>
          <a:xfrm>
            <a:off x="779137" y="37290"/>
            <a:ext cx="7585731"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Examples of protease-based logic gates </a:t>
            </a:r>
          </a:p>
          <a:p>
            <a:pPr algn="ctr"/>
            <a:r>
              <a:rPr lang="en-US" sz="3200" dirty="0">
                <a:latin typeface="Arial" panose="020B0604020202020204" pitchFamily="34" charset="0"/>
                <a:cs typeface="Arial" panose="020B0604020202020204" pitchFamily="34" charset="0"/>
              </a:rPr>
              <a:t>and circuits</a:t>
            </a:r>
          </a:p>
        </p:txBody>
      </p:sp>
      <p:sp>
        <p:nvSpPr>
          <p:cNvPr id="7" name="TextBox 6">
            <a:extLst>
              <a:ext uri="{FF2B5EF4-FFF2-40B4-BE49-F238E27FC236}">
                <a16:creationId xmlns:a16="http://schemas.microsoft.com/office/drawing/2014/main" id="{6610B6B7-8019-884A-9DE0-143BA0FD041C}"/>
              </a:ext>
            </a:extLst>
          </p:cNvPr>
          <p:cNvSpPr txBox="1"/>
          <p:nvPr/>
        </p:nvSpPr>
        <p:spPr>
          <a:xfrm>
            <a:off x="471221" y="1692228"/>
            <a:ext cx="2295821" cy="1938992"/>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Orthogonalizability</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CIPHR</a:t>
            </a:r>
          </a:p>
          <a:p>
            <a:r>
              <a:rPr lang="en-US" sz="2000" dirty="0">
                <a:latin typeface="Arial" panose="020B0604020202020204" pitchFamily="34" charset="0"/>
                <a:cs typeface="Arial" panose="020B0604020202020204" pitchFamily="34" charset="0"/>
              </a:rPr>
              <a:t>(cooperatively </a:t>
            </a:r>
          </a:p>
          <a:p>
            <a:r>
              <a:rPr lang="en-US" sz="2000" dirty="0">
                <a:latin typeface="Arial" panose="020B0604020202020204" pitchFamily="34" charset="0"/>
                <a:cs typeface="Arial" panose="020B0604020202020204" pitchFamily="34" charset="0"/>
              </a:rPr>
              <a:t>inducible protein </a:t>
            </a:r>
          </a:p>
          <a:p>
            <a:r>
              <a:rPr lang="en-US" sz="2000" dirty="0">
                <a:latin typeface="Arial" panose="020B0604020202020204" pitchFamily="34" charset="0"/>
                <a:cs typeface="Arial" panose="020B0604020202020204" pitchFamily="34" charset="0"/>
              </a:rPr>
              <a:t>heterodimer)</a:t>
            </a:r>
          </a:p>
        </p:txBody>
      </p:sp>
    </p:spTree>
    <p:extLst>
      <p:ext uri="{BB962C8B-B14F-4D97-AF65-F5344CB8AC3E}">
        <p14:creationId xmlns:p14="http://schemas.microsoft.com/office/powerpoint/2010/main" val="30666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BBB39-A6A8-ED46-8874-12AD8799ECF8}"/>
              </a:ext>
            </a:extLst>
          </p:cNvPr>
          <p:cNvSpPr txBox="1"/>
          <p:nvPr/>
        </p:nvSpPr>
        <p:spPr>
          <a:xfrm>
            <a:off x="1241261" y="73479"/>
            <a:ext cx="667362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processors carry out </a:t>
            </a:r>
          </a:p>
          <a:p>
            <a:pPr algn="ctr"/>
            <a:r>
              <a:rPr lang="en-US" sz="3200" dirty="0">
                <a:latin typeface="Arial" panose="020B0604020202020204" pitchFamily="34" charset="0"/>
                <a:cs typeface="Arial" panose="020B0604020202020204" pitchFamily="34" charset="0"/>
              </a:rPr>
              <a:t>analog-to-digital conversions</a:t>
            </a:r>
          </a:p>
        </p:txBody>
      </p:sp>
      <p:sp>
        <p:nvSpPr>
          <p:cNvPr id="6" name="TextBox 5">
            <a:extLst>
              <a:ext uri="{FF2B5EF4-FFF2-40B4-BE49-F238E27FC236}">
                <a16:creationId xmlns:a16="http://schemas.microsoft.com/office/drawing/2014/main" id="{21B7D0E7-F7A5-544C-A9CA-1117AF56AF09}"/>
              </a:ext>
            </a:extLst>
          </p:cNvPr>
          <p:cNvSpPr txBox="1"/>
          <p:nvPr/>
        </p:nvSpPr>
        <p:spPr>
          <a:xfrm>
            <a:off x="1696853" y="1463356"/>
            <a:ext cx="5750293"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What is analog-to-digital conversion and </a:t>
            </a:r>
          </a:p>
          <a:p>
            <a:pPr algn="ctr"/>
            <a:r>
              <a:rPr lang="en-US" sz="2400" dirty="0">
                <a:latin typeface="Arial" panose="020B0604020202020204" pitchFamily="34" charset="0"/>
                <a:cs typeface="Arial" panose="020B0604020202020204" pitchFamily="34" charset="0"/>
              </a:rPr>
              <a:t>why is it important in living systems?</a:t>
            </a:r>
            <a:endParaRPr lang="en-US" sz="2400" dirty="0"/>
          </a:p>
        </p:txBody>
      </p:sp>
    </p:spTree>
    <p:extLst>
      <p:ext uri="{BB962C8B-B14F-4D97-AF65-F5344CB8AC3E}">
        <p14:creationId xmlns:p14="http://schemas.microsoft.com/office/powerpoint/2010/main" val="304270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BBB39-A6A8-ED46-8874-12AD8799ECF8}"/>
              </a:ext>
            </a:extLst>
          </p:cNvPr>
          <p:cNvSpPr txBox="1"/>
          <p:nvPr/>
        </p:nvSpPr>
        <p:spPr>
          <a:xfrm>
            <a:off x="1241261" y="73479"/>
            <a:ext cx="6673622" cy="1077218"/>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Protein-based processors carry out </a:t>
            </a:r>
          </a:p>
          <a:p>
            <a:pPr algn="ctr"/>
            <a:r>
              <a:rPr lang="en-US" sz="3200" dirty="0">
                <a:latin typeface="Arial" panose="020B0604020202020204" pitchFamily="34" charset="0"/>
                <a:cs typeface="Arial" panose="020B0604020202020204" pitchFamily="34" charset="0"/>
              </a:rPr>
              <a:t>analog-to-digital conversions</a:t>
            </a:r>
          </a:p>
        </p:txBody>
      </p:sp>
      <p:sp>
        <p:nvSpPr>
          <p:cNvPr id="3" name="Rectangle 2">
            <a:extLst>
              <a:ext uri="{FF2B5EF4-FFF2-40B4-BE49-F238E27FC236}">
                <a16:creationId xmlns:a16="http://schemas.microsoft.com/office/drawing/2014/main" id="{CFBBD25B-60EB-4D46-9CD7-64404B411523}"/>
              </a:ext>
            </a:extLst>
          </p:cNvPr>
          <p:cNvSpPr/>
          <p:nvPr/>
        </p:nvSpPr>
        <p:spPr>
          <a:xfrm>
            <a:off x="345873" y="2549996"/>
            <a:ext cx="8452251"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In electronics, an analog-to-digital converter (ADC, A/D, or A-to-D):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Conversion of a continuous analog signal (sound picked up by a microphone or light entering a digital camera) into a digital signal, discrete quantized value.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B7D0E7-F7A5-544C-A9CA-1117AF56AF09}"/>
              </a:ext>
            </a:extLst>
          </p:cNvPr>
          <p:cNvSpPr txBox="1"/>
          <p:nvPr/>
        </p:nvSpPr>
        <p:spPr>
          <a:xfrm>
            <a:off x="1953334" y="1463356"/>
            <a:ext cx="5237331" cy="461665"/>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What is analog-to-digital conversion?</a:t>
            </a:r>
            <a:endParaRPr lang="en-US" sz="2400" dirty="0"/>
          </a:p>
        </p:txBody>
      </p:sp>
    </p:spTree>
    <p:extLst>
      <p:ext uri="{BB962C8B-B14F-4D97-AF65-F5344CB8AC3E}">
        <p14:creationId xmlns:p14="http://schemas.microsoft.com/office/powerpoint/2010/main" val="160337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69479</TotalTime>
  <Words>4007</Words>
  <Application>Microsoft Macintosh PowerPoint</Application>
  <PresentationFormat>On-screen Show (4:3)</PresentationFormat>
  <Paragraphs>414</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Baylor College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Barth</dc:creator>
  <cp:lastModifiedBy>Patrick Barth</cp:lastModifiedBy>
  <cp:revision>4097</cp:revision>
  <cp:lastPrinted>2022-05-25T10:03:29Z</cp:lastPrinted>
  <dcterms:created xsi:type="dcterms:W3CDTF">2013-10-18T22:40:25Z</dcterms:created>
  <dcterms:modified xsi:type="dcterms:W3CDTF">2025-04-27T14:53:40Z</dcterms:modified>
</cp:coreProperties>
</file>