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4" r:id="rId7"/>
    <p:sldId id="260" r:id="rId8"/>
    <p:sldId id="265" r:id="rId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480"/>
    <a:srgbClr val="72791C"/>
    <a:srgbClr val="E30613"/>
    <a:srgbClr val="000000"/>
    <a:srgbClr val="00A79F"/>
    <a:srgbClr val="B51F1F"/>
    <a:srgbClr val="1A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7" autoAdjust="0"/>
    <p:restoredTop sz="90000"/>
  </p:normalViewPr>
  <p:slideViewPr>
    <p:cSldViewPr snapToGrid="0" snapToObjects="1" showGuides="1">
      <p:cViewPr varScale="1">
        <p:scale>
          <a:sx n="93" d="100"/>
          <a:sy n="93" d="100"/>
        </p:scale>
        <p:origin x="678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08.03.2025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08/03/2025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08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2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7726363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deshawresearch.com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883786"/>
            <a:ext cx="9144000" cy="622282"/>
          </a:xfrm>
          <a:prstGeom prst="rect">
            <a:avLst/>
          </a:prstGeom>
          <a:solidFill>
            <a:srgbClr val="548135">
              <a:alpha val="70000"/>
            </a:srgbClr>
          </a:solidFill>
          <a:ln>
            <a:noFill/>
          </a:ln>
        </p:spPr>
        <p:txBody>
          <a:bodyPr spcFirstLastPara="1" wrap="square" lIns="68569" tIns="34275" rIns="68569" bIns="34275" anchor="b" anchorCtr="0">
            <a:normAutofit fontScale="90000" lnSpcReduction="10000"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Biology (BIOENG-320)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AB7EDD-D08D-40BA-8E55-75098671306F}"/>
              </a:ext>
            </a:extLst>
          </p:cNvPr>
          <p:cNvSpPr txBox="1">
            <a:spLocks/>
          </p:cNvSpPr>
          <p:nvPr/>
        </p:nvSpPr>
        <p:spPr>
          <a:xfrm>
            <a:off x="858540" y="2274372"/>
            <a:ext cx="7426921" cy="125430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3300" b="1" dirty="0">
                <a:solidFill>
                  <a:srgbClr val="4D4D4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Conformational Dynamics and Flexibility in Protein Design</a:t>
            </a:r>
            <a:endParaRPr lang="en-GB" sz="3300" b="1" dirty="0">
              <a:solidFill>
                <a:srgbClr val="4D4D4D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BDEE80-654F-8DA2-6715-9083A1AF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821" y="221594"/>
            <a:ext cx="7726363" cy="1072753"/>
          </a:xfrm>
        </p:spPr>
        <p:txBody>
          <a:bodyPr>
            <a:normAutofit/>
          </a:bodyPr>
          <a:lstStyle/>
          <a:p>
            <a:r>
              <a:rPr lang="en-CH" dirty="0"/>
              <a:t>Molecules are conformationally dynamic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08748-4404-0D4C-2B72-F9FCF91C5905}"/>
              </a:ext>
            </a:extLst>
          </p:cNvPr>
          <p:cNvSpPr txBox="1"/>
          <p:nvPr/>
        </p:nvSpPr>
        <p:spPr>
          <a:xfrm>
            <a:off x="904875" y="4735016"/>
            <a:ext cx="2714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hlinkClick r:id="rId4"/>
              </a:rPr>
              <a:t>https://www.deshawresearch.com/index.html</a:t>
            </a:r>
            <a:r>
              <a:rPr lang="en-GB" sz="800" dirty="0"/>
              <a:t>, 21.02.24.</a:t>
            </a:r>
            <a:endParaRPr lang="en-CH" sz="800" dirty="0"/>
          </a:p>
        </p:txBody>
      </p:sp>
      <p:pic>
        <p:nvPicPr>
          <p:cNvPr id="2" name="20250308-1547-56.0027752">
            <a:hlinkClick r:id="" action="ppaction://media"/>
            <a:extLst>
              <a:ext uri="{FF2B5EF4-FFF2-40B4-BE49-F238E27FC236}">
                <a16:creationId xmlns:a16="http://schemas.microsoft.com/office/drawing/2014/main" id="{60981CDE-638F-43C0-9C58-107977F564E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68" end="753.6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1958" y="814150"/>
            <a:ext cx="3280083" cy="38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B75B96-1CBB-9CE9-7586-0C492C4B1735}"/>
              </a:ext>
            </a:extLst>
          </p:cNvPr>
          <p:cNvSpPr txBox="1"/>
          <p:nvPr/>
        </p:nvSpPr>
        <p:spPr>
          <a:xfrm>
            <a:off x="904875" y="4735016"/>
            <a:ext cx="3209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Jefferson, R. E., ... &amp; Barth, P. (2023). </a:t>
            </a:r>
            <a:r>
              <a:rPr lang="en-GB" sz="800" i="1" dirty="0"/>
              <a:t>Nat. Comm.</a:t>
            </a:r>
            <a:r>
              <a:rPr lang="en-GB" sz="800" dirty="0"/>
              <a:t>, 14(1), 2875.</a:t>
            </a:r>
            <a:endParaRPr lang="en-CH" sz="800" dirty="0"/>
          </a:p>
        </p:txBody>
      </p:sp>
      <p:pic>
        <p:nvPicPr>
          <p:cNvPr id="10" name="Picture 2" descr="Fig. 1">
            <a:extLst>
              <a:ext uri="{FF2B5EF4-FFF2-40B4-BE49-F238E27FC236}">
                <a16:creationId xmlns:a16="http://schemas.microsoft.com/office/drawing/2014/main" id="{D8138340-1C5A-C093-712B-49D40B3A5C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4"/>
          <a:stretch/>
        </p:blipFill>
        <p:spPr bwMode="auto">
          <a:xfrm>
            <a:off x="904875" y="1804255"/>
            <a:ext cx="7726363" cy="23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B0967CD3-7198-70DF-B94C-18497C45DA05}"/>
              </a:ext>
            </a:extLst>
          </p:cNvPr>
          <p:cNvSpPr txBox="1">
            <a:spLocks/>
          </p:cNvSpPr>
          <p:nvPr/>
        </p:nvSpPr>
        <p:spPr>
          <a:xfrm>
            <a:off x="904874" y="343365"/>
            <a:ext cx="7726363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This week: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dynamic</a:t>
            </a:r>
            <a:r>
              <a:rPr lang="en-GB" dirty="0"/>
              <a:t> interaction between CXCR4 and a </a:t>
            </a:r>
            <a:r>
              <a:rPr lang="en-GB" dirty="0">
                <a:solidFill>
                  <a:srgbClr val="FF0000"/>
                </a:solidFill>
              </a:rPr>
              <a:t>flexible</a:t>
            </a:r>
            <a:r>
              <a:rPr lang="en-GB" dirty="0"/>
              <a:t> peptide derived from the chemokine CXCL12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4504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ig. 1">
            <a:extLst>
              <a:ext uri="{FF2B5EF4-FFF2-40B4-BE49-F238E27FC236}">
                <a16:creationId xmlns:a16="http://schemas.microsoft.com/office/drawing/2014/main" id="{39366020-101A-1B2D-347F-5FCAE3A6A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0" b="39626"/>
          <a:stretch/>
        </p:blipFill>
        <p:spPr bwMode="auto">
          <a:xfrm>
            <a:off x="1811871" y="1276332"/>
            <a:ext cx="591237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B75B96-1CBB-9CE9-7586-0C492C4B1735}"/>
              </a:ext>
            </a:extLst>
          </p:cNvPr>
          <p:cNvSpPr txBox="1"/>
          <p:nvPr/>
        </p:nvSpPr>
        <p:spPr>
          <a:xfrm>
            <a:off x="904875" y="4735016"/>
            <a:ext cx="3209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Jefferson, R. E., ... &amp; Barth, P. (2023). </a:t>
            </a:r>
            <a:r>
              <a:rPr lang="en-GB" sz="800" i="1" dirty="0"/>
              <a:t>Nat. Comm.</a:t>
            </a:r>
            <a:r>
              <a:rPr lang="en-GB" sz="800" dirty="0"/>
              <a:t>, 14(1), 2875.</a:t>
            </a:r>
            <a:endParaRPr lang="en-CH" sz="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96346-967B-6A1A-92D4-04A8C00E2275}"/>
              </a:ext>
            </a:extLst>
          </p:cNvPr>
          <p:cNvSpPr/>
          <p:nvPr/>
        </p:nvSpPr>
        <p:spPr>
          <a:xfrm>
            <a:off x="3558012" y="1276332"/>
            <a:ext cx="4237022" cy="17837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1D692F0-0D6A-4F95-A00F-7A3A18B6F51B}"/>
              </a:ext>
            </a:extLst>
          </p:cNvPr>
          <p:cNvSpPr txBox="1">
            <a:spLocks/>
          </p:cNvSpPr>
          <p:nvPr/>
        </p:nvSpPr>
        <p:spPr>
          <a:xfrm>
            <a:off x="904874" y="343365"/>
            <a:ext cx="7726363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CH" dirty="0"/>
              <a:t>This week: </a:t>
            </a: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dynamic</a:t>
            </a:r>
            <a:r>
              <a:rPr lang="en-GB" dirty="0"/>
              <a:t> interaction between CXCR4 and a </a:t>
            </a:r>
            <a:r>
              <a:rPr lang="en-GB" dirty="0">
                <a:solidFill>
                  <a:srgbClr val="FF0000"/>
                </a:solidFill>
              </a:rPr>
              <a:t>flexible</a:t>
            </a:r>
            <a:r>
              <a:rPr lang="en-GB" dirty="0"/>
              <a:t> peptide derived from the chemokine CXCL12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237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38651-56BC-1A55-48AD-02CC60C1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89" y="1134791"/>
            <a:ext cx="7655980" cy="33867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Structural analysis of 5 conformationally different models for the CXCR4-peptide interaction, focusing on the various binding poses of the flexible peptide ligand within the receptor's pocket.</a:t>
            </a:r>
            <a:endParaRPr lang="en-CH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Discern the primary differences among the models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Explore the nature of stabilizing and destabilizing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      amino acid interactions. Steric clashes?!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0854EE-256F-82E9-EBBD-DDD43D9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343400"/>
            <a:ext cx="7726363" cy="1072753"/>
          </a:xfrm>
        </p:spPr>
        <p:txBody>
          <a:bodyPr>
            <a:normAutofit/>
          </a:bodyPr>
          <a:lstStyle/>
          <a:p>
            <a:r>
              <a:rPr lang="en-CH" dirty="0"/>
              <a:t>Your tasks for today </a:t>
            </a:r>
            <a:r>
              <a:rPr lang="en-CH" dirty="0">
                <a:sym typeface="Wingdings" pitchFamily="2" charset="2"/>
              </a:rPr>
              <a:t>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3347E-9545-456C-9410-7FF6F6655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9" t="59574" r="62558"/>
          <a:stretch/>
        </p:blipFill>
        <p:spPr>
          <a:xfrm>
            <a:off x="6260387" y="2159843"/>
            <a:ext cx="2695341" cy="27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46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22190</TotalTime>
  <Words>166</Words>
  <Application>Microsoft Office PowerPoint</Application>
  <PresentationFormat>On-screen Show (16:9)</PresentationFormat>
  <Paragraphs>14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Franklin Gothic Demi Cond</vt:lpstr>
      <vt:lpstr>Wingdings</vt:lpstr>
      <vt:lpstr>Thème Office</vt:lpstr>
      <vt:lpstr>PowerPoint Presentation</vt:lpstr>
      <vt:lpstr>Molecules are conformationally dynamic</vt:lpstr>
      <vt:lpstr>PowerPoint Presentation</vt:lpstr>
      <vt:lpstr>PowerPoint Presentation</vt:lpstr>
      <vt:lpstr>Your tasks for today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Lorenzo Scutteri</cp:lastModifiedBy>
  <cp:revision>1310</cp:revision>
  <dcterms:created xsi:type="dcterms:W3CDTF">2019-04-02T06:24:35Z</dcterms:created>
  <dcterms:modified xsi:type="dcterms:W3CDTF">2025-03-08T15:58:22Z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