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6" r:id="rId2"/>
    <p:sldId id="265" r:id="rId3"/>
    <p:sldId id="270" r:id="rId4"/>
    <p:sldId id="266" r:id="rId5"/>
    <p:sldId id="267" r:id="rId6"/>
    <p:sldId id="268" r:id="rId7"/>
    <p:sldId id="269"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jCFKFjsogS9WMdbwl8E5VZJoBsU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1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99" autoAdjust="0"/>
  </p:normalViewPr>
  <p:slideViewPr>
    <p:cSldViewPr snapToGrid="0">
      <p:cViewPr varScale="1">
        <p:scale>
          <a:sx n="63" d="100"/>
          <a:sy n="63" d="100"/>
        </p:scale>
        <p:origin x="772"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23" Type="http://schemas.openxmlformats.org/officeDocument/2006/relationships/tableStyles" Target="tableStyles.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CH"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de-CH" dirty="0">
              <a:highlight>
                <a:srgbClr val="FFFFFF"/>
              </a:highlight>
              <a:latin typeface="Arial"/>
              <a:ea typeface="Arial"/>
              <a:cs typeface="Arial"/>
              <a:sym typeface="Arial"/>
            </a:endParaRPr>
          </a:p>
        </p:txBody>
      </p:sp>
      <p:sp>
        <p:nvSpPr>
          <p:cNvPr id="164" name="Google Shape;16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CH"/>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4" name="Google Shape;1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891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sz="1000" dirty="0">
              <a:solidFill>
                <a:srgbClr val="000000"/>
              </a:solidFill>
              <a:effectLst/>
              <a:highlight>
                <a:srgbClr val="FFFFFF"/>
              </a:highlight>
              <a:latin typeface="Arial" panose="020B0604020202020204" pitchFamily="34" charset="0"/>
              <a:ea typeface="Calibri" panose="020F0502020204030204" pitchFamily="34" charset="0"/>
              <a:cs typeface="Arial"/>
              <a:sym typeface="Arial"/>
            </a:endParaRPr>
          </a:p>
        </p:txBody>
      </p:sp>
      <p:sp>
        <p:nvSpPr>
          <p:cNvPr id="184" name="Google Shape;1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de-CH" dirty="0"/>
          </a:p>
        </p:txBody>
      </p:sp>
      <p:sp>
        <p:nvSpPr>
          <p:cNvPr id="193" name="Google Shape;19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CH"/>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b="0" i="0" u="none" strike="noStrike" baseline="0" dirty="0">
              <a:solidFill>
                <a:srgbClr val="000000"/>
              </a:solidFill>
              <a:latin typeface="Arial" panose="020B0604020202020204" pitchFamily="34" charset="0"/>
            </a:endParaRPr>
          </a:p>
        </p:txBody>
      </p:sp>
      <p:sp>
        <p:nvSpPr>
          <p:cNvPr id="204" name="Google Shape;20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c07c057f7a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endParaRPr dirty="0"/>
          </a:p>
        </p:txBody>
      </p:sp>
      <p:sp>
        <p:nvSpPr>
          <p:cNvPr id="210" name="Google Shape;210;g2c07c057f7a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82948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a:spLocks noGrp="1"/>
          </p:cNvSpPr>
          <p:nvPr>
            <p:ph type="pic" idx="2"/>
          </p:nvPr>
        </p:nvSpPr>
        <p:spPr>
          <a:xfrm>
            <a:off x="5183188" y="987425"/>
            <a:ext cx="6172200" cy="4873625"/>
          </a:xfrm>
          <a:prstGeom prst="rect">
            <a:avLst/>
          </a:prstGeom>
          <a:noFill/>
          <a:ln>
            <a:noFill/>
          </a:ln>
        </p:spPr>
      </p:sp>
      <p:sp>
        <p:nvSpPr>
          <p:cNvPr id="68" name="Google Shape;68;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CH"/>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www.pnas.org/doi/abs/10.1073/pnas.1411082111?doi=10.1073/pnas.1411082111#con3" TargetMode="External"/><Relationship Id="rId3" Type="http://schemas.openxmlformats.org/officeDocument/2006/relationships/hyperlink" Target="https://doi.org/10.1038/nrc3078" TargetMode="External"/><Relationship Id="rId7" Type="http://schemas.openxmlformats.org/officeDocument/2006/relationships/hyperlink" Target="https://www.pnas.org/doi/abs/10.1073/pnas.1411082111?doi=10.1073/pnas.1411082111#con2"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pnas.org/doi/abs/10.1073/pnas.1411082111?doi=10.1073/pnas.1411082111#con1" TargetMode="External"/><Relationship Id="rId11" Type="http://schemas.openxmlformats.org/officeDocument/2006/relationships/hyperlink" Target="https://doi.org/10.1155/2013/480739" TargetMode="External"/><Relationship Id="rId5" Type="http://schemas.openxmlformats.org/officeDocument/2006/relationships/hyperlink" Target="https://doi.org/10.1158/0008-5472.CAN-19-1167" TargetMode="External"/><Relationship Id="rId10" Type="http://schemas.openxmlformats.org/officeDocument/2006/relationships/hyperlink" Target="https://doi.org/10.1038/s41467-023-38624-0" TargetMode="External"/><Relationship Id="rId4" Type="http://schemas.openxmlformats.org/officeDocument/2006/relationships/hyperlink" Target="https://doi.org/10.1038/nri722" TargetMode="External"/><Relationship Id="rId9" Type="http://schemas.openxmlformats.org/officeDocument/2006/relationships/hyperlink" Target="https://doi.org/10.1073/pnas.141108211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1"/>
          <p:cNvSpPr txBox="1"/>
          <p:nvPr/>
        </p:nvSpPr>
        <p:spPr>
          <a:xfrm>
            <a:off x="0" y="1178381"/>
            <a:ext cx="12192000" cy="829709"/>
          </a:xfrm>
          <a:prstGeom prst="rect">
            <a:avLst/>
          </a:prstGeom>
          <a:solidFill>
            <a:srgbClr val="548135">
              <a:alpha val="70000"/>
            </a:srgbClr>
          </a:solidFill>
          <a:ln>
            <a:noFill/>
          </a:ln>
        </p:spPr>
        <p:txBody>
          <a:bodyPr spcFirstLastPara="1" wrap="square" lIns="91425" tIns="45700" rIns="91425" bIns="45700" anchor="b" anchorCtr="0">
            <a:normAutofit fontScale="90000" lnSpcReduction="10000"/>
          </a:bodyPr>
          <a:lstStyle/>
          <a:p>
            <a:pPr marL="0" marR="0" lvl="0" indent="0" algn="ctr" rtl="0">
              <a:lnSpc>
                <a:spcPct val="90000"/>
              </a:lnSpc>
              <a:spcBef>
                <a:spcPts val="0"/>
              </a:spcBef>
              <a:spcAft>
                <a:spcPts val="0"/>
              </a:spcAft>
              <a:buClr>
                <a:schemeClr val="dk1"/>
              </a:buClr>
              <a:buSzPct val="100000"/>
              <a:buFont typeface="Calibri"/>
              <a:buNone/>
            </a:pPr>
            <a:r>
              <a:rPr lang="en-US" sz="6000" b="1" i="0" u="none" strike="noStrike" cap="none">
                <a:solidFill>
                  <a:schemeClr val="dk1"/>
                </a:solidFill>
                <a:latin typeface="Calibri"/>
                <a:ea typeface="Calibri"/>
                <a:cs typeface="Calibri"/>
                <a:sym typeface="Calibri"/>
              </a:rPr>
              <a:t>Synthetic Biology (BIOENG-320)</a:t>
            </a:r>
            <a:endParaRPr sz="6000" b="1" i="0" u="none" strike="noStrike" cap="none">
              <a:solidFill>
                <a:schemeClr val="dk1"/>
              </a:solidFill>
              <a:latin typeface="Calibri"/>
              <a:ea typeface="Calibri"/>
              <a:cs typeface="Calibri"/>
              <a:sym typeface="Calibri"/>
            </a:endParaRPr>
          </a:p>
        </p:txBody>
      </p:sp>
      <p:sp>
        <p:nvSpPr>
          <p:cNvPr id="9" name="Title 1">
            <a:extLst>
              <a:ext uri="{FF2B5EF4-FFF2-40B4-BE49-F238E27FC236}">
                <a16:creationId xmlns:a16="http://schemas.microsoft.com/office/drawing/2014/main" id="{F1AB7EDD-D08D-40BA-8E55-75098671306F}"/>
              </a:ext>
            </a:extLst>
          </p:cNvPr>
          <p:cNvSpPr txBox="1">
            <a:spLocks/>
          </p:cNvSpPr>
          <p:nvPr/>
        </p:nvSpPr>
        <p:spPr>
          <a:xfrm>
            <a:off x="1144719" y="3032495"/>
            <a:ext cx="9902561" cy="16724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buClrTx/>
              <a:buFontTx/>
              <a:buNone/>
              <a:defRPr/>
            </a:pPr>
            <a:r>
              <a:rPr lang="en-US" b="1" dirty="0">
                <a:solidFill>
                  <a:srgbClr val="4D4D4D"/>
                </a:solidFill>
                <a:latin typeface="Century Gothic" panose="020B0502020202020204" pitchFamily="34" charset="0"/>
                <a:cs typeface="Arial" panose="020B0604020202020204" pitchFamily="34" charset="0"/>
              </a:rPr>
              <a:t>Engineering Chemokine Receptors for Cancer Therapy</a:t>
            </a:r>
            <a:endParaRPr lang="en-GB" b="1" dirty="0">
              <a:solidFill>
                <a:srgbClr val="4D4D4D"/>
              </a:solidFill>
              <a:latin typeface="Century Gothic" panose="020B0502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10"/>
          <p:cNvPicPr preferRelativeResize="0"/>
          <p:nvPr/>
        </p:nvPicPr>
        <p:blipFill rotWithShape="1">
          <a:blip r:embed="rId3">
            <a:alphaModFix/>
          </a:blip>
          <a:srcRect/>
          <a:stretch/>
        </p:blipFill>
        <p:spPr>
          <a:xfrm>
            <a:off x="1449179" y="2085759"/>
            <a:ext cx="9595116" cy="3274032"/>
          </a:xfrm>
          <a:prstGeom prst="rect">
            <a:avLst/>
          </a:prstGeom>
          <a:noFill/>
          <a:ln>
            <a:noFill/>
          </a:ln>
        </p:spPr>
      </p:pic>
      <p:sp>
        <p:nvSpPr>
          <p:cNvPr id="167" name="Google Shape;167;p10"/>
          <p:cNvSpPr txBox="1"/>
          <p:nvPr/>
        </p:nvSpPr>
        <p:spPr>
          <a:xfrm>
            <a:off x="0" y="141761"/>
            <a:ext cx="11456419" cy="461665"/>
          </a:xfrm>
          <a:prstGeom prst="rect">
            <a:avLst/>
          </a:prstGeom>
          <a:solidFill>
            <a:srgbClr val="548135"/>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CH" sz="2400" b="1">
                <a:solidFill>
                  <a:schemeClr val="lt1"/>
                </a:solidFill>
                <a:latin typeface="Calibri"/>
                <a:ea typeface="Calibri"/>
                <a:cs typeface="Calibri"/>
                <a:sym typeface="Calibri"/>
              </a:rPr>
              <a:t>1.1 Chemokines and GPCRs</a:t>
            </a:r>
            <a:endParaRPr sz="2400" b="1">
              <a:solidFill>
                <a:schemeClr val="lt1"/>
              </a:solidFill>
              <a:latin typeface="Calibri"/>
              <a:ea typeface="Calibri"/>
              <a:cs typeface="Calibri"/>
              <a:sym typeface="Calibri"/>
            </a:endParaRPr>
          </a:p>
        </p:txBody>
      </p:sp>
      <p:sp>
        <p:nvSpPr>
          <p:cNvPr id="168" name="Google Shape;168;p10"/>
          <p:cNvSpPr txBox="1"/>
          <p:nvPr/>
        </p:nvSpPr>
        <p:spPr>
          <a:xfrm>
            <a:off x="2230192" y="1812689"/>
            <a:ext cx="195884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CH" sz="2400" b="1">
                <a:solidFill>
                  <a:schemeClr val="dk1"/>
                </a:solidFill>
                <a:latin typeface="Calibri"/>
                <a:ea typeface="Calibri"/>
                <a:cs typeface="Calibri"/>
                <a:sym typeface="Calibri"/>
              </a:rPr>
              <a:t>Immune Cells</a:t>
            </a:r>
            <a:endParaRPr sz="2400" b="1">
              <a:solidFill>
                <a:schemeClr val="dk1"/>
              </a:solidFill>
              <a:latin typeface="Calibri"/>
              <a:ea typeface="Calibri"/>
              <a:cs typeface="Calibri"/>
              <a:sym typeface="Calibri"/>
            </a:endParaRPr>
          </a:p>
        </p:txBody>
      </p:sp>
      <p:sp>
        <p:nvSpPr>
          <p:cNvPr id="169" name="Google Shape;169;p10"/>
          <p:cNvSpPr txBox="1"/>
          <p:nvPr/>
        </p:nvSpPr>
        <p:spPr>
          <a:xfrm>
            <a:off x="8227856" y="1316647"/>
            <a:ext cx="2561045"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CH" sz="2400" b="1" dirty="0">
                <a:solidFill>
                  <a:schemeClr val="dk1"/>
                </a:solidFill>
                <a:latin typeface="Calibri"/>
                <a:ea typeface="Calibri"/>
                <a:cs typeface="Calibri"/>
                <a:sym typeface="Calibri"/>
              </a:rPr>
              <a:t>Tumors and</a:t>
            </a:r>
          </a:p>
          <a:p>
            <a:pPr marL="0" marR="0" lvl="0" indent="0" algn="ctr" rtl="0">
              <a:spcBef>
                <a:spcPts val="0"/>
              </a:spcBef>
              <a:spcAft>
                <a:spcPts val="0"/>
              </a:spcAft>
              <a:buNone/>
            </a:pPr>
            <a:r>
              <a:rPr lang="de-CH" sz="2400" b="1" dirty="0">
                <a:solidFill>
                  <a:schemeClr val="dk1"/>
                </a:solidFill>
                <a:latin typeface="Calibri"/>
                <a:ea typeface="Calibri"/>
                <a:cs typeface="Calibri"/>
                <a:sym typeface="Calibri"/>
              </a:rPr>
              <a:t>Inflammation </a:t>
            </a:r>
            <a:r>
              <a:rPr lang="de-CH" sz="2400" b="1" dirty="0" err="1">
                <a:solidFill>
                  <a:schemeClr val="dk1"/>
                </a:solidFill>
                <a:latin typeface="Calibri"/>
                <a:ea typeface="Calibri"/>
                <a:cs typeface="Calibri"/>
                <a:sym typeface="Calibri"/>
              </a:rPr>
              <a:t>sites</a:t>
            </a:r>
            <a:endParaRPr sz="2400" b="1" dirty="0">
              <a:solidFill>
                <a:schemeClr val="dk1"/>
              </a:solidFill>
              <a:latin typeface="Calibri"/>
              <a:ea typeface="Calibri"/>
              <a:cs typeface="Calibri"/>
              <a:sym typeface="Calibri"/>
            </a:endParaRPr>
          </a:p>
        </p:txBody>
      </p:sp>
      <p:sp>
        <p:nvSpPr>
          <p:cNvPr id="170" name="Google Shape;170;p10"/>
          <p:cNvSpPr txBox="1"/>
          <p:nvPr/>
        </p:nvSpPr>
        <p:spPr>
          <a:xfrm>
            <a:off x="5277002" y="5218729"/>
            <a:ext cx="256104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CH" sz="2400" b="1">
                <a:solidFill>
                  <a:schemeClr val="dk1"/>
                </a:solidFill>
                <a:latin typeface="Calibri"/>
                <a:ea typeface="Calibri"/>
                <a:cs typeface="Calibri"/>
                <a:sym typeface="Calibri"/>
              </a:rPr>
              <a:t>Chemokine gradient</a:t>
            </a:r>
            <a:endParaRPr sz="2400" b="1">
              <a:solidFill>
                <a:schemeClr val="dk1"/>
              </a:solidFill>
              <a:latin typeface="Calibri"/>
              <a:ea typeface="Calibri"/>
              <a:cs typeface="Calibri"/>
              <a:sym typeface="Calibri"/>
            </a:endParaRPr>
          </a:p>
        </p:txBody>
      </p:sp>
      <p:sp>
        <p:nvSpPr>
          <p:cNvPr id="171" name="Google Shape;171;p10"/>
          <p:cNvSpPr/>
          <p:nvPr/>
        </p:nvSpPr>
        <p:spPr>
          <a:xfrm>
            <a:off x="4930971" y="3009684"/>
            <a:ext cx="3354581" cy="588407"/>
          </a:xfrm>
          <a:prstGeom prst="notchedRightArrow">
            <a:avLst>
              <a:gd name="adj1" fmla="val 50000"/>
              <a:gd name="adj2" fmla="val 50000"/>
            </a:avLst>
          </a:prstGeom>
          <a:solidFill>
            <a:srgbClr val="FFFF66">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CH" sz="2400">
                <a:solidFill>
                  <a:srgbClr val="757070"/>
                </a:solidFill>
                <a:latin typeface="Calibri"/>
                <a:ea typeface="Calibri"/>
                <a:cs typeface="Calibri"/>
                <a:sym typeface="Calibri"/>
              </a:rPr>
              <a:t>Cell movement</a:t>
            </a:r>
            <a:endParaRPr sz="2400">
              <a:solidFill>
                <a:srgbClr val="757070"/>
              </a:solidFill>
              <a:latin typeface="Calibri"/>
              <a:ea typeface="Calibri"/>
              <a:cs typeface="Calibri"/>
              <a:sym typeface="Calibri"/>
            </a:endParaRPr>
          </a:p>
        </p:txBody>
      </p:sp>
      <p:sp>
        <p:nvSpPr>
          <p:cNvPr id="172" name="Google Shape;172;p10"/>
          <p:cNvSpPr/>
          <p:nvPr/>
        </p:nvSpPr>
        <p:spPr>
          <a:xfrm>
            <a:off x="3060603" y="2428358"/>
            <a:ext cx="84667" cy="1947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73" name="Google Shape;173;p10"/>
          <p:cNvSpPr/>
          <p:nvPr/>
        </p:nvSpPr>
        <p:spPr>
          <a:xfrm>
            <a:off x="4189040" y="2539754"/>
            <a:ext cx="84667" cy="1947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74" name="Google Shape;174;p10"/>
          <p:cNvSpPr/>
          <p:nvPr/>
        </p:nvSpPr>
        <p:spPr>
          <a:xfrm>
            <a:off x="3543203" y="3403357"/>
            <a:ext cx="84667" cy="1947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75" name="Google Shape;175;p10"/>
          <p:cNvSpPr/>
          <p:nvPr/>
        </p:nvSpPr>
        <p:spPr>
          <a:xfrm>
            <a:off x="2522273" y="3448592"/>
            <a:ext cx="84667" cy="1947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76" name="Google Shape;176;p10"/>
          <p:cNvSpPr/>
          <p:nvPr/>
        </p:nvSpPr>
        <p:spPr>
          <a:xfrm>
            <a:off x="2016832" y="2233625"/>
            <a:ext cx="84667" cy="1947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77" name="Google Shape;177;p10"/>
          <p:cNvSpPr txBox="1"/>
          <p:nvPr/>
        </p:nvSpPr>
        <p:spPr>
          <a:xfrm>
            <a:off x="-8867" y="169331"/>
            <a:ext cx="11456419" cy="523180"/>
          </a:xfrm>
          <a:prstGeom prst="rect">
            <a:avLst/>
          </a:prstGeom>
          <a:solidFill>
            <a:srgbClr val="54813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CH" sz="2800" b="1" dirty="0" err="1">
                <a:solidFill>
                  <a:schemeClr val="lt1"/>
                </a:solidFill>
                <a:latin typeface="Calibri"/>
                <a:ea typeface="Calibri"/>
                <a:cs typeface="Calibri"/>
                <a:sym typeface="Calibri"/>
              </a:rPr>
              <a:t>Directional</a:t>
            </a:r>
            <a:r>
              <a:rPr lang="de-CH" sz="2800" b="1" dirty="0">
                <a:solidFill>
                  <a:schemeClr val="lt1"/>
                </a:solidFill>
                <a:latin typeface="Calibri"/>
                <a:ea typeface="Calibri"/>
                <a:cs typeface="Calibri"/>
                <a:sym typeface="Calibri"/>
              </a:rPr>
              <a:t> </a:t>
            </a:r>
            <a:r>
              <a:rPr lang="de-CH" sz="2800" b="1" dirty="0" err="1">
                <a:solidFill>
                  <a:schemeClr val="lt1"/>
                </a:solidFill>
                <a:latin typeface="Calibri"/>
                <a:ea typeface="Calibri"/>
                <a:cs typeface="Calibri"/>
                <a:sym typeface="Calibri"/>
              </a:rPr>
              <a:t>movement</a:t>
            </a:r>
            <a:r>
              <a:rPr lang="de-CH" sz="2800" b="1" dirty="0">
                <a:solidFill>
                  <a:schemeClr val="lt1"/>
                </a:solidFill>
                <a:latin typeface="Calibri"/>
                <a:ea typeface="Calibri"/>
                <a:cs typeface="Calibri"/>
                <a:sym typeface="Calibri"/>
              </a:rPr>
              <a:t> </a:t>
            </a:r>
            <a:r>
              <a:rPr lang="de-CH" sz="2800" b="1" dirty="0" err="1">
                <a:solidFill>
                  <a:schemeClr val="lt1"/>
                </a:solidFill>
                <a:latin typeface="Calibri"/>
                <a:ea typeface="Calibri"/>
                <a:cs typeface="Calibri"/>
                <a:sym typeface="Calibri"/>
              </a:rPr>
              <a:t>of</a:t>
            </a:r>
            <a:r>
              <a:rPr lang="de-CH" sz="2800" b="1" dirty="0">
                <a:solidFill>
                  <a:schemeClr val="lt1"/>
                </a:solidFill>
                <a:latin typeface="Calibri"/>
                <a:ea typeface="Calibri"/>
                <a:cs typeface="Calibri"/>
                <a:sym typeface="Calibri"/>
              </a:rPr>
              <a:t> immune </a:t>
            </a:r>
            <a:r>
              <a:rPr lang="de-CH" sz="2800" b="1" dirty="0" err="1">
                <a:solidFill>
                  <a:schemeClr val="lt1"/>
                </a:solidFill>
                <a:latin typeface="Calibri"/>
                <a:ea typeface="Calibri"/>
                <a:cs typeface="Calibri"/>
                <a:sym typeface="Calibri"/>
              </a:rPr>
              <a:t>cells</a:t>
            </a:r>
            <a:r>
              <a:rPr lang="de-CH" sz="2800" b="1" dirty="0">
                <a:solidFill>
                  <a:schemeClr val="lt1"/>
                </a:solidFill>
                <a:latin typeface="Calibri"/>
                <a:ea typeface="Calibri"/>
                <a:cs typeface="Calibri"/>
                <a:sym typeface="Calibri"/>
              </a:rPr>
              <a:t> </a:t>
            </a:r>
            <a:r>
              <a:rPr lang="de-CH" sz="2800" b="1" dirty="0" err="1">
                <a:solidFill>
                  <a:schemeClr val="lt1"/>
                </a:solidFill>
                <a:latin typeface="Calibri"/>
                <a:ea typeface="Calibri"/>
                <a:cs typeface="Calibri"/>
                <a:sym typeface="Calibri"/>
              </a:rPr>
              <a:t>is</a:t>
            </a:r>
            <a:r>
              <a:rPr lang="de-CH" sz="2800" b="1" dirty="0">
                <a:solidFill>
                  <a:schemeClr val="lt1"/>
                </a:solidFill>
                <a:latin typeface="Calibri"/>
                <a:ea typeface="Calibri"/>
                <a:cs typeface="Calibri"/>
                <a:sym typeface="Calibri"/>
              </a:rPr>
              <a:t> </a:t>
            </a:r>
            <a:r>
              <a:rPr lang="de-CH" sz="2800" b="1" dirty="0" err="1">
                <a:solidFill>
                  <a:schemeClr val="lt1"/>
                </a:solidFill>
                <a:latin typeface="Calibri"/>
                <a:ea typeface="Calibri"/>
                <a:cs typeface="Calibri"/>
                <a:sym typeface="Calibri"/>
              </a:rPr>
              <a:t>caused</a:t>
            </a:r>
            <a:r>
              <a:rPr lang="de-CH" sz="2800" b="1" dirty="0">
                <a:solidFill>
                  <a:schemeClr val="lt1"/>
                </a:solidFill>
                <a:latin typeface="Calibri"/>
                <a:ea typeface="Calibri"/>
                <a:cs typeface="Calibri"/>
                <a:sym typeface="Calibri"/>
              </a:rPr>
              <a:t> </a:t>
            </a:r>
            <a:r>
              <a:rPr lang="de-CH" sz="2800" b="1" dirty="0" err="1">
                <a:solidFill>
                  <a:schemeClr val="lt1"/>
                </a:solidFill>
                <a:latin typeface="Calibri"/>
                <a:ea typeface="Calibri"/>
                <a:cs typeface="Calibri"/>
                <a:sym typeface="Calibri"/>
              </a:rPr>
              <a:t>by</a:t>
            </a:r>
            <a:r>
              <a:rPr lang="de-CH" sz="2800" b="1" dirty="0">
                <a:solidFill>
                  <a:schemeClr val="lt1"/>
                </a:solidFill>
                <a:latin typeface="Calibri"/>
                <a:ea typeface="Calibri"/>
                <a:cs typeface="Calibri"/>
                <a:sym typeface="Calibri"/>
              </a:rPr>
              <a:t> </a:t>
            </a:r>
            <a:r>
              <a:rPr lang="de-CH" sz="2800" b="1" dirty="0" err="1">
                <a:solidFill>
                  <a:schemeClr val="lt1"/>
                </a:solidFill>
                <a:latin typeface="Calibri"/>
                <a:ea typeface="Calibri"/>
                <a:cs typeface="Calibri"/>
                <a:sym typeface="Calibri"/>
              </a:rPr>
              <a:t>chemokine</a:t>
            </a:r>
            <a:r>
              <a:rPr lang="de-CH" sz="2800" b="1" dirty="0">
                <a:solidFill>
                  <a:schemeClr val="lt1"/>
                </a:solidFill>
                <a:latin typeface="Calibri"/>
                <a:ea typeface="Calibri"/>
                <a:cs typeface="Calibri"/>
                <a:sym typeface="Calibri"/>
              </a:rPr>
              <a:t> </a:t>
            </a:r>
            <a:r>
              <a:rPr lang="de-CH" sz="2800" b="1" dirty="0" err="1">
                <a:solidFill>
                  <a:schemeClr val="lt1"/>
                </a:solidFill>
                <a:latin typeface="Calibri"/>
                <a:ea typeface="Calibri"/>
                <a:cs typeface="Calibri"/>
                <a:sym typeface="Calibri"/>
              </a:rPr>
              <a:t>gradients</a:t>
            </a:r>
            <a:endParaRPr sz="2800" b="1" dirty="0">
              <a:solidFill>
                <a:schemeClr val="lt1"/>
              </a:solidFill>
              <a:latin typeface="Calibri"/>
              <a:ea typeface="Calibri"/>
              <a:cs typeface="Calibri"/>
              <a:sym typeface="Calibri"/>
            </a:endParaRPr>
          </a:p>
        </p:txBody>
      </p:sp>
      <p:sp>
        <p:nvSpPr>
          <p:cNvPr id="178" name="Google Shape;178;p10"/>
          <p:cNvSpPr/>
          <p:nvPr/>
        </p:nvSpPr>
        <p:spPr>
          <a:xfrm>
            <a:off x="763128" y="910282"/>
            <a:ext cx="84667" cy="1947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79" name="Google Shape;179;p10"/>
          <p:cNvSpPr txBox="1"/>
          <p:nvPr/>
        </p:nvSpPr>
        <p:spPr>
          <a:xfrm>
            <a:off x="763128" y="835628"/>
            <a:ext cx="2183928" cy="318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CH" sz="1467">
                <a:solidFill>
                  <a:schemeClr val="dk1"/>
                </a:solidFill>
                <a:latin typeface="Calibri"/>
                <a:ea typeface="Calibri"/>
                <a:cs typeface="Calibri"/>
                <a:sym typeface="Calibri"/>
              </a:rPr>
              <a:t>Chemokine receptors</a:t>
            </a:r>
            <a:endParaRPr sz="1467">
              <a:solidFill>
                <a:schemeClr val="dk1"/>
              </a:solidFill>
              <a:latin typeface="Calibri"/>
              <a:ea typeface="Calibri"/>
              <a:cs typeface="Calibri"/>
              <a:sym typeface="Calibri"/>
            </a:endParaRPr>
          </a:p>
        </p:txBody>
      </p:sp>
      <p:pic>
        <p:nvPicPr>
          <p:cNvPr id="180" name="Google Shape;180;p10"/>
          <p:cNvPicPr preferRelativeResize="0"/>
          <p:nvPr/>
        </p:nvPicPr>
        <p:blipFill rotWithShape="1">
          <a:blip r:embed="rId4">
            <a:alphaModFix/>
          </a:blip>
          <a:srcRect/>
          <a:stretch/>
        </p:blipFill>
        <p:spPr>
          <a:xfrm>
            <a:off x="645922" y="1195317"/>
            <a:ext cx="319081" cy="290073"/>
          </a:xfrm>
          <a:prstGeom prst="rect">
            <a:avLst/>
          </a:prstGeom>
          <a:noFill/>
          <a:ln>
            <a:noFill/>
          </a:ln>
        </p:spPr>
      </p:pic>
      <p:sp>
        <p:nvSpPr>
          <p:cNvPr id="181" name="Google Shape;181;p10"/>
          <p:cNvSpPr txBox="1"/>
          <p:nvPr/>
        </p:nvSpPr>
        <p:spPr>
          <a:xfrm>
            <a:off x="0" y="1175280"/>
            <a:ext cx="2981197" cy="318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CH" sz="1467">
                <a:solidFill>
                  <a:schemeClr val="dk1"/>
                </a:solidFill>
                <a:latin typeface="Calibri"/>
                <a:ea typeface="Calibri"/>
                <a:cs typeface="Calibri"/>
                <a:sym typeface="Calibri"/>
              </a:rPr>
              <a:t>Chemokine</a:t>
            </a:r>
            <a:endParaRPr sz="1467">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Google Shape;187;p11"/>
          <p:cNvSpPr txBox="1"/>
          <p:nvPr/>
        </p:nvSpPr>
        <p:spPr>
          <a:xfrm>
            <a:off x="-8867" y="169331"/>
            <a:ext cx="11795058" cy="523180"/>
          </a:xfrm>
          <a:prstGeom prst="rect">
            <a:avLst/>
          </a:prstGeom>
          <a:solidFill>
            <a:srgbClr val="54813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lt1"/>
                </a:solidFill>
                <a:latin typeface="Calibri"/>
                <a:ea typeface="Calibri"/>
                <a:cs typeface="Calibri"/>
                <a:sym typeface="Calibri"/>
              </a:rPr>
              <a:t>Chemokines are found to guide different types of immune cells into solid TME</a:t>
            </a:r>
            <a:endParaRPr sz="2800" b="1" dirty="0">
              <a:solidFill>
                <a:schemeClr val="lt1"/>
              </a:solidFill>
              <a:latin typeface="Calibri"/>
              <a:ea typeface="Calibri"/>
              <a:cs typeface="Calibri"/>
              <a:sym typeface="Calibri"/>
            </a:endParaRPr>
          </a:p>
        </p:txBody>
      </p:sp>
      <p:sp>
        <p:nvSpPr>
          <p:cNvPr id="188" name="Google Shape;188;p11"/>
          <p:cNvSpPr txBox="1"/>
          <p:nvPr/>
        </p:nvSpPr>
        <p:spPr>
          <a:xfrm>
            <a:off x="9626600" y="6581002"/>
            <a:ext cx="4234638"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CH" sz="1200" dirty="0">
                <a:solidFill>
                  <a:schemeClr val="dk1"/>
                </a:solidFill>
                <a:latin typeface="Calibri"/>
                <a:ea typeface="Calibri"/>
                <a:cs typeface="Calibri"/>
                <a:sym typeface="Calibri"/>
              </a:rPr>
              <a:t>Kohli, K. </a:t>
            </a:r>
            <a:r>
              <a:rPr lang="de-CH" sz="1200" i="1" dirty="0">
                <a:solidFill>
                  <a:schemeClr val="dk1"/>
                </a:solidFill>
                <a:latin typeface="Calibri"/>
                <a:ea typeface="Calibri"/>
                <a:cs typeface="Calibri"/>
                <a:sym typeface="Calibri"/>
              </a:rPr>
              <a:t>Cancer Gene Therapy</a:t>
            </a:r>
            <a:r>
              <a:rPr lang="de-CH" sz="1200" dirty="0">
                <a:solidFill>
                  <a:schemeClr val="dk1"/>
                </a:solidFill>
                <a:latin typeface="Calibri"/>
                <a:ea typeface="Calibri"/>
                <a:cs typeface="Calibri"/>
                <a:sym typeface="Calibri"/>
              </a:rPr>
              <a:t>.  2021 </a:t>
            </a:r>
            <a:endParaRPr sz="1200"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7FD19725-D56A-4809-AFAA-0488D37DD5D5}"/>
              </a:ext>
            </a:extLst>
          </p:cNvPr>
          <p:cNvPicPr>
            <a:picLocks noChangeAspect="1"/>
          </p:cNvPicPr>
          <p:nvPr/>
        </p:nvPicPr>
        <p:blipFill>
          <a:blip r:embed="rId3"/>
          <a:stretch>
            <a:fillRect/>
          </a:stretch>
        </p:blipFill>
        <p:spPr>
          <a:xfrm>
            <a:off x="2934988" y="782042"/>
            <a:ext cx="5557079" cy="5917259"/>
          </a:xfrm>
          <a:prstGeom prst="rect">
            <a:avLst/>
          </a:prstGeom>
        </p:spPr>
      </p:pic>
    </p:spTree>
    <p:extLst>
      <p:ext uri="{BB962C8B-B14F-4D97-AF65-F5344CB8AC3E}">
        <p14:creationId xmlns:p14="http://schemas.microsoft.com/office/powerpoint/2010/main" val="3473440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11" descr="Chemokine receptors: multifaceted therapeutic targets | Nature Reviews  Immunology"/>
          <p:cNvPicPr preferRelativeResize="0"/>
          <p:nvPr/>
        </p:nvPicPr>
        <p:blipFill rotWithShape="1">
          <a:blip r:embed="rId3">
            <a:alphaModFix/>
          </a:blip>
          <a:srcRect/>
          <a:stretch/>
        </p:blipFill>
        <p:spPr>
          <a:xfrm>
            <a:off x="3216920" y="729621"/>
            <a:ext cx="4864400" cy="6128379"/>
          </a:xfrm>
          <a:prstGeom prst="rect">
            <a:avLst/>
          </a:prstGeom>
          <a:noFill/>
          <a:ln>
            <a:noFill/>
          </a:ln>
        </p:spPr>
      </p:pic>
      <p:sp>
        <p:nvSpPr>
          <p:cNvPr id="187" name="Google Shape;187;p11"/>
          <p:cNvSpPr txBox="1"/>
          <p:nvPr/>
        </p:nvSpPr>
        <p:spPr>
          <a:xfrm>
            <a:off x="-8867" y="169331"/>
            <a:ext cx="11456419" cy="523180"/>
          </a:xfrm>
          <a:prstGeom prst="rect">
            <a:avLst/>
          </a:prstGeom>
          <a:solidFill>
            <a:srgbClr val="54813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CH" sz="2800" b="1" dirty="0" err="1">
                <a:solidFill>
                  <a:schemeClr val="lt1"/>
                </a:solidFill>
                <a:latin typeface="Calibri"/>
                <a:ea typeface="Calibri"/>
                <a:cs typeface="Calibri"/>
                <a:sym typeface="Calibri"/>
              </a:rPr>
              <a:t>Chemokine</a:t>
            </a:r>
            <a:r>
              <a:rPr lang="de-CH" sz="2800" b="1" dirty="0">
                <a:solidFill>
                  <a:schemeClr val="lt1"/>
                </a:solidFill>
                <a:latin typeface="Calibri"/>
                <a:ea typeface="Calibri"/>
                <a:cs typeface="Calibri"/>
                <a:sym typeface="Calibri"/>
              </a:rPr>
              <a:t> </a:t>
            </a:r>
            <a:r>
              <a:rPr lang="de-CH" sz="2800" b="1" dirty="0" err="1">
                <a:solidFill>
                  <a:schemeClr val="lt1"/>
                </a:solidFill>
                <a:latin typeface="Calibri"/>
                <a:ea typeface="Calibri"/>
                <a:cs typeface="Calibri"/>
                <a:sym typeface="Calibri"/>
              </a:rPr>
              <a:t>receptors</a:t>
            </a:r>
            <a:r>
              <a:rPr lang="de-CH" sz="2800" b="1" dirty="0">
                <a:solidFill>
                  <a:schemeClr val="lt1"/>
                </a:solidFill>
                <a:latin typeface="Calibri"/>
                <a:ea typeface="Calibri"/>
                <a:cs typeface="Calibri"/>
                <a:sym typeface="Calibri"/>
              </a:rPr>
              <a:t> – </a:t>
            </a:r>
            <a:r>
              <a:rPr lang="de-CH" sz="2800" b="1" dirty="0" err="1">
                <a:solidFill>
                  <a:schemeClr val="lt1"/>
                </a:solidFill>
                <a:latin typeface="Calibri"/>
                <a:ea typeface="Calibri"/>
                <a:cs typeface="Calibri"/>
                <a:sym typeface="Calibri"/>
              </a:rPr>
              <a:t>Chemokines</a:t>
            </a:r>
            <a:r>
              <a:rPr lang="de-CH" sz="2800" b="1" dirty="0">
                <a:solidFill>
                  <a:schemeClr val="lt1"/>
                </a:solidFill>
                <a:latin typeface="Calibri"/>
                <a:ea typeface="Calibri"/>
                <a:cs typeface="Calibri"/>
                <a:sym typeface="Calibri"/>
              </a:rPr>
              <a:t> </a:t>
            </a:r>
            <a:r>
              <a:rPr lang="de-CH" sz="2800" b="1" dirty="0" err="1">
                <a:solidFill>
                  <a:schemeClr val="lt1"/>
                </a:solidFill>
                <a:latin typeface="Calibri"/>
                <a:ea typeface="Calibri"/>
                <a:cs typeface="Calibri"/>
                <a:sym typeface="Calibri"/>
              </a:rPr>
              <a:t>pairs</a:t>
            </a:r>
            <a:endParaRPr sz="2800" b="1" dirty="0">
              <a:solidFill>
                <a:schemeClr val="lt1"/>
              </a:solidFill>
              <a:latin typeface="Calibri"/>
              <a:ea typeface="Calibri"/>
              <a:cs typeface="Calibri"/>
              <a:sym typeface="Calibri"/>
            </a:endParaRPr>
          </a:p>
        </p:txBody>
      </p:sp>
      <p:sp>
        <p:nvSpPr>
          <p:cNvPr id="188" name="Google Shape;188;p11"/>
          <p:cNvSpPr txBox="1"/>
          <p:nvPr/>
        </p:nvSpPr>
        <p:spPr>
          <a:xfrm>
            <a:off x="9033865" y="6581001"/>
            <a:ext cx="482737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CH" sz="1200">
                <a:solidFill>
                  <a:schemeClr val="dk1"/>
                </a:solidFill>
                <a:latin typeface="Calibri"/>
                <a:ea typeface="Calibri"/>
                <a:cs typeface="Calibri"/>
                <a:sym typeface="Calibri"/>
              </a:rPr>
              <a:t>Proudfoot, A. </a:t>
            </a:r>
            <a:r>
              <a:rPr lang="de-CH" sz="1200" i="1">
                <a:solidFill>
                  <a:schemeClr val="dk1"/>
                </a:solidFill>
                <a:latin typeface="Calibri"/>
                <a:ea typeface="Calibri"/>
                <a:cs typeface="Calibri"/>
                <a:sym typeface="Calibri"/>
              </a:rPr>
              <a:t>Nature Review Immunology</a:t>
            </a:r>
            <a:r>
              <a:rPr lang="de-CH" sz="1200">
                <a:solidFill>
                  <a:schemeClr val="dk1"/>
                </a:solidFill>
                <a:latin typeface="Calibri"/>
                <a:ea typeface="Calibri"/>
                <a:cs typeface="Calibri"/>
                <a:sym typeface="Calibri"/>
              </a:rPr>
              <a:t>.  2002 </a:t>
            </a:r>
            <a:endParaRPr sz="1200">
              <a:solidFill>
                <a:schemeClr val="dk1"/>
              </a:solidFill>
              <a:latin typeface="Calibri"/>
              <a:ea typeface="Calibri"/>
              <a:cs typeface="Calibri"/>
              <a:sym typeface="Calibri"/>
            </a:endParaRPr>
          </a:p>
        </p:txBody>
      </p:sp>
      <p:sp>
        <p:nvSpPr>
          <p:cNvPr id="189" name="Google Shape;189;p11"/>
          <p:cNvSpPr txBox="1"/>
          <p:nvPr/>
        </p:nvSpPr>
        <p:spPr>
          <a:xfrm>
            <a:off x="8081320" y="1398536"/>
            <a:ext cx="312598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CH" sz="2000" dirty="0" err="1">
                <a:solidFill>
                  <a:schemeClr val="dk1"/>
                </a:solidFill>
                <a:latin typeface="Calibri"/>
                <a:ea typeface="Calibri"/>
                <a:cs typeface="Calibri"/>
                <a:sym typeface="Calibri"/>
              </a:rPr>
              <a:t>Chemokine</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receptors</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can</a:t>
            </a:r>
            <a:r>
              <a:rPr lang="de-CH" sz="2000" dirty="0">
                <a:solidFill>
                  <a:schemeClr val="dk1"/>
                </a:solidFill>
                <a:latin typeface="Calibri"/>
                <a:ea typeface="Calibri"/>
                <a:cs typeface="Calibri"/>
                <a:sym typeface="Calibri"/>
              </a:rPr>
              <a:t> bind </a:t>
            </a:r>
            <a:r>
              <a:rPr lang="de-CH" sz="2000" dirty="0" err="1">
                <a:solidFill>
                  <a:schemeClr val="dk1"/>
                </a:solidFill>
                <a:latin typeface="Calibri"/>
                <a:ea typeface="Calibri"/>
                <a:cs typeface="Calibri"/>
                <a:sym typeface="Calibri"/>
              </a:rPr>
              <a:t>several</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chemokines</a:t>
            </a:r>
            <a:endParaRPr sz="2000"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txBox="1"/>
          <p:nvPr/>
        </p:nvSpPr>
        <p:spPr>
          <a:xfrm>
            <a:off x="-8867" y="169331"/>
            <a:ext cx="11456419" cy="523180"/>
          </a:xfrm>
          <a:prstGeom prst="rect">
            <a:avLst/>
          </a:prstGeom>
          <a:solidFill>
            <a:srgbClr val="54813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CH" sz="2800" b="1">
                <a:solidFill>
                  <a:schemeClr val="lt1"/>
                </a:solidFill>
                <a:latin typeface="Calibri"/>
                <a:ea typeface="Calibri"/>
                <a:cs typeface="Calibri"/>
                <a:sym typeface="Calibri"/>
              </a:rPr>
              <a:t>CCR5/CCL5 complex</a:t>
            </a:r>
            <a:endParaRPr sz="2800" b="1">
              <a:solidFill>
                <a:schemeClr val="lt1"/>
              </a:solidFill>
              <a:latin typeface="Calibri"/>
              <a:ea typeface="Calibri"/>
              <a:cs typeface="Calibri"/>
              <a:sym typeface="Calibri"/>
            </a:endParaRPr>
          </a:p>
        </p:txBody>
      </p:sp>
      <p:pic>
        <p:nvPicPr>
          <p:cNvPr id="196" name="Google Shape;196;p12"/>
          <p:cNvPicPr preferRelativeResize="0"/>
          <p:nvPr/>
        </p:nvPicPr>
        <p:blipFill rotWithShape="1">
          <a:blip r:embed="rId3">
            <a:alphaModFix/>
          </a:blip>
          <a:srcRect l="26766" r="35092"/>
          <a:stretch/>
        </p:blipFill>
        <p:spPr>
          <a:xfrm>
            <a:off x="132907" y="204342"/>
            <a:ext cx="4650273" cy="6583680"/>
          </a:xfrm>
          <a:prstGeom prst="rect">
            <a:avLst/>
          </a:prstGeom>
          <a:noFill/>
          <a:ln>
            <a:noFill/>
          </a:ln>
        </p:spPr>
      </p:pic>
      <p:sp>
        <p:nvSpPr>
          <p:cNvPr id="197" name="Google Shape;197;p12"/>
          <p:cNvSpPr txBox="1"/>
          <p:nvPr/>
        </p:nvSpPr>
        <p:spPr>
          <a:xfrm>
            <a:off x="3641124" y="4654378"/>
            <a:ext cx="16887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CH" sz="1800" b="1">
                <a:solidFill>
                  <a:srgbClr val="23B123"/>
                </a:solidFill>
                <a:latin typeface="Calibri"/>
                <a:ea typeface="Calibri"/>
                <a:cs typeface="Calibri"/>
                <a:sym typeface="Calibri"/>
              </a:rPr>
              <a:t>CCR5</a:t>
            </a:r>
            <a:endParaRPr sz="1800" b="1">
              <a:solidFill>
                <a:srgbClr val="23B123"/>
              </a:solidFill>
              <a:latin typeface="Calibri"/>
              <a:ea typeface="Calibri"/>
              <a:cs typeface="Calibri"/>
              <a:sym typeface="Calibri"/>
            </a:endParaRPr>
          </a:p>
        </p:txBody>
      </p:sp>
      <p:sp>
        <p:nvSpPr>
          <p:cNvPr id="198" name="Google Shape;198;p12"/>
          <p:cNvSpPr txBox="1"/>
          <p:nvPr/>
        </p:nvSpPr>
        <p:spPr>
          <a:xfrm>
            <a:off x="3867665" y="1610497"/>
            <a:ext cx="16887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CH" sz="1800" b="1">
                <a:solidFill>
                  <a:srgbClr val="00CACA"/>
                </a:solidFill>
                <a:latin typeface="Calibri"/>
                <a:ea typeface="Calibri"/>
                <a:cs typeface="Calibri"/>
                <a:sym typeface="Calibri"/>
              </a:rPr>
              <a:t>CCL5</a:t>
            </a:r>
            <a:endParaRPr sz="1800" b="1">
              <a:solidFill>
                <a:srgbClr val="00CACA"/>
              </a:solidFill>
              <a:latin typeface="Calibri"/>
              <a:ea typeface="Calibri"/>
              <a:cs typeface="Calibri"/>
              <a:sym typeface="Calibri"/>
            </a:endParaRPr>
          </a:p>
        </p:txBody>
      </p:sp>
      <p:sp>
        <p:nvSpPr>
          <p:cNvPr id="199" name="Google Shape;199;p12"/>
          <p:cNvSpPr txBox="1"/>
          <p:nvPr/>
        </p:nvSpPr>
        <p:spPr>
          <a:xfrm>
            <a:off x="5329880" y="830366"/>
            <a:ext cx="6260757" cy="255454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de-CH" sz="1600" dirty="0">
                <a:solidFill>
                  <a:schemeClr val="dk1"/>
                </a:solidFill>
                <a:latin typeface="Calibri"/>
                <a:ea typeface="Calibri"/>
                <a:cs typeface="Calibri"/>
                <a:sym typeface="Calibri"/>
              </a:rPr>
              <a:t>CCR5 </a:t>
            </a:r>
            <a:r>
              <a:rPr lang="de-CH" sz="1600" dirty="0" err="1">
                <a:solidFill>
                  <a:schemeClr val="dk1"/>
                </a:solidFill>
                <a:latin typeface="Calibri"/>
                <a:ea typeface="Calibri"/>
                <a:cs typeface="Calibri"/>
                <a:sym typeface="Calibri"/>
              </a:rPr>
              <a:t>belongs</a:t>
            </a:r>
            <a:r>
              <a:rPr lang="de-CH" sz="1600" dirty="0">
                <a:solidFill>
                  <a:schemeClr val="dk1"/>
                </a:solidFill>
                <a:latin typeface="Calibri"/>
                <a:ea typeface="Calibri"/>
                <a:cs typeface="Calibri"/>
                <a:sym typeface="Calibri"/>
              </a:rPr>
              <a:t> </a:t>
            </a:r>
            <a:r>
              <a:rPr lang="de-CH" sz="1600" dirty="0" err="1">
                <a:solidFill>
                  <a:schemeClr val="dk1"/>
                </a:solidFill>
                <a:latin typeface="Calibri"/>
                <a:ea typeface="Calibri"/>
                <a:cs typeface="Calibri"/>
                <a:sym typeface="Calibri"/>
              </a:rPr>
              <a:t>to</a:t>
            </a:r>
            <a:r>
              <a:rPr lang="de-CH" sz="1600" dirty="0">
                <a:solidFill>
                  <a:schemeClr val="dk1"/>
                </a:solidFill>
                <a:latin typeface="Calibri"/>
                <a:ea typeface="Calibri"/>
                <a:cs typeface="Calibri"/>
                <a:sym typeface="Calibri"/>
              </a:rPr>
              <a:t> </a:t>
            </a:r>
            <a:r>
              <a:rPr lang="de-CH" sz="1600" dirty="0" err="1">
                <a:solidFill>
                  <a:schemeClr val="dk1"/>
                </a:solidFill>
                <a:latin typeface="Calibri"/>
                <a:ea typeface="Calibri"/>
                <a:cs typeface="Calibri"/>
                <a:sym typeface="Calibri"/>
              </a:rPr>
              <a:t>the</a:t>
            </a:r>
            <a:r>
              <a:rPr lang="de-CH" sz="1600" dirty="0">
                <a:solidFill>
                  <a:schemeClr val="dk1"/>
                </a:solidFill>
                <a:latin typeface="Calibri"/>
                <a:ea typeface="Calibri"/>
                <a:cs typeface="Calibri"/>
                <a:sym typeface="Calibri"/>
              </a:rPr>
              <a:t> </a:t>
            </a:r>
            <a:r>
              <a:rPr lang="de-CH" sz="1600" dirty="0" err="1">
                <a:solidFill>
                  <a:schemeClr val="dk1"/>
                </a:solidFill>
                <a:latin typeface="Calibri"/>
                <a:ea typeface="Calibri"/>
                <a:cs typeface="Calibri"/>
                <a:sym typeface="Calibri"/>
              </a:rPr>
              <a:t>inflammation</a:t>
            </a:r>
            <a:r>
              <a:rPr lang="de-CH" sz="1600" dirty="0">
                <a:solidFill>
                  <a:schemeClr val="dk1"/>
                </a:solidFill>
                <a:latin typeface="Calibri"/>
                <a:ea typeface="Calibri"/>
                <a:cs typeface="Calibri"/>
                <a:sym typeface="Calibri"/>
              </a:rPr>
              <a:t> </a:t>
            </a:r>
            <a:r>
              <a:rPr lang="de-CH" sz="1600" dirty="0" err="1">
                <a:solidFill>
                  <a:schemeClr val="dk1"/>
                </a:solidFill>
                <a:latin typeface="Calibri"/>
                <a:ea typeface="Calibri"/>
                <a:cs typeface="Calibri"/>
                <a:sym typeface="Calibri"/>
              </a:rPr>
              <a:t>chemokine</a:t>
            </a:r>
            <a:r>
              <a:rPr lang="de-CH" sz="1600" dirty="0">
                <a:solidFill>
                  <a:schemeClr val="dk1"/>
                </a:solidFill>
                <a:latin typeface="Calibri"/>
                <a:ea typeface="Calibri"/>
                <a:cs typeface="Calibri"/>
                <a:sym typeface="Calibri"/>
              </a:rPr>
              <a:t> </a:t>
            </a:r>
            <a:r>
              <a:rPr lang="de-CH" sz="1600" dirty="0" err="1">
                <a:solidFill>
                  <a:schemeClr val="dk1"/>
                </a:solidFill>
                <a:latin typeface="Calibri"/>
                <a:ea typeface="Calibri"/>
                <a:cs typeface="Calibri"/>
                <a:sym typeface="Calibri"/>
              </a:rPr>
              <a:t>family</a:t>
            </a:r>
            <a:r>
              <a:rPr lang="de-CH" sz="1600" dirty="0">
                <a:solidFill>
                  <a:schemeClr val="dk1"/>
                </a:solidFill>
                <a:latin typeface="Calibri"/>
                <a:ea typeface="Calibri"/>
                <a:cs typeface="Calibri"/>
                <a:sym typeface="Calibri"/>
              </a:rPr>
              <a:t>;</a:t>
            </a:r>
            <a:endParaRPr dirty="0"/>
          </a:p>
          <a:p>
            <a:pPr marL="285750" marR="0" lvl="0" indent="-285750" algn="l" rtl="0">
              <a:spcBef>
                <a:spcPts val="0"/>
              </a:spcBef>
              <a:spcAft>
                <a:spcPts val="0"/>
              </a:spcAft>
              <a:buClr>
                <a:schemeClr val="dk1"/>
              </a:buClr>
              <a:buSzPts val="1600"/>
              <a:buFont typeface="Arial"/>
              <a:buChar char="•"/>
            </a:pPr>
            <a:r>
              <a:rPr lang="de-CH" sz="1600" dirty="0">
                <a:solidFill>
                  <a:schemeClr val="dk1"/>
                </a:solidFill>
                <a:latin typeface="Calibri"/>
                <a:ea typeface="Calibri"/>
                <a:cs typeface="Calibri"/>
                <a:sym typeface="Calibri"/>
              </a:rPr>
              <a:t>T </a:t>
            </a:r>
            <a:r>
              <a:rPr lang="de-CH" sz="1600" dirty="0" err="1">
                <a:solidFill>
                  <a:schemeClr val="dk1"/>
                </a:solidFill>
                <a:latin typeface="Calibri"/>
                <a:ea typeface="Calibri"/>
                <a:cs typeface="Calibri"/>
                <a:sym typeface="Calibri"/>
              </a:rPr>
              <a:t>cells</a:t>
            </a:r>
            <a:r>
              <a:rPr lang="de-CH" sz="1600" dirty="0">
                <a:solidFill>
                  <a:schemeClr val="dk1"/>
                </a:solidFill>
                <a:latin typeface="Calibri"/>
                <a:ea typeface="Calibri"/>
                <a:cs typeface="Calibri"/>
                <a:sym typeface="Calibri"/>
              </a:rPr>
              <a:t> </a:t>
            </a:r>
            <a:r>
              <a:rPr lang="de-CH" sz="1600" dirty="0" err="1">
                <a:solidFill>
                  <a:schemeClr val="dk1"/>
                </a:solidFill>
                <a:latin typeface="Calibri"/>
                <a:ea typeface="Calibri"/>
                <a:cs typeface="Calibri"/>
                <a:sym typeface="Calibri"/>
              </a:rPr>
              <a:t>presenting</a:t>
            </a:r>
            <a:r>
              <a:rPr lang="de-CH" sz="1600" dirty="0">
                <a:solidFill>
                  <a:schemeClr val="dk1"/>
                </a:solidFill>
                <a:latin typeface="Calibri"/>
                <a:ea typeface="Calibri"/>
                <a:cs typeface="Calibri"/>
                <a:sym typeface="Calibri"/>
              </a:rPr>
              <a:t> CCR5 </a:t>
            </a:r>
            <a:r>
              <a:rPr lang="de-CH" sz="1600" dirty="0" err="1">
                <a:solidFill>
                  <a:schemeClr val="dk1"/>
                </a:solidFill>
                <a:latin typeface="Calibri"/>
                <a:ea typeface="Calibri"/>
                <a:cs typeface="Calibri"/>
                <a:sym typeface="Calibri"/>
              </a:rPr>
              <a:t>recognize</a:t>
            </a:r>
            <a:r>
              <a:rPr lang="de-CH" sz="1600" dirty="0">
                <a:solidFill>
                  <a:schemeClr val="dk1"/>
                </a:solidFill>
                <a:latin typeface="Calibri"/>
                <a:ea typeface="Calibri"/>
                <a:cs typeface="Calibri"/>
                <a:sym typeface="Calibri"/>
              </a:rPr>
              <a:t> CCL5 and </a:t>
            </a:r>
            <a:r>
              <a:rPr lang="de-CH" sz="1600" dirty="0" err="1">
                <a:solidFill>
                  <a:schemeClr val="dk1"/>
                </a:solidFill>
                <a:latin typeface="Calibri"/>
                <a:ea typeface="Calibri"/>
                <a:cs typeface="Calibri"/>
                <a:sym typeface="Calibri"/>
              </a:rPr>
              <a:t>activate</a:t>
            </a:r>
            <a:r>
              <a:rPr lang="de-CH" sz="1600" dirty="0">
                <a:solidFill>
                  <a:schemeClr val="dk1"/>
                </a:solidFill>
                <a:latin typeface="Calibri"/>
                <a:ea typeface="Calibri"/>
                <a:cs typeface="Calibri"/>
                <a:sym typeface="Calibri"/>
              </a:rPr>
              <a:t> </a:t>
            </a:r>
            <a:r>
              <a:rPr lang="de-CH" sz="1600" dirty="0" err="1">
                <a:solidFill>
                  <a:schemeClr val="dk1"/>
                </a:solidFill>
                <a:latin typeface="Calibri"/>
                <a:ea typeface="Calibri"/>
                <a:cs typeface="Calibri"/>
                <a:sym typeface="Calibri"/>
              </a:rPr>
              <a:t>leukocyte</a:t>
            </a:r>
            <a:r>
              <a:rPr lang="de-CH" sz="1600" dirty="0">
                <a:solidFill>
                  <a:schemeClr val="dk1"/>
                </a:solidFill>
                <a:latin typeface="Calibri"/>
                <a:ea typeface="Calibri"/>
                <a:cs typeface="Calibri"/>
                <a:sym typeface="Calibri"/>
              </a:rPr>
              <a:t> </a:t>
            </a:r>
            <a:r>
              <a:rPr lang="de-CH" sz="1600" dirty="0" err="1">
                <a:solidFill>
                  <a:schemeClr val="dk1"/>
                </a:solidFill>
                <a:latin typeface="Calibri"/>
                <a:ea typeface="Calibri"/>
                <a:cs typeface="Calibri"/>
                <a:sym typeface="Calibri"/>
              </a:rPr>
              <a:t>recruitment</a:t>
            </a:r>
            <a:r>
              <a:rPr lang="de-CH" sz="1600" dirty="0">
                <a:solidFill>
                  <a:schemeClr val="dk1"/>
                </a:solidFill>
                <a:latin typeface="Calibri"/>
                <a:ea typeface="Calibri"/>
                <a:cs typeface="Calibri"/>
                <a:sym typeface="Calibri"/>
              </a:rPr>
              <a:t>;</a:t>
            </a:r>
            <a:endParaRPr dirty="0"/>
          </a:p>
          <a:p>
            <a:pPr marL="285750" marR="0" lvl="0" indent="-285750" algn="l" rtl="0">
              <a:spcBef>
                <a:spcPts val="0"/>
              </a:spcBef>
              <a:spcAft>
                <a:spcPts val="0"/>
              </a:spcAft>
              <a:buClr>
                <a:schemeClr val="dk1"/>
              </a:buClr>
              <a:buSzPts val="1600"/>
              <a:buFont typeface="Arial"/>
              <a:buChar char="•"/>
            </a:pPr>
            <a:r>
              <a:rPr lang="de-CH" sz="1600" dirty="0">
                <a:solidFill>
                  <a:schemeClr val="dk1"/>
                </a:solidFill>
                <a:latin typeface="Calibri"/>
                <a:ea typeface="Calibri"/>
                <a:cs typeface="Calibri"/>
                <a:sym typeface="Calibri"/>
              </a:rPr>
              <a:t>Double </a:t>
            </a:r>
            <a:r>
              <a:rPr lang="de-CH" sz="1600" dirty="0" err="1">
                <a:solidFill>
                  <a:schemeClr val="dk1"/>
                </a:solidFill>
                <a:latin typeface="Calibri"/>
                <a:ea typeface="Calibri"/>
                <a:cs typeface="Calibri"/>
                <a:sym typeface="Calibri"/>
              </a:rPr>
              <a:t>edged</a:t>
            </a:r>
            <a:r>
              <a:rPr lang="de-CH" sz="1600" dirty="0">
                <a:solidFill>
                  <a:schemeClr val="dk1"/>
                </a:solidFill>
                <a:latin typeface="Calibri"/>
                <a:ea typeface="Calibri"/>
                <a:cs typeface="Calibri"/>
                <a:sym typeface="Calibri"/>
              </a:rPr>
              <a:t> </a:t>
            </a:r>
            <a:r>
              <a:rPr lang="de-CH" sz="1600" dirty="0" err="1">
                <a:solidFill>
                  <a:schemeClr val="dk1"/>
                </a:solidFill>
                <a:latin typeface="Calibri"/>
                <a:ea typeface="Calibri"/>
                <a:cs typeface="Calibri"/>
                <a:sym typeface="Calibri"/>
              </a:rPr>
              <a:t>sword</a:t>
            </a:r>
            <a:r>
              <a:rPr lang="de-CH" sz="1600" dirty="0">
                <a:solidFill>
                  <a:schemeClr val="dk1"/>
                </a:solidFill>
                <a:latin typeface="Calibri"/>
                <a:ea typeface="Calibri"/>
                <a:cs typeface="Calibri"/>
                <a:sym typeface="Calibri"/>
              </a:rPr>
              <a:t> in </a:t>
            </a:r>
            <a:r>
              <a:rPr lang="de-CH" sz="1600" dirty="0" err="1">
                <a:solidFill>
                  <a:schemeClr val="dk1"/>
                </a:solidFill>
                <a:latin typeface="Calibri"/>
                <a:ea typeface="Calibri"/>
                <a:cs typeface="Calibri"/>
                <a:sym typeface="Calibri"/>
              </a:rPr>
              <a:t>cancer</a:t>
            </a:r>
            <a:r>
              <a:rPr lang="de-CH" sz="1600" dirty="0">
                <a:solidFill>
                  <a:schemeClr val="dk1"/>
                </a:solidFill>
                <a:latin typeface="Calibri"/>
                <a:ea typeface="Calibri"/>
                <a:cs typeface="Calibri"/>
                <a:sym typeface="Calibri"/>
              </a:rPr>
              <a:t> </a:t>
            </a:r>
            <a:r>
              <a:rPr lang="de-CH" sz="1600" dirty="0" err="1">
                <a:solidFill>
                  <a:schemeClr val="dk1"/>
                </a:solidFill>
                <a:latin typeface="Calibri"/>
                <a:ea typeface="Calibri"/>
                <a:cs typeface="Calibri"/>
                <a:sym typeface="Calibri"/>
              </a:rPr>
              <a:t>progression</a:t>
            </a:r>
            <a:r>
              <a:rPr lang="de-CH"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600"/>
              <a:buFont typeface="Arial"/>
              <a:buChar char="•"/>
            </a:pPr>
            <a:r>
              <a:rPr lang="de-CH" sz="1600" b="0" i="0" u="none" strike="noStrike" cap="none" dirty="0">
                <a:solidFill>
                  <a:schemeClr val="dk1"/>
                </a:solidFill>
                <a:latin typeface="Calibri"/>
                <a:ea typeface="Calibri"/>
                <a:cs typeface="Calibri"/>
                <a:sym typeface="Calibri"/>
              </a:rPr>
              <a:t>Immune </a:t>
            </a:r>
            <a:r>
              <a:rPr lang="de-CH" sz="1600" b="0" i="0" u="none" strike="noStrike" cap="none" dirty="0" err="1">
                <a:solidFill>
                  <a:schemeClr val="dk1"/>
                </a:solidFill>
                <a:latin typeface="Calibri"/>
                <a:ea typeface="Calibri"/>
                <a:cs typeface="Calibri"/>
                <a:sym typeface="Calibri"/>
              </a:rPr>
              <a:t>cells</a:t>
            </a:r>
            <a:r>
              <a:rPr lang="de-CH" sz="1600" b="0" i="0" u="none" strike="noStrike" cap="none" dirty="0">
                <a:solidFill>
                  <a:schemeClr val="dk1"/>
                </a:solidFill>
                <a:latin typeface="Calibri"/>
                <a:ea typeface="Calibri"/>
                <a:cs typeface="Calibri"/>
                <a:sym typeface="Calibri"/>
              </a:rPr>
              <a:t> </a:t>
            </a:r>
            <a:r>
              <a:rPr lang="de-CH" sz="1600" b="0" i="0" u="none" strike="noStrike" cap="none" dirty="0" err="1">
                <a:solidFill>
                  <a:schemeClr val="dk1"/>
                </a:solidFill>
                <a:latin typeface="Calibri"/>
                <a:ea typeface="Calibri"/>
                <a:cs typeface="Calibri"/>
                <a:sym typeface="Calibri"/>
              </a:rPr>
              <a:t>are</a:t>
            </a:r>
            <a:r>
              <a:rPr lang="de-CH" sz="1600" b="0" i="0" u="none" strike="noStrike" cap="none" dirty="0">
                <a:solidFill>
                  <a:schemeClr val="dk1"/>
                </a:solidFill>
                <a:latin typeface="Calibri"/>
                <a:ea typeface="Calibri"/>
                <a:cs typeface="Calibri"/>
                <a:sym typeface="Calibri"/>
              </a:rPr>
              <a:t> </a:t>
            </a:r>
            <a:r>
              <a:rPr lang="de-CH" sz="1600" b="0" i="0" u="none" strike="noStrike" cap="none" dirty="0" err="1">
                <a:solidFill>
                  <a:schemeClr val="dk1"/>
                </a:solidFill>
                <a:latin typeface="Calibri"/>
                <a:ea typeface="Calibri"/>
                <a:cs typeface="Calibri"/>
                <a:sym typeface="Calibri"/>
              </a:rPr>
              <a:t>able</a:t>
            </a:r>
            <a:r>
              <a:rPr lang="de-CH" sz="1600" b="0" i="0" u="none" strike="noStrike" cap="none" dirty="0">
                <a:solidFill>
                  <a:schemeClr val="dk1"/>
                </a:solidFill>
                <a:latin typeface="Calibri"/>
                <a:ea typeface="Calibri"/>
                <a:cs typeface="Calibri"/>
                <a:sym typeface="Calibri"/>
              </a:rPr>
              <a:t> </a:t>
            </a:r>
            <a:r>
              <a:rPr lang="de-CH" sz="1600" b="0" i="0" u="none" strike="noStrike" cap="none" dirty="0" err="1">
                <a:solidFill>
                  <a:schemeClr val="dk1"/>
                </a:solidFill>
                <a:latin typeface="Calibri"/>
                <a:ea typeface="Calibri"/>
                <a:cs typeface="Calibri"/>
                <a:sym typeface="Calibri"/>
              </a:rPr>
              <a:t>to</a:t>
            </a:r>
            <a:r>
              <a:rPr lang="de-CH" sz="1600" b="0" i="0" u="none" strike="noStrike" cap="none" dirty="0">
                <a:solidFill>
                  <a:schemeClr val="dk1"/>
                </a:solidFill>
                <a:latin typeface="Calibri"/>
                <a:ea typeface="Calibri"/>
                <a:cs typeface="Calibri"/>
                <a:sym typeface="Calibri"/>
              </a:rPr>
              <a:t> </a:t>
            </a:r>
            <a:r>
              <a:rPr lang="de-CH" sz="1600" b="0" i="0" u="none" strike="noStrike" cap="none" dirty="0" err="1">
                <a:solidFill>
                  <a:schemeClr val="dk1"/>
                </a:solidFill>
                <a:latin typeface="Calibri"/>
                <a:ea typeface="Calibri"/>
                <a:cs typeface="Calibri"/>
                <a:sym typeface="Calibri"/>
              </a:rPr>
              <a:t>travel</a:t>
            </a:r>
            <a:r>
              <a:rPr lang="de-CH" sz="1600" b="0" i="0" u="none" strike="noStrike" cap="none" dirty="0">
                <a:solidFill>
                  <a:schemeClr val="dk1"/>
                </a:solidFill>
                <a:latin typeface="Calibri"/>
                <a:ea typeface="Calibri"/>
                <a:cs typeface="Calibri"/>
                <a:sym typeface="Calibri"/>
              </a:rPr>
              <a:t> </a:t>
            </a:r>
            <a:r>
              <a:rPr lang="de-CH" sz="1600" b="0" i="0" u="none" strike="noStrike" cap="none" dirty="0" err="1">
                <a:solidFill>
                  <a:schemeClr val="dk1"/>
                </a:solidFill>
                <a:latin typeface="Calibri"/>
                <a:ea typeface="Calibri"/>
                <a:cs typeface="Calibri"/>
                <a:sym typeface="Calibri"/>
              </a:rPr>
              <a:t>to</a:t>
            </a:r>
            <a:r>
              <a:rPr lang="de-CH" sz="1600" b="0" i="0" u="none" strike="noStrike" cap="none" dirty="0">
                <a:solidFill>
                  <a:schemeClr val="dk1"/>
                </a:solidFill>
                <a:latin typeface="Calibri"/>
                <a:ea typeface="Calibri"/>
                <a:cs typeface="Calibri"/>
                <a:sym typeface="Calibri"/>
              </a:rPr>
              <a:t> </a:t>
            </a:r>
            <a:r>
              <a:rPr lang="de-CH" sz="1600" b="0" i="0" u="none" strike="noStrike" cap="none" dirty="0" err="1">
                <a:solidFill>
                  <a:schemeClr val="dk1"/>
                </a:solidFill>
                <a:latin typeface="Calibri"/>
                <a:ea typeface="Calibri"/>
                <a:cs typeface="Calibri"/>
                <a:sym typeface="Calibri"/>
              </a:rPr>
              <a:t>the</a:t>
            </a:r>
            <a:r>
              <a:rPr lang="de-CH" sz="1600" b="0" i="0" u="none" strike="noStrike" cap="none" dirty="0">
                <a:solidFill>
                  <a:schemeClr val="dk1"/>
                </a:solidFill>
                <a:latin typeface="Calibri"/>
                <a:ea typeface="Calibri"/>
                <a:cs typeface="Calibri"/>
                <a:sym typeface="Calibri"/>
              </a:rPr>
              <a:t> </a:t>
            </a:r>
            <a:r>
              <a:rPr lang="de-CH" sz="1600" b="0" i="0" u="none" strike="noStrike" cap="none" dirty="0" err="1">
                <a:solidFill>
                  <a:schemeClr val="dk1"/>
                </a:solidFill>
                <a:latin typeface="Calibri"/>
                <a:ea typeface="Calibri"/>
                <a:cs typeface="Calibri"/>
                <a:sym typeface="Calibri"/>
              </a:rPr>
              <a:t>inflammation</a:t>
            </a:r>
            <a:r>
              <a:rPr lang="de-CH" sz="1600" b="0" i="0" u="none" strike="noStrike" cap="none" dirty="0">
                <a:solidFill>
                  <a:schemeClr val="dk1"/>
                </a:solidFill>
                <a:latin typeface="Calibri"/>
                <a:ea typeface="Calibri"/>
                <a:cs typeface="Calibri"/>
                <a:sym typeface="Calibri"/>
              </a:rPr>
              <a:t> and </a:t>
            </a:r>
            <a:r>
              <a:rPr lang="de-CH" sz="1600" b="0" i="0" u="none" strike="noStrike" cap="none" dirty="0" err="1">
                <a:solidFill>
                  <a:schemeClr val="dk1"/>
                </a:solidFill>
                <a:latin typeface="Calibri"/>
                <a:ea typeface="Calibri"/>
                <a:cs typeface="Calibri"/>
                <a:sym typeface="Calibri"/>
              </a:rPr>
              <a:t>tumor</a:t>
            </a:r>
            <a:r>
              <a:rPr lang="de-CH" sz="1600" b="0" i="0" u="none" strike="noStrike" cap="none" dirty="0">
                <a:solidFill>
                  <a:schemeClr val="dk1"/>
                </a:solidFill>
                <a:latin typeface="Calibri"/>
                <a:ea typeface="Calibri"/>
                <a:cs typeface="Calibri"/>
                <a:sym typeface="Calibri"/>
              </a:rPr>
              <a:t> </a:t>
            </a:r>
            <a:r>
              <a:rPr lang="de-CH" sz="1600" b="0" i="0" u="none" strike="noStrike" cap="none" dirty="0" err="1">
                <a:solidFill>
                  <a:schemeClr val="dk1"/>
                </a:solidFill>
                <a:latin typeface="Calibri"/>
                <a:ea typeface="Calibri"/>
                <a:cs typeface="Calibri"/>
                <a:sym typeface="Calibri"/>
              </a:rPr>
              <a:t>sites</a:t>
            </a:r>
            <a:r>
              <a:rPr lang="de-CH" sz="1600"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600"/>
              <a:buFont typeface="Arial"/>
              <a:buChar char="•"/>
            </a:pPr>
            <a:r>
              <a:rPr lang="de-CH" sz="1600" b="0" i="0" u="none" strike="noStrike" cap="none" dirty="0" err="1">
                <a:solidFill>
                  <a:schemeClr val="dk1"/>
                </a:solidFill>
                <a:latin typeface="Calibri"/>
                <a:ea typeface="Calibri"/>
                <a:cs typeface="Calibri"/>
                <a:sym typeface="Calibri"/>
              </a:rPr>
              <a:t>However</a:t>
            </a:r>
            <a:r>
              <a:rPr lang="de-CH" sz="1600" b="0" i="0" u="none" strike="noStrike" cap="none" dirty="0">
                <a:solidFill>
                  <a:schemeClr val="dk1"/>
                </a:solidFill>
                <a:latin typeface="Calibri"/>
                <a:ea typeface="Calibri"/>
                <a:cs typeface="Calibri"/>
                <a:sym typeface="Calibri"/>
              </a:rPr>
              <a:t>, immune </a:t>
            </a:r>
            <a:r>
              <a:rPr lang="de-CH" sz="1600" b="0" i="0" u="none" strike="noStrike" cap="none" dirty="0" err="1">
                <a:solidFill>
                  <a:schemeClr val="dk1"/>
                </a:solidFill>
                <a:latin typeface="Calibri"/>
                <a:ea typeface="Calibri"/>
                <a:cs typeface="Calibri"/>
                <a:sym typeface="Calibri"/>
              </a:rPr>
              <a:t>cells</a:t>
            </a:r>
            <a:r>
              <a:rPr lang="de-CH" sz="1600" b="0" i="0" u="none" strike="noStrike" cap="none" dirty="0">
                <a:solidFill>
                  <a:schemeClr val="dk1"/>
                </a:solidFill>
                <a:latin typeface="Calibri"/>
                <a:ea typeface="Calibri"/>
                <a:cs typeface="Calibri"/>
                <a:sym typeface="Calibri"/>
              </a:rPr>
              <a:t> </a:t>
            </a:r>
            <a:r>
              <a:rPr lang="de-CH" sz="1600" b="0" i="0" u="none" strike="noStrike" cap="none" dirty="0" err="1">
                <a:solidFill>
                  <a:schemeClr val="dk1"/>
                </a:solidFill>
                <a:latin typeface="Calibri"/>
                <a:ea typeface="Calibri"/>
                <a:cs typeface="Calibri"/>
                <a:sym typeface="Calibri"/>
              </a:rPr>
              <a:t>recruitment</a:t>
            </a:r>
            <a:r>
              <a:rPr lang="de-CH" sz="1600" b="0" i="0" u="none" strike="noStrike" cap="none" dirty="0">
                <a:solidFill>
                  <a:schemeClr val="dk1"/>
                </a:solidFill>
                <a:latin typeface="Calibri"/>
                <a:ea typeface="Calibri"/>
                <a:cs typeface="Calibri"/>
                <a:sym typeface="Calibri"/>
              </a:rPr>
              <a:t> </a:t>
            </a:r>
            <a:r>
              <a:rPr lang="de-CH" sz="1600" b="0" i="0" u="none" strike="noStrike" cap="none" dirty="0" err="1">
                <a:solidFill>
                  <a:schemeClr val="dk1"/>
                </a:solidFill>
                <a:latin typeface="Calibri"/>
                <a:ea typeface="Calibri"/>
                <a:cs typeface="Calibri"/>
                <a:sym typeface="Calibri"/>
              </a:rPr>
              <a:t>stimulate</a:t>
            </a:r>
            <a:r>
              <a:rPr lang="de-CH" sz="1600" b="0" i="0" u="none" strike="noStrike" cap="none" dirty="0">
                <a:solidFill>
                  <a:schemeClr val="dk1"/>
                </a:solidFill>
                <a:latin typeface="Calibri"/>
                <a:ea typeface="Calibri"/>
                <a:cs typeface="Calibri"/>
                <a:sym typeface="Calibri"/>
              </a:rPr>
              <a:t> </a:t>
            </a:r>
            <a:r>
              <a:rPr lang="de-CH" sz="1600" b="0" i="0" u="none" strike="noStrike" cap="none" dirty="0" err="1">
                <a:solidFill>
                  <a:schemeClr val="dk1"/>
                </a:solidFill>
                <a:latin typeface="Calibri"/>
                <a:ea typeface="Calibri"/>
                <a:cs typeface="Calibri"/>
                <a:sym typeface="Calibri"/>
              </a:rPr>
              <a:t>angiogenesis</a:t>
            </a:r>
            <a:r>
              <a:rPr lang="de-CH" sz="1600" b="0" i="0" u="none" strike="noStrike" cap="none" dirty="0">
                <a:solidFill>
                  <a:schemeClr val="dk1"/>
                </a:solidFill>
                <a:latin typeface="Calibri"/>
                <a:ea typeface="Calibri"/>
                <a:cs typeface="Calibri"/>
                <a:sym typeface="Calibri"/>
              </a:rPr>
              <a:t>, </a:t>
            </a:r>
            <a:r>
              <a:rPr lang="de-CH" sz="1600" b="0" i="0" u="none" strike="noStrike" cap="none" dirty="0" err="1">
                <a:solidFill>
                  <a:schemeClr val="dk1"/>
                </a:solidFill>
                <a:latin typeface="Calibri"/>
                <a:ea typeface="Calibri"/>
                <a:cs typeface="Calibri"/>
                <a:sym typeface="Calibri"/>
              </a:rPr>
              <a:t>which</a:t>
            </a:r>
            <a:r>
              <a:rPr lang="de-CH" sz="1600" b="0" i="0" u="none" strike="noStrike" cap="none" dirty="0">
                <a:solidFill>
                  <a:schemeClr val="dk1"/>
                </a:solidFill>
                <a:latin typeface="Calibri"/>
                <a:ea typeface="Calibri"/>
                <a:cs typeface="Calibri"/>
                <a:sym typeface="Calibri"/>
              </a:rPr>
              <a:t> </a:t>
            </a:r>
            <a:r>
              <a:rPr lang="de-CH" sz="1600" b="0" i="0" u="none" strike="noStrike" cap="none" dirty="0" err="1">
                <a:solidFill>
                  <a:schemeClr val="dk1"/>
                </a:solidFill>
                <a:latin typeface="Calibri"/>
                <a:ea typeface="Calibri"/>
                <a:cs typeface="Calibri"/>
                <a:sym typeface="Calibri"/>
              </a:rPr>
              <a:t>helps</a:t>
            </a:r>
            <a:r>
              <a:rPr lang="de-CH" sz="1600" b="0" i="0" u="none" strike="noStrike" cap="none" dirty="0">
                <a:solidFill>
                  <a:schemeClr val="dk1"/>
                </a:solidFill>
                <a:latin typeface="Calibri"/>
                <a:ea typeface="Calibri"/>
                <a:cs typeface="Calibri"/>
                <a:sym typeface="Calibri"/>
              </a:rPr>
              <a:t> </a:t>
            </a:r>
            <a:r>
              <a:rPr lang="de-CH" sz="1600" b="0" i="0" u="none" strike="noStrike" cap="none" dirty="0" err="1">
                <a:solidFill>
                  <a:schemeClr val="dk1"/>
                </a:solidFill>
                <a:latin typeface="Calibri"/>
                <a:ea typeface="Calibri"/>
                <a:cs typeface="Calibri"/>
                <a:sym typeface="Calibri"/>
              </a:rPr>
              <a:t>tumor</a:t>
            </a:r>
            <a:r>
              <a:rPr lang="de-CH" sz="1600" b="0" i="0" u="none" strike="noStrike" cap="none" dirty="0">
                <a:solidFill>
                  <a:schemeClr val="dk1"/>
                </a:solidFill>
                <a:latin typeface="Calibri"/>
                <a:ea typeface="Calibri"/>
                <a:cs typeface="Calibri"/>
                <a:sym typeface="Calibri"/>
              </a:rPr>
              <a:t> </a:t>
            </a:r>
            <a:r>
              <a:rPr lang="de-CH" sz="1600" b="0" i="0" u="none" strike="noStrike" cap="none" dirty="0" err="1">
                <a:solidFill>
                  <a:schemeClr val="dk1"/>
                </a:solidFill>
                <a:latin typeface="Calibri"/>
                <a:ea typeface="Calibri"/>
                <a:cs typeface="Calibri"/>
                <a:sym typeface="Calibri"/>
              </a:rPr>
              <a:t>growth</a:t>
            </a:r>
            <a:r>
              <a:rPr lang="de-CH" sz="1600" b="0" i="0" u="none" strike="noStrike" cap="none" dirty="0">
                <a:solidFill>
                  <a:schemeClr val="dk1"/>
                </a:solidFill>
                <a:latin typeface="Calibri"/>
                <a:ea typeface="Calibri"/>
                <a:cs typeface="Calibri"/>
                <a:sym typeface="Calibri"/>
              </a:rPr>
              <a:t>,</a:t>
            </a:r>
            <a:endParaRPr dirty="0"/>
          </a:p>
          <a:p>
            <a:pPr marL="742950" marR="0" lvl="1" indent="-285750" algn="l" rtl="0">
              <a:spcBef>
                <a:spcPts val="0"/>
              </a:spcBef>
              <a:spcAft>
                <a:spcPts val="0"/>
              </a:spcAft>
              <a:buClr>
                <a:schemeClr val="dk1"/>
              </a:buClr>
              <a:buSzPts val="1600"/>
              <a:buFont typeface="Arial"/>
              <a:buChar char="•"/>
            </a:pPr>
            <a:r>
              <a:rPr lang="de-CH" sz="1600" b="0" i="0" u="none" strike="noStrike" cap="none" dirty="0">
                <a:solidFill>
                  <a:schemeClr val="dk1"/>
                </a:solidFill>
                <a:latin typeface="Calibri"/>
                <a:ea typeface="Calibri"/>
                <a:cs typeface="Calibri"/>
                <a:sym typeface="Calibri"/>
              </a:rPr>
              <a:t>On top </a:t>
            </a:r>
            <a:r>
              <a:rPr lang="de-CH" sz="1600" b="0" i="0" u="none" strike="noStrike" cap="none" dirty="0" err="1">
                <a:solidFill>
                  <a:schemeClr val="dk1"/>
                </a:solidFill>
                <a:latin typeface="Calibri"/>
                <a:ea typeface="Calibri"/>
                <a:cs typeface="Calibri"/>
                <a:sym typeface="Calibri"/>
              </a:rPr>
              <a:t>of</a:t>
            </a:r>
            <a:r>
              <a:rPr lang="de-CH" sz="1600" b="0" i="0" u="none" strike="noStrike" cap="none" dirty="0">
                <a:solidFill>
                  <a:schemeClr val="dk1"/>
                </a:solidFill>
                <a:latin typeface="Calibri"/>
                <a:ea typeface="Calibri"/>
                <a:cs typeface="Calibri"/>
                <a:sym typeface="Calibri"/>
              </a:rPr>
              <a:t> </a:t>
            </a:r>
            <a:r>
              <a:rPr lang="de-CH" sz="1600" b="0" i="0" u="none" strike="noStrike" cap="none" dirty="0" err="1">
                <a:solidFill>
                  <a:schemeClr val="dk1"/>
                </a:solidFill>
                <a:latin typeface="Calibri"/>
                <a:ea typeface="Calibri"/>
                <a:cs typeface="Calibri"/>
                <a:sym typeface="Calibri"/>
              </a:rPr>
              <a:t>that</a:t>
            </a:r>
            <a:r>
              <a:rPr lang="de-CH" sz="1600" b="0" i="0" u="none" strike="noStrike" cap="none" dirty="0">
                <a:solidFill>
                  <a:schemeClr val="dk1"/>
                </a:solidFill>
                <a:latin typeface="Calibri"/>
                <a:ea typeface="Calibri"/>
                <a:cs typeface="Calibri"/>
                <a:sym typeface="Calibri"/>
              </a:rPr>
              <a:t>, </a:t>
            </a:r>
            <a:r>
              <a:rPr lang="de-CH" sz="1600" b="0" i="0" u="none" strike="noStrike" cap="none" dirty="0" err="1">
                <a:solidFill>
                  <a:schemeClr val="dk1"/>
                </a:solidFill>
                <a:latin typeface="Calibri"/>
                <a:ea typeface="Calibri"/>
                <a:cs typeface="Calibri"/>
                <a:sym typeface="Calibri"/>
              </a:rPr>
              <a:t>cancer</a:t>
            </a:r>
            <a:r>
              <a:rPr lang="de-CH" sz="1600" b="0" i="0" u="none" strike="noStrike" cap="none" dirty="0">
                <a:solidFill>
                  <a:schemeClr val="dk1"/>
                </a:solidFill>
                <a:latin typeface="Calibri"/>
                <a:ea typeface="Calibri"/>
                <a:cs typeface="Calibri"/>
                <a:sym typeface="Calibri"/>
              </a:rPr>
              <a:t> </a:t>
            </a:r>
            <a:r>
              <a:rPr lang="de-CH" sz="1600" b="0" i="0" u="none" strike="noStrike" cap="none" dirty="0" err="1">
                <a:solidFill>
                  <a:schemeClr val="dk1"/>
                </a:solidFill>
                <a:latin typeface="Calibri"/>
                <a:ea typeface="Calibri"/>
                <a:cs typeface="Calibri"/>
                <a:sym typeface="Calibri"/>
              </a:rPr>
              <a:t>cells</a:t>
            </a:r>
            <a:r>
              <a:rPr lang="de-CH" sz="1600" b="0" i="0" u="none" strike="noStrike" cap="none" dirty="0">
                <a:solidFill>
                  <a:schemeClr val="dk1"/>
                </a:solidFill>
                <a:latin typeface="Calibri"/>
                <a:ea typeface="Calibri"/>
                <a:cs typeface="Calibri"/>
                <a:sym typeface="Calibri"/>
              </a:rPr>
              <a:t> </a:t>
            </a:r>
            <a:r>
              <a:rPr lang="de-CH" sz="1600" b="0" i="0" u="none" strike="noStrike" cap="none" dirty="0" err="1">
                <a:solidFill>
                  <a:schemeClr val="dk1"/>
                </a:solidFill>
                <a:latin typeface="Calibri"/>
                <a:ea typeface="Calibri"/>
                <a:cs typeface="Calibri"/>
                <a:sym typeface="Calibri"/>
              </a:rPr>
              <a:t>are</a:t>
            </a:r>
            <a:r>
              <a:rPr lang="de-CH" sz="1600" b="0" i="0" u="none" strike="noStrike" cap="none" dirty="0">
                <a:solidFill>
                  <a:schemeClr val="dk1"/>
                </a:solidFill>
                <a:latin typeface="Calibri"/>
                <a:ea typeface="Calibri"/>
                <a:cs typeface="Calibri"/>
                <a:sym typeface="Calibri"/>
              </a:rPr>
              <a:t> </a:t>
            </a:r>
            <a:r>
              <a:rPr lang="de-CH" sz="1600" b="0" i="0" u="none" strike="noStrike" cap="none" dirty="0" err="1">
                <a:solidFill>
                  <a:schemeClr val="dk1"/>
                </a:solidFill>
                <a:latin typeface="Calibri"/>
                <a:ea typeface="Calibri"/>
                <a:cs typeface="Calibri"/>
                <a:sym typeface="Calibri"/>
              </a:rPr>
              <a:t>able</a:t>
            </a:r>
            <a:r>
              <a:rPr lang="de-CH" sz="1600" b="0" i="0" u="none" strike="noStrike" cap="none" dirty="0">
                <a:solidFill>
                  <a:schemeClr val="dk1"/>
                </a:solidFill>
                <a:latin typeface="Calibri"/>
                <a:ea typeface="Calibri"/>
                <a:cs typeface="Calibri"/>
                <a:sym typeface="Calibri"/>
              </a:rPr>
              <a:t> </a:t>
            </a:r>
            <a:r>
              <a:rPr lang="de-CH" sz="1600" b="0" i="0" u="none" strike="noStrike" cap="none" dirty="0" err="1">
                <a:solidFill>
                  <a:schemeClr val="dk1"/>
                </a:solidFill>
                <a:latin typeface="Calibri"/>
                <a:ea typeface="Calibri"/>
                <a:cs typeface="Calibri"/>
                <a:sym typeface="Calibri"/>
              </a:rPr>
              <a:t>to</a:t>
            </a:r>
            <a:r>
              <a:rPr lang="de-CH" sz="1600" b="0" i="0" u="none" strike="noStrike" cap="none" dirty="0">
                <a:solidFill>
                  <a:schemeClr val="dk1"/>
                </a:solidFill>
                <a:latin typeface="Calibri"/>
                <a:ea typeface="Calibri"/>
                <a:cs typeface="Calibri"/>
                <a:sym typeface="Calibri"/>
              </a:rPr>
              <a:t> “</a:t>
            </a:r>
            <a:r>
              <a:rPr lang="de-CH" sz="1600" b="0" i="0" u="none" strike="noStrike" cap="none" dirty="0" err="1">
                <a:solidFill>
                  <a:schemeClr val="dk1"/>
                </a:solidFill>
                <a:latin typeface="Calibri"/>
                <a:ea typeface="Calibri"/>
                <a:cs typeface="Calibri"/>
                <a:sym typeface="Calibri"/>
              </a:rPr>
              <a:t>hide</a:t>
            </a:r>
            <a:r>
              <a:rPr lang="de-CH" sz="1600" b="0" i="0" u="none" strike="noStrike" cap="none" dirty="0">
                <a:solidFill>
                  <a:schemeClr val="dk1"/>
                </a:solidFill>
                <a:latin typeface="Calibri"/>
                <a:ea typeface="Calibri"/>
                <a:cs typeface="Calibri"/>
                <a:sym typeface="Calibri"/>
              </a:rPr>
              <a:t>” and not </a:t>
            </a:r>
            <a:r>
              <a:rPr lang="de-CH" sz="1600" b="0" i="0" u="none" strike="noStrike" cap="none" dirty="0" err="1">
                <a:solidFill>
                  <a:schemeClr val="dk1"/>
                </a:solidFill>
                <a:latin typeface="Calibri"/>
                <a:ea typeface="Calibri"/>
                <a:cs typeface="Calibri"/>
                <a:sym typeface="Calibri"/>
              </a:rPr>
              <a:t>be</a:t>
            </a:r>
            <a:r>
              <a:rPr lang="de-CH" sz="1600" b="0" i="0" u="none" strike="noStrike" cap="none" dirty="0">
                <a:solidFill>
                  <a:schemeClr val="dk1"/>
                </a:solidFill>
                <a:latin typeface="Calibri"/>
                <a:ea typeface="Calibri"/>
                <a:cs typeface="Calibri"/>
                <a:sym typeface="Calibri"/>
              </a:rPr>
              <a:t> </a:t>
            </a:r>
            <a:r>
              <a:rPr lang="de-CH" sz="1600" b="0" i="0" u="none" strike="noStrike" cap="none" dirty="0" err="1">
                <a:solidFill>
                  <a:schemeClr val="dk1"/>
                </a:solidFill>
                <a:latin typeface="Calibri"/>
                <a:ea typeface="Calibri"/>
                <a:cs typeface="Calibri"/>
                <a:sym typeface="Calibri"/>
              </a:rPr>
              <a:t>attacked</a:t>
            </a:r>
            <a:r>
              <a:rPr lang="de-CH" sz="1600" b="0" i="0" u="none" strike="noStrike" cap="none" dirty="0">
                <a:solidFill>
                  <a:schemeClr val="dk1"/>
                </a:solidFill>
                <a:latin typeface="Calibri"/>
                <a:ea typeface="Calibri"/>
                <a:cs typeface="Calibri"/>
                <a:sym typeface="Calibri"/>
              </a:rPr>
              <a:t> </a:t>
            </a:r>
            <a:r>
              <a:rPr lang="de-CH" sz="1600" b="0" i="0" u="none" strike="noStrike" cap="none" dirty="0" err="1">
                <a:solidFill>
                  <a:schemeClr val="dk1"/>
                </a:solidFill>
                <a:latin typeface="Calibri"/>
                <a:ea typeface="Calibri"/>
                <a:cs typeface="Calibri"/>
                <a:sym typeface="Calibri"/>
              </a:rPr>
              <a:t>by</a:t>
            </a:r>
            <a:r>
              <a:rPr lang="de-CH" sz="1600" b="0" i="0" u="none" strike="noStrike" cap="none" dirty="0">
                <a:solidFill>
                  <a:schemeClr val="dk1"/>
                </a:solidFill>
                <a:latin typeface="Calibri"/>
                <a:ea typeface="Calibri"/>
                <a:cs typeface="Calibri"/>
                <a:sym typeface="Calibri"/>
              </a:rPr>
              <a:t> immune </a:t>
            </a:r>
            <a:r>
              <a:rPr lang="de-CH" sz="1600" b="0" i="0" u="none" strike="noStrike" cap="none" dirty="0" err="1">
                <a:solidFill>
                  <a:schemeClr val="dk1"/>
                </a:solidFill>
                <a:latin typeface="Calibri"/>
                <a:ea typeface="Calibri"/>
                <a:cs typeface="Calibri"/>
                <a:sym typeface="Calibri"/>
              </a:rPr>
              <a:t>cells</a:t>
            </a:r>
            <a:endParaRPr sz="1600" b="0" i="0" u="none" strike="noStrike" cap="none" dirty="0">
              <a:solidFill>
                <a:schemeClr val="dk1"/>
              </a:solidFill>
              <a:latin typeface="Calibri"/>
              <a:ea typeface="Calibri"/>
              <a:cs typeface="Calibri"/>
              <a:sym typeface="Calibri"/>
            </a:endParaRPr>
          </a:p>
        </p:txBody>
      </p:sp>
      <p:pic>
        <p:nvPicPr>
          <p:cNvPr id="200" name="Google Shape;200;p12" descr="The CCL5/CCR5 axis mediates cellular inter-communication in breast tumors. CCL5 mediates the recruitment of Treg cells, which block antitumoral effector T cells. Similarly, MDSCs participate in the generation of an immunosuppressive microenvironment and constitute an additional source of CCL5. Autocrine or paracrine stimulation of CCR5 on breast cancer cells induces invasiveness. MSCs are sensitive to bidirectional communication with breast cancer cells, further increasing CCL5 local levels. BCCs: Breast cancer cells; CCL5: Chemokine (C-C motif) ligand 5; CCR5: Chemokine receptor 5; MDSCs: Myeloid-derived suppressor cells; MSC: Mesenchymal stromal cell. "/>
          <p:cNvPicPr preferRelativeResize="0"/>
          <p:nvPr/>
        </p:nvPicPr>
        <p:blipFill rotWithShape="1">
          <a:blip r:embed="rId4">
            <a:alphaModFix/>
          </a:blip>
          <a:srcRect/>
          <a:stretch/>
        </p:blipFill>
        <p:spPr>
          <a:xfrm>
            <a:off x="6475595" y="3409021"/>
            <a:ext cx="4850980" cy="3173112"/>
          </a:xfrm>
          <a:prstGeom prst="rect">
            <a:avLst/>
          </a:prstGeom>
          <a:noFill/>
          <a:ln>
            <a:noFill/>
          </a:ln>
        </p:spPr>
      </p:pic>
      <p:sp>
        <p:nvSpPr>
          <p:cNvPr id="201" name="Google Shape;201;p12"/>
          <p:cNvSpPr txBox="1"/>
          <p:nvPr/>
        </p:nvSpPr>
        <p:spPr>
          <a:xfrm>
            <a:off x="7408821" y="6550358"/>
            <a:ext cx="418181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CH" sz="1200" b="0" i="0">
                <a:solidFill>
                  <a:srgbClr val="333333"/>
                </a:solidFill>
                <a:latin typeface="Calibri"/>
                <a:ea typeface="Calibri"/>
                <a:cs typeface="Calibri"/>
                <a:sym typeface="Calibri"/>
              </a:rPr>
              <a:t>Velázquez </a:t>
            </a:r>
            <a:r>
              <a:rPr lang="de-CH" sz="1200" b="0" i="1">
                <a:solidFill>
                  <a:srgbClr val="333333"/>
                </a:solidFill>
                <a:latin typeface="Calibri"/>
                <a:ea typeface="Calibri"/>
                <a:cs typeface="Calibri"/>
                <a:sym typeface="Calibri"/>
              </a:rPr>
              <a:t>et al</a:t>
            </a:r>
            <a:r>
              <a:rPr lang="de-CH" sz="1200" b="0" i="0">
                <a:solidFill>
                  <a:srgbClr val="333333"/>
                </a:solidFill>
                <a:latin typeface="Calibri"/>
                <a:ea typeface="Calibri"/>
                <a:cs typeface="Calibri"/>
                <a:sym typeface="Calibri"/>
              </a:rPr>
              <a:t>., Expert Opinion on Therapeutic Targets, 2014</a:t>
            </a:r>
            <a:endParaRPr sz="120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FFDD77F8-57C5-4D66-AD5A-0006FA61763D}"/>
              </a:ext>
            </a:extLst>
          </p:cNvPr>
          <p:cNvSpPr txBox="1"/>
          <p:nvPr/>
        </p:nvSpPr>
        <p:spPr>
          <a:xfrm>
            <a:off x="47846" y="6418690"/>
            <a:ext cx="1483242" cy="369332"/>
          </a:xfrm>
          <a:prstGeom prst="rect">
            <a:avLst/>
          </a:prstGeom>
          <a:noFill/>
        </p:spPr>
        <p:txBody>
          <a:bodyPr wrap="square" rtlCol="0">
            <a:spAutoFit/>
          </a:bodyPr>
          <a:lstStyle/>
          <a:p>
            <a:r>
              <a:rPr lang="en-US" sz="1800" b="1" dirty="0"/>
              <a:t>PDB 7O7F</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3"/>
          <p:cNvSpPr txBox="1"/>
          <p:nvPr/>
        </p:nvSpPr>
        <p:spPr>
          <a:xfrm>
            <a:off x="-8867" y="169331"/>
            <a:ext cx="11456419" cy="523180"/>
          </a:xfrm>
          <a:prstGeom prst="rect">
            <a:avLst/>
          </a:prstGeom>
          <a:solidFill>
            <a:srgbClr val="54813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CH" sz="2800" b="1" dirty="0">
                <a:solidFill>
                  <a:schemeClr val="lt1"/>
                </a:solidFill>
                <a:latin typeface="Calibri"/>
                <a:ea typeface="Calibri"/>
                <a:cs typeface="Calibri"/>
                <a:sym typeface="Calibri"/>
              </a:rPr>
              <a:t>Engineering </a:t>
            </a:r>
            <a:r>
              <a:rPr lang="de-CH" sz="2800" b="1" dirty="0" err="1">
                <a:solidFill>
                  <a:schemeClr val="lt1"/>
                </a:solidFill>
                <a:latin typeface="Calibri"/>
                <a:ea typeface="Calibri"/>
                <a:cs typeface="Calibri"/>
                <a:sym typeface="Calibri"/>
              </a:rPr>
              <a:t>strategies</a:t>
            </a:r>
            <a:endParaRPr sz="2800" b="1" dirty="0">
              <a:solidFill>
                <a:schemeClr val="lt1"/>
              </a:solidFill>
              <a:latin typeface="Calibri"/>
              <a:ea typeface="Calibri"/>
              <a:cs typeface="Calibri"/>
              <a:sym typeface="Calibri"/>
            </a:endParaRPr>
          </a:p>
        </p:txBody>
      </p:sp>
      <p:sp>
        <p:nvSpPr>
          <p:cNvPr id="207" name="Google Shape;207;p13"/>
          <p:cNvSpPr txBox="1"/>
          <p:nvPr/>
        </p:nvSpPr>
        <p:spPr>
          <a:xfrm>
            <a:off x="214183" y="1070919"/>
            <a:ext cx="10717500" cy="413186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50000"/>
              </a:lnSpc>
              <a:spcBef>
                <a:spcPts val="0"/>
              </a:spcBef>
              <a:spcAft>
                <a:spcPts val="0"/>
              </a:spcAft>
              <a:buClr>
                <a:schemeClr val="dk1"/>
              </a:buClr>
              <a:buSzPts val="1800"/>
              <a:buFont typeface="Calibri"/>
              <a:buChar char="●"/>
            </a:pPr>
            <a:r>
              <a:rPr lang="de-CH" sz="2000" dirty="0" err="1">
                <a:solidFill>
                  <a:schemeClr val="dk1"/>
                </a:solidFill>
                <a:latin typeface="Calibri"/>
                <a:ea typeface="Calibri"/>
                <a:cs typeface="Calibri"/>
                <a:sym typeface="Calibri"/>
              </a:rPr>
              <a:t>Why</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would</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increasing</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or</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decreasing</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the</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affinity</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of</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the</a:t>
            </a:r>
            <a:r>
              <a:rPr lang="de-CH" sz="2000" dirty="0">
                <a:solidFill>
                  <a:schemeClr val="dk1"/>
                </a:solidFill>
                <a:latin typeface="Calibri"/>
                <a:ea typeface="Calibri"/>
                <a:cs typeface="Calibri"/>
                <a:sym typeface="Calibri"/>
              </a:rPr>
              <a:t> CCR5 </a:t>
            </a:r>
            <a:r>
              <a:rPr lang="de-CH" sz="2000" dirty="0" err="1">
                <a:solidFill>
                  <a:schemeClr val="dk1"/>
                </a:solidFill>
                <a:latin typeface="Calibri"/>
                <a:ea typeface="Calibri"/>
                <a:cs typeface="Calibri"/>
                <a:sym typeface="Calibri"/>
              </a:rPr>
              <a:t>receptor</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to</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its</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chemokine</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ligand</a:t>
            </a:r>
            <a:r>
              <a:rPr lang="de-CH" sz="2000" dirty="0">
                <a:solidFill>
                  <a:schemeClr val="dk1"/>
                </a:solidFill>
                <a:latin typeface="Calibri"/>
                <a:ea typeface="Calibri"/>
                <a:cs typeface="Calibri"/>
                <a:sym typeface="Calibri"/>
              </a:rPr>
              <a:t> CCL5 </a:t>
            </a:r>
            <a:r>
              <a:rPr lang="de-CH" sz="2000" dirty="0" err="1">
                <a:solidFill>
                  <a:schemeClr val="dk1"/>
                </a:solidFill>
                <a:latin typeface="Calibri"/>
                <a:ea typeface="Calibri"/>
                <a:cs typeface="Calibri"/>
                <a:sym typeface="Calibri"/>
              </a:rPr>
              <a:t>be</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beneficial</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when</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trying</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to</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achieve</a:t>
            </a:r>
            <a:r>
              <a:rPr lang="de-CH" sz="2000" dirty="0">
                <a:solidFill>
                  <a:schemeClr val="dk1"/>
                </a:solidFill>
                <a:latin typeface="Calibri"/>
                <a:ea typeface="Calibri"/>
                <a:cs typeface="Calibri"/>
                <a:sym typeface="Calibri"/>
              </a:rPr>
              <a:t> a </a:t>
            </a:r>
            <a:r>
              <a:rPr lang="de-CH" sz="2000" dirty="0" err="1">
                <a:solidFill>
                  <a:schemeClr val="dk1"/>
                </a:solidFill>
                <a:latin typeface="Calibri"/>
                <a:ea typeface="Calibri"/>
                <a:cs typeface="Calibri"/>
                <a:sym typeface="Calibri"/>
              </a:rPr>
              <a:t>better</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response</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against</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cancer</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cells</a:t>
            </a:r>
            <a:r>
              <a:rPr lang="de-CH" sz="2000" dirty="0">
                <a:solidFill>
                  <a:schemeClr val="dk1"/>
                </a:solidFill>
                <a:latin typeface="Calibri"/>
                <a:ea typeface="Calibri"/>
                <a:cs typeface="Calibri"/>
                <a:sym typeface="Calibri"/>
              </a:rPr>
              <a:t>?</a:t>
            </a:r>
          </a:p>
          <a:p>
            <a:pPr marL="114300" marR="0" lvl="0" algn="l" rtl="0">
              <a:lnSpc>
                <a:spcPct val="150000"/>
              </a:lnSpc>
              <a:spcBef>
                <a:spcPts val="0"/>
              </a:spcBef>
              <a:spcAft>
                <a:spcPts val="0"/>
              </a:spcAft>
              <a:buClr>
                <a:schemeClr val="dk1"/>
              </a:buClr>
              <a:buSzPts val="1800"/>
            </a:pPr>
            <a:endParaRPr lang="de-CH" sz="500" dirty="0">
              <a:solidFill>
                <a:schemeClr val="dk1"/>
              </a:solidFill>
              <a:latin typeface="Calibri"/>
              <a:ea typeface="Calibri"/>
              <a:cs typeface="Calibri"/>
              <a:sym typeface="Calibri"/>
            </a:endParaRPr>
          </a:p>
          <a:p>
            <a:pPr marL="457200" marR="0" lvl="0" indent="-342900" algn="l" rtl="0">
              <a:lnSpc>
                <a:spcPct val="150000"/>
              </a:lnSpc>
              <a:spcBef>
                <a:spcPts val="0"/>
              </a:spcBef>
              <a:spcAft>
                <a:spcPts val="0"/>
              </a:spcAft>
              <a:buClr>
                <a:schemeClr val="dk1"/>
              </a:buClr>
              <a:buSzPts val="1800"/>
              <a:buFont typeface="Calibri"/>
              <a:buChar char="●"/>
            </a:pPr>
            <a:r>
              <a:rPr lang="de-CH" sz="2000" dirty="0" err="1">
                <a:solidFill>
                  <a:schemeClr val="dk1"/>
                </a:solidFill>
                <a:latin typeface="Calibri"/>
                <a:ea typeface="Calibri"/>
                <a:cs typeface="Calibri"/>
                <a:sym typeface="Calibri"/>
              </a:rPr>
              <a:t>From</a:t>
            </a:r>
            <a:r>
              <a:rPr lang="de-CH" sz="2000" dirty="0">
                <a:solidFill>
                  <a:schemeClr val="dk1"/>
                </a:solidFill>
                <a:latin typeface="Calibri"/>
                <a:ea typeface="Calibri"/>
                <a:cs typeface="Calibri"/>
                <a:sym typeface="Calibri"/>
              </a:rPr>
              <a:t> a </a:t>
            </a:r>
            <a:r>
              <a:rPr lang="de-CH" sz="2000" dirty="0" err="1">
                <a:solidFill>
                  <a:schemeClr val="dk1"/>
                </a:solidFill>
                <a:latin typeface="Calibri"/>
                <a:ea typeface="Calibri"/>
                <a:cs typeface="Calibri"/>
                <a:sym typeface="Calibri"/>
              </a:rPr>
              <a:t>receptor</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re</a:t>
            </a:r>
            <a:r>
              <a:rPr lang="de-CH" sz="2000" dirty="0">
                <a:solidFill>
                  <a:schemeClr val="dk1"/>
                </a:solidFill>
                <a:latin typeface="Calibri"/>
                <a:ea typeface="Calibri"/>
                <a:cs typeface="Calibri"/>
                <a:sym typeface="Calibri"/>
              </a:rPr>
              <a:t>-engineering </a:t>
            </a:r>
            <a:r>
              <a:rPr lang="de-CH" sz="2000" dirty="0" err="1">
                <a:solidFill>
                  <a:schemeClr val="dk1"/>
                </a:solidFill>
                <a:latin typeface="Calibri"/>
                <a:ea typeface="Calibri"/>
                <a:cs typeface="Calibri"/>
                <a:sym typeface="Calibri"/>
              </a:rPr>
              <a:t>standpoint</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how</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can</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you</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achieve</a:t>
            </a:r>
            <a:r>
              <a:rPr lang="de-CH" sz="2000" dirty="0">
                <a:solidFill>
                  <a:schemeClr val="dk1"/>
                </a:solidFill>
                <a:latin typeface="Calibri"/>
                <a:ea typeface="Calibri"/>
                <a:cs typeface="Calibri"/>
                <a:sym typeface="Calibri"/>
              </a:rPr>
              <a:t> an </a:t>
            </a:r>
            <a:r>
              <a:rPr lang="de-CH" sz="2000" dirty="0" err="1">
                <a:solidFill>
                  <a:schemeClr val="dk1"/>
                </a:solidFill>
                <a:latin typeface="Calibri"/>
                <a:ea typeface="Calibri"/>
                <a:cs typeface="Calibri"/>
                <a:sym typeface="Calibri"/>
              </a:rPr>
              <a:t>increased</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or</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decreased</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affinity</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to</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the</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chemokine</a:t>
            </a:r>
            <a:r>
              <a:rPr lang="de-CH" sz="2000" dirty="0">
                <a:solidFill>
                  <a:schemeClr val="dk1"/>
                </a:solidFill>
                <a:latin typeface="Calibri"/>
                <a:ea typeface="Calibri"/>
                <a:cs typeface="Calibri"/>
                <a:sym typeface="Calibri"/>
              </a:rPr>
              <a:t>? </a:t>
            </a:r>
          </a:p>
          <a:p>
            <a:pPr marL="114300" marR="0" lvl="0" algn="l" rtl="0">
              <a:lnSpc>
                <a:spcPct val="150000"/>
              </a:lnSpc>
              <a:spcBef>
                <a:spcPts val="0"/>
              </a:spcBef>
              <a:spcAft>
                <a:spcPts val="0"/>
              </a:spcAft>
              <a:buClr>
                <a:schemeClr val="dk1"/>
              </a:buClr>
              <a:buSzPts val="1800"/>
            </a:pPr>
            <a:endParaRPr sz="500" dirty="0">
              <a:solidFill>
                <a:schemeClr val="dk1"/>
              </a:solidFill>
              <a:latin typeface="Calibri"/>
              <a:ea typeface="Calibri"/>
              <a:cs typeface="Calibri"/>
              <a:sym typeface="Calibri"/>
            </a:endParaRPr>
          </a:p>
          <a:p>
            <a:pPr marL="457200" marR="0" lvl="0" indent="-342900" algn="l" rtl="0">
              <a:lnSpc>
                <a:spcPct val="150000"/>
              </a:lnSpc>
              <a:spcBef>
                <a:spcPts val="0"/>
              </a:spcBef>
              <a:spcAft>
                <a:spcPts val="0"/>
              </a:spcAft>
              <a:buClr>
                <a:schemeClr val="dk1"/>
              </a:buClr>
              <a:buSzPts val="1800"/>
              <a:buFont typeface="Calibri"/>
              <a:buChar char="●"/>
            </a:pPr>
            <a:r>
              <a:rPr lang="de-CH" sz="2000" dirty="0" err="1">
                <a:solidFill>
                  <a:schemeClr val="dk1"/>
                </a:solidFill>
                <a:latin typeface="Calibri"/>
                <a:ea typeface="Calibri"/>
                <a:cs typeface="Calibri"/>
                <a:sym typeface="Calibri"/>
              </a:rPr>
              <a:t>Biochemically</a:t>
            </a:r>
            <a:r>
              <a:rPr lang="de-CH" sz="2000" dirty="0">
                <a:solidFill>
                  <a:schemeClr val="dk1"/>
                </a:solidFill>
                <a:latin typeface="Calibri"/>
                <a:ea typeface="Calibri"/>
                <a:cs typeface="Calibri"/>
                <a:sym typeface="Calibri"/>
              </a:rPr>
              <a:t> and </a:t>
            </a:r>
            <a:r>
              <a:rPr lang="de-CH" sz="2000" dirty="0" err="1">
                <a:solidFill>
                  <a:schemeClr val="dk1"/>
                </a:solidFill>
                <a:latin typeface="Calibri"/>
                <a:ea typeface="Calibri"/>
                <a:cs typeface="Calibri"/>
                <a:sym typeface="Calibri"/>
              </a:rPr>
              <a:t>biophysically</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what</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are</a:t>
            </a:r>
            <a:r>
              <a:rPr lang="de-CH" sz="2000" dirty="0">
                <a:solidFill>
                  <a:schemeClr val="dk1"/>
                </a:solidFill>
                <a:latin typeface="Calibri"/>
                <a:ea typeface="Calibri"/>
                <a:cs typeface="Calibri"/>
                <a:sym typeface="Calibri"/>
              </a:rPr>
              <a:t> possible </a:t>
            </a:r>
            <a:r>
              <a:rPr lang="de-CH" sz="2000" dirty="0" err="1">
                <a:solidFill>
                  <a:schemeClr val="dk1"/>
                </a:solidFill>
                <a:latin typeface="Calibri"/>
                <a:ea typeface="Calibri"/>
                <a:cs typeface="Calibri"/>
                <a:sym typeface="Calibri"/>
              </a:rPr>
              <a:t>issues</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you</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can</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encounter</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when</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re</a:t>
            </a:r>
            <a:r>
              <a:rPr lang="de-CH" sz="2000" dirty="0">
                <a:solidFill>
                  <a:schemeClr val="dk1"/>
                </a:solidFill>
                <a:latin typeface="Calibri"/>
                <a:ea typeface="Calibri"/>
                <a:cs typeface="Calibri"/>
                <a:sym typeface="Calibri"/>
              </a:rPr>
              <a:t>-engineering a </a:t>
            </a:r>
            <a:r>
              <a:rPr lang="de-CH" sz="2000" dirty="0" err="1">
                <a:solidFill>
                  <a:schemeClr val="dk1"/>
                </a:solidFill>
                <a:latin typeface="Calibri"/>
                <a:ea typeface="Calibri"/>
                <a:cs typeface="Calibri"/>
                <a:sym typeface="Calibri"/>
              </a:rPr>
              <a:t>specific</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receptor</a:t>
            </a:r>
            <a:r>
              <a:rPr lang="de-CH" sz="2000" dirty="0">
                <a:solidFill>
                  <a:schemeClr val="dk1"/>
                </a:solidFill>
                <a:latin typeface="Calibri"/>
                <a:ea typeface="Calibri"/>
                <a:cs typeface="Calibri"/>
                <a:sym typeface="Calibri"/>
              </a:rPr>
              <a:t>? </a:t>
            </a:r>
          </a:p>
          <a:p>
            <a:pPr marL="114300" marR="0" lvl="0" algn="l" rtl="0">
              <a:lnSpc>
                <a:spcPct val="150000"/>
              </a:lnSpc>
              <a:spcBef>
                <a:spcPts val="0"/>
              </a:spcBef>
              <a:spcAft>
                <a:spcPts val="0"/>
              </a:spcAft>
              <a:buClr>
                <a:schemeClr val="dk1"/>
              </a:buClr>
              <a:buSzPts val="1800"/>
            </a:pPr>
            <a:endParaRPr sz="500" dirty="0">
              <a:solidFill>
                <a:schemeClr val="dk1"/>
              </a:solidFill>
              <a:latin typeface="Calibri"/>
              <a:ea typeface="Calibri"/>
              <a:cs typeface="Calibri"/>
              <a:sym typeface="Calibri"/>
            </a:endParaRPr>
          </a:p>
          <a:p>
            <a:pPr marL="457200" marR="0" lvl="0" indent="-342900" algn="l" rtl="0">
              <a:lnSpc>
                <a:spcPct val="150000"/>
              </a:lnSpc>
              <a:spcBef>
                <a:spcPts val="0"/>
              </a:spcBef>
              <a:spcAft>
                <a:spcPts val="0"/>
              </a:spcAft>
              <a:buClr>
                <a:schemeClr val="dk1"/>
              </a:buClr>
              <a:buSzPts val="1800"/>
              <a:buFont typeface="Calibri"/>
              <a:buChar char="●"/>
            </a:pPr>
            <a:r>
              <a:rPr lang="de-CH" sz="2000" dirty="0" err="1">
                <a:solidFill>
                  <a:schemeClr val="dk1"/>
                </a:solidFill>
                <a:latin typeface="Calibri"/>
                <a:ea typeface="Calibri"/>
                <a:cs typeface="Calibri"/>
                <a:sym typeface="Calibri"/>
              </a:rPr>
              <a:t>You</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designed</a:t>
            </a:r>
            <a:r>
              <a:rPr lang="de-CH" sz="2000" dirty="0">
                <a:solidFill>
                  <a:schemeClr val="dk1"/>
                </a:solidFill>
                <a:latin typeface="Calibri"/>
                <a:ea typeface="Calibri"/>
                <a:cs typeface="Calibri"/>
                <a:sym typeface="Calibri"/>
              </a:rPr>
              <a:t> a </a:t>
            </a:r>
            <a:r>
              <a:rPr lang="de-CH" sz="2000" dirty="0" err="1">
                <a:solidFill>
                  <a:schemeClr val="dk1"/>
                </a:solidFill>
                <a:latin typeface="Calibri"/>
                <a:ea typeface="Calibri"/>
                <a:cs typeface="Calibri"/>
                <a:sym typeface="Calibri"/>
              </a:rPr>
              <a:t>perfect</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receptor</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that</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does</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exactly</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what</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you</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want</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Now</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from</a:t>
            </a:r>
            <a:r>
              <a:rPr lang="de-CH" sz="2000" dirty="0">
                <a:solidFill>
                  <a:schemeClr val="dk1"/>
                </a:solidFill>
                <a:latin typeface="Calibri"/>
                <a:ea typeface="Calibri"/>
                <a:cs typeface="Calibri"/>
                <a:sym typeface="Calibri"/>
              </a:rPr>
              <a:t> a </a:t>
            </a:r>
            <a:r>
              <a:rPr lang="de-CH" sz="2000" dirty="0" err="1">
                <a:solidFill>
                  <a:schemeClr val="dk1"/>
                </a:solidFill>
                <a:latin typeface="Calibri"/>
                <a:ea typeface="Calibri"/>
                <a:cs typeface="Calibri"/>
                <a:sym typeface="Calibri"/>
              </a:rPr>
              <a:t>therapeutic</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perspective</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how</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can</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you</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make</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use</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of</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what</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you</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designed</a:t>
            </a:r>
            <a:r>
              <a:rPr lang="de-CH" sz="2000" dirty="0">
                <a:solidFill>
                  <a:schemeClr val="dk1"/>
                </a:solidFill>
                <a:latin typeface="Calibri"/>
                <a:ea typeface="Calibri"/>
                <a:cs typeface="Calibri"/>
                <a:sym typeface="Calibri"/>
              </a:rPr>
              <a:t>, in a </a:t>
            </a:r>
            <a:r>
              <a:rPr lang="de-CH" sz="2000" dirty="0" err="1">
                <a:solidFill>
                  <a:schemeClr val="dk1"/>
                </a:solidFill>
                <a:latin typeface="Calibri"/>
                <a:ea typeface="Calibri"/>
                <a:cs typeface="Calibri"/>
                <a:sym typeface="Calibri"/>
              </a:rPr>
              <a:t>clinical</a:t>
            </a:r>
            <a:r>
              <a:rPr lang="de-CH" sz="2000" dirty="0">
                <a:solidFill>
                  <a:schemeClr val="dk1"/>
                </a:solidFill>
                <a:latin typeface="Calibri"/>
                <a:ea typeface="Calibri"/>
                <a:cs typeface="Calibri"/>
                <a:sym typeface="Calibri"/>
              </a:rPr>
              <a:t> </a:t>
            </a:r>
            <a:r>
              <a:rPr lang="de-CH" sz="2000" dirty="0" err="1">
                <a:solidFill>
                  <a:schemeClr val="dk1"/>
                </a:solidFill>
                <a:latin typeface="Calibri"/>
                <a:ea typeface="Calibri"/>
                <a:cs typeface="Calibri"/>
                <a:sym typeface="Calibri"/>
              </a:rPr>
              <a:t>context</a:t>
            </a:r>
            <a:r>
              <a:rPr lang="de-CH"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c07c057f7a_0_4"/>
          <p:cNvSpPr txBox="1"/>
          <p:nvPr/>
        </p:nvSpPr>
        <p:spPr>
          <a:xfrm>
            <a:off x="-8867" y="169331"/>
            <a:ext cx="11456400" cy="523180"/>
          </a:xfrm>
          <a:prstGeom prst="rect">
            <a:avLst/>
          </a:prstGeom>
          <a:solidFill>
            <a:srgbClr val="54813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CH" sz="2800" b="1">
                <a:solidFill>
                  <a:schemeClr val="lt1"/>
                </a:solidFill>
                <a:latin typeface="Calibri"/>
                <a:ea typeface="Calibri"/>
                <a:cs typeface="Calibri"/>
                <a:sym typeface="Calibri"/>
              </a:rPr>
              <a:t>Further reading</a:t>
            </a:r>
            <a:endParaRPr sz="2800" b="1">
              <a:solidFill>
                <a:schemeClr val="lt1"/>
              </a:solidFill>
              <a:latin typeface="Calibri"/>
              <a:ea typeface="Calibri"/>
              <a:cs typeface="Calibri"/>
              <a:sym typeface="Calibri"/>
            </a:endParaRPr>
          </a:p>
        </p:txBody>
      </p:sp>
      <p:sp>
        <p:nvSpPr>
          <p:cNvPr id="213" name="Google Shape;213;g2c07c057f7a_0_4"/>
          <p:cNvSpPr txBox="1"/>
          <p:nvPr/>
        </p:nvSpPr>
        <p:spPr>
          <a:xfrm>
            <a:off x="214183" y="1070919"/>
            <a:ext cx="10717500" cy="5262939"/>
          </a:xfrm>
          <a:prstGeom prst="rect">
            <a:avLst/>
          </a:prstGeom>
          <a:noFill/>
          <a:ln>
            <a:noFill/>
          </a:ln>
        </p:spPr>
        <p:txBody>
          <a:bodyPr spcFirstLastPara="1" wrap="square" lIns="91425" tIns="45700" rIns="91425" bIns="45700" anchor="t" anchorCtr="0">
            <a:spAutoFit/>
          </a:bodyPr>
          <a:lstStyle/>
          <a:p>
            <a:pPr marL="457200" marR="0" lvl="0" indent="-304800" algn="l" rtl="0">
              <a:lnSpc>
                <a:spcPct val="150000"/>
              </a:lnSpc>
              <a:spcBef>
                <a:spcPts val="0"/>
              </a:spcBef>
              <a:spcAft>
                <a:spcPts val="0"/>
              </a:spcAft>
              <a:buClr>
                <a:schemeClr val="dk1"/>
              </a:buClr>
              <a:buSzPts val="1200"/>
              <a:buChar char="●"/>
            </a:pPr>
            <a:r>
              <a:rPr lang="de-CH" sz="1600" dirty="0" err="1">
                <a:solidFill>
                  <a:schemeClr val="dk1"/>
                </a:solidFill>
              </a:rPr>
              <a:t>Roussos</a:t>
            </a:r>
            <a:r>
              <a:rPr lang="de-CH" sz="1600" dirty="0">
                <a:solidFill>
                  <a:schemeClr val="dk1"/>
                </a:solidFill>
              </a:rPr>
              <a:t>, E., </a:t>
            </a:r>
            <a:r>
              <a:rPr lang="de-CH" sz="1600" dirty="0" err="1">
                <a:solidFill>
                  <a:schemeClr val="dk1"/>
                </a:solidFill>
              </a:rPr>
              <a:t>Condeelis</a:t>
            </a:r>
            <a:r>
              <a:rPr lang="de-CH" sz="1600" dirty="0">
                <a:solidFill>
                  <a:schemeClr val="dk1"/>
                </a:solidFill>
              </a:rPr>
              <a:t>, J. &amp; </a:t>
            </a:r>
            <a:r>
              <a:rPr lang="de-CH" sz="1600" dirty="0" err="1">
                <a:solidFill>
                  <a:schemeClr val="dk1"/>
                </a:solidFill>
              </a:rPr>
              <a:t>Patsialou</a:t>
            </a:r>
            <a:r>
              <a:rPr lang="de-CH" sz="1600" dirty="0">
                <a:solidFill>
                  <a:schemeClr val="dk1"/>
                </a:solidFill>
              </a:rPr>
              <a:t>, A. Chemotaxis in </a:t>
            </a:r>
            <a:r>
              <a:rPr lang="de-CH" sz="1600" dirty="0" err="1">
                <a:solidFill>
                  <a:schemeClr val="dk1"/>
                </a:solidFill>
              </a:rPr>
              <a:t>cancer</a:t>
            </a:r>
            <a:r>
              <a:rPr lang="de-CH" sz="1600" dirty="0">
                <a:solidFill>
                  <a:schemeClr val="dk1"/>
                </a:solidFill>
              </a:rPr>
              <a:t>. </a:t>
            </a:r>
            <a:r>
              <a:rPr lang="de-CH" sz="1600" i="1" dirty="0">
                <a:solidFill>
                  <a:schemeClr val="dk1"/>
                </a:solidFill>
              </a:rPr>
              <a:t>Nat Rev Cancer</a:t>
            </a:r>
            <a:r>
              <a:rPr lang="de-CH" sz="1600" dirty="0">
                <a:solidFill>
                  <a:schemeClr val="dk1"/>
                </a:solidFill>
              </a:rPr>
              <a:t> 11, 573–587 (2011). </a:t>
            </a:r>
            <a:r>
              <a:rPr lang="de-CH" sz="1600" dirty="0">
                <a:solidFill>
                  <a:schemeClr val="dk1"/>
                </a:solidFill>
                <a:uFill>
                  <a:noFill/>
                </a:uFill>
                <a:hlinkClick r:id="rId3">
                  <a:extLst>
                    <a:ext uri="{A12FA001-AC4F-418D-AE19-62706E023703}">
                      <ahyp:hlinkClr xmlns:ahyp="http://schemas.microsoft.com/office/drawing/2018/hyperlinkcolor" val="tx"/>
                    </a:ext>
                  </a:extLst>
                </a:hlinkClick>
              </a:rPr>
              <a:t>https://doi.org/10.1038/nrc3078</a:t>
            </a:r>
            <a:endParaRPr sz="1600" dirty="0">
              <a:solidFill>
                <a:schemeClr val="dk1"/>
              </a:solidFill>
            </a:endParaRPr>
          </a:p>
          <a:p>
            <a:pPr marL="457200" marR="0" lvl="0" indent="-304800" algn="l" rtl="0">
              <a:lnSpc>
                <a:spcPct val="150000"/>
              </a:lnSpc>
              <a:spcBef>
                <a:spcPts val="0"/>
              </a:spcBef>
              <a:spcAft>
                <a:spcPts val="0"/>
              </a:spcAft>
              <a:buClr>
                <a:schemeClr val="dk1"/>
              </a:buClr>
              <a:buSzPts val="1200"/>
              <a:buChar char="●"/>
            </a:pPr>
            <a:r>
              <a:rPr lang="de-CH" sz="1600" dirty="0" err="1">
                <a:solidFill>
                  <a:schemeClr val="dk1"/>
                </a:solidFill>
              </a:rPr>
              <a:t>Proudfoot</a:t>
            </a:r>
            <a:r>
              <a:rPr lang="de-CH" sz="1600" dirty="0">
                <a:solidFill>
                  <a:schemeClr val="dk1"/>
                </a:solidFill>
              </a:rPr>
              <a:t>, A. </a:t>
            </a:r>
            <a:r>
              <a:rPr lang="de-CH" sz="1600" dirty="0" err="1">
                <a:solidFill>
                  <a:schemeClr val="dk1"/>
                </a:solidFill>
              </a:rPr>
              <a:t>Chemokine</a:t>
            </a:r>
            <a:r>
              <a:rPr lang="de-CH" sz="1600" dirty="0">
                <a:solidFill>
                  <a:schemeClr val="dk1"/>
                </a:solidFill>
              </a:rPr>
              <a:t> </a:t>
            </a:r>
            <a:r>
              <a:rPr lang="de-CH" sz="1600" dirty="0" err="1">
                <a:solidFill>
                  <a:schemeClr val="dk1"/>
                </a:solidFill>
              </a:rPr>
              <a:t>receptors</a:t>
            </a:r>
            <a:r>
              <a:rPr lang="de-CH" sz="1600" dirty="0">
                <a:solidFill>
                  <a:schemeClr val="dk1"/>
                </a:solidFill>
              </a:rPr>
              <a:t>: </a:t>
            </a:r>
            <a:r>
              <a:rPr lang="de-CH" sz="1600" dirty="0" err="1">
                <a:solidFill>
                  <a:schemeClr val="dk1"/>
                </a:solidFill>
              </a:rPr>
              <a:t>multifaceted</a:t>
            </a:r>
            <a:r>
              <a:rPr lang="de-CH" sz="1600" dirty="0">
                <a:solidFill>
                  <a:schemeClr val="dk1"/>
                </a:solidFill>
              </a:rPr>
              <a:t> </a:t>
            </a:r>
            <a:r>
              <a:rPr lang="de-CH" sz="1600" dirty="0" err="1">
                <a:solidFill>
                  <a:schemeClr val="dk1"/>
                </a:solidFill>
              </a:rPr>
              <a:t>therapeutic</a:t>
            </a:r>
            <a:r>
              <a:rPr lang="de-CH" sz="1600" dirty="0">
                <a:solidFill>
                  <a:schemeClr val="dk1"/>
                </a:solidFill>
              </a:rPr>
              <a:t> </a:t>
            </a:r>
            <a:r>
              <a:rPr lang="de-CH" sz="1600" dirty="0" err="1">
                <a:solidFill>
                  <a:schemeClr val="dk1"/>
                </a:solidFill>
              </a:rPr>
              <a:t>targets</a:t>
            </a:r>
            <a:r>
              <a:rPr lang="de-CH" sz="1600" dirty="0">
                <a:solidFill>
                  <a:schemeClr val="dk1"/>
                </a:solidFill>
              </a:rPr>
              <a:t>. </a:t>
            </a:r>
            <a:r>
              <a:rPr lang="de-CH" sz="1600" i="1" dirty="0">
                <a:solidFill>
                  <a:schemeClr val="dk1"/>
                </a:solidFill>
              </a:rPr>
              <a:t>Nat Rev </a:t>
            </a:r>
            <a:r>
              <a:rPr lang="de-CH" sz="1600" i="1" dirty="0" err="1">
                <a:solidFill>
                  <a:schemeClr val="dk1"/>
                </a:solidFill>
              </a:rPr>
              <a:t>Immunol</a:t>
            </a:r>
            <a:r>
              <a:rPr lang="de-CH" sz="1600" dirty="0">
                <a:solidFill>
                  <a:schemeClr val="dk1"/>
                </a:solidFill>
              </a:rPr>
              <a:t> 2, 106–115 (2002). </a:t>
            </a:r>
            <a:r>
              <a:rPr lang="de-CH" sz="1600" dirty="0">
                <a:solidFill>
                  <a:schemeClr val="dk1"/>
                </a:solidFill>
                <a:uFill>
                  <a:noFill/>
                </a:uFill>
                <a:hlinkClick r:id="rId4">
                  <a:extLst>
                    <a:ext uri="{A12FA001-AC4F-418D-AE19-62706E023703}">
                      <ahyp:hlinkClr xmlns:ahyp="http://schemas.microsoft.com/office/drawing/2018/hyperlinkcolor" val="tx"/>
                    </a:ext>
                  </a:extLst>
                </a:hlinkClick>
              </a:rPr>
              <a:t>https://doi.org/10.1038/nri722</a:t>
            </a:r>
            <a:endParaRPr sz="1600" dirty="0">
              <a:solidFill>
                <a:schemeClr val="dk1"/>
              </a:solidFill>
            </a:endParaRPr>
          </a:p>
          <a:p>
            <a:pPr marL="457200" marR="0" lvl="0" indent="-304800" algn="l" rtl="0">
              <a:lnSpc>
                <a:spcPct val="150000"/>
              </a:lnSpc>
              <a:spcBef>
                <a:spcPts val="0"/>
              </a:spcBef>
              <a:spcAft>
                <a:spcPts val="0"/>
              </a:spcAft>
              <a:buClr>
                <a:schemeClr val="dk1"/>
              </a:buClr>
              <a:buSzPts val="1200"/>
              <a:buChar char="●"/>
            </a:pPr>
            <a:r>
              <a:rPr lang="de-CH" sz="1600" dirty="0" err="1">
                <a:solidFill>
                  <a:schemeClr val="dk1"/>
                </a:solidFill>
              </a:rPr>
              <a:t>Xuanmao</a:t>
            </a:r>
            <a:r>
              <a:rPr lang="de-CH" sz="1600" dirty="0">
                <a:solidFill>
                  <a:schemeClr val="dk1"/>
                </a:solidFill>
              </a:rPr>
              <a:t> </a:t>
            </a:r>
            <a:r>
              <a:rPr lang="de-CH" sz="1600" dirty="0" err="1">
                <a:solidFill>
                  <a:schemeClr val="dk1"/>
                </a:solidFill>
              </a:rPr>
              <a:t>Jiao</a:t>
            </a:r>
            <a:r>
              <a:rPr lang="de-CH" sz="1600" dirty="0">
                <a:solidFill>
                  <a:schemeClr val="dk1"/>
                </a:solidFill>
              </a:rPr>
              <a:t>, Omar </a:t>
            </a:r>
            <a:r>
              <a:rPr lang="de-CH" sz="1600" dirty="0" err="1">
                <a:solidFill>
                  <a:schemeClr val="dk1"/>
                </a:solidFill>
              </a:rPr>
              <a:t>Nawab</a:t>
            </a:r>
            <a:r>
              <a:rPr lang="de-CH" sz="1600" dirty="0">
                <a:solidFill>
                  <a:schemeClr val="dk1"/>
                </a:solidFill>
              </a:rPr>
              <a:t>, </a:t>
            </a:r>
            <a:r>
              <a:rPr lang="de-CH" sz="1600" dirty="0" err="1">
                <a:solidFill>
                  <a:schemeClr val="dk1"/>
                </a:solidFill>
              </a:rPr>
              <a:t>Tejal</a:t>
            </a:r>
            <a:r>
              <a:rPr lang="de-CH" sz="1600" dirty="0">
                <a:solidFill>
                  <a:schemeClr val="dk1"/>
                </a:solidFill>
              </a:rPr>
              <a:t> Patel, Andrew V. </a:t>
            </a:r>
            <a:r>
              <a:rPr lang="de-CH" sz="1600" dirty="0" err="1">
                <a:solidFill>
                  <a:schemeClr val="dk1"/>
                </a:solidFill>
              </a:rPr>
              <a:t>Kossenkov</a:t>
            </a:r>
            <a:r>
              <a:rPr lang="de-CH" sz="1600" dirty="0">
                <a:solidFill>
                  <a:schemeClr val="dk1"/>
                </a:solidFill>
              </a:rPr>
              <a:t>, Niels </a:t>
            </a:r>
            <a:r>
              <a:rPr lang="de-CH" sz="1600" dirty="0" err="1">
                <a:solidFill>
                  <a:schemeClr val="dk1"/>
                </a:solidFill>
              </a:rPr>
              <a:t>Halama</a:t>
            </a:r>
            <a:r>
              <a:rPr lang="de-CH" sz="1600" dirty="0">
                <a:solidFill>
                  <a:schemeClr val="dk1"/>
                </a:solidFill>
              </a:rPr>
              <a:t>, Dirk Jaeger, Richard G. </a:t>
            </a:r>
            <a:r>
              <a:rPr lang="de-CH" sz="1600" dirty="0" err="1">
                <a:solidFill>
                  <a:schemeClr val="dk1"/>
                </a:solidFill>
              </a:rPr>
              <a:t>Pestell</a:t>
            </a:r>
            <a:r>
              <a:rPr lang="de-CH" sz="1600" dirty="0">
                <a:solidFill>
                  <a:schemeClr val="dk1"/>
                </a:solidFill>
              </a:rPr>
              <a:t>; </a:t>
            </a:r>
            <a:r>
              <a:rPr lang="de-CH" sz="1600" dirty="0" err="1">
                <a:solidFill>
                  <a:schemeClr val="dk1"/>
                </a:solidFill>
              </a:rPr>
              <a:t>Recent</a:t>
            </a:r>
            <a:r>
              <a:rPr lang="de-CH" sz="1600" dirty="0">
                <a:solidFill>
                  <a:schemeClr val="dk1"/>
                </a:solidFill>
              </a:rPr>
              <a:t> </a:t>
            </a:r>
            <a:r>
              <a:rPr lang="de-CH" sz="1600" dirty="0" err="1">
                <a:solidFill>
                  <a:schemeClr val="dk1"/>
                </a:solidFill>
              </a:rPr>
              <a:t>Advances</a:t>
            </a:r>
            <a:r>
              <a:rPr lang="de-CH" sz="1600" dirty="0">
                <a:solidFill>
                  <a:schemeClr val="dk1"/>
                </a:solidFill>
              </a:rPr>
              <a:t> Targeting CCR5 </a:t>
            </a:r>
            <a:r>
              <a:rPr lang="de-CH" sz="1600" dirty="0" err="1">
                <a:solidFill>
                  <a:schemeClr val="dk1"/>
                </a:solidFill>
              </a:rPr>
              <a:t>for</a:t>
            </a:r>
            <a:r>
              <a:rPr lang="de-CH" sz="1600" dirty="0">
                <a:solidFill>
                  <a:schemeClr val="dk1"/>
                </a:solidFill>
              </a:rPr>
              <a:t> Cancer and </a:t>
            </a:r>
            <a:r>
              <a:rPr lang="de-CH" sz="1600" dirty="0" err="1">
                <a:solidFill>
                  <a:schemeClr val="dk1"/>
                </a:solidFill>
              </a:rPr>
              <a:t>Its</a:t>
            </a:r>
            <a:r>
              <a:rPr lang="de-CH" sz="1600" dirty="0">
                <a:solidFill>
                  <a:schemeClr val="dk1"/>
                </a:solidFill>
              </a:rPr>
              <a:t> </a:t>
            </a:r>
            <a:r>
              <a:rPr lang="de-CH" sz="1600" dirty="0" err="1">
                <a:solidFill>
                  <a:schemeClr val="dk1"/>
                </a:solidFill>
              </a:rPr>
              <a:t>Role</a:t>
            </a:r>
            <a:r>
              <a:rPr lang="de-CH" sz="1600" dirty="0">
                <a:solidFill>
                  <a:schemeClr val="dk1"/>
                </a:solidFill>
              </a:rPr>
              <a:t> in Immuno-</a:t>
            </a:r>
            <a:r>
              <a:rPr lang="de-CH" sz="1600" dirty="0" err="1">
                <a:solidFill>
                  <a:schemeClr val="dk1"/>
                </a:solidFill>
              </a:rPr>
              <a:t>Oncology</a:t>
            </a:r>
            <a:r>
              <a:rPr lang="de-CH" sz="1600" dirty="0">
                <a:solidFill>
                  <a:schemeClr val="dk1"/>
                </a:solidFill>
              </a:rPr>
              <a:t>. </a:t>
            </a:r>
            <a:r>
              <a:rPr lang="de-CH" sz="1600" i="1" dirty="0">
                <a:solidFill>
                  <a:schemeClr val="dk1"/>
                </a:solidFill>
              </a:rPr>
              <a:t>Cancer Res</a:t>
            </a:r>
            <a:r>
              <a:rPr lang="de-CH" sz="1600" dirty="0">
                <a:solidFill>
                  <a:schemeClr val="dk1"/>
                </a:solidFill>
              </a:rPr>
              <a:t> 1 </a:t>
            </a:r>
            <a:r>
              <a:rPr lang="de-CH" sz="1600" dirty="0" err="1">
                <a:solidFill>
                  <a:schemeClr val="dk1"/>
                </a:solidFill>
              </a:rPr>
              <a:t>October</a:t>
            </a:r>
            <a:r>
              <a:rPr lang="de-CH" sz="1600" dirty="0">
                <a:solidFill>
                  <a:schemeClr val="dk1"/>
                </a:solidFill>
              </a:rPr>
              <a:t> 2019; 79 (19): 4801–4807. </a:t>
            </a:r>
            <a:r>
              <a:rPr lang="de-CH" sz="1600" dirty="0">
                <a:solidFill>
                  <a:schemeClr val="dk1"/>
                </a:solidFill>
                <a:uFill>
                  <a:noFill/>
                </a:uFill>
                <a:hlinkClick r:id="rId5">
                  <a:extLst>
                    <a:ext uri="{A12FA001-AC4F-418D-AE19-62706E023703}">
                      <ahyp:hlinkClr xmlns:ahyp="http://schemas.microsoft.com/office/drawing/2018/hyperlinkcolor" val="tx"/>
                    </a:ext>
                  </a:extLst>
                </a:hlinkClick>
              </a:rPr>
              <a:t>https://doi.org/10.1158/0008-5472.CAN-19-1167</a:t>
            </a:r>
            <a:endParaRPr sz="1600" dirty="0">
              <a:solidFill>
                <a:schemeClr val="dk1"/>
              </a:solidFill>
            </a:endParaRPr>
          </a:p>
          <a:p>
            <a:pPr marL="457200" marR="0" lvl="0" indent="-304800" algn="l" rtl="0">
              <a:lnSpc>
                <a:spcPct val="150000"/>
              </a:lnSpc>
              <a:spcBef>
                <a:spcPts val="0"/>
              </a:spcBef>
              <a:spcAft>
                <a:spcPts val="0"/>
              </a:spcAft>
              <a:buClr>
                <a:schemeClr val="dk1"/>
              </a:buClr>
              <a:buSzPts val="1200"/>
              <a:buChar char="●"/>
            </a:pPr>
            <a:r>
              <a:rPr lang="de-CH" sz="1600" dirty="0">
                <a:solidFill>
                  <a:schemeClr val="dk1"/>
                </a:solidFill>
                <a:uFill>
                  <a:noFill/>
                </a:uFill>
                <a:hlinkClick r:id="rId6">
                  <a:extLst>
                    <a:ext uri="{A12FA001-AC4F-418D-AE19-62706E023703}">
                      <ahyp:hlinkClr xmlns:ahyp="http://schemas.microsoft.com/office/drawing/2018/hyperlinkcolor" val="tx"/>
                    </a:ext>
                  </a:extLst>
                </a:hlinkClick>
              </a:rPr>
              <a:t>Myriam </a:t>
            </a:r>
            <a:r>
              <a:rPr lang="de-CH" sz="1600" dirty="0" err="1">
                <a:solidFill>
                  <a:schemeClr val="dk1"/>
                </a:solidFill>
                <a:uFill>
                  <a:noFill/>
                </a:uFill>
                <a:hlinkClick r:id="rId6">
                  <a:extLst>
                    <a:ext uri="{A12FA001-AC4F-418D-AE19-62706E023703}">
                      <ahyp:hlinkClr xmlns:ahyp="http://schemas.microsoft.com/office/drawing/2018/hyperlinkcolor" val="tx"/>
                    </a:ext>
                  </a:extLst>
                </a:hlinkClick>
              </a:rPr>
              <a:t>Labelle</a:t>
            </a:r>
            <a:r>
              <a:rPr lang="de-CH" sz="1600" dirty="0">
                <a:solidFill>
                  <a:schemeClr val="dk1"/>
                </a:solidFill>
              </a:rPr>
              <a:t>, </a:t>
            </a:r>
            <a:r>
              <a:rPr lang="de-CH" sz="1600" dirty="0" err="1">
                <a:solidFill>
                  <a:schemeClr val="dk1"/>
                </a:solidFill>
                <a:uFill>
                  <a:noFill/>
                </a:uFill>
                <a:hlinkClick r:id="rId7">
                  <a:extLst>
                    <a:ext uri="{A12FA001-AC4F-418D-AE19-62706E023703}">
                      <ahyp:hlinkClr xmlns:ahyp="http://schemas.microsoft.com/office/drawing/2018/hyperlinkcolor" val="tx"/>
                    </a:ext>
                  </a:extLst>
                </a:hlinkClick>
              </a:rPr>
              <a:t>Shahinoor</a:t>
            </a:r>
            <a:r>
              <a:rPr lang="de-CH" sz="1600" dirty="0">
                <a:solidFill>
                  <a:schemeClr val="dk1"/>
                </a:solidFill>
                <a:uFill>
                  <a:noFill/>
                </a:uFill>
                <a:hlinkClick r:id="rId7">
                  <a:extLst>
                    <a:ext uri="{A12FA001-AC4F-418D-AE19-62706E023703}">
                      <ahyp:hlinkClr xmlns:ahyp="http://schemas.microsoft.com/office/drawing/2018/hyperlinkcolor" val="tx"/>
                    </a:ext>
                  </a:extLst>
                </a:hlinkClick>
              </a:rPr>
              <a:t> Begum</a:t>
            </a:r>
            <a:r>
              <a:rPr lang="de-CH" sz="1600" dirty="0">
                <a:solidFill>
                  <a:schemeClr val="dk1"/>
                </a:solidFill>
              </a:rPr>
              <a:t>, and </a:t>
            </a:r>
            <a:r>
              <a:rPr lang="de-CH" sz="1600" dirty="0">
                <a:solidFill>
                  <a:schemeClr val="dk1"/>
                </a:solidFill>
                <a:uFill>
                  <a:noFill/>
                </a:uFill>
                <a:hlinkClick r:id="rId8">
                  <a:extLst>
                    <a:ext uri="{A12FA001-AC4F-418D-AE19-62706E023703}">
                      <ahyp:hlinkClr xmlns:ahyp="http://schemas.microsoft.com/office/drawing/2018/hyperlinkcolor" val="tx"/>
                    </a:ext>
                  </a:extLst>
                </a:hlinkClick>
              </a:rPr>
              <a:t>Richard O. Hynes</a:t>
            </a:r>
            <a:r>
              <a:rPr lang="de-CH" sz="1600" dirty="0">
                <a:solidFill>
                  <a:schemeClr val="dk1"/>
                </a:solidFill>
              </a:rPr>
              <a:t>, </a:t>
            </a:r>
            <a:r>
              <a:rPr lang="de-CH" sz="1600" dirty="0" err="1">
                <a:solidFill>
                  <a:schemeClr val="dk1"/>
                </a:solidFill>
              </a:rPr>
              <a:t>Platelets</a:t>
            </a:r>
            <a:r>
              <a:rPr lang="de-CH" sz="1600" dirty="0">
                <a:solidFill>
                  <a:schemeClr val="dk1"/>
                </a:solidFill>
              </a:rPr>
              <a:t> </a:t>
            </a:r>
            <a:r>
              <a:rPr lang="de-CH" sz="1600" dirty="0" err="1">
                <a:solidFill>
                  <a:schemeClr val="dk1"/>
                </a:solidFill>
              </a:rPr>
              <a:t>guide</a:t>
            </a:r>
            <a:r>
              <a:rPr lang="de-CH" sz="1600" dirty="0">
                <a:solidFill>
                  <a:schemeClr val="dk1"/>
                </a:solidFill>
              </a:rPr>
              <a:t> </a:t>
            </a:r>
            <a:r>
              <a:rPr lang="de-CH" sz="1600" dirty="0" err="1">
                <a:solidFill>
                  <a:schemeClr val="dk1"/>
                </a:solidFill>
              </a:rPr>
              <a:t>the</a:t>
            </a:r>
            <a:r>
              <a:rPr lang="de-CH" sz="1600" dirty="0">
                <a:solidFill>
                  <a:schemeClr val="dk1"/>
                </a:solidFill>
              </a:rPr>
              <a:t> </a:t>
            </a:r>
            <a:r>
              <a:rPr lang="de-CH" sz="1600" dirty="0" err="1">
                <a:solidFill>
                  <a:schemeClr val="dk1"/>
                </a:solidFill>
              </a:rPr>
              <a:t>formation</a:t>
            </a:r>
            <a:r>
              <a:rPr lang="de-CH" sz="1600" dirty="0">
                <a:solidFill>
                  <a:schemeClr val="dk1"/>
                </a:solidFill>
              </a:rPr>
              <a:t> </a:t>
            </a:r>
            <a:r>
              <a:rPr lang="de-CH" sz="1600" dirty="0" err="1">
                <a:solidFill>
                  <a:schemeClr val="dk1"/>
                </a:solidFill>
              </a:rPr>
              <a:t>of</a:t>
            </a:r>
            <a:r>
              <a:rPr lang="de-CH" sz="1600" dirty="0">
                <a:solidFill>
                  <a:schemeClr val="dk1"/>
                </a:solidFill>
              </a:rPr>
              <a:t> </a:t>
            </a:r>
            <a:r>
              <a:rPr lang="de-CH" sz="1600" dirty="0" err="1">
                <a:solidFill>
                  <a:schemeClr val="dk1"/>
                </a:solidFill>
              </a:rPr>
              <a:t>early</a:t>
            </a:r>
            <a:r>
              <a:rPr lang="de-CH" sz="1600" dirty="0">
                <a:solidFill>
                  <a:schemeClr val="dk1"/>
                </a:solidFill>
              </a:rPr>
              <a:t> </a:t>
            </a:r>
            <a:r>
              <a:rPr lang="de-CH" sz="1600" dirty="0" err="1">
                <a:solidFill>
                  <a:schemeClr val="dk1"/>
                </a:solidFill>
              </a:rPr>
              <a:t>metastatic</a:t>
            </a:r>
            <a:r>
              <a:rPr lang="de-CH" sz="1600" dirty="0">
                <a:solidFill>
                  <a:schemeClr val="dk1"/>
                </a:solidFill>
              </a:rPr>
              <a:t> </a:t>
            </a:r>
            <a:r>
              <a:rPr lang="de-CH" sz="1600" dirty="0" err="1">
                <a:solidFill>
                  <a:schemeClr val="dk1"/>
                </a:solidFill>
              </a:rPr>
              <a:t>niches</a:t>
            </a:r>
            <a:r>
              <a:rPr lang="de-CH" sz="1600" dirty="0">
                <a:solidFill>
                  <a:schemeClr val="dk1"/>
                </a:solidFill>
              </a:rPr>
              <a:t>, PNAS, 2014, </a:t>
            </a:r>
            <a:r>
              <a:rPr lang="de-CH" sz="1600" dirty="0">
                <a:solidFill>
                  <a:schemeClr val="dk1"/>
                </a:solidFill>
                <a:uFill>
                  <a:noFill/>
                </a:uFill>
                <a:hlinkClick r:id="rId9">
                  <a:extLst>
                    <a:ext uri="{A12FA001-AC4F-418D-AE19-62706E023703}">
                      <ahyp:hlinkClr xmlns:ahyp="http://schemas.microsoft.com/office/drawing/2018/hyperlinkcolor" val="tx"/>
                    </a:ext>
                  </a:extLst>
                </a:hlinkClick>
              </a:rPr>
              <a:t>https://doi.org/10.1073/pnas.1411082111</a:t>
            </a:r>
            <a:endParaRPr sz="1600" dirty="0">
              <a:solidFill>
                <a:schemeClr val="dk1"/>
              </a:solidFill>
            </a:endParaRPr>
          </a:p>
          <a:p>
            <a:pPr marL="457200" marR="0" lvl="0" indent="-304800" algn="l" rtl="0">
              <a:lnSpc>
                <a:spcPct val="150000"/>
              </a:lnSpc>
              <a:spcBef>
                <a:spcPts val="0"/>
              </a:spcBef>
              <a:spcAft>
                <a:spcPts val="0"/>
              </a:spcAft>
              <a:buClr>
                <a:schemeClr val="dk1"/>
              </a:buClr>
              <a:buSzPts val="1200"/>
              <a:buChar char="●"/>
            </a:pPr>
            <a:r>
              <a:rPr lang="de-CH" sz="1600" dirty="0" err="1">
                <a:solidFill>
                  <a:schemeClr val="dk1"/>
                </a:solidFill>
                <a:highlight>
                  <a:srgbClr val="FFFFFF"/>
                </a:highlight>
              </a:rPr>
              <a:t>Graca</a:t>
            </a:r>
            <a:r>
              <a:rPr lang="de-CH" sz="1600" dirty="0">
                <a:solidFill>
                  <a:schemeClr val="dk1"/>
                </a:solidFill>
                <a:highlight>
                  <a:srgbClr val="FFFFFF"/>
                </a:highlight>
              </a:rPr>
              <a:t>, F.A., Stephan, A., Minden-Birkenmaier, B.A. </a:t>
            </a:r>
            <a:r>
              <a:rPr lang="de-CH" sz="1600" i="1" dirty="0">
                <a:solidFill>
                  <a:schemeClr val="dk1"/>
                </a:solidFill>
                <a:highlight>
                  <a:srgbClr val="FFFFFF"/>
                </a:highlight>
              </a:rPr>
              <a:t>et al.</a:t>
            </a:r>
            <a:r>
              <a:rPr lang="de-CH" sz="1600" dirty="0">
                <a:solidFill>
                  <a:schemeClr val="dk1"/>
                </a:solidFill>
                <a:highlight>
                  <a:srgbClr val="FFFFFF"/>
                </a:highlight>
              </a:rPr>
              <a:t> </a:t>
            </a:r>
            <a:r>
              <a:rPr lang="de-CH" sz="1600" dirty="0" err="1">
                <a:solidFill>
                  <a:schemeClr val="dk1"/>
                </a:solidFill>
                <a:highlight>
                  <a:srgbClr val="FFFFFF"/>
                </a:highlight>
              </a:rPr>
              <a:t>Platelet-derived</a:t>
            </a:r>
            <a:r>
              <a:rPr lang="de-CH" sz="1600" dirty="0">
                <a:solidFill>
                  <a:schemeClr val="dk1"/>
                </a:solidFill>
                <a:highlight>
                  <a:srgbClr val="FFFFFF"/>
                </a:highlight>
              </a:rPr>
              <a:t> </a:t>
            </a:r>
            <a:r>
              <a:rPr lang="de-CH" sz="1600" dirty="0" err="1">
                <a:solidFill>
                  <a:schemeClr val="dk1"/>
                </a:solidFill>
                <a:highlight>
                  <a:srgbClr val="FFFFFF"/>
                </a:highlight>
              </a:rPr>
              <a:t>chemokines</a:t>
            </a:r>
            <a:r>
              <a:rPr lang="de-CH" sz="1600" dirty="0">
                <a:solidFill>
                  <a:schemeClr val="dk1"/>
                </a:solidFill>
                <a:highlight>
                  <a:srgbClr val="FFFFFF"/>
                </a:highlight>
              </a:rPr>
              <a:t> promote </a:t>
            </a:r>
            <a:r>
              <a:rPr lang="de-CH" sz="1600" dirty="0" err="1">
                <a:solidFill>
                  <a:schemeClr val="dk1"/>
                </a:solidFill>
                <a:highlight>
                  <a:srgbClr val="FFFFFF"/>
                </a:highlight>
              </a:rPr>
              <a:t>skeletal</a:t>
            </a:r>
            <a:r>
              <a:rPr lang="de-CH" sz="1600" dirty="0">
                <a:solidFill>
                  <a:schemeClr val="dk1"/>
                </a:solidFill>
                <a:highlight>
                  <a:srgbClr val="FFFFFF"/>
                </a:highlight>
              </a:rPr>
              <a:t> </a:t>
            </a:r>
            <a:r>
              <a:rPr lang="de-CH" sz="1600" dirty="0" err="1">
                <a:solidFill>
                  <a:schemeClr val="dk1"/>
                </a:solidFill>
                <a:highlight>
                  <a:srgbClr val="FFFFFF"/>
                </a:highlight>
              </a:rPr>
              <a:t>muscle</a:t>
            </a:r>
            <a:r>
              <a:rPr lang="de-CH" sz="1600" dirty="0">
                <a:solidFill>
                  <a:schemeClr val="dk1"/>
                </a:solidFill>
                <a:highlight>
                  <a:srgbClr val="FFFFFF"/>
                </a:highlight>
              </a:rPr>
              <a:t> </a:t>
            </a:r>
            <a:r>
              <a:rPr lang="de-CH" sz="1600" dirty="0" err="1">
                <a:solidFill>
                  <a:schemeClr val="dk1"/>
                </a:solidFill>
                <a:highlight>
                  <a:srgbClr val="FFFFFF"/>
                </a:highlight>
              </a:rPr>
              <a:t>regeneration</a:t>
            </a:r>
            <a:r>
              <a:rPr lang="de-CH" sz="1600" dirty="0">
                <a:solidFill>
                  <a:schemeClr val="dk1"/>
                </a:solidFill>
                <a:highlight>
                  <a:srgbClr val="FFFFFF"/>
                </a:highlight>
              </a:rPr>
              <a:t> </a:t>
            </a:r>
            <a:r>
              <a:rPr lang="de-CH" sz="1600" dirty="0" err="1">
                <a:solidFill>
                  <a:schemeClr val="dk1"/>
                </a:solidFill>
                <a:highlight>
                  <a:srgbClr val="FFFFFF"/>
                </a:highlight>
              </a:rPr>
              <a:t>by</a:t>
            </a:r>
            <a:r>
              <a:rPr lang="de-CH" sz="1600" dirty="0">
                <a:solidFill>
                  <a:schemeClr val="dk1"/>
                </a:solidFill>
                <a:highlight>
                  <a:srgbClr val="FFFFFF"/>
                </a:highlight>
              </a:rPr>
              <a:t> </a:t>
            </a:r>
            <a:r>
              <a:rPr lang="de-CH" sz="1600" dirty="0" err="1">
                <a:solidFill>
                  <a:schemeClr val="dk1"/>
                </a:solidFill>
                <a:highlight>
                  <a:srgbClr val="FFFFFF"/>
                </a:highlight>
              </a:rPr>
              <a:t>guiding</a:t>
            </a:r>
            <a:r>
              <a:rPr lang="de-CH" sz="1600" dirty="0">
                <a:solidFill>
                  <a:schemeClr val="dk1"/>
                </a:solidFill>
                <a:highlight>
                  <a:srgbClr val="FFFFFF"/>
                </a:highlight>
              </a:rPr>
              <a:t> neutrophil </a:t>
            </a:r>
            <a:r>
              <a:rPr lang="de-CH" sz="1600" dirty="0" err="1">
                <a:solidFill>
                  <a:schemeClr val="dk1"/>
                </a:solidFill>
                <a:highlight>
                  <a:srgbClr val="FFFFFF"/>
                </a:highlight>
              </a:rPr>
              <a:t>recruitment</a:t>
            </a:r>
            <a:r>
              <a:rPr lang="de-CH" sz="1600" dirty="0">
                <a:solidFill>
                  <a:schemeClr val="dk1"/>
                </a:solidFill>
                <a:highlight>
                  <a:srgbClr val="FFFFFF"/>
                </a:highlight>
              </a:rPr>
              <a:t> </a:t>
            </a:r>
            <a:r>
              <a:rPr lang="de-CH" sz="1600" dirty="0" err="1">
                <a:solidFill>
                  <a:schemeClr val="dk1"/>
                </a:solidFill>
                <a:highlight>
                  <a:srgbClr val="FFFFFF"/>
                </a:highlight>
              </a:rPr>
              <a:t>to</a:t>
            </a:r>
            <a:r>
              <a:rPr lang="de-CH" sz="1600" dirty="0">
                <a:solidFill>
                  <a:schemeClr val="dk1"/>
                </a:solidFill>
                <a:highlight>
                  <a:srgbClr val="FFFFFF"/>
                </a:highlight>
              </a:rPr>
              <a:t> </a:t>
            </a:r>
            <a:r>
              <a:rPr lang="de-CH" sz="1600" dirty="0" err="1">
                <a:solidFill>
                  <a:schemeClr val="dk1"/>
                </a:solidFill>
                <a:highlight>
                  <a:srgbClr val="FFFFFF"/>
                </a:highlight>
              </a:rPr>
              <a:t>injured</a:t>
            </a:r>
            <a:r>
              <a:rPr lang="de-CH" sz="1600" dirty="0">
                <a:solidFill>
                  <a:schemeClr val="dk1"/>
                </a:solidFill>
                <a:highlight>
                  <a:srgbClr val="FFFFFF"/>
                </a:highlight>
              </a:rPr>
              <a:t> </a:t>
            </a:r>
            <a:r>
              <a:rPr lang="de-CH" sz="1600" dirty="0" err="1">
                <a:solidFill>
                  <a:schemeClr val="dk1"/>
                </a:solidFill>
                <a:highlight>
                  <a:srgbClr val="FFFFFF"/>
                </a:highlight>
              </a:rPr>
              <a:t>muscles</a:t>
            </a:r>
            <a:r>
              <a:rPr lang="de-CH" sz="1600" dirty="0">
                <a:solidFill>
                  <a:schemeClr val="dk1"/>
                </a:solidFill>
                <a:highlight>
                  <a:srgbClr val="FFFFFF"/>
                </a:highlight>
              </a:rPr>
              <a:t>. </a:t>
            </a:r>
            <a:r>
              <a:rPr lang="de-CH" sz="1600" i="1" dirty="0">
                <a:solidFill>
                  <a:schemeClr val="dk1"/>
                </a:solidFill>
                <a:highlight>
                  <a:srgbClr val="FFFFFF"/>
                </a:highlight>
              </a:rPr>
              <a:t>Nat Commun</a:t>
            </a:r>
            <a:r>
              <a:rPr lang="de-CH" sz="1600" dirty="0">
                <a:solidFill>
                  <a:schemeClr val="dk1"/>
                </a:solidFill>
                <a:highlight>
                  <a:srgbClr val="FFFFFF"/>
                </a:highlight>
              </a:rPr>
              <a:t> 14, 2900 (2023). </a:t>
            </a:r>
            <a:r>
              <a:rPr lang="de-CH" sz="1600" dirty="0">
                <a:solidFill>
                  <a:schemeClr val="dk1"/>
                </a:solidFill>
                <a:highlight>
                  <a:srgbClr val="FFFFFF"/>
                </a:highlight>
                <a:uFill>
                  <a:noFill/>
                </a:uFill>
                <a:hlinkClick r:id="rId10">
                  <a:extLst>
                    <a:ext uri="{A12FA001-AC4F-418D-AE19-62706E023703}">
                      <ahyp:hlinkClr xmlns:ahyp="http://schemas.microsoft.com/office/drawing/2018/hyperlinkcolor" val="tx"/>
                    </a:ext>
                  </a:extLst>
                </a:hlinkClick>
              </a:rPr>
              <a:t>https://doi.org/10.1038/s41467-023-38624-0</a:t>
            </a:r>
            <a:endParaRPr sz="1600" dirty="0">
              <a:solidFill>
                <a:schemeClr val="dk1"/>
              </a:solidFill>
              <a:highlight>
                <a:srgbClr val="FFFFFF"/>
              </a:highlight>
            </a:endParaRPr>
          </a:p>
          <a:p>
            <a:pPr marL="457200" marR="0" lvl="0" indent="-304800" algn="l" rtl="0">
              <a:lnSpc>
                <a:spcPct val="150000"/>
              </a:lnSpc>
              <a:spcBef>
                <a:spcPts val="0"/>
              </a:spcBef>
              <a:spcAft>
                <a:spcPts val="0"/>
              </a:spcAft>
              <a:buClr>
                <a:schemeClr val="dk1"/>
              </a:buClr>
              <a:buSzPts val="1200"/>
              <a:buChar char="●"/>
            </a:pPr>
            <a:r>
              <a:rPr lang="de-CH" sz="1600" dirty="0" err="1">
                <a:solidFill>
                  <a:schemeClr val="dk1"/>
                </a:solidFill>
                <a:highlight>
                  <a:srgbClr val="FFFFFF"/>
                </a:highlight>
              </a:rPr>
              <a:t>Geeta</a:t>
            </a:r>
            <a:r>
              <a:rPr lang="de-CH" sz="1600" dirty="0">
                <a:solidFill>
                  <a:schemeClr val="dk1"/>
                </a:solidFill>
                <a:highlight>
                  <a:srgbClr val="FFFFFF"/>
                </a:highlight>
              </a:rPr>
              <a:t> Ramesh, Andrew G. MacLean, and Mario T. Philipp, </a:t>
            </a:r>
            <a:r>
              <a:rPr lang="de-CH" sz="1600" dirty="0" err="1">
                <a:solidFill>
                  <a:schemeClr val="dk1"/>
                </a:solidFill>
                <a:highlight>
                  <a:srgbClr val="FFFFFF"/>
                </a:highlight>
              </a:rPr>
              <a:t>Cytokines</a:t>
            </a:r>
            <a:r>
              <a:rPr lang="de-CH" sz="1600" dirty="0">
                <a:solidFill>
                  <a:schemeClr val="dk1"/>
                </a:solidFill>
                <a:highlight>
                  <a:srgbClr val="FFFFFF"/>
                </a:highlight>
              </a:rPr>
              <a:t> and </a:t>
            </a:r>
            <a:r>
              <a:rPr lang="de-CH" sz="1600" dirty="0" err="1">
                <a:solidFill>
                  <a:schemeClr val="dk1"/>
                </a:solidFill>
                <a:highlight>
                  <a:srgbClr val="FFFFFF"/>
                </a:highlight>
              </a:rPr>
              <a:t>Chemokines</a:t>
            </a:r>
            <a:r>
              <a:rPr lang="de-CH" sz="1600" dirty="0">
                <a:solidFill>
                  <a:schemeClr val="dk1"/>
                </a:solidFill>
                <a:highlight>
                  <a:srgbClr val="FFFFFF"/>
                </a:highlight>
              </a:rPr>
              <a:t> at </a:t>
            </a:r>
            <a:r>
              <a:rPr lang="de-CH" sz="1600" dirty="0" err="1">
                <a:solidFill>
                  <a:schemeClr val="dk1"/>
                </a:solidFill>
                <a:highlight>
                  <a:srgbClr val="FFFFFF"/>
                </a:highlight>
              </a:rPr>
              <a:t>the</a:t>
            </a:r>
            <a:r>
              <a:rPr lang="de-CH" sz="1600" dirty="0">
                <a:solidFill>
                  <a:schemeClr val="dk1"/>
                </a:solidFill>
                <a:highlight>
                  <a:srgbClr val="FFFFFF"/>
                </a:highlight>
              </a:rPr>
              <a:t> Crossroads </a:t>
            </a:r>
            <a:r>
              <a:rPr lang="de-CH" sz="1600" dirty="0" err="1">
                <a:solidFill>
                  <a:schemeClr val="dk1"/>
                </a:solidFill>
                <a:highlight>
                  <a:srgbClr val="FFFFFF"/>
                </a:highlight>
              </a:rPr>
              <a:t>of</a:t>
            </a:r>
            <a:r>
              <a:rPr lang="de-CH" sz="1600" dirty="0">
                <a:solidFill>
                  <a:schemeClr val="dk1"/>
                </a:solidFill>
                <a:highlight>
                  <a:srgbClr val="FFFFFF"/>
                </a:highlight>
              </a:rPr>
              <a:t> </a:t>
            </a:r>
            <a:r>
              <a:rPr lang="de-CH" sz="1600" dirty="0" err="1">
                <a:solidFill>
                  <a:schemeClr val="dk1"/>
                </a:solidFill>
                <a:highlight>
                  <a:srgbClr val="FFFFFF"/>
                </a:highlight>
              </a:rPr>
              <a:t>Neuroinflammation</a:t>
            </a:r>
            <a:r>
              <a:rPr lang="de-CH" sz="1600" dirty="0">
                <a:solidFill>
                  <a:schemeClr val="dk1"/>
                </a:solidFill>
                <a:highlight>
                  <a:srgbClr val="FFFFFF"/>
                </a:highlight>
              </a:rPr>
              <a:t>, Neurodegeneration, and </a:t>
            </a:r>
            <a:r>
              <a:rPr lang="de-CH" sz="1600" dirty="0" err="1">
                <a:solidFill>
                  <a:schemeClr val="dk1"/>
                </a:solidFill>
                <a:highlight>
                  <a:srgbClr val="FFFFFF"/>
                </a:highlight>
              </a:rPr>
              <a:t>Neuropathic</a:t>
            </a:r>
            <a:r>
              <a:rPr lang="de-CH" sz="1600" dirty="0">
                <a:solidFill>
                  <a:schemeClr val="dk1"/>
                </a:solidFill>
                <a:highlight>
                  <a:srgbClr val="FFFFFF"/>
                </a:highlight>
              </a:rPr>
              <a:t> Pain, </a:t>
            </a:r>
            <a:r>
              <a:rPr lang="de-CH" sz="1600" dirty="0">
                <a:solidFill>
                  <a:schemeClr val="dk1"/>
                </a:solidFill>
                <a:highlight>
                  <a:srgbClr val="FFFFFF"/>
                </a:highlight>
                <a:uFill>
                  <a:noFill/>
                </a:uFill>
                <a:hlinkClick r:id="rId11">
                  <a:extLst>
                    <a:ext uri="{A12FA001-AC4F-418D-AE19-62706E023703}">
                      <ahyp:hlinkClr xmlns:ahyp="http://schemas.microsoft.com/office/drawing/2018/hyperlinkcolor" val="tx"/>
                    </a:ext>
                  </a:extLst>
                </a:hlinkClick>
              </a:rPr>
              <a:t>https://doi.org/10.1155/2013/480739</a:t>
            </a:r>
            <a:endParaRPr sz="1600" dirty="0">
              <a:solidFill>
                <a:schemeClr val="dk1"/>
              </a:solidFill>
              <a:highlight>
                <a:srgbClr val="FFFFFF"/>
              </a:highlight>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523</Words>
  <Application>Microsoft Office PowerPoint</Application>
  <PresentationFormat>Widescreen</PresentationFormat>
  <Paragraphs>44</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PyMol introduction – some additional information</dc:title>
  <dc:creator>Windows User</dc:creator>
  <cp:lastModifiedBy>Lorenzo Scutteri</cp:lastModifiedBy>
  <cp:revision>14</cp:revision>
  <dcterms:created xsi:type="dcterms:W3CDTF">2023-03-08T16:48:16Z</dcterms:created>
  <dcterms:modified xsi:type="dcterms:W3CDTF">2025-02-26T20:16:06Z</dcterms:modified>
</cp:coreProperties>
</file>