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840" r:id="rId2"/>
    <p:sldId id="1607" r:id="rId3"/>
    <p:sldId id="915" r:id="rId4"/>
    <p:sldId id="1599" r:id="rId5"/>
    <p:sldId id="1608" r:id="rId6"/>
    <p:sldId id="1634" r:id="rId7"/>
    <p:sldId id="1589" r:id="rId8"/>
    <p:sldId id="1636" r:id="rId9"/>
    <p:sldId id="1637" r:id="rId10"/>
    <p:sldId id="1600" r:id="rId11"/>
    <p:sldId id="1590" r:id="rId12"/>
    <p:sldId id="1591" r:id="rId13"/>
    <p:sldId id="1592" r:id="rId14"/>
    <p:sldId id="1609" r:id="rId15"/>
    <p:sldId id="1610" r:id="rId16"/>
    <p:sldId id="1638" r:id="rId17"/>
    <p:sldId id="1611" r:id="rId18"/>
    <p:sldId id="1614" r:id="rId19"/>
    <p:sldId id="1612" r:id="rId20"/>
    <p:sldId id="1615" r:id="rId21"/>
    <p:sldId id="1617" r:id="rId22"/>
    <p:sldId id="1640" r:id="rId23"/>
    <p:sldId id="1639" r:id="rId24"/>
    <p:sldId id="1616" r:id="rId25"/>
    <p:sldId id="1619" r:id="rId26"/>
    <p:sldId id="1618" r:id="rId27"/>
    <p:sldId id="1642" r:id="rId28"/>
    <p:sldId id="1620" r:id="rId29"/>
    <p:sldId id="1622" r:id="rId30"/>
    <p:sldId id="1643" r:id="rId31"/>
    <p:sldId id="1635" r:id="rId32"/>
    <p:sldId id="1627" r:id="rId33"/>
    <p:sldId id="1628" r:id="rId34"/>
    <p:sldId id="1629" r:id="rId35"/>
    <p:sldId id="1631" r:id="rId36"/>
    <p:sldId id="1630" r:id="rId37"/>
    <p:sldId id="1632" r:id="rId38"/>
    <p:sldId id="1633" r:id="rId39"/>
    <p:sldId id="1641" r:id="rId40"/>
    <p:sldId id="1644" r:id="rId41"/>
  </p:sldIdLst>
  <p:sldSz cx="9144000" cy="6858000" type="screen4x3"/>
  <p:notesSz cx="6858000" cy="9144000"/>
  <p:defaultTextStyle>
    <a:defPPr>
      <a:defRPr lang="en-US"/>
    </a:defPPr>
    <a:lvl1pPr marL="0" algn="l" defTabSz="457143" rtl="0" eaLnBrk="1" latinLnBrk="0" hangingPunct="1">
      <a:defRPr sz="1800" kern="1200">
        <a:solidFill>
          <a:schemeClr val="tx1"/>
        </a:solidFill>
        <a:latin typeface="+mn-lt"/>
        <a:ea typeface="+mn-ea"/>
        <a:cs typeface="+mn-cs"/>
      </a:defRPr>
    </a:lvl1pPr>
    <a:lvl2pPr marL="457143" algn="l" defTabSz="457143" rtl="0" eaLnBrk="1" latinLnBrk="0" hangingPunct="1">
      <a:defRPr sz="1800" kern="1200">
        <a:solidFill>
          <a:schemeClr val="tx1"/>
        </a:solidFill>
        <a:latin typeface="+mn-lt"/>
        <a:ea typeface="+mn-ea"/>
        <a:cs typeface="+mn-cs"/>
      </a:defRPr>
    </a:lvl2pPr>
    <a:lvl3pPr marL="914287" algn="l" defTabSz="457143" rtl="0" eaLnBrk="1" latinLnBrk="0" hangingPunct="1">
      <a:defRPr sz="1800" kern="1200">
        <a:solidFill>
          <a:schemeClr val="tx1"/>
        </a:solidFill>
        <a:latin typeface="+mn-lt"/>
        <a:ea typeface="+mn-ea"/>
        <a:cs typeface="+mn-cs"/>
      </a:defRPr>
    </a:lvl3pPr>
    <a:lvl4pPr marL="1371430" algn="l" defTabSz="457143" rtl="0" eaLnBrk="1" latinLnBrk="0" hangingPunct="1">
      <a:defRPr sz="1800" kern="1200">
        <a:solidFill>
          <a:schemeClr val="tx1"/>
        </a:solidFill>
        <a:latin typeface="+mn-lt"/>
        <a:ea typeface="+mn-ea"/>
        <a:cs typeface="+mn-cs"/>
      </a:defRPr>
    </a:lvl4pPr>
    <a:lvl5pPr marL="1828573" algn="l" defTabSz="457143" rtl="0" eaLnBrk="1" latinLnBrk="0" hangingPunct="1">
      <a:defRPr sz="1800" kern="1200">
        <a:solidFill>
          <a:schemeClr val="tx1"/>
        </a:solidFill>
        <a:latin typeface="+mn-lt"/>
        <a:ea typeface="+mn-ea"/>
        <a:cs typeface="+mn-cs"/>
      </a:defRPr>
    </a:lvl5pPr>
    <a:lvl6pPr marL="2285717" algn="l" defTabSz="457143" rtl="0" eaLnBrk="1" latinLnBrk="0" hangingPunct="1">
      <a:defRPr sz="1800" kern="1200">
        <a:solidFill>
          <a:schemeClr val="tx1"/>
        </a:solidFill>
        <a:latin typeface="+mn-lt"/>
        <a:ea typeface="+mn-ea"/>
        <a:cs typeface="+mn-cs"/>
      </a:defRPr>
    </a:lvl6pPr>
    <a:lvl7pPr marL="2742860" algn="l" defTabSz="457143" rtl="0" eaLnBrk="1" latinLnBrk="0" hangingPunct="1">
      <a:defRPr sz="1800" kern="1200">
        <a:solidFill>
          <a:schemeClr val="tx1"/>
        </a:solidFill>
        <a:latin typeface="+mn-lt"/>
        <a:ea typeface="+mn-ea"/>
        <a:cs typeface="+mn-cs"/>
      </a:defRPr>
    </a:lvl7pPr>
    <a:lvl8pPr marL="3200003" algn="l" defTabSz="457143" rtl="0" eaLnBrk="1" latinLnBrk="0" hangingPunct="1">
      <a:defRPr sz="1800" kern="1200">
        <a:solidFill>
          <a:schemeClr val="tx1"/>
        </a:solidFill>
        <a:latin typeface="+mn-lt"/>
        <a:ea typeface="+mn-ea"/>
        <a:cs typeface="+mn-cs"/>
      </a:defRPr>
    </a:lvl8pPr>
    <a:lvl9pPr marL="3657147" algn="l" defTabSz="45714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0002"/>
    <a:srgbClr val="7C0F76"/>
    <a:srgbClr val="9724E8"/>
    <a:srgbClr val="FFFFFF"/>
    <a:srgbClr val="FBF9F4"/>
    <a:srgbClr val="F3F3E8"/>
    <a:srgbClr val="3C2DFF"/>
    <a:srgbClr val="DA20E8"/>
    <a:srgbClr val="A8A800"/>
    <a:srgbClr val="E16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17" autoAdjust="0"/>
    <p:restoredTop sz="77962" autoAdjust="0"/>
  </p:normalViewPr>
  <p:slideViewPr>
    <p:cSldViewPr snapToGrid="0" snapToObjects="1">
      <p:cViewPr varScale="1">
        <p:scale>
          <a:sx n="183" d="100"/>
          <a:sy n="183" d="100"/>
        </p:scale>
        <p:origin x="1848" y="200"/>
      </p:cViewPr>
      <p:guideLst>
        <p:guide orient="horz" pos="2160"/>
        <p:guide pos="2880"/>
      </p:guideLst>
    </p:cSldViewPr>
  </p:slideViewPr>
  <p:outlineViewPr>
    <p:cViewPr>
      <p:scale>
        <a:sx n="33" d="100"/>
        <a:sy n="33" d="100"/>
      </p:scale>
      <p:origin x="0" y="0"/>
    </p:cViewPr>
    <p:sldLst>
      <p:sld r:id="rId1" collapse="1"/>
    </p:sldLst>
  </p:outlin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7C7D31-1FAA-9049-B97F-A376F02DFA77}" type="datetimeFigureOut">
              <a:rPr lang="en-US" smtClean="0"/>
              <a:pPr/>
              <a:t>5/2/25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2004EC-DF25-4C4B-B12F-7EC38B7088B1}" type="slidenum">
              <a:rPr lang="en-US" smtClean="0"/>
              <a:pPr/>
              <a:t>‹#›</a:t>
            </a:fld>
            <a:endParaRPr lang="en-US"/>
          </a:p>
        </p:txBody>
      </p:sp>
    </p:spTree>
    <p:extLst>
      <p:ext uri="{BB962C8B-B14F-4D97-AF65-F5344CB8AC3E}">
        <p14:creationId xmlns:p14="http://schemas.microsoft.com/office/powerpoint/2010/main" val="1312330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3E8A6D-1CA0-D04E-85AF-BEF422B14B40}" type="datetimeFigureOut">
              <a:rPr lang="en-US" smtClean="0"/>
              <a:pPr/>
              <a:t>5/2/25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A091A-ED0C-3444-98C2-170363A88846}" type="slidenum">
              <a:rPr lang="en-US" smtClean="0"/>
              <a:pPr/>
              <a:t>‹#›</a:t>
            </a:fld>
            <a:endParaRPr lang="en-US"/>
          </a:p>
        </p:txBody>
      </p:sp>
    </p:spTree>
    <p:extLst>
      <p:ext uri="{BB962C8B-B14F-4D97-AF65-F5344CB8AC3E}">
        <p14:creationId xmlns:p14="http://schemas.microsoft.com/office/powerpoint/2010/main" val="1269009619"/>
      </p:ext>
    </p:extLst>
  </p:cSld>
  <p:clrMap bg1="lt1" tx1="dk1" bg2="lt2" tx2="dk2" accent1="accent1" accent2="accent2" accent3="accent3" accent4="accent4" accent5="accent5" accent6="accent6" hlink="hlink" folHlink="folHlink"/>
  <p:notesStyle>
    <a:lvl1pPr marL="0" algn="l" defTabSz="457143" rtl="0" eaLnBrk="1" latinLnBrk="0" hangingPunct="1">
      <a:defRPr sz="1200" kern="1200">
        <a:solidFill>
          <a:schemeClr val="tx1"/>
        </a:solidFill>
        <a:latin typeface="+mn-lt"/>
        <a:ea typeface="+mn-ea"/>
        <a:cs typeface="+mn-cs"/>
      </a:defRPr>
    </a:lvl1pPr>
    <a:lvl2pPr marL="457143" algn="l" defTabSz="457143" rtl="0" eaLnBrk="1" latinLnBrk="0" hangingPunct="1">
      <a:defRPr sz="1200" kern="1200">
        <a:solidFill>
          <a:schemeClr val="tx1"/>
        </a:solidFill>
        <a:latin typeface="+mn-lt"/>
        <a:ea typeface="+mn-ea"/>
        <a:cs typeface="+mn-cs"/>
      </a:defRPr>
    </a:lvl2pPr>
    <a:lvl3pPr marL="914287" algn="l" defTabSz="457143" rtl="0" eaLnBrk="1" latinLnBrk="0" hangingPunct="1">
      <a:defRPr sz="1200" kern="1200">
        <a:solidFill>
          <a:schemeClr val="tx1"/>
        </a:solidFill>
        <a:latin typeface="+mn-lt"/>
        <a:ea typeface="+mn-ea"/>
        <a:cs typeface="+mn-cs"/>
      </a:defRPr>
    </a:lvl3pPr>
    <a:lvl4pPr marL="1371430" algn="l" defTabSz="457143" rtl="0" eaLnBrk="1" latinLnBrk="0" hangingPunct="1">
      <a:defRPr sz="1200" kern="1200">
        <a:solidFill>
          <a:schemeClr val="tx1"/>
        </a:solidFill>
        <a:latin typeface="+mn-lt"/>
        <a:ea typeface="+mn-ea"/>
        <a:cs typeface="+mn-cs"/>
      </a:defRPr>
    </a:lvl4pPr>
    <a:lvl5pPr marL="1828573" algn="l" defTabSz="457143" rtl="0" eaLnBrk="1" latinLnBrk="0" hangingPunct="1">
      <a:defRPr sz="1200" kern="1200">
        <a:solidFill>
          <a:schemeClr val="tx1"/>
        </a:solidFill>
        <a:latin typeface="+mn-lt"/>
        <a:ea typeface="+mn-ea"/>
        <a:cs typeface="+mn-cs"/>
      </a:defRPr>
    </a:lvl5pPr>
    <a:lvl6pPr marL="2285717" algn="l" defTabSz="457143" rtl="0" eaLnBrk="1" latinLnBrk="0" hangingPunct="1">
      <a:defRPr sz="1200" kern="1200">
        <a:solidFill>
          <a:schemeClr val="tx1"/>
        </a:solidFill>
        <a:latin typeface="+mn-lt"/>
        <a:ea typeface="+mn-ea"/>
        <a:cs typeface="+mn-cs"/>
      </a:defRPr>
    </a:lvl6pPr>
    <a:lvl7pPr marL="2742860" algn="l" defTabSz="457143" rtl="0" eaLnBrk="1" latinLnBrk="0" hangingPunct="1">
      <a:defRPr sz="1200" kern="1200">
        <a:solidFill>
          <a:schemeClr val="tx1"/>
        </a:solidFill>
        <a:latin typeface="+mn-lt"/>
        <a:ea typeface="+mn-ea"/>
        <a:cs typeface="+mn-cs"/>
      </a:defRPr>
    </a:lvl7pPr>
    <a:lvl8pPr marL="3200003" algn="l" defTabSz="457143" rtl="0" eaLnBrk="1" latinLnBrk="0" hangingPunct="1">
      <a:defRPr sz="1200" kern="1200">
        <a:solidFill>
          <a:schemeClr val="tx1"/>
        </a:solidFill>
        <a:latin typeface="+mn-lt"/>
        <a:ea typeface="+mn-ea"/>
        <a:cs typeface="+mn-cs"/>
      </a:defRPr>
    </a:lvl8pPr>
    <a:lvl9pPr marL="3657147" algn="l" defTabSz="4571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A091A-ED0C-3444-98C2-170363A88846}" type="slidenum">
              <a:rPr lang="en-US" smtClean="0"/>
              <a:pPr/>
              <a:t>1</a:t>
            </a:fld>
            <a:endParaRPr lang="en-US"/>
          </a:p>
        </p:txBody>
      </p:sp>
    </p:spTree>
    <p:extLst>
      <p:ext uri="{BB962C8B-B14F-4D97-AF65-F5344CB8AC3E}">
        <p14:creationId xmlns:p14="http://schemas.microsoft.com/office/powerpoint/2010/main" val="425890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22222"/>
                </a:solidFill>
                <a:effectLst/>
                <a:latin typeface="Harding"/>
              </a:rPr>
              <a:t>Effects of pH on circuit </a:t>
            </a:r>
            <a:r>
              <a:rPr lang="en-US" b="1" i="0" dirty="0" err="1">
                <a:solidFill>
                  <a:srgbClr val="222222"/>
                </a:solidFill>
                <a:effectLst/>
                <a:latin typeface="Harding"/>
              </a:rPr>
              <a:t>behaviour</a:t>
            </a:r>
            <a:r>
              <a:rPr lang="en-US" b="1" i="0" dirty="0">
                <a:solidFill>
                  <a:srgbClr val="222222"/>
                </a:solidFill>
                <a:effectLst/>
                <a:latin typeface="Harding"/>
              </a:rPr>
              <a:t>. a</a:t>
            </a:r>
            <a:r>
              <a:rPr lang="en-US" b="0" i="0" dirty="0">
                <a:solidFill>
                  <a:srgbClr val="222222"/>
                </a:solidFill>
                <a:effectLst/>
                <a:latin typeface="Harding"/>
              </a:rPr>
              <a:t>–</a:t>
            </a:r>
            <a:r>
              <a:rPr lang="en-US" b="1" i="0" dirty="0">
                <a:solidFill>
                  <a:srgbClr val="222222"/>
                </a:solidFill>
                <a:effectLst/>
                <a:latin typeface="Harding"/>
              </a:rPr>
              <a:t>d</a:t>
            </a:r>
            <a:r>
              <a:rPr lang="en-US" b="0" i="0" dirty="0">
                <a:solidFill>
                  <a:srgbClr val="222222"/>
                </a:solidFill>
                <a:effectLst/>
                <a:latin typeface="Harding"/>
              </a:rPr>
              <a:t>, Cell growth with the circuit OFF (filled symbols) and ON (open symbols). </a:t>
            </a:r>
            <a:r>
              <a:rPr lang="en-US" b="1" i="0" dirty="0">
                <a:solidFill>
                  <a:srgbClr val="222222"/>
                </a:solidFill>
                <a:effectLst/>
                <a:latin typeface="Harding"/>
              </a:rPr>
              <a:t>e</a:t>
            </a:r>
            <a:r>
              <a:rPr lang="en-US" b="0" i="0" dirty="0">
                <a:solidFill>
                  <a:srgbClr val="222222"/>
                </a:solidFill>
                <a:effectLst/>
                <a:latin typeface="Harding"/>
              </a:rPr>
              <a:t>, Dependence of </a:t>
            </a:r>
            <a:r>
              <a:rPr lang="en-US" b="0" i="1" dirty="0">
                <a:solidFill>
                  <a:srgbClr val="222222"/>
                </a:solidFill>
                <a:effectLst/>
                <a:latin typeface="Harding"/>
              </a:rPr>
              <a:t>N</a:t>
            </a:r>
            <a:r>
              <a:rPr lang="en-US" b="0" i="1" baseline="-25000" dirty="0">
                <a:solidFill>
                  <a:srgbClr val="222222"/>
                </a:solidFill>
                <a:effectLst/>
                <a:latin typeface="Harding"/>
              </a:rPr>
              <a:t>s</a:t>
            </a:r>
            <a:r>
              <a:rPr lang="en-US" b="0" i="0" dirty="0">
                <a:solidFill>
                  <a:srgbClr val="222222"/>
                </a:solidFill>
                <a:effectLst/>
                <a:latin typeface="Harding"/>
              </a:rPr>
              <a:t>/(</a:t>
            </a:r>
            <a:r>
              <a:rPr lang="en-US" b="0" i="1" dirty="0">
                <a:solidFill>
                  <a:srgbClr val="222222"/>
                </a:solidFill>
                <a:effectLst/>
                <a:latin typeface="Harding"/>
              </a:rPr>
              <a:t>N</a:t>
            </a:r>
            <a:r>
              <a:rPr lang="en-US" b="0" i="1" baseline="-25000" dirty="0">
                <a:solidFill>
                  <a:srgbClr val="222222"/>
                </a:solidFill>
                <a:effectLst/>
                <a:latin typeface="Harding"/>
              </a:rPr>
              <a:t>m</a:t>
            </a:r>
            <a:r>
              <a:rPr lang="en-US" b="0" i="0" dirty="0">
                <a:solidFill>
                  <a:srgbClr val="222222"/>
                </a:solidFill>
                <a:effectLst/>
                <a:latin typeface="Harding"/>
              </a:rPr>
              <a:t> × </a:t>
            </a:r>
            <a:r>
              <a:rPr lang="en-US" b="0" i="1" dirty="0">
                <a:solidFill>
                  <a:srgbClr val="222222"/>
                </a:solidFill>
                <a:effectLst/>
                <a:latin typeface="Harding"/>
              </a:rPr>
              <a:t>k</a:t>
            </a:r>
            <a:r>
              <a:rPr lang="en-US" b="0" i="0" dirty="0">
                <a:solidFill>
                  <a:srgbClr val="222222"/>
                </a:solidFill>
                <a:effectLst/>
                <a:latin typeface="Harding"/>
              </a:rPr>
              <a:t>) on </a:t>
            </a:r>
            <a:r>
              <a:rPr lang="en-US" b="0" i="0" dirty="0" err="1">
                <a:solidFill>
                  <a:srgbClr val="222222"/>
                </a:solidFill>
                <a:effectLst/>
                <a:latin typeface="Harding"/>
              </a:rPr>
              <a:t>pH.</a:t>
            </a:r>
            <a:r>
              <a:rPr lang="en-US" b="0" i="0" dirty="0">
                <a:solidFill>
                  <a:srgbClr val="222222"/>
                </a:solidFill>
                <a:effectLst/>
                <a:latin typeface="Harding"/>
              </a:rPr>
              <a:t> </a:t>
            </a:r>
            <a:r>
              <a:rPr lang="en-US" b="1" i="0" dirty="0">
                <a:solidFill>
                  <a:srgbClr val="222222"/>
                </a:solidFill>
                <a:effectLst/>
                <a:latin typeface="Harding"/>
              </a:rPr>
              <a:t>f</a:t>
            </a:r>
            <a:r>
              <a:rPr lang="en-US" b="0" i="0" dirty="0">
                <a:solidFill>
                  <a:srgbClr val="222222"/>
                </a:solidFill>
                <a:effectLst/>
                <a:latin typeface="Harding"/>
              </a:rPr>
              <a:t>–</a:t>
            </a:r>
            <a:r>
              <a:rPr lang="en-US" b="1" i="0" dirty="0" err="1">
                <a:solidFill>
                  <a:srgbClr val="222222"/>
                </a:solidFill>
                <a:effectLst/>
                <a:latin typeface="Harding"/>
              </a:rPr>
              <a:t>i</a:t>
            </a:r>
            <a:r>
              <a:rPr lang="en-US" b="0" i="0" dirty="0">
                <a:solidFill>
                  <a:srgbClr val="222222"/>
                </a:solidFill>
                <a:effectLst/>
                <a:latin typeface="Harding"/>
              </a:rPr>
              <a:t>, Time courses of LacZ activity with the circuit ON. </a:t>
            </a:r>
            <a:r>
              <a:rPr lang="en-US" b="1" i="0" dirty="0">
                <a:solidFill>
                  <a:srgbClr val="222222"/>
                </a:solidFill>
                <a:effectLst/>
                <a:latin typeface="Harding"/>
              </a:rPr>
              <a:t>j</a:t>
            </a:r>
            <a:r>
              <a:rPr lang="en-US" b="0" i="0" dirty="0">
                <a:solidFill>
                  <a:srgbClr val="222222"/>
                </a:solidFill>
                <a:effectLst/>
                <a:latin typeface="Harding"/>
              </a:rPr>
              <a:t>, Dependence of LacZ activity/[</a:t>
            </a:r>
            <a:r>
              <a:rPr lang="en-US" b="0" i="1" dirty="0">
                <a:solidFill>
                  <a:srgbClr val="222222"/>
                </a:solidFill>
                <a:effectLst/>
                <a:latin typeface="Harding"/>
              </a:rPr>
              <a:t>k</a:t>
            </a:r>
            <a:r>
              <a:rPr lang="en-US" b="0" i="0" dirty="0">
                <a:solidFill>
                  <a:srgbClr val="222222"/>
                </a:solidFill>
                <a:effectLst/>
                <a:latin typeface="Harding"/>
              </a:rPr>
              <a:t>(1 - </a:t>
            </a:r>
            <a:r>
              <a:rPr lang="en-US" b="0" i="1" dirty="0">
                <a:solidFill>
                  <a:srgbClr val="222222"/>
                </a:solidFill>
                <a:effectLst/>
                <a:latin typeface="Harding"/>
              </a:rPr>
              <a:t>N</a:t>
            </a:r>
            <a:r>
              <a:rPr lang="en-US" b="0" i="1" baseline="-25000" dirty="0">
                <a:solidFill>
                  <a:srgbClr val="222222"/>
                </a:solidFill>
                <a:effectLst/>
                <a:latin typeface="Harding"/>
              </a:rPr>
              <a:t>s</a:t>
            </a:r>
            <a:r>
              <a:rPr lang="en-US" b="0" i="1" dirty="0">
                <a:solidFill>
                  <a:srgbClr val="222222"/>
                </a:solidFill>
                <a:effectLst/>
                <a:latin typeface="Harding"/>
              </a:rPr>
              <a:t>/N</a:t>
            </a:r>
            <a:r>
              <a:rPr lang="en-US" b="0" i="1" baseline="-25000" dirty="0">
                <a:solidFill>
                  <a:srgbClr val="222222"/>
                </a:solidFill>
                <a:effectLst/>
                <a:latin typeface="Harding"/>
              </a:rPr>
              <a:t>m</a:t>
            </a:r>
            <a:r>
              <a:rPr lang="en-US" b="0" i="0" dirty="0">
                <a:solidFill>
                  <a:srgbClr val="222222"/>
                </a:solidFill>
                <a:effectLst/>
                <a:latin typeface="Harding"/>
              </a:rPr>
              <a:t>)] on </a:t>
            </a:r>
            <a:r>
              <a:rPr lang="en-US" b="0" i="0" dirty="0" err="1">
                <a:solidFill>
                  <a:srgbClr val="222222"/>
                </a:solidFill>
                <a:effectLst/>
                <a:latin typeface="Harding"/>
              </a:rPr>
              <a:t>pH.</a:t>
            </a:r>
            <a:r>
              <a:rPr lang="en-US" b="0" i="0" dirty="0">
                <a:solidFill>
                  <a:srgbClr val="222222"/>
                </a:solidFill>
                <a:effectLst/>
                <a:latin typeface="Harding"/>
              </a:rPr>
              <a:t> Panels </a:t>
            </a:r>
            <a:r>
              <a:rPr lang="en-US" b="1" i="0" dirty="0">
                <a:solidFill>
                  <a:srgbClr val="222222"/>
                </a:solidFill>
                <a:effectLst/>
                <a:latin typeface="Harding"/>
              </a:rPr>
              <a:t>a</a:t>
            </a:r>
            <a:r>
              <a:rPr lang="en-US" b="0" i="0" dirty="0">
                <a:solidFill>
                  <a:srgbClr val="222222"/>
                </a:solidFill>
                <a:effectLst/>
                <a:latin typeface="Harding"/>
              </a:rPr>
              <a:t>–</a:t>
            </a:r>
            <a:r>
              <a:rPr lang="en-US" b="1" i="0" dirty="0">
                <a:solidFill>
                  <a:srgbClr val="222222"/>
                </a:solidFill>
                <a:effectLst/>
                <a:latin typeface="Harding"/>
              </a:rPr>
              <a:t>d</a:t>
            </a:r>
            <a:r>
              <a:rPr lang="en-US" b="0" i="0" dirty="0">
                <a:solidFill>
                  <a:srgbClr val="222222"/>
                </a:solidFill>
                <a:effectLst/>
                <a:latin typeface="Harding"/>
              </a:rPr>
              <a:t> have the same scale in both </a:t>
            </a:r>
            <a:r>
              <a:rPr lang="en-US" b="0" i="1" dirty="0">
                <a:solidFill>
                  <a:srgbClr val="222222"/>
                </a:solidFill>
                <a:effectLst/>
                <a:latin typeface="Harding"/>
              </a:rPr>
              <a:t>x</a:t>
            </a:r>
            <a:r>
              <a:rPr lang="en-US" b="0" i="0" dirty="0">
                <a:solidFill>
                  <a:srgbClr val="222222"/>
                </a:solidFill>
                <a:effectLst/>
                <a:latin typeface="Harding"/>
              </a:rPr>
              <a:t> and </a:t>
            </a:r>
            <a:r>
              <a:rPr lang="en-US" b="0" i="1" dirty="0">
                <a:solidFill>
                  <a:srgbClr val="222222"/>
                </a:solidFill>
                <a:effectLst/>
                <a:latin typeface="Harding"/>
              </a:rPr>
              <a:t>y</a:t>
            </a:r>
            <a:r>
              <a:rPr lang="en-US" b="0" i="0" dirty="0">
                <a:solidFill>
                  <a:srgbClr val="222222"/>
                </a:solidFill>
                <a:effectLst/>
                <a:latin typeface="Harding"/>
              </a:rPr>
              <a:t> axes, as do the panels (</a:t>
            </a:r>
            <a:r>
              <a:rPr lang="en-US" b="1" i="0" dirty="0">
                <a:solidFill>
                  <a:srgbClr val="222222"/>
                </a:solidFill>
                <a:effectLst/>
                <a:latin typeface="Harding"/>
              </a:rPr>
              <a:t>f</a:t>
            </a:r>
            <a:r>
              <a:rPr lang="en-US" b="0" i="0" dirty="0">
                <a:solidFill>
                  <a:srgbClr val="222222"/>
                </a:solidFill>
                <a:effectLst/>
                <a:latin typeface="Harding"/>
              </a:rPr>
              <a:t>–</a:t>
            </a:r>
            <a:r>
              <a:rPr lang="en-US" b="1" i="0" dirty="0" err="1">
                <a:solidFill>
                  <a:srgbClr val="222222"/>
                </a:solidFill>
                <a:effectLst/>
                <a:latin typeface="Harding"/>
              </a:rPr>
              <a:t>i</a:t>
            </a:r>
            <a:r>
              <a:rPr lang="en-US" b="0" i="0" dirty="0">
                <a:solidFill>
                  <a:srgbClr val="222222"/>
                </a:solidFill>
                <a:effectLst/>
                <a:latin typeface="Harding"/>
              </a:rPr>
              <a:t>). Simulated growth curves (ON, solid line; OFF, dotted line) and killer protein time courses (ON, solid line) are shown in </a:t>
            </a:r>
            <a:r>
              <a:rPr lang="en-US" b="1" i="0" dirty="0">
                <a:solidFill>
                  <a:srgbClr val="222222"/>
                </a:solidFill>
                <a:effectLst/>
                <a:latin typeface="Harding"/>
              </a:rPr>
              <a:t>a</a:t>
            </a:r>
            <a:r>
              <a:rPr lang="en-US" b="0" i="0" dirty="0">
                <a:solidFill>
                  <a:srgbClr val="222222"/>
                </a:solidFill>
                <a:effectLst/>
                <a:latin typeface="Harding"/>
              </a:rPr>
              <a:t>–</a:t>
            </a:r>
            <a:r>
              <a:rPr lang="en-US" b="1" i="0" dirty="0">
                <a:solidFill>
                  <a:srgbClr val="222222"/>
                </a:solidFill>
                <a:effectLst/>
                <a:latin typeface="Harding"/>
              </a:rPr>
              <a:t>d</a:t>
            </a:r>
            <a:r>
              <a:rPr lang="en-US" b="0" i="0" dirty="0">
                <a:solidFill>
                  <a:srgbClr val="222222"/>
                </a:solidFill>
                <a:effectLst/>
                <a:latin typeface="Harding"/>
              </a:rPr>
              <a:t> and </a:t>
            </a:r>
            <a:r>
              <a:rPr lang="en-US" b="1" i="0" dirty="0">
                <a:solidFill>
                  <a:srgbClr val="222222"/>
                </a:solidFill>
                <a:effectLst/>
                <a:latin typeface="Harding"/>
              </a:rPr>
              <a:t>f</a:t>
            </a:r>
            <a:r>
              <a:rPr lang="en-US" b="0" i="0" dirty="0">
                <a:solidFill>
                  <a:srgbClr val="222222"/>
                </a:solidFill>
                <a:effectLst/>
                <a:latin typeface="Harding"/>
              </a:rPr>
              <a:t>–</a:t>
            </a:r>
            <a:r>
              <a:rPr lang="en-US" b="1" i="0" dirty="0" err="1">
                <a:solidFill>
                  <a:srgbClr val="222222"/>
                </a:solidFill>
                <a:effectLst/>
                <a:latin typeface="Harding"/>
              </a:rPr>
              <a:t>i</a:t>
            </a:r>
            <a:r>
              <a:rPr lang="en-US" b="0" i="0" dirty="0">
                <a:solidFill>
                  <a:srgbClr val="222222"/>
                </a:solidFill>
                <a:effectLst/>
                <a:latin typeface="Harding"/>
              </a:rPr>
              <a:t>. The killer protein concentration for the OFF cases is always zero in the model. Simulated LacZ activity in </a:t>
            </a:r>
            <a:r>
              <a:rPr lang="en-US" b="1" i="0" dirty="0">
                <a:solidFill>
                  <a:srgbClr val="222222"/>
                </a:solidFill>
                <a:effectLst/>
                <a:latin typeface="Harding"/>
              </a:rPr>
              <a:t>f</a:t>
            </a:r>
            <a:r>
              <a:rPr lang="en-US" b="0" i="0" dirty="0">
                <a:solidFill>
                  <a:srgbClr val="222222"/>
                </a:solidFill>
                <a:effectLst/>
                <a:latin typeface="Harding"/>
              </a:rPr>
              <a:t>–</a:t>
            </a:r>
            <a:r>
              <a:rPr lang="en-US" b="1" i="0" dirty="0" err="1">
                <a:solidFill>
                  <a:srgbClr val="222222"/>
                </a:solidFill>
                <a:effectLst/>
                <a:latin typeface="Harding"/>
              </a:rPr>
              <a:t>i</a:t>
            </a:r>
            <a:r>
              <a:rPr lang="en-US" b="0" i="0" dirty="0">
                <a:solidFill>
                  <a:srgbClr val="222222"/>
                </a:solidFill>
                <a:effectLst/>
                <a:latin typeface="Harding"/>
              </a:rPr>
              <a:t> is obtained by multiplying the simulated killer protein concentration by a constant factor so that the experiment and simulation are at the same scale in each panel. In </a:t>
            </a:r>
            <a:r>
              <a:rPr lang="en-US" b="1" i="0" dirty="0">
                <a:solidFill>
                  <a:srgbClr val="222222"/>
                </a:solidFill>
                <a:effectLst/>
                <a:latin typeface="Harding"/>
              </a:rPr>
              <a:t>e</a:t>
            </a:r>
            <a:r>
              <a:rPr lang="en-US" b="0" i="0" dirty="0">
                <a:solidFill>
                  <a:srgbClr val="222222"/>
                </a:solidFill>
                <a:effectLst/>
                <a:latin typeface="Harding"/>
              </a:rPr>
              <a:t> and </a:t>
            </a:r>
            <a:r>
              <a:rPr lang="en-US" b="1" i="0" dirty="0">
                <a:solidFill>
                  <a:srgbClr val="222222"/>
                </a:solidFill>
                <a:effectLst/>
                <a:latin typeface="Harding"/>
              </a:rPr>
              <a:t>j</a:t>
            </a:r>
            <a:r>
              <a:rPr lang="en-US" b="0" i="0" dirty="0">
                <a:solidFill>
                  <a:srgbClr val="222222"/>
                </a:solidFill>
                <a:effectLst/>
                <a:latin typeface="Harding"/>
              </a:rPr>
              <a:t>, steady-state pH values (Table 1) are used along the </a:t>
            </a:r>
            <a:r>
              <a:rPr lang="en-US" b="0" i="1" dirty="0">
                <a:solidFill>
                  <a:srgbClr val="222222"/>
                </a:solidFill>
                <a:effectLst/>
                <a:latin typeface="Harding"/>
              </a:rPr>
              <a:t>x</a:t>
            </a:r>
            <a:r>
              <a:rPr lang="en-US" b="0" i="0" dirty="0">
                <a:solidFill>
                  <a:srgbClr val="222222"/>
                </a:solidFill>
                <a:effectLst/>
                <a:latin typeface="Harding"/>
              </a:rPr>
              <a:t> axes. In </a:t>
            </a:r>
            <a:r>
              <a:rPr lang="en-US" b="1" i="0" dirty="0">
                <a:solidFill>
                  <a:srgbClr val="222222"/>
                </a:solidFill>
                <a:effectLst/>
                <a:latin typeface="Harding"/>
              </a:rPr>
              <a:t>e</a:t>
            </a:r>
            <a:r>
              <a:rPr lang="en-US" b="0" i="0" dirty="0">
                <a:solidFill>
                  <a:srgbClr val="222222"/>
                </a:solidFill>
                <a:effectLst/>
                <a:latin typeface="Harding"/>
              </a:rPr>
              <a:t>, </a:t>
            </a:r>
            <a:r>
              <a:rPr lang="en-US" b="0" i="1" dirty="0">
                <a:solidFill>
                  <a:srgbClr val="222222"/>
                </a:solidFill>
                <a:effectLst/>
                <a:latin typeface="Harding"/>
              </a:rPr>
              <a:t>N</a:t>
            </a:r>
            <a:r>
              <a:rPr lang="en-US" b="0" i="1" baseline="-25000" dirty="0">
                <a:solidFill>
                  <a:srgbClr val="222222"/>
                </a:solidFill>
                <a:effectLst/>
                <a:latin typeface="Harding"/>
              </a:rPr>
              <a:t>s</a:t>
            </a:r>
            <a:r>
              <a:rPr lang="en-US" b="0" i="0" dirty="0">
                <a:solidFill>
                  <a:srgbClr val="222222"/>
                </a:solidFill>
                <a:effectLst/>
                <a:latin typeface="Harding"/>
              </a:rPr>
              <a:t> is normalized with respect to </a:t>
            </a:r>
            <a:r>
              <a:rPr lang="en-US" b="0" i="1" dirty="0">
                <a:solidFill>
                  <a:srgbClr val="222222"/>
                </a:solidFill>
                <a:effectLst/>
                <a:latin typeface="Harding"/>
              </a:rPr>
              <a:t>N</a:t>
            </a:r>
            <a:r>
              <a:rPr lang="en-US" b="0" i="1" baseline="-25000" dirty="0">
                <a:solidFill>
                  <a:srgbClr val="222222"/>
                </a:solidFill>
                <a:effectLst/>
                <a:latin typeface="Harding"/>
              </a:rPr>
              <a:t>m</a:t>
            </a:r>
            <a:r>
              <a:rPr lang="en-US" b="0" i="0" dirty="0">
                <a:solidFill>
                  <a:srgbClr val="222222"/>
                </a:solidFill>
                <a:effectLst/>
                <a:latin typeface="Harding"/>
              </a:rPr>
              <a:t> and </a:t>
            </a:r>
            <a:r>
              <a:rPr lang="en-US" b="0" i="1" dirty="0">
                <a:solidFill>
                  <a:srgbClr val="222222"/>
                </a:solidFill>
                <a:effectLst/>
                <a:latin typeface="Harding"/>
              </a:rPr>
              <a:t>k</a:t>
            </a:r>
            <a:r>
              <a:rPr lang="en-US" b="0" i="0" dirty="0">
                <a:solidFill>
                  <a:srgbClr val="222222"/>
                </a:solidFill>
                <a:effectLst/>
                <a:latin typeface="Harding"/>
              </a:rPr>
              <a:t> to account for minor variations in these variables (Table 1). The dependence of </a:t>
            </a:r>
            <a:r>
              <a:rPr lang="en-US" b="0" i="1" dirty="0">
                <a:solidFill>
                  <a:srgbClr val="222222"/>
                </a:solidFill>
                <a:effectLst/>
                <a:latin typeface="Harding"/>
              </a:rPr>
              <a:t>N</a:t>
            </a:r>
            <a:r>
              <a:rPr lang="en-US" b="0" i="1" baseline="-25000" dirty="0">
                <a:solidFill>
                  <a:srgbClr val="222222"/>
                </a:solidFill>
                <a:effectLst/>
                <a:latin typeface="Harding"/>
              </a:rPr>
              <a:t>s</a:t>
            </a:r>
            <a:r>
              <a:rPr lang="en-US" b="0" i="0" dirty="0">
                <a:solidFill>
                  <a:srgbClr val="222222"/>
                </a:solidFill>
                <a:effectLst/>
                <a:latin typeface="Harding"/>
              </a:rPr>
              <a:t>/(</a:t>
            </a:r>
            <a:r>
              <a:rPr lang="en-US" b="0" i="1" dirty="0">
                <a:solidFill>
                  <a:srgbClr val="222222"/>
                </a:solidFill>
                <a:effectLst/>
                <a:latin typeface="Harding"/>
              </a:rPr>
              <a:t>N</a:t>
            </a:r>
            <a:r>
              <a:rPr lang="en-US" b="0" i="1" baseline="-25000" dirty="0">
                <a:solidFill>
                  <a:srgbClr val="222222"/>
                </a:solidFill>
                <a:effectLst/>
                <a:latin typeface="Harding"/>
              </a:rPr>
              <a:t>m</a:t>
            </a:r>
            <a:r>
              <a:rPr lang="en-US" b="0" i="0" dirty="0">
                <a:solidFill>
                  <a:srgbClr val="222222"/>
                </a:solidFill>
                <a:effectLst/>
                <a:latin typeface="Harding"/>
              </a:rPr>
              <a:t> × </a:t>
            </a:r>
            <a:r>
              <a:rPr lang="en-US" b="0" i="1" dirty="0">
                <a:solidFill>
                  <a:srgbClr val="222222"/>
                </a:solidFill>
                <a:effectLst/>
                <a:latin typeface="Harding"/>
              </a:rPr>
              <a:t>k</a:t>
            </a:r>
            <a:r>
              <a:rPr lang="en-US" b="0" i="0" dirty="0">
                <a:solidFill>
                  <a:srgbClr val="222222"/>
                </a:solidFill>
                <a:effectLst/>
                <a:latin typeface="Harding"/>
              </a:rPr>
              <a:t>) on pH is nearly linear (</a:t>
            </a:r>
            <a:r>
              <a:rPr lang="en-US" b="0" i="1" dirty="0">
                <a:solidFill>
                  <a:srgbClr val="222222"/>
                </a:solidFill>
                <a:effectLst/>
                <a:latin typeface="Harding"/>
              </a:rPr>
              <a:t>R</a:t>
            </a:r>
            <a:r>
              <a:rPr lang="en-US" b="0" i="1" baseline="30000" dirty="0">
                <a:solidFill>
                  <a:srgbClr val="222222"/>
                </a:solidFill>
                <a:effectLst/>
                <a:latin typeface="Harding"/>
              </a:rPr>
              <a:t>2</a:t>
            </a:r>
            <a:r>
              <a:rPr lang="en-US" b="0" i="0" dirty="0">
                <a:solidFill>
                  <a:srgbClr val="222222"/>
                </a:solidFill>
                <a:effectLst/>
                <a:latin typeface="Harding"/>
              </a:rPr>
              <a:t> = 0.98).</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12</a:t>
            </a:fld>
            <a:endParaRPr lang="en-US"/>
          </a:p>
        </p:txBody>
      </p:sp>
    </p:spTree>
    <p:extLst>
      <p:ext uri="{BB962C8B-B14F-4D97-AF65-F5344CB8AC3E}">
        <p14:creationId xmlns:p14="http://schemas.microsoft.com/office/powerpoint/2010/main" val="273138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13</a:t>
            </a:fld>
            <a:endParaRPr lang="en-US"/>
          </a:p>
        </p:txBody>
      </p:sp>
    </p:spTree>
    <p:extLst>
      <p:ext uri="{BB962C8B-B14F-4D97-AF65-F5344CB8AC3E}">
        <p14:creationId xmlns:p14="http://schemas.microsoft.com/office/powerpoint/2010/main" val="133496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14</a:t>
            </a:fld>
            <a:endParaRPr lang="en-US"/>
          </a:p>
        </p:txBody>
      </p:sp>
    </p:spTree>
    <p:extLst>
      <p:ext uri="{BB962C8B-B14F-4D97-AF65-F5344CB8AC3E}">
        <p14:creationId xmlns:p14="http://schemas.microsoft.com/office/powerpoint/2010/main" val="403431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15</a:t>
            </a:fld>
            <a:endParaRPr lang="en-US"/>
          </a:p>
        </p:txBody>
      </p:sp>
    </p:spTree>
    <p:extLst>
      <p:ext uri="{BB962C8B-B14F-4D97-AF65-F5344CB8AC3E}">
        <p14:creationId xmlns:p14="http://schemas.microsoft.com/office/powerpoint/2010/main" val="328287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Harding"/>
              </a:rPr>
              <a:t>Bacterial quorum sensing relies on networks of autoinducers, autoinducer synthases, partner autoinducer receptors and downstream signal transduction components that convert the information contained in autoinducers into changes in gene expression. </a:t>
            </a:r>
            <a:r>
              <a:rPr lang="en-US" b="1" i="0" dirty="0">
                <a:solidFill>
                  <a:srgbClr val="222222"/>
                </a:solidFill>
                <a:effectLst/>
                <a:latin typeface="Harding"/>
              </a:rPr>
              <a:t>a</a:t>
            </a:r>
            <a:r>
              <a:rPr lang="en-US" b="0" i="0" dirty="0">
                <a:solidFill>
                  <a:srgbClr val="222222"/>
                </a:solidFill>
                <a:effectLst/>
                <a:latin typeface="Harding"/>
              </a:rPr>
              <a:t> | When </a:t>
            </a:r>
            <a:r>
              <a:rPr lang="en-US" b="0" i="1" dirty="0">
                <a:solidFill>
                  <a:srgbClr val="222222"/>
                </a:solidFill>
                <a:effectLst/>
                <a:latin typeface="Harding"/>
              </a:rPr>
              <a:t>Vibrio</a:t>
            </a:r>
            <a:r>
              <a:rPr lang="en-US" b="0" i="0" dirty="0">
                <a:solidFill>
                  <a:srgbClr val="222222"/>
                </a:solidFill>
                <a:effectLst/>
                <a:latin typeface="Harding"/>
              </a:rPr>
              <a:t> spp. are at a low cell density, autoinducer levels are low, and their cognate receptors activate a phosphorylation cascade that ultimately results in the activation of the transcription factor </a:t>
            </a:r>
            <a:r>
              <a:rPr lang="en-US" b="0" i="0" dirty="0" err="1">
                <a:solidFill>
                  <a:srgbClr val="222222"/>
                </a:solidFill>
                <a:effectLst/>
                <a:latin typeface="Harding"/>
              </a:rPr>
              <a:t>AphA</a:t>
            </a:r>
            <a:r>
              <a:rPr lang="en-US" b="0" i="0" dirty="0">
                <a:solidFill>
                  <a:srgbClr val="222222"/>
                </a:solidFill>
                <a:effectLst/>
                <a:latin typeface="Harding"/>
              </a:rPr>
              <a:t>, which mediates individual </a:t>
            </a:r>
            <a:r>
              <a:rPr lang="en-US" b="0" i="0" dirty="0" err="1">
                <a:solidFill>
                  <a:srgbClr val="222222"/>
                </a:solidFill>
                <a:effectLst/>
                <a:latin typeface="Harding"/>
              </a:rPr>
              <a:t>behaviours</a:t>
            </a:r>
            <a:r>
              <a:rPr lang="en-US" b="0" i="0" dirty="0">
                <a:solidFill>
                  <a:srgbClr val="222222"/>
                </a:solidFill>
                <a:effectLst/>
                <a:latin typeface="Harding"/>
              </a:rPr>
              <a:t>. By contrast, at high cell density, the synthases </a:t>
            </a:r>
            <a:r>
              <a:rPr lang="en-US" b="0" i="0" dirty="0" err="1">
                <a:solidFill>
                  <a:srgbClr val="222222"/>
                </a:solidFill>
                <a:effectLst/>
                <a:latin typeface="Harding"/>
              </a:rPr>
              <a:t>LuxM</a:t>
            </a:r>
            <a:r>
              <a:rPr lang="en-US" b="0" i="0" dirty="0">
                <a:solidFill>
                  <a:srgbClr val="222222"/>
                </a:solidFill>
                <a:effectLst/>
                <a:latin typeface="Harding"/>
              </a:rPr>
              <a:t>, </a:t>
            </a:r>
            <a:r>
              <a:rPr lang="en-US" b="0" i="0" dirty="0" err="1">
                <a:solidFill>
                  <a:srgbClr val="222222"/>
                </a:solidFill>
                <a:effectLst/>
                <a:latin typeface="Harding"/>
              </a:rPr>
              <a:t>LuxS</a:t>
            </a:r>
            <a:r>
              <a:rPr lang="en-US" b="0" i="0" dirty="0">
                <a:solidFill>
                  <a:srgbClr val="222222"/>
                </a:solidFill>
                <a:effectLst/>
                <a:latin typeface="Harding"/>
              </a:rPr>
              <a:t>, </a:t>
            </a:r>
            <a:r>
              <a:rPr lang="en-US" b="0" i="0" dirty="0" err="1">
                <a:solidFill>
                  <a:srgbClr val="222222"/>
                </a:solidFill>
                <a:effectLst/>
                <a:latin typeface="Harding"/>
              </a:rPr>
              <a:t>CqsA</a:t>
            </a:r>
            <a:r>
              <a:rPr lang="en-US" b="0" i="0" dirty="0">
                <a:solidFill>
                  <a:srgbClr val="222222"/>
                </a:solidFill>
                <a:effectLst/>
                <a:latin typeface="Harding"/>
              </a:rPr>
              <a:t> and </a:t>
            </a:r>
            <a:r>
              <a:rPr lang="en-US" b="0" i="0" dirty="0" err="1">
                <a:solidFill>
                  <a:srgbClr val="222222"/>
                </a:solidFill>
                <a:effectLst/>
                <a:latin typeface="Harding"/>
              </a:rPr>
              <a:t>Tdh</a:t>
            </a:r>
            <a:r>
              <a:rPr lang="en-US" b="0" i="0" dirty="0">
                <a:solidFill>
                  <a:srgbClr val="222222"/>
                </a:solidFill>
                <a:effectLst/>
                <a:latin typeface="Harding"/>
              </a:rPr>
              <a:t> produce high levels of the autoinducers AI-1, AI-2, CAI-1 and DPO, respectively, and the corresponding receptors function as phosphatases. Instead of </a:t>
            </a:r>
            <a:r>
              <a:rPr lang="en-US" b="0" i="0" dirty="0" err="1">
                <a:solidFill>
                  <a:srgbClr val="222222"/>
                </a:solidFill>
                <a:effectLst/>
                <a:latin typeface="Harding"/>
              </a:rPr>
              <a:t>AphA</a:t>
            </a:r>
            <a:r>
              <a:rPr lang="en-US" b="0" i="0" dirty="0">
                <a:solidFill>
                  <a:srgbClr val="222222"/>
                </a:solidFill>
                <a:effectLst/>
                <a:latin typeface="Harding"/>
              </a:rPr>
              <a:t>, </a:t>
            </a:r>
            <a:r>
              <a:rPr lang="en-US" b="0" i="0" dirty="0" err="1">
                <a:solidFill>
                  <a:srgbClr val="222222"/>
                </a:solidFill>
                <a:effectLst/>
                <a:latin typeface="Harding"/>
              </a:rPr>
              <a:t>LuxR</a:t>
            </a:r>
            <a:r>
              <a:rPr lang="en-US" b="0" i="0" dirty="0">
                <a:solidFill>
                  <a:srgbClr val="222222"/>
                </a:solidFill>
                <a:effectLst/>
                <a:latin typeface="Harding"/>
              </a:rPr>
              <a:t> or </a:t>
            </a:r>
            <a:r>
              <a:rPr lang="en-US" b="0" i="0" dirty="0" err="1">
                <a:solidFill>
                  <a:srgbClr val="222222"/>
                </a:solidFill>
                <a:effectLst/>
                <a:latin typeface="Harding"/>
              </a:rPr>
              <a:t>HapR</a:t>
            </a:r>
            <a:r>
              <a:rPr lang="en-US" b="0" i="0" dirty="0">
                <a:solidFill>
                  <a:srgbClr val="222222"/>
                </a:solidFill>
                <a:effectLst/>
                <a:latin typeface="Harding"/>
              </a:rPr>
              <a:t> is produced, which mediates group </a:t>
            </a:r>
            <a:r>
              <a:rPr lang="en-US" b="0" i="0" dirty="0" err="1">
                <a:solidFill>
                  <a:srgbClr val="222222"/>
                </a:solidFill>
                <a:effectLst/>
                <a:latin typeface="Harding"/>
              </a:rPr>
              <a:t>behaviours</a:t>
            </a:r>
            <a:r>
              <a:rPr lang="en-US" b="0" i="0" dirty="0">
                <a:solidFill>
                  <a:srgbClr val="222222"/>
                </a:solidFill>
                <a:effectLst/>
                <a:latin typeface="Harding"/>
              </a:rPr>
              <a:t>.</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16</a:t>
            </a:fld>
            <a:endParaRPr lang="en-US"/>
          </a:p>
        </p:txBody>
      </p:sp>
    </p:spTree>
    <p:extLst>
      <p:ext uri="{BB962C8B-B14F-4D97-AF65-F5344CB8AC3E}">
        <p14:creationId xmlns:p14="http://schemas.microsoft.com/office/powerpoint/2010/main" val="358195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Harding"/>
              </a:rPr>
              <a:t>Bacterial quorum sensing relies on networks of autoinducers, autoinducer synthases, partner autoinducer receptors and downstream signal transduction components that convert the information contained in autoinducers into changes in gene expression. </a:t>
            </a:r>
            <a:r>
              <a:rPr lang="en-US" b="1" i="0" dirty="0">
                <a:solidFill>
                  <a:srgbClr val="222222"/>
                </a:solidFill>
                <a:effectLst/>
                <a:latin typeface="Harding"/>
              </a:rPr>
              <a:t>a</a:t>
            </a:r>
            <a:r>
              <a:rPr lang="en-US" b="0" i="0" dirty="0">
                <a:solidFill>
                  <a:srgbClr val="222222"/>
                </a:solidFill>
                <a:effectLst/>
                <a:latin typeface="Harding"/>
              </a:rPr>
              <a:t> | When </a:t>
            </a:r>
            <a:r>
              <a:rPr lang="en-US" b="0" i="1" dirty="0">
                <a:solidFill>
                  <a:srgbClr val="222222"/>
                </a:solidFill>
                <a:effectLst/>
                <a:latin typeface="Harding"/>
              </a:rPr>
              <a:t>Vibrio</a:t>
            </a:r>
            <a:r>
              <a:rPr lang="en-US" b="0" i="0" dirty="0">
                <a:solidFill>
                  <a:srgbClr val="222222"/>
                </a:solidFill>
                <a:effectLst/>
                <a:latin typeface="Harding"/>
              </a:rPr>
              <a:t> spp. are at a low cell density, autoinducer levels are low, and their cognate receptors activate a phosphorylation cascade that ultimately results in the activation of the transcription factor </a:t>
            </a:r>
            <a:r>
              <a:rPr lang="en-US" b="0" i="0" dirty="0" err="1">
                <a:solidFill>
                  <a:srgbClr val="222222"/>
                </a:solidFill>
                <a:effectLst/>
                <a:latin typeface="Harding"/>
              </a:rPr>
              <a:t>AphA</a:t>
            </a:r>
            <a:r>
              <a:rPr lang="en-US" b="0" i="0" dirty="0">
                <a:solidFill>
                  <a:srgbClr val="222222"/>
                </a:solidFill>
                <a:effectLst/>
                <a:latin typeface="Harding"/>
              </a:rPr>
              <a:t>, which mediates individual </a:t>
            </a:r>
            <a:r>
              <a:rPr lang="en-US" b="0" i="0" dirty="0" err="1">
                <a:solidFill>
                  <a:srgbClr val="222222"/>
                </a:solidFill>
                <a:effectLst/>
                <a:latin typeface="Harding"/>
              </a:rPr>
              <a:t>behaviours</a:t>
            </a:r>
            <a:r>
              <a:rPr lang="en-US" b="0" i="0" dirty="0">
                <a:solidFill>
                  <a:srgbClr val="222222"/>
                </a:solidFill>
                <a:effectLst/>
                <a:latin typeface="Harding"/>
              </a:rPr>
              <a:t>. By contrast, at high cell density, the synthases </a:t>
            </a:r>
            <a:r>
              <a:rPr lang="en-US" b="0" i="0" dirty="0" err="1">
                <a:solidFill>
                  <a:srgbClr val="222222"/>
                </a:solidFill>
                <a:effectLst/>
                <a:latin typeface="Harding"/>
              </a:rPr>
              <a:t>LuxM</a:t>
            </a:r>
            <a:r>
              <a:rPr lang="en-US" b="0" i="0" dirty="0">
                <a:solidFill>
                  <a:srgbClr val="222222"/>
                </a:solidFill>
                <a:effectLst/>
                <a:latin typeface="Harding"/>
              </a:rPr>
              <a:t>, </a:t>
            </a:r>
            <a:r>
              <a:rPr lang="en-US" b="0" i="0" dirty="0" err="1">
                <a:solidFill>
                  <a:srgbClr val="222222"/>
                </a:solidFill>
                <a:effectLst/>
                <a:latin typeface="Harding"/>
              </a:rPr>
              <a:t>LuxS</a:t>
            </a:r>
            <a:r>
              <a:rPr lang="en-US" b="0" i="0" dirty="0">
                <a:solidFill>
                  <a:srgbClr val="222222"/>
                </a:solidFill>
                <a:effectLst/>
                <a:latin typeface="Harding"/>
              </a:rPr>
              <a:t>, </a:t>
            </a:r>
            <a:r>
              <a:rPr lang="en-US" b="0" i="0" dirty="0" err="1">
                <a:solidFill>
                  <a:srgbClr val="222222"/>
                </a:solidFill>
                <a:effectLst/>
                <a:latin typeface="Harding"/>
              </a:rPr>
              <a:t>CqsA</a:t>
            </a:r>
            <a:r>
              <a:rPr lang="en-US" b="0" i="0" dirty="0">
                <a:solidFill>
                  <a:srgbClr val="222222"/>
                </a:solidFill>
                <a:effectLst/>
                <a:latin typeface="Harding"/>
              </a:rPr>
              <a:t> and </a:t>
            </a:r>
            <a:r>
              <a:rPr lang="en-US" b="0" i="0" dirty="0" err="1">
                <a:solidFill>
                  <a:srgbClr val="222222"/>
                </a:solidFill>
                <a:effectLst/>
                <a:latin typeface="Harding"/>
              </a:rPr>
              <a:t>Tdh</a:t>
            </a:r>
            <a:r>
              <a:rPr lang="en-US" b="0" i="0" dirty="0">
                <a:solidFill>
                  <a:srgbClr val="222222"/>
                </a:solidFill>
                <a:effectLst/>
                <a:latin typeface="Harding"/>
              </a:rPr>
              <a:t> produce high levels of the autoinducers AI-1, AI-2, CAI-1 and DPO, respectively, and the corresponding receptors function as phosphatases. Instead of </a:t>
            </a:r>
            <a:r>
              <a:rPr lang="en-US" b="0" i="0" dirty="0" err="1">
                <a:solidFill>
                  <a:srgbClr val="222222"/>
                </a:solidFill>
                <a:effectLst/>
                <a:latin typeface="Harding"/>
              </a:rPr>
              <a:t>AphA</a:t>
            </a:r>
            <a:r>
              <a:rPr lang="en-US" b="0" i="0" dirty="0">
                <a:solidFill>
                  <a:srgbClr val="222222"/>
                </a:solidFill>
                <a:effectLst/>
                <a:latin typeface="Harding"/>
              </a:rPr>
              <a:t>, </a:t>
            </a:r>
            <a:r>
              <a:rPr lang="en-US" b="0" i="0" dirty="0" err="1">
                <a:solidFill>
                  <a:srgbClr val="222222"/>
                </a:solidFill>
                <a:effectLst/>
                <a:latin typeface="Harding"/>
              </a:rPr>
              <a:t>LuxR</a:t>
            </a:r>
            <a:r>
              <a:rPr lang="en-US" b="0" i="0" dirty="0">
                <a:solidFill>
                  <a:srgbClr val="222222"/>
                </a:solidFill>
                <a:effectLst/>
                <a:latin typeface="Harding"/>
              </a:rPr>
              <a:t> or </a:t>
            </a:r>
            <a:r>
              <a:rPr lang="en-US" b="0" i="0" dirty="0" err="1">
                <a:solidFill>
                  <a:srgbClr val="222222"/>
                </a:solidFill>
                <a:effectLst/>
                <a:latin typeface="Harding"/>
              </a:rPr>
              <a:t>HapR</a:t>
            </a:r>
            <a:r>
              <a:rPr lang="en-US" b="0" i="0" dirty="0">
                <a:solidFill>
                  <a:srgbClr val="222222"/>
                </a:solidFill>
                <a:effectLst/>
                <a:latin typeface="Harding"/>
              </a:rPr>
              <a:t> is produced, which mediates group </a:t>
            </a:r>
            <a:r>
              <a:rPr lang="en-US" b="0" i="0" dirty="0" err="1">
                <a:solidFill>
                  <a:srgbClr val="222222"/>
                </a:solidFill>
                <a:effectLst/>
                <a:latin typeface="Harding"/>
              </a:rPr>
              <a:t>behaviours</a:t>
            </a:r>
            <a:r>
              <a:rPr lang="en-US" b="0" i="0" dirty="0">
                <a:solidFill>
                  <a:srgbClr val="222222"/>
                </a:solidFill>
                <a:effectLst/>
                <a:latin typeface="Harding"/>
              </a:rPr>
              <a:t>.</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17</a:t>
            </a:fld>
            <a:endParaRPr lang="en-US"/>
          </a:p>
        </p:txBody>
      </p:sp>
    </p:spTree>
    <p:extLst>
      <p:ext uri="{BB962C8B-B14F-4D97-AF65-F5344CB8AC3E}">
        <p14:creationId xmlns:p14="http://schemas.microsoft.com/office/powerpoint/2010/main" val="996067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Design logic underlying our synthetic morphogenesis circuits. Engineered cell-cell signaling is used to drive changes in cell adhesion, differentiation, and production of new cell-cell signals. These outputs can subsequently be propagated to generate new cell-cell signaling relationships.</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20</a:t>
            </a:fld>
            <a:endParaRPr lang="en-US"/>
          </a:p>
        </p:txBody>
      </p:sp>
    </p:spTree>
    <p:extLst>
      <p:ext uri="{BB962C8B-B14F-4D97-AF65-F5344CB8AC3E}">
        <p14:creationId xmlns:p14="http://schemas.microsoft.com/office/powerpoint/2010/main" val="743530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E2E2E"/>
                </a:solidFill>
                <a:effectLst/>
                <a:latin typeface="ElsevierGulliver"/>
              </a:rPr>
              <a:t>(A) Conceptual design of </a:t>
            </a:r>
            <a:r>
              <a:rPr lang="en-US" b="0" i="0" dirty="0" err="1">
                <a:solidFill>
                  <a:srgbClr val="2E2E2E"/>
                </a:solidFill>
                <a:effectLst/>
                <a:latin typeface="ElsevierGulliver"/>
              </a:rPr>
              <a:t>synNotch</a:t>
            </a:r>
            <a:r>
              <a:rPr lang="en-US" b="0" i="0" dirty="0">
                <a:solidFill>
                  <a:srgbClr val="2E2E2E"/>
                </a:solidFill>
                <a:effectLst/>
                <a:latin typeface="ElsevierGulliver"/>
              </a:rPr>
              <a:t> receptor systems. Left: wild-type Notch has a large extracellular domain that binds to its ligand, Delta, expressed on opposing partner cells, and an intracellular transcriptional regulatory domain that is released by ligand-induced cleavage. Arrows indicate the multiple proteolytic cleavage sites. Middle: Notch reporters have been built in which the intracellular domain is replaced by an orthogonal transcription factor. Right: in </a:t>
            </a:r>
            <a:r>
              <a:rPr lang="en-US" b="0" i="0" dirty="0" err="1">
                <a:solidFill>
                  <a:srgbClr val="2E2E2E"/>
                </a:solidFill>
                <a:effectLst/>
                <a:latin typeface="ElsevierGulliver"/>
              </a:rPr>
              <a:t>synNotch</a:t>
            </a:r>
            <a:r>
              <a:rPr lang="en-US" b="0" i="0" dirty="0">
                <a:solidFill>
                  <a:srgbClr val="2E2E2E"/>
                </a:solidFill>
                <a:effectLst/>
                <a:latin typeface="ElsevierGulliver"/>
              </a:rPr>
              <a:t> receptors, both the extracellular and intracellular domains have been completely replaced, leaving only the small central regulatory region of Notch. Both novel inputs and outputs can be defined by using the </a:t>
            </a:r>
            <a:r>
              <a:rPr lang="en-US" b="0" i="0" dirty="0" err="1">
                <a:solidFill>
                  <a:srgbClr val="2E2E2E"/>
                </a:solidFill>
                <a:effectLst/>
                <a:latin typeface="ElsevierGulliver"/>
              </a:rPr>
              <a:t>synNotch</a:t>
            </a:r>
            <a:r>
              <a:rPr lang="en-US" b="0" i="0" dirty="0">
                <a:solidFill>
                  <a:srgbClr val="2E2E2E"/>
                </a:solidFill>
                <a:effectLst/>
                <a:latin typeface="ElsevierGulliver"/>
              </a:rPr>
              <a:t> architecture.</a:t>
            </a:r>
          </a:p>
          <a:p>
            <a:pPr algn="l"/>
            <a:r>
              <a:rPr lang="en-US" b="0" i="0" dirty="0">
                <a:solidFill>
                  <a:srgbClr val="2E2E2E"/>
                </a:solidFill>
                <a:effectLst/>
                <a:latin typeface="ElsevierGulliver"/>
              </a:rPr>
              <a:t>(B) Modularity of the </a:t>
            </a:r>
            <a:r>
              <a:rPr lang="en-US" b="0" i="0" dirty="0" err="1">
                <a:solidFill>
                  <a:srgbClr val="2E2E2E"/>
                </a:solidFill>
                <a:effectLst/>
                <a:latin typeface="ElsevierGulliver"/>
              </a:rPr>
              <a:t>synNotch</a:t>
            </a:r>
            <a:r>
              <a:rPr lang="en-US" b="0" i="0" dirty="0">
                <a:solidFill>
                  <a:srgbClr val="2E2E2E"/>
                </a:solidFill>
                <a:effectLst/>
                <a:latin typeface="ElsevierGulliver"/>
              </a:rPr>
              <a:t> platform: the input and output domains from Notch can be swapped with diverse domains. On the extracellular side, diverse recognition domains can be used (antibody based, or peptide tags are shown), and on the intracellular side, diverse effector can be used (transcriptional activators with different DBDs are shown, as well as a transcriptional repressor). </a:t>
            </a:r>
          </a:p>
        </p:txBody>
      </p:sp>
      <p:sp>
        <p:nvSpPr>
          <p:cNvPr id="4" name="Slide Number Placeholder 3"/>
          <p:cNvSpPr>
            <a:spLocks noGrp="1"/>
          </p:cNvSpPr>
          <p:nvPr>
            <p:ph type="sldNum" sz="quarter" idx="5"/>
          </p:nvPr>
        </p:nvSpPr>
        <p:spPr/>
        <p:txBody>
          <a:bodyPr/>
          <a:lstStyle/>
          <a:p>
            <a:fld id="{55DA091A-ED0C-3444-98C2-170363A88846}" type="slidenum">
              <a:rPr lang="en-US" smtClean="0"/>
              <a:pPr/>
              <a:t>21</a:t>
            </a:fld>
            <a:endParaRPr lang="en-US"/>
          </a:p>
        </p:txBody>
      </p:sp>
    </p:spTree>
    <p:extLst>
      <p:ext uri="{BB962C8B-B14F-4D97-AF65-F5344CB8AC3E}">
        <p14:creationId xmlns:p14="http://schemas.microsoft.com/office/powerpoint/2010/main" val="3690955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E2E2E"/>
                </a:solidFill>
                <a:effectLst/>
                <a:latin typeface="ElsevierGulliver"/>
              </a:rPr>
              <a:t>(A) Conceptual design of </a:t>
            </a:r>
            <a:r>
              <a:rPr lang="en-US" b="0" i="0" dirty="0" err="1">
                <a:solidFill>
                  <a:srgbClr val="2E2E2E"/>
                </a:solidFill>
                <a:effectLst/>
                <a:latin typeface="ElsevierGulliver"/>
              </a:rPr>
              <a:t>synNotch</a:t>
            </a:r>
            <a:r>
              <a:rPr lang="en-US" b="0" i="0" dirty="0">
                <a:solidFill>
                  <a:srgbClr val="2E2E2E"/>
                </a:solidFill>
                <a:effectLst/>
                <a:latin typeface="ElsevierGulliver"/>
              </a:rPr>
              <a:t> receptor systems. Left: wild-type Notch has a large extracellular domain that binds to its ligand, Delta, expressed on opposing partner cells, and an intracellular transcriptional regulatory domain that is released by ligand-induced cleavage. Arrows indicate the multiple proteolytic cleavage sites. Middle: Notch reporters have been built in which the intracellular domain is replaced by an orthogonal transcription factor. Right: in </a:t>
            </a:r>
            <a:r>
              <a:rPr lang="en-US" b="0" i="0" dirty="0" err="1">
                <a:solidFill>
                  <a:srgbClr val="2E2E2E"/>
                </a:solidFill>
                <a:effectLst/>
                <a:latin typeface="ElsevierGulliver"/>
              </a:rPr>
              <a:t>synNotch</a:t>
            </a:r>
            <a:r>
              <a:rPr lang="en-US" b="0" i="0" dirty="0">
                <a:solidFill>
                  <a:srgbClr val="2E2E2E"/>
                </a:solidFill>
                <a:effectLst/>
                <a:latin typeface="ElsevierGulliver"/>
              </a:rPr>
              <a:t> receptors, both the extracellular and intracellular domains have been completely replaced, leaving only the small central regulatory region of Notch. Both novel inputs and outputs can be defined by using the </a:t>
            </a:r>
            <a:r>
              <a:rPr lang="en-US" b="0" i="0" dirty="0" err="1">
                <a:solidFill>
                  <a:srgbClr val="2E2E2E"/>
                </a:solidFill>
                <a:effectLst/>
                <a:latin typeface="ElsevierGulliver"/>
              </a:rPr>
              <a:t>synNotch</a:t>
            </a:r>
            <a:r>
              <a:rPr lang="en-US" b="0" i="0" dirty="0">
                <a:solidFill>
                  <a:srgbClr val="2E2E2E"/>
                </a:solidFill>
                <a:effectLst/>
                <a:latin typeface="ElsevierGulliver"/>
              </a:rPr>
              <a:t> architecture.</a:t>
            </a:r>
          </a:p>
          <a:p>
            <a:pPr algn="l"/>
            <a:r>
              <a:rPr lang="en-US" b="0" i="0" dirty="0">
                <a:solidFill>
                  <a:srgbClr val="2E2E2E"/>
                </a:solidFill>
                <a:effectLst/>
                <a:latin typeface="ElsevierGulliver"/>
              </a:rPr>
              <a:t>(B) Modularity of the </a:t>
            </a:r>
            <a:r>
              <a:rPr lang="en-US" b="0" i="0" dirty="0" err="1">
                <a:solidFill>
                  <a:srgbClr val="2E2E2E"/>
                </a:solidFill>
                <a:effectLst/>
                <a:latin typeface="ElsevierGulliver"/>
              </a:rPr>
              <a:t>synNotch</a:t>
            </a:r>
            <a:r>
              <a:rPr lang="en-US" b="0" i="0" dirty="0">
                <a:solidFill>
                  <a:srgbClr val="2E2E2E"/>
                </a:solidFill>
                <a:effectLst/>
                <a:latin typeface="ElsevierGulliver"/>
              </a:rPr>
              <a:t> platform: the input and output domains from Notch can be swapped with diverse domains. On the extracellular side, diverse recognition domains can be used (antibody based, or peptide tags are shown), and on the intracellular side, diverse effector can be used (transcriptional activators with different DBDs are shown, as well as a transcriptional repressor). </a:t>
            </a:r>
          </a:p>
        </p:txBody>
      </p:sp>
      <p:sp>
        <p:nvSpPr>
          <p:cNvPr id="4" name="Slide Number Placeholder 3"/>
          <p:cNvSpPr>
            <a:spLocks noGrp="1"/>
          </p:cNvSpPr>
          <p:nvPr>
            <p:ph type="sldNum" sz="quarter" idx="5"/>
          </p:nvPr>
        </p:nvSpPr>
        <p:spPr/>
        <p:txBody>
          <a:bodyPr/>
          <a:lstStyle/>
          <a:p>
            <a:fld id="{55DA091A-ED0C-3444-98C2-170363A88846}" type="slidenum">
              <a:rPr lang="en-US" smtClean="0"/>
              <a:pPr/>
              <a:t>22</a:t>
            </a:fld>
            <a:endParaRPr lang="en-US"/>
          </a:p>
        </p:txBody>
      </p:sp>
    </p:spTree>
    <p:extLst>
      <p:ext uri="{BB962C8B-B14F-4D97-AF65-F5344CB8AC3E}">
        <p14:creationId xmlns:p14="http://schemas.microsoft.com/office/powerpoint/2010/main" val="336924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E2E2E"/>
                </a:solidFill>
                <a:effectLst/>
                <a:latin typeface="ElsevierGulliver"/>
              </a:rPr>
              <a:t>(A) Conceptual design of </a:t>
            </a:r>
            <a:r>
              <a:rPr lang="en-US" b="0" i="0" dirty="0" err="1">
                <a:solidFill>
                  <a:srgbClr val="2E2E2E"/>
                </a:solidFill>
                <a:effectLst/>
                <a:latin typeface="ElsevierGulliver"/>
              </a:rPr>
              <a:t>synNotch</a:t>
            </a:r>
            <a:r>
              <a:rPr lang="en-US" b="0" i="0" dirty="0">
                <a:solidFill>
                  <a:srgbClr val="2E2E2E"/>
                </a:solidFill>
                <a:effectLst/>
                <a:latin typeface="ElsevierGulliver"/>
              </a:rPr>
              <a:t> receptor systems. Left: wild-type Notch has a large extracellular domain that binds to its ligand, Delta, expressed on opposing partner cells, and an intracellular transcriptional regulatory domain that is released by ligand-induced cleavage. Arrows indicate the multiple proteolytic cleavage sites. Middle: Notch reporters have been built in which the intracellular domain is replaced by an orthogonal transcription factor. Right: in </a:t>
            </a:r>
            <a:r>
              <a:rPr lang="en-US" b="0" i="0" dirty="0" err="1">
                <a:solidFill>
                  <a:srgbClr val="2E2E2E"/>
                </a:solidFill>
                <a:effectLst/>
                <a:latin typeface="ElsevierGulliver"/>
              </a:rPr>
              <a:t>synNotch</a:t>
            </a:r>
            <a:r>
              <a:rPr lang="en-US" b="0" i="0" dirty="0">
                <a:solidFill>
                  <a:srgbClr val="2E2E2E"/>
                </a:solidFill>
                <a:effectLst/>
                <a:latin typeface="ElsevierGulliver"/>
              </a:rPr>
              <a:t> receptors, both the extracellular and intracellular domains have been completely replaced, leaving only the small central regulatory region of Notch. Both novel inputs and outputs can be defined by using the </a:t>
            </a:r>
            <a:r>
              <a:rPr lang="en-US" b="0" i="0" dirty="0" err="1">
                <a:solidFill>
                  <a:srgbClr val="2E2E2E"/>
                </a:solidFill>
                <a:effectLst/>
                <a:latin typeface="ElsevierGulliver"/>
              </a:rPr>
              <a:t>synNotch</a:t>
            </a:r>
            <a:r>
              <a:rPr lang="en-US" b="0" i="0" dirty="0">
                <a:solidFill>
                  <a:srgbClr val="2E2E2E"/>
                </a:solidFill>
                <a:effectLst/>
                <a:latin typeface="ElsevierGulliver"/>
              </a:rPr>
              <a:t> architecture.</a:t>
            </a:r>
          </a:p>
          <a:p>
            <a:pPr algn="l"/>
            <a:r>
              <a:rPr lang="en-US" b="0" i="0" dirty="0">
                <a:solidFill>
                  <a:srgbClr val="2E2E2E"/>
                </a:solidFill>
                <a:effectLst/>
                <a:latin typeface="ElsevierGulliver"/>
              </a:rPr>
              <a:t>(B) Modularity of the </a:t>
            </a:r>
            <a:r>
              <a:rPr lang="en-US" b="0" i="0" dirty="0" err="1">
                <a:solidFill>
                  <a:srgbClr val="2E2E2E"/>
                </a:solidFill>
                <a:effectLst/>
                <a:latin typeface="ElsevierGulliver"/>
              </a:rPr>
              <a:t>synNotch</a:t>
            </a:r>
            <a:r>
              <a:rPr lang="en-US" b="0" i="0" dirty="0">
                <a:solidFill>
                  <a:srgbClr val="2E2E2E"/>
                </a:solidFill>
                <a:effectLst/>
                <a:latin typeface="ElsevierGulliver"/>
              </a:rPr>
              <a:t> platform: the input and output domains from Notch can be swapped with diverse domains. On the extracellular side, diverse recognition domains can be used (antibody based, or peptide tags are shown), and on the intracellular side, diverse effector can be used (transcriptional activators with different DBDs are shown, as well as a transcriptional repressor). </a:t>
            </a:r>
          </a:p>
        </p:txBody>
      </p:sp>
      <p:sp>
        <p:nvSpPr>
          <p:cNvPr id="4" name="Slide Number Placeholder 3"/>
          <p:cNvSpPr>
            <a:spLocks noGrp="1"/>
          </p:cNvSpPr>
          <p:nvPr>
            <p:ph type="sldNum" sz="quarter" idx="5"/>
          </p:nvPr>
        </p:nvSpPr>
        <p:spPr/>
        <p:txBody>
          <a:bodyPr/>
          <a:lstStyle/>
          <a:p>
            <a:fld id="{55DA091A-ED0C-3444-98C2-170363A88846}" type="slidenum">
              <a:rPr lang="en-US" smtClean="0"/>
              <a:pPr/>
              <a:t>23</a:t>
            </a:fld>
            <a:endParaRPr lang="en-US"/>
          </a:p>
        </p:txBody>
      </p:sp>
    </p:spTree>
    <p:extLst>
      <p:ext uri="{BB962C8B-B14F-4D97-AF65-F5344CB8AC3E}">
        <p14:creationId xmlns:p14="http://schemas.microsoft.com/office/powerpoint/2010/main" val="129911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CBE63D-4AE8-45F4-81BE-6C9898A5B665}" type="slidenum">
              <a:rPr lang="en-US" smtClean="0"/>
              <a:pPr>
                <a:defRPr/>
              </a:pPr>
              <a:t>2</a:t>
            </a:fld>
            <a:endParaRPr lang="en-US"/>
          </a:p>
        </p:txBody>
      </p:sp>
    </p:spTree>
    <p:extLst>
      <p:ext uri="{BB962C8B-B14F-4D97-AF65-F5344CB8AC3E}">
        <p14:creationId xmlns:p14="http://schemas.microsoft.com/office/powerpoint/2010/main" val="3923595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Molecular components used for assembly of simple morphological circuits. We used two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ligand-receptor pairs (surface ligands CD19 and GFP) for cell signaling, three fluorescent proteins as markers of “differentiation,” and several cadherin molecules (expressed at different levels) as morphological outputs. Engineered circuits are transduced into L929 fibroblast cells, placed in defined numbers in low-adhesion U-bottom wells, and screened by microscopy for spatial self-organization.</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24</a:t>
            </a:fld>
            <a:endParaRPr lang="en-US"/>
          </a:p>
        </p:txBody>
      </p:sp>
    </p:spTree>
    <p:extLst>
      <p:ext uri="{BB962C8B-B14F-4D97-AF65-F5344CB8AC3E}">
        <p14:creationId xmlns:p14="http://schemas.microsoft.com/office/powerpoint/2010/main" val="3323192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Two-layer circuit. (A) An A-type sender cell expressing CD19 ligand induces a B-type receiver cell to express E-cadherin and GFP. (B)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cell-cell signals drive receiver cells to express E-cadherin (Ecad), which leads to their segregation into a central layer. The system starts with two disordered cell genotypes but organizes to form a structure with two distinct spatial compartments. (C) Images of the spheroid at 1 and 24 hours. </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25</a:t>
            </a:fld>
            <a:endParaRPr lang="en-US"/>
          </a:p>
        </p:txBody>
      </p:sp>
    </p:spTree>
    <p:extLst>
      <p:ext uri="{BB962C8B-B14F-4D97-AF65-F5344CB8AC3E}">
        <p14:creationId xmlns:p14="http://schemas.microsoft.com/office/powerpoint/2010/main" val="3185784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Three-layer circuit. (D) An A-type cell can send signals to a B-type cell using CD19 ligand, which induces expression of E-cadherin (high expression) and </a:t>
            </a:r>
            <a:r>
              <a:rPr lang="en-US" b="0" i="0" dirty="0" err="1">
                <a:solidFill>
                  <a:srgbClr val="707070"/>
                </a:solidFill>
                <a:effectLst/>
                <a:latin typeface="roboto" panose="02000000000000000000" pitchFamily="2" charset="0"/>
              </a:rPr>
              <a:t>GFP</a:t>
            </a:r>
            <a:r>
              <a:rPr lang="en-US" b="0" i="0" baseline="-25000" dirty="0" err="1">
                <a:solidFill>
                  <a:srgbClr val="707070"/>
                </a:solidFill>
                <a:effectLst/>
                <a:latin typeface="roboto" panose="02000000000000000000" pitchFamily="2" charset="0"/>
              </a:rPr>
              <a:t>lig</a:t>
            </a:r>
            <a:r>
              <a:rPr lang="en-US" b="0" i="0" dirty="0">
                <a:solidFill>
                  <a:srgbClr val="707070"/>
                </a:solidFill>
                <a:effectLst/>
                <a:latin typeface="roboto" panose="02000000000000000000" pitchFamily="2" charset="0"/>
              </a:rPr>
              <a:t> (surface-expressed GFP). The induced B-type cell can then send reciprocal signals to the A-type cell; </a:t>
            </a:r>
            <a:r>
              <a:rPr lang="en-US" b="0" i="0" dirty="0" err="1">
                <a:solidFill>
                  <a:srgbClr val="707070"/>
                </a:solidFill>
                <a:effectLst/>
                <a:latin typeface="roboto" panose="02000000000000000000" pitchFamily="2" charset="0"/>
              </a:rPr>
              <a:t>GFP</a:t>
            </a:r>
            <a:r>
              <a:rPr lang="en-US" b="0" i="0" baseline="-25000" dirty="0" err="1">
                <a:solidFill>
                  <a:srgbClr val="707070"/>
                </a:solidFill>
                <a:effectLst/>
                <a:latin typeface="roboto" panose="02000000000000000000" pitchFamily="2" charset="0"/>
              </a:rPr>
              <a:t>lig</a:t>
            </a:r>
            <a:r>
              <a:rPr lang="en-US" b="0" i="0" dirty="0">
                <a:solidFill>
                  <a:srgbClr val="707070"/>
                </a:solidFill>
                <a:effectLst/>
                <a:latin typeface="roboto" panose="02000000000000000000" pitchFamily="2" charset="0"/>
              </a:rPr>
              <a:t> serves as ligand to stimulate anti-GFP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receptor expressed in the A-type cell. This reciprocal interaction is programmed to drive a low level of E-cadherin and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 (E) Cell fate diagram showing how this program drives a two-step differentiation process in which the A→B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signal first drives conversion of B-type cells to C-type cells that self-adhere and sort to the center of the structure. The sorted C-type cells then present the C→A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signal (driven by </a:t>
            </a:r>
            <a:r>
              <a:rPr lang="en-US" b="0" i="0" dirty="0" err="1">
                <a:solidFill>
                  <a:srgbClr val="707070"/>
                </a:solidFill>
                <a:effectLst/>
                <a:latin typeface="roboto" panose="02000000000000000000" pitchFamily="2" charset="0"/>
              </a:rPr>
              <a:t>GFP</a:t>
            </a:r>
            <a:r>
              <a:rPr lang="en-US" b="0" i="0" baseline="-25000" dirty="0" err="1">
                <a:solidFill>
                  <a:srgbClr val="707070"/>
                </a:solidFill>
                <a:effectLst/>
                <a:latin typeface="roboto" panose="02000000000000000000" pitchFamily="2" charset="0"/>
              </a:rPr>
              <a:t>lig</a:t>
            </a:r>
            <a:r>
              <a:rPr lang="en-US" b="0" i="0" dirty="0">
                <a:solidFill>
                  <a:srgbClr val="707070"/>
                </a:solidFill>
                <a:effectLst/>
                <a:latin typeface="roboto" panose="02000000000000000000" pitchFamily="2" charset="0"/>
              </a:rPr>
              <a:t>) to convert spatially adjacent A-type cells into the middle-layer D-type cell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 and low-level E-cadherin expression). </a:t>
            </a:r>
            <a:r>
              <a:rPr lang="en-US" b="1" i="0" dirty="0">
                <a:solidFill>
                  <a:srgbClr val="707070"/>
                </a:solidFill>
                <a:effectLst/>
                <a:latin typeface="roboto" panose="02000000000000000000" pitchFamily="2" charset="0"/>
              </a:rPr>
              <a:t>A-type cells bifurcate into two phenotypes, depending on their spatial proximity to the C-type cells in the core of the structure</a:t>
            </a:r>
            <a:r>
              <a:rPr lang="en-US" b="0" i="0" dirty="0">
                <a:solidFill>
                  <a:srgbClr val="707070"/>
                </a:solidFill>
                <a:effectLst/>
                <a:latin typeface="roboto" panose="02000000000000000000" pitchFamily="2" charset="0"/>
              </a:rPr>
              <a:t>. Here, the system starts with two disordered cell genotypes but self-organizes into three distinct cell phenotypes organized into three spatially distinct compartments. (F) Images from the development of the three-layer system from 0 to 20 hours. (G) Formation of the three-layer structure is disrupted if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signaling is inhibited (using DAPT, a </a:t>
            </a:r>
            <a:r>
              <a:rPr lang="el-GR" b="0" i="0" dirty="0">
                <a:solidFill>
                  <a:srgbClr val="707070"/>
                </a:solidFill>
                <a:effectLst/>
                <a:latin typeface="roboto" panose="02000000000000000000" pitchFamily="2" charset="0"/>
              </a:rPr>
              <a:t>γ-</a:t>
            </a:r>
            <a:r>
              <a:rPr lang="en-US" b="0" i="0" dirty="0">
                <a:solidFill>
                  <a:srgbClr val="707070"/>
                </a:solidFill>
                <a:effectLst/>
                <a:latin typeface="roboto" panose="02000000000000000000" pitchFamily="2" charset="0"/>
              </a:rPr>
              <a:t>secretase inhibitor) or if cadherins are not driven as outputs.</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26</a:t>
            </a:fld>
            <a:endParaRPr lang="en-US"/>
          </a:p>
        </p:txBody>
      </p:sp>
    </p:spTree>
    <p:extLst>
      <p:ext uri="{BB962C8B-B14F-4D97-AF65-F5344CB8AC3E}">
        <p14:creationId xmlns:p14="http://schemas.microsoft.com/office/powerpoint/2010/main" val="1031230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Three-layer circuit. (D) An A-type cell can send signals to a B-type cell using CD19 ligand, which induces expression of E-cadherin (high expression) and </a:t>
            </a:r>
            <a:r>
              <a:rPr lang="en-US" b="0" i="0" dirty="0" err="1">
                <a:solidFill>
                  <a:srgbClr val="707070"/>
                </a:solidFill>
                <a:effectLst/>
                <a:latin typeface="roboto" panose="02000000000000000000" pitchFamily="2" charset="0"/>
              </a:rPr>
              <a:t>GFP</a:t>
            </a:r>
            <a:r>
              <a:rPr lang="en-US" b="0" i="0" baseline="-25000" dirty="0" err="1">
                <a:solidFill>
                  <a:srgbClr val="707070"/>
                </a:solidFill>
                <a:effectLst/>
                <a:latin typeface="roboto" panose="02000000000000000000" pitchFamily="2" charset="0"/>
              </a:rPr>
              <a:t>lig</a:t>
            </a:r>
            <a:r>
              <a:rPr lang="en-US" b="0" i="0" dirty="0">
                <a:solidFill>
                  <a:srgbClr val="707070"/>
                </a:solidFill>
                <a:effectLst/>
                <a:latin typeface="roboto" panose="02000000000000000000" pitchFamily="2" charset="0"/>
              </a:rPr>
              <a:t> (surface-expressed GFP). The induced B-type cell can then send reciprocal signals to the A-type cell; </a:t>
            </a:r>
            <a:r>
              <a:rPr lang="en-US" b="0" i="0" dirty="0" err="1">
                <a:solidFill>
                  <a:srgbClr val="707070"/>
                </a:solidFill>
                <a:effectLst/>
                <a:latin typeface="roboto" panose="02000000000000000000" pitchFamily="2" charset="0"/>
              </a:rPr>
              <a:t>GFP</a:t>
            </a:r>
            <a:r>
              <a:rPr lang="en-US" b="0" i="0" baseline="-25000" dirty="0" err="1">
                <a:solidFill>
                  <a:srgbClr val="707070"/>
                </a:solidFill>
                <a:effectLst/>
                <a:latin typeface="roboto" panose="02000000000000000000" pitchFamily="2" charset="0"/>
              </a:rPr>
              <a:t>lig</a:t>
            </a:r>
            <a:r>
              <a:rPr lang="en-US" b="0" i="0" dirty="0">
                <a:solidFill>
                  <a:srgbClr val="707070"/>
                </a:solidFill>
                <a:effectLst/>
                <a:latin typeface="roboto" panose="02000000000000000000" pitchFamily="2" charset="0"/>
              </a:rPr>
              <a:t> serves as ligand to stimulate anti-GFP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receptor expressed in the A-type cell. This reciprocal interaction is programmed to drive a low level of E-cadherin and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 (E) Cell fate diagram showing how this program drives a two-step differentiation process in which the A→B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signal first drives conversion of B-type cells to C-type cells that self-adhere and sort to the center of the structure. The sorted C-type cells then present the C→A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signal (driven by </a:t>
            </a:r>
            <a:r>
              <a:rPr lang="en-US" b="0" i="0" dirty="0" err="1">
                <a:solidFill>
                  <a:srgbClr val="707070"/>
                </a:solidFill>
                <a:effectLst/>
                <a:latin typeface="roboto" panose="02000000000000000000" pitchFamily="2" charset="0"/>
              </a:rPr>
              <a:t>GFP</a:t>
            </a:r>
            <a:r>
              <a:rPr lang="en-US" b="0" i="0" baseline="-25000" dirty="0" err="1">
                <a:solidFill>
                  <a:srgbClr val="707070"/>
                </a:solidFill>
                <a:effectLst/>
                <a:latin typeface="roboto" panose="02000000000000000000" pitchFamily="2" charset="0"/>
              </a:rPr>
              <a:t>lig</a:t>
            </a:r>
            <a:r>
              <a:rPr lang="en-US" b="0" i="0" dirty="0">
                <a:solidFill>
                  <a:srgbClr val="707070"/>
                </a:solidFill>
                <a:effectLst/>
                <a:latin typeface="roboto" panose="02000000000000000000" pitchFamily="2" charset="0"/>
              </a:rPr>
              <a:t>) to convert spatially adjacent A-type cells into the middle-layer D-type cell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 and low-level E-cadherin expression). </a:t>
            </a:r>
            <a:r>
              <a:rPr lang="en-US" b="1" i="0" dirty="0">
                <a:solidFill>
                  <a:srgbClr val="707070"/>
                </a:solidFill>
                <a:effectLst/>
                <a:latin typeface="roboto" panose="02000000000000000000" pitchFamily="2" charset="0"/>
              </a:rPr>
              <a:t>A-type cells bifurcate into two phenotypes, depending on their spatial proximity to the C-type cells in the core of the structure</a:t>
            </a:r>
            <a:r>
              <a:rPr lang="en-US" b="0" i="0" dirty="0">
                <a:solidFill>
                  <a:srgbClr val="707070"/>
                </a:solidFill>
                <a:effectLst/>
                <a:latin typeface="roboto" panose="02000000000000000000" pitchFamily="2" charset="0"/>
              </a:rPr>
              <a:t>. Here, the system starts with two disordered cell genotypes but self-organizes into three distinct cell phenotypes organized into three spatially distinct compartments. (F) Images from the development of the three-layer system from 0 to 20 hours. (G) Formation of the three-layer structure is disrupted if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signaling is inhibited (using DAPT, a </a:t>
            </a:r>
            <a:r>
              <a:rPr lang="el-GR" b="0" i="0" dirty="0">
                <a:solidFill>
                  <a:srgbClr val="707070"/>
                </a:solidFill>
                <a:effectLst/>
                <a:latin typeface="roboto" panose="02000000000000000000" pitchFamily="2" charset="0"/>
              </a:rPr>
              <a:t>γ-</a:t>
            </a:r>
            <a:r>
              <a:rPr lang="en-US" b="0" i="0" dirty="0">
                <a:solidFill>
                  <a:srgbClr val="707070"/>
                </a:solidFill>
                <a:effectLst/>
                <a:latin typeface="roboto" panose="02000000000000000000" pitchFamily="2" charset="0"/>
              </a:rPr>
              <a:t>secretase inhibitor) or if cadherins are not driven as outputs.</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27</a:t>
            </a:fld>
            <a:endParaRPr lang="en-US"/>
          </a:p>
        </p:txBody>
      </p:sp>
    </p:spTree>
    <p:extLst>
      <p:ext uri="{BB962C8B-B14F-4D97-AF65-F5344CB8AC3E}">
        <p14:creationId xmlns:p14="http://schemas.microsoft.com/office/powerpoint/2010/main" val="4229095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a:t>
            </a:r>
            <a:r>
              <a:rPr lang="en-US" b="1" i="0" dirty="0">
                <a:solidFill>
                  <a:srgbClr val="707070"/>
                </a:solidFill>
                <a:effectLst/>
                <a:latin typeface="roboto" panose="02000000000000000000" pitchFamily="2" charset="0"/>
              </a:rPr>
              <a:t>A</a:t>
            </a:r>
            <a:r>
              <a:rPr lang="en-US" b="0" i="0" dirty="0">
                <a:solidFill>
                  <a:srgbClr val="707070"/>
                </a:solidFill>
                <a:effectLst/>
                <a:latin typeface="roboto" panose="02000000000000000000" pitchFamily="2" charset="0"/>
              </a:rPr>
              <a:t>) Distribution of structures generated in 28 independent wells (starting with 200 A-type cells and 40 B-type cells). About 90% of the wells showed formation of three-layer structures; the majority of these showed one spheroid per well, with the remainder showing either twinned spheroids or multiple independent three-layer spheroids. Example images of these structural subtypes are shown at the right. (</a:t>
            </a:r>
            <a:r>
              <a:rPr lang="en-US" b="1" i="0" dirty="0">
                <a:solidFill>
                  <a:srgbClr val="707070"/>
                </a:solidFill>
                <a:effectLst/>
                <a:latin typeface="roboto" panose="02000000000000000000" pitchFamily="2" charset="0"/>
              </a:rPr>
              <a:t>B</a:t>
            </a:r>
            <a:r>
              <a:rPr lang="en-US" b="0" i="0" dirty="0">
                <a:solidFill>
                  <a:srgbClr val="707070"/>
                </a:solidFill>
                <a:effectLst/>
                <a:latin typeface="roboto" panose="02000000000000000000" pitchFamily="2" charset="0"/>
              </a:rPr>
              <a:t>) Three-dimensional confocal reconstruction of a three-layer structure cross section, shown from two views. See movie S1 for full rotational view of the 3D structure. (</a:t>
            </a:r>
            <a:r>
              <a:rPr lang="en-US" b="1" i="0" dirty="0">
                <a:solidFill>
                  <a:srgbClr val="707070"/>
                </a:solidFill>
                <a:effectLst/>
                <a:latin typeface="roboto" panose="02000000000000000000" pitchFamily="2" charset="0"/>
              </a:rPr>
              <a:t>C</a:t>
            </a:r>
            <a:r>
              <a:rPr lang="en-US" b="0" i="0" dirty="0">
                <a:solidFill>
                  <a:srgbClr val="707070"/>
                </a:solidFill>
                <a:effectLst/>
                <a:latin typeface="roboto" panose="02000000000000000000" pitchFamily="2" charset="0"/>
              </a:rPr>
              <a:t>) Self-repair of a cleaved three-layer structure. The preformed spheroid was cleaved using a microfluidic guillotine, and the two resulting fragments were observed for 25 hours. The frames at 0 hours show the two fragments, with a dotted line indicating the cleavage plane that exposes the internal core of the spheroid. Images at 25 hours show self-repair of the spherical three-layer structure. (</a:t>
            </a:r>
            <a:r>
              <a:rPr lang="en-US" b="1" i="0" dirty="0">
                <a:solidFill>
                  <a:srgbClr val="707070"/>
                </a:solidFill>
                <a:effectLst/>
                <a:latin typeface="roboto" panose="02000000000000000000" pitchFamily="2" charset="0"/>
              </a:rPr>
              <a:t>D</a:t>
            </a:r>
            <a:r>
              <a:rPr lang="en-US" b="0" i="0" dirty="0">
                <a:solidFill>
                  <a:srgbClr val="707070"/>
                </a:solidFill>
                <a:effectLst/>
                <a:latin typeface="roboto" panose="02000000000000000000" pitchFamily="2" charset="0"/>
              </a:rPr>
              <a:t>) The structure is reversible if treated with the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inhibitor DAPT. Within 3 days, the differentiation and spatial organization of cells disappeared. Original A- and B-type cells became randomly organized.</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28</a:t>
            </a:fld>
            <a:endParaRPr lang="en-US"/>
          </a:p>
        </p:txBody>
      </p:sp>
    </p:spTree>
    <p:extLst>
      <p:ext uri="{BB962C8B-B14F-4D97-AF65-F5344CB8AC3E}">
        <p14:creationId xmlns:p14="http://schemas.microsoft.com/office/powerpoint/2010/main" val="2813096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a:t>
            </a:r>
            <a:r>
              <a:rPr lang="en-US" b="1" i="0" dirty="0">
                <a:solidFill>
                  <a:srgbClr val="707070"/>
                </a:solidFill>
                <a:effectLst/>
                <a:latin typeface="roboto" panose="02000000000000000000" pitchFamily="2" charset="0"/>
              </a:rPr>
              <a:t>A</a:t>
            </a:r>
            <a:r>
              <a:rPr lang="en-US" b="0" i="0" dirty="0">
                <a:solidFill>
                  <a:srgbClr val="707070"/>
                </a:solidFill>
                <a:effectLst/>
                <a:latin typeface="roboto" panose="02000000000000000000" pitchFamily="2" charset="0"/>
              </a:rPr>
              <a:t>) Design of single-genotype circuit with lateral inhibition between sender (CD19</a:t>
            </a:r>
            <a:r>
              <a:rPr lang="en-US" b="0" i="0" baseline="30000" dirty="0">
                <a:solidFill>
                  <a:srgbClr val="707070"/>
                </a:solidFill>
                <a:effectLst/>
                <a:latin typeface="roboto" panose="02000000000000000000" pitchFamily="2" charset="0"/>
              </a:rPr>
              <a:t>+</a:t>
            </a:r>
            <a:r>
              <a:rPr lang="en-US" b="0" i="0" dirty="0">
                <a:solidFill>
                  <a:srgbClr val="707070"/>
                </a:solidFill>
                <a:effectLst/>
                <a:latin typeface="roboto" panose="02000000000000000000" pitchFamily="2" charset="0"/>
              </a:rPr>
              <a:t>) and receiver (antiCD19-synNotch–activated) states. The cell encodes both CD19 and anti-CD19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but activated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receptor drives expression of </a:t>
            </a:r>
            <a:r>
              <a:rPr lang="en-US" b="0" i="0" dirty="0" err="1">
                <a:solidFill>
                  <a:srgbClr val="707070"/>
                </a:solidFill>
                <a:effectLst/>
                <a:latin typeface="roboto" panose="02000000000000000000" pitchFamily="2" charset="0"/>
              </a:rPr>
              <a:t>tet</a:t>
            </a:r>
            <a:r>
              <a:rPr lang="en-US" b="0" i="0" dirty="0">
                <a:solidFill>
                  <a:srgbClr val="707070"/>
                </a:solidFill>
                <a:effectLst/>
                <a:latin typeface="roboto" panose="02000000000000000000" pitchFamily="2" charset="0"/>
              </a:rPr>
              <a:t> repressor (</a:t>
            </a:r>
            <a:r>
              <a:rPr lang="en-US" b="0" i="0" dirty="0" err="1">
                <a:solidFill>
                  <a:srgbClr val="707070"/>
                </a:solidFill>
                <a:effectLst/>
                <a:latin typeface="roboto" panose="02000000000000000000" pitchFamily="2" charset="0"/>
              </a:rPr>
              <a:t>tTS</a:t>
            </a:r>
            <a:r>
              <a:rPr lang="en-US" b="0" i="0" dirty="0">
                <a:solidFill>
                  <a:srgbClr val="707070"/>
                </a:solidFill>
                <a:effectLst/>
                <a:latin typeface="roboto" panose="02000000000000000000" pitchFamily="2" charset="0"/>
              </a:rPr>
              <a:t>), which inhibits CD19 expression. Thus, neighboring cells will drive each other into opposite states indicated by red and green fluorescent markers (fate RED and GREEN). (</a:t>
            </a:r>
            <a:r>
              <a:rPr lang="en-US" b="1" i="0" dirty="0">
                <a:solidFill>
                  <a:srgbClr val="707070"/>
                </a:solidFill>
                <a:effectLst/>
                <a:latin typeface="roboto" panose="02000000000000000000" pitchFamily="2" charset="0"/>
              </a:rPr>
              <a:t>B</a:t>
            </a:r>
            <a:r>
              <a:rPr lang="en-US" b="0" i="0" dirty="0">
                <a:solidFill>
                  <a:srgbClr val="707070"/>
                </a:solidFill>
                <a:effectLst/>
                <a:latin typeface="roboto" panose="02000000000000000000" pitchFamily="2" charset="0"/>
              </a:rPr>
              <a:t>) E-cadherin expression driven from the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-activated promoter. An initially homogeneous population of red cells undergoes bifurcation into RED fate and Ecad-positive GREEN fate by lateral inhibition, and GREEN-fate cells are finally sorted inside to form an inner core. The system starts with a single-genotype population but is expected to organize into a two-layer structure. (</a:t>
            </a:r>
            <a:r>
              <a:rPr lang="en-US" b="1" i="0" dirty="0">
                <a:solidFill>
                  <a:srgbClr val="707070"/>
                </a:solidFill>
                <a:effectLst/>
                <a:latin typeface="roboto" panose="02000000000000000000" pitchFamily="2" charset="0"/>
              </a:rPr>
              <a:t>C</a:t>
            </a:r>
            <a:r>
              <a:rPr lang="en-US" b="0" i="0" dirty="0">
                <a:solidFill>
                  <a:srgbClr val="707070"/>
                </a:solidFill>
                <a:effectLst/>
                <a:latin typeface="roboto" panose="02000000000000000000" pitchFamily="2" charset="0"/>
              </a:rPr>
              <a:t>) Purification of a homogeneous population by sorting for </a:t>
            </a:r>
            <a:r>
              <a:rPr lang="en-US" b="0" i="0" dirty="0" err="1">
                <a:solidFill>
                  <a:srgbClr val="707070"/>
                </a:solidFill>
                <a:effectLst/>
                <a:latin typeface="roboto" panose="02000000000000000000" pitchFamily="2" charset="0"/>
              </a:rPr>
              <a:t>mCherry</a:t>
            </a:r>
            <a:r>
              <a:rPr lang="en-US" b="0" i="0" baseline="30000" dirty="0" err="1">
                <a:solidFill>
                  <a:srgbClr val="707070"/>
                </a:solidFill>
                <a:effectLst/>
                <a:latin typeface="roboto" panose="02000000000000000000" pitchFamily="2" charset="0"/>
              </a:rPr>
              <a:t>high</a:t>
            </a:r>
            <a:r>
              <a:rPr lang="en-US" b="0" i="0" dirty="0">
                <a:solidFill>
                  <a:srgbClr val="707070"/>
                </a:solidFill>
                <a:effectLst/>
                <a:latin typeface="roboto" panose="02000000000000000000" pitchFamily="2" charset="0"/>
              </a:rPr>
              <a:t>/</a:t>
            </a:r>
            <a:r>
              <a:rPr lang="en-US" b="0" i="0" dirty="0" err="1">
                <a:solidFill>
                  <a:srgbClr val="707070"/>
                </a:solidFill>
                <a:effectLst/>
                <a:latin typeface="roboto" panose="02000000000000000000" pitchFamily="2" charset="0"/>
              </a:rPr>
              <a:t>GFP</a:t>
            </a:r>
            <a:r>
              <a:rPr lang="en-US" b="0" i="0" baseline="30000" dirty="0" err="1">
                <a:solidFill>
                  <a:srgbClr val="707070"/>
                </a:solidFill>
                <a:effectLst/>
                <a:latin typeface="roboto" panose="02000000000000000000" pitchFamily="2" charset="0"/>
              </a:rPr>
              <a:t>low</a:t>
            </a:r>
            <a:r>
              <a:rPr lang="en-US" b="0" i="0" dirty="0">
                <a:solidFill>
                  <a:srgbClr val="707070"/>
                </a:solidFill>
                <a:effectLst/>
                <a:latin typeface="roboto" panose="02000000000000000000" pitchFamily="2" charset="0"/>
              </a:rPr>
              <a:t> cells. When allowed to communicate through lateral inhibition, the cells </a:t>
            </a:r>
            <a:r>
              <a:rPr lang="en-US" b="0" i="0" dirty="0" err="1">
                <a:solidFill>
                  <a:srgbClr val="707070"/>
                </a:solidFill>
                <a:effectLst/>
                <a:latin typeface="roboto" panose="02000000000000000000" pitchFamily="2" charset="0"/>
              </a:rPr>
              <a:t>rebifurcate</a:t>
            </a:r>
            <a:r>
              <a:rPr lang="en-US" b="0" i="0" dirty="0">
                <a:solidFill>
                  <a:srgbClr val="707070"/>
                </a:solidFill>
                <a:effectLst/>
                <a:latin typeface="roboto" panose="02000000000000000000" pitchFamily="2" charset="0"/>
              </a:rPr>
              <a:t> into two distinct fluorescently labeled populations (bottom). See fig. S4 and supplementary materials for more information on how the lateral inhibition circuit was constructed and executed. (</a:t>
            </a:r>
            <a:r>
              <a:rPr lang="en-US" b="1" i="0" dirty="0">
                <a:solidFill>
                  <a:srgbClr val="707070"/>
                </a:solidFill>
                <a:effectLst/>
                <a:latin typeface="roboto" panose="02000000000000000000" pitchFamily="2" charset="0"/>
              </a:rPr>
              <a:t>D</a:t>
            </a:r>
            <a:r>
              <a:rPr lang="en-US" b="0" i="0" dirty="0">
                <a:solidFill>
                  <a:srgbClr val="707070"/>
                </a:solidFill>
                <a:effectLst/>
                <a:latin typeface="roboto" panose="02000000000000000000" pitchFamily="2" charset="0"/>
              </a:rPr>
              <a:t>) Development of the single-genotype two-layer structure. Time frames are shown at 1, 25, and 50 hours, showing initial cell fate bifurcation followed by formation of a stable two-layer structure. </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29</a:t>
            </a:fld>
            <a:endParaRPr lang="en-US"/>
          </a:p>
        </p:txBody>
      </p:sp>
    </p:spTree>
    <p:extLst>
      <p:ext uri="{BB962C8B-B14F-4D97-AF65-F5344CB8AC3E}">
        <p14:creationId xmlns:p14="http://schemas.microsoft.com/office/powerpoint/2010/main" val="4273887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5B96A-0324-B9F3-5587-3A8C934B6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3818E-6B38-3745-A069-23714F606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23F63-F686-B9C9-1464-05F5DEF21938}"/>
              </a:ext>
            </a:extLst>
          </p:cNvPr>
          <p:cNvSpPr>
            <a:spLocks noGrp="1"/>
          </p:cNvSpPr>
          <p:nvPr>
            <p:ph type="body" idx="1"/>
          </p:nvPr>
        </p:nvSpPr>
        <p:spPr/>
        <p:txBody>
          <a:bodyPr/>
          <a:lstStyle/>
          <a:p>
            <a:r>
              <a:rPr lang="en-US" b="0" i="0" dirty="0">
                <a:solidFill>
                  <a:srgbClr val="707070"/>
                </a:solidFill>
                <a:effectLst/>
                <a:latin typeface="roboto" panose="02000000000000000000" pitchFamily="2" charset="0"/>
              </a:rPr>
              <a:t>(</a:t>
            </a:r>
            <a:r>
              <a:rPr lang="en-US" b="1" i="0" dirty="0">
                <a:solidFill>
                  <a:srgbClr val="707070"/>
                </a:solidFill>
                <a:effectLst/>
                <a:latin typeface="roboto" panose="02000000000000000000" pitchFamily="2" charset="0"/>
              </a:rPr>
              <a:t>A</a:t>
            </a:r>
            <a:r>
              <a:rPr lang="en-US" b="0" i="0" dirty="0">
                <a:solidFill>
                  <a:srgbClr val="707070"/>
                </a:solidFill>
                <a:effectLst/>
                <a:latin typeface="roboto" panose="02000000000000000000" pitchFamily="2" charset="0"/>
              </a:rPr>
              <a:t>) Design of single-genotype circuit with lateral inhibition between sender (CD19</a:t>
            </a:r>
            <a:r>
              <a:rPr lang="en-US" b="0" i="0" baseline="30000" dirty="0">
                <a:solidFill>
                  <a:srgbClr val="707070"/>
                </a:solidFill>
                <a:effectLst/>
                <a:latin typeface="roboto" panose="02000000000000000000" pitchFamily="2" charset="0"/>
              </a:rPr>
              <a:t>+</a:t>
            </a:r>
            <a:r>
              <a:rPr lang="en-US" b="0" i="0" dirty="0">
                <a:solidFill>
                  <a:srgbClr val="707070"/>
                </a:solidFill>
                <a:effectLst/>
                <a:latin typeface="roboto" panose="02000000000000000000" pitchFamily="2" charset="0"/>
              </a:rPr>
              <a:t>) and receiver (antiCD19-synNotch–activated) states. The cell encodes both CD19 and anti-CD19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but activated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receptor drives expression of </a:t>
            </a:r>
            <a:r>
              <a:rPr lang="en-US" b="0" i="0" dirty="0" err="1">
                <a:solidFill>
                  <a:srgbClr val="707070"/>
                </a:solidFill>
                <a:effectLst/>
                <a:latin typeface="roboto" panose="02000000000000000000" pitchFamily="2" charset="0"/>
              </a:rPr>
              <a:t>tet</a:t>
            </a:r>
            <a:r>
              <a:rPr lang="en-US" b="0" i="0" dirty="0">
                <a:solidFill>
                  <a:srgbClr val="707070"/>
                </a:solidFill>
                <a:effectLst/>
                <a:latin typeface="roboto" panose="02000000000000000000" pitchFamily="2" charset="0"/>
              </a:rPr>
              <a:t> repressor (</a:t>
            </a:r>
            <a:r>
              <a:rPr lang="en-US" b="0" i="0" dirty="0" err="1">
                <a:solidFill>
                  <a:srgbClr val="707070"/>
                </a:solidFill>
                <a:effectLst/>
                <a:latin typeface="roboto" panose="02000000000000000000" pitchFamily="2" charset="0"/>
              </a:rPr>
              <a:t>tTS</a:t>
            </a:r>
            <a:r>
              <a:rPr lang="en-US" b="0" i="0" dirty="0">
                <a:solidFill>
                  <a:srgbClr val="707070"/>
                </a:solidFill>
                <a:effectLst/>
                <a:latin typeface="roboto" panose="02000000000000000000" pitchFamily="2" charset="0"/>
              </a:rPr>
              <a:t>), which inhibits CD19 expression. Thus, neighboring cells will drive each other into opposite states indicated by red and green fluorescent markers (fate RED and GREEN). (</a:t>
            </a:r>
            <a:r>
              <a:rPr lang="en-US" b="1" i="0" dirty="0">
                <a:solidFill>
                  <a:srgbClr val="707070"/>
                </a:solidFill>
                <a:effectLst/>
                <a:latin typeface="roboto" panose="02000000000000000000" pitchFamily="2" charset="0"/>
              </a:rPr>
              <a:t>B</a:t>
            </a:r>
            <a:r>
              <a:rPr lang="en-US" b="0" i="0" dirty="0">
                <a:solidFill>
                  <a:srgbClr val="707070"/>
                </a:solidFill>
                <a:effectLst/>
                <a:latin typeface="roboto" panose="02000000000000000000" pitchFamily="2" charset="0"/>
              </a:rPr>
              <a:t>) E-cadherin expression driven from the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-activated promoter. An initially homogeneous population of red cells undergoes bifurcation into RED fate and Ecad-positive GREEN fate by lateral inhibition, and GREEN-fate cells are finally sorted inside to form an inner core. The system starts with a single-genotype population but is expected to organize into a two-layer structure. (</a:t>
            </a:r>
            <a:r>
              <a:rPr lang="en-US" b="1" i="0" dirty="0">
                <a:solidFill>
                  <a:srgbClr val="707070"/>
                </a:solidFill>
                <a:effectLst/>
                <a:latin typeface="roboto" panose="02000000000000000000" pitchFamily="2" charset="0"/>
              </a:rPr>
              <a:t>C</a:t>
            </a:r>
            <a:r>
              <a:rPr lang="en-US" b="0" i="0" dirty="0">
                <a:solidFill>
                  <a:srgbClr val="707070"/>
                </a:solidFill>
                <a:effectLst/>
                <a:latin typeface="roboto" panose="02000000000000000000" pitchFamily="2" charset="0"/>
              </a:rPr>
              <a:t>) Purification of a homogeneous population by sorting for </a:t>
            </a:r>
            <a:r>
              <a:rPr lang="en-US" b="0" i="0" dirty="0" err="1">
                <a:solidFill>
                  <a:srgbClr val="707070"/>
                </a:solidFill>
                <a:effectLst/>
                <a:latin typeface="roboto" panose="02000000000000000000" pitchFamily="2" charset="0"/>
              </a:rPr>
              <a:t>mCherry</a:t>
            </a:r>
            <a:r>
              <a:rPr lang="en-US" b="0" i="0" baseline="30000" dirty="0" err="1">
                <a:solidFill>
                  <a:srgbClr val="707070"/>
                </a:solidFill>
                <a:effectLst/>
                <a:latin typeface="roboto" panose="02000000000000000000" pitchFamily="2" charset="0"/>
              </a:rPr>
              <a:t>high</a:t>
            </a:r>
            <a:r>
              <a:rPr lang="en-US" b="0" i="0" dirty="0">
                <a:solidFill>
                  <a:srgbClr val="707070"/>
                </a:solidFill>
                <a:effectLst/>
                <a:latin typeface="roboto" panose="02000000000000000000" pitchFamily="2" charset="0"/>
              </a:rPr>
              <a:t>/</a:t>
            </a:r>
            <a:r>
              <a:rPr lang="en-US" b="0" i="0" dirty="0" err="1">
                <a:solidFill>
                  <a:srgbClr val="707070"/>
                </a:solidFill>
                <a:effectLst/>
                <a:latin typeface="roboto" panose="02000000000000000000" pitchFamily="2" charset="0"/>
              </a:rPr>
              <a:t>GFP</a:t>
            </a:r>
            <a:r>
              <a:rPr lang="en-US" b="0" i="0" baseline="30000" dirty="0" err="1">
                <a:solidFill>
                  <a:srgbClr val="707070"/>
                </a:solidFill>
                <a:effectLst/>
                <a:latin typeface="roboto" panose="02000000000000000000" pitchFamily="2" charset="0"/>
              </a:rPr>
              <a:t>low</a:t>
            </a:r>
            <a:r>
              <a:rPr lang="en-US" b="0" i="0" dirty="0">
                <a:solidFill>
                  <a:srgbClr val="707070"/>
                </a:solidFill>
                <a:effectLst/>
                <a:latin typeface="roboto" panose="02000000000000000000" pitchFamily="2" charset="0"/>
              </a:rPr>
              <a:t> cells. When allowed to communicate through lateral inhibition, the cells </a:t>
            </a:r>
            <a:r>
              <a:rPr lang="en-US" b="0" i="0" dirty="0" err="1">
                <a:solidFill>
                  <a:srgbClr val="707070"/>
                </a:solidFill>
                <a:effectLst/>
                <a:latin typeface="roboto" panose="02000000000000000000" pitchFamily="2" charset="0"/>
              </a:rPr>
              <a:t>rebifurcate</a:t>
            </a:r>
            <a:r>
              <a:rPr lang="en-US" b="0" i="0" dirty="0">
                <a:solidFill>
                  <a:srgbClr val="707070"/>
                </a:solidFill>
                <a:effectLst/>
                <a:latin typeface="roboto" panose="02000000000000000000" pitchFamily="2" charset="0"/>
              </a:rPr>
              <a:t> into two distinct fluorescently labeled populations (bottom). See fig. S4 and supplementary materials for more information on how the lateral inhibition circuit was constructed and executed. (</a:t>
            </a:r>
            <a:r>
              <a:rPr lang="en-US" b="1" i="0" dirty="0">
                <a:solidFill>
                  <a:srgbClr val="707070"/>
                </a:solidFill>
                <a:effectLst/>
                <a:latin typeface="roboto" panose="02000000000000000000" pitchFamily="2" charset="0"/>
              </a:rPr>
              <a:t>D</a:t>
            </a:r>
            <a:r>
              <a:rPr lang="en-US" b="0" i="0" dirty="0">
                <a:solidFill>
                  <a:srgbClr val="707070"/>
                </a:solidFill>
                <a:effectLst/>
                <a:latin typeface="roboto" panose="02000000000000000000" pitchFamily="2" charset="0"/>
              </a:rPr>
              <a:t>) Development of the single-genotype two-layer structure. Time frames are shown at 1, 25, and 50 hours, showing initial cell fate bifurcation followed by formation of a stable two-layer structure. </a:t>
            </a:r>
            <a:endParaRPr lang="en-US" dirty="0"/>
          </a:p>
        </p:txBody>
      </p:sp>
      <p:sp>
        <p:nvSpPr>
          <p:cNvPr id="4" name="Slide Number Placeholder 3">
            <a:extLst>
              <a:ext uri="{FF2B5EF4-FFF2-40B4-BE49-F238E27FC236}">
                <a16:creationId xmlns:a16="http://schemas.microsoft.com/office/drawing/2014/main" id="{6472F85F-A201-4C7B-8850-6DE61A450399}"/>
              </a:ext>
            </a:extLst>
          </p:cNvPr>
          <p:cNvSpPr>
            <a:spLocks noGrp="1"/>
          </p:cNvSpPr>
          <p:nvPr>
            <p:ph type="sldNum" sz="quarter" idx="5"/>
          </p:nvPr>
        </p:nvSpPr>
        <p:spPr/>
        <p:txBody>
          <a:bodyPr/>
          <a:lstStyle/>
          <a:p>
            <a:fld id="{55DA091A-ED0C-3444-98C2-170363A88846}" type="slidenum">
              <a:rPr lang="en-US" smtClean="0"/>
              <a:pPr/>
              <a:t>30</a:t>
            </a:fld>
            <a:endParaRPr lang="en-US"/>
          </a:p>
        </p:txBody>
      </p:sp>
    </p:spTree>
    <p:extLst>
      <p:ext uri="{BB962C8B-B14F-4D97-AF65-F5344CB8AC3E}">
        <p14:creationId xmlns:p14="http://schemas.microsoft.com/office/powerpoint/2010/main" val="3631831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a:t>
            </a:r>
            <a:r>
              <a:rPr lang="en-US" b="1" i="0" dirty="0">
                <a:solidFill>
                  <a:srgbClr val="707070"/>
                </a:solidFill>
                <a:effectLst/>
                <a:latin typeface="roboto" panose="02000000000000000000" pitchFamily="2" charset="0"/>
              </a:rPr>
              <a:t>A</a:t>
            </a:r>
            <a:r>
              <a:rPr lang="en-US" b="0" i="0" dirty="0">
                <a:solidFill>
                  <a:srgbClr val="707070"/>
                </a:solidFill>
                <a:effectLst/>
                <a:latin typeface="roboto" panose="02000000000000000000" pitchFamily="2" charset="0"/>
              </a:rPr>
              <a:t>)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receptors detect </a:t>
            </a:r>
            <a:r>
              <a:rPr lang="en-US" b="0" i="0" dirty="0" err="1">
                <a:solidFill>
                  <a:srgbClr val="707070"/>
                </a:solidFill>
                <a:effectLst/>
                <a:latin typeface="roboto" panose="02000000000000000000" pitchFamily="2" charset="0"/>
              </a:rPr>
              <a:t>juxtacrine</a:t>
            </a:r>
            <a:r>
              <a:rPr lang="en-US" b="0" i="0" dirty="0">
                <a:solidFill>
                  <a:srgbClr val="707070"/>
                </a:solidFill>
                <a:effectLst/>
                <a:latin typeface="roboto" panose="02000000000000000000" pitchFamily="2" charset="0"/>
              </a:rPr>
              <a:t> signals (e.g., membrane-tethered GFP). In the diffusible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system, soluble GFP is produced from a secretor cell, then trapped by anti-GFP anchor protein, and finally presented to anti-GFP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on a receiver cell. (</a:t>
            </a:r>
            <a:r>
              <a:rPr lang="en-US" b="1" i="0" dirty="0">
                <a:solidFill>
                  <a:srgbClr val="707070"/>
                </a:solidFill>
                <a:effectLst/>
                <a:latin typeface="roboto" panose="02000000000000000000" pitchFamily="2" charset="0"/>
              </a:rPr>
              <a:t>B</a:t>
            </a:r>
            <a:r>
              <a:rPr lang="en-US" b="0" i="0" dirty="0">
                <a:solidFill>
                  <a:srgbClr val="707070"/>
                </a:solidFill>
                <a:effectLst/>
                <a:latin typeface="roboto" panose="02000000000000000000" pitchFamily="2" charset="0"/>
              </a:rPr>
              <a:t>) Multiple arbitrary proteins with two recognition sites could be converted into synthetic morphogens (see fig. S3 for construction of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-PNE peptide morphogen). </a:t>
            </a:r>
            <a:r>
              <a:rPr lang="en-US" b="0" i="0" dirty="0" err="1">
                <a:solidFill>
                  <a:srgbClr val="707070"/>
                </a:solidFill>
                <a:effectLst/>
                <a:latin typeface="roboto" panose="02000000000000000000" pitchFamily="2" charset="0"/>
              </a:rPr>
              <a:t>Kd</a:t>
            </a:r>
            <a:r>
              <a:rPr lang="en-US" b="0" i="0" dirty="0">
                <a:solidFill>
                  <a:srgbClr val="707070"/>
                </a:solidFill>
                <a:effectLst/>
                <a:latin typeface="roboto" panose="02000000000000000000" pitchFamily="2" charset="0"/>
              </a:rPr>
              <a:t>, dissociation constant. </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33</a:t>
            </a:fld>
            <a:endParaRPr lang="en-US"/>
          </a:p>
        </p:txBody>
      </p:sp>
    </p:spTree>
    <p:extLst>
      <p:ext uri="{BB962C8B-B14F-4D97-AF65-F5344CB8AC3E}">
        <p14:creationId xmlns:p14="http://schemas.microsoft.com/office/powerpoint/2010/main" val="3321994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a:t>
            </a:r>
            <a:r>
              <a:rPr lang="en-US" b="1" i="0" dirty="0">
                <a:solidFill>
                  <a:srgbClr val="707070"/>
                </a:solidFill>
                <a:effectLst/>
                <a:latin typeface="roboto" panose="02000000000000000000" pitchFamily="2" charset="0"/>
              </a:rPr>
              <a:t>C</a:t>
            </a:r>
            <a:r>
              <a:rPr lang="en-US" b="0" i="0" dirty="0">
                <a:solidFill>
                  <a:srgbClr val="707070"/>
                </a:solidFill>
                <a:effectLst/>
                <a:latin typeface="roboto" panose="02000000000000000000" pitchFamily="2" charset="0"/>
              </a:rPr>
              <a:t>) Testing diffusible GFP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system in L929 mouse fibroblasts. Anchor cell expresses anti-GFP LaG2 anchor protein. Receiver cell expresses anti-GFP LaG17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(induces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 reporter). 1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GFP-secreting cells, 0.5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anchor cells, and 0.5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receiver cells were cultured overnight, and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 induction in receiver cells was measured by flow cytometry. (</a:t>
            </a:r>
            <a:r>
              <a:rPr lang="en-US" b="1" i="0" dirty="0">
                <a:solidFill>
                  <a:srgbClr val="707070"/>
                </a:solidFill>
                <a:effectLst/>
                <a:latin typeface="roboto" panose="02000000000000000000" pitchFamily="2" charset="0"/>
              </a:rPr>
              <a:t>D</a:t>
            </a:r>
            <a:r>
              <a:rPr lang="en-US" b="0" i="0" dirty="0">
                <a:solidFill>
                  <a:srgbClr val="707070"/>
                </a:solidFill>
                <a:effectLst/>
                <a:latin typeface="roboto" panose="02000000000000000000" pitchFamily="2" charset="0"/>
              </a:rPr>
              <a:t>) </a:t>
            </a:r>
            <a:r>
              <a:rPr lang="en-US" b="0" i="0" dirty="0" err="1">
                <a:solidFill>
                  <a:srgbClr val="707070"/>
                </a:solidFill>
                <a:effectLst/>
                <a:latin typeface="roboto" panose="02000000000000000000" pitchFamily="2" charset="0"/>
              </a:rPr>
              <a:t>Juxtacrine</a:t>
            </a:r>
            <a:r>
              <a:rPr lang="en-US" b="0" i="0" dirty="0">
                <a:solidFill>
                  <a:srgbClr val="707070"/>
                </a:solidFill>
                <a:effectLst/>
                <a:latin typeface="roboto" panose="02000000000000000000" pitchFamily="2" charset="0"/>
              </a:rPr>
              <a:t> versus diffusible GFP signaling gradient. Left pole has 3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sender cells, and right body has 1.5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cells (100% receiver cells for </a:t>
            </a:r>
            <a:r>
              <a:rPr lang="en-US" b="0" i="0" dirty="0" err="1">
                <a:solidFill>
                  <a:srgbClr val="707070"/>
                </a:solidFill>
                <a:effectLst/>
                <a:latin typeface="roboto" panose="02000000000000000000" pitchFamily="2" charset="0"/>
              </a:rPr>
              <a:t>juxtacrine</a:t>
            </a:r>
            <a:r>
              <a:rPr lang="en-US" b="0" i="0" dirty="0">
                <a:solidFill>
                  <a:srgbClr val="707070"/>
                </a:solidFill>
                <a:effectLst/>
                <a:latin typeface="roboto" panose="02000000000000000000" pitchFamily="2" charset="0"/>
              </a:rPr>
              <a:t>; 50:50 </a:t>
            </a:r>
            <a:r>
              <a:rPr lang="en-US" b="0" i="0" dirty="0" err="1">
                <a:solidFill>
                  <a:srgbClr val="707070"/>
                </a:solidFill>
                <a:effectLst/>
                <a:latin typeface="roboto" panose="02000000000000000000" pitchFamily="2" charset="0"/>
              </a:rPr>
              <a:t>anchor:receiver</a:t>
            </a:r>
            <a:r>
              <a:rPr lang="en-US" b="0" i="0" dirty="0">
                <a:solidFill>
                  <a:srgbClr val="707070"/>
                </a:solidFill>
                <a:effectLst/>
                <a:latin typeface="roboto" panose="02000000000000000000" pitchFamily="2" charset="0"/>
              </a:rPr>
              <a:t> cells for diffusible GFP; see fig. S2, A and B). Images were taken by </a:t>
            </a:r>
            <a:r>
              <a:rPr lang="en-US" b="0" i="0" dirty="0" err="1">
                <a:solidFill>
                  <a:srgbClr val="707070"/>
                </a:solidFill>
                <a:effectLst/>
                <a:latin typeface="roboto" panose="02000000000000000000" pitchFamily="2" charset="0"/>
              </a:rPr>
              <a:t>incucyte</a:t>
            </a:r>
            <a:r>
              <a:rPr lang="en-US" b="0" i="0" dirty="0">
                <a:solidFill>
                  <a:srgbClr val="707070"/>
                </a:solidFill>
                <a:effectLst/>
                <a:latin typeface="roboto" panose="02000000000000000000" pitchFamily="2" charset="0"/>
              </a:rPr>
              <a:t> system over 4 days when system reached steady state (movie S1). Individual lines show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 intensity every 12 hours. </a:t>
            </a:r>
            <a:r>
              <a:rPr lang="en-US" b="0" i="0" dirty="0" err="1">
                <a:solidFill>
                  <a:srgbClr val="707070"/>
                </a:solidFill>
                <a:effectLst/>
                <a:latin typeface="roboto" panose="02000000000000000000" pitchFamily="2" charset="0"/>
              </a:rPr>
              <a:t>memb</a:t>
            </a:r>
            <a:r>
              <a:rPr lang="en-US" b="0" i="0" dirty="0">
                <a:solidFill>
                  <a:srgbClr val="707070"/>
                </a:solidFill>
                <a:effectLst/>
                <a:latin typeface="roboto" panose="02000000000000000000" pitchFamily="2" charset="0"/>
              </a:rPr>
              <a:t>., membrane.</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34</a:t>
            </a:fld>
            <a:endParaRPr lang="en-US"/>
          </a:p>
        </p:txBody>
      </p:sp>
    </p:spTree>
    <p:extLst>
      <p:ext uri="{BB962C8B-B14F-4D97-AF65-F5344CB8AC3E}">
        <p14:creationId xmlns:p14="http://schemas.microsoft.com/office/powerpoint/2010/main" val="2250597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a:t>
            </a:r>
            <a:r>
              <a:rPr lang="en-US" b="1" i="0" dirty="0">
                <a:solidFill>
                  <a:srgbClr val="707070"/>
                </a:solidFill>
                <a:effectLst/>
                <a:latin typeface="roboto" panose="02000000000000000000" pitchFamily="2" charset="0"/>
              </a:rPr>
              <a:t>A</a:t>
            </a:r>
            <a:r>
              <a:rPr lang="en-US" b="0" i="0" dirty="0">
                <a:solidFill>
                  <a:srgbClr val="707070"/>
                </a:solidFill>
                <a:effectLst/>
                <a:latin typeface="roboto" panose="02000000000000000000" pitchFamily="2" charset="0"/>
              </a:rPr>
              <a:t>) Anchor density can tune synthetic GFP morphogen gradient shape and signaling range. We constructed bodies with four different densities of LaG2-anchor by using two types of variations: anchor expression level (high or low) and fraction of cells in the body that express anchor (100 or 50%). </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35</a:t>
            </a:fld>
            <a:endParaRPr lang="en-US"/>
          </a:p>
        </p:txBody>
      </p:sp>
    </p:spTree>
    <p:extLst>
      <p:ext uri="{BB962C8B-B14F-4D97-AF65-F5344CB8AC3E}">
        <p14:creationId xmlns:p14="http://schemas.microsoft.com/office/powerpoint/2010/main" val="16954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 self replicating system / factory</a:t>
            </a:r>
          </a:p>
        </p:txBody>
      </p:sp>
      <p:sp>
        <p:nvSpPr>
          <p:cNvPr id="4" name="Slide Number Placeholder 3"/>
          <p:cNvSpPr>
            <a:spLocks noGrp="1"/>
          </p:cNvSpPr>
          <p:nvPr>
            <p:ph type="sldNum" sz="quarter" idx="5"/>
          </p:nvPr>
        </p:nvSpPr>
        <p:spPr/>
        <p:txBody>
          <a:bodyPr/>
          <a:lstStyle/>
          <a:p>
            <a:fld id="{55DA091A-ED0C-3444-98C2-170363A88846}" type="slidenum">
              <a:rPr lang="en-US" smtClean="0"/>
              <a:pPr/>
              <a:t>3</a:t>
            </a:fld>
            <a:endParaRPr lang="en-US"/>
          </a:p>
        </p:txBody>
      </p:sp>
    </p:spTree>
    <p:extLst>
      <p:ext uri="{BB962C8B-B14F-4D97-AF65-F5344CB8AC3E}">
        <p14:creationId xmlns:p14="http://schemas.microsoft.com/office/powerpoint/2010/main" val="45166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We used a three-well insert wall to build three regions: morphogen pole, body, and inhibitor pole. The morphogen pole has a mixture of 1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-PNE–secreting cells and 2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parental L929 cells. The body has a 1.5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mixture of anti-PNE anchor cells and anti-</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 </a:t>
            </a:r>
            <a:r>
              <a:rPr lang="en-US" b="0" i="0" dirty="0" err="1">
                <a:solidFill>
                  <a:srgbClr val="707070"/>
                </a:solidFill>
                <a:effectLst/>
                <a:latin typeface="roboto" panose="02000000000000000000" pitchFamily="2" charset="0"/>
              </a:rPr>
              <a:t>synNotch</a:t>
            </a:r>
            <a:r>
              <a:rPr lang="en-US" b="0" i="0" dirty="0">
                <a:solidFill>
                  <a:srgbClr val="707070"/>
                </a:solidFill>
                <a:effectLst/>
                <a:latin typeface="roboto" panose="02000000000000000000" pitchFamily="2" charset="0"/>
              </a:rPr>
              <a:t> receiver cells (50:50 ratio). The inhibitor pole has cells expressing anti–</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-PNE inhibitor (total cell number: 3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of cells; varying number of inhibitor cells: 0, 0.1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0.3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or 1.0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remaining cells were parental L929). BFP output was quantified by In Cell Analyzer 6000 at day 4 (see fig. S6 for GFP inhibitor analysis).</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36</a:t>
            </a:fld>
            <a:endParaRPr lang="en-US"/>
          </a:p>
        </p:txBody>
      </p:sp>
    </p:spTree>
    <p:extLst>
      <p:ext uri="{BB962C8B-B14F-4D97-AF65-F5344CB8AC3E}">
        <p14:creationId xmlns:p14="http://schemas.microsoft.com/office/powerpoint/2010/main" val="3735966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a:t>
            </a:r>
            <a:r>
              <a:rPr lang="en-US" b="1" i="0" dirty="0">
                <a:solidFill>
                  <a:srgbClr val="707070"/>
                </a:solidFill>
                <a:effectLst/>
                <a:latin typeface="roboto" panose="02000000000000000000" pitchFamily="2" charset="0"/>
              </a:rPr>
              <a:t>A</a:t>
            </a:r>
            <a:r>
              <a:rPr lang="en-US" b="0" i="0" dirty="0">
                <a:solidFill>
                  <a:srgbClr val="707070"/>
                </a:solidFill>
                <a:effectLst/>
                <a:latin typeface="roboto" panose="02000000000000000000" pitchFamily="2" charset="0"/>
              </a:rPr>
              <a:t>) In a positive feedback circuit, GFP morphogen activates receiver cells to induce the secretion of more GFP. In a negative feedback circuit, GFP morphogen induces the expression of </a:t>
            </a:r>
            <a:r>
              <a:rPr lang="en-US" b="0" i="0" dirty="0" err="1">
                <a:solidFill>
                  <a:srgbClr val="707070"/>
                </a:solidFill>
                <a:effectLst/>
                <a:latin typeface="roboto" panose="02000000000000000000" pitchFamily="2" charset="0"/>
              </a:rPr>
              <a:t>antimorphogen</a:t>
            </a:r>
            <a:r>
              <a:rPr lang="en-US" b="0" i="0" dirty="0">
                <a:solidFill>
                  <a:srgbClr val="707070"/>
                </a:solidFill>
                <a:effectLst/>
                <a:latin typeface="roboto" panose="02000000000000000000" pitchFamily="2" charset="0"/>
              </a:rPr>
              <a:t> inhibitor by receiver cells. TF, transcription factor. (</a:t>
            </a:r>
            <a:r>
              <a:rPr lang="en-US" b="1" i="0" dirty="0">
                <a:solidFill>
                  <a:srgbClr val="707070"/>
                </a:solidFill>
                <a:effectLst/>
                <a:latin typeface="roboto" panose="02000000000000000000" pitchFamily="2" charset="0"/>
              </a:rPr>
              <a:t>B</a:t>
            </a:r>
            <a:r>
              <a:rPr lang="en-US" b="0" i="0" dirty="0">
                <a:solidFill>
                  <a:srgbClr val="707070"/>
                </a:solidFill>
                <a:effectLst/>
                <a:latin typeface="roboto" panose="02000000000000000000" pitchFamily="2" charset="0"/>
              </a:rPr>
              <a:t>) Comparison of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 output in the body with and without positive feedback at 96 hours (see fig. S7C for time course). The pole has 3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GFP-secreting cells; the body has a 1.5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mixture of anchor cells and receiver cells engineered with a positive feedback circuit (50:50 ratio). Images were taken by </a:t>
            </a:r>
            <a:r>
              <a:rPr lang="en-US" b="0" i="0" dirty="0" err="1">
                <a:solidFill>
                  <a:srgbClr val="707070"/>
                </a:solidFill>
                <a:effectLst/>
                <a:latin typeface="roboto" panose="02000000000000000000" pitchFamily="2" charset="0"/>
              </a:rPr>
              <a:t>incucyte</a:t>
            </a:r>
            <a:r>
              <a:rPr lang="en-US" b="0" i="0" dirty="0">
                <a:solidFill>
                  <a:srgbClr val="707070"/>
                </a:solidFill>
                <a:effectLst/>
                <a:latin typeface="roboto" panose="02000000000000000000" pitchFamily="2" charset="0"/>
              </a:rPr>
              <a:t> system for 4 days (movie S1). (</a:t>
            </a:r>
            <a:r>
              <a:rPr lang="en-US" b="1" i="0" dirty="0">
                <a:solidFill>
                  <a:srgbClr val="707070"/>
                </a:solidFill>
                <a:effectLst/>
                <a:latin typeface="roboto" panose="02000000000000000000" pitchFamily="2" charset="0"/>
              </a:rPr>
              <a:t>C</a:t>
            </a:r>
            <a:r>
              <a:rPr lang="en-US" b="0" i="0" dirty="0">
                <a:solidFill>
                  <a:srgbClr val="707070"/>
                </a:solidFill>
                <a:effectLst/>
                <a:latin typeface="roboto" panose="02000000000000000000" pitchFamily="2" charset="0"/>
              </a:rPr>
              <a:t>) Activity gradient profiles at 96 hours, with and without positive feedback. Shaded area shows SD from multiple experiments. (</a:t>
            </a:r>
            <a:r>
              <a:rPr lang="en-US" b="1" i="0" dirty="0">
                <a:solidFill>
                  <a:srgbClr val="707070"/>
                </a:solidFill>
                <a:effectLst/>
                <a:latin typeface="roboto" panose="02000000000000000000" pitchFamily="2" charset="0"/>
              </a:rPr>
              <a:t>D</a:t>
            </a:r>
            <a:r>
              <a:rPr lang="en-US" b="0" i="0" dirty="0">
                <a:solidFill>
                  <a:srgbClr val="707070"/>
                </a:solidFill>
                <a:effectLst/>
                <a:latin typeface="roboto" panose="02000000000000000000" pitchFamily="2" charset="0"/>
              </a:rPr>
              <a:t>) The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-positive area (integral of top plots) plotted over time shows that the body with negative feedback reaches steady state faster than it does without feedback. AU, arbitrary units.</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37</a:t>
            </a:fld>
            <a:endParaRPr lang="en-US"/>
          </a:p>
        </p:txBody>
      </p:sp>
    </p:spTree>
    <p:extLst>
      <p:ext uri="{BB962C8B-B14F-4D97-AF65-F5344CB8AC3E}">
        <p14:creationId xmlns:p14="http://schemas.microsoft.com/office/powerpoint/2010/main" val="553388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7070"/>
                </a:solidFill>
                <a:effectLst/>
                <a:latin typeface="roboto" panose="02000000000000000000" pitchFamily="2" charset="0"/>
              </a:rPr>
              <a:t>(</a:t>
            </a:r>
            <a:r>
              <a:rPr lang="en-US" b="1" i="0" dirty="0">
                <a:solidFill>
                  <a:srgbClr val="707070"/>
                </a:solidFill>
                <a:effectLst/>
                <a:latin typeface="roboto" panose="02000000000000000000" pitchFamily="2" charset="0"/>
              </a:rPr>
              <a:t>A</a:t>
            </a:r>
            <a:r>
              <a:rPr lang="en-US" b="0" i="0" dirty="0">
                <a:solidFill>
                  <a:srgbClr val="707070"/>
                </a:solidFill>
                <a:effectLst/>
                <a:latin typeface="roboto" panose="02000000000000000000" pitchFamily="2" charset="0"/>
              </a:rPr>
              <a:t>) In a positive feedback circuit, GFP morphogen activates receiver cells to induce the secretion of more GFP. In a negative feedback circuit, GFP morphogen induces the expression of </a:t>
            </a:r>
            <a:r>
              <a:rPr lang="en-US" b="0" i="0" dirty="0" err="1">
                <a:solidFill>
                  <a:srgbClr val="707070"/>
                </a:solidFill>
                <a:effectLst/>
                <a:latin typeface="roboto" panose="02000000000000000000" pitchFamily="2" charset="0"/>
              </a:rPr>
              <a:t>antimorphogen</a:t>
            </a:r>
            <a:r>
              <a:rPr lang="en-US" b="0" i="0" dirty="0">
                <a:solidFill>
                  <a:srgbClr val="707070"/>
                </a:solidFill>
                <a:effectLst/>
                <a:latin typeface="roboto" panose="02000000000000000000" pitchFamily="2" charset="0"/>
              </a:rPr>
              <a:t> inhibitor by receiver cells. TF, transcription factor. (</a:t>
            </a:r>
            <a:r>
              <a:rPr lang="en-US" b="1" i="0" dirty="0">
                <a:solidFill>
                  <a:srgbClr val="707070"/>
                </a:solidFill>
                <a:effectLst/>
                <a:latin typeface="roboto" panose="02000000000000000000" pitchFamily="2" charset="0"/>
              </a:rPr>
              <a:t>B</a:t>
            </a:r>
            <a:r>
              <a:rPr lang="en-US" b="0" i="0" dirty="0">
                <a:solidFill>
                  <a:srgbClr val="707070"/>
                </a:solidFill>
                <a:effectLst/>
                <a:latin typeface="roboto" panose="02000000000000000000" pitchFamily="2" charset="0"/>
              </a:rPr>
              <a:t>) Comparison of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 output in the body with and without positive feedback at 96 hours (see fig. S7C for time course). The pole has 3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GFP-secreting cells; the body has a 1.5 × 10</a:t>
            </a:r>
            <a:r>
              <a:rPr lang="en-US" b="0" i="0" baseline="30000" dirty="0">
                <a:solidFill>
                  <a:srgbClr val="707070"/>
                </a:solidFill>
                <a:effectLst/>
                <a:latin typeface="roboto" panose="02000000000000000000" pitchFamily="2" charset="0"/>
              </a:rPr>
              <a:t>4</a:t>
            </a:r>
            <a:r>
              <a:rPr lang="en-US" b="0" i="0" dirty="0">
                <a:solidFill>
                  <a:srgbClr val="707070"/>
                </a:solidFill>
                <a:effectLst/>
                <a:latin typeface="roboto" panose="02000000000000000000" pitchFamily="2" charset="0"/>
              </a:rPr>
              <a:t> mixture of anchor cells and receiver cells engineered with a positive feedback circuit (50:50 ratio). Images were taken by </a:t>
            </a:r>
            <a:r>
              <a:rPr lang="en-US" b="0" i="0" dirty="0" err="1">
                <a:solidFill>
                  <a:srgbClr val="707070"/>
                </a:solidFill>
                <a:effectLst/>
                <a:latin typeface="roboto" panose="02000000000000000000" pitchFamily="2" charset="0"/>
              </a:rPr>
              <a:t>incucyte</a:t>
            </a:r>
            <a:r>
              <a:rPr lang="en-US" b="0" i="0" dirty="0">
                <a:solidFill>
                  <a:srgbClr val="707070"/>
                </a:solidFill>
                <a:effectLst/>
                <a:latin typeface="roboto" panose="02000000000000000000" pitchFamily="2" charset="0"/>
              </a:rPr>
              <a:t> system for 4 days (movie S1). (</a:t>
            </a:r>
            <a:r>
              <a:rPr lang="en-US" b="1" i="0" dirty="0">
                <a:solidFill>
                  <a:srgbClr val="707070"/>
                </a:solidFill>
                <a:effectLst/>
                <a:latin typeface="roboto" panose="02000000000000000000" pitchFamily="2" charset="0"/>
              </a:rPr>
              <a:t>C</a:t>
            </a:r>
            <a:r>
              <a:rPr lang="en-US" b="0" i="0" dirty="0">
                <a:solidFill>
                  <a:srgbClr val="707070"/>
                </a:solidFill>
                <a:effectLst/>
                <a:latin typeface="roboto" panose="02000000000000000000" pitchFamily="2" charset="0"/>
              </a:rPr>
              <a:t>) Activity gradient profiles at 96 hours, with and without positive feedback. Shaded area shows SD from multiple experiments. (</a:t>
            </a:r>
            <a:r>
              <a:rPr lang="en-US" b="1" i="0" dirty="0">
                <a:solidFill>
                  <a:srgbClr val="707070"/>
                </a:solidFill>
                <a:effectLst/>
                <a:latin typeface="roboto" panose="02000000000000000000" pitchFamily="2" charset="0"/>
              </a:rPr>
              <a:t>D</a:t>
            </a:r>
            <a:r>
              <a:rPr lang="en-US" b="0" i="0" dirty="0">
                <a:solidFill>
                  <a:srgbClr val="707070"/>
                </a:solidFill>
                <a:effectLst/>
                <a:latin typeface="roboto" panose="02000000000000000000" pitchFamily="2" charset="0"/>
              </a:rPr>
              <a:t>) The </a:t>
            </a:r>
            <a:r>
              <a:rPr lang="en-US" b="0" i="0" dirty="0" err="1">
                <a:solidFill>
                  <a:srgbClr val="707070"/>
                </a:solidFill>
                <a:effectLst/>
                <a:latin typeface="roboto" panose="02000000000000000000" pitchFamily="2" charset="0"/>
              </a:rPr>
              <a:t>mCherry</a:t>
            </a:r>
            <a:r>
              <a:rPr lang="en-US" b="0" i="0" dirty="0">
                <a:solidFill>
                  <a:srgbClr val="707070"/>
                </a:solidFill>
                <a:effectLst/>
                <a:latin typeface="roboto" panose="02000000000000000000" pitchFamily="2" charset="0"/>
              </a:rPr>
              <a:t>-positive area (integral of top plots) plotted over time shows that the body with negative feedback reaches steady state faster than it does without feedback. AU, arbitrary units.</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38</a:t>
            </a:fld>
            <a:endParaRPr lang="en-US"/>
          </a:p>
        </p:txBody>
      </p:sp>
    </p:spTree>
    <p:extLst>
      <p:ext uri="{BB962C8B-B14F-4D97-AF65-F5344CB8AC3E}">
        <p14:creationId xmlns:p14="http://schemas.microsoft.com/office/powerpoint/2010/main" val="304740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5</a:t>
            </a:fld>
            <a:endParaRPr lang="en-US"/>
          </a:p>
        </p:txBody>
      </p:sp>
    </p:spTree>
    <p:extLst>
      <p:ext uri="{BB962C8B-B14F-4D97-AF65-F5344CB8AC3E}">
        <p14:creationId xmlns:p14="http://schemas.microsoft.com/office/powerpoint/2010/main" val="279804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pitchFamily="2" charset="0"/>
              </a:rPr>
              <a:t>The circuit </a:t>
            </a:r>
            <a:r>
              <a:rPr lang="en-US" dirty="0" err="1">
                <a:effectLst/>
                <a:latin typeface="Times" pitchFamily="2" charset="0"/>
              </a:rPr>
              <a:t>programmes</a:t>
            </a:r>
            <a:r>
              <a:rPr lang="en-US" dirty="0">
                <a:effectLst/>
                <a:latin typeface="Times" pitchFamily="2" charset="0"/>
              </a:rPr>
              <a:t> a bacterial population to maintain a cell density that is lower than the limits imposed by the environment (for example, by nutrient supply). The </a:t>
            </a:r>
            <a:r>
              <a:rPr lang="en-US" dirty="0" err="1">
                <a:effectLst/>
                <a:latin typeface="Times" pitchFamily="2" charset="0"/>
              </a:rPr>
              <a:t>LuxI</a:t>
            </a:r>
            <a:r>
              <a:rPr lang="en-US" dirty="0">
                <a:effectLst/>
                <a:latin typeface="Times" pitchFamily="2" charset="0"/>
              </a:rPr>
              <a:t> protein of the well-characterized </a:t>
            </a:r>
            <a:r>
              <a:rPr lang="en-US" dirty="0" err="1">
                <a:effectLst/>
                <a:latin typeface="Times" pitchFamily="2" charset="0"/>
              </a:rPr>
              <a:t>LuxI</a:t>
            </a:r>
            <a:r>
              <a:rPr lang="en-US" dirty="0">
                <a:effectLst/>
                <a:latin typeface="Times" pitchFamily="2" charset="0"/>
              </a:rPr>
              <a:t>/</a:t>
            </a:r>
            <a:r>
              <a:rPr lang="en-US" dirty="0" err="1">
                <a:effectLst/>
                <a:latin typeface="Times" pitchFamily="2" charset="0"/>
              </a:rPr>
              <a:t>LuxR</a:t>
            </a:r>
            <a:r>
              <a:rPr lang="en-US" dirty="0">
                <a:effectLst/>
                <a:latin typeface="Times" pitchFamily="2" charset="0"/>
              </a:rPr>
              <a:t> system synthesizes a small, diffusible acyl-homoserine lactone (AHL) </a:t>
            </a:r>
            <a:r>
              <a:rPr lang="en-US" dirty="0" err="1">
                <a:effectLst/>
                <a:latin typeface="Times" pitchFamily="2" charset="0"/>
              </a:rPr>
              <a:t>signalling</a:t>
            </a:r>
            <a:r>
              <a:rPr lang="en-US" dirty="0">
                <a:effectLst/>
                <a:latin typeface="Times" pitchFamily="2" charset="0"/>
              </a:rPr>
              <a:t> molecule. The AHL accumulates in the experimental medium and inside the cells as the cell density increases. At sufficiently high concentrations, it binds and activates the </a:t>
            </a:r>
            <a:r>
              <a:rPr lang="en-US" dirty="0" err="1">
                <a:effectLst/>
                <a:latin typeface="Times" pitchFamily="2" charset="0"/>
              </a:rPr>
              <a:t>LuxR</a:t>
            </a:r>
            <a:r>
              <a:rPr lang="en-US" dirty="0">
                <a:effectLst/>
                <a:latin typeface="Times" pitchFamily="2" charset="0"/>
              </a:rPr>
              <a:t> transcriptional regulator, which in turn induces the expression of a killer gene (</a:t>
            </a:r>
            <a:r>
              <a:rPr lang="en-US" dirty="0">
                <a:effectLst/>
                <a:latin typeface="Helvetica" pitchFamily="2" charset="0"/>
              </a:rPr>
              <a:t>E</a:t>
            </a:r>
            <a:r>
              <a:rPr lang="en-US" dirty="0">
                <a:effectLst/>
                <a:latin typeface="Times" pitchFamily="2" charset="0"/>
              </a:rPr>
              <a:t>) under the control of a </a:t>
            </a:r>
            <a:r>
              <a:rPr lang="en-US" dirty="0" err="1">
                <a:effectLst/>
                <a:latin typeface="Helvetica" pitchFamily="2" charset="0"/>
              </a:rPr>
              <a:t>luxI</a:t>
            </a:r>
            <a:r>
              <a:rPr lang="en-US" dirty="0">
                <a:effectLst/>
                <a:latin typeface="Helvetica" pitchFamily="2" charset="0"/>
              </a:rPr>
              <a:t> </a:t>
            </a:r>
            <a:r>
              <a:rPr lang="en-US" dirty="0">
                <a:effectLst/>
                <a:latin typeface="Times" pitchFamily="2" charset="0"/>
              </a:rPr>
              <a:t>promoter (</a:t>
            </a:r>
            <a:r>
              <a:rPr lang="en-US" dirty="0" err="1">
                <a:effectLst/>
                <a:latin typeface="Times" pitchFamily="2" charset="0"/>
              </a:rPr>
              <a:t>p</a:t>
            </a:r>
            <a:r>
              <a:rPr lang="en-US" dirty="0" err="1">
                <a:effectLst/>
                <a:latin typeface="Helvetica" pitchFamily="2" charset="0"/>
              </a:rPr>
              <a:t>luxI</a:t>
            </a:r>
            <a:r>
              <a:rPr lang="en-US" dirty="0">
                <a:effectLst/>
                <a:latin typeface="Times" pitchFamily="2" charset="0"/>
              </a:rPr>
              <a:t>). Sufficiently high levels of the killer protein cause cell death.</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7</a:t>
            </a:fld>
            <a:endParaRPr lang="en-US"/>
          </a:p>
        </p:txBody>
      </p:sp>
    </p:spTree>
    <p:extLst>
      <p:ext uri="{BB962C8B-B14F-4D97-AF65-F5344CB8AC3E}">
        <p14:creationId xmlns:p14="http://schemas.microsoft.com/office/powerpoint/2010/main" val="328454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pitchFamily="2" charset="0"/>
              </a:rPr>
              <a:t>The circuit </a:t>
            </a:r>
            <a:r>
              <a:rPr lang="en-US" dirty="0" err="1">
                <a:effectLst/>
                <a:latin typeface="Times" pitchFamily="2" charset="0"/>
              </a:rPr>
              <a:t>programmes</a:t>
            </a:r>
            <a:r>
              <a:rPr lang="en-US" dirty="0">
                <a:effectLst/>
                <a:latin typeface="Times" pitchFamily="2" charset="0"/>
              </a:rPr>
              <a:t> a bacterial population to maintain a cell density that is lower than the limits imposed by the environment (for example, by nutrient supply). The </a:t>
            </a:r>
            <a:r>
              <a:rPr lang="en-US" dirty="0" err="1">
                <a:effectLst/>
                <a:latin typeface="Times" pitchFamily="2" charset="0"/>
              </a:rPr>
              <a:t>LuxI</a:t>
            </a:r>
            <a:r>
              <a:rPr lang="en-US" dirty="0">
                <a:effectLst/>
                <a:latin typeface="Times" pitchFamily="2" charset="0"/>
              </a:rPr>
              <a:t> protein of the well-characterized </a:t>
            </a:r>
            <a:r>
              <a:rPr lang="en-US" dirty="0" err="1">
                <a:effectLst/>
                <a:latin typeface="Times" pitchFamily="2" charset="0"/>
              </a:rPr>
              <a:t>LuxI</a:t>
            </a:r>
            <a:r>
              <a:rPr lang="en-US" dirty="0">
                <a:effectLst/>
                <a:latin typeface="Times" pitchFamily="2" charset="0"/>
              </a:rPr>
              <a:t>/</a:t>
            </a:r>
            <a:r>
              <a:rPr lang="en-US" dirty="0" err="1">
                <a:effectLst/>
                <a:latin typeface="Times" pitchFamily="2" charset="0"/>
              </a:rPr>
              <a:t>LuxR</a:t>
            </a:r>
            <a:r>
              <a:rPr lang="en-US" dirty="0">
                <a:effectLst/>
                <a:latin typeface="Times" pitchFamily="2" charset="0"/>
              </a:rPr>
              <a:t> system synthesizes a small, diffusible acyl-homoserine lactone (AHL) </a:t>
            </a:r>
            <a:r>
              <a:rPr lang="en-US" dirty="0" err="1">
                <a:effectLst/>
                <a:latin typeface="Times" pitchFamily="2" charset="0"/>
              </a:rPr>
              <a:t>signalling</a:t>
            </a:r>
            <a:r>
              <a:rPr lang="en-US" dirty="0">
                <a:effectLst/>
                <a:latin typeface="Times" pitchFamily="2" charset="0"/>
              </a:rPr>
              <a:t> molecule. The AHL accumulates in the experimental medium and inside the cells as the cell density increases. At sufficiently high concentrations, it binds and activates the </a:t>
            </a:r>
            <a:r>
              <a:rPr lang="en-US" dirty="0" err="1">
                <a:effectLst/>
                <a:latin typeface="Times" pitchFamily="2" charset="0"/>
              </a:rPr>
              <a:t>LuxR</a:t>
            </a:r>
            <a:r>
              <a:rPr lang="en-US" dirty="0">
                <a:effectLst/>
                <a:latin typeface="Times" pitchFamily="2" charset="0"/>
              </a:rPr>
              <a:t> transcriptional regulator, which in turn induces the expression of a killer gene (</a:t>
            </a:r>
            <a:r>
              <a:rPr lang="en-US" dirty="0">
                <a:effectLst/>
                <a:latin typeface="Helvetica" pitchFamily="2" charset="0"/>
              </a:rPr>
              <a:t>E</a:t>
            </a:r>
            <a:r>
              <a:rPr lang="en-US" dirty="0">
                <a:effectLst/>
                <a:latin typeface="Times" pitchFamily="2" charset="0"/>
              </a:rPr>
              <a:t>) under the control of a </a:t>
            </a:r>
            <a:r>
              <a:rPr lang="en-US" dirty="0" err="1">
                <a:effectLst/>
                <a:latin typeface="Helvetica" pitchFamily="2" charset="0"/>
              </a:rPr>
              <a:t>luxI</a:t>
            </a:r>
            <a:r>
              <a:rPr lang="en-US" dirty="0">
                <a:effectLst/>
                <a:latin typeface="Helvetica" pitchFamily="2" charset="0"/>
              </a:rPr>
              <a:t> </a:t>
            </a:r>
            <a:r>
              <a:rPr lang="en-US" dirty="0">
                <a:effectLst/>
                <a:latin typeface="Times" pitchFamily="2" charset="0"/>
              </a:rPr>
              <a:t>promoter (</a:t>
            </a:r>
            <a:r>
              <a:rPr lang="en-US" dirty="0" err="1">
                <a:effectLst/>
                <a:latin typeface="Times" pitchFamily="2" charset="0"/>
              </a:rPr>
              <a:t>p</a:t>
            </a:r>
            <a:r>
              <a:rPr lang="en-US" dirty="0" err="1">
                <a:effectLst/>
                <a:latin typeface="Helvetica" pitchFamily="2" charset="0"/>
              </a:rPr>
              <a:t>luxI</a:t>
            </a:r>
            <a:r>
              <a:rPr lang="en-US" dirty="0">
                <a:effectLst/>
                <a:latin typeface="Times" pitchFamily="2" charset="0"/>
              </a:rPr>
              <a:t>). Sufficiently high levels of the killer protein cause cell death.</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8</a:t>
            </a:fld>
            <a:endParaRPr lang="en-US"/>
          </a:p>
        </p:txBody>
      </p:sp>
    </p:spTree>
    <p:extLst>
      <p:ext uri="{BB962C8B-B14F-4D97-AF65-F5344CB8AC3E}">
        <p14:creationId xmlns:p14="http://schemas.microsoft.com/office/powerpoint/2010/main" val="408822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pitchFamily="2" charset="0"/>
              </a:rPr>
              <a:t>The circuit </a:t>
            </a:r>
            <a:r>
              <a:rPr lang="en-US" dirty="0" err="1">
                <a:effectLst/>
                <a:latin typeface="Times" pitchFamily="2" charset="0"/>
              </a:rPr>
              <a:t>programmes</a:t>
            </a:r>
            <a:r>
              <a:rPr lang="en-US" dirty="0">
                <a:effectLst/>
                <a:latin typeface="Times" pitchFamily="2" charset="0"/>
              </a:rPr>
              <a:t> a bacterial population to maintain a cell density that is lower than the limits imposed by the environment (for example, by nutrient supply). The </a:t>
            </a:r>
            <a:r>
              <a:rPr lang="en-US" dirty="0" err="1">
                <a:effectLst/>
                <a:latin typeface="Times" pitchFamily="2" charset="0"/>
              </a:rPr>
              <a:t>LuxI</a:t>
            </a:r>
            <a:r>
              <a:rPr lang="en-US" dirty="0">
                <a:effectLst/>
                <a:latin typeface="Times" pitchFamily="2" charset="0"/>
              </a:rPr>
              <a:t> protein of the well-characterized </a:t>
            </a:r>
            <a:r>
              <a:rPr lang="en-US" dirty="0" err="1">
                <a:effectLst/>
                <a:latin typeface="Times" pitchFamily="2" charset="0"/>
              </a:rPr>
              <a:t>LuxI</a:t>
            </a:r>
            <a:r>
              <a:rPr lang="en-US" dirty="0">
                <a:effectLst/>
                <a:latin typeface="Times" pitchFamily="2" charset="0"/>
              </a:rPr>
              <a:t>/</a:t>
            </a:r>
            <a:r>
              <a:rPr lang="en-US" dirty="0" err="1">
                <a:effectLst/>
                <a:latin typeface="Times" pitchFamily="2" charset="0"/>
              </a:rPr>
              <a:t>LuxR</a:t>
            </a:r>
            <a:r>
              <a:rPr lang="en-US" dirty="0">
                <a:effectLst/>
                <a:latin typeface="Times" pitchFamily="2" charset="0"/>
              </a:rPr>
              <a:t> system synthesizes a small, diffusible acyl-homoserine lactone (AHL) </a:t>
            </a:r>
            <a:r>
              <a:rPr lang="en-US" dirty="0" err="1">
                <a:effectLst/>
                <a:latin typeface="Times" pitchFamily="2" charset="0"/>
              </a:rPr>
              <a:t>signalling</a:t>
            </a:r>
            <a:r>
              <a:rPr lang="en-US" dirty="0">
                <a:effectLst/>
                <a:latin typeface="Times" pitchFamily="2" charset="0"/>
              </a:rPr>
              <a:t> molecule. The AHL accumulates in the experimental medium and inside the cells as the cell density increases. At sufficiently high concentrations, it binds and activates the </a:t>
            </a:r>
            <a:r>
              <a:rPr lang="en-US" dirty="0" err="1">
                <a:effectLst/>
                <a:latin typeface="Times" pitchFamily="2" charset="0"/>
              </a:rPr>
              <a:t>LuxR</a:t>
            </a:r>
            <a:r>
              <a:rPr lang="en-US" dirty="0">
                <a:effectLst/>
                <a:latin typeface="Times" pitchFamily="2" charset="0"/>
              </a:rPr>
              <a:t> transcriptional regulator, which in turn induces the expression of a killer gene (</a:t>
            </a:r>
            <a:r>
              <a:rPr lang="en-US" dirty="0">
                <a:effectLst/>
                <a:latin typeface="Helvetica" pitchFamily="2" charset="0"/>
              </a:rPr>
              <a:t>E</a:t>
            </a:r>
            <a:r>
              <a:rPr lang="en-US" dirty="0">
                <a:effectLst/>
                <a:latin typeface="Times" pitchFamily="2" charset="0"/>
              </a:rPr>
              <a:t>) under the control of a </a:t>
            </a:r>
            <a:r>
              <a:rPr lang="en-US" dirty="0" err="1">
                <a:effectLst/>
                <a:latin typeface="Helvetica" pitchFamily="2" charset="0"/>
              </a:rPr>
              <a:t>luxI</a:t>
            </a:r>
            <a:r>
              <a:rPr lang="en-US" dirty="0">
                <a:effectLst/>
                <a:latin typeface="Helvetica" pitchFamily="2" charset="0"/>
              </a:rPr>
              <a:t> </a:t>
            </a:r>
            <a:r>
              <a:rPr lang="en-US" dirty="0">
                <a:effectLst/>
                <a:latin typeface="Times" pitchFamily="2" charset="0"/>
              </a:rPr>
              <a:t>promoter (</a:t>
            </a:r>
            <a:r>
              <a:rPr lang="en-US" dirty="0" err="1">
                <a:effectLst/>
                <a:latin typeface="Times" pitchFamily="2" charset="0"/>
              </a:rPr>
              <a:t>p</a:t>
            </a:r>
            <a:r>
              <a:rPr lang="en-US" dirty="0" err="1">
                <a:effectLst/>
                <a:latin typeface="Helvetica" pitchFamily="2" charset="0"/>
              </a:rPr>
              <a:t>luxI</a:t>
            </a:r>
            <a:r>
              <a:rPr lang="en-US" dirty="0">
                <a:effectLst/>
                <a:latin typeface="Times" pitchFamily="2" charset="0"/>
              </a:rPr>
              <a:t>). Sufficiently high levels of the killer protein cause cell death.</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9</a:t>
            </a:fld>
            <a:endParaRPr lang="en-US"/>
          </a:p>
        </p:txBody>
      </p:sp>
    </p:spTree>
    <p:extLst>
      <p:ext uri="{BB962C8B-B14F-4D97-AF65-F5344CB8AC3E}">
        <p14:creationId xmlns:p14="http://schemas.microsoft.com/office/powerpoint/2010/main" val="252515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Assumptions: (1) without the circuit, changes in viable cell density (N, ml-1) follow logistic kinetics with an intrinsic per capita growth rate of k (h-1) and a carrying capacity of Nm (ml-1); </a:t>
            </a:r>
          </a:p>
          <a:p>
            <a:r>
              <a:rPr lang="en-US" dirty="0"/>
              <a:t>(2) for circuit-regulated growth, the cell death rate is proportional to the intracellular concentration of the killer protein (E, </a:t>
            </a:r>
            <a:r>
              <a:rPr lang="en-US" dirty="0" err="1"/>
              <a:t>nM</a:t>
            </a:r>
            <a:r>
              <a:rPr lang="en-US" dirty="0"/>
              <a:t>) with a rate constant of d (nM-1 h-1)</a:t>
            </a:r>
          </a:p>
          <a:p>
            <a:r>
              <a:rPr lang="en-US" dirty="0"/>
              <a:t>(3) the production rate of E is proportional to AHL concentration (A, </a:t>
            </a:r>
            <a:r>
              <a:rPr lang="en-US" dirty="0" err="1"/>
              <a:t>nM</a:t>
            </a:r>
            <a:r>
              <a:rPr lang="en-US" dirty="0"/>
              <a:t>, assumed to be the same inside and outside the cells) with a rate constant of </a:t>
            </a:r>
            <a:r>
              <a:rPr lang="en-US" dirty="0" err="1"/>
              <a:t>kE</a:t>
            </a:r>
            <a:r>
              <a:rPr lang="en-US" dirty="0"/>
              <a:t> (h-1); </a:t>
            </a:r>
          </a:p>
          <a:p>
            <a:r>
              <a:rPr lang="en-US" dirty="0"/>
              <a:t>(4) AHL production rate is proportional to N with a rate constant of </a:t>
            </a:r>
            <a:r>
              <a:rPr lang="en-US" dirty="0" err="1"/>
              <a:t>νA</a:t>
            </a:r>
            <a:r>
              <a:rPr lang="en-US" dirty="0"/>
              <a:t> (</a:t>
            </a:r>
            <a:r>
              <a:rPr lang="en-US" dirty="0" err="1"/>
              <a:t>nM</a:t>
            </a:r>
            <a:r>
              <a:rPr lang="en-US" dirty="0"/>
              <a:t> ml h-1)</a:t>
            </a:r>
          </a:p>
          <a:p>
            <a:r>
              <a:rPr lang="en-US" dirty="0"/>
              <a:t>(5) degradation of the killer protein and AHL follows first-order kinetics with rate constants of </a:t>
            </a:r>
            <a:r>
              <a:rPr lang="en-US" dirty="0" err="1"/>
              <a:t>dE</a:t>
            </a:r>
            <a:r>
              <a:rPr lang="en-US" dirty="0"/>
              <a:t> (h-1) and </a:t>
            </a:r>
            <a:r>
              <a:rPr lang="en-US" dirty="0" err="1"/>
              <a:t>dA</a:t>
            </a:r>
            <a:r>
              <a:rPr lang="en-US" dirty="0"/>
              <a:t> (h-1).</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10</a:t>
            </a:fld>
            <a:endParaRPr lang="en-US"/>
          </a:p>
        </p:txBody>
      </p:sp>
    </p:spTree>
    <p:extLst>
      <p:ext uri="{BB962C8B-B14F-4D97-AF65-F5344CB8AC3E}">
        <p14:creationId xmlns:p14="http://schemas.microsoft.com/office/powerpoint/2010/main" val="235378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22222"/>
                </a:solidFill>
                <a:effectLst/>
                <a:latin typeface="Harding"/>
              </a:rPr>
              <a:t>Experimentally measured growth curves (a) and corresponding levels of LacZ</a:t>
            </a:r>
            <a:r>
              <a:rPr lang="el-GR" b="1" i="0" dirty="0">
                <a:solidFill>
                  <a:srgbClr val="222222"/>
                </a:solidFill>
                <a:effectLst/>
                <a:latin typeface="Harding"/>
              </a:rPr>
              <a:t>α–</a:t>
            </a:r>
            <a:r>
              <a:rPr lang="en-US" b="1" i="0" dirty="0" err="1">
                <a:solidFill>
                  <a:srgbClr val="222222"/>
                </a:solidFill>
                <a:effectLst/>
                <a:latin typeface="Harding"/>
              </a:rPr>
              <a:t>CcdB</a:t>
            </a:r>
            <a:r>
              <a:rPr lang="en-US" b="1" i="0" dirty="0">
                <a:solidFill>
                  <a:srgbClr val="222222"/>
                </a:solidFill>
                <a:effectLst/>
                <a:latin typeface="Harding"/>
              </a:rPr>
              <a:t> (b) of Top10F′ cells with the population-control circuit OFF (filled squares) and ON (open squares) for pH 7.0. </a:t>
            </a:r>
            <a:r>
              <a:rPr lang="en-US" b="0" i="0" dirty="0">
                <a:solidFill>
                  <a:srgbClr val="222222"/>
                </a:solidFill>
                <a:effectLst/>
                <a:latin typeface="Harding"/>
              </a:rPr>
              <a:t>Model predictions are shown in solid (ON) and dotted (OFF) lines, except for the OFF case of LacZ activity, where the killer protein concentration is always zero in the model. The simulated LacZ activity is obtained by multiplying the simulated killer protein concentration (in </a:t>
            </a:r>
            <a:r>
              <a:rPr lang="en-US" b="0" i="0" dirty="0" err="1">
                <a:solidFill>
                  <a:srgbClr val="222222"/>
                </a:solidFill>
                <a:effectLst/>
                <a:latin typeface="Harding"/>
              </a:rPr>
              <a:t>nM</a:t>
            </a:r>
            <a:r>
              <a:rPr lang="en-US" b="0" i="0" dirty="0">
                <a:solidFill>
                  <a:srgbClr val="222222"/>
                </a:solidFill>
                <a:effectLst/>
                <a:latin typeface="Harding"/>
              </a:rPr>
              <a:t>) by a constant factor so that the experiment and simulation are at the same scale. Insets show the growth curves and the LacZ activity in linear scale for the ON case. The similar growth of two cultures at low cell density is an intrinsic feature of the circuit and is not caused by a lag in circuit activation. When the ON culture at steady state was diluted into fresh medium with and without the inducer, the resulting cultures again grew similarly at low density but deviated at high density. </a:t>
            </a:r>
            <a:r>
              <a:rPr lang="en-US" b="1" i="0" dirty="0">
                <a:solidFill>
                  <a:srgbClr val="222222"/>
                </a:solidFill>
                <a:effectLst/>
                <a:latin typeface="Harding"/>
              </a:rPr>
              <a:t>B.</a:t>
            </a:r>
            <a:r>
              <a:rPr lang="en-US" b="0" i="0" dirty="0">
                <a:solidFill>
                  <a:srgbClr val="222222"/>
                </a:solidFill>
                <a:effectLst/>
                <a:latin typeface="Harding"/>
              </a:rPr>
              <a:t> </a:t>
            </a:r>
            <a:r>
              <a:rPr lang="en-US" dirty="0">
                <a:effectLst/>
                <a:latin typeface="Times" pitchFamily="2" charset="0"/>
              </a:rPr>
              <a:t>Intracellular levels of </a:t>
            </a:r>
            <a:r>
              <a:rPr lang="en-US" dirty="0" err="1">
                <a:effectLst/>
                <a:latin typeface="Times" pitchFamily="2" charset="0"/>
              </a:rPr>
              <a:t>LacZa</a:t>
            </a:r>
            <a:r>
              <a:rPr lang="en-US" dirty="0">
                <a:effectLst/>
                <a:latin typeface="Times" pitchFamily="2" charset="0"/>
              </a:rPr>
              <a:t>–</a:t>
            </a:r>
            <a:r>
              <a:rPr lang="en-US" dirty="0" err="1">
                <a:effectLst/>
                <a:latin typeface="Times" pitchFamily="2" charset="0"/>
              </a:rPr>
              <a:t>CcdB</a:t>
            </a:r>
            <a:r>
              <a:rPr lang="en-US" dirty="0">
                <a:effectLst/>
                <a:latin typeface="Times" pitchFamily="2" charset="0"/>
              </a:rPr>
              <a:t> for the ON culture, measured in terms of LacZ activity, reached a steady state after an overshoot, again predicted by the simulation. The basal level of </a:t>
            </a:r>
            <a:r>
              <a:rPr lang="en-US" dirty="0" err="1">
                <a:effectLst/>
                <a:latin typeface="Times" pitchFamily="2" charset="0"/>
              </a:rPr>
              <a:t>LacZa</a:t>
            </a:r>
            <a:r>
              <a:rPr lang="en-US" dirty="0">
                <a:effectLst/>
                <a:latin typeface="Times" pitchFamily="2" charset="0"/>
              </a:rPr>
              <a:t>–</a:t>
            </a:r>
            <a:r>
              <a:rPr lang="en-US" dirty="0" err="1">
                <a:effectLst/>
                <a:latin typeface="Times" pitchFamily="2" charset="0"/>
              </a:rPr>
              <a:t>CcdB</a:t>
            </a:r>
            <a:r>
              <a:rPr lang="en-US" dirty="0">
                <a:effectLst/>
                <a:latin typeface="Times" pitchFamily="2" charset="0"/>
              </a:rPr>
              <a:t> expression in the OFF culture was negligible for all time points.</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11</a:t>
            </a:fld>
            <a:endParaRPr lang="en-US"/>
          </a:p>
        </p:txBody>
      </p:sp>
    </p:spTree>
    <p:extLst>
      <p:ext uri="{BB962C8B-B14F-4D97-AF65-F5344CB8AC3E}">
        <p14:creationId xmlns:p14="http://schemas.microsoft.com/office/powerpoint/2010/main" val="216797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3" indent="0" algn="ctr">
              <a:buNone/>
              <a:defRPr>
                <a:solidFill>
                  <a:schemeClr val="tx1">
                    <a:tint val="75000"/>
                  </a:schemeClr>
                </a:solidFill>
              </a:defRPr>
            </a:lvl2pPr>
            <a:lvl3pPr marL="914287" indent="0" algn="ctr">
              <a:buNone/>
              <a:defRPr>
                <a:solidFill>
                  <a:schemeClr val="tx1">
                    <a:tint val="75000"/>
                  </a:schemeClr>
                </a:solidFill>
              </a:defRPr>
            </a:lvl3pPr>
            <a:lvl4pPr marL="1371430" indent="0" algn="ctr">
              <a:buNone/>
              <a:defRPr>
                <a:solidFill>
                  <a:schemeClr val="tx1">
                    <a:tint val="75000"/>
                  </a:schemeClr>
                </a:solidFill>
              </a:defRPr>
            </a:lvl4pPr>
            <a:lvl5pPr marL="1828573" indent="0" algn="ctr">
              <a:buNone/>
              <a:defRPr>
                <a:solidFill>
                  <a:schemeClr val="tx1">
                    <a:tint val="75000"/>
                  </a:schemeClr>
                </a:solidFill>
              </a:defRPr>
            </a:lvl5pPr>
            <a:lvl6pPr marL="2285717" indent="0" algn="ctr">
              <a:buNone/>
              <a:defRPr>
                <a:solidFill>
                  <a:schemeClr val="tx1">
                    <a:tint val="75000"/>
                  </a:schemeClr>
                </a:solidFill>
              </a:defRPr>
            </a:lvl6pPr>
            <a:lvl7pPr marL="2742860" indent="0" algn="ctr">
              <a:buNone/>
              <a:defRPr>
                <a:solidFill>
                  <a:schemeClr val="tx1">
                    <a:tint val="75000"/>
                  </a:schemeClr>
                </a:solidFill>
              </a:defRPr>
            </a:lvl7pPr>
            <a:lvl8pPr marL="3200003" indent="0" algn="ctr">
              <a:buNone/>
              <a:defRPr>
                <a:solidFill>
                  <a:schemeClr val="tx1">
                    <a:tint val="75000"/>
                  </a:schemeClr>
                </a:solidFill>
              </a:defRPr>
            </a:lvl8pPr>
            <a:lvl9pPr marL="36571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68F581-C218-024D-B49F-2D6102527D60}"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8F581-C218-024D-B49F-2D6102527D60}"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8F581-C218-024D-B49F-2D6102527D60}"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8F581-C218-024D-B49F-2D6102527D60}"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43" indent="0">
              <a:buNone/>
              <a:defRPr sz="1800">
                <a:solidFill>
                  <a:schemeClr val="tx1">
                    <a:tint val="75000"/>
                  </a:schemeClr>
                </a:solidFill>
              </a:defRPr>
            </a:lvl2pPr>
            <a:lvl3pPr marL="914287" indent="0">
              <a:buNone/>
              <a:defRPr sz="1600">
                <a:solidFill>
                  <a:schemeClr val="tx1">
                    <a:tint val="75000"/>
                  </a:schemeClr>
                </a:solidFill>
              </a:defRPr>
            </a:lvl3pPr>
            <a:lvl4pPr marL="1371430" indent="0">
              <a:buNone/>
              <a:defRPr sz="1400">
                <a:solidFill>
                  <a:schemeClr val="tx1">
                    <a:tint val="75000"/>
                  </a:schemeClr>
                </a:solidFill>
              </a:defRPr>
            </a:lvl4pPr>
            <a:lvl5pPr marL="1828573" indent="0">
              <a:buNone/>
              <a:defRPr sz="1400">
                <a:solidFill>
                  <a:schemeClr val="tx1">
                    <a:tint val="75000"/>
                  </a:schemeClr>
                </a:solidFill>
              </a:defRPr>
            </a:lvl5pPr>
            <a:lvl6pPr marL="2285717" indent="0">
              <a:buNone/>
              <a:defRPr sz="1400">
                <a:solidFill>
                  <a:schemeClr val="tx1">
                    <a:tint val="75000"/>
                  </a:schemeClr>
                </a:solidFill>
              </a:defRPr>
            </a:lvl6pPr>
            <a:lvl7pPr marL="2742860" indent="0">
              <a:buNone/>
              <a:defRPr sz="1400">
                <a:solidFill>
                  <a:schemeClr val="tx1">
                    <a:tint val="75000"/>
                  </a:schemeClr>
                </a:solidFill>
              </a:defRPr>
            </a:lvl7pPr>
            <a:lvl8pPr marL="3200003" indent="0">
              <a:buNone/>
              <a:defRPr sz="1400">
                <a:solidFill>
                  <a:schemeClr val="tx1">
                    <a:tint val="75000"/>
                  </a:schemeClr>
                </a:solidFill>
              </a:defRPr>
            </a:lvl8pPr>
            <a:lvl9pPr marL="365714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8F581-C218-024D-B49F-2D6102527D60}"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68F581-C218-024D-B49F-2D6102527D60}" type="datetimeFigureOut">
              <a:rPr lang="en-US" smtClean="0"/>
              <a:pPr/>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3" indent="0">
              <a:buNone/>
              <a:defRPr sz="2000" b="1"/>
            </a:lvl2pPr>
            <a:lvl3pPr marL="914287" indent="0">
              <a:buNone/>
              <a:defRPr sz="1800" b="1"/>
            </a:lvl3pPr>
            <a:lvl4pPr marL="1371430" indent="0">
              <a:buNone/>
              <a:defRPr sz="1600" b="1"/>
            </a:lvl4pPr>
            <a:lvl5pPr marL="1828573" indent="0">
              <a:buNone/>
              <a:defRPr sz="1600" b="1"/>
            </a:lvl5pPr>
            <a:lvl6pPr marL="2285717" indent="0">
              <a:buNone/>
              <a:defRPr sz="1600" b="1"/>
            </a:lvl6pPr>
            <a:lvl7pPr marL="2742860" indent="0">
              <a:buNone/>
              <a:defRPr sz="1600" b="1"/>
            </a:lvl7pPr>
            <a:lvl8pPr marL="3200003" indent="0">
              <a:buNone/>
              <a:defRPr sz="1600" b="1"/>
            </a:lvl8pPr>
            <a:lvl9pPr marL="365714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3" indent="0">
              <a:buNone/>
              <a:defRPr sz="2000" b="1"/>
            </a:lvl2pPr>
            <a:lvl3pPr marL="914287" indent="0">
              <a:buNone/>
              <a:defRPr sz="1800" b="1"/>
            </a:lvl3pPr>
            <a:lvl4pPr marL="1371430" indent="0">
              <a:buNone/>
              <a:defRPr sz="1600" b="1"/>
            </a:lvl4pPr>
            <a:lvl5pPr marL="1828573" indent="0">
              <a:buNone/>
              <a:defRPr sz="1600" b="1"/>
            </a:lvl5pPr>
            <a:lvl6pPr marL="2285717" indent="0">
              <a:buNone/>
              <a:defRPr sz="1600" b="1"/>
            </a:lvl6pPr>
            <a:lvl7pPr marL="2742860" indent="0">
              <a:buNone/>
              <a:defRPr sz="1600" b="1"/>
            </a:lvl7pPr>
            <a:lvl8pPr marL="3200003" indent="0">
              <a:buNone/>
              <a:defRPr sz="1600" b="1"/>
            </a:lvl8pPr>
            <a:lvl9pPr marL="365714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68F581-C218-024D-B49F-2D6102527D60}" type="datetimeFigureOut">
              <a:rPr lang="en-US" smtClean="0"/>
              <a:pPr/>
              <a:t>5/2/25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68F581-C218-024D-B49F-2D6102527D60}" type="datetimeFigureOut">
              <a:rPr lang="en-US" smtClean="0"/>
              <a:pPr/>
              <a:t>5/2/25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8F581-C218-024D-B49F-2D6102527D60}" type="datetimeFigureOut">
              <a:rPr lang="en-US" smtClean="0"/>
              <a:pPr/>
              <a:t>5/2/25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43" indent="0">
              <a:buNone/>
              <a:defRPr sz="1200"/>
            </a:lvl2pPr>
            <a:lvl3pPr marL="914287" indent="0">
              <a:buNone/>
              <a:defRPr sz="1000"/>
            </a:lvl3pPr>
            <a:lvl4pPr marL="1371430" indent="0">
              <a:buNone/>
              <a:defRPr sz="900"/>
            </a:lvl4pPr>
            <a:lvl5pPr marL="1828573" indent="0">
              <a:buNone/>
              <a:defRPr sz="900"/>
            </a:lvl5pPr>
            <a:lvl6pPr marL="2285717" indent="0">
              <a:buNone/>
              <a:defRPr sz="900"/>
            </a:lvl6pPr>
            <a:lvl7pPr marL="2742860" indent="0">
              <a:buNone/>
              <a:defRPr sz="900"/>
            </a:lvl7pPr>
            <a:lvl8pPr marL="3200003" indent="0">
              <a:buNone/>
              <a:defRPr sz="900"/>
            </a:lvl8pPr>
            <a:lvl9pPr marL="365714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8F581-C218-024D-B49F-2D6102527D60}" type="datetimeFigureOut">
              <a:rPr lang="en-US" smtClean="0"/>
              <a:pPr/>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3" indent="0">
              <a:buNone/>
              <a:defRPr sz="2800"/>
            </a:lvl2pPr>
            <a:lvl3pPr marL="914287" indent="0">
              <a:buNone/>
              <a:defRPr sz="2400"/>
            </a:lvl3pPr>
            <a:lvl4pPr marL="1371430" indent="0">
              <a:buNone/>
              <a:defRPr sz="2000"/>
            </a:lvl4pPr>
            <a:lvl5pPr marL="1828573" indent="0">
              <a:buNone/>
              <a:defRPr sz="2000"/>
            </a:lvl5pPr>
            <a:lvl6pPr marL="2285717" indent="0">
              <a:buNone/>
              <a:defRPr sz="2000"/>
            </a:lvl6pPr>
            <a:lvl7pPr marL="2742860" indent="0">
              <a:buNone/>
              <a:defRPr sz="2000"/>
            </a:lvl7pPr>
            <a:lvl8pPr marL="3200003" indent="0">
              <a:buNone/>
              <a:defRPr sz="2000"/>
            </a:lvl8pPr>
            <a:lvl9pPr marL="365714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3" indent="0">
              <a:buNone/>
              <a:defRPr sz="1200"/>
            </a:lvl2pPr>
            <a:lvl3pPr marL="914287" indent="0">
              <a:buNone/>
              <a:defRPr sz="1000"/>
            </a:lvl3pPr>
            <a:lvl4pPr marL="1371430" indent="0">
              <a:buNone/>
              <a:defRPr sz="900"/>
            </a:lvl4pPr>
            <a:lvl5pPr marL="1828573" indent="0">
              <a:buNone/>
              <a:defRPr sz="900"/>
            </a:lvl5pPr>
            <a:lvl6pPr marL="2285717" indent="0">
              <a:buNone/>
              <a:defRPr sz="900"/>
            </a:lvl6pPr>
            <a:lvl7pPr marL="2742860" indent="0">
              <a:buNone/>
              <a:defRPr sz="900"/>
            </a:lvl7pPr>
            <a:lvl8pPr marL="3200003" indent="0">
              <a:buNone/>
              <a:defRPr sz="900"/>
            </a:lvl8pPr>
            <a:lvl9pPr marL="365714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8F581-C218-024D-B49F-2D6102527D60}" type="datetimeFigureOut">
              <a:rPr lang="en-US" smtClean="0"/>
              <a:pPr/>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28" tIns="45714" rIns="91428" bIns="45714" rtlCol="0" anchor="ctr"/>
          <a:lstStyle>
            <a:lvl1pPr algn="l">
              <a:defRPr sz="1200">
                <a:solidFill>
                  <a:schemeClr val="tx1">
                    <a:tint val="75000"/>
                  </a:schemeClr>
                </a:solidFill>
              </a:defRPr>
            </a:lvl1pPr>
          </a:lstStyle>
          <a:p>
            <a:fld id="{7568F581-C218-024D-B49F-2D6102527D60}" type="datetimeFigureOut">
              <a:rPr lang="en-US" smtClean="0"/>
              <a:pPr/>
              <a:t>5/2/25</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8" tIns="45714" rIns="91428" bIns="45714" rtlCol="0" anchor="ctr"/>
          <a:lstStyle>
            <a:lvl1pPr algn="r">
              <a:defRPr sz="1200">
                <a:solidFill>
                  <a:schemeClr val="tx1">
                    <a:tint val="75000"/>
                  </a:schemeClr>
                </a:solidFill>
              </a:defRPr>
            </a:lvl1pPr>
          </a:lstStyle>
          <a:p>
            <a:fld id="{27472905-9D52-6F4A-B079-56E564C89F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3" rtl="0" eaLnBrk="1" latinLnBrk="0" hangingPunct="1">
        <a:spcBef>
          <a:spcPct val="0"/>
        </a:spcBef>
        <a:buNone/>
        <a:defRPr sz="4400" kern="1200">
          <a:solidFill>
            <a:schemeClr val="tx1"/>
          </a:solidFill>
          <a:latin typeface="+mj-lt"/>
          <a:ea typeface="+mj-ea"/>
          <a:cs typeface="+mj-cs"/>
        </a:defRPr>
      </a:lvl1pPr>
    </p:titleStyle>
    <p:bodyStyle>
      <a:lvl1pPr marL="342858" indent="-342858" algn="l" defTabSz="457143" rtl="0" eaLnBrk="1" latinLnBrk="0" hangingPunct="1">
        <a:spcBef>
          <a:spcPct val="20000"/>
        </a:spcBef>
        <a:buFont typeface="Arial"/>
        <a:buChar char="•"/>
        <a:defRPr sz="3200" kern="1200">
          <a:solidFill>
            <a:schemeClr val="tx1"/>
          </a:solidFill>
          <a:latin typeface="+mn-lt"/>
          <a:ea typeface="+mn-ea"/>
          <a:cs typeface="+mn-cs"/>
        </a:defRPr>
      </a:lvl1pPr>
      <a:lvl2pPr marL="742858" indent="-285715" algn="l" defTabSz="457143" rtl="0" eaLnBrk="1" latinLnBrk="0" hangingPunct="1">
        <a:spcBef>
          <a:spcPct val="20000"/>
        </a:spcBef>
        <a:buFont typeface="Arial"/>
        <a:buChar char="–"/>
        <a:defRPr sz="2800" kern="1200">
          <a:solidFill>
            <a:schemeClr val="tx1"/>
          </a:solidFill>
          <a:latin typeface="+mn-lt"/>
          <a:ea typeface="+mn-ea"/>
          <a:cs typeface="+mn-cs"/>
        </a:defRPr>
      </a:lvl2pPr>
      <a:lvl3pPr marL="1142858" indent="-228572" algn="l" defTabSz="457143" rtl="0" eaLnBrk="1" latinLnBrk="0" hangingPunct="1">
        <a:spcBef>
          <a:spcPct val="20000"/>
        </a:spcBef>
        <a:buFont typeface="Arial"/>
        <a:buChar char="•"/>
        <a:defRPr sz="2400" kern="1200">
          <a:solidFill>
            <a:schemeClr val="tx1"/>
          </a:solidFill>
          <a:latin typeface="+mn-lt"/>
          <a:ea typeface="+mn-ea"/>
          <a:cs typeface="+mn-cs"/>
        </a:defRPr>
      </a:lvl3pPr>
      <a:lvl4pPr marL="1600002" indent="-228572" algn="l" defTabSz="457143" rtl="0" eaLnBrk="1" latinLnBrk="0" hangingPunct="1">
        <a:spcBef>
          <a:spcPct val="20000"/>
        </a:spcBef>
        <a:buFont typeface="Arial"/>
        <a:buChar char="–"/>
        <a:defRPr sz="2000" kern="1200">
          <a:solidFill>
            <a:schemeClr val="tx1"/>
          </a:solidFill>
          <a:latin typeface="+mn-lt"/>
          <a:ea typeface="+mn-ea"/>
          <a:cs typeface="+mn-cs"/>
        </a:defRPr>
      </a:lvl4pPr>
      <a:lvl5pPr marL="2057145" indent="-228572" algn="l" defTabSz="457143" rtl="0" eaLnBrk="1" latinLnBrk="0" hangingPunct="1">
        <a:spcBef>
          <a:spcPct val="20000"/>
        </a:spcBef>
        <a:buFont typeface="Arial"/>
        <a:buChar char="»"/>
        <a:defRPr sz="2000" kern="1200">
          <a:solidFill>
            <a:schemeClr val="tx1"/>
          </a:solidFill>
          <a:latin typeface="+mn-lt"/>
          <a:ea typeface="+mn-ea"/>
          <a:cs typeface="+mn-cs"/>
        </a:defRPr>
      </a:lvl5pPr>
      <a:lvl6pPr marL="2514288" indent="-228572" algn="l" defTabSz="457143" rtl="0" eaLnBrk="1" latinLnBrk="0" hangingPunct="1">
        <a:spcBef>
          <a:spcPct val="20000"/>
        </a:spcBef>
        <a:buFont typeface="Arial"/>
        <a:buChar char="•"/>
        <a:defRPr sz="2000" kern="1200">
          <a:solidFill>
            <a:schemeClr val="tx1"/>
          </a:solidFill>
          <a:latin typeface="+mn-lt"/>
          <a:ea typeface="+mn-ea"/>
          <a:cs typeface="+mn-cs"/>
        </a:defRPr>
      </a:lvl6pPr>
      <a:lvl7pPr marL="2971432" indent="-228572" algn="l" defTabSz="457143" rtl="0" eaLnBrk="1" latinLnBrk="0" hangingPunct="1">
        <a:spcBef>
          <a:spcPct val="20000"/>
        </a:spcBef>
        <a:buFont typeface="Arial"/>
        <a:buChar char="•"/>
        <a:defRPr sz="2000" kern="1200">
          <a:solidFill>
            <a:schemeClr val="tx1"/>
          </a:solidFill>
          <a:latin typeface="+mn-lt"/>
          <a:ea typeface="+mn-ea"/>
          <a:cs typeface="+mn-cs"/>
        </a:defRPr>
      </a:lvl7pPr>
      <a:lvl8pPr marL="3428575" indent="-228572" algn="l" defTabSz="457143" rtl="0" eaLnBrk="1" latinLnBrk="0" hangingPunct="1">
        <a:spcBef>
          <a:spcPct val="20000"/>
        </a:spcBef>
        <a:buFont typeface="Arial"/>
        <a:buChar char="•"/>
        <a:defRPr sz="2000" kern="1200">
          <a:solidFill>
            <a:schemeClr val="tx1"/>
          </a:solidFill>
          <a:latin typeface="+mn-lt"/>
          <a:ea typeface="+mn-ea"/>
          <a:cs typeface="+mn-cs"/>
        </a:defRPr>
      </a:lvl8pPr>
      <a:lvl9pPr marL="3885718" indent="-228572" algn="l" defTabSz="45714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3" rtl="0" eaLnBrk="1" latinLnBrk="0" hangingPunct="1">
        <a:defRPr sz="1800" kern="1200">
          <a:solidFill>
            <a:schemeClr val="tx1"/>
          </a:solidFill>
          <a:latin typeface="+mn-lt"/>
          <a:ea typeface="+mn-ea"/>
          <a:cs typeface="+mn-cs"/>
        </a:defRPr>
      </a:lvl1pPr>
      <a:lvl2pPr marL="457143" algn="l" defTabSz="457143" rtl="0" eaLnBrk="1" latinLnBrk="0" hangingPunct="1">
        <a:defRPr sz="1800" kern="1200">
          <a:solidFill>
            <a:schemeClr val="tx1"/>
          </a:solidFill>
          <a:latin typeface="+mn-lt"/>
          <a:ea typeface="+mn-ea"/>
          <a:cs typeface="+mn-cs"/>
        </a:defRPr>
      </a:lvl2pPr>
      <a:lvl3pPr marL="914287" algn="l" defTabSz="457143" rtl="0" eaLnBrk="1" latinLnBrk="0" hangingPunct="1">
        <a:defRPr sz="1800" kern="1200">
          <a:solidFill>
            <a:schemeClr val="tx1"/>
          </a:solidFill>
          <a:latin typeface="+mn-lt"/>
          <a:ea typeface="+mn-ea"/>
          <a:cs typeface="+mn-cs"/>
        </a:defRPr>
      </a:lvl3pPr>
      <a:lvl4pPr marL="1371430" algn="l" defTabSz="457143" rtl="0" eaLnBrk="1" latinLnBrk="0" hangingPunct="1">
        <a:defRPr sz="1800" kern="1200">
          <a:solidFill>
            <a:schemeClr val="tx1"/>
          </a:solidFill>
          <a:latin typeface="+mn-lt"/>
          <a:ea typeface="+mn-ea"/>
          <a:cs typeface="+mn-cs"/>
        </a:defRPr>
      </a:lvl4pPr>
      <a:lvl5pPr marL="1828573" algn="l" defTabSz="457143" rtl="0" eaLnBrk="1" latinLnBrk="0" hangingPunct="1">
        <a:defRPr sz="1800" kern="1200">
          <a:solidFill>
            <a:schemeClr val="tx1"/>
          </a:solidFill>
          <a:latin typeface="+mn-lt"/>
          <a:ea typeface="+mn-ea"/>
          <a:cs typeface="+mn-cs"/>
        </a:defRPr>
      </a:lvl5pPr>
      <a:lvl6pPr marL="2285717" algn="l" defTabSz="457143" rtl="0" eaLnBrk="1" latinLnBrk="0" hangingPunct="1">
        <a:defRPr sz="1800" kern="1200">
          <a:solidFill>
            <a:schemeClr val="tx1"/>
          </a:solidFill>
          <a:latin typeface="+mn-lt"/>
          <a:ea typeface="+mn-ea"/>
          <a:cs typeface="+mn-cs"/>
        </a:defRPr>
      </a:lvl6pPr>
      <a:lvl7pPr marL="2742860" algn="l" defTabSz="457143" rtl="0" eaLnBrk="1" latinLnBrk="0" hangingPunct="1">
        <a:defRPr sz="1800" kern="1200">
          <a:solidFill>
            <a:schemeClr val="tx1"/>
          </a:solidFill>
          <a:latin typeface="+mn-lt"/>
          <a:ea typeface="+mn-ea"/>
          <a:cs typeface="+mn-cs"/>
        </a:defRPr>
      </a:lvl7pPr>
      <a:lvl8pPr marL="3200003" algn="l" defTabSz="457143" rtl="0" eaLnBrk="1" latinLnBrk="0" hangingPunct="1">
        <a:defRPr sz="1800" kern="1200">
          <a:solidFill>
            <a:schemeClr val="tx1"/>
          </a:solidFill>
          <a:latin typeface="+mn-lt"/>
          <a:ea typeface="+mn-ea"/>
          <a:cs typeface="+mn-cs"/>
        </a:defRPr>
      </a:lvl8pPr>
      <a:lvl9pPr marL="3657147" algn="l" defTabSz="4571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CB7C31-9151-FF48-84A3-F027F59801E2}"/>
              </a:ext>
            </a:extLst>
          </p:cNvPr>
          <p:cNvSpPr txBox="1"/>
          <p:nvPr/>
        </p:nvSpPr>
        <p:spPr>
          <a:xfrm>
            <a:off x="402764" y="367989"/>
            <a:ext cx="8341113"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Cell Engineering Lecture 3:</a:t>
            </a:r>
          </a:p>
          <a:p>
            <a:pPr algn="ctr"/>
            <a:r>
              <a:rPr lang="en-US" sz="3200" b="1" dirty="0">
                <a:latin typeface="Arial" panose="020B0604020202020204" pitchFamily="34" charset="0"/>
                <a:cs typeface="Arial" panose="020B0604020202020204" pitchFamily="34" charset="0"/>
              </a:rPr>
              <a:t>Multi cellular control</a:t>
            </a:r>
          </a:p>
        </p:txBody>
      </p:sp>
      <p:sp>
        <p:nvSpPr>
          <p:cNvPr id="5" name="TextBox 4">
            <a:extLst>
              <a:ext uri="{FF2B5EF4-FFF2-40B4-BE49-F238E27FC236}">
                <a16:creationId xmlns:a16="http://schemas.microsoft.com/office/drawing/2014/main" id="{4989DE38-6FB0-6F45-BA4C-E26A9F4773FC}"/>
              </a:ext>
            </a:extLst>
          </p:cNvPr>
          <p:cNvSpPr txBox="1"/>
          <p:nvPr/>
        </p:nvSpPr>
        <p:spPr>
          <a:xfrm>
            <a:off x="3724653" y="3473801"/>
            <a:ext cx="1694695" cy="1323439"/>
          </a:xfrm>
          <a:prstGeom prst="rect">
            <a:avLst/>
          </a:prstGeom>
          <a:noFill/>
        </p:spPr>
        <p:txBody>
          <a:bodyPr wrap="none" rtlCol="0">
            <a:spAutoFit/>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Patrick Barth</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BIOENG-320</a:t>
            </a:r>
          </a:p>
        </p:txBody>
      </p:sp>
    </p:spTree>
    <p:extLst>
      <p:ext uri="{BB962C8B-B14F-4D97-AF65-F5344CB8AC3E}">
        <p14:creationId xmlns:p14="http://schemas.microsoft.com/office/powerpoint/2010/main" val="13660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3D9C02-630A-761B-C3DB-61DFD3C32141}"/>
              </a:ext>
            </a:extLst>
          </p:cNvPr>
          <p:cNvSpPr txBox="1"/>
          <p:nvPr/>
        </p:nvSpPr>
        <p:spPr>
          <a:xfrm>
            <a:off x="143438" y="75414"/>
            <a:ext cx="8926221"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Programmed population control by cell–cell communication and regulated killing: the model</a:t>
            </a:r>
          </a:p>
        </p:txBody>
      </p:sp>
      <p:grpSp>
        <p:nvGrpSpPr>
          <p:cNvPr id="11" name="Group 10">
            <a:extLst>
              <a:ext uri="{FF2B5EF4-FFF2-40B4-BE49-F238E27FC236}">
                <a16:creationId xmlns:a16="http://schemas.microsoft.com/office/drawing/2014/main" id="{8EA08087-A83C-DE7C-AE99-589CB80FEB01}"/>
              </a:ext>
            </a:extLst>
          </p:cNvPr>
          <p:cNvGrpSpPr>
            <a:grpSpLocks noChangeAspect="1"/>
          </p:cNvGrpSpPr>
          <p:nvPr/>
        </p:nvGrpSpPr>
        <p:grpSpPr>
          <a:xfrm>
            <a:off x="3622906" y="2264168"/>
            <a:ext cx="3935243" cy="3108960"/>
            <a:chOff x="787817" y="1841396"/>
            <a:chExt cx="2797241" cy="2209904"/>
          </a:xfrm>
        </p:grpSpPr>
        <p:pic>
          <p:nvPicPr>
            <p:cNvPr id="8" name="Picture 7">
              <a:extLst>
                <a:ext uri="{FF2B5EF4-FFF2-40B4-BE49-F238E27FC236}">
                  <a16:creationId xmlns:a16="http://schemas.microsoft.com/office/drawing/2014/main" id="{2EE639AA-F4D7-4230-FA59-4644394B09CE}"/>
                </a:ext>
              </a:extLst>
            </p:cNvPr>
            <p:cNvPicPr>
              <a:picLocks noChangeAspect="1"/>
            </p:cNvPicPr>
            <p:nvPr/>
          </p:nvPicPr>
          <p:blipFill rotWithShape="1">
            <a:blip r:embed="rId3"/>
            <a:srcRect r="44936"/>
            <a:stretch/>
          </p:blipFill>
          <p:spPr>
            <a:xfrm>
              <a:off x="787817" y="1841396"/>
              <a:ext cx="2797241" cy="596900"/>
            </a:xfrm>
            <a:prstGeom prst="rect">
              <a:avLst/>
            </a:prstGeom>
          </p:spPr>
        </p:pic>
        <p:pic>
          <p:nvPicPr>
            <p:cNvPr id="9" name="Picture 8">
              <a:extLst>
                <a:ext uri="{FF2B5EF4-FFF2-40B4-BE49-F238E27FC236}">
                  <a16:creationId xmlns:a16="http://schemas.microsoft.com/office/drawing/2014/main" id="{F866C3E7-1529-B251-B44C-6D6B616FC949}"/>
                </a:ext>
              </a:extLst>
            </p:cNvPr>
            <p:cNvPicPr>
              <a:picLocks noChangeAspect="1"/>
            </p:cNvPicPr>
            <p:nvPr/>
          </p:nvPicPr>
          <p:blipFill rotWithShape="1">
            <a:blip r:embed="rId4"/>
            <a:srcRect r="44936"/>
            <a:stretch/>
          </p:blipFill>
          <p:spPr>
            <a:xfrm>
              <a:off x="787817" y="2547616"/>
              <a:ext cx="2797241" cy="673100"/>
            </a:xfrm>
            <a:prstGeom prst="rect">
              <a:avLst/>
            </a:prstGeom>
          </p:spPr>
        </p:pic>
        <p:pic>
          <p:nvPicPr>
            <p:cNvPr id="10" name="Picture 9">
              <a:extLst>
                <a:ext uri="{FF2B5EF4-FFF2-40B4-BE49-F238E27FC236}">
                  <a16:creationId xmlns:a16="http://schemas.microsoft.com/office/drawing/2014/main" id="{56190581-65C4-C08C-8806-8324EC26A0EB}"/>
                </a:ext>
              </a:extLst>
            </p:cNvPr>
            <p:cNvPicPr>
              <a:picLocks noChangeAspect="1"/>
            </p:cNvPicPr>
            <p:nvPr/>
          </p:nvPicPr>
          <p:blipFill rotWithShape="1">
            <a:blip r:embed="rId5"/>
            <a:srcRect r="44936"/>
            <a:stretch/>
          </p:blipFill>
          <p:spPr>
            <a:xfrm>
              <a:off x="787817" y="3429000"/>
              <a:ext cx="2797241" cy="622300"/>
            </a:xfrm>
            <a:prstGeom prst="rect">
              <a:avLst/>
            </a:prstGeom>
          </p:spPr>
        </p:pic>
      </p:grpSp>
      <p:sp>
        <p:nvSpPr>
          <p:cNvPr id="13" name="TextBox 12">
            <a:extLst>
              <a:ext uri="{FF2B5EF4-FFF2-40B4-BE49-F238E27FC236}">
                <a16:creationId xmlns:a16="http://schemas.microsoft.com/office/drawing/2014/main" id="{16BABECF-FAA8-66A2-7468-99C60044DD97}"/>
              </a:ext>
            </a:extLst>
          </p:cNvPr>
          <p:cNvSpPr txBox="1"/>
          <p:nvPr/>
        </p:nvSpPr>
        <p:spPr>
          <a:xfrm>
            <a:off x="1654946" y="5850541"/>
            <a:ext cx="5903203"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intracellular concentration of the killer protein (E)</a:t>
            </a:r>
          </a:p>
          <a:p>
            <a:r>
              <a:rPr lang="en-US" sz="2000" dirty="0">
                <a:latin typeface="Arial" panose="020B0604020202020204" pitchFamily="34" charset="0"/>
                <a:cs typeface="Arial" panose="020B0604020202020204" pitchFamily="34" charset="0"/>
              </a:rPr>
              <a:t>AHL concentration (A); viable cell density (N)</a:t>
            </a:r>
          </a:p>
        </p:txBody>
      </p:sp>
      <p:sp>
        <p:nvSpPr>
          <p:cNvPr id="4" name="TextBox 3">
            <a:extLst>
              <a:ext uri="{FF2B5EF4-FFF2-40B4-BE49-F238E27FC236}">
                <a16:creationId xmlns:a16="http://schemas.microsoft.com/office/drawing/2014/main" id="{A21FAAD2-9DC2-F763-0569-91C5A5CB8D6B}"/>
              </a:ext>
            </a:extLst>
          </p:cNvPr>
          <p:cNvSpPr txBox="1"/>
          <p:nvPr/>
        </p:nvSpPr>
        <p:spPr>
          <a:xfrm>
            <a:off x="143439" y="2462936"/>
            <a:ext cx="2412381"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Cell growth and death </a:t>
            </a:r>
          </a:p>
        </p:txBody>
      </p:sp>
      <p:sp>
        <p:nvSpPr>
          <p:cNvPr id="5" name="TextBox 4">
            <a:extLst>
              <a:ext uri="{FF2B5EF4-FFF2-40B4-BE49-F238E27FC236}">
                <a16:creationId xmlns:a16="http://schemas.microsoft.com/office/drawing/2014/main" id="{38CC98E9-5273-DA6A-D526-D2ED01A709B7}"/>
              </a:ext>
            </a:extLst>
          </p:cNvPr>
          <p:cNvSpPr txBox="1"/>
          <p:nvPr/>
        </p:nvSpPr>
        <p:spPr>
          <a:xfrm>
            <a:off x="143439" y="3332900"/>
            <a:ext cx="2993772"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Production and degradation of the killer protein</a:t>
            </a:r>
          </a:p>
        </p:txBody>
      </p:sp>
      <p:sp>
        <p:nvSpPr>
          <p:cNvPr id="6" name="TextBox 5">
            <a:extLst>
              <a:ext uri="{FF2B5EF4-FFF2-40B4-BE49-F238E27FC236}">
                <a16:creationId xmlns:a16="http://schemas.microsoft.com/office/drawing/2014/main" id="{67CA14FD-CB0B-AA5F-CDC9-C51BE5B60AF6}"/>
              </a:ext>
            </a:extLst>
          </p:cNvPr>
          <p:cNvSpPr txBox="1"/>
          <p:nvPr/>
        </p:nvSpPr>
        <p:spPr>
          <a:xfrm>
            <a:off x="143439" y="4645797"/>
            <a:ext cx="2412381"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AHL signal</a:t>
            </a:r>
          </a:p>
        </p:txBody>
      </p:sp>
      <p:sp>
        <p:nvSpPr>
          <p:cNvPr id="7" name="TextBox 6">
            <a:extLst>
              <a:ext uri="{FF2B5EF4-FFF2-40B4-BE49-F238E27FC236}">
                <a16:creationId xmlns:a16="http://schemas.microsoft.com/office/drawing/2014/main" id="{9BAED1AD-30A0-2BE9-A752-9414FD4E8305}"/>
              </a:ext>
            </a:extLst>
          </p:cNvPr>
          <p:cNvSpPr txBox="1"/>
          <p:nvPr/>
        </p:nvSpPr>
        <p:spPr>
          <a:xfrm>
            <a:off x="7856365" y="2499370"/>
            <a:ext cx="685469"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A6DE27F1-AC38-0D4A-9B65-BAC3BCE21512}"/>
              </a:ext>
            </a:extLst>
          </p:cNvPr>
          <p:cNvSpPr txBox="1"/>
          <p:nvPr/>
        </p:nvSpPr>
        <p:spPr>
          <a:xfrm>
            <a:off x="7857989" y="3471399"/>
            <a:ext cx="685469"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(2)</a:t>
            </a:r>
          </a:p>
        </p:txBody>
      </p:sp>
      <p:sp>
        <p:nvSpPr>
          <p:cNvPr id="14" name="TextBox 13">
            <a:extLst>
              <a:ext uri="{FF2B5EF4-FFF2-40B4-BE49-F238E27FC236}">
                <a16:creationId xmlns:a16="http://schemas.microsoft.com/office/drawing/2014/main" id="{B6343C4A-99C3-3935-6A2D-9305059F59CB}"/>
              </a:ext>
            </a:extLst>
          </p:cNvPr>
          <p:cNvSpPr txBox="1"/>
          <p:nvPr/>
        </p:nvSpPr>
        <p:spPr>
          <a:xfrm>
            <a:off x="7863798" y="4627868"/>
            <a:ext cx="685469"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(3)</a:t>
            </a:r>
          </a:p>
        </p:txBody>
      </p:sp>
      <p:sp>
        <p:nvSpPr>
          <p:cNvPr id="16" name="TextBox 15">
            <a:extLst>
              <a:ext uri="{FF2B5EF4-FFF2-40B4-BE49-F238E27FC236}">
                <a16:creationId xmlns:a16="http://schemas.microsoft.com/office/drawing/2014/main" id="{153F85B3-136C-8868-0F49-FED2CE9D18E9}"/>
              </a:ext>
            </a:extLst>
          </p:cNvPr>
          <p:cNvSpPr txBox="1"/>
          <p:nvPr/>
        </p:nvSpPr>
        <p:spPr>
          <a:xfrm>
            <a:off x="830026" y="1374724"/>
            <a:ext cx="7553042"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Equations modeling the major kinetic events dictating the circuit function</a:t>
            </a:r>
          </a:p>
        </p:txBody>
      </p:sp>
    </p:spTree>
    <p:extLst>
      <p:ext uri="{BB962C8B-B14F-4D97-AF65-F5344CB8AC3E}">
        <p14:creationId xmlns:p14="http://schemas.microsoft.com/office/powerpoint/2010/main" val="405496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111A2D-1D07-353E-6065-424967F78B9B}"/>
              </a:ext>
            </a:extLst>
          </p:cNvPr>
          <p:cNvPicPr>
            <a:picLocks noChangeAspect="1"/>
          </p:cNvPicPr>
          <p:nvPr/>
        </p:nvPicPr>
        <p:blipFill rotWithShape="1">
          <a:blip r:embed="rId3"/>
          <a:srcRect l="4606" r="51554"/>
          <a:stretch/>
        </p:blipFill>
        <p:spPr>
          <a:xfrm>
            <a:off x="1052425" y="862544"/>
            <a:ext cx="3407434" cy="3167253"/>
          </a:xfrm>
          <a:prstGeom prst="rect">
            <a:avLst/>
          </a:prstGeom>
        </p:spPr>
      </p:pic>
      <p:sp>
        <p:nvSpPr>
          <p:cNvPr id="5" name="TextBox 4">
            <a:extLst>
              <a:ext uri="{FF2B5EF4-FFF2-40B4-BE49-F238E27FC236}">
                <a16:creationId xmlns:a16="http://schemas.microsoft.com/office/drawing/2014/main" id="{2106F742-3004-FA20-C6CF-F337D5FEED89}"/>
              </a:ext>
            </a:extLst>
          </p:cNvPr>
          <p:cNvSpPr txBox="1"/>
          <p:nvPr/>
        </p:nvSpPr>
        <p:spPr>
          <a:xfrm>
            <a:off x="83176" y="82506"/>
            <a:ext cx="8956746"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Tight &amp; d</a:t>
            </a:r>
            <a:r>
              <a:rPr lang="en-US" sz="2400" b="1" dirty="0">
                <a:effectLst/>
                <a:latin typeface="Arial" panose="020B0604020202020204" pitchFamily="34" charset="0"/>
                <a:cs typeface="Arial" panose="020B0604020202020204" pitchFamily="34" charset="0"/>
              </a:rPr>
              <a:t>ynamic coupling between population dynamics and killer protein expression</a:t>
            </a:r>
          </a:p>
        </p:txBody>
      </p:sp>
      <p:sp>
        <p:nvSpPr>
          <p:cNvPr id="7" name="TextBox 6">
            <a:extLst>
              <a:ext uri="{FF2B5EF4-FFF2-40B4-BE49-F238E27FC236}">
                <a16:creationId xmlns:a16="http://schemas.microsoft.com/office/drawing/2014/main" id="{0289103B-F9EA-5E00-105D-8595332F353F}"/>
              </a:ext>
            </a:extLst>
          </p:cNvPr>
          <p:cNvSpPr txBox="1"/>
          <p:nvPr/>
        </p:nvSpPr>
        <p:spPr>
          <a:xfrm>
            <a:off x="556199" y="4724783"/>
            <a:ext cx="8337028" cy="2031325"/>
          </a:xfrm>
          <a:prstGeom prst="rect">
            <a:avLst/>
          </a:prstGeom>
          <a:noFill/>
        </p:spPr>
        <p:txBody>
          <a:bodyPr wrap="square">
            <a:spAutoFit/>
          </a:bodyPr>
          <a:lstStyle/>
          <a:p>
            <a:endParaRPr lang="en-US" dirty="0">
              <a:effectLst/>
              <a:latin typeface="Arial" panose="020B0604020202020204" pitchFamily="34" charset="0"/>
              <a:cs typeface="Arial" panose="020B0604020202020204" pitchFamily="34" charset="0"/>
            </a:endParaRPr>
          </a:p>
          <a:p>
            <a:pPr marL="342900" indent="-342900">
              <a:buAutoNum type="arabicPeriod"/>
            </a:pPr>
            <a:r>
              <a:rPr lang="en-US" dirty="0">
                <a:effectLst/>
                <a:latin typeface="Arial" panose="020B0604020202020204" pitchFamily="34" charset="0"/>
                <a:cs typeface="Arial" panose="020B0604020202020204" pitchFamily="34" charset="0"/>
              </a:rPr>
              <a:t>At killer protein level &lt; steady state =&gt; population growth</a:t>
            </a:r>
          </a:p>
          <a:p>
            <a:r>
              <a:rPr lang="en-US" dirty="0">
                <a:effectLst/>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 Then, killer protein level &gt; steady state =&gt; </a:t>
            </a:r>
            <a:r>
              <a:rPr lang="en-US" dirty="0">
                <a:effectLst/>
                <a:latin typeface="Arial" panose="020B0604020202020204" pitchFamily="34" charset="0"/>
                <a:cs typeface="Arial" panose="020B0604020202020204" pitchFamily="34" charset="0"/>
              </a:rPr>
              <a:t>decreases cell density </a:t>
            </a:r>
          </a:p>
          <a:p>
            <a:endParaRPr lang="en-US" dirty="0">
              <a:effectLst/>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3. After some delay, cell density declines =&gt; decrease in [AHL] =&gt; reduced levels of the killer protein =&gt; cell population recovery</a:t>
            </a:r>
          </a:p>
        </p:txBody>
      </p:sp>
      <p:sp>
        <p:nvSpPr>
          <p:cNvPr id="6" name="TextBox 5">
            <a:extLst>
              <a:ext uri="{FF2B5EF4-FFF2-40B4-BE49-F238E27FC236}">
                <a16:creationId xmlns:a16="http://schemas.microsoft.com/office/drawing/2014/main" id="{1D899DEB-9493-5452-12A7-87D4C6C6DE5F}"/>
              </a:ext>
            </a:extLst>
          </p:cNvPr>
          <p:cNvSpPr txBox="1"/>
          <p:nvPr/>
        </p:nvSpPr>
        <p:spPr>
          <a:xfrm rot="16200000">
            <a:off x="-162983" y="2082789"/>
            <a:ext cx="197522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Cell density (ml</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p>
        </p:txBody>
      </p:sp>
      <p:grpSp>
        <p:nvGrpSpPr>
          <p:cNvPr id="16" name="Group 15">
            <a:extLst>
              <a:ext uri="{FF2B5EF4-FFF2-40B4-BE49-F238E27FC236}">
                <a16:creationId xmlns:a16="http://schemas.microsoft.com/office/drawing/2014/main" id="{48CFBA2D-3C86-515C-8542-BC639DB4ACC0}"/>
              </a:ext>
            </a:extLst>
          </p:cNvPr>
          <p:cNvGrpSpPr/>
          <p:nvPr/>
        </p:nvGrpSpPr>
        <p:grpSpPr>
          <a:xfrm>
            <a:off x="5015983" y="1395738"/>
            <a:ext cx="3488056" cy="1743433"/>
            <a:chOff x="4962650" y="930754"/>
            <a:chExt cx="3488056" cy="1743433"/>
          </a:xfrm>
        </p:grpSpPr>
        <p:sp>
          <p:nvSpPr>
            <p:cNvPr id="15" name="Rounded Rectangle 14">
              <a:extLst>
                <a:ext uri="{FF2B5EF4-FFF2-40B4-BE49-F238E27FC236}">
                  <a16:creationId xmlns:a16="http://schemas.microsoft.com/office/drawing/2014/main" id="{92604F7C-2155-5901-7B44-3C580253CA94}"/>
                </a:ext>
              </a:extLst>
            </p:cNvPr>
            <p:cNvSpPr/>
            <p:nvPr/>
          </p:nvSpPr>
          <p:spPr>
            <a:xfrm>
              <a:off x="4962650" y="930754"/>
              <a:ext cx="3436300" cy="1743433"/>
            </a:xfrm>
            <a:prstGeom prst="roundRect">
              <a:avLst/>
            </a:prstGeom>
            <a:solidFill>
              <a:schemeClr val="bg1">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8322CB1-DD11-C677-BE12-C6DD34BC62EA}"/>
                </a:ext>
              </a:extLst>
            </p:cNvPr>
            <p:cNvSpPr txBox="1"/>
            <p:nvPr/>
          </p:nvSpPr>
          <p:spPr>
            <a:xfrm>
              <a:off x="5934973" y="983428"/>
              <a:ext cx="2515733"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Circuit</a:t>
              </a:r>
            </a:p>
            <a:p>
              <a:r>
                <a:rPr lang="en-US" dirty="0">
                  <a:latin typeface="Arial" panose="020B0604020202020204" pitchFamily="34" charset="0"/>
                  <a:cs typeface="Arial" panose="020B0604020202020204" pitchFamily="34" charset="0"/>
                </a:rPr>
                <a:t>	OFF	    ON</a:t>
              </a:r>
            </a:p>
          </p:txBody>
        </p:sp>
        <p:sp>
          <p:nvSpPr>
            <p:cNvPr id="9" name="Rounded Rectangle 8">
              <a:extLst>
                <a:ext uri="{FF2B5EF4-FFF2-40B4-BE49-F238E27FC236}">
                  <a16:creationId xmlns:a16="http://schemas.microsoft.com/office/drawing/2014/main" id="{19ABB3E8-F256-7FCC-95CB-6EF3B414C129}"/>
                </a:ext>
              </a:extLst>
            </p:cNvPr>
            <p:cNvSpPr/>
            <p:nvPr/>
          </p:nvSpPr>
          <p:spPr>
            <a:xfrm>
              <a:off x="6547437" y="1746008"/>
              <a:ext cx="198408" cy="207034"/>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A25ED8D9-ED8F-B709-0410-0802A5CA4855}"/>
                </a:ext>
              </a:extLst>
            </p:cNvPr>
            <p:cNvSpPr/>
            <p:nvPr/>
          </p:nvSpPr>
          <p:spPr>
            <a:xfrm>
              <a:off x="7701798" y="1743229"/>
              <a:ext cx="198408" cy="207034"/>
            </a:xfrm>
            <a:prstGeom prst="round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4BF84AC-C317-5034-3CC8-0D2C2EE42CD0}"/>
                </a:ext>
              </a:extLst>
            </p:cNvPr>
            <p:cNvSpPr txBox="1"/>
            <p:nvPr/>
          </p:nvSpPr>
          <p:spPr>
            <a:xfrm>
              <a:off x="5014406" y="1659149"/>
              <a:ext cx="1326004"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Data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Predictions</a:t>
              </a:r>
            </a:p>
          </p:txBody>
        </p:sp>
        <p:cxnSp>
          <p:nvCxnSpPr>
            <p:cNvPr id="13" name="Straight Connector 12">
              <a:extLst>
                <a:ext uri="{FF2B5EF4-FFF2-40B4-BE49-F238E27FC236}">
                  <a16:creationId xmlns:a16="http://schemas.microsoft.com/office/drawing/2014/main" id="{AF7EAD4E-BE3F-89C1-C093-1B12554645AB}"/>
                </a:ext>
              </a:extLst>
            </p:cNvPr>
            <p:cNvCxnSpPr/>
            <p:nvPr/>
          </p:nvCxnSpPr>
          <p:spPr>
            <a:xfrm>
              <a:off x="6495686" y="2406770"/>
              <a:ext cx="508958" cy="0"/>
            </a:xfrm>
            <a:prstGeom prst="line">
              <a:avLst/>
            </a:prstGeom>
            <a:ln w="34925">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3C71C99-0DFE-03D0-2231-D1C7E104B046}"/>
                </a:ext>
              </a:extLst>
            </p:cNvPr>
            <p:cNvCxnSpPr/>
            <p:nvPr/>
          </p:nvCxnSpPr>
          <p:spPr>
            <a:xfrm>
              <a:off x="7611222" y="2412521"/>
              <a:ext cx="508958" cy="0"/>
            </a:xfrm>
            <a:prstGeom prst="line">
              <a:avLst/>
            </a:prstGeom>
            <a:ln w="3492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cxnSp>
        <p:nvCxnSpPr>
          <p:cNvPr id="4" name="Straight Connector 3">
            <a:extLst>
              <a:ext uri="{FF2B5EF4-FFF2-40B4-BE49-F238E27FC236}">
                <a16:creationId xmlns:a16="http://schemas.microsoft.com/office/drawing/2014/main" id="{2417C454-5E9C-A643-C5D3-C14168954458}"/>
              </a:ext>
            </a:extLst>
          </p:cNvPr>
          <p:cNvCxnSpPr/>
          <p:nvPr/>
        </p:nvCxnSpPr>
        <p:spPr>
          <a:xfrm>
            <a:off x="2603863" y="1861378"/>
            <a:ext cx="165463" cy="262755"/>
          </a:xfrm>
          <a:prstGeom prst="line">
            <a:avLst/>
          </a:prstGeom>
          <a:ln w="12700">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47B9AA5-2815-0AEA-88C7-80C726F43287}"/>
              </a:ext>
            </a:extLst>
          </p:cNvPr>
          <p:cNvCxnSpPr>
            <a:cxnSpLocks/>
          </p:cNvCxnSpPr>
          <p:nvPr/>
        </p:nvCxnSpPr>
        <p:spPr>
          <a:xfrm>
            <a:off x="1684910" y="2624152"/>
            <a:ext cx="1037227" cy="677293"/>
          </a:xfrm>
          <a:prstGeom prst="line">
            <a:avLst/>
          </a:prstGeom>
          <a:ln w="12700">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62F3EB2-835C-0DAA-63A0-4C02293C6F92}"/>
              </a:ext>
            </a:extLst>
          </p:cNvPr>
          <p:cNvSpPr txBox="1"/>
          <p:nvPr/>
        </p:nvSpPr>
        <p:spPr>
          <a:xfrm>
            <a:off x="1837526" y="4428631"/>
            <a:ext cx="4610390" cy="369332"/>
          </a:xfrm>
          <a:prstGeom prst="rect">
            <a:avLst/>
          </a:prstGeom>
          <a:noFill/>
        </p:spPr>
        <p:txBody>
          <a:bodyPr wrap="square">
            <a:spAutoFit/>
          </a:bodyPr>
          <a:lstStyle/>
          <a:p>
            <a:pPr algn="ctr"/>
            <a:r>
              <a:rPr lang="en-US" dirty="0">
                <a:effectLst/>
                <a:latin typeface="Arial" panose="020B0604020202020204" pitchFamily="34" charset="0"/>
                <a:cs typeface="Arial" panose="020B0604020202020204" pitchFamily="34" charset="0"/>
              </a:rPr>
              <a:t>Why these Oscillation patterns?</a:t>
            </a:r>
          </a:p>
        </p:txBody>
      </p:sp>
    </p:spTree>
    <p:extLst>
      <p:ext uri="{BB962C8B-B14F-4D97-AF65-F5344CB8AC3E}">
        <p14:creationId xmlns:p14="http://schemas.microsoft.com/office/powerpoint/2010/main" val="38463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8BF6E-367B-DA1C-2A20-0239D0303727}"/>
              </a:ext>
            </a:extLst>
          </p:cNvPr>
          <p:cNvSpPr txBox="1"/>
          <p:nvPr/>
        </p:nvSpPr>
        <p:spPr>
          <a:xfrm>
            <a:off x="298688" y="582146"/>
            <a:ext cx="3044757" cy="6001643"/>
          </a:xfrm>
          <a:prstGeom prst="rect">
            <a:avLst/>
          </a:prstGeom>
          <a:noFill/>
        </p:spPr>
        <p:txBody>
          <a:bodyPr wrap="square">
            <a:spAutoFit/>
          </a:bodyPr>
          <a:lstStyle/>
          <a:p>
            <a:r>
              <a:rPr lang="en-US" sz="2400" dirty="0">
                <a:effectLst/>
                <a:latin typeface="Arial" panose="020B0604020202020204" pitchFamily="34" charset="0"/>
                <a:cs typeface="Arial" panose="020B0604020202020204" pitchFamily="34" charset="0"/>
              </a:rPr>
              <a:t>Prediction: steady-state cell density increases nearly proportionally with the AHL degradation rate constant</a:t>
            </a:r>
          </a:p>
          <a:p>
            <a:endParaRPr lang="en-US" sz="2400" dirty="0">
              <a:effectLst/>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effectLst/>
                <a:latin typeface="Arial" panose="020B0604020202020204" pitchFamily="34" charset="0"/>
                <a:cs typeface="Arial" panose="020B0604020202020204" pitchFamily="34" charset="0"/>
              </a:rPr>
              <a:t>AHL serves as an</a:t>
            </a:r>
          </a:p>
          <a:p>
            <a:r>
              <a:rPr lang="en-US" sz="2400" dirty="0">
                <a:effectLst/>
                <a:latin typeface="Arial" panose="020B0604020202020204" pitchFamily="34" charset="0"/>
                <a:cs typeface="Arial" panose="020B0604020202020204" pitchFamily="34" charset="0"/>
              </a:rPr>
              <a:t>external ‘dial’ to operate the circuit</a:t>
            </a:r>
          </a:p>
          <a:p>
            <a:endParaRPr lang="en-US" sz="2400" dirty="0">
              <a:latin typeface="Arial" panose="020B0604020202020204" pitchFamily="34" charset="0"/>
              <a:cs typeface="Arial" panose="020B0604020202020204" pitchFamily="34" charset="0"/>
            </a:endParaRPr>
          </a:p>
          <a:p>
            <a:r>
              <a:rPr lang="en-US" sz="2400" dirty="0">
                <a:effectLst/>
                <a:latin typeface="Arial" panose="020B0604020202020204" pitchFamily="34" charset="0"/>
                <a:cs typeface="Arial" panose="020B0604020202020204" pitchFamily="34" charset="0"/>
              </a:rPr>
              <a:t>Degradation of AHL is facilitated by increasing pH</a:t>
            </a:r>
          </a:p>
          <a:p>
            <a:endParaRPr lang="en-US" sz="2400" dirty="0">
              <a:effectLs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2CA24DB-09BE-14B8-E0FE-3159706DDEE9}"/>
              </a:ext>
            </a:extLst>
          </p:cNvPr>
          <p:cNvGrpSpPr/>
          <p:nvPr/>
        </p:nvGrpSpPr>
        <p:grpSpPr>
          <a:xfrm>
            <a:off x="4702155" y="0"/>
            <a:ext cx="2430165" cy="6858000"/>
            <a:chOff x="4057721" y="0"/>
            <a:chExt cx="2430165" cy="6858000"/>
          </a:xfrm>
        </p:grpSpPr>
        <p:pic>
          <p:nvPicPr>
            <p:cNvPr id="3" name="Picture 2">
              <a:extLst>
                <a:ext uri="{FF2B5EF4-FFF2-40B4-BE49-F238E27FC236}">
                  <a16:creationId xmlns:a16="http://schemas.microsoft.com/office/drawing/2014/main" id="{65D19307-87EF-0566-6EB3-5A8CDFC58D66}"/>
                </a:ext>
              </a:extLst>
            </p:cNvPr>
            <p:cNvPicPr>
              <a:picLocks noChangeAspect="1"/>
            </p:cNvPicPr>
            <p:nvPr/>
          </p:nvPicPr>
          <p:blipFill rotWithShape="1">
            <a:blip r:embed="rId3"/>
            <a:srcRect r="52221"/>
            <a:stretch/>
          </p:blipFill>
          <p:spPr>
            <a:xfrm>
              <a:off x="4057721" y="0"/>
              <a:ext cx="2430165" cy="6858000"/>
            </a:xfrm>
            <a:prstGeom prst="rect">
              <a:avLst/>
            </a:prstGeom>
          </p:spPr>
        </p:pic>
        <p:sp>
          <p:nvSpPr>
            <p:cNvPr id="6" name="TextBox 5">
              <a:extLst>
                <a:ext uri="{FF2B5EF4-FFF2-40B4-BE49-F238E27FC236}">
                  <a16:creationId xmlns:a16="http://schemas.microsoft.com/office/drawing/2014/main" id="{B0BF886A-1017-FFA3-7819-121E30617BD7}"/>
                </a:ext>
              </a:extLst>
            </p:cNvPr>
            <p:cNvSpPr txBox="1"/>
            <p:nvPr/>
          </p:nvSpPr>
          <p:spPr>
            <a:xfrm>
              <a:off x="5146287" y="855466"/>
              <a:ext cx="795411" cy="369332"/>
            </a:xfrm>
            <a:prstGeom prst="rect">
              <a:avLst/>
            </a:prstGeom>
            <a:noFill/>
          </p:spPr>
          <p:txBody>
            <a:bodyPr wrap="none" rtlCol="0">
              <a:spAutoFit/>
            </a:bodyPr>
            <a:lstStyle/>
            <a:p>
              <a:r>
                <a:rPr lang="en-US" dirty="0"/>
                <a:t>pH 6.2</a:t>
              </a:r>
            </a:p>
          </p:txBody>
        </p:sp>
        <p:sp>
          <p:nvSpPr>
            <p:cNvPr id="7" name="TextBox 6">
              <a:extLst>
                <a:ext uri="{FF2B5EF4-FFF2-40B4-BE49-F238E27FC236}">
                  <a16:creationId xmlns:a16="http://schemas.microsoft.com/office/drawing/2014/main" id="{8E2B9276-99B9-6A85-BACD-9DCEA41C3E14}"/>
                </a:ext>
              </a:extLst>
            </p:cNvPr>
            <p:cNvSpPr txBox="1"/>
            <p:nvPr/>
          </p:nvSpPr>
          <p:spPr>
            <a:xfrm>
              <a:off x="5219705" y="4238301"/>
              <a:ext cx="795411" cy="369332"/>
            </a:xfrm>
            <a:prstGeom prst="rect">
              <a:avLst/>
            </a:prstGeom>
            <a:noFill/>
          </p:spPr>
          <p:txBody>
            <a:bodyPr wrap="none" rtlCol="0">
              <a:spAutoFit/>
            </a:bodyPr>
            <a:lstStyle/>
            <a:p>
              <a:r>
                <a:rPr lang="en-US" dirty="0"/>
                <a:t>pH 8.2</a:t>
              </a:r>
            </a:p>
          </p:txBody>
        </p:sp>
        <p:sp>
          <p:nvSpPr>
            <p:cNvPr id="8" name="TextBox 7">
              <a:extLst>
                <a:ext uri="{FF2B5EF4-FFF2-40B4-BE49-F238E27FC236}">
                  <a16:creationId xmlns:a16="http://schemas.microsoft.com/office/drawing/2014/main" id="{7732C5DA-C75F-CFAA-44D2-977CA4947D69}"/>
                </a:ext>
              </a:extLst>
            </p:cNvPr>
            <p:cNvSpPr txBox="1"/>
            <p:nvPr/>
          </p:nvSpPr>
          <p:spPr>
            <a:xfrm>
              <a:off x="5146286" y="1934485"/>
              <a:ext cx="795411" cy="369332"/>
            </a:xfrm>
            <a:prstGeom prst="rect">
              <a:avLst/>
            </a:prstGeom>
            <a:noFill/>
          </p:spPr>
          <p:txBody>
            <a:bodyPr wrap="none" rtlCol="0">
              <a:spAutoFit/>
            </a:bodyPr>
            <a:lstStyle/>
            <a:p>
              <a:r>
                <a:rPr lang="en-US" dirty="0"/>
                <a:t>pH 6.8</a:t>
              </a:r>
            </a:p>
          </p:txBody>
        </p:sp>
        <p:sp>
          <p:nvSpPr>
            <p:cNvPr id="9" name="TextBox 8">
              <a:extLst>
                <a:ext uri="{FF2B5EF4-FFF2-40B4-BE49-F238E27FC236}">
                  <a16:creationId xmlns:a16="http://schemas.microsoft.com/office/drawing/2014/main" id="{38B0DCFC-979F-AB32-95A6-BB2EF9B28EAC}"/>
                </a:ext>
              </a:extLst>
            </p:cNvPr>
            <p:cNvSpPr txBox="1"/>
            <p:nvPr/>
          </p:nvSpPr>
          <p:spPr>
            <a:xfrm>
              <a:off x="5146286" y="3086393"/>
              <a:ext cx="795411" cy="369332"/>
            </a:xfrm>
            <a:prstGeom prst="rect">
              <a:avLst/>
            </a:prstGeom>
            <a:noFill/>
          </p:spPr>
          <p:txBody>
            <a:bodyPr wrap="none" rtlCol="0">
              <a:spAutoFit/>
            </a:bodyPr>
            <a:lstStyle/>
            <a:p>
              <a:r>
                <a:rPr lang="en-US" dirty="0"/>
                <a:t>pH 7.6</a:t>
              </a:r>
            </a:p>
          </p:txBody>
        </p:sp>
      </p:grpSp>
      <p:sp>
        <p:nvSpPr>
          <p:cNvPr id="4" name="TextBox 3">
            <a:extLst>
              <a:ext uri="{FF2B5EF4-FFF2-40B4-BE49-F238E27FC236}">
                <a16:creationId xmlns:a16="http://schemas.microsoft.com/office/drawing/2014/main" id="{87996FE1-8065-3F28-4660-409721F9E7A9}"/>
              </a:ext>
            </a:extLst>
          </p:cNvPr>
          <p:cNvSpPr txBox="1"/>
          <p:nvPr/>
        </p:nvSpPr>
        <p:spPr>
          <a:xfrm rot="16200000">
            <a:off x="3769057" y="2256724"/>
            <a:ext cx="197522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Cell density (ml</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p>
        </p:txBody>
      </p:sp>
      <p:sp>
        <p:nvSpPr>
          <p:cNvPr id="10" name="Rounded Rectangle 9">
            <a:extLst>
              <a:ext uri="{FF2B5EF4-FFF2-40B4-BE49-F238E27FC236}">
                <a16:creationId xmlns:a16="http://schemas.microsoft.com/office/drawing/2014/main" id="{9FC0047A-0A8F-E0B7-F5EB-D7FD3F50A6A0}"/>
              </a:ext>
            </a:extLst>
          </p:cNvPr>
          <p:cNvSpPr/>
          <p:nvPr/>
        </p:nvSpPr>
        <p:spPr>
          <a:xfrm>
            <a:off x="4702155" y="287383"/>
            <a:ext cx="239179" cy="75274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90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77C554-8FAC-6B82-02F1-4BFBC8073075}"/>
              </a:ext>
            </a:extLst>
          </p:cNvPr>
          <p:cNvPicPr>
            <a:picLocks noChangeAspect="1"/>
          </p:cNvPicPr>
          <p:nvPr/>
        </p:nvPicPr>
        <p:blipFill rotWithShape="1">
          <a:blip r:embed="rId3"/>
          <a:srcRect r="24974"/>
          <a:stretch/>
        </p:blipFill>
        <p:spPr>
          <a:xfrm>
            <a:off x="98814" y="759345"/>
            <a:ext cx="8946371" cy="2926080"/>
          </a:xfrm>
          <a:prstGeom prst="rect">
            <a:avLst/>
          </a:prstGeom>
        </p:spPr>
      </p:pic>
      <p:sp>
        <p:nvSpPr>
          <p:cNvPr id="6" name="TextBox 5">
            <a:extLst>
              <a:ext uri="{FF2B5EF4-FFF2-40B4-BE49-F238E27FC236}">
                <a16:creationId xmlns:a16="http://schemas.microsoft.com/office/drawing/2014/main" id="{5D7FF05A-6501-9204-CBB7-F6C0A69A9AAE}"/>
              </a:ext>
            </a:extLst>
          </p:cNvPr>
          <p:cNvSpPr txBox="1"/>
          <p:nvPr/>
        </p:nvSpPr>
        <p:spPr>
          <a:xfrm>
            <a:off x="418171" y="4519961"/>
            <a:ext cx="8491224" cy="1200329"/>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At steady state: E</a:t>
            </a:r>
            <a:r>
              <a:rPr lang="en-US" baseline="-25000" dirty="0">
                <a:effectLst/>
                <a:latin typeface="Arial" panose="020B0604020202020204" pitchFamily="34" charset="0"/>
                <a:cs typeface="Arial" panose="020B0604020202020204" pitchFamily="34" charset="0"/>
              </a:rPr>
              <a:t>s</a:t>
            </a:r>
            <a:r>
              <a:rPr lang="en-US" dirty="0">
                <a:effectLst/>
                <a:latin typeface="Arial" panose="020B0604020202020204" pitchFamily="34" charset="0"/>
                <a:cs typeface="Arial" panose="020B0604020202020204" pitchFamily="34" charset="0"/>
              </a:rPr>
              <a:t> = k / d (1 – N</a:t>
            </a:r>
            <a:r>
              <a:rPr lang="en-US" baseline="-25000" dirty="0">
                <a:effectLst/>
                <a:latin typeface="Arial" panose="020B0604020202020204" pitchFamily="34" charset="0"/>
                <a:cs typeface="Arial" panose="020B0604020202020204" pitchFamily="34" charset="0"/>
              </a:rPr>
              <a:t>s</a:t>
            </a:r>
            <a:r>
              <a:rPr lang="en-US" dirty="0">
                <a:effectLst/>
                <a:latin typeface="Arial" panose="020B0604020202020204" pitchFamily="34" charset="0"/>
                <a:cs typeface="Arial" panose="020B0604020202020204" pitchFamily="34" charset="0"/>
              </a:rPr>
              <a:t> / N</a:t>
            </a:r>
            <a:r>
              <a:rPr lang="en-US" baseline="-25000" dirty="0">
                <a:effectLst/>
                <a:latin typeface="Arial" panose="020B0604020202020204" pitchFamily="34" charset="0"/>
                <a:cs typeface="Arial" panose="020B0604020202020204" pitchFamily="34" charset="0"/>
              </a:rPr>
              <a:t>m</a:t>
            </a:r>
            <a:r>
              <a:rPr lang="en-US" dirty="0">
                <a:effectLst/>
                <a:latin typeface="Arial" panose="020B0604020202020204" pitchFamily="34" charset="0"/>
                <a:cs typeface="Arial" panose="020B0604020202020204" pitchFamily="34" charset="0"/>
              </a:rPr>
              <a:t>) ~ k / 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k /d : </a:t>
            </a:r>
            <a:r>
              <a:rPr lang="en-US" dirty="0">
                <a:effectLst/>
                <a:latin typeface="Arial" panose="020B0604020202020204" pitchFamily="34" charset="0"/>
                <a:cs typeface="Arial" panose="020B0604020202020204" pitchFamily="34" charset="0"/>
              </a:rPr>
              <a:t>the ratio of the growth and killing rate constants (assuming that the circuit-ON cell density is far below the carrying capacity; that is, N</a:t>
            </a:r>
            <a:r>
              <a:rPr lang="en-US" baseline="-25000" dirty="0">
                <a:effectLst/>
                <a:latin typeface="Arial" panose="020B0604020202020204" pitchFamily="34" charset="0"/>
                <a:cs typeface="Arial" panose="020B0604020202020204" pitchFamily="34" charset="0"/>
              </a:rPr>
              <a:t>s</a:t>
            </a:r>
            <a:r>
              <a:rPr lang="en-US" dirty="0">
                <a:effectLst/>
                <a:latin typeface="Arial" panose="020B0604020202020204" pitchFamily="34" charset="0"/>
                <a:cs typeface="Arial" panose="020B0604020202020204" pitchFamily="34" charset="0"/>
              </a:rPr>
              <a:t> / N</a:t>
            </a:r>
            <a:r>
              <a:rPr lang="en-US" baseline="-25000" dirty="0">
                <a:effectLst/>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&lt;&lt;</a:t>
            </a:r>
            <a:r>
              <a:rPr lang="en-US" dirty="0">
                <a:effectLst/>
                <a:latin typeface="Arial" panose="020B0604020202020204" pitchFamily="34" charset="0"/>
                <a:cs typeface="Arial" panose="020B0604020202020204" pitchFamily="34" charset="0"/>
              </a:rPr>
              <a:t> 1).</a:t>
            </a:r>
          </a:p>
        </p:txBody>
      </p:sp>
      <p:sp>
        <p:nvSpPr>
          <p:cNvPr id="7" name="TextBox 6">
            <a:extLst>
              <a:ext uri="{FF2B5EF4-FFF2-40B4-BE49-F238E27FC236}">
                <a16:creationId xmlns:a16="http://schemas.microsoft.com/office/drawing/2014/main" id="{609B6E5D-2B9C-12E8-F734-836C06757251}"/>
              </a:ext>
            </a:extLst>
          </p:cNvPr>
          <p:cNvSpPr txBox="1"/>
          <p:nvPr/>
        </p:nvSpPr>
        <p:spPr>
          <a:xfrm>
            <a:off x="2001186" y="97374"/>
            <a:ext cx="5507302"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Effect of pH on circuit parameters</a:t>
            </a:r>
            <a:endParaRPr lang="en-US" sz="2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22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A31BEF-FF9A-6FB9-70BA-57484160CABD}"/>
              </a:ext>
            </a:extLst>
          </p:cNvPr>
          <p:cNvSpPr txBox="1"/>
          <p:nvPr/>
        </p:nvSpPr>
        <p:spPr>
          <a:xfrm>
            <a:off x="323681" y="943852"/>
            <a:ext cx="8674662" cy="2031325"/>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By coupling gene expression with population dynamics, cell–cell communication integrates the </a:t>
            </a:r>
            <a:r>
              <a:rPr lang="en-US" b="1" dirty="0">
                <a:effectLst/>
                <a:latin typeface="Arial" panose="020B0604020202020204" pitchFamily="34" charset="0"/>
                <a:cs typeface="Arial" panose="020B0604020202020204" pitchFamily="34" charset="0"/>
              </a:rPr>
              <a:t>entire population </a:t>
            </a:r>
            <a:r>
              <a:rPr lang="en-US" dirty="0">
                <a:effectLst/>
                <a:latin typeface="Arial" panose="020B0604020202020204" pitchFamily="34" charset="0"/>
                <a:cs typeface="Arial" panose="020B0604020202020204" pitchFamily="34" charset="0"/>
              </a:rPr>
              <a:t>as an essential </a:t>
            </a:r>
            <a:r>
              <a:rPr lang="en-US" b="1" dirty="0">
                <a:effectLst/>
                <a:latin typeface="Arial" panose="020B0604020202020204" pitchFamily="34" charset="0"/>
                <a:cs typeface="Arial" panose="020B0604020202020204" pitchFamily="34" charset="0"/>
              </a:rPr>
              <a:t>component</a:t>
            </a:r>
            <a:r>
              <a:rPr lang="en-US" dirty="0">
                <a:effectLst/>
                <a:latin typeface="Arial" panose="020B0604020202020204" pitchFamily="34" charset="0"/>
                <a:cs typeface="Arial" panose="020B0604020202020204" pitchFamily="34" charset="0"/>
              </a:rPr>
              <a:t> of the population-control circuit. </a:t>
            </a:r>
          </a:p>
          <a:p>
            <a:endParaRPr lang="en-US" dirty="0">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This coupling =&gt; the circuit functions reliably at the population level by </a:t>
            </a:r>
            <a:r>
              <a:rPr lang="en-US" b="1" dirty="0">
                <a:effectLst/>
                <a:latin typeface="Arial" panose="020B0604020202020204" pitchFamily="34" charset="0"/>
                <a:cs typeface="Arial" panose="020B0604020202020204" pitchFamily="34" charset="0"/>
              </a:rPr>
              <a:t>exploiting cell heterogeneity </a:t>
            </a:r>
            <a:r>
              <a:rPr lang="en-US" dirty="0">
                <a:effectLst/>
                <a:latin typeface="Arial" panose="020B0604020202020204" pitchFamily="34" charset="0"/>
                <a:cs typeface="Arial" panose="020B0604020202020204" pitchFamily="34" charset="0"/>
              </a:rPr>
              <a:t>in terms of their size, age, plasmid copy number, gene expression and response to the killer protein. </a:t>
            </a:r>
          </a:p>
        </p:txBody>
      </p:sp>
      <p:sp>
        <p:nvSpPr>
          <p:cNvPr id="6" name="TextBox 5">
            <a:extLst>
              <a:ext uri="{FF2B5EF4-FFF2-40B4-BE49-F238E27FC236}">
                <a16:creationId xmlns:a16="http://schemas.microsoft.com/office/drawing/2014/main" id="{9D5E6388-03EE-C390-7308-ADD5FEAE9FCD}"/>
              </a:ext>
            </a:extLst>
          </p:cNvPr>
          <p:cNvSpPr txBox="1"/>
          <p:nvPr/>
        </p:nvSpPr>
        <p:spPr>
          <a:xfrm>
            <a:off x="323681" y="3346073"/>
            <a:ext cx="805861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Why are such phenotypic variations required for the circuit to function?</a:t>
            </a:r>
          </a:p>
        </p:txBody>
      </p:sp>
      <p:sp>
        <p:nvSpPr>
          <p:cNvPr id="7" name="TextBox 6">
            <a:extLst>
              <a:ext uri="{FF2B5EF4-FFF2-40B4-BE49-F238E27FC236}">
                <a16:creationId xmlns:a16="http://schemas.microsoft.com/office/drawing/2014/main" id="{4FE276AE-D1D1-A60B-0746-BC554C7669A8}"/>
              </a:ext>
            </a:extLst>
          </p:cNvPr>
          <p:cNvSpPr txBox="1"/>
          <p:nvPr/>
        </p:nvSpPr>
        <p:spPr>
          <a:xfrm>
            <a:off x="323681" y="4136159"/>
            <a:ext cx="8674662" cy="1754326"/>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The outcome of circuit function is </a:t>
            </a:r>
            <a:r>
              <a:rPr lang="en-US" b="1" dirty="0">
                <a:effectLst/>
                <a:latin typeface="Arial" panose="020B0604020202020204" pitchFamily="34" charset="0"/>
                <a:cs typeface="Arial" panose="020B0604020202020204" pitchFamily="34" charset="0"/>
              </a:rPr>
              <a:t>binary for any given cell</a:t>
            </a:r>
            <a:r>
              <a:rPr lang="en-US" dirty="0">
                <a:effectLst/>
                <a:latin typeface="Arial" panose="020B0604020202020204" pitchFamily="34" charset="0"/>
                <a:cs typeface="Arial" panose="020B0604020202020204" pitchFamily="34" charset="0"/>
              </a:rPr>
              <a:t>: it lives or dies (judged by the ability to form a colony). </a:t>
            </a:r>
          </a:p>
          <a:p>
            <a:endParaRPr lang="en-US" dirty="0">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If all cells had the </a:t>
            </a:r>
            <a:r>
              <a:rPr lang="en-US" b="1" dirty="0">
                <a:effectLst/>
                <a:latin typeface="Arial" panose="020B0604020202020204" pitchFamily="34" charset="0"/>
                <a:cs typeface="Arial" panose="020B0604020202020204" pitchFamily="34" charset="0"/>
              </a:rPr>
              <a:t>same phenotype</a:t>
            </a:r>
            <a:r>
              <a:rPr lang="en-US" dirty="0">
                <a:effectLst/>
                <a:latin typeface="Arial" panose="020B0604020202020204" pitchFamily="34" charset="0"/>
                <a:cs typeface="Arial" panose="020B0604020202020204" pitchFamily="34" charset="0"/>
              </a:rPr>
              <a:t>, the circuit would </a:t>
            </a:r>
            <a:r>
              <a:rPr lang="en-US" b="1" dirty="0">
                <a:effectLst/>
                <a:latin typeface="Arial" panose="020B0604020202020204" pitchFamily="34" charset="0"/>
                <a:cs typeface="Arial" panose="020B0604020202020204" pitchFamily="34" charset="0"/>
              </a:rPr>
              <a:t>fail to achieve a stable cell density</a:t>
            </a:r>
            <a:r>
              <a:rPr lang="en-US" dirty="0">
                <a:effectLst/>
                <a:latin typeface="Arial" panose="020B0604020202020204" pitchFamily="34" charset="0"/>
                <a:cs typeface="Arial" panose="020B0604020202020204" pitchFamily="34" charset="0"/>
              </a:rPr>
              <a:t> because the population would become extinct once the killer protein concentration reached a critical threshold. </a:t>
            </a:r>
          </a:p>
        </p:txBody>
      </p:sp>
      <p:sp>
        <p:nvSpPr>
          <p:cNvPr id="8" name="TextBox 7">
            <a:extLst>
              <a:ext uri="{FF2B5EF4-FFF2-40B4-BE49-F238E27FC236}">
                <a16:creationId xmlns:a16="http://schemas.microsoft.com/office/drawing/2014/main" id="{B4103266-DC6E-BFCC-DA9B-81A5DF7FC273}"/>
              </a:ext>
            </a:extLst>
          </p:cNvPr>
          <p:cNvSpPr txBox="1"/>
          <p:nvPr/>
        </p:nvSpPr>
        <p:spPr>
          <a:xfrm>
            <a:off x="2743199" y="100405"/>
            <a:ext cx="307629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Now, some thinking</a:t>
            </a:r>
          </a:p>
        </p:txBody>
      </p:sp>
    </p:spTree>
    <p:extLst>
      <p:ext uri="{BB962C8B-B14F-4D97-AF65-F5344CB8AC3E}">
        <p14:creationId xmlns:p14="http://schemas.microsoft.com/office/powerpoint/2010/main" val="334103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103266-DC6E-BFCC-DA9B-81A5DF7FC273}"/>
              </a:ext>
            </a:extLst>
          </p:cNvPr>
          <p:cNvSpPr txBox="1"/>
          <p:nvPr/>
        </p:nvSpPr>
        <p:spPr>
          <a:xfrm>
            <a:off x="2743199" y="100405"/>
            <a:ext cx="307629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Now, some thinking</a:t>
            </a:r>
          </a:p>
        </p:txBody>
      </p:sp>
      <p:sp>
        <p:nvSpPr>
          <p:cNvPr id="3" name="TextBox 2">
            <a:extLst>
              <a:ext uri="{FF2B5EF4-FFF2-40B4-BE49-F238E27FC236}">
                <a16:creationId xmlns:a16="http://schemas.microsoft.com/office/drawing/2014/main" id="{67A98A91-9B69-01A4-D1B2-CA6F6D0B8191}"/>
              </a:ext>
            </a:extLst>
          </p:cNvPr>
          <p:cNvSpPr txBox="1"/>
          <p:nvPr/>
        </p:nvSpPr>
        <p:spPr>
          <a:xfrm>
            <a:off x="293336" y="1003786"/>
            <a:ext cx="8557328" cy="1200329"/>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Because of the coupling between gene expression and population dynamics, the circuit can function </a:t>
            </a:r>
            <a:r>
              <a:rPr lang="en-US" b="1" dirty="0">
                <a:effectLst/>
                <a:latin typeface="Arial" panose="020B0604020202020204" pitchFamily="34" charset="0"/>
                <a:cs typeface="Arial" panose="020B0604020202020204" pitchFamily="34" charset="0"/>
              </a:rPr>
              <a:t>only at the population level</a:t>
            </a:r>
            <a:endParaRPr lang="en-US" b="1" dirty="0">
              <a:latin typeface="Arial" panose="020B0604020202020204" pitchFamily="34" charset="0"/>
              <a:cs typeface="Arial" panose="020B0604020202020204" pitchFamily="34" charset="0"/>
            </a:endParaRPr>
          </a:p>
          <a:p>
            <a:endParaRPr lang="en-US" b="1" dirty="0">
              <a:effectLst/>
              <a:latin typeface="Arial" panose="020B0604020202020204" pitchFamily="34" charset="0"/>
              <a:cs typeface="Arial" panose="020B0604020202020204" pitchFamily="34" charset="0"/>
            </a:endParaRPr>
          </a:p>
          <a:p>
            <a:r>
              <a:rPr lang="en-US" b="1" dirty="0">
                <a:effectLst/>
                <a:latin typeface="Arial" panose="020B0604020202020204" pitchFamily="34" charset="0"/>
                <a:cs typeface="Arial" panose="020B0604020202020204" pitchFamily="34" charset="0"/>
              </a:rPr>
              <a:t>Is this statement verified experimentally? </a:t>
            </a:r>
          </a:p>
        </p:txBody>
      </p:sp>
      <p:sp>
        <p:nvSpPr>
          <p:cNvPr id="4" name="TextBox 3">
            <a:extLst>
              <a:ext uri="{FF2B5EF4-FFF2-40B4-BE49-F238E27FC236}">
                <a16:creationId xmlns:a16="http://schemas.microsoft.com/office/drawing/2014/main" id="{B6F0736D-F83E-7656-A698-4F6E8B7FECE5}"/>
              </a:ext>
            </a:extLst>
          </p:cNvPr>
          <p:cNvSpPr txBox="1"/>
          <p:nvPr/>
        </p:nvSpPr>
        <p:spPr>
          <a:xfrm>
            <a:off x="293336" y="2473178"/>
            <a:ext cx="8557328" cy="923330"/>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This is supported by experimental data: under each set of conditions, growth of the circuit-ON culture only deviated from that of the OFF culture when cell density was sufficiently high =&gt; </a:t>
            </a:r>
            <a:r>
              <a:rPr lang="en-US" b="1" dirty="0">
                <a:effectLst/>
                <a:latin typeface="Arial" panose="020B0604020202020204" pitchFamily="34" charset="0"/>
                <a:cs typeface="Arial" panose="020B0604020202020204" pitchFamily="34" charset="0"/>
              </a:rPr>
              <a:t>cell-cell communication is key</a:t>
            </a:r>
          </a:p>
        </p:txBody>
      </p:sp>
      <p:sp>
        <p:nvSpPr>
          <p:cNvPr id="9" name="TextBox 8">
            <a:extLst>
              <a:ext uri="{FF2B5EF4-FFF2-40B4-BE49-F238E27FC236}">
                <a16:creationId xmlns:a16="http://schemas.microsoft.com/office/drawing/2014/main" id="{435C6DE3-C4E7-66B0-D5E4-E63644C3A9ED}"/>
              </a:ext>
            </a:extLst>
          </p:cNvPr>
          <p:cNvSpPr txBox="1"/>
          <p:nvPr/>
        </p:nvSpPr>
        <p:spPr>
          <a:xfrm>
            <a:off x="293336" y="4043627"/>
            <a:ext cx="7750147" cy="646331"/>
          </a:xfrm>
          <a:prstGeom prst="rect">
            <a:avLst/>
          </a:prstGeom>
          <a:noFill/>
        </p:spPr>
        <p:txBody>
          <a:bodyPr wrap="square">
            <a:spAutoFit/>
          </a:bodyPr>
          <a:lstStyle/>
          <a:p>
            <a:r>
              <a:rPr lang="en-US" b="1" dirty="0">
                <a:effectLst/>
                <a:latin typeface="Arial" panose="020B0604020202020204" pitchFamily="34" charset="0"/>
                <a:cs typeface="Arial" panose="020B0604020202020204" pitchFamily="34" charset="0"/>
              </a:rPr>
              <a:t>What would happen if the circuit had functioned inside each cell autonomously and why? </a:t>
            </a:r>
          </a:p>
        </p:txBody>
      </p:sp>
      <p:sp>
        <p:nvSpPr>
          <p:cNvPr id="10" name="TextBox 9">
            <a:extLst>
              <a:ext uri="{FF2B5EF4-FFF2-40B4-BE49-F238E27FC236}">
                <a16:creationId xmlns:a16="http://schemas.microsoft.com/office/drawing/2014/main" id="{6609B6A1-248C-9E7B-2D66-7D76589D48C2}"/>
              </a:ext>
            </a:extLst>
          </p:cNvPr>
          <p:cNvSpPr txBox="1"/>
          <p:nvPr/>
        </p:nvSpPr>
        <p:spPr>
          <a:xfrm>
            <a:off x="293336" y="5288451"/>
            <a:ext cx="7992105" cy="369332"/>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growth of the </a:t>
            </a:r>
            <a:r>
              <a:rPr lang="en-US" dirty="0">
                <a:latin typeface="Arial" panose="020B0604020202020204" pitchFamily="34" charset="0"/>
                <a:cs typeface="Arial" panose="020B0604020202020204" pitchFamily="34" charset="0"/>
              </a:rPr>
              <a:t>ON and OFF</a:t>
            </a:r>
            <a:r>
              <a:rPr lang="en-US" dirty="0">
                <a:effectLst/>
                <a:latin typeface="Arial" panose="020B0604020202020204" pitchFamily="34" charset="0"/>
                <a:cs typeface="Arial" panose="020B0604020202020204" pitchFamily="34" charset="0"/>
              </a:rPr>
              <a:t> cultures would have deviated from the beginning</a:t>
            </a:r>
          </a:p>
        </p:txBody>
      </p:sp>
    </p:spTree>
    <p:extLst>
      <p:ext uri="{BB962C8B-B14F-4D97-AF65-F5344CB8AC3E}">
        <p14:creationId xmlns:p14="http://schemas.microsoft.com/office/powerpoint/2010/main" val="285483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103266-DC6E-BFCC-DA9B-81A5DF7FC273}"/>
              </a:ext>
            </a:extLst>
          </p:cNvPr>
          <p:cNvSpPr txBox="1"/>
          <p:nvPr/>
        </p:nvSpPr>
        <p:spPr>
          <a:xfrm>
            <a:off x="747876" y="125834"/>
            <a:ext cx="7752443" cy="461665"/>
          </a:xfrm>
          <a:prstGeom prst="rect">
            <a:avLst/>
          </a:prstGeom>
          <a:noFill/>
        </p:spPr>
        <p:txBody>
          <a:bodyPr wrap="none" rtlCol="0">
            <a:spAutoFit/>
          </a:bodyPr>
          <a:lstStyle/>
          <a:p>
            <a:r>
              <a:rPr lang="en-US" sz="2400" b="1">
                <a:latin typeface="Arial" panose="020B0604020202020204" pitchFamily="34" charset="0"/>
                <a:cs typeface="Arial" panose="020B0604020202020204" pitchFamily="34" charset="0"/>
              </a:rPr>
              <a:t>Native </a:t>
            </a:r>
            <a:r>
              <a:rPr lang="en-US" sz="2400" b="1" dirty="0">
                <a:latin typeface="Arial" panose="020B0604020202020204" pitchFamily="34" charset="0"/>
                <a:cs typeface="Arial" panose="020B0604020202020204" pitchFamily="34" charset="0"/>
              </a:rPr>
              <a:t>mechanisms for controlling cell population? </a:t>
            </a:r>
          </a:p>
        </p:txBody>
      </p:sp>
      <p:sp>
        <p:nvSpPr>
          <p:cNvPr id="3" name="TextBox 2">
            <a:extLst>
              <a:ext uri="{FF2B5EF4-FFF2-40B4-BE49-F238E27FC236}">
                <a16:creationId xmlns:a16="http://schemas.microsoft.com/office/drawing/2014/main" id="{67A98A91-9B69-01A4-D1B2-CA6F6D0B8191}"/>
              </a:ext>
            </a:extLst>
          </p:cNvPr>
          <p:cNvSpPr txBox="1"/>
          <p:nvPr/>
        </p:nvSpPr>
        <p:spPr>
          <a:xfrm>
            <a:off x="382349" y="694966"/>
            <a:ext cx="8557328" cy="369332"/>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Similar mechanisms for controlling natural population</a:t>
            </a:r>
            <a:r>
              <a:rPr lang="en-US" dirty="0">
                <a:latin typeface="Arial" panose="020B0604020202020204" pitchFamily="34" charset="0"/>
                <a:cs typeface="Arial" panose="020B0604020202020204" pitchFamily="34" charset="0"/>
              </a:rPr>
              <a:t> through</a:t>
            </a:r>
            <a:r>
              <a:rPr lang="en-US" dirty="0">
                <a:effectLst/>
                <a:latin typeface="Arial" panose="020B0604020202020204" pitchFamily="34" charset="0"/>
                <a:cs typeface="Arial" panose="020B0604020202020204" pitchFamily="34" charset="0"/>
              </a:rPr>
              <a:t> quorum sensing</a:t>
            </a:r>
            <a:endParaRPr lang="en-US"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2FFAB79-6A78-D96A-8700-DC961DBD11F7}"/>
              </a:ext>
            </a:extLst>
          </p:cNvPr>
          <p:cNvPicPr>
            <a:picLocks noChangeAspect="1"/>
          </p:cNvPicPr>
          <p:nvPr/>
        </p:nvPicPr>
        <p:blipFill rotWithShape="1">
          <a:blip r:embed="rId3"/>
          <a:srcRect t="3714" r="38399" b="42382"/>
          <a:stretch/>
        </p:blipFill>
        <p:spPr>
          <a:xfrm>
            <a:off x="255517" y="1513490"/>
            <a:ext cx="5317969" cy="4130584"/>
          </a:xfrm>
          <a:prstGeom prst="rect">
            <a:avLst/>
          </a:prstGeom>
        </p:spPr>
      </p:pic>
      <p:sp>
        <p:nvSpPr>
          <p:cNvPr id="6" name="TextBox 5">
            <a:extLst>
              <a:ext uri="{FF2B5EF4-FFF2-40B4-BE49-F238E27FC236}">
                <a16:creationId xmlns:a16="http://schemas.microsoft.com/office/drawing/2014/main" id="{920E00F1-A965-AB73-AA19-532BD7BA783C}"/>
              </a:ext>
            </a:extLst>
          </p:cNvPr>
          <p:cNvSpPr txBox="1"/>
          <p:nvPr/>
        </p:nvSpPr>
        <p:spPr>
          <a:xfrm>
            <a:off x="3005869" y="1213926"/>
            <a:ext cx="181331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Low cell density</a:t>
            </a:r>
          </a:p>
        </p:txBody>
      </p:sp>
      <p:sp>
        <p:nvSpPr>
          <p:cNvPr id="11" name="TextBox 10">
            <a:extLst>
              <a:ext uri="{FF2B5EF4-FFF2-40B4-BE49-F238E27FC236}">
                <a16:creationId xmlns:a16="http://schemas.microsoft.com/office/drawing/2014/main" id="{67C2BE14-F8E9-CD56-D524-CB051F0A8F73}"/>
              </a:ext>
            </a:extLst>
          </p:cNvPr>
          <p:cNvSpPr txBox="1"/>
          <p:nvPr/>
        </p:nvSpPr>
        <p:spPr>
          <a:xfrm>
            <a:off x="2100800" y="5261795"/>
            <a:ext cx="2351926" cy="369332"/>
          </a:xfrm>
          <a:prstGeom prst="rect">
            <a:avLst/>
          </a:prstGeom>
          <a:solidFill>
            <a:schemeClr val="bg1"/>
          </a:solidFill>
        </p:spPr>
        <p:txBody>
          <a:bodyPr wrap="none" rtlCol="0">
            <a:spAutoFit/>
          </a:bodyPr>
          <a:lstStyle/>
          <a:p>
            <a:r>
              <a:rPr lang="en-US" dirty="0">
                <a:latin typeface="Arial" panose="020B0604020202020204" pitchFamily="34" charset="0"/>
                <a:cs typeface="Arial" panose="020B0604020202020204" pitchFamily="34" charset="0"/>
              </a:rPr>
              <a:t>Individual behaviors </a:t>
            </a:r>
          </a:p>
        </p:txBody>
      </p:sp>
      <p:sp>
        <p:nvSpPr>
          <p:cNvPr id="4" name="Oval 3">
            <a:extLst>
              <a:ext uri="{FF2B5EF4-FFF2-40B4-BE49-F238E27FC236}">
                <a16:creationId xmlns:a16="http://schemas.microsoft.com/office/drawing/2014/main" id="{8699E0EF-9D13-6D48-B0AE-11F1873C9507}"/>
              </a:ext>
            </a:extLst>
          </p:cNvPr>
          <p:cNvSpPr/>
          <p:nvPr/>
        </p:nvSpPr>
        <p:spPr>
          <a:xfrm>
            <a:off x="2569029" y="2542903"/>
            <a:ext cx="2560320" cy="435428"/>
          </a:xfrm>
          <a:prstGeom prst="ellipse">
            <a:avLst/>
          </a:prstGeom>
          <a:solidFill>
            <a:schemeClr val="accent1">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849BEE-95F4-796B-B607-EB06C2EFF457}"/>
              </a:ext>
            </a:extLst>
          </p:cNvPr>
          <p:cNvSpPr txBox="1"/>
          <p:nvPr/>
        </p:nvSpPr>
        <p:spPr>
          <a:xfrm>
            <a:off x="4259089" y="3049089"/>
            <a:ext cx="87876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kinases</a:t>
            </a:r>
          </a:p>
        </p:txBody>
      </p:sp>
      <p:sp>
        <p:nvSpPr>
          <p:cNvPr id="7" name="TextBox 6">
            <a:extLst>
              <a:ext uri="{FF2B5EF4-FFF2-40B4-BE49-F238E27FC236}">
                <a16:creationId xmlns:a16="http://schemas.microsoft.com/office/drawing/2014/main" id="{767F979B-E12A-4D1E-F0EC-2406B3A4CFB3}"/>
              </a:ext>
            </a:extLst>
          </p:cNvPr>
          <p:cNvSpPr txBox="1"/>
          <p:nvPr/>
        </p:nvSpPr>
        <p:spPr>
          <a:xfrm>
            <a:off x="382349" y="1213926"/>
            <a:ext cx="153118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Autoinducers</a:t>
            </a:r>
          </a:p>
        </p:txBody>
      </p:sp>
    </p:spTree>
    <p:extLst>
      <p:ext uri="{BB962C8B-B14F-4D97-AF65-F5344CB8AC3E}">
        <p14:creationId xmlns:p14="http://schemas.microsoft.com/office/powerpoint/2010/main" val="373274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103266-DC6E-BFCC-DA9B-81A5DF7FC273}"/>
              </a:ext>
            </a:extLst>
          </p:cNvPr>
          <p:cNvSpPr txBox="1"/>
          <p:nvPr/>
        </p:nvSpPr>
        <p:spPr>
          <a:xfrm>
            <a:off x="747876" y="125834"/>
            <a:ext cx="764824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Other mechanisms for controlling cell population? </a:t>
            </a:r>
          </a:p>
        </p:txBody>
      </p:sp>
      <p:sp>
        <p:nvSpPr>
          <p:cNvPr id="3" name="TextBox 2">
            <a:extLst>
              <a:ext uri="{FF2B5EF4-FFF2-40B4-BE49-F238E27FC236}">
                <a16:creationId xmlns:a16="http://schemas.microsoft.com/office/drawing/2014/main" id="{67A98A91-9B69-01A4-D1B2-CA6F6D0B8191}"/>
              </a:ext>
            </a:extLst>
          </p:cNvPr>
          <p:cNvSpPr txBox="1"/>
          <p:nvPr/>
        </p:nvSpPr>
        <p:spPr>
          <a:xfrm>
            <a:off x="382349" y="694966"/>
            <a:ext cx="8557328" cy="369332"/>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Similar mechanisms for controlling natural population</a:t>
            </a:r>
            <a:r>
              <a:rPr lang="en-US" dirty="0">
                <a:latin typeface="Arial" panose="020B0604020202020204" pitchFamily="34" charset="0"/>
                <a:cs typeface="Arial" panose="020B0604020202020204" pitchFamily="34" charset="0"/>
              </a:rPr>
              <a:t> through</a:t>
            </a:r>
            <a:r>
              <a:rPr lang="en-US" dirty="0">
                <a:effectLst/>
                <a:latin typeface="Arial" panose="020B0604020202020204" pitchFamily="34" charset="0"/>
                <a:cs typeface="Arial" panose="020B0604020202020204" pitchFamily="34" charset="0"/>
              </a:rPr>
              <a:t> quorum sensing</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09B6A1-248C-9E7B-2D66-7D76589D48C2}"/>
              </a:ext>
            </a:extLst>
          </p:cNvPr>
          <p:cNvSpPr txBox="1"/>
          <p:nvPr/>
        </p:nvSpPr>
        <p:spPr>
          <a:xfrm>
            <a:off x="255517" y="5987512"/>
            <a:ext cx="8557328"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Large diversity of quorum-sensing modules: multichannel feedback systems where population densities are coupled to communications</a:t>
            </a:r>
          </a:p>
        </p:txBody>
      </p:sp>
      <p:pic>
        <p:nvPicPr>
          <p:cNvPr id="2" name="Picture 1">
            <a:extLst>
              <a:ext uri="{FF2B5EF4-FFF2-40B4-BE49-F238E27FC236}">
                <a16:creationId xmlns:a16="http://schemas.microsoft.com/office/drawing/2014/main" id="{C2FFAB79-6A78-D96A-8700-DC961DBD11F7}"/>
              </a:ext>
            </a:extLst>
          </p:cNvPr>
          <p:cNvPicPr>
            <a:picLocks noChangeAspect="1"/>
          </p:cNvPicPr>
          <p:nvPr/>
        </p:nvPicPr>
        <p:blipFill rotWithShape="1">
          <a:blip r:embed="rId3"/>
          <a:srcRect t="3714" b="42382"/>
          <a:stretch/>
        </p:blipFill>
        <p:spPr>
          <a:xfrm>
            <a:off x="255517" y="1513490"/>
            <a:ext cx="8632965" cy="4130584"/>
          </a:xfrm>
          <a:prstGeom prst="rect">
            <a:avLst/>
          </a:prstGeom>
        </p:spPr>
      </p:pic>
      <p:sp>
        <p:nvSpPr>
          <p:cNvPr id="6" name="TextBox 5">
            <a:extLst>
              <a:ext uri="{FF2B5EF4-FFF2-40B4-BE49-F238E27FC236}">
                <a16:creationId xmlns:a16="http://schemas.microsoft.com/office/drawing/2014/main" id="{920E00F1-A965-AB73-AA19-532BD7BA783C}"/>
              </a:ext>
            </a:extLst>
          </p:cNvPr>
          <p:cNvSpPr txBox="1"/>
          <p:nvPr/>
        </p:nvSpPr>
        <p:spPr>
          <a:xfrm>
            <a:off x="3005869" y="1213926"/>
            <a:ext cx="181331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Low cell density</a:t>
            </a:r>
          </a:p>
        </p:txBody>
      </p:sp>
      <p:sp>
        <p:nvSpPr>
          <p:cNvPr id="7" name="TextBox 6">
            <a:extLst>
              <a:ext uri="{FF2B5EF4-FFF2-40B4-BE49-F238E27FC236}">
                <a16:creationId xmlns:a16="http://schemas.microsoft.com/office/drawing/2014/main" id="{A7428116-962C-FCC1-C56A-7B8949D1294F}"/>
              </a:ext>
            </a:extLst>
          </p:cNvPr>
          <p:cNvSpPr txBox="1"/>
          <p:nvPr/>
        </p:nvSpPr>
        <p:spPr>
          <a:xfrm>
            <a:off x="6353459" y="1213926"/>
            <a:ext cx="186461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High cell density</a:t>
            </a:r>
          </a:p>
        </p:txBody>
      </p:sp>
      <p:sp>
        <p:nvSpPr>
          <p:cNvPr id="11" name="TextBox 10">
            <a:extLst>
              <a:ext uri="{FF2B5EF4-FFF2-40B4-BE49-F238E27FC236}">
                <a16:creationId xmlns:a16="http://schemas.microsoft.com/office/drawing/2014/main" id="{67C2BE14-F8E9-CD56-D524-CB051F0A8F73}"/>
              </a:ext>
            </a:extLst>
          </p:cNvPr>
          <p:cNvSpPr txBox="1"/>
          <p:nvPr/>
        </p:nvSpPr>
        <p:spPr>
          <a:xfrm>
            <a:off x="2100800" y="5261795"/>
            <a:ext cx="2351926" cy="369332"/>
          </a:xfrm>
          <a:prstGeom prst="rect">
            <a:avLst/>
          </a:prstGeom>
          <a:solidFill>
            <a:schemeClr val="bg1"/>
          </a:solidFill>
        </p:spPr>
        <p:txBody>
          <a:bodyPr wrap="none" rtlCol="0">
            <a:spAutoFit/>
          </a:bodyPr>
          <a:lstStyle/>
          <a:p>
            <a:r>
              <a:rPr lang="en-US" dirty="0">
                <a:latin typeface="Arial" panose="020B0604020202020204" pitchFamily="34" charset="0"/>
                <a:cs typeface="Arial" panose="020B0604020202020204" pitchFamily="34" charset="0"/>
              </a:rPr>
              <a:t>Individual behaviors </a:t>
            </a:r>
          </a:p>
        </p:txBody>
      </p:sp>
      <p:sp>
        <p:nvSpPr>
          <p:cNvPr id="12" name="TextBox 11">
            <a:extLst>
              <a:ext uri="{FF2B5EF4-FFF2-40B4-BE49-F238E27FC236}">
                <a16:creationId xmlns:a16="http://schemas.microsoft.com/office/drawing/2014/main" id="{F14AF18C-7EBD-B42A-F33C-62ED77B21B8C}"/>
              </a:ext>
            </a:extLst>
          </p:cNvPr>
          <p:cNvSpPr txBox="1"/>
          <p:nvPr/>
        </p:nvSpPr>
        <p:spPr>
          <a:xfrm>
            <a:off x="7123915" y="5432566"/>
            <a:ext cx="1954381" cy="369332"/>
          </a:xfrm>
          <a:prstGeom prst="rect">
            <a:avLst/>
          </a:prstGeom>
          <a:solidFill>
            <a:schemeClr val="bg1"/>
          </a:solidFill>
        </p:spPr>
        <p:txBody>
          <a:bodyPr wrap="none" rtlCol="0">
            <a:spAutoFit/>
          </a:bodyPr>
          <a:lstStyle/>
          <a:p>
            <a:r>
              <a:rPr lang="en-US" dirty="0">
                <a:latin typeface="Arial" panose="020B0604020202020204" pitchFamily="34" charset="0"/>
                <a:cs typeface="Arial" panose="020B0604020202020204" pitchFamily="34" charset="0"/>
              </a:rPr>
              <a:t>Group behaviors </a:t>
            </a:r>
          </a:p>
        </p:txBody>
      </p:sp>
      <p:sp>
        <p:nvSpPr>
          <p:cNvPr id="4" name="TextBox 3">
            <a:extLst>
              <a:ext uri="{FF2B5EF4-FFF2-40B4-BE49-F238E27FC236}">
                <a16:creationId xmlns:a16="http://schemas.microsoft.com/office/drawing/2014/main" id="{9167F65E-CA3A-96B6-19B8-1CC81D9C2238}"/>
              </a:ext>
            </a:extLst>
          </p:cNvPr>
          <p:cNvSpPr txBox="1"/>
          <p:nvPr/>
        </p:nvSpPr>
        <p:spPr>
          <a:xfrm>
            <a:off x="382349" y="1213926"/>
            <a:ext cx="153118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Autoinducers</a:t>
            </a:r>
          </a:p>
        </p:txBody>
      </p:sp>
      <p:sp>
        <p:nvSpPr>
          <p:cNvPr id="9" name="Oval 8">
            <a:extLst>
              <a:ext uri="{FF2B5EF4-FFF2-40B4-BE49-F238E27FC236}">
                <a16:creationId xmlns:a16="http://schemas.microsoft.com/office/drawing/2014/main" id="{6FACEC74-D99D-AFAA-920A-67F8249DD62E}"/>
              </a:ext>
            </a:extLst>
          </p:cNvPr>
          <p:cNvSpPr/>
          <p:nvPr/>
        </p:nvSpPr>
        <p:spPr>
          <a:xfrm>
            <a:off x="2569029" y="2542903"/>
            <a:ext cx="2560320" cy="435428"/>
          </a:xfrm>
          <a:prstGeom prst="ellipse">
            <a:avLst/>
          </a:prstGeom>
          <a:solidFill>
            <a:schemeClr val="accent1">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994AE8F-B302-0C7C-81B4-D83492118965}"/>
              </a:ext>
            </a:extLst>
          </p:cNvPr>
          <p:cNvSpPr txBox="1"/>
          <p:nvPr/>
        </p:nvSpPr>
        <p:spPr>
          <a:xfrm>
            <a:off x="4259089" y="3049089"/>
            <a:ext cx="87876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kinases</a:t>
            </a:r>
          </a:p>
        </p:txBody>
      </p:sp>
      <p:sp>
        <p:nvSpPr>
          <p:cNvPr id="14" name="Oval 13">
            <a:extLst>
              <a:ext uri="{FF2B5EF4-FFF2-40B4-BE49-F238E27FC236}">
                <a16:creationId xmlns:a16="http://schemas.microsoft.com/office/drawing/2014/main" id="{6ED69480-5926-B054-5196-6F063B1E2ADB}"/>
              </a:ext>
            </a:extLst>
          </p:cNvPr>
          <p:cNvSpPr/>
          <p:nvPr/>
        </p:nvSpPr>
        <p:spPr>
          <a:xfrm>
            <a:off x="5771324" y="2517009"/>
            <a:ext cx="2560320" cy="435428"/>
          </a:xfrm>
          <a:prstGeom prst="ellipse">
            <a:avLst/>
          </a:prstGeom>
          <a:solidFill>
            <a:schemeClr val="accent1">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963C54A-7E36-7E7B-ABF8-5388508CF439}"/>
              </a:ext>
            </a:extLst>
          </p:cNvPr>
          <p:cNvSpPr txBox="1"/>
          <p:nvPr/>
        </p:nvSpPr>
        <p:spPr>
          <a:xfrm>
            <a:off x="5590828" y="3038203"/>
            <a:ext cx="1460656"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phosphatases</a:t>
            </a:r>
          </a:p>
        </p:txBody>
      </p:sp>
    </p:spTree>
    <p:extLst>
      <p:ext uri="{BB962C8B-B14F-4D97-AF65-F5344CB8AC3E}">
        <p14:creationId xmlns:p14="http://schemas.microsoft.com/office/powerpoint/2010/main" val="391356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21AE33-3B61-9441-EE8B-348EC803B126}"/>
              </a:ext>
            </a:extLst>
          </p:cNvPr>
          <p:cNvSpPr txBox="1"/>
          <p:nvPr/>
        </p:nvSpPr>
        <p:spPr>
          <a:xfrm>
            <a:off x="1199321" y="1770226"/>
            <a:ext cx="6970178" cy="2677656"/>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Programming population control</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Programming multicellular organization</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Programming multicellular patterning</a:t>
            </a:r>
          </a:p>
          <a:p>
            <a:endParaRPr lang="en-US" sz="2800" b="1" dirty="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FA8631E2-062F-6D86-11AB-14C846477A9D}"/>
              </a:ext>
            </a:extLst>
          </p:cNvPr>
          <p:cNvSpPr/>
          <p:nvPr/>
        </p:nvSpPr>
        <p:spPr>
          <a:xfrm>
            <a:off x="1070344" y="2560281"/>
            <a:ext cx="7099155" cy="715926"/>
          </a:xfrm>
          <a:prstGeom prst="round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58FE27-0829-12BD-ABF0-9798C5C07EAC}"/>
              </a:ext>
            </a:extLst>
          </p:cNvPr>
          <p:cNvSpPr txBox="1"/>
          <p:nvPr/>
        </p:nvSpPr>
        <p:spPr>
          <a:xfrm>
            <a:off x="3000094" y="286186"/>
            <a:ext cx="3143809"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Lecture structure</a:t>
            </a:r>
          </a:p>
        </p:txBody>
      </p:sp>
    </p:spTree>
    <p:extLst>
      <p:ext uri="{BB962C8B-B14F-4D97-AF65-F5344CB8AC3E}">
        <p14:creationId xmlns:p14="http://schemas.microsoft.com/office/powerpoint/2010/main" val="537218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E65117-0462-97B5-0FA0-2584C96C3F85}"/>
              </a:ext>
            </a:extLst>
          </p:cNvPr>
          <p:cNvSpPr txBox="1"/>
          <p:nvPr/>
        </p:nvSpPr>
        <p:spPr>
          <a:xfrm>
            <a:off x="278523" y="226762"/>
            <a:ext cx="8707821" cy="830997"/>
          </a:xfrm>
          <a:prstGeom prst="rect">
            <a:avLst/>
          </a:prstGeom>
          <a:noFill/>
        </p:spPr>
        <p:txBody>
          <a:bodyPr wrap="square">
            <a:spAutoFit/>
          </a:bodyPr>
          <a:lstStyle/>
          <a:p>
            <a:r>
              <a:rPr lang="en-US" sz="2400" b="1" dirty="0">
                <a:solidFill>
                  <a:srgbClr val="231F20"/>
                </a:solidFill>
                <a:effectLst/>
                <a:latin typeface="Arial" panose="020B0604020202020204" pitchFamily="34" charset="0"/>
                <a:cs typeface="Arial" panose="020B0604020202020204" pitchFamily="34" charset="0"/>
              </a:rPr>
              <a:t>Programming self-organizing multicellular structures with synthetic cell-cell signaling</a:t>
            </a:r>
          </a:p>
        </p:txBody>
      </p:sp>
      <p:sp>
        <p:nvSpPr>
          <p:cNvPr id="8" name="TextBox 7">
            <a:extLst>
              <a:ext uri="{FF2B5EF4-FFF2-40B4-BE49-F238E27FC236}">
                <a16:creationId xmlns:a16="http://schemas.microsoft.com/office/drawing/2014/main" id="{0CF56601-AE8D-7FD1-44A9-0BE1A77DE249}"/>
              </a:ext>
            </a:extLst>
          </p:cNvPr>
          <p:cNvSpPr txBox="1"/>
          <p:nvPr/>
        </p:nvSpPr>
        <p:spPr>
          <a:xfrm>
            <a:off x="265386" y="1643350"/>
            <a:ext cx="8613228" cy="1477328"/>
          </a:xfrm>
          <a:prstGeom prst="rect">
            <a:avLst/>
          </a:prstGeom>
          <a:noFill/>
        </p:spPr>
        <p:txBody>
          <a:bodyPr wrap="square">
            <a:spAutoFit/>
          </a:bodyPr>
          <a:lstStyle/>
          <a:p>
            <a:r>
              <a:rPr lang="en-US" dirty="0">
                <a:solidFill>
                  <a:srgbClr val="231F20"/>
                </a:solidFill>
                <a:effectLst/>
                <a:latin typeface="Arial" panose="020B0604020202020204" pitchFamily="34" charset="0"/>
                <a:cs typeface="Arial" panose="020B0604020202020204" pitchFamily="34" charset="0"/>
              </a:rPr>
              <a:t>Even with </a:t>
            </a:r>
            <a:r>
              <a:rPr lang="en-US" b="1" dirty="0">
                <a:solidFill>
                  <a:srgbClr val="231F20"/>
                </a:solidFill>
                <a:effectLst/>
                <a:latin typeface="Arial" panose="020B0604020202020204" pitchFamily="34" charset="0"/>
                <a:cs typeface="Arial" panose="020B0604020202020204" pitchFamily="34" charset="0"/>
              </a:rPr>
              <a:t>minimal external instructions</a:t>
            </a:r>
            <a:r>
              <a:rPr lang="en-US" dirty="0">
                <a:solidFill>
                  <a:srgbClr val="231F20"/>
                </a:solidFill>
                <a:effectLst/>
                <a:latin typeface="Arial" panose="020B0604020202020204" pitchFamily="34" charset="0"/>
                <a:cs typeface="Arial" panose="020B0604020202020204" pitchFamily="34" charset="0"/>
              </a:rPr>
              <a:t>, cells proliferate, diverge into distinct cell types, and </a:t>
            </a:r>
            <a:r>
              <a:rPr lang="en-US" b="1" dirty="0">
                <a:solidFill>
                  <a:srgbClr val="231F20"/>
                </a:solidFill>
                <a:effectLst/>
                <a:latin typeface="Arial" panose="020B0604020202020204" pitchFamily="34" charset="0"/>
                <a:cs typeface="Arial" panose="020B0604020202020204" pitchFamily="34" charset="0"/>
              </a:rPr>
              <a:t>spatially self-organize </a:t>
            </a:r>
            <a:r>
              <a:rPr lang="en-US" dirty="0">
                <a:solidFill>
                  <a:srgbClr val="231F20"/>
                </a:solidFill>
                <a:effectLst/>
                <a:latin typeface="Arial" panose="020B0604020202020204" pitchFamily="34" charset="0"/>
                <a:cs typeface="Arial" panose="020B0604020202020204" pitchFamily="34" charset="0"/>
              </a:rPr>
              <a:t>into complex structures and patterns. </a:t>
            </a:r>
          </a:p>
          <a:p>
            <a:endParaRPr lang="en-US" dirty="0">
              <a:solidFill>
                <a:srgbClr val="231F20"/>
              </a:solidFill>
              <a:latin typeface="Arial" panose="020B0604020202020204" pitchFamily="34" charset="0"/>
              <a:cs typeface="Arial" panose="020B0604020202020204" pitchFamily="34" charset="0"/>
            </a:endParaRPr>
          </a:p>
          <a:p>
            <a:endParaRPr lang="en-US" dirty="0">
              <a:solidFill>
                <a:srgbClr val="231F20"/>
              </a:solidFill>
              <a:latin typeface="Arial" panose="020B0604020202020204" pitchFamily="34" charset="0"/>
              <a:cs typeface="Arial" panose="020B0604020202020204" pitchFamily="34" charset="0"/>
            </a:endParaRPr>
          </a:p>
          <a:p>
            <a:r>
              <a:rPr lang="en-US" b="1" dirty="0">
                <a:solidFill>
                  <a:srgbClr val="231F20"/>
                </a:solidFill>
                <a:effectLst/>
                <a:latin typeface="Arial" panose="020B0604020202020204" pitchFamily="34" charset="0"/>
                <a:cs typeface="Arial" panose="020B0604020202020204" pitchFamily="34" charset="0"/>
              </a:rPr>
              <a:t>How and why are these structures different from human-made ones?</a:t>
            </a:r>
          </a:p>
        </p:txBody>
      </p:sp>
      <p:sp>
        <p:nvSpPr>
          <p:cNvPr id="9" name="TextBox 8">
            <a:extLst>
              <a:ext uri="{FF2B5EF4-FFF2-40B4-BE49-F238E27FC236}">
                <a16:creationId xmlns:a16="http://schemas.microsoft.com/office/drawing/2014/main" id="{655CD625-0414-F491-8F2B-493FC2EE19C4}"/>
              </a:ext>
            </a:extLst>
          </p:cNvPr>
          <p:cNvSpPr txBox="1"/>
          <p:nvPr/>
        </p:nvSpPr>
        <p:spPr>
          <a:xfrm>
            <a:off x="207730" y="3876390"/>
            <a:ext cx="8613228" cy="1200329"/>
          </a:xfrm>
          <a:prstGeom prst="rect">
            <a:avLst/>
          </a:prstGeom>
          <a:noFill/>
        </p:spPr>
        <p:txBody>
          <a:bodyPr wrap="square">
            <a:spAutoFit/>
          </a:bodyPr>
          <a:lstStyle/>
          <a:p>
            <a:r>
              <a:rPr lang="en-US" dirty="0">
                <a:solidFill>
                  <a:srgbClr val="231F20"/>
                </a:solidFill>
                <a:effectLst/>
                <a:latin typeface="Arial" panose="020B0604020202020204" pitchFamily="34" charset="0"/>
                <a:cs typeface="Arial" panose="020B0604020202020204" pitchFamily="34" charset="0"/>
              </a:rPr>
              <a:t>They are not assembled from </a:t>
            </a:r>
            <a:r>
              <a:rPr lang="en-US" b="1" dirty="0">
                <a:solidFill>
                  <a:srgbClr val="231F20"/>
                </a:solidFill>
                <a:effectLst/>
                <a:latin typeface="Arial" panose="020B0604020202020204" pitchFamily="34" charset="0"/>
                <a:cs typeface="Arial" panose="020B0604020202020204" pitchFamily="34" charset="0"/>
              </a:rPr>
              <a:t>preexisting parts </a:t>
            </a:r>
            <a:r>
              <a:rPr lang="en-US" dirty="0">
                <a:solidFill>
                  <a:srgbClr val="231F20"/>
                </a:solidFill>
                <a:effectLst/>
                <a:latin typeface="Arial" panose="020B0604020202020204" pitchFamily="34" charset="0"/>
                <a:cs typeface="Arial" panose="020B0604020202020204" pitchFamily="34" charset="0"/>
              </a:rPr>
              <a:t>that are physically linked according to a </a:t>
            </a:r>
            <a:r>
              <a:rPr lang="en-US" b="1" dirty="0">
                <a:solidFill>
                  <a:srgbClr val="231F20"/>
                </a:solidFill>
                <a:effectLst/>
                <a:latin typeface="Arial" panose="020B0604020202020204" pitchFamily="34" charset="0"/>
                <a:cs typeface="Arial" panose="020B0604020202020204" pitchFamily="34" charset="0"/>
              </a:rPr>
              <a:t>defined Cartesian blueprint</a:t>
            </a:r>
            <a:r>
              <a:rPr lang="en-US" dirty="0">
                <a:solidFill>
                  <a:srgbClr val="231F20"/>
                </a:solidFill>
                <a:effectLst/>
                <a:latin typeface="Arial" panose="020B0604020202020204" pitchFamily="34" charset="0"/>
                <a:cs typeface="Arial" panose="020B0604020202020204" pitchFamily="34" charset="0"/>
              </a:rPr>
              <a:t>. </a:t>
            </a:r>
          </a:p>
          <a:p>
            <a:endParaRPr lang="en-US" dirty="0">
              <a:solidFill>
                <a:srgbClr val="231F20"/>
              </a:solidFill>
              <a:latin typeface="Arial" panose="020B0604020202020204" pitchFamily="34" charset="0"/>
              <a:cs typeface="Arial" panose="020B0604020202020204" pitchFamily="34" charset="0"/>
            </a:endParaRPr>
          </a:p>
          <a:p>
            <a:r>
              <a:rPr lang="en-US" dirty="0">
                <a:solidFill>
                  <a:srgbClr val="231F20"/>
                </a:solidFill>
                <a:effectLst/>
                <a:latin typeface="Arial" panose="020B0604020202020204" pitchFamily="34" charset="0"/>
                <a:cs typeface="Arial" panose="020B0604020202020204" pitchFamily="34" charset="0"/>
              </a:rPr>
              <a:t>They </a:t>
            </a:r>
            <a:r>
              <a:rPr lang="en-US" b="1" dirty="0">
                <a:solidFill>
                  <a:srgbClr val="231F20"/>
                </a:solidFill>
                <a:effectLst/>
                <a:latin typeface="Arial" panose="020B0604020202020204" pitchFamily="34" charset="0"/>
                <a:cs typeface="Arial" panose="020B0604020202020204" pitchFamily="34" charset="0"/>
              </a:rPr>
              <a:t>emerge</a:t>
            </a:r>
            <a:r>
              <a:rPr lang="en-US" dirty="0">
                <a:solidFill>
                  <a:srgbClr val="231F20"/>
                </a:solidFill>
                <a:effectLst/>
                <a:latin typeface="Arial" panose="020B0604020202020204" pitchFamily="34" charset="0"/>
                <a:cs typeface="Arial" panose="020B0604020202020204" pitchFamily="34" charset="0"/>
              </a:rPr>
              <a:t> through a series of </a:t>
            </a:r>
            <a:r>
              <a:rPr lang="en-US" b="1" dirty="0">
                <a:solidFill>
                  <a:srgbClr val="231F20"/>
                </a:solidFill>
                <a:effectLst/>
                <a:latin typeface="Arial" panose="020B0604020202020204" pitchFamily="34" charset="0"/>
                <a:cs typeface="Arial" panose="020B0604020202020204" pitchFamily="34" charset="0"/>
              </a:rPr>
              <a:t>genetically programmed sequential </a:t>
            </a:r>
            <a:r>
              <a:rPr lang="en-US" dirty="0">
                <a:solidFill>
                  <a:srgbClr val="231F20"/>
                </a:solidFill>
                <a:effectLst/>
                <a:latin typeface="Arial" panose="020B0604020202020204" pitchFamily="34" charset="0"/>
                <a:cs typeface="Arial" panose="020B0604020202020204" pitchFamily="34" charset="0"/>
              </a:rPr>
              <a:t>events.</a:t>
            </a:r>
          </a:p>
        </p:txBody>
      </p:sp>
    </p:spTree>
    <p:extLst>
      <p:ext uri="{BB962C8B-B14F-4D97-AF65-F5344CB8AC3E}">
        <p14:creationId xmlns:p14="http://schemas.microsoft.com/office/powerpoint/2010/main" val="109814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144000" cy="715962"/>
          </a:xfrm>
        </p:spPr>
        <p:txBody>
          <a:bodyPr>
            <a:normAutofit/>
          </a:bodyPr>
          <a:lstStyle/>
          <a:p>
            <a:pPr algn="ctr"/>
            <a:r>
              <a:rPr lang="en-US" sz="3600" dirty="0">
                <a:latin typeface="Arial" panose="020B0604020202020204" pitchFamily="34" charset="0"/>
                <a:cs typeface="Arial" panose="020B0604020202020204" pitchFamily="34" charset="0"/>
              </a:rPr>
              <a:t>Synthetic Biology: Lecture series</a:t>
            </a:r>
          </a:p>
        </p:txBody>
      </p:sp>
      <p:sp>
        <p:nvSpPr>
          <p:cNvPr id="4" name="Rectangle 3"/>
          <p:cNvSpPr txBox="1">
            <a:spLocks noChangeArrowheads="1"/>
          </p:cNvSpPr>
          <p:nvPr/>
        </p:nvSpPr>
        <p:spPr>
          <a:xfrm>
            <a:off x="1447803" y="867508"/>
            <a:ext cx="6248393" cy="4572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From molecules to circuit to cell engineering</a:t>
            </a:r>
            <a:endParaRPr lang="en-US" sz="2400" dirty="0">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275D5E77-3DC9-064F-92D6-75539A9405C6}"/>
              </a:ext>
            </a:extLst>
          </p:cNvPr>
          <p:cNvCxnSpPr>
            <a:cxnSpLocks/>
          </p:cNvCxnSpPr>
          <p:nvPr/>
        </p:nvCxnSpPr>
        <p:spPr>
          <a:xfrm>
            <a:off x="1386777" y="1905000"/>
            <a:ext cx="0" cy="3149600"/>
          </a:xfrm>
          <a:prstGeom prst="straightConnector1">
            <a:avLst/>
          </a:prstGeom>
          <a:ln w="381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7BA67DD-3311-E742-BACB-03AD365E3BD6}"/>
              </a:ext>
            </a:extLst>
          </p:cNvPr>
          <p:cNvSpPr txBox="1"/>
          <p:nvPr/>
        </p:nvSpPr>
        <p:spPr>
          <a:xfrm>
            <a:off x="684616" y="5411898"/>
            <a:ext cx="170912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Scale</a:t>
            </a:r>
          </a:p>
          <a:p>
            <a:r>
              <a:rPr lang="en-US" sz="2400" dirty="0">
                <a:latin typeface="Arial" panose="020B0604020202020204" pitchFamily="34" charset="0"/>
                <a:cs typeface="Arial" panose="020B0604020202020204" pitchFamily="34" charset="0"/>
              </a:rPr>
              <a:t>Complexity</a:t>
            </a:r>
          </a:p>
        </p:txBody>
      </p:sp>
      <p:sp>
        <p:nvSpPr>
          <p:cNvPr id="9" name="TextBox 8">
            <a:extLst>
              <a:ext uri="{FF2B5EF4-FFF2-40B4-BE49-F238E27FC236}">
                <a16:creationId xmlns:a16="http://schemas.microsoft.com/office/drawing/2014/main" id="{45C948A6-AE04-7C40-BE43-F923136DBD8B}"/>
              </a:ext>
            </a:extLst>
          </p:cNvPr>
          <p:cNvSpPr txBox="1"/>
          <p:nvPr/>
        </p:nvSpPr>
        <p:spPr>
          <a:xfrm>
            <a:off x="1998131" y="1844508"/>
            <a:ext cx="2460930" cy="2308324"/>
          </a:xfrm>
          <a:prstGeom prst="rect">
            <a:avLst/>
          </a:prstGeom>
          <a:noFill/>
        </p:spPr>
        <p:txBody>
          <a:bodyPr wrap="none" rtlCol="0">
            <a:sp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Protein circuits 1</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Protein circuits 2</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Cell engineering</a:t>
            </a:r>
          </a:p>
        </p:txBody>
      </p:sp>
      <p:sp>
        <p:nvSpPr>
          <p:cNvPr id="6" name="Rounded Rectangle 5">
            <a:extLst>
              <a:ext uri="{FF2B5EF4-FFF2-40B4-BE49-F238E27FC236}">
                <a16:creationId xmlns:a16="http://schemas.microsoft.com/office/drawing/2014/main" id="{780435A2-F61D-9043-8495-C47E15B54DE9}"/>
              </a:ext>
            </a:extLst>
          </p:cNvPr>
          <p:cNvSpPr/>
          <p:nvPr/>
        </p:nvSpPr>
        <p:spPr>
          <a:xfrm>
            <a:off x="1998132" y="3519073"/>
            <a:ext cx="2460930" cy="792088"/>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2633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31B01-2386-5604-B701-5306C7150CF6}"/>
              </a:ext>
            </a:extLst>
          </p:cNvPr>
          <p:cNvSpPr txBox="1"/>
          <p:nvPr/>
        </p:nvSpPr>
        <p:spPr>
          <a:xfrm>
            <a:off x="435935" y="73426"/>
            <a:ext cx="8708065" cy="1200329"/>
          </a:xfrm>
          <a:prstGeom prst="rect">
            <a:avLst/>
          </a:prstGeom>
          <a:noFill/>
        </p:spPr>
        <p:txBody>
          <a:bodyPr wrap="square">
            <a:spAutoFit/>
          </a:bodyPr>
          <a:lstStyle/>
          <a:p>
            <a:r>
              <a:rPr lang="en-US" sz="2400" b="1" dirty="0">
                <a:solidFill>
                  <a:srgbClr val="231F20"/>
                </a:solidFill>
                <a:effectLst/>
                <a:latin typeface="Arial" panose="020B0604020202020204" pitchFamily="34" charset="0"/>
                <a:cs typeface="Arial" panose="020B0604020202020204" pitchFamily="34" charset="0"/>
              </a:rPr>
              <a:t>Can simple synthetic circuits in which morphological changes are driven by cell-cell signaling interactions generate self-organizing multicellular structures?</a:t>
            </a:r>
          </a:p>
        </p:txBody>
      </p:sp>
      <p:pic>
        <p:nvPicPr>
          <p:cNvPr id="1026" name="Picture 2">
            <a:extLst>
              <a:ext uri="{FF2B5EF4-FFF2-40B4-BE49-F238E27FC236}">
                <a16:creationId xmlns:a16="http://schemas.microsoft.com/office/drawing/2014/main" id="{2CE7CF7B-8449-EAF1-AC77-F438ADC16D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6" b="55452"/>
          <a:stretch/>
        </p:blipFill>
        <p:spPr bwMode="auto">
          <a:xfrm>
            <a:off x="770429" y="1581004"/>
            <a:ext cx="7927006"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9E7169-74F1-038E-354B-9FB3F2E54B38}"/>
              </a:ext>
            </a:extLst>
          </p:cNvPr>
          <p:cNvSpPr txBox="1"/>
          <p:nvPr/>
        </p:nvSpPr>
        <p:spPr>
          <a:xfrm>
            <a:off x="6517858" y="5154776"/>
            <a:ext cx="170687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Toda Science 2018</a:t>
            </a:r>
          </a:p>
        </p:txBody>
      </p:sp>
      <p:sp>
        <p:nvSpPr>
          <p:cNvPr id="3" name="TextBox 2">
            <a:extLst>
              <a:ext uri="{FF2B5EF4-FFF2-40B4-BE49-F238E27FC236}">
                <a16:creationId xmlns:a16="http://schemas.microsoft.com/office/drawing/2014/main" id="{5110F2CD-FB02-FF3E-11A7-A49CF9F2658C}"/>
              </a:ext>
            </a:extLst>
          </p:cNvPr>
          <p:cNvSpPr txBox="1"/>
          <p:nvPr/>
        </p:nvSpPr>
        <p:spPr>
          <a:xfrm>
            <a:off x="654144" y="5884392"/>
            <a:ext cx="8271646" cy="830997"/>
          </a:xfrm>
          <a:prstGeom prst="rect">
            <a:avLst/>
          </a:prstGeom>
          <a:noFill/>
        </p:spPr>
        <p:txBody>
          <a:bodyPr wrap="square">
            <a:spAutoFit/>
          </a:bodyPr>
          <a:lstStyle/>
          <a:p>
            <a:r>
              <a:rPr lang="en-US" sz="1600" b="0" i="0" dirty="0">
                <a:effectLst/>
                <a:latin typeface="Arial" panose="020B0604020202020204" pitchFamily="34" charset="0"/>
                <a:cs typeface="Arial" panose="020B0604020202020204" pitchFamily="34" charset="0"/>
              </a:rPr>
              <a:t>Engineered cell-cell signaling is used to drive changes in cell adhesion, differentiation, and production of new cell-cell signals. These outputs can subsequently be propagated to generate new cell-cell signaling relationships.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51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31B01-2386-5604-B701-5306C7150CF6}"/>
              </a:ext>
            </a:extLst>
          </p:cNvPr>
          <p:cNvSpPr txBox="1"/>
          <p:nvPr/>
        </p:nvSpPr>
        <p:spPr>
          <a:xfrm>
            <a:off x="294168" y="151694"/>
            <a:ext cx="8708065" cy="461665"/>
          </a:xfrm>
          <a:prstGeom prst="rect">
            <a:avLst/>
          </a:prstGeom>
          <a:noFill/>
        </p:spPr>
        <p:txBody>
          <a:bodyPr wrap="square">
            <a:spAutoFit/>
          </a:bodyPr>
          <a:lstStyle/>
          <a:p>
            <a:r>
              <a:rPr lang="en-US" sz="2400" b="1" dirty="0">
                <a:solidFill>
                  <a:srgbClr val="231F20"/>
                </a:solidFill>
                <a:effectLst/>
                <a:latin typeface="Arial" panose="020B0604020202020204" pitchFamily="34" charset="0"/>
                <a:cs typeface="Arial" panose="020B0604020202020204" pitchFamily="34" charset="0"/>
              </a:rPr>
              <a:t>Coupling cell-cell communication with genetic programs</a:t>
            </a:r>
          </a:p>
        </p:txBody>
      </p:sp>
      <p:pic>
        <p:nvPicPr>
          <p:cNvPr id="3074" name="Picture 2">
            <a:extLst>
              <a:ext uri="{FF2B5EF4-FFF2-40B4-BE49-F238E27FC236}">
                <a16:creationId xmlns:a16="http://schemas.microsoft.com/office/drawing/2014/main" id="{1621C43E-DCA0-AC8F-79CF-B30E34B6F4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8" r="43018" b="59915"/>
          <a:stretch/>
        </p:blipFill>
        <p:spPr bwMode="auto">
          <a:xfrm>
            <a:off x="99194" y="1588606"/>
            <a:ext cx="5004029" cy="3291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00DAEF-C667-E35E-8A25-82A39020B4FC}"/>
              </a:ext>
            </a:extLst>
          </p:cNvPr>
          <p:cNvSpPr txBox="1"/>
          <p:nvPr/>
        </p:nvSpPr>
        <p:spPr>
          <a:xfrm>
            <a:off x="7568699" y="6481473"/>
            <a:ext cx="1433534" cy="307777"/>
          </a:xfrm>
          <a:prstGeom prst="rect">
            <a:avLst/>
          </a:prstGeom>
          <a:noFill/>
        </p:spPr>
        <p:txBody>
          <a:bodyPr wrap="none" rtlCol="0">
            <a:spAutoFit/>
          </a:bodyPr>
          <a:lstStyle/>
          <a:p>
            <a:r>
              <a:rPr lang="en-US" sz="1400" dirty="0" err="1"/>
              <a:t>Morsut</a:t>
            </a:r>
            <a:r>
              <a:rPr lang="en-US" sz="1400" dirty="0"/>
              <a:t> Cell 2016</a:t>
            </a:r>
          </a:p>
        </p:txBody>
      </p:sp>
      <p:sp>
        <p:nvSpPr>
          <p:cNvPr id="3" name="Rounded Rectangle 2">
            <a:extLst>
              <a:ext uri="{FF2B5EF4-FFF2-40B4-BE49-F238E27FC236}">
                <a16:creationId xmlns:a16="http://schemas.microsoft.com/office/drawing/2014/main" id="{7DBBE9CA-F8EF-5C37-6DFA-5456CCED09D5}"/>
              </a:ext>
            </a:extLst>
          </p:cNvPr>
          <p:cNvSpPr/>
          <p:nvPr/>
        </p:nvSpPr>
        <p:spPr>
          <a:xfrm>
            <a:off x="99194" y="1588606"/>
            <a:ext cx="428364" cy="41436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441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31B01-2386-5604-B701-5306C7150CF6}"/>
              </a:ext>
            </a:extLst>
          </p:cNvPr>
          <p:cNvSpPr txBox="1"/>
          <p:nvPr/>
        </p:nvSpPr>
        <p:spPr>
          <a:xfrm>
            <a:off x="294168" y="151694"/>
            <a:ext cx="8708065" cy="461665"/>
          </a:xfrm>
          <a:prstGeom prst="rect">
            <a:avLst/>
          </a:prstGeom>
          <a:noFill/>
        </p:spPr>
        <p:txBody>
          <a:bodyPr wrap="square">
            <a:spAutoFit/>
          </a:bodyPr>
          <a:lstStyle/>
          <a:p>
            <a:r>
              <a:rPr lang="en-US" sz="2400" b="1" dirty="0">
                <a:solidFill>
                  <a:srgbClr val="231F20"/>
                </a:solidFill>
                <a:effectLst/>
                <a:latin typeface="Arial" panose="020B0604020202020204" pitchFamily="34" charset="0"/>
                <a:cs typeface="Arial" panose="020B0604020202020204" pitchFamily="34" charset="0"/>
              </a:rPr>
              <a:t>Coupling cell-cell communication with genetic programs</a:t>
            </a:r>
          </a:p>
        </p:txBody>
      </p:sp>
      <p:pic>
        <p:nvPicPr>
          <p:cNvPr id="3074" name="Picture 2">
            <a:extLst>
              <a:ext uri="{FF2B5EF4-FFF2-40B4-BE49-F238E27FC236}">
                <a16:creationId xmlns:a16="http://schemas.microsoft.com/office/drawing/2014/main" id="{1621C43E-DCA0-AC8F-79CF-B30E34B6F4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9" b="59915"/>
          <a:stretch/>
        </p:blipFill>
        <p:spPr bwMode="auto">
          <a:xfrm>
            <a:off x="99194" y="1588606"/>
            <a:ext cx="8945611" cy="3291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00DAEF-C667-E35E-8A25-82A39020B4FC}"/>
              </a:ext>
            </a:extLst>
          </p:cNvPr>
          <p:cNvSpPr txBox="1"/>
          <p:nvPr/>
        </p:nvSpPr>
        <p:spPr>
          <a:xfrm>
            <a:off x="7568699" y="6481473"/>
            <a:ext cx="1433534" cy="307777"/>
          </a:xfrm>
          <a:prstGeom prst="rect">
            <a:avLst/>
          </a:prstGeom>
          <a:noFill/>
        </p:spPr>
        <p:txBody>
          <a:bodyPr wrap="none" rtlCol="0">
            <a:spAutoFit/>
          </a:bodyPr>
          <a:lstStyle/>
          <a:p>
            <a:r>
              <a:rPr lang="en-US" sz="1400" dirty="0" err="1"/>
              <a:t>Morsut</a:t>
            </a:r>
            <a:r>
              <a:rPr lang="en-US" sz="1400" dirty="0"/>
              <a:t> Cell 2016</a:t>
            </a:r>
          </a:p>
        </p:txBody>
      </p:sp>
      <p:sp>
        <p:nvSpPr>
          <p:cNvPr id="3" name="Rounded Rectangle 2">
            <a:extLst>
              <a:ext uri="{FF2B5EF4-FFF2-40B4-BE49-F238E27FC236}">
                <a16:creationId xmlns:a16="http://schemas.microsoft.com/office/drawing/2014/main" id="{7DBBE9CA-F8EF-5C37-6DFA-5456CCED09D5}"/>
              </a:ext>
            </a:extLst>
          </p:cNvPr>
          <p:cNvSpPr/>
          <p:nvPr/>
        </p:nvSpPr>
        <p:spPr>
          <a:xfrm>
            <a:off x="99194" y="1588606"/>
            <a:ext cx="428364" cy="41436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36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31B01-2386-5604-B701-5306C7150CF6}"/>
              </a:ext>
            </a:extLst>
          </p:cNvPr>
          <p:cNvSpPr txBox="1"/>
          <p:nvPr/>
        </p:nvSpPr>
        <p:spPr>
          <a:xfrm>
            <a:off x="294168" y="151694"/>
            <a:ext cx="8708065" cy="461665"/>
          </a:xfrm>
          <a:prstGeom prst="rect">
            <a:avLst/>
          </a:prstGeom>
          <a:noFill/>
        </p:spPr>
        <p:txBody>
          <a:bodyPr wrap="square">
            <a:spAutoFit/>
          </a:bodyPr>
          <a:lstStyle/>
          <a:p>
            <a:r>
              <a:rPr lang="en-US" sz="2400" b="1" dirty="0">
                <a:solidFill>
                  <a:srgbClr val="231F20"/>
                </a:solidFill>
                <a:effectLst/>
                <a:latin typeface="Arial" panose="020B0604020202020204" pitchFamily="34" charset="0"/>
                <a:cs typeface="Arial" panose="020B0604020202020204" pitchFamily="34" charset="0"/>
              </a:rPr>
              <a:t>Coupling cell-cell communication with genetic programs</a:t>
            </a:r>
          </a:p>
        </p:txBody>
      </p:sp>
      <p:pic>
        <p:nvPicPr>
          <p:cNvPr id="3074" name="Picture 2">
            <a:extLst>
              <a:ext uri="{FF2B5EF4-FFF2-40B4-BE49-F238E27FC236}">
                <a16:creationId xmlns:a16="http://schemas.microsoft.com/office/drawing/2014/main" id="{1621C43E-DCA0-AC8F-79CF-B30E34B6F4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7" t="45213" r="4811"/>
          <a:stretch/>
        </p:blipFill>
        <p:spPr bwMode="auto">
          <a:xfrm>
            <a:off x="447471" y="1143000"/>
            <a:ext cx="8401457"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00DAEF-C667-E35E-8A25-82A39020B4FC}"/>
              </a:ext>
            </a:extLst>
          </p:cNvPr>
          <p:cNvSpPr txBox="1"/>
          <p:nvPr/>
        </p:nvSpPr>
        <p:spPr>
          <a:xfrm>
            <a:off x="7568699" y="6481473"/>
            <a:ext cx="1433534" cy="307777"/>
          </a:xfrm>
          <a:prstGeom prst="rect">
            <a:avLst/>
          </a:prstGeom>
          <a:noFill/>
        </p:spPr>
        <p:txBody>
          <a:bodyPr wrap="none" rtlCol="0">
            <a:spAutoFit/>
          </a:bodyPr>
          <a:lstStyle/>
          <a:p>
            <a:r>
              <a:rPr lang="en-US" sz="1400" dirty="0" err="1"/>
              <a:t>Morsut</a:t>
            </a:r>
            <a:r>
              <a:rPr lang="en-US" sz="1400" dirty="0"/>
              <a:t> Cell 2016</a:t>
            </a:r>
          </a:p>
        </p:txBody>
      </p:sp>
    </p:spTree>
    <p:extLst>
      <p:ext uri="{BB962C8B-B14F-4D97-AF65-F5344CB8AC3E}">
        <p14:creationId xmlns:p14="http://schemas.microsoft.com/office/powerpoint/2010/main" val="191093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31B01-2386-5604-B701-5306C7150CF6}"/>
              </a:ext>
            </a:extLst>
          </p:cNvPr>
          <p:cNvSpPr txBox="1"/>
          <p:nvPr/>
        </p:nvSpPr>
        <p:spPr>
          <a:xfrm>
            <a:off x="294166" y="128045"/>
            <a:ext cx="8708065" cy="461665"/>
          </a:xfrm>
          <a:prstGeom prst="rect">
            <a:avLst/>
          </a:prstGeom>
          <a:noFill/>
        </p:spPr>
        <p:txBody>
          <a:bodyPr wrap="square">
            <a:spAutoFit/>
          </a:bodyPr>
          <a:lstStyle/>
          <a:p>
            <a:pPr algn="ctr"/>
            <a:r>
              <a:rPr lang="en-US" sz="2400" b="1" dirty="0">
                <a:solidFill>
                  <a:srgbClr val="231F20"/>
                </a:solidFill>
                <a:effectLst/>
                <a:latin typeface="Arial" panose="020B0604020202020204" pitchFamily="34" charset="0"/>
                <a:cs typeface="Arial" panose="020B0604020202020204" pitchFamily="34" charset="0"/>
              </a:rPr>
              <a:t>Simple morphological circuits</a:t>
            </a:r>
          </a:p>
        </p:txBody>
      </p:sp>
      <p:pic>
        <p:nvPicPr>
          <p:cNvPr id="1026" name="Picture 2">
            <a:extLst>
              <a:ext uri="{FF2B5EF4-FFF2-40B4-BE49-F238E27FC236}">
                <a16:creationId xmlns:a16="http://schemas.microsoft.com/office/drawing/2014/main" id="{2CE7CF7B-8449-EAF1-AC77-F438ADC16D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9" t="47442" r="1325"/>
          <a:stretch/>
        </p:blipFill>
        <p:spPr bwMode="auto">
          <a:xfrm>
            <a:off x="417355" y="1115172"/>
            <a:ext cx="8461689" cy="5303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g. 1">
            <a:extLst>
              <a:ext uri="{FF2B5EF4-FFF2-40B4-BE49-F238E27FC236}">
                <a16:creationId xmlns:a16="http://schemas.microsoft.com/office/drawing/2014/main" id="{92C1C001-53D9-17E7-91CC-095A465D52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74" r="83687" b="69819"/>
          <a:stretch/>
        </p:blipFill>
        <p:spPr bwMode="auto">
          <a:xfrm>
            <a:off x="-1685872" y="2585850"/>
            <a:ext cx="1070345" cy="191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16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31B01-2386-5604-B701-5306C7150CF6}"/>
              </a:ext>
            </a:extLst>
          </p:cNvPr>
          <p:cNvSpPr txBox="1"/>
          <p:nvPr/>
        </p:nvSpPr>
        <p:spPr>
          <a:xfrm>
            <a:off x="349344" y="48512"/>
            <a:ext cx="8708065" cy="461665"/>
          </a:xfrm>
          <a:prstGeom prst="rect">
            <a:avLst/>
          </a:prstGeom>
          <a:noFill/>
        </p:spPr>
        <p:txBody>
          <a:bodyPr wrap="square">
            <a:spAutoFit/>
          </a:bodyPr>
          <a:lstStyle/>
          <a:p>
            <a:r>
              <a:rPr lang="en-US" sz="2400" b="1" i="0" dirty="0">
                <a:solidFill>
                  <a:srgbClr val="262626"/>
                </a:solidFill>
                <a:effectLst/>
                <a:latin typeface="Arial" panose="020B0604020202020204" pitchFamily="34" charset="0"/>
                <a:cs typeface="Arial" panose="020B0604020202020204" pitchFamily="34" charset="0"/>
              </a:rPr>
              <a:t>Engineering self-organizing multilayered spheroids</a:t>
            </a:r>
            <a:endParaRPr lang="en-US" sz="2400" dirty="0">
              <a:latin typeface="Arial" panose="020B0604020202020204" pitchFamily="34" charset="0"/>
              <a:cs typeface="Arial" panose="020B0604020202020204" pitchFamily="34" charset="0"/>
            </a:endParaRPr>
          </a:p>
        </p:txBody>
      </p:sp>
      <p:pic>
        <p:nvPicPr>
          <p:cNvPr id="2050" name="Picture 2" descr="Fig. 1">
            <a:extLst>
              <a:ext uri="{FF2B5EF4-FFF2-40B4-BE49-F238E27FC236}">
                <a16:creationId xmlns:a16="http://schemas.microsoft.com/office/drawing/2014/main" id="{92C1C001-53D9-17E7-91CC-095A465D52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4" r="83687" b="69819"/>
          <a:stretch/>
        </p:blipFill>
        <p:spPr bwMode="auto">
          <a:xfrm>
            <a:off x="-1685872" y="2585850"/>
            <a:ext cx="1070345" cy="191386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9113BAD5-CABA-4046-423D-2F72D484EB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6925"/>
          <a:stretch/>
        </p:blipFill>
        <p:spPr bwMode="auto">
          <a:xfrm>
            <a:off x="551883" y="765146"/>
            <a:ext cx="8302989" cy="438912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BD6B17AB-86B6-06B9-DFFE-A5D2B43EC7A6}"/>
              </a:ext>
            </a:extLst>
          </p:cNvPr>
          <p:cNvGrpSpPr/>
          <p:nvPr/>
        </p:nvGrpSpPr>
        <p:grpSpPr>
          <a:xfrm>
            <a:off x="945931" y="907734"/>
            <a:ext cx="8056300" cy="4448331"/>
            <a:chOff x="945931" y="1179959"/>
            <a:chExt cx="8056300" cy="4448331"/>
          </a:xfrm>
        </p:grpSpPr>
        <p:sp>
          <p:nvSpPr>
            <p:cNvPr id="2" name="Rounded Rectangle 1">
              <a:extLst>
                <a:ext uri="{FF2B5EF4-FFF2-40B4-BE49-F238E27FC236}">
                  <a16:creationId xmlns:a16="http://schemas.microsoft.com/office/drawing/2014/main" id="{28C4859C-C48F-2E50-F137-A55ACE6D1CEF}"/>
                </a:ext>
              </a:extLst>
            </p:cNvPr>
            <p:cNvSpPr/>
            <p:nvPr/>
          </p:nvSpPr>
          <p:spPr>
            <a:xfrm>
              <a:off x="945931" y="4698124"/>
              <a:ext cx="1789386" cy="83084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06D25CDC-85D1-E0A9-66A1-123F23604F2F}"/>
                </a:ext>
              </a:extLst>
            </p:cNvPr>
            <p:cNvSpPr/>
            <p:nvPr/>
          </p:nvSpPr>
          <p:spPr>
            <a:xfrm>
              <a:off x="3124200" y="2816509"/>
              <a:ext cx="3946634" cy="281178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8DB8874C-CA89-82B0-E456-CFFBE5BB41F8}"/>
                </a:ext>
              </a:extLst>
            </p:cNvPr>
            <p:cNvSpPr/>
            <p:nvPr/>
          </p:nvSpPr>
          <p:spPr>
            <a:xfrm>
              <a:off x="6453351" y="1179959"/>
              <a:ext cx="2548880" cy="36521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58151DD-16A0-123B-A180-93691FD43B7C}"/>
              </a:ext>
            </a:extLst>
          </p:cNvPr>
          <p:cNvSpPr txBox="1"/>
          <p:nvPr/>
        </p:nvSpPr>
        <p:spPr>
          <a:xfrm>
            <a:off x="87009" y="5409235"/>
            <a:ext cx="8863663" cy="307777"/>
          </a:xfrm>
          <a:prstGeom prst="rect">
            <a:avLst/>
          </a:prstGeom>
          <a:noFill/>
        </p:spPr>
        <p:txBody>
          <a:bodyPr wrap="square">
            <a:spAutoFit/>
          </a:bodyPr>
          <a:lstStyle/>
          <a:p>
            <a:r>
              <a:rPr lang="en-US" sz="1400" b="0" i="0" dirty="0">
                <a:effectLst/>
                <a:latin typeface="Arial" panose="020B0604020202020204" pitchFamily="34" charset="0"/>
                <a:cs typeface="Arial" panose="020B0604020202020204" pitchFamily="34" charset="0"/>
              </a:rPr>
              <a:t>An A-type sender cell expressing CD19 ligand induces a B-type receiver cell to express E-cadherin and GFP</a:t>
            </a:r>
          </a:p>
        </p:txBody>
      </p:sp>
      <p:sp>
        <p:nvSpPr>
          <p:cNvPr id="9" name="TextBox 8">
            <a:extLst>
              <a:ext uri="{FF2B5EF4-FFF2-40B4-BE49-F238E27FC236}">
                <a16:creationId xmlns:a16="http://schemas.microsoft.com/office/drawing/2014/main" id="{702DA580-6B22-7898-3132-DAE24CC7E529}"/>
              </a:ext>
            </a:extLst>
          </p:cNvPr>
          <p:cNvSpPr txBox="1"/>
          <p:nvPr/>
        </p:nvSpPr>
        <p:spPr>
          <a:xfrm>
            <a:off x="-307127" y="565392"/>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72151E4A-7886-5EA4-148F-14A475546BC3}"/>
              </a:ext>
            </a:extLst>
          </p:cNvPr>
          <p:cNvSpPr txBox="1"/>
          <p:nvPr/>
        </p:nvSpPr>
        <p:spPr>
          <a:xfrm>
            <a:off x="7243794" y="6550223"/>
            <a:ext cx="170687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Toda Science 2018</a:t>
            </a:r>
          </a:p>
        </p:txBody>
      </p:sp>
      <p:sp>
        <p:nvSpPr>
          <p:cNvPr id="12" name="TextBox 11">
            <a:extLst>
              <a:ext uri="{FF2B5EF4-FFF2-40B4-BE49-F238E27FC236}">
                <a16:creationId xmlns:a16="http://schemas.microsoft.com/office/drawing/2014/main" id="{20E4F34E-DD70-2BC5-6AD5-C47E130FEFD2}"/>
              </a:ext>
            </a:extLst>
          </p:cNvPr>
          <p:cNvSpPr txBox="1"/>
          <p:nvPr/>
        </p:nvSpPr>
        <p:spPr>
          <a:xfrm>
            <a:off x="58132" y="5811559"/>
            <a:ext cx="8985529" cy="738664"/>
          </a:xfrm>
          <a:prstGeom prst="rect">
            <a:avLst/>
          </a:prstGeom>
          <a:noFill/>
        </p:spPr>
        <p:txBody>
          <a:bodyPr wrap="square">
            <a:spAutoFit/>
          </a:bodyPr>
          <a:lstStyle/>
          <a:p>
            <a:r>
              <a:rPr lang="en-US" sz="1400" b="0" i="0" dirty="0" err="1">
                <a:effectLst/>
                <a:latin typeface="Arial" panose="020B0604020202020204" pitchFamily="34" charset="0"/>
                <a:cs typeface="Arial" panose="020B0604020202020204" pitchFamily="34" charset="0"/>
              </a:rPr>
              <a:t>SynNotch</a:t>
            </a:r>
            <a:r>
              <a:rPr lang="en-US" sz="1400" b="0" i="0" dirty="0">
                <a:effectLst/>
                <a:latin typeface="Arial" panose="020B0604020202020204" pitchFamily="34" charset="0"/>
                <a:cs typeface="Arial" panose="020B0604020202020204" pitchFamily="34" charset="0"/>
              </a:rPr>
              <a:t> cell-cell signals drive receiver cells to express E-cadherin (Ecad), which leads to their segregation into a central layer. </a:t>
            </a:r>
            <a:r>
              <a:rPr lang="en-US" sz="1400" b="1" i="0" dirty="0">
                <a:effectLst/>
                <a:latin typeface="Arial" panose="020B0604020202020204" pitchFamily="34" charset="0"/>
                <a:cs typeface="Arial" panose="020B0604020202020204" pitchFamily="34" charset="0"/>
              </a:rPr>
              <a:t>The system starts with two disordered cell genotypes but organizes to form a structure with two distinct spatial compartments</a:t>
            </a:r>
            <a:r>
              <a:rPr lang="en-US" sz="1400" b="0" i="0" dirty="0">
                <a:effectLst/>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6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31B01-2386-5604-B701-5306C7150CF6}"/>
              </a:ext>
            </a:extLst>
          </p:cNvPr>
          <p:cNvSpPr txBox="1"/>
          <p:nvPr/>
        </p:nvSpPr>
        <p:spPr>
          <a:xfrm>
            <a:off x="294166" y="128045"/>
            <a:ext cx="8708065" cy="461665"/>
          </a:xfrm>
          <a:prstGeom prst="rect">
            <a:avLst/>
          </a:prstGeom>
          <a:noFill/>
        </p:spPr>
        <p:txBody>
          <a:bodyPr wrap="square">
            <a:spAutoFit/>
          </a:bodyPr>
          <a:lstStyle/>
          <a:p>
            <a:r>
              <a:rPr lang="en-US" sz="2400" b="1" i="0" dirty="0">
                <a:solidFill>
                  <a:srgbClr val="262626"/>
                </a:solidFill>
                <a:effectLst/>
                <a:latin typeface="Arial" panose="020B0604020202020204" pitchFamily="34" charset="0"/>
                <a:cs typeface="Arial" panose="020B0604020202020204" pitchFamily="34" charset="0"/>
              </a:rPr>
              <a:t>Engineering self-organizing multilayered spheroids</a:t>
            </a:r>
            <a:endParaRPr lang="en-US" sz="2400"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9113BAD5-CABA-4046-423D-2F72D484EB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09" t="34828" r="31102" b="49691"/>
          <a:stretch/>
        </p:blipFill>
        <p:spPr bwMode="auto">
          <a:xfrm>
            <a:off x="2542476" y="1051560"/>
            <a:ext cx="5408834" cy="2377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59D80C-6BBE-9C0D-E807-C736F19C818F}"/>
              </a:ext>
            </a:extLst>
          </p:cNvPr>
          <p:cNvSpPr txBox="1"/>
          <p:nvPr/>
        </p:nvSpPr>
        <p:spPr>
          <a:xfrm>
            <a:off x="371345" y="1603709"/>
            <a:ext cx="144142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 genotypes</a:t>
            </a:r>
          </a:p>
        </p:txBody>
      </p:sp>
      <p:sp>
        <p:nvSpPr>
          <p:cNvPr id="4" name="TextBox 3">
            <a:extLst>
              <a:ext uri="{FF2B5EF4-FFF2-40B4-BE49-F238E27FC236}">
                <a16:creationId xmlns:a16="http://schemas.microsoft.com/office/drawing/2014/main" id="{07791300-3051-5403-C3F4-97DCF4F73919}"/>
              </a:ext>
            </a:extLst>
          </p:cNvPr>
          <p:cNvSpPr txBox="1"/>
          <p:nvPr/>
        </p:nvSpPr>
        <p:spPr>
          <a:xfrm>
            <a:off x="371345" y="2987040"/>
            <a:ext cx="156966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 phenotypes</a:t>
            </a:r>
          </a:p>
        </p:txBody>
      </p:sp>
      <p:cxnSp>
        <p:nvCxnSpPr>
          <p:cNvPr id="7" name="Straight Arrow Connector 6">
            <a:extLst>
              <a:ext uri="{FF2B5EF4-FFF2-40B4-BE49-F238E27FC236}">
                <a16:creationId xmlns:a16="http://schemas.microsoft.com/office/drawing/2014/main" id="{80FD8BA5-5B15-DD1B-D9BF-138A4BC55732}"/>
              </a:ext>
            </a:extLst>
          </p:cNvPr>
          <p:cNvCxnSpPr/>
          <p:nvPr/>
        </p:nvCxnSpPr>
        <p:spPr>
          <a:xfrm>
            <a:off x="1005840" y="2139696"/>
            <a:ext cx="0" cy="74066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4FD4539-40F3-0431-FA79-C632D30B6139}"/>
              </a:ext>
            </a:extLst>
          </p:cNvPr>
          <p:cNvSpPr txBox="1"/>
          <p:nvPr/>
        </p:nvSpPr>
        <p:spPr>
          <a:xfrm>
            <a:off x="371345" y="4738377"/>
            <a:ext cx="8533237" cy="1600438"/>
          </a:xfrm>
          <a:prstGeom prst="rect">
            <a:avLst/>
          </a:prstGeom>
          <a:noFill/>
        </p:spPr>
        <p:txBody>
          <a:bodyPr wrap="square">
            <a:spAutoFit/>
          </a:bodyPr>
          <a:lstStyle/>
          <a:p>
            <a:r>
              <a:rPr lang="en-US" sz="1400" b="0" i="0" dirty="0">
                <a:effectLst/>
                <a:latin typeface="Arial" panose="020B0604020202020204" pitchFamily="34" charset="0"/>
                <a:cs typeface="Arial" panose="020B0604020202020204" pitchFamily="34" charset="0"/>
              </a:rPr>
              <a:t>(1) An A-type cell can send signals to a B-type cell using CD19 ligand, which induces </a:t>
            </a:r>
            <a:r>
              <a:rPr lang="en-US" sz="1400" b="1" i="0" dirty="0">
                <a:effectLst/>
                <a:latin typeface="Arial" panose="020B0604020202020204" pitchFamily="34" charset="0"/>
                <a:cs typeface="Arial" panose="020B0604020202020204" pitchFamily="34" charset="0"/>
              </a:rPr>
              <a:t>expression of E-cadherin (high expression) and </a:t>
            </a:r>
            <a:r>
              <a:rPr lang="en-US" sz="1400" b="1" i="0" dirty="0" err="1">
                <a:effectLst/>
                <a:latin typeface="Arial" panose="020B0604020202020204" pitchFamily="34" charset="0"/>
                <a:cs typeface="Arial" panose="020B0604020202020204" pitchFamily="34" charset="0"/>
              </a:rPr>
              <a:t>GFP</a:t>
            </a:r>
            <a:r>
              <a:rPr lang="en-US" sz="1400" b="1" i="0" baseline="-25000" dirty="0" err="1">
                <a:effectLst/>
                <a:latin typeface="Arial" panose="020B0604020202020204" pitchFamily="34" charset="0"/>
                <a:cs typeface="Arial" panose="020B0604020202020204" pitchFamily="34" charset="0"/>
              </a:rPr>
              <a:t>lig</a:t>
            </a:r>
            <a:r>
              <a:rPr lang="en-US" sz="1400" b="1" i="0" dirty="0">
                <a:effectLst/>
                <a:latin typeface="Arial" panose="020B0604020202020204" pitchFamily="34" charset="0"/>
                <a:cs typeface="Arial" panose="020B0604020202020204" pitchFamily="34" charset="0"/>
              </a:rPr>
              <a:t> (surface-expressed GFP)</a:t>
            </a:r>
            <a:r>
              <a:rPr lang="en-US" sz="1400" b="0" i="0" dirty="0">
                <a:effectLst/>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0" i="0" dirty="0">
                <a:effectLst/>
                <a:latin typeface="Arial" panose="020B0604020202020204" pitchFamily="34" charset="0"/>
                <a:cs typeface="Arial" panose="020B0604020202020204" pitchFamily="34" charset="0"/>
              </a:rPr>
              <a:t>(2) The induced B-type cell can then send reciprocal signals to the A-type cell; </a:t>
            </a:r>
            <a:r>
              <a:rPr lang="en-US" sz="1400" b="0" i="0" dirty="0" err="1">
                <a:effectLst/>
                <a:latin typeface="Arial" panose="020B0604020202020204" pitchFamily="34" charset="0"/>
                <a:cs typeface="Arial" panose="020B0604020202020204" pitchFamily="34" charset="0"/>
              </a:rPr>
              <a:t>GFP</a:t>
            </a:r>
            <a:r>
              <a:rPr lang="en-US" sz="1400" b="0" i="0" baseline="-25000" dirty="0" err="1">
                <a:effectLst/>
                <a:latin typeface="Arial" panose="020B0604020202020204" pitchFamily="34" charset="0"/>
                <a:cs typeface="Arial" panose="020B0604020202020204" pitchFamily="34" charset="0"/>
              </a:rPr>
              <a:t>lig</a:t>
            </a:r>
            <a:r>
              <a:rPr lang="en-US" sz="1400" b="0" i="0" dirty="0">
                <a:effectLst/>
                <a:latin typeface="Arial" panose="020B0604020202020204" pitchFamily="34" charset="0"/>
                <a:cs typeface="Arial" panose="020B0604020202020204" pitchFamily="34" charset="0"/>
              </a:rPr>
              <a:t> serves as ligand to stimulate anti-GFP </a:t>
            </a:r>
            <a:r>
              <a:rPr lang="en-US" sz="1400" b="0" i="0" dirty="0" err="1">
                <a:effectLst/>
                <a:latin typeface="Arial" panose="020B0604020202020204" pitchFamily="34" charset="0"/>
                <a:cs typeface="Arial" panose="020B0604020202020204" pitchFamily="34" charset="0"/>
              </a:rPr>
              <a:t>synNotch</a:t>
            </a:r>
            <a:r>
              <a:rPr lang="en-US" sz="1400" b="0" i="0" dirty="0">
                <a:effectLst/>
                <a:latin typeface="Arial" panose="020B0604020202020204" pitchFamily="34" charset="0"/>
                <a:cs typeface="Arial" panose="020B0604020202020204" pitchFamily="34" charset="0"/>
              </a:rPr>
              <a:t> receptor expressed in the A-type cell. This reciprocal interaction is programmed to drive a </a:t>
            </a:r>
            <a:r>
              <a:rPr lang="en-US" sz="1400" b="1" i="0" dirty="0">
                <a:effectLst/>
                <a:latin typeface="Arial" panose="020B0604020202020204" pitchFamily="34" charset="0"/>
                <a:cs typeface="Arial" panose="020B0604020202020204" pitchFamily="34" charset="0"/>
              </a:rPr>
              <a:t>low level of E-cadherin and </a:t>
            </a:r>
            <a:r>
              <a:rPr lang="en-US" sz="1400" b="1" i="0" dirty="0" err="1">
                <a:effectLst/>
                <a:latin typeface="Arial" panose="020B0604020202020204" pitchFamily="34" charset="0"/>
                <a:cs typeface="Arial" panose="020B0604020202020204" pitchFamily="34" charset="0"/>
              </a:rPr>
              <a:t>mCherry</a:t>
            </a:r>
            <a:r>
              <a:rPr lang="en-US" sz="1400" b="0" i="0" dirty="0">
                <a:effectLst/>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042EB90-13F4-0E11-5324-6D99B7C712A3}"/>
              </a:ext>
            </a:extLst>
          </p:cNvPr>
          <p:cNvSpPr txBox="1"/>
          <p:nvPr/>
        </p:nvSpPr>
        <p:spPr>
          <a:xfrm>
            <a:off x="7295353" y="6491554"/>
            <a:ext cx="170687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Toda Science 2018</a:t>
            </a:r>
          </a:p>
        </p:txBody>
      </p:sp>
    </p:spTree>
    <p:extLst>
      <p:ext uri="{BB962C8B-B14F-4D97-AF65-F5344CB8AC3E}">
        <p14:creationId xmlns:p14="http://schemas.microsoft.com/office/powerpoint/2010/main" val="824179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31B01-2386-5604-B701-5306C7150CF6}"/>
              </a:ext>
            </a:extLst>
          </p:cNvPr>
          <p:cNvSpPr txBox="1"/>
          <p:nvPr/>
        </p:nvSpPr>
        <p:spPr>
          <a:xfrm>
            <a:off x="294166" y="128045"/>
            <a:ext cx="8708065" cy="461665"/>
          </a:xfrm>
          <a:prstGeom prst="rect">
            <a:avLst/>
          </a:prstGeom>
          <a:noFill/>
        </p:spPr>
        <p:txBody>
          <a:bodyPr wrap="square">
            <a:spAutoFit/>
          </a:bodyPr>
          <a:lstStyle/>
          <a:p>
            <a:r>
              <a:rPr lang="en-US" sz="2400" b="1" i="0" dirty="0">
                <a:solidFill>
                  <a:srgbClr val="262626"/>
                </a:solidFill>
                <a:effectLst/>
                <a:latin typeface="Arial" panose="020B0604020202020204" pitchFamily="34" charset="0"/>
                <a:cs typeface="Arial" panose="020B0604020202020204" pitchFamily="34" charset="0"/>
              </a:rPr>
              <a:t>Engineering self-organizing multilayered spheroids</a:t>
            </a:r>
            <a:endParaRPr lang="en-US" sz="2400"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9113BAD5-CABA-4046-423D-2F72D484EB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828"/>
          <a:stretch/>
        </p:blipFill>
        <p:spPr bwMode="auto">
          <a:xfrm>
            <a:off x="2577808" y="589710"/>
            <a:ext cx="5969579" cy="6217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59D80C-6BBE-9C0D-E807-C736F19C818F}"/>
              </a:ext>
            </a:extLst>
          </p:cNvPr>
          <p:cNvSpPr txBox="1"/>
          <p:nvPr/>
        </p:nvSpPr>
        <p:spPr>
          <a:xfrm>
            <a:off x="371345" y="1603709"/>
            <a:ext cx="144142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 genotypes</a:t>
            </a:r>
          </a:p>
        </p:txBody>
      </p:sp>
      <p:sp>
        <p:nvSpPr>
          <p:cNvPr id="4" name="TextBox 3">
            <a:extLst>
              <a:ext uri="{FF2B5EF4-FFF2-40B4-BE49-F238E27FC236}">
                <a16:creationId xmlns:a16="http://schemas.microsoft.com/office/drawing/2014/main" id="{07791300-3051-5403-C3F4-97DCF4F73919}"/>
              </a:ext>
            </a:extLst>
          </p:cNvPr>
          <p:cNvSpPr txBox="1"/>
          <p:nvPr/>
        </p:nvSpPr>
        <p:spPr>
          <a:xfrm>
            <a:off x="371345" y="2987040"/>
            <a:ext cx="156966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 phenotypes</a:t>
            </a:r>
          </a:p>
        </p:txBody>
      </p:sp>
      <p:cxnSp>
        <p:nvCxnSpPr>
          <p:cNvPr id="7" name="Straight Arrow Connector 6">
            <a:extLst>
              <a:ext uri="{FF2B5EF4-FFF2-40B4-BE49-F238E27FC236}">
                <a16:creationId xmlns:a16="http://schemas.microsoft.com/office/drawing/2014/main" id="{80FD8BA5-5B15-DD1B-D9BF-138A4BC55732}"/>
              </a:ext>
            </a:extLst>
          </p:cNvPr>
          <p:cNvCxnSpPr/>
          <p:nvPr/>
        </p:nvCxnSpPr>
        <p:spPr>
          <a:xfrm>
            <a:off x="1005840" y="2139696"/>
            <a:ext cx="0" cy="74066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930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31B01-2386-5604-B701-5306C7150CF6}"/>
              </a:ext>
            </a:extLst>
          </p:cNvPr>
          <p:cNvSpPr txBox="1"/>
          <p:nvPr/>
        </p:nvSpPr>
        <p:spPr>
          <a:xfrm>
            <a:off x="294166" y="128045"/>
            <a:ext cx="8708065" cy="830997"/>
          </a:xfrm>
          <a:prstGeom prst="rect">
            <a:avLst/>
          </a:prstGeom>
          <a:noFill/>
        </p:spPr>
        <p:txBody>
          <a:bodyPr wrap="square">
            <a:spAutoFit/>
          </a:bodyPr>
          <a:lstStyle/>
          <a:p>
            <a:r>
              <a:rPr lang="en-US" sz="2400" b="1" i="0" dirty="0">
                <a:solidFill>
                  <a:srgbClr val="262626"/>
                </a:solidFill>
                <a:effectLst/>
                <a:latin typeface="Arial" panose="020B0604020202020204" pitchFamily="34" charset="0"/>
                <a:cs typeface="Arial" panose="020B0604020202020204" pitchFamily="34" charset="0"/>
              </a:rPr>
              <a:t>Three-layer self-organized structure is robust, reversible, and self-repairing</a:t>
            </a:r>
            <a:endParaRPr lang="en-US" sz="2400" dirty="0">
              <a:latin typeface="Arial" panose="020B0604020202020204" pitchFamily="34" charset="0"/>
              <a:cs typeface="Arial" panose="020B0604020202020204" pitchFamily="34" charset="0"/>
            </a:endParaRPr>
          </a:p>
        </p:txBody>
      </p:sp>
      <p:pic>
        <p:nvPicPr>
          <p:cNvPr id="4100" name="Picture 4">
            <a:extLst>
              <a:ext uri="{FF2B5EF4-FFF2-40B4-BE49-F238E27FC236}">
                <a16:creationId xmlns:a16="http://schemas.microsoft.com/office/drawing/2014/main" id="{9F038F34-6668-5CE0-A7C2-1031873A3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6206"/>
            <a:ext cx="9144000" cy="406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47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3B92CC01-79FD-21D5-B5CE-EC614BD1C3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333" b="54000"/>
          <a:stretch/>
        </p:blipFill>
        <p:spPr bwMode="auto">
          <a:xfrm>
            <a:off x="772610" y="1285051"/>
            <a:ext cx="7376182" cy="2582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546B52-39E5-D35E-35F6-4C46A3402FA1}"/>
              </a:ext>
            </a:extLst>
          </p:cNvPr>
          <p:cNvSpPr txBox="1"/>
          <p:nvPr/>
        </p:nvSpPr>
        <p:spPr>
          <a:xfrm>
            <a:off x="487392" y="124931"/>
            <a:ext cx="8169215" cy="830997"/>
          </a:xfrm>
          <a:prstGeom prst="rect">
            <a:avLst/>
          </a:prstGeom>
          <a:noFill/>
        </p:spPr>
        <p:txBody>
          <a:bodyPr wrap="square">
            <a:spAutoFit/>
          </a:bodyPr>
          <a:lstStyle/>
          <a:p>
            <a:r>
              <a:rPr lang="en-US" sz="2400" b="1" i="0" dirty="0">
                <a:solidFill>
                  <a:srgbClr val="262626"/>
                </a:solidFill>
                <a:effectLst/>
                <a:latin typeface="Arial" panose="020B0604020202020204" pitchFamily="34" charset="0"/>
                <a:cs typeface="Arial" panose="020B0604020202020204" pitchFamily="34" charset="0"/>
              </a:rPr>
              <a:t>Single-genotype circuit that induces fate bifurcation and spatial ordering into a two-layer structure</a:t>
            </a: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F4BF116-6D18-7156-07EC-A302B0F9086D}"/>
              </a:ext>
            </a:extLst>
          </p:cNvPr>
          <p:cNvSpPr txBox="1"/>
          <p:nvPr/>
        </p:nvSpPr>
        <p:spPr>
          <a:xfrm>
            <a:off x="7295353" y="6491554"/>
            <a:ext cx="170687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Toda Science 2018</a:t>
            </a:r>
          </a:p>
        </p:txBody>
      </p:sp>
      <p:sp>
        <p:nvSpPr>
          <p:cNvPr id="4" name="TextBox 3">
            <a:extLst>
              <a:ext uri="{FF2B5EF4-FFF2-40B4-BE49-F238E27FC236}">
                <a16:creationId xmlns:a16="http://schemas.microsoft.com/office/drawing/2014/main" id="{200D41F2-898A-AF38-E78C-0E8058F5CEAD}"/>
              </a:ext>
            </a:extLst>
          </p:cNvPr>
          <p:cNvSpPr txBox="1"/>
          <p:nvPr/>
        </p:nvSpPr>
        <p:spPr>
          <a:xfrm>
            <a:off x="487392" y="4420414"/>
            <a:ext cx="8346517" cy="1815882"/>
          </a:xfrm>
          <a:prstGeom prst="rect">
            <a:avLst/>
          </a:prstGeom>
          <a:noFill/>
        </p:spPr>
        <p:txBody>
          <a:bodyPr wrap="square">
            <a:spAutoFit/>
          </a:bodyPr>
          <a:lstStyle/>
          <a:p>
            <a:r>
              <a:rPr lang="en-US" sz="1400" b="0" i="0" dirty="0">
                <a:effectLst/>
                <a:latin typeface="Arial" panose="020B0604020202020204" pitchFamily="34" charset="0"/>
                <a:cs typeface="Arial" panose="020B0604020202020204" pitchFamily="34" charset="0"/>
              </a:rPr>
              <a:t>Design of </a:t>
            </a:r>
            <a:r>
              <a:rPr lang="en-US" sz="1400" b="1" i="0" dirty="0">
                <a:effectLst/>
                <a:latin typeface="Arial" panose="020B0604020202020204" pitchFamily="34" charset="0"/>
                <a:cs typeface="Arial" panose="020B0604020202020204" pitchFamily="34" charset="0"/>
              </a:rPr>
              <a:t>single-genotype</a:t>
            </a:r>
            <a:r>
              <a:rPr lang="en-US" sz="1400" b="0" i="0" dirty="0">
                <a:effectLst/>
                <a:latin typeface="Arial" panose="020B0604020202020204" pitchFamily="34" charset="0"/>
                <a:cs typeface="Arial" panose="020B0604020202020204" pitchFamily="34" charset="0"/>
              </a:rPr>
              <a:t> circuit with lateral inhibition between sender (CD19</a:t>
            </a:r>
            <a:r>
              <a:rPr lang="en-US" sz="1400" b="0" i="0" baseline="30000" dirty="0">
                <a:effectLst/>
                <a:latin typeface="Arial" panose="020B0604020202020204" pitchFamily="34" charset="0"/>
                <a:cs typeface="Arial" panose="020B0604020202020204" pitchFamily="34" charset="0"/>
              </a:rPr>
              <a:t>+</a:t>
            </a:r>
            <a:r>
              <a:rPr lang="en-US" sz="1400" b="0" i="0" dirty="0">
                <a:effectLst/>
                <a:latin typeface="Arial" panose="020B0604020202020204" pitchFamily="34" charset="0"/>
                <a:cs typeface="Arial" panose="020B0604020202020204" pitchFamily="34" charset="0"/>
              </a:rPr>
              <a:t>) and receiver (antiCD19-synNotch–activated) states. </a:t>
            </a:r>
          </a:p>
          <a:p>
            <a:endParaRPr lang="en-US" sz="1400" dirty="0">
              <a:latin typeface="Arial" panose="020B0604020202020204" pitchFamily="34" charset="0"/>
              <a:cs typeface="Arial" panose="020B0604020202020204" pitchFamily="34" charset="0"/>
            </a:endParaRPr>
          </a:p>
          <a:p>
            <a:r>
              <a:rPr lang="en-US" sz="1400" b="0" i="0" dirty="0">
                <a:effectLst/>
                <a:latin typeface="Arial" panose="020B0604020202020204" pitchFamily="34" charset="0"/>
                <a:cs typeface="Arial" panose="020B0604020202020204" pitchFamily="34" charset="0"/>
              </a:rPr>
              <a:t>The cell encodes both CD19 and anti-CD19 </a:t>
            </a:r>
            <a:r>
              <a:rPr lang="en-US" sz="1400" b="0" i="0" dirty="0" err="1">
                <a:effectLst/>
                <a:latin typeface="Arial" panose="020B0604020202020204" pitchFamily="34" charset="0"/>
                <a:cs typeface="Arial" panose="020B0604020202020204" pitchFamily="34" charset="0"/>
              </a:rPr>
              <a:t>synNotch</a:t>
            </a:r>
            <a:r>
              <a:rPr lang="en-US" sz="1400" b="0" i="0" dirty="0">
                <a:effectLst/>
                <a:latin typeface="Arial" panose="020B0604020202020204" pitchFamily="34" charset="0"/>
                <a:cs typeface="Arial" panose="020B0604020202020204" pitchFamily="34" charset="0"/>
              </a:rPr>
              <a:t>, but activated </a:t>
            </a:r>
            <a:r>
              <a:rPr lang="en-US" sz="1400" b="0" i="0" dirty="0" err="1">
                <a:effectLst/>
                <a:latin typeface="Arial" panose="020B0604020202020204" pitchFamily="34" charset="0"/>
                <a:cs typeface="Arial" panose="020B0604020202020204" pitchFamily="34" charset="0"/>
              </a:rPr>
              <a:t>synNotch</a:t>
            </a:r>
            <a:r>
              <a:rPr lang="en-US" sz="1400" b="0" i="0" dirty="0">
                <a:effectLst/>
                <a:latin typeface="Arial" panose="020B0604020202020204" pitchFamily="34" charset="0"/>
                <a:cs typeface="Arial" panose="020B0604020202020204" pitchFamily="34" charset="0"/>
              </a:rPr>
              <a:t> receptor drives expression of </a:t>
            </a:r>
            <a:r>
              <a:rPr lang="en-US" sz="1400" b="0" i="0" dirty="0" err="1">
                <a:effectLst/>
                <a:latin typeface="Arial" panose="020B0604020202020204" pitchFamily="34" charset="0"/>
                <a:cs typeface="Arial" panose="020B0604020202020204" pitchFamily="34" charset="0"/>
              </a:rPr>
              <a:t>tet</a:t>
            </a:r>
            <a:r>
              <a:rPr lang="en-US" sz="1400" b="0" i="0" dirty="0">
                <a:effectLst/>
                <a:latin typeface="Arial" panose="020B0604020202020204" pitchFamily="34" charset="0"/>
                <a:cs typeface="Arial" panose="020B0604020202020204" pitchFamily="34" charset="0"/>
              </a:rPr>
              <a:t> repressor (</a:t>
            </a:r>
            <a:r>
              <a:rPr lang="en-US" sz="1400" b="0" i="0" dirty="0" err="1">
                <a:effectLst/>
                <a:latin typeface="Arial" panose="020B0604020202020204" pitchFamily="34" charset="0"/>
                <a:cs typeface="Arial" panose="020B0604020202020204" pitchFamily="34" charset="0"/>
              </a:rPr>
              <a:t>tTS</a:t>
            </a:r>
            <a:r>
              <a:rPr lang="en-US" sz="1400" b="0" i="0" dirty="0">
                <a:effectLst/>
                <a:latin typeface="Arial" panose="020B0604020202020204" pitchFamily="34" charset="0"/>
                <a:cs typeface="Arial" panose="020B0604020202020204" pitchFamily="34" charset="0"/>
              </a:rPr>
              <a:t>), which inhibits CD19 expression. </a:t>
            </a:r>
          </a:p>
          <a:p>
            <a:endParaRPr lang="en-US" sz="1400" dirty="0">
              <a:latin typeface="Arial" panose="020B0604020202020204" pitchFamily="34" charset="0"/>
              <a:cs typeface="Arial" panose="020B0604020202020204" pitchFamily="34" charset="0"/>
            </a:endParaRPr>
          </a:p>
          <a:p>
            <a:r>
              <a:rPr lang="en-US" sz="1400" b="0" i="0" dirty="0">
                <a:effectLst/>
                <a:latin typeface="Arial" panose="020B0604020202020204" pitchFamily="34" charset="0"/>
                <a:cs typeface="Arial" panose="020B0604020202020204" pitchFamily="34" charset="0"/>
              </a:rPr>
              <a:t>Thus, neighboring cells will drive each other into opposite states indicated by red and green fluorescent markers (fate RED and GREEN).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340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CB7C31-9151-FF48-84A3-F027F59801E2}"/>
              </a:ext>
            </a:extLst>
          </p:cNvPr>
          <p:cNvSpPr txBox="1"/>
          <p:nvPr/>
        </p:nvSpPr>
        <p:spPr>
          <a:xfrm>
            <a:off x="402764" y="367989"/>
            <a:ext cx="8341113"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Cell Engineering is one of the ultimate goals in synthetic biology</a:t>
            </a:r>
          </a:p>
        </p:txBody>
      </p:sp>
      <p:sp>
        <p:nvSpPr>
          <p:cNvPr id="2" name="TextBox 1">
            <a:extLst>
              <a:ext uri="{FF2B5EF4-FFF2-40B4-BE49-F238E27FC236}">
                <a16:creationId xmlns:a16="http://schemas.microsoft.com/office/drawing/2014/main" id="{A43D704A-2C0C-4047-850B-13D3E34F2962}"/>
              </a:ext>
            </a:extLst>
          </p:cNvPr>
          <p:cNvSpPr txBox="1"/>
          <p:nvPr/>
        </p:nvSpPr>
        <p:spPr>
          <a:xfrm>
            <a:off x="495705" y="2598268"/>
            <a:ext cx="8361584"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Minimal self replicating living system / factory</a:t>
            </a:r>
          </a:p>
        </p:txBody>
      </p:sp>
      <p:cxnSp>
        <p:nvCxnSpPr>
          <p:cNvPr id="6" name="Straight Arrow Connector 5">
            <a:extLst>
              <a:ext uri="{FF2B5EF4-FFF2-40B4-BE49-F238E27FC236}">
                <a16:creationId xmlns:a16="http://schemas.microsoft.com/office/drawing/2014/main" id="{34CF780D-6A12-504C-9D64-B2A5F83C731F}"/>
              </a:ext>
            </a:extLst>
          </p:cNvPr>
          <p:cNvCxnSpPr>
            <a:cxnSpLocks/>
          </p:cNvCxnSpPr>
          <p:nvPr/>
        </p:nvCxnSpPr>
        <p:spPr>
          <a:xfrm>
            <a:off x="4433547" y="3640666"/>
            <a:ext cx="0" cy="1678722"/>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7912911-0AC9-314D-900E-7B2BE1E3951A}"/>
              </a:ext>
            </a:extLst>
          </p:cNvPr>
          <p:cNvSpPr txBox="1"/>
          <p:nvPr/>
        </p:nvSpPr>
        <p:spPr>
          <a:xfrm>
            <a:off x="2435032" y="5505655"/>
            <a:ext cx="3966150"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Multicellular systems</a:t>
            </a:r>
          </a:p>
        </p:txBody>
      </p:sp>
    </p:spTree>
    <p:extLst>
      <p:ext uri="{BB962C8B-B14F-4D97-AF65-F5344CB8AC3E}">
        <p14:creationId xmlns:p14="http://schemas.microsoft.com/office/powerpoint/2010/main" val="41777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59749-374A-77EE-9423-E8A15CB044D1}"/>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8001CA1D-96E2-ED0E-F768-36C66903B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1" y="1109615"/>
            <a:ext cx="9144000" cy="5614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D7E90B-C546-07E4-CF64-2A3D06D14438}"/>
              </a:ext>
            </a:extLst>
          </p:cNvPr>
          <p:cNvSpPr txBox="1"/>
          <p:nvPr/>
        </p:nvSpPr>
        <p:spPr>
          <a:xfrm>
            <a:off x="487392" y="124931"/>
            <a:ext cx="8169215" cy="830997"/>
          </a:xfrm>
          <a:prstGeom prst="rect">
            <a:avLst/>
          </a:prstGeom>
          <a:noFill/>
        </p:spPr>
        <p:txBody>
          <a:bodyPr wrap="square">
            <a:spAutoFit/>
          </a:bodyPr>
          <a:lstStyle/>
          <a:p>
            <a:r>
              <a:rPr lang="en-US" sz="2400" b="1" i="0" dirty="0">
                <a:solidFill>
                  <a:srgbClr val="262626"/>
                </a:solidFill>
                <a:effectLst/>
                <a:latin typeface="Arial" panose="020B0604020202020204" pitchFamily="34" charset="0"/>
                <a:cs typeface="Arial" panose="020B0604020202020204" pitchFamily="34" charset="0"/>
              </a:rPr>
              <a:t>Single-genotype circuit that induces fate bifurcation and spatial ordering into a two-layer structure</a:t>
            </a: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A69DB8-8B51-7E4E-5A8A-0076C2418F8D}"/>
              </a:ext>
            </a:extLst>
          </p:cNvPr>
          <p:cNvSpPr txBox="1"/>
          <p:nvPr/>
        </p:nvSpPr>
        <p:spPr>
          <a:xfrm>
            <a:off x="7418021" y="6498534"/>
            <a:ext cx="170687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Toda Science 2018</a:t>
            </a:r>
          </a:p>
        </p:txBody>
      </p:sp>
    </p:spTree>
    <p:extLst>
      <p:ext uri="{BB962C8B-B14F-4D97-AF65-F5344CB8AC3E}">
        <p14:creationId xmlns:p14="http://schemas.microsoft.com/office/powerpoint/2010/main" val="1536292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21AE33-3B61-9441-EE8B-348EC803B126}"/>
              </a:ext>
            </a:extLst>
          </p:cNvPr>
          <p:cNvSpPr txBox="1"/>
          <p:nvPr/>
        </p:nvSpPr>
        <p:spPr>
          <a:xfrm>
            <a:off x="1199321" y="1770226"/>
            <a:ext cx="6970178" cy="2677656"/>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Programming population control</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Programming multicellular organization</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Programming multicellular patterning</a:t>
            </a:r>
          </a:p>
          <a:p>
            <a:endParaRPr lang="en-US" sz="2800" b="1" dirty="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FA8631E2-062F-6D86-11AB-14C846477A9D}"/>
              </a:ext>
            </a:extLst>
          </p:cNvPr>
          <p:cNvSpPr/>
          <p:nvPr/>
        </p:nvSpPr>
        <p:spPr>
          <a:xfrm>
            <a:off x="1022422" y="3364615"/>
            <a:ext cx="7099155" cy="715926"/>
          </a:xfrm>
          <a:prstGeom prst="round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78A64F-C28C-1BBC-D12B-FD8977186868}"/>
              </a:ext>
            </a:extLst>
          </p:cNvPr>
          <p:cNvSpPr txBox="1"/>
          <p:nvPr/>
        </p:nvSpPr>
        <p:spPr>
          <a:xfrm>
            <a:off x="3000094" y="286186"/>
            <a:ext cx="3143809"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Lecture structure</a:t>
            </a:r>
          </a:p>
        </p:txBody>
      </p:sp>
    </p:spTree>
    <p:extLst>
      <p:ext uri="{BB962C8B-B14F-4D97-AF65-F5344CB8AC3E}">
        <p14:creationId xmlns:p14="http://schemas.microsoft.com/office/powerpoint/2010/main" val="12333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9FC18-7764-8FA0-0AEA-341856BFE564}"/>
              </a:ext>
            </a:extLst>
          </p:cNvPr>
          <p:cNvSpPr txBox="1"/>
          <p:nvPr/>
        </p:nvSpPr>
        <p:spPr>
          <a:xfrm>
            <a:off x="423333" y="227836"/>
            <a:ext cx="8297333" cy="830997"/>
          </a:xfrm>
          <a:prstGeom prst="rect">
            <a:avLst/>
          </a:prstGeom>
          <a:noFill/>
        </p:spPr>
        <p:txBody>
          <a:bodyPr wrap="square">
            <a:spAutoFit/>
          </a:bodyPr>
          <a:lstStyle/>
          <a:p>
            <a:pPr algn="l"/>
            <a:r>
              <a:rPr lang="en-US" sz="2400" b="1" i="0" dirty="0">
                <a:solidFill>
                  <a:srgbClr val="212121"/>
                </a:solidFill>
                <a:effectLst/>
                <a:latin typeface="Arial" panose="020B0604020202020204" pitchFamily="34" charset="0"/>
                <a:cs typeface="Arial" panose="020B0604020202020204" pitchFamily="34" charset="0"/>
              </a:rPr>
              <a:t>Engineering synthetic morphogen systems that can program multicellular patterning</a:t>
            </a:r>
          </a:p>
        </p:txBody>
      </p:sp>
      <p:sp>
        <p:nvSpPr>
          <p:cNvPr id="6" name="TextBox 5">
            <a:extLst>
              <a:ext uri="{FF2B5EF4-FFF2-40B4-BE49-F238E27FC236}">
                <a16:creationId xmlns:a16="http://schemas.microsoft.com/office/drawing/2014/main" id="{F14150AF-68E8-B94A-DB08-464BBA589BBF}"/>
              </a:ext>
            </a:extLst>
          </p:cNvPr>
          <p:cNvSpPr txBox="1"/>
          <p:nvPr/>
        </p:nvSpPr>
        <p:spPr>
          <a:xfrm>
            <a:off x="6894786" y="6348248"/>
            <a:ext cx="214680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Toda Science 2020</a:t>
            </a:r>
          </a:p>
        </p:txBody>
      </p:sp>
      <p:sp>
        <p:nvSpPr>
          <p:cNvPr id="8" name="TextBox 7">
            <a:extLst>
              <a:ext uri="{FF2B5EF4-FFF2-40B4-BE49-F238E27FC236}">
                <a16:creationId xmlns:a16="http://schemas.microsoft.com/office/drawing/2014/main" id="{EB7879F1-40C3-4BE2-67A3-BB94AE457840}"/>
              </a:ext>
            </a:extLst>
          </p:cNvPr>
          <p:cNvSpPr txBox="1"/>
          <p:nvPr/>
        </p:nvSpPr>
        <p:spPr>
          <a:xfrm>
            <a:off x="533399" y="1991473"/>
            <a:ext cx="8077200" cy="2862322"/>
          </a:xfrm>
          <a:prstGeom prst="rect">
            <a:avLst/>
          </a:prstGeom>
          <a:noFill/>
        </p:spPr>
        <p:txBody>
          <a:bodyPr wrap="square">
            <a:spAutoFit/>
          </a:bodyPr>
          <a:lstStyle/>
          <a:p>
            <a:r>
              <a:rPr lang="en-US" sz="2000" b="0" i="0" dirty="0">
                <a:solidFill>
                  <a:srgbClr val="333333"/>
                </a:solidFill>
                <a:effectLst/>
                <a:latin typeface="Arial" panose="020B0604020202020204" pitchFamily="34" charset="0"/>
                <a:cs typeface="Arial" panose="020B0604020202020204" pitchFamily="34" charset="0"/>
              </a:rPr>
              <a:t>Morphogens provide </a:t>
            </a:r>
            <a:r>
              <a:rPr lang="en-US" sz="2000" b="1" i="0" dirty="0">
                <a:solidFill>
                  <a:srgbClr val="333333"/>
                </a:solidFill>
                <a:effectLst/>
                <a:latin typeface="Arial" panose="020B0604020202020204" pitchFamily="34" charset="0"/>
                <a:cs typeface="Arial" panose="020B0604020202020204" pitchFamily="34" charset="0"/>
              </a:rPr>
              <a:t>positional information </a:t>
            </a:r>
            <a:r>
              <a:rPr lang="en-US" sz="2000" b="0" i="0" dirty="0">
                <a:solidFill>
                  <a:srgbClr val="333333"/>
                </a:solidFill>
                <a:effectLst/>
                <a:latin typeface="Arial" panose="020B0604020202020204" pitchFamily="34" charset="0"/>
                <a:cs typeface="Arial" panose="020B0604020202020204" pitchFamily="34" charset="0"/>
              </a:rPr>
              <a:t>during tissue development. For this behavior to occur, morphogens must spread out and form a </a:t>
            </a:r>
            <a:r>
              <a:rPr lang="en-US" sz="2000" b="1" i="0" dirty="0">
                <a:solidFill>
                  <a:srgbClr val="333333"/>
                </a:solidFill>
                <a:effectLst/>
                <a:latin typeface="Arial" panose="020B0604020202020204" pitchFamily="34" charset="0"/>
                <a:cs typeface="Arial" panose="020B0604020202020204" pitchFamily="34" charset="0"/>
              </a:rPr>
              <a:t>concentration gradient</a:t>
            </a:r>
          </a:p>
          <a:p>
            <a:endParaRPr lang="en-US" sz="2000" dirty="0">
              <a:solidFill>
                <a:srgbClr val="333333"/>
              </a:solidFill>
              <a:latin typeface="Arial" panose="020B0604020202020204" pitchFamily="34" charset="0"/>
              <a:cs typeface="Arial" panose="020B0604020202020204" pitchFamily="34" charset="0"/>
            </a:endParaRPr>
          </a:p>
          <a:p>
            <a:endParaRPr lang="en-US" sz="2000" dirty="0">
              <a:solidFill>
                <a:srgbClr val="333333"/>
              </a:solidFill>
              <a:latin typeface="Arial" panose="020B0604020202020204" pitchFamily="34" charset="0"/>
              <a:cs typeface="Arial" panose="020B0604020202020204" pitchFamily="34" charset="0"/>
            </a:endParaRPr>
          </a:p>
          <a:p>
            <a:endParaRPr lang="en-US" sz="2000" dirty="0">
              <a:solidFill>
                <a:srgbClr val="333333"/>
              </a:solidFill>
              <a:latin typeface="Arial" panose="020B0604020202020204" pitchFamily="34" charset="0"/>
              <a:cs typeface="Arial" panose="020B0604020202020204" pitchFamily="34" charset="0"/>
            </a:endParaRPr>
          </a:p>
          <a:p>
            <a:r>
              <a:rPr lang="en-US" sz="2000" b="0" i="0" dirty="0">
                <a:solidFill>
                  <a:srgbClr val="333333"/>
                </a:solidFill>
                <a:effectLst/>
                <a:latin typeface="Arial" panose="020B0604020202020204" pitchFamily="34" charset="0"/>
                <a:cs typeface="Arial" panose="020B0604020202020204" pitchFamily="34" charset="0"/>
              </a:rPr>
              <a:t>Can synthetic morphogens be used to program </a:t>
            </a:r>
            <a:r>
              <a:rPr lang="en-US" sz="2000" b="1" i="0" dirty="0">
                <a:solidFill>
                  <a:srgbClr val="333333"/>
                </a:solidFill>
                <a:effectLst/>
                <a:latin typeface="Arial" panose="020B0604020202020204" pitchFamily="34" charset="0"/>
                <a:cs typeface="Arial" panose="020B0604020202020204" pitchFamily="34" charset="0"/>
              </a:rPr>
              <a:t>de novo multidomain tissue patterns</a:t>
            </a:r>
            <a:r>
              <a:rPr lang="en-US" sz="2000" b="0" i="0" dirty="0">
                <a:solidFill>
                  <a:srgbClr val="333333"/>
                </a:solidFill>
                <a:effectLst/>
                <a:latin typeface="Arial" panose="020B0604020202020204" pitchFamily="34" charset="0"/>
                <a:cs typeface="Arial" panose="020B0604020202020204" pitchFamily="34" charset="0"/>
              </a:rPr>
              <a:t> independently from endogenous morphogen pathways?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62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9FC18-7764-8FA0-0AEA-341856BFE564}"/>
              </a:ext>
            </a:extLst>
          </p:cNvPr>
          <p:cNvSpPr txBox="1"/>
          <p:nvPr/>
        </p:nvSpPr>
        <p:spPr>
          <a:xfrm>
            <a:off x="423333" y="227836"/>
            <a:ext cx="8297333" cy="461665"/>
          </a:xfrm>
          <a:prstGeom prst="rect">
            <a:avLst/>
          </a:prstGeom>
          <a:noFill/>
        </p:spPr>
        <p:txBody>
          <a:bodyPr wrap="square">
            <a:spAutoFit/>
          </a:bodyPr>
          <a:lstStyle/>
          <a:p>
            <a:pPr algn="l"/>
            <a:r>
              <a:rPr lang="en-US" sz="2400" b="1" i="0" dirty="0">
                <a:solidFill>
                  <a:srgbClr val="262626"/>
                </a:solidFill>
                <a:effectLst/>
                <a:latin typeface="Arial" panose="020B0604020202020204" pitchFamily="34" charset="0"/>
                <a:cs typeface="Arial" panose="020B0604020202020204" pitchFamily="34" charset="0"/>
              </a:rPr>
              <a:t>Turning arbitrary proteins into synthetic morphogens</a:t>
            </a:r>
            <a:endParaRPr lang="en-US" sz="2400" b="1" i="0" dirty="0">
              <a:solidFill>
                <a:srgbClr val="212121"/>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14150AF-68E8-B94A-DB08-464BBA589BBF}"/>
              </a:ext>
            </a:extLst>
          </p:cNvPr>
          <p:cNvSpPr txBox="1"/>
          <p:nvPr/>
        </p:nvSpPr>
        <p:spPr>
          <a:xfrm>
            <a:off x="7262618" y="6476275"/>
            <a:ext cx="170687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Toda Science 2020</a:t>
            </a:r>
          </a:p>
        </p:txBody>
      </p:sp>
      <p:pic>
        <p:nvPicPr>
          <p:cNvPr id="14338" name="Picture 2">
            <a:extLst>
              <a:ext uri="{FF2B5EF4-FFF2-40B4-BE49-F238E27FC236}">
                <a16:creationId xmlns:a16="http://schemas.microsoft.com/office/drawing/2014/main" id="{1D840FC7-8F29-E76C-DB8D-533E61E5D2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111"/>
          <a:stretch/>
        </p:blipFill>
        <p:spPr bwMode="auto">
          <a:xfrm>
            <a:off x="423333" y="1583268"/>
            <a:ext cx="8113713" cy="33527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BBD779-96C0-F61C-2AB9-7916ED831545}"/>
              </a:ext>
            </a:extLst>
          </p:cNvPr>
          <p:cNvSpPr txBox="1"/>
          <p:nvPr/>
        </p:nvSpPr>
        <p:spPr>
          <a:xfrm>
            <a:off x="5029199" y="5209709"/>
            <a:ext cx="3940297" cy="738664"/>
          </a:xfrm>
          <a:prstGeom prst="rect">
            <a:avLst/>
          </a:prstGeom>
          <a:noFill/>
        </p:spPr>
        <p:txBody>
          <a:bodyPr wrap="square">
            <a:spAutoFit/>
          </a:bodyPr>
          <a:lstStyle/>
          <a:p>
            <a:r>
              <a:rPr lang="en-US" sz="1400" b="0" i="0" dirty="0">
                <a:effectLst/>
                <a:latin typeface="Arial" panose="020B0604020202020204" pitchFamily="34" charset="0"/>
                <a:cs typeface="Arial" panose="020B0604020202020204" pitchFamily="34" charset="0"/>
              </a:rPr>
              <a:t>Multiple arbitrary proteins with two recognition sites could be converted into synthetic morphogens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316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9FC18-7764-8FA0-0AEA-341856BFE564}"/>
              </a:ext>
            </a:extLst>
          </p:cNvPr>
          <p:cNvSpPr txBox="1"/>
          <p:nvPr/>
        </p:nvSpPr>
        <p:spPr>
          <a:xfrm>
            <a:off x="479174" y="59566"/>
            <a:ext cx="8297333" cy="830997"/>
          </a:xfrm>
          <a:prstGeom prst="rect">
            <a:avLst/>
          </a:prstGeom>
          <a:noFill/>
        </p:spPr>
        <p:txBody>
          <a:bodyPr wrap="square">
            <a:spAutoFit/>
          </a:bodyPr>
          <a:lstStyle/>
          <a:p>
            <a:pPr algn="l"/>
            <a:r>
              <a:rPr lang="en-US" sz="2400" b="1" i="0" dirty="0">
                <a:solidFill>
                  <a:srgbClr val="212121"/>
                </a:solidFill>
                <a:effectLst/>
                <a:latin typeface="Arial" panose="020B0604020202020204" pitchFamily="34" charset="0"/>
                <a:cs typeface="Arial" panose="020B0604020202020204" pitchFamily="34" charset="0"/>
              </a:rPr>
              <a:t>Engineering synthetic morphogen systems that can program multicellular patterning</a:t>
            </a:r>
          </a:p>
        </p:txBody>
      </p:sp>
      <p:pic>
        <p:nvPicPr>
          <p:cNvPr id="14338" name="Picture 2">
            <a:extLst>
              <a:ext uri="{FF2B5EF4-FFF2-40B4-BE49-F238E27FC236}">
                <a16:creationId xmlns:a16="http://schemas.microsoft.com/office/drawing/2014/main" id="{1D840FC7-8F29-E76C-DB8D-533E61E5D2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23333" y="3369434"/>
            <a:ext cx="81137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9A6AA52-D044-2810-44EA-5E1E91216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5" t="1691" r="49213" b="51110"/>
          <a:stretch/>
        </p:blipFill>
        <p:spPr bwMode="auto">
          <a:xfrm>
            <a:off x="3441215" y="1070647"/>
            <a:ext cx="2555160" cy="21187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7346D5-0528-B603-9BAE-5376185D54B6}"/>
              </a:ext>
            </a:extLst>
          </p:cNvPr>
          <p:cNvSpPr txBox="1"/>
          <p:nvPr/>
        </p:nvSpPr>
        <p:spPr>
          <a:xfrm>
            <a:off x="3231811" y="3832103"/>
            <a:ext cx="761747"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Sender</a:t>
            </a:r>
          </a:p>
          <a:p>
            <a:r>
              <a:rPr lang="en-US" sz="1400" dirty="0">
                <a:latin typeface="Arial" panose="020B0604020202020204" pitchFamily="34" charset="0"/>
                <a:cs typeface="Arial" panose="020B0604020202020204" pitchFamily="34" charset="0"/>
              </a:rPr>
              <a:t>cells</a:t>
            </a:r>
          </a:p>
        </p:txBody>
      </p:sp>
      <p:sp>
        <p:nvSpPr>
          <p:cNvPr id="4" name="TextBox 3">
            <a:extLst>
              <a:ext uri="{FF2B5EF4-FFF2-40B4-BE49-F238E27FC236}">
                <a16:creationId xmlns:a16="http://schemas.microsoft.com/office/drawing/2014/main" id="{F1F9BDDE-FDB2-3122-CA5C-E8DC97F222FF}"/>
              </a:ext>
            </a:extLst>
          </p:cNvPr>
          <p:cNvSpPr txBox="1"/>
          <p:nvPr/>
        </p:nvSpPr>
        <p:spPr>
          <a:xfrm>
            <a:off x="5834735" y="3832103"/>
            <a:ext cx="861133"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Secretor</a:t>
            </a:r>
          </a:p>
          <a:p>
            <a:r>
              <a:rPr lang="en-US" sz="1400" dirty="0">
                <a:latin typeface="Arial" panose="020B0604020202020204" pitchFamily="34" charset="0"/>
                <a:cs typeface="Arial" panose="020B0604020202020204" pitchFamily="34" charset="0"/>
              </a:rPr>
              <a:t>cells</a:t>
            </a:r>
          </a:p>
        </p:txBody>
      </p:sp>
      <p:sp>
        <p:nvSpPr>
          <p:cNvPr id="7" name="TextBox 6">
            <a:extLst>
              <a:ext uri="{FF2B5EF4-FFF2-40B4-BE49-F238E27FC236}">
                <a16:creationId xmlns:a16="http://schemas.microsoft.com/office/drawing/2014/main" id="{76376C67-E424-08BF-D439-B47F0B248223}"/>
              </a:ext>
            </a:extLst>
          </p:cNvPr>
          <p:cNvSpPr txBox="1"/>
          <p:nvPr/>
        </p:nvSpPr>
        <p:spPr>
          <a:xfrm>
            <a:off x="6591166" y="1901598"/>
            <a:ext cx="1662635" cy="738664"/>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Body contains:</a:t>
            </a:r>
          </a:p>
          <a:p>
            <a:r>
              <a:rPr lang="en-US" sz="1400" dirty="0">
                <a:latin typeface="Arial" panose="020B0604020202020204" pitchFamily="34" charset="0"/>
                <a:cs typeface="Arial" panose="020B0604020202020204" pitchFamily="34" charset="0"/>
              </a:rPr>
              <a:t>Anchor + Receiver</a:t>
            </a:r>
          </a:p>
          <a:p>
            <a:r>
              <a:rPr lang="en-US" sz="1400" dirty="0">
                <a:latin typeface="Arial" panose="020B0604020202020204" pitchFamily="34" charset="0"/>
                <a:cs typeface="Arial" panose="020B0604020202020204" pitchFamily="34" charset="0"/>
              </a:rPr>
              <a:t>cells</a:t>
            </a:r>
          </a:p>
        </p:txBody>
      </p:sp>
    </p:spTree>
    <p:extLst>
      <p:ext uri="{BB962C8B-B14F-4D97-AF65-F5344CB8AC3E}">
        <p14:creationId xmlns:p14="http://schemas.microsoft.com/office/powerpoint/2010/main" val="27301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9FC18-7764-8FA0-0AEA-341856BFE564}"/>
              </a:ext>
            </a:extLst>
          </p:cNvPr>
          <p:cNvSpPr txBox="1"/>
          <p:nvPr/>
        </p:nvSpPr>
        <p:spPr>
          <a:xfrm>
            <a:off x="423333" y="107053"/>
            <a:ext cx="8297333" cy="830997"/>
          </a:xfrm>
          <a:prstGeom prst="rect">
            <a:avLst/>
          </a:prstGeom>
          <a:noFill/>
        </p:spPr>
        <p:txBody>
          <a:bodyPr wrap="square">
            <a:spAutoFit/>
          </a:bodyPr>
          <a:lstStyle/>
          <a:p>
            <a:pPr algn="l"/>
            <a:r>
              <a:rPr lang="en-US" sz="2400" b="1" i="0" dirty="0">
                <a:solidFill>
                  <a:srgbClr val="262626"/>
                </a:solidFill>
                <a:effectLst/>
                <a:latin typeface="Arial" panose="020B0604020202020204" pitchFamily="34" charset="0"/>
                <a:cs typeface="Arial" panose="020B0604020202020204" pitchFamily="34" charset="0"/>
              </a:rPr>
              <a:t>Systematic control over distance range of synthetic morphogen gradient</a:t>
            </a:r>
            <a:endParaRPr lang="en-US" sz="2400" b="1" i="0" dirty="0">
              <a:solidFill>
                <a:srgbClr val="212121"/>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14150AF-68E8-B94A-DB08-464BBA589BBF}"/>
              </a:ext>
            </a:extLst>
          </p:cNvPr>
          <p:cNvSpPr txBox="1"/>
          <p:nvPr/>
        </p:nvSpPr>
        <p:spPr>
          <a:xfrm>
            <a:off x="7257754" y="6443170"/>
            <a:ext cx="170687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Toda Science 2020</a:t>
            </a:r>
          </a:p>
        </p:txBody>
      </p:sp>
      <p:pic>
        <p:nvPicPr>
          <p:cNvPr id="16386" name="Picture 2">
            <a:extLst>
              <a:ext uri="{FF2B5EF4-FFF2-40B4-BE49-F238E27FC236}">
                <a16:creationId xmlns:a16="http://schemas.microsoft.com/office/drawing/2014/main" id="{CD71EC83-FDCB-2C68-54AF-6587F2288C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778"/>
          <a:stretch/>
        </p:blipFill>
        <p:spPr bwMode="auto">
          <a:xfrm>
            <a:off x="1633502" y="1119288"/>
            <a:ext cx="53150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111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9FC18-7764-8FA0-0AEA-341856BFE564}"/>
              </a:ext>
            </a:extLst>
          </p:cNvPr>
          <p:cNvSpPr txBox="1"/>
          <p:nvPr/>
        </p:nvSpPr>
        <p:spPr>
          <a:xfrm>
            <a:off x="423333" y="140420"/>
            <a:ext cx="8449734" cy="830997"/>
          </a:xfrm>
          <a:prstGeom prst="rect">
            <a:avLst/>
          </a:prstGeom>
          <a:noFill/>
        </p:spPr>
        <p:txBody>
          <a:bodyPr wrap="square">
            <a:spAutoFit/>
          </a:bodyPr>
          <a:lstStyle/>
          <a:p>
            <a:pPr algn="l"/>
            <a:r>
              <a:rPr lang="en-US" sz="2400" b="1" i="0" dirty="0">
                <a:effectLst/>
                <a:latin typeface="Arial" panose="020B0604020202020204" pitchFamily="34" charset="0"/>
                <a:cs typeface="Arial" panose="020B0604020202020204" pitchFamily="34" charset="0"/>
              </a:rPr>
              <a:t>Controlling signaling range of </a:t>
            </a:r>
            <a:r>
              <a:rPr lang="en-US" sz="2400" b="1" i="0" dirty="0" err="1">
                <a:effectLst/>
                <a:latin typeface="Arial" panose="020B0604020202020204" pitchFamily="34" charset="0"/>
                <a:cs typeface="Arial" panose="020B0604020202020204" pitchFamily="34" charset="0"/>
              </a:rPr>
              <a:t>mCherry</a:t>
            </a:r>
            <a:r>
              <a:rPr lang="en-US" sz="2400" b="1" i="0" dirty="0">
                <a:effectLst/>
                <a:latin typeface="Arial" panose="020B0604020202020204" pitchFamily="34" charset="0"/>
                <a:cs typeface="Arial" panose="020B0604020202020204" pitchFamily="34" charset="0"/>
              </a:rPr>
              <a:t>-PNE morphogen with inhibitor</a:t>
            </a:r>
          </a:p>
        </p:txBody>
      </p:sp>
      <p:pic>
        <p:nvPicPr>
          <p:cNvPr id="16386" name="Picture 2">
            <a:extLst>
              <a:ext uri="{FF2B5EF4-FFF2-40B4-BE49-F238E27FC236}">
                <a16:creationId xmlns:a16="http://schemas.microsoft.com/office/drawing/2014/main" id="{CD71EC83-FDCB-2C68-54AF-6587F2288C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815"/>
          <a:stretch/>
        </p:blipFill>
        <p:spPr bwMode="auto">
          <a:xfrm>
            <a:off x="3890291" y="1043631"/>
            <a:ext cx="4598801"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4150AF-68E8-B94A-DB08-464BBA589BBF}"/>
              </a:ext>
            </a:extLst>
          </p:cNvPr>
          <p:cNvSpPr txBox="1"/>
          <p:nvPr/>
        </p:nvSpPr>
        <p:spPr>
          <a:xfrm>
            <a:off x="7264734" y="6452924"/>
            <a:ext cx="1706878" cy="307777"/>
          </a:xfrm>
          <a:prstGeom prst="rect">
            <a:avLst/>
          </a:prstGeom>
          <a:solidFill>
            <a:schemeClr val="bg1"/>
          </a:solidFill>
        </p:spPr>
        <p:txBody>
          <a:bodyPr wrap="none" rtlCol="0">
            <a:spAutoFit/>
          </a:bodyPr>
          <a:lstStyle/>
          <a:p>
            <a:r>
              <a:rPr lang="en-US" sz="1400" dirty="0">
                <a:latin typeface="Arial" panose="020B0604020202020204" pitchFamily="34" charset="0"/>
                <a:cs typeface="Arial" panose="020B0604020202020204" pitchFamily="34" charset="0"/>
              </a:rPr>
              <a:t>Toda Science 2020</a:t>
            </a:r>
          </a:p>
        </p:txBody>
      </p:sp>
      <p:sp>
        <p:nvSpPr>
          <p:cNvPr id="2" name="TextBox 1">
            <a:extLst>
              <a:ext uri="{FF2B5EF4-FFF2-40B4-BE49-F238E27FC236}">
                <a16:creationId xmlns:a16="http://schemas.microsoft.com/office/drawing/2014/main" id="{99E970B8-7DFB-AF61-DF53-F53CE3234BCF}"/>
              </a:ext>
            </a:extLst>
          </p:cNvPr>
          <p:cNvSpPr txBox="1"/>
          <p:nvPr/>
        </p:nvSpPr>
        <p:spPr>
          <a:xfrm>
            <a:off x="369948" y="1786919"/>
            <a:ext cx="2930610"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Morphogen pole: </a:t>
            </a:r>
          </a:p>
          <a:p>
            <a:r>
              <a:rPr lang="en-US" sz="1600" b="0" i="0" dirty="0" err="1">
                <a:effectLst/>
                <a:latin typeface="Arial" panose="020B0604020202020204" pitchFamily="34" charset="0"/>
                <a:cs typeface="Arial" panose="020B0604020202020204" pitchFamily="34" charset="0"/>
              </a:rPr>
              <a:t>mCherry</a:t>
            </a:r>
            <a:r>
              <a:rPr lang="en-US" sz="1600" b="0" i="0" dirty="0">
                <a:effectLst/>
                <a:latin typeface="Arial" panose="020B0604020202020204" pitchFamily="34" charset="0"/>
                <a:cs typeface="Arial" panose="020B0604020202020204" pitchFamily="34" charset="0"/>
              </a:rPr>
              <a:t>-PNE–secreting cells </a:t>
            </a:r>
            <a:endParaRPr lang="en-US"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1F2DA1E-AB66-6DA2-94AA-88063CCA8293}"/>
              </a:ext>
            </a:extLst>
          </p:cNvPr>
          <p:cNvSpPr txBox="1"/>
          <p:nvPr/>
        </p:nvSpPr>
        <p:spPr>
          <a:xfrm>
            <a:off x="369948" y="2884184"/>
            <a:ext cx="3594254" cy="830997"/>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Body: </a:t>
            </a:r>
          </a:p>
          <a:p>
            <a:r>
              <a:rPr lang="en-US" sz="1600" b="0" i="0" dirty="0">
                <a:effectLst/>
                <a:latin typeface="Arial" panose="020B0604020202020204" pitchFamily="34" charset="0"/>
                <a:cs typeface="Arial" panose="020B0604020202020204" pitchFamily="34" charset="0"/>
              </a:rPr>
              <a:t>anti-PNE anchor cells and </a:t>
            </a:r>
          </a:p>
          <a:p>
            <a:r>
              <a:rPr lang="en-US" sz="1600" b="0" i="0" dirty="0">
                <a:effectLst/>
                <a:latin typeface="Arial" panose="020B0604020202020204" pitchFamily="34" charset="0"/>
                <a:cs typeface="Arial" panose="020B0604020202020204" pitchFamily="34" charset="0"/>
              </a:rPr>
              <a:t>anti-</a:t>
            </a:r>
            <a:r>
              <a:rPr lang="en-US" sz="1600" b="0" i="0" dirty="0" err="1">
                <a:effectLst/>
                <a:latin typeface="Arial" panose="020B0604020202020204" pitchFamily="34" charset="0"/>
                <a:cs typeface="Arial" panose="020B0604020202020204" pitchFamily="34" charset="0"/>
              </a:rPr>
              <a:t>mCherry</a:t>
            </a:r>
            <a:r>
              <a:rPr lang="en-US" sz="1600" b="0" i="0" dirty="0">
                <a:effectLst/>
                <a:latin typeface="Arial" panose="020B0604020202020204" pitchFamily="34" charset="0"/>
                <a:cs typeface="Arial" panose="020B0604020202020204" pitchFamily="34" charset="0"/>
              </a:rPr>
              <a:t> </a:t>
            </a:r>
            <a:r>
              <a:rPr lang="en-US" sz="1600" b="0" i="0" dirty="0" err="1">
                <a:effectLst/>
                <a:latin typeface="Arial" panose="020B0604020202020204" pitchFamily="34" charset="0"/>
                <a:cs typeface="Arial" panose="020B0604020202020204" pitchFamily="34" charset="0"/>
              </a:rPr>
              <a:t>synNotch</a:t>
            </a:r>
            <a:r>
              <a:rPr lang="en-US" sz="1600" b="0" i="0" dirty="0">
                <a:effectLst/>
                <a:latin typeface="Arial" panose="020B0604020202020204" pitchFamily="34" charset="0"/>
                <a:cs typeface="Arial" panose="020B0604020202020204" pitchFamily="34" charset="0"/>
              </a:rPr>
              <a:t> receiver cells </a:t>
            </a: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AE80926-F88D-7FE4-50F0-09E919E10E85}"/>
              </a:ext>
            </a:extLst>
          </p:cNvPr>
          <p:cNvSpPr txBox="1"/>
          <p:nvPr/>
        </p:nvSpPr>
        <p:spPr>
          <a:xfrm>
            <a:off x="369948" y="4227671"/>
            <a:ext cx="2678938" cy="830997"/>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Inhibitor pole : </a:t>
            </a:r>
          </a:p>
          <a:p>
            <a:r>
              <a:rPr lang="en-US" sz="1600" b="0" i="0" dirty="0">
                <a:effectLst/>
                <a:latin typeface="Arial" panose="020B0604020202020204" pitchFamily="34" charset="0"/>
                <a:cs typeface="Arial" panose="020B0604020202020204" pitchFamily="34" charset="0"/>
              </a:rPr>
              <a:t>cells expressing </a:t>
            </a:r>
          </a:p>
          <a:p>
            <a:r>
              <a:rPr lang="en-US" sz="1600" b="0" i="0" dirty="0">
                <a:effectLst/>
                <a:latin typeface="Arial" panose="020B0604020202020204" pitchFamily="34" charset="0"/>
                <a:cs typeface="Arial" panose="020B0604020202020204" pitchFamily="34" charset="0"/>
              </a:rPr>
              <a:t>anti–</a:t>
            </a:r>
            <a:r>
              <a:rPr lang="en-US" sz="1600" b="0" i="0" dirty="0" err="1">
                <a:effectLst/>
                <a:latin typeface="Arial" panose="020B0604020202020204" pitchFamily="34" charset="0"/>
                <a:cs typeface="Arial" panose="020B0604020202020204" pitchFamily="34" charset="0"/>
              </a:rPr>
              <a:t>mCherry</a:t>
            </a:r>
            <a:r>
              <a:rPr lang="en-US" sz="1600" b="0" i="0" dirty="0">
                <a:effectLst/>
                <a:latin typeface="Arial" panose="020B0604020202020204" pitchFamily="34" charset="0"/>
                <a:cs typeface="Arial" panose="020B0604020202020204" pitchFamily="34" charset="0"/>
              </a:rPr>
              <a:t>-PNE inhibitor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660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9FC18-7764-8FA0-0AEA-341856BFE564}"/>
              </a:ext>
            </a:extLst>
          </p:cNvPr>
          <p:cNvSpPr txBox="1"/>
          <p:nvPr/>
        </p:nvSpPr>
        <p:spPr>
          <a:xfrm>
            <a:off x="423333" y="140420"/>
            <a:ext cx="8449734" cy="830997"/>
          </a:xfrm>
          <a:prstGeom prst="rect">
            <a:avLst/>
          </a:prstGeom>
          <a:noFill/>
        </p:spPr>
        <p:txBody>
          <a:bodyPr wrap="square">
            <a:spAutoFit/>
          </a:bodyPr>
          <a:lstStyle/>
          <a:p>
            <a:pPr algn="l"/>
            <a:r>
              <a:rPr lang="en-US" sz="2400" b="1" i="0" dirty="0">
                <a:solidFill>
                  <a:srgbClr val="262626"/>
                </a:solidFill>
                <a:effectLst/>
                <a:latin typeface="Arial" panose="020B0604020202020204" pitchFamily="34" charset="0"/>
                <a:cs typeface="Arial" panose="020B0604020202020204" pitchFamily="34" charset="0"/>
              </a:rPr>
              <a:t>Reshaping morphogen interpretation with positive or negative feedback</a:t>
            </a:r>
            <a:endParaRPr lang="en-US" sz="2400" b="1" i="0" dirty="0">
              <a:effectLst/>
              <a:latin typeface="Arial" panose="020B0604020202020204" pitchFamily="34" charset="0"/>
              <a:cs typeface="Arial" panose="020B0604020202020204" pitchFamily="34" charset="0"/>
            </a:endParaRPr>
          </a:p>
        </p:txBody>
      </p:sp>
      <p:pic>
        <p:nvPicPr>
          <p:cNvPr id="18434" name="Picture 2">
            <a:extLst>
              <a:ext uri="{FF2B5EF4-FFF2-40B4-BE49-F238E27FC236}">
                <a16:creationId xmlns:a16="http://schemas.microsoft.com/office/drawing/2014/main" id="{AA0107F5-98F0-1845-DD31-144F118586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87" r="48870"/>
          <a:stretch/>
        </p:blipFill>
        <p:spPr bwMode="auto">
          <a:xfrm>
            <a:off x="5350201" y="753621"/>
            <a:ext cx="3287414"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1736CB-E967-694C-2798-A99DFDB4B123}"/>
              </a:ext>
            </a:extLst>
          </p:cNvPr>
          <p:cNvSpPr txBox="1"/>
          <p:nvPr/>
        </p:nvSpPr>
        <p:spPr>
          <a:xfrm>
            <a:off x="289676" y="6409803"/>
            <a:ext cx="1706878" cy="307777"/>
          </a:xfrm>
          <a:prstGeom prst="rect">
            <a:avLst/>
          </a:prstGeom>
          <a:solidFill>
            <a:schemeClr val="bg1"/>
          </a:solidFill>
        </p:spPr>
        <p:txBody>
          <a:bodyPr wrap="none" rtlCol="0">
            <a:spAutoFit/>
          </a:bodyPr>
          <a:lstStyle/>
          <a:p>
            <a:r>
              <a:rPr lang="en-US" sz="1400" dirty="0">
                <a:latin typeface="Arial" panose="020B0604020202020204" pitchFamily="34" charset="0"/>
                <a:cs typeface="Arial" panose="020B0604020202020204" pitchFamily="34" charset="0"/>
              </a:rPr>
              <a:t>Toda Science 2020</a:t>
            </a:r>
          </a:p>
        </p:txBody>
      </p:sp>
      <p:sp>
        <p:nvSpPr>
          <p:cNvPr id="4" name="TextBox 3">
            <a:extLst>
              <a:ext uri="{FF2B5EF4-FFF2-40B4-BE49-F238E27FC236}">
                <a16:creationId xmlns:a16="http://schemas.microsoft.com/office/drawing/2014/main" id="{77FD9B11-FE93-80D3-E225-A056994AA80A}"/>
              </a:ext>
            </a:extLst>
          </p:cNvPr>
          <p:cNvSpPr txBox="1"/>
          <p:nvPr/>
        </p:nvSpPr>
        <p:spPr>
          <a:xfrm>
            <a:off x="423333" y="1958289"/>
            <a:ext cx="4572000" cy="2800767"/>
          </a:xfrm>
          <a:prstGeom prst="rect">
            <a:avLst/>
          </a:prstGeom>
          <a:noFill/>
        </p:spPr>
        <p:txBody>
          <a:bodyPr wrap="square">
            <a:spAutoFit/>
          </a:bodyPr>
          <a:lstStyle/>
          <a:p>
            <a:r>
              <a:rPr lang="en-US" sz="1600" b="0" i="0" dirty="0">
                <a:effectLst/>
                <a:latin typeface="Arial" panose="020B0604020202020204" pitchFamily="34" charset="0"/>
                <a:cs typeface="Arial" panose="020B0604020202020204" pitchFamily="34" charset="0"/>
              </a:rPr>
              <a:t>In a </a:t>
            </a:r>
            <a:r>
              <a:rPr lang="en-US" sz="1600" b="1" i="0" dirty="0">
                <a:effectLst/>
                <a:latin typeface="Arial" panose="020B0604020202020204" pitchFamily="34" charset="0"/>
                <a:cs typeface="Arial" panose="020B0604020202020204" pitchFamily="34" charset="0"/>
              </a:rPr>
              <a:t>positive feedback </a:t>
            </a:r>
            <a:r>
              <a:rPr lang="en-US" sz="1600" b="0" i="0" dirty="0">
                <a:effectLst/>
                <a:latin typeface="Arial" panose="020B0604020202020204" pitchFamily="34" charset="0"/>
                <a:cs typeface="Arial" panose="020B0604020202020204" pitchFamily="34" charset="0"/>
              </a:rPr>
              <a:t>circuit, GFP morphogen activates receiver cells to induce the secretion of more GFP. </a:t>
            </a:r>
          </a:p>
          <a:p>
            <a:endParaRPr lang="en-US" sz="1600" dirty="0">
              <a:latin typeface="Arial" panose="020B0604020202020204" pitchFamily="34" charset="0"/>
              <a:cs typeface="Arial" panose="020B0604020202020204" pitchFamily="34" charset="0"/>
            </a:endParaRPr>
          </a:p>
          <a:p>
            <a:endParaRPr lang="en-US" sz="1600" b="0" i="0" dirty="0">
              <a:effectLst/>
              <a:latin typeface="Arial" panose="020B0604020202020204" pitchFamily="34" charset="0"/>
              <a:cs typeface="Arial" panose="020B0604020202020204" pitchFamily="34" charset="0"/>
            </a:endParaRPr>
          </a:p>
          <a:p>
            <a:r>
              <a:rPr lang="en-US" sz="1600" b="0" i="0" dirty="0">
                <a:effectLst/>
                <a:latin typeface="Arial" panose="020B0604020202020204" pitchFamily="34" charset="0"/>
                <a:cs typeface="Arial" panose="020B0604020202020204" pitchFamily="34" charset="0"/>
              </a:rPr>
              <a:t>In a </a:t>
            </a:r>
            <a:r>
              <a:rPr lang="en-US" sz="1600" b="1" i="0" dirty="0">
                <a:effectLst/>
                <a:latin typeface="Arial" panose="020B0604020202020204" pitchFamily="34" charset="0"/>
                <a:cs typeface="Arial" panose="020B0604020202020204" pitchFamily="34" charset="0"/>
              </a:rPr>
              <a:t>negative feedback</a:t>
            </a:r>
            <a:r>
              <a:rPr lang="en-US" sz="1600" b="0" i="0" dirty="0">
                <a:effectLst/>
                <a:latin typeface="Arial" panose="020B0604020202020204" pitchFamily="34" charset="0"/>
                <a:cs typeface="Arial" panose="020B0604020202020204" pitchFamily="34" charset="0"/>
              </a:rPr>
              <a:t> circuit, GFP morphogen induces the expression of </a:t>
            </a:r>
            <a:r>
              <a:rPr lang="en-US" sz="1600" b="0" i="0" dirty="0" err="1">
                <a:effectLst/>
                <a:latin typeface="Arial" panose="020B0604020202020204" pitchFamily="34" charset="0"/>
                <a:cs typeface="Arial" panose="020B0604020202020204" pitchFamily="34" charset="0"/>
              </a:rPr>
              <a:t>antimorphogen</a:t>
            </a:r>
            <a:r>
              <a:rPr lang="en-US" sz="1600" b="0" i="0" dirty="0">
                <a:effectLst/>
                <a:latin typeface="Arial" panose="020B0604020202020204" pitchFamily="34" charset="0"/>
                <a:cs typeface="Arial" panose="020B0604020202020204" pitchFamily="34" charset="0"/>
              </a:rPr>
              <a:t> inhibitor by receiver cells.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b="0" i="0" dirty="0">
                <a:effectLst/>
                <a:latin typeface="Arial" panose="020B0604020202020204" pitchFamily="34" charset="0"/>
                <a:cs typeface="Arial" panose="020B0604020202020204" pitchFamily="34" charset="0"/>
              </a:rPr>
              <a:t>TF, transcription factor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83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9FC18-7764-8FA0-0AEA-341856BFE564}"/>
              </a:ext>
            </a:extLst>
          </p:cNvPr>
          <p:cNvSpPr txBox="1"/>
          <p:nvPr/>
        </p:nvSpPr>
        <p:spPr>
          <a:xfrm>
            <a:off x="423333" y="140420"/>
            <a:ext cx="8449734" cy="830997"/>
          </a:xfrm>
          <a:prstGeom prst="rect">
            <a:avLst/>
          </a:prstGeom>
          <a:noFill/>
        </p:spPr>
        <p:txBody>
          <a:bodyPr wrap="square">
            <a:spAutoFit/>
          </a:bodyPr>
          <a:lstStyle/>
          <a:p>
            <a:pPr algn="l"/>
            <a:r>
              <a:rPr lang="en-US" sz="2400" b="1" i="0" dirty="0">
                <a:solidFill>
                  <a:srgbClr val="262626"/>
                </a:solidFill>
                <a:effectLst/>
                <a:latin typeface="Arial" panose="020B0604020202020204" pitchFamily="34" charset="0"/>
                <a:cs typeface="Arial" panose="020B0604020202020204" pitchFamily="34" charset="0"/>
              </a:rPr>
              <a:t>Reshaping morphogen interpretation with positive or negative feedback</a:t>
            </a:r>
            <a:endParaRPr lang="en-US" sz="2400" b="1" i="0" dirty="0">
              <a:effectLst/>
              <a:latin typeface="Arial" panose="020B0604020202020204" pitchFamily="34" charset="0"/>
              <a:cs typeface="Arial" panose="020B0604020202020204" pitchFamily="34" charset="0"/>
            </a:endParaRPr>
          </a:p>
        </p:txBody>
      </p:sp>
      <p:pic>
        <p:nvPicPr>
          <p:cNvPr id="18434" name="Picture 2">
            <a:extLst>
              <a:ext uri="{FF2B5EF4-FFF2-40B4-BE49-F238E27FC236}">
                <a16:creationId xmlns:a16="http://schemas.microsoft.com/office/drawing/2014/main" id="{AA0107F5-98F0-1845-DD31-144F118586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 t="51" r="7" b="-133"/>
          <a:stretch/>
        </p:blipFill>
        <p:spPr bwMode="auto">
          <a:xfrm>
            <a:off x="2028298" y="971417"/>
            <a:ext cx="5865485"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24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549B-F1EA-56BB-F894-472C87E0973D}"/>
              </a:ext>
            </a:extLst>
          </p:cNvPr>
          <p:cNvSpPr>
            <a:spLocks noGrp="1"/>
          </p:cNvSpPr>
          <p:nvPr>
            <p:ph type="title"/>
          </p:nvPr>
        </p:nvSpPr>
        <p:spPr>
          <a:xfrm>
            <a:off x="457200" y="72214"/>
            <a:ext cx="8229600" cy="659620"/>
          </a:xfrm>
        </p:spPr>
        <p:txBody>
          <a:bodyPr>
            <a:normAutofit/>
          </a:bodyPr>
          <a:lstStyle/>
          <a:p>
            <a:r>
              <a:rPr lang="en-US" sz="2800" dirty="0">
                <a:latin typeface="Arial" panose="020B0604020202020204" pitchFamily="34" charset="0"/>
                <a:cs typeface="Arial" panose="020B0604020202020204" pitchFamily="34" charset="0"/>
              </a:rPr>
              <a:t>Take home message</a:t>
            </a:r>
          </a:p>
        </p:txBody>
      </p:sp>
      <p:sp>
        <p:nvSpPr>
          <p:cNvPr id="3" name="Content Placeholder 2">
            <a:extLst>
              <a:ext uri="{FF2B5EF4-FFF2-40B4-BE49-F238E27FC236}">
                <a16:creationId xmlns:a16="http://schemas.microsoft.com/office/drawing/2014/main" id="{F33BAE5B-5A21-0C32-2924-06088198A001}"/>
              </a:ext>
            </a:extLst>
          </p:cNvPr>
          <p:cNvSpPr>
            <a:spLocks noGrp="1"/>
          </p:cNvSpPr>
          <p:nvPr>
            <p:ph idx="1"/>
          </p:nvPr>
        </p:nvSpPr>
        <p:spPr>
          <a:xfrm>
            <a:off x="561902" y="1166018"/>
            <a:ext cx="8229600" cy="4525963"/>
          </a:xfrm>
        </p:spPr>
        <p:txBody>
          <a:bodyPr>
            <a:normAutofit/>
          </a:bodyPr>
          <a:lstStyle/>
          <a:p>
            <a:pPr marL="0" indent="0">
              <a:buNone/>
            </a:pPr>
            <a:r>
              <a:rPr lang="en-US" sz="2800" dirty="0">
                <a:latin typeface="Arial" panose="020B0604020202020204" pitchFamily="34" charset="0"/>
                <a:cs typeface="Arial" panose="020B0604020202020204" pitchFamily="34" charset="0"/>
              </a:rPr>
              <a:t>Cell-cell communication through cell surface attached or diffusible ligands can control:</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Cell population</a:t>
            </a:r>
          </a:p>
          <a:p>
            <a:r>
              <a:rPr lang="en-US" sz="2800" dirty="0">
                <a:latin typeface="Arial" panose="020B0604020202020204" pitchFamily="34" charset="0"/>
                <a:cs typeface="Arial" panose="020B0604020202020204" pitchFamily="34" charset="0"/>
              </a:rPr>
              <a:t>Multicellular Morphology</a:t>
            </a:r>
          </a:p>
          <a:p>
            <a:r>
              <a:rPr lang="en-US" sz="2800" dirty="0">
                <a:latin typeface="Arial" panose="020B0604020202020204" pitchFamily="34" charset="0"/>
                <a:cs typeface="Arial" panose="020B0604020202020204" pitchFamily="34" charset="0"/>
              </a:rPr>
              <a:t>Multicellular Patterning</a:t>
            </a:r>
          </a:p>
        </p:txBody>
      </p:sp>
    </p:spTree>
    <p:extLst>
      <p:ext uri="{BB962C8B-B14F-4D97-AF65-F5344CB8AC3E}">
        <p14:creationId xmlns:p14="http://schemas.microsoft.com/office/powerpoint/2010/main" val="391228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21AE33-3B61-9441-EE8B-348EC803B126}"/>
              </a:ext>
            </a:extLst>
          </p:cNvPr>
          <p:cNvSpPr txBox="1"/>
          <p:nvPr/>
        </p:nvSpPr>
        <p:spPr>
          <a:xfrm>
            <a:off x="1447414" y="1536309"/>
            <a:ext cx="6635150"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Programming multi cellular systems </a:t>
            </a:r>
          </a:p>
          <a:p>
            <a:r>
              <a:rPr lang="en-US" sz="2800" b="1" dirty="0">
                <a:latin typeface="Arial" panose="020B0604020202020204" pitchFamily="34" charset="0"/>
                <a:cs typeface="Arial" panose="020B0604020202020204" pitchFamily="34" charset="0"/>
              </a:rPr>
              <a:t>through intercellular communications</a:t>
            </a:r>
          </a:p>
        </p:txBody>
      </p:sp>
    </p:spTree>
    <p:extLst>
      <p:ext uri="{BB962C8B-B14F-4D97-AF65-F5344CB8AC3E}">
        <p14:creationId xmlns:p14="http://schemas.microsoft.com/office/powerpoint/2010/main" val="4131305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5622-EAD6-3C77-EA83-946AE3EE1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5321F-C7C1-E66A-589B-682CC266F4FD}"/>
              </a:ext>
            </a:extLst>
          </p:cNvPr>
          <p:cNvSpPr>
            <a:spLocks noGrp="1"/>
          </p:cNvSpPr>
          <p:nvPr>
            <p:ph type="title"/>
          </p:nvPr>
        </p:nvSpPr>
        <p:spPr>
          <a:xfrm>
            <a:off x="457200" y="72214"/>
            <a:ext cx="8229600" cy="659620"/>
          </a:xfrm>
        </p:spPr>
        <p:txBody>
          <a:bodyPr>
            <a:normAutofit/>
          </a:bodyPr>
          <a:lstStyle/>
          <a:p>
            <a:r>
              <a:rPr lang="en-US" sz="2800" dirty="0">
                <a:latin typeface="Arial" panose="020B0604020202020204" pitchFamily="34" charset="0"/>
                <a:cs typeface="Arial" panose="020B0604020202020204" pitchFamily="34" charset="0"/>
              </a:rPr>
              <a:t>Take home message</a:t>
            </a:r>
          </a:p>
        </p:txBody>
      </p:sp>
      <p:sp>
        <p:nvSpPr>
          <p:cNvPr id="3" name="Content Placeholder 2">
            <a:extLst>
              <a:ext uri="{FF2B5EF4-FFF2-40B4-BE49-F238E27FC236}">
                <a16:creationId xmlns:a16="http://schemas.microsoft.com/office/drawing/2014/main" id="{42F4F3B0-B1ED-B8C7-466D-747AE7FC7DB2}"/>
              </a:ext>
            </a:extLst>
          </p:cNvPr>
          <p:cNvSpPr>
            <a:spLocks noGrp="1"/>
          </p:cNvSpPr>
          <p:nvPr>
            <p:ph idx="1"/>
          </p:nvPr>
        </p:nvSpPr>
        <p:spPr>
          <a:xfrm>
            <a:off x="457200" y="3253085"/>
            <a:ext cx="8229600" cy="3043014"/>
          </a:xfrm>
        </p:spPr>
        <p:txBody>
          <a:bodyPr>
            <a:normAutofit/>
          </a:bodyPr>
          <a:lstStyle/>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No need to remember the precise details of circuits</a:t>
            </a:r>
          </a:p>
          <a:p>
            <a:r>
              <a:rPr lang="en-US" sz="2800" dirty="0">
                <a:latin typeface="Arial" panose="020B0604020202020204" pitchFamily="34" charset="0"/>
                <a:cs typeface="Arial" panose="020B0604020202020204" pitchFamily="34" charset="0"/>
              </a:rPr>
              <a:t>Learn and understand the principles, concepts and goals underlying the different types of circuits</a:t>
            </a:r>
          </a:p>
          <a:p>
            <a:pPr marL="0" indent="0">
              <a:buNone/>
            </a:pP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C6EC762-48D2-9913-E94A-1386721F734A}"/>
              </a:ext>
            </a:extLst>
          </p:cNvPr>
          <p:cNvSpPr txBox="1"/>
          <p:nvPr/>
        </p:nvSpPr>
        <p:spPr>
          <a:xfrm>
            <a:off x="759898" y="1249447"/>
            <a:ext cx="7624203" cy="2123658"/>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Open book exam with a large fraction inspired </a:t>
            </a:r>
          </a:p>
          <a:p>
            <a:r>
              <a:rPr lang="en-US" sz="2800" dirty="0">
                <a:latin typeface="Arial" panose="020B0604020202020204" pitchFamily="34" charset="0"/>
                <a:cs typeface="Arial" panose="020B0604020202020204" pitchFamily="34" charset="0"/>
              </a:rPr>
              <a:t>from exercises and mini protein design project.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Mock exam to follow at the end of the lectures </a:t>
            </a:r>
          </a:p>
          <a:p>
            <a:r>
              <a:rPr lang="en-US" sz="2000" dirty="0">
                <a:latin typeface="Arial" panose="020B0604020202020204" pitchFamily="34" charset="0"/>
                <a:cs typeface="Arial" panose="020B0604020202020204" pitchFamily="34" charset="0"/>
              </a:rPr>
              <a:t>(more info on Moodle soon)</a:t>
            </a:r>
          </a:p>
        </p:txBody>
      </p:sp>
    </p:spTree>
    <p:extLst>
      <p:ext uri="{BB962C8B-B14F-4D97-AF65-F5344CB8AC3E}">
        <p14:creationId xmlns:p14="http://schemas.microsoft.com/office/powerpoint/2010/main" val="325921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F5FD0B-0C10-47E7-5876-B63719996C3B}"/>
              </a:ext>
            </a:extLst>
          </p:cNvPr>
          <p:cNvSpPr txBox="1"/>
          <p:nvPr/>
        </p:nvSpPr>
        <p:spPr>
          <a:xfrm>
            <a:off x="464633" y="979944"/>
            <a:ext cx="8411737" cy="707886"/>
          </a:xfrm>
          <a:prstGeom prst="rect">
            <a:avLst/>
          </a:prstGeom>
          <a:noFill/>
        </p:spPr>
        <p:txBody>
          <a:bodyPr wrap="square">
            <a:spAutoFit/>
          </a:bodyPr>
          <a:lstStyle/>
          <a:p>
            <a:r>
              <a:rPr lang="en-US" sz="2000" b="0" i="0" dirty="0">
                <a:solidFill>
                  <a:srgbClr val="222222"/>
                </a:solidFill>
                <a:effectLst/>
                <a:latin typeface="Arial" panose="020B0604020202020204" pitchFamily="34" charset="0"/>
                <a:cs typeface="Arial" panose="020B0604020202020204" pitchFamily="34" charset="0"/>
              </a:rPr>
              <a:t>Intercellular communication =&gt; </a:t>
            </a:r>
            <a:r>
              <a:rPr lang="en-US" sz="2000" b="1" i="0" dirty="0">
                <a:solidFill>
                  <a:srgbClr val="222222"/>
                </a:solidFill>
                <a:effectLst/>
                <a:latin typeface="Arial" panose="020B0604020202020204" pitchFamily="34" charset="0"/>
                <a:cs typeface="Arial" panose="020B0604020202020204" pitchFamily="34" charset="0"/>
              </a:rPr>
              <a:t>coordinate the behavior </a:t>
            </a:r>
            <a:r>
              <a:rPr lang="en-US" sz="2000" b="0" i="0" dirty="0">
                <a:solidFill>
                  <a:srgbClr val="222222"/>
                </a:solidFill>
                <a:effectLst/>
                <a:latin typeface="Arial" panose="020B0604020202020204" pitchFamily="34" charset="0"/>
                <a:cs typeface="Arial" panose="020B0604020202020204" pitchFamily="34" charset="0"/>
              </a:rPr>
              <a:t>of individual cells in </a:t>
            </a:r>
            <a:r>
              <a:rPr lang="en-US" sz="2000" b="1" i="0" dirty="0">
                <a:solidFill>
                  <a:srgbClr val="222222"/>
                </a:solidFill>
                <a:effectLst/>
                <a:latin typeface="Arial" panose="020B0604020202020204" pitchFamily="34" charset="0"/>
                <a:cs typeface="Arial" panose="020B0604020202020204" pitchFamily="34" charset="0"/>
              </a:rPr>
              <a:t>multicellular</a:t>
            </a:r>
            <a:r>
              <a:rPr lang="en-US" sz="2000" b="0" i="0" dirty="0">
                <a:solidFill>
                  <a:srgbClr val="222222"/>
                </a:solidFill>
                <a:effectLst/>
                <a:latin typeface="Arial" panose="020B0604020202020204" pitchFamily="34" charset="0"/>
                <a:cs typeface="Arial" panose="020B0604020202020204" pitchFamily="34" charset="0"/>
              </a:rPr>
              <a:t> communities</a:t>
            </a:r>
          </a:p>
        </p:txBody>
      </p:sp>
      <p:sp>
        <p:nvSpPr>
          <p:cNvPr id="6" name="TextBox 5">
            <a:extLst>
              <a:ext uri="{FF2B5EF4-FFF2-40B4-BE49-F238E27FC236}">
                <a16:creationId xmlns:a16="http://schemas.microsoft.com/office/drawing/2014/main" id="{B0832010-430B-0B29-6948-3FE1E38A111C}"/>
              </a:ext>
            </a:extLst>
          </p:cNvPr>
          <p:cNvSpPr txBox="1"/>
          <p:nvPr/>
        </p:nvSpPr>
        <p:spPr>
          <a:xfrm>
            <a:off x="1200798" y="210136"/>
            <a:ext cx="6388287"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Principles of intercellular communications</a:t>
            </a:r>
          </a:p>
        </p:txBody>
      </p:sp>
      <p:sp>
        <p:nvSpPr>
          <p:cNvPr id="8" name="TextBox 7">
            <a:extLst>
              <a:ext uri="{FF2B5EF4-FFF2-40B4-BE49-F238E27FC236}">
                <a16:creationId xmlns:a16="http://schemas.microsoft.com/office/drawing/2014/main" id="{43871B60-2F97-8BF7-4A7D-6F698031BC60}"/>
              </a:ext>
            </a:extLst>
          </p:cNvPr>
          <p:cNvSpPr txBox="1"/>
          <p:nvPr/>
        </p:nvSpPr>
        <p:spPr>
          <a:xfrm>
            <a:off x="438613" y="3533136"/>
            <a:ext cx="8121806" cy="707886"/>
          </a:xfrm>
          <a:prstGeom prst="rect">
            <a:avLst/>
          </a:prstGeom>
          <a:noFill/>
        </p:spPr>
        <p:txBody>
          <a:bodyPr wrap="square">
            <a:spAutoFit/>
          </a:bodyPr>
          <a:lstStyle/>
          <a:p>
            <a:r>
              <a:rPr lang="en-US" sz="2000" u="sng" dirty="0">
                <a:solidFill>
                  <a:srgbClr val="222222"/>
                </a:solidFill>
                <a:latin typeface="Arial" panose="020B0604020202020204" pitchFamily="34" charset="0"/>
                <a:cs typeface="Arial" panose="020B0604020202020204" pitchFamily="34" charset="0"/>
              </a:rPr>
              <a:t>Eukaryotes</a:t>
            </a:r>
            <a:r>
              <a:rPr lang="en-US" sz="2000" dirty="0">
                <a:solidFill>
                  <a:srgbClr val="222222"/>
                </a:solidFill>
                <a:latin typeface="Arial" panose="020B0604020202020204" pitchFamily="34" charset="0"/>
                <a:cs typeface="Arial" panose="020B0604020202020204" pitchFamily="34" charset="0"/>
              </a:rPr>
              <a:t>: M</a:t>
            </a:r>
            <a:r>
              <a:rPr lang="en-US" sz="2000" b="0" i="0" dirty="0">
                <a:solidFill>
                  <a:srgbClr val="222222"/>
                </a:solidFill>
                <a:effectLst/>
                <a:latin typeface="Arial" panose="020B0604020202020204" pitchFamily="34" charset="0"/>
                <a:cs typeface="Arial" panose="020B0604020202020204" pitchFamily="34" charset="0"/>
              </a:rPr>
              <a:t>ulticellular organisms use </a:t>
            </a:r>
            <a:r>
              <a:rPr lang="en-US" sz="2000" b="0" i="0" dirty="0" err="1">
                <a:solidFill>
                  <a:srgbClr val="222222"/>
                </a:solidFill>
                <a:effectLst/>
                <a:latin typeface="Arial" panose="020B0604020202020204" pitchFamily="34" charset="0"/>
                <a:cs typeface="Arial" panose="020B0604020202020204" pitchFamily="34" charset="0"/>
              </a:rPr>
              <a:t>signalling</a:t>
            </a:r>
            <a:r>
              <a:rPr lang="en-US" sz="2000" b="0" i="0" dirty="0">
                <a:solidFill>
                  <a:srgbClr val="222222"/>
                </a:solidFill>
                <a:effectLst/>
                <a:latin typeface="Arial" panose="020B0604020202020204" pitchFamily="34" charset="0"/>
                <a:cs typeface="Arial" panose="020B0604020202020204" pitchFamily="34" charset="0"/>
              </a:rPr>
              <a:t> to organize, synchronize and differentiate their specialized tissues</a:t>
            </a:r>
            <a:endParaRPr lang="en-US" sz="2000" baseline="30000" dirty="0">
              <a:solidFill>
                <a:srgbClr val="006699"/>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E789825-C90E-71E6-2C28-88D8BB75BABE}"/>
              </a:ext>
            </a:extLst>
          </p:cNvPr>
          <p:cNvSpPr txBox="1"/>
          <p:nvPr/>
        </p:nvSpPr>
        <p:spPr>
          <a:xfrm>
            <a:off x="438613" y="2725555"/>
            <a:ext cx="8173845" cy="707886"/>
          </a:xfrm>
          <a:prstGeom prst="rect">
            <a:avLst/>
          </a:prstGeom>
          <a:noFill/>
        </p:spPr>
        <p:txBody>
          <a:bodyPr wrap="square">
            <a:spAutoFit/>
          </a:bodyPr>
          <a:lstStyle/>
          <a:p>
            <a:r>
              <a:rPr lang="en-US" sz="2000" b="0" i="0" u="sng" dirty="0">
                <a:solidFill>
                  <a:srgbClr val="222222"/>
                </a:solidFill>
                <a:effectLst/>
                <a:latin typeface="Arial" panose="020B0604020202020204" pitchFamily="34" charset="0"/>
                <a:cs typeface="Arial" panose="020B0604020202020204" pitchFamily="34" charset="0"/>
              </a:rPr>
              <a:t>Prokaryotes</a:t>
            </a:r>
            <a:r>
              <a:rPr lang="en-US" sz="2000" b="0" i="0" dirty="0">
                <a:solidFill>
                  <a:srgbClr val="222222"/>
                </a:solidFill>
                <a:effectLst/>
                <a:latin typeface="Arial" panose="020B0604020202020204" pitchFamily="34" charset="0"/>
                <a:cs typeface="Arial" panose="020B0604020202020204" pitchFamily="34" charset="0"/>
              </a:rPr>
              <a:t>: consortia of prokaryotes control their </a:t>
            </a:r>
            <a:r>
              <a:rPr lang="en-US" sz="2000" b="0" i="0" dirty="0" err="1">
                <a:solidFill>
                  <a:srgbClr val="222222"/>
                </a:solidFill>
                <a:effectLst/>
                <a:latin typeface="Arial" panose="020B0604020202020204" pitchFamily="34" charset="0"/>
                <a:cs typeface="Arial" panose="020B0604020202020204" pitchFamily="34" charset="0"/>
              </a:rPr>
              <a:t>behaviour</a:t>
            </a:r>
            <a:r>
              <a:rPr lang="en-US" sz="2000" b="0" i="0" dirty="0">
                <a:solidFill>
                  <a:srgbClr val="222222"/>
                </a:solidFill>
                <a:effectLst/>
                <a:latin typeface="Arial" panose="020B0604020202020204" pitchFamily="34" charset="0"/>
                <a:cs typeface="Arial" panose="020B0604020202020204" pitchFamily="34" charset="0"/>
              </a:rPr>
              <a:t> based on the total population density through quorum sensing for example</a:t>
            </a:r>
          </a:p>
        </p:txBody>
      </p:sp>
      <p:sp>
        <p:nvSpPr>
          <p:cNvPr id="12" name="TextBox 11">
            <a:extLst>
              <a:ext uri="{FF2B5EF4-FFF2-40B4-BE49-F238E27FC236}">
                <a16:creationId xmlns:a16="http://schemas.microsoft.com/office/drawing/2014/main" id="{DDFE31ED-59AA-AB4F-3EF1-7B9BDB9895B2}"/>
              </a:ext>
            </a:extLst>
          </p:cNvPr>
          <p:cNvSpPr txBox="1"/>
          <p:nvPr/>
        </p:nvSpPr>
        <p:spPr>
          <a:xfrm>
            <a:off x="438613" y="5200785"/>
            <a:ext cx="8263056" cy="646331"/>
          </a:xfrm>
          <a:prstGeom prst="rect">
            <a:avLst/>
          </a:prstGeom>
          <a:noFill/>
        </p:spPr>
        <p:txBody>
          <a:bodyPr wrap="square">
            <a:spAutoFit/>
          </a:bodyPr>
          <a:lstStyle/>
          <a:p>
            <a:r>
              <a:rPr lang="en-US" sz="2000" dirty="0">
                <a:solidFill>
                  <a:srgbClr val="222222"/>
                </a:solidFill>
                <a:latin typeface="Arial" panose="020B0604020202020204" pitchFamily="34" charset="0"/>
                <a:cs typeface="Arial" panose="020B0604020202020204" pitchFamily="34" charset="0"/>
              </a:rPr>
              <a:t>E</a:t>
            </a:r>
            <a:r>
              <a:rPr lang="en-US" sz="2000" b="0" dirty="0">
                <a:solidFill>
                  <a:srgbClr val="222222"/>
                </a:solidFill>
                <a:effectLst/>
                <a:latin typeface="Arial" panose="020B0604020202020204" pitchFamily="34" charset="0"/>
                <a:cs typeface="Arial" panose="020B0604020202020204" pitchFamily="34" charset="0"/>
              </a:rPr>
              <a:t>lectrical, mechanical, diffusible chemicals </a:t>
            </a:r>
            <a:r>
              <a:rPr lang="en-US" sz="1600" b="0" i="1" dirty="0">
                <a:solidFill>
                  <a:srgbClr val="222222"/>
                </a:solidFill>
                <a:effectLst/>
                <a:latin typeface="Arial" panose="020B0604020202020204" pitchFamily="34" charset="0"/>
                <a:cs typeface="Arial" panose="020B0604020202020204" pitchFamily="34" charset="0"/>
              </a:rPr>
              <a:t>(secreted from the senders and recognized by the receivers through autocrine, paracrine or endocrine paths)</a:t>
            </a:r>
            <a:endParaRPr lang="en-US" sz="1600" i="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B00D7E6-C71E-B7FE-BA21-3D0CC9A14C6E}"/>
              </a:ext>
            </a:extLst>
          </p:cNvPr>
          <p:cNvSpPr txBox="1"/>
          <p:nvPr/>
        </p:nvSpPr>
        <p:spPr>
          <a:xfrm>
            <a:off x="438613" y="4800675"/>
            <a:ext cx="2832827"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What kind of signals?</a:t>
            </a:r>
          </a:p>
        </p:txBody>
      </p:sp>
      <p:sp>
        <p:nvSpPr>
          <p:cNvPr id="14" name="TextBox 13">
            <a:extLst>
              <a:ext uri="{FF2B5EF4-FFF2-40B4-BE49-F238E27FC236}">
                <a16:creationId xmlns:a16="http://schemas.microsoft.com/office/drawing/2014/main" id="{62B057A1-CBA8-ABD1-4128-B84E72C77619}"/>
              </a:ext>
            </a:extLst>
          </p:cNvPr>
          <p:cNvSpPr txBox="1"/>
          <p:nvPr/>
        </p:nvSpPr>
        <p:spPr>
          <a:xfrm>
            <a:off x="438613" y="2090932"/>
            <a:ext cx="790472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Impact of such communication in prokaryotes and eukaryotes?</a:t>
            </a:r>
          </a:p>
        </p:txBody>
      </p:sp>
    </p:spTree>
    <p:extLst>
      <p:ext uri="{BB962C8B-B14F-4D97-AF65-F5344CB8AC3E}">
        <p14:creationId xmlns:p14="http://schemas.microsoft.com/office/powerpoint/2010/main" val="203921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21AE33-3B61-9441-EE8B-348EC803B126}"/>
              </a:ext>
            </a:extLst>
          </p:cNvPr>
          <p:cNvSpPr txBox="1"/>
          <p:nvPr/>
        </p:nvSpPr>
        <p:spPr>
          <a:xfrm>
            <a:off x="1199321" y="1770226"/>
            <a:ext cx="6970178" cy="2677656"/>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Programming population control</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Programming multicellular organization</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Programming multicellular patterning</a:t>
            </a:r>
          </a:p>
          <a:p>
            <a:endParaRPr lang="en-US" sz="2800" b="1" dirty="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FA8631E2-062F-6D86-11AB-14C846477A9D}"/>
              </a:ext>
            </a:extLst>
          </p:cNvPr>
          <p:cNvSpPr/>
          <p:nvPr/>
        </p:nvSpPr>
        <p:spPr>
          <a:xfrm>
            <a:off x="1022422" y="1671281"/>
            <a:ext cx="7099155" cy="715926"/>
          </a:xfrm>
          <a:prstGeom prst="round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40A66D-D2AA-7D51-4BD2-8BBEDA7755DC}"/>
              </a:ext>
            </a:extLst>
          </p:cNvPr>
          <p:cNvSpPr txBox="1"/>
          <p:nvPr/>
        </p:nvSpPr>
        <p:spPr>
          <a:xfrm>
            <a:off x="3000094" y="286186"/>
            <a:ext cx="3143809"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Lecture structure</a:t>
            </a:r>
          </a:p>
        </p:txBody>
      </p:sp>
    </p:spTree>
    <p:extLst>
      <p:ext uri="{BB962C8B-B14F-4D97-AF65-F5344CB8AC3E}">
        <p14:creationId xmlns:p14="http://schemas.microsoft.com/office/powerpoint/2010/main" val="47179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DB89A2-031F-85A6-16ED-382B335B804A}"/>
              </a:ext>
            </a:extLst>
          </p:cNvPr>
          <p:cNvSpPr txBox="1"/>
          <p:nvPr/>
        </p:nvSpPr>
        <p:spPr>
          <a:xfrm>
            <a:off x="1455860" y="241812"/>
            <a:ext cx="7091594"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Population control by the environment</a:t>
            </a:r>
          </a:p>
        </p:txBody>
      </p:sp>
      <p:sp>
        <p:nvSpPr>
          <p:cNvPr id="5" name="Rounded Rectangle 4">
            <a:extLst>
              <a:ext uri="{FF2B5EF4-FFF2-40B4-BE49-F238E27FC236}">
                <a16:creationId xmlns:a16="http://schemas.microsoft.com/office/drawing/2014/main" id="{2D24D995-12C7-1FA7-E6CB-E594D8DA24C3}"/>
              </a:ext>
            </a:extLst>
          </p:cNvPr>
          <p:cNvSpPr/>
          <p:nvPr/>
        </p:nvSpPr>
        <p:spPr>
          <a:xfrm>
            <a:off x="544882" y="1426364"/>
            <a:ext cx="414123" cy="35039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62129E-B25B-88C8-208D-BFBD4C08300E}"/>
              </a:ext>
            </a:extLst>
          </p:cNvPr>
          <p:cNvSpPr txBox="1"/>
          <p:nvPr/>
        </p:nvSpPr>
        <p:spPr>
          <a:xfrm>
            <a:off x="959005" y="1925789"/>
            <a:ext cx="7506070" cy="304698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Common scenario in biology: </a:t>
            </a:r>
            <a:r>
              <a:rPr lang="en-US" sz="2400" b="1" dirty="0">
                <a:latin typeface="Arial" panose="020B0604020202020204" pitchFamily="34" charset="0"/>
                <a:cs typeface="Arial" panose="020B0604020202020204" pitchFamily="34" charset="0"/>
              </a:rPr>
              <a:t>Population control by the environment </a:t>
            </a:r>
            <a:r>
              <a:rPr lang="en-US" sz="2400" dirty="0">
                <a:latin typeface="Arial" panose="020B0604020202020204" pitchFamily="34" charset="0"/>
                <a:cs typeface="Arial" panose="020B0604020202020204" pitchFamily="34" charset="0"/>
              </a:rPr>
              <a:t>(e.g. nutrient supply):</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=&gt; bacterial population needs to </a:t>
            </a:r>
            <a:r>
              <a:rPr lang="en-US" sz="2400" b="1" dirty="0">
                <a:latin typeface="Arial" panose="020B0604020202020204" pitchFamily="34" charset="0"/>
                <a:cs typeface="Arial" panose="020B0604020202020204" pitchFamily="34" charset="0"/>
              </a:rPr>
              <a:t>maintain a cell density </a:t>
            </a:r>
            <a:r>
              <a:rPr lang="en-US" sz="2400" dirty="0">
                <a:latin typeface="Arial" panose="020B0604020202020204" pitchFamily="34" charset="0"/>
                <a:cs typeface="Arial" panose="020B0604020202020204" pitchFamily="34" charset="0"/>
              </a:rPr>
              <a:t>that is </a:t>
            </a:r>
            <a:r>
              <a:rPr lang="en-US" sz="2400" b="1" dirty="0">
                <a:latin typeface="Arial" panose="020B0604020202020204" pitchFamily="34" charset="0"/>
                <a:cs typeface="Arial" panose="020B0604020202020204" pitchFamily="34" charset="0"/>
              </a:rPr>
              <a:t>lower than the limits</a:t>
            </a:r>
            <a:r>
              <a:rPr lang="en-US" sz="2400" dirty="0">
                <a:latin typeface="Arial" panose="020B0604020202020204" pitchFamily="34" charset="0"/>
                <a:cs typeface="Arial" panose="020B0604020202020204" pitchFamily="34" charset="0"/>
              </a:rPr>
              <a:t> imposed by the </a:t>
            </a:r>
            <a:r>
              <a:rPr lang="en-US" sz="2400" b="1" dirty="0">
                <a:latin typeface="Arial" panose="020B0604020202020204" pitchFamily="34" charset="0"/>
                <a:cs typeface="Arial" panose="020B0604020202020204" pitchFamily="34" charset="0"/>
              </a:rPr>
              <a:t>environment</a:t>
            </a:r>
          </a:p>
        </p:txBody>
      </p:sp>
    </p:spTree>
    <p:extLst>
      <p:ext uri="{BB962C8B-B14F-4D97-AF65-F5344CB8AC3E}">
        <p14:creationId xmlns:p14="http://schemas.microsoft.com/office/powerpoint/2010/main" val="81362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C10CBA-BDE7-AAFB-C655-88B98C9489C0}"/>
              </a:ext>
            </a:extLst>
          </p:cNvPr>
          <p:cNvPicPr>
            <a:picLocks noChangeAspect="1"/>
          </p:cNvPicPr>
          <p:nvPr/>
        </p:nvPicPr>
        <p:blipFill rotWithShape="1">
          <a:blip r:embed="rId3"/>
          <a:srcRect r="44682"/>
          <a:stretch/>
        </p:blipFill>
        <p:spPr>
          <a:xfrm>
            <a:off x="660748" y="1426364"/>
            <a:ext cx="4299559" cy="5090922"/>
          </a:xfrm>
          <a:prstGeom prst="rect">
            <a:avLst/>
          </a:prstGeom>
        </p:spPr>
      </p:pic>
      <p:sp>
        <p:nvSpPr>
          <p:cNvPr id="6" name="TextBox 5">
            <a:extLst>
              <a:ext uri="{FF2B5EF4-FFF2-40B4-BE49-F238E27FC236}">
                <a16:creationId xmlns:a16="http://schemas.microsoft.com/office/drawing/2014/main" id="{6ADB89A2-031F-85A6-16ED-382B335B804A}"/>
              </a:ext>
            </a:extLst>
          </p:cNvPr>
          <p:cNvSpPr txBox="1"/>
          <p:nvPr/>
        </p:nvSpPr>
        <p:spPr>
          <a:xfrm>
            <a:off x="217780" y="126483"/>
            <a:ext cx="8874181" cy="1200329"/>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Synthetic circuit for programmed population control by cell–cell communication and regulated killing (model system: E Coli)</a:t>
            </a:r>
          </a:p>
        </p:txBody>
      </p:sp>
      <p:sp>
        <p:nvSpPr>
          <p:cNvPr id="7" name="TextBox 6">
            <a:extLst>
              <a:ext uri="{FF2B5EF4-FFF2-40B4-BE49-F238E27FC236}">
                <a16:creationId xmlns:a16="http://schemas.microsoft.com/office/drawing/2014/main" id="{40CD8E3F-04BF-A3E1-8B98-C6038C571802}"/>
              </a:ext>
            </a:extLst>
          </p:cNvPr>
          <p:cNvSpPr txBox="1"/>
          <p:nvPr/>
        </p:nvSpPr>
        <p:spPr>
          <a:xfrm>
            <a:off x="6993833" y="6362185"/>
            <a:ext cx="1887120" cy="369332"/>
          </a:xfrm>
          <a:prstGeom prst="rect">
            <a:avLst/>
          </a:prstGeom>
          <a:noFill/>
        </p:spPr>
        <p:txBody>
          <a:bodyPr wrap="none" rtlCol="0">
            <a:spAutoFit/>
          </a:bodyPr>
          <a:lstStyle/>
          <a:p>
            <a:r>
              <a:rPr lang="en-US" dirty="0"/>
              <a:t>(You Nature 2004)</a:t>
            </a:r>
          </a:p>
        </p:txBody>
      </p:sp>
      <p:sp>
        <p:nvSpPr>
          <p:cNvPr id="3" name="TextBox 2">
            <a:extLst>
              <a:ext uri="{FF2B5EF4-FFF2-40B4-BE49-F238E27FC236}">
                <a16:creationId xmlns:a16="http://schemas.microsoft.com/office/drawing/2014/main" id="{FB51A73E-489F-5636-9DCF-CF4E60C2FFC9}"/>
              </a:ext>
            </a:extLst>
          </p:cNvPr>
          <p:cNvSpPr txBox="1"/>
          <p:nvPr/>
        </p:nvSpPr>
        <p:spPr>
          <a:xfrm>
            <a:off x="5382517" y="3690610"/>
            <a:ext cx="3599934" cy="1323439"/>
          </a:xfrm>
          <a:prstGeom prst="rect">
            <a:avLst/>
          </a:prstGeom>
          <a:noFill/>
        </p:spPr>
        <p:txBody>
          <a:bodyPr wrap="square">
            <a:spAutoFit/>
          </a:bodyPr>
          <a:lstStyle/>
          <a:p>
            <a:endParaRPr lang="en-US" sz="2000" dirty="0">
              <a:effectLst/>
              <a:latin typeface="Arial" panose="020B0604020202020204" pitchFamily="34" charset="0"/>
              <a:cs typeface="Arial" panose="020B0604020202020204" pitchFamily="34" charset="0"/>
            </a:endParaRPr>
          </a:p>
          <a:p>
            <a:r>
              <a:rPr lang="en-US" sz="2000" dirty="0">
                <a:effectLst/>
                <a:latin typeface="Arial" panose="020B0604020202020204" pitchFamily="34" charset="0"/>
                <a:cs typeface="Arial" panose="020B0604020202020204" pitchFamily="34" charset="0"/>
              </a:rPr>
              <a:t>by coupling gene expression to cell survival and death using cell–cell communication</a:t>
            </a:r>
          </a:p>
        </p:txBody>
      </p:sp>
      <p:sp>
        <p:nvSpPr>
          <p:cNvPr id="5" name="Rounded Rectangle 4">
            <a:extLst>
              <a:ext uri="{FF2B5EF4-FFF2-40B4-BE49-F238E27FC236}">
                <a16:creationId xmlns:a16="http://schemas.microsoft.com/office/drawing/2014/main" id="{2D24D995-12C7-1FA7-E6CB-E594D8DA24C3}"/>
              </a:ext>
            </a:extLst>
          </p:cNvPr>
          <p:cNvSpPr/>
          <p:nvPr/>
        </p:nvSpPr>
        <p:spPr>
          <a:xfrm>
            <a:off x="544882" y="1426364"/>
            <a:ext cx="414123" cy="35039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E83C0EF-2FA2-369A-7DC6-E258E49056C9}"/>
              </a:ext>
            </a:extLst>
          </p:cNvPr>
          <p:cNvSpPr txBox="1"/>
          <p:nvPr/>
        </p:nvSpPr>
        <p:spPr>
          <a:xfrm>
            <a:off x="5382517" y="1372978"/>
            <a:ext cx="3388865" cy="224676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Population control </a:t>
            </a:r>
            <a:r>
              <a:rPr lang="en-US" sz="2000" dirty="0">
                <a:effectLst/>
                <a:latin typeface="Arial" panose="020B0604020202020204" pitchFamily="34" charset="0"/>
                <a:cs typeface="Arial" panose="020B0604020202020204" pitchFamily="34" charset="0"/>
              </a:rPr>
              <a:t>circuit: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a:t>
            </a:r>
            <a:r>
              <a:rPr lang="en-US" sz="2000" dirty="0">
                <a:effectLst/>
                <a:latin typeface="Arial" panose="020B0604020202020204" pitchFamily="34" charset="0"/>
                <a:cs typeface="Arial" panose="020B0604020202020204" pitchFamily="34" charset="0"/>
              </a:rPr>
              <a:t>he circuit </a:t>
            </a:r>
            <a:r>
              <a:rPr lang="en-US" sz="2000" dirty="0" err="1">
                <a:effectLst/>
                <a:latin typeface="Arial" panose="020B0604020202020204" pitchFamily="34" charset="0"/>
                <a:cs typeface="Arial" panose="020B0604020202020204" pitchFamily="34" charset="0"/>
              </a:rPr>
              <a:t>programmes</a:t>
            </a:r>
            <a:r>
              <a:rPr lang="en-US" sz="2000" dirty="0">
                <a:effectLst/>
                <a:latin typeface="Arial" panose="020B0604020202020204" pitchFamily="34" charset="0"/>
                <a:cs typeface="Arial" panose="020B0604020202020204" pitchFamily="34" charset="0"/>
              </a:rPr>
              <a:t> a bacterial population to maintain a cell density that is lower than the limits imposed by the environment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C10CBA-BDE7-AAFB-C655-88B98C9489C0}"/>
              </a:ext>
            </a:extLst>
          </p:cNvPr>
          <p:cNvPicPr>
            <a:picLocks noChangeAspect="1"/>
          </p:cNvPicPr>
          <p:nvPr/>
        </p:nvPicPr>
        <p:blipFill rotWithShape="1">
          <a:blip r:embed="rId3"/>
          <a:srcRect r="44682"/>
          <a:stretch/>
        </p:blipFill>
        <p:spPr>
          <a:xfrm>
            <a:off x="141760" y="1426364"/>
            <a:ext cx="4299559" cy="5090922"/>
          </a:xfrm>
          <a:prstGeom prst="rect">
            <a:avLst/>
          </a:prstGeom>
        </p:spPr>
      </p:pic>
      <p:sp>
        <p:nvSpPr>
          <p:cNvPr id="6" name="TextBox 5">
            <a:extLst>
              <a:ext uri="{FF2B5EF4-FFF2-40B4-BE49-F238E27FC236}">
                <a16:creationId xmlns:a16="http://schemas.microsoft.com/office/drawing/2014/main" id="{6ADB89A2-031F-85A6-16ED-382B335B804A}"/>
              </a:ext>
            </a:extLst>
          </p:cNvPr>
          <p:cNvSpPr txBox="1"/>
          <p:nvPr/>
        </p:nvSpPr>
        <p:spPr>
          <a:xfrm>
            <a:off x="217780" y="126483"/>
            <a:ext cx="8874181"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Programmed population control by cell–cell communication and regulated killing (model system: E Coli)</a:t>
            </a:r>
          </a:p>
        </p:txBody>
      </p:sp>
      <p:sp>
        <p:nvSpPr>
          <p:cNvPr id="5" name="Rounded Rectangle 4">
            <a:extLst>
              <a:ext uri="{FF2B5EF4-FFF2-40B4-BE49-F238E27FC236}">
                <a16:creationId xmlns:a16="http://schemas.microsoft.com/office/drawing/2014/main" id="{2D24D995-12C7-1FA7-E6CB-E594D8DA24C3}"/>
              </a:ext>
            </a:extLst>
          </p:cNvPr>
          <p:cNvSpPr/>
          <p:nvPr/>
        </p:nvSpPr>
        <p:spPr>
          <a:xfrm>
            <a:off x="100032" y="1426364"/>
            <a:ext cx="414123" cy="35039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98F248-8EA7-95D4-6049-2CBD61855490}"/>
              </a:ext>
            </a:extLst>
          </p:cNvPr>
          <p:cNvSpPr txBox="1"/>
          <p:nvPr/>
        </p:nvSpPr>
        <p:spPr>
          <a:xfrm>
            <a:off x="4514336" y="1539622"/>
            <a:ext cx="4529632" cy="4247317"/>
          </a:xfrm>
          <a:prstGeom prst="rect">
            <a:avLst/>
          </a:prstGeom>
          <a:noFill/>
        </p:spPr>
        <p:txBody>
          <a:bodyPr wrap="square">
            <a:spAutoFit/>
          </a:bodyPr>
          <a:lstStyle/>
          <a:p>
            <a:pPr marL="342900" indent="-342900">
              <a:buAutoNum type="arabicPeriod"/>
            </a:pPr>
            <a:r>
              <a:rPr lang="en-US" dirty="0" err="1">
                <a:effectLst/>
                <a:latin typeface="Arial" panose="020B0604020202020204" pitchFamily="34" charset="0"/>
                <a:cs typeface="Arial" panose="020B0604020202020204" pitchFamily="34" charset="0"/>
              </a:rPr>
              <a:t>LuxI</a:t>
            </a:r>
            <a:r>
              <a:rPr lang="en-US" dirty="0">
                <a:effectLst/>
                <a:latin typeface="Arial" panose="020B0604020202020204" pitchFamily="34" charset="0"/>
                <a:cs typeface="Arial" panose="020B0604020202020204" pitchFamily="34" charset="0"/>
              </a:rPr>
              <a:t> (I) produces a small, </a:t>
            </a:r>
            <a:r>
              <a:rPr lang="en-US" b="1" dirty="0">
                <a:effectLst/>
                <a:latin typeface="Arial" panose="020B0604020202020204" pitchFamily="34" charset="0"/>
                <a:cs typeface="Arial" panose="020B0604020202020204" pitchFamily="34" charset="0"/>
              </a:rPr>
              <a:t>diffusible AHL </a:t>
            </a:r>
            <a:r>
              <a:rPr lang="en-US" b="1" dirty="0" err="1">
                <a:effectLst/>
                <a:latin typeface="Arial" panose="020B0604020202020204" pitchFamily="34" charset="0"/>
                <a:cs typeface="Arial" panose="020B0604020202020204" pitchFamily="34" charset="0"/>
              </a:rPr>
              <a:t>signalling</a:t>
            </a:r>
            <a:r>
              <a:rPr lang="en-US" b="1" dirty="0">
                <a:effectLst/>
                <a:latin typeface="Arial" panose="020B0604020202020204" pitchFamily="34" charset="0"/>
                <a:cs typeface="Arial" panose="020B0604020202020204" pitchFamily="34" charset="0"/>
              </a:rPr>
              <a:t> molecule</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effectLst/>
                <a:latin typeface="Arial" panose="020B0604020202020204" pitchFamily="34" charset="0"/>
                <a:cs typeface="Arial" panose="020B0604020202020204" pitchFamily="34" charset="0"/>
              </a:rPr>
              <a:t>AHL accumulates in the experimental medium and inside the cells as the </a:t>
            </a:r>
            <a:r>
              <a:rPr lang="en-US" b="1" dirty="0">
                <a:effectLst/>
                <a:latin typeface="Arial" panose="020B0604020202020204" pitchFamily="34" charset="0"/>
                <a:cs typeface="Arial" panose="020B0604020202020204" pitchFamily="34" charset="0"/>
              </a:rPr>
              <a:t>cell density increases</a:t>
            </a:r>
            <a:r>
              <a:rPr lang="en-US" dirty="0">
                <a:effectLst/>
                <a:latin typeface="Arial" panose="020B0604020202020204" pitchFamily="34" charset="0"/>
                <a:cs typeface="Arial" panose="020B0604020202020204" pitchFamily="34" charset="0"/>
              </a:rPr>
              <a:t>. </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b="1" dirty="0">
                <a:effectLst/>
                <a:latin typeface="Arial" panose="020B0604020202020204" pitchFamily="34" charset="0"/>
                <a:cs typeface="Arial" panose="020B0604020202020204" pitchFamily="34" charset="0"/>
              </a:rPr>
              <a:t>high [AHL] </a:t>
            </a:r>
            <a:r>
              <a:rPr lang="en-US" dirty="0">
                <a:effectLst/>
                <a:latin typeface="Arial" panose="020B0604020202020204" pitchFamily="34" charset="0"/>
                <a:cs typeface="Arial" panose="020B0604020202020204" pitchFamily="34" charset="0"/>
              </a:rPr>
              <a:t>=&gt; </a:t>
            </a:r>
            <a:r>
              <a:rPr lang="en-US" dirty="0" err="1">
                <a:effectLst/>
                <a:latin typeface="Arial" panose="020B0604020202020204" pitchFamily="34" charset="0"/>
                <a:cs typeface="Arial" panose="020B0604020202020204" pitchFamily="34" charset="0"/>
              </a:rPr>
              <a:t>LuxR</a:t>
            </a:r>
            <a:r>
              <a:rPr lang="en-US" dirty="0">
                <a:effectLst/>
                <a:latin typeface="Arial" panose="020B0604020202020204" pitchFamily="34" charset="0"/>
                <a:cs typeface="Arial" panose="020B0604020202020204" pitchFamily="34" charset="0"/>
              </a:rPr>
              <a:t> (R) activation =&gt; </a:t>
            </a:r>
            <a:r>
              <a:rPr lang="en-US" b="1" dirty="0">
                <a:effectLst/>
                <a:latin typeface="Arial" panose="020B0604020202020204" pitchFamily="34" charset="0"/>
                <a:cs typeface="Arial" panose="020B0604020202020204" pitchFamily="34" charset="0"/>
              </a:rPr>
              <a:t>killer gene (E) expression </a:t>
            </a:r>
            <a:r>
              <a:rPr lang="en-US" dirty="0">
                <a:effectLst/>
                <a:latin typeface="Arial" panose="020B0604020202020204" pitchFamily="34" charset="0"/>
                <a:cs typeface="Arial" panose="020B0604020202020204" pitchFamily="34" charset="0"/>
              </a:rPr>
              <a:t>under the control of a </a:t>
            </a:r>
            <a:r>
              <a:rPr lang="en-US" dirty="0" err="1">
                <a:effectLst/>
                <a:latin typeface="Arial" panose="020B0604020202020204" pitchFamily="34" charset="0"/>
                <a:cs typeface="Arial" panose="020B0604020202020204" pitchFamily="34" charset="0"/>
              </a:rPr>
              <a:t>luxI</a:t>
            </a:r>
            <a:r>
              <a:rPr lang="en-US" dirty="0">
                <a:effectLst/>
                <a:latin typeface="Arial" panose="020B0604020202020204" pitchFamily="34" charset="0"/>
                <a:cs typeface="Arial" panose="020B0604020202020204" pitchFamily="34" charset="0"/>
              </a:rPr>
              <a:t> promoter (</a:t>
            </a:r>
            <a:r>
              <a:rPr lang="en-US" dirty="0" err="1">
                <a:effectLst/>
                <a:latin typeface="Arial" panose="020B0604020202020204" pitchFamily="34" charset="0"/>
                <a:cs typeface="Arial" panose="020B0604020202020204" pitchFamily="34" charset="0"/>
              </a:rPr>
              <a:t>pluxI</a:t>
            </a:r>
            <a:r>
              <a:rPr lang="en-US" dirty="0">
                <a:effectLst/>
                <a:latin typeface="Arial" panose="020B0604020202020204" pitchFamily="34" charset="0"/>
                <a:cs typeface="Arial" panose="020B0604020202020204" pitchFamily="34" charset="0"/>
              </a:rPr>
              <a:t>). </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effectLst/>
                <a:latin typeface="Arial" panose="020B0604020202020204" pitchFamily="34" charset="0"/>
                <a:cs typeface="Arial" panose="020B0604020202020204" pitchFamily="34" charset="0"/>
              </a:rPr>
              <a:t>high [E] =&gt; </a:t>
            </a:r>
            <a:r>
              <a:rPr lang="en-US" b="1" dirty="0">
                <a:effectLst/>
                <a:latin typeface="Arial" panose="020B0604020202020204" pitchFamily="34" charset="0"/>
                <a:cs typeface="Arial" panose="020B0604020202020204" pitchFamily="34" charset="0"/>
              </a:rPr>
              <a:t>cell death</a:t>
            </a:r>
          </a:p>
        </p:txBody>
      </p:sp>
    </p:spTree>
    <p:extLst>
      <p:ext uri="{BB962C8B-B14F-4D97-AF65-F5344CB8AC3E}">
        <p14:creationId xmlns:p14="http://schemas.microsoft.com/office/powerpoint/2010/main" val="4147687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65320</TotalTime>
  <Words>5655</Words>
  <Application>Microsoft Macintosh PowerPoint</Application>
  <PresentationFormat>On-screen Show (4:3)</PresentationFormat>
  <Paragraphs>304</Paragraphs>
  <Slides>40</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ElsevierGulliver</vt:lpstr>
      <vt:lpstr>Harding</vt:lpstr>
      <vt:lpstr>Helvetica</vt:lpstr>
      <vt:lpstr>roboto</vt:lpstr>
      <vt:lpstr>Times</vt:lpstr>
      <vt:lpstr>Office Theme</vt:lpstr>
      <vt:lpstr>PowerPoint Presentation</vt:lpstr>
      <vt:lpstr>Synthetic Biology: Lecture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vt:lpstr>
      <vt:lpstr>Take home message</vt:lpstr>
    </vt:vector>
  </TitlesOfParts>
  <Company>Baylor College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Barth</dc:creator>
  <cp:lastModifiedBy>Patrick Barth</cp:lastModifiedBy>
  <cp:revision>4253</cp:revision>
  <cp:lastPrinted>2015-10-24T20:13:33Z</cp:lastPrinted>
  <dcterms:created xsi:type="dcterms:W3CDTF">2013-10-18T22:40:25Z</dcterms:created>
  <dcterms:modified xsi:type="dcterms:W3CDTF">2025-05-05T09:45:52Z</dcterms:modified>
</cp:coreProperties>
</file>