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77" autoAdjust="0"/>
    <p:restoredTop sz="94660"/>
  </p:normalViewPr>
  <p:slideViewPr>
    <p:cSldViewPr snapToGrid="0">
      <p:cViewPr varScale="1">
        <p:scale>
          <a:sx n="73" d="100"/>
          <a:sy n="73" d="100"/>
        </p:scale>
        <p:origin x="7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B33B5-4D67-4156-B80A-226370AAA36C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EE5AFA-B39B-440D-89D2-571590D18A0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6693DF-8FA2-4C25-8A55-2916F4D8C59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55A6E21-56CF-40E1-AEF8-DD61F3D8BD94}" type="datetime1">
              <a:rPr lang="en-US"/>
              <a:pPr lvl="0"/>
              <a:t>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27CF78-B778-4E61-8642-4577C6F6807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070BD-A526-4F56-A291-463D741B26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77228A9-6562-46F2-955C-877B1AE4533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494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F2EEB-3BEE-4E0B-B529-276A1B07526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48E011-F42B-4F37-A9D8-EEF0AD2E2D41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B1992B-2C53-4F52-A121-953959601AF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6FAF87-88D6-4CB1-A6CF-775A2BDA0437}" type="datetime1">
              <a:rPr lang="en-US"/>
              <a:pPr lvl="0"/>
              <a:t>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170CA2-2A86-41C8-A147-08F25D56B12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EA2CC-9740-440A-9B90-E95816038B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6CF64B7-792E-4482-93B9-509142726D7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686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924FA6-734B-4C7D-8124-87E9A396770E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7D6985-0EE3-4D7D-9FF0-963932DCEDD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A7E09-D737-4B98-8849-E970C1CDD79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3D17F1-E394-4165-9461-8EEC8AE8FF69}" type="datetime1">
              <a:rPr lang="en-US"/>
              <a:pPr lvl="0"/>
              <a:t>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8A329-92F7-4D5A-8A6E-A95C1795056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90C87-5265-4DF6-95F6-D16D596A74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45C19F-AC22-4C82-8586-A8D9D070AF5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91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FA93D-7CE7-4261-9232-46F71A23727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16380-B2DC-4C09-8164-BF9C192DF02D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86E8F3-2672-4192-90E7-586509B3497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4F5822-E281-42FA-AB9F-46E5016F2390}" type="datetime1">
              <a:rPr lang="en-US"/>
              <a:pPr lvl="0"/>
              <a:t>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8B8AC-DE2A-4BAA-99A9-0ADBB3AA6C6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57B3B-9098-4CF1-BB3B-9E0A0FAE36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E44005-C6D5-467A-B704-740DFB0DC8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09885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28282-23D7-4F6B-A16B-508010376D4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A3F10-5E3F-43F3-A7C4-9C830B90A8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692F9-0D4D-4DC4-9E86-CC14E09F7A4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3C1D80-B432-4ED6-9C2A-7979F0FD48DB}" type="datetime1">
              <a:rPr lang="en-US"/>
              <a:pPr lvl="0"/>
              <a:t>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C14EE-B8F1-468C-80A1-1DF8DC17F7A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364FF-B0CB-43EB-BDF0-98054CC617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9D4A743-DCC9-485C-9D0F-A0ED2F31F5A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88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946A1-2066-4C87-A751-EA5035E9C7C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799C9-026D-40CA-B6FB-A85F3FB6C95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65A58E-FFF2-490D-84A2-876C3DC93E7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3CA93-6C4F-48B2-B1C5-5892F62F8A6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99AA384-5B84-418A-8475-B6042D8EB0DB}" type="datetime1">
              <a:rPr lang="en-US"/>
              <a:pPr lvl="0"/>
              <a:t>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E63D01-6BD2-4DC2-8D47-76D9B361CB4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A48C9B-89CB-44F7-94CE-8E95FA555A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5E285B9-3DE2-4A9D-80D5-DB9DBC28FEE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096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47ABD-26DF-43E3-9CE5-550B777A551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34010E-A384-4C99-8D6C-023D63BB15C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337558-667A-49E5-B2E2-D4DFFC9E6AB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974EDE-4DD0-49EF-B9B6-24B24177F92B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7B264E-6D5A-4808-B63F-DEE569F143AD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7D79EE-3B2F-414E-B6A9-E30C955C86F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E96A1E5-5E75-4621-8F5A-AF0EA97D6E2A}" type="datetime1">
              <a:rPr lang="en-US"/>
              <a:pPr lvl="0"/>
              <a:t>2/19/2025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64708D-91D6-4278-BEEC-3123464CDFA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67975F-D40C-4ADD-8B30-AA81E89435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DE7808-F11B-4366-8776-7E47DDEA385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521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11319-E03C-4C90-9A26-3763DCCC4FC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709E67-F245-470F-945C-00C24D3F9C3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7068CD7-C6A7-47B8-8CA0-BF1C17C0B47E}" type="datetime1">
              <a:rPr lang="en-US"/>
              <a:pPr lvl="0"/>
              <a:t>2/19/2025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FEA15-425D-4DF2-B479-EC1AD47444F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C4B017-A98F-4BC4-A192-260991F2A8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839B37-F30B-4D29-8B6B-41730FD0BBE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3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379E5F-308C-4034-86E1-A8F144F9DA5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9DB6CC-A90B-4E09-9E4E-B33BB2308773}" type="datetime1">
              <a:rPr lang="en-US"/>
              <a:pPr lvl="0"/>
              <a:t>2/19/2025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934CA3-852E-464C-AA8E-C6375B47649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A99429-F830-40FD-BCEE-7CF3F074D2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820C9FC-572F-4F0F-8775-0F3F2A9B303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2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9CFCD-4A7E-4F3D-A30B-9A71D42E4EF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D32478-109A-4C93-8D4C-430EB54F266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AF7542-1512-402B-8273-1E9FA9E3E847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8F0CDA-9947-4F4D-9745-6C6A256E402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C4A7124-C4A1-4281-9270-6E5B13524B9F}" type="datetime1">
              <a:rPr lang="en-US"/>
              <a:pPr lvl="0"/>
              <a:t>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9C8810-7085-47C4-AA3D-9F7192CDFEC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19189A-AB21-4D9D-919B-5267AE2ACF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E81E9EC-69E3-49ED-B202-0767EA5311E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322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53C66-4D7C-47DE-8C2C-44560F1AD94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559ABC-F2DD-46CD-9E99-4FFF40BD6D6B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647576-64C3-47C9-A00D-3D57D11A44F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6BB280-EC9B-4D37-B9D8-4A010B0FF95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7A492D1-3ECA-478F-A59B-3CDEF3F6A0D3}" type="datetime1">
              <a:rPr lang="en-US"/>
              <a:pPr lvl="0"/>
              <a:t>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A78289-4D74-48C0-BD99-3B007F2F309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7ECD21-29CF-46EC-8678-C9935D94A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9241BE8-822C-4EC8-9C5E-1AA4F2A8396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6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DCB24E-50F2-48B6-9AC2-58D1408F4F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AD3B51-3099-4FE1-8C97-2BC83338D9E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BFCBBC-3E23-432D-8177-970E300FF6C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E9F820A6-34B5-46FB-A242-10F4D9EB8EFA}" type="datetime1">
              <a:rPr lang="en-US"/>
              <a:pPr lvl="0"/>
              <a:t>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70811-9CFB-446D-9365-D932A6079E3C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A411EF-CE9E-4915-B4A1-5738BBEAEC64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9CFF6C87-8498-48E9-B842-A8A83229014A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D725C143-01F1-40EF-8CC6-4786BC8879F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682278" y="1019368"/>
            <a:ext cx="1788087" cy="5838632"/>
          </a:xfrm>
        </p:spPr>
        <p:txBody>
          <a:bodyPr>
            <a:normAutofit fontScale="55000" lnSpcReduction="20000"/>
          </a:bodyPr>
          <a:lstStyle/>
          <a:p>
            <a:pPr lvl="0">
              <a:lnSpc>
                <a:spcPct val="100000"/>
              </a:lnSpc>
            </a:pPr>
            <a:r>
              <a:rPr lang="en-US" sz="3300" dirty="0"/>
              <a:t>February 20</a:t>
            </a:r>
            <a:r>
              <a:rPr lang="en-US" sz="3300" baseline="30000" dirty="0"/>
              <a:t>th</a:t>
            </a:r>
          </a:p>
          <a:p>
            <a:pPr marL="0" lvl="0" indent="0">
              <a:lnSpc>
                <a:spcPct val="100000"/>
              </a:lnSpc>
              <a:buNone/>
            </a:pPr>
            <a:endParaRPr lang="en-US" sz="600" baseline="30000" dirty="0"/>
          </a:p>
          <a:p>
            <a:pPr lvl="0">
              <a:lnSpc>
                <a:spcPct val="100000"/>
              </a:lnSpc>
            </a:pPr>
            <a:r>
              <a:rPr lang="en-US" sz="3300" dirty="0"/>
              <a:t>February 27</a:t>
            </a:r>
            <a:r>
              <a:rPr lang="en-US" sz="3300" baseline="30000" dirty="0"/>
              <a:t>th</a:t>
            </a:r>
            <a:r>
              <a:rPr lang="en-US" sz="3300" dirty="0"/>
              <a:t> </a:t>
            </a:r>
          </a:p>
          <a:p>
            <a:pPr lvl="0">
              <a:lnSpc>
                <a:spcPct val="100000"/>
              </a:lnSpc>
            </a:pPr>
            <a:r>
              <a:rPr lang="en-US" sz="3300" dirty="0"/>
              <a:t>March 6</a:t>
            </a:r>
            <a:r>
              <a:rPr lang="en-US" sz="3300" baseline="30000" dirty="0"/>
              <a:t>th</a:t>
            </a:r>
          </a:p>
          <a:p>
            <a:pPr>
              <a:lnSpc>
                <a:spcPct val="100000"/>
              </a:lnSpc>
            </a:pPr>
            <a:r>
              <a:rPr lang="en-US" sz="3300" dirty="0"/>
              <a:t>March 13</a:t>
            </a:r>
            <a:r>
              <a:rPr lang="en-US" sz="3300" baseline="30000" dirty="0"/>
              <a:t>th</a:t>
            </a:r>
          </a:p>
          <a:p>
            <a:pPr marL="0" indent="0">
              <a:lnSpc>
                <a:spcPct val="100000"/>
              </a:lnSpc>
              <a:buNone/>
            </a:pPr>
            <a:endParaRPr lang="en-US" sz="600" baseline="30000" dirty="0"/>
          </a:p>
          <a:p>
            <a:pPr lvl="0">
              <a:lnSpc>
                <a:spcPct val="100000"/>
              </a:lnSpc>
            </a:pPr>
            <a:r>
              <a:rPr lang="en-US" sz="3300" dirty="0"/>
              <a:t>March 20</a:t>
            </a:r>
            <a:r>
              <a:rPr lang="en-US" sz="3300" baseline="30000" dirty="0"/>
              <a:t>th</a:t>
            </a:r>
          </a:p>
          <a:p>
            <a:pPr>
              <a:lnSpc>
                <a:spcPct val="100000"/>
              </a:lnSpc>
            </a:pPr>
            <a:r>
              <a:rPr lang="en-US" sz="3300" dirty="0"/>
              <a:t>March 27</a:t>
            </a:r>
            <a:r>
              <a:rPr lang="en-US" sz="3300" baseline="30000" dirty="0"/>
              <a:t>th</a:t>
            </a:r>
          </a:p>
          <a:p>
            <a:pPr lvl="0">
              <a:lnSpc>
                <a:spcPct val="100000"/>
              </a:lnSpc>
            </a:pPr>
            <a:r>
              <a:rPr lang="en-US" sz="3300" dirty="0"/>
              <a:t>April 3</a:t>
            </a:r>
            <a:r>
              <a:rPr lang="en-US" sz="3300" baseline="30000" dirty="0"/>
              <a:t>rd</a:t>
            </a:r>
          </a:p>
          <a:p>
            <a:pPr>
              <a:lnSpc>
                <a:spcPct val="100000"/>
              </a:lnSpc>
            </a:pPr>
            <a:r>
              <a:rPr lang="en-US" sz="3300" dirty="0"/>
              <a:t>April 10</a:t>
            </a:r>
            <a:r>
              <a:rPr lang="en-US" sz="3300" baseline="30000" dirty="0"/>
              <a:t>th</a:t>
            </a:r>
            <a:endParaRPr lang="en-US" sz="3300" dirty="0"/>
          </a:p>
          <a:p>
            <a:pPr marL="0" indent="0">
              <a:lnSpc>
                <a:spcPct val="100000"/>
              </a:lnSpc>
              <a:buNone/>
            </a:pPr>
            <a:endParaRPr lang="en-US" sz="600" baseline="30000" dirty="0"/>
          </a:p>
          <a:p>
            <a:pPr lvl="0">
              <a:lnSpc>
                <a:spcPct val="100000"/>
              </a:lnSpc>
            </a:pPr>
            <a:r>
              <a:rPr lang="en-US" sz="3300" dirty="0"/>
              <a:t>April 17</a:t>
            </a:r>
            <a:r>
              <a:rPr lang="en-US" sz="3300" baseline="30000" dirty="0"/>
              <a:t>th</a:t>
            </a:r>
          </a:p>
          <a:p>
            <a:pPr>
              <a:lnSpc>
                <a:spcPct val="100000"/>
              </a:lnSpc>
            </a:pPr>
            <a:r>
              <a:rPr lang="en-US" sz="3300" dirty="0"/>
              <a:t>April 24</a:t>
            </a:r>
            <a:r>
              <a:rPr lang="en-US" sz="3300" baseline="30000" dirty="0"/>
              <a:t>th</a:t>
            </a:r>
            <a:r>
              <a:rPr lang="en-US" sz="3300" dirty="0"/>
              <a:t> </a:t>
            </a:r>
            <a:endParaRPr lang="en-US" sz="3300" baseline="30000" dirty="0"/>
          </a:p>
          <a:p>
            <a:pPr lvl="0">
              <a:lnSpc>
                <a:spcPct val="100000"/>
              </a:lnSpc>
            </a:pPr>
            <a:r>
              <a:rPr lang="en-US" sz="3300" dirty="0"/>
              <a:t>May 1</a:t>
            </a:r>
            <a:r>
              <a:rPr lang="en-US" sz="3300" baseline="30000" dirty="0"/>
              <a:t>st</a:t>
            </a:r>
            <a:r>
              <a:rPr lang="en-US" sz="3500" dirty="0"/>
              <a:t> </a:t>
            </a:r>
          </a:p>
          <a:p>
            <a:pPr marL="0" lvl="0" indent="0">
              <a:lnSpc>
                <a:spcPct val="100000"/>
              </a:lnSpc>
              <a:buNone/>
            </a:pPr>
            <a:endParaRPr lang="en-US" sz="600" baseline="30000" dirty="0"/>
          </a:p>
          <a:p>
            <a:pPr>
              <a:lnSpc>
                <a:spcPct val="100000"/>
              </a:lnSpc>
            </a:pPr>
            <a:r>
              <a:rPr lang="en-US" sz="3300" dirty="0"/>
              <a:t>May 8</a:t>
            </a:r>
            <a:r>
              <a:rPr lang="en-US" sz="3300" baseline="30000" dirty="0"/>
              <a:t>th</a:t>
            </a:r>
            <a:r>
              <a:rPr lang="en-US" sz="3300" dirty="0"/>
              <a:t> </a:t>
            </a:r>
            <a:endParaRPr lang="en-US" sz="3300" baseline="30000" dirty="0"/>
          </a:p>
          <a:p>
            <a:pPr lvl="0">
              <a:lnSpc>
                <a:spcPct val="100000"/>
              </a:lnSpc>
            </a:pPr>
            <a:r>
              <a:rPr lang="en-US" sz="3300" dirty="0"/>
              <a:t>May 15</a:t>
            </a:r>
            <a:r>
              <a:rPr lang="en-US" sz="3300" baseline="30000" dirty="0"/>
              <a:t>th</a:t>
            </a:r>
            <a:r>
              <a:rPr lang="en-US" sz="3300" dirty="0"/>
              <a:t>  </a:t>
            </a:r>
          </a:p>
          <a:p>
            <a:pPr marL="0" lvl="0" indent="0">
              <a:lnSpc>
                <a:spcPct val="100000"/>
              </a:lnSpc>
              <a:buNone/>
            </a:pPr>
            <a:endParaRPr lang="en-US" sz="700" baseline="30000" dirty="0"/>
          </a:p>
          <a:p>
            <a:pPr>
              <a:lnSpc>
                <a:spcPct val="100000"/>
              </a:lnSpc>
            </a:pPr>
            <a:r>
              <a:rPr lang="en-US" sz="3300" dirty="0"/>
              <a:t>May 22</a:t>
            </a:r>
            <a:r>
              <a:rPr lang="en-US" sz="3300" baseline="30000" dirty="0"/>
              <a:t>nd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0C4AC27-027C-4E48-A1B0-49A1DEC6ECD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82970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Synthetic Biology (BIOENG-320)</a:t>
            </a:r>
            <a:endParaRPr lang="fr-CH" b="1" dirty="0"/>
          </a:p>
        </p:txBody>
      </p:sp>
      <p:sp>
        <p:nvSpPr>
          <p:cNvPr id="17" name="Right Bracket 3">
            <a:extLst>
              <a:ext uri="{FF2B5EF4-FFF2-40B4-BE49-F238E27FC236}">
                <a16:creationId xmlns:a16="http://schemas.microsoft.com/office/drawing/2014/main" id="{914DC3C0-E037-461E-8DD9-6E483E815EAB}"/>
              </a:ext>
            </a:extLst>
          </p:cNvPr>
          <p:cNvSpPr/>
          <p:nvPr/>
        </p:nvSpPr>
        <p:spPr>
          <a:xfrm>
            <a:off x="3352591" y="1049846"/>
            <a:ext cx="118872" cy="273855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8333"/>
              <a:gd name="f10" fmla="+- 0 0 -180"/>
              <a:gd name="f11" fmla="+- 0 0 -360"/>
              <a:gd name="f12" fmla="+- 0 0 -270"/>
              <a:gd name="f13" fmla="abs f4"/>
              <a:gd name="f14" fmla="abs f5"/>
              <a:gd name="f15" fmla="abs f6"/>
              <a:gd name="f16" fmla="+- 2700000 f1 0"/>
              <a:gd name="f17" fmla="*/ f10 f0 1"/>
              <a:gd name="f18" fmla="*/ f11 f0 1"/>
              <a:gd name="f19" fmla="*/ f12 f0 1"/>
              <a:gd name="f20" fmla="?: f13 f4 1"/>
              <a:gd name="f21" fmla="?: f14 f5 1"/>
              <a:gd name="f22" fmla="?: f15 f6 1"/>
              <a:gd name="f23" fmla="+- f16 0 f1"/>
              <a:gd name="f24" fmla="*/ f17 1 f3"/>
              <a:gd name="f25" fmla="*/ f18 1 f3"/>
              <a:gd name="f26" fmla="*/ f19 1 f3"/>
              <a:gd name="f27" fmla="*/ f20 1 21600"/>
              <a:gd name="f28" fmla="*/ f21 1 21600"/>
              <a:gd name="f29" fmla="*/ 21600 f20 1"/>
              <a:gd name="f30" fmla="*/ 21600 f21 1"/>
              <a:gd name="f31" fmla="+- f23 f1 0"/>
              <a:gd name="f32" fmla="+- f24 0 f1"/>
              <a:gd name="f33" fmla="+- f25 0 f1"/>
              <a:gd name="f34" fmla="+- f26 0 f1"/>
              <a:gd name="f35" fmla="min f28 f27"/>
              <a:gd name="f36" fmla="*/ f29 1 f22"/>
              <a:gd name="f37" fmla="*/ f30 1 f22"/>
              <a:gd name="f38" fmla="*/ f31 f8 1"/>
              <a:gd name="f39" fmla="val f36"/>
              <a:gd name="f40" fmla="val f37"/>
              <a:gd name="f41" fmla="*/ f38 1 f0"/>
              <a:gd name="f42" fmla="*/ f7 f35 1"/>
              <a:gd name="f43" fmla="+- f40 0 f7"/>
              <a:gd name="f44" fmla="+- f39 0 f7"/>
              <a:gd name="f45" fmla="+- 0 0 f41"/>
              <a:gd name="f46" fmla="*/ f39 f35 1"/>
              <a:gd name="f47" fmla="*/ f40 f35 1"/>
              <a:gd name="f48" fmla="*/ f43 1 2"/>
              <a:gd name="f49" fmla="min f44 f43"/>
              <a:gd name="f50" fmla="+- 0 0 f45"/>
              <a:gd name="f51" fmla="*/ f44 f35 1"/>
              <a:gd name="f52" fmla="+- f7 f48 0"/>
              <a:gd name="f53" fmla="*/ f49 f9 1"/>
              <a:gd name="f54" fmla="*/ f50 f0 1"/>
              <a:gd name="f55" fmla="*/ f53 1 100000"/>
              <a:gd name="f56" fmla="*/ f54 1 f8"/>
              <a:gd name="f57" fmla="*/ f52 f35 1"/>
              <a:gd name="f58" fmla="+- f56 0 f1"/>
              <a:gd name="f59" fmla="+- f40 0 f55"/>
              <a:gd name="f60" fmla="*/ f55 f35 1"/>
              <a:gd name="f61" fmla="cos 1 f58"/>
              <a:gd name="f62" fmla="sin 1 f58"/>
              <a:gd name="f63" fmla="*/ f59 f35 1"/>
              <a:gd name="f64" fmla="+- 0 0 f61"/>
              <a:gd name="f65" fmla="+- 0 0 f62"/>
              <a:gd name="f66" fmla="+- 0 0 f64"/>
              <a:gd name="f67" fmla="+- 0 0 f65"/>
              <a:gd name="f68" fmla="val f66"/>
              <a:gd name="f69" fmla="val f67"/>
              <a:gd name="f70" fmla="*/ f68 f44 1"/>
              <a:gd name="f71" fmla="*/ f69 f55 1"/>
              <a:gd name="f72" fmla="+- f7 f70 0"/>
              <a:gd name="f73" fmla="+- f55 0 f71"/>
              <a:gd name="f74" fmla="+- f40 f71 0"/>
              <a:gd name="f75" fmla="+- f74 0 f55"/>
              <a:gd name="f76" fmla="*/ f73 f35 1"/>
              <a:gd name="f77" fmla="*/ f72 f35 1"/>
              <a:gd name="f78" fmla="*/ f75 f3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2" y="f42"/>
              </a:cxn>
              <a:cxn ang="f33">
                <a:pos x="f42" y="f47"/>
              </a:cxn>
              <a:cxn ang="f34">
                <a:pos x="f46" y="f57"/>
              </a:cxn>
            </a:cxnLst>
            <a:rect l="f42" t="f76" r="f77" b="f78"/>
            <a:pathLst>
              <a:path stroke="0">
                <a:moveTo>
                  <a:pt x="f42" y="f42"/>
                </a:moveTo>
                <a:arcTo wR="f51" hR="f60" stAng="f2" swAng="f1"/>
                <a:lnTo>
                  <a:pt x="f46" y="f63"/>
                </a:lnTo>
                <a:arcTo wR="f51" hR="f60" stAng="f7" swAng="f1"/>
                <a:close/>
              </a:path>
              <a:path fill="none">
                <a:moveTo>
                  <a:pt x="f42" y="f42"/>
                </a:moveTo>
                <a:arcTo wR="f51" hR="f60" stAng="f2" swAng="f1"/>
                <a:lnTo>
                  <a:pt x="f46" y="f63"/>
                </a:lnTo>
                <a:arcTo wR="f51" hR="f60" stAng="f7" swAng="f1"/>
              </a:path>
            </a:pathLst>
          </a:custGeom>
          <a:noFill/>
          <a:ln w="19050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" name="Right Bracket 3">
            <a:extLst>
              <a:ext uri="{FF2B5EF4-FFF2-40B4-BE49-F238E27FC236}">
                <a16:creationId xmlns:a16="http://schemas.microsoft.com/office/drawing/2014/main" id="{0A6078BC-A2DA-46A2-92FF-1C22591062A9}"/>
              </a:ext>
            </a:extLst>
          </p:cNvPr>
          <p:cNvSpPr/>
          <p:nvPr/>
        </p:nvSpPr>
        <p:spPr>
          <a:xfrm>
            <a:off x="3351493" y="1576714"/>
            <a:ext cx="118872" cy="874748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8333"/>
              <a:gd name="f10" fmla="+- 0 0 -180"/>
              <a:gd name="f11" fmla="+- 0 0 -360"/>
              <a:gd name="f12" fmla="+- 0 0 -270"/>
              <a:gd name="f13" fmla="abs f4"/>
              <a:gd name="f14" fmla="abs f5"/>
              <a:gd name="f15" fmla="abs f6"/>
              <a:gd name="f16" fmla="+- 2700000 f1 0"/>
              <a:gd name="f17" fmla="*/ f10 f0 1"/>
              <a:gd name="f18" fmla="*/ f11 f0 1"/>
              <a:gd name="f19" fmla="*/ f12 f0 1"/>
              <a:gd name="f20" fmla="?: f13 f4 1"/>
              <a:gd name="f21" fmla="?: f14 f5 1"/>
              <a:gd name="f22" fmla="?: f15 f6 1"/>
              <a:gd name="f23" fmla="+- f16 0 f1"/>
              <a:gd name="f24" fmla="*/ f17 1 f3"/>
              <a:gd name="f25" fmla="*/ f18 1 f3"/>
              <a:gd name="f26" fmla="*/ f19 1 f3"/>
              <a:gd name="f27" fmla="*/ f20 1 21600"/>
              <a:gd name="f28" fmla="*/ f21 1 21600"/>
              <a:gd name="f29" fmla="*/ 21600 f20 1"/>
              <a:gd name="f30" fmla="*/ 21600 f21 1"/>
              <a:gd name="f31" fmla="+- f23 f1 0"/>
              <a:gd name="f32" fmla="+- f24 0 f1"/>
              <a:gd name="f33" fmla="+- f25 0 f1"/>
              <a:gd name="f34" fmla="+- f26 0 f1"/>
              <a:gd name="f35" fmla="min f28 f27"/>
              <a:gd name="f36" fmla="*/ f29 1 f22"/>
              <a:gd name="f37" fmla="*/ f30 1 f22"/>
              <a:gd name="f38" fmla="*/ f31 f8 1"/>
              <a:gd name="f39" fmla="val f36"/>
              <a:gd name="f40" fmla="val f37"/>
              <a:gd name="f41" fmla="*/ f38 1 f0"/>
              <a:gd name="f42" fmla="*/ f7 f35 1"/>
              <a:gd name="f43" fmla="+- f40 0 f7"/>
              <a:gd name="f44" fmla="+- f39 0 f7"/>
              <a:gd name="f45" fmla="+- 0 0 f41"/>
              <a:gd name="f46" fmla="*/ f39 f35 1"/>
              <a:gd name="f47" fmla="*/ f40 f35 1"/>
              <a:gd name="f48" fmla="*/ f43 1 2"/>
              <a:gd name="f49" fmla="min f44 f43"/>
              <a:gd name="f50" fmla="+- 0 0 f45"/>
              <a:gd name="f51" fmla="*/ f44 f35 1"/>
              <a:gd name="f52" fmla="+- f7 f48 0"/>
              <a:gd name="f53" fmla="*/ f49 f9 1"/>
              <a:gd name="f54" fmla="*/ f50 f0 1"/>
              <a:gd name="f55" fmla="*/ f53 1 100000"/>
              <a:gd name="f56" fmla="*/ f54 1 f8"/>
              <a:gd name="f57" fmla="*/ f52 f35 1"/>
              <a:gd name="f58" fmla="+- f56 0 f1"/>
              <a:gd name="f59" fmla="+- f40 0 f55"/>
              <a:gd name="f60" fmla="*/ f55 f35 1"/>
              <a:gd name="f61" fmla="cos 1 f58"/>
              <a:gd name="f62" fmla="sin 1 f58"/>
              <a:gd name="f63" fmla="*/ f59 f35 1"/>
              <a:gd name="f64" fmla="+- 0 0 f61"/>
              <a:gd name="f65" fmla="+- 0 0 f62"/>
              <a:gd name="f66" fmla="+- 0 0 f64"/>
              <a:gd name="f67" fmla="+- 0 0 f65"/>
              <a:gd name="f68" fmla="val f66"/>
              <a:gd name="f69" fmla="val f67"/>
              <a:gd name="f70" fmla="*/ f68 f44 1"/>
              <a:gd name="f71" fmla="*/ f69 f55 1"/>
              <a:gd name="f72" fmla="+- f7 f70 0"/>
              <a:gd name="f73" fmla="+- f55 0 f71"/>
              <a:gd name="f74" fmla="+- f40 f71 0"/>
              <a:gd name="f75" fmla="+- f74 0 f55"/>
              <a:gd name="f76" fmla="*/ f73 f35 1"/>
              <a:gd name="f77" fmla="*/ f72 f35 1"/>
              <a:gd name="f78" fmla="*/ f75 f3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2" y="f42"/>
              </a:cxn>
              <a:cxn ang="f33">
                <a:pos x="f42" y="f47"/>
              </a:cxn>
              <a:cxn ang="f34">
                <a:pos x="f46" y="f57"/>
              </a:cxn>
            </a:cxnLst>
            <a:rect l="f42" t="f76" r="f77" b="f78"/>
            <a:pathLst>
              <a:path stroke="0">
                <a:moveTo>
                  <a:pt x="f42" y="f42"/>
                </a:moveTo>
                <a:arcTo wR="f51" hR="f60" stAng="f2" swAng="f1"/>
                <a:lnTo>
                  <a:pt x="f46" y="f63"/>
                </a:lnTo>
                <a:arcTo wR="f51" hR="f60" stAng="f7" swAng="f1"/>
                <a:close/>
              </a:path>
              <a:path fill="none">
                <a:moveTo>
                  <a:pt x="f42" y="f42"/>
                </a:moveTo>
                <a:arcTo wR="f51" hR="f60" stAng="f2" swAng="f1"/>
                <a:lnTo>
                  <a:pt x="f46" y="f63"/>
                </a:lnTo>
                <a:arcTo wR="f51" hR="f60" stAng="f7" swAng="f1"/>
              </a:path>
            </a:pathLst>
          </a:custGeom>
          <a:noFill/>
          <a:ln w="19050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" name="Right Bracket 3">
            <a:extLst>
              <a:ext uri="{FF2B5EF4-FFF2-40B4-BE49-F238E27FC236}">
                <a16:creationId xmlns:a16="http://schemas.microsoft.com/office/drawing/2014/main" id="{8358B68F-7645-4871-B555-51513E356D4C}"/>
              </a:ext>
            </a:extLst>
          </p:cNvPr>
          <p:cNvSpPr/>
          <p:nvPr/>
        </p:nvSpPr>
        <p:spPr>
          <a:xfrm>
            <a:off x="3351493" y="2739772"/>
            <a:ext cx="118872" cy="1253572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8333"/>
              <a:gd name="f10" fmla="+- 0 0 -180"/>
              <a:gd name="f11" fmla="+- 0 0 -360"/>
              <a:gd name="f12" fmla="+- 0 0 -270"/>
              <a:gd name="f13" fmla="abs f4"/>
              <a:gd name="f14" fmla="abs f5"/>
              <a:gd name="f15" fmla="abs f6"/>
              <a:gd name="f16" fmla="+- 2700000 f1 0"/>
              <a:gd name="f17" fmla="*/ f10 f0 1"/>
              <a:gd name="f18" fmla="*/ f11 f0 1"/>
              <a:gd name="f19" fmla="*/ f12 f0 1"/>
              <a:gd name="f20" fmla="?: f13 f4 1"/>
              <a:gd name="f21" fmla="?: f14 f5 1"/>
              <a:gd name="f22" fmla="?: f15 f6 1"/>
              <a:gd name="f23" fmla="+- f16 0 f1"/>
              <a:gd name="f24" fmla="*/ f17 1 f3"/>
              <a:gd name="f25" fmla="*/ f18 1 f3"/>
              <a:gd name="f26" fmla="*/ f19 1 f3"/>
              <a:gd name="f27" fmla="*/ f20 1 21600"/>
              <a:gd name="f28" fmla="*/ f21 1 21600"/>
              <a:gd name="f29" fmla="*/ 21600 f20 1"/>
              <a:gd name="f30" fmla="*/ 21600 f21 1"/>
              <a:gd name="f31" fmla="+- f23 f1 0"/>
              <a:gd name="f32" fmla="+- f24 0 f1"/>
              <a:gd name="f33" fmla="+- f25 0 f1"/>
              <a:gd name="f34" fmla="+- f26 0 f1"/>
              <a:gd name="f35" fmla="min f28 f27"/>
              <a:gd name="f36" fmla="*/ f29 1 f22"/>
              <a:gd name="f37" fmla="*/ f30 1 f22"/>
              <a:gd name="f38" fmla="*/ f31 f8 1"/>
              <a:gd name="f39" fmla="val f36"/>
              <a:gd name="f40" fmla="val f37"/>
              <a:gd name="f41" fmla="*/ f38 1 f0"/>
              <a:gd name="f42" fmla="*/ f7 f35 1"/>
              <a:gd name="f43" fmla="+- f40 0 f7"/>
              <a:gd name="f44" fmla="+- f39 0 f7"/>
              <a:gd name="f45" fmla="+- 0 0 f41"/>
              <a:gd name="f46" fmla="*/ f39 f35 1"/>
              <a:gd name="f47" fmla="*/ f40 f35 1"/>
              <a:gd name="f48" fmla="*/ f43 1 2"/>
              <a:gd name="f49" fmla="min f44 f43"/>
              <a:gd name="f50" fmla="+- 0 0 f45"/>
              <a:gd name="f51" fmla="*/ f44 f35 1"/>
              <a:gd name="f52" fmla="+- f7 f48 0"/>
              <a:gd name="f53" fmla="*/ f49 f9 1"/>
              <a:gd name="f54" fmla="*/ f50 f0 1"/>
              <a:gd name="f55" fmla="*/ f53 1 100000"/>
              <a:gd name="f56" fmla="*/ f54 1 f8"/>
              <a:gd name="f57" fmla="*/ f52 f35 1"/>
              <a:gd name="f58" fmla="+- f56 0 f1"/>
              <a:gd name="f59" fmla="+- f40 0 f55"/>
              <a:gd name="f60" fmla="*/ f55 f35 1"/>
              <a:gd name="f61" fmla="cos 1 f58"/>
              <a:gd name="f62" fmla="sin 1 f58"/>
              <a:gd name="f63" fmla="*/ f59 f35 1"/>
              <a:gd name="f64" fmla="+- 0 0 f61"/>
              <a:gd name="f65" fmla="+- 0 0 f62"/>
              <a:gd name="f66" fmla="+- 0 0 f64"/>
              <a:gd name="f67" fmla="+- 0 0 f65"/>
              <a:gd name="f68" fmla="val f66"/>
              <a:gd name="f69" fmla="val f67"/>
              <a:gd name="f70" fmla="*/ f68 f44 1"/>
              <a:gd name="f71" fmla="*/ f69 f55 1"/>
              <a:gd name="f72" fmla="+- f7 f70 0"/>
              <a:gd name="f73" fmla="+- f55 0 f71"/>
              <a:gd name="f74" fmla="+- f40 f71 0"/>
              <a:gd name="f75" fmla="+- f74 0 f55"/>
              <a:gd name="f76" fmla="*/ f73 f35 1"/>
              <a:gd name="f77" fmla="*/ f72 f35 1"/>
              <a:gd name="f78" fmla="*/ f75 f3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2" y="f42"/>
              </a:cxn>
              <a:cxn ang="f33">
                <a:pos x="f42" y="f47"/>
              </a:cxn>
              <a:cxn ang="f34">
                <a:pos x="f46" y="f57"/>
              </a:cxn>
            </a:cxnLst>
            <a:rect l="f42" t="f76" r="f77" b="f78"/>
            <a:pathLst>
              <a:path stroke="0">
                <a:moveTo>
                  <a:pt x="f42" y="f42"/>
                </a:moveTo>
                <a:arcTo wR="f51" hR="f60" stAng="f2" swAng="f1"/>
                <a:lnTo>
                  <a:pt x="f46" y="f63"/>
                </a:lnTo>
                <a:arcTo wR="f51" hR="f60" stAng="f7" swAng="f1"/>
                <a:close/>
              </a:path>
              <a:path fill="none">
                <a:moveTo>
                  <a:pt x="f42" y="f42"/>
                </a:moveTo>
                <a:arcTo wR="f51" hR="f60" stAng="f2" swAng="f1"/>
                <a:lnTo>
                  <a:pt x="f46" y="f63"/>
                </a:lnTo>
                <a:arcTo wR="f51" hR="f60" stAng="f7" swAng="f1"/>
              </a:path>
            </a:pathLst>
          </a:custGeom>
          <a:noFill/>
          <a:ln w="19050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0" name="Right Bracket 3">
            <a:extLst>
              <a:ext uri="{FF2B5EF4-FFF2-40B4-BE49-F238E27FC236}">
                <a16:creationId xmlns:a16="http://schemas.microsoft.com/office/drawing/2014/main" id="{1BA75DB2-3070-4BDB-9B74-31835E624742}"/>
              </a:ext>
            </a:extLst>
          </p:cNvPr>
          <p:cNvSpPr/>
          <p:nvPr/>
        </p:nvSpPr>
        <p:spPr>
          <a:xfrm>
            <a:off x="3351493" y="4258389"/>
            <a:ext cx="118872" cy="974897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8333"/>
              <a:gd name="f10" fmla="+- 0 0 -180"/>
              <a:gd name="f11" fmla="+- 0 0 -360"/>
              <a:gd name="f12" fmla="+- 0 0 -270"/>
              <a:gd name="f13" fmla="abs f4"/>
              <a:gd name="f14" fmla="abs f5"/>
              <a:gd name="f15" fmla="abs f6"/>
              <a:gd name="f16" fmla="+- 2700000 f1 0"/>
              <a:gd name="f17" fmla="*/ f10 f0 1"/>
              <a:gd name="f18" fmla="*/ f11 f0 1"/>
              <a:gd name="f19" fmla="*/ f12 f0 1"/>
              <a:gd name="f20" fmla="?: f13 f4 1"/>
              <a:gd name="f21" fmla="?: f14 f5 1"/>
              <a:gd name="f22" fmla="?: f15 f6 1"/>
              <a:gd name="f23" fmla="+- f16 0 f1"/>
              <a:gd name="f24" fmla="*/ f17 1 f3"/>
              <a:gd name="f25" fmla="*/ f18 1 f3"/>
              <a:gd name="f26" fmla="*/ f19 1 f3"/>
              <a:gd name="f27" fmla="*/ f20 1 21600"/>
              <a:gd name="f28" fmla="*/ f21 1 21600"/>
              <a:gd name="f29" fmla="*/ 21600 f20 1"/>
              <a:gd name="f30" fmla="*/ 21600 f21 1"/>
              <a:gd name="f31" fmla="+- f23 f1 0"/>
              <a:gd name="f32" fmla="+- f24 0 f1"/>
              <a:gd name="f33" fmla="+- f25 0 f1"/>
              <a:gd name="f34" fmla="+- f26 0 f1"/>
              <a:gd name="f35" fmla="min f28 f27"/>
              <a:gd name="f36" fmla="*/ f29 1 f22"/>
              <a:gd name="f37" fmla="*/ f30 1 f22"/>
              <a:gd name="f38" fmla="*/ f31 f8 1"/>
              <a:gd name="f39" fmla="val f36"/>
              <a:gd name="f40" fmla="val f37"/>
              <a:gd name="f41" fmla="*/ f38 1 f0"/>
              <a:gd name="f42" fmla="*/ f7 f35 1"/>
              <a:gd name="f43" fmla="+- f40 0 f7"/>
              <a:gd name="f44" fmla="+- f39 0 f7"/>
              <a:gd name="f45" fmla="+- 0 0 f41"/>
              <a:gd name="f46" fmla="*/ f39 f35 1"/>
              <a:gd name="f47" fmla="*/ f40 f35 1"/>
              <a:gd name="f48" fmla="*/ f43 1 2"/>
              <a:gd name="f49" fmla="min f44 f43"/>
              <a:gd name="f50" fmla="+- 0 0 f45"/>
              <a:gd name="f51" fmla="*/ f44 f35 1"/>
              <a:gd name="f52" fmla="+- f7 f48 0"/>
              <a:gd name="f53" fmla="*/ f49 f9 1"/>
              <a:gd name="f54" fmla="*/ f50 f0 1"/>
              <a:gd name="f55" fmla="*/ f53 1 100000"/>
              <a:gd name="f56" fmla="*/ f54 1 f8"/>
              <a:gd name="f57" fmla="*/ f52 f35 1"/>
              <a:gd name="f58" fmla="+- f56 0 f1"/>
              <a:gd name="f59" fmla="+- f40 0 f55"/>
              <a:gd name="f60" fmla="*/ f55 f35 1"/>
              <a:gd name="f61" fmla="cos 1 f58"/>
              <a:gd name="f62" fmla="sin 1 f58"/>
              <a:gd name="f63" fmla="*/ f59 f35 1"/>
              <a:gd name="f64" fmla="+- 0 0 f61"/>
              <a:gd name="f65" fmla="+- 0 0 f62"/>
              <a:gd name="f66" fmla="+- 0 0 f64"/>
              <a:gd name="f67" fmla="+- 0 0 f65"/>
              <a:gd name="f68" fmla="val f66"/>
              <a:gd name="f69" fmla="val f67"/>
              <a:gd name="f70" fmla="*/ f68 f44 1"/>
              <a:gd name="f71" fmla="*/ f69 f55 1"/>
              <a:gd name="f72" fmla="+- f7 f70 0"/>
              <a:gd name="f73" fmla="+- f55 0 f71"/>
              <a:gd name="f74" fmla="+- f40 f71 0"/>
              <a:gd name="f75" fmla="+- f74 0 f55"/>
              <a:gd name="f76" fmla="*/ f73 f35 1"/>
              <a:gd name="f77" fmla="*/ f72 f35 1"/>
              <a:gd name="f78" fmla="*/ f75 f3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2" y="f42"/>
              </a:cxn>
              <a:cxn ang="f33">
                <a:pos x="f42" y="f47"/>
              </a:cxn>
              <a:cxn ang="f34">
                <a:pos x="f46" y="f57"/>
              </a:cxn>
            </a:cxnLst>
            <a:rect l="f42" t="f76" r="f77" b="f78"/>
            <a:pathLst>
              <a:path stroke="0">
                <a:moveTo>
                  <a:pt x="f42" y="f42"/>
                </a:moveTo>
                <a:arcTo wR="f51" hR="f60" stAng="f2" swAng="f1"/>
                <a:lnTo>
                  <a:pt x="f46" y="f63"/>
                </a:lnTo>
                <a:arcTo wR="f51" hR="f60" stAng="f7" swAng="f1"/>
                <a:close/>
              </a:path>
              <a:path fill="none">
                <a:moveTo>
                  <a:pt x="f42" y="f42"/>
                </a:moveTo>
                <a:arcTo wR="f51" hR="f60" stAng="f2" swAng="f1"/>
                <a:lnTo>
                  <a:pt x="f46" y="f63"/>
                </a:lnTo>
                <a:arcTo wR="f51" hR="f60" stAng="f7" swAng="f1"/>
              </a:path>
            </a:pathLst>
          </a:custGeom>
          <a:noFill/>
          <a:ln w="19050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1" name="Right Bracket 3">
            <a:extLst>
              <a:ext uri="{FF2B5EF4-FFF2-40B4-BE49-F238E27FC236}">
                <a16:creationId xmlns:a16="http://schemas.microsoft.com/office/drawing/2014/main" id="{F3CE8DB4-92B0-4366-8DBB-6C7D10EB277B}"/>
              </a:ext>
            </a:extLst>
          </p:cNvPr>
          <p:cNvSpPr/>
          <p:nvPr/>
        </p:nvSpPr>
        <p:spPr>
          <a:xfrm>
            <a:off x="3351493" y="5444246"/>
            <a:ext cx="118872" cy="561240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8333"/>
              <a:gd name="f10" fmla="+- 0 0 -180"/>
              <a:gd name="f11" fmla="+- 0 0 -360"/>
              <a:gd name="f12" fmla="+- 0 0 -270"/>
              <a:gd name="f13" fmla="abs f4"/>
              <a:gd name="f14" fmla="abs f5"/>
              <a:gd name="f15" fmla="abs f6"/>
              <a:gd name="f16" fmla="+- 2700000 f1 0"/>
              <a:gd name="f17" fmla="*/ f10 f0 1"/>
              <a:gd name="f18" fmla="*/ f11 f0 1"/>
              <a:gd name="f19" fmla="*/ f12 f0 1"/>
              <a:gd name="f20" fmla="?: f13 f4 1"/>
              <a:gd name="f21" fmla="?: f14 f5 1"/>
              <a:gd name="f22" fmla="?: f15 f6 1"/>
              <a:gd name="f23" fmla="+- f16 0 f1"/>
              <a:gd name="f24" fmla="*/ f17 1 f3"/>
              <a:gd name="f25" fmla="*/ f18 1 f3"/>
              <a:gd name="f26" fmla="*/ f19 1 f3"/>
              <a:gd name="f27" fmla="*/ f20 1 21600"/>
              <a:gd name="f28" fmla="*/ f21 1 21600"/>
              <a:gd name="f29" fmla="*/ 21600 f20 1"/>
              <a:gd name="f30" fmla="*/ 21600 f21 1"/>
              <a:gd name="f31" fmla="+- f23 f1 0"/>
              <a:gd name="f32" fmla="+- f24 0 f1"/>
              <a:gd name="f33" fmla="+- f25 0 f1"/>
              <a:gd name="f34" fmla="+- f26 0 f1"/>
              <a:gd name="f35" fmla="min f28 f27"/>
              <a:gd name="f36" fmla="*/ f29 1 f22"/>
              <a:gd name="f37" fmla="*/ f30 1 f22"/>
              <a:gd name="f38" fmla="*/ f31 f8 1"/>
              <a:gd name="f39" fmla="val f36"/>
              <a:gd name="f40" fmla="val f37"/>
              <a:gd name="f41" fmla="*/ f38 1 f0"/>
              <a:gd name="f42" fmla="*/ f7 f35 1"/>
              <a:gd name="f43" fmla="+- f40 0 f7"/>
              <a:gd name="f44" fmla="+- f39 0 f7"/>
              <a:gd name="f45" fmla="+- 0 0 f41"/>
              <a:gd name="f46" fmla="*/ f39 f35 1"/>
              <a:gd name="f47" fmla="*/ f40 f35 1"/>
              <a:gd name="f48" fmla="*/ f43 1 2"/>
              <a:gd name="f49" fmla="min f44 f43"/>
              <a:gd name="f50" fmla="+- 0 0 f45"/>
              <a:gd name="f51" fmla="*/ f44 f35 1"/>
              <a:gd name="f52" fmla="+- f7 f48 0"/>
              <a:gd name="f53" fmla="*/ f49 f9 1"/>
              <a:gd name="f54" fmla="*/ f50 f0 1"/>
              <a:gd name="f55" fmla="*/ f53 1 100000"/>
              <a:gd name="f56" fmla="*/ f54 1 f8"/>
              <a:gd name="f57" fmla="*/ f52 f35 1"/>
              <a:gd name="f58" fmla="+- f56 0 f1"/>
              <a:gd name="f59" fmla="+- f40 0 f55"/>
              <a:gd name="f60" fmla="*/ f55 f35 1"/>
              <a:gd name="f61" fmla="cos 1 f58"/>
              <a:gd name="f62" fmla="sin 1 f58"/>
              <a:gd name="f63" fmla="*/ f59 f35 1"/>
              <a:gd name="f64" fmla="+- 0 0 f61"/>
              <a:gd name="f65" fmla="+- 0 0 f62"/>
              <a:gd name="f66" fmla="+- 0 0 f64"/>
              <a:gd name="f67" fmla="+- 0 0 f65"/>
              <a:gd name="f68" fmla="val f66"/>
              <a:gd name="f69" fmla="val f67"/>
              <a:gd name="f70" fmla="*/ f68 f44 1"/>
              <a:gd name="f71" fmla="*/ f69 f55 1"/>
              <a:gd name="f72" fmla="+- f7 f70 0"/>
              <a:gd name="f73" fmla="+- f55 0 f71"/>
              <a:gd name="f74" fmla="+- f40 f71 0"/>
              <a:gd name="f75" fmla="+- f74 0 f55"/>
              <a:gd name="f76" fmla="*/ f73 f35 1"/>
              <a:gd name="f77" fmla="*/ f72 f35 1"/>
              <a:gd name="f78" fmla="*/ f75 f3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2" y="f42"/>
              </a:cxn>
              <a:cxn ang="f33">
                <a:pos x="f42" y="f47"/>
              </a:cxn>
              <a:cxn ang="f34">
                <a:pos x="f46" y="f57"/>
              </a:cxn>
            </a:cxnLst>
            <a:rect l="f42" t="f76" r="f77" b="f78"/>
            <a:pathLst>
              <a:path stroke="0">
                <a:moveTo>
                  <a:pt x="f42" y="f42"/>
                </a:moveTo>
                <a:arcTo wR="f51" hR="f60" stAng="f2" swAng="f1"/>
                <a:lnTo>
                  <a:pt x="f46" y="f63"/>
                </a:lnTo>
                <a:arcTo wR="f51" hR="f60" stAng="f7" swAng="f1"/>
                <a:close/>
              </a:path>
              <a:path fill="none">
                <a:moveTo>
                  <a:pt x="f42" y="f42"/>
                </a:moveTo>
                <a:arcTo wR="f51" hR="f60" stAng="f2" swAng="f1"/>
                <a:lnTo>
                  <a:pt x="f46" y="f63"/>
                </a:lnTo>
                <a:arcTo wR="f51" hR="f60" stAng="f7" swAng="f1"/>
              </a:path>
            </a:pathLst>
          </a:custGeom>
          <a:noFill/>
          <a:ln w="19050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2" name="Right Bracket 3">
            <a:extLst>
              <a:ext uri="{FF2B5EF4-FFF2-40B4-BE49-F238E27FC236}">
                <a16:creationId xmlns:a16="http://schemas.microsoft.com/office/drawing/2014/main" id="{9A727987-BB87-4F23-8020-C266FC1E2286}"/>
              </a:ext>
            </a:extLst>
          </p:cNvPr>
          <p:cNvSpPr/>
          <p:nvPr/>
        </p:nvSpPr>
        <p:spPr>
          <a:xfrm>
            <a:off x="3351493" y="6293332"/>
            <a:ext cx="118872" cy="273855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8333"/>
              <a:gd name="f10" fmla="+- 0 0 -180"/>
              <a:gd name="f11" fmla="+- 0 0 -360"/>
              <a:gd name="f12" fmla="+- 0 0 -270"/>
              <a:gd name="f13" fmla="abs f4"/>
              <a:gd name="f14" fmla="abs f5"/>
              <a:gd name="f15" fmla="abs f6"/>
              <a:gd name="f16" fmla="+- 2700000 f1 0"/>
              <a:gd name="f17" fmla="*/ f10 f0 1"/>
              <a:gd name="f18" fmla="*/ f11 f0 1"/>
              <a:gd name="f19" fmla="*/ f12 f0 1"/>
              <a:gd name="f20" fmla="?: f13 f4 1"/>
              <a:gd name="f21" fmla="?: f14 f5 1"/>
              <a:gd name="f22" fmla="?: f15 f6 1"/>
              <a:gd name="f23" fmla="+- f16 0 f1"/>
              <a:gd name="f24" fmla="*/ f17 1 f3"/>
              <a:gd name="f25" fmla="*/ f18 1 f3"/>
              <a:gd name="f26" fmla="*/ f19 1 f3"/>
              <a:gd name="f27" fmla="*/ f20 1 21600"/>
              <a:gd name="f28" fmla="*/ f21 1 21600"/>
              <a:gd name="f29" fmla="*/ 21600 f20 1"/>
              <a:gd name="f30" fmla="*/ 21600 f21 1"/>
              <a:gd name="f31" fmla="+- f23 f1 0"/>
              <a:gd name="f32" fmla="+- f24 0 f1"/>
              <a:gd name="f33" fmla="+- f25 0 f1"/>
              <a:gd name="f34" fmla="+- f26 0 f1"/>
              <a:gd name="f35" fmla="min f28 f27"/>
              <a:gd name="f36" fmla="*/ f29 1 f22"/>
              <a:gd name="f37" fmla="*/ f30 1 f22"/>
              <a:gd name="f38" fmla="*/ f31 f8 1"/>
              <a:gd name="f39" fmla="val f36"/>
              <a:gd name="f40" fmla="val f37"/>
              <a:gd name="f41" fmla="*/ f38 1 f0"/>
              <a:gd name="f42" fmla="*/ f7 f35 1"/>
              <a:gd name="f43" fmla="+- f40 0 f7"/>
              <a:gd name="f44" fmla="+- f39 0 f7"/>
              <a:gd name="f45" fmla="+- 0 0 f41"/>
              <a:gd name="f46" fmla="*/ f39 f35 1"/>
              <a:gd name="f47" fmla="*/ f40 f35 1"/>
              <a:gd name="f48" fmla="*/ f43 1 2"/>
              <a:gd name="f49" fmla="min f44 f43"/>
              <a:gd name="f50" fmla="+- 0 0 f45"/>
              <a:gd name="f51" fmla="*/ f44 f35 1"/>
              <a:gd name="f52" fmla="+- f7 f48 0"/>
              <a:gd name="f53" fmla="*/ f49 f9 1"/>
              <a:gd name="f54" fmla="*/ f50 f0 1"/>
              <a:gd name="f55" fmla="*/ f53 1 100000"/>
              <a:gd name="f56" fmla="*/ f54 1 f8"/>
              <a:gd name="f57" fmla="*/ f52 f35 1"/>
              <a:gd name="f58" fmla="+- f56 0 f1"/>
              <a:gd name="f59" fmla="+- f40 0 f55"/>
              <a:gd name="f60" fmla="*/ f55 f35 1"/>
              <a:gd name="f61" fmla="cos 1 f58"/>
              <a:gd name="f62" fmla="sin 1 f58"/>
              <a:gd name="f63" fmla="*/ f59 f35 1"/>
              <a:gd name="f64" fmla="+- 0 0 f61"/>
              <a:gd name="f65" fmla="+- 0 0 f62"/>
              <a:gd name="f66" fmla="+- 0 0 f64"/>
              <a:gd name="f67" fmla="+- 0 0 f65"/>
              <a:gd name="f68" fmla="val f66"/>
              <a:gd name="f69" fmla="val f67"/>
              <a:gd name="f70" fmla="*/ f68 f44 1"/>
              <a:gd name="f71" fmla="*/ f69 f55 1"/>
              <a:gd name="f72" fmla="+- f7 f70 0"/>
              <a:gd name="f73" fmla="+- f55 0 f71"/>
              <a:gd name="f74" fmla="+- f40 f71 0"/>
              <a:gd name="f75" fmla="+- f74 0 f55"/>
              <a:gd name="f76" fmla="*/ f73 f35 1"/>
              <a:gd name="f77" fmla="*/ f72 f35 1"/>
              <a:gd name="f78" fmla="*/ f75 f3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2" y="f42"/>
              </a:cxn>
              <a:cxn ang="f33">
                <a:pos x="f42" y="f47"/>
              </a:cxn>
              <a:cxn ang="f34">
                <a:pos x="f46" y="f57"/>
              </a:cxn>
            </a:cxnLst>
            <a:rect l="f42" t="f76" r="f77" b="f78"/>
            <a:pathLst>
              <a:path stroke="0">
                <a:moveTo>
                  <a:pt x="f42" y="f42"/>
                </a:moveTo>
                <a:arcTo wR="f51" hR="f60" stAng="f2" swAng="f1"/>
                <a:lnTo>
                  <a:pt x="f46" y="f63"/>
                </a:lnTo>
                <a:arcTo wR="f51" hR="f60" stAng="f7" swAng="f1"/>
                <a:close/>
              </a:path>
              <a:path fill="none">
                <a:moveTo>
                  <a:pt x="f42" y="f42"/>
                </a:moveTo>
                <a:arcTo wR="f51" hR="f60" stAng="f2" swAng="f1"/>
                <a:lnTo>
                  <a:pt x="f46" y="f63"/>
                </a:lnTo>
                <a:arcTo wR="f51" hR="f60" stAng="f7" swAng="f1"/>
              </a:path>
            </a:pathLst>
          </a:custGeom>
          <a:noFill/>
          <a:ln w="19050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E8ADCE8-360B-4967-8AC5-4BFD88C4FD17}"/>
              </a:ext>
            </a:extLst>
          </p:cNvPr>
          <p:cNvSpPr txBox="1"/>
          <p:nvPr/>
        </p:nvSpPr>
        <p:spPr>
          <a:xfrm>
            <a:off x="3551925" y="978010"/>
            <a:ext cx="3330729" cy="41549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1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Introduction on </a:t>
            </a:r>
            <a:r>
              <a:rPr lang="en-US" sz="2100" b="1" i="0" u="none" strike="noStrike" kern="1200" cap="none" spc="0" baseline="0" dirty="0" err="1">
                <a:solidFill>
                  <a:srgbClr val="000000"/>
                </a:solidFill>
                <a:uFillTx/>
                <a:latin typeface="Calibri"/>
              </a:rPr>
              <a:t>PyMol</a:t>
            </a:r>
            <a:endParaRPr lang="en-US" sz="21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28E8921-F868-410D-8432-74872D75883B}"/>
              </a:ext>
            </a:extLst>
          </p:cNvPr>
          <p:cNvSpPr txBox="1"/>
          <p:nvPr/>
        </p:nvSpPr>
        <p:spPr>
          <a:xfrm>
            <a:off x="3551924" y="1814033"/>
            <a:ext cx="3330729" cy="41549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1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Protein Design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71F8AC2-A071-42BA-955E-96FAEA28CC72}"/>
              </a:ext>
            </a:extLst>
          </p:cNvPr>
          <p:cNvSpPr txBox="1"/>
          <p:nvPr/>
        </p:nvSpPr>
        <p:spPr>
          <a:xfrm>
            <a:off x="3551923" y="3161410"/>
            <a:ext cx="3330729" cy="41549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1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De Novo Protein Design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D4B3A3D-FE78-497E-B3E9-FD59636E4824}"/>
              </a:ext>
            </a:extLst>
          </p:cNvPr>
          <p:cNvSpPr txBox="1"/>
          <p:nvPr/>
        </p:nvSpPr>
        <p:spPr>
          <a:xfrm>
            <a:off x="3551922" y="4508787"/>
            <a:ext cx="4603655" cy="41549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1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Protein Circuits and Cell Engineering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893FB11-9842-4B10-9ACA-6A6BED4E43D8}"/>
              </a:ext>
            </a:extLst>
          </p:cNvPr>
          <p:cNvSpPr txBox="1"/>
          <p:nvPr/>
        </p:nvSpPr>
        <p:spPr>
          <a:xfrm>
            <a:off x="3551922" y="5493111"/>
            <a:ext cx="4603655" cy="41549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1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Gene Circuits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45427BC-3266-4F15-B58E-670C0AD1F042}"/>
              </a:ext>
            </a:extLst>
          </p:cNvPr>
          <p:cNvSpPr txBox="1"/>
          <p:nvPr/>
        </p:nvSpPr>
        <p:spPr>
          <a:xfrm>
            <a:off x="3551921" y="6230204"/>
            <a:ext cx="4603655" cy="41549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1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Mock Exam + Q&amp;A</a:t>
            </a:r>
          </a:p>
        </p:txBody>
      </p:sp>
      <p:sp>
        <p:nvSpPr>
          <p:cNvPr id="29" name="Arrow: Down 7">
            <a:extLst>
              <a:ext uri="{FF2B5EF4-FFF2-40B4-BE49-F238E27FC236}">
                <a16:creationId xmlns:a16="http://schemas.microsoft.com/office/drawing/2014/main" id="{4680EA60-990B-4B7E-A49E-424E20210FC0}"/>
              </a:ext>
            </a:extLst>
          </p:cNvPr>
          <p:cNvSpPr/>
          <p:nvPr/>
        </p:nvSpPr>
        <p:spPr>
          <a:xfrm rot="16200000">
            <a:off x="6691581" y="3073709"/>
            <a:ext cx="202308" cy="635824"/>
          </a:xfrm>
          <a:custGeom>
            <a:avLst>
              <a:gd name="f0" fmla="val 18655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val f7"/>
              <a:gd name="f15" fmla="val f8"/>
              <a:gd name="f16" fmla="pin 0 f1 10800"/>
              <a:gd name="f17" fmla="pin 0 f0 216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1"/>
              <a:gd name="f29" fmla="+- 21600 0 f22"/>
              <a:gd name="f30" fmla="*/ f21 f12 1"/>
              <a:gd name="f31" fmla="*/ f22 f13 1"/>
              <a:gd name="f32" fmla="+- f25 0 f3"/>
              <a:gd name="f33" fmla="+- f26 0 f3"/>
              <a:gd name="f34" fmla="*/ 0 f27 1"/>
              <a:gd name="f35" fmla="*/ 21600 f27 1"/>
              <a:gd name="f36" fmla="*/ f29 f21 1"/>
              <a:gd name="f37" fmla="*/ f28 f12 1"/>
              <a:gd name="f38" fmla="*/ f36 1 10800"/>
              <a:gd name="f39" fmla="*/ f34 1 f27"/>
              <a:gd name="f40" fmla="*/ f35 1 f27"/>
              <a:gd name="f41" fmla="+- f22 f38 0"/>
              <a:gd name="f42" fmla="*/ f39 f13 1"/>
              <a:gd name="f43" fmla="*/ f39 f12 1"/>
              <a:gd name="f44" fmla="*/ f40 f12 1"/>
              <a:gd name="f45" fmla="*/ f41 f13 1"/>
            </a:gdLst>
            <a:ahLst>
              <a:ahXY gdRefX="f1" minX="f7" maxX="f9" gdRefY="f0" minY="f7" maxY="f8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3" y="f31"/>
              </a:cxn>
              <a:cxn ang="f33">
                <a:pos x="f44" y="f31"/>
              </a:cxn>
            </a:cxnLst>
            <a:rect l="f30" t="f42" r="f37" b="f45"/>
            <a:pathLst>
              <a:path w="21600" h="21600">
                <a:moveTo>
                  <a:pt x="f21" y="f7"/>
                </a:moveTo>
                <a:lnTo>
                  <a:pt x="f21" y="f22"/>
                </a:lnTo>
                <a:lnTo>
                  <a:pt x="f7" y="f22"/>
                </a:lnTo>
                <a:lnTo>
                  <a:pt x="f9" y="f8"/>
                </a:lnTo>
                <a:lnTo>
                  <a:pt x="f8" y="f22"/>
                </a:lnTo>
                <a:lnTo>
                  <a:pt x="f28" y="f22"/>
                </a:lnTo>
                <a:lnTo>
                  <a:pt x="f28" y="f7"/>
                </a:lnTo>
                <a:close/>
              </a:path>
            </a:pathLst>
          </a:custGeom>
          <a:solidFill>
            <a:srgbClr val="FFFFFF"/>
          </a:solidFill>
          <a:ln w="28575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55D997F-B7D6-4392-A9F8-295BA0A8D8FE}"/>
              </a:ext>
            </a:extLst>
          </p:cNvPr>
          <p:cNvSpPr txBox="1"/>
          <p:nvPr/>
        </p:nvSpPr>
        <p:spPr>
          <a:xfrm>
            <a:off x="7260187" y="3022288"/>
            <a:ext cx="4438191" cy="73866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100" b="1" dirty="0">
                <a:solidFill>
                  <a:srgbClr val="000000"/>
                </a:solidFill>
                <a:latin typeface="Calibri"/>
              </a:rPr>
              <a:t>Group presentation </a:t>
            </a:r>
            <a:r>
              <a:rPr lang="en-US" sz="2100" dirty="0">
                <a:solidFill>
                  <a:srgbClr val="000000"/>
                </a:solidFill>
                <a:latin typeface="Calibri"/>
              </a:rPr>
              <a:t>(10% final grade)</a:t>
            </a:r>
            <a:endParaRPr lang="en-US" sz="2100" b="1" dirty="0">
              <a:solidFill>
                <a:srgbClr val="000000"/>
              </a:solidFill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1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Individual report </a:t>
            </a:r>
            <a:r>
              <a:rPr lang="en-US" sz="210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(20</a:t>
            </a:r>
            <a:r>
              <a:rPr lang="en-US" sz="2100" dirty="0">
                <a:solidFill>
                  <a:srgbClr val="000000"/>
                </a:solidFill>
                <a:latin typeface="Calibri"/>
              </a:rPr>
              <a:t>% final grade)</a:t>
            </a:r>
            <a:endParaRPr lang="en-US" sz="21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1" name="Arrow: Down 7">
            <a:extLst>
              <a:ext uri="{FF2B5EF4-FFF2-40B4-BE49-F238E27FC236}">
                <a16:creationId xmlns:a16="http://schemas.microsoft.com/office/drawing/2014/main" id="{B85974B2-8D43-46DA-BE56-FE5B4F673EBB}"/>
              </a:ext>
            </a:extLst>
          </p:cNvPr>
          <p:cNvSpPr/>
          <p:nvPr/>
        </p:nvSpPr>
        <p:spPr>
          <a:xfrm rot="16200000">
            <a:off x="8098015" y="4427892"/>
            <a:ext cx="202308" cy="635824"/>
          </a:xfrm>
          <a:custGeom>
            <a:avLst>
              <a:gd name="f0" fmla="val 18655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val f7"/>
              <a:gd name="f15" fmla="val f8"/>
              <a:gd name="f16" fmla="pin 0 f1 10800"/>
              <a:gd name="f17" fmla="pin 0 f0 216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1"/>
              <a:gd name="f29" fmla="+- 21600 0 f22"/>
              <a:gd name="f30" fmla="*/ f21 f12 1"/>
              <a:gd name="f31" fmla="*/ f22 f13 1"/>
              <a:gd name="f32" fmla="+- f25 0 f3"/>
              <a:gd name="f33" fmla="+- f26 0 f3"/>
              <a:gd name="f34" fmla="*/ 0 f27 1"/>
              <a:gd name="f35" fmla="*/ 21600 f27 1"/>
              <a:gd name="f36" fmla="*/ f29 f21 1"/>
              <a:gd name="f37" fmla="*/ f28 f12 1"/>
              <a:gd name="f38" fmla="*/ f36 1 10800"/>
              <a:gd name="f39" fmla="*/ f34 1 f27"/>
              <a:gd name="f40" fmla="*/ f35 1 f27"/>
              <a:gd name="f41" fmla="+- f22 f38 0"/>
              <a:gd name="f42" fmla="*/ f39 f13 1"/>
              <a:gd name="f43" fmla="*/ f39 f12 1"/>
              <a:gd name="f44" fmla="*/ f40 f12 1"/>
              <a:gd name="f45" fmla="*/ f41 f13 1"/>
            </a:gdLst>
            <a:ahLst>
              <a:ahXY gdRefX="f1" minX="f7" maxX="f9" gdRefY="f0" minY="f7" maxY="f8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3" y="f31"/>
              </a:cxn>
              <a:cxn ang="f33">
                <a:pos x="f44" y="f31"/>
              </a:cxn>
            </a:cxnLst>
            <a:rect l="f30" t="f42" r="f37" b="f45"/>
            <a:pathLst>
              <a:path w="21600" h="21600">
                <a:moveTo>
                  <a:pt x="f21" y="f7"/>
                </a:moveTo>
                <a:lnTo>
                  <a:pt x="f21" y="f22"/>
                </a:lnTo>
                <a:lnTo>
                  <a:pt x="f7" y="f22"/>
                </a:lnTo>
                <a:lnTo>
                  <a:pt x="f9" y="f8"/>
                </a:lnTo>
                <a:lnTo>
                  <a:pt x="f8" y="f22"/>
                </a:lnTo>
                <a:lnTo>
                  <a:pt x="f28" y="f22"/>
                </a:lnTo>
                <a:lnTo>
                  <a:pt x="f28" y="f7"/>
                </a:lnTo>
                <a:close/>
              </a:path>
            </a:pathLst>
          </a:custGeom>
          <a:solidFill>
            <a:srgbClr val="FFFFFF"/>
          </a:solidFill>
          <a:ln w="28575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44A312C-A853-43E1-9DF2-C9A50EBE8A05}"/>
              </a:ext>
            </a:extLst>
          </p:cNvPr>
          <p:cNvSpPr txBox="1"/>
          <p:nvPr/>
        </p:nvSpPr>
        <p:spPr>
          <a:xfrm>
            <a:off x="8666621" y="4376471"/>
            <a:ext cx="2671939" cy="73866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100" b="1" dirty="0">
                <a:solidFill>
                  <a:srgbClr val="000000"/>
                </a:solidFill>
                <a:latin typeface="Calibri"/>
              </a:rPr>
              <a:t>Exam-like exercises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100" dirty="0">
                <a:solidFill>
                  <a:srgbClr val="000000"/>
                </a:solidFill>
                <a:latin typeface="Calibri"/>
              </a:rPr>
              <a:t>(10% final grade)</a:t>
            </a:r>
            <a:endParaRPr lang="en-US" sz="2100" b="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Arrow: Down 7">
            <a:extLst>
              <a:ext uri="{FF2B5EF4-FFF2-40B4-BE49-F238E27FC236}">
                <a16:creationId xmlns:a16="http://schemas.microsoft.com/office/drawing/2014/main" id="{51D912D3-D4EC-46D1-8A30-5D1869C71955}"/>
              </a:ext>
            </a:extLst>
          </p:cNvPr>
          <p:cNvSpPr/>
          <p:nvPr/>
        </p:nvSpPr>
        <p:spPr>
          <a:xfrm rot="16200000">
            <a:off x="5502861" y="5405410"/>
            <a:ext cx="202308" cy="635824"/>
          </a:xfrm>
          <a:custGeom>
            <a:avLst>
              <a:gd name="f0" fmla="val 18655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val f7"/>
              <a:gd name="f15" fmla="val f8"/>
              <a:gd name="f16" fmla="pin 0 f1 10800"/>
              <a:gd name="f17" fmla="pin 0 f0 216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1"/>
              <a:gd name="f29" fmla="+- 21600 0 f22"/>
              <a:gd name="f30" fmla="*/ f21 f12 1"/>
              <a:gd name="f31" fmla="*/ f22 f13 1"/>
              <a:gd name="f32" fmla="+- f25 0 f3"/>
              <a:gd name="f33" fmla="+- f26 0 f3"/>
              <a:gd name="f34" fmla="*/ 0 f27 1"/>
              <a:gd name="f35" fmla="*/ 21600 f27 1"/>
              <a:gd name="f36" fmla="*/ f29 f21 1"/>
              <a:gd name="f37" fmla="*/ f28 f12 1"/>
              <a:gd name="f38" fmla="*/ f36 1 10800"/>
              <a:gd name="f39" fmla="*/ f34 1 f27"/>
              <a:gd name="f40" fmla="*/ f35 1 f27"/>
              <a:gd name="f41" fmla="+- f22 f38 0"/>
              <a:gd name="f42" fmla="*/ f39 f13 1"/>
              <a:gd name="f43" fmla="*/ f39 f12 1"/>
              <a:gd name="f44" fmla="*/ f40 f12 1"/>
              <a:gd name="f45" fmla="*/ f41 f13 1"/>
            </a:gdLst>
            <a:ahLst>
              <a:ahXY gdRefX="f1" minX="f7" maxX="f9" gdRefY="f0" minY="f7" maxY="f8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3" y="f31"/>
              </a:cxn>
              <a:cxn ang="f33">
                <a:pos x="f44" y="f31"/>
              </a:cxn>
            </a:cxnLst>
            <a:rect l="f30" t="f42" r="f37" b="f45"/>
            <a:pathLst>
              <a:path w="21600" h="21600">
                <a:moveTo>
                  <a:pt x="f21" y="f7"/>
                </a:moveTo>
                <a:lnTo>
                  <a:pt x="f21" y="f22"/>
                </a:lnTo>
                <a:lnTo>
                  <a:pt x="f7" y="f22"/>
                </a:lnTo>
                <a:lnTo>
                  <a:pt x="f9" y="f8"/>
                </a:lnTo>
                <a:lnTo>
                  <a:pt x="f8" y="f22"/>
                </a:lnTo>
                <a:lnTo>
                  <a:pt x="f28" y="f22"/>
                </a:lnTo>
                <a:lnTo>
                  <a:pt x="f28" y="f7"/>
                </a:lnTo>
                <a:close/>
              </a:path>
            </a:pathLst>
          </a:custGeom>
          <a:solidFill>
            <a:srgbClr val="FFFFFF"/>
          </a:solidFill>
          <a:ln w="28575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71D48BD-5A35-4A1B-A628-E0EB4B57F43F}"/>
              </a:ext>
            </a:extLst>
          </p:cNvPr>
          <p:cNvSpPr txBox="1"/>
          <p:nvPr/>
        </p:nvSpPr>
        <p:spPr>
          <a:xfrm>
            <a:off x="6018038" y="5515572"/>
            <a:ext cx="4438191" cy="41549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100" b="1" dirty="0">
                <a:solidFill>
                  <a:srgbClr val="000000"/>
                </a:solidFill>
                <a:latin typeface="Calibri"/>
              </a:rPr>
              <a:t>Exam-like exercises </a:t>
            </a:r>
            <a:r>
              <a:rPr lang="en-US" sz="2100" dirty="0">
                <a:solidFill>
                  <a:srgbClr val="000000"/>
                </a:solidFill>
                <a:latin typeface="Calibri"/>
              </a:rPr>
              <a:t>(not graded)</a:t>
            </a:r>
            <a:endParaRPr lang="en-US" sz="2100" b="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Arrow: Down 7">
            <a:extLst>
              <a:ext uri="{FF2B5EF4-FFF2-40B4-BE49-F238E27FC236}">
                <a16:creationId xmlns:a16="http://schemas.microsoft.com/office/drawing/2014/main" id="{BE4AAFE1-6064-4724-8BEA-50E759FC8D69}"/>
              </a:ext>
            </a:extLst>
          </p:cNvPr>
          <p:cNvSpPr/>
          <p:nvPr/>
        </p:nvSpPr>
        <p:spPr>
          <a:xfrm rot="16200000">
            <a:off x="5677032" y="1703871"/>
            <a:ext cx="202308" cy="635824"/>
          </a:xfrm>
          <a:custGeom>
            <a:avLst>
              <a:gd name="f0" fmla="val 18655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val f7"/>
              <a:gd name="f15" fmla="val f8"/>
              <a:gd name="f16" fmla="pin 0 f1 10800"/>
              <a:gd name="f17" fmla="pin 0 f0 216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1"/>
              <a:gd name="f29" fmla="+- 21600 0 f22"/>
              <a:gd name="f30" fmla="*/ f21 f12 1"/>
              <a:gd name="f31" fmla="*/ f22 f13 1"/>
              <a:gd name="f32" fmla="+- f25 0 f3"/>
              <a:gd name="f33" fmla="+- f26 0 f3"/>
              <a:gd name="f34" fmla="*/ 0 f27 1"/>
              <a:gd name="f35" fmla="*/ 21600 f27 1"/>
              <a:gd name="f36" fmla="*/ f29 f21 1"/>
              <a:gd name="f37" fmla="*/ f28 f12 1"/>
              <a:gd name="f38" fmla="*/ f36 1 10800"/>
              <a:gd name="f39" fmla="*/ f34 1 f27"/>
              <a:gd name="f40" fmla="*/ f35 1 f27"/>
              <a:gd name="f41" fmla="+- f22 f38 0"/>
              <a:gd name="f42" fmla="*/ f39 f13 1"/>
              <a:gd name="f43" fmla="*/ f39 f12 1"/>
              <a:gd name="f44" fmla="*/ f40 f12 1"/>
              <a:gd name="f45" fmla="*/ f41 f13 1"/>
            </a:gdLst>
            <a:ahLst>
              <a:ahXY gdRefX="f1" minX="f7" maxX="f9" gdRefY="f0" minY="f7" maxY="f8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3" y="f31"/>
              </a:cxn>
              <a:cxn ang="f33">
                <a:pos x="f44" y="f31"/>
              </a:cxn>
            </a:cxnLst>
            <a:rect l="f30" t="f42" r="f37" b="f45"/>
            <a:pathLst>
              <a:path w="21600" h="21600">
                <a:moveTo>
                  <a:pt x="f21" y="f7"/>
                </a:moveTo>
                <a:lnTo>
                  <a:pt x="f21" y="f22"/>
                </a:lnTo>
                <a:lnTo>
                  <a:pt x="f7" y="f22"/>
                </a:lnTo>
                <a:lnTo>
                  <a:pt x="f9" y="f8"/>
                </a:lnTo>
                <a:lnTo>
                  <a:pt x="f8" y="f22"/>
                </a:lnTo>
                <a:lnTo>
                  <a:pt x="f28" y="f22"/>
                </a:lnTo>
                <a:lnTo>
                  <a:pt x="f28" y="f7"/>
                </a:lnTo>
                <a:close/>
              </a:path>
            </a:pathLst>
          </a:custGeom>
          <a:solidFill>
            <a:srgbClr val="FFFFFF"/>
          </a:solidFill>
          <a:ln w="28575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4365096-E633-47CD-9DAC-8B75A2B1EB3B}"/>
              </a:ext>
            </a:extLst>
          </p:cNvPr>
          <p:cNvSpPr txBox="1"/>
          <p:nvPr/>
        </p:nvSpPr>
        <p:spPr>
          <a:xfrm>
            <a:off x="6192209" y="1814033"/>
            <a:ext cx="4438191" cy="41549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100" b="1" dirty="0">
                <a:solidFill>
                  <a:srgbClr val="000000"/>
                </a:solidFill>
                <a:latin typeface="Calibri"/>
              </a:rPr>
              <a:t>Exam-like exercises </a:t>
            </a:r>
            <a:r>
              <a:rPr lang="en-US" sz="2100" dirty="0">
                <a:solidFill>
                  <a:srgbClr val="000000"/>
                </a:solidFill>
                <a:latin typeface="Calibri"/>
              </a:rPr>
              <a:t>(not graded)</a:t>
            </a:r>
            <a:endParaRPr lang="en-US" sz="2100" b="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1897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91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SCHEDULE</dc:title>
  <dc:creator>Lorenzo Scutteri</dc:creator>
  <cp:lastModifiedBy>Lorenzo Scutteri</cp:lastModifiedBy>
  <cp:revision>7</cp:revision>
  <dcterms:created xsi:type="dcterms:W3CDTF">2024-03-03T11:25:06Z</dcterms:created>
  <dcterms:modified xsi:type="dcterms:W3CDTF">2025-02-19T14:08:13Z</dcterms:modified>
</cp:coreProperties>
</file>