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0" r:id="rId1"/>
  </p:sldMasterIdLst>
  <p:notesMasterIdLst>
    <p:notesMasterId r:id="rId3"/>
  </p:notesMasterIdLst>
  <p:handoutMasterIdLst>
    <p:handoutMasterId r:id="rId4"/>
  </p:handoutMasterIdLst>
  <p:sldIdLst>
    <p:sldId id="46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clrMru>
    <a:srgbClr val="02BBEB"/>
    <a:srgbClr val="F630A7"/>
    <a:srgbClr val="EAE7D0"/>
    <a:srgbClr val="CCFFCF"/>
    <a:srgbClr val="D9CFEC"/>
    <a:srgbClr val="FFF2C9"/>
    <a:srgbClr val="FFF7C3"/>
    <a:srgbClr val="DFDCC6"/>
    <a:srgbClr val="89BF40"/>
    <a:srgbClr val="FDB5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46" autoAdjust="0"/>
    <p:restoredTop sz="91449" autoAdjust="0"/>
  </p:normalViewPr>
  <p:slideViewPr>
    <p:cSldViewPr snapToGrid="0" snapToObjects="1">
      <p:cViewPr varScale="1">
        <p:scale>
          <a:sx n="119" d="100"/>
          <a:sy n="119" d="100"/>
        </p:scale>
        <p:origin x="1168" y="192"/>
      </p:cViewPr>
      <p:guideLst>
        <p:guide orient="horz" pos="220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41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7BF746-84D5-9D4A-A6BE-A36B337100EA}" type="datetimeFigureOut">
              <a:rPr lang="en-US" smtClean="0"/>
              <a:t>2/26/25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0BAC0-4335-B845-A231-FDD5D8671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1314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627F64-184A-9B45-92FF-EBE32763DD44}" type="datetimeFigureOut">
              <a:rPr lang="en-US" smtClean="0"/>
              <a:t>2/26/25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EF4D2B-B4A8-8B48-845E-2964CD4F82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63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de-CH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de-CH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de-CH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de-CH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CH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CH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8551070-9B77-134F-8174-2A66156CEE5A}" type="datetimeFigureOut">
              <a:rPr lang="en-US" smtClean="0"/>
              <a:t>2/26/25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385901" y="710507"/>
            <a:ext cx="6680200" cy="4876800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31520" lvl="1" indent="-457200">
              <a:lnSpc>
                <a:spcPct val="130000"/>
              </a:lnSpc>
              <a:buFont typeface="+mj-lt"/>
              <a:buAutoNum type="arabicParenR"/>
            </a:pPr>
            <a:r>
              <a:rPr lang="en-US" b="1" dirty="0" err="1"/>
              <a:t>Barrières</a:t>
            </a:r>
            <a:endParaRPr lang="en-US" b="1" dirty="0"/>
          </a:p>
          <a:p>
            <a:pPr lvl="3">
              <a:lnSpc>
                <a:spcPct val="130000"/>
              </a:lnSpc>
            </a:pPr>
            <a:r>
              <a:rPr lang="en-US" dirty="0" err="1">
                <a:solidFill>
                  <a:srgbClr val="292934"/>
                </a:solidFill>
              </a:rPr>
              <a:t>Exemple</a:t>
            </a:r>
            <a:r>
              <a:rPr lang="en-US" dirty="0">
                <a:solidFill>
                  <a:srgbClr val="292934"/>
                </a:solidFill>
              </a:rPr>
              <a:t> du </a:t>
            </a:r>
            <a:r>
              <a:rPr lang="en-US" dirty="0" err="1">
                <a:solidFill>
                  <a:srgbClr val="292934"/>
                </a:solidFill>
              </a:rPr>
              <a:t>gène</a:t>
            </a:r>
            <a:r>
              <a:rPr lang="en-US" dirty="0">
                <a:solidFill>
                  <a:srgbClr val="292934"/>
                </a:solidFill>
              </a:rPr>
              <a:t> </a:t>
            </a:r>
            <a:r>
              <a:rPr lang="en-US" i="1" dirty="0">
                <a:solidFill>
                  <a:srgbClr val="292934"/>
                </a:solidFill>
              </a:rPr>
              <a:t>white</a:t>
            </a:r>
            <a:r>
              <a:rPr lang="en-US" dirty="0">
                <a:solidFill>
                  <a:srgbClr val="292934"/>
                </a:solidFill>
              </a:rPr>
              <a:t> chez la </a:t>
            </a:r>
            <a:r>
              <a:rPr lang="en-US" dirty="0" err="1">
                <a:solidFill>
                  <a:srgbClr val="292934"/>
                </a:solidFill>
              </a:rPr>
              <a:t>Drosophile</a:t>
            </a:r>
            <a:endParaRPr lang="en-US" dirty="0">
              <a:solidFill>
                <a:srgbClr val="292934"/>
              </a:solidFill>
            </a:endParaRPr>
          </a:p>
          <a:p>
            <a:pPr lvl="4">
              <a:lnSpc>
                <a:spcPct val="130000"/>
              </a:lnSpc>
            </a:pPr>
            <a:r>
              <a:rPr lang="en-US" dirty="0" err="1">
                <a:solidFill>
                  <a:srgbClr val="292934"/>
                </a:solidFill>
              </a:rPr>
              <a:t>Gène</a:t>
            </a:r>
            <a:r>
              <a:rPr lang="en-US" i="1" dirty="0">
                <a:solidFill>
                  <a:srgbClr val="292934"/>
                </a:solidFill>
              </a:rPr>
              <a:t> white</a:t>
            </a:r>
            <a:r>
              <a:rPr lang="en-US" dirty="0">
                <a:solidFill>
                  <a:srgbClr val="292934"/>
                </a:solidFill>
              </a:rPr>
              <a:t> </a:t>
            </a:r>
            <a:r>
              <a:rPr lang="en-US" dirty="0" err="1">
                <a:solidFill>
                  <a:srgbClr val="292934"/>
                </a:solidFill>
              </a:rPr>
              <a:t>actif</a:t>
            </a:r>
            <a:r>
              <a:rPr lang="en-US" dirty="0">
                <a:solidFill>
                  <a:srgbClr val="292934"/>
                </a:solidFill>
              </a:rPr>
              <a:t> : </a:t>
            </a:r>
            <a:r>
              <a:rPr lang="en-US" dirty="0" err="1">
                <a:solidFill>
                  <a:srgbClr val="292934"/>
                </a:solidFill>
              </a:rPr>
              <a:t>Yeux</a:t>
            </a:r>
            <a:r>
              <a:rPr lang="en-US" dirty="0">
                <a:solidFill>
                  <a:srgbClr val="292934"/>
                </a:solidFill>
              </a:rPr>
              <a:t> rouges</a:t>
            </a:r>
          </a:p>
          <a:p>
            <a:pPr lvl="4">
              <a:lnSpc>
                <a:spcPct val="130000"/>
              </a:lnSpc>
            </a:pPr>
            <a:r>
              <a:rPr lang="en-US" dirty="0" err="1">
                <a:solidFill>
                  <a:srgbClr val="292934"/>
                </a:solidFill>
              </a:rPr>
              <a:t>Gène</a:t>
            </a:r>
            <a:r>
              <a:rPr lang="en-US" i="1" dirty="0">
                <a:solidFill>
                  <a:srgbClr val="292934"/>
                </a:solidFill>
              </a:rPr>
              <a:t> white</a:t>
            </a:r>
            <a:r>
              <a:rPr lang="en-US" dirty="0">
                <a:solidFill>
                  <a:srgbClr val="292934"/>
                </a:solidFill>
              </a:rPr>
              <a:t> </a:t>
            </a:r>
            <a:r>
              <a:rPr lang="en-US" dirty="0" err="1">
                <a:solidFill>
                  <a:srgbClr val="292934"/>
                </a:solidFill>
              </a:rPr>
              <a:t>inactif</a:t>
            </a:r>
            <a:r>
              <a:rPr lang="en-US" dirty="0">
                <a:solidFill>
                  <a:srgbClr val="292934"/>
                </a:solidFill>
              </a:rPr>
              <a:t> : </a:t>
            </a:r>
            <a:r>
              <a:rPr lang="en-US" dirty="0" err="1">
                <a:solidFill>
                  <a:srgbClr val="292934"/>
                </a:solidFill>
              </a:rPr>
              <a:t>Yeux</a:t>
            </a:r>
            <a:r>
              <a:rPr lang="en-US" dirty="0">
                <a:solidFill>
                  <a:srgbClr val="292934"/>
                </a:solidFill>
              </a:rPr>
              <a:t> </a:t>
            </a:r>
            <a:r>
              <a:rPr lang="en-US" dirty="0" err="1">
                <a:solidFill>
                  <a:srgbClr val="292934"/>
                </a:solidFill>
              </a:rPr>
              <a:t>blancs</a:t>
            </a:r>
            <a:endParaRPr lang="en-US" i="1" dirty="0">
              <a:solidFill>
                <a:srgbClr val="292934"/>
              </a:solidFill>
            </a:endParaRPr>
          </a:p>
          <a:p>
            <a:pPr marL="1165860" lvl="3" indent="-342900">
              <a:lnSpc>
                <a:spcPct val="130000"/>
              </a:lnSpc>
              <a:buFont typeface="+mj-lt"/>
              <a:buAutoNum type="alphaUcPeriod"/>
            </a:pPr>
            <a:endParaRPr lang="en-US" dirty="0">
              <a:solidFill>
                <a:srgbClr val="292934"/>
              </a:solidFill>
            </a:endParaRPr>
          </a:p>
          <a:p>
            <a:pPr lvl="1">
              <a:lnSpc>
                <a:spcPct val="130000"/>
              </a:lnSpc>
              <a:buFont typeface="Arial"/>
              <a:buChar char="•"/>
            </a:pPr>
            <a:endParaRPr lang="en-US" b="1" dirty="0"/>
          </a:p>
          <a:p>
            <a:pPr>
              <a:lnSpc>
                <a:spcPct val="130000"/>
              </a:lnSpc>
              <a:buFont typeface="Arial"/>
              <a:buChar char="•"/>
            </a:pPr>
            <a:endParaRPr lang="en-US" b="1" dirty="0">
              <a:latin typeface="Arial" charset="0"/>
            </a:endParaRPr>
          </a:p>
          <a:p>
            <a:pPr marL="457200" indent="-457200">
              <a:lnSpc>
                <a:spcPct val="130000"/>
              </a:lnSpc>
              <a:buFont typeface="+mj-lt"/>
              <a:buAutoNum type="arabicPeriod"/>
            </a:pPr>
            <a:endParaRPr lang="en-US" dirty="0">
              <a:latin typeface="Arial" charset="0"/>
            </a:endParaRPr>
          </a:p>
          <a:p>
            <a:pPr>
              <a:lnSpc>
                <a:spcPct val="130000"/>
              </a:lnSpc>
              <a:buFont typeface="Arial"/>
              <a:buChar char="•"/>
            </a:pPr>
            <a:endParaRPr lang="en-US" dirty="0"/>
          </a:p>
        </p:txBody>
      </p:sp>
      <p:pic>
        <p:nvPicPr>
          <p:cNvPr id="5" name="Picture 4" descr="figure 4-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0" y="2402527"/>
            <a:ext cx="4267200" cy="2709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41314" y="5487487"/>
            <a:ext cx="7185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L’inactivation</a:t>
            </a:r>
            <a:r>
              <a:rPr lang="en-US" dirty="0"/>
              <a:t> des </a:t>
            </a:r>
            <a:r>
              <a:rPr lang="en-US" dirty="0" err="1"/>
              <a:t>gènes</a:t>
            </a:r>
            <a:r>
              <a:rPr lang="en-US" dirty="0"/>
              <a:t> via la propagation de </a:t>
            </a:r>
            <a:r>
              <a:rPr lang="en-US" dirty="0" err="1"/>
              <a:t>l’hétérochromatine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appelé</a:t>
            </a:r>
            <a:r>
              <a:rPr lang="en-US" dirty="0"/>
              <a:t> </a:t>
            </a:r>
            <a:r>
              <a:rPr lang="en-US" dirty="0" err="1">
                <a:solidFill>
                  <a:srgbClr val="FF6600"/>
                </a:solidFill>
              </a:rPr>
              <a:t>variégation</a:t>
            </a:r>
            <a:r>
              <a:rPr lang="en-US" dirty="0"/>
              <a:t> </a:t>
            </a:r>
            <a:r>
              <a:rPr lang="en-US" dirty="0" err="1"/>
              <a:t>dû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</a:t>
            </a:r>
            <a:r>
              <a:rPr lang="en-US" dirty="0" err="1"/>
              <a:t>l’effet</a:t>
            </a:r>
            <a:r>
              <a:rPr lang="en-US" dirty="0"/>
              <a:t> position. 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0" y="6553200"/>
            <a:ext cx="90678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charset="0"/>
              </a:rPr>
              <a:t>© Garland Science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48335" y="2607995"/>
            <a:ext cx="746515" cy="185860"/>
          </a:xfrm>
          <a:prstGeom prst="rect">
            <a:avLst/>
          </a:prstGeom>
          <a:solidFill>
            <a:srgbClr val="FFFFFF"/>
          </a:solidFill>
        </p:spPr>
        <p:txBody>
          <a:bodyPr wrap="none" tIns="0" rtlCol="0" anchor="t" anchorCtr="0">
            <a:noAutofit/>
          </a:bodyPr>
          <a:lstStyle/>
          <a:p>
            <a:pPr algn="ctr"/>
            <a:r>
              <a:rPr lang="fr-FR" sz="1100" b="1" dirty="0"/>
              <a:t>Barrière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55458" y="2949038"/>
            <a:ext cx="1295781" cy="185860"/>
          </a:xfrm>
          <a:prstGeom prst="rect">
            <a:avLst/>
          </a:prstGeom>
          <a:solidFill>
            <a:srgbClr val="FFFFFF"/>
          </a:solidFill>
        </p:spPr>
        <p:txBody>
          <a:bodyPr wrap="none" tIns="0" rtlCol="0" anchor="t" anchorCtr="0">
            <a:noAutofit/>
          </a:bodyPr>
          <a:lstStyle/>
          <a:p>
            <a:pPr algn="ctr"/>
            <a:r>
              <a:rPr lang="fr-FR" sz="1100" b="1" dirty="0"/>
              <a:t>Hétérochromatine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67398" y="2424430"/>
            <a:ext cx="1050147" cy="524608"/>
          </a:xfrm>
          <a:prstGeom prst="rect">
            <a:avLst/>
          </a:prstGeom>
          <a:solidFill>
            <a:srgbClr val="FFFFFF"/>
          </a:solidFill>
        </p:spPr>
        <p:txBody>
          <a:bodyPr wrap="none" tIns="0" rtlCol="0" anchor="t" anchorCtr="0">
            <a:noAutofit/>
          </a:bodyPr>
          <a:lstStyle/>
          <a:p>
            <a:pPr algn="ctr"/>
            <a:r>
              <a:rPr lang="fr-FR" sz="1100" b="1" dirty="0"/>
              <a:t>Gène </a:t>
            </a:r>
            <a:r>
              <a:rPr lang="fr-FR" sz="1100" b="1" i="1" dirty="0"/>
              <a:t>white</a:t>
            </a:r>
          </a:p>
          <a:p>
            <a:pPr algn="ctr"/>
            <a:r>
              <a:rPr lang="fr-FR" sz="1100" b="1" dirty="0"/>
              <a:t>à sa position</a:t>
            </a:r>
          </a:p>
          <a:p>
            <a:pPr algn="ctr"/>
            <a:r>
              <a:rPr lang="fr-FR" sz="1100" b="1" dirty="0"/>
              <a:t>normale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98238" y="4688298"/>
            <a:ext cx="1609262" cy="524608"/>
          </a:xfrm>
          <a:prstGeom prst="rect">
            <a:avLst/>
          </a:prstGeom>
          <a:solidFill>
            <a:srgbClr val="FFFFFF"/>
          </a:solidFill>
        </p:spPr>
        <p:txBody>
          <a:bodyPr wrap="none" tIns="0" rtlCol="0" anchor="t" anchorCtr="0">
            <a:noAutofit/>
          </a:bodyPr>
          <a:lstStyle/>
          <a:p>
            <a:pPr algn="ctr"/>
            <a:r>
              <a:rPr lang="fr-FR" sz="1100" b="1" dirty="0"/>
              <a:t>Gène </a:t>
            </a:r>
            <a:r>
              <a:rPr lang="fr-FR" sz="1100" b="1" i="1" dirty="0"/>
              <a:t>white </a:t>
            </a:r>
            <a:r>
              <a:rPr lang="fr-FR" sz="1100" b="1" dirty="0"/>
              <a:t>proche</a:t>
            </a:r>
          </a:p>
          <a:p>
            <a:pPr algn="ctr"/>
            <a:r>
              <a:rPr lang="fr-FR" sz="1100" b="1" dirty="0"/>
              <a:t>de l’hétérochromatine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29542" y="4864379"/>
            <a:ext cx="746515" cy="185860"/>
          </a:xfrm>
          <a:prstGeom prst="rect">
            <a:avLst/>
          </a:prstGeom>
          <a:solidFill>
            <a:srgbClr val="FFFFFF"/>
          </a:solidFill>
        </p:spPr>
        <p:txBody>
          <a:bodyPr wrap="none" tIns="0" rtlCol="0" anchor="t" anchorCtr="0">
            <a:noAutofit/>
          </a:bodyPr>
          <a:lstStyle/>
          <a:p>
            <a:pPr algn="ctr"/>
            <a:r>
              <a:rPr lang="fr-FR" sz="1100" b="1" dirty="0"/>
              <a:t>Barrière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69654" y="3659359"/>
            <a:ext cx="1485804" cy="342693"/>
          </a:xfrm>
          <a:prstGeom prst="rect">
            <a:avLst/>
          </a:prstGeom>
          <a:solidFill>
            <a:srgbClr val="FFFFFF"/>
          </a:solidFill>
        </p:spPr>
        <p:txBody>
          <a:bodyPr wrap="none" tIns="0" rtlCol="0" anchor="t" anchorCtr="0">
            <a:noAutofit/>
          </a:bodyPr>
          <a:lstStyle/>
          <a:p>
            <a:pPr algn="ctr"/>
            <a:r>
              <a:rPr lang="fr-FR" sz="1100" b="1" dirty="0"/>
              <a:t>Rare inversion</a:t>
            </a:r>
          </a:p>
          <a:p>
            <a:pPr algn="ctr"/>
            <a:r>
              <a:rPr lang="fr-FR" sz="1100" b="1" dirty="0"/>
              <a:t>chromosomique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22B33B-A90F-1D3A-8FE5-B6181BE00438}"/>
              </a:ext>
            </a:extLst>
          </p:cNvPr>
          <p:cNvSpPr txBox="1"/>
          <p:nvPr/>
        </p:nvSpPr>
        <p:spPr>
          <a:xfrm>
            <a:off x="101600" y="0"/>
            <a:ext cx="505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>
                <a:solidFill>
                  <a:schemeClr val="bg1"/>
                </a:solidFill>
              </a:rPr>
              <a:t>Héritabilité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épigénétique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27EC1C-273E-716C-AD54-F5E84D057CC9}"/>
              </a:ext>
            </a:extLst>
          </p:cNvPr>
          <p:cNvSpPr txBox="1"/>
          <p:nvPr/>
        </p:nvSpPr>
        <p:spPr>
          <a:xfrm>
            <a:off x="5770877" y="3041968"/>
            <a:ext cx="308266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noProof="0" dirty="0"/>
              <a:t>L’hétérochromatine étant plus favorable énergétiquement parlant et l’élément barrière n’étant plus présent, la région de l’hétérochromatine va s’élargir et engloutir le gène white, qui le rend inactive. </a:t>
            </a:r>
            <a:endParaRPr lang="fr-CH" sz="1400" b="1" noProof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130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  <p:bldP spid="12" grpId="0" animBg="1"/>
      <p:bldP spid="13" grpId="0" animBg="1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7"/>
  <p:tag name="TPFULLVERSION" val="9.0.1.1"/>
  <p:tag name="PPTVERSION" val="16"/>
  <p:tag name="TPOS" val="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33809</TotalTime>
  <Words>88</Words>
  <Application>Microsoft Macintosh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Clarity</vt:lpstr>
      <vt:lpstr>PowerPoint Presentation</vt:lpstr>
    </vt:vector>
  </TitlesOfParts>
  <Company>EPFL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Gene to Protein</dc:title>
  <dc:creator>Johannes Gräff</dc:creator>
  <cp:lastModifiedBy>Johannes Gräff</cp:lastModifiedBy>
  <cp:revision>440</cp:revision>
  <cp:lastPrinted>2014-04-10T10:47:55Z</cp:lastPrinted>
  <dcterms:created xsi:type="dcterms:W3CDTF">2014-03-28T09:08:34Z</dcterms:created>
  <dcterms:modified xsi:type="dcterms:W3CDTF">2025-02-26T11:49:36Z</dcterms:modified>
</cp:coreProperties>
</file>