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4"/>
  </p:notesMasterIdLst>
  <p:handoutMasterIdLst>
    <p:handoutMasterId r:id="rId35"/>
  </p:handoutMasterIdLst>
  <p:sldIdLst>
    <p:sldId id="388" r:id="rId2"/>
    <p:sldId id="390" r:id="rId3"/>
    <p:sldId id="287" r:id="rId4"/>
    <p:sldId id="391" r:id="rId5"/>
    <p:sldId id="283" r:id="rId6"/>
    <p:sldId id="392" r:id="rId7"/>
    <p:sldId id="289" r:id="rId8"/>
    <p:sldId id="393" r:id="rId9"/>
    <p:sldId id="293" r:id="rId10"/>
    <p:sldId id="394" r:id="rId11"/>
    <p:sldId id="297" r:id="rId12"/>
    <p:sldId id="389" r:id="rId13"/>
    <p:sldId id="395" r:id="rId14"/>
    <p:sldId id="266" r:id="rId15"/>
    <p:sldId id="396" r:id="rId16"/>
    <p:sldId id="267" r:id="rId17"/>
    <p:sldId id="397" r:id="rId18"/>
    <p:sldId id="268" r:id="rId19"/>
    <p:sldId id="398" r:id="rId20"/>
    <p:sldId id="269" r:id="rId21"/>
    <p:sldId id="399" r:id="rId22"/>
    <p:sldId id="274" r:id="rId23"/>
    <p:sldId id="400" r:id="rId24"/>
    <p:sldId id="278" r:id="rId25"/>
    <p:sldId id="401" r:id="rId26"/>
    <p:sldId id="275" r:id="rId27"/>
    <p:sldId id="402" r:id="rId28"/>
    <p:sldId id="307" r:id="rId29"/>
    <p:sldId id="403" r:id="rId30"/>
    <p:sldId id="270" r:id="rId31"/>
    <p:sldId id="404" r:id="rId32"/>
    <p:sldId id="308" r:id="rId33"/>
  </p:sldIdLst>
  <p:sldSz cx="9144000" cy="6858000" type="screen4x3"/>
  <p:notesSz cx="6858000" cy="9144000"/>
  <p:custDataLst>
    <p:tags r:id="rId36"/>
  </p:custDataLst>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05">
          <p15:clr>
            <a:srgbClr val="A4A3A4"/>
          </p15:clr>
        </p15:guide>
        <p15:guide id="4" orient="horz" pos="1374">
          <p15:clr>
            <a:srgbClr val="A4A3A4"/>
          </p15:clr>
        </p15:guide>
        <p15:guide id="5" orient="horz" pos="4217">
          <p15:clr>
            <a:srgbClr val="A4A3A4"/>
          </p15:clr>
        </p15:guide>
        <p15:guide id="6" pos="2927">
          <p15:clr>
            <a:srgbClr val="A4A3A4"/>
          </p15:clr>
        </p15:guide>
        <p15:guide id="7" pos="153">
          <p15:clr>
            <a:srgbClr val="A4A3A4"/>
          </p15:clr>
        </p15:guide>
        <p15:guide id="8" pos="3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4884"/>
    <a:srgbClr val="DCCFE3"/>
    <a:srgbClr val="007476"/>
    <a:srgbClr val="FF001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24"/>
    <p:restoredTop sz="94387"/>
  </p:normalViewPr>
  <p:slideViewPr>
    <p:cSldViewPr snapToGrid="0">
      <p:cViewPr varScale="1">
        <p:scale>
          <a:sx n="68" d="100"/>
          <a:sy n="68" d="100"/>
        </p:scale>
        <p:origin x="216" y="376"/>
      </p:cViewPr>
      <p:guideLst>
        <p:guide orient="horz" pos="2160"/>
        <p:guide pos="2880"/>
        <p:guide orient="horz" pos="305"/>
        <p:guide orient="horz" pos="1374"/>
        <p:guide orient="horz" pos="4217"/>
        <p:guide pos="2927"/>
        <p:guide pos="153"/>
        <p:guide pos="34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122" d="100"/>
          <a:sy n="122" d="100"/>
        </p:scale>
        <p:origin x="-305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58868F-D880-1142-AA73-A0E761BFDE53}" type="datetimeFigureOut">
              <a:rPr lang="en-US" smtClean="0"/>
              <a:t>10/8/23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4ECBC3-9000-7746-ACD6-78F7FCC359FC}" type="slidenum">
              <a:rPr lang="en-US" smtClean="0"/>
              <a:t>‹#›</a:t>
            </a:fld>
            <a:endParaRPr lang="en-US"/>
          </a:p>
        </p:txBody>
      </p:sp>
    </p:spTree>
    <p:extLst>
      <p:ext uri="{BB962C8B-B14F-4D97-AF65-F5344CB8AC3E}">
        <p14:creationId xmlns:p14="http://schemas.microsoft.com/office/powerpoint/2010/main" val="1939449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2457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2458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F2D2961A-58CC-4280-A107-304F54CE4976}" type="slidenum">
              <a:rPr lang="en-US" altLang="en-US"/>
              <a:pPr/>
              <a:t>‹#›</a:t>
            </a:fld>
            <a:endParaRPr lang="en-US" altLang="en-US"/>
          </a:p>
        </p:txBody>
      </p:sp>
    </p:spTree>
    <p:extLst>
      <p:ext uri="{BB962C8B-B14F-4D97-AF65-F5344CB8AC3E}">
        <p14:creationId xmlns:p14="http://schemas.microsoft.com/office/powerpoint/2010/main" val="19911972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F2D2961A-58CC-4280-A107-304F54CE4976}" type="slidenum">
              <a:rPr lang="en-US" altLang="en-US" smtClean="0"/>
              <a:pPr/>
              <a:t>1</a:t>
            </a:fld>
            <a:endParaRPr lang="en-US" altLang="en-US"/>
          </a:p>
        </p:txBody>
      </p:sp>
    </p:spTree>
    <p:extLst>
      <p:ext uri="{BB962C8B-B14F-4D97-AF65-F5344CB8AC3E}">
        <p14:creationId xmlns:p14="http://schemas.microsoft.com/office/powerpoint/2010/main" val="635763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F2D2961A-58CC-4280-A107-304F54CE4976}" type="slidenum">
              <a:rPr lang="en-US" altLang="en-US" smtClean="0"/>
              <a:pPr/>
              <a:t>8</a:t>
            </a:fld>
            <a:endParaRPr lang="en-US" altLang="en-US"/>
          </a:p>
        </p:txBody>
      </p:sp>
    </p:spTree>
    <p:extLst>
      <p:ext uri="{BB962C8B-B14F-4D97-AF65-F5344CB8AC3E}">
        <p14:creationId xmlns:p14="http://schemas.microsoft.com/office/powerpoint/2010/main" val="2502896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DCCFE3"/>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167640"/>
            <a:ext cx="4572000" cy="5852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p:cNvSpPr/>
          <p:nvPr userDrawn="1"/>
        </p:nvSpPr>
        <p:spPr bwMode="auto">
          <a:xfrm>
            <a:off x="693241" y="3313848"/>
            <a:ext cx="7879260" cy="26297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3" name="Rectangle 2"/>
          <p:cNvSpPr>
            <a:spLocks noGrp="1" noChangeArrowheads="1"/>
          </p:cNvSpPr>
          <p:nvPr>
            <p:ph type="ctrTitle"/>
          </p:nvPr>
        </p:nvSpPr>
        <p:spPr>
          <a:xfrm>
            <a:off x="4769943" y="1144679"/>
            <a:ext cx="4356285" cy="1981200"/>
          </a:xfrm>
          <a:extLst>
            <a:ext uri="{909E8E84-426E-40DD-AFC4-6F175D3DCCD1}">
              <a14:hiddenFill xmlns:a14="http://schemas.microsoft.com/office/drawing/2010/main">
                <a:solidFill>
                  <a:schemeClr val="accent1"/>
                </a:solidFill>
              </a14:hiddenFill>
            </a:ext>
          </a:extLst>
        </p:spPr>
        <p:txBody>
          <a:bodyPr lIns="91440"/>
          <a:lstStyle>
            <a:lvl1pPr algn="ctr">
              <a:defRPr sz="14400">
                <a:solidFill>
                  <a:schemeClr val="tx1"/>
                </a:solidFill>
              </a:defRPr>
            </a:lvl1pPr>
          </a:lstStyle>
          <a:p>
            <a:pPr lvl="0"/>
            <a:r>
              <a:rPr lang="en-US" noProof="0" dirty="0"/>
              <a:t>Click to edit Master title style</a:t>
            </a:r>
          </a:p>
        </p:txBody>
      </p:sp>
      <p:sp>
        <p:nvSpPr>
          <p:cNvPr id="14" name="Rectangle 3"/>
          <p:cNvSpPr>
            <a:spLocks noGrp="1" noChangeArrowheads="1"/>
          </p:cNvSpPr>
          <p:nvPr>
            <p:ph type="subTitle" idx="1"/>
          </p:nvPr>
        </p:nvSpPr>
        <p:spPr>
          <a:xfrm>
            <a:off x="4876799" y="3828871"/>
            <a:ext cx="4114801" cy="1200329"/>
          </a:xfrm>
        </p:spPr>
        <p:txBody>
          <a:bodyPr wrap="square" anchor="ctr" anchorCtr="0">
            <a:spAutoFit/>
          </a:bodyPr>
          <a:lstStyle>
            <a:lvl1pPr marL="0" indent="0" algn="ctr">
              <a:buFontTx/>
              <a:buNone/>
              <a:defRPr sz="3600">
                <a:solidFill>
                  <a:schemeClr val="tx1"/>
                </a:solidFill>
              </a:defRPr>
            </a:lvl1pPr>
          </a:lstStyle>
          <a:p>
            <a:pPr lvl="0"/>
            <a:r>
              <a:rPr lang="en-US" noProof="0" dirty="0"/>
              <a:t>Click to edit Master subtitle style</a:t>
            </a:r>
          </a:p>
        </p:txBody>
      </p:sp>
      <p:sp>
        <p:nvSpPr>
          <p:cNvPr id="15" name="TextBox 14"/>
          <p:cNvSpPr txBox="1"/>
          <p:nvPr userDrawn="1"/>
        </p:nvSpPr>
        <p:spPr>
          <a:xfrm>
            <a:off x="4769943" y="703951"/>
            <a:ext cx="4374057" cy="769441"/>
          </a:xfrm>
          <a:prstGeom prst="rect">
            <a:avLst/>
          </a:prstGeom>
          <a:noFill/>
        </p:spPr>
        <p:txBody>
          <a:bodyPr wrap="square" rtlCol="0">
            <a:spAutoFit/>
          </a:bodyPr>
          <a:lstStyle/>
          <a:p>
            <a:pPr algn="ctr"/>
            <a:r>
              <a:rPr lang="en-US" sz="4400" b="1" dirty="0"/>
              <a:t>Chapter</a:t>
            </a:r>
          </a:p>
        </p:txBody>
      </p:sp>
      <p:cxnSp>
        <p:nvCxnSpPr>
          <p:cNvPr id="17" name="Straight Connector 16"/>
          <p:cNvCxnSpPr/>
          <p:nvPr userDrawn="1"/>
        </p:nvCxnSpPr>
        <p:spPr bwMode="auto">
          <a:xfrm>
            <a:off x="5257800" y="3447871"/>
            <a:ext cx="3429000" cy="0"/>
          </a:xfrm>
          <a:prstGeom prst="line">
            <a:avLst/>
          </a:prstGeom>
          <a:solidFill>
            <a:schemeClr val="accent1"/>
          </a:solidFill>
          <a:ln w="101600" cap="rnd"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p:cNvCxnSpPr/>
          <p:nvPr userDrawn="1"/>
        </p:nvCxnSpPr>
        <p:spPr bwMode="auto">
          <a:xfrm flipH="1">
            <a:off x="76200" y="6492875"/>
            <a:ext cx="9004485" cy="0"/>
          </a:xfrm>
          <a:prstGeom prst="line">
            <a:avLst/>
          </a:prstGeom>
          <a:solidFill>
            <a:schemeClr val="accent1"/>
          </a:solidFill>
          <a:ln w="38100" cap="rnd" cmpd="sng" algn="ctr">
            <a:solidFill>
              <a:srgbClr val="2D488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TextBox 18"/>
          <p:cNvSpPr txBox="1"/>
          <p:nvPr userDrawn="1"/>
        </p:nvSpPr>
        <p:spPr>
          <a:xfrm>
            <a:off x="4920446" y="5486400"/>
            <a:ext cx="4147354" cy="646331"/>
          </a:xfrm>
          <a:prstGeom prst="rect">
            <a:avLst/>
          </a:prstGeom>
          <a:noFill/>
        </p:spPr>
        <p:txBody>
          <a:bodyPr wrap="none" rtlCol="0">
            <a:spAutoFit/>
          </a:bodyPr>
          <a:lstStyle/>
          <a:p>
            <a:pPr algn="ctr"/>
            <a:r>
              <a:rPr lang="en-US" sz="1800" i="1" dirty="0"/>
              <a:t>Clicker Questions by </a:t>
            </a:r>
            <a:br>
              <a:rPr lang="en-US" sz="1800" i="1" dirty="0"/>
            </a:br>
            <a:r>
              <a:rPr lang="en-US" sz="1800" i="1" kern="1200" dirty="0">
                <a:solidFill>
                  <a:schemeClr val="tx1"/>
                </a:solidFill>
                <a:effectLst/>
                <a:latin typeface="Arial" panose="020B0604020202020204" pitchFamily="34" charset="0"/>
                <a:ea typeface="MS PGothic" panose="020B0600070205080204" pitchFamily="34" charset="-128"/>
                <a:cs typeface="+mn-cs"/>
              </a:rPr>
              <a:t>Dr. Virginia McDonough,</a:t>
            </a:r>
            <a:r>
              <a:rPr lang="en-US" sz="1800" i="1" kern="1200" baseline="0" dirty="0">
                <a:solidFill>
                  <a:schemeClr val="tx1"/>
                </a:solidFill>
                <a:effectLst/>
                <a:latin typeface="Arial" panose="020B0604020202020204" pitchFamily="34" charset="0"/>
                <a:ea typeface="MS PGothic" panose="020B0600070205080204" pitchFamily="34" charset="-128"/>
                <a:cs typeface="+mn-cs"/>
              </a:rPr>
              <a:t> </a:t>
            </a:r>
            <a:r>
              <a:rPr lang="en-US" sz="1800" i="1" kern="1200" dirty="0">
                <a:solidFill>
                  <a:schemeClr val="tx1"/>
                </a:solidFill>
                <a:effectLst/>
                <a:latin typeface="Arial" panose="020B0604020202020204" pitchFamily="34" charset="0"/>
                <a:ea typeface="MS PGothic" panose="020B0600070205080204" pitchFamily="34" charset="-128"/>
                <a:cs typeface="+mn-cs"/>
              </a:rPr>
              <a:t>Hope College</a:t>
            </a:r>
            <a:endParaRPr lang="en-US" sz="1800" i="1" dirty="0"/>
          </a:p>
        </p:txBody>
      </p:sp>
      <p:sp>
        <p:nvSpPr>
          <p:cNvPr id="2" name="Footer Placeholder 1"/>
          <p:cNvSpPr>
            <a:spLocks noGrp="1"/>
          </p:cNvSpPr>
          <p:nvPr>
            <p:ph type="ftr" sz="quarter" idx="10"/>
          </p:nvPr>
        </p:nvSpPr>
        <p:spPr/>
        <p:txBody>
          <a:bodyPr/>
          <a:lstStyle/>
          <a:p>
            <a:r>
              <a:rPr lang="en-US"/>
              <a:t>© 2015 Pearson Education, Inc.</a:t>
            </a:r>
          </a:p>
        </p:txBody>
      </p:sp>
    </p:spTree>
    <p:extLst>
      <p:ext uri="{BB962C8B-B14F-4D97-AF65-F5344CB8AC3E}">
        <p14:creationId xmlns:p14="http://schemas.microsoft.com/office/powerpoint/2010/main" val="4231934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2971800"/>
            <a:ext cx="8229600" cy="492443"/>
          </a:xfrm>
        </p:spPr>
        <p:txBody>
          <a:bodyPr/>
          <a:lstStyle/>
          <a:p>
            <a:pPr lvl="0"/>
            <a:r>
              <a:rPr lang="en-US" dirty="0"/>
              <a:t>Click to edit Master text styles</a:t>
            </a:r>
          </a:p>
        </p:txBody>
      </p:sp>
      <p:cxnSp>
        <p:nvCxnSpPr>
          <p:cNvPr id="5" name="Straight Connector 4"/>
          <p:cNvCxnSpPr/>
          <p:nvPr userDrawn="1"/>
        </p:nvCxnSpPr>
        <p:spPr bwMode="auto">
          <a:xfrm flipH="1">
            <a:off x="76200" y="6492875"/>
            <a:ext cx="9004485" cy="0"/>
          </a:xfrm>
          <a:prstGeom prst="line">
            <a:avLst/>
          </a:prstGeom>
          <a:solidFill>
            <a:schemeClr val="accent1"/>
          </a:solidFill>
          <a:ln w="38100" cap="rnd" cmpd="sng" algn="ctr">
            <a:solidFill>
              <a:srgbClr val="2D488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Footer Placeholder 6"/>
          <p:cNvSpPr>
            <a:spLocks noGrp="1"/>
          </p:cNvSpPr>
          <p:nvPr>
            <p:ph type="ftr" sz="quarter" idx="10"/>
          </p:nvPr>
        </p:nvSpPr>
        <p:spPr/>
        <p:txBody>
          <a:bodyPr/>
          <a:lstStyle/>
          <a:p>
            <a:r>
              <a:rPr lang="en-US"/>
              <a:t>© 2015 Pearson Education, Inc.</a:t>
            </a:r>
          </a:p>
        </p:txBody>
      </p:sp>
    </p:spTree>
    <p:extLst>
      <p:ext uri="{BB962C8B-B14F-4D97-AF65-F5344CB8AC3E}">
        <p14:creationId xmlns:p14="http://schemas.microsoft.com/office/powerpoint/2010/main" val="313280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2971800"/>
            <a:ext cx="8229600" cy="492443"/>
          </a:xfrm>
        </p:spPr>
        <p:txBody>
          <a:bodyPr/>
          <a:lstStyle/>
          <a:p>
            <a:pPr lvl="0"/>
            <a:r>
              <a:rPr lang="en-US" dirty="0"/>
              <a:t>Click to edit Master text styles</a:t>
            </a:r>
          </a:p>
        </p:txBody>
      </p:sp>
      <p:cxnSp>
        <p:nvCxnSpPr>
          <p:cNvPr id="5" name="Straight Connector 4"/>
          <p:cNvCxnSpPr/>
          <p:nvPr userDrawn="1"/>
        </p:nvCxnSpPr>
        <p:spPr bwMode="auto">
          <a:xfrm flipH="1">
            <a:off x="76200" y="6492875"/>
            <a:ext cx="9004485" cy="0"/>
          </a:xfrm>
          <a:prstGeom prst="line">
            <a:avLst/>
          </a:prstGeom>
          <a:solidFill>
            <a:schemeClr val="accent1"/>
          </a:solidFill>
          <a:ln w="38100" cap="rnd" cmpd="sng" algn="ctr">
            <a:solidFill>
              <a:srgbClr val="2D488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Footer Placeholder 6"/>
          <p:cNvSpPr>
            <a:spLocks noGrp="1"/>
          </p:cNvSpPr>
          <p:nvPr>
            <p:ph type="ftr" sz="quarter" idx="10"/>
          </p:nvPr>
        </p:nvSpPr>
        <p:spPr/>
        <p:txBody>
          <a:bodyPr/>
          <a:lstStyle/>
          <a:p>
            <a:r>
              <a:rPr lang="en-US"/>
              <a:t>© 2015 Pearson Education, Inc.</a:t>
            </a:r>
          </a:p>
        </p:txBody>
      </p:sp>
    </p:spTree>
    <p:extLst>
      <p:ext uri="{BB962C8B-B14F-4D97-AF65-F5344CB8AC3E}">
        <p14:creationId xmlns:p14="http://schemas.microsoft.com/office/powerpoint/2010/main" val="294821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4038600" cy="213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213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r>
              <a:rPr lang="en-GB" dirty="0"/>
              <a:t>© 2015 Pearson Education, Inc.</a:t>
            </a:r>
          </a:p>
        </p:txBody>
      </p:sp>
    </p:spTree>
    <p:extLst>
      <p:ext uri="{BB962C8B-B14F-4D97-AF65-F5344CB8AC3E}">
        <p14:creationId xmlns:p14="http://schemas.microsoft.com/office/powerpoint/2010/main" val="3349185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bwMode="auto">
          <a:xfrm>
            <a:off x="0" y="0"/>
            <a:ext cx="9144000" cy="64633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228600" tIns="137160" rIns="228600" bIns="45720" numCol="1" anchor="t" anchorCtr="0" compatLnSpc="1">
            <a:prstTxWarp prst="textNoShape">
              <a:avLst/>
            </a:prstTxWarp>
            <a:spAutoFit/>
          </a:bodyPr>
          <a:lstStyle/>
          <a:p>
            <a:pPr lvl="0"/>
            <a:r>
              <a:rPr lang="en-US" dirty="0"/>
              <a:t>Click to edit Master title style</a:t>
            </a:r>
          </a:p>
        </p:txBody>
      </p:sp>
      <p:sp>
        <p:nvSpPr>
          <p:cNvPr id="21508" name="Rectangle 4"/>
          <p:cNvSpPr>
            <a:spLocks noGrp="1" noChangeArrowheads="1"/>
          </p:cNvSpPr>
          <p:nvPr>
            <p:ph type="body" idx="1"/>
          </p:nvPr>
        </p:nvSpPr>
        <p:spPr bwMode="auto">
          <a:xfrm>
            <a:off x="457200" y="3241675"/>
            <a:ext cx="8229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en-US" dirty="0"/>
              <a:t>Click to edit Master text styles</a:t>
            </a:r>
          </a:p>
        </p:txBody>
      </p:sp>
      <p:sp>
        <p:nvSpPr>
          <p:cNvPr id="2" name="Footer Placeholder 1"/>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dirty="0"/>
              <a:t>© 2015 Pearson Education, Inc.</a:t>
            </a:r>
          </a:p>
        </p:txBody>
      </p:sp>
    </p:spTree>
  </p:cSld>
  <p:clrMap bg1="lt1" tx1="dk1" bg2="lt2" tx2="dk2" accent1="accent1" accent2="accent2" accent3="accent3" accent4="accent4" accent5="accent5" accent6="accent6" hlink="hlink" folHlink="folHlink"/>
  <p:sldLayoutIdLst>
    <p:sldLayoutId id="2147483697" r:id="rId1"/>
    <p:sldLayoutId id="2147483676" r:id="rId2"/>
    <p:sldLayoutId id="2147483686" r:id="rId3"/>
    <p:sldLayoutId id="2147483698" r:id="rId4"/>
  </p:sldLayoutIdLst>
  <p:hf sldNum="0" hdr="0" dt="0"/>
  <p:txStyles>
    <p:titleStyle>
      <a:lvl1pPr algn="l" rtl="0" eaLnBrk="0" fontAlgn="base" hangingPunct="0">
        <a:spcBef>
          <a:spcPct val="40000"/>
        </a:spcBef>
        <a:spcAft>
          <a:spcPct val="0"/>
        </a:spcAft>
        <a:defRPr sz="3000" b="0">
          <a:solidFill>
            <a:srgbClr val="2D4884"/>
          </a:solidFill>
          <a:latin typeface="+mj-lt"/>
          <a:ea typeface="MS PGothic" panose="020B0600070205080204" pitchFamily="34" charset="-128"/>
          <a:cs typeface="+mj-cs"/>
        </a:defRPr>
      </a:lvl1pPr>
      <a:lvl2pPr algn="l" rtl="0" eaLnBrk="0" fontAlgn="base" hangingPunct="0">
        <a:spcBef>
          <a:spcPct val="40000"/>
        </a:spcBef>
        <a:spcAft>
          <a:spcPct val="0"/>
        </a:spcAft>
        <a:defRPr sz="3000">
          <a:solidFill>
            <a:srgbClr val="007476"/>
          </a:solidFill>
          <a:latin typeface="Arial" charset="0"/>
          <a:ea typeface="MS PGothic" panose="020B0600070205080204" pitchFamily="34" charset="-128"/>
          <a:cs typeface="Arial" charset="0"/>
        </a:defRPr>
      </a:lvl2pPr>
      <a:lvl3pPr algn="l" rtl="0" eaLnBrk="0" fontAlgn="base" hangingPunct="0">
        <a:spcBef>
          <a:spcPct val="40000"/>
        </a:spcBef>
        <a:spcAft>
          <a:spcPct val="0"/>
        </a:spcAft>
        <a:defRPr sz="3000">
          <a:solidFill>
            <a:srgbClr val="007476"/>
          </a:solidFill>
          <a:latin typeface="Arial" charset="0"/>
          <a:ea typeface="MS PGothic" panose="020B0600070205080204" pitchFamily="34" charset="-128"/>
          <a:cs typeface="Arial" charset="0"/>
        </a:defRPr>
      </a:lvl3pPr>
      <a:lvl4pPr algn="l" rtl="0" eaLnBrk="0" fontAlgn="base" hangingPunct="0">
        <a:spcBef>
          <a:spcPct val="40000"/>
        </a:spcBef>
        <a:spcAft>
          <a:spcPct val="0"/>
        </a:spcAft>
        <a:defRPr sz="3000">
          <a:solidFill>
            <a:srgbClr val="007476"/>
          </a:solidFill>
          <a:latin typeface="Arial" charset="0"/>
          <a:ea typeface="MS PGothic" panose="020B0600070205080204" pitchFamily="34" charset="-128"/>
          <a:cs typeface="Arial" charset="0"/>
        </a:defRPr>
      </a:lvl4pPr>
      <a:lvl5pPr algn="l" rtl="0" eaLnBrk="0" fontAlgn="base" hangingPunct="0">
        <a:spcBef>
          <a:spcPct val="40000"/>
        </a:spcBef>
        <a:spcAft>
          <a:spcPct val="0"/>
        </a:spcAft>
        <a:defRPr sz="3000">
          <a:solidFill>
            <a:srgbClr val="007476"/>
          </a:solidFill>
          <a:latin typeface="Arial" charset="0"/>
          <a:ea typeface="MS PGothic" panose="020B0600070205080204" pitchFamily="34" charset="-128"/>
          <a:cs typeface="Arial" charset="0"/>
        </a:defRPr>
      </a:lvl5pPr>
      <a:lvl6pPr marL="457200" algn="l" rtl="0" fontAlgn="base">
        <a:spcBef>
          <a:spcPct val="40000"/>
        </a:spcBef>
        <a:spcAft>
          <a:spcPct val="0"/>
        </a:spcAft>
        <a:defRPr sz="3000">
          <a:solidFill>
            <a:srgbClr val="007476"/>
          </a:solidFill>
          <a:latin typeface="Arial" charset="0"/>
          <a:ea typeface="ＭＳ Ｐゴシック" charset="0"/>
          <a:cs typeface="Arial" charset="0"/>
        </a:defRPr>
      </a:lvl6pPr>
      <a:lvl7pPr marL="914400" algn="l" rtl="0" fontAlgn="base">
        <a:spcBef>
          <a:spcPct val="40000"/>
        </a:spcBef>
        <a:spcAft>
          <a:spcPct val="0"/>
        </a:spcAft>
        <a:defRPr sz="3000">
          <a:solidFill>
            <a:srgbClr val="007476"/>
          </a:solidFill>
          <a:latin typeface="Arial" charset="0"/>
          <a:ea typeface="ＭＳ Ｐゴシック" charset="0"/>
          <a:cs typeface="Arial" charset="0"/>
        </a:defRPr>
      </a:lvl7pPr>
      <a:lvl8pPr marL="1371600" algn="l" rtl="0" fontAlgn="base">
        <a:spcBef>
          <a:spcPct val="40000"/>
        </a:spcBef>
        <a:spcAft>
          <a:spcPct val="0"/>
        </a:spcAft>
        <a:defRPr sz="3000">
          <a:solidFill>
            <a:srgbClr val="007476"/>
          </a:solidFill>
          <a:latin typeface="Arial" charset="0"/>
          <a:ea typeface="ＭＳ Ｐゴシック" charset="0"/>
          <a:cs typeface="Arial" charset="0"/>
        </a:defRPr>
      </a:lvl8pPr>
      <a:lvl9pPr marL="1828800" algn="l" rtl="0" fontAlgn="base">
        <a:spcBef>
          <a:spcPct val="40000"/>
        </a:spcBef>
        <a:spcAft>
          <a:spcPct val="0"/>
        </a:spcAft>
        <a:defRPr sz="3000">
          <a:solidFill>
            <a:srgbClr val="007476"/>
          </a:solidFill>
          <a:latin typeface="Arial" charset="0"/>
          <a:ea typeface="ＭＳ Ｐゴシック" charset="0"/>
          <a:cs typeface="Arial" charset="0"/>
        </a:defRPr>
      </a:lvl9pPr>
    </p:titleStyle>
    <p:bodyStyle>
      <a:lvl1pPr marL="495300" indent="-495300" algn="l" rtl="0" eaLnBrk="0" fontAlgn="base" hangingPunct="0">
        <a:spcBef>
          <a:spcPts val="400"/>
        </a:spcBef>
        <a:spcAft>
          <a:spcPct val="0"/>
        </a:spcAft>
        <a:buClr>
          <a:srgbClr val="2D4884"/>
        </a:buClr>
        <a:buSzPct val="100000"/>
        <a:buFont typeface="Arial" panose="020B0604020202020204" pitchFamily="34" charset="0"/>
        <a:buAutoNum type="alphaLcParenR"/>
        <a:defRPr sz="2600">
          <a:solidFill>
            <a:schemeClr val="tx1"/>
          </a:solidFill>
          <a:latin typeface="+mn-lt"/>
          <a:ea typeface="MS PGothic" panose="020B0600070205080204" pitchFamily="34" charset="-128"/>
          <a:cs typeface="+mn-cs"/>
        </a:defRPr>
      </a:lvl1pPr>
      <a:lvl2pPr marL="990600" indent="-533400" algn="l" rtl="0" eaLnBrk="0" fontAlgn="base" hangingPunct="0">
        <a:spcBef>
          <a:spcPct val="20000"/>
        </a:spcBef>
        <a:spcAft>
          <a:spcPct val="0"/>
        </a:spcAft>
        <a:buSzPct val="80000"/>
        <a:buChar char="–"/>
        <a:defRPr sz="2800">
          <a:solidFill>
            <a:schemeClr val="tx1"/>
          </a:solidFill>
          <a:latin typeface="+mn-lt"/>
          <a:ea typeface="MS PGothic" panose="020B0600070205080204" pitchFamily="34" charset="-128"/>
        </a:defRPr>
      </a:lvl2pPr>
      <a:lvl3pPr marL="1371600" indent="-4572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752600" indent="-3810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209800" indent="-3810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jp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144000" cy="1066800"/>
          </a:xfrm>
        </p:spPr>
        <p:txBody>
          <a:bodyPr/>
          <a:lstStyle/>
          <a:p>
            <a:r>
              <a:rPr lang="fr-FR" dirty="0"/>
              <a:t>For interactive questions </a:t>
            </a:r>
          </a:p>
        </p:txBody>
      </p:sp>
      <p:sp>
        <p:nvSpPr>
          <p:cNvPr id="3" name="Content Placeholder 2"/>
          <p:cNvSpPr>
            <a:spLocks noGrp="1"/>
          </p:cNvSpPr>
          <p:nvPr>
            <p:ph idx="1"/>
          </p:nvPr>
        </p:nvSpPr>
        <p:spPr>
          <a:xfrm>
            <a:off x="457200" y="990600"/>
            <a:ext cx="8229600" cy="2482731"/>
          </a:xfrm>
        </p:spPr>
        <p:txBody>
          <a:bodyPr/>
          <a:lstStyle/>
          <a:p>
            <a:endParaRPr lang="fr-FR" dirty="0"/>
          </a:p>
          <a:p>
            <a:pPr marL="0" indent="0">
              <a:buNone/>
            </a:pPr>
            <a:r>
              <a:rPr lang="fr-FR" sz="3200" b="1" dirty="0"/>
              <a:t>echo360poll.eu</a:t>
            </a:r>
            <a:endParaRPr lang="fr-FR" sz="2800" b="1" dirty="0"/>
          </a:p>
          <a:p>
            <a:pPr marL="0" indent="0">
              <a:buNone/>
            </a:pPr>
            <a:r>
              <a:rPr lang="fr-FR" dirty="0"/>
              <a:t>	</a:t>
            </a:r>
          </a:p>
          <a:p>
            <a:pPr marL="0" indent="0">
              <a:buNone/>
            </a:pPr>
            <a:r>
              <a:rPr lang="fr-FR" sz="3200" b="1" dirty="0"/>
              <a:t>Session ID: </a:t>
            </a:r>
            <a:r>
              <a:rPr lang="fr-FR" dirty="0"/>
              <a:t>	</a:t>
            </a:r>
            <a:endParaRPr lang="fr-FR" sz="1000" i="1" dirty="0"/>
          </a:p>
          <a:p>
            <a:endParaRPr lang="fr-FR" i="1" dirty="0"/>
          </a:p>
        </p:txBody>
      </p:sp>
    </p:spTree>
    <p:extLst>
      <p:ext uri="{BB962C8B-B14F-4D97-AF65-F5344CB8AC3E}">
        <p14:creationId xmlns:p14="http://schemas.microsoft.com/office/powerpoint/2010/main" val="4130071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9E1983EB-7436-8065-CCAC-DFB96EF5FA68}"/>
              </a:ext>
            </a:extLst>
          </p:cNvPr>
          <p:cNvSpPr>
            <a:spLocks noGrp="1"/>
          </p:cNvSpPr>
          <p:nvPr>
            <p:ph type="title"/>
          </p:nvPr>
        </p:nvSpPr>
        <p:spPr>
          <a:xfrm>
            <a:off x="0" y="0"/>
            <a:ext cx="9144000" cy="1107996"/>
          </a:xfrm>
        </p:spPr>
        <p:txBody>
          <a:bodyPr/>
          <a:lstStyle/>
          <a:p>
            <a:r>
              <a:rPr lang="en-US" dirty="0"/>
              <a:t>Can a person have 45 chromosomes and be phenotypically normal?</a:t>
            </a:r>
            <a:endParaRPr lang="en-CH" dirty="0"/>
          </a:p>
        </p:txBody>
      </p:sp>
      <p:sp>
        <p:nvSpPr>
          <p:cNvPr id="6" name="TPAnswers" title="Answer Text">
            <a:extLst>
              <a:ext uri="{FF2B5EF4-FFF2-40B4-BE49-F238E27FC236}">
                <a16:creationId xmlns:a16="http://schemas.microsoft.com/office/drawing/2014/main" id="{7F47DD00-E3EE-AE14-B264-3617199D7F69}"/>
              </a:ext>
            </a:extLst>
          </p:cNvPr>
          <p:cNvSpPr>
            <a:spLocks noGrp="1"/>
          </p:cNvSpPr>
          <p:nvPr>
            <p:ph idx="1"/>
          </p:nvPr>
        </p:nvSpPr>
        <p:spPr>
          <a:xfrm>
            <a:off x="209550" y="1359059"/>
            <a:ext cx="4743450" cy="5498941"/>
          </a:xfrm>
        </p:spPr>
        <p:txBody>
          <a:bodyPr/>
          <a:lstStyle/>
          <a:p>
            <a:pPr eaLnBrk="1" hangingPunct="1">
              <a:defRPr/>
            </a:pPr>
            <a:r>
              <a:rPr lang="en-US" dirty="0">
                <a:cs typeface="+mn-cs"/>
              </a:rPr>
              <a:t>Yes; this happens often</a:t>
            </a:r>
          </a:p>
          <a:p>
            <a:pPr eaLnBrk="1" hangingPunct="1">
              <a:defRPr/>
            </a:pPr>
            <a:r>
              <a:rPr lang="en-US" dirty="0">
                <a:cs typeface="+mn-cs"/>
              </a:rPr>
              <a:t>Yes, if the person is a translocation carrier</a:t>
            </a:r>
          </a:p>
          <a:p>
            <a:pPr eaLnBrk="1" hangingPunct="1">
              <a:defRPr/>
            </a:pPr>
            <a:r>
              <a:rPr lang="en-US" dirty="0">
                <a:cs typeface="+mn-cs"/>
              </a:rPr>
              <a:t>Yes, if it is the X chromosome that is monosomic</a:t>
            </a:r>
          </a:p>
          <a:p>
            <a:pPr eaLnBrk="1" hangingPunct="1">
              <a:defRPr/>
            </a:pPr>
            <a:r>
              <a:rPr lang="en-US" dirty="0">
                <a:cs typeface="+mn-cs"/>
              </a:rPr>
              <a:t>No; having 45 chromosomes always results in some phenotype</a:t>
            </a:r>
          </a:p>
          <a:p>
            <a:pPr eaLnBrk="1" hangingPunct="1">
              <a:defRPr/>
            </a:pPr>
            <a:r>
              <a:rPr lang="en-US" dirty="0">
                <a:cs typeface="+mn-cs"/>
              </a:rPr>
              <a:t>No; having only 45 chromosomes is lethal in humans</a:t>
            </a:r>
          </a:p>
        </p:txBody>
      </p:sp>
      <p:pic>
        <p:nvPicPr>
          <p:cNvPr id="8" name="TPChart" title="Results Chart">
            <a:extLst>
              <a:ext uri="{FF2B5EF4-FFF2-40B4-BE49-F238E27FC236}">
                <a16:creationId xmlns:a16="http://schemas.microsoft.com/office/drawing/2014/main" id="{69552A29-9606-621A-5E8F-6EF28F20340C}"/>
              </a:ext>
            </a:extLst>
          </p:cNvPr>
          <p:cNvPicPr>
            <a:picLocks/>
          </p:cNvPicPr>
          <p:nvPr>
            <p:custDataLst>
              <p:tags r:id="rId2"/>
            </p:custDataLst>
          </p:nvPr>
        </p:nvPicPr>
        <p:blipFill>
          <a:blip r:embed="rId4"/>
          <a:stretch>
            <a:fillRect/>
          </a:stretch>
        </p:blipFill>
        <p:spPr>
          <a:xfrm>
            <a:off x="5257800" y="2133600"/>
            <a:ext cx="3822700" cy="4610099"/>
          </a:xfrm>
          <a:prstGeom prst="rect">
            <a:avLst/>
          </a:prstGeom>
        </p:spPr>
      </p:pic>
    </p:spTree>
    <p:custDataLst>
      <p:tags r:id="rId1"/>
    </p:custDataLst>
    <p:extLst>
      <p:ext uri="{BB962C8B-B14F-4D97-AF65-F5344CB8AC3E}">
        <p14:creationId xmlns:p14="http://schemas.microsoft.com/office/powerpoint/2010/main" val="1498275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Can a person have 45 chromosomes and be phenotypically normal?</a:t>
            </a:r>
          </a:p>
        </p:txBody>
      </p:sp>
      <p:sp>
        <p:nvSpPr>
          <p:cNvPr id="3" name="Content Placeholder 2"/>
          <p:cNvSpPr>
            <a:spLocks noGrp="1"/>
          </p:cNvSpPr>
          <p:nvPr>
            <p:ph sz="half" idx="1"/>
          </p:nvPr>
        </p:nvSpPr>
        <p:spPr>
          <a:xfrm>
            <a:off x="452120" y="1813561"/>
            <a:ext cx="4419600" cy="5109091"/>
          </a:xfrm>
        </p:spPr>
        <p:txBody>
          <a:bodyPr/>
          <a:lstStyle/>
          <a:p>
            <a:pPr eaLnBrk="1" hangingPunct="1">
              <a:buFont typeface="+mj-lt"/>
              <a:buAutoNum type="alphaLcParenR" startAt="2"/>
              <a:defRPr/>
            </a:pPr>
            <a:r>
              <a:rPr lang="en-US" sz="2600" dirty="0">
                <a:cs typeface="+mn-cs"/>
              </a:rPr>
              <a:t>Yes, if the person is a translocation carrier</a:t>
            </a:r>
          </a:p>
          <a:p>
            <a:pPr marL="0" indent="0" eaLnBrk="1" hangingPunct="1">
              <a:buFont typeface="Arial" charset="0"/>
              <a:buNone/>
              <a:defRPr/>
            </a:pPr>
            <a:endParaRPr lang="en-US" sz="2600" dirty="0">
              <a:cs typeface="+mn-cs"/>
            </a:endParaRPr>
          </a:p>
          <a:p>
            <a:pPr marL="0" indent="0" eaLnBrk="1" hangingPunct="1">
              <a:buFont typeface="Arial" charset="0"/>
              <a:buNone/>
              <a:defRPr/>
            </a:pPr>
            <a:r>
              <a:rPr lang="en-US" sz="2600" dirty="0">
                <a:cs typeface="+mn-cs"/>
              </a:rPr>
              <a:t>If there is a translocation of most of an entire chromosome (shown here as a 14/21 translocation), then there is no loss of information, even if there are only 45 physically separate chromosomes. </a:t>
            </a:r>
            <a:r>
              <a:rPr lang="en-US" dirty="0">
                <a:cs typeface="+mn-cs"/>
              </a:rPr>
              <a:t> </a:t>
            </a:r>
          </a:p>
          <a:p>
            <a:pPr marL="0" indent="0" eaLnBrk="1" hangingPunct="1">
              <a:buFont typeface="Arial" charset="0"/>
              <a:buNone/>
              <a:defRPr/>
            </a:pPr>
            <a:endParaRPr lang="en-US" dirty="0">
              <a:cs typeface="+mn-cs"/>
            </a:endParaRPr>
          </a:p>
        </p:txBody>
      </p:sp>
      <p:cxnSp>
        <p:nvCxnSpPr>
          <p:cNvPr id="7" name="Straight Connector 6"/>
          <p:cNvCxnSpPr/>
          <p:nvPr/>
        </p:nvCxnSpPr>
        <p:spPr bwMode="auto">
          <a:xfrm flipH="1">
            <a:off x="76200" y="6492875"/>
            <a:ext cx="9004485" cy="0"/>
          </a:xfrm>
          <a:prstGeom prst="line">
            <a:avLst/>
          </a:prstGeom>
          <a:solidFill>
            <a:schemeClr val="accent1"/>
          </a:solidFill>
          <a:ln w="38100" cap="rnd" cmpd="sng" algn="ctr">
            <a:solidFill>
              <a:srgbClr val="2D488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8" name="Picture 7" descr="08_18Figure-L.jpg"/>
          <p:cNvPicPr>
            <a:picLocks noChangeAspect="1"/>
          </p:cNvPicPr>
          <p:nvPr/>
        </p:nvPicPr>
        <p:blipFill rotWithShape="1">
          <a:blip r:embed="rId2">
            <a:extLst>
              <a:ext uri="{28A0092B-C50C-407E-A947-70E740481C1C}">
                <a14:useLocalDpi xmlns:a14="http://schemas.microsoft.com/office/drawing/2010/main" val="0"/>
              </a:ext>
            </a:extLst>
          </a:blip>
          <a:srcRect b="23390"/>
          <a:stretch/>
        </p:blipFill>
        <p:spPr>
          <a:xfrm>
            <a:off x="5425440" y="2336801"/>
            <a:ext cx="3230880" cy="322071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320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75BB74C5-8D55-BAA8-1E02-7C8EF7D5D19B}"/>
              </a:ext>
            </a:extLst>
          </p:cNvPr>
          <p:cNvSpPr>
            <a:spLocks noGrp="1"/>
          </p:cNvSpPr>
          <p:nvPr>
            <p:ph type="title"/>
          </p:nvPr>
        </p:nvSpPr>
        <p:spPr>
          <a:xfrm>
            <a:off x="0" y="0"/>
            <a:ext cx="9144000" cy="1107996"/>
          </a:xfrm>
        </p:spPr>
        <p:txBody>
          <a:bodyPr/>
          <a:lstStyle/>
          <a:p>
            <a:r>
              <a:rPr lang="en-US" dirty="0"/>
              <a:t>Which of the following categories of mutations is not possible to pass to offspring?</a:t>
            </a:r>
            <a:endParaRPr lang="en-CH" dirty="0"/>
          </a:p>
        </p:txBody>
      </p:sp>
      <p:sp>
        <p:nvSpPr>
          <p:cNvPr id="6" name="TPAnswers" title="Answer Text">
            <a:extLst>
              <a:ext uri="{FF2B5EF4-FFF2-40B4-BE49-F238E27FC236}">
                <a16:creationId xmlns:a16="http://schemas.microsoft.com/office/drawing/2014/main" id="{48F370F4-5A9B-770F-B803-123B7E942160}"/>
              </a:ext>
            </a:extLst>
          </p:cNvPr>
          <p:cNvSpPr>
            <a:spLocks noGrp="1"/>
          </p:cNvSpPr>
          <p:nvPr>
            <p:ph idx="1"/>
          </p:nvPr>
        </p:nvSpPr>
        <p:spPr>
          <a:xfrm>
            <a:off x="457200" y="1600199"/>
            <a:ext cx="4368800" cy="2298065"/>
          </a:xfrm>
        </p:spPr>
        <p:txBody>
          <a:bodyPr/>
          <a:lstStyle/>
          <a:p>
            <a:r>
              <a:rPr lang="en-US" dirty="0"/>
              <a:t>silent </a:t>
            </a:r>
          </a:p>
          <a:p>
            <a:r>
              <a:rPr lang="en-US" dirty="0"/>
              <a:t>somatic </a:t>
            </a:r>
          </a:p>
          <a:p>
            <a:r>
              <a:rPr lang="en-US" dirty="0"/>
              <a:t>frameshift </a:t>
            </a:r>
          </a:p>
          <a:p>
            <a:r>
              <a:rPr lang="en-US" dirty="0"/>
              <a:t>induced </a:t>
            </a:r>
          </a:p>
          <a:p>
            <a:r>
              <a:rPr lang="en-US" dirty="0"/>
              <a:t>X-linked</a:t>
            </a:r>
          </a:p>
        </p:txBody>
      </p:sp>
      <p:pic>
        <p:nvPicPr>
          <p:cNvPr id="8" name="TPChart" title="Results Chart">
            <a:extLst>
              <a:ext uri="{FF2B5EF4-FFF2-40B4-BE49-F238E27FC236}">
                <a16:creationId xmlns:a16="http://schemas.microsoft.com/office/drawing/2014/main" id="{CABC7E54-46D4-273C-85A7-D35B008C1619}"/>
              </a:ext>
            </a:extLst>
          </p:cNvPr>
          <p:cNvPicPr>
            <a:picLocks/>
          </p:cNvPicPr>
          <p:nvPr>
            <p:custDataLst>
              <p:tags r:id="rId2"/>
            </p:custDataLst>
          </p:nvPr>
        </p:nvPicPr>
        <p:blipFill>
          <a:blip r:embed="rId4"/>
          <a:stretch>
            <a:fillRect/>
          </a:stretch>
        </p:blipFill>
        <p:spPr>
          <a:xfrm>
            <a:off x="4572000" y="1962150"/>
            <a:ext cx="4508500" cy="4781550"/>
          </a:xfrm>
          <a:prstGeom prst="rect">
            <a:avLst/>
          </a:prstGeom>
        </p:spPr>
      </p:pic>
    </p:spTree>
    <p:custDataLst>
      <p:tags r:id="rId1"/>
    </p:custDataLst>
    <p:extLst>
      <p:ext uri="{BB962C8B-B14F-4D97-AF65-F5344CB8AC3E}">
        <p14:creationId xmlns:p14="http://schemas.microsoft.com/office/powerpoint/2010/main" val="1866676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title"/>
          </p:nvPr>
        </p:nvSpPr>
        <p:spPr/>
        <p:txBody>
          <a:bodyPr/>
          <a:lstStyle/>
          <a:p>
            <a:r>
              <a:rPr lang="en-US"/>
              <a:t>Which of the following categories of mutations is not possible to pass to offspring?</a:t>
            </a:r>
          </a:p>
        </p:txBody>
      </p:sp>
      <p:sp>
        <p:nvSpPr>
          <p:cNvPr id="4102" name="Rectangle 6"/>
          <p:cNvSpPr>
            <a:spLocks noGrp="1" noChangeArrowheads="1"/>
          </p:cNvSpPr>
          <p:nvPr>
            <p:ph idx="1"/>
          </p:nvPr>
        </p:nvSpPr>
        <p:spPr>
          <a:xfrm>
            <a:off x="457200" y="2971800"/>
            <a:ext cx="8229600" cy="2144177"/>
          </a:xfrm>
        </p:spPr>
        <p:txBody>
          <a:bodyPr/>
          <a:lstStyle/>
          <a:p>
            <a:pPr>
              <a:buFont typeface="+mj-lt"/>
              <a:buAutoNum type="alphaLcParenR" startAt="2"/>
            </a:pPr>
            <a:r>
              <a:rPr lang="en-US" altLang="en-US" dirty="0"/>
              <a:t>somatic </a:t>
            </a:r>
          </a:p>
          <a:p>
            <a:pPr marL="0" indent="0">
              <a:buNone/>
            </a:pPr>
            <a:br>
              <a:rPr lang="en-US" altLang="en-US" dirty="0"/>
            </a:br>
            <a:r>
              <a:rPr lang="en-US" altLang="en-US" dirty="0"/>
              <a:t>Somatic mutations occur in any cell of the body except germ cells (which divide to form gametes), so they cannot be inherited by offspring.</a:t>
            </a:r>
          </a:p>
        </p:txBody>
      </p:sp>
    </p:spTree>
    <p:extLst>
      <p:ext uri="{BB962C8B-B14F-4D97-AF65-F5344CB8AC3E}">
        <p14:creationId xmlns:p14="http://schemas.microsoft.com/office/powerpoint/2010/main" val="1943738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8193AC19-CB38-D197-C21F-74B1B161E64D}"/>
              </a:ext>
            </a:extLst>
          </p:cNvPr>
          <p:cNvSpPr>
            <a:spLocks noGrp="1"/>
          </p:cNvSpPr>
          <p:nvPr>
            <p:ph type="title"/>
          </p:nvPr>
        </p:nvSpPr>
        <p:spPr/>
        <p:txBody>
          <a:bodyPr/>
          <a:lstStyle/>
          <a:p>
            <a:r>
              <a:rPr lang="en-US" dirty="0"/>
              <a:t>A tautomeric shift may result in _____.</a:t>
            </a:r>
            <a:endParaRPr lang="en-CH" dirty="0"/>
          </a:p>
        </p:txBody>
      </p:sp>
      <p:sp>
        <p:nvSpPr>
          <p:cNvPr id="6" name="TPAnswers" title="Answer Text">
            <a:extLst>
              <a:ext uri="{FF2B5EF4-FFF2-40B4-BE49-F238E27FC236}">
                <a16:creationId xmlns:a16="http://schemas.microsoft.com/office/drawing/2014/main" id="{05D82D3F-8750-D878-496D-8C3CA817CB31}"/>
              </a:ext>
            </a:extLst>
          </p:cNvPr>
          <p:cNvSpPr>
            <a:spLocks noGrp="1"/>
          </p:cNvSpPr>
          <p:nvPr>
            <p:ph idx="1"/>
          </p:nvPr>
        </p:nvSpPr>
        <p:spPr>
          <a:xfrm>
            <a:off x="203200" y="1873885"/>
            <a:ext cx="4368800" cy="2298065"/>
          </a:xfrm>
        </p:spPr>
        <p:txBody>
          <a:bodyPr/>
          <a:lstStyle/>
          <a:p>
            <a:r>
              <a:rPr lang="en-US" dirty="0"/>
              <a:t>transition mutations</a:t>
            </a:r>
          </a:p>
          <a:p>
            <a:r>
              <a:rPr lang="en-US" dirty="0"/>
              <a:t>transversion mutations</a:t>
            </a:r>
          </a:p>
          <a:p>
            <a:r>
              <a:rPr lang="en-US" dirty="0"/>
              <a:t>frameshift mutations</a:t>
            </a:r>
          </a:p>
          <a:p>
            <a:r>
              <a:rPr lang="en-US" dirty="0"/>
              <a:t>induced mutations</a:t>
            </a:r>
          </a:p>
          <a:p>
            <a:r>
              <a:rPr lang="en-US" dirty="0"/>
              <a:t>any of the above</a:t>
            </a:r>
            <a:endParaRPr lang="en-CH" dirty="0"/>
          </a:p>
        </p:txBody>
      </p:sp>
      <p:pic>
        <p:nvPicPr>
          <p:cNvPr id="8" name="TPChart" title="Results Chart">
            <a:extLst>
              <a:ext uri="{FF2B5EF4-FFF2-40B4-BE49-F238E27FC236}">
                <a16:creationId xmlns:a16="http://schemas.microsoft.com/office/drawing/2014/main" id="{C3D32CF6-093C-AED4-EC87-D49E2DF92F89}"/>
              </a:ext>
            </a:extLst>
          </p:cNvPr>
          <p:cNvPicPr>
            <a:picLocks/>
          </p:cNvPicPr>
          <p:nvPr>
            <p:custDataLst>
              <p:tags r:id="rId2"/>
            </p:custDataLst>
          </p:nvPr>
        </p:nvPicPr>
        <p:blipFill>
          <a:blip r:embed="rId4"/>
          <a:stretch>
            <a:fillRect/>
          </a:stretch>
        </p:blipFill>
        <p:spPr>
          <a:xfrm>
            <a:off x="4508500" y="1600200"/>
            <a:ext cx="4572000" cy="5143500"/>
          </a:xfrm>
          <a:prstGeom prst="rect">
            <a:avLst/>
          </a:prstGeom>
        </p:spPr>
      </p:pic>
    </p:spTree>
    <p:custDataLst>
      <p:tags r:id="rId1"/>
    </p:custDataLst>
    <p:extLst>
      <p:ext uri="{BB962C8B-B14F-4D97-AF65-F5344CB8AC3E}">
        <p14:creationId xmlns:p14="http://schemas.microsoft.com/office/powerpoint/2010/main" val="746743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p:txBody>
          <a:bodyPr/>
          <a:lstStyle/>
          <a:p>
            <a:r>
              <a:rPr lang="en-US"/>
              <a:t>A tautomeric shift may result in _____.</a:t>
            </a:r>
          </a:p>
        </p:txBody>
      </p:sp>
      <p:sp>
        <p:nvSpPr>
          <p:cNvPr id="6150" name="Rectangle 6"/>
          <p:cNvSpPr>
            <a:spLocks noGrp="1" noChangeArrowheads="1"/>
          </p:cNvSpPr>
          <p:nvPr>
            <p:ph idx="1"/>
          </p:nvPr>
        </p:nvSpPr>
        <p:spPr>
          <a:xfrm>
            <a:off x="457200" y="2331074"/>
            <a:ext cx="8229600" cy="3973215"/>
          </a:xfrm>
        </p:spPr>
        <p:txBody>
          <a:bodyPr/>
          <a:lstStyle/>
          <a:p>
            <a:r>
              <a:rPr lang="en-US" altLang="en-US" dirty="0"/>
              <a:t>transition mutations</a:t>
            </a:r>
          </a:p>
          <a:p>
            <a:pPr marL="0" indent="0">
              <a:buNone/>
            </a:pPr>
            <a:br>
              <a:rPr lang="en-US" altLang="en-US" dirty="0"/>
            </a:br>
            <a:r>
              <a:rPr lang="en-US" altLang="en-US" dirty="0"/>
              <a:t>Bases can exist as different isomers, called </a:t>
            </a:r>
            <a:r>
              <a:rPr lang="en-US" altLang="en-US" dirty="0" err="1"/>
              <a:t>tautomers</a:t>
            </a:r>
            <a:r>
              <a:rPr lang="en-US" altLang="en-US" dirty="0"/>
              <a:t>. However, a purine remains a purine and a pyrimidine remains a pyrimidine. What does change is what it can base-pair with. In this form of spontaneous mutation, the base pairs with the wrong partner. This results in a purine-to-purine mutation and a pyrimidine-to-pyrimidine mutation, which are transition mutations. </a:t>
            </a:r>
          </a:p>
        </p:txBody>
      </p:sp>
    </p:spTree>
    <p:extLst>
      <p:ext uri="{BB962C8B-B14F-4D97-AF65-F5344CB8AC3E}">
        <p14:creationId xmlns:p14="http://schemas.microsoft.com/office/powerpoint/2010/main" val="3098200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A628A15A-9F34-61E2-3B42-71545DB0AF9E}"/>
              </a:ext>
            </a:extLst>
          </p:cNvPr>
          <p:cNvSpPr>
            <a:spLocks noGrp="1"/>
          </p:cNvSpPr>
          <p:nvPr>
            <p:ph type="title"/>
          </p:nvPr>
        </p:nvSpPr>
        <p:spPr>
          <a:xfrm>
            <a:off x="0" y="0"/>
            <a:ext cx="9144000" cy="1107996"/>
          </a:xfrm>
        </p:spPr>
        <p:txBody>
          <a:bodyPr/>
          <a:lstStyle/>
          <a:p>
            <a:r>
              <a:rPr lang="en-US" dirty="0"/>
              <a:t>Which of the following can result in frameshift mutations?</a:t>
            </a:r>
            <a:endParaRPr lang="en-CH" dirty="0"/>
          </a:p>
        </p:txBody>
      </p:sp>
      <p:sp>
        <p:nvSpPr>
          <p:cNvPr id="6" name="TPAnswers" title="Answer Text">
            <a:extLst>
              <a:ext uri="{FF2B5EF4-FFF2-40B4-BE49-F238E27FC236}">
                <a16:creationId xmlns:a16="http://schemas.microsoft.com/office/drawing/2014/main" id="{E496D460-256F-D690-CEB0-8646EC621149}"/>
              </a:ext>
            </a:extLst>
          </p:cNvPr>
          <p:cNvSpPr>
            <a:spLocks noGrp="1"/>
          </p:cNvSpPr>
          <p:nvPr>
            <p:ph idx="1"/>
          </p:nvPr>
        </p:nvSpPr>
        <p:spPr>
          <a:xfrm>
            <a:off x="457200" y="1600199"/>
            <a:ext cx="4368800" cy="2298065"/>
          </a:xfrm>
        </p:spPr>
        <p:txBody>
          <a:bodyPr/>
          <a:lstStyle/>
          <a:p>
            <a:r>
              <a:rPr lang="en-US" dirty="0"/>
              <a:t>alkylating agent</a:t>
            </a:r>
          </a:p>
          <a:p>
            <a:r>
              <a:rPr lang="en-US" dirty="0"/>
              <a:t>tautomeric shift </a:t>
            </a:r>
          </a:p>
          <a:p>
            <a:r>
              <a:rPr lang="en-US" dirty="0"/>
              <a:t>base analog</a:t>
            </a:r>
          </a:p>
          <a:p>
            <a:r>
              <a:rPr lang="en-US" dirty="0"/>
              <a:t>intercalating agent</a:t>
            </a:r>
          </a:p>
          <a:p>
            <a:r>
              <a:rPr lang="en-US" dirty="0"/>
              <a:t>deamination</a:t>
            </a:r>
            <a:endParaRPr lang="en-CH" dirty="0"/>
          </a:p>
        </p:txBody>
      </p:sp>
      <p:pic>
        <p:nvPicPr>
          <p:cNvPr id="8" name="TPChart" title="Results Chart">
            <a:extLst>
              <a:ext uri="{FF2B5EF4-FFF2-40B4-BE49-F238E27FC236}">
                <a16:creationId xmlns:a16="http://schemas.microsoft.com/office/drawing/2014/main" id="{38B45A68-C68E-64D3-BC69-0998D7DE0E1B}"/>
              </a:ext>
            </a:extLst>
          </p:cNvPr>
          <p:cNvPicPr>
            <a:picLocks/>
          </p:cNvPicPr>
          <p:nvPr>
            <p:custDataLst>
              <p:tags r:id="rId2"/>
            </p:custDataLst>
          </p:nvPr>
        </p:nvPicPr>
        <p:blipFill>
          <a:blip r:embed="rId4"/>
          <a:stretch>
            <a:fillRect/>
          </a:stretch>
        </p:blipFill>
        <p:spPr>
          <a:xfrm>
            <a:off x="4508500" y="1600200"/>
            <a:ext cx="4572000" cy="5143500"/>
          </a:xfrm>
          <a:prstGeom prst="rect">
            <a:avLst/>
          </a:prstGeom>
        </p:spPr>
      </p:pic>
    </p:spTree>
    <p:custDataLst>
      <p:tags r:id="rId1"/>
    </p:custDataLst>
    <p:extLst>
      <p:ext uri="{BB962C8B-B14F-4D97-AF65-F5344CB8AC3E}">
        <p14:creationId xmlns:p14="http://schemas.microsoft.com/office/powerpoint/2010/main" val="1860916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Grp="1" noChangeArrowheads="1"/>
          </p:cNvSpPr>
          <p:nvPr>
            <p:ph type="title"/>
          </p:nvPr>
        </p:nvSpPr>
        <p:spPr/>
        <p:txBody>
          <a:bodyPr/>
          <a:lstStyle/>
          <a:p>
            <a:r>
              <a:rPr lang="en-US"/>
              <a:t>Which of the following can result in frameshift mutations?</a:t>
            </a:r>
          </a:p>
        </p:txBody>
      </p:sp>
      <p:sp>
        <p:nvSpPr>
          <p:cNvPr id="8198" name="Rectangle 6"/>
          <p:cNvSpPr>
            <a:spLocks noGrp="1" noChangeArrowheads="1"/>
          </p:cNvSpPr>
          <p:nvPr>
            <p:ph idx="1"/>
          </p:nvPr>
        </p:nvSpPr>
        <p:spPr>
          <a:xfrm>
            <a:off x="457200" y="2971800"/>
            <a:ext cx="8229600" cy="2544286"/>
          </a:xfrm>
        </p:spPr>
        <p:txBody>
          <a:bodyPr/>
          <a:lstStyle/>
          <a:p>
            <a:pPr>
              <a:buFont typeface="+mj-lt"/>
              <a:buAutoNum type="alphaLcParenR" startAt="4"/>
            </a:pPr>
            <a:r>
              <a:rPr lang="en-US" altLang="en-US" dirty="0"/>
              <a:t>intercalating agent</a:t>
            </a:r>
          </a:p>
          <a:p>
            <a:pPr marL="0" indent="0">
              <a:buNone/>
            </a:pPr>
            <a:br>
              <a:rPr lang="en-US" altLang="en-US" dirty="0"/>
            </a:br>
            <a:r>
              <a:rPr lang="en-US" altLang="en-US" dirty="0"/>
              <a:t>Intercalating agents wedge between base pairs in the double helix, causing deletions or insertions during replication or repair. The other choices generally result in mispairing, which leads to substitution mutations.</a:t>
            </a:r>
          </a:p>
        </p:txBody>
      </p:sp>
    </p:spTree>
    <p:extLst>
      <p:ext uri="{BB962C8B-B14F-4D97-AF65-F5344CB8AC3E}">
        <p14:creationId xmlns:p14="http://schemas.microsoft.com/office/powerpoint/2010/main" val="379193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A79DE35B-B26A-50DF-BF53-A4F487217D7D}"/>
              </a:ext>
            </a:extLst>
          </p:cNvPr>
          <p:cNvSpPr>
            <a:spLocks noGrp="1"/>
          </p:cNvSpPr>
          <p:nvPr>
            <p:ph type="title"/>
          </p:nvPr>
        </p:nvSpPr>
        <p:spPr>
          <a:xfrm>
            <a:off x="0" y="0"/>
            <a:ext cx="9144000" cy="1569660"/>
          </a:xfrm>
        </p:spPr>
        <p:txBody>
          <a:bodyPr/>
          <a:lstStyle/>
          <a:p>
            <a:r>
              <a:rPr lang="en-US" dirty="0"/>
              <a:t>Which of the following DNA repair mechanisms is most often used by bacteria to repair thymine dimers?</a:t>
            </a:r>
            <a:endParaRPr lang="en-CH" dirty="0"/>
          </a:p>
        </p:txBody>
      </p:sp>
      <p:sp>
        <p:nvSpPr>
          <p:cNvPr id="6" name="TPAnswers" title="Answer Text">
            <a:extLst>
              <a:ext uri="{FF2B5EF4-FFF2-40B4-BE49-F238E27FC236}">
                <a16:creationId xmlns:a16="http://schemas.microsoft.com/office/drawing/2014/main" id="{A2749244-76C7-B94C-9544-17AA9DF6A52E}"/>
              </a:ext>
            </a:extLst>
          </p:cNvPr>
          <p:cNvSpPr>
            <a:spLocks noGrp="1"/>
          </p:cNvSpPr>
          <p:nvPr>
            <p:ph idx="1"/>
          </p:nvPr>
        </p:nvSpPr>
        <p:spPr>
          <a:xfrm>
            <a:off x="203200" y="2184608"/>
            <a:ext cx="4368800" cy="2698175"/>
          </a:xfrm>
        </p:spPr>
        <p:txBody>
          <a:bodyPr/>
          <a:lstStyle/>
          <a:p>
            <a:r>
              <a:rPr lang="en-US" dirty="0"/>
              <a:t>photoreactivation repair </a:t>
            </a:r>
          </a:p>
          <a:p>
            <a:r>
              <a:rPr lang="en-US" dirty="0"/>
              <a:t>double-stranded DNA repair</a:t>
            </a:r>
          </a:p>
          <a:p>
            <a:r>
              <a:rPr lang="en-US" dirty="0"/>
              <a:t>mismatch repair</a:t>
            </a:r>
          </a:p>
          <a:p>
            <a:r>
              <a:rPr lang="en-US" dirty="0" err="1"/>
              <a:t>postreplication</a:t>
            </a:r>
            <a:r>
              <a:rPr lang="en-US" dirty="0"/>
              <a:t> repair</a:t>
            </a:r>
          </a:p>
          <a:p>
            <a:r>
              <a:rPr lang="en-US" dirty="0"/>
              <a:t>proofreading</a:t>
            </a:r>
          </a:p>
        </p:txBody>
      </p:sp>
      <p:pic>
        <p:nvPicPr>
          <p:cNvPr id="8" name="TPChart" title="Results Chart">
            <a:extLst>
              <a:ext uri="{FF2B5EF4-FFF2-40B4-BE49-F238E27FC236}">
                <a16:creationId xmlns:a16="http://schemas.microsoft.com/office/drawing/2014/main" id="{7BD5F57D-082C-4259-287E-F9206A5E43F9}"/>
              </a:ext>
            </a:extLst>
          </p:cNvPr>
          <p:cNvPicPr>
            <a:picLocks/>
          </p:cNvPicPr>
          <p:nvPr>
            <p:custDataLst>
              <p:tags r:id="rId2"/>
            </p:custDataLst>
          </p:nvPr>
        </p:nvPicPr>
        <p:blipFill>
          <a:blip r:embed="rId4"/>
          <a:stretch>
            <a:fillRect/>
          </a:stretch>
        </p:blipFill>
        <p:spPr>
          <a:xfrm>
            <a:off x="4857750" y="1924050"/>
            <a:ext cx="4222750" cy="4819650"/>
          </a:xfrm>
          <a:prstGeom prst="rect">
            <a:avLst/>
          </a:prstGeom>
        </p:spPr>
      </p:pic>
    </p:spTree>
    <p:custDataLst>
      <p:tags r:id="rId1"/>
    </p:custDataLst>
    <p:extLst>
      <p:ext uri="{BB962C8B-B14F-4D97-AF65-F5344CB8AC3E}">
        <p14:creationId xmlns:p14="http://schemas.microsoft.com/office/powerpoint/2010/main" val="1808254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A7534A9E-53CB-20D0-409F-98EC5E43BD86}"/>
              </a:ext>
            </a:extLst>
          </p:cNvPr>
          <p:cNvSpPr>
            <a:spLocks noGrp="1"/>
          </p:cNvSpPr>
          <p:nvPr>
            <p:ph type="title"/>
          </p:nvPr>
        </p:nvSpPr>
        <p:spPr>
          <a:xfrm>
            <a:off x="0" y="0"/>
            <a:ext cx="9144000" cy="1107996"/>
          </a:xfrm>
        </p:spPr>
        <p:txBody>
          <a:bodyPr/>
          <a:lstStyle/>
          <a:p>
            <a:r>
              <a:rPr lang="en-US" dirty="0"/>
              <a:t>A human individual with 47 chromosomes has</a:t>
            </a:r>
            <a:br>
              <a:rPr lang="en-US" dirty="0"/>
            </a:br>
            <a:r>
              <a:rPr lang="en-US" dirty="0"/>
              <a:t>a _____.</a:t>
            </a:r>
            <a:endParaRPr lang="en-CH" dirty="0"/>
          </a:p>
        </p:txBody>
      </p:sp>
      <p:sp>
        <p:nvSpPr>
          <p:cNvPr id="6" name="TPAnswers" title="Answer Text">
            <a:extLst>
              <a:ext uri="{FF2B5EF4-FFF2-40B4-BE49-F238E27FC236}">
                <a16:creationId xmlns:a16="http://schemas.microsoft.com/office/drawing/2014/main" id="{6C777C87-F348-FFD3-18C9-56B5ED1425FE}"/>
              </a:ext>
            </a:extLst>
          </p:cNvPr>
          <p:cNvSpPr>
            <a:spLocks noGrp="1"/>
          </p:cNvSpPr>
          <p:nvPr>
            <p:ph idx="1"/>
          </p:nvPr>
        </p:nvSpPr>
        <p:spPr>
          <a:xfrm>
            <a:off x="457200" y="1600199"/>
            <a:ext cx="4368800" cy="2298065"/>
          </a:xfrm>
        </p:spPr>
        <p:txBody>
          <a:bodyPr/>
          <a:lstStyle/>
          <a:p>
            <a:pPr eaLnBrk="1" hangingPunct="1">
              <a:buSzTx/>
              <a:defRPr/>
            </a:pPr>
            <a:r>
              <a:rPr lang="en-US" dirty="0">
                <a:cs typeface="+mn-cs"/>
              </a:rPr>
              <a:t>monosomy</a:t>
            </a:r>
          </a:p>
          <a:p>
            <a:pPr eaLnBrk="1" hangingPunct="1">
              <a:buSzTx/>
              <a:defRPr/>
            </a:pPr>
            <a:r>
              <a:rPr lang="en-US" dirty="0">
                <a:cs typeface="+mn-cs"/>
              </a:rPr>
              <a:t>trisomy</a:t>
            </a:r>
          </a:p>
          <a:p>
            <a:pPr eaLnBrk="1" hangingPunct="1">
              <a:buSzTx/>
              <a:defRPr/>
            </a:pPr>
            <a:r>
              <a:rPr lang="en-US" dirty="0">
                <a:cs typeface="+mn-cs"/>
              </a:rPr>
              <a:t>euploidy</a:t>
            </a:r>
          </a:p>
          <a:p>
            <a:pPr eaLnBrk="1" hangingPunct="1">
              <a:buSzTx/>
              <a:defRPr/>
            </a:pPr>
            <a:r>
              <a:rPr lang="en-US" dirty="0">
                <a:cs typeface="+mn-cs"/>
              </a:rPr>
              <a:t>diploidy</a:t>
            </a:r>
          </a:p>
          <a:p>
            <a:pPr eaLnBrk="1" hangingPunct="1">
              <a:buSzTx/>
              <a:defRPr/>
            </a:pPr>
            <a:r>
              <a:rPr lang="en-US" dirty="0" err="1">
                <a:cs typeface="+mn-cs"/>
              </a:rPr>
              <a:t>triploidy</a:t>
            </a:r>
            <a:endParaRPr lang="en-US" dirty="0">
              <a:cs typeface="+mn-cs"/>
            </a:endParaRPr>
          </a:p>
        </p:txBody>
      </p:sp>
      <p:pic>
        <p:nvPicPr>
          <p:cNvPr id="8" name="TPChart" title="Results Chart">
            <a:extLst>
              <a:ext uri="{FF2B5EF4-FFF2-40B4-BE49-F238E27FC236}">
                <a16:creationId xmlns:a16="http://schemas.microsoft.com/office/drawing/2014/main" id="{E31B8DE4-6C01-0982-8456-04D4C7B2CBF1}"/>
              </a:ext>
            </a:extLst>
          </p:cNvPr>
          <p:cNvPicPr>
            <a:picLocks/>
          </p:cNvPicPr>
          <p:nvPr>
            <p:custDataLst>
              <p:tags r:id="rId2"/>
            </p:custDataLst>
          </p:nvPr>
        </p:nvPicPr>
        <p:blipFill>
          <a:blip r:embed="rId4"/>
          <a:stretch>
            <a:fillRect/>
          </a:stretch>
        </p:blipFill>
        <p:spPr>
          <a:xfrm>
            <a:off x="4508500" y="1600200"/>
            <a:ext cx="4572000" cy="5143500"/>
          </a:xfrm>
          <a:prstGeom prst="rect">
            <a:avLst/>
          </a:prstGeom>
        </p:spPr>
      </p:pic>
    </p:spTree>
    <p:custDataLst>
      <p:tags r:id="rId1"/>
    </p:custDataLst>
    <p:extLst>
      <p:ext uri="{BB962C8B-B14F-4D97-AF65-F5344CB8AC3E}">
        <p14:creationId xmlns:p14="http://schemas.microsoft.com/office/powerpoint/2010/main" val="1942089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ph type="title"/>
          </p:nvPr>
        </p:nvSpPr>
        <p:spPr/>
        <p:txBody>
          <a:bodyPr/>
          <a:lstStyle/>
          <a:p>
            <a:r>
              <a:rPr lang="en-US"/>
              <a:t>Which of the following DNA repair mechanisms is most often used by bacteria to repair thymine dimers?</a:t>
            </a:r>
          </a:p>
        </p:txBody>
      </p:sp>
      <p:sp>
        <p:nvSpPr>
          <p:cNvPr id="10246" name="Rectangle 6"/>
          <p:cNvSpPr>
            <a:spLocks noGrp="1" noChangeArrowheads="1"/>
          </p:cNvSpPr>
          <p:nvPr>
            <p:ph idx="1"/>
          </p:nvPr>
        </p:nvSpPr>
        <p:spPr>
          <a:xfrm>
            <a:off x="457200" y="2971800"/>
            <a:ext cx="8229600" cy="1744067"/>
          </a:xfrm>
        </p:spPr>
        <p:txBody>
          <a:bodyPr/>
          <a:lstStyle/>
          <a:p>
            <a:r>
              <a:rPr lang="en-US" altLang="en-US" dirty="0" err="1"/>
              <a:t>photoreactivation</a:t>
            </a:r>
            <a:r>
              <a:rPr lang="en-US" altLang="en-US" dirty="0"/>
              <a:t> repair </a:t>
            </a:r>
          </a:p>
          <a:p>
            <a:pPr marL="0" indent="0">
              <a:buNone/>
            </a:pPr>
            <a:br>
              <a:rPr lang="en-US" altLang="en-US" dirty="0"/>
            </a:br>
            <a:r>
              <a:rPr lang="en-US" altLang="en-US" dirty="0"/>
              <a:t>In this type of repair, the photoreactivation enzyme uses energy from a photon to cleave thymine dimers. </a:t>
            </a:r>
          </a:p>
        </p:txBody>
      </p:sp>
    </p:spTree>
    <p:extLst>
      <p:ext uri="{BB962C8B-B14F-4D97-AF65-F5344CB8AC3E}">
        <p14:creationId xmlns:p14="http://schemas.microsoft.com/office/powerpoint/2010/main" val="3532739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C1AAAB4E-C9D8-B06D-2144-2FFA4E202AB2}"/>
              </a:ext>
            </a:extLst>
          </p:cNvPr>
          <p:cNvSpPr>
            <a:spLocks noGrp="1"/>
          </p:cNvSpPr>
          <p:nvPr>
            <p:ph type="title"/>
          </p:nvPr>
        </p:nvSpPr>
        <p:spPr>
          <a:xfrm>
            <a:off x="0" y="0"/>
            <a:ext cx="9144000" cy="1107996"/>
          </a:xfrm>
        </p:spPr>
        <p:txBody>
          <a:bodyPr/>
          <a:lstStyle/>
          <a:p>
            <a:r>
              <a:rPr lang="en-US" dirty="0"/>
              <a:t>Which of the following is a potential effect of transposons in the genome?</a:t>
            </a:r>
            <a:endParaRPr lang="en-CH" dirty="0"/>
          </a:p>
        </p:txBody>
      </p:sp>
      <p:sp>
        <p:nvSpPr>
          <p:cNvPr id="6" name="TPAnswers" title="Answer Text">
            <a:extLst>
              <a:ext uri="{FF2B5EF4-FFF2-40B4-BE49-F238E27FC236}">
                <a16:creationId xmlns:a16="http://schemas.microsoft.com/office/drawing/2014/main" id="{BE1FDF4E-2415-8941-0BA8-10E41FD17DF5}"/>
              </a:ext>
            </a:extLst>
          </p:cNvPr>
          <p:cNvSpPr>
            <a:spLocks noGrp="1"/>
          </p:cNvSpPr>
          <p:nvPr>
            <p:ph idx="1"/>
          </p:nvPr>
        </p:nvSpPr>
        <p:spPr>
          <a:xfrm>
            <a:off x="222250" y="1619249"/>
            <a:ext cx="4368800" cy="3898503"/>
          </a:xfrm>
        </p:spPr>
        <p:txBody>
          <a:bodyPr/>
          <a:lstStyle/>
          <a:p>
            <a:r>
              <a:rPr lang="en-US" dirty="0"/>
              <a:t>gene inactivation by insertional mutagenesis</a:t>
            </a:r>
          </a:p>
          <a:p>
            <a:r>
              <a:rPr lang="en-US" dirty="0"/>
              <a:t>change in gene regulation by insertion in regulatory regions</a:t>
            </a:r>
          </a:p>
          <a:p>
            <a:r>
              <a:rPr lang="en-US" dirty="0"/>
              <a:t>alteration of splice sites of genes</a:t>
            </a:r>
          </a:p>
          <a:p>
            <a:r>
              <a:rPr lang="en-US" dirty="0"/>
              <a:t>exon shuffling</a:t>
            </a:r>
          </a:p>
          <a:p>
            <a:r>
              <a:rPr lang="en-US" dirty="0"/>
              <a:t>all of the above</a:t>
            </a:r>
          </a:p>
        </p:txBody>
      </p:sp>
      <p:pic>
        <p:nvPicPr>
          <p:cNvPr id="8" name="TPChart" title="Results Chart">
            <a:extLst>
              <a:ext uri="{FF2B5EF4-FFF2-40B4-BE49-F238E27FC236}">
                <a16:creationId xmlns:a16="http://schemas.microsoft.com/office/drawing/2014/main" id="{8D29D1EB-0793-D3AC-188F-1A46FA966AF3}"/>
              </a:ext>
            </a:extLst>
          </p:cNvPr>
          <p:cNvPicPr>
            <a:picLocks/>
          </p:cNvPicPr>
          <p:nvPr>
            <p:custDataLst>
              <p:tags r:id="rId2"/>
            </p:custDataLst>
          </p:nvPr>
        </p:nvPicPr>
        <p:blipFill>
          <a:blip r:embed="rId4"/>
          <a:stretch>
            <a:fillRect/>
          </a:stretch>
        </p:blipFill>
        <p:spPr>
          <a:xfrm>
            <a:off x="4826000" y="1752600"/>
            <a:ext cx="4254500" cy="4991100"/>
          </a:xfrm>
          <a:prstGeom prst="rect">
            <a:avLst/>
          </a:prstGeom>
        </p:spPr>
      </p:pic>
    </p:spTree>
    <p:custDataLst>
      <p:tags r:id="rId1"/>
    </p:custDataLst>
    <p:extLst>
      <p:ext uri="{BB962C8B-B14F-4D97-AF65-F5344CB8AC3E}">
        <p14:creationId xmlns:p14="http://schemas.microsoft.com/office/powerpoint/2010/main" val="393032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Grp="1" noChangeArrowheads="1"/>
          </p:cNvSpPr>
          <p:nvPr>
            <p:ph type="title"/>
          </p:nvPr>
        </p:nvSpPr>
        <p:spPr/>
        <p:txBody>
          <a:bodyPr/>
          <a:lstStyle/>
          <a:p>
            <a:r>
              <a:rPr lang="en-US"/>
              <a:t>Which of the following is a potential effect of transposons in the genome?</a:t>
            </a:r>
          </a:p>
        </p:txBody>
      </p:sp>
      <p:sp>
        <p:nvSpPr>
          <p:cNvPr id="12294" name="Rectangle 6"/>
          <p:cNvSpPr>
            <a:spLocks noGrp="1" noChangeArrowheads="1"/>
          </p:cNvSpPr>
          <p:nvPr>
            <p:ph idx="1"/>
          </p:nvPr>
        </p:nvSpPr>
        <p:spPr>
          <a:xfrm>
            <a:off x="457200" y="2971800"/>
            <a:ext cx="8229600" cy="2195473"/>
          </a:xfrm>
        </p:spPr>
        <p:txBody>
          <a:bodyPr/>
          <a:lstStyle/>
          <a:p>
            <a:pPr>
              <a:buFont typeface="+mj-lt"/>
              <a:buAutoNum type="alphaLcParenR" startAt="5"/>
            </a:pPr>
            <a:r>
              <a:rPr lang="en-US" dirty="0"/>
              <a:t>all of the above</a:t>
            </a:r>
          </a:p>
          <a:p>
            <a:pPr>
              <a:buAutoNum type="alphaLcParenR" startAt="5"/>
            </a:pPr>
            <a:endParaRPr lang="en-US" dirty="0"/>
          </a:p>
          <a:p>
            <a:pPr marL="0" indent="0">
              <a:buNone/>
            </a:pPr>
            <a:r>
              <a:rPr lang="en-US" dirty="0"/>
              <a:t>Transposons have demonstrated a wide range of effects on the genome, including those listed among the answers.</a:t>
            </a:r>
          </a:p>
        </p:txBody>
      </p:sp>
    </p:spTree>
    <p:extLst>
      <p:ext uri="{BB962C8B-B14F-4D97-AF65-F5344CB8AC3E}">
        <p14:creationId xmlns:p14="http://schemas.microsoft.com/office/powerpoint/2010/main" val="1843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48560AB3-B400-D2A3-500D-DD5042CC6C4C}"/>
              </a:ext>
            </a:extLst>
          </p:cNvPr>
          <p:cNvSpPr>
            <a:spLocks noGrp="1"/>
          </p:cNvSpPr>
          <p:nvPr>
            <p:ph type="title"/>
          </p:nvPr>
        </p:nvSpPr>
        <p:spPr>
          <a:xfrm>
            <a:off x="0" y="0"/>
            <a:ext cx="9144000" cy="2031325"/>
          </a:xfrm>
        </p:spPr>
        <p:txBody>
          <a:bodyPr/>
          <a:lstStyle/>
          <a:p>
            <a:r>
              <a:rPr lang="en-US" dirty="0"/>
              <a:t>While there are several mutations that give rise to cystic fibrosis, a common one is a three-base-pair deletion at position 508 of the </a:t>
            </a:r>
            <a:r>
              <a:rPr lang="en-US" i="1" dirty="0"/>
              <a:t>CFTR</a:t>
            </a:r>
            <a:r>
              <a:rPr lang="en-US" dirty="0"/>
              <a:t> gene. This would result in ______.</a:t>
            </a:r>
            <a:endParaRPr lang="en-CH" dirty="0"/>
          </a:p>
        </p:txBody>
      </p:sp>
      <p:sp>
        <p:nvSpPr>
          <p:cNvPr id="6" name="TPAnswers" title="Answer Text">
            <a:extLst>
              <a:ext uri="{FF2B5EF4-FFF2-40B4-BE49-F238E27FC236}">
                <a16:creationId xmlns:a16="http://schemas.microsoft.com/office/drawing/2014/main" id="{246433B1-9244-B049-20F7-0521F30E7449}"/>
              </a:ext>
            </a:extLst>
          </p:cNvPr>
          <p:cNvSpPr>
            <a:spLocks noGrp="1"/>
          </p:cNvSpPr>
          <p:nvPr>
            <p:ph idx="1"/>
          </p:nvPr>
        </p:nvSpPr>
        <p:spPr>
          <a:xfrm>
            <a:off x="203200" y="2325291"/>
            <a:ext cx="4368800" cy="3898503"/>
          </a:xfrm>
        </p:spPr>
        <p:txBody>
          <a:bodyPr/>
          <a:lstStyle/>
          <a:p>
            <a:r>
              <a:rPr lang="en-US" dirty="0"/>
              <a:t>a frameshift</a:t>
            </a:r>
          </a:p>
          <a:p>
            <a:r>
              <a:rPr lang="en-US" dirty="0"/>
              <a:t>a transition</a:t>
            </a:r>
          </a:p>
          <a:p>
            <a:r>
              <a:rPr lang="en-US" dirty="0"/>
              <a:t>the deletion of a single amino acid in the protein</a:t>
            </a:r>
          </a:p>
          <a:p>
            <a:r>
              <a:rPr lang="en-US" dirty="0"/>
              <a:t>premature termination of translation</a:t>
            </a:r>
          </a:p>
          <a:p>
            <a:r>
              <a:rPr lang="en-US" dirty="0"/>
              <a:t>no effect on protein structure, but on transcription</a:t>
            </a:r>
          </a:p>
        </p:txBody>
      </p:sp>
      <p:pic>
        <p:nvPicPr>
          <p:cNvPr id="8" name="TPChart" title="Results Chart">
            <a:extLst>
              <a:ext uri="{FF2B5EF4-FFF2-40B4-BE49-F238E27FC236}">
                <a16:creationId xmlns:a16="http://schemas.microsoft.com/office/drawing/2014/main" id="{B9091854-61CC-11F7-0A82-220284F1D9CF}"/>
              </a:ext>
            </a:extLst>
          </p:cNvPr>
          <p:cNvPicPr>
            <a:picLocks/>
          </p:cNvPicPr>
          <p:nvPr>
            <p:custDataLst>
              <p:tags r:id="rId2"/>
            </p:custDataLst>
          </p:nvPr>
        </p:nvPicPr>
        <p:blipFill>
          <a:blip r:embed="rId4"/>
          <a:stretch>
            <a:fillRect/>
          </a:stretch>
        </p:blipFill>
        <p:spPr>
          <a:xfrm>
            <a:off x="4711700" y="1866900"/>
            <a:ext cx="4368800" cy="4876800"/>
          </a:xfrm>
          <a:prstGeom prst="rect">
            <a:avLst/>
          </a:prstGeom>
        </p:spPr>
      </p:pic>
    </p:spTree>
    <p:custDataLst>
      <p:tags r:id="rId1"/>
    </p:custDataLst>
    <p:extLst>
      <p:ext uri="{BB962C8B-B14F-4D97-AF65-F5344CB8AC3E}">
        <p14:creationId xmlns:p14="http://schemas.microsoft.com/office/powerpoint/2010/main" val="2905871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31325"/>
          </a:xfrm>
        </p:spPr>
        <p:txBody>
          <a:bodyPr/>
          <a:lstStyle/>
          <a:p>
            <a:r>
              <a:rPr lang="en-US" dirty="0"/>
              <a:t>While there are several mutations that give rise to cystic fibrosis, a common one is a three-base-pair deletion at position 508 of the </a:t>
            </a:r>
            <a:r>
              <a:rPr lang="en-US" i="1" dirty="0"/>
              <a:t>CFTR</a:t>
            </a:r>
            <a:r>
              <a:rPr lang="en-US" dirty="0"/>
              <a:t> gene. This would result in ______.</a:t>
            </a:r>
          </a:p>
        </p:txBody>
      </p:sp>
      <p:sp>
        <p:nvSpPr>
          <p:cNvPr id="3" name="Content Placeholder 2"/>
          <p:cNvSpPr>
            <a:spLocks noGrp="1"/>
          </p:cNvSpPr>
          <p:nvPr>
            <p:ph idx="1"/>
          </p:nvPr>
        </p:nvSpPr>
        <p:spPr>
          <a:xfrm>
            <a:off x="457200" y="2971800"/>
            <a:ext cx="8229600" cy="2195473"/>
          </a:xfrm>
        </p:spPr>
        <p:txBody>
          <a:bodyPr/>
          <a:lstStyle/>
          <a:p>
            <a:pPr>
              <a:buFont typeface="+mj-lt"/>
              <a:buAutoNum type="alphaLcParenR" startAt="3"/>
            </a:pPr>
            <a:r>
              <a:rPr lang="en-US" dirty="0"/>
              <a:t>the deletion of a single amino acid in the protein</a:t>
            </a:r>
          </a:p>
          <a:p>
            <a:pPr>
              <a:buAutoNum type="alphaLcParenR" startAt="3"/>
            </a:pPr>
            <a:endParaRPr lang="en-US" dirty="0"/>
          </a:p>
          <a:p>
            <a:pPr marL="0" indent="0">
              <a:buNone/>
            </a:pPr>
            <a:r>
              <a:rPr lang="en-US" dirty="0"/>
              <a:t>Removal of three bases (a codon) results in a single amino acid being absent in the protein. Nothing before and </a:t>
            </a:r>
            <a:r>
              <a:rPr lang="en-US"/>
              <a:t>after is </a:t>
            </a:r>
            <a:r>
              <a:rPr lang="en-US" dirty="0"/>
              <a:t>altered.</a:t>
            </a:r>
          </a:p>
        </p:txBody>
      </p:sp>
    </p:spTree>
    <p:extLst>
      <p:ext uri="{BB962C8B-B14F-4D97-AF65-F5344CB8AC3E}">
        <p14:creationId xmlns:p14="http://schemas.microsoft.com/office/powerpoint/2010/main" val="1550872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8DD72728-8B94-E3AE-632D-5CD89EFF9942}"/>
              </a:ext>
            </a:extLst>
          </p:cNvPr>
          <p:cNvSpPr>
            <a:spLocks noGrp="1"/>
          </p:cNvSpPr>
          <p:nvPr>
            <p:ph type="title"/>
          </p:nvPr>
        </p:nvSpPr>
        <p:spPr>
          <a:xfrm>
            <a:off x="0" y="0"/>
            <a:ext cx="9144000" cy="3200876"/>
          </a:xfrm>
        </p:spPr>
        <p:txBody>
          <a:bodyPr/>
          <a:lstStyle/>
          <a:p>
            <a:r>
              <a:rPr lang="en-US" altLang="en-US" sz="2800" dirty="0"/>
              <a:t>You have identified a mutation in your cell line in the lab that causes unregulated growth of the cells. This mutation is dominant and, when transfected into other cells, causes the unregulated growth phenotype. Further, you now know it produces a protein product. What type of gene has this mutation most likely affected?</a:t>
            </a:r>
            <a:endParaRPr lang="en-CH" sz="2800" dirty="0"/>
          </a:p>
        </p:txBody>
      </p:sp>
      <p:sp>
        <p:nvSpPr>
          <p:cNvPr id="6" name="TPAnswers" title="Answer Text">
            <a:extLst>
              <a:ext uri="{FF2B5EF4-FFF2-40B4-BE49-F238E27FC236}">
                <a16:creationId xmlns:a16="http://schemas.microsoft.com/office/drawing/2014/main" id="{805AE0B2-B683-1249-C961-E06D98B6ED13}"/>
              </a:ext>
            </a:extLst>
          </p:cNvPr>
          <p:cNvSpPr>
            <a:spLocks noGrp="1"/>
          </p:cNvSpPr>
          <p:nvPr>
            <p:ph idx="1"/>
          </p:nvPr>
        </p:nvSpPr>
        <p:spPr>
          <a:xfrm>
            <a:off x="203200" y="3580925"/>
            <a:ext cx="4368800" cy="2298065"/>
          </a:xfrm>
        </p:spPr>
        <p:txBody>
          <a:bodyPr/>
          <a:lstStyle/>
          <a:p>
            <a:r>
              <a:rPr lang="en-US" dirty="0"/>
              <a:t>proto-oncogene</a:t>
            </a:r>
          </a:p>
          <a:p>
            <a:r>
              <a:rPr lang="en-US" dirty="0"/>
              <a:t>tumor-suppressor</a:t>
            </a:r>
          </a:p>
          <a:p>
            <a:r>
              <a:rPr lang="en-US" dirty="0" err="1"/>
              <a:t>apototic</a:t>
            </a:r>
            <a:endParaRPr lang="en-US" dirty="0"/>
          </a:p>
          <a:p>
            <a:r>
              <a:rPr lang="en-US" dirty="0"/>
              <a:t>cyclin regulator</a:t>
            </a:r>
          </a:p>
          <a:p>
            <a:r>
              <a:rPr lang="en-US" dirty="0"/>
              <a:t>oncogene</a:t>
            </a:r>
          </a:p>
        </p:txBody>
      </p:sp>
      <p:pic>
        <p:nvPicPr>
          <p:cNvPr id="8" name="TPChart" title="Results Chart">
            <a:extLst>
              <a:ext uri="{FF2B5EF4-FFF2-40B4-BE49-F238E27FC236}">
                <a16:creationId xmlns:a16="http://schemas.microsoft.com/office/drawing/2014/main" id="{7E5F4D7B-4212-FF5C-FF69-5E2F86BA2A12}"/>
              </a:ext>
            </a:extLst>
          </p:cNvPr>
          <p:cNvPicPr>
            <a:picLocks/>
          </p:cNvPicPr>
          <p:nvPr>
            <p:custDataLst>
              <p:tags r:id="rId2"/>
            </p:custDataLst>
          </p:nvPr>
        </p:nvPicPr>
        <p:blipFill>
          <a:blip r:embed="rId4"/>
          <a:stretch>
            <a:fillRect/>
          </a:stretch>
        </p:blipFill>
        <p:spPr>
          <a:xfrm>
            <a:off x="4991100" y="3028950"/>
            <a:ext cx="4089400" cy="3714750"/>
          </a:xfrm>
          <a:prstGeom prst="rect">
            <a:avLst/>
          </a:prstGeom>
        </p:spPr>
      </p:pic>
    </p:spTree>
    <p:custDataLst>
      <p:tags r:id="rId1"/>
    </p:custDataLst>
    <p:extLst>
      <p:ext uri="{BB962C8B-B14F-4D97-AF65-F5344CB8AC3E}">
        <p14:creationId xmlns:p14="http://schemas.microsoft.com/office/powerpoint/2010/main" val="1055125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585323"/>
          </a:xfrm>
        </p:spPr>
        <p:txBody>
          <a:bodyPr/>
          <a:lstStyle/>
          <a:p>
            <a:r>
              <a:rPr lang="en-US" altLang="en-US" sz="2600" dirty="0"/>
              <a:t>You have identified a mutation in your cell line in the lab that causes unregulated growth of the cells. This mutation is dominant and, when transfected into other cells, causes the unregulated growth phenotype. Further, you now know it produces a protein product. What type of gene has this mutation most likely affected?</a:t>
            </a:r>
          </a:p>
        </p:txBody>
      </p:sp>
      <p:sp>
        <p:nvSpPr>
          <p:cNvPr id="3" name="Content Placeholder 2"/>
          <p:cNvSpPr>
            <a:spLocks noGrp="1"/>
          </p:cNvSpPr>
          <p:nvPr>
            <p:ph idx="1"/>
          </p:nvPr>
        </p:nvSpPr>
        <p:spPr>
          <a:xfrm>
            <a:off x="457200" y="2971800"/>
            <a:ext cx="8229600" cy="2595582"/>
          </a:xfrm>
        </p:spPr>
        <p:txBody>
          <a:bodyPr/>
          <a:lstStyle/>
          <a:p>
            <a:r>
              <a:rPr lang="en-US" dirty="0"/>
              <a:t>proto-oncogene</a:t>
            </a:r>
          </a:p>
          <a:p>
            <a:endParaRPr lang="en-US" dirty="0"/>
          </a:p>
          <a:p>
            <a:pPr marL="0" indent="0">
              <a:buNone/>
            </a:pPr>
            <a:r>
              <a:rPr lang="en-US" dirty="0"/>
              <a:t>This description matches the hallmarks of a proto-oncogene, which is activated (and transformed into an oncogene) by a dominant mutation with a functional protein produced that spurs growth.</a:t>
            </a:r>
          </a:p>
        </p:txBody>
      </p:sp>
    </p:spTree>
    <p:extLst>
      <p:ext uri="{BB962C8B-B14F-4D97-AF65-F5344CB8AC3E}">
        <p14:creationId xmlns:p14="http://schemas.microsoft.com/office/powerpoint/2010/main" val="2239343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76714EBC-2AB6-82ED-35F8-A01BDC68DF83}"/>
              </a:ext>
            </a:extLst>
          </p:cNvPr>
          <p:cNvSpPr>
            <a:spLocks noGrp="1"/>
          </p:cNvSpPr>
          <p:nvPr>
            <p:ph type="title"/>
          </p:nvPr>
        </p:nvSpPr>
        <p:spPr/>
        <p:txBody>
          <a:bodyPr/>
          <a:lstStyle/>
          <a:p>
            <a:r>
              <a:rPr lang="en-US" dirty="0"/>
              <a:t>Apoptosis _____.</a:t>
            </a:r>
            <a:endParaRPr lang="en-CH" dirty="0"/>
          </a:p>
        </p:txBody>
      </p:sp>
      <p:sp>
        <p:nvSpPr>
          <p:cNvPr id="6" name="TPAnswers" title="Answer Text">
            <a:extLst>
              <a:ext uri="{FF2B5EF4-FFF2-40B4-BE49-F238E27FC236}">
                <a16:creationId xmlns:a16="http://schemas.microsoft.com/office/drawing/2014/main" id="{F9A928B8-44D0-A686-F571-9DBCA2144977}"/>
              </a:ext>
            </a:extLst>
          </p:cNvPr>
          <p:cNvSpPr>
            <a:spLocks noGrp="1"/>
          </p:cNvSpPr>
          <p:nvPr>
            <p:ph idx="1"/>
          </p:nvPr>
        </p:nvSpPr>
        <p:spPr>
          <a:xfrm>
            <a:off x="203200" y="1193463"/>
            <a:ext cx="4368800" cy="5550237"/>
          </a:xfrm>
        </p:spPr>
        <p:txBody>
          <a:bodyPr/>
          <a:lstStyle/>
          <a:p>
            <a:r>
              <a:rPr lang="en-US" dirty="0"/>
              <a:t>is a normal response to severe DNA damage</a:t>
            </a:r>
          </a:p>
          <a:p>
            <a:r>
              <a:rPr lang="en-US" dirty="0"/>
              <a:t>can abnormally occur during development</a:t>
            </a:r>
          </a:p>
          <a:p>
            <a:r>
              <a:rPr lang="en-US" dirty="0"/>
              <a:t>is a common characteristic of cancer cells </a:t>
            </a:r>
          </a:p>
          <a:p>
            <a:r>
              <a:rPr lang="en-US" dirty="0"/>
              <a:t>is a process that repairs damaged DNA</a:t>
            </a:r>
          </a:p>
          <a:p>
            <a:r>
              <a:rPr lang="en-US" dirty="0"/>
              <a:t>is controlled by genes unrelated to those controlling the cell cycle</a:t>
            </a:r>
          </a:p>
          <a:p>
            <a:pPr>
              <a:buAutoNum type="alphaUcPeriod"/>
            </a:pPr>
            <a:endParaRPr lang="en-CH" dirty="0"/>
          </a:p>
        </p:txBody>
      </p:sp>
      <p:pic>
        <p:nvPicPr>
          <p:cNvPr id="8" name="TPChart" title="Results Chart">
            <a:extLst>
              <a:ext uri="{FF2B5EF4-FFF2-40B4-BE49-F238E27FC236}">
                <a16:creationId xmlns:a16="http://schemas.microsoft.com/office/drawing/2014/main" id="{C33CA6F3-DDFA-7FC3-A774-C454DCBE1541}"/>
              </a:ext>
            </a:extLst>
          </p:cNvPr>
          <p:cNvPicPr>
            <a:picLocks/>
          </p:cNvPicPr>
          <p:nvPr>
            <p:custDataLst>
              <p:tags r:id="rId2"/>
            </p:custDataLst>
          </p:nvPr>
        </p:nvPicPr>
        <p:blipFill>
          <a:blip r:embed="rId4"/>
          <a:stretch>
            <a:fillRect/>
          </a:stretch>
        </p:blipFill>
        <p:spPr>
          <a:xfrm>
            <a:off x="4711700" y="1847850"/>
            <a:ext cx="4368800" cy="4895850"/>
          </a:xfrm>
          <a:prstGeom prst="rect">
            <a:avLst/>
          </a:prstGeom>
        </p:spPr>
      </p:pic>
    </p:spTree>
    <p:custDataLst>
      <p:tags r:id="rId1"/>
    </p:custDataLst>
    <p:extLst>
      <p:ext uri="{BB962C8B-B14F-4D97-AF65-F5344CB8AC3E}">
        <p14:creationId xmlns:p14="http://schemas.microsoft.com/office/powerpoint/2010/main" val="580153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ph type="title"/>
          </p:nvPr>
        </p:nvSpPr>
        <p:spPr/>
        <p:txBody>
          <a:bodyPr/>
          <a:lstStyle/>
          <a:p>
            <a:r>
              <a:rPr lang="en-US"/>
              <a:t>Apoptosis _____.</a:t>
            </a:r>
          </a:p>
        </p:txBody>
      </p:sp>
      <p:sp>
        <p:nvSpPr>
          <p:cNvPr id="10246" name="Rectangle 6"/>
          <p:cNvSpPr>
            <a:spLocks noGrp="1" noChangeArrowheads="1"/>
          </p:cNvSpPr>
          <p:nvPr>
            <p:ph idx="1"/>
          </p:nvPr>
        </p:nvSpPr>
        <p:spPr>
          <a:xfrm>
            <a:off x="457200" y="2971800"/>
            <a:ext cx="8229600" cy="2544286"/>
          </a:xfrm>
        </p:spPr>
        <p:txBody>
          <a:bodyPr/>
          <a:lstStyle/>
          <a:p>
            <a:r>
              <a:rPr lang="en-US" altLang="en-US" dirty="0"/>
              <a:t>is a normal response to severe DNA damage</a:t>
            </a:r>
          </a:p>
          <a:p>
            <a:pPr marL="0" indent="0">
              <a:buNone/>
            </a:pPr>
            <a:br>
              <a:rPr lang="en-US" altLang="en-US" dirty="0"/>
            </a:br>
            <a:r>
              <a:rPr lang="en-US" altLang="en-US" dirty="0"/>
              <a:t>Apoptosis, or programmed cell death, is a process by which a cell commits suicide if DNA damage is too extensive to repair. Cancer cells may have lost the ability to initiate apoptosis.</a:t>
            </a:r>
          </a:p>
        </p:txBody>
      </p:sp>
    </p:spTree>
    <p:extLst>
      <p:ext uri="{BB962C8B-B14F-4D97-AF65-F5344CB8AC3E}">
        <p14:creationId xmlns:p14="http://schemas.microsoft.com/office/powerpoint/2010/main" val="3905650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003D6C59-B5AF-3B5A-18A7-91B65E0F722B}"/>
              </a:ext>
            </a:extLst>
          </p:cNvPr>
          <p:cNvSpPr>
            <a:spLocks noGrp="1"/>
          </p:cNvSpPr>
          <p:nvPr>
            <p:ph type="title"/>
          </p:nvPr>
        </p:nvSpPr>
        <p:spPr/>
        <p:txBody>
          <a:bodyPr/>
          <a:lstStyle/>
          <a:p>
            <a:r>
              <a:rPr lang="en-US" dirty="0"/>
              <a:t>The protein p53 _____.</a:t>
            </a:r>
            <a:endParaRPr lang="en-CH" dirty="0"/>
          </a:p>
        </p:txBody>
      </p:sp>
      <p:sp>
        <p:nvSpPr>
          <p:cNvPr id="6" name="TPAnswers" title="Answer Text">
            <a:extLst>
              <a:ext uri="{FF2B5EF4-FFF2-40B4-BE49-F238E27FC236}">
                <a16:creationId xmlns:a16="http://schemas.microsoft.com/office/drawing/2014/main" id="{787A00A4-0428-6F95-868A-B9DD665DF70D}"/>
              </a:ext>
            </a:extLst>
          </p:cNvPr>
          <p:cNvSpPr>
            <a:spLocks noGrp="1"/>
          </p:cNvSpPr>
          <p:nvPr>
            <p:ph idx="1"/>
          </p:nvPr>
        </p:nvSpPr>
        <p:spPr>
          <a:xfrm>
            <a:off x="184150" y="1504950"/>
            <a:ext cx="4806950" cy="5899051"/>
          </a:xfrm>
        </p:spPr>
        <p:txBody>
          <a:bodyPr/>
          <a:lstStyle/>
          <a:p>
            <a:r>
              <a:rPr lang="en-US" dirty="0"/>
              <a:t>is found in high levels in all cells</a:t>
            </a:r>
          </a:p>
          <a:p>
            <a:r>
              <a:rPr lang="en-US" dirty="0"/>
              <a:t>may stimulate either apoptosis or the arrest of the cell cycle</a:t>
            </a:r>
          </a:p>
          <a:p>
            <a:r>
              <a:rPr lang="en-US" dirty="0"/>
              <a:t>stimulates apoptosis but not the arrest of the cell cycle</a:t>
            </a:r>
          </a:p>
          <a:p>
            <a:r>
              <a:rPr lang="en-US" dirty="0"/>
              <a:t>stimulates the arrest of the cell cycle but not apoptosis</a:t>
            </a:r>
          </a:p>
          <a:p>
            <a:r>
              <a:rPr lang="en-US" dirty="0"/>
              <a:t>is absent or nonfunctional in less than 30% of all cancers</a:t>
            </a:r>
          </a:p>
        </p:txBody>
      </p:sp>
      <p:pic>
        <p:nvPicPr>
          <p:cNvPr id="8" name="TPChart" title="Results Chart">
            <a:extLst>
              <a:ext uri="{FF2B5EF4-FFF2-40B4-BE49-F238E27FC236}">
                <a16:creationId xmlns:a16="http://schemas.microsoft.com/office/drawing/2014/main" id="{51C4D604-A7DC-9E13-2EE5-9001F06ECD10}"/>
              </a:ext>
            </a:extLst>
          </p:cNvPr>
          <p:cNvPicPr>
            <a:picLocks/>
          </p:cNvPicPr>
          <p:nvPr>
            <p:custDataLst>
              <p:tags r:id="rId2"/>
            </p:custDataLst>
          </p:nvPr>
        </p:nvPicPr>
        <p:blipFill>
          <a:blip r:embed="rId4"/>
          <a:stretch>
            <a:fillRect/>
          </a:stretch>
        </p:blipFill>
        <p:spPr>
          <a:xfrm>
            <a:off x="5010150" y="2152650"/>
            <a:ext cx="4070350" cy="4591050"/>
          </a:xfrm>
          <a:prstGeom prst="rect">
            <a:avLst/>
          </a:prstGeom>
        </p:spPr>
      </p:pic>
    </p:spTree>
    <p:custDataLst>
      <p:tags r:id="rId1"/>
    </p:custDataLst>
    <p:extLst>
      <p:ext uri="{BB962C8B-B14F-4D97-AF65-F5344CB8AC3E}">
        <p14:creationId xmlns:p14="http://schemas.microsoft.com/office/powerpoint/2010/main" val="2159613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7"/>
          <p:cNvSpPr>
            <a:spLocks noGrp="1" noChangeArrowheads="1"/>
          </p:cNvSpPr>
          <p:nvPr>
            <p:ph type="title"/>
          </p:nvPr>
        </p:nvSpPr>
        <p:spPr>
          <a:xfrm>
            <a:off x="0" y="0"/>
            <a:ext cx="9144000" cy="1006475"/>
          </a:xfrm>
        </p:spPr>
        <p:txBody>
          <a:bodyPr/>
          <a:lstStyle/>
          <a:p>
            <a:pPr eaLnBrk="1" hangingPunct="1">
              <a:defRPr/>
            </a:pPr>
            <a:r>
              <a:rPr lang="en-US" dirty="0"/>
              <a:t>A human individual with 47 chromosomes has</a:t>
            </a:r>
            <a:br>
              <a:rPr lang="en-US" dirty="0"/>
            </a:br>
            <a:r>
              <a:rPr lang="en-US" dirty="0"/>
              <a:t>a _____.</a:t>
            </a:r>
          </a:p>
        </p:txBody>
      </p:sp>
      <p:sp>
        <p:nvSpPr>
          <p:cNvPr id="4104" name="Rectangle 8"/>
          <p:cNvSpPr>
            <a:spLocks noGrp="1" noChangeArrowheads="1"/>
          </p:cNvSpPr>
          <p:nvPr>
            <p:ph type="body" idx="1"/>
          </p:nvPr>
        </p:nvSpPr>
        <p:spPr>
          <a:xfrm>
            <a:off x="457200" y="3058160"/>
            <a:ext cx="8229600" cy="2995692"/>
          </a:xfrm>
        </p:spPr>
        <p:txBody>
          <a:bodyPr/>
          <a:lstStyle/>
          <a:p>
            <a:pPr eaLnBrk="1" hangingPunct="1">
              <a:buSzTx/>
              <a:buFont typeface="+mj-lt"/>
              <a:buAutoNum type="alphaLcParenR" startAt="2"/>
              <a:defRPr/>
            </a:pPr>
            <a:r>
              <a:rPr lang="en-US" dirty="0">
                <a:cs typeface="+mn-cs"/>
              </a:rPr>
              <a:t>trisomy</a:t>
            </a:r>
          </a:p>
          <a:p>
            <a:pPr eaLnBrk="1" hangingPunct="1">
              <a:buFont typeface="Arial" charset="0"/>
              <a:buNone/>
              <a:defRPr/>
            </a:pPr>
            <a:endParaRPr lang="en-US" dirty="0">
              <a:cs typeface="+mn-cs"/>
            </a:endParaRPr>
          </a:p>
          <a:p>
            <a:pPr marL="0" indent="0" eaLnBrk="1" hangingPunct="1">
              <a:buFont typeface="Arial" charset="0"/>
              <a:buNone/>
              <a:defRPr/>
            </a:pPr>
            <a:r>
              <a:rPr lang="en-US" dirty="0">
                <a:cs typeface="+mn-cs"/>
              </a:rPr>
              <a:t>The normal human chromosome complement is 46. With 47 chromosomes, there is an extra member of one chromosomal pair; this is a trisomy. Triploid means that there are three complete sets of chromosomes (69).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Grp="1" noChangeArrowheads="1"/>
          </p:cNvSpPr>
          <p:nvPr>
            <p:ph type="title"/>
          </p:nvPr>
        </p:nvSpPr>
        <p:spPr/>
        <p:txBody>
          <a:bodyPr/>
          <a:lstStyle/>
          <a:p>
            <a:r>
              <a:rPr lang="en-US" dirty="0"/>
              <a:t>The protein p53 _____.</a:t>
            </a:r>
          </a:p>
        </p:txBody>
      </p:sp>
      <p:sp>
        <p:nvSpPr>
          <p:cNvPr id="12294" name="Rectangle 6"/>
          <p:cNvSpPr>
            <a:spLocks noGrp="1" noChangeArrowheads="1"/>
          </p:cNvSpPr>
          <p:nvPr>
            <p:ph idx="1"/>
          </p:nvPr>
        </p:nvSpPr>
        <p:spPr>
          <a:xfrm>
            <a:off x="457200" y="2971800"/>
            <a:ext cx="8229600" cy="3344505"/>
          </a:xfrm>
        </p:spPr>
        <p:txBody>
          <a:bodyPr/>
          <a:lstStyle/>
          <a:p>
            <a:pPr>
              <a:buFont typeface="+mj-lt"/>
              <a:buAutoNum type="alphaLcParenR" startAt="2"/>
            </a:pPr>
            <a:r>
              <a:rPr lang="en-US" altLang="en-US" dirty="0"/>
              <a:t>may stimulate either apoptosis or the arrest of the cell cycle</a:t>
            </a:r>
          </a:p>
          <a:p>
            <a:pPr marL="0" indent="0">
              <a:buNone/>
            </a:pPr>
            <a:br>
              <a:rPr lang="en-US" altLang="en-US" dirty="0"/>
            </a:br>
            <a:r>
              <a:rPr lang="en-US" altLang="en-US" dirty="0"/>
              <a:t>p53 is found at low levels in all normal cells, and its gene (</a:t>
            </a:r>
            <a:r>
              <a:rPr lang="en-US" altLang="en-US" i="1" dirty="0"/>
              <a:t>p53</a:t>
            </a:r>
            <a:r>
              <a:rPr lang="en-US" altLang="en-US" dirty="0"/>
              <a:t>) is mutated in more than half of all cancers. After DNA damage is detected, p53 can direct arrest of cell cycle for repair or, if damage is extensive, direct the cell to enter apoptosis. </a:t>
            </a:r>
          </a:p>
        </p:txBody>
      </p:sp>
    </p:spTree>
    <p:extLst>
      <p:ext uri="{BB962C8B-B14F-4D97-AF65-F5344CB8AC3E}">
        <p14:creationId xmlns:p14="http://schemas.microsoft.com/office/powerpoint/2010/main" val="992148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BB2CB002-5866-6846-9139-79F51D7ED691}"/>
              </a:ext>
            </a:extLst>
          </p:cNvPr>
          <p:cNvSpPr>
            <a:spLocks noGrp="1"/>
          </p:cNvSpPr>
          <p:nvPr>
            <p:ph type="title"/>
          </p:nvPr>
        </p:nvSpPr>
        <p:spPr/>
        <p:txBody>
          <a:bodyPr/>
          <a:lstStyle/>
          <a:p>
            <a:r>
              <a:rPr lang="en-US" altLang="en-US" dirty="0"/>
              <a:t>Calling cancer a “genetic disease” means </a:t>
            </a:r>
            <a:r>
              <a:rPr lang="en-US" dirty="0"/>
              <a:t>_____.</a:t>
            </a:r>
            <a:r>
              <a:rPr lang="en-US" altLang="en-US" dirty="0"/>
              <a:t> </a:t>
            </a:r>
            <a:endParaRPr lang="en-CH" dirty="0"/>
          </a:p>
        </p:txBody>
      </p:sp>
      <p:sp>
        <p:nvSpPr>
          <p:cNvPr id="6" name="TPAnswers" title="Answer Text">
            <a:extLst>
              <a:ext uri="{FF2B5EF4-FFF2-40B4-BE49-F238E27FC236}">
                <a16:creationId xmlns:a16="http://schemas.microsoft.com/office/drawing/2014/main" id="{4CFD1A76-EFF9-8471-AF0F-84F19A18D572}"/>
              </a:ext>
            </a:extLst>
          </p:cNvPr>
          <p:cNvSpPr>
            <a:spLocks noGrp="1"/>
          </p:cNvSpPr>
          <p:nvPr>
            <p:ph idx="1"/>
          </p:nvPr>
        </p:nvSpPr>
        <p:spPr>
          <a:xfrm>
            <a:off x="184150" y="952499"/>
            <a:ext cx="5245100" cy="6945491"/>
          </a:xfrm>
        </p:spPr>
        <p:txBody>
          <a:bodyPr/>
          <a:lstStyle/>
          <a:p>
            <a:r>
              <a:rPr lang="en-US" sz="2400" dirty="0"/>
              <a:t>that it is caused by inherited mutations in the germ line</a:t>
            </a:r>
          </a:p>
          <a:p>
            <a:r>
              <a:rPr lang="en-US" sz="2400" dirty="0"/>
              <a:t>that it is caused by mutations in somatic cells that can be transferred to the next generation of somatic cells</a:t>
            </a:r>
          </a:p>
          <a:p>
            <a:r>
              <a:rPr lang="en-US" sz="2400" dirty="0"/>
              <a:t>that it can be caused by changes in the chromatin that can be passed to offspring</a:t>
            </a:r>
          </a:p>
          <a:p>
            <a:r>
              <a:rPr lang="en-US" sz="2400" dirty="0"/>
              <a:t>that metastatic tumors are caused by malignancy genes</a:t>
            </a:r>
          </a:p>
          <a:p>
            <a:r>
              <a:rPr lang="en-US" sz="2400" dirty="0"/>
              <a:t>that the difference between benign and malignant tumors is due to genotype</a:t>
            </a:r>
          </a:p>
        </p:txBody>
      </p:sp>
      <p:pic>
        <p:nvPicPr>
          <p:cNvPr id="8" name="TPChart" title="Results Chart">
            <a:extLst>
              <a:ext uri="{FF2B5EF4-FFF2-40B4-BE49-F238E27FC236}">
                <a16:creationId xmlns:a16="http://schemas.microsoft.com/office/drawing/2014/main" id="{87504D0F-CD81-9FD4-91AF-6B5B63F7E49D}"/>
              </a:ext>
            </a:extLst>
          </p:cNvPr>
          <p:cNvPicPr>
            <a:picLocks/>
          </p:cNvPicPr>
          <p:nvPr>
            <p:custDataLst>
              <p:tags r:id="rId2"/>
            </p:custDataLst>
          </p:nvPr>
        </p:nvPicPr>
        <p:blipFill>
          <a:blip r:embed="rId4"/>
          <a:stretch>
            <a:fillRect/>
          </a:stretch>
        </p:blipFill>
        <p:spPr>
          <a:xfrm>
            <a:off x="5448300" y="2552700"/>
            <a:ext cx="3632200" cy="4191000"/>
          </a:xfrm>
          <a:prstGeom prst="rect">
            <a:avLst/>
          </a:prstGeom>
        </p:spPr>
      </p:pic>
    </p:spTree>
    <p:custDataLst>
      <p:tags r:id="rId1"/>
    </p:custDataLst>
    <p:extLst>
      <p:ext uri="{BB962C8B-B14F-4D97-AF65-F5344CB8AC3E}">
        <p14:creationId xmlns:p14="http://schemas.microsoft.com/office/powerpoint/2010/main" val="2253845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Calling cancer a “genetic disease” means what?</a:t>
            </a:r>
          </a:p>
        </p:txBody>
      </p:sp>
      <p:sp>
        <p:nvSpPr>
          <p:cNvPr id="3" name="Content Placeholder 2"/>
          <p:cNvSpPr>
            <a:spLocks noGrp="1"/>
          </p:cNvSpPr>
          <p:nvPr>
            <p:ph idx="1"/>
          </p:nvPr>
        </p:nvSpPr>
        <p:spPr>
          <a:xfrm>
            <a:off x="457200" y="2296855"/>
            <a:ext cx="8229600" cy="4196020"/>
          </a:xfrm>
        </p:spPr>
        <p:txBody>
          <a:bodyPr/>
          <a:lstStyle/>
          <a:p>
            <a:pPr>
              <a:buFont typeface="+mj-lt"/>
              <a:buAutoNum type="alphaLcParenR" startAt="2"/>
            </a:pPr>
            <a:r>
              <a:rPr lang="en-US" dirty="0"/>
              <a:t>that it is caused by mutations in somatic cells that can be transferred to the next generation of somatic cells</a:t>
            </a:r>
          </a:p>
          <a:p>
            <a:pPr>
              <a:buAutoNum type="alphaLcParenR" startAt="2"/>
            </a:pPr>
            <a:endParaRPr lang="en-US" dirty="0"/>
          </a:p>
          <a:p>
            <a:pPr marL="0" indent="0">
              <a:buNone/>
            </a:pPr>
            <a:r>
              <a:rPr lang="en-US" dirty="0"/>
              <a:t>While </a:t>
            </a:r>
            <a:r>
              <a:rPr lang="en-US" i="1" dirty="0"/>
              <a:t>predisposition</a:t>
            </a:r>
            <a:r>
              <a:rPr lang="en-US" dirty="0"/>
              <a:t> to cancer can be inherited, when we think of cancer as a genetic disease, we are considering the change of genetic material in the mutant cells alone as providing the inherited basis of the disease, from one generation of tumor cells to the next.  </a:t>
            </a:r>
          </a:p>
        </p:txBody>
      </p:sp>
    </p:spTree>
    <p:extLst>
      <p:ext uri="{BB962C8B-B14F-4D97-AF65-F5344CB8AC3E}">
        <p14:creationId xmlns:p14="http://schemas.microsoft.com/office/powerpoint/2010/main" val="1314371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0672CB57-2945-2F36-5229-839DA6F027E0}"/>
              </a:ext>
            </a:extLst>
          </p:cNvPr>
          <p:cNvSpPr>
            <a:spLocks noGrp="1"/>
          </p:cNvSpPr>
          <p:nvPr>
            <p:ph type="title"/>
          </p:nvPr>
        </p:nvSpPr>
        <p:spPr>
          <a:xfrm>
            <a:off x="0" y="0"/>
            <a:ext cx="9144000" cy="2031325"/>
          </a:xfrm>
        </p:spPr>
        <p:txBody>
          <a:bodyPr/>
          <a:lstStyle/>
          <a:p>
            <a:r>
              <a:rPr lang="en-US" dirty="0"/>
              <a:t>The horse is 2</a:t>
            </a:r>
            <a:r>
              <a:rPr lang="en-US" i="1" dirty="0"/>
              <a:t>n</a:t>
            </a:r>
            <a:r>
              <a:rPr lang="en-US" dirty="0"/>
              <a:t> = 64, and the donkey is 2</a:t>
            </a:r>
            <a:r>
              <a:rPr lang="en-US" i="1" dirty="0"/>
              <a:t>n </a:t>
            </a:r>
            <a:r>
              <a:rPr lang="en-US" dirty="0"/>
              <a:t>= 62. If crossed, they produce the hybrid mule. How many chromosomes are found in a mule somatic cell?  This cell is _________. </a:t>
            </a:r>
            <a:endParaRPr lang="en-CH" dirty="0"/>
          </a:p>
        </p:txBody>
      </p:sp>
      <p:sp>
        <p:nvSpPr>
          <p:cNvPr id="6" name="TPAnswers" title="Answer Text">
            <a:extLst>
              <a:ext uri="{FF2B5EF4-FFF2-40B4-BE49-F238E27FC236}">
                <a16:creationId xmlns:a16="http://schemas.microsoft.com/office/drawing/2014/main" id="{C506295B-DEBC-8348-DDCB-3D13A669CE7F}"/>
              </a:ext>
            </a:extLst>
          </p:cNvPr>
          <p:cNvSpPr>
            <a:spLocks noGrp="1"/>
          </p:cNvSpPr>
          <p:nvPr>
            <p:ph idx="1"/>
          </p:nvPr>
        </p:nvSpPr>
        <p:spPr>
          <a:xfrm>
            <a:off x="139700" y="2325291"/>
            <a:ext cx="4572000" cy="3898503"/>
          </a:xfrm>
        </p:spPr>
        <p:txBody>
          <a:bodyPr/>
          <a:lstStyle/>
          <a:p>
            <a:pPr>
              <a:defRPr/>
            </a:pPr>
            <a:r>
              <a:rPr lang="en-US" dirty="0"/>
              <a:t>2</a:t>
            </a:r>
            <a:r>
              <a:rPr lang="en-US" i="1" dirty="0"/>
              <a:t>n</a:t>
            </a:r>
            <a:r>
              <a:rPr lang="en-US" dirty="0"/>
              <a:t> = 126; aneuploid</a:t>
            </a:r>
          </a:p>
          <a:p>
            <a:pPr>
              <a:defRPr/>
            </a:pPr>
            <a:r>
              <a:rPr lang="en-US" dirty="0"/>
              <a:t>2</a:t>
            </a:r>
            <a:r>
              <a:rPr lang="en-US" i="1" dirty="0"/>
              <a:t>n</a:t>
            </a:r>
            <a:r>
              <a:rPr lang="en-US" dirty="0"/>
              <a:t> = 126; euploid</a:t>
            </a:r>
          </a:p>
          <a:p>
            <a:pPr>
              <a:defRPr/>
            </a:pPr>
            <a:r>
              <a:rPr lang="en-US" dirty="0"/>
              <a:t>2</a:t>
            </a:r>
            <a:r>
              <a:rPr lang="en-US" i="1" dirty="0"/>
              <a:t>n</a:t>
            </a:r>
            <a:r>
              <a:rPr lang="en-US" dirty="0"/>
              <a:t> = 63; aneuploid</a:t>
            </a:r>
          </a:p>
          <a:p>
            <a:pPr>
              <a:defRPr/>
            </a:pPr>
            <a:r>
              <a:rPr lang="en-US" dirty="0"/>
              <a:t>2</a:t>
            </a:r>
            <a:r>
              <a:rPr lang="en-US" i="1" dirty="0"/>
              <a:t>n</a:t>
            </a:r>
            <a:r>
              <a:rPr lang="en-US" dirty="0"/>
              <a:t> = 63; euploid</a:t>
            </a:r>
          </a:p>
          <a:p>
            <a:pPr>
              <a:defRPr/>
            </a:pPr>
            <a:r>
              <a:rPr lang="en-US" dirty="0"/>
              <a:t>either 2</a:t>
            </a:r>
            <a:r>
              <a:rPr lang="en-US" i="1" dirty="0"/>
              <a:t>n </a:t>
            </a:r>
            <a:r>
              <a:rPr lang="en-US" dirty="0"/>
              <a:t>= 64 or 2</a:t>
            </a:r>
            <a:r>
              <a:rPr lang="en-US" i="1" dirty="0"/>
              <a:t>n </a:t>
            </a:r>
            <a:r>
              <a:rPr lang="en-US" dirty="0"/>
              <a:t>= 62, depending on whether the mother was the horse or the donkey; euploid.</a:t>
            </a:r>
          </a:p>
        </p:txBody>
      </p:sp>
      <p:pic>
        <p:nvPicPr>
          <p:cNvPr id="8" name="TPChart" title="Results Chart">
            <a:extLst>
              <a:ext uri="{FF2B5EF4-FFF2-40B4-BE49-F238E27FC236}">
                <a16:creationId xmlns:a16="http://schemas.microsoft.com/office/drawing/2014/main" id="{B979E612-5CA8-FFBE-2B08-B0E0A4636AC5}"/>
              </a:ext>
            </a:extLst>
          </p:cNvPr>
          <p:cNvPicPr>
            <a:picLocks/>
          </p:cNvPicPr>
          <p:nvPr>
            <p:custDataLst>
              <p:tags r:id="rId2"/>
            </p:custDataLst>
          </p:nvPr>
        </p:nvPicPr>
        <p:blipFill>
          <a:blip r:embed="rId4"/>
          <a:stretch>
            <a:fillRect/>
          </a:stretch>
        </p:blipFill>
        <p:spPr>
          <a:xfrm>
            <a:off x="4711700" y="2031324"/>
            <a:ext cx="4368800" cy="4712375"/>
          </a:xfrm>
          <a:prstGeom prst="rect">
            <a:avLst/>
          </a:prstGeom>
        </p:spPr>
      </p:pic>
    </p:spTree>
    <p:custDataLst>
      <p:tags r:id="rId1"/>
    </p:custDataLst>
    <p:extLst>
      <p:ext uri="{BB962C8B-B14F-4D97-AF65-F5344CB8AC3E}">
        <p14:creationId xmlns:p14="http://schemas.microsoft.com/office/powerpoint/2010/main" val="681436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31325"/>
          </a:xfrm>
        </p:spPr>
        <p:txBody>
          <a:bodyPr/>
          <a:lstStyle/>
          <a:p>
            <a:pPr>
              <a:defRPr/>
            </a:pPr>
            <a:r>
              <a:rPr lang="en-US" dirty="0"/>
              <a:t>The horse is 2</a:t>
            </a:r>
            <a:r>
              <a:rPr lang="en-US" i="1" dirty="0"/>
              <a:t>n</a:t>
            </a:r>
            <a:r>
              <a:rPr lang="en-US" dirty="0"/>
              <a:t> = 64, and the donkey is 2</a:t>
            </a:r>
            <a:r>
              <a:rPr lang="en-US" i="1" dirty="0"/>
              <a:t>n </a:t>
            </a:r>
            <a:r>
              <a:rPr lang="en-US" dirty="0"/>
              <a:t>= 62. If crossed, they produce the hybrid mule. How many chromosomes are found in a mule somatic cell?  This cell is _________. </a:t>
            </a:r>
          </a:p>
        </p:txBody>
      </p:sp>
      <p:sp>
        <p:nvSpPr>
          <p:cNvPr id="3" name="Content Placeholder 2"/>
          <p:cNvSpPr>
            <a:spLocks noGrp="1"/>
          </p:cNvSpPr>
          <p:nvPr>
            <p:ph idx="1"/>
          </p:nvPr>
        </p:nvSpPr>
        <p:spPr>
          <a:xfrm>
            <a:off x="457200" y="3068320"/>
            <a:ext cx="8229600" cy="3395801"/>
          </a:xfrm>
        </p:spPr>
        <p:txBody>
          <a:bodyPr/>
          <a:lstStyle/>
          <a:p>
            <a:pPr>
              <a:buFont typeface="+mj-lt"/>
              <a:buAutoNum type="alphaLcParenR" startAt="4"/>
              <a:defRPr/>
            </a:pPr>
            <a:r>
              <a:rPr lang="en-US" dirty="0"/>
              <a:t>2</a:t>
            </a:r>
            <a:r>
              <a:rPr lang="en-US" i="1" dirty="0"/>
              <a:t>n </a:t>
            </a:r>
            <a:r>
              <a:rPr lang="en-US" dirty="0"/>
              <a:t>= 63; </a:t>
            </a:r>
            <a:r>
              <a:rPr lang="en-US" dirty="0" err="1"/>
              <a:t>euploid</a:t>
            </a:r>
            <a:endParaRPr lang="en-US" dirty="0"/>
          </a:p>
          <a:p>
            <a:pPr marL="0" indent="0">
              <a:buFont typeface="Arial" charset="0"/>
              <a:buNone/>
              <a:defRPr/>
            </a:pPr>
            <a:endParaRPr lang="en-US" dirty="0"/>
          </a:p>
          <a:p>
            <a:pPr marL="0" indent="0">
              <a:buFont typeface="Arial" charset="0"/>
              <a:buNone/>
              <a:defRPr/>
            </a:pPr>
            <a:r>
              <a:rPr lang="en-US" dirty="0"/>
              <a:t>The horse gamete has 1</a:t>
            </a:r>
            <a:r>
              <a:rPr lang="en-US" i="1" dirty="0"/>
              <a:t>n</a:t>
            </a:r>
            <a:r>
              <a:rPr lang="en-US" dirty="0"/>
              <a:t> = 32 chromosomes; the donkey gamete has 1</a:t>
            </a:r>
            <a:r>
              <a:rPr lang="en-US" i="1" dirty="0"/>
              <a:t>n</a:t>
            </a:r>
            <a:r>
              <a:rPr lang="en-US" dirty="0"/>
              <a:t> = 31 chromosomes. When they fuse, the resulting mule cell has 32 + 31 = 63 chromosomes. Because it has complete sets of chromosomes, it is a </a:t>
            </a:r>
            <a:r>
              <a:rPr lang="en-US" dirty="0" err="1"/>
              <a:t>euploid</a:t>
            </a:r>
            <a:r>
              <a:rPr lang="en-US" dirty="0"/>
              <a:t> cell, even though it has an odd number of chromosomes.  </a:t>
            </a:r>
          </a:p>
        </p:txBody>
      </p:sp>
      <p:pic>
        <p:nvPicPr>
          <p:cNvPr id="4" name="Picture 2" descr="Mule - Wikipedia">
            <a:extLst>
              <a:ext uri="{FF2B5EF4-FFF2-40B4-BE49-F238E27FC236}">
                <a16:creationId xmlns:a16="http://schemas.microsoft.com/office/drawing/2014/main" id="{EBA5BDA2-6AE1-D006-BBCB-B9B141E0C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095" y="1728680"/>
            <a:ext cx="2411855" cy="20207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35C41A19-0408-F26F-F612-0A6E4E44D264}"/>
              </a:ext>
            </a:extLst>
          </p:cNvPr>
          <p:cNvSpPr>
            <a:spLocks noGrp="1"/>
          </p:cNvSpPr>
          <p:nvPr>
            <p:ph type="title"/>
          </p:nvPr>
        </p:nvSpPr>
        <p:spPr>
          <a:xfrm>
            <a:off x="0" y="0"/>
            <a:ext cx="9144000" cy="1107996"/>
          </a:xfrm>
        </p:spPr>
        <p:txBody>
          <a:bodyPr/>
          <a:lstStyle/>
          <a:p>
            <a:r>
              <a:rPr lang="en-US" dirty="0"/>
              <a:t>Which of the following statements about Down syndrome is correct?</a:t>
            </a:r>
            <a:endParaRPr lang="en-CH" dirty="0"/>
          </a:p>
        </p:txBody>
      </p:sp>
      <p:sp>
        <p:nvSpPr>
          <p:cNvPr id="6" name="TPAnswers" title="Answer Text">
            <a:extLst>
              <a:ext uri="{FF2B5EF4-FFF2-40B4-BE49-F238E27FC236}">
                <a16:creationId xmlns:a16="http://schemas.microsoft.com/office/drawing/2014/main" id="{EFEE9D55-C058-E0A0-B91A-40624CF0DFF0}"/>
              </a:ext>
            </a:extLst>
          </p:cNvPr>
          <p:cNvSpPr>
            <a:spLocks noGrp="1"/>
          </p:cNvSpPr>
          <p:nvPr>
            <p:ph idx="1"/>
          </p:nvPr>
        </p:nvSpPr>
        <p:spPr>
          <a:xfrm>
            <a:off x="228600" y="1352549"/>
            <a:ext cx="4724400" cy="5950347"/>
          </a:xfrm>
        </p:spPr>
        <p:txBody>
          <a:bodyPr/>
          <a:lstStyle/>
          <a:p>
            <a:pPr eaLnBrk="1" hangingPunct="1">
              <a:buSzTx/>
              <a:defRPr/>
            </a:pPr>
            <a:r>
              <a:rPr lang="en-US" dirty="0">
                <a:cs typeface="+mn-cs"/>
              </a:rPr>
              <a:t>Individuals with Down syndrome are triploid.</a:t>
            </a:r>
          </a:p>
          <a:p>
            <a:pPr eaLnBrk="1" hangingPunct="1">
              <a:buSzTx/>
              <a:defRPr/>
            </a:pPr>
            <a:r>
              <a:rPr lang="en-US" dirty="0">
                <a:cs typeface="+mn-cs"/>
              </a:rPr>
              <a:t>Down syndrome occurs due to nondisjunction in either meiotic division in the mother.</a:t>
            </a:r>
          </a:p>
          <a:p>
            <a:pPr eaLnBrk="1" hangingPunct="1">
              <a:buSzTx/>
              <a:defRPr/>
            </a:pPr>
            <a:r>
              <a:rPr lang="en-US" dirty="0">
                <a:cs typeface="+mn-cs"/>
              </a:rPr>
              <a:t>Most Down syndrome births happen to women over age 35.</a:t>
            </a:r>
          </a:p>
          <a:p>
            <a:pPr eaLnBrk="1" hangingPunct="1">
              <a:buSzTx/>
              <a:defRPr/>
            </a:pPr>
            <a:r>
              <a:rPr lang="en-US" dirty="0">
                <a:cs typeface="+mn-cs"/>
              </a:rPr>
              <a:t>Familial Down syndrome is due to nondisjunction.</a:t>
            </a:r>
          </a:p>
          <a:p>
            <a:pPr eaLnBrk="1" hangingPunct="1">
              <a:buSzTx/>
              <a:defRPr/>
            </a:pPr>
            <a:r>
              <a:rPr lang="en-US" dirty="0">
                <a:cs typeface="+mn-cs"/>
              </a:rPr>
              <a:t>All of the above are false.</a:t>
            </a:r>
          </a:p>
          <a:p>
            <a:pPr>
              <a:buAutoNum type="alphaUcPeriod"/>
            </a:pPr>
            <a:endParaRPr lang="en-CH" dirty="0"/>
          </a:p>
        </p:txBody>
      </p:sp>
      <p:pic>
        <p:nvPicPr>
          <p:cNvPr id="8" name="TPChart" title="Results Chart">
            <a:extLst>
              <a:ext uri="{FF2B5EF4-FFF2-40B4-BE49-F238E27FC236}">
                <a16:creationId xmlns:a16="http://schemas.microsoft.com/office/drawing/2014/main" id="{5D06A7F0-093A-8795-DF1B-13D414A3D2CF}"/>
              </a:ext>
            </a:extLst>
          </p:cNvPr>
          <p:cNvPicPr>
            <a:picLocks/>
          </p:cNvPicPr>
          <p:nvPr>
            <p:custDataLst>
              <p:tags r:id="rId2"/>
            </p:custDataLst>
          </p:nvPr>
        </p:nvPicPr>
        <p:blipFill>
          <a:blip r:embed="rId4"/>
          <a:stretch>
            <a:fillRect/>
          </a:stretch>
        </p:blipFill>
        <p:spPr>
          <a:xfrm>
            <a:off x="5200650" y="2266950"/>
            <a:ext cx="3879850" cy="4476750"/>
          </a:xfrm>
          <a:prstGeom prst="rect">
            <a:avLst/>
          </a:prstGeom>
        </p:spPr>
      </p:pic>
    </p:spTree>
    <p:custDataLst>
      <p:tags r:id="rId1"/>
    </p:custDataLst>
    <p:extLst>
      <p:ext uri="{BB962C8B-B14F-4D97-AF65-F5344CB8AC3E}">
        <p14:creationId xmlns:p14="http://schemas.microsoft.com/office/powerpoint/2010/main" val="2163481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a:xfrm>
            <a:off x="0" y="0"/>
            <a:ext cx="9144000" cy="1107996"/>
          </a:xfrm>
        </p:spPr>
        <p:txBody>
          <a:bodyPr/>
          <a:lstStyle/>
          <a:p>
            <a:pPr eaLnBrk="1" hangingPunct="1">
              <a:defRPr/>
            </a:pPr>
            <a:r>
              <a:rPr lang="en-US" dirty="0"/>
              <a:t>Which of the following statements about Down syndrome is correct?</a:t>
            </a:r>
          </a:p>
        </p:txBody>
      </p:sp>
      <p:sp>
        <p:nvSpPr>
          <p:cNvPr id="6150" name="Rectangle 6"/>
          <p:cNvSpPr>
            <a:spLocks noGrp="1" noChangeArrowheads="1"/>
          </p:cNvSpPr>
          <p:nvPr>
            <p:ph type="body" idx="1"/>
          </p:nvPr>
        </p:nvSpPr>
        <p:spPr>
          <a:xfrm>
            <a:off x="457199" y="1976530"/>
            <a:ext cx="8123383" cy="4555093"/>
          </a:xfrm>
        </p:spPr>
        <p:txBody>
          <a:bodyPr/>
          <a:lstStyle/>
          <a:p>
            <a:pPr eaLnBrk="1" hangingPunct="1">
              <a:buSzTx/>
              <a:buFont typeface="Arial" charset="0"/>
              <a:buAutoNum type="alphaLcParenR" startAt="5"/>
              <a:defRPr/>
            </a:pPr>
            <a:r>
              <a:rPr lang="en-US" dirty="0">
                <a:cs typeface="+mn-cs"/>
              </a:rPr>
              <a:t>All of the above are false.</a:t>
            </a:r>
          </a:p>
          <a:p>
            <a:pPr marL="0" indent="0" eaLnBrk="1" hangingPunct="1">
              <a:spcBef>
                <a:spcPts val="0"/>
              </a:spcBef>
              <a:buFont typeface="Arial" charset="0"/>
              <a:buNone/>
              <a:defRPr/>
            </a:pPr>
            <a:br>
              <a:rPr lang="en-US" sz="2400" dirty="0">
                <a:cs typeface="+mn-cs"/>
              </a:rPr>
            </a:br>
            <a:r>
              <a:rPr lang="en-US" sz="2400" dirty="0">
                <a:cs typeface="+mn-cs"/>
              </a:rPr>
              <a:t>In most cases, individuals with Down syndrome have </a:t>
            </a:r>
            <a:br>
              <a:rPr lang="en-US" sz="2400" dirty="0">
                <a:cs typeface="+mn-cs"/>
              </a:rPr>
            </a:br>
            <a:r>
              <a:rPr lang="en-US" sz="2400" dirty="0">
                <a:cs typeface="+mn-cs"/>
              </a:rPr>
              <a:t>47 chromosomes, with three </a:t>
            </a:r>
            <a:r>
              <a:rPr lang="en-US" sz="2400" i="1" dirty="0">
                <a:cs typeface="+mn-cs"/>
              </a:rPr>
              <a:t>copies</a:t>
            </a:r>
            <a:r>
              <a:rPr lang="en-US" sz="2400" dirty="0">
                <a:cs typeface="+mn-cs"/>
              </a:rPr>
              <a:t> of chromosome 21, or trisomy 21. This could occur due to nondisjunction in either parent. A triploid embryo (which is a lethal condition in humans) would have three complete </a:t>
            </a:r>
            <a:r>
              <a:rPr lang="en-US" sz="2400" i="1" dirty="0">
                <a:cs typeface="+mn-cs"/>
              </a:rPr>
              <a:t>sets</a:t>
            </a:r>
            <a:r>
              <a:rPr lang="en-US" sz="2400" dirty="0">
                <a:cs typeface="+mn-cs"/>
              </a:rPr>
              <a:t> of chromosomes, or 69 chromosomes. While the incidence of Down syndrome births increases in women over 35, most such births occur in younger women. Familial Down syndrome is due to translocation of chromosome 21 onto chromosome 14.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5B66A97B-B0D6-1D6B-B9D9-68FFDA87B287}"/>
              </a:ext>
            </a:extLst>
          </p:cNvPr>
          <p:cNvSpPr>
            <a:spLocks noGrp="1"/>
          </p:cNvSpPr>
          <p:nvPr>
            <p:ph type="title"/>
          </p:nvPr>
        </p:nvSpPr>
        <p:spPr>
          <a:xfrm>
            <a:off x="0" y="0"/>
            <a:ext cx="9144000" cy="1569660"/>
          </a:xfrm>
        </p:spPr>
        <p:txBody>
          <a:bodyPr/>
          <a:lstStyle/>
          <a:p>
            <a:r>
              <a:rPr lang="en-US" dirty="0"/>
              <a:t>The following structure is observed during prophase 1. It could be due to which of the following conditions?</a:t>
            </a:r>
            <a:endParaRPr lang="en-CH" dirty="0"/>
          </a:p>
        </p:txBody>
      </p:sp>
      <p:sp>
        <p:nvSpPr>
          <p:cNvPr id="6" name="TPAnswers" title="Answer Text">
            <a:extLst>
              <a:ext uri="{FF2B5EF4-FFF2-40B4-BE49-F238E27FC236}">
                <a16:creationId xmlns:a16="http://schemas.microsoft.com/office/drawing/2014/main" id="{DC4B21A2-DBDB-ABF6-8B84-5E18B0C37364}"/>
              </a:ext>
            </a:extLst>
          </p:cNvPr>
          <p:cNvSpPr>
            <a:spLocks noGrp="1"/>
          </p:cNvSpPr>
          <p:nvPr>
            <p:ph idx="1"/>
          </p:nvPr>
        </p:nvSpPr>
        <p:spPr>
          <a:xfrm>
            <a:off x="203200" y="3733799"/>
            <a:ext cx="4368800" cy="2298065"/>
          </a:xfrm>
        </p:spPr>
        <p:txBody>
          <a:bodyPr/>
          <a:lstStyle/>
          <a:p>
            <a:pPr eaLnBrk="1" hangingPunct="1">
              <a:buSzTx/>
              <a:defRPr/>
            </a:pPr>
            <a:r>
              <a:rPr lang="en-US" sz="2600" dirty="0">
                <a:cs typeface="+mn-cs"/>
              </a:rPr>
              <a:t>pericentric inversion</a:t>
            </a:r>
          </a:p>
          <a:p>
            <a:pPr eaLnBrk="1" hangingPunct="1">
              <a:buSzTx/>
              <a:defRPr/>
            </a:pPr>
            <a:r>
              <a:rPr lang="en-US" sz="2600" dirty="0">
                <a:cs typeface="+mn-cs"/>
              </a:rPr>
              <a:t>duplication</a:t>
            </a:r>
          </a:p>
          <a:p>
            <a:pPr eaLnBrk="1" hangingPunct="1">
              <a:buSzTx/>
              <a:defRPr/>
            </a:pPr>
            <a:r>
              <a:rPr lang="en-US" sz="2600" dirty="0">
                <a:cs typeface="+mn-cs"/>
              </a:rPr>
              <a:t>deletion</a:t>
            </a:r>
          </a:p>
          <a:p>
            <a:pPr eaLnBrk="1" hangingPunct="1">
              <a:buSzTx/>
              <a:defRPr/>
            </a:pPr>
            <a:r>
              <a:rPr lang="en-US" sz="2600" dirty="0">
                <a:cs typeface="+mn-cs"/>
              </a:rPr>
              <a:t>insertion</a:t>
            </a:r>
          </a:p>
          <a:p>
            <a:pPr eaLnBrk="1" hangingPunct="1">
              <a:buSzTx/>
              <a:defRPr/>
            </a:pPr>
            <a:r>
              <a:rPr lang="en-US" sz="2600" dirty="0">
                <a:cs typeface="+mn-cs"/>
              </a:rPr>
              <a:t>deletion or insertion</a:t>
            </a:r>
          </a:p>
        </p:txBody>
      </p:sp>
      <p:pic>
        <p:nvPicPr>
          <p:cNvPr id="8" name="TPChart" title="Results Chart">
            <a:extLst>
              <a:ext uri="{FF2B5EF4-FFF2-40B4-BE49-F238E27FC236}">
                <a16:creationId xmlns:a16="http://schemas.microsoft.com/office/drawing/2014/main" id="{972B8FB4-3AA2-1DAB-6389-5412A21E32F1}"/>
              </a:ext>
            </a:extLst>
          </p:cNvPr>
          <p:cNvPicPr>
            <a:picLocks/>
          </p:cNvPicPr>
          <p:nvPr>
            <p:custDataLst>
              <p:tags r:id="rId2"/>
            </p:custDataLst>
          </p:nvPr>
        </p:nvPicPr>
        <p:blipFill>
          <a:blip r:embed="rId5"/>
          <a:stretch>
            <a:fillRect/>
          </a:stretch>
        </p:blipFill>
        <p:spPr>
          <a:xfrm>
            <a:off x="4711700" y="2209800"/>
            <a:ext cx="4368800" cy="4533900"/>
          </a:xfrm>
          <a:prstGeom prst="rect">
            <a:avLst/>
          </a:prstGeom>
        </p:spPr>
      </p:pic>
      <p:pic>
        <p:nvPicPr>
          <p:cNvPr id="9" name="Picture 8" descr="08_11FigureC-L.jpg">
            <a:extLst>
              <a:ext uri="{FF2B5EF4-FFF2-40B4-BE49-F238E27FC236}">
                <a16:creationId xmlns:a16="http://schemas.microsoft.com/office/drawing/2014/main" id="{34AC5D03-C8FB-5FCB-BA96-6B538F78214D}"/>
              </a:ext>
            </a:extLst>
          </p:cNvPr>
          <p:cNvPicPr>
            <a:picLocks noChangeAspect="1"/>
          </p:cNvPicPr>
          <p:nvPr/>
        </p:nvPicPr>
        <p:blipFill rotWithShape="1">
          <a:blip r:embed="rId6">
            <a:extLst>
              <a:ext uri="{28A0092B-C50C-407E-A947-70E740481C1C}">
                <a14:useLocalDpi xmlns:a14="http://schemas.microsoft.com/office/drawing/2010/main" val="0"/>
              </a:ext>
            </a:extLst>
          </a:blip>
          <a:srcRect l="60695" t="21774" b="25997"/>
          <a:stretch/>
        </p:blipFill>
        <p:spPr>
          <a:xfrm>
            <a:off x="942340" y="1859340"/>
            <a:ext cx="2367280" cy="1569660"/>
          </a:xfrm>
          <a:prstGeom prst="rect">
            <a:avLst/>
          </a:prstGeom>
        </p:spPr>
      </p:pic>
    </p:spTree>
    <p:custDataLst>
      <p:tags r:id="rId1"/>
    </p:custDataLst>
    <p:extLst>
      <p:ext uri="{BB962C8B-B14F-4D97-AF65-F5344CB8AC3E}">
        <p14:creationId xmlns:p14="http://schemas.microsoft.com/office/powerpoint/2010/main" val="2879619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p:txBody>
          <a:bodyPr/>
          <a:lstStyle/>
          <a:p>
            <a:pPr eaLnBrk="1" hangingPunct="1">
              <a:defRPr/>
            </a:pPr>
            <a:r>
              <a:rPr lang="en-US" dirty="0"/>
              <a:t>The following structure is observed during prophase 1. It could be due to which of the following conditions?</a:t>
            </a:r>
          </a:p>
        </p:txBody>
      </p:sp>
      <p:sp>
        <p:nvSpPr>
          <p:cNvPr id="10247" name="Rectangle 7"/>
          <p:cNvSpPr>
            <a:spLocks noGrp="1" noChangeArrowheads="1"/>
          </p:cNvSpPr>
          <p:nvPr>
            <p:ph sz="half" idx="1"/>
          </p:nvPr>
        </p:nvSpPr>
        <p:spPr>
          <a:xfrm>
            <a:off x="457200" y="2032000"/>
            <a:ext cx="5029200" cy="4421723"/>
          </a:xfrm>
        </p:spPr>
        <p:txBody>
          <a:bodyPr/>
          <a:lstStyle/>
          <a:p>
            <a:pPr eaLnBrk="1" hangingPunct="1">
              <a:buSzTx/>
              <a:buFont typeface="Arial" charset="0"/>
              <a:buAutoNum type="alphaLcParenR" startAt="5"/>
              <a:defRPr/>
            </a:pPr>
            <a:r>
              <a:rPr lang="en-US" sz="2600" dirty="0">
                <a:cs typeface="+mn-cs"/>
              </a:rPr>
              <a:t>deletion or insertion</a:t>
            </a:r>
          </a:p>
          <a:p>
            <a:pPr marL="0" indent="0" eaLnBrk="1" hangingPunct="1">
              <a:spcBef>
                <a:spcPts val="1600"/>
              </a:spcBef>
              <a:buFont typeface="Arial" charset="0"/>
              <a:buNone/>
              <a:defRPr/>
            </a:pPr>
            <a:r>
              <a:rPr lang="en-US" sz="2400" dirty="0">
                <a:cs typeface="+mn-cs"/>
              </a:rPr>
              <a:t>During synapsis, if there is DNA found in one homolog but not in the other, a loop of the “extra” material will form. This “extra” DNA could be from the normal chromosome failing to match up to a deletion on its homolog, or the loop could form on a homolog having extra DNA (insertion) that can’t match up to the normal chromosome.</a:t>
            </a:r>
          </a:p>
        </p:txBody>
      </p:sp>
      <p:cxnSp>
        <p:nvCxnSpPr>
          <p:cNvPr id="6" name="Straight Connector 5"/>
          <p:cNvCxnSpPr/>
          <p:nvPr/>
        </p:nvCxnSpPr>
        <p:spPr bwMode="auto">
          <a:xfrm flipH="1">
            <a:off x="76200" y="6492875"/>
            <a:ext cx="9004485" cy="0"/>
          </a:xfrm>
          <a:prstGeom prst="line">
            <a:avLst/>
          </a:prstGeom>
          <a:solidFill>
            <a:schemeClr val="accent1"/>
          </a:solidFill>
          <a:ln w="38100" cap="rnd" cmpd="sng" algn="ctr">
            <a:solidFill>
              <a:srgbClr val="2D488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8" name="Picture 7" descr="08_11FigureC-L.jpg"/>
          <p:cNvPicPr>
            <a:picLocks noChangeAspect="1"/>
          </p:cNvPicPr>
          <p:nvPr/>
        </p:nvPicPr>
        <p:blipFill rotWithShape="1">
          <a:blip r:embed="rId2">
            <a:extLst>
              <a:ext uri="{28A0092B-C50C-407E-A947-70E740481C1C}">
                <a14:useLocalDpi xmlns:a14="http://schemas.microsoft.com/office/drawing/2010/main" val="0"/>
              </a:ext>
            </a:extLst>
          </a:blip>
          <a:srcRect l="60695" b="25997"/>
          <a:stretch/>
        </p:blipFill>
        <p:spPr>
          <a:xfrm>
            <a:off x="6390640" y="1880616"/>
            <a:ext cx="2367280" cy="2224024"/>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TVERSION" val="16"/>
  <p:tag name="TPOS" val="6"/>
  <p:tag name="TPVERSION" val="8"/>
  <p:tag name="TPFULLVERSION" val="1.2.7.2"/>
  <p:tag name="TPLASTSAVEPRODUCT" val="EchoPoll for PowerPoint"/>
</p:tagLst>
</file>

<file path=ppt/tags/tag10.xml><?xml version="1.0" encoding="utf-8"?>
<p:tagLst xmlns:a="http://schemas.openxmlformats.org/drawingml/2006/main" xmlns:r="http://schemas.openxmlformats.org/officeDocument/2006/relationships" xmlns:p="http://schemas.openxmlformats.org/presentationml/2006/main">
  <p:tag name="SLIDEGUID" val="17CD8BC9F9154E4B8C0CB26A6D99E5CF"/>
  <p:tag name="AUTOOPENPOLL" val="False"/>
  <p:tag name="TYPE" val="MultiChoiceSlide"/>
  <p:tag name="LIVECHARTING" val="False"/>
  <p:tag name="TPQUESTIONXML" val="&lt;?xml version=&quot;1.0&quot; encoding=&quot;UTF-8&quot; standalone=&quot;yes&quot;?&gt;&lt;questionlist&gt;&lt;properties&gt;&lt;guid&gt;3EE5D21769294003AF73D526B08F2C58&lt;/guid&gt;&lt;date&gt;10/8/2023 08:42:5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17CD8BC9F9154E4B8C0CB26A6D99E5CF&lt;/guid&gt;&lt;repollguid&gt;3F131B7756284D9CA7117AA7AAFBA3AB&lt;/repollguid&gt;&lt;sourceid&gt;BE75F77073284249B6569C4DCE69B04A&lt;/sourceid&gt;&lt;questiontext&gt;Enter question text here...&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D2BE693626C949B981159E71F0AA1357&lt;/guid&gt;&lt;answertext&gt;Enter answer text here...&lt;/answertext&gt;&lt;valuetype&gt;-1&lt;/valuetype&gt;&lt;/answer&gt;&lt;answer&gt;&lt;guid&gt;333D8B54606A4218A20330CC16BC2764&lt;/guid&gt;&lt;answertext&gt;Enter answer text here...&lt;/answertext&gt;&lt;valuetype&gt;-1&lt;/valuetype&gt;&lt;/answer&gt;&lt;answer&gt;&lt;guid&gt;1DAF590EA82044F6B3F52131AA13CD0E&lt;/guid&gt;&lt;answertext&gt;Enter answer text here...&lt;/answertext&gt;&lt;valuetype&gt;-1&lt;/valuetype&gt;&lt;/answer&gt;&lt;answer&gt;&lt;guid&gt;087DF59F537F489EA6EB7D2DC068BE1D&lt;/guid&gt;&lt;answertext&gt;Enter answer text here...&lt;/answertext&gt;&lt;valuetype&gt;-1&lt;/valuetype&gt;&lt;/answer&gt;&lt;/answers&gt;&lt;/multichoice&gt;&lt;/questions&gt;&lt;/questionlist&gt;"/>
  <p:tag name="CHARTTYPE" val="0"/>
</p:tagLst>
</file>

<file path=ppt/tags/tag11.xml><?xml version="1.0" encoding="utf-8"?>
<p:tagLst xmlns:a="http://schemas.openxmlformats.org/drawingml/2006/main" xmlns:r="http://schemas.openxmlformats.org/officeDocument/2006/relationships" xmlns:p="http://schemas.openxmlformats.org/presentationml/2006/main">
  <p:tag name="TYPE" val="0"/>
  <p:tag name="RGBCOLORS" val="-10324542,-614858,-4228189,-12343077,-4868168,-338582,-15028839,-14713440,-5065512,-1381396,-16777216"/>
  <p:tag name="DEFINEDCOLORS" val="-10324542,-614858,-4228189,-12343077,-4868168,-338582,-15028839,-14713440,-5065512,-1381396,-16777216"/>
  <p:tag name="NUMBERFORMAT" val="0"/>
  <p:tag name="LABELFORMAT" val="1"/>
  <p:tag name="COLORTYPE" val="SCHEME"/>
</p:tagLst>
</file>

<file path=ppt/tags/tag12.xml><?xml version="1.0" encoding="utf-8"?>
<p:tagLst xmlns:a="http://schemas.openxmlformats.org/drawingml/2006/main" xmlns:r="http://schemas.openxmlformats.org/officeDocument/2006/relationships" xmlns:p="http://schemas.openxmlformats.org/presentationml/2006/main">
  <p:tag name="SLIDEGUID" val="B569EAF2CCEF4E35BE792E16BC342F36"/>
  <p:tag name="AUTOOPENPOLL" val="False"/>
  <p:tag name="TYPE" val="MultiChoiceSlide"/>
  <p:tag name="LIVECHARTING" val="False"/>
  <p:tag name="TPQUESTIONXML" val="&lt;?xml version=&quot;1.0&quot; encoding=&quot;UTF-8&quot; standalone=&quot;yes&quot;?&gt;&lt;questionlist&gt;&lt;properties&gt;&lt;guid&gt;E9042864AE1A467AAD1ABE520F7B5727&lt;/guid&gt;&lt;date&gt;10/8/2023 08:44:36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B569EAF2CCEF4E35BE792E16BC342F36&lt;/guid&gt;&lt;repollguid&gt;8FA55780C0E44C5F8789FBF6AE96D6B4&lt;/repollguid&gt;&lt;sourceid&gt;1611A91647B64032ACC1E547B555C53F&lt;/sourceid&gt;&lt;questiontext&gt;Enter question text here...&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8353EFAC26DE4CDE809A0E91AFFD13E2&lt;/guid&gt;&lt;answertext&gt;Enter answer text here...&lt;/answertext&gt;&lt;valuetype&gt;-1&lt;/valuetype&gt;&lt;/answer&gt;&lt;answer&gt;&lt;guid&gt;C5F03CAE8DAF46D1B0DDCF6805578DFD&lt;/guid&gt;&lt;answertext&gt;Enter answer text here...&lt;/answertext&gt;&lt;valuetype&gt;-1&lt;/valuetype&gt;&lt;/answer&gt;&lt;answer&gt;&lt;guid&gt;3541A5F4D59F4BF4A0DF3AD2D086BF0C&lt;/guid&gt;&lt;answertext&gt;Enter answer text here...&lt;/answertext&gt;&lt;valuetype&gt;-1&lt;/valuetype&gt;&lt;/answer&gt;&lt;answer&gt;&lt;guid&gt;DC925CA4B5DE48B697AB2DDEA6B024B9&lt;/guid&gt;&lt;answertext&gt;Enter answer text here...&lt;/answertext&gt;&lt;valuetype&gt;-1&lt;/valuetype&gt;&lt;/answer&gt;&lt;/answers&gt;&lt;/multichoice&gt;&lt;/questions&gt;&lt;/questionlist&gt;"/>
  <p:tag name="CHARTTYPE" val="0"/>
</p:tagLst>
</file>

<file path=ppt/tags/tag13.xml><?xml version="1.0" encoding="utf-8"?>
<p:tagLst xmlns:a="http://schemas.openxmlformats.org/drawingml/2006/main" xmlns:r="http://schemas.openxmlformats.org/officeDocument/2006/relationships" xmlns:p="http://schemas.openxmlformats.org/presentationml/2006/main">
  <p:tag name="TYPE" val="0"/>
  <p:tag name="RGBCOLORS" val="-10324542,-614858,-4228189,-12343077,-4868168,-338582,-15028839,-14713440,-5065512,-1381396,-16777216"/>
  <p:tag name="DEFINEDCOLORS" val="-10324542,-614858,-4228189,-12343077,-4868168,-338582,-15028839,-14713440,-5065512,-1381396,-16777216"/>
  <p:tag name="NUMBERFORMAT" val="0"/>
  <p:tag name="LABELFORMAT" val="1"/>
  <p:tag name="COLORTYPE" val="SCHEME"/>
</p:tagLst>
</file>

<file path=ppt/tags/tag14.xml><?xml version="1.0" encoding="utf-8"?>
<p:tagLst xmlns:a="http://schemas.openxmlformats.org/drawingml/2006/main" xmlns:r="http://schemas.openxmlformats.org/officeDocument/2006/relationships" xmlns:p="http://schemas.openxmlformats.org/presentationml/2006/main">
  <p:tag name="SLIDEGUID" val="6BFEBBBC079948329B993D35D5F6AA84"/>
  <p:tag name="AUTOOPENPOLL" val="False"/>
  <p:tag name="TYPE" val="MultiChoiceSlide"/>
  <p:tag name="LIVECHARTING" val="False"/>
  <p:tag name="TPQUESTIONXML" val="&lt;?xml version=&quot;1.0&quot; encoding=&quot;UTF-8&quot; standalone=&quot;yes&quot;?&gt;&lt;questionlist&gt;&lt;properties&gt;&lt;guid&gt;C9A5D2FE673642E4801AFD2560066B03&lt;/guid&gt;&lt;date&gt;10/8/2023 08:45:04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6BFEBBBC079948329B993D35D5F6AA84&lt;/guid&gt;&lt;repollguid&gt;A1FC924611B64153B2A1A396674B37F6&lt;/repollguid&gt;&lt;sourceid&gt;8449A881A84A439E8C6D7AC735491476&lt;/sourceid&gt;&lt;questiontext&gt;Enter question text here...&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815AE18D789640B29D0FDCA389BEF9EC&lt;/guid&gt;&lt;answertext&gt;Enter answer text here...&lt;/answertext&gt;&lt;valuetype&gt;-1&lt;/valuetype&gt;&lt;/answer&gt;&lt;answer&gt;&lt;guid&gt;4F12819FFA754B45AD31206BC1C4CE11&lt;/guid&gt;&lt;answertext&gt;Enter answer text here...&lt;/answertext&gt;&lt;valuetype&gt;-1&lt;/valuetype&gt;&lt;/answer&gt;&lt;answer&gt;&lt;guid&gt;4E06FCACE0EB49B7AE982B30F8B4D721&lt;/guid&gt;&lt;answertext&gt;Enter answer text here...&lt;/answertext&gt;&lt;valuetype&gt;-1&lt;/valuetype&gt;&lt;/answer&gt;&lt;answer&gt;&lt;guid&gt;AF0D211458224FCEB72EF0023AA0ADCB&lt;/guid&gt;&lt;answertext&gt;Enter answer text here...&lt;/answertext&gt;&lt;valuetype&gt;-1&lt;/valuetype&gt;&lt;/answer&gt;&lt;/answers&gt;&lt;/multichoice&gt;&lt;/questions&gt;&lt;/questionlist&gt;"/>
  <p:tag name="CHARTTYPE" val="0"/>
</p:tagLst>
</file>

<file path=ppt/tags/tag15.xml><?xml version="1.0" encoding="utf-8"?>
<p:tagLst xmlns:a="http://schemas.openxmlformats.org/drawingml/2006/main" xmlns:r="http://schemas.openxmlformats.org/officeDocument/2006/relationships" xmlns:p="http://schemas.openxmlformats.org/presentationml/2006/main">
  <p:tag name="TYPE" val="0"/>
  <p:tag name="RGBCOLORS" val="-10324542,-614858,-4228189,-12343077,-4868168,-338582,-15028839,-14713440,-5065512,-1381396,-16777216"/>
  <p:tag name="DEFINEDCOLORS" val="-10324542,-614858,-4228189,-12343077,-4868168,-338582,-15028839,-14713440,-5065512,-1381396,-16777216"/>
  <p:tag name="NUMBERFORMAT" val="0"/>
  <p:tag name="LABELFORMAT" val="1"/>
  <p:tag name="COLORTYPE" val="SCHEME"/>
</p:tagLst>
</file>

<file path=ppt/tags/tag16.xml><?xml version="1.0" encoding="utf-8"?>
<p:tagLst xmlns:a="http://schemas.openxmlformats.org/drawingml/2006/main" xmlns:r="http://schemas.openxmlformats.org/officeDocument/2006/relationships" xmlns:p="http://schemas.openxmlformats.org/presentationml/2006/main">
  <p:tag name="SLIDEGUID" val="55D1F7C4044A46C5A881F33F4CF05603"/>
  <p:tag name="AUTOOPENPOLL" val="False"/>
  <p:tag name="TYPE" val="MultiChoiceSlide"/>
  <p:tag name="LIVECHARTING" val="False"/>
  <p:tag name="TPQUESTIONXML" val="&lt;?xml version=&quot;1.0&quot; encoding=&quot;UTF-8&quot; standalone=&quot;yes&quot;?&gt;&lt;questionlist&gt;&lt;properties&gt;&lt;guid&gt;7BA6487B70F0414C8EF071130BDE41E8&lt;/guid&gt;&lt;date&gt;10/8/2023 08:45:35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55D1F7C4044A46C5A881F33F4CF05603&lt;/guid&gt;&lt;repollguid&gt;D48EC94AB3954B3E9F9505F46C2BD224&lt;/repollguid&gt;&lt;sourceid&gt;E57172E12F04465CB42DA7F63A6BB432&lt;/sourceid&gt;&lt;questiontext&gt;Enter question text here...&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36AC8EEF8DAA473ABE057B6EE475190A&lt;/guid&gt;&lt;answertext&gt;Enter answer text here...&lt;/answertext&gt;&lt;valuetype&gt;-1&lt;/valuetype&gt;&lt;/answer&gt;&lt;answer&gt;&lt;guid&gt;875787BA658A4892A539C55F02C0D83B&lt;/guid&gt;&lt;answertext&gt;Enter answer text here...&lt;/answertext&gt;&lt;valuetype&gt;-1&lt;/valuetype&gt;&lt;/answer&gt;&lt;answer&gt;&lt;guid&gt;D87C96FBF3C94A4A8F024848E27326F2&lt;/guid&gt;&lt;answertext&gt;Enter answer text here...&lt;/answertext&gt;&lt;valuetype&gt;-1&lt;/valuetype&gt;&lt;/answer&gt;&lt;answer&gt;&lt;guid&gt;50B96AC42C9E48B290DF5750243C1A09&lt;/guid&gt;&lt;answertext&gt;Enter answer text here...&lt;/answertext&gt;&lt;valuetype&gt;-1&lt;/valuetype&gt;&lt;/answer&gt;&lt;/answers&gt;&lt;/multichoice&gt;&lt;/questions&gt;&lt;/questionlist&gt;"/>
  <p:tag name="CHARTTYPE" val="0"/>
</p:tagLst>
</file>

<file path=ppt/tags/tag17.xml><?xml version="1.0" encoding="utf-8"?>
<p:tagLst xmlns:a="http://schemas.openxmlformats.org/drawingml/2006/main" xmlns:r="http://schemas.openxmlformats.org/officeDocument/2006/relationships" xmlns:p="http://schemas.openxmlformats.org/presentationml/2006/main">
  <p:tag name="TYPE" val="0"/>
  <p:tag name="RGBCOLORS" val="-10324542,-614858,-4228189,-12343077,-4868168,-338582,-15028839,-14713440,-5065512,-1381396,-16777216"/>
  <p:tag name="DEFINEDCOLORS" val="-10324542,-614858,-4228189,-12343077,-4868168,-338582,-15028839,-14713440,-5065512,-1381396,-16777216"/>
  <p:tag name="NUMBERFORMAT" val="0"/>
  <p:tag name="LABELFORMAT" val="1"/>
  <p:tag name="COLORTYPE" val="SCHEME"/>
</p:tagLst>
</file>

<file path=ppt/tags/tag18.xml><?xml version="1.0" encoding="utf-8"?>
<p:tagLst xmlns:a="http://schemas.openxmlformats.org/drawingml/2006/main" xmlns:r="http://schemas.openxmlformats.org/officeDocument/2006/relationships" xmlns:p="http://schemas.openxmlformats.org/presentationml/2006/main">
  <p:tag name="SLIDEGUID" val="122F4B012A194745BBA225081C778621"/>
  <p:tag name="AUTOOPENPOLL" val="False"/>
  <p:tag name="TYPE" val="MultiChoiceSlide"/>
  <p:tag name="LIVECHARTING" val="False"/>
  <p:tag name="TPQUESTIONXML" val="&lt;?xml version=&quot;1.0&quot; encoding=&quot;UTF-8&quot; standalone=&quot;yes&quot;?&gt;&lt;questionlist&gt;&lt;properties&gt;&lt;guid&gt;C825CFC5056F4775B88C06EB6F8CCB21&lt;/guid&gt;&lt;date&gt;10/8/2023 08:45:5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122F4B012A194745BBA225081C778621&lt;/guid&gt;&lt;repollguid&gt;1E5E166D10414B18920CBC74CD55B772&lt;/repollguid&gt;&lt;sourceid&gt;6D53B48F158742719781EE0A42B6826B&lt;/sourceid&gt;&lt;questiontext&gt;Enter question text here...&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BD7DD23B2F3C43D8B9385385A8594A91&lt;/guid&gt;&lt;answertext&gt;Enter answer text here...&lt;/answertext&gt;&lt;valuetype&gt;-1&lt;/valuetype&gt;&lt;/answer&gt;&lt;answer&gt;&lt;guid&gt;0C2656CE39A9423BB7451501F33EA9D9&lt;/guid&gt;&lt;answertext&gt;Enter answer text here...&lt;/answertext&gt;&lt;valuetype&gt;-1&lt;/valuetype&gt;&lt;/answer&gt;&lt;answer&gt;&lt;guid&gt;AC8B944AEFB4409F881286F60DAA5F91&lt;/guid&gt;&lt;answertext&gt;Enter answer text here...&lt;/answertext&gt;&lt;valuetype&gt;-1&lt;/valuetype&gt;&lt;/answer&gt;&lt;answer&gt;&lt;guid&gt;38A2755F01224023A58085937DF480F5&lt;/guid&gt;&lt;answertext&gt;Enter answer text here...&lt;/answertext&gt;&lt;valuetype&gt;-1&lt;/valuetype&gt;&lt;/answer&gt;&lt;/answers&gt;&lt;/multichoice&gt;&lt;/questions&gt;&lt;/questionlist&gt;"/>
  <p:tag name="CHARTTYPE" val="0"/>
</p:tagLst>
</file>

<file path=ppt/tags/tag19.xml><?xml version="1.0" encoding="utf-8"?>
<p:tagLst xmlns:a="http://schemas.openxmlformats.org/drawingml/2006/main" xmlns:r="http://schemas.openxmlformats.org/officeDocument/2006/relationships" xmlns:p="http://schemas.openxmlformats.org/presentationml/2006/main">
  <p:tag name="TYPE" val="0"/>
  <p:tag name="RGBCOLORS" val="-10324542,-614858,-4228189,-12343077,-4868168,-338582,-15028839,-14713440,-5065512,-1381396,-16777216"/>
  <p:tag name="DEFINEDCOLORS" val="-10324542,-614858,-4228189,-12343077,-4868168,-338582,-15028839,-14713440,-5065512,-1381396,-16777216"/>
  <p:tag name="NUMBERFORMAT" val="0"/>
  <p:tag name="LABELFORMAT" val="1"/>
  <p:tag name="COLORTYPE" val="SCHEME"/>
</p:tagLst>
</file>

<file path=ppt/tags/tag2.xml><?xml version="1.0" encoding="utf-8"?>
<p:tagLst xmlns:a="http://schemas.openxmlformats.org/drawingml/2006/main" xmlns:r="http://schemas.openxmlformats.org/officeDocument/2006/relationships" xmlns:p="http://schemas.openxmlformats.org/presentationml/2006/main">
  <p:tag name="SLIDEGUID" val="E9E0CE75026D4F0099901EB638AB2003"/>
  <p:tag name="AUTOOPENPOLL" val="False"/>
  <p:tag name="TYPE" val="MultiChoiceSlide"/>
  <p:tag name="LIVECHARTING" val="False"/>
  <p:tag name="TPQUESTIONXML" val="&lt;?xml version=&quot;1.0&quot; encoding=&quot;UTF-8&quot; standalone=&quot;yes&quot;?&gt;&lt;questionlist&gt;&lt;properties&gt;&lt;guid&gt;5BB639EA59B74F8AA4E86D3E2726BB90&lt;/guid&gt;&lt;date&gt;10/8/2023 08:39:24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E9E0CE75026D4F0099901EB638AB2003&lt;/guid&gt;&lt;repollguid&gt;3B72BCF4D00B4CA3806E0D279FDACF29&lt;/repollguid&gt;&lt;sourceid&gt;AEF0992BC08E436DA4B4609614F79F98&lt;/sourceid&gt;&lt;questiontext&gt;Enter question text here...&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B2E7DDAED366494D93C9B048F30F9561&lt;/guid&gt;&lt;answertext&gt;Enter answer text here...&lt;/answertext&gt;&lt;valuetype&gt;-1&lt;/valuetype&gt;&lt;/answer&gt;&lt;answer&gt;&lt;guid&gt;177CCA44019C49B2ACD3EA7C9C456A17&lt;/guid&gt;&lt;answertext&gt;Enter answer text here...&lt;/answertext&gt;&lt;valuetype&gt;-1&lt;/valuetype&gt;&lt;/answer&gt;&lt;answer&gt;&lt;guid&gt;258311784C524E6891F77FEB929B70C5&lt;/guid&gt;&lt;answertext&gt;Enter answer text here...&lt;/answertext&gt;&lt;valuetype&gt;-1&lt;/valuetype&gt;&lt;/answer&gt;&lt;answer&gt;&lt;guid&gt;98A8A5A44D214DB9924862FB34CA7B0D&lt;/guid&gt;&lt;answertext&gt;Enter answer text here...&lt;/answertext&gt;&lt;valuetype&gt;-1&lt;/valuetype&gt;&lt;/answer&gt;&lt;/answers&gt;&lt;/multichoice&gt;&lt;/questions&gt;&lt;/questionlist&gt;"/>
  <p:tag name="CHARTTYPE" val="0"/>
</p:tagLst>
</file>

<file path=ppt/tags/tag20.xml><?xml version="1.0" encoding="utf-8"?>
<p:tagLst xmlns:a="http://schemas.openxmlformats.org/drawingml/2006/main" xmlns:r="http://schemas.openxmlformats.org/officeDocument/2006/relationships" xmlns:p="http://schemas.openxmlformats.org/presentationml/2006/main">
  <p:tag name="SLIDEGUID" val="8C910794FF744B5C8D69894294654AFF"/>
  <p:tag name="AUTOOPENPOLL" val="False"/>
  <p:tag name="TYPE" val="MultiChoiceSlide"/>
  <p:tag name="LIVECHARTING" val="False"/>
  <p:tag name="TPQUESTIONXML" val="&lt;?xml version=&quot;1.0&quot; encoding=&quot;UTF-8&quot; standalone=&quot;yes&quot;?&gt;&lt;questionlist&gt;&lt;properties&gt;&lt;guid&gt;D6340E19C7934C258A0D4E4C57E30E7B&lt;/guid&gt;&lt;date&gt;10/8/2023 08:47:4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8C910794FF744B5C8D69894294654AFF&lt;/guid&gt;&lt;repollguid&gt;B338EFBA7B444E75AD8EAF8747262D6C&lt;/repollguid&gt;&lt;sourceid&gt;AFB2B132AA484E4FAA919946AB2F27D6&lt;/sourceid&gt;&lt;questiontext&gt;Enter question text here...&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F15C61EE05274578A7EAD1833D0FFC01&lt;/guid&gt;&lt;answertext&gt;Enter answer text here...&lt;/answertext&gt;&lt;valuetype&gt;-1&lt;/valuetype&gt;&lt;/answer&gt;&lt;answer&gt;&lt;guid&gt;5D2234DE5E9548B7A4457A9BA91BFB12&lt;/guid&gt;&lt;answertext&gt;Enter answer text here...&lt;/answertext&gt;&lt;valuetype&gt;-1&lt;/valuetype&gt;&lt;/answer&gt;&lt;answer&gt;&lt;guid&gt;4C3CCD45E5014CDCA66AFFE43CB49F12&lt;/guid&gt;&lt;answertext&gt;Enter answer text here...&lt;/answertext&gt;&lt;valuetype&gt;-1&lt;/valuetype&gt;&lt;/answer&gt;&lt;answer&gt;&lt;guid&gt;BE29FA5B560B44ED92E61FE4813FC0A7&lt;/guid&gt;&lt;answertext&gt;Enter answer text here...&lt;/answertext&gt;&lt;valuetype&gt;-1&lt;/valuetype&gt;&lt;/answer&gt;&lt;/answers&gt;&lt;/multichoice&gt;&lt;/questions&gt;&lt;/questionlist&gt;"/>
  <p:tag name="CHARTTYPE" val="0"/>
</p:tagLst>
</file>

<file path=ppt/tags/tag21.xml><?xml version="1.0" encoding="utf-8"?>
<p:tagLst xmlns:a="http://schemas.openxmlformats.org/drawingml/2006/main" xmlns:r="http://schemas.openxmlformats.org/officeDocument/2006/relationships" xmlns:p="http://schemas.openxmlformats.org/presentationml/2006/main">
  <p:tag name="TYPE" val="0"/>
  <p:tag name="RGBCOLORS" val="-10324542,-614858,-4228189,-12343077,-4868168,-338582,-15028839,-14713440,-5065512,-1381396,-16777216"/>
  <p:tag name="DEFINEDCOLORS" val="-10324542,-614858,-4228189,-12343077,-4868168,-338582,-15028839,-14713440,-5065512,-1381396,-16777216"/>
  <p:tag name="NUMBERFORMAT" val="0"/>
  <p:tag name="LABELFORMAT" val="1"/>
  <p:tag name="COLORTYPE" val="SCHEME"/>
</p:tagLst>
</file>

<file path=ppt/tags/tag22.xml><?xml version="1.0" encoding="utf-8"?>
<p:tagLst xmlns:a="http://schemas.openxmlformats.org/drawingml/2006/main" xmlns:r="http://schemas.openxmlformats.org/officeDocument/2006/relationships" xmlns:p="http://schemas.openxmlformats.org/presentationml/2006/main">
  <p:tag name="SLIDEGUID" val="D761EFC0E5824585B32E8249E2A812D8"/>
  <p:tag name="AUTOOPENPOLL" val="False"/>
  <p:tag name="TYPE" val="MultiChoiceSlide"/>
  <p:tag name="LIVECHARTING" val="False"/>
  <p:tag name="TPQUESTIONXML" val="&lt;?xml version=&quot;1.0&quot; encoding=&quot;UTF-8&quot; standalone=&quot;yes&quot;?&gt;&lt;questionlist&gt;&lt;properties&gt;&lt;guid&gt;411D08FC13384286BCD36F6EFA0C26C0&lt;/guid&gt;&lt;date&gt;10/8/2023 08:48:11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D761EFC0E5824585B32E8249E2A812D8&lt;/guid&gt;&lt;repollguid&gt;0892A9B0CFD246CFAC3EAC9E258032F3&lt;/repollguid&gt;&lt;sourceid&gt;3A70921A2A1D421E9DE049DEC685895C&lt;/sourceid&gt;&lt;questiontext&gt;Enter question text here...&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2B23529F499C42E9BDF6691CD0440E8C&lt;/guid&gt;&lt;answertext&gt;Enter answer text here...&lt;/answertext&gt;&lt;valuetype&gt;-1&lt;/valuetype&gt;&lt;/answer&gt;&lt;answer&gt;&lt;guid&gt;6EFF6F6737324BB896114846CCA26E99&lt;/guid&gt;&lt;answertext&gt;Enter answer text here...&lt;/answertext&gt;&lt;valuetype&gt;-1&lt;/valuetype&gt;&lt;/answer&gt;&lt;answer&gt;&lt;guid&gt;3030071C384348B6B629A537C470D410&lt;/guid&gt;&lt;answertext&gt;Enter answer text here...&lt;/answertext&gt;&lt;valuetype&gt;-1&lt;/valuetype&gt;&lt;/answer&gt;&lt;answer&gt;&lt;guid&gt;8F16212C4F8D40B692AB61585C62F92E&lt;/guid&gt;&lt;answertext&gt;Enter answer text here...&lt;/answertext&gt;&lt;valuetype&gt;-1&lt;/valuetype&gt;&lt;/answer&gt;&lt;/answers&gt;&lt;/multichoice&gt;&lt;/questions&gt;&lt;/questionlist&gt;"/>
  <p:tag name="CHARTTYPE" val="0"/>
</p:tagLst>
</file>

<file path=ppt/tags/tag23.xml><?xml version="1.0" encoding="utf-8"?>
<p:tagLst xmlns:a="http://schemas.openxmlformats.org/drawingml/2006/main" xmlns:r="http://schemas.openxmlformats.org/officeDocument/2006/relationships" xmlns:p="http://schemas.openxmlformats.org/presentationml/2006/main">
  <p:tag name="TYPE" val="0"/>
  <p:tag name="RGBCOLORS" val="-10324542,-614858,-4228189,-12343077,-4868168,-338582,-15028839,-14713440,-5065512,-1381396,-16777216"/>
  <p:tag name="DEFINEDCOLORS" val="-10324542,-614858,-4228189,-12343077,-4868168,-338582,-15028839,-14713440,-5065512,-1381396,-16777216"/>
  <p:tag name="NUMBERFORMAT" val="0"/>
  <p:tag name="LABELFORMAT" val="1"/>
  <p:tag name="COLORTYPE" val="SCHEME"/>
</p:tagLst>
</file>

<file path=ppt/tags/tag24.xml><?xml version="1.0" encoding="utf-8"?>
<p:tagLst xmlns:a="http://schemas.openxmlformats.org/drawingml/2006/main" xmlns:r="http://schemas.openxmlformats.org/officeDocument/2006/relationships" xmlns:p="http://schemas.openxmlformats.org/presentationml/2006/main">
  <p:tag name="SLIDEGUID" val="DFA486BE511D4C3AB849DACFC2FD6FA7"/>
  <p:tag name="AUTOOPENPOLL" val="False"/>
  <p:tag name="TYPE" val="MultiChoiceSlide"/>
  <p:tag name="LIVECHARTING" val="False"/>
  <p:tag name="TPQUESTIONXML" val="&lt;?xml version=&quot;1.0&quot; encoding=&quot;UTF-8&quot; standalone=&quot;yes&quot;?&gt;&lt;questionlist&gt;&lt;properties&gt;&lt;guid&gt;EF5DA0E47FC947458B0F6C645D04762F&lt;/guid&gt;&lt;date&gt;10/8/2023 08:48:45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DFA486BE511D4C3AB849DACFC2FD6FA7&lt;/guid&gt;&lt;repollguid&gt;DDEC76CFE7A2488EADA62C13D17F8C5D&lt;/repollguid&gt;&lt;sourceid&gt;B0274CBD73054DA3B061D78E397F47BB&lt;/sourceid&gt;&lt;questiontext&gt;Enter question text here...&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02670BC288DB44869A20A699B18B41B6&lt;/guid&gt;&lt;answertext&gt;Enter answer text here...&lt;/answertext&gt;&lt;valuetype&gt;-1&lt;/valuetype&gt;&lt;/answer&gt;&lt;answer&gt;&lt;guid&gt;AF55766B771F475A860A87ADE7610F28&lt;/guid&gt;&lt;answertext&gt;Enter answer text here...&lt;/answertext&gt;&lt;valuetype&gt;-1&lt;/valuetype&gt;&lt;/answer&gt;&lt;answer&gt;&lt;guid&gt;D151BBF7370347F19ADB176932851B41&lt;/guid&gt;&lt;answertext&gt;Enter answer text here...&lt;/answertext&gt;&lt;valuetype&gt;-1&lt;/valuetype&gt;&lt;/answer&gt;&lt;answer&gt;&lt;guid&gt;0DBF10B8ED544B299086BD7DE2D00D57&lt;/guid&gt;&lt;answertext&gt;Enter answer text here...&lt;/answertext&gt;&lt;valuetype&gt;-1&lt;/valuetype&gt;&lt;/answer&gt;&lt;/answers&gt;&lt;/multichoice&gt;&lt;/questions&gt;&lt;/questionlist&gt;"/>
  <p:tag name="CHARTTYPE" val="0"/>
</p:tagLst>
</file>

<file path=ppt/tags/tag25.xml><?xml version="1.0" encoding="utf-8"?>
<p:tagLst xmlns:a="http://schemas.openxmlformats.org/drawingml/2006/main" xmlns:r="http://schemas.openxmlformats.org/officeDocument/2006/relationships" xmlns:p="http://schemas.openxmlformats.org/presentationml/2006/main">
  <p:tag name="TYPE" val="0"/>
  <p:tag name="RGBCOLORS" val="-10324542,-614858,-4228189,-12343077,-4868168,-338582,-15028839,-14713440,-5065512,-1381396,-16777216"/>
  <p:tag name="DEFINEDCOLORS" val="-10324542,-614858,-4228189,-12343077,-4868168,-338582,-15028839,-14713440,-5065512,-1381396,-16777216"/>
  <p:tag name="NUMBERFORMAT" val="0"/>
  <p:tag name="LABELFORMAT" val="1"/>
  <p:tag name="COLORTYPE" val="SCHEME"/>
</p:tagLst>
</file>

<file path=ppt/tags/tag26.xml><?xml version="1.0" encoding="utf-8"?>
<p:tagLst xmlns:a="http://schemas.openxmlformats.org/drawingml/2006/main" xmlns:r="http://schemas.openxmlformats.org/officeDocument/2006/relationships" xmlns:p="http://schemas.openxmlformats.org/presentationml/2006/main">
  <p:tag name="SLIDEGUID" val="6AD750EB57444FBAACF94ED346B8607C"/>
  <p:tag name="AUTOOPENPOLL" val="False"/>
  <p:tag name="TYPE" val="MultiChoiceSlide"/>
  <p:tag name="LIVECHARTING" val="False"/>
  <p:tag name="TPQUESTIONXML" val="&lt;?xml version=&quot;1.0&quot; encoding=&quot;UTF-8&quot; standalone=&quot;yes&quot;?&gt;&lt;questionlist&gt;&lt;properties&gt;&lt;guid&gt;1D7ADDD8D6334DD98DE8F0A29CC4D800&lt;/guid&gt;&lt;date&gt;10/8/2023 08:49:29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6AD750EB57444FBAACF94ED346B8607C&lt;/guid&gt;&lt;repollguid&gt;1BBBD1FA75D84DC69B3E7B4510636024&lt;/repollguid&gt;&lt;sourceid&gt;060ACD89EE56439AA562A021E9C4C145&lt;/sourceid&gt;&lt;questiontext&gt;Enter question text here...&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2B814ACF126E4173AB0D12252BF4190C&lt;/guid&gt;&lt;answertext&gt;Enter answer text here...&lt;/answertext&gt;&lt;valuetype&gt;-1&lt;/valuetype&gt;&lt;/answer&gt;&lt;answer&gt;&lt;guid&gt;F7A9D18F1FFE47AD87E5F48603388FB1&lt;/guid&gt;&lt;answertext&gt;Enter answer text here...&lt;/answertext&gt;&lt;valuetype&gt;-1&lt;/valuetype&gt;&lt;/answer&gt;&lt;answer&gt;&lt;guid&gt;8087B3EF8EA149CFBE49F42CBB0CED1F&lt;/guid&gt;&lt;answertext&gt;Enter answer text here...&lt;/answertext&gt;&lt;valuetype&gt;-1&lt;/valuetype&gt;&lt;/answer&gt;&lt;answer&gt;&lt;guid&gt;12A9A1A3EE324B69911C285AFFF7C9B3&lt;/guid&gt;&lt;answertext&gt;Enter answer text here...&lt;/answertext&gt;&lt;valuetype&gt;-1&lt;/valuetype&gt;&lt;/answer&gt;&lt;/answers&gt;&lt;/multichoice&gt;&lt;/questions&gt;&lt;/questionlist&gt;"/>
  <p:tag name="CHARTTYPE" val="0"/>
</p:tagLst>
</file>

<file path=ppt/tags/tag27.xml><?xml version="1.0" encoding="utf-8"?>
<p:tagLst xmlns:a="http://schemas.openxmlformats.org/drawingml/2006/main" xmlns:r="http://schemas.openxmlformats.org/officeDocument/2006/relationships" xmlns:p="http://schemas.openxmlformats.org/presentationml/2006/main">
  <p:tag name="TYPE" val="0"/>
  <p:tag name="RGBCOLORS" val="-10324542,-614858,-4228189,-12343077,-4868168,-338582,-15028839,-14713440,-5065512,-1381396,-16777216"/>
  <p:tag name="DEFINEDCOLORS" val="-10324542,-614858,-4228189,-12343077,-4868168,-338582,-15028839,-14713440,-5065512,-1381396,-16777216"/>
  <p:tag name="NUMBERFORMAT" val="0"/>
  <p:tag name="LABELFORMAT" val="1"/>
  <p:tag name="COLORTYPE" val="SCHEME"/>
</p:tagLst>
</file>

<file path=ppt/tags/tag28.xml><?xml version="1.0" encoding="utf-8"?>
<p:tagLst xmlns:a="http://schemas.openxmlformats.org/drawingml/2006/main" xmlns:r="http://schemas.openxmlformats.org/officeDocument/2006/relationships" xmlns:p="http://schemas.openxmlformats.org/presentationml/2006/main">
  <p:tag name="SLIDEGUID" val="B5096808FCB54E30859D5A1D68C45D4F"/>
  <p:tag name="AUTOOPENPOLL" val="False"/>
  <p:tag name="TYPE" val="MultiChoiceSlide"/>
  <p:tag name="LIVECHARTING" val="False"/>
  <p:tag name="TPQUESTIONXML" val="&lt;?xml version=&quot;1.0&quot; encoding=&quot;UTF-8&quot; standalone=&quot;yes&quot;?&gt;&lt;questionlist&gt;&lt;properties&gt;&lt;guid&gt;D0BF86FDBC3045F69B100B6492D03428&lt;/guid&gt;&lt;date&gt;10/8/2023 08:50:03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B5096808FCB54E30859D5A1D68C45D4F&lt;/guid&gt;&lt;repollguid&gt;3CA05729C9D84566A1E6A55F6E6FF9BB&lt;/repollguid&gt;&lt;sourceid&gt;17F28198D9A041888C3D86381641F7DE&lt;/sourceid&gt;&lt;questiontext&gt;Enter question text here...&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F7F9A5D4CC114934A4A0C237CC602CD9&lt;/guid&gt;&lt;answertext&gt;Enter answer text here...&lt;/answertext&gt;&lt;valuetype&gt;-1&lt;/valuetype&gt;&lt;/answer&gt;&lt;answer&gt;&lt;guid&gt;F5FD64E7B85140F9B02CCF0BF4481FD8&lt;/guid&gt;&lt;answertext&gt;Enter answer text here...&lt;/answertext&gt;&lt;valuetype&gt;-1&lt;/valuetype&gt;&lt;/answer&gt;&lt;answer&gt;&lt;guid&gt;AA9B97E021104C709E9E328C54AA1A62&lt;/guid&gt;&lt;answertext&gt;Enter answer text here...&lt;/answertext&gt;&lt;valuetype&gt;-1&lt;/valuetype&gt;&lt;/answer&gt;&lt;answer&gt;&lt;guid&gt;CE72569E8EA64272BF5C64287303B379&lt;/guid&gt;&lt;answertext&gt;Enter answer text here...&lt;/answertext&gt;&lt;valuetype&gt;-1&lt;/valuetype&gt;&lt;/answer&gt;&lt;/answers&gt;&lt;/multichoice&gt;&lt;/questions&gt;&lt;/questionlist&gt;"/>
  <p:tag name="CHARTTYPE" val="0"/>
</p:tagLst>
</file>

<file path=ppt/tags/tag29.xml><?xml version="1.0" encoding="utf-8"?>
<p:tagLst xmlns:a="http://schemas.openxmlformats.org/drawingml/2006/main" xmlns:r="http://schemas.openxmlformats.org/officeDocument/2006/relationships" xmlns:p="http://schemas.openxmlformats.org/presentationml/2006/main">
  <p:tag name="TYPE" val="0"/>
  <p:tag name="RGBCOLORS" val="-10324542,-614858,-4228189,-12343077,-4868168,-338582,-15028839,-14713440,-5065512,-1381396,-16777216"/>
  <p:tag name="DEFINEDCOLORS" val="-10324542,-614858,-4228189,-12343077,-4868168,-338582,-15028839,-14713440,-5065512,-1381396,-16777216"/>
  <p:tag name="NUMBERFORMAT" val="0"/>
  <p:tag name="LABELFORMAT" val="1"/>
  <p:tag name="COLORTYPE" val="SCHEME"/>
</p:tagLst>
</file>

<file path=ppt/tags/tag3.xml><?xml version="1.0" encoding="utf-8"?>
<p:tagLst xmlns:a="http://schemas.openxmlformats.org/drawingml/2006/main" xmlns:r="http://schemas.openxmlformats.org/officeDocument/2006/relationships" xmlns:p="http://schemas.openxmlformats.org/presentationml/2006/main">
  <p:tag name="TYPE" val="0"/>
  <p:tag name="RGBCOLORS" val="-10324542,-614858,-4228189,-12343077,-4868168,-338582,-15028839,-14713440,-5065512,-1381396,-16777216"/>
  <p:tag name="DEFINEDCOLORS" val="-10324542,-614858,-4228189,-12343077,-4868168,-338582,-15028839,-14713440,-5065512,-1381396,-16777216"/>
  <p:tag name="NUMBERFORMAT" val="0"/>
  <p:tag name="LABELFORMAT" val="1"/>
  <p:tag name="COLORTYPE" val="SCHEME"/>
</p:tagLst>
</file>

<file path=ppt/tags/tag30.xml><?xml version="1.0" encoding="utf-8"?>
<p:tagLst xmlns:a="http://schemas.openxmlformats.org/drawingml/2006/main" xmlns:r="http://schemas.openxmlformats.org/officeDocument/2006/relationships" xmlns:p="http://schemas.openxmlformats.org/presentationml/2006/main">
  <p:tag name="SLIDEGUID" val="82211238A5324B8EA90F4982EC10F40F"/>
  <p:tag name="AUTOOPENPOLL" val="False"/>
  <p:tag name="TYPE" val="MultiChoiceSlide"/>
  <p:tag name="LIVECHARTING" val="False"/>
  <p:tag name="TPQUESTIONXML" val="&lt;?xml version=&quot;1.0&quot; encoding=&quot;UTF-8&quot; standalone=&quot;yes&quot;?&gt;&lt;questionlist&gt;&lt;properties&gt;&lt;guid&gt;73CE7A6B41DB40EC997DC914EDA0F546&lt;/guid&gt;&lt;date&gt;10/8/2023 08:50:4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82211238A5324B8EA90F4982EC10F40F&lt;/guid&gt;&lt;repollguid&gt;0E28B25D48234B98B9BEC7FAB0B234D5&lt;/repollguid&gt;&lt;sourceid&gt;3C0663CC45AE45478A4FAB34F4286A23&lt;/sourceid&gt;&lt;questiontext&gt;Enter question text here...&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30E2F1DE3B544C31897790324ACC071D&lt;/guid&gt;&lt;answertext&gt;Enter answer text here...&lt;/answertext&gt;&lt;valuetype&gt;-1&lt;/valuetype&gt;&lt;/answer&gt;&lt;answer&gt;&lt;guid&gt;DF4BC81B74844A80B33FCBF0CE9EA4FD&lt;/guid&gt;&lt;answertext&gt;Enter answer text here...&lt;/answertext&gt;&lt;valuetype&gt;-1&lt;/valuetype&gt;&lt;/answer&gt;&lt;answer&gt;&lt;guid&gt;69F09C3F53B54F48A6E4D1918F65B710&lt;/guid&gt;&lt;answertext&gt;Enter answer text here...&lt;/answertext&gt;&lt;valuetype&gt;-1&lt;/valuetype&gt;&lt;/answer&gt;&lt;answer&gt;&lt;guid&gt;C52B352EA5834CED81F85852B2BFF380&lt;/guid&gt;&lt;answertext&gt;Enter answer text here...&lt;/answertext&gt;&lt;valuetype&gt;-1&lt;/valuetype&gt;&lt;/answer&gt;&lt;/answers&gt;&lt;/multichoice&gt;&lt;/questions&gt;&lt;/questionlist&gt;"/>
  <p:tag name="CHARTTYPE" val="0"/>
</p:tagLst>
</file>

<file path=ppt/tags/tag31.xml><?xml version="1.0" encoding="utf-8"?>
<p:tagLst xmlns:a="http://schemas.openxmlformats.org/drawingml/2006/main" xmlns:r="http://schemas.openxmlformats.org/officeDocument/2006/relationships" xmlns:p="http://schemas.openxmlformats.org/presentationml/2006/main">
  <p:tag name="TYPE" val="0"/>
  <p:tag name="RGBCOLORS" val="-10324542,-614858,-4228189,-12343077,-4868168,-338582,-15028839,-14713440,-5065512,-1381396,-16777216"/>
  <p:tag name="DEFINEDCOLORS" val="-10324542,-614858,-4228189,-12343077,-4868168,-338582,-15028839,-14713440,-5065512,-1381396,-16777216"/>
  <p:tag name="NUMBERFORMAT" val="0"/>
  <p:tag name="LABELFORMAT" val="1"/>
  <p:tag name="COLORTYPE" val="SCHEME"/>
</p:tagLst>
</file>

<file path=ppt/tags/tag4.xml><?xml version="1.0" encoding="utf-8"?>
<p:tagLst xmlns:a="http://schemas.openxmlformats.org/drawingml/2006/main" xmlns:r="http://schemas.openxmlformats.org/officeDocument/2006/relationships" xmlns:p="http://schemas.openxmlformats.org/presentationml/2006/main">
  <p:tag name="SLIDEGUID" val="BA7763BCD96549979C04F3E09AD3E0F6"/>
  <p:tag name="AUTOOPENPOLL" val="False"/>
  <p:tag name="TYPE" val="MultiChoiceSlide"/>
  <p:tag name="LIVECHARTING" val="False"/>
  <p:tag name="TPQUESTIONXML" val="&lt;?xml version=&quot;1.0&quot; encoding=&quot;UTF-8&quot; standalone=&quot;yes&quot;?&gt;&lt;questionlist&gt;&lt;properties&gt;&lt;guid&gt;2534D22F21CF40278C56B17A7A8FB9B4&lt;/guid&gt;&lt;date&gt;10/8/2023 08:40:04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BA7763BCD96549979C04F3E09AD3E0F6&lt;/guid&gt;&lt;repollguid&gt;8A1DA6A4CAB64954B322CBD9DFE71801&lt;/repollguid&gt;&lt;sourceid&gt;7DC4C4CB25E54F77AE5983E688F197EA&lt;/sourceid&gt;&lt;questiontext&gt;Enter question text here...&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4F92A4E39D294FF78A6B12629563E9E1&lt;/guid&gt;&lt;answertext&gt;Enter answer text here...&lt;/answertext&gt;&lt;valuetype&gt;-1&lt;/valuetype&gt;&lt;/answer&gt;&lt;answer&gt;&lt;guid&gt;666E68CC23DD4FAA91BBD93339BFCC97&lt;/guid&gt;&lt;answertext&gt;Enter answer text here...&lt;/answertext&gt;&lt;valuetype&gt;-1&lt;/valuetype&gt;&lt;/answer&gt;&lt;answer&gt;&lt;guid&gt;4CAC6C153A0C4C85ACD0CF848AA6A5B6&lt;/guid&gt;&lt;answertext&gt;Enter answer text here...&lt;/answertext&gt;&lt;valuetype&gt;-1&lt;/valuetype&gt;&lt;/answer&gt;&lt;answer&gt;&lt;guid&gt;5EDCA844A502433781CDFC5E8FE28A7F&lt;/guid&gt;&lt;answertext&gt;Enter answer text here...&lt;/answertext&gt;&lt;valuetype&gt;-1&lt;/valuetype&gt;&lt;/answer&gt;&lt;/answers&gt;&lt;/multichoice&gt;&lt;/questions&gt;&lt;/questionlist&gt;"/>
  <p:tag name="CHARTTYPE" val="0"/>
</p:tagLst>
</file>

<file path=ppt/tags/tag5.xml><?xml version="1.0" encoding="utf-8"?>
<p:tagLst xmlns:a="http://schemas.openxmlformats.org/drawingml/2006/main" xmlns:r="http://schemas.openxmlformats.org/officeDocument/2006/relationships" xmlns:p="http://schemas.openxmlformats.org/presentationml/2006/main">
  <p:tag name="TYPE" val="0"/>
  <p:tag name="RGBCOLORS" val="-10324542,-614858,-4228189,-12343077,-4868168,-338582,-15028839,-14713440,-5065512,-1381396,-16777216"/>
  <p:tag name="DEFINEDCOLORS" val="-10324542,-614858,-4228189,-12343077,-4868168,-338582,-15028839,-14713440,-5065512,-1381396,-16777216"/>
  <p:tag name="NUMBERFORMAT" val="0"/>
  <p:tag name="LABELFORMAT" val="1"/>
  <p:tag name="COLORTYPE" val="SCHEME"/>
</p:tagLst>
</file>

<file path=ppt/tags/tag6.xml><?xml version="1.0" encoding="utf-8"?>
<p:tagLst xmlns:a="http://schemas.openxmlformats.org/drawingml/2006/main" xmlns:r="http://schemas.openxmlformats.org/officeDocument/2006/relationships" xmlns:p="http://schemas.openxmlformats.org/presentationml/2006/main">
  <p:tag name="SLIDEGUID" val="373BD6A783684338A9083060548A26FB"/>
  <p:tag name="AUTOOPENPOLL" val="False"/>
  <p:tag name="TYPE" val="MultiChoiceSlide"/>
  <p:tag name="LIVECHARTING" val="False"/>
  <p:tag name="TPQUESTIONXML" val="&lt;?xml version=&quot;1.0&quot; encoding=&quot;UTF-8&quot; standalone=&quot;yes&quot;?&gt;&lt;questionlist&gt;&lt;properties&gt;&lt;guid&gt;46CB52FD08B3436F83BE6FC749211056&lt;/guid&gt;&lt;date&gt;10/8/2023 08:41:09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373BD6A783684338A9083060548A26FB&lt;/guid&gt;&lt;repollguid&gt;A8935ACD65714C8D889A8A3A512CD21D&lt;/repollguid&gt;&lt;sourceid&gt;707C4A2FA1494E9AB10FA90DE03CDCAC&lt;/sourceid&gt;&lt;questiontext&gt;Enter question text here...&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47DE9A8E84DD400B89B4DA824730E6BA&lt;/guid&gt;&lt;answertext&gt;Enter answer text here...&lt;/answertext&gt;&lt;valuetype&gt;-1&lt;/valuetype&gt;&lt;/answer&gt;&lt;answer&gt;&lt;guid&gt;41D13F28E9AD4E94B5067E1B3C67A720&lt;/guid&gt;&lt;answertext&gt;Enter answer text here...&lt;/answertext&gt;&lt;valuetype&gt;-1&lt;/valuetype&gt;&lt;/answer&gt;&lt;answer&gt;&lt;guid&gt;F37A08B27E4C4F4297B57C921F2698A9&lt;/guid&gt;&lt;answertext&gt;Enter answer text here...&lt;/answertext&gt;&lt;valuetype&gt;-1&lt;/valuetype&gt;&lt;/answer&gt;&lt;answer&gt;&lt;guid&gt;125DF3A0CB224238ACB2419FFE6FA726&lt;/guid&gt;&lt;answertext&gt;Enter answer text here...&lt;/answertext&gt;&lt;valuetype&gt;-1&lt;/valuetype&gt;&lt;/answer&gt;&lt;/answers&gt;&lt;/multichoice&gt;&lt;/questions&gt;&lt;/questionlist&gt;"/>
  <p:tag name="CHARTTYPE" val="0"/>
</p:tagLst>
</file>

<file path=ppt/tags/tag7.xml><?xml version="1.0" encoding="utf-8"?>
<p:tagLst xmlns:a="http://schemas.openxmlformats.org/drawingml/2006/main" xmlns:r="http://schemas.openxmlformats.org/officeDocument/2006/relationships" xmlns:p="http://schemas.openxmlformats.org/presentationml/2006/main">
  <p:tag name="TYPE" val="0"/>
  <p:tag name="RGBCOLORS" val="-10324542,-614858,-4228189,-12343077,-4868168,-338582,-15028839,-14713440,-5065512,-1381396,-16777216"/>
  <p:tag name="DEFINEDCOLORS" val="-10324542,-614858,-4228189,-12343077,-4868168,-338582,-15028839,-14713440,-5065512,-1381396,-16777216"/>
  <p:tag name="NUMBERFORMAT" val="0"/>
  <p:tag name="LABELFORMAT" val="1"/>
  <p:tag name="COLORTYPE" val="SCHEME"/>
</p:tagLst>
</file>

<file path=ppt/tags/tag8.xml><?xml version="1.0" encoding="utf-8"?>
<p:tagLst xmlns:a="http://schemas.openxmlformats.org/drawingml/2006/main" xmlns:r="http://schemas.openxmlformats.org/officeDocument/2006/relationships" xmlns:p="http://schemas.openxmlformats.org/presentationml/2006/main">
  <p:tag name="SLIDEGUID" val="BB8D27F6D95E465884B064950241135D"/>
  <p:tag name="AUTOOPENPOLL" val="False"/>
  <p:tag name="TYPE" val="MultiChoiceSlide"/>
  <p:tag name="LIVECHARTING" val="False"/>
  <p:tag name="TPQUESTIONXML" val="&lt;?xml version=&quot;1.0&quot; encoding=&quot;UTF-8&quot; standalone=&quot;yes&quot;?&gt;&lt;questionlist&gt;&lt;properties&gt;&lt;guid&gt;B4E5CE724B8643D7B106B324D2FADF80&lt;/guid&gt;&lt;date&gt;10/8/2023 08:42:04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BB8D27F6D95E465884B064950241135D&lt;/guid&gt;&lt;repollguid&gt;E8ECAE3ED2F34ED881D0574D145E999E&lt;/repollguid&gt;&lt;sourceid&gt;F6050225491C4A3CA4EA3291EFDFE923&lt;/sourceid&gt;&lt;questiontext&gt;Enter question text here...&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DFB59A0422844227864002E134980828&lt;/guid&gt;&lt;answertext&gt;Enter answer text here...&lt;/answertext&gt;&lt;valuetype&gt;-1&lt;/valuetype&gt;&lt;/answer&gt;&lt;answer&gt;&lt;guid&gt;F930EA4C38204E878F4299A8C57EA45E&lt;/guid&gt;&lt;answertext&gt;Enter answer text here...&lt;/answertext&gt;&lt;valuetype&gt;-1&lt;/valuetype&gt;&lt;/answer&gt;&lt;answer&gt;&lt;guid&gt;C62CCFA007434777BF11372AD4C3FEA4&lt;/guid&gt;&lt;answertext&gt;Enter answer text here...&lt;/answertext&gt;&lt;valuetype&gt;-1&lt;/valuetype&gt;&lt;/answer&gt;&lt;answer&gt;&lt;guid&gt;08AEFD499EA74AD2B4E5E927E3EA9792&lt;/guid&gt;&lt;answertext&gt;Enter answer text here...&lt;/answertext&gt;&lt;valuetype&gt;-1&lt;/valuetype&gt;&lt;/answer&gt;&lt;/answers&gt;&lt;/multichoice&gt;&lt;/questions&gt;&lt;/questionlist&gt;"/>
  <p:tag name="CHARTTYPE" val="0"/>
</p:tagLst>
</file>

<file path=ppt/tags/tag9.xml><?xml version="1.0" encoding="utf-8"?>
<p:tagLst xmlns:a="http://schemas.openxmlformats.org/drawingml/2006/main" xmlns:r="http://schemas.openxmlformats.org/officeDocument/2006/relationships" xmlns:p="http://schemas.openxmlformats.org/presentationml/2006/main">
  <p:tag name="TYPE" val="0"/>
  <p:tag name="RGBCOLORS" val="-10324542,-614858,-4228189,-12343077,-4868168,-338582,-15028839,-14713440,-5065512,-1381396,-16777216"/>
  <p:tag name="DEFINEDCOLORS" val="-10324542,-614858,-4228189,-12343077,-4868168,-338582,-15028839,-14713440,-5065512,-1381396,-16777216"/>
  <p:tag name="NUMBERFORMAT" val="0"/>
  <p:tag name="LABELFORMAT" val="1"/>
  <p:tag name="COLORTYPE" val="SCHEME"/>
</p:tagLst>
</file>

<file path=ppt/theme/theme1.xml><?xml version="1.0" encoding="utf-8"?>
<a:theme xmlns:a="http://schemas.openxmlformats.org/drawingml/2006/main" name="Clicker_PPT_Template_PMG_3">
  <a:themeElements>
    <a:clrScheme name="Clicker_PPT_Template_PMG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licker_PPT_Template_PMG_3">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Clicker_PPT_Template_PMG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icker_PPT_Template_PMG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icker_PPT_Template_PMG_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icker_PPT_Template_PMG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icker_PPT_Template_PMG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icker_PPT_Template_PMG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icker_PPT_Template_PMG_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icker_PPT_Template_PMG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icker_PPT_Template_PMG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icker_PPT_Template_PMG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icker_PPT_Template_PMG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icker_PPT_Template_PMG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MAC:Users:premedia:Desktop:Clickers:Clicker_PPT_Template_PMG_3.pot</Template>
  <TotalTime>6603</TotalTime>
  <Words>1696</Words>
  <Application>Microsoft Macintosh PowerPoint</Application>
  <PresentationFormat>On-screen Show (4:3)</PresentationFormat>
  <Paragraphs>149</Paragraphs>
  <Slides>32</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32</vt:i4>
      </vt:variant>
    </vt:vector>
  </HeadingPairs>
  <TitlesOfParts>
    <vt:vector size="34" baseType="lpstr">
      <vt:lpstr>Arial</vt:lpstr>
      <vt:lpstr>Clicker_PPT_Template_PMG_3</vt:lpstr>
      <vt:lpstr>For interactive questions </vt:lpstr>
      <vt:lpstr>A human individual with 47 chromosomes has a _____.</vt:lpstr>
      <vt:lpstr>A human individual with 47 chromosomes has a _____.</vt:lpstr>
      <vt:lpstr>The horse is 2n = 64, and the donkey is 2n = 62. If crossed, they produce the hybrid mule. How many chromosomes are found in a mule somatic cell?  This cell is _________. </vt:lpstr>
      <vt:lpstr>The horse is 2n = 64, and the donkey is 2n = 62. If crossed, they produce the hybrid mule. How many chromosomes are found in a mule somatic cell?  This cell is _________. </vt:lpstr>
      <vt:lpstr>Which of the following statements about Down syndrome is correct?</vt:lpstr>
      <vt:lpstr>Which of the following statements about Down syndrome is correct?</vt:lpstr>
      <vt:lpstr>The following structure is observed during prophase 1. It could be due to which of the following conditions?</vt:lpstr>
      <vt:lpstr>The following structure is observed during prophase 1. It could be due to which of the following conditions?</vt:lpstr>
      <vt:lpstr>Can a person have 45 chromosomes and be phenotypically normal?</vt:lpstr>
      <vt:lpstr>Can a person have 45 chromosomes and be phenotypically normal?</vt:lpstr>
      <vt:lpstr>PowerPoint Presentation</vt:lpstr>
      <vt:lpstr>Which of the following categories of mutations is not possible to pass to offspring?</vt:lpstr>
      <vt:lpstr>Which of the following categories of mutations is not possible to pass to offspring?</vt:lpstr>
      <vt:lpstr>A tautomeric shift may result in _____.</vt:lpstr>
      <vt:lpstr>A tautomeric shift may result in _____.</vt:lpstr>
      <vt:lpstr>Which of the following can result in frameshift mutations?</vt:lpstr>
      <vt:lpstr>Which of the following can result in frameshift mutations?</vt:lpstr>
      <vt:lpstr>Which of the following DNA repair mechanisms is most often used by bacteria to repair thymine dimers?</vt:lpstr>
      <vt:lpstr>Which of the following DNA repair mechanisms is most often used by bacteria to repair thymine dimers?</vt:lpstr>
      <vt:lpstr>Which of the following is a potential effect of transposons in the genome?</vt:lpstr>
      <vt:lpstr>Which of the following is a potential effect of transposons in the genome?</vt:lpstr>
      <vt:lpstr>While there are several mutations that give rise to cystic fibrosis, a common one is a three-base-pair deletion at position 508 of the CFTR gene. This would result in ______.</vt:lpstr>
      <vt:lpstr>While there are several mutations that give rise to cystic fibrosis, a common one is a three-base-pair deletion at position 508 of the CFTR gene. This would result in ______.</vt:lpstr>
      <vt:lpstr>You have identified a mutation in your cell line in the lab that causes unregulated growth of the cells. This mutation is dominant and, when transfected into other cells, causes the unregulated growth phenotype. Further, you now know it produces a protein product. What type of gene has this mutation most likely affected?</vt:lpstr>
      <vt:lpstr>You have identified a mutation in your cell line in the lab that causes unregulated growth of the cells. This mutation is dominant and, when transfected into other cells, causes the unregulated growth phenotype. Further, you now know it produces a protein product. What type of gene has this mutation most likely affected?</vt:lpstr>
      <vt:lpstr>Apoptosis _____.</vt:lpstr>
      <vt:lpstr>Apoptosis _____.</vt:lpstr>
      <vt:lpstr>The protein p53 _____.</vt:lpstr>
      <vt:lpstr>The protein p53 _____.</vt:lpstr>
      <vt:lpstr>Calling cancer a “genetic disease” means _____. </vt:lpstr>
      <vt:lpstr>Calling cancer a “genetic disease” means what?</vt:lpstr>
    </vt:vector>
  </TitlesOfParts>
  <Company>University of Pittsburgh at Johnstown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Genes Chap. 3 CRS</dc:title>
  <dc:creator>Stephen T. Kilpatrick</dc:creator>
  <cp:lastModifiedBy>Jacques Fellay</cp:lastModifiedBy>
  <cp:revision>384</cp:revision>
  <dcterms:created xsi:type="dcterms:W3CDTF">2004-03-01T18:47:43Z</dcterms:created>
  <dcterms:modified xsi:type="dcterms:W3CDTF">2023-10-08T18:51:42Z</dcterms:modified>
</cp:coreProperties>
</file>