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388" r:id="rId2"/>
    <p:sldId id="389" r:id="rId3"/>
    <p:sldId id="297" r:id="rId4"/>
    <p:sldId id="390" r:id="rId5"/>
    <p:sldId id="285" r:id="rId6"/>
    <p:sldId id="391" r:id="rId7"/>
    <p:sldId id="287" r:id="rId8"/>
    <p:sldId id="392" r:id="rId9"/>
    <p:sldId id="299" r:id="rId10"/>
    <p:sldId id="393" r:id="rId11"/>
    <p:sldId id="303" r:id="rId12"/>
    <p:sldId id="305" r:id="rId13"/>
    <p:sldId id="394" r:id="rId14"/>
    <p:sldId id="283" r:id="rId15"/>
    <p:sldId id="395" r:id="rId16"/>
    <p:sldId id="289" r:id="rId17"/>
    <p:sldId id="396" r:id="rId18"/>
    <p:sldId id="293" r:id="rId19"/>
  </p:sldIdLst>
  <p:sldSz cx="9144000" cy="6858000" type="screen4x3"/>
  <p:notesSz cx="6858000" cy="9144000"/>
  <p:custDataLst>
    <p:tags r:id="rId22"/>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5">
          <p15:clr>
            <a:srgbClr val="A4A3A4"/>
          </p15:clr>
        </p15:guide>
        <p15:guide id="4" orient="horz" pos="1350">
          <p15:clr>
            <a:srgbClr val="A4A3A4"/>
          </p15:clr>
        </p15:guide>
        <p15:guide id="5" orient="horz" pos="2161">
          <p15:clr>
            <a:srgbClr val="A4A3A4"/>
          </p15:clr>
        </p15:guide>
        <p15:guide id="6" pos="648">
          <p15:clr>
            <a:srgbClr val="A4A3A4"/>
          </p15:clr>
        </p15:guide>
        <p15:guide id="7" pos="2927">
          <p15:clr>
            <a:srgbClr val="A4A3A4"/>
          </p15:clr>
        </p15:guide>
        <p15:guide id="8" pos="153">
          <p15:clr>
            <a:srgbClr val="A4A3A4"/>
          </p15:clr>
        </p15:guide>
        <p15:guide id="9" pos="3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884"/>
    <a:srgbClr val="DCCFE3"/>
    <a:srgbClr val="007476"/>
    <a:srgbClr val="FF001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47"/>
    <p:restoredTop sz="94467"/>
  </p:normalViewPr>
  <p:slideViewPr>
    <p:cSldViewPr snapToGrid="0">
      <p:cViewPr varScale="1">
        <p:scale>
          <a:sx n="77" d="100"/>
          <a:sy n="77" d="100"/>
        </p:scale>
        <p:origin x="656" y="192"/>
      </p:cViewPr>
      <p:guideLst>
        <p:guide orient="horz" pos="2160"/>
        <p:guide pos="2880"/>
        <p:guide orient="horz" pos="305"/>
        <p:guide orient="horz" pos="1350"/>
        <p:guide orient="horz" pos="2161"/>
        <p:guide pos="648"/>
        <p:guide pos="2927"/>
        <p:guide pos="153"/>
        <p:guide pos="3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p:scale>
          <a:sx n="200" d="100"/>
          <a:sy n="200" d="100"/>
        </p:scale>
        <p:origin x="-1112" y="23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58868F-D880-1142-AA73-A0E761BFDE53}" type="datetimeFigureOut">
              <a:rPr lang="en-US" smtClean="0"/>
              <a:t>10/8/23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4ECBC3-9000-7746-ACD6-78F7FCC359FC}" type="slidenum">
              <a:rPr lang="en-US" smtClean="0"/>
              <a:t>‹#›</a:t>
            </a:fld>
            <a:endParaRPr lang="en-US"/>
          </a:p>
        </p:txBody>
      </p:sp>
    </p:spTree>
    <p:extLst>
      <p:ext uri="{BB962C8B-B14F-4D97-AF65-F5344CB8AC3E}">
        <p14:creationId xmlns:p14="http://schemas.microsoft.com/office/powerpoint/2010/main" val="193944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2D2961A-58CC-4280-A107-304F54CE4976}" type="slidenum">
              <a:rPr lang="en-US" altLang="en-US"/>
              <a:pPr/>
              <a:t>‹#›</a:t>
            </a:fld>
            <a:endParaRPr lang="en-US" altLang="en-US"/>
          </a:p>
        </p:txBody>
      </p:sp>
    </p:spTree>
    <p:extLst>
      <p:ext uri="{BB962C8B-B14F-4D97-AF65-F5344CB8AC3E}">
        <p14:creationId xmlns:p14="http://schemas.microsoft.com/office/powerpoint/2010/main" val="1991197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CCFE3"/>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67640"/>
            <a:ext cx="4572000" cy="585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userDrawn="1"/>
        </p:nvSpPr>
        <p:spPr bwMode="auto">
          <a:xfrm>
            <a:off x="693241" y="3313848"/>
            <a:ext cx="7879260" cy="262975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Rectangle 2"/>
          <p:cNvSpPr>
            <a:spLocks noGrp="1" noChangeArrowheads="1"/>
          </p:cNvSpPr>
          <p:nvPr>
            <p:ph type="ctrTitle"/>
          </p:nvPr>
        </p:nvSpPr>
        <p:spPr>
          <a:xfrm>
            <a:off x="4769943" y="1144679"/>
            <a:ext cx="4356285" cy="1981200"/>
          </a:xfrm>
          <a:extLst>
            <a:ext uri="{909E8E84-426E-40DD-AFC4-6F175D3DCCD1}">
              <a14:hiddenFill xmlns:a14="http://schemas.microsoft.com/office/drawing/2010/main">
                <a:solidFill>
                  <a:schemeClr val="accent1"/>
                </a:solidFill>
              </a14:hiddenFill>
            </a:ext>
          </a:extLst>
        </p:spPr>
        <p:txBody>
          <a:bodyPr lIns="91440"/>
          <a:lstStyle>
            <a:lvl1pPr algn="ctr">
              <a:defRPr sz="14400">
                <a:solidFill>
                  <a:schemeClr val="tx1"/>
                </a:solidFill>
              </a:defRPr>
            </a:lvl1pPr>
          </a:lstStyle>
          <a:p>
            <a:pPr lvl="0"/>
            <a:r>
              <a:rPr lang="en-US" noProof="0" dirty="0"/>
              <a:t>Click to edit Master title style</a:t>
            </a:r>
          </a:p>
        </p:txBody>
      </p:sp>
      <p:sp>
        <p:nvSpPr>
          <p:cNvPr id="14" name="Rectangle 3"/>
          <p:cNvSpPr>
            <a:spLocks noGrp="1" noChangeArrowheads="1"/>
          </p:cNvSpPr>
          <p:nvPr>
            <p:ph type="subTitle" idx="1"/>
          </p:nvPr>
        </p:nvSpPr>
        <p:spPr>
          <a:xfrm>
            <a:off x="4876799" y="3828871"/>
            <a:ext cx="4114801" cy="1200329"/>
          </a:xfrm>
        </p:spPr>
        <p:txBody>
          <a:bodyPr wrap="square" anchor="ctr" anchorCtr="0">
            <a:spAutoFit/>
          </a:bodyPr>
          <a:lstStyle>
            <a:lvl1pPr marL="0" indent="0" algn="ctr">
              <a:buFontTx/>
              <a:buNone/>
              <a:defRPr sz="3600">
                <a:solidFill>
                  <a:schemeClr val="tx1"/>
                </a:solidFill>
              </a:defRPr>
            </a:lvl1pPr>
          </a:lstStyle>
          <a:p>
            <a:pPr lvl="0"/>
            <a:r>
              <a:rPr lang="en-US" noProof="0" dirty="0"/>
              <a:t>Click to edit Master subtitle style</a:t>
            </a:r>
          </a:p>
        </p:txBody>
      </p:sp>
      <p:sp>
        <p:nvSpPr>
          <p:cNvPr id="15" name="TextBox 14"/>
          <p:cNvSpPr txBox="1"/>
          <p:nvPr userDrawn="1"/>
        </p:nvSpPr>
        <p:spPr>
          <a:xfrm>
            <a:off x="4769943" y="703951"/>
            <a:ext cx="4374057" cy="769441"/>
          </a:xfrm>
          <a:prstGeom prst="rect">
            <a:avLst/>
          </a:prstGeom>
          <a:noFill/>
        </p:spPr>
        <p:txBody>
          <a:bodyPr wrap="square" rtlCol="0">
            <a:spAutoFit/>
          </a:bodyPr>
          <a:lstStyle/>
          <a:p>
            <a:pPr algn="ctr"/>
            <a:r>
              <a:rPr lang="en-US" sz="4400" b="1" dirty="0"/>
              <a:t>Chapter</a:t>
            </a:r>
          </a:p>
        </p:txBody>
      </p:sp>
      <p:cxnSp>
        <p:nvCxnSpPr>
          <p:cNvPr id="17" name="Straight Connector 16"/>
          <p:cNvCxnSpPr/>
          <p:nvPr userDrawn="1"/>
        </p:nvCxnSpPr>
        <p:spPr bwMode="auto">
          <a:xfrm>
            <a:off x="5257800" y="3447871"/>
            <a:ext cx="3429000" cy="0"/>
          </a:xfrm>
          <a:prstGeom prst="line">
            <a:avLst/>
          </a:prstGeom>
          <a:solidFill>
            <a:schemeClr val="accent1"/>
          </a:solidFill>
          <a:ln w="10160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userDrawn="1"/>
        </p:nvSpPr>
        <p:spPr>
          <a:xfrm>
            <a:off x="4920446" y="5486400"/>
            <a:ext cx="4147354" cy="646331"/>
          </a:xfrm>
          <a:prstGeom prst="rect">
            <a:avLst/>
          </a:prstGeom>
          <a:noFill/>
        </p:spPr>
        <p:txBody>
          <a:bodyPr wrap="none" rtlCol="0">
            <a:spAutoFit/>
          </a:bodyPr>
          <a:lstStyle/>
          <a:p>
            <a:pPr algn="ctr"/>
            <a:r>
              <a:rPr lang="en-US" sz="1800" i="1" dirty="0"/>
              <a:t>Clicker Questions by </a:t>
            </a:r>
            <a:br>
              <a:rPr lang="en-US" sz="1800" i="1" dirty="0"/>
            </a:br>
            <a:r>
              <a:rPr lang="en-US" sz="1800" i="1" kern="1200" dirty="0">
                <a:solidFill>
                  <a:schemeClr val="tx1"/>
                </a:solidFill>
                <a:effectLst/>
                <a:latin typeface="Arial" panose="020B0604020202020204" pitchFamily="34" charset="0"/>
                <a:ea typeface="MS PGothic" panose="020B0600070205080204" pitchFamily="34" charset="-128"/>
                <a:cs typeface="+mn-cs"/>
              </a:rPr>
              <a:t>Dr. Virginia McDonough,</a:t>
            </a:r>
            <a:r>
              <a:rPr lang="en-US" sz="1800" i="1" kern="1200" baseline="0" dirty="0">
                <a:solidFill>
                  <a:schemeClr val="tx1"/>
                </a:solidFill>
                <a:effectLst/>
                <a:latin typeface="Arial" panose="020B0604020202020204" pitchFamily="34" charset="0"/>
                <a:ea typeface="MS PGothic" panose="020B0600070205080204" pitchFamily="34" charset="-128"/>
                <a:cs typeface="+mn-cs"/>
              </a:rPr>
              <a:t> </a:t>
            </a:r>
            <a:r>
              <a:rPr lang="en-US" sz="1800" i="1" kern="1200" dirty="0">
                <a:solidFill>
                  <a:schemeClr val="tx1"/>
                </a:solidFill>
                <a:effectLst/>
                <a:latin typeface="Arial" panose="020B0604020202020204" pitchFamily="34" charset="0"/>
                <a:ea typeface="MS PGothic" panose="020B0600070205080204" pitchFamily="34" charset="-128"/>
                <a:cs typeface="+mn-cs"/>
              </a:rPr>
              <a:t>Hope College</a:t>
            </a:r>
            <a:endParaRPr lang="en-US" sz="1800" i="1" dirty="0"/>
          </a:p>
        </p:txBody>
      </p:sp>
      <p:sp>
        <p:nvSpPr>
          <p:cNvPr id="2" name="Footer Placeholder 1"/>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423193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2971800"/>
            <a:ext cx="8229600" cy="492443"/>
          </a:xfrm>
        </p:spPr>
        <p:txBody>
          <a:bodyPr/>
          <a:lstStyle/>
          <a:p>
            <a:pPr lvl="0"/>
            <a:r>
              <a:rPr lang="en-US" dirty="0"/>
              <a:t>Click to edit Master text styles</a:t>
            </a:r>
          </a:p>
        </p:txBody>
      </p:sp>
      <p:cxnSp>
        <p:nvCxnSpPr>
          <p:cNvPr id="5" name="Straight Connector 4"/>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Footer Placeholder 6"/>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31328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2971800"/>
            <a:ext cx="8229600" cy="492443"/>
          </a:xfrm>
        </p:spPr>
        <p:txBody>
          <a:bodyPr/>
          <a:lstStyle/>
          <a:p>
            <a:pPr lvl="0"/>
            <a:r>
              <a:rPr lang="en-US" dirty="0"/>
              <a:t>Click to edit Master text styles</a:t>
            </a:r>
          </a:p>
        </p:txBody>
      </p:sp>
      <p:cxnSp>
        <p:nvCxnSpPr>
          <p:cNvPr id="5" name="Straight Connector 4"/>
          <p:cNvCxnSpPr/>
          <p:nvPr userDrawn="1"/>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Footer Placeholder 6"/>
          <p:cNvSpPr>
            <a:spLocks noGrp="1"/>
          </p:cNvSpPr>
          <p:nvPr>
            <p:ph type="ftr" sz="quarter" idx="10"/>
          </p:nvPr>
        </p:nvSpPr>
        <p:spPr/>
        <p:txBody>
          <a:bodyPr/>
          <a:lstStyle/>
          <a:p>
            <a:r>
              <a:rPr lang="en-US"/>
              <a:t>© 2015 Pearson Education, Inc.</a:t>
            </a:r>
          </a:p>
        </p:txBody>
      </p:sp>
    </p:spTree>
    <p:extLst>
      <p:ext uri="{BB962C8B-B14F-4D97-AF65-F5344CB8AC3E}">
        <p14:creationId xmlns:p14="http://schemas.microsoft.com/office/powerpoint/2010/main" val="29482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241675"/>
            <a:ext cx="40386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241675"/>
            <a:ext cx="4038600" cy="213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r>
              <a:rPr lang="en-GB"/>
              <a:t>© 2012 Pearson Education, Inc.</a:t>
            </a:r>
          </a:p>
        </p:txBody>
      </p:sp>
    </p:spTree>
    <p:extLst>
      <p:ext uri="{BB962C8B-B14F-4D97-AF65-F5344CB8AC3E}">
        <p14:creationId xmlns:p14="http://schemas.microsoft.com/office/powerpoint/2010/main" val="448931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0" y="0"/>
            <a:ext cx="9144000" cy="64633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228600" tIns="137160" rIns="228600" bIns="45720" numCol="1" anchor="t" anchorCtr="0" compatLnSpc="1">
            <a:prstTxWarp prst="textNoShape">
              <a:avLst/>
            </a:prstTxWarp>
            <a:spAutoFit/>
          </a:bodyPr>
          <a:lstStyle/>
          <a:p>
            <a:pPr lvl="0"/>
            <a:r>
              <a:rPr lang="en-US" dirty="0"/>
              <a:t>Click to edit Master title style</a:t>
            </a:r>
          </a:p>
        </p:txBody>
      </p:sp>
      <p:sp>
        <p:nvSpPr>
          <p:cNvPr id="21508" name="Rectangle 4"/>
          <p:cNvSpPr>
            <a:spLocks noGrp="1" noChangeArrowheads="1"/>
          </p:cNvSpPr>
          <p:nvPr>
            <p:ph type="body" idx="1"/>
          </p:nvPr>
        </p:nvSpPr>
        <p:spPr bwMode="auto">
          <a:xfrm>
            <a:off x="457200" y="3241675"/>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p:txBody>
      </p:sp>
      <p:sp>
        <p:nvSpPr>
          <p:cNvPr id="2" name="Footer Placeholder 1"/>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2015 Pearson Education, Inc.</a:t>
            </a:r>
          </a:p>
        </p:txBody>
      </p:sp>
    </p:spTree>
  </p:cSld>
  <p:clrMap bg1="lt1" tx1="dk1" bg2="lt2" tx2="dk2" accent1="accent1" accent2="accent2" accent3="accent3" accent4="accent4" accent5="accent5" accent6="accent6" hlink="hlink" folHlink="folHlink"/>
  <p:sldLayoutIdLst>
    <p:sldLayoutId id="2147483697" r:id="rId1"/>
    <p:sldLayoutId id="2147483676" r:id="rId2"/>
    <p:sldLayoutId id="2147483686" r:id="rId3"/>
    <p:sldLayoutId id="2147483698" r:id="rId4"/>
  </p:sldLayoutIdLst>
  <p:hf sldNum="0" hdr="0" dt="0"/>
  <p:txStyles>
    <p:titleStyle>
      <a:lvl1pPr algn="l" rtl="0" eaLnBrk="0" fontAlgn="base" hangingPunct="0">
        <a:spcBef>
          <a:spcPct val="40000"/>
        </a:spcBef>
        <a:spcAft>
          <a:spcPct val="0"/>
        </a:spcAft>
        <a:defRPr sz="3000" b="0">
          <a:solidFill>
            <a:srgbClr val="2D4884"/>
          </a:solidFill>
          <a:latin typeface="+mj-lt"/>
          <a:ea typeface="MS PGothic" panose="020B0600070205080204" pitchFamily="34" charset="-128"/>
          <a:cs typeface="+mj-cs"/>
        </a:defRPr>
      </a:lvl1pPr>
      <a:lvl2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2pPr>
      <a:lvl3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3pPr>
      <a:lvl4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4pPr>
      <a:lvl5pPr algn="l" rtl="0" eaLnBrk="0" fontAlgn="base" hangingPunct="0">
        <a:spcBef>
          <a:spcPct val="40000"/>
        </a:spcBef>
        <a:spcAft>
          <a:spcPct val="0"/>
        </a:spcAft>
        <a:defRPr sz="3000">
          <a:solidFill>
            <a:srgbClr val="007476"/>
          </a:solidFill>
          <a:latin typeface="Arial" charset="0"/>
          <a:ea typeface="MS PGothic" panose="020B0600070205080204" pitchFamily="34" charset="-128"/>
          <a:cs typeface="Arial" charset="0"/>
        </a:defRPr>
      </a:lvl5pPr>
      <a:lvl6pPr marL="457200" algn="l" rtl="0" fontAlgn="base">
        <a:spcBef>
          <a:spcPct val="40000"/>
        </a:spcBef>
        <a:spcAft>
          <a:spcPct val="0"/>
        </a:spcAft>
        <a:defRPr sz="3000">
          <a:solidFill>
            <a:srgbClr val="007476"/>
          </a:solidFill>
          <a:latin typeface="Arial" charset="0"/>
          <a:ea typeface="ＭＳ Ｐゴシック" charset="0"/>
          <a:cs typeface="Arial" charset="0"/>
        </a:defRPr>
      </a:lvl6pPr>
      <a:lvl7pPr marL="914400" algn="l" rtl="0" fontAlgn="base">
        <a:spcBef>
          <a:spcPct val="40000"/>
        </a:spcBef>
        <a:spcAft>
          <a:spcPct val="0"/>
        </a:spcAft>
        <a:defRPr sz="3000">
          <a:solidFill>
            <a:srgbClr val="007476"/>
          </a:solidFill>
          <a:latin typeface="Arial" charset="0"/>
          <a:ea typeface="ＭＳ Ｐゴシック" charset="0"/>
          <a:cs typeface="Arial" charset="0"/>
        </a:defRPr>
      </a:lvl7pPr>
      <a:lvl8pPr marL="1371600" algn="l" rtl="0" fontAlgn="base">
        <a:spcBef>
          <a:spcPct val="40000"/>
        </a:spcBef>
        <a:spcAft>
          <a:spcPct val="0"/>
        </a:spcAft>
        <a:defRPr sz="3000">
          <a:solidFill>
            <a:srgbClr val="007476"/>
          </a:solidFill>
          <a:latin typeface="Arial" charset="0"/>
          <a:ea typeface="ＭＳ Ｐゴシック" charset="0"/>
          <a:cs typeface="Arial" charset="0"/>
        </a:defRPr>
      </a:lvl8pPr>
      <a:lvl9pPr marL="1828800" algn="l" rtl="0" fontAlgn="base">
        <a:spcBef>
          <a:spcPct val="40000"/>
        </a:spcBef>
        <a:spcAft>
          <a:spcPct val="0"/>
        </a:spcAft>
        <a:defRPr sz="3000">
          <a:solidFill>
            <a:srgbClr val="007476"/>
          </a:solidFill>
          <a:latin typeface="Arial" charset="0"/>
          <a:ea typeface="ＭＳ Ｐゴシック" charset="0"/>
          <a:cs typeface="Arial" charset="0"/>
        </a:defRPr>
      </a:lvl9pPr>
    </p:titleStyle>
    <p:bodyStyle>
      <a:lvl1pPr marL="495300" indent="-495300" algn="l" rtl="0" eaLnBrk="0" fontAlgn="base" hangingPunct="0">
        <a:spcBef>
          <a:spcPts val="400"/>
        </a:spcBef>
        <a:spcAft>
          <a:spcPct val="0"/>
        </a:spcAft>
        <a:buClr>
          <a:srgbClr val="2D4884"/>
        </a:buClr>
        <a:buSzPct val="100000"/>
        <a:buFont typeface="Arial" panose="020B0604020202020204" pitchFamily="34" charset="0"/>
        <a:buAutoNum type="alphaLcParenR"/>
        <a:defRPr sz="2600">
          <a:solidFill>
            <a:schemeClr val="tx1"/>
          </a:solidFill>
          <a:latin typeface="+mn-lt"/>
          <a:ea typeface="MS PGothic" panose="020B0600070205080204" pitchFamily="34" charset="-128"/>
          <a:cs typeface="+mn-cs"/>
        </a:defRPr>
      </a:lvl1pPr>
      <a:lvl2pPr marL="990600" indent="-533400" algn="l" rtl="0" eaLnBrk="0" fontAlgn="base" hangingPunct="0">
        <a:spcBef>
          <a:spcPct val="20000"/>
        </a:spcBef>
        <a:spcAft>
          <a:spcPct val="0"/>
        </a:spcAft>
        <a:buSzPct val="80000"/>
        <a:buChar char="–"/>
        <a:defRPr sz="2800">
          <a:solidFill>
            <a:schemeClr val="tx1"/>
          </a:solidFill>
          <a:latin typeface="+mn-lt"/>
          <a:ea typeface="MS PGothic" panose="020B0600070205080204" pitchFamily="34" charset="-128"/>
        </a:defRPr>
      </a:lvl2pPr>
      <a:lvl3pPr marL="1371600" indent="-4572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752600" indent="-3810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209800" indent="-3810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144000" cy="1066800"/>
          </a:xfrm>
        </p:spPr>
        <p:txBody>
          <a:bodyPr/>
          <a:lstStyle/>
          <a:p>
            <a:r>
              <a:rPr lang="fr-FR" dirty="0"/>
              <a:t>For interactive questions </a:t>
            </a:r>
          </a:p>
        </p:txBody>
      </p:sp>
      <p:sp>
        <p:nvSpPr>
          <p:cNvPr id="3" name="Content Placeholder 2"/>
          <p:cNvSpPr>
            <a:spLocks noGrp="1"/>
          </p:cNvSpPr>
          <p:nvPr>
            <p:ph idx="1"/>
          </p:nvPr>
        </p:nvSpPr>
        <p:spPr>
          <a:xfrm>
            <a:off x="457200" y="990600"/>
            <a:ext cx="8229600" cy="2687915"/>
          </a:xfrm>
        </p:spPr>
        <p:txBody>
          <a:bodyPr/>
          <a:lstStyle/>
          <a:p>
            <a:endParaRPr lang="fr-FR" dirty="0"/>
          </a:p>
          <a:p>
            <a:pPr marL="0" indent="0">
              <a:buNone/>
            </a:pPr>
            <a:r>
              <a:rPr lang="fr-FR" sz="3200" b="1" dirty="0"/>
              <a:t>echo360poll.eu</a:t>
            </a:r>
            <a:endParaRPr lang="fr-FR" sz="2800" b="1" dirty="0"/>
          </a:p>
          <a:p>
            <a:pPr marL="0" indent="0">
              <a:buNone/>
            </a:pPr>
            <a:r>
              <a:rPr lang="fr-FR" dirty="0"/>
              <a:t>	</a:t>
            </a:r>
          </a:p>
          <a:p>
            <a:pPr marL="0" indent="0">
              <a:buNone/>
            </a:pPr>
            <a:r>
              <a:rPr lang="fr-FR" sz="3200" b="1" dirty="0"/>
              <a:t>Session ID: </a:t>
            </a:r>
            <a:r>
              <a:rPr lang="fr-FR" dirty="0"/>
              <a:t>	</a:t>
            </a:r>
            <a:r>
              <a:rPr lang="fr-FR" b="1" dirty="0"/>
              <a:t>3632160</a:t>
            </a:r>
            <a:endParaRPr lang="fr-FR" sz="2000" b="1" dirty="0"/>
          </a:p>
          <a:p>
            <a:endParaRPr lang="fr-FR" sz="1000" i="1" dirty="0"/>
          </a:p>
          <a:p>
            <a:pPr marL="0" indent="0">
              <a:buNone/>
            </a:pPr>
            <a:endParaRPr lang="fr-FR" i="1" dirty="0"/>
          </a:p>
        </p:txBody>
      </p:sp>
    </p:spTree>
    <p:extLst>
      <p:ext uri="{BB962C8B-B14F-4D97-AF65-F5344CB8AC3E}">
        <p14:creationId xmlns:p14="http://schemas.microsoft.com/office/powerpoint/2010/main" val="111762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31B8AB86-BFFA-1EA9-C5B2-4B199E99A0E1}"/>
              </a:ext>
            </a:extLst>
          </p:cNvPr>
          <p:cNvSpPr>
            <a:spLocks noGrp="1"/>
          </p:cNvSpPr>
          <p:nvPr>
            <p:ph type="title"/>
          </p:nvPr>
        </p:nvSpPr>
        <p:spPr>
          <a:xfrm>
            <a:off x="0" y="0"/>
            <a:ext cx="9144000" cy="2492990"/>
          </a:xfrm>
        </p:spPr>
        <p:txBody>
          <a:bodyPr/>
          <a:lstStyle/>
          <a:p>
            <a:r>
              <a:rPr lang="en-US" dirty="0"/>
              <a:t>A karyotype is done on a phenotypically female patient, and it is discovered that she has a Y chromosome. However, the Y chromosome appears to have a deletion. What region is most likely deleted?</a:t>
            </a:r>
            <a:endParaRPr lang="en-CH" dirty="0"/>
          </a:p>
        </p:txBody>
      </p:sp>
      <p:sp>
        <p:nvSpPr>
          <p:cNvPr id="6" name="TPAnswers" title="Answer Text">
            <a:extLst>
              <a:ext uri="{FF2B5EF4-FFF2-40B4-BE49-F238E27FC236}">
                <a16:creationId xmlns:a16="http://schemas.microsoft.com/office/drawing/2014/main" id="{E04A74D1-9D74-7532-7E68-080973B0CAD9}"/>
              </a:ext>
            </a:extLst>
          </p:cNvPr>
          <p:cNvSpPr>
            <a:spLocks noGrp="1"/>
          </p:cNvSpPr>
          <p:nvPr>
            <p:ph idx="1"/>
          </p:nvPr>
        </p:nvSpPr>
        <p:spPr>
          <a:xfrm>
            <a:off x="203200" y="3169860"/>
            <a:ext cx="4368800" cy="2298065"/>
          </a:xfrm>
        </p:spPr>
        <p:txBody>
          <a:bodyPr/>
          <a:lstStyle/>
          <a:p>
            <a:pPr>
              <a:defRPr/>
            </a:pPr>
            <a:r>
              <a:rPr lang="en-US"/>
              <a:t>PAR</a:t>
            </a:r>
          </a:p>
          <a:p>
            <a:pPr>
              <a:defRPr/>
            </a:pPr>
            <a:r>
              <a:rPr lang="en-US"/>
              <a:t> SRY</a:t>
            </a:r>
          </a:p>
          <a:p>
            <a:pPr>
              <a:defRPr/>
            </a:pPr>
            <a:r>
              <a:rPr lang="en-US"/>
              <a:t>centromere</a:t>
            </a:r>
          </a:p>
          <a:p>
            <a:pPr>
              <a:defRPr/>
            </a:pPr>
            <a:r>
              <a:rPr lang="en-US"/>
              <a:t>MSY</a:t>
            </a:r>
          </a:p>
          <a:p>
            <a:pPr>
              <a:defRPr/>
            </a:pPr>
            <a:r>
              <a:rPr lang="en-US"/>
              <a:t>heterochromatin of MSY</a:t>
            </a:r>
            <a:endParaRPr lang="en-US" dirty="0"/>
          </a:p>
        </p:txBody>
      </p:sp>
      <p:pic>
        <p:nvPicPr>
          <p:cNvPr id="7" name="TPChart" title="Results Chart">
            <a:extLst>
              <a:ext uri="{FF2B5EF4-FFF2-40B4-BE49-F238E27FC236}">
                <a16:creationId xmlns:a16="http://schemas.microsoft.com/office/drawing/2014/main" id="{25AA2365-6B5F-E2C7-E309-F1B4273B31D1}"/>
              </a:ext>
            </a:extLst>
          </p:cNvPr>
          <p:cNvPicPr>
            <a:picLocks/>
          </p:cNvPicPr>
          <p:nvPr>
            <p:custDataLst>
              <p:tags r:id="rId2"/>
            </p:custDataLst>
          </p:nvPr>
        </p:nvPicPr>
        <p:blipFill>
          <a:blip r:embed="rId4"/>
          <a:stretch>
            <a:fillRect/>
          </a:stretch>
        </p:blipFill>
        <p:spPr>
          <a:xfrm>
            <a:off x="4711698" y="2610196"/>
            <a:ext cx="4368801" cy="4133504"/>
          </a:xfrm>
          <a:prstGeom prst="rect">
            <a:avLst/>
          </a:prstGeom>
        </p:spPr>
      </p:pic>
    </p:spTree>
    <p:custDataLst>
      <p:tags r:id="rId1"/>
    </p:custDataLst>
    <p:extLst>
      <p:ext uri="{BB962C8B-B14F-4D97-AF65-F5344CB8AC3E}">
        <p14:creationId xmlns:p14="http://schemas.microsoft.com/office/powerpoint/2010/main" val="11022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92990"/>
          </a:xfrm>
        </p:spPr>
        <p:txBody>
          <a:bodyPr/>
          <a:lstStyle/>
          <a:p>
            <a:pPr>
              <a:defRPr/>
            </a:pPr>
            <a:r>
              <a:rPr lang="en-US" dirty="0"/>
              <a:t>A karyotype is done on a phenotypically female patient, and it is discovered that she has a Y chromosome. However, the Y chromosome appears to have a deletion. What region is most likely deleted?</a:t>
            </a:r>
          </a:p>
        </p:txBody>
      </p:sp>
      <p:sp>
        <p:nvSpPr>
          <p:cNvPr id="3" name="Content Placeholder 2"/>
          <p:cNvSpPr>
            <a:spLocks noGrp="1"/>
          </p:cNvSpPr>
          <p:nvPr>
            <p:ph sz="half" idx="1"/>
          </p:nvPr>
        </p:nvSpPr>
        <p:spPr>
          <a:xfrm>
            <a:off x="457199" y="3027153"/>
            <a:ext cx="4844473" cy="3313728"/>
          </a:xfrm>
        </p:spPr>
        <p:txBody>
          <a:bodyPr/>
          <a:lstStyle/>
          <a:p>
            <a:pPr marL="0" indent="0">
              <a:buFont typeface="Arial" charset="0"/>
              <a:buNone/>
              <a:defRPr/>
            </a:pPr>
            <a:r>
              <a:rPr lang="en-US" dirty="0"/>
              <a:t>b) </a:t>
            </a:r>
            <a:r>
              <a:rPr lang="en-US" i="1" dirty="0"/>
              <a:t>SRY</a:t>
            </a:r>
          </a:p>
          <a:p>
            <a:pPr marL="0" indent="0">
              <a:spcBef>
                <a:spcPts val="1600"/>
              </a:spcBef>
              <a:buFont typeface="Arial" charset="0"/>
              <a:buNone/>
              <a:defRPr/>
            </a:pPr>
            <a:r>
              <a:rPr lang="en-US" dirty="0"/>
              <a:t>The </a:t>
            </a:r>
            <a:r>
              <a:rPr lang="en-US" i="1" dirty="0"/>
              <a:t>SRY</a:t>
            </a:r>
            <a:r>
              <a:rPr lang="en-US" dirty="0"/>
              <a:t> (</a:t>
            </a:r>
            <a:r>
              <a:rPr lang="en-US" i="1" dirty="0"/>
              <a:t>sex-determining region Y</a:t>
            </a:r>
            <a:r>
              <a:rPr lang="en-US" dirty="0"/>
              <a:t>) encodes a protein that guides the formation of testes from the gonads. If this is lacking, the individual will become a female.  </a:t>
            </a:r>
          </a:p>
        </p:txBody>
      </p:sp>
      <p:cxnSp>
        <p:nvCxnSpPr>
          <p:cNvPr id="7" name="Straight Connector 6"/>
          <p:cNvCxnSpPr/>
          <p:nvPr/>
        </p:nvCxnSpPr>
        <p:spPr bwMode="auto">
          <a:xfrm flipH="1">
            <a:off x="76200" y="6492875"/>
            <a:ext cx="9004485" cy="0"/>
          </a:xfrm>
          <a:prstGeom prst="line">
            <a:avLst/>
          </a:prstGeom>
          <a:solidFill>
            <a:schemeClr val="accent1"/>
          </a:solidFill>
          <a:ln w="38100" cap="rnd" cmpd="sng" algn="ctr">
            <a:solidFill>
              <a:srgbClr val="2D48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7" descr="07_07Figure-L.jpg"/>
          <p:cNvPicPr>
            <a:picLocks noChangeAspect="1"/>
          </p:cNvPicPr>
          <p:nvPr/>
        </p:nvPicPr>
        <p:blipFill rotWithShape="1">
          <a:blip r:embed="rId2">
            <a:extLst>
              <a:ext uri="{28A0092B-C50C-407E-A947-70E740481C1C}">
                <a14:useLocalDpi xmlns:a14="http://schemas.microsoft.com/office/drawing/2010/main" val="0"/>
              </a:ext>
            </a:extLst>
          </a:blip>
          <a:srcRect l="-1" t="1" r="42888" b="3343"/>
          <a:stretch/>
        </p:blipFill>
        <p:spPr>
          <a:xfrm>
            <a:off x="5695887" y="2843324"/>
            <a:ext cx="3079875" cy="2991979"/>
          </a:xfrm>
          <a:prstGeom prst="rect">
            <a:avLst/>
          </a:prstGeom>
        </p:spPr>
      </p:pic>
    </p:spTree>
    <p:extLst>
      <p:ext uri="{BB962C8B-B14F-4D97-AF65-F5344CB8AC3E}">
        <p14:creationId xmlns:p14="http://schemas.microsoft.com/office/powerpoint/2010/main" val="42910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61B-9821-7A41-894D-EA5E1658FF19}"/>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2ACA55D2-7B46-2141-9250-1736011A7450}"/>
              </a:ext>
            </a:extLst>
          </p:cNvPr>
          <p:cNvSpPr>
            <a:spLocks noGrp="1"/>
          </p:cNvSpPr>
          <p:nvPr>
            <p:ph sz="half" idx="1"/>
          </p:nvPr>
        </p:nvSpPr>
        <p:spPr/>
        <p:txBody>
          <a:bodyPr/>
          <a:lstStyle/>
          <a:p>
            <a:endParaRPr lang="en-CH"/>
          </a:p>
        </p:txBody>
      </p:sp>
      <p:sp>
        <p:nvSpPr>
          <p:cNvPr id="4" name="Content Placeholder 3">
            <a:extLst>
              <a:ext uri="{FF2B5EF4-FFF2-40B4-BE49-F238E27FC236}">
                <a16:creationId xmlns:a16="http://schemas.microsoft.com/office/drawing/2014/main" id="{6D722CF8-8B8F-694B-AA67-F3AAA290D0F7}"/>
              </a:ext>
            </a:extLst>
          </p:cNvPr>
          <p:cNvSpPr>
            <a:spLocks noGrp="1"/>
          </p:cNvSpPr>
          <p:nvPr>
            <p:ph sz="half" idx="2"/>
          </p:nvPr>
        </p:nvSpPr>
        <p:spPr/>
        <p:txBody>
          <a:bodyPr/>
          <a:lstStyle/>
          <a:p>
            <a:endParaRPr lang="en-CH"/>
          </a:p>
        </p:txBody>
      </p:sp>
    </p:spTree>
    <p:extLst>
      <p:ext uri="{BB962C8B-B14F-4D97-AF65-F5344CB8AC3E}">
        <p14:creationId xmlns:p14="http://schemas.microsoft.com/office/powerpoint/2010/main" val="359726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53C37798-0DCE-9219-25CB-F468A828DDFA}"/>
              </a:ext>
            </a:extLst>
          </p:cNvPr>
          <p:cNvSpPr>
            <a:spLocks noGrp="1"/>
          </p:cNvSpPr>
          <p:nvPr>
            <p:ph type="title"/>
          </p:nvPr>
        </p:nvSpPr>
        <p:spPr/>
        <p:txBody>
          <a:bodyPr/>
          <a:lstStyle/>
          <a:p>
            <a:r>
              <a:rPr lang="en-US" dirty="0"/>
              <a:t>All forms of extranuclear inheritance involve _____</a:t>
            </a:r>
            <a:endParaRPr lang="en-CH" dirty="0"/>
          </a:p>
        </p:txBody>
      </p:sp>
      <p:sp>
        <p:nvSpPr>
          <p:cNvPr id="6" name="TPAnswers" title="Answer Text">
            <a:extLst>
              <a:ext uri="{FF2B5EF4-FFF2-40B4-BE49-F238E27FC236}">
                <a16:creationId xmlns:a16="http://schemas.microsoft.com/office/drawing/2014/main" id="{AF1DE17E-E9D3-4750-BBC7-5426C97BD60F}"/>
              </a:ext>
            </a:extLst>
          </p:cNvPr>
          <p:cNvSpPr>
            <a:spLocks noGrp="1"/>
          </p:cNvSpPr>
          <p:nvPr>
            <p:ph idx="1"/>
          </p:nvPr>
        </p:nvSpPr>
        <p:spPr>
          <a:xfrm>
            <a:off x="457200" y="1600199"/>
            <a:ext cx="4368800" cy="4360168"/>
          </a:xfrm>
        </p:spPr>
        <p:txBody>
          <a:bodyPr/>
          <a:lstStyle/>
          <a:p>
            <a:pPr eaLnBrk="1" hangingPunct="1">
              <a:buSzTx/>
              <a:defRPr/>
            </a:pPr>
            <a:r>
              <a:rPr lang="en-US" sz="2400">
                <a:cs typeface="+mn-cs"/>
              </a:rPr>
              <a:t>DNA carried by organelles other than the nucleus</a:t>
            </a:r>
          </a:p>
          <a:p>
            <a:pPr eaLnBrk="1" hangingPunct="1">
              <a:buSzTx/>
              <a:defRPr/>
            </a:pPr>
            <a:r>
              <a:rPr lang="en-US" sz="2400">
                <a:cs typeface="+mn-cs"/>
              </a:rPr>
              <a:t>endosymbiotic cells carried in the cytoplasm</a:t>
            </a:r>
          </a:p>
          <a:p>
            <a:pPr eaLnBrk="1" hangingPunct="1">
              <a:buSzTx/>
              <a:defRPr/>
            </a:pPr>
            <a:r>
              <a:rPr lang="en-US" sz="2400">
                <a:cs typeface="+mn-cs"/>
              </a:rPr>
              <a:t>gene products carried by the ooplasm</a:t>
            </a:r>
          </a:p>
          <a:p>
            <a:pPr eaLnBrk="1" hangingPunct="1">
              <a:buSzTx/>
              <a:defRPr/>
            </a:pPr>
            <a:r>
              <a:rPr lang="en-US" sz="2400">
                <a:cs typeface="+mn-cs"/>
              </a:rPr>
              <a:t>transmission from the maternal parent to all offspring</a:t>
            </a:r>
          </a:p>
          <a:p>
            <a:pPr eaLnBrk="1" hangingPunct="1">
              <a:buSzTx/>
              <a:defRPr/>
            </a:pPr>
            <a:r>
              <a:rPr lang="en-US" sz="2400">
                <a:cs typeface="+mn-cs"/>
              </a:rPr>
              <a:t>transmission of information via the cytoplasm</a:t>
            </a:r>
            <a:endParaRPr lang="en-CH" sz="2400" dirty="0"/>
          </a:p>
        </p:txBody>
      </p:sp>
      <p:pic>
        <p:nvPicPr>
          <p:cNvPr id="3" name="TPChart" title="Results Chart">
            <a:extLst>
              <a:ext uri="{FF2B5EF4-FFF2-40B4-BE49-F238E27FC236}">
                <a16:creationId xmlns:a16="http://schemas.microsoft.com/office/drawing/2014/main" id="{97045E3F-E569-0403-CE51-E41A28A02CE9}"/>
              </a:ext>
            </a:extLst>
          </p:cNvPr>
          <p:cNvPicPr>
            <a:picLocks/>
          </p:cNvPicPr>
          <p:nvPr>
            <p:custDataLst>
              <p:tags r:id="rId2"/>
            </p:custDataLst>
          </p:nvPr>
        </p:nvPicPr>
        <p:blipFill>
          <a:blip r:embed="rId4"/>
          <a:stretch>
            <a:fillRect/>
          </a:stretch>
        </p:blipFill>
        <p:spPr>
          <a:xfrm>
            <a:off x="5004262" y="2310938"/>
            <a:ext cx="4076238" cy="4432762"/>
          </a:xfrm>
          <a:prstGeom prst="rect">
            <a:avLst/>
          </a:prstGeom>
        </p:spPr>
      </p:pic>
    </p:spTree>
    <p:custDataLst>
      <p:tags r:id="rId1"/>
    </p:custDataLst>
    <p:extLst>
      <p:ext uri="{BB962C8B-B14F-4D97-AF65-F5344CB8AC3E}">
        <p14:creationId xmlns:p14="http://schemas.microsoft.com/office/powerpoint/2010/main" val="208118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0" y="0"/>
            <a:ext cx="9144000" cy="646331"/>
          </a:xfrm>
        </p:spPr>
        <p:txBody>
          <a:bodyPr/>
          <a:lstStyle/>
          <a:p>
            <a:pPr eaLnBrk="1" hangingPunct="1">
              <a:defRPr/>
            </a:pPr>
            <a:r>
              <a:rPr lang="en-US" dirty="0"/>
              <a:t>All forms of extranuclear inheritance involve _____</a:t>
            </a:r>
          </a:p>
        </p:txBody>
      </p:sp>
      <p:sp>
        <p:nvSpPr>
          <p:cNvPr id="4102" name="Rectangle 6"/>
          <p:cNvSpPr>
            <a:spLocks noGrp="1" noChangeArrowheads="1"/>
          </p:cNvSpPr>
          <p:nvPr>
            <p:ph type="body" idx="1"/>
          </p:nvPr>
        </p:nvSpPr>
        <p:spPr>
          <a:xfrm>
            <a:off x="457200" y="3067368"/>
            <a:ext cx="8229600" cy="2144177"/>
          </a:xfrm>
        </p:spPr>
        <p:txBody>
          <a:bodyPr/>
          <a:lstStyle/>
          <a:p>
            <a:pPr eaLnBrk="1" hangingPunct="1">
              <a:buSzTx/>
              <a:buFont typeface="Arial" charset="0"/>
              <a:buAutoNum type="alphaLcParenR" startAt="5"/>
              <a:defRPr/>
            </a:pPr>
            <a:r>
              <a:rPr lang="en-US" dirty="0">
                <a:cs typeface="+mn-cs"/>
              </a:rPr>
              <a:t>transmission of information via the cytoplasm</a:t>
            </a:r>
          </a:p>
          <a:p>
            <a:pPr marL="0" indent="0" eaLnBrk="1" hangingPunct="1">
              <a:buFont typeface="Arial" charset="0"/>
              <a:buNone/>
              <a:defRPr/>
            </a:pPr>
            <a:br>
              <a:rPr lang="en-US" dirty="0">
                <a:cs typeface="+mn-cs"/>
              </a:rPr>
            </a:br>
            <a:r>
              <a:rPr lang="en-US" dirty="0">
                <a:cs typeface="+mn-cs"/>
              </a:rPr>
              <a:t>There are several mechanisms of </a:t>
            </a:r>
            <a:r>
              <a:rPr lang="en-US" dirty="0" err="1">
                <a:cs typeface="+mn-cs"/>
              </a:rPr>
              <a:t>extranuclear</a:t>
            </a:r>
            <a:r>
              <a:rPr lang="en-US" dirty="0">
                <a:cs typeface="+mn-cs"/>
              </a:rPr>
              <a:t> inheritance. All involve cytoplasmic transmission, though not necessarily the </a:t>
            </a:r>
            <a:r>
              <a:rPr lang="en-US" dirty="0" err="1">
                <a:cs typeface="+mn-cs"/>
              </a:rPr>
              <a:t>ooplasm</a:t>
            </a:r>
            <a:r>
              <a:rPr lang="en-US" dirty="0">
                <a:cs typeface="+mn-cs"/>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307F3264-3A2A-3BD3-0DE0-B29825A2C725}"/>
              </a:ext>
            </a:extLst>
          </p:cNvPr>
          <p:cNvSpPr>
            <a:spLocks noGrp="1"/>
          </p:cNvSpPr>
          <p:nvPr>
            <p:ph type="title"/>
          </p:nvPr>
        </p:nvSpPr>
        <p:spPr>
          <a:xfrm>
            <a:off x="0" y="0"/>
            <a:ext cx="9144000" cy="2031325"/>
          </a:xfrm>
        </p:spPr>
        <p:txBody>
          <a:bodyPr/>
          <a:lstStyle/>
          <a:p>
            <a:r>
              <a:rPr lang="en-US" dirty="0"/>
              <a:t>A woman has a rare, heritable defect in the bioenergetic function of her mitochondria. So did her father. If her husband does not have the trait, what can you predict from this?</a:t>
            </a:r>
            <a:endParaRPr lang="en-CH" dirty="0"/>
          </a:p>
        </p:txBody>
      </p:sp>
      <p:sp>
        <p:nvSpPr>
          <p:cNvPr id="6" name="TPAnswers" title="Answer Text">
            <a:extLst>
              <a:ext uri="{FF2B5EF4-FFF2-40B4-BE49-F238E27FC236}">
                <a16:creationId xmlns:a16="http://schemas.microsoft.com/office/drawing/2014/main" id="{D63631C6-5357-6AFB-00A1-75F2EA5D2727}"/>
              </a:ext>
            </a:extLst>
          </p:cNvPr>
          <p:cNvSpPr>
            <a:spLocks noGrp="1"/>
          </p:cNvSpPr>
          <p:nvPr>
            <p:ph idx="1"/>
          </p:nvPr>
        </p:nvSpPr>
        <p:spPr>
          <a:xfrm>
            <a:off x="139700" y="2415440"/>
            <a:ext cx="4914438" cy="3990836"/>
          </a:xfrm>
        </p:spPr>
        <p:txBody>
          <a:bodyPr/>
          <a:lstStyle/>
          <a:p>
            <a:pPr eaLnBrk="1" hangingPunct="1">
              <a:defRPr/>
            </a:pPr>
            <a:r>
              <a:rPr lang="en-US" sz="2400">
                <a:cs typeface="+mn-cs"/>
              </a:rPr>
              <a:t>that all of her children will have the disorder</a:t>
            </a:r>
          </a:p>
          <a:p>
            <a:pPr eaLnBrk="1" hangingPunct="1">
              <a:defRPr/>
            </a:pPr>
            <a:r>
              <a:rPr lang="en-US" sz="2400">
                <a:cs typeface="+mn-cs"/>
              </a:rPr>
              <a:t>that only her sons will have the disorder</a:t>
            </a:r>
          </a:p>
          <a:p>
            <a:pPr eaLnBrk="1" hangingPunct="1">
              <a:defRPr/>
            </a:pPr>
            <a:r>
              <a:rPr lang="en-US" sz="2400">
                <a:cs typeface="+mn-cs"/>
              </a:rPr>
              <a:t>that only her daughters will have the disorder</a:t>
            </a:r>
          </a:p>
          <a:p>
            <a:pPr eaLnBrk="1" hangingPunct="1">
              <a:defRPr/>
            </a:pPr>
            <a:r>
              <a:rPr lang="en-US" sz="2400">
                <a:cs typeface="+mn-cs"/>
              </a:rPr>
              <a:t>that none of her children will have the disorder</a:t>
            </a:r>
          </a:p>
          <a:p>
            <a:pPr eaLnBrk="1" hangingPunct="1">
              <a:defRPr/>
            </a:pPr>
            <a:r>
              <a:rPr lang="en-US" sz="2400">
                <a:cs typeface="+mn-cs"/>
              </a:rPr>
              <a:t>that the trait will follow normal Mendelian inheritance patterns</a:t>
            </a:r>
            <a:endParaRPr lang="en-US" sz="2400" dirty="0">
              <a:cs typeface="+mn-cs"/>
            </a:endParaRPr>
          </a:p>
        </p:txBody>
      </p:sp>
      <p:pic>
        <p:nvPicPr>
          <p:cNvPr id="3" name="TPChart" title="Results Chart">
            <a:extLst>
              <a:ext uri="{FF2B5EF4-FFF2-40B4-BE49-F238E27FC236}">
                <a16:creationId xmlns:a16="http://schemas.microsoft.com/office/drawing/2014/main" id="{F5E418B6-E241-E29C-5800-E34DBB62AD14}"/>
              </a:ext>
            </a:extLst>
          </p:cNvPr>
          <p:cNvPicPr>
            <a:picLocks/>
          </p:cNvPicPr>
          <p:nvPr>
            <p:custDataLst>
              <p:tags r:id="rId2"/>
            </p:custDataLst>
          </p:nvPr>
        </p:nvPicPr>
        <p:blipFill>
          <a:blip r:embed="rId4"/>
          <a:stretch>
            <a:fillRect/>
          </a:stretch>
        </p:blipFill>
        <p:spPr>
          <a:xfrm>
            <a:off x="5054138" y="2859578"/>
            <a:ext cx="4026362" cy="3884122"/>
          </a:xfrm>
          <a:prstGeom prst="rect">
            <a:avLst/>
          </a:prstGeom>
        </p:spPr>
      </p:pic>
    </p:spTree>
    <p:custDataLst>
      <p:tags r:id="rId1"/>
    </p:custDataLst>
    <p:extLst>
      <p:ext uri="{BB962C8B-B14F-4D97-AF65-F5344CB8AC3E}">
        <p14:creationId xmlns:p14="http://schemas.microsoft.com/office/powerpoint/2010/main" val="86354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31325"/>
          </a:xfrm>
        </p:spPr>
        <p:txBody>
          <a:bodyPr/>
          <a:lstStyle/>
          <a:p>
            <a:pPr eaLnBrk="1" hangingPunct="1">
              <a:defRPr/>
            </a:pPr>
            <a:r>
              <a:rPr lang="en-US" dirty="0"/>
              <a:t>A woman has a rare, heritable defect in the </a:t>
            </a:r>
            <a:r>
              <a:rPr lang="en-US" dirty="0" err="1"/>
              <a:t>bioenergetic</a:t>
            </a:r>
            <a:r>
              <a:rPr lang="en-US" dirty="0"/>
              <a:t> function of her mitochondria. So did her father. If her husband does not have the trait, what can you predict from this?</a:t>
            </a:r>
          </a:p>
        </p:txBody>
      </p:sp>
      <p:sp>
        <p:nvSpPr>
          <p:cNvPr id="3" name="Content Placeholder 2"/>
          <p:cNvSpPr>
            <a:spLocks noGrp="1"/>
          </p:cNvSpPr>
          <p:nvPr>
            <p:ph idx="1"/>
          </p:nvPr>
        </p:nvSpPr>
        <p:spPr>
          <a:xfrm>
            <a:off x="452552" y="2312480"/>
            <a:ext cx="8229600" cy="4196021"/>
          </a:xfrm>
        </p:spPr>
        <p:txBody>
          <a:bodyPr/>
          <a:lstStyle/>
          <a:p>
            <a:pPr eaLnBrk="1" hangingPunct="1">
              <a:buFont typeface="Arial" charset="0"/>
              <a:buAutoNum type="alphaLcParenR" startAt="5"/>
              <a:defRPr/>
            </a:pPr>
            <a:r>
              <a:rPr lang="en-US" dirty="0">
                <a:cs typeface="+mn-cs"/>
              </a:rPr>
              <a:t>that the trait will follow normal </a:t>
            </a:r>
            <a:r>
              <a:rPr lang="en-US" dirty="0" err="1">
                <a:cs typeface="+mn-cs"/>
              </a:rPr>
              <a:t>Mendelian</a:t>
            </a:r>
            <a:r>
              <a:rPr lang="en-US" dirty="0">
                <a:cs typeface="+mn-cs"/>
              </a:rPr>
              <a:t> inheritance patterns</a:t>
            </a:r>
          </a:p>
          <a:p>
            <a:pPr marL="0" indent="0" eaLnBrk="1" hangingPunct="1">
              <a:buFont typeface="Arial" charset="0"/>
              <a:buNone/>
              <a:defRPr/>
            </a:pPr>
            <a:endParaRPr lang="en-US" dirty="0">
              <a:cs typeface="+mn-cs"/>
            </a:endParaRPr>
          </a:p>
          <a:p>
            <a:pPr marL="0" indent="0" eaLnBrk="1" hangingPunct="1">
              <a:buFont typeface="Arial" charset="0"/>
              <a:buNone/>
              <a:defRPr/>
            </a:pPr>
            <a:r>
              <a:rPr lang="en-US" dirty="0">
                <a:cs typeface="+mn-cs"/>
              </a:rPr>
              <a:t>Mitochondrial defects can originate in the mitochondrial or nuclear genome. If the woman inherited the trait from her father, it is not in the mitochondrial genome, as mitochondria are only inherited from the mother. Therefore, it is a nuclear mutation that will follow normal </a:t>
            </a:r>
            <a:r>
              <a:rPr lang="en-US" dirty="0" err="1">
                <a:cs typeface="+mn-cs"/>
              </a:rPr>
              <a:t>Mendelian</a:t>
            </a:r>
            <a:r>
              <a:rPr lang="en-US" dirty="0">
                <a:cs typeface="+mn-cs"/>
              </a:rPr>
              <a:t> patterns of inheritance.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E3C11195-55C3-7D00-CF62-8915A4033690}"/>
              </a:ext>
            </a:extLst>
          </p:cNvPr>
          <p:cNvSpPr>
            <a:spLocks noGrp="1"/>
          </p:cNvSpPr>
          <p:nvPr>
            <p:ph type="title"/>
          </p:nvPr>
        </p:nvSpPr>
        <p:spPr/>
        <p:txBody>
          <a:bodyPr/>
          <a:lstStyle/>
          <a:p>
            <a:r>
              <a:rPr lang="en-US" dirty="0"/>
              <a:t>Chloroplast DNA _____</a:t>
            </a:r>
            <a:endParaRPr lang="en-CH" dirty="0"/>
          </a:p>
        </p:txBody>
      </p:sp>
      <p:sp>
        <p:nvSpPr>
          <p:cNvPr id="6" name="TPAnswers" title="Answer Text">
            <a:extLst>
              <a:ext uri="{FF2B5EF4-FFF2-40B4-BE49-F238E27FC236}">
                <a16:creationId xmlns:a16="http://schemas.microsoft.com/office/drawing/2014/main" id="{C6ADBDA5-7F17-AF9C-A744-EB93F5DF893B}"/>
              </a:ext>
            </a:extLst>
          </p:cNvPr>
          <p:cNvSpPr>
            <a:spLocks noGrp="1"/>
          </p:cNvSpPr>
          <p:nvPr>
            <p:ph idx="1"/>
          </p:nvPr>
        </p:nvSpPr>
        <p:spPr>
          <a:xfrm>
            <a:off x="203200" y="1722943"/>
            <a:ext cx="5050444" cy="3898503"/>
          </a:xfrm>
        </p:spPr>
        <p:txBody>
          <a:bodyPr/>
          <a:lstStyle/>
          <a:p>
            <a:pPr eaLnBrk="1" hangingPunct="1">
              <a:buSzTx/>
              <a:defRPr/>
            </a:pPr>
            <a:r>
              <a:rPr lang="en-US">
                <a:cs typeface="+mn-cs"/>
              </a:rPr>
              <a:t>is usually linear in structure</a:t>
            </a:r>
          </a:p>
          <a:p>
            <a:pPr eaLnBrk="1" hangingPunct="1">
              <a:buSzTx/>
              <a:defRPr/>
            </a:pPr>
            <a:r>
              <a:rPr lang="en-US">
                <a:cs typeface="+mn-cs"/>
              </a:rPr>
              <a:t>is generally larger than animal mitochondrial DNA</a:t>
            </a:r>
          </a:p>
          <a:p>
            <a:pPr eaLnBrk="1" hangingPunct="1">
              <a:buSzTx/>
              <a:defRPr/>
            </a:pPr>
            <a:r>
              <a:rPr lang="en-US">
                <a:cs typeface="+mn-cs"/>
              </a:rPr>
              <a:t>carries only genes that code for photosynthetic enzymes</a:t>
            </a:r>
          </a:p>
          <a:p>
            <a:pPr eaLnBrk="1" hangingPunct="1">
              <a:buSzTx/>
              <a:defRPr/>
            </a:pPr>
            <a:r>
              <a:rPr lang="en-US">
                <a:cs typeface="+mn-cs"/>
              </a:rPr>
              <a:t>is coated with histones</a:t>
            </a:r>
          </a:p>
          <a:p>
            <a:pPr eaLnBrk="1" hangingPunct="1">
              <a:buSzTx/>
              <a:defRPr/>
            </a:pPr>
            <a:r>
              <a:rPr lang="en-US">
                <a:cs typeface="+mn-cs"/>
              </a:rPr>
              <a:t>will have the same base ratio (A, T, G, C) as the nuclear genome</a:t>
            </a:r>
            <a:endParaRPr lang="en-US" dirty="0">
              <a:cs typeface="+mn-cs"/>
            </a:endParaRPr>
          </a:p>
        </p:txBody>
      </p:sp>
      <p:pic>
        <p:nvPicPr>
          <p:cNvPr id="3" name="TPChart" title="Results Chart">
            <a:extLst>
              <a:ext uri="{FF2B5EF4-FFF2-40B4-BE49-F238E27FC236}">
                <a16:creationId xmlns:a16="http://schemas.microsoft.com/office/drawing/2014/main" id="{B3520C8D-F4C6-0433-E5D5-5F17537F0666}"/>
              </a:ext>
            </a:extLst>
          </p:cNvPr>
          <p:cNvPicPr>
            <a:picLocks/>
          </p:cNvPicPr>
          <p:nvPr>
            <p:custDataLst>
              <p:tags r:id="rId2"/>
            </p:custDataLst>
          </p:nvPr>
        </p:nvPicPr>
        <p:blipFill>
          <a:blip r:embed="rId4"/>
          <a:stretch>
            <a:fillRect/>
          </a:stretch>
        </p:blipFill>
        <p:spPr>
          <a:xfrm>
            <a:off x="5253644" y="2128058"/>
            <a:ext cx="3826856" cy="4615642"/>
          </a:xfrm>
          <a:prstGeom prst="rect">
            <a:avLst/>
          </a:prstGeom>
        </p:spPr>
      </p:pic>
    </p:spTree>
    <p:custDataLst>
      <p:tags r:id="rId1"/>
    </p:custDataLst>
    <p:extLst>
      <p:ext uri="{BB962C8B-B14F-4D97-AF65-F5344CB8AC3E}">
        <p14:creationId xmlns:p14="http://schemas.microsoft.com/office/powerpoint/2010/main" val="206856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pPr eaLnBrk="1" hangingPunct="1">
              <a:defRPr/>
            </a:pPr>
            <a:r>
              <a:rPr lang="en-US" dirty="0"/>
              <a:t>Chloroplast DNA _____</a:t>
            </a:r>
          </a:p>
        </p:txBody>
      </p:sp>
      <p:sp>
        <p:nvSpPr>
          <p:cNvPr id="10246" name="Rectangle 6"/>
          <p:cNvSpPr>
            <a:spLocks noGrp="1" noChangeArrowheads="1"/>
          </p:cNvSpPr>
          <p:nvPr>
            <p:ph type="body" idx="1"/>
          </p:nvPr>
        </p:nvSpPr>
        <p:spPr>
          <a:xfrm>
            <a:off x="457200" y="3062016"/>
            <a:ext cx="8229600" cy="3344505"/>
          </a:xfrm>
        </p:spPr>
        <p:txBody>
          <a:bodyPr/>
          <a:lstStyle/>
          <a:p>
            <a:pPr eaLnBrk="1" hangingPunct="1">
              <a:buSzTx/>
              <a:buFont typeface="Arial" charset="0"/>
              <a:buAutoNum type="alphaLcParenR" startAt="2"/>
              <a:defRPr/>
            </a:pPr>
            <a:r>
              <a:rPr lang="en-US" dirty="0">
                <a:cs typeface="+mn-cs"/>
              </a:rPr>
              <a:t>is generally larger than animal mitochondrial DNA</a:t>
            </a:r>
          </a:p>
          <a:p>
            <a:pPr marL="0" indent="0" eaLnBrk="1" hangingPunct="1">
              <a:buFont typeface="Arial" charset="0"/>
              <a:buNone/>
              <a:defRPr/>
            </a:pPr>
            <a:br>
              <a:rPr lang="en-US" dirty="0">
                <a:cs typeface="+mn-cs"/>
              </a:rPr>
            </a:br>
            <a:r>
              <a:rPr lang="en-US" dirty="0" err="1">
                <a:cs typeface="+mn-cs"/>
              </a:rPr>
              <a:t>CpDNA</a:t>
            </a:r>
            <a:r>
              <a:rPr lang="en-US" dirty="0">
                <a:cs typeface="+mn-cs"/>
              </a:rPr>
              <a:t> has continued evolving from its bacterial ancestor, losing most genes but retaining genes for </a:t>
            </a:r>
            <a:r>
              <a:rPr lang="en-US" dirty="0" err="1">
                <a:cs typeface="+mn-cs"/>
              </a:rPr>
              <a:t>tRNAs</a:t>
            </a:r>
            <a:r>
              <a:rPr lang="en-US" dirty="0">
                <a:cs typeface="+mn-cs"/>
              </a:rPr>
              <a:t>, </a:t>
            </a:r>
            <a:r>
              <a:rPr lang="en-US" dirty="0" err="1">
                <a:cs typeface="+mn-cs"/>
              </a:rPr>
              <a:t>rRNAs</a:t>
            </a:r>
            <a:r>
              <a:rPr lang="en-US" dirty="0">
                <a:cs typeface="+mn-cs"/>
              </a:rPr>
              <a:t>, and enzyme subunits. While variation does exist, at 100 and 225 kb in length, it is much larger than the average 16- to 18-kb mitochondrial DNA genome found in animal cells.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C52BC0D9-9576-75EB-55EE-A65ED5750961}"/>
              </a:ext>
            </a:extLst>
          </p:cNvPr>
          <p:cNvSpPr>
            <a:spLocks noGrp="1"/>
          </p:cNvSpPr>
          <p:nvPr>
            <p:ph type="title"/>
          </p:nvPr>
        </p:nvSpPr>
        <p:spPr>
          <a:xfrm>
            <a:off x="0" y="0"/>
            <a:ext cx="9144000" cy="1107996"/>
          </a:xfrm>
        </p:spPr>
        <p:txBody>
          <a:bodyPr/>
          <a:lstStyle/>
          <a:p>
            <a:r>
              <a:rPr lang="en-US" dirty="0"/>
              <a:t>Which of the following characteristics is common to species that reproduce sexually?</a:t>
            </a:r>
            <a:endParaRPr lang="en-CH" dirty="0"/>
          </a:p>
        </p:txBody>
      </p:sp>
      <p:sp>
        <p:nvSpPr>
          <p:cNvPr id="6" name="TPAnswers" title="Answer Text">
            <a:extLst>
              <a:ext uri="{FF2B5EF4-FFF2-40B4-BE49-F238E27FC236}">
                <a16:creationId xmlns:a16="http://schemas.microsoft.com/office/drawing/2014/main" id="{47C63CDA-E61A-1CA6-33B3-6BE922D7CC8E}"/>
              </a:ext>
            </a:extLst>
          </p:cNvPr>
          <p:cNvSpPr>
            <a:spLocks noGrp="1"/>
          </p:cNvSpPr>
          <p:nvPr>
            <p:ph idx="1"/>
          </p:nvPr>
        </p:nvSpPr>
        <p:spPr>
          <a:xfrm>
            <a:off x="457200" y="1600199"/>
            <a:ext cx="4368800" cy="3898503"/>
          </a:xfrm>
        </p:spPr>
        <p:txBody>
          <a:bodyPr/>
          <a:lstStyle/>
          <a:p>
            <a:pPr eaLnBrk="1" hangingPunct="1">
              <a:buSzTx/>
              <a:defRPr/>
            </a:pPr>
            <a:r>
              <a:rPr lang="en-US">
                <a:cs typeface="+mn-cs"/>
              </a:rPr>
              <a:t>morphologically distinguishable male and female gametes </a:t>
            </a:r>
          </a:p>
          <a:p>
            <a:pPr eaLnBrk="1" hangingPunct="1">
              <a:buSzTx/>
              <a:defRPr/>
            </a:pPr>
            <a:r>
              <a:rPr lang="en-US">
                <a:cs typeface="+mn-cs"/>
              </a:rPr>
              <a:t>diploid adult stage</a:t>
            </a:r>
          </a:p>
          <a:p>
            <a:pPr eaLnBrk="1" hangingPunct="1">
              <a:buSzTx/>
              <a:defRPr/>
            </a:pPr>
            <a:r>
              <a:rPr lang="en-US">
                <a:cs typeface="+mn-cs"/>
              </a:rPr>
              <a:t>different sets of sex chromosomes in males and females </a:t>
            </a:r>
          </a:p>
          <a:p>
            <a:pPr eaLnBrk="1" hangingPunct="1">
              <a:buSzTx/>
              <a:defRPr/>
            </a:pPr>
            <a:r>
              <a:rPr lang="en-US">
                <a:cs typeface="+mn-cs"/>
              </a:rPr>
              <a:t>Y chromosome in males </a:t>
            </a:r>
          </a:p>
          <a:p>
            <a:pPr eaLnBrk="1" hangingPunct="1">
              <a:buSzTx/>
              <a:defRPr/>
            </a:pPr>
            <a:r>
              <a:rPr lang="en-US">
                <a:cs typeface="+mn-cs"/>
              </a:rPr>
              <a:t>meiosis</a:t>
            </a:r>
            <a:endParaRPr lang="en-US" dirty="0">
              <a:cs typeface="+mn-cs"/>
            </a:endParaRPr>
          </a:p>
        </p:txBody>
      </p:sp>
      <p:pic>
        <p:nvPicPr>
          <p:cNvPr id="3" name="TPChart" title="Results Chart">
            <a:extLst>
              <a:ext uri="{FF2B5EF4-FFF2-40B4-BE49-F238E27FC236}">
                <a16:creationId xmlns:a16="http://schemas.microsoft.com/office/drawing/2014/main" id="{101331D0-C8C4-34CB-721D-55911D415A17}"/>
              </a:ext>
            </a:extLst>
          </p:cNvPr>
          <p:cNvPicPr>
            <a:picLocks/>
          </p:cNvPicPr>
          <p:nvPr>
            <p:custDataLst>
              <p:tags r:id="rId2"/>
            </p:custDataLst>
          </p:nvPr>
        </p:nvPicPr>
        <p:blipFill>
          <a:blip r:embed="rId4"/>
          <a:stretch>
            <a:fillRect/>
          </a:stretch>
        </p:blipFill>
        <p:spPr>
          <a:xfrm>
            <a:off x="5037512" y="2094806"/>
            <a:ext cx="4042987" cy="4648893"/>
          </a:xfrm>
          <a:prstGeom prst="rect">
            <a:avLst/>
          </a:prstGeom>
        </p:spPr>
      </p:pic>
    </p:spTree>
    <p:custDataLst>
      <p:tags r:id="rId1"/>
    </p:custDataLst>
    <p:extLst>
      <p:ext uri="{BB962C8B-B14F-4D97-AF65-F5344CB8AC3E}">
        <p14:creationId xmlns:p14="http://schemas.microsoft.com/office/powerpoint/2010/main" val="365550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a:off x="0" y="0"/>
            <a:ext cx="9144000" cy="1006475"/>
          </a:xfrm>
        </p:spPr>
        <p:txBody>
          <a:bodyPr/>
          <a:lstStyle/>
          <a:p>
            <a:pPr eaLnBrk="1" hangingPunct="1">
              <a:defRPr/>
            </a:pPr>
            <a:r>
              <a:rPr lang="en-US"/>
              <a:t>Which of the following characteristics is common to species that reproduce sexually?</a:t>
            </a:r>
          </a:p>
        </p:txBody>
      </p:sp>
      <p:sp>
        <p:nvSpPr>
          <p:cNvPr id="4102" name="Rectangle 6"/>
          <p:cNvSpPr>
            <a:spLocks noGrp="1" noChangeArrowheads="1"/>
          </p:cNvSpPr>
          <p:nvPr>
            <p:ph type="body" idx="1"/>
          </p:nvPr>
        </p:nvSpPr>
        <p:spPr>
          <a:xfrm>
            <a:off x="457200" y="3044700"/>
            <a:ext cx="8229600" cy="2544286"/>
          </a:xfrm>
        </p:spPr>
        <p:txBody>
          <a:bodyPr/>
          <a:lstStyle/>
          <a:p>
            <a:pPr eaLnBrk="1" hangingPunct="1">
              <a:buSzTx/>
              <a:buFont typeface="Arial" charset="0"/>
              <a:buAutoNum type="alphaLcParenR" startAt="5"/>
              <a:defRPr/>
            </a:pPr>
            <a:r>
              <a:rPr lang="en-US" dirty="0">
                <a:cs typeface="+mn-cs"/>
              </a:rPr>
              <a:t>meiosis</a:t>
            </a:r>
          </a:p>
          <a:p>
            <a:pPr marL="0" indent="0" eaLnBrk="1" hangingPunct="1">
              <a:buFont typeface="Arial" charset="0"/>
              <a:buNone/>
              <a:defRPr/>
            </a:pPr>
            <a:br>
              <a:rPr lang="en-US" dirty="0">
                <a:cs typeface="+mn-cs"/>
              </a:rPr>
            </a:br>
            <a:r>
              <a:rPr lang="en-US" dirty="0">
                <a:cs typeface="+mn-cs"/>
              </a:rPr>
              <a:t>Sexually reproducing organisms use meiosis to generate haploid cells at some point in the life cycle. However, some species produce isogametes, and many do not utilize sex chromosomes.</a:t>
            </a:r>
          </a:p>
        </p:txBody>
      </p:sp>
    </p:spTree>
    <p:extLst>
      <p:ext uri="{BB962C8B-B14F-4D97-AF65-F5344CB8AC3E}">
        <p14:creationId xmlns:p14="http://schemas.microsoft.com/office/powerpoint/2010/main" val="350878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7EF11966-73B7-3A37-02E5-E203649E858C}"/>
              </a:ext>
            </a:extLst>
          </p:cNvPr>
          <p:cNvSpPr>
            <a:spLocks noGrp="1"/>
          </p:cNvSpPr>
          <p:nvPr>
            <p:ph type="title"/>
          </p:nvPr>
        </p:nvSpPr>
        <p:spPr>
          <a:xfrm>
            <a:off x="0" y="0"/>
            <a:ext cx="9144000" cy="1107996"/>
          </a:xfrm>
        </p:spPr>
        <p:txBody>
          <a:bodyPr/>
          <a:lstStyle/>
          <a:p>
            <a:r>
              <a:rPr lang="en-US" dirty="0"/>
              <a:t>Which statement best describes human sex determination? </a:t>
            </a:r>
            <a:endParaRPr lang="en-CH" dirty="0"/>
          </a:p>
        </p:txBody>
      </p:sp>
      <p:sp>
        <p:nvSpPr>
          <p:cNvPr id="6" name="TPAnswers" title="Answer Text">
            <a:extLst>
              <a:ext uri="{FF2B5EF4-FFF2-40B4-BE49-F238E27FC236}">
                <a16:creationId xmlns:a16="http://schemas.microsoft.com/office/drawing/2014/main" id="{E85009A9-C6E8-26C9-4756-43D069AD7628}"/>
              </a:ext>
            </a:extLst>
          </p:cNvPr>
          <p:cNvSpPr>
            <a:spLocks noGrp="1"/>
          </p:cNvSpPr>
          <p:nvPr>
            <p:ph idx="1"/>
          </p:nvPr>
        </p:nvSpPr>
        <p:spPr>
          <a:xfrm>
            <a:off x="457200" y="1600199"/>
            <a:ext cx="4368800" cy="4791055"/>
          </a:xfrm>
        </p:spPr>
        <p:txBody>
          <a:bodyPr/>
          <a:lstStyle/>
          <a:p>
            <a:pPr eaLnBrk="1" hangingPunct="1">
              <a:buSzTx/>
              <a:defRPr/>
            </a:pPr>
            <a:r>
              <a:rPr lang="en-US" sz="2400">
                <a:cs typeface="+mn-cs"/>
              </a:rPr>
              <a:t>Females are heterogametic.</a:t>
            </a:r>
          </a:p>
          <a:p>
            <a:pPr eaLnBrk="1" hangingPunct="1">
              <a:buSzTx/>
              <a:defRPr/>
            </a:pPr>
            <a:r>
              <a:rPr lang="en-US" sz="2400">
                <a:cs typeface="+mn-cs"/>
              </a:rPr>
              <a:t>Individuals with a Y chromosome are male.</a:t>
            </a:r>
          </a:p>
          <a:p>
            <a:pPr eaLnBrk="1" hangingPunct="1">
              <a:buSzTx/>
              <a:defRPr/>
            </a:pPr>
            <a:r>
              <a:rPr lang="en-US" sz="2400">
                <a:cs typeface="+mn-cs"/>
              </a:rPr>
              <a:t>Individuals with two X chromosomes are female.</a:t>
            </a:r>
          </a:p>
          <a:p>
            <a:pPr eaLnBrk="1" hangingPunct="1">
              <a:buSzTx/>
              <a:defRPr/>
            </a:pPr>
            <a:r>
              <a:rPr lang="en-US" sz="2400">
                <a:cs typeface="+mn-cs"/>
              </a:rPr>
              <a:t>Individuals with at least twice as many X chromosomes as Y chromosomes are female.</a:t>
            </a:r>
          </a:p>
          <a:p>
            <a:pPr eaLnBrk="1" hangingPunct="1">
              <a:buSzTx/>
              <a:defRPr/>
            </a:pPr>
            <a:r>
              <a:rPr lang="en-US" sz="2400">
                <a:cs typeface="+mn-cs"/>
              </a:rPr>
              <a:t>Individuals with one X chromosome are male.</a:t>
            </a:r>
            <a:endParaRPr lang="en-US" sz="2400" dirty="0">
              <a:cs typeface="+mn-cs"/>
            </a:endParaRPr>
          </a:p>
        </p:txBody>
      </p:sp>
      <p:pic>
        <p:nvPicPr>
          <p:cNvPr id="3" name="TPChart" title="Results Chart">
            <a:extLst>
              <a:ext uri="{FF2B5EF4-FFF2-40B4-BE49-F238E27FC236}">
                <a16:creationId xmlns:a16="http://schemas.microsoft.com/office/drawing/2014/main" id="{246A0F25-6528-669D-760C-1C048A439D24}"/>
              </a:ext>
            </a:extLst>
          </p:cNvPr>
          <p:cNvPicPr>
            <a:picLocks/>
          </p:cNvPicPr>
          <p:nvPr>
            <p:custDataLst>
              <p:tags r:id="rId2"/>
            </p:custDataLst>
          </p:nvPr>
        </p:nvPicPr>
        <p:blipFill>
          <a:blip r:embed="rId4"/>
          <a:stretch>
            <a:fillRect/>
          </a:stretch>
        </p:blipFill>
        <p:spPr>
          <a:xfrm>
            <a:off x="4954385" y="1952645"/>
            <a:ext cx="4126114" cy="4791055"/>
          </a:xfrm>
          <a:prstGeom prst="rect">
            <a:avLst/>
          </a:prstGeom>
        </p:spPr>
      </p:pic>
    </p:spTree>
    <p:custDataLst>
      <p:tags r:id="rId1"/>
    </p:custDataLst>
    <p:extLst>
      <p:ext uri="{BB962C8B-B14F-4D97-AF65-F5344CB8AC3E}">
        <p14:creationId xmlns:p14="http://schemas.microsoft.com/office/powerpoint/2010/main" val="266674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0" y="0"/>
            <a:ext cx="9144000" cy="1006475"/>
          </a:xfrm>
        </p:spPr>
        <p:txBody>
          <a:bodyPr/>
          <a:lstStyle/>
          <a:p>
            <a:pPr eaLnBrk="1" hangingPunct="1">
              <a:defRPr/>
            </a:pPr>
            <a:r>
              <a:rPr lang="en-US" dirty="0"/>
              <a:t>Which statement best describes human sex determination?</a:t>
            </a:r>
          </a:p>
        </p:txBody>
      </p:sp>
      <p:sp>
        <p:nvSpPr>
          <p:cNvPr id="6150" name="Rectangle 6"/>
          <p:cNvSpPr>
            <a:spLocks noGrp="1" noChangeArrowheads="1"/>
          </p:cNvSpPr>
          <p:nvPr>
            <p:ph type="body" idx="1"/>
          </p:nvPr>
        </p:nvSpPr>
        <p:spPr>
          <a:xfrm>
            <a:off x="457200" y="3044700"/>
            <a:ext cx="8229600" cy="1795363"/>
          </a:xfrm>
        </p:spPr>
        <p:txBody>
          <a:bodyPr/>
          <a:lstStyle/>
          <a:p>
            <a:pPr eaLnBrk="1" hangingPunct="1">
              <a:buSzTx/>
              <a:buFont typeface="Arial" charset="0"/>
              <a:buAutoNum type="alphaLcParenR" startAt="2"/>
              <a:defRPr/>
            </a:pPr>
            <a:r>
              <a:rPr lang="en-US" dirty="0">
                <a:cs typeface="+mn-cs"/>
              </a:rPr>
              <a:t>Individuals with a Y chromosome are male.</a:t>
            </a:r>
          </a:p>
          <a:p>
            <a:pPr eaLnBrk="1" hangingPunct="1">
              <a:buFont typeface="Arial" charset="0"/>
              <a:buNone/>
              <a:defRPr/>
            </a:pPr>
            <a:endParaRPr lang="en-US" dirty="0">
              <a:cs typeface="+mn-cs"/>
            </a:endParaRPr>
          </a:p>
          <a:p>
            <a:pPr marL="0" indent="0" eaLnBrk="1" hangingPunct="1">
              <a:buFont typeface="Arial" charset="0"/>
              <a:buNone/>
              <a:defRPr/>
            </a:pPr>
            <a:r>
              <a:rPr lang="en-US" dirty="0">
                <a:cs typeface="+mn-cs"/>
              </a:rPr>
              <a:t>For examples, XXY individuals are male and XO individuals are female.</a:t>
            </a:r>
          </a:p>
        </p:txBody>
      </p:sp>
    </p:spTree>
    <p:extLst>
      <p:ext uri="{BB962C8B-B14F-4D97-AF65-F5344CB8AC3E}">
        <p14:creationId xmlns:p14="http://schemas.microsoft.com/office/powerpoint/2010/main" val="316828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0EC2EB59-FCF3-DB41-2928-348919B1A71B}"/>
              </a:ext>
            </a:extLst>
          </p:cNvPr>
          <p:cNvSpPr>
            <a:spLocks noGrp="1"/>
          </p:cNvSpPr>
          <p:nvPr>
            <p:ph type="title"/>
          </p:nvPr>
        </p:nvSpPr>
        <p:spPr>
          <a:xfrm>
            <a:off x="0" y="0"/>
            <a:ext cx="9144000" cy="1107996"/>
          </a:xfrm>
        </p:spPr>
        <p:txBody>
          <a:bodyPr/>
          <a:lstStyle/>
          <a:p>
            <a:r>
              <a:rPr lang="en-US" dirty="0"/>
              <a:t>Nondisjunction in the first meiotic division in a male human could result at fertilization in _____</a:t>
            </a:r>
            <a:endParaRPr lang="en-CH" dirty="0"/>
          </a:p>
        </p:txBody>
      </p:sp>
      <p:sp>
        <p:nvSpPr>
          <p:cNvPr id="6" name="TPAnswers" title="Answer Text">
            <a:extLst>
              <a:ext uri="{FF2B5EF4-FFF2-40B4-BE49-F238E27FC236}">
                <a16:creationId xmlns:a16="http://schemas.microsoft.com/office/drawing/2014/main" id="{9EACEEE9-07EE-5C4E-1F60-EC02595E11D9}"/>
              </a:ext>
            </a:extLst>
          </p:cNvPr>
          <p:cNvSpPr>
            <a:spLocks noGrp="1"/>
          </p:cNvSpPr>
          <p:nvPr>
            <p:ph idx="1"/>
          </p:nvPr>
        </p:nvSpPr>
        <p:spPr>
          <a:xfrm>
            <a:off x="457200" y="1600199"/>
            <a:ext cx="4368800" cy="2298065"/>
          </a:xfrm>
        </p:spPr>
        <p:txBody>
          <a:bodyPr/>
          <a:lstStyle/>
          <a:p>
            <a:pPr eaLnBrk="1" hangingPunct="1">
              <a:buSzTx/>
              <a:defRPr/>
            </a:pPr>
            <a:r>
              <a:rPr lang="en-US">
                <a:cs typeface="+mn-cs"/>
              </a:rPr>
              <a:t>XYY condition</a:t>
            </a:r>
          </a:p>
          <a:p>
            <a:pPr eaLnBrk="1" hangingPunct="1">
              <a:buSzTx/>
              <a:defRPr/>
            </a:pPr>
            <a:r>
              <a:rPr lang="en-US">
                <a:cs typeface="+mn-cs"/>
              </a:rPr>
              <a:t>Turner syndrome</a:t>
            </a:r>
          </a:p>
          <a:p>
            <a:pPr eaLnBrk="1" hangingPunct="1">
              <a:buSzTx/>
              <a:defRPr/>
            </a:pPr>
            <a:r>
              <a:rPr lang="en-US">
                <a:cs typeface="+mn-cs"/>
              </a:rPr>
              <a:t>Klinefelter syndrome</a:t>
            </a:r>
          </a:p>
          <a:p>
            <a:pPr eaLnBrk="1" hangingPunct="1">
              <a:buSzTx/>
              <a:defRPr/>
            </a:pPr>
            <a:r>
              <a:rPr lang="en-US">
                <a:cs typeface="+mn-cs"/>
              </a:rPr>
              <a:t>XXX syndrome</a:t>
            </a:r>
          </a:p>
          <a:p>
            <a:pPr eaLnBrk="1" hangingPunct="1">
              <a:buSzTx/>
              <a:defRPr/>
            </a:pPr>
            <a:r>
              <a:rPr lang="en-US">
                <a:cs typeface="+mn-cs"/>
              </a:rPr>
              <a:t>either B or C</a:t>
            </a:r>
            <a:endParaRPr lang="en-CH" dirty="0"/>
          </a:p>
        </p:txBody>
      </p:sp>
      <p:pic>
        <p:nvPicPr>
          <p:cNvPr id="3" name="TPChart" title="Results Chart">
            <a:extLst>
              <a:ext uri="{FF2B5EF4-FFF2-40B4-BE49-F238E27FC236}">
                <a16:creationId xmlns:a16="http://schemas.microsoft.com/office/drawing/2014/main" id="{590BFE95-C3FF-D252-5BA1-4C5CA029A7C9}"/>
              </a:ext>
            </a:extLst>
          </p:cNvPr>
          <p:cNvPicPr>
            <a:picLocks/>
          </p:cNvPicPr>
          <p:nvPr>
            <p:custDataLst>
              <p:tags r:id="rId2"/>
            </p:custDataLst>
          </p:nvPr>
        </p:nvPicPr>
        <p:blipFill>
          <a:blip r:embed="rId4"/>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186489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0" y="0"/>
            <a:ext cx="9144000" cy="1107996"/>
          </a:xfrm>
        </p:spPr>
        <p:txBody>
          <a:bodyPr/>
          <a:lstStyle/>
          <a:p>
            <a:pPr eaLnBrk="1" hangingPunct="1">
              <a:defRPr/>
            </a:pPr>
            <a:r>
              <a:rPr lang="en-US" dirty="0"/>
              <a:t>Nondisjunction in the first meiotic division in a male human could result at fertilization in _____</a:t>
            </a:r>
          </a:p>
        </p:txBody>
      </p:sp>
      <p:sp>
        <p:nvSpPr>
          <p:cNvPr id="8198" name="Rectangle 6"/>
          <p:cNvSpPr>
            <a:spLocks noGrp="1" noChangeArrowheads="1"/>
          </p:cNvSpPr>
          <p:nvPr>
            <p:ph type="body" idx="1"/>
          </p:nvPr>
        </p:nvSpPr>
        <p:spPr>
          <a:xfrm>
            <a:off x="457200" y="3044700"/>
            <a:ext cx="8229600" cy="3395801"/>
          </a:xfrm>
        </p:spPr>
        <p:txBody>
          <a:bodyPr/>
          <a:lstStyle/>
          <a:p>
            <a:pPr eaLnBrk="1" hangingPunct="1">
              <a:buSzTx/>
              <a:buFont typeface="Arial" charset="0"/>
              <a:buAutoNum type="alphaLcParenR" startAt="5"/>
              <a:defRPr/>
            </a:pPr>
            <a:r>
              <a:rPr lang="en-US" dirty="0">
                <a:cs typeface="+mn-cs"/>
              </a:rPr>
              <a:t>either B or C</a:t>
            </a:r>
          </a:p>
          <a:p>
            <a:pPr eaLnBrk="1" hangingPunct="1">
              <a:buFont typeface="Arial" charset="0"/>
              <a:buNone/>
              <a:defRPr/>
            </a:pPr>
            <a:endParaRPr lang="en-US" dirty="0">
              <a:cs typeface="+mn-cs"/>
            </a:endParaRPr>
          </a:p>
          <a:p>
            <a:pPr marL="0" indent="0" eaLnBrk="1" hangingPunct="1">
              <a:buFont typeface="Arial" charset="0"/>
              <a:buNone/>
              <a:defRPr/>
            </a:pPr>
            <a:r>
              <a:rPr lang="en-US" dirty="0">
                <a:cs typeface="+mn-cs"/>
              </a:rPr>
              <a:t>Primary nondisjunction in a male human results in either a gamete with no sex chromosome (0) or a gamete with both an X and a Y chromosome (XY). </a:t>
            </a:r>
            <a:br>
              <a:rPr lang="en-US" dirty="0">
                <a:cs typeface="+mn-cs"/>
              </a:rPr>
            </a:br>
            <a:r>
              <a:rPr lang="en-US" dirty="0">
                <a:cs typeface="+mn-cs"/>
              </a:rPr>
              <a:t>At fertilization, they would combine with the egg’s single X chromosome. This would result in either </a:t>
            </a:r>
            <a:br>
              <a:rPr lang="en-US" dirty="0">
                <a:cs typeface="+mn-cs"/>
              </a:rPr>
            </a:br>
            <a:r>
              <a:rPr lang="en-US" dirty="0">
                <a:cs typeface="+mn-cs"/>
              </a:rPr>
              <a:t>X0 Turner syndrome or XXY </a:t>
            </a:r>
            <a:r>
              <a:rPr lang="en-US" dirty="0" err="1">
                <a:cs typeface="+mn-cs"/>
              </a:rPr>
              <a:t>Klinefelter</a:t>
            </a:r>
            <a:r>
              <a:rPr lang="en-US" dirty="0">
                <a:cs typeface="+mn-cs"/>
              </a:rPr>
              <a:t> syndrome. </a:t>
            </a:r>
          </a:p>
        </p:txBody>
      </p:sp>
    </p:spTree>
    <p:extLst>
      <p:ext uri="{BB962C8B-B14F-4D97-AF65-F5344CB8AC3E}">
        <p14:creationId xmlns:p14="http://schemas.microsoft.com/office/powerpoint/2010/main" val="148677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PQuestion" title="Question Text">
            <a:extLst>
              <a:ext uri="{FF2B5EF4-FFF2-40B4-BE49-F238E27FC236}">
                <a16:creationId xmlns:a16="http://schemas.microsoft.com/office/drawing/2014/main" id="{D05C0F8D-BB3C-8C83-B56B-A9A239212D1F}"/>
              </a:ext>
            </a:extLst>
          </p:cNvPr>
          <p:cNvSpPr>
            <a:spLocks noGrp="1"/>
          </p:cNvSpPr>
          <p:nvPr>
            <p:ph type="title"/>
          </p:nvPr>
        </p:nvSpPr>
        <p:spPr>
          <a:xfrm>
            <a:off x="0" y="0"/>
            <a:ext cx="9144000" cy="1569660"/>
          </a:xfrm>
        </p:spPr>
        <p:txBody>
          <a:bodyPr/>
          <a:lstStyle/>
          <a:p>
            <a:r>
              <a:rPr lang="en-US" dirty="0"/>
              <a:t>A young boy is diagnosed with hemophilia A, a recessive, X-linked condition. If neither parent has hemophilia A, what are their genotypes?</a:t>
            </a:r>
            <a:endParaRPr lang="en-CH" dirty="0"/>
          </a:p>
        </p:txBody>
      </p:sp>
      <p:sp>
        <p:nvSpPr>
          <p:cNvPr id="6" name="TPAnswers" title="Answer Text">
            <a:extLst>
              <a:ext uri="{FF2B5EF4-FFF2-40B4-BE49-F238E27FC236}">
                <a16:creationId xmlns:a16="http://schemas.microsoft.com/office/drawing/2014/main" id="{0344CFD7-2B62-3B63-6CA5-CE0EF2D6D666}"/>
              </a:ext>
            </a:extLst>
          </p:cNvPr>
          <p:cNvSpPr>
            <a:spLocks noGrp="1"/>
          </p:cNvSpPr>
          <p:nvPr>
            <p:ph idx="1"/>
          </p:nvPr>
        </p:nvSpPr>
        <p:spPr>
          <a:xfrm>
            <a:off x="203200" y="2115588"/>
            <a:ext cx="4368800" cy="3498394"/>
          </a:xfrm>
        </p:spPr>
        <p:txBody>
          <a:bodyPr/>
          <a:lstStyle/>
          <a:p>
            <a:pPr>
              <a:defRPr/>
            </a:pPr>
            <a:r>
              <a:rPr lang="en-US"/>
              <a:t>XAXa, XAY</a:t>
            </a:r>
          </a:p>
          <a:p>
            <a:pPr>
              <a:defRPr/>
            </a:pPr>
            <a:r>
              <a:rPr lang="en-US"/>
              <a:t>XAXA, XaY</a:t>
            </a:r>
          </a:p>
          <a:p>
            <a:pPr>
              <a:defRPr/>
            </a:pPr>
            <a:r>
              <a:rPr lang="en-US"/>
              <a:t>XaXa, XAYA</a:t>
            </a:r>
          </a:p>
          <a:p>
            <a:pPr>
              <a:defRPr/>
            </a:pPr>
            <a:r>
              <a:rPr lang="en-US"/>
              <a:t>Mother could be either XAXA or XAXa, but father is XaY</a:t>
            </a:r>
          </a:p>
          <a:p>
            <a:pPr>
              <a:defRPr/>
            </a:pPr>
            <a:r>
              <a:rPr lang="en-US"/>
              <a:t>cannot predict from the information given</a:t>
            </a:r>
            <a:endParaRPr lang="en-US" dirty="0"/>
          </a:p>
        </p:txBody>
      </p:sp>
      <p:pic>
        <p:nvPicPr>
          <p:cNvPr id="3" name="TPChart" title="Results Chart">
            <a:extLst>
              <a:ext uri="{FF2B5EF4-FFF2-40B4-BE49-F238E27FC236}">
                <a16:creationId xmlns:a16="http://schemas.microsoft.com/office/drawing/2014/main" id="{2C3B42EB-AD17-1DBD-885C-8C9D34A7CAF7}"/>
              </a:ext>
            </a:extLst>
          </p:cNvPr>
          <p:cNvPicPr>
            <a:picLocks/>
          </p:cNvPicPr>
          <p:nvPr>
            <p:custDataLst>
              <p:tags r:id="rId2"/>
            </p:custDataLst>
          </p:nvPr>
        </p:nvPicPr>
        <p:blipFill>
          <a:blip r:embed="rId4"/>
          <a:stretch>
            <a:fillRect/>
          </a:stretch>
        </p:blipFill>
        <p:spPr>
          <a:xfrm>
            <a:off x="4572000" y="2115588"/>
            <a:ext cx="4508500" cy="4628112"/>
          </a:xfrm>
          <a:prstGeom prst="rect">
            <a:avLst/>
          </a:prstGeom>
        </p:spPr>
      </p:pic>
    </p:spTree>
    <p:custDataLst>
      <p:tags r:id="rId1"/>
    </p:custDataLst>
    <p:extLst>
      <p:ext uri="{BB962C8B-B14F-4D97-AF65-F5344CB8AC3E}">
        <p14:creationId xmlns:p14="http://schemas.microsoft.com/office/powerpoint/2010/main" val="69266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69660"/>
          </a:xfrm>
        </p:spPr>
        <p:txBody>
          <a:bodyPr/>
          <a:lstStyle/>
          <a:p>
            <a:pPr>
              <a:defRPr/>
            </a:pPr>
            <a:r>
              <a:rPr lang="en-US" dirty="0"/>
              <a:t>A young boy is diagnosed with hemophilia A, a recessive, X-linked condition. If neither parent has hemophilia A, what are their genotypes?</a:t>
            </a:r>
          </a:p>
        </p:txBody>
      </p:sp>
      <p:sp>
        <p:nvSpPr>
          <p:cNvPr id="3" name="Content Placeholder 2"/>
          <p:cNvSpPr>
            <a:spLocks noGrp="1"/>
          </p:cNvSpPr>
          <p:nvPr>
            <p:ph idx="1"/>
          </p:nvPr>
        </p:nvSpPr>
        <p:spPr>
          <a:xfrm>
            <a:off x="457200" y="3066860"/>
            <a:ext cx="8229600" cy="4298613"/>
          </a:xfrm>
        </p:spPr>
        <p:txBody>
          <a:bodyPr/>
          <a:lstStyle/>
          <a:p>
            <a:pPr>
              <a:defRPr/>
            </a:pPr>
            <a:r>
              <a:rPr lang="en-US" dirty="0" err="1"/>
              <a:t>X</a:t>
            </a:r>
            <a:r>
              <a:rPr lang="en-US" baseline="30000" dirty="0" err="1"/>
              <a:t>A</a:t>
            </a:r>
            <a:r>
              <a:rPr lang="en-US" dirty="0" err="1"/>
              <a:t>X</a:t>
            </a:r>
            <a:r>
              <a:rPr lang="en-US" baseline="30000" dirty="0" err="1"/>
              <a:t>a</a:t>
            </a:r>
            <a:r>
              <a:rPr lang="en-US" dirty="0"/>
              <a:t>, X</a:t>
            </a:r>
            <a:r>
              <a:rPr lang="en-US" baseline="30000" dirty="0"/>
              <a:t>A</a:t>
            </a:r>
            <a:r>
              <a:rPr lang="en-US" dirty="0"/>
              <a:t>Y</a:t>
            </a:r>
          </a:p>
          <a:p>
            <a:pPr marL="0" indent="0">
              <a:buFont typeface="Arial" charset="0"/>
              <a:buNone/>
              <a:defRPr/>
            </a:pPr>
            <a:endParaRPr lang="en-US" dirty="0"/>
          </a:p>
          <a:p>
            <a:pPr marL="0" indent="0">
              <a:buFont typeface="Arial" charset="0"/>
              <a:buNone/>
              <a:defRPr/>
            </a:pPr>
            <a:r>
              <a:rPr lang="en-US" dirty="0"/>
              <a:t>Since the father does not have hemophilia, he must be </a:t>
            </a:r>
            <a:r>
              <a:rPr lang="en-US" dirty="0" err="1"/>
              <a:t>hemizygous</a:t>
            </a:r>
            <a:r>
              <a:rPr lang="en-US" dirty="0"/>
              <a:t> normal (X</a:t>
            </a:r>
            <a:r>
              <a:rPr lang="en-US" baseline="30000" dirty="0"/>
              <a:t>A</a:t>
            </a:r>
            <a:r>
              <a:rPr lang="en-US" dirty="0"/>
              <a:t>Y), and, since the mother does not have hemophilia, she must be either </a:t>
            </a:r>
            <a:r>
              <a:rPr lang="en-US" dirty="0" err="1"/>
              <a:t>X</a:t>
            </a:r>
            <a:r>
              <a:rPr lang="en-US" baseline="30000" dirty="0" err="1"/>
              <a:t>A</a:t>
            </a:r>
            <a:r>
              <a:rPr lang="en-US" dirty="0" err="1"/>
              <a:t>X</a:t>
            </a:r>
            <a:r>
              <a:rPr lang="en-US" baseline="30000" dirty="0" err="1"/>
              <a:t>a</a:t>
            </a:r>
            <a:r>
              <a:rPr lang="en-US" baseline="30000" dirty="0"/>
              <a:t> </a:t>
            </a:r>
            <a:r>
              <a:rPr lang="en-US" dirty="0"/>
              <a:t>or</a:t>
            </a:r>
            <a:r>
              <a:rPr lang="en-US" baseline="30000" dirty="0"/>
              <a:t> </a:t>
            </a:r>
            <a:r>
              <a:rPr lang="en-US" dirty="0"/>
              <a:t>X</a:t>
            </a:r>
            <a:r>
              <a:rPr lang="en-US" baseline="30000" dirty="0"/>
              <a:t>A</a:t>
            </a:r>
            <a:r>
              <a:rPr lang="en-US" dirty="0"/>
              <a:t>X</a:t>
            </a:r>
            <a:r>
              <a:rPr lang="en-US" baseline="30000" dirty="0"/>
              <a:t>A</a:t>
            </a:r>
            <a:r>
              <a:rPr lang="en-US" dirty="0"/>
              <a:t>.  However, since sons get their X chromosomes from their mother, the son must have received an </a:t>
            </a:r>
            <a:r>
              <a:rPr lang="en-US" dirty="0" err="1"/>
              <a:t>X</a:t>
            </a:r>
            <a:r>
              <a:rPr lang="en-US" baseline="30000" dirty="0" err="1"/>
              <a:t>a</a:t>
            </a:r>
            <a:r>
              <a:rPr lang="en-US" dirty="0"/>
              <a:t> from his mother, meaning that the mother must be </a:t>
            </a:r>
            <a:r>
              <a:rPr lang="en-US" dirty="0" err="1"/>
              <a:t>X</a:t>
            </a:r>
            <a:r>
              <a:rPr lang="en-US" baseline="30000" dirty="0" err="1"/>
              <a:t>A</a:t>
            </a:r>
            <a:r>
              <a:rPr lang="en-US" dirty="0" err="1"/>
              <a:t>X</a:t>
            </a:r>
            <a:r>
              <a:rPr lang="en-US" baseline="30000" dirty="0" err="1"/>
              <a:t>a</a:t>
            </a:r>
            <a:r>
              <a:rPr lang="en-US" dirty="0"/>
              <a:t>.  </a:t>
            </a:r>
          </a:p>
          <a:p>
            <a:pPr marL="0" indent="0">
              <a:buFont typeface="Arial" charset="0"/>
              <a:buNone/>
              <a:defRPr/>
            </a:pP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37964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16"/>
  <p:tag name="TPOS" val="6"/>
  <p:tag name="TPVERSION" val="8"/>
  <p:tag name="TPFULLVERSION" val="1.2.7.2"/>
  <p:tag name="TPLASTSAVEPRODUCT" val="EchoPoll for PowerPoint"/>
</p:tagLst>
</file>

<file path=ppt/tags/tag10.xml><?xml version="1.0" encoding="utf-8"?>
<p:tagLst xmlns:a="http://schemas.openxmlformats.org/drawingml/2006/main" xmlns:r="http://schemas.openxmlformats.org/officeDocument/2006/relationships" xmlns:p="http://schemas.openxmlformats.org/presentationml/2006/main">
  <p:tag name="SLIDEGUID" val="CB97C432E2D34E928A7FFDE557FC29DA"/>
  <p:tag name="AUTOOPENPOLL" val="False"/>
  <p:tag name="TYPE" val="MultiChoiceSlide"/>
  <p:tag name="LIVECHARTING" val="False"/>
  <p:tag name="CHARTTYPE" val="0"/>
  <p:tag name="TPQUESTIONXML" val="&lt;?xml version=&quot;1.0&quot; encoding=&quot;UTF-8&quot; standalone=&quot;yes&quot;?&gt;&lt;questionlist&gt;&lt;properties&gt;&lt;guid&gt;0B1ECA190B134DD5BB7F0A7616CF5F2B&lt;/guid&gt;&lt;date&gt;10/2/2023 02:49:4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CB97C432E2D34E928A7FFDE557FC29DA&lt;/guid&gt;&lt;repollguid&gt;78B4DDBD5DD741D59EC137A5A0D0F383&lt;/repollguid&gt;&lt;sourceid&gt;714DBFF0C1D447359E3460B38627C7AC&lt;/sourceid&gt;&lt;questiontext&gt;A karyotype is done on a phenotypically female patient, and it is discovered that she has a Y chromosome. However, the Y chromosome appears to have a deletion. What region is most likely deleted?&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51E8759897484F5CA62BE23AD6FA4C68&lt;/guid&gt;&lt;answertext&gt;PAR&lt;/answertext&gt;&lt;valuetype&gt;-1&lt;/valuetype&gt;&lt;/answer&gt;&lt;answer&gt;&lt;guid&gt;4871915FA4614A2C81E303D842A61DCE&lt;/guid&gt;&lt;answertext&gt; SRY&lt;/answertext&gt;&lt;valuetype&gt;-1&lt;/valuetype&gt;&lt;/answer&gt;&lt;answer&gt;&lt;guid&gt;E6C8D555275349579F0865529FB30EF5&lt;/guid&gt;&lt;answertext&gt;centromere&lt;/answertext&gt;&lt;valuetype&gt;-1&lt;/valuetype&gt;&lt;/answer&gt;&lt;answer&gt;&lt;guid&gt;066BD352F2304BBD8E65932FFF2D6445&lt;/guid&gt;&lt;answertext&gt;MSY&lt;/answertext&gt;&lt;valuetype&gt;-1&lt;/valuetype&gt;&lt;/answer&gt;&lt;answer&gt;&lt;guid&gt;ED3F850F9E1B42FEA7590DB9D48FB2D4&lt;/guid&gt;&lt;answertext&gt;heterochromatin of MSY&lt;/answertext&gt;&lt;valuetype&gt;-1&lt;/valuetype&gt;&lt;/answer&gt;&lt;/answers&gt;&lt;/multichoice&gt;&lt;/questions&gt;&lt;/questionlist&gt;"/>
  <p:tag name="CHARTDEFINEDCOLORS" val="-6836514,-211610,-2247478,-9581077,-2763049,-138081,-16725053,-14176312,-2893846,-789260,-16777216"/>
</p:tagLst>
</file>

<file path=ppt/tags/tag11.xml><?xml version="1.0" encoding="utf-8"?>
<p:tagLst xmlns:a="http://schemas.openxmlformats.org/drawingml/2006/main" xmlns:r="http://schemas.openxmlformats.org/officeDocument/2006/relationships" xmlns:p="http://schemas.openxmlformats.org/presentationml/2006/main">
  <p:tag name="TYPE" val="0"/>
  <p:tag name="RGBCOLORS" val="-6836514,-211610,-2247478,-9581077,-2763049,-138081,-16725053,-14176312,-2893846,-789260,-16777216"/>
  <p:tag name="DEFINEDCOLORS" val="-6836514,-211610,-2247478,-9581077,-2763049,-138081,-16725053,-14176312,-2893846,-789260,-16777216"/>
  <p:tag name="NUMBERFORMAT" val="0"/>
  <p:tag name="LABELFORMAT" val="1"/>
  <p:tag name="COLORTYPE" val="SCHEME"/>
</p:tagLst>
</file>

<file path=ppt/tags/tag12.xml><?xml version="1.0" encoding="utf-8"?>
<p:tagLst xmlns:a="http://schemas.openxmlformats.org/drawingml/2006/main" xmlns:r="http://schemas.openxmlformats.org/officeDocument/2006/relationships" xmlns:p="http://schemas.openxmlformats.org/presentationml/2006/main">
  <p:tag name="SLIDEGUID" val="BA620704C0B34A578072A6A9B9A786EF"/>
  <p:tag name="AUTOOPENPOLL" val="False"/>
  <p:tag name="TYPE" val="MultiChoiceSlide"/>
  <p:tag name="LIVECHARTING" val="False"/>
  <p:tag name="CHARTTYPE" val="0"/>
  <p:tag name="TPQUESTIONXML" val="&lt;?xml version=&quot;1.0&quot; encoding=&quot;UTF-8&quot; standalone=&quot;yes&quot;?&gt;&lt;questionlist&gt;&lt;properties&gt;&lt;guid&gt;449A87A648034F918BC430E2BC89E5D8&lt;/guid&gt;&lt;date&gt;10/2/2023 02:49:4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A620704C0B34A578072A6A9B9A786EF&lt;/guid&gt;&lt;repollguid&gt;5C07FE24BC8842C194ABC94E6EC43701&lt;/repollguid&gt;&lt;sourceid&gt;AB749ED7E9E647C8BD9C87BDCABCF944&lt;/sourceid&gt;&lt;questiontext&gt;All forms of extranuclear inheritance involve _____&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7203AA5E06EC4456A7333CBFDBDBC8E6&lt;/guid&gt;&lt;answertext&gt;DNA carried by organelles other than the nucleus&lt;/answertext&gt;&lt;valuetype&gt;-1&lt;/valuetype&gt;&lt;/answer&gt;&lt;answer&gt;&lt;guid&gt;48CC5D30973F4BB0AA02C61EFAFD6FB6&lt;/guid&gt;&lt;answertext&gt;endosymbiotic cells carried in the cytoplasm&lt;/answertext&gt;&lt;valuetype&gt;-1&lt;/valuetype&gt;&lt;/answer&gt;&lt;answer&gt;&lt;guid&gt;AFC80310166C49FB87DD69BE517EC6A5&lt;/guid&gt;&lt;answertext&gt;gene products carried by the ooplasm&lt;/answertext&gt;&lt;valuetype&gt;-1&lt;/valuetype&gt;&lt;/answer&gt;&lt;answer&gt;&lt;guid&gt;EDA603D264384B07946182FC689871C4&lt;/guid&gt;&lt;answertext&gt;transmission from the maternal parent to all offspring&lt;/answertext&gt;&lt;valuetype&gt;-1&lt;/valuetype&gt;&lt;/answer&gt;&lt;answer&gt;&lt;guid&gt;BA2AD53D6608411DB54595C75440EDE5&lt;/guid&gt;&lt;answertext&gt;transmission of information via the cytoplasm&lt;/answertext&gt;&lt;valuetype&gt;-1&lt;/valuetype&gt;&lt;/answer&gt;&lt;/answers&gt;&lt;/multichoice&gt;&lt;/questions&gt;&lt;/questionlist&gt;"/>
  <p:tag name="CHARTDEFINEDCOLORS" val="-6836514,-211610,-2247478,-9581077,-2763049,-138081,-16725053,-14176312,-2893846,-789260,-16777216"/>
</p:tagLst>
</file>

<file path=ppt/tags/tag13.xml><?xml version="1.0" encoding="utf-8"?>
<p:tagLst xmlns:a="http://schemas.openxmlformats.org/drawingml/2006/main" xmlns:r="http://schemas.openxmlformats.org/officeDocument/2006/relationships" xmlns:p="http://schemas.openxmlformats.org/presentationml/2006/main">
  <p:tag name="TYPE" val="0"/>
  <p:tag name="RGBCOLORS" val="-6836514,-211610,-2247478,-9581077,-2763049,-138081,-16725053,-14176312,-2893846,-789260,-16777216"/>
  <p:tag name="DEFINEDCOLORS" val="-6836514,-211610,-2247478,-9581077,-2763049,-138081,-16725053,-14176312,-2893846,-789260,-16777216"/>
  <p:tag name="NUMBERFORMAT" val="0"/>
  <p:tag name="LABELFORMAT" val="1"/>
  <p:tag name="COLORTYPE" val="SCHEME"/>
</p:tagLst>
</file>

<file path=ppt/tags/tag14.xml><?xml version="1.0" encoding="utf-8"?>
<p:tagLst xmlns:a="http://schemas.openxmlformats.org/drawingml/2006/main" xmlns:r="http://schemas.openxmlformats.org/officeDocument/2006/relationships" xmlns:p="http://schemas.openxmlformats.org/presentationml/2006/main">
  <p:tag name="SLIDEGUID" val="D17BE2B25B614F0BB27A4F9BF13BAF35"/>
  <p:tag name="AUTOOPENPOLL" val="False"/>
  <p:tag name="TYPE" val="MultiChoiceSlide"/>
  <p:tag name="LIVECHARTING" val="False"/>
  <p:tag name="CHARTTYPE" val="0"/>
  <p:tag name="TPQUESTIONXML" val="&lt;?xml version=&quot;1.0&quot; encoding=&quot;UTF-8&quot; standalone=&quot;yes&quot;?&gt;&lt;questionlist&gt;&lt;properties&gt;&lt;guid&gt;8C7206169D3549F3A9EC19AABB437693&lt;/guid&gt;&lt;date&gt;10/2/2023 02:49:4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D17BE2B25B614F0BB27A4F9BF13BAF35&lt;/guid&gt;&lt;repollguid&gt;816FF74954D248D4B2E66940838539E3&lt;/repollguid&gt;&lt;sourceid&gt;046576EC922D444B95EC9FC22BF29627&lt;/sourceid&gt;&lt;questiontext&gt;A woman has a rare, heritable defect in the bioenergetic function of her mitochondria. So did her father. If her husband does not have the trait, what can you predict from this?&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57D742C1A36D42DF97F4052514D9937C&lt;/guid&gt;&lt;answertext&gt;that all of her children will have the disorder&lt;/answertext&gt;&lt;valuetype&gt;-1&lt;/valuetype&gt;&lt;/answer&gt;&lt;answer&gt;&lt;guid&gt;F62D1E2C0596434088B8E843BA5B59CE&lt;/guid&gt;&lt;answertext&gt;that only her sons will have the disorder&lt;/answertext&gt;&lt;valuetype&gt;-1&lt;/valuetype&gt;&lt;/answer&gt;&lt;answer&gt;&lt;guid&gt;169E70B3CA0F4EA8A54897ACD9EEFCC2&lt;/guid&gt;&lt;answertext&gt;that only her daughters will have the disorder&lt;/answertext&gt;&lt;valuetype&gt;-1&lt;/valuetype&gt;&lt;/answer&gt;&lt;answer&gt;&lt;guid&gt;7AC5679DFD13431BA5DC876A4554AE02&lt;/guid&gt;&lt;answertext&gt;that none of her children will have the disorder&lt;/answertext&gt;&lt;valuetype&gt;-1&lt;/valuetype&gt;&lt;/answer&gt;&lt;answer&gt;&lt;guid&gt;9DFBE40121E94AFFACB4C7026255E7EB&lt;/guid&gt;&lt;answertext&gt;that the trait will follow normal Mendelian inheritance patterns&lt;/answertext&gt;&lt;valuetype&gt;-1&lt;/valuetype&gt;&lt;/answer&gt;&lt;/answers&gt;&lt;/multichoice&gt;&lt;/questions&gt;&lt;/questionlist&gt;"/>
  <p:tag name="CHARTDEFINEDCOLORS" val="-6836514,-211610,-2247478,-9581077,-2763049,-138081,-16725053,-14176312,-2893846,-789260,-16777216"/>
</p:tagLst>
</file>

<file path=ppt/tags/tag15.xml><?xml version="1.0" encoding="utf-8"?>
<p:tagLst xmlns:a="http://schemas.openxmlformats.org/drawingml/2006/main" xmlns:r="http://schemas.openxmlformats.org/officeDocument/2006/relationships" xmlns:p="http://schemas.openxmlformats.org/presentationml/2006/main">
  <p:tag name="TYPE" val="0"/>
  <p:tag name="RGBCOLORS" val="-6836514,-211610,-2247478,-9581077,-2763049,-138081,-16725053,-14176312,-2893846,-789260,-16777216"/>
  <p:tag name="DEFINEDCOLORS" val="-6836514,-211610,-2247478,-9581077,-2763049,-138081,-16725053,-14176312,-2893846,-789260,-16777216"/>
  <p:tag name="NUMBERFORMAT" val="0"/>
  <p:tag name="LABELFORMAT" val="1"/>
  <p:tag name="COLORTYPE" val="SCHEME"/>
</p:tagLst>
</file>

<file path=ppt/tags/tag16.xml><?xml version="1.0" encoding="utf-8"?>
<p:tagLst xmlns:a="http://schemas.openxmlformats.org/drawingml/2006/main" xmlns:r="http://schemas.openxmlformats.org/officeDocument/2006/relationships" xmlns:p="http://schemas.openxmlformats.org/presentationml/2006/main">
  <p:tag name="SLIDEGUID" val="B72D44473BAC4527B78DF824BCEDE75B"/>
  <p:tag name="AUTOOPENPOLL" val="False"/>
  <p:tag name="TYPE" val="MultiChoiceSlide"/>
  <p:tag name="LIVECHARTING" val="False"/>
  <p:tag name="CHARTTYPE" val="0"/>
  <p:tag name="TPQUESTIONXML" val="&lt;?xml version=&quot;1.0&quot; encoding=&quot;UTF-8&quot; standalone=&quot;yes&quot;?&gt;&lt;questionlist&gt;&lt;properties&gt;&lt;guid&gt;B89EF1810BEC4379BFD32A1E7556D4FA&lt;/guid&gt;&lt;date&gt;10/2/2023 02:49:4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B72D44473BAC4527B78DF824BCEDE75B&lt;/guid&gt;&lt;repollguid&gt;5C19B2B26C644D14BDE8B99EFA6CE0BD&lt;/repollguid&gt;&lt;sourceid&gt;320BA8D6438D4AD59B99EA6B411C7D83&lt;/sourceid&gt;&lt;questiontext&gt;Chloroplast DNA _____&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EF6B6E16203948A99308F1AF5D77871D&lt;/guid&gt;&lt;answertext&gt;is usually linear in structure&lt;/answertext&gt;&lt;valuetype&gt;-1&lt;/valuetype&gt;&lt;/answer&gt;&lt;answer&gt;&lt;guid&gt;2EF3D910E292447A99313BCFBDCA2819&lt;/guid&gt;&lt;answertext&gt;is generally larger than animal mitochondrial DNA&lt;/answertext&gt;&lt;valuetype&gt;-1&lt;/valuetype&gt;&lt;/answer&gt;&lt;answer&gt;&lt;guid&gt;5F4B04CD0ACF4C719C1FF24A745E3643&lt;/guid&gt;&lt;answertext&gt;carries only genes that code for photosynthetic enzymes&lt;/answertext&gt;&lt;valuetype&gt;-1&lt;/valuetype&gt;&lt;/answer&gt;&lt;answer&gt;&lt;guid&gt;71F919A9CB6E4690AE40AB4245DD4AFC&lt;/guid&gt;&lt;answertext&gt;is coated with histones&lt;/answertext&gt;&lt;valuetype&gt;-1&lt;/valuetype&gt;&lt;/answer&gt;&lt;answer&gt;&lt;guid&gt;0333F7F914F248119AC0BFD02B8CA99B&lt;/guid&gt;&lt;answertext&gt;will have the same base ratio (A, T, G, C) as the nuclear genome&lt;/answertext&gt;&lt;valuetype&gt;-1&lt;/valuetype&gt;&lt;/answer&gt;&lt;/answers&gt;&lt;/multichoice&gt;&lt;/questions&gt;&lt;/questionlist&gt;"/>
  <p:tag name="CHARTDEFINEDCOLORS" val="-6836514,-211610,-2247478,-9581077,-2763049,-138081,-16725053,-14176312,-2893846,-789260,-16777216"/>
</p:tagLst>
</file>

<file path=ppt/tags/tag17.xml><?xml version="1.0" encoding="utf-8"?>
<p:tagLst xmlns:a="http://schemas.openxmlformats.org/drawingml/2006/main" xmlns:r="http://schemas.openxmlformats.org/officeDocument/2006/relationships" xmlns:p="http://schemas.openxmlformats.org/presentationml/2006/main">
  <p:tag name="TYPE" val="0"/>
  <p:tag name="RGBCOLORS" val="-6836514,-211610,-2247478,-9581077,-2763049,-138081,-16725053,-14176312,-2893846,-789260,-16777216"/>
  <p:tag name="DEFINEDCOLORS" val="-6836514,-211610,-2247478,-9581077,-2763049,-138081,-16725053,-14176312,-2893846,-789260,-16777216"/>
  <p:tag name="NUMBERFORMAT" val="0"/>
  <p:tag name="LABELFORMAT" val="1"/>
  <p:tag name="COLORTYPE" val="SCHEME"/>
</p:tagLst>
</file>

<file path=ppt/tags/tag2.xml><?xml version="1.0" encoding="utf-8"?>
<p:tagLst xmlns:a="http://schemas.openxmlformats.org/drawingml/2006/main" xmlns:r="http://schemas.openxmlformats.org/officeDocument/2006/relationships" xmlns:p="http://schemas.openxmlformats.org/presentationml/2006/main">
  <p:tag name="SLIDEGUID" val="3F3A4D254C0D4189B47860FB1C25C472"/>
  <p:tag name="AUTOOPENPOLL" val="False"/>
  <p:tag name="TYPE" val="MultiChoiceSlide"/>
  <p:tag name="LIVECHARTING" val="False"/>
  <p:tag name="CHARTTYPE" val="0"/>
  <p:tag name="CHARTDEFINEDCOLORS" val="-7954986,-279980,-2776129,-10566681,-3355186,-204658,-16727369,-14311236,-3486235,-920846,-16777216"/>
  <p:tag name="TPQUESTIONXML" val="&lt;?xml version=&quot;1.0&quot; encoding=&quot;UTF-8&quot; standalone=&quot;yes&quot;?&gt;&lt;questionlist&gt;&lt;properties&gt;&lt;guid&gt;BE94617075F94B59A8DD4FBCAC3F5114&lt;/guid&gt;&lt;date&gt;10/2/2023 02:49:4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3F3A4D254C0D4189B47860FB1C25C472&lt;/guid&gt;&lt;repollguid&gt;2F966DE8A8724B608C3D2A4A8502BDB6&lt;/repollguid&gt;&lt;sourceid&gt;C916305B4D784056B883021698180FAB&lt;/sourceid&gt;&lt;questiontext&gt;Which of the following characteristics is common to species that reproduce sexually?&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704F99B147D6407894A6A72D88C21B7C&lt;/guid&gt;&lt;answertext&gt;morphologically distinguishable male and female gametes &lt;/answertext&gt;&lt;valuetype&gt;-1&lt;/valuetype&gt;&lt;/answer&gt;&lt;answer&gt;&lt;guid&gt;86E822540A6F4AC3A42E78E589425FC7&lt;/guid&gt;&lt;answertext&gt;diploid adult stage&lt;/answertext&gt;&lt;valuetype&gt;-1&lt;/valuetype&gt;&lt;/answer&gt;&lt;answer&gt;&lt;guid&gt;CB4FD0273D6F454887B9C6AD11E8B7D4&lt;/guid&gt;&lt;answertext&gt;different sets of sex chromosomes in males and females &lt;/answertext&gt;&lt;valuetype&gt;-1&lt;/valuetype&gt;&lt;/answer&gt;&lt;answer&gt;&lt;guid&gt;EEA99895AFD74ECCAE1A78C93A4F3088&lt;/guid&gt;&lt;answertext&gt;Y chromosome in males &lt;/answertext&gt;&lt;valuetype&gt;-1&lt;/valuetype&gt;&lt;/answer&gt;&lt;answer&gt;&lt;guid&gt;99C160F19E3A41EA90D8EDDEB6E49893&lt;/guid&gt;&lt;answertext&gt;meiosis&lt;/answertext&gt;&lt;valuetype&gt;-1&lt;/valuetype&gt;&lt;/answer&gt;&lt;/answers&gt;&lt;/multichoice&gt;&lt;/questions&gt;&lt;/questionlist&gt;"/>
</p:tagLst>
</file>

<file path=ppt/tags/tag3.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6836514,-211610,-2247478,-9581077,-2763049,-138081,-16725053,-14176312,-2893846,-789260,-16777216"/>
  <p:tag name="DEFINEDCOLORS" val="-6836514,-211610,-2247478,-9581077,-2763049,-138081,-16725053,-14176312,-2893846,-789260,-16777216"/>
</p:tagLst>
</file>

<file path=ppt/tags/tag4.xml><?xml version="1.0" encoding="utf-8"?>
<p:tagLst xmlns:a="http://schemas.openxmlformats.org/drawingml/2006/main" xmlns:r="http://schemas.openxmlformats.org/officeDocument/2006/relationships" xmlns:p="http://schemas.openxmlformats.org/presentationml/2006/main">
  <p:tag name="SLIDEGUID" val="6D68015BAC0F4A27B061C00B1563833C"/>
  <p:tag name="AUTOOPENPOLL" val="False"/>
  <p:tag name="TYPE" val="MultiChoiceSlide"/>
  <p:tag name="LIVECHARTING" val="False"/>
  <p:tag name="CHARTTYPE" val="0"/>
  <p:tag name="CHARTDEFINEDCOLORS" val="-7954986,-279980,-2776129,-10566681,-3355186,-204658,-16727369,-14311236,-3486235,-920846,-16777216"/>
  <p:tag name="TPQUESTIONXML" val="&lt;?xml version=&quot;1.0&quot; encoding=&quot;UTF-8&quot; standalone=&quot;yes&quot;?&gt;&lt;questionlist&gt;&lt;properties&gt;&lt;guid&gt;6118A59DF88E4266B3D1A286AF99EB7E&lt;/guid&gt;&lt;date&gt;10/2/2023 02:49:4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6D68015BAC0F4A27B061C00B1563833C&lt;/guid&gt;&lt;repollguid&gt;CA06C8192FE04468B8E25CB2C225DA28&lt;/repollguid&gt;&lt;sourceid&gt;C0FFC684C54046A0BEA77480AE5F9403&lt;/sourceid&gt;&lt;questiontext&gt;Which statement best describes human sex determination? &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BF0B52D1FDF34D55B7D5CEF58C9C9E0F&lt;/guid&gt;&lt;answertext&gt;Females are heterogametic.&lt;/answertext&gt;&lt;valuetype&gt;-1&lt;/valuetype&gt;&lt;/answer&gt;&lt;answer&gt;&lt;guid&gt;90BE09247E564C3494CC9D642FEC8173&lt;/guid&gt;&lt;answertext&gt;Individuals with a Y chromosome are male.&lt;/answertext&gt;&lt;valuetype&gt;-1&lt;/valuetype&gt;&lt;/answer&gt;&lt;answer&gt;&lt;guid&gt;25765943566D4E80B1737534120CAE17&lt;/guid&gt;&lt;answertext&gt;Individuals with two X chromosomes are female.&lt;/answertext&gt;&lt;valuetype&gt;-1&lt;/valuetype&gt;&lt;/answer&gt;&lt;answer&gt;&lt;guid&gt;06773C130FFE4AF2AE7E81E76E9D31C3&lt;/guid&gt;&lt;answertext&gt;Individuals with at least twice as many X chromosomes as Y chromosomes are female.&lt;/answertext&gt;&lt;valuetype&gt;-1&lt;/valuetype&gt;&lt;/answer&gt;&lt;answer&gt;&lt;guid&gt;82028BDF6E9D47C68ED295B3FE634C70&lt;/guid&gt;&lt;answertext&gt;Individuals with one X chromosome are male.&lt;/answertext&gt;&lt;valuetype&gt;-1&lt;/valuetype&gt;&lt;/answer&gt;&lt;/answers&gt;&lt;/multichoice&gt;&lt;/questions&gt;&lt;/questionlist&gt;"/>
</p:tagLst>
</file>

<file path=ppt/tags/tag5.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6836514,-211610,-2247478,-9581077,-2763049,-138081,-16725053,-14176312,-2893846,-789260,-16777216"/>
  <p:tag name="DEFINEDCOLORS" val="-6836514,-211610,-2247478,-9581077,-2763049,-138081,-16725053,-14176312,-2893846,-789260,-16777216"/>
</p:tagLst>
</file>

<file path=ppt/tags/tag6.xml><?xml version="1.0" encoding="utf-8"?>
<p:tagLst xmlns:a="http://schemas.openxmlformats.org/drawingml/2006/main" xmlns:r="http://schemas.openxmlformats.org/officeDocument/2006/relationships" xmlns:p="http://schemas.openxmlformats.org/presentationml/2006/main">
  <p:tag name="SLIDEGUID" val="FE2B6B49A96446CB9B6A94381913825A"/>
  <p:tag name="AUTOOPENPOLL" val="False"/>
  <p:tag name="TYPE" val="MultiChoiceSlide"/>
  <p:tag name="LIVECHARTING" val="False"/>
  <p:tag name="CHARTTYPE" val="0"/>
  <p:tag name="CHARTDEFINEDCOLORS" val="-7954986,-279980,-2776129,-10566681,-3355186,-204658,-16727369,-14311236,-3486235,-920846,-16777216"/>
  <p:tag name="TPQUESTIONXML" val="&lt;?xml version=&quot;1.0&quot; encoding=&quot;UTF-8&quot; standalone=&quot;yes&quot;?&gt;&lt;questionlist&gt;&lt;properties&gt;&lt;guid&gt;919F908051844511BEB7A770DC7652F5&lt;/guid&gt;&lt;date&gt;10/2/2023 02:49:4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FE2B6B49A96446CB9B6A94381913825A&lt;/guid&gt;&lt;repollguid&gt;108FF9481EE447A0B731A9146D0A6748&lt;/repollguid&gt;&lt;sourceid&gt;F7EE59E3688545D2AF415A8C6A685FDE&lt;/sourceid&gt;&lt;questiontext&gt;Nondisjunction in the first meiotic division in a male human could result at fertilization in _____&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B9CA4B893FE94DB7ADCBC6A372E59743&lt;/guid&gt;&lt;answertext&gt;XYY condition&lt;/answertext&gt;&lt;valuetype&gt;-1&lt;/valuetype&gt;&lt;/answer&gt;&lt;answer&gt;&lt;guid&gt;10EDAE5EE1754C918C10F4067BD60140&lt;/guid&gt;&lt;answertext&gt;Turner syndrome&lt;/answertext&gt;&lt;valuetype&gt;-1&lt;/valuetype&gt;&lt;/answer&gt;&lt;answer&gt;&lt;guid&gt;9E2968E1714B4406AF540440C5D77218&lt;/guid&gt;&lt;answertext&gt;Klinefelter syndrome&lt;/answertext&gt;&lt;valuetype&gt;-1&lt;/valuetype&gt;&lt;/answer&gt;&lt;answer&gt;&lt;guid&gt;8F3512B48375439AA1E1D703473C51EC&lt;/guid&gt;&lt;answertext&gt;XXX syndrome&lt;/answertext&gt;&lt;valuetype&gt;-1&lt;/valuetype&gt;&lt;/answer&gt;&lt;answer&gt;&lt;guid&gt;6C0A3393E4CC49EBABD7DF0D3F91237B&lt;/guid&gt;&lt;answertext&gt;either B or C&lt;/answertext&gt;&lt;valuetype&gt;-1&lt;/valuetype&gt;&lt;/answer&gt;&lt;/answers&gt;&lt;/multichoice&gt;&lt;/questions&gt;&lt;/questionlist&gt;"/>
</p:tagLst>
</file>

<file path=ppt/tags/tag7.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6836514,-211610,-2247478,-9581077,-2763049,-138081,-16725053,-14176312,-2893846,-789260,-16777216"/>
  <p:tag name="DEFINEDCOLORS" val="-6836514,-211610,-2247478,-9581077,-2763049,-138081,-16725053,-14176312,-2893846,-789260,-16777216"/>
</p:tagLst>
</file>

<file path=ppt/tags/tag8.xml><?xml version="1.0" encoding="utf-8"?>
<p:tagLst xmlns:a="http://schemas.openxmlformats.org/drawingml/2006/main" xmlns:r="http://schemas.openxmlformats.org/officeDocument/2006/relationships" xmlns:p="http://schemas.openxmlformats.org/presentationml/2006/main">
  <p:tag name="SLIDEGUID" val="4049D1973E4940B79ED6AFA85B6AE57B"/>
  <p:tag name="AUTOOPENPOLL" val="False"/>
  <p:tag name="TYPE" val="MultiChoiceSlide"/>
  <p:tag name="LIVECHARTING" val="False"/>
  <p:tag name="CHARTTYPE" val="0"/>
  <p:tag name="CHARTDEFINEDCOLORS" val="-7954986,-279980,-2776129,-10566681,-3355186,-204658,-16727369,-14311236,-3486235,-920846,-16777216"/>
  <p:tag name="TPQUESTIONXML" val="&lt;?xml version=&quot;1.0&quot; encoding=&quot;UTF-8&quot; standalone=&quot;yes&quot;?&gt;&lt;questionlist&gt;&lt;properties&gt;&lt;guid&gt;ABAC4AFCD7244581B0049FE0DD7EAC9D&lt;/guid&gt;&lt;date&gt;10/2/2023 02:49:47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rrectanswerindicator&gt;False&lt;/correctanswerindicator&gt;&lt;countdowntimer&gt;False&lt;/countdowntimer&gt;&lt;countdowntime&gt;30&lt;/countdowntime&gt;&lt;responsegrid&gt;0&lt;/responsegrid&gt;&lt;/questionlisttemplate&gt;&lt;questions&gt;&lt;multichoice&gt;&lt;guid&gt;4049D1973E4940B79ED6AFA85B6AE57B&lt;/guid&gt;&lt;repollguid&gt;E60E445E03F244FAB23FAC21B1792C5D&lt;/repollguid&gt;&lt;sourceid&gt;87276234A6DC4B5E8821ACC8DE837F2C&lt;/sourceid&gt;&lt;questiontext&gt;A young boy is diagnosed with hemophilia A, a recessive, X-linked condition. If neither parent has hemophilia A, what are their genotypes?&lt;/questiontext&gt;&lt;responsegrid&gt;0&lt;/responsegrid&gt;&lt;showresults&gt;True&lt;/showresults&gt;&lt;countdowntime&gt;60&lt;/countdowntime&gt;&lt;correctvalue&gt;1&lt;/correctvalue&gt;&lt;incorrectvalue&gt;0&lt;/incorrectvalue&gt;&lt;responselimit&gt;1&lt;/responselimit&gt;&lt;bulletstyle&gt;2&lt;/bulletstyle&gt;&lt;answers&gt;&lt;answer&gt;&lt;guid&gt;B06944577FE64C769D7631D508401859&lt;/guid&gt;&lt;answertext&gt;XAXa, XAY&lt;/answertext&gt;&lt;valuetype&gt;-1&lt;/valuetype&gt;&lt;/answer&gt;&lt;answer&gt;&lt;guid&gt;5BE93732F0DF48DC9851280F2974CEA7&lt;/guid&gt;&lt;answertext&gt;XAXA, XaY&lt;/answertext&gt;&lt;valuetype&gt;-1&lt;/valuetype&gt;&lt;/answer&gt;&lt;answer&gt;&lt;guid&gt;5C4E24E62C684DC2B8AB2CB55C0EA6B4&lt;/guid&gt;&lt;answertext&gt;XaXa, XAYA&lt;/answertext&gt;&lt;valuetype&gt;-1&lt;/valuetype&gt;&lt;/answer&gt;&lt;answer&gt;&lt;guid&gt;D3E97BB1CD044881A77814BB082DE504&lt;/guid&gt;&lt;answertext&gt;Mother could be either XAXA or XAXa, but father is XaY&lt;/answertext&gt;&lt;valuetype&gt;-1&lt;/valuetype&gt;&lt;/answer&gt;&lt;answer&gt;&lt;guid&gt;A8DFFECBB5714A1DB527CF5D0B764BF8&lt;/guid&gt;&lt;answertext&gt;cannot predict from the information given&lt;/answertext&gt;&lt;valuetype&gt;-1&lt;/valuetype&gt;&lt;/answer&gt;&lt;/answers&gt;&lt;/multichoice&gt;&lt;/questions&gt;&lt;/questionlist&gt;"/>
</p:tagLst>
</file>

<file path=ppt/tags/tag9.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COLORTYPE" val="SCHEME"/>
  <p:tag name="RGBCOLORS" val="-6836514,-211610,-2247478,-9581077,-2763049,-138081,-16725053,-14176312,-2893846,-789260,-16777216"/>
  <p:tag name="DEFINEDCOLORS" val="-6836514,-211610,-2247478,-9581077,-2763049,-138081,-16725053,-14176312,-2893846,-789260,-16777216"/>
</p:tagLst>
</file>

<file path=ppt/theme/theme1.xml><?xml version="1.0" encoding="utf-8"?>
<a:theme xmlns:a="http://schemas.openxmlformats.org/drawingml/2006/main" name="Clicker_PPT_Template_PMG_3">
  <a:themeElements>
    <a:clrScheme name="Clicker_PPT_Template_PMG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icker_PPT_Template_PMG_3">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cker_PPT_Template_PMG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cker_PPT_Template_PMG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cker_PPT_Template_PMG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icker_PPT_Template_PMG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icker_PPT_Template_PMG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icker_PPT_Template_PMG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icker_PPT_Template_PMG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icker_PPT_Template_PMG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icker_PPT_Template_PMG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icker_PPT_Template_PMG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icker_PPT_Template_PMG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icker_PPT_Template_PMG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MAC:Users:premedia:Desktop:Clickers:Clicker_PPT_Template_PMG_3.pot</Template>
  <TotalTime>11054</TotalTime>
  <Words>919</Words>
  <Application>Microsoft Macintosh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Clicker_PPT_Template_PMG_3</vt:lpstr>
      <vt:lpstr>For interactive questions </vt:lpstr>
      <vt:lpstr>Which of the following characteristics is common to species that reproduce sexually?</vt:lpstr>
      <vt:lpstr>Which of the following characteristics is common to species that reproduce sexually?</vt:lpstr>
      <vt:lpstr>Which statement best describes human sex determination? </vt:lpstr>
      <vt:lpstr>Which statement best describes human sex determination?</vt:lpstr>
      <vt:lpstr>Nondisjunction in the first meiotic division in a male human could result at fertilization in _____</vt:lpstr>
      <vt:lpstr>Nondisjunction in the first meiotic division in a male human could result at fertilization in _____</vt:lpstr>
      <vt:lpstr>A young boy is diagnosed with hemophilia A, a recessive, X-linked condition. If neither parent has hemophilia A, what are their genotypes?</vt:lpstr>
      <vt:lpstr>A young boy is diagnosed with hemophilia A, a recessive, X-linked condition. If neither parent has hemophilia A, what are their genotypes?</vt:lpstr>
      <vt:lpstr>A karyotype is done on a phenotypically female patient, and it is discovered that she has a Y chromosome. However, the Y chromosome appears to have a deletion. What region is most likely deleted?</vt:lpstr>
      <vt:lpstr>A karyotype is done on a phenotypically female patient, and it is discovered that she has a Y chromosome. However, the Y chromosome appears to have a deletion. What region is most likely deleted?</vt:lpstr>
      <vt:lpstr>PowerPoint Presentation</vt:lpstr>
      <vt:lpstr>All forms of extranuclear inheritance involve _____</vt:lpstr>
      <vt:lpstr>All forms of extranuclear inheritance involve _____</vt:lpstr>
      <vt:lpstr>A woman has a rare, heritable defect in the bioenergetic function of her mitochondria. So did her father. If her husband does not have the trait, what can you predict from this?</vt:lpstr>
      <vt:lpstr>A woman has a rare, heritable defect in the bioenergetic function of her mitochondria. So did her father. If her husband does not have the trait, what can you predict from this?</vt:lpstr>
      <vt:lpstr>Chloroplast DNA _____</vt:lpstr>
      <vt:lpstr>Chloroplast DNA _____</vt:lpstr>
    </vt:vector>
  </TitlesOfParts>
  <Company>University of Pittsburgh at Johnstown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Genes Chap. 3 CRS</dc:title>
  <dc:creator>Stephen T. Kilpatrick</dc:creator>
  <cp:lastModifiedBy>Jacques Fellay</cp:lastModifiedBy>
  <cp:revision>386</cp:revision>
  <dcterms:created xsi:type="dcterms:W3CDTF">2004-03-01T18:47:43Z</dcterms:created>
  <dcterms:modified xsi:type="dcterms:W3CDTF">2023-10-08T18:21:48Z</dcterms:modified>
</cp:coreProperties>
</file>