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0.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33"/>
  </p:notesMasterIdLst>
  <p:sldIdLst>
    <p:sldId id="388" r:id="rId2"/>
    <p:sldId id="570" r:id="rId3"/>
    <p:sldId id="275" r:id="rId4"/>
    <p:sldId id="571" r:id="rId5"/>
    <p:sldId id="277" r:id="rId6"/>
    <p:sldId id="572" r:id="rId7"/>
    <p:sldId id="279" r:id="rId8"/>
    <p:sldId id="573" r:id="rId9"/>
    <p:sldId id="266" r:id="rId10"/>
    <p:sldId id="574" r:id="rId11"/>
    <p:sldId id="267" r:id="rId12"/>
    <p:sldId id="575" r:id="rId13"/>
    <p:sldId id="268" r:id="rId14"/>
    <p:sldId id="576" r:id="rId15"/>
    <p:sldId id="269" r:id="rId16"/>
    <p:sldId id="577" r:id="rId17"/>
    <p:sldId id="270" r:id="rId18"/>
    <p:sldId id="569" r:id="rId19"/>
    <p:sldId id="578" r:id="rId20"/>
    <p:sldId id="390" r:id="rId21"/>
    <p:sldId id="579" r:id="rId22"/>
    <p:sldId id="392" r:id="rId23"/>
    <p:sldId id="580" r:id="rId24"/>
    <p:sldId id="394" r:id="rId25"/>
    <p:sldId id="581" r:id="rId26"/>
    <p:sldId id="396" r:id="rId27"/>
    <p:sldId id="582" r:id="rId28"/>
    <p:sldId id="398" r:id="rId29"/>
    <p:sldId id="583" r:id="rId30"/>
    <p:sldId id="400" r:id="rId31"/>
    <p:sldId id="567" r:id="rId32"/>
  </p:sldIdLst>
  <p:sldSz cx="9144000" cy="6858000" type="screen4x3"/>
  <p:notesSz cx="6858000" cy="9144000"/>
  <p:custDataLst>
    <p:tags r:id="rId34"/>
  </p:custDataLst>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4884"/>
    <a:srgbClr val="DCCFE3"/>
    <a:srgbClr val="007476"/>
    <a:srgbClr val="FF0018"/>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475"/>
    <p:restoredTop sz="94481"/>
  </p:normalViewPr>
  <p:slideViewPr>
    <p:cSldViewPr>
      <p:cViewPr varScale="1">
        <p:scale>
          <a:sx n="100" d="100"/>
          <a:sy n="100" d="100"/>
        </p:scale>
        <p:origin x="86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mn-cs"/>
              </a:defRPr>
            </a:lvl1pPr>
          </a:lstStyle>
          <a:p>
            <a:pPr>
              <a:defRPr/>
            </a:pPr>
            <a:endParaRPr lang="en-US"/>
          </a:p>
        </p:txBody>
      </p:sp>
      <p:sp>
        <p:nvSpPr>
          <p:cNvPr id="2457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mn-cs"/>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458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mn-cs"/>
              </a:defRPr>
            </a:lvl1pPr>
          </a:lstStyle>
          <a:p>
            <a:pPr>
              <a:defRPr/>
            </a:pPr>
            <a:endParaRPr lang="en-US"/>
          </a:p>
        </p:txBody>
      </p:sp>
      <p:sp>
        <p:nvSpPr>
          <p:cNvPr id="2458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F2D2961A-58CC-4280-A107-304F54CE4976}" type="slidenum">
              <a:rPr lang="en-US" altLang="en-US"/>
              <a:pPr/>
              <a:t>‹#›</a:t>
            </a:fld>
            <a:endParaRPr lang="en-US" altLang="en-US"/>
          </a:p>
        </p:txBody>
      </p:sp>
    </p:spTree>
    <p:extLst>
      <p:ext uri="{BB962C8B-B14F-4D97-AF65-F5344CB8AC3E}">
        <p14:creationId xmlns:p14="http://schemas.microsoft.com/office/powerpoint/2010/main" val="19911972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0483" name="Rectangle 1027"/>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1186617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noFill/>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8675" name="Rectangle 3"/>
          <p:cNvSpPr>
            <a:spLocks noGrp="1" noChangeArrowheads="1"/>
          </p:cNvSpPr>
          <p:nvPr>
            <p:ph type="body" idx="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3298478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5603"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3657672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6627"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3485683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7651"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1792812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8675"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3089674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Grp="1" noRot="1" noChangeAspect="1" noChangeArrowheads="1" noTextEdit="1"/>
          </p:cNvSpPr>
          <p:nvPr>
            <p:ph type="sldImg"/>
          </p:nvPr>
        </p:nvSpPr>
        <p:spPr>
          <a:noFill/>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4579" name="Rectangle 1027"/>
          <p:cNvSpPr>
            <a:spLocks noGrp="1" noChangeArrowheads="1"/>
          </p:cNvSpPr>
          <p:nvPr>
            <p:ph type="body" idx="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2525975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Rot="1" noChangeAspect="1" noChangeArrowheads="1" noTextEdit="1"/>
          </p:cNvSpPr>
          <p:nvPr>
            <p:ph type="sldImg"/>
          </p:nvPr>
        </p:nvSpPr>
        <p:spPr>
          <a:noFill/>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5603" name="Rectangle 1027"/>
          <p:cNvSpPr>
            <a:spLocks noGrp="1" noChangeArrowheads="1"/>
          </p:cNvSpPr>
          <p:nvPr>
            <p:ph type="body" idx="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1255696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noFill/>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6627" name="Rectangle 3"/>
          <p:cNvSpPr>
            <a:spLocks noGrp="1" noChangeArrowheads="1"/>
          </p:cNvSpPr>
          <p:nvPr>
            <p:ph type="body" idx="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3603774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noFill/>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7651" name="Rectangle 3"/>
          <p:cNvSpPr>
            <a:spLocks noGrp="1" noChangeArrowheads="1"/>
          </p:cNvSpPr>
          <p:nvPr>
            <p:ph type="body" idx="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2813139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DCCFE3"/>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167640"/>
            <a:ext cx="4572000" cy="58521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Rectangle 11"/>
          <p:cNvSpPr/>
          <p:nvPr userDrawn="1"/>
        </p:nvSpPr>
        <p:spPr bwMode="auto">
          <a:xfrm>
            <a:off x="693241" y="3313848"/>
            <a:ext cx="7879260" cy="262975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3" name="Rectangle 2"/>
          <p:cNvSpPr>
            <a:spLocks noGrp="1" noChangeArrowheads="1"/>
          </p:cNvSpPr>
          <p:nvPr>
            <p:ph type="ctrTitle"/>
          </p:nvPr>
        </p:nvSpPr>
        <p:spPr>
          <a:xfrm>
            <a:off x="4769943" y="1144679"/>
            <a:ext cx="4356285" cy="1981200"/>
          </a:xfrm>
          <a:extLst>
            <a:ext uri="{909E8E84-426E-40DD-AFC4-6F175D3DCCD1}">
              <a14:hiddenFill xmlns:a14="http://schemas.microsoft.com/office/drawing/2010/main">
                <a:solidFill>
                  <a:schemeClr val="accent1"/>
                </a:solidFill>
              </a14:hiddenFill>
            </a:ext>
          </a:extLst>
        </p:spPr>
        <p:txBody>
          <a:bodyPr lIns="91440"/>
          <a:lstStyle>
            <a:lvl1pPr algn="ctr">
              <a:defRPr sz="14400">
                <a:solidFill>
                  <a:schemeClr val="tx1"/>
                </a:solidFill>
              </a:defRPr>
            </a:lvl1pPr>
          </a:lstStyle>
          <a:p>
            <a:pPr lvl="0"/>
            <a:r>
              <a:rPr lang="en-US" noProof="0" dirty="0"/>
              <a:t>Click to edit Master title style</a:t>
            </a:r>
          </a:p>
        </p:txBody>
      </p:sp>
      <p:sp>
        <p:nvSpPr>
          <p:cNvPr id="14" name="Rectangle 3"/>
          <p:cNvSpPr>
            <a:spLocks noGrp="1" noChangeArrowheads="1"/>
          </p:cNvSpPr>
          <p:nvPr>
            <p:ph type="subTitle" idx="1"/>
          </p:nvPr>
        </p:nvSpPr>
        <p:spPr>
          <a:xfrm>
            <a:off x="4876799" y="3828871"/>
            <a:ext cx="4114801" cy="1200329"/>
          </a:xfrm>
        </p:spPr>
        <p:txBody>
          <a:bodyPr wrap="square" anchor="ctr" anchorCtr="0">
            <a:spAutoFit/>
          </a:bodyPr>
          <a:lstStyle>
            <a:lvl1pPr marL="0" indent="0" algn="ctr">
              <a:buFontTx/>
              <a:buNone/>
              <a:defRPr sz="3600">
                <a:solidFill>
                  <a:schemeClr val="tx1"/>
                </a:solidFill>
              </a:defRPr>
            </a:lvl1pPr>
          </a:lstStyle>
          <a:p>
            <a:pPr lvl="0"/>
            <a:r>
              <a:rPr lang="en-US" noProof="0" dirty="0"/>
              <a:t>Click to edit Master subtitle style</a:t>
            </a:r>
          </a:p>
        </p:txBody>
      </p:sp>
      <p:sp>
        <p:nvSpPr>
          <p:cNvPr id="15" name="TextBox 14"/>
          <p:cNvSpPr txBox="1"/>
          <p:nvPr userDrawn="1"/>
        </p:nvSpPr>
        <p:spPr>
          <a:xfrm>
            <a:off x="4769943" y="703951"/>
            <a:ext cx="4374057" cy="769441"/>
          </a:xfrm>
          <a:prstGeom prst="rect">
            <a:avLst/>
          </a:prstGeom>
          <a:noFill/>
        </p:spPr>
        <p:txBody>
          <a:bodyPr wrap="square" rtlCol="0">
            <a:spAutoFit/>
          </a:bodyPr>
          <a:lstStyle/>
          <a:p>
            <a:pPr algn="ctr"/>
            <a:r>
              <a:rPr lang="en-US" sz="4400" b="1" dirty="0"/>
              <a:t>Chapter</a:t>
            </a:r>
          </a:p>
        </p:txBody>
      </p:sp>
      <p:cxnSp>
        <p:nvCxnSpPr>
          <p:cNvPr id="17" name="Straight Connector 16"/>
          <p:cNvCxnSpPr/>
          <p:nvPr userDrawn="1"/>
        </p:nvCxnSpPr>
        <p:spPr bwMode="auto">
          <a:xfrm>
            <a:off x="5257800" y="3447871"/>
            <a:ext cx="3429000" cy="0"/>
          </a:xfrm>
          <a:prstGeom prst="line">
            <a:avLst/>
          </a:prstGeom>
          <a:solidFill>
            <a:schemeClr val="accent1"/>
          </a:solidFill>
          <a:ln w="101600" cap="rnd"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 name="Straight Connector 17"/>
          <p:cNvCxnSpPr/>
          <p:nvPr userDrawn="1"/>
        </p:nvCxnSpPr>
        <p:spPr bwMode="auto">
          <a:xfrm flipH="1">
            <a:off x="76200" y="6492875"/>
            <a:ext cx="9004485" cy="0"/>
          </a:xfrm>
          <a:prstGeom prst="line">
            <a:avLst/>
          </a:prstGeom>
          <a:solidFill>
            <a:schemeClr val="accent1"/>
          </a:solidFill>
          <a:ln w="38100" cap="rnd" cmpd="sng" algn="ctr">
            <a:solidFill>
              <a:srgbClr val="2D488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9" name="TextBox 18"/>
          <p:cNvSpPr txBox="1"/>
          <p:nvPr userDrawn="1"/>
        </p:nvSpPr>
        <p:spPr>
          <a:xfrm>
            <a:off x="4920446" y="5486400"/>
            <a:ext cx="4147354" cy="646331"/>
          </a:xfrm>
          <a:prstGeom prst="rect">
            <a:avLst/>
          </a:prstGeom>
          <a:noFill/>
        </p:spPr>
        <p:txBody>
          <a:bodyPr wrap="none" rtlCol="0">
            <a:spAutoFit/>
          </a:bodyPr>
          <a:lstStyle/>
          <a:p>
            <a:pPr algn="ctr"/>
            <a:r>
              <a:rPr lang="en-US" sz="1800" i="1" dirty="0"/>
              <a:t>Clicker Questions by </a:t>
            </a:r>
            <a:br>
              <a:rPr lang="en-US" sz="1800" i="1" dirty="0"/>
            </a:br>
            <a:r>
              <a:rPr lang="en-US" sz="1800" i="1" kern="1200" dirty="0">
                <a:solidFill>
                  <a:schemeClr val="tx1"/>
                </a:solidFill>
                <a:effectLst/>
                <a:latin typeface="Arial" panose="020B0604020202020204" pitchFamily="34" charset="0"/>
                <a:ea typeface="MS PGothic" panose="020B0600070205080204" pitchFamily="34" charset="-128"/>
                <a:cs typeface="+mn-cs"/>
              </a:rPr>
              <a:t>Dr. Virginia McDonough,</a:t>
            </a:r>
            <a:r>
              <a:rPr lang="en-US" sz="1800" i="1" kern="1200" baseline="0" dirty="0">
                <a:solidFill>
                  <a:schemeClr val="tx1"/>
                </a:solidFill>
                <a:effectLst/>
                <a:latin typeface="Arial" panose="020B0604020202020204" pitchFamily="34" charset="0"/>
                <a:ea typeface="MS PGothic" panose="020B0600070205080204" pitchFamily="34" charset="-128"/>
                <a:cs typeface="+mn-cs"/>
              </a:rPr>
              <a:t> </a:t>
            </a:r>
            <a:r>
              <a:rPr lang="en-US" sz="1800" i="1" kern="1200" dirty="0">
                <a:solidFill>
                  <a:schemeClr val="tx1"/>
                </a:solidFill>
                <a:effectLst/>
                <a:latin typeface="Arial" panose="020B0604020202020204" pitchFamily="34" charset="0"/>
                <a:ea typeface="MS PGothic" panose="020B0600070205080204" pitchFamily="34" charset="-128"/>
                <a:cs typeface="+mn-cs"/>
              </a:rPr>
              <a:t>Hope College</a:t>
            </a:r>
            <a:endParaRPr lang="en-US" sz="1800" i="1" dirty="0"/>
          </a:p>
        </p:txBody>
      </p:sp>
      <p:sp>
        <p:nvSpPr>
          <p:cNvPr id="2" name="Footer Placeholder 1"/>
          <p:cNvSpPr>
            <a:spLocks noGrp="1"/>
          </p:cNvSpPr>
          <p:nvPr>
            <p:ph type="ftr" sz="quarter" idx="10"/>
          </p:nvPr>
        </p:nvSpPr>
        <p:spPr/>
        <p:txBody>
          <a:bodyPr/>
          <a:lstStyle/>
          <a:p>
            <a:r>
              <a:rPr lang="en-US"/>
              <a:t>© 2015 Pearson Education, Inc.</a:t>
            </a:r>
          </a:p>
        </p:txBody>
      </p:sp>
    </p:spTree>
    <p:extLst>
      <p:ext uri="{BB962C8B-B14F-4D97-AF65-F5344CB8AC3E}">
        <p14:creationId xmlns:p14="http://schemas.microsoft.com/office/powerpoint/2010/main" val="4231934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2971800"/>
            <a:ext cx="8229600" cy="492443"/>
          </a:xfrm>
        </p:spPr>
        <p:txBody>
          <a:bodyPr/>
          <a:lstStyle/>
          <a:p>
            <a:pPr lvl="0"/>
            <a:r>
              <a:rPr lang="en-US" dirty="0"/>
              <a:t>Click to edit Master text styles</a:t>
            </a:r>
          </a:p>
        </p:txBody>
      </p:sp>
      <p:cxnSp>
        <p:nvCxnSpPr>
          <p:cNvPr id="5" name="Straight Connector 4"/>
          <p:cNvCxnSpPr/>
          <p:nvPr userDrawn="1"/>
        </p:nvCxnSpPr>
        <p:spPr bwMode="auto">
          <a:xfrm flipH="1">
            <a:off x="76200" y="6492875"/>
            <a:ext cx="9004485" cy="0"/>
          </a:xfrm>
          <a:prstGeom prst="line">
            <a:avLst/>
          </a:prstGeom>
          <a:solidFill>
            <a:schemeClr val="accent1"/>
          </a:solidFill>
          <a:ln w="38100" cap="rnd" cmpd="sng" algn="ctr">
            <a:solidFill>
              <a:srgbClr val="2D488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 name="Footer Placeholder 6"/>
          <p:cNvSpPr>
            <a:spLocks noGrp="1"/>
          </p:cNvSpPr>
          <p:nvPr>
            <p:ph type="ftr" sz="quarter" idx="10"/>
          </p:nvPr>
        </p:nvSpPr>
        <p:spPr/>
        <p:txBody>
          <a:bodyPr/>
          <a:lstStyle/>
          <a:p>
            <a:r>
              <a:rPr lang="en-US"/>
              <a:t>© 2015 Pearson Education, Inc.</a:t>
            </a:r>
          </a:p>
        </p:txBody>
      </p:sp>
    </p:spTree>
    <p:extLst>
      <p:ext uri="{BB962C8B-B14F-4D97-AF65-F5344CB8AC3E}">
        <p14:creationId xmlns:p14="http://schemas.microsoft.com/office/powerpoint/2010/main" val="313280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2971800"/>
            <a:ext cx="8229600" cy="492443"/>
          </a:xfrm>
        </p:spPr>
        <p:txBody>
          <a:bodyPr/>
          <a:lstStyle/>
          <a:p>
            <a:pPr lvl="0"/>
            <a:r>
              <a:rPr lang="en-US" dirty="0"/>
              <a:t>Click to edit Master text styles</a:t>
            </a:r>
          </a:p>
        </p:txBody>
      </p:sp>
      <p:cxnSp>
        <p:nvCxnSpPr>
          <p:cNvPr id="5" name="Straight Connector 4"/>
          <p:cNvCxnSpPr/>
          <p:nvPr userDrawn="1"/>
        </p:nvCxnSpPr>
        <p:spPr bwMode="auto">
          <a:xfrm flipH="1">
            <a:off x="76200" y="6492875"/>
            <a:ext cx="9004485" cy="0"/>
          </a:xfrm>
          <a:prstGeom prst="line">
            <a:avLst/>
          </a:prstGeom>
          <a:solidFill>
            <a:schemeClr val="accent1"/>
          </a:solidFill>
          <a:ln w="38100" cap="rnd" cmpd="sng" algn="ctr">
            <a:solidFill>
              <a:srgbClr val="2D488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 name="Footer Placeholder 6"/>
          <p:cNvSpPr>
            <a:spLocks noGrp="1"/>
          </p:cNvSpPr>
          <p:nvPr>
            <p:ph type="ftr" sz="quarter" idx="10"/>
          </p:nvPr>
        </p:nvSpPr>
        <p:spPr/>
        <p:txBody>
          <a:bodyPr/>
          <a:lstStyle/>
          <a:p>
            <a:r>
              <a:rPr lang="en-US"/>
              <a:t>© 2015 Pearson Education, Inc.</a:t>
            </a:r>
          </a:p>
        </p:txBody>
      </p:sp>
    </p:spTree>
    <p:extLst>
      <p:ext uri="{BB962C8B-B14F-4D97-AF65-F5344CB8AC3E}">
        <p14:creationId xmlns:p14="http://schemas.microsoft.com/office/powerpoint/2010/main" val="294821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b="0"/>
            </a:lvl1pPr>
          </a:lstStyle>
          <a:p>
            <a:r>
              <a:rPr lang="en-GB" altLang="en-US"/>
              <a:t>© 2015 Pearson Education, Inc.</a:t>
            </a:r>
          </a:p>
        </p:txBody>
      </p:sp>
    </p:spTree>
    <p:extLst>
      <p:ext uri="{BB962C8B-B14F-4D97-AF65-F5344CB8AC3E}">
        <p14:creationId xmlns:p14="http://schemas.microsoft.com/office/powerpoint/2010/main" val="41088795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bwMode="auto">
          <a:xfrm>
            <a:off x="0" y="0"/>
            <a:ext cx="9144000" cy="64633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228600" tIns="137160" rIns="228600" bIns="45720" numCol="1" anchor="t" anchorCtr="0" compatLnSpc="1">
            <a:prstTxWarp prst="textNoShape">
              <a:avLst/>
            </a:prstTxWarp>
            <a:spAutoFit/>
          </a:bodyPr>
          <a:lstStyle/>
          <a:p>
            <a:pPr lvl="0"/>
            <a:r>
              <a:rPr lang="en-US" dirty="0"/>
              <a:t>Click to edit Master title style</a:t>
            </a:r>
          </a:p>
        </p:txBody>
      </p:sp>
      <p:sp>
        <p:nvSpPr>
          <p:cNvPr id="21508" name="Rectangle 4"/>
          <p:cNvSpPr>
            <a:spLocks noGrp="1" noChangeArrowheads="1"/>
          </p:cNvSpPr>
          <p:nvPr>
            <p:ph type="body" idx="1"/>
          </p:nvPr>
        </p:nvSpPr>
        <p:spPr bwMode="auto">
          <a:xfrm>
            <a:off x="457200" y="3241675"/>
            <a:ext cx="82296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dirty="0"/>
              <a:t>Click to edit Master text styles</a:t>
            </a:r>
          </a:p>
        </p:txBody>
      </p:sp>
      <p:sp>
        <p:nvSpPr>
          <p:cNvPr id="2" name="Footer Placeholder 1"/>
          <p:cNvSpPr>
            <a:spLocks noGrp="1"/>
          </p:cNvSpPr>
          <p:nvPr>
            <p:ph type="ftr" sz="quarter" idx="3"/>
          </p:nvPr>
        </p:nvSpPr>
        <p:spPr>
          <a:xfrm>
            <a:off x="0" y="6492875"/>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a:t>© 2015 Pearson Education, Inc.</a:t>
            </a:r>
          </a:p>
        </p:txBody>
      </p:sp>
    </p:spTree>
  </p:cSld>
  <p:clrMap bg1="lt1" tx1="dk1" bg2="lt2" tx2="dk2" accent1="accent1" accent2="accent2" accent3="accent3" accent4="accent4" accent5="accent5" accent6="accent6" hlink="hlink" folHlink="folHlink"/>
  <p:sldLayoutIdLst>
    <p:sldLayoutId id="2147483697" r:id="rId1"/>
    <p:sldLayoutId id="2147483676" r:id="rId2"/>
    <p:sldLayoutId id="2147483686" r:id="rId3"/>
    <p:sldLayoutId id="2147483698" r:id="rId4"/>
  </p:sldLayoutIdLst>
  <p:hf sldNum="0" hdr="0" dt="0"/>
  <p:txStyles>
    <p:titleStyle>
      <a:lvl1pPr algn="l" rtl="0" eaLnBrk="0" fontAlgn="base" hangingPunct="0">
        <a:spcBef>
          <a:spcPct val="40000"/>
        </a:spcBef>
        <a:spcAft>
          <a:spcPct val="0"/>
        </a:spcAft>
        <a:defRPr sz="3000" b="0">
          <a:solidFill>
            <a:srgbClr val="2D4884"/>
          </a:solidFill>
          <a:latin typeface="+mj-lt"/>
          <a:ea typeface="MS PGothic" panose="020B0600070205080204" pitchFamily="34" charset="-128"/>
          <a:cs typeface="+mj-cs"/>
        </a:defRPr>
      </a:lvl1pPr>
      <a:lvl2pPr algn="l" rtl="0" eaLnBrk="0" fontAlgn="base" hangingPunct="0">
        <a:spcBef>
          <a:spcPct val="40000"/>
        </a:spcBef>
        <a:spcAft>
          <a:spcPct val="0"/>
        </a:spcAft>
        <a:defRPr sz="3000">
          <a:solidFill>
            <a:srgbClr val="007476"/>
          </a:solidFill>
          <a:latin typeface="Arial" charset="0"/>
          <a:ea typeface="MS PGothic" panose="020B0600070205080204" pitchFamily="34" charset="-128"/>
          <a:cs typeface="Arial" charset="0"/>
        </a:defRPr>
      </a:lvl2pPr>
      <a:lvl3pPr algn="l" rtl="0" eaLnBrk="0" fontAlgn="base" hangingPunct="0">
        <a:spcBef>
          <a:spcPct val="40000"/>
        </a:spcBef>
        <a:spcAft>
          <a:spcPct val="0"/>
        </a:spcAft>
        <a:defRPr sz="3000">
          <a:solidFill>
            <a:srgbClr val="007476"/>
          </a:solidFill>
          <a:latin typeface="Arial" charset="0"/>
          <a:ea typeface="MS PGothic" panose="020B0600070205080204" pitchFamily="34" charset="-128"/>
          <a:cs typeface="Arial" charset="0"/>
        </a:defRPr>
      </a:lvl3pPr>
      <a:lvl4pPr algn="l" rtl="0" eaLnBrk="0" fontAlgn="base" hangingPunct="0">
        <a:spcBef>
          <a:spcPct val="40000"/>
        </a:spcBef>
        <a:spcAft>
          <a:spcPct val="0"/>
        </a:spcAft>
        <a:defRPr sz="3000">
          <a:solidFill>
            <a:srgbClr val="007476"/>
          </a:solidFill>
          <a:latin typeface="Arial" charset="0"/>
          <a:ea typeface="MS PGothic" panose="020B0600070205080204" pitchFamily="34" charset="-128"/>
          <a:cs typeface="Arial" charset="0"/>
        </a:defRPr>
      </a:lvl4pPr>
      <a:lvl5pPr algn="l" rtl="0" eaLnBrk="0" fontAlgn="base" hangingPunct="0">
        <a:spcBef>
          <a:spcPct val="40000"/>
        </a:spcBef>
        <a:spcAft>
          <a:spcPct val="0"/>
        </a:spcAft>
        <a:defRPr sz="3000">
          <a:solidFill>
            <a:srgbClr val="007476"/>
          </a:solidFill>
          <a:latin typeface="Arial" charset="0"/>
          <a:ea typeface="MS PGothic" panose="020B0600070205080204" pitchFamily="34" charset="-128"/>
          <a:cs typeface="Arial" charset="0"/>
        </a:defRPr>
      </a:lvl5pPr>
      <a:lvl6pPr marL="457200" algn="l" rtl="0" fontAlgn="base">
        <a:spcBef>
          <a:spcPct val="40000"/>
        </a:spcBef>
        <a:spcAft>
          <a:spcPct val="0"/>
        </a:spcAft>
        <a:defRPr sz="3000">
          <a:solidFill>
            <a:srgbClr val="007476"/>
          </a:solidFill>
          <a:latin typeface="Arial" charset="0"/>
          <a:ea typeface="ＭＳ Ｐゴシック" charset="0"/>
          <a:cs typeface="Arial" charset="0"/>
        </a:defRPr>
      </a:lvl6pPr>
      <a:lvl7pPr marL="914400" algn="l" rtl="0" fontAlgn="base">
        <a:spcBef>
          <a:spcPct val="40000"/>
        </a:spcBef>
        <a:spcAft>
          <a:spcPct val="0"/>
        </a:spcAft>
        <a:defRPr sz="3000">
          <a:solidFill>
            <a:srgbClr val="007476"/>
          </a:solidFill>
          <a:latin typeface="Arial" charset="0"/>
          <a:ea typeface="ＭＳ Ｐゴシック" charset="0"/>
          <a:cs typeface="Arial" charset="0"/>
        </a:defRPr>
      </a:lvl7pPr>
      <a:lvl8pPr marL="1371600" algn="l" rtl="0" fontAlgn="base">
        <a:spcBef>
          <a:spcPct val="40000"/>
        </a:spcBef>
        <a:spcAft>
          <a:spcPct val="0"/>
        </a:spcAft>
        <a:defRPr sz="3000">
          <a:solidFill>
            <a:srgbClr val="007476"/>
          </a:solidFill>
          <a:latin typeface="Arial" charset="0"/>
          <a:ea typeface="ＭＳ Ｐゴシック" charset="0"/>
          <a:cs typeface="Arial" charset="0"/>
        </a:defRPr>
      </a:lvl8pPr>
      <a:lvl9pPr marL="1828800" algn="l" rtl="0" fontAlgn="base">
        <a:spcBef>
          <a:spcPct val="40000"/>
        </a:spcBef>
        <a:spcAft>
          <a:spcPct val="0"/>
        </a:spcAft>
        <a:defRPr sz="3000">
          <a:solidFill>
            <a:srgbClr val="007476"/>
          </a:solidFill>
          <a:latin typeface="Arial" charset="0"/>
          <a:ea typeface="ＭＳ Ｐゴシック" charset="0"/>
          <a:cs typeface="Arial" charset="0"/>
        </a:defRPr>
      </a:lvl9pPr>
    </p:titleStyle>
    <p:bodyStyle>
      <a:lvl1pPr marL="495300" indent="-495300" algn="l" rtl="0" eaLnBrk="0" fontAlgn="base" hangingPunct="0">
        <a:spcBef>
          <a:spcPts val="400"/>
        </a:spcBef>
        <a:spcAft>
          <a:spcPct val="0"/>
        </a:spcAft>
        <a:buClr>
          <a:srgbClr val="2D4884"/>
        </a:buClr>
        <a:buSzPct val="100000"/>
        <a:buFont typeface="Arial" panose="020B0604020202020204" pitchFamily="34" charset="0"/>
        <a:buAutoNum type="alphaLcParenR"/>
        <a:defRPr sz="2600">
          <a:solidFill>
            <a:schemeClr val="tx1"/>
          </a:solidFill>
          <a:latin typeface="+mn-lt"/>
          <a:ea typeface="MS PGothic" panose="020B0600070205080204" pitchFamily="34" charset="-128"/>
          <a:cs typeface="+mn-cs"/>
        </a:defRPr>
      </a:lvl1pPr>
      <a:lvl2pPr marL="990600" indent="-533400" algn="l" rtl="0" eaLnBrk="0" fontAlgn="base" hangingPunct="0">
        <a:spcBef>
          <a:spcPct val="20000"/>
        </a:spcBef>
        <a:spcAft>
          <a:spcPct val="0"/>
        </a:spcAft>
        <a:buSzPct val="80000"/>
        <a:buChar char="–"/>
        <a:defRPr sz="2800">
          <a:solidFill>
            <a:schemeClr val="tx1"/>
          </a:solidFill>
          <a:latin typeface="+mn-lt"/>
          <a:ea typeface="MS PGothic" panose="020B0600070205080204" pitchFamily="34" charset="-128"/>
        </a:defRPr>
      </a:lvl2pPr>
      <a:lvl3pPr marL="1371600" indent="-4572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752600" indent="-3810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209800" indent="-3810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9144000" cy="1066800"/>
          </a:xfrm>
        </p:spPr>
        <p:txBody>
          <a:bodyPr/>
          <a:lstStyle/>
          <a:p>
            <a:r>
              <a:rPr lang="fr-FR" dirty="0"/>
              <a:t>For interactive questions </a:t>
            </a:r>
          </a:p>
        </p:txBody>
      </p:sp>
      <p:sp>
        <p:nvSpPr>
          <p:cNvPr id="3" name="Content Placeholder 2"/>
          <p:cNvSpPr>
            <a:spLocks noGrp="1"/>
          </p:cNvSpPr>
          <p:nvPr>
            <p:ph idx="1"/>
          </p:nvPr>
        </p:nvSpPr>
        <p:spPr>
          <a:xfrm>
            <a:off x="457200" y="990600"/>
            <a:ext cx="8229600" cy="2718693"/>
          </a:xfrm>
        </p:spPr>
        <p:txBody>
          <a:bodyPr/>
          <a:lstStyle/>
          <a:p>
            <a:endParaRPr lang="fr-FR" dirty="0"/>
          </a:p>
          <a:p>
            <a:pPr marL="0" indent="0">
              <a:buNone/>
            </a:pPr>
            <a:r>
              <a:rPr lang="fr-FR" sz="2800" dirty="0"/>
              <a:t>Web browser: </a:t>
            </a:r>
            <a:r>
              <a:rPr lang="fr-FR" sz="3200" b="1" dirty="0"/>
              <a:t>echo360poll.eu</a:t>
            </a:r>
            <a:endParaRPr lang="fr-FR" sz="2800" b="1" dirty="0"/>
          </a:p>
          <a:p>
            <a:pPr marL="0" indent="0">
              <a:buNone/>
            </a:pPr>
            <a:r>
              <a:rPr lang="fr-FR" sz="2800" dirty="0"/>
              <a:t>Smartphone app: </a:t>
            </a:r>
            <a:r>
              <a:rPr lang="fr-FR" sz="2800" b="1" dirty="0" err="1"/>
              <a:t>PointSolutions</a:t>
            </a:r>
            <a:endParaRPr lang="fr-FR" sz="2800" b="1" dirty="0"/>
          </a:p>
          <a:p>
            <a:pPr marL="0" indent="0">
              <a:buNone/>
            </a:pPr>
            <a:r>
              <a:rPr lang="fr-FR" dirty="0"/>
              <a:t>	</a:t>
            </a:r>
          </a:p>
          <a:p>
            <a:pPr marL="0" indent="0">
              <a:buNone/>
            </a:pPr>
            <a:r>
              <a:rPr lang="fr-FR" sz="3200" b="1" dirty="0"/>
              <a:t>Session ID: </a:t>
            </a:r>
            <a:r>
              <a:rPr lang="fr-FR" dirty="0"/>
              <a:t>	</a:t>
            </a:r>
            <a:r>
              <a:rPr lang="fr-FR" sz="2000" b="1" dirty="0"/>
              <a:t> </a:t>
            </a:r>
            <a:r>
              <a:rPr lang="fr-FR" sz="3200" b="1" dirty="0"/>
              <a:t>3386356</a:t>
            </a:r>
            <a:endParaRPr lang="fr-FR" sz="2000" b="1" dirty="0"/>
          </a:p>
          <a:p>
            <a:endParaRPr lang="fr-FR" sz="1000" i="1" dirty="0"/>
          </a:p>
        </p:txBody>
      </p:sp>
    </p:spTree>
    <p:extLst>
      <p:ext uri="{BB962C8B-B14F-4D97-AF65-F5344CB8AC3E}">
        <p14:creationId xmlns:p14="http://schemas.microsoft.com/office/powerpoint/2010/main" val="1117621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Question" title="Question Text">
            <a:extLst>
              <a:ext uri="{FF2B5EF4-FFF2-40B4-BE49-F238E27FC236}">
                <a16:creationId xmlns:a16="http://schemas.microsoft.com/office/drawing/2014/main" id="{F5F06AAB-C5DE-2301-A62B-02BFC5F457EB}"/>
              </a:ext>
            </a:extLst>
          </p:cNvPr>
          <p:cNvSpPr>
            <a:spLocks noGrp="1"/>
          </p:cNvSpPr>
          <p:nvPr>
            <p:ph type="title"/>
          </p:nvPr>
        </p:nvSpPr>
        <p:spPr>
          <a:xfrm>
            <a:off x="0" y="0"/>
            <a:ext cx="9144000" cy="1569660"/>
          </a:xfrm>
        </p:spPr>
        <p:txBody>
          <a:bodyPr/>
          <a:lstStyle/>
          <a:p>
            <a:r>
              <a:rPr lang="en-US" dirty="0"/>
              <a:t>If a mouse has a dominant phenotype (</a:t>
            </a:r>
            <a:r>
              <a:rPr lang="en-US" i="1" dirty="0"/>
              <a:t>P_</a:t>
            </a:r>
            <a:r>
              <a:rPr lang="en-US" dirty="0"/>
              <a:t>), how would you determine if it is homozygous (</a:t>
            </a:r>
            <a:r>
              <a:rPr lang="en-US" i="1" dirty="0"/>
              <a:t>PP</a:t>
            </a:r>
            <a:r>
              <a:rPr lang="en-US" dirty="0"/>
              <a:t>) or heterozygous (</a:t>
            </a:r>
            <a:r>
              <a:rPr lang="en-US" i="1" dirty="0"/>
              <a:t>Pp</a:t>
            </a:r>
            <a:r>
              <a:rPr lang="en-US" dirty="0"/>
              <a:t>)?</a:t>
            </a:r>
            <a:endParaRPr lang="en-CH" dirty="0"/>
          </a:p>
        </p:txBody>
      </p:sp>
      <p:sp>
        <p:nvSpPr>
          <p:cNvPr id="6" name="TPAnswers" title="Answer Text">
            <a:extLst>
              <a:ext uri="{FF2B5EF4-FFF2-40B4-BE49-F238E27FC236}">
                <a16:creationId xmlns:a16="http://schemas.microsoft.com/office/drawing/2014/main" id="{E58EBF6D-291E-FFF4-4B50-19D4BB49B69C}"/>
              </a:ext>
            </a:extLst>
          </p:cNvPr>
          <p:cNvSpPr>
            <a:spLocks noGrp="1"/>
          </p:cNvSpPr>
          <p:nvPr>
            <p:ph idx="1"/>
          </p:nvPr>
        </p:nvSpPr>
        <p:spPr>
          <a:xfrm>
            <a:off x="203200" y="1981200"/>
            <a:ext cx="4368800" cy="3375283"/>
          </a:xfrm>
        </p:spPr>
        <p:txBody>
          <a:bodyPr/>
          <a:lstStyle/>
          <a:p>
            <a:r>
              <a:rPr lang="en-US" sz="2000"/>
              <a:t>Cross it to a homozygous dominant mouse.</a:t>
            </a:r>
          </a:p>
          <a:p>
            <a:r>
              <a:rPr lang="en-US" sz="2000"/>
              <a:t>Cross it to a mouse with the dominant trait but a similarly unknown genotype.</a:t>
            </a:r>
          </a:p>
          <a:p>
            <a:r>
              <a:rPr lang="en-US" sz="2000"/>
              <a:t>Cross it to a mouse with the recessive trait.</a:t>
            </a:r>
          </a:p>
          <a:p>
            <a:r>
              <a:rPr lang="en-US" sz="2000"/>
              <a:t>Cross it to a heterozygous dominant mouse.</a:t>
            </a:r>
          </a:p>
          <a:p>
            <a:r>
              <a:rPr lang="en-US" sz="2000"/>
              <a:t>It cannot be determined.</a:t>
            </a:r>
            <a:endParaRPr lang="en-US" sz="2000" dirty="0"/>
          </a:p>
        </p:txBody>
      </p:sp>
      <p:pic>
        <p:nvPicPr>
          <p:cNvPr id="8" name="TPChart" title="Results Chart">
            <a:extLst>
              <a:ext uri="{FF2B5EF4-FFF2-40B4-BE49-F238E27FC236}">
                <a16:creationId xmlns:a16="http://schemas.microsoft.com/office/drawing/2014/main" id="{5C1225D2-8748-6697-A8A1-17C21D66AEF8}"/>
              </a:ext>
            </a:extLst>
          </p:cNvPr>
          <p:cNvPicPr>
            <a:picLocks/>
          </p:cNvPicPr>
          <p:nvPr>
            <p:custDataLst>
              <p:tags r:id="rId2"/>
            </p:custDataLst>
          </p:nvPr>
        </p:nvPicPr>
        <p:blipFill>
          <a:blip r:embed="rId4"/>
          <a:stretch>
            <a:fillRect/>
          </a:stretch>
        </p:blipFill>
        <p:spPr>
          <a:xfrm>
            <a:off x="4508500" y="1600200"/>
            <a:ext cx="4572000" cy="5143500"/>
          </a:xfrm>
          <a:prstGeom prst="rect">
            <a:avLst/>
          </a:prstGeom>
        </p:spPr>
      </p:pic>
    </p:spTree>
    <p:custDataLst>
      <p:tags r:id="rId1"/>
    </p:custDataLst>
    <p:extLst>
      <p:ext uri="{BB962C8B-B14F-4D97-AF65-F5344CB8AC3E}">
        <p14:creationId xmlns:p14="http://schemas.microsoft.com/office/powerpoint/2010/main" val="1900583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5"/>
          <p:cNvSpPr>
            <a:spLocks noGrp="1" noChangeArrowheads="1"/>
          </p:cNvSpPr>
          <p:nvPr>
            <p:ph type="title"/>
          </p:nvPr>
        </p:nvSpPr>
        <p:spPr>
          <a:xfrm>
            <a:off x="0" y="0"/>
            <a:ext cx="9144000" cy="1569660"/>
          </a:xfrm>
        </p:spPr>
        <p:txBody>
          <a:bodyPr/>
          <a:lstStyle/>
          <a:p>
            <a:r>
              <a:rPr lang="en-US" dirty="0"/>
              <a:t>If a mouse has a dominant phenotype (</a:t>
            </a:r>
            <a:r>
              <a:rPr lang="en-US" i="1" dirty="0"/>
              <a:t>P_</a:t>
            </a:r>
            <a:r>
              <a:rPr lang="en-US" dirty="0"/>
              <a:t>), how would you determine if it is homozygous (</a:t>
            </a:r>
            <a:r>
              <a:rPr lang="en-US" i="1" dirty="0"/>
              <a:t>PP</a:t>
            </a:r>
            <a:r>
              <a:rPr lang="en-US" dirty="0"/>
              <a:t>) or heterozygous (</a:t>
            </a:r>
            <a:r>
              <a:rPr lang="en-US" i="1" dirty="0"/>
              <a:t>Pp</a:t>
            </a:r>
            <a:r>
              <a:rPr lang="en-US" dirty="0"/>
              <a:t>)?</a:t>
            </a:r>
          </a:p>
        </p:txBody>
      </p:sp>
      <p:sp>
        <p:nvSpPr>
          <p:cNvPr id="10246" name="Rectangle 6"/>
          <p:cNvSpPr>
            <a:spLocks noGrp="1" noChangeArrowheads="1"/>
          </p:cNvSpPr>
          <p:nvPr>
            <p:ph type="body" idx="1"/>
          </p:nvPr>
        </p:nvSpPr>
        <p:spPr>
          <a:xfrm>
            <a:off x="457200" y="2971800"/>
            <a:ext cx="8229600" cy="3159839"/>
          </a:xfrm>
        </p:spPr>
        <p:txBody>
          <a:bodyPr/>
          <a:lstStyle/>
          <a:p>
            <a:pPr>
              <a:buFont typeface="+mj-lt"/>
              <a:buAutoNum type="alphaLcParenR" startAt="3"/>
            </a:pPr>
            <a:r>
              <a:rPr lang="en-US" altLang="en-US" dirty="0"/>
              <a:t>Cross it to a mouse with the recessive trait.</a:t>
            </a:r>
          </a:p>
          <a:p>
            <a:pPr marL="0" indent="0">
              <a:buNone/>
            </a:pPr>
            <a:br>
              <a:rPr lang="en-US" altLang="en-US" dirty="0"/>
            </a:br>
            <a:r>
              <a:rPr lang="en-US" altLang="en-US" sz="2400" dirty="0"/>
              <a:t>In order to identify an unknown genotype, one performs a testcross, which is a cross to a homozygous recessive individual. If there are many offspring, all with the dominant phenotype, the tested mouse is homozygous dominant. If some offspring have the recessive trait (half would be expected), the tested mouse is heterozygous.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Question" title="Question Text">
            <a:extLst>
              <a:ext uri="{FF2B5EF4-FFF2-40B4-BE49-F238E27FC236}">
                <a16:creationId xmlns:a16="http://schemas.microsoft.com/office/drawing/2014/main" id="{5C516FEA-7874-B2A2-1FA8-D226DBEC2AA6}"/>
              </a:ext>
            </a:extLst>
          </p:cNvPr>
          <p:cNvSpPr>
            <a:spLocks noGrp="1"/>
          </p:cNvSpPr>
          <p:nvPr>
            <p:ph type="title"/>
          </p:nvPr>
        </p:nvSpPr>
        <p:spPr>
          <a:xfrm>
            <a:off x="0" y="0"/>
            <a:ext cx="9144000" cy="2031325"/>
          </a:xfrm>
        </p:spPr>
        <p:txBody>
          <a:bodyPr/>
          <a:lstStyle/>
          <a:p>
            <a:r>
              <a:rPr lang="en-US" dirty="0"/>
              <a:t>In a cross between two individuals </a:t>
            </a:r>
            <a:r>
              <a:rPr lang="en-US" i="1" dirty="0" err="1"/>
              <a:t>BbGG</a:t>
            </a:r>
            <a:r>
              <a:rPr lang="en-US" dirty="0"/>
              <a:t> </a:t>
            </a:r>
            <a:r>
              <a:rPr lang="en-US" dirty="0">
                <a:sym typeface="Symbol" panose="05050102010706020507" pitchFamily="18" charset="2"/>
              </a:rPr>
              <a:t></a:t>
            </a:r>
            <a:r>
              <a:rPr lang="en-US" dirty="0"/>
              <a:t> </a:t>
            </a:r>
            <a:r>
              <a:rPr lang="en-US" i="1" dirty="0" err="1"/>
              <a:t>Bbgg</a:t>
            </a:r>
            <a:r>
              <a:rPr lang="en-US" dirty="0"/>
              <a:t>, what ratio of phenotypes would be expected in the offspring if the two genes show </a:t>
            </a:r>
            <a:r>
              <a:rPr lang="en-US" i="1" dirty="0"/>
              <a:t>independent</a:t>
            </a:r>
            <a:r>
              <a:rPr lang="en-US" dirty="0"/>
              <a:t> assortment?</a:t>
            </a:r>
            <a:endParaRPr lang="en-CH" dirty="0"/>
          </a:p>
        </p:txBody>
      </p:sp>
      <p:sp>
        <p:nvSpPr>
          <p:cNvPr id="6" name="TPAnswers" title="Answer Text">
            <a:extLst>
              <a:ext uri="{FF2B5EF4-FFF2-40B4-BE49-F238E27FC236}">
                <a16:creationId xmlns:a16="http://schemas.microsoft.com/office/drawing/2014/main" id="{C63C4D10-2869-62FF-C768-5ECCFC525F40}"/>
              </a:ext>
            </a:extLst>
          </p:cNvPr>
          <p:cNvSpPr>
            <a:spLocks noGrp="1"/>
          </p:cNvSpPr>
          <p:nvPr>
            <p:ph idx="1"/>
          </p:nvPr>
        </p:nvSpPr>
        <p:spPr>
          <a:xfrm>
            <a:off x="139700" y="2540853"/>
            <a:ext cx="4368800" cy="2298065"/>
          </a:xfrm>
        </p:spPr>
        <p:txBody>
          <a:bodyPr/>
          <a:lstStyle/>
          <a:p>
            <a:r>
              <a:rPr lang="en-US"/>
              <a:t>1:2:1</a:t>
            </a:r>
          </a:p>
          <a:p>
            <a:r>
              <a:rPr lang="en-US"/>
              <a:t>9:3:3:1</a:t>
            </a:r>
          </a:p>
          <a:p>
            <a:r>
              <a:rPr lang="en-US"/>
              <a:t>1:1</a:t>
            </a:r>
          </a:p>
          <a:p>
            <a:r>
              <a:rPr lang="en-US"/>
              <a:t>3:1 </a:t>
            </a:r>
          </a:p>
          <a:p>
            <a:r>
              <a:rPr lang="en-US"/>
              <a:t>2:1</a:t>
            </a:r>
            <a:endParaRPr lang="en-CH" dirty="0"/>
          </a:p>
        </p:txBody>
      </p:sp>
      <p:pic>
        <p:nvPicPr>
          <p:cNvPr id="4" name="TPChart" title="Results Chart">
            <a:extLst>
              <a:ext uri="{FF2B5EF4-FFF2-40B4-BE49-F238E27FC236}">
                <a16:creationId xmlns:a16="http://schemas.microsoft.com/office/drawing/2014/main" id="{C8FB1BD2-5C49-3D72-04D5-416680DCE5DF}"/>
              </a:ext>
            </a:extLst>
          </p:cNvPr>
          <p:cNvPicPr>
            <a:picLocks/>
          </p:cNvPicPr>
          <p:nvPr>
            <p:custDataLst>
              <p:tags r:id="rId2"/>
            </p:custDataLst>
          </p:nvPr>
        </p:nvPicPr>
        <p:blipFill>
          <a:blip r:embed="rId4"/>
          <a:stretch>
            <a:fillRect/>
          </a:stretch>
        </p:blipFill>
        <p:spPr>
          <a:xfrm>
            <a:off x="4508500" y="1600200"/>
            <a:ext cx="4572000" cy="5143500"/>
          </a:xfrm>
          <a:prstGeom prst="rect">
            <a:avLst/>
          </a:prstGeom>
        </p:spPr>
      </p:pic>
    </p:spTree>
    <p:custDataLst>
      <p:tags r:id="rId1"/>
    </p:custDataLst>
    <p:extLst>
      <p:ext uri="{BB962C8B-B14F-4D97-AF65-F5344CB8AC3E}">
        <p14:creationId xmlns:p14="http://schemas.microsoft.com/office/powerpoint/2010/main" val="3040448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5"/>
          <p:cNvSpPr>
            <a:spLocks noGrp="1" noChangeArrowheads="1"/>
          </p:cNvSpPr>
          <p:nvPr>
            <p:ph type="title"/>
          </p:nvPr>
        </p:nvSpPr>
        <p:spPr>
          <a:xfrm>
            <a:off x="0" y="0"/>
            <a:ext cx="9144000" cy="2031325"/>
          </a:xfrm>
        </p:spPr>
        <p:txBody>
          <a:bodyPr/>
          <a:lstStyle/>
          <a:p>
            <a:r>
              <a:rPr lang="en-US" dirty="0"/>
              <a:t>In a cross between two individuals </a:t>
            </a:r>
            <a:r>
              <a:rPr lang="en-US" i="1" dirty="0" err="1"/>
              <a:t>BbGG</a:t>
            </a:r>
            <a:r>
              <a:rPr lang="en-US" dirty="0"/>
              <a:t> </a:t>
            </a:r>
            <a:r>
              <a:rPr lang="en-US" dirty="0">
                <a:sym typeface="Symbol" panose="05050102010706020507" pitchFamily="18" charset="2"/>
              </a:rPr>
              <a:t></a:t>
            </a:r>
            <a:r>
              <a:rPr lang="en-US" dirty="0"/>
              <a:t> </a:t>
            </a:r>
            <a:r>
              <a:rPr lang="en-US" i="1" dirty="0" err="1"/>
              <a:t>Bbgg</a:t>
            </a:r>
            <a:r>
              <a:rPr lang="en-US" dirty="0"/>
              <a:t>, what ratio of phenotypes would be expected in the offspring if the two genes show </a:t>
            </a:r>
            <a:r>
              <a:rPr lang="en-US" i="1" dirty="0"/>
              <a:t>independent</a:t>
            </a:r>
            <a:r>
              <a:rPr lang="en-US" dirty="0"/>
              <a:t> assortment?</a:t>
            </a:r>
          </a:p>
        </p:txBody>
      </p:sp>
      <p:sp>
        <p:nvSpPr>
          <p:cNvPr id="13318" name="Rectangle 6"/>
          <p:cNvSpPr>
            <a:spLocks noGrp="1" noChangeArrowheads="1"/>
          </p:cNvSpPr>
          <p:nvPr>
            <p:ph type="body" idx="1"/>
          </p:nvPr>
        </p:nvSpPr>
        <p:spPr>
          <a:xfrm>
            <a:off x="457200" y="2133600"/>
            <a:ext cx="8229600" cy="4359275"/>
          </a:xfrm>
        </p:spPr>
        <p:txBody>
          <a:bodyPr/>
          <a:lstStyle/>
          <a:p>
            <a:pPr>
              <a:buFont typeface="+mj-lt"/>
              <a:buAutoNum type="alphaLcParenR" startAt="4"/>
            </a:pPr>
            <a:r>
              <a:rPr lang="en-US" dirty="0"/>
              <a:t>3:1 </a:t>
            </a:r>
          </a:p>
          <a:p>
            <a:pPr>
              <a:buFont typeface="+mj-lt"/>
              <a:buAutoNum type="alphaLcParenR" startAt="4"/>
            </a:pPr>
            <a:endParaRPr lang="en-US" dirty="0"/>
          </a:p>
          <a:p>
            <a:pPr marL="0" indent="0">
              <a:buNone/>
            </a:pPr>
            <a:r>
              <a:rPr lang="en-US" sz="2200" dirty="0"/>
              <a:t>While we are looking at two genes, the </a:t>
            </a:r>
            <a:r>
              <a:rPr lang="en-US" sz="2200" i="1" dirty="0"/>
              <a:t>G</a:t>
            </a:r>
            <a:r>
              <a:rPr lang="en-US" sz="2200" dirty="0"/>
              <a:t> locus cross is </a:t>
            </a:r>
            <a:br>
              <a:rPr lang="en-US" sz="2200" dirty="0"/>
            </a:br>
            <a:r>
              <a:rPr lang="en-US" sz="2200" i="1" dirty="0"/>
              <a:t>GG</a:t>
            </a:r>
            <a:r>
              <a:rPr lang="en-US" sz="2200" dirty="0"/>
              <a:t> </a:t>
            </a:r>
            <a:r>
              <a:rPr lang="en-US" sz="2200" b="1" dirty="0">
                <a:sym typeface="Symbol"/>
              </a:rPr>
              <a:t></a:t>
            </a:r>
            <a:r>
              <a:rPr lang="en-US" sz="2200" dirty="0">
                <a:sym typeface="Symbol" panose="05050102010706020507" pitchFamily="18" charset="2"/>
              </a:rPr>
              <a:t> </a:t>
            </a:r>
            <a:r>
              <a:rPr lang="en-US" sz="2200" i="1" dirty="0" err="1"/>
              <a:t>gg</a:t>
            </a:r>
            <a:r>
              <a:rPr lang="en-US" sz="2200" dirty="0"/>
              <a:t>. The resultant offspring will all be </a:t>
            </a:r>
            <a:r>
              <a:rPr lang="en-US" sz="2200" i="1" dirty="0" err="1"/>
              <a:t>Gg</a:t>
            </a:r>
            <a:r>
              <a:rPr lang="en-US" sz="2200" dirty="0"/>
              <a:t> and have the dominant phenotype. As a result, only the </a:t>
            </a:r>
            <a:r>
              <a:rPr lang="en-US" sz="2200" i="1" dirty="0"/>
              <a:t>Bb</a:t>
            </a:r>
            <a:r>
              <a:rPr lang="en-US" sz="2200" dirty="0"/>
              <a:t> </a:t>
            </a:r>
            <a:r>
              <a:rPr lang="en-US" sz="2200" b="1" dirty="0">
                <a:sym typeface="Symbol" panose="05050102010706020507" pitchFamily="18" charset="2"/>
              </a:rPr>
              <a:t></a:t>
            </a:r>
            <a:r>
              <a:rPr lang="en-US" sz="2200" dirty="0"/>
              <a:t> </a:t>
            </a:r>
            <a:r>
              <a:rPr lang="en-US" sz="2200" i="1" dirty="0"/>
              <a:t>Bb</a:t>
            </a:r>
            <a:r>
              <a:rPr lang="en-US" sz="2200" dirty="0"/>
              <a:t> cross contributes to the variation.</a:t>
            </a:r>
          </a:p>
          <a:p>
            <a:pPr marL="0" indent="0">
              <a:buNone/>
            </a:pPr>
            <a:r>
              <a:rPr lang="en-US" sz="2200" dirty="0"/>
              <a:t>P: 		</a:t>
            </a:r>
            <a:r>
              <a:rPr lang="en-US" sz="2200" i="1" dirty="0" err="1"/>
              <a:t>BbGG</a:t>
            </a:r>
            <a:r>
              <a:rPr lang="en-US" sz="2200" dirty="0"/>
              <a:t>		</a:t>
            </a:r>
            <a:r>
              <a:rPr lang="en-US" sz="2200" b="1" dirty="0">
                <a:sym typeface="Symbol" panose="05050102010706020507" pitchFamily="18" charset="2"/>
              </a:rPr>
              <a:t></a:t>
            </a:r>
            <a:r>
              <a:rPr lang="en-US" sz="2200" dirty="0"/>
              <a:t>	</a:t>
            </a:r>
            <a:r>
              <a:rPr lang="en-US" sz="2200" i="1" dirty="0" err="1"/>
              <a:t>Bbgg</a:t>
            </a:r>
            <a:endParaRPr lang="en-US" sz="2200" i="1" dirty="0"/>
          </a:p>
          <a:p>
            <a:pPr marL="0" indent="0">
              <a:buNone/>
            </a:pPr>
            <a:r>
              <a:rPr lang="en-US" sz="2200" dirty="0"/>
              <a:t>Gametes: 	1/2 </a:t>
            </a:r>
            <a:r>
              <a:rPr lang="en-US" sz="2200" i="1" dirty="0"/>
              <a:t>BG</a:t>
            </a:r>
            <a:r>
              <a:rPr lang="en-US" sz="2200" dirty="0"/>
              <a:t>, 1/2 </a:t>
            </a:r>
            <a:r>
              <a:rPr lang="en-US" sz="2200" i="1" dirty="0" err="1"/>
              <a:t>bG</a:t>
            </a:r>
            <a:r>
              <a:rPr lang="en-US" sz="2200" dirty="0"/>
              <a:t>	1/2 </a:t>
            </a:r>
            <a:r>
              <a:rPr lang="en-US" sz="2200" i="1" dirty="0" err="1"/>
              <a:t>Bg</a:t>
            </a:r>
            <a:r>
              <a:rPr lang="en-US" sz="2200" dirty="0"/>
              <a:t>, 1/2 </a:t>
            </a:r>
            <a:r>
              <a:rPr lang="en-US" sz="2200" i="1" dirty="0" err="1"/>
              <a:t>bg</a:t>
            </a:r>
            <a:endParaRPr lang="en-US" sz="2200" i="1" dirty="0"/>
          </a:p>
          <a:p>
            <a:pPr marL="0" indent="0">
              <a:buNone/>
            </a:pPr>
            <a:r>
              <a:rPr lang="en-US" sz="2200" dirty="0"/>
              <a:t>F</a:t>
            </a:r>
            <a:r>
              <a:rPr lang="en-US" sz="2200" baseline="-25000" dirty="0"/>
              <a:t>1</a:t>
            </a:r>
            <a:r>
              <a:rPr lang="en-US" sz="2200" dirty="0"/>
              <a:t>:		1/4 </a:t>
            </a:r>
            <a:r>
              <a:rPr lang="en-US" sz="2200" i="1" dirty="0" err="1"/>
              <a:t>BBGg</a:t>
            </a:r>
            <a:r>
              <a:rPr lang="en-US" sz="2200" dirty="0"/>
              <a:t>, 1/4 </a:t>
            </a:r>
            <a:r>
              <a:rPr lang="en-US" sz="2200" i="1" dirty="0" err="1"/>
              <a:t>BbGg</a:t>
            </a:r>
            <a:r>
              <a:rPr lang="en-US" sz="2200" dirty="0"/>
              <a:t>, 1/4 </a:t>
            </a:r>
            <a:r>
              <a:rPr lang="en-US" sz="2200" i="1" dirty="0" err="1"/>
              <a:t>bBGg</a:t>
            </a:r>
            <a:r>
              <a:rPr lang="en-US" sz="2200" dirty="0"/>
              <a:t>, 1/4 </a:t>
            </a:r>
            <a:r>
              <a:rPr lang="en-US" sz="2200" i="1" dirty="0" err="1"/>
              <a:t>bbGg</a:t>
            </a:r>
            <a:endParaRPr lang="en-US" sz="2200" i="1" dirty="0"/>
          </a:p>
          <a:p>
            <a:pPr marL="0" indent="0">
              <a:buNone/>
            </a:pPr>
            <a:r>
              <a:rPr lang="en-US" sz="2200" dirty="0"/>
              <a:t>				3 </a:t>
            </a:r>
            <a:r>
              <a:rPr lang="en-US" sz="2200" i="1" dirty="0" err="1"/>
              <a:t>B_Gg</a:t>
            </a:r>
            <a:endParaRPr lang="en-US" sz="2200" i="1" dirty="0"/>
          </a:p>
          <a:p>
            <a:pPr marL="0" indent="0">
              <a:buNone/>
            </a:pPr>
            <a:r>
              <a:rPr lang="en-US" sz="2200" dirty="0"/>
              <a:t>				1 </a:t>
            </a:r>
            <a:r>
              <a:rPr lang="en-US" sz="2200" i="1" dirty="0" err="1"/>
              <a:t>bbGg</a:t>
            </a:r>
            <a:endParaRPr lang="en-US" sz="2200" i="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Question" title="Question Text">
            <a:extLst>
              <a:ext uri="{FF2B5EF4-FFF2-40B4-BE49-F238E27FC236}">
                <a16:creationId xmlns:a16="http://schemas.microsoft.com/office/drawing/2014/main" id="{82B7340D-8656-B2D8-3291-92B935E1C30D}"/>
              </a:ext>
            </a:extLst>
          </p:cNvPr>
          <p:cNvSpPr>
            <a:spLocks noGrp="1"/>
          </p:cNvSpPr>
          <p:nvPr>
            <p:ph type="title"/>
          </p:nvPr>
        </p:nvSpPr>
        <p:spPr>
          <a:xfrm>
            <a:off x="0" y="0"/>
            <a:ext cx="9144000" cy="1569660"/>
          </a:xfrm>
        </p:spPr>
        <p:txBody>
          <a:bodyPr/>
          <a:lstStyle/>
          <a:p>
            <a:r>
              <a:rPr lang="en-US" dirty="0"/>
              <a:t>What is the probability that two parents who are heterozygous for the recessive trait of albinism will have two albino offspring?</a:t>
            </a:r>
            <a:endParaRPr lang="en-CH" dirty="0"/>
          </a:p>
        </p:txBody>
      </p:sp>
      <p:sp>
        <p:nvSpPr>
          <p:cNvPr id="6" name="TPAnswers" title="Answer Text">
            <a:extLst>
              <a:ext uri="{FF2B5EF4-FFF2-40B4-BE49-F238E27FC236}">
                <a16:creationId xmlns:a16="http://schemas.microsoft.com/office/drawing/2014/main" id="{6333545F-2089-DB5B-EC59-F88715E6A069}"/>
              </a:ext>
            </a:extLst>
          </p:cNvPr>
          <p:cNvSpPr>
            <a:spLocks noGrp="1"/>
          </p:cNvSpPr>
          <p:nvPr>
            <p:ph idx="1"/>
          </p:nvPr>
        </p:nvSpPr>
        <p:spPr>
          <a:xfrm>
            <a:off x="203200" y="2667000"/>
            <a:ext cx="4368800" cy="2298065"/>
          </a:xfrm>
        </p:spPr>
        <p:txBody>
          <a:bodyPr/>
          <a:lstStyle/>
          <a:p>
            <a:r>
              <a:rPr lang="en-US"/>
              <a:t>1/2 </a:t>
            </a:r>
          </a:p>
          <a:p>
            <a:r>
              <a:rPr lang="en-US"/>
              <a:t>1/4</a:t>
            </a:r>
          </a:p>
          <a:p>
            <a:r>
              <a:rPr lang="en-US"/>
              <a:t>1/8</a:t>
            </a:r>
          </a:p>
          <a:p>
            <a:r>
              <a:rPr lang="en-US"/>
              <a:t>1/16 </a:t>
            </a:r>
          </a:p>
          <a:p>
            <a:r>
              <a:rPr lang="en-US"/>
              <a:t>1/32</a:t>
            </a:r>
            <a:endParaRPr lang="en-CH" dirty="0"/>
          </a:p>
        </p:txBody>
      </p:sp>
      <p:pic>
        <p:nvPicPr>
          <p:cNvPr id="7" name="TPChart" title="Results Chart">
            <a:extLst>
              <a:ext uri="{FF2B5EF4-FFF2-40B4-BE49-F238E27FC236}">
                <a16:creationId xmlns:a16="http://schemas.microsoft.com/office/drawing/2014/main" id="{126946A1-52F5-7FFD-FDE3-67F5FB22FA2B}"/>
              </a:ext>
            </a:extLst>
          </p:cNvPr>
          <p:cNvPicPr>
            <a:picLocks/>
          </p:cNvPicPr>
          <p:nvPr>
            <p:custDataLst>
              <p:tags r:id="rId2"/>
            </p:custDataLst>
          </p:nvPr>
        </p:nvPicPr>
        <p:blipFill>
          <a:blip r:embed="rId4"/>
          <a:stretch>
            <a:fillRect/>
          </a:stretch>
        </p:blipFill>
        <p:spPr>
          <a:xfrm>
            <a:off x="4508500" y="1600200"/>
            <a:ext cx="4572000" cy="5143500"/>
          </a:xfrm>
          <a:prstGeom prst="rect">
            <a:avLst/>
          </a:prstGeom>
        </p:spPr>
      </p:pic>
    </p:spTree>
    <p:custDataLst>
      <p:tags r:id="rId1"/>
    </p:custDataLst>
    <p:extLst>
      <p:ext uri="{BB962C8B-B14F-4D97-AF65-F5344CB8AC3E}">
        <p14:creationId xmlns:p14="http://schemas.microsoft.com/office/powerpoint/2010/main" val="3346273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Rectangle 9"/>
          <p:cNvSpPr>
            <a:spLocks noGrp="1" noChangeArrowheads="1"/>
          </p:cNvSpPr>
          <p:nvPr>
            <p:ph type="title"/>
          </p:nvPr>
        </p:nvSpPr>
        <p:spPr/>
        <p:txBody>
          <a:bodyPr/>
          <a:lstStyle/>
          <a:p>
            <a:r>
              <a:rPr lang="en-US"/>
              <a:t>What is the probability that two parents who are heterozygous for the recessive trait of albinism will have two albino offspring?</a:t>
            </a:r>
          </a:p>
        </p:txBody>
      </p:sp>
      <p:sp>
        <p:nvSpPr>
          <p:cNvPr id="16394" name="Rectangle 10"/>
          <p:cNvSpPr>
            <a:spLocks noGrp="1" noChangeArrowheads="1"/>
          </p:cNvSpPr>
          <p:nvPr>
            <p:ph type="body" idx="1"/>
          </p:nvPr>
        </p:nvSpPr>
        <p:spPr>
          <a:xfrm>
            <a:off x="457200" y="2971800"/>
            <a:ext cx="8229600" cy="2544286"/>
          </a:xfrm>
        </p:spPr>
        <p:txBody>
          <a:bodyPr/>
          <a:lstStyle/>
          <a:p>
            <a:pPr>
              <a:buFont typeface="+mj-lt"/>
              <a:buAutoNum type="alphaLcParenR" startAt="4"/>
            </a:pPr>
            <a:r>
              <a:rPr lang="en-US" altLang="en-US" dirty="0"/>
              <a:t>1/16 </a:t>
            </a:r>
          </a:p>
          <a:p>
            <a:pPr marL="0" indent="0">
              <a:buNone/>
            </a:pPr>
            <a:br>
              <a:rPr lang="en-US" altLang="en-US" dirty="0"/>
            </a:br>
            <a:r>
              <a:rPr lang="en-US" altLang="en-US" dirty="0"/>
              <a:t>For each birth, the probability that the couple will have a homozygous recessive child is 1/4. Using the product law, the probability of having two such offspring is 1/4 </a:t>
            </a:r>
            <a:r>
              <a:rPr lang="en-US" altLang="en-US" dirty="0">
                <a:sym typeface="Symbol" panose="05050102010706020507" pitchFamily="18" charset="2"/>
              </a:rPr>
              <a:t></a:t>
            </a:r>
            <a:r>
              <a:rPr lang="en-US" altLang="en-US" dirty="0"/>
              <a:t> 1/4 </a:t>
            </a:r>
            <a:r>
              <a:rPr lang="en-US" altLang="en-US" dirty="0">
                <a:sym typeface="Symbol" panose="05050102010706020507" pitchFamily="18" charset="2"/>
              </a:rPr>
              <a:t></a:t>
            </a:r>
            <a:r>
              <a:rPr lang="en-US" altLang="en-US" dirty="0"/>
              <a:t> 1/16.</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Question" title="Question Text">
            <a:extLst>
              <a:ext uri="{FF2B5EF4-FFF2-40B4-BE49-F238E27FC236}">
                <a16:creationId xmlns:a16="http://schemas.microsoft.com/office/drawing/2014/main" id="{713C324B-3395-638F-EC22-8E585745AD31}"/>
              </a:ext>
            </a:extLst>
          </p:cNvPr>
          <p:cNvSpPr>
            <a:spLocks noGrp="1"/>
          </p:cNvSpPr>
          <p:nvPr>
            <p:ph type="title"/>
          </p:nvPr>
        </p:nvSpPr>
        <p:spPr>
          <a:xfrm>
            <a:off x="0" y="0"/>
            <a:ext cx="9144000" cy="1107996"/>
          </a:xfrm>
        </p:spPr>
        <p:txBody>
          <a:bodyPr/>
          <a:lstStyle/>
          <a:p>
            <a:r>
              <a:rPr lang="en-US" dirty="0"/>
              <a:t>How many different types of gametes can be formed by the genotype </a:t>
            </a:r>
            <a:r>
              <a:rPr lang="en-US" i="1" dirty="0" err="1"/>
              <a:t>AaBbCc</a:t>
            </a:r>
            <a:r>
              <a:rPr lang="en-US" dirty="0"/>
              <a:t>?</a:t>
            </a:r>
            <a:endParaRPr lang="en-CH" dirty="0"/>
          </a:p>
        </p:txBody>
      </p:sp>
      <p:sp>
        <p:nvSpPr>
          <p:cNvPr id="6" name="TPAnswers" title="Answer Text">
            <a:extLst>
              <a:ext uri="{FF2B5EF4-FFF2-40B4-BE49-F238E27FC236}">
                <a16:creationId xmlns:a16="http://schemas.microsoft.com/office/drawing/2014/main" id="{12AE249A-D4EB-756C-B488-61D47DE948B6}"/>
              </a:ext>
            </a:extLst>
          </p:cNvPr>
          <p:cNvSpPr>
            <a:spLocks noGrp="1"/>
          </p:cNvSpPr>
          <p:nvPr>
            <p:ph idx="1"/>
          </p:nvPr>
        </p:nvSpPr>
        <p:spPr>
          <a:xfrm>
            <a:off x="457200" y="1600199"/>
            <a:ext cx="4368800" cy="2298065"/>
          </a:xfrm>
        </p:spPr>
        <p:txBody>
          <a:bodyPr/>
          <a:lstStyle/>
          <a:p>
            <a:r>
              <a:rPr lang="en-US"/>
              <a:t>3</a:t>
            </a:r>
          </a:p>
          <a:p>
            <a:r>
              <a:rPr lang="en-US"/>
              <a:t>4</a:t>
            </a:r>
          </a:p>
          <a:p>
            <a:r>
              <a:rPr lang="en-US"/>
              <a:t>8</a:t>
            </a:r>
          </a:p>
          <a:p>
            <a:r>
              <a:rPr lang="en-US"/>
              <a:t>16</a:t>
            </a:r>
          </a:p>
          <a:p>
            <a:r>
              <a:rPr lang="en-US"/>
              <a:t>32</a:t>
            </a:r>
            <a:endParaRPr lang="en-CH" dirty="0"/>
          </a:p>
        </p:txBody>
      </p:sp>
      <p:pic>
        <p:nvPicPr>
          <p:cNvPr id="8" name="TPChart" title="Results Chart">
            <a:extLst>
              <a:ext uri="{FF2B5EF4-FFF2-40B4-BE49-F238E27FC236}">
                <a16:creationId xmlns:a16="http://schemas.microsoft.com/office/drawing/2014/main" id="{F640E60F-2C59-E062-47EB-ED451CAF5665}"/>
              </a:ext>
            </a:extLst>
          </p:cNvPr>
          <p:cNvPicPr>
            <a:picLocks/>
          </p:cNvPicPr>
          <p:nvPr>
            <p:custDataLst>
              <p:tags r:id="rId2"/>
            </p:custDataLst>
          </p:nvPr>
        </p:nvPicPr>
        <p:blipFill>
          <a:blip r:embed="rId4"/>
          <a:stretch>
            <a:fillRect/>
          </a:stretch>
        </p:blipFill>
        <p:spPr>
          <a:xfrm>
            <a:off x="4508500" y="1600200"/>
            <a:ext cx="4572000" cy="5143500"/>
          </a:xfrm>
          <a:prstGeom prst="rect">
            <a:avLst/>
          </a:prstGeom>
        </p:spPr>
      </p:pic>
    </p:spTree>
    <p:custDataLst>
      <p:tags r:id="rId1"/>
    </p:custDataLst>
    <p:extLst>
      <p:ext uri="{BB962C8B-B14F-4D97-AF65-F5344CB8AC3E}">
        <p14:creationId xmlns:p14="http://schemas.microsoft.com/office/powerpoint/2010/main" val="3795399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1" name="Rectangle 15"/>
          <p:cNvSpPr>
            <a:spLocks noGrp="1" noChangeArrowheads="1"/>
          </p:cNvSpPr>
          <p:nvPr>
            <p:ph type="title"/>
          </p:nvPr>
        </p:nvSpPr>
        <p:spPr>
          <a:xfrm>
            <a:off x="0" y="0"/>
            <a:ext cx="9144000" cy="1107996"/>
          </a:xfrm>
        </p:spPr>
        <p:txBody>
          <a:bodyPr/>
          <a:lstStyle/>
          <a:p>
            <a:r>
              <a:rPr lang="en-US" dirty="0"/>
              <a:t>How many different types of gametes can be formed by the genotype </a:t>
            </a:r>
            <a:r>
              <a:rPr lang="en-US" i="1" dirty="0" err="1"/>
              <a:t>AaBbCc</a:t>
            </a:r>
            <a:r>
              <a:rPr lang="en-US" dirty="0"/>
              <a:t>?</a:t>
            </a:r>
          </a:p>
        </p:txBody>
      </p:sp>
      <p:sp>
        <p:nvSpPr>
          <p:cNvPr id="19472" name="Rectangle 16"/>
          <p:cNvSpPr>
            <a:spLocks noGrp="1" noChangeArrowheads="1"/>
          </p:cNvSpPr>
          <p:nvPr>
            <p:ph type="body" idx="1"/>
          </p:nvPr>
        </p:nvSpPr>
        <p:spPr>
          <a:xfrm>
            <a:off x="457200" y="2057400"/>
            <a:ext cx="8534400" cy="3631763"/>
          </a:xfrm>
        </p:spPr>
        <p:txBody>
          <a:bodyPr/>
          <a:lstStyle/>
          <a:p>
            <a:pPr>
              <a:buFont typeface="+mj-lt"/>
              <a:buAutoNum type="alphaLcParenR" startAt="3"/>
            </a:pPr>
            <a:r>
              <a:rPr lang="en-US" altLang="en-US" dirty="0"/>
              <a:t>8</a:t>
            </a:r>
          </a:p>
          <a:p>
            <a:pPr marL="0" indent="0">
              <a:buNone/>
            </a:pPr>
            <a:br>
              <a:rPr lang="en-US" altLang="en-US" dirty="0"/>
            </a:br>
            <a:r>
              <a:rPr lang="en-US" altLang="en-US" sz="2400" dirty="0"/>
              <a:t>First, you must determine the number of different heterozygous gene pairs (</a:t>
            </a:r>
            <a:r>
              <a:rPr lang="en-US" altLang="en-US" sz="2400" i="1" dirty="0"/>
              <a:t>n</a:t>
            </a:r>
            <a:r>
              <a:rPr lang="en-US" altLang="en-US" sz="2400" dirty="0"/>
              <a:t>) involved. Once </a:t>
            </a:r>
            <a:r>
              <a:rPr lang="en-US" altLang="en-US" sz="2400" i="1" dirty="0"/>
              <a:t>n</a:t>
            </a:r>
            <a:r>
              <a:rPr lang="en-US" altLang="en-US" sz="2400" dirty="0"/>
              <a:t> is determined, 2</a:t>
            </a:r>
            <a:r>
              <a:rPr lang="en-US" altLang="en-US" sz="2400" i="1" baseline="30000" dirty="0"/>
              <a:t>n</a:t>
            </a:r>
            <a:r>
              <a:rPr lang="en-US" altLang="en-US" sz="2400" dirty="0"/>
              <a:t> is the number of different gametes that can be formed. Here, there are three heterozygous genes, so the correct formula is 2</a:t>
            </a:r>
            <a:r>
              <a:rPr lang="en-US" altLang="en-US" sz="2400" baseline="30000" dirty="0"/>
              <a:t>3</a:t>
            </a:r>
            <a:r>
              <a:rPr lang="en-US" altLang="en-US" sz="2400" dirty="0"/>
              <a:t> </a:t>
            </a:r>
            <a:r>
              <a:rPr lang="en-US" altLang="en-US" sz="2400" dirty="0">
                <a:sym typeface="Symbol" panose="05050102010706020507" pitchFamily="18" charset="2"/>
              </a:rPr>
              <a:t></a:t>
            </a:r>
            <a:r>
              <a:rPr lang="en-US" altLang="en-US" sz="2400" dirty="0"/>
              <a:t> 8.</a:t>
            </a:r>
          </a:p>
          <a:p>
            <a:pPr marL="0" indent="0">
              <a:buNone/>
            </a:pPr>
            <a:endParaRPr lang="en-US" altLang="en-US" sz="2400" dirty="0"/>
          </a:p>
          <a:p>
            <a:pPr marL="0" indent="0">
              <a:buNone/>
            </a:pPr>
            <a:r>
              <a:rPr lang="en-US" altLang="en-US" sz="2400" dirty="0"/>
              <a:t>Possible gametes: </a:t>
            </a:r>
            <a:r>
              <a:rPr lang="en-US" altLang="en-US" sz="2400" i="1" dirty="0"/>
              <a:t>ABC, </a:t>
            </a:r>
            <a:r>
              <a:rPr lang="en-US" altLang="en-US" sz="2400" i="1" dirty="0" err="1"/>
              <a:t>ABc</a:t>
            </a:r>
            <a:r>
              <a:rPr lang="en-US" altLang="en-US" sz="2400" i="1" dirty="0"/>
              <a:t>, </a:t>
            </a:r>
            <a:r>
              <a:rPr lang="en-US" altLang="en-US" sz="2400" i="1" dirty="0" err="1"/>
              <a:t>AbC</a:t>
            </a:r>
            <a:r>
              <a:rPr lang="en-US" altLang="en-US" sz="2400" i="1" dirty="0"/>
              <a:t>, </a:t>
            </a:r>
            <a:r>
              <a:rPr lang="en-US" altLang="en-US" sz="2400" i="1" dirty="0" err="1"/>
              <a:t>Abc</a:t>
            </a:r>
            <a:r>
              <a:rPr lang="en-US" altLang="en-US" sz="2400" i="1" dirty="0"/>
              <a:t>, </a:t>
            </a:r>
            <a:r>
              <a:rPr lang="en-US" altLang="en-US" sz="2400" i="1" dirty="0" err="1"/>
              <a:t>aBC</a:t>
            </a:r>
            <a:r>
              <a:rPr lang="en-US" altLang="en-US" sz="2400" i="1" dirty="0"/>
              <a:t>, </a:t>
            </a:r>
            <a:r>
              <a:rPr lang="en-US" altLang="en-US" sz="2400" i="1" dirty="0" err="1"/>
              <a:t>aBc</a:t>
            </a:r>
            <a:r>
              <a:rPr lang="en-US" altLang="en-US" sz="2400" i="1" dirty="0"/>
              <a:t>, </a:t>
            </a:r>
            <a:r>
              <a:rPr lang="en-US" altLang="en-US" sz="2400" i="1" dirty="0" err="1"/>
              <a:t>abC</a:t>
            </a:r>
            <a:r>
              <a:rPr lang="en-US" altLang="en-US" sz="2400" i="1" dirty="0"/>
              <a:t>, </a:t>
            </a:r>
            <a:r>
              <a:rPr lang="en-US" altLang="en-US" sz="2400" i="1" dirty="0" err="1"/>
              <a:t>abc</a:t>
            </a:r>
            <a:endParaRPr lang="en-US" altLang="en-US" sz="2400" i="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CC981-58B7-814D-A1EB-5C2496EBA800}"/>
              </a:ext>
            </a:extLst>
          </p:cNvPr>
          <p:cNvSpPr>
            <a:spLocks noGrp="1"/>
          </p:cNvSpPr>
          <p:nvPr>
            <p:ph type="title"/>
          </p:nvPr>
        </p:nvSpPr>
        <p:spPr/>
        <p:txBody>
          <a:bodyPr/>
          <a:lstStyle/>
          <a:p>
            <a:endParaRPr lang="en-CH"/>
          </a:p>
        </p:txBody>
      </p:sp>
      <p:sp>
        <p:nvSpPr>
          <p:cNvPr id="3" name="Content Placeholder 2">
            <a:extLst>
              <a:ext uri="{FF2B5EF4-FFF2-40B4-BE49-F238E27FC236}">
                <a16:creationId xmlns:a16="http://schemas.microsoft.com/office/drawing/2014/main" id="{84EFE876-0A8C-F643-B8F6-0E83CD17EBB1}"/>
              </a:ext>
            </a:extLst>
          </p:cNvPr>
          <p:cNvSpPr>
            <a:spLocks noGrp="1"/>
          </p:cNvSpPr>
          <p:nvPr>
            <p:ph idx="1"/>
          </p:nvPr>
        </p:nvSpPr>
        <p:spPr/>
        <p:txBody>
          <a:bodyPr/>
          <a:lstStyle/>
          <a:p>
            <a:endParaRPr lang="en-CH"/>
          </a:p>
        </p:txBody>
      </p:sp>
    </p:spTree>
    <p:extLst>
      <p:ext uri="{BB962C8B-B14F-4D97-AF65-F5344CB8AC3E}">
        <p14:creationId xmlns:p14="http://schemas.microsoft.com/office/powerpoint/2010/main" val="1658089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Question" title="Question Text">
            <a:extLst>
              <a:ext uri="{FF2B5EF4-FFF2-40B4-BE49-F238E27FC236}">
                <a16:creationId xmlns:a16="http://schemas.microsoft.com/office/drawing/2014/main" id="{2CBBCC11-C1DC-31AB-A1C2-59E958817C60}"/>
              </a:ext>
            </a:extLst>
          </p:cNvPr>
          <p:cNvSpPr>
            <a:spLocks noGrp="1"/>
          </p:cNvSpPr>
          <p:nvPr>
            <p:ph type="title"/>
          </p:nvPr>
        </p:nvSpPr>
        <p:spPr>
          <a:xfrm>
            <a:off x="0" y="0"/>
            <a:ext cx="9144000" cy="1661993"/>
          </a:xfrm>
        </p:spPr>
        <p:txBody>
          <a:bodyPr/>
          <a:lstStyle/>
          <a:p>
            <a:r>
              <a:rPr lang="en-US" sz="2400" dirty="0"/>
              <a:t>In a plant species, if the </a:t>
            </a:r>
            <a:r>
              <a:rPr lang="en-US" sz="2400" i="1" dirty="0"/>
              <a:t>B</a:t>
            </a:r>
            <a:r>
              <a:rPr lang="en-US" sz="2400" dirty="0"/>
              <a:t> allele (blue flowers) and the </a:t>
            </a:r>
            <a:r>
              <a:rPr lang="en-US" sz="2400" i="1" dirty="0"/>
              <a:t>b</a:t>
            </a:r>
            <a:r>
              <a:rPr lang="en-US" sz="2400" dirty="0"/>
              <a:t> allele (white flowers) are incompletely dominant (</a:t>
            </a:r>
            <a:r>
              <a:rPr lang="en-US" sz="2400" i="1" dirty="0"/>
              <a:t>Bb</a:t>
            </a:r>
            <a:r>
              <a:rPr lang="en-US" sz="2400" dirty="0"/>
              <a:t> is light blue), what offspring ratio is expected in a cross between a blue-flowered plant and a white-flowered plant? </a:t>
            </a:r>
            <a:endParaRPr lang="en-CH" sz="2400" dirty="0"/>
          </a:p>
        </p:txBody>
      </p:sp>
      <p:sp>
        <p:nvSpPr>
          <p:cNvPr id="6" name="TPAnswers" title="Answer Text">
            <a:extLst>
              <a:ext uri="{FF2B5EF4-FFF2-40B4-BE49-F238E27FC236}">
                <a16:creationId xmlns:a16="http://schemas.microsoft.com/office/drawing/2014/main" id="{120578E9-BE23-FF0A-255F-44A3E6B1A307}"/>
              </a:ext>
            </a:extLst>
          </p:cNvPr>
          <p:cNvSpPr>
            <a:spLocks noGrp="1"/>
          </p:cNvSpPr>
          <p:nvPr>
            <p:ph idx="1"/>
          </p:nvPr>
        </p:nvSpPr>
        <p:spPr>
          <a:xfrm>
            <a:off x="139700" y="2209800"/>
            <a:ext cx="4368800" cy="1836400"/>
          </a:xfrm>
        </p:spPr>
        <p:txBody>
          <a:bodyPr/>
          <a:lstStyle/>
          <a:p>
            <a:pPr>
              <a:defRPr/>
            </a:pPr>
            <a:r>
              <a:rPr lang="en-US" sz="2000"/>
              <a:t>1/4 blue:1/2 light blue:1/4 white</a:t>
            </a:r>
          </a:p>
          <a:p>
            <a:pPr>
              <a:defRPr/>
            </a:pPr>
            <a:r>
              <a:rPr lang="en-US" sz="2000"/>
              <a:t>1/2 blue:1/2 white </a:t>
            </a:r>
          </a:p>
          <a:p>
            <a:pPr>
              <a:defRPr/>
            </a:pPr>
            <a:r>
              <a:rPr lang="en-US" sz="2000"/>
              <a:t>all light blue </a:t>
            </a:r>
          </a:p>
          <a:p>
            <a:pPr>
              <a:defRPr/>
            </a:pPr>
            <a:r>
              <a:rPr lang="en-US" sz="2000"/>
              <a:t>3/4 blue:1/4 white </a:t>
            </a:r>
          </a:p>
          <a:p>
            <a:pPr>
              <a:defRPr/>
            </a:pPr>
            <a:r>
              <a:rPr lang="en-US" sz="2000"/>
              <a:t>1/3 blue:1/3 light blue:1/3 white</a:t>
            </a:r>
            <a:endParaRPr lang="en-CH" sz="2000" dirty="0"/>
          </a:p>
        </p:txBody>
      </p:sp>
      <p:pic>
        <p:nvPicPr>
          <p:cNvPr id="3" name="TPChart" title="Results Chart">
            <a:extLst>
              <a:ext uri="{FF2B5EF4-FFF2-40B4-BE49-F238E27FC236}">
                <a16:creationId xmlns:a16="http://schemas.microsoft.com/office/drawing/2014/main" id="{7B2488F8-FC07-AD95-1012-9E46D0546C27}"/>
              </a:ext>
            </a:extLst>
          </p:cNvPr>
          <p:cNvPicPr>
            <a:picLocks/>
          </p:cNvPicPr>
          <p:nvPr>
            <p:custDataLst>
              <p:tags r:id="rId2"/>
            </p:custDataLst>
          </p:nvPr>
        </p:nvPicPr>
        <p:blipFill>
          <a:blip r:embed="rId4"/>
          <a:stretch>
            <a:fillRect/>
          </a:stretch>
        </p:blipFill>
        <p:spPr>
          <a:xfrm>
            <a:off x="4508500" y="1600200"/>
            <a:ext cx="4572000" cy="5143500"/>
          </a:xfrm>
          <a:prstGeom prst="rect">
            <a:avLst/>
          </a:prstGeom>
        </p:spPr>
      </p:pic>
    </p:spTree>
    <p:custDataLst>
      <p:tags r:id="rId1"/>
    </p:custDataLst>
    <p:extLst>
      <p:ext uri="{BB962C8B-B14F-4D97-AF65-F5344CB8AC3E}">
        <p14:creationId xmlns:p14="http://schemas.microsoft.com/office/powerpoint/2010/main" val="2481987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Question" title="Question Text">
            <a:extLst>
              <a:ext uri="{FF2B5EF4-FFF2-40B4-BE49-F238E27FC236}">
                <a16:creationId xmlns:a16="http://schemas.microsoft.com/office/drawing/2014/main" id="{52A19EFD-35E8-C90B-C665-F7BB654D9B69}"/>
              </a:ext>
            </a:extLst>
          </p:cNvPr>
          <p:cNvSpPr>
            <a:spLocks noGrp="1"/>
          </p:cNvSpPr>
          <p:nvPr>
            <p:ph type="title"/>
          </p:nvPr>
        </p:nvSpPr>
        <p:spPr>
          <a:xfrm>
            <a:off x="0" y="0"/>
            <a:ext cx="9144000" cy="2031325"/>
          </a:xfrm>
        </p:spPr>
        <p:txBody>
          <a:bodyPr/>
          <a:lstStyle/>
          <a:p>
            <a:r>
              <a:rPr lang="en-US" altLang="en-US" dirty="0"/>
              <a:t>Mendel’s first postulate is “</a:t>
            </a:r>
            <a:r>
              <a:rPr lang="en-US" altLang="ja-JP" i="1" dirty="0"/>
              <a:t>Genetic characters are controlled by unit factors existing in pairs in an individual</a:t>
            </a:r>
            <a:r>
              <a:rPr lang="en-US" altLang="ja-JP" dirty="0"/>
              <a:t>.</a:t>
            </a:r>
            <a:r>
              <a:rPr lang="en-US" altLang="en-US" dirty="0"/>
              <a:t>”</a:t>
            </a:r>
            <a:r>
              <a:rPr lang="en-US" altLang="ja-JP" dirty="0"/>
              <a:t> What is a modern term for </a:t>
            </a:r>
            <a:r>
              <a:rPr lang="en-US" altLang="en-US" dirty="0"/>
              <a:t>“</a:t>
            </a:r>
            <a:r>
              <a:rPr lang="en-US" altLang="ja-JP" dirty="0"/>
              <a:t>unit factors</a:t>
            </a:r>
            <a:r>
              <a:rPr lang="en-US" altLang="en-US" dirty="0"/>
              <a:t>”</a:t>
            </a:r>
            <a:r>
              <a:rPr lang="en-US" altLang="ja-JP" dirty="0"/>
              <a:t>?</a:t>
            </a:r>
            <a:endParaRPr lang="en-CH" dirty="0"/>
          </a:p>
        </p:txBody>
      </p:sp>
      <p:sp>
        <p:nvSpPr>
          <p:cNvPr id="6" name="TPAnswers" title="Answer Text">
            <a:extLst>
              <a:ext uri="{FF2B5EF4-FFF2-40B4-BE49-F238E27FC236}">
                <a16:creationId xmlns:a16="http://schemas.microsoft.com/office/drawing/2014/main" id="{0EFDA1F2-1069-A545-F21B-5994811BE1D6}"/>
              </a:ext>
            </a:extLst>
          </p:cNvPr>
          <p:cNvSpPr>
            <a:spLocks noGrp="1"/>
          </p:cNvSpPr>
          <p:nvPr>
            <p:ph idx="1"/>
          </p:nvPr>
        </p:nvSpPr>
        <p:spPr>
          <a:xfrm>
            <a:off x="457200" y="2482492"/>
            <a:ext cx="4368800" cy="2298065"/>
          </a:xfrm>
        </p:spPr>
        <p:txBody>
          <a:bodyPr/>
          <a:lstStyle/>
          <a:p>
            <a:r>
              <a:rPr lang="en-US"/>
              <a:t>genes</a:t>
            </a:r>
          </a:p>
          <a:p>
            <a:r>
              <a:rPr lang="en-US"/>
              <a:t>chromosomes</a:t>
            </a:r>
          </a:p>
          <a:p>
            <a:r>
              <a:rPr lang="en-US"/>
              <a:t>DNA</a:t>
            </a:r>
          </a:p>
          <a:p>
            <a:r>
              <a:rPr lang="en-US"/>
              <a:t>phenotypes</a:t>
            </a:r>
          </a:p>
          <a:p>
            <a:r>
              <a:rPr lang="en-US"/>
              <a:t>alleles</a:t>
            </a:r>
            <a:endParaRPr lang="en-US" dirty="0"/>
          </a:p>
        </p:txBody>
      </p:sp>
      <p:pic>
        <p:nvPicPr>
          <p:cNvPr id="3" name="TPChart" title="Results Chart">
            <a:extLst>
              <a:ext uri="{FF2B5EF4-FFF2-40B4-BE49-F238E27FC236}">
                <a16:creationId xmlns:a16="http://schemas.microsoft.com/office/drawing/2014/main" id="{5861F0EF-4DD5-A523-A595-872D00D97F2E}"/>
              </a:ext>
            </a:extLst>
          </p:cNvPr>
          <p:cNvPicPr>
            <a:picLocks/>
          </p:cNvPicPr>
          <p:nvPr>
            <p:custDataLst>
              <p:tags r:id="rId2"/>
            </p:custDataLst>
          </p:nvPr>
        </p:nvPicPr>
        <p:blipFill>
          <a:blip r:embed="rId4"/>
          <a:stretch>
            <a:fillRect/>
          </a:stretch>
        </p:blipFill>
        <p:spPr>
          <a:xfrm>
            <a:off x="4953000" y="2031324"/>
            <a:ext cx="4127500" cy="4712375"/>
          </a:xfrm>
          <a:prstGeom prst="rect">
            <a:avLst/>
          </a:prstGeom>
        </p:spPr>
      </p:pic>
    </p:spTree>
    <p:custDataLst>
      <p:tags r:id="rId1"/>
    </p:custDataLst>
    <p:extLst>
      <p:ext uri="{BB962C8B-B14F-4D97-AF65-F5344CB8AC3E}">
        <p14:creationId xmlns:p14="http://schemas.microsoft.com/office/powerpoint/2010/main" val="1678798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Rectangle 7"/>
          <p:cNvSpPr>
            <a:spLocks noGrp="1" noChangeArrowheads="1"/>
          </p:cNvSpPr>
          <p:nvPr>
            <p:ph type="title"/>
          </p:nvPr>
        </p:nvSpPr>
        <p:spPr>
          <a:xfrm>
            <a:off x="0" y="0"/>
            <a:ext cx="9144000" cy="1661993"/>
          </a:xfrm>
        </p:spPr>
        <p:txBody>
          <a:bodyPr/>
          <a:lstStyle/>
          <a:p>
            <a:pPr>
              <a:defRPr/>
            </a:pPr>
            <a:r>
              <a:rPr lang="en-US" sz="2400" dirty="0"/>
              <a:t>In a plant species, if the </a:t>
            </a:r>
            <a:r>
              <a:rPr lang="en-US" sz="2400" i="1" dirty="0"/>
              <a:t>B</a:t>
            </a:r>
            <a:r>
              <a:rPr lang="en-US" sz="2400" dirty="0"/>
              <a:t> allele (blue flowers) and the </a:t>
            </a:r>
            <a:r>
              <a:rPr lang="en-US" sz="2400" i="1" dirty="0"/>
              <a:t>b</a:t>
            </a:r>
            <a:r>
              <a:rPr lang="en-US" sz="2400" dirty="0"/>
              <a:t> allele (white flowers) are incompletely dominant (</a:t>
            </a:r>
            <a:r>
              <a:rPr lang="en-US" sz="2400" i="1" dirty="0"/>
              <a:t>Bb</a:t>
            </a:r>
            <a:r>
              <a:rPr lang="en-US" sz="2400" dirty="0"/>
              <a:t> is light blue), what offspring ratio is expected in a cross between a blue-flowered plant and a white-flowered plant? </a:t>
            </a:r>
          </a:p>
        </p:txBody>
      </p:sp>
      <p:sp>
        <p:nvSpPr>
          <p:cNvPr id="6152" name="Rectangle 8"/>
          <p:cNvSpPr>
            <a:spLocks noGrp="1" noChangeArrowheads="1"/>
          </p:cNvSpPr>
          <p:nvPr>
            <p:ph idx="1"/>
          </p:nvPr>
        </p:nvSpPr>
        <p:spPr>
          <a:xfrm>
            <a:off x="457200" y="2971800"/>
            <a:ext cx="8229600" cy="1744663"/>
          </a:xfrm>
        </p:spPr>
        <p:txBody>
          <a:bodyPr/>
          <a:lstStyle/>
          <a:p>
            <a:pPr>
              <a:buFont typeface="+mj-lt"/>
              <a:buAutoNum type="alphaLcParenR" startAt="3"/>
              <a:defRPr/>
            </a:pPr>
            <a:r>
              <a:rPr lang="en-US" altLang="en-US" dirty="0"/>
              <a:t>all light blue </a:t>
            </a:r>
          </a:p>
          <a:p>
            <a:pPr marL="0" indent="0">
              <a:buFont typeface="Arial" panose="020B0604020202020204" pitchFamily="34" charset="0"/>
              <a:buNone/>
              <a:defRPr/>
            </a:pPr>
            <a:br>
              <a:rPr lang="en-US" altLang="en-US" dirty="0"/>
            </a:br>
            <a:r>
              <a:rPr lang="en-US" altLang="en-US" dirty="0"/>
              <a:t>The cross is </a:t>
            </a:r>
            <a:r>
              <a:rPr lang="en-US" altLang="en-US" i="1" dirty="0"/>
              <a:t>BB</a:t>
            </a:r>
            <a:r>
              <a:rPr lang="en-US" altLang="en-US" dirty="0"/>
              <a:t> </a:t>
            </a:r>
            <a:r>
              <a:rPr lang="en-US" altLang="en-US" dirty="0">
                <a:sym typeface="Symbol" panose="05050102010706020507" pitchFamily="18" charset="2"/>
              </a:rPr>
              <a:t></a:t>
            </a:r>
            <a:r>
              <a:rPr lang="en-US" altLang="en-US" dirty="0"/>
              <a:t> </a:t>
            </a:r>
            <a:r>
              <a:rPr lang="en-US" altLang="en-US" i="1" dirty="0"/>
              <a:t>bb</a:t>
            </a:r>
            <a:r>
              <a:rPr lang="en-US" altLang="en-US" dirty="0"/>
              <a:t>, which would yield all </a:t>
            </a:r>
            <a:r>
              <a:rPr lang="en-US" altLang="en-US" i="1" dirty="0"/>
              <a:t>Bb</a:t>
            </a:r>
            <a:r>
              <a:rPr lang="en-US" altLang="en-US" dirty="0"/>
              <a:t> (light blue) offspring.</a:t>
            </a:r>
          </a:p>
        </p:txBody>
      </p:sp>
    </p:spTree>
    <p:extLst>
      <p:ext uri="{BB962C8B-B14F-4D97-AF65-F5344CB8AC3E}">
        <p14:creationId xmlns:p14="http://schemas.microsoft.com/office/powerpoint/2010/main" val="1504645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Question" title="Question Text">
            <a:extLst>
              <a:ext uri="{FF2B5EF4-FFF2-40B4-BE49-F238E27FC236}">
                <a16:creationId xmlns:a16="http://schemas.microsoft.com/office/drawing/2014/main" id="{D869496E-50EE-7D0C-7615-E05607F054A1}"/>
              </a:ext>
            </a:extLst>
          </p:cNvPr>
          <p:cNvSpPr>
            <a:spLocks noGrp="1"/>
          </p:cNvSpPr>
          <p:nvPr>
            <p:ph type="title"/>
          </p:nvPr>
        </p:nvSpPr>
        <p:spPr>
          <a:xfrm>
            <a:off x="0" y="0"/>
            <a:ext cx="9144000" cy="1569660"/>
          </a:xfrm>
        </p:spPr>
        <p:txBody>
          <a:bodyPr/>
          <a:lstStyle/>
          <a:p>
            <a:r>
              <a:rPr lang="en-US" dirty="0"/>
              <a:t>If a mother has type A blood and her son has type O blood, what are the possible blood types of her son</a:t>
            </a:r>
            <a:r>
              <a:rPr lang="en-US" altLang="ja-JP" dirty="0"/>
              <a:t>’s father? </a:t>
            </a:r>
            <a:endParaRPr lang="en-CH" dirty="0"/>
          </a:p>
        </p:txBody>
      </p:sp>
      <p:sp>
        <p:nvSpPr>
          <p:cNvPr id="6" name="TPAnswers" title="Answer Text">
            <a:extLst>
              <a:ext uri="{FF2B5EF4-FFF2-40B4-BE49-F238E27FC236}">
                <a16:creationId xmlns:a16="http://schemas.microsoft.com/office/drawing/2014/main" id="{57011291-97F0-E6DB-9C58-51C5A8F2C63E}"/>
              </a:ext>
            </a:extLst>
          </p:cNvPr>
          <p:cNvSpPr>
            <a:spLocks noGrp="1"/>
          </p:cNvSpPr>
          <p:nvPr>
            <p:ph idx="1"/>
          </p:nvPr>
        </p:nvSpPr>
        <p:spPr>
          <a:xfrm>
            <a:off x="203200" y="2209800"/>
            <a:ext cx="4368800" cy="2298065"/>
          </a:xfrm>
        </p:spPr>
        <p:txBody>
          <a:bodyPr/>
          <a:lstStyle/>
          <a:p>
            <a:pPr>
              <a:defRPr/>
            </a:pPr>
            <a:r>
              <a:rPr lang="en-US"/>
              <a:t>type O only</a:t>
            </a:r>
          </a:p>
          <a:p>
            <a:pPr>
              <a:defRPr/>
            </a:pPr>
            <a:r>
              <a:rPr lang="en-US"/>
              <a:t>types A or O</a:t>
            </a:r>
          </a:p>
          <a:p>
            <a:pPr>
              <a:defRPr/>
            </a:pPr>
            <a:r>
              <a:rPr lang="en-US"/>
              <a:t>types B or O</a:t>
            </a:r>
          </a:p>
          <a:p>
            <a:pPr>
              <a:defRPr/>
            </a:pPr>
            <a:r>
              <a:rPr lang="en-US"/>
              <a:t>types A, B, or O</a:t>
            </a:r>
          </a:p>
          <a:p>
            <a:pPr>
              <a:defRPr/>
            </a:pPr>
            <a:r>
              <a:rPr lang="en-US"/>
              <a:t>any blood type</a:t>
            </a:r>
            <a:endParaRPr lang="en-US" dirty="0"/>
          </a:p>
        </p:txBody>
      </p:sp>
      <p:pic>
        <p:nvPicPr>
          <p:cNvPr id="8" name="TPChart" title="Results Chart">
            <a:extLst>
              <a:ext uri="{FF2B5EF4-FFF2-40B4-BE49-F238E27FC236}">
                <a16:creationId xmlns:a16="http://schemas.microsoft.com/office/drawing/2014/main" id="{7D5C34D1-8711-9EA6-ABAF-21D9DA852DB4}"/>
              </a:ext>
            </a:extLst>
          </p:cNvPr>
          <p:cNvPicPr>
            <a:picLocks/>
          </p:cNvPicPr>
          <p:nvPr>
            <p:custDataLst>
              <p:tags r:id="rId2"/>
            </p:custDataLst>
          </p:nvPr>
        </p:nvPicPr>
        <p:blipFill>
          <a:blip r:embed="rId4"/>
          <a:stretch>
            <a:fillRect/>
          </a:stretch>
        </p:blipFill>
        <p:spPr>
          <a:xfrm>
            <a:off x="4508500" y="1600200"/>
            <a:ext cx="4572000" cy="5143500"/>
          </a:xfrm>
          <a:prstGeom prst="rect">
            <a:avLst/>
          </a:prstGeom>
        </p:spPr>
      </p:pic>
    </p:spTree>
    <p:custDataLst>
      <p:tags r:id="rId1"/>
    </p:custDataLst>
    <p:extLst>
      <p:ext uri="{BB962C8B-B14F-4D97-AF65-F5344CB8AC3E}">
        <p14:creationId xmlns:p14="http://schemas.microsoft.com/office/powerpoint/2010/main" val="2629694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Rectangle 7"/>
          <p:cNvSpPr>
            <a:spLocks noGrp="1" noChangeArrowheads="1"/>
          </p:cNvSpPr>
          <p:nvPr>
            <p:ph type="title"/>
          </p:nvPr>
        </p:nvSpPr>
        <p:spPr>
          <a:xfrm>
            <a:off x="0" y="0"/>
            <a:ext cx="9144000" cy="1570038"/>
          </a:xfrm>
        </p:spPr>
        <p:txBody>
          <a:bodyPr/>
          <a:lstStyle/>
          <a:p>
            <a:pPr>
              <a:defRPr/>
            </a:pPr>
            <a:r>
              <a:rPr lang="en-US" dirty="0"/>
              <a:t>If a mother has type A blood and her son has type O blood, what are the possible blood types of her son</a:t>
            </a:r>
            <a:r>
              <a:rPr lang="en-US" altLang="ja-JP" dirty="0"/>
              <a:t>’s father?</a:t>
            </a:r>
            <a:endParaRPr lang="en-US" dirty="0"/>
          </a:p>
        </p:txBody>
      </p:sp>
      <p:sp>
        <p:nvSpPr>
          <p:cNvPr id="9224" name="Rectangle 8"/>
          <p:cNvSpPr>
            <a:spLocks noGrp="1" noChangeArrowheads="1"/>
          </p:cNvSpPr>
          <p:nvPr>
            <p:ph idx="1"/>
          </p:nvPr>
        </p:nvSpPr>
        <p:spPr>
          <a:xfrm>
            <a:off x="457200" y="2971800"/>
            <a:ext cx="8229600" cy="2544763"/>
          </a:xfrm>
        </p:spPr>
        <p:txBody>
          <a:bodyPr/>
          <a:lstStyle/>
          <a:p>
            <a:pPr>
              <a:buFont typeface="+mj-lt"/>
              <a:buAutoNum type="alphaLcParenR" startAt="4"/>
              <a:defRPr/>
            </a:pPr>
            <a:r>
              <a:rPr lang="en-US" altLang="en-US" dirty="0"/>
              <a:t>types A, B, or O</a:t>
            </a:r>
          </a:p>
          <a:p>
            <a:pPr marL="0" indent="0">
              <a:buFont typeface="Arial" panose="020B0604020202020204" pitchFamily="34" charset="0"/>
              <a:buNone/>
              <a:defRPr/>
            </a:pPr>
            <a:br>
              <a:rPr lang="en-US" altLang="en-US" dirty="0"/>
            </a:br>
            <a:r>
              <a:rPr lang="en-US" altLang="en-US" dirty="0"/>
              <a:t>For the son to be </a:t>
            </a:r>
            <a:r>
              <a:rPr lang="en-US" altLang="en-US" i="1" dirty="0"/>
              <a:t>I</a:t>
            </a:r>
            <a:r>
              <a:rPr lang="en-US" altLang="en-US" i="1" baseline="30000" dirty="0"/>
              <a:t>O</a:t>
            </a:r>
            <a:r>
              <a:rPr lang="en-US" altLang="en-US" i="1" dirty="0"/>
              <a:t>I</a:t>
            </a:r>
            <a:r>
              <a:rPr lang="en-US" altLang="en-US" i="1" baseline="30000" dirty="0"/>
              <a:t>O</a:t>
            </a:r>
            <a:r>
              <a:rPr lang="en-US" altLang="en-US" dirty="0"/>
              <a:t>, he must inherit an </a:t>
            </a:r>
            <a:r>
              <a:rPr lang="en-US" altLang="en-US" i="1" dirty="0"/>
              <a:t>I</a:t>
            </a:r>
            <a:r>
              <a:rPr lang="en-US" altLang="en-US" i="1" baseline="30000" dirty="0"/>
              <a:t>O</a:t>
            </a:r>
            <a:r>
              <a:rPr lang="en-US" altLang="en-US" dirty="0"/>
              <a:t> allele from each parent. Therefore, the father must carry the </a:t>
            </a:r>
            <a:r>
              <a:rPr lang="en-US" altLang="en-US" i="1" dirty="0"/>
              <a:t>I</a:t>
            </a:r>
            <a:r>
              <a:rPr lang="en-US" altLang="en-US" i="1" baseline="30000" dirty="0"/>
              <a:t>O</a:t>
            </a:r>
            <a:r>
              <a:rPr lang="en-US" altLang="en-US" dirty="0"/>
              <a:t> allele, so the father could be </a:t>
            </a:r>
            <a:r>
              <a:rPr lang="en-US" altLang="en-US" i="1" dirty="0"/>
              <a:t>I</a:t>
            </a:r>
            <a:r>
              <a:rPr lang="en-US" altLang="en-US" i="1" baseline="30000" dirty="0"/>
              <a:t>O</a:t>
            </a:r>
            <a:r>
              <a:rPr lang="en-US" altLang="en-US" i="1" dirty="0"/>
              <a:t>I</a:t>
            </a:r>
            <a:r>
              <a:rPr lang="en-US" altLang="en-US" i="1" baseline="30000" dirty="0"/>
              <a:t>O</a:t>
            </a:r>
            <a:r>
              <a:rPr lang="en-US" altLang="en-US" dirty="0"/>
              <a:t> (type O), </a:t>
            </a:r>
            <a:r>
              <a:rPr lang="en-US" altLang="en-US" i="1" dirty="0"/>
              <a:t>I</a:t>
            </a:r>
            <a:r>
              <a:rPr lang="en-US" altLang="en-US" i="1" baseline="30000" dirty="0"/>
              <a:t>A</a:t>
            </a:r>
            <a:r>
              <a:rPr lang="en-US" altLang="en-US" i="1" dirty="0"/>
              <a:t>I</a:t>
            </a:r>
            <a:r>
              <a:rPr lang="en-US" altLang="en-US" i="1" baseline="30000" dirty="0"/>
              <a:t>O</a:t>
            </a:r>
            <a:r>
              <a:rPr lang="en-US" altLang="en-US" dirty="0"/>
              <a:t> (type A), or </a:t>
            </a:r>
            <a:r>
              <a:rPr lang="en-US" altLang="en-US" i="1" dirty="0"/>
              <a:t>I</a:t>
            </a:r>
            <a:r>
              <a:rPr lang="en-US" altLang="en-US" i="1" baseline="30000" dirty="0"/>
              <a:t>B</a:t>
            </a:r>
            <a:r>
              <a:rPr lang="en-US" altLang="en-US" i="1" dirty="0"/>
              <a:t>I</a:t>
            </a:r>
            <a:r>
              <a:rPr lang="en-US" altLang="en-US" i="1" baseline="30000" dirty="0"/>
              <a:t>O</a:t>
            </a:r>
            <a:r>
              <a:rPr lang="en-US" altLang="en-US" dirty="0"/>
              <a:t> (type B). </a:t>
            </a:r>
          </a:p>
        </p:txBody>
      </p:sp>
    </p:spTree>
    <p:extLst>
      <p:ext uri="{BB962C8B-B14F-4D97-AF65-F5344CB8AC3E}">
        <p14:creationId xmlns:p14="http://schemas.microsoft.com/office/powerpoint/2010/main" val="4188390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Question" title="Question Text">
            <a:extLst>
              <a:ext uri="{FF2B5EF4-FFF2-40B4-BE49-F238E27FC236}">
                <a16:creationId xmlns:a16="http://schemas.microsoft.com/office/drawing/2014/main" id="{D4EF4A09-8BDE-FF01-E72D-1102678FA54E}"/>
              </a:ext>
            </a:extLst>
          </p:cNvPr>
          <p:cNvSpPr>
            <a:spLocks noGrp="1"/>
          </p:cNvSpPr>
          <p:nvPr>
            <p:ph type="title"/>
          </p:nvPr>
        </p:nvSpPr>
        <p:spPr>
          <a:xfrm>
            <a:off x="0" y="0"/>
            <a:ext cx="9144000" cy="1384995"/>
          </a:xfrm>
        </p:spPr>
        <p:txBody>
          <a:bodyPr/>
          <a:lstStyle/>
          <a:p>
            <a:r>
              <a:rPr lang="en-US" sz="2600" dirty="0"/>
              <a:t>A cross between two short-tailed mice results in offspring in the ratio of 2/3 short-tailed and 1/3 long-tailed. The best explanation for this result is that _____.</a:t>
            </a:r>
            <a:endParaRPr lang="en-CH" sz="2600" dirty="0"/>
          </a:p>
        </p:txBody>
      </p:sp>
      <p:sp>
        <p:nvSpPr>
          <p:cNvPr id="6" name="TPAnswers" title="Answer Text">
            <a:extLst>
              <a:ext uri="{FF2B5EF4-FFF2-40B4-BE49-F238E27FC236}">
                <a16:creationId xmlns:a16="http://schemas.microsoft.com/office/drawing/2014/main" id="{B8E275DB-DD4C-6D97-A8BC-948DED1B36C1}"/>
              </a:ext>
            </a:extLst>
          </p:cNvPr>
          <p:cNvSpPr>
            <a:spLocks noGrp="1"/>
          </p:cNvSpPr>
          <p:nvPr>
            <p:ph idx="1"/>
          </p:nvPr>
        </p:nvSpPr>
        <p:spPr>
          <a:xfrm>
            <a:off x="139700" y="2209800"/>
            <a:ext cx="4368800" cy="2144177"/>
          </a:xfrm>
        </p:spPr>
        <p:txBody>
          <a:bodyPr/>
          <a:lstStyle/>
          <a:p>
            <a:pPr>
              <a:defRPr/>
            </a:pPr>
            <a:r>
              <a:rPr lang="en-US" sz="2000"/>
              <a:t>two alleles are codominant</a:t>
            </a:r>
          </a:p>
          <a:p>
            <a:pPr>
              <a:defRPr/>
            </a:pPr>
            <a:r>
              <a:rPr lang="en-US" sz="2000"/>
              <a:t>there is a recessive lethal allele</a:t>
            </a:r>
          </a:p>
          <a:p>
            <a:pPr>
              <a:defRPr/>
            </a:pPr>
            <a:r>
              <a:rPr lang="en-US" sz="2000"/>
              <a:t>there are at least three alleles</a:t>
            </a:r>
          </a:p>
          <a:p>
            <a:pPr>
              <a:defRPr/>
            </a:pPr>
            <a:r>
              <a:rPr lang="en-US" sz="2000"/>
              <a:t>there is simple dominance between two alleles</a:t>
            </a:r>
          </a:p>
          <a:p>
            <a:pPr>
              <a:defRPr/>
            </a:pPr>
            <a:r>
              <a:rPr lang="en-US" sz="2000"/>
              <a:t>there is a dominant lethal allele</a:t>
            </a:r>
            <a:endParaRPr lang="en-CH" sz="2000" dirty="0"/>
          </a:p>
        </p:txBody>
      </p:sp>
      <p:pic>
        <p:nvPicPr>
          <p:cNvPr id="8" name="TPChart" title="Results Chart">
            <a:extLst>
              <a:ext uri="{FF2B5EF4-FFF2-40B4-BE49-F238E27FC236}">
                <a16:creationId xmlns:a16="http://schemas.microsoft.com/office/drawing/2014/main" id="{F45C463C-1CB5-56AC-F7D4-0D75DC24FF79}"/>
              </a:ext>
            </a:extLst>
          </p:cNvPr>
          <p:cNvPicPr>
            <a:picLocks/>
          </p:cNvPicPr>
          <p:nvPr>
            <p:custDataLst>
              <p:tags r:id="rId2"/>
            </p:custDataLst>
          </p:nvPr>
        </p:nvPicPr>
        <p:blipFill>
          <a:blip r:embed="rId4"/>
          <a:stretch>
            <a:fillRect/>
          </a:stretch>
        </p:blipFill>
        <p:spPr>
          <a:xfrm>
            <a:off x="4508500" y="1600200"/>
            <a:ext cx="4572000" cy="5143500"/>
          </a:xfrm>
          <a:prstGeom prst="rect">
            <a:avLst/>
          </a:prstGeom>
        </p:spPr>
      </p:pic>
    </p:spTree>
    <p:custDataLst>
      <p:tags r:id="rId1"/>
    </p:custDataLst>
    <p:extLst>
      <p:ext uri="{BB962C8B-B14F-4D97-AF65-F5344CB8AC3E}">
        <p14:creationId xmlns:p14="http://schemas.microsoft.com/office/powerpoint/2010/main" val="2513366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title"/>
          </p:nvPr>
        </p:nvSpPr>
        <p:spPr>
          <a:xfrm>
            <a:off x="0" y="0"/>
            <a:ext cx="9144000" cy="1384995"/>
          </a:xfrm>
        </p:spPr>
        <p:txBody>
          <a:bodyPr/>
          <a:lstStyle/>
          <a:p>
            <a:pPr>
              <a:defRPr/>
            </a:pPr>
            <a:r>
              <a:rPr lang="en-US" sz="2600" dirty="0"/>
              <a:t>A cross between two short-tailed mice results in offspring in the ratio of 2/3 short-tailed and 1/3 long-tailed. The best explanation for this result is that _____.</a:t>
            </a:r>
          </a:p>
        </p:txBody>
      </p:sp>
      <p:sp>
        <p:nvSpPr>
          <p:cNvPr id="12296" name="Rectangle 8"/>
          <p:cNvSpPr>
            <a:spLocks noGrp="1" noChangeArrowheads="1"/>
          </p:cNvSpPr>
          <p:nvPr>
            <p:ph idx="1"/>
          </p:nvPr>
        </p:nvSpPr>
        <p:spPr>
          <a:xfrm>
            <a:off x="457200" y="2362200"/>
            <a:ext cx="8229600" cy="3940175"/>
          </a:xfrm>
        </p:spPr>
        <p:txBody>
          <a:bodyPr/>
          <a:lstStyle/>
          <a:p>
            <a:pPr>
              <a:buFont typeface="+mj-lt"/>
              <a:buAutoNum type="alphaLcParenR" startAt="2"/>
              <a:defRPr/>
            </a:pPr>
            <a:r>
              <a:rPr lang="en-US" altLang="en-US" dirty="0"/>
              <a:t>there is a recessive lethal allele</a:t>
            </a:r>
          </a:p>
          <a:p>
            <a:pPr>
              <a:buFont typeface="Arial" panose="020B0604020202020204" pitchFamily="34" charset="0"/>
              <a:buAutoNum type="alphaLcParenR" startAt="2"/>
              <a:defRPr/>
            </a:pPr>
            <a:endParaRPr lang="en-US" altLang="en-US" dirty="0"/>
          </a:p>
          <a:p>
            <a:pPr marL="0" indent="0">
              <a:buFont typeface="Arial" panose="020B0604020202020204" pitchFamily="34" charset="0"/>
              <a:buNone/>
              <a:defRPr/>
            </a:pPr>
            <a:r>
              <a:rPr lang="en-US" altLang="en-US" dirty="0"/>
              <a:t>A 2:1 ratio indicates a “missing” phenotypic class, suggesting a homozygous (recessive) lethal allele. The cross could be represented</a:t>
            </a:r>
          </a:p>
          <a:p>
            <a:pPr marL="233363" indent="0">
              <a:spcBef>
                <a:spcPts val="600"/>
              </a:spcBef>
              <a:spcAft>
                <a:spcPts val="600"/>
              </a:spcAft>
              <a:buFont typeface="Arial" panose="020B0604020202020204" pitchFamily="34" charset="0"/>
              <a:buNone/>
              <a:defRPr/>
            </a:pPr>
            <a:r>
              <a:rPr lang="en-US" altLang="en-US" sz="2400" i="1" dirty="0"/>
              <a:t>T</a:t>
            </a:r>
            <a:r>
              <a:rPr lang="en-US" altLang="en-US" sz="2400" i="1" baseline="30000" dirty="0"/>
              <a:t>S</a:t>
            </a:r>
            <a:r>
              <a:rPr lang="en-US" altLang="en-US" sz="2400" i="1" dirty="0"/>
              <a:t>T</a:t>
            </a:r>
            <a:r>
              <a:rPr lang="en-US" altLang="en-US" sz="2400" i="1" baseline="30000" dirty="0"/>
              <a:t>L</a:t>
            </a:r>
            <a:r>
              <a:rPr lang="en-US" altLang="en-US" sz="2400" dirty="0"/>
              <a:t> </a:t>
            </a:r>
            <a:r>
              <a:rPr lang="en-US" altLang="en-US" sz="2400" dirty="0">
                <a:sym typeface="Symbol" panose="05050102010706020507" pitchFamily="18" charset="2"/>
              </a:rPr>
              <a:t></a:t>
            </a:r>
            <a:r>
              <a:rPr lang="en-US" altLang="en-US" sz="2400" dirty="0"/>
              <a:t> </a:t>
            </a:r>
            <a:r>
              <a:rPr lang="en-US" altLang="en-US" sz="2400" i="1" dirty="0"/>
              <a:t>T</a:t>
            </a:r>
            <a:r>
              <a:rPr lang="en-US" altLang="en-US" sz="2400" i="1" baseline="30000" dirty="0"/>
              <a:t>S</a:t>
            </a:r>
            <a:r>
              <a:rPr lang="en-US" altLang="en-US" sz="2400" i="1" dirty="0"/>
              <a:t>T</a:t>
            </a:r>
            <a:r>
              <a:rPr lang="en-US" altLang="en-US" sz="2400" i="1" baseline="30000" dirty="0"/>
              <a:t>L</a:t>
            </a:r>
            <a:r>
              <a:rPr lang="en-US" altLang="en-US" sz="2400" dirty="0"/>
              <a:t> </a:t>
            </a:r>
            <a:r>
              <a:rPr lang="en-US" altLang="en-US" sz="2400" dirty="0">
                <a:sym typeface="Symbol" panose="05050102010706020507" pitchFamily="18" charset="2"/>
              </a:rPr>
              <a:t></a:t>
            </a:r>
            <a:r>
              <a:rPr lang="en-US" altLang="en-US" sz="2400" dirty="0"/>
              <a:t> 1/4 </a:t>
            </a:r>
            <a:r>
              <a:rPr lang="en-US" altLang="en-US" sz="2400" i="1" dirty="0"/>
              <a:t>T</a:t>
            </a:r>
            <a:r>
              <a:rPr lang="en-US" altLang="en-US" sz="2400" i="1" baseline="30000" dirty="0"/>
              <a:t>L</a:t>
            </a:r>
            <a:r>
              <a:rPr lang="en-US" altLang="en-US" sz="2400" i="1" dirty="0"/>
              <a:t>T</a:t>
            </a:r>
            <a:r>
              <a:rPr lang="en-US" altLang="en-US" sz="2400" i="1" baseline="30000" dirty="0"/>
              <a:t>L</a:t>
            </a:r>
            <a:r>
              <a:rPr lang="en-US" altLang="en-US" sz="2400" dirty="0"/>
              <a:t> (long-tailed), 1/2 </a:t>
            </a:r>
            <a:r>
              <a:rPr lang="en-US" altLang="en-US" sz="2400" i="1" dirty="0"/>
              <a:t>T</a:t>
            </a:r>
            <a:r>
              <a:rPr lang="en-US" altLang="en-US" sz="2400" i="1" baseline="30000" dirty="0"/>
              <a:t>S</a:t>
            </a:r>
            <a:r>
              <a:rPr lang="en-US" altLang="en-US" sz="2400" i="1" dirty="0"/>
              <a:t>T</a:t>
            </a:r>
            <a:r>
              <a:rPr lang="en-US" altLang="en-US" sz="2400" i="1" baseline="30000" dirty="0"/>
              <a:t>L</a:t>
            </a:r>
            <a:r>
              <a:rPr lang="en-US" altLang="en-US" sz="2400" dirty="0"/>
              <a:t> (short-tailed), and 1/4 </a:t>
            </a:r>
            <a:r>
              <a:rPr lang="en-US" altLang="en-US" sz="2400" i="1" dirty="0"/>
              <a:t>T</a:t>
            </a:r>
            <a:r>
              <a:rPr lang="en-US" altLang="en-US" sz="2400" i="1" baseline="30000" dirty="0"/>
              <a:t>S</a:t>
            </a:r>
            <a:r>
              <a:rPr lang="en-US" altLang="en-US" sz="2400" i="1" dirty="0"/>
              <a:t>T</a:t>
            </a:r>
            <a:r>
              <a:rPr lang="en-US" altLang="en-US" sz="2400" i="1" baseline="30000" dirty="0"/>
              <a:t>S</a:t>
            </a:r>
            <a:r>
              <a:rPr lang="en-US" altLang="en-US" sz="2400" dirty="0"/>
              <a:t> (lethal, not observed).</a:t>
            </a:r>
          </a:p>
          <a:p>
            <a:pPr marL="0" indent="0">
              <a:buFont typeface="Arial" panose="020B0604020202020204" pitchFamily="34" charset="0"/>
              <a:buNone/>
              <a:defRPr/>
            </a:pPr>
            <a:r>
              <a:rPr lang="en-US" altLang="en-US" dirty="0"/>
              <a:t>In this example </a:t>
            </a:r>
            <a:r>
              <a:rPr lang="en-US" altLang="en-US" i="1" dirty="0"/>
              <a:t>T</a:t>
            </a:r>
            <a:r>
              <a:rPr lang="en-US" altLang="en-US" dirty="0"/>
              <a:t> is pleiotropic: the allele </a:t>
            </a:r>
            <a:r>
              <a:rPr lang="en-US" altLang="en-US" i="1" dirty="0"/>
              <a:t>T</a:t>
            </a:r>
            <a:r>
              <a:rPr lang="en-US" altLang="en-US" i="1" baseline="30000" dirty="0"/>
              <a:t>S</a:t>
            </a:r>
            <a:r>
              <a:rPr lang="en-US" altLang="en-US" dirty="0"/>
              <a:t> is dominant for short tail, yet recessive for lethality.</a:t>
            </a:r>
          </a:p>
        </p:txBody>
      </p:sp>
    </p:spTree>
    <p:extLst>
      <p:ext uri="{BB962C8B-B14F-4D97-AF65-F5344CB8AC3E}">
        <p14:creationId xmlns:p14="http://schemas.microsoft.com/office/powerpoint/2010/main" val="1901975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Question" title="Question Text">
            <a:extLst>
              <a:ext uri="{FF2B5EF4-FFF2-40B4-BE49-F238E27FC236}">
                <a16:creationId xmlns:a16="http://schemas.microsoft.com/office/drawing/2014/main" id="{428D1B3A-5690-6147-4AD2-EF9D2F2F7101}"/>
              </a:ext>
            </a:extLst>
          </p:cNvPr>
          <p:cNvSpPr>
            <a:spLocks noGrp="1"/>
          </p:cNvSpPr>
          <p:nvPr>
            <p:ph type="title"/>
          </p:nvPr>
        </p:nvSpPr>
        <p:spPr>
          <a:xfrm>
            <a:off x="0" y="0"/>
            <a:ext cx="9144000" cy="2031325"/>
          </a:xfrm>
        </p:spPr>
        <p:txBody>
          <a:bodyPr/>
          <a:lstStyle/>
          <a:p>
            <a:r>
              <a:rPr lang="en-US" altLang="en-US" sz="2000" dirty="0"/>
              <a:t>The color of sunflower pollen can be orange, yellow, or white-cream. Crosses reveal that orange is dominant to both yellow and white-cream. However, a cross between true-breeding white-cream and yellow plants produced F</a:t>
            </a:r>
            <a:r>
              <a:rPr lang="en-US" altLang="en-US" sz="2000" baseline="-25000" dirty="0"/>
              <a:t>1</a:t>
            </a:r>
            <a:r>
              <a:rPr lang="en-US" altLang="en-US" sz="2000" dirty="0"/>
              <a:t> plants with orange pollen. The F</a:t>
            </a:r>
            <a:r>
              <a:rPr lang="en-US" altLang="en-US" sz="2000" baseline="-25000" dirty="0"/>
              <a:t>2</a:t>
            </a:r>
            <a:r>
              <a:rPr lang="en-US" altLang="en-US" sz="2000" dirty="0"/>
              <a:t> populations of this cross resulted in a ratio of nine orange: four white-cream: three yellow. What type of inheritance do these results suggest?</a:t>
            </a:r>
            <a:endParaRPr lang="en-CH" sz="2000" dirty="0"/>
          </a:p>
        </p:txBody>
      </p:sp>
      <p:sp>
        <p:nvSpPr>
          <p:cNvPr id="6" name="TPAnswers" title="Answer Text">
            <a:extLst>
              <a:ext uri="{FF2B5EF4-FFF2-40B4-BE49-F238E27FC236}">
                <a16:creationId xmlns:a16="http://schemas.microsoft.com/office/drawing/2014/main" id="{A2C3D5F2-0743-3E16-4508-57D25526CC24}"/>
              </a:ext>
            </a:extLst>
          </p:cNvPr>
          <p:cNvSpPr>
            <a:spLocks noGrp="1"/>
          </p:cNvSpPr>
          <p:nvPr>
            <p:ph idx="1"/>
          </p:nvPr>
        </p:nvSpPr>
        <p:spPr>
          <a:xfrm>
            <a:off x="139700" y="2708195"/>
            <a:ext cx="4368800" cy="2298065"/>
          </a:xfrm>
        </p:spPr>
        <p:txBody>
          <a:bodyPr/>
          <a:lstStyle/>
          <a:p>
            <a:pPr>
              <a:defRPr/>
            </a:pPr>
            <a:r>
              <a:rPr lang="en-US"/>
              <a:t>dominant epistasis </a:t>
            </a:r>
          </a:p>
          <a:p>
            <a:pPr>
              <a:defRPr/>
            </a:pPr>
            <a:r>
              <a:rPr lang="en-US"/>
              <a:t>recessive epistasis</a:t>
            </a:r>
          </a:p>
          <a:p>
            <a:pPr>
              <a:defRPr/>
            </a:pPr>
            <a:r>
              <a:rPr lang="en-US"/>
              <a:t>mitochondrial inheritance</a:t>
            </a:r>
          </a:p>
          <a:p>
            <a:pPr>
              <a:defRPr/>
            </a:pPr>
            <a:r>
              <a:rPr lang="en-US"/>
              <a:t>incomplete dominance </a:t>
            </a:r>
          </a:p>
          <a:p>
            <a:pPr>
              <a:defRPr/>
            </a:pPr>
            <a:r>
              <a:rPr lang="en-US"/>
              <a:t>codominance</a:t>
            </a:r>
            <a:endParaRPr lang="en-US" dirty="0"/>
          </a:p>
        </p:txBody>
      </p:sp>
      <p:pic>
        <p:nvPicPr>
          <p:cNvPr id="8" name="TPChart" title="Results Chart">
            <a:extLst>
              <a:ext uri="{FF2B5EF4-FFF2-40B4-BE49-F238E27FC236}">
                <a16:creationId xmlns:a16="http://schemas.microsoft.com/office/drawing/2014/main" id="{6F09BB53-DEBC-207D-86B9-4122B3F1F620}"/>
              </a:ext>
            </a:extLst>
          </p:cNvPr>
          <p:cNvPicPr>
            <a:picLocks/>
          </p:cNvPicPr>
          <p:nvPr>
            <p:custDataLst>
              <p:tags r:id="rId2"/>
            </p:custDataLst>
          </p:nvPr>
        </p:nvPicPr>
        <p:blipFill>
          <a:blip r:embed="rId4"/>
          <a:stretch>
            <a:fillRect/>
          </a:stretch>
        </p:blipFill>
        <p:spPr>
          <a:xfrm>
            <a:off x="5257800" y="2362200"/>
            <a:ext cx="3822700" cy="4381500"/>
          </a:xfrm>
          <a:prstGeom prst="rect">
            <a:avLst/>
          </a:prstGeom>
        </p:spPr>
      </p:pic>
    </p:spTree>
    <p:custDataLst>
      <p:tags r:id="rId1"/>
    </p:custDataLst>
    <p:extLst>
      <p:ext uri="{BB962C8B-B14F-4D97-AF65-F5344CB8AC3E}">
        <p14:creationId xmlns:p14="http://schemas.microsoft.com/office/powerpoint/2010/main" val="4186972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1" name="Rectangle 11"/>
          <p:cNvSpPr>
            <a:spLocks noGrp="1" noChangeArrowheads="1"/>
          </p:cNvSpPr>
          <p:nvPr>
            <p:ph type="title"/>
          </p:nvPr>
        </p:nvSpPr>
        <p:spPr>
          <a:xfrm>
            <a:off x="0" y="0"/>
            <a:ext cx="9144000" cy="2031325"/>
          </a:xfrm>
        </p:spPr>
        <p:txBody>
          <a:bodyPr/>
          <a:lstStyle/>
          <a:p>
            <a:pPr>
              <a:defRPr/>
            </a:pPr>
            <a:r>
              <a:rPr lang="en-US" altLang="en-US" sz="2000" dirty="0"/>
              <a:t>The color of sunflower pollen can be orange, yellow, or white-cream. Crosses reveal that orange is dominant to both yellow and white-cream. However, a cross between true-breeding white-cream and yellow plants produced F</a:t>
            </a:r>
            <a:r>
              <a:rPr lang="en-US" altLang="en-US" sz="2000" baseline="-25000" dirty="0"/>
              <a:t>1</a:t>
            </a:r>
            <a:r>
              <a:rPr lang="en-US" altLang="en-US" sz="2000" dirty="0"/>
              <a:t> plants with orange pollen. The F</a:t>
            </a:r>
            <a:r>
              <a:rPr lang="en-US" altLang="en-US" sz="2000" baseline="-25000" dirty="0"/>
              <a:t>2</a:t>
            </a:r>
            <a:r>
              <a:rPr lang="en-US" altLang="en-US" sz="2000" dirty="0"/>
              <a:t> populations of this cross resulted in a ratio of nine orange: four white-cream: three yellow. What type of inheritance do these results suggest?</a:t>
            </a:r>
          </a:p>
        </p:txBody>
      </p:sp>
      <p:sp>
        <p:nvSpPr>
          <p:cNvPr id="15372" name="Rectangle 12"/>
          <p:cNvSpPr>
            <a:spLocks noGrp="1" noChangeArrowheads="1"/>
          </p:cNvSpPr>
          <p:nvPr>
            <p:ph idx="1"/>
          </p:nvPr>
        </p:nvSpPr>
        <p:spPr>
          <a:xfrm>
            <a:off x="457200" y="2667000"/>
            <a:ext cx="8610600" cy="2749471"/>
          </a:xfrm>
        </p:spPr>
        <p:txBody>
          <a:bodyPr/>
          <a:lstStyle/>
          <a:p>
            <a:pPr>
              <a:buFont typeface="+mj-lt"/>
              <a:buAutoNum type="alphaLcParenR" startAt="2"/>
              <a:defRPr/>
            </a:pPr>
            <a:r>
              <a:rPr lang="en-US" altLang="en-US" sz="2400" dirty="0"/>
              <a:t>recessive epistasis</a:t>
            </a:r>
          </a:p>
          <a:p>
            <a:pPr>
              <a:buFont typeface="Arial" panose="020B0604020202020204" pitchFamily="34" charset="0"/>
              <a:buAutoNum type="alphaLcParenR" startAt="2"/>
              <a:defRPr/>
            </a:pPr>
            <a:endParaRPr lang="en-US" altLang="en-US" sz="1000" dirty="0"/>
          </a:p>
          <a:p>
            <a:pPr marL="0" indent="0">
              <a:buFont typeface="Arial" panose="020B0604020202020204" pitchFamily="34" charset="0"/>
              <a:buNone/>
              <a:defRPr/>
            </a:pPr>
            <a:r>
              <a:rPr lang="en-US" altLang="en-US" sz="2200" dirty="0"/>
              <a:t>The ratio clearly indicates a modification of 9:3:3:1, indicating two genes are involved, so we can rule out answers c–e. To decide between dominant and recessive epistasis, we need to examine our ratios. The ratio 9:3:4 suggests that the epistatic phenotype (orange in this case) requires the presence of at least one allele in each gene. Therefore, the epistasis is recessive. </a:t>
            </a:r>
          </a:p>
        </p:txBody>
      </p:sp>
    </p:spTree>
    <p:extLst>
      <p:ext uri="{BB962C8B-B14F-4D97-AF65-F5344CB8AC3E}">
        <p14:creationId xmlns:p14="http://schemas.microsoft.com/office/powerpoint/2010/main" val="3500628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Question" title="Question Text">
            <a:extLst>
              <a:ext uri="{FF2B5EF4-FFF2-40B4-BE49-F238E27FC236}">
                <a16:creationId xmlns:a16="http://schemas.microsoft.com/office/drawing/2014/main" id="{1AE0E232-224B-AFB9-419C-1E689B970582}"/>
              </a:ext>
            </a:extLst>
          </p:cNvPr>
          <p:cNvSpPr>
            <a:spLocks noGrp="1"/>
          </p:cNvSpPr>
          <p:nvPr>
            <p:ph type="title"/>
          </p:nvPr>
        </p:nvSpPr>
        <p:spPr>
          <a:xfrm>
            <a:off x="0" y="0"/>
            <a:ext cx="9144000" cy="984885"/>
          </a:xfrm>
        </p:spPr>
        <p:txBody>
          <a:bodyPr/>
          <a:lstStyle/>
          <a:p>
            <a:r>
              <a:rPr lang="en-US" sz="2600" dirty="0"/>
              <a:t>Duchenne muscular dystrophy is caused by a recessive X-linked allele. A man with this disorder _____.</a:t>
            </a:r>
            <a:endParaRPr lang="en-CH" sz="2600" dirty="0"/>
          </a:p>
        </p:txBody>
      </p:sp>
      <p:sp>
        <p:nvSpPr>
          <p:cNvPr id="6" name="TPAnswers" title="Answer Text">
            <a:extLst>
              <a:ext uri="{FF2B5EF4-FFF2-40B4-BE49-F238E27FC236}">
                <a16:creationId xmlns:a16="http://schemas.microsoft.com/office/drawing/2014/main" id="{DC6E2BE8-170D-CF36-D28B-6B7C4ABAFBDA}"/>
              </a:ext>
            </a:extLst>
          </p:cNvPr>
          <p:cNvSpPr>
            <a:spLocks noGrp="1"/>
          </p:cNvSpPr>
          <p:nvPr>
            <p:ph idx="1"/>
          </p:nvPr>
        </p:nvSpPr>
        <p:spPr>
          <a:xfrm>
            <a:off x="304800" y="1741358"/>
            <a:ext cx="4368800" cy="3375283"/>
          </a:xfrm>
        </p:spPr>
        <p:txBody>
          <a:bodyPr/>
          <a:lstStyle/>
          <a:p>
            <a:pPr>
              <a:defRPr/>
            </a:pPr>
            <a:r>
              <a:rPr lang="en-US" sz="2000"/>
              <a:t>could have inherited it from either parent</a:t>
            </a:r>
          </a:p>
          <a:p>
            <a:pPr>
              <a:defRPr/>
            </a:pPr>
            <a:r>
              <a:rPr lang="en-US" sz="2000"/>
              <a:t>must have inherited it from his mother</a:t>
            </a:r>
          </a:p>
          <a:p>
            <a:pPr>
              <a:defRPr/>
            </a:pPr>
            <a:r>
              <a:rPr lang="en-US" sz="2000"/>
              <a:t>must have inherited it from both parents</a:t>
            </a:r>
          </a:p>
          <a:p>
            <a:pPr>
              <a:defRPr/>
            </a:pPr>
            <a:r>
              <a:rPr lang="en-US" sz="2000"/>
              <a:t>can pass it along to all of his children</a:t>
            </a:r>
          </a:p>
          <a:p>
            <a:pPr>
              <a:defRPr/>
            </a:pPr>
            <a:r>
              <a:rPr lang="en-US" sz="2000"/>
              <a:t>can pass it along to only his sons</a:t>
            </a:r>
            <a:endParaRPr lang="en-CH" sz="2000" dirty="0"/>
          </a:p>
        </p:txBody>
      </p:sp>
      <p:pic>
        <p:nvPicPr>
          <p:cNvPr id="3" name="TPChart" title="Results Chart">
            <a:extLst>
              <a:ext uri="{FF2B5EF4-FFF2-40B4-BE49-F238E27FC236}">
                <a16:creationId xmlns:a16="http://schemas.microsoft.com/office/drawing/2014/main" id="{76AB6C2F-491D-F501-FAAE-3743683461B5}"/>
              </a:ext>
            </a:extLst>
          </p:cNvPr>
          <p:cNvPicPr>
            <a:picLocks/>
          </p:cNvPicPr>
          <p:nvPr>
            <p:custDataLst>
              <p:tags r:id="rId2"/>
            </p:custDataLst>
          </p:nvPr>
        </p:nvPicPr>
        <p:blipFill>
          <a:blip r:embed="rId4"/>
          <a:stretch>
            <a:fillRect/>
          </a:stretch>
        </p:blipFill>
        <p:spPr>
          <a:xfrm>
            <a:off x="4508500" y="1600200"/>
            <a:ext cx="4572000" cy="5143500"/>
          </a:xfrm>
          <a:prstGeom prst="rect">
            <a:avLst/>
          </a:prstGeom>
        </p:spPr>
      </p:pic>
    </p:spTree>
    <p:custDataLst>
      <p:tags r:id="rId1"/>
    </p:custDataLst>
    <p:extLst>
      <p:ext uri="{BB962C8B-B14F-4D97-AF65-F5344CB8AC3E}">
        <p14:creationId xmlns:p14="http://schemas.microsoft.com/office/powerpoint/2010/main" val="999459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Rectangle 7"/>
          <p:cNvSpPr>
            <a:spLocks noGrp="1" noChangeArrowheads="1"/>
          </p:cNvSpPr>
          <p:nvPr>
            <p:ph type="title"/>
          </p:nvPr>
        </p:nvSpPr>
        <p:spPr>
          <a:xfrm>
            <a:off x="0" y="0"/>
            <a:ext cx="9144000" cy="984885"/>
          </a:xfrm>
        </p:spPr>
        <p:txBody>
          <a:bodyPr/>
          <a:lstStyle/>
          <a:p>
            <a:pPr>
              <a:defRPr/>
            </a:pPr>
            <a:r>
              <a:rPr lang="en-US" sz="2600" dirty="0"/>
              <a:t>Duchenne muscular dystrophy is caused by a recessive X-linked allele. A man with this disorder _____.</a:t>
            </a:r>
          </a:p>
        </p:txBody>
      </p:sp>
      <p:sp>
        <p:nvSpPr>
          <p:cNvPr id="18440" name="Rectangle 8"/>
          <p:cNvSpPr>
            <a:spLocks noGrp="1" noChangeArrowheads="1"/>
          </p:cNvSpPr>
          <p:nvPr>
            <p:ph idx="1"/>
          </p:nvPr>
        </p:nvSpPr>
        <p:spPr>
          <a:xfrm>
            <a:off x="457200" y="2209800"/>
            <a:ext cx="8229600" cy="2995613"/>
          </a:xfrm>
        </p:spPr>
        <p:txBody>
          <a:bodyPr/>
          <a:lstStyle/>
          <a:p>
            <a:pPr>
              <a:buFont typeface="+mj-lt"/>
              <a:buAutoNum type="alphaLcParenR" startAt="2"/>
              <a:defRPr/>
            </a:pPr>
            <a:r>
              <a:rPr lang="en-US" dirty="0"/>
              <a:t>must have inherited it from his mother</a:t>
            </a:r>
          </a:p>
          <a:p>
            <a:pPr>
              <a:buFont typeface="Arial" panose="020B0604020202020204" pitchFamily="34" charset="0"/>
              <a:buAutoNum type="alphaLcParenR" startAt="2"/>
              <a:defRPr/>
            </a:pPr>
            <a:endParaRPr lang="en-US" dirty="0"/>
          </a:p>
          <a:p>
            <a:pPr marL="0" indent="0">
              <a:buFont typeface="Arial" panose="020B0604020202020204" pitchFamily="34" charset="0"/>
              <a:buNone/>
              <a:defRPr/>
            </a:pPr>
            <a:r>
              <a:rPr lang="en-US" dirty="0"/>
              <a:t>The man must carry only one copy of the allele on his X chromosome, which he must have inherited from his mother. He would have inherited a Y chromosome from his father. He would pass that X chromosome on to only his daughters.</a:t>
            </a:r>
          </a:p>
        </p:txBody>
      </p:sp>
    </p:spTree>
    <p:extLst>
      <p:ext uri="{BB962C8B-B14F-4D97-AF65-F5344CB8AC3E}">
        <p14:creationId xmlns:p14="http://schemas.microsoft.com/office/powerpoint/2010/main" val="2422984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Question" title="Question Text">
            <a:extLst>
              <a:ext uri="{FF2B5EF4-FFF2-40B4-BE49-F238E27FC236}">
                <a16:creationId xmlns:a16="http://schemas.microsoft.com/office/drawing/2014/main" id="{028CF305-9913-E36F-DDF3-0030BA5E6774}"/>
              </a:ext>
            </a:extLst>
          </p:cNvPr>
          <p:cNvSpPr>
            <a:spLocks noGrp="1"/>
          </p:cNvSpPr>
          <p:nvPr>
            <p:ph type="title"/>
          </p:nvPr>
        </p:nvSpPr>
        <p:spPr>
          <a:xfrm>
            <a:off x="0" y="0"/>
            <a:ext cx="9144000" cy="1785104"/>
          </a:xfrm>
        </p:spPr>
        <p:txBody>
          <a:bodyPr/>
          <a:lstStyle/>
          <a:p>
            <a:r>
              <a:rPr lang="en-US" sz="2600" dirty="0"/>
              <a:t>You have read that in guinea pigs, black fur is dominant to white fur. You are surprised then when your two white guinea pigs have all black F</a:t>
            </a:r>
            <a:r>
              <a:rPr lang="en-US" sz="2600" baseline="-25000" dirty="0"/>
              <a:t>1</a:t>
            </a:r>
            <a:r>
              <a:rPr lang="en-US" sz="2600" dirty="0"/>
              <a:t>.  When you cross the F</a:t>
            </a:r>
            <a:r>
              <a:rPr lang="en-US" sz="2600" baseline="-25000" dirty="0"/>
              <a:t>1</a:t>
            </a:r>
            <a:r>
              <a:rPr lang="en-US" sz="2600" dirty="0"/>
              <a:t>, you observe 9:7 </a:t>
            </a:r>
            <a:r>
              <a:rPr lang="en-US" sz="2600" dirty="0" err="1"/>
              <a:t>black:white</a:t>
            </a:r>
            <a:r>
              <a:rPr lang="en-US" sz="2600" dirty="0"/>
              <a:t>. How do you best explain this?</a:t>
            </a:r>
            <a:endParaRPr lang="en-CH" sz="2600" dirty="0"/>
          </a:p>
        </p:txBody>
      </p:sp>
      <p:sp>
        <p:nvSpPr>
          <p:cNvPr id="6" name="TPAnswers" title="Answer Text">
            <a:extLst>
              <a:ext uri="{FF2B5EF4-FFF2-40B4-BE49-F238E27FC236}">
                <a16:creationId xmlns:a16="http://schemas.microsoft.com/office/drawing/2014/main" id="{77E29B40-C580-00D0-6BD1-C5D97B4031A8}"/>
              </a:ext>
            </a:extLst>
          </p:cNvPr>
          <p:cNvSpPr>
            <a:spLocks noGrp="1"/>
          </p:cNvSpPr>
          <p:nvPr>
            <p:ph idx="1"/>
          </p:nvPr>
        </p:nvSpPr>
        <p:spPr>
          <a:xfrm>
            <a:off x="203200" y="2325291"/>
            <a:ext cx="4368800" cy="2575064"/>
          </a:xfrm>
        </p:spPr>
        <p:txBody>
          <a:bodyPr/>
          <a:lstStyle/>
          <a:p>
            <a:pPr>
              <a:defRPr/>
            </a:pPr>
            <a:r>
              <a:rPr lang="en-US" sz="2400"/>
              <a:t>incomplete dominance</a:t>
            </a:r>
          </a:p>
          <a:p>
            <a:pPr>
              <a:defRPr/>
            </a:pPr>
            <a:r>
              <a:rPr lang="en-US" sz="2400"/>
              <a:t>codominance</a:t>
            </a:r>
          </a:p>
          <a:p>
            <a:pPr>
              <a:defRPr/>
            </a:pPr>
            <a:r>
              <a:rPr lang="en-US" sz="2400"/>
              <a:t>lethal alleles</a:t>
            </a:r>
          </a:p>
          <a:p>
            <a:pPr>
              <a:defRPr/>
            </a:pPr>
            <a:r>
              <a:rPr lang="en-US" sz="2400"/>
              <a:t>sex-limited expression</a:t>
            </a:r>
          </a:p>
          <a:p>
            <a:pPr>
              <a:defRPr/>
            </a:pPr>
            <a:r>
              <a:rPr lang="en-US" sz="2400"/>
              <a:t>Two genes are responsible for the trait</a:t>
            </a:r>
            <a:endParaRPr lang="en-US" sz="2400" dirty="0"/>
          </a:p>
        </p:txBody>
      </p:sp>
      <p:pic>
        <p:nvPicPr>
          <p:cNvPr id="3" name="TPChart" title="Results Chart">
            <a:extLst>
              <a:ext uri="{FF2B5EF4-FFF2-40B4-BE49-F238E27FC236}">
                <a16:creationId xmlns:a16="http://schemas.microsoft.com/office/drawing/2014/main" id="{A1F55401-65FB-6668-041D-041CB887784D}"/>
              </a:ext>
            </a:extLst>
          </p:cNvPr>
          <p:cNvPicPr>
            <a:picLocks/>
          </p:cNvPicPr>
          <p:nvPr>
            <p:custDataLst>
              <p:tags r:id="rId2"/>
            </p:custDataLst>
          </p:nvPr>
        </p:nvPicPr>
        <p:blipFill>
          <a:blip r:embed="rId4"/>
          <a:stretch>
            <a:fillRect/>
          </a:stretch>
        </p:blipFill>
        <p:spPr>
          <a:xfrm>
            <a:off x="4711700" y="2133600"/>
            <a:ext cx="4368800" cy="4610100"/>
          </a:xfrm>
          <a:prstGeom prst="rect">
            <a:avLst/>
          </a:prstGeom>
        </p:spPr>
      </p:pic>
    </p:spTree>
    <p:custDataLst>
      <p:tags r:id="rId1"/>
    </p:custDataLst>
    <p:extLst>
      <p:ext uri="{BB962C8B-B14F-4D97-AF65-F5344CB8AC3E}">
        <p14:creationId xmlns:p14="http://schemas.microsoft.com/office/powerpoint/2010/main" val="374583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031325"/>
          </a:xfrm>
        </p:spPr>
        <p:txBody>
          <a:bodyPr/>
          <a:lstStyle/>
          <a:p>
            <a:r>
              <a:rPr lang="en-US" altLang="en-US" dirty="0"/>
              <a:t>Mendel’s first postulate is “</a:t>
            </a:r>
            <a:r>
              <a:rPr lang="en-US" altLang="ja-JP" i="1" dirty="0"/>
              <a:t>Genetic characters are controlled by unit factors existing in pairs in an individual</a:t>
            </a:r>
            <a:r>
              <a:rPr lang="en-US" altLang="ja-JP" dirty="0"/>
              <a:t>.</a:t>
            </a:r>
            <a:r>
              <a:rPr lang="en-US" altLang="en-US" dirty="0"/>
              <a:t>”</a:t>
            </a:r>
            <a:r>
              <a:rPr lang="en-US" altLang="ja-JP" dirty="0"/>
              <a:t> What is a modern term for </a:t>
            </a:r>
            <a:r>
              <a:rPr lang="en-US" altLang="en-US" dirty="0"/>
              <a:t>“</a:t>
            </a:r>
            <a:r>
              <a:rPr lang="en-US" altLang="ja-JP" dirty="0"/>
              <a:t>unit factors</a:t>
            </a:r>
            <a:r>
              <a:rPr lang="en-US" altLang="en-US" dirty="0"/>
              <a:t>”</a:t>
            </a:r>
            <a:r>
              <a:rPr lang="en-US" altLang="ja-JP" dirty="0"/>
              <a:t>?</a:t>
            </a:r>
            <a:endParaRPr lang="en-US" altLang="en-US" dirty="0"/>
          </a:p>
        </p:txBody>
      </p:sp>
      <p:sp>
        <p:nvSpPr>
          <p:cNvPr id="3" name="Content Placeholder 2"/>
          <p:cNvSpPr>
            <a:spLocks noGrp="1"/>
          </p:cNvSpPr>
          <p:nvPr>
            <p:ph idx="1"/>
          </p:nvPr>
        </p:nvSpPr>
        <p:spPr>
          <a:xfrm>
            <a:off x="457200" y="2971800"/>
            <a:ext cx="8229600" cy="2995692"/>
          </a:xfrm>
        </p:spPr>
        <p:txBody>
          <a:bodyPr/>
          <a:lstStyle/>
          <a:p>
            <a:pPr>
              <a:buFont typeface="+mj-lt"/>
              <a:buAutoNum type="alphaLcParenR" startAt="5"/>
            </a:pPr>
            <a:r>
              <a:rPr lang="en-US" altLang="en-US" dirty="0"/>
              <a:t>alleles</a:t>
            </a:r>
          </a:p>
          <a:p>
            <a:pPr>
              <a:buAutoNum type="alphaLcParenR" startAt="5"/>
            </a:pPr>
            <a:endParaRPr lang="en-US" altLang="en-US" dirty="0"/>
          </a:p>
          <a:p>
            <a:pPr marL="0" indent="0">
              <a:buNone/>
            </a:pPr>
            <a:r>
              <a:rPr lang="en-US" altLang="en-US" dirty="0"/>
              <a:t>While a character is controlled by a gene, it is the pair of alleles in the diploid individual that determines the phenotype. Chromosomes also exist in pairs in diploid organisms, but allele is a more specific answer that describes what controls the phenotype.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85104"/>
          </a:xfrm>
        </p:spPr>
        <p:txBody>
          <a:bodyPr/>
          <a:lstStyle/>
          <a:p>
            <a:pPr>
              <a:defRPr/>
            </a:pPr>
            <a:r>
              <a:rPr lang="en-US" sz="2600" dirty="0"/>
              <a:t>You have read that in guinea pigs, black fur is dominant to white fur. You are surprised then when your two white guinea pigs have all black F</a:t>
            </a:r>
            <a:r>
              <a:rPr lang="en-US" sz="2600" baseline="-25000" dirty="0"/>
              <a:t>1</a:t>
            </a:r>
            <a:r>
              <a:rPr lang="en-US" sz="2600" dirty="0"/>
              <a:t>. When you cross the F</a:t>
            </a:r>
            <a:r>
              <a:rPr lang="en-US" sz="2600" baseline="-25000" dirty="0"/>
              <a:t>1</a:t>
            </a:r>
            <a:r>
              <a:rPr lang="en-US" sz="2600" dirty="0"/>
              <a:t>, you observe 9:7 </a:t>
            </a:r>
            <a:r>
              <a:rPr lang="en-US" sz="2600" dirty="0" err="1"/>
              <a:t>black:white</a:t>
            </a:r>
            <a:r>
              <a:rPr lang="en-US" sz="2600" dirty="0"/>
              <a:t>. How do you best explain this?</a:t>
            </a:r>
          </a:p>
        </p:txBody>
      </p:sp>
      <p:sp>
        <p:nvSpPr>
          <p:cNvPr id="3" name="Content Placeholder 2"/>
          <p:cNvSpPr>
            <a:spLocks noGrp="1"/>
          </p:cNvSpPr>
          <p:nvPr>
            <p:ph idx="1"/>
          </p:nvPr>
        </p:nvSpPr>
        <p:spPr>
          <a:xfrm>
            <a:off x="457200" y="2362200"/>
            <a:ext cx="8229600" cy="3365500"/>
          </a:xfrm>
        </p:spPr>
        <p:txBody>
          <a:bodyPr/>
          <a:lstStyle/>
          <a:p>
            <a:pPr>
              <a:buFont typeface="+mj-lt"/>
              <a:buAutoNum type="alphaLcParenR" startAt="5"/>
              <a:defRPr/>
            </a:pPr>
            <a:r>
              <a:rPr lang="en-US" altLang="en-US" dirty="0"/>
              <a:t>Two genes are responsible for the trait</a:t>
            </a:r>
          </a:p>
          <a:p>
            <a:pPr>
              <a:buFont typeface="Arial" panose="020B0604020202020204" pitchFamily="34" charset="0"/>
              <a:buAutoNum type="alphaLcParenR" startAt="5"/>
              <a:defRPr/>
            </a:pPr>
            <a:endParaRPr lang="en-US" altLang="en-US" dirty="0"/>
          </a:p>
          <a:p>
            <a:pPr marL="0" indent="0">
              <a:buFont typeface="Arial" panose="020B0604020202020204" pitchFamily="34" charset="0"/>
              <a:buNone/>
              <a:defRPr/>
            </a:pPr>
            <a:r>
              <a:rPr lang="en-US" altLang="en-US" sz="2200" dirty="0"/>
              <a:t>While we recognize that something is altering our expected outcome, by examining the ratio, we determine that (at least) two genes are responsible for fur color in guinea pigs. We see an alteration of the 9:3:3:1 ratio, where the “3:3:1” classes are all combined into a common phenotype class of white. Since the 9:3:3:1 ratio is indicative of a dihybrid cross, two genes must be responsible. </a:t>
            </a:r>
            <a:r>
              <a:rPr lang="en-US" altLang="en-US" sz="2200" b="1" dirty="0"/>
              <a:t>Can you diagram this cross?</a:t>
            </a:r>
          </a:p>
        </p:txBody>
      </p:sp>
    </p:spTree>
    <p:extLst>
      <p:ext uri="{BB962C8B-B14F-4D97-AF65-F5344CB8AC3E}">
        <p14:creationId xmlns:p14="http://schemas.microsoft.com/office/powerpoint/2010/main" val="342375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04" y="475488"/>
            <a:ext cx="8546592" cy="5907024"/>
          </a:xfrm>
          <a:prstGeom prst="rect">
            <a:avLst/>
          </a:prstGeom>
        </p:spPr>
      </p:pic>
      <p:sp>
        <p:nvSpPr>
          <p:cNvPr id="2" name="Oval 1">
            <a:extLst>
              <a:ext uri="{FF2B5EF4-FFF2-40B4-BE49-F238E27FC236}">
                <a16:creationId xmlns:a16="http://schemas.microsoft.com/office/drawing/2014/main" id="{A8B7A0AA-AF8F-BE4B-83FF-F01905CD176F}"/>
              </a:ext>
            </a:extLst>
          </p:cNvPr>
          <p:cNvSpPr/>
          <p:nvPr/>
        </p:nvSpPr>
        <p:spPr bwMode="auto">
          <a:xfrm>
            <a:off x="76200" y="3980688"/>
            <a:ext cx="2139696" cy="2420112"/>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H"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4" name="Oval 3">
            <a:extLst>
              <a:ext uri="{FF2B5EF4-FFF2-40B4-BE49-F238E27FC236}">
                <a16:creationId xmlns:a16="http://schemas.microsoft.com/office/drawing/2014/main" id="{E7B86DCD-2CC2-8340-9BF6-44E5260E818B}"/>
              </a:ext>
            </a:extLst>
          </p:cNvPr>
          <p:cNvSpPr/>
          <p:nvPr/>
        </p:nvSpPr>
        <p:spPr bwMode="auto">
          <a:xfrm>
            <a:off x="6934200" y="2667000"/>
            <a:ext cx="838200" cy="3867912"/>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H"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58551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Question" title="Question Text">
            <a:extLst>
              <a:ext uri="{FF2B5EF4-FFF2-40B4-BE49-F238E27FC236}">
                <a16:creationId xmlns:a16="http://schemas.microsoft.com/office/drawing/2014/main" id="{7CCDF753-3A4D-B5A7-F631-E3818A44A65F}"/>
              </a:ext>
            </a:extLst>
          </p:cNvPr>
          <p:cNvSpPr>
            <a:spLocks noGrp="1"/>
          </p:cNvSpPr>
          <p:nvPr>
            <p:ph type="title"/>
          </p:nvPr>
        </p:nvSpPr>
        <p:spPr>
          <a:xfrm>
            <a:off x="0" y="0"/>
            <a:ext cx="9144000" cy="2492990"/>
          </a:xfrm>
        </p:spPr>
        <p:txBody>
          <a:bodyPr/>
          <a:lstStyle/>
          <a:p>
            <a:r>
              <a:rPr lang="en-US" altLang="en-US" dirty="0"/>
              <a:t>Mendel’s third postulate is “</a:t>
            </a:r>
            <a:r>
              <a:rPr lang="en-US" altLang="ja-JP" i="1" dirty="0"/>
              <a:t>During the formation of gametes, the paired unit factors separate, or segregate, randomly so that each gamete</a:t>
            </a:r>
            <a:br>
              <a:rPr lang="en-US" altLang="ja-JP" i="1" dirty="0"/>
            </a:br>
            <a:r>
              <a:rPr lang="en-US" altLang="ja-JP" i="1" dirty="0"/>
              <a:t>receives one or the other with equal likelihood</a:t>
            </a:r>
            <a:r>
              <a:rPr lang="en-US" altLang="ja-JP" dirty="0"/>
              <a:t>.</a:t>
            </a:r>
            <a:r>
              <a:rPr lang="en-US" altLang="en-US" dirty="0"/>
              <a:t>”</a:t>
            </a:r>
            <a:r>
              <a:rPr lang="en-US" altLang="ja-JP" dirty="0"/>
              <a:t>  When does this segregation occur?</a:t>
            </a:r>
            <a:endParaRPr lang="en-CH" dirty="0"/>
          </a:p>
        </p:txBody>
      </p:sp>
      <p:sp>
        <p:nvSpPr>
          <p:cNvPr id="6" name="TPAnswers" title="Answer Text">
            <a:extLst>
              <a:ext uri="{FF2B5EF4-FFF2-40B4-BE49-F238E27FC236}">
                <a16:creationId xmlns:a16="http://schemas.microsoft.com/office/drawing/2014/main" id="{A502FF42-6FD9-CECE-23D8-A18CBE482EC3}"/>
              </a:ext>
            </a:extLst>
          </p:cNvPr>
          <p:cNvSpPr>
            <a:spLocks noGrp="1"/>
          </p:cNvSpPr>
          <p:nvPr>
            <p:ph idx="1"/>
          </p:nvPr>
        </p:nvSpPr>
        <p:spPr>
          <a:xfrm>
            <a:off x="203200" y="2922787"/>
            <a:ext cx="4902200" cy="2698175"/>
          </a:xfrm>
        </p:spPr>
        <p:txBody>
          <a:bodyPr/>
          <a:lstStyle/>
          <a:p>
            <a:r>
              <a:rPr lang="en-US"/>
              <a:t>in G1</a:t>
            </a:r>
          </a:p>
          <a:p>
            <a:r>
              <a:rPr lang="en-US"/>
              <a:t>in mitotic anaphase</a:t>
            </a:r>
          </a:p>
          <a:p>
            <a:r>
              <a:rPr lang="en-US"/>
              <a:t>in meiotic anaphase I</a:t>
            </a:r>
          </a:p>
          <a:p>
            <a:r>
              <a:rPr lang="en-US"/>
              <a:t>in meiotic anaphase II</a:t>
            </a:r>
          </a:p>
          <a:p>
            <a:r>
              <a:rPr lang="en-US"/>
              <a:t>in both meiotic anaphase I and anaphase II</a:t>
            </a:r>
            <a:endParaRPr lang="en-US" dirty="0"/>
          </a:p>
        </p:txBody>
      </p:sp>
      <p:pic>
        <p:nvPicPr>
          <p:cNvPr id="8" name="TPChart" title="Results Chart">
            <a:extLst>
              <a:ext uri="{FF2B5EF4-FFF2-40B4-BE49-F238E27FC236}">
                <a16:creationId xmlns:a16="http://schemas.microsoft.com/office/drawing/2014/main" id="{721D0311-06D3-5B7B-976B-56E0F08E0CA7}"/>
              </a:ext>
            </a:extLst>
          </p:cNvPr>
          <p:cNvPicPr>
            <a:picLocks/>
          </p:cNvPicPr>
          <p:nvPr>
            <p:custDataLst>
              <p:tags r:id="rId2"/>
            </p:custDataLst>
          </p:nvPr>
        </p:nvPicPr>
        <p:blipFill>
          <a:blip r:embed="rId4"/>
          <a:stretch>
            <a:fillRect/>
          </a:stretch>
        </p:blipFill>
        <p:spPr>
          <a:xfrm>
            <a:off x="6057902" y="2492990"/>
            <a:ext cx="3022598" cy="4250710"/>
          </a:xfrm>
          <a:prstGeom prst="rect">
            <a:avLst/>
          </a:prstGeom>
        </p:spPr>
      </p:pic>
    </p:spTree>
    <p:custDataLst>
      <p:tags r:id="rId1"/>
    </p:custDataLst>
    <p:extLst>
      <p:ext uri="{BB962C8B-B14F-4D97-AF65-F5344CB8AC3E}">
        <p14:creationId xmlns:p14="http://schemas.microsoft.com/office/powerpoint/2010/main" val="1141460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492990"/>
          </a:xfrm>
        </p:spPr>
        <p:txBody>
          <a:bodyPr/>
          <a:lstStyle/>
          <a:p>
            <a:r>
              <a:rPr lang="en-US" altLang="en-US" dirty="0"/>
              <a:t>Mendel’s third postulate is “</a:t>
            </a:r>
            <a:r>
              <a:rPr lang="en-US" altLang="ja-JP" i="1" dirty="0"/>
              <a:t>During the formation of gametes, the paired unit factors separate, or segregate, randomly so that each gamete</a:t>
            </a:r>
            <a:br>
              <a:rPr lang="en-US" altLang="ja-JP" i="1" dirty="0"/>
            </a:br>
            <a:r>
              <a:rPr lang="en-US" altLang="ja-JP" i="1" dirty="0"/>
              <a:t>receives one or the other with equal likelihood</a:t>
            </a:r>
            <a:r>
              <a:rPr lang="en-US" altLang="ja-JP" dirty="0"/>
              <a:t>.</a:t>
            </a:r>
            <a:r>
              <a:rPr lang="en-US" altLang="en-US" dirty="0"/>
              <a:t>”</a:t>
            </a:r>
            <a:r>
              <a:rPr lang="en-US" altLang="ja-JP" dirty="0"/>
              <a:t>  When does this segregation occur?</a:t>
            </a:r>
            <a:endParaRPr lang="en-US" altLang="en-US" dirty="0"/>
          </a:p>
        </p:txBody>
      </p:sp>
      <p:sp>
        <p:nvSpPr>
          <p:cNvPr id="3" name="Content Placeholder 2"/>
          <p:cNvSpPr>
            <a:spLocks noGrp="1"/>
          </p:cNvSpPr>
          <p:nvPr>
            <p:ph idx="1"/>
          </p:nvPr>
        </p:nvSpPr>
        <p:spPr>
          <a:xfrm>
            <a:off x="457200" y="2971800"/>
            <a:ext cx="8229600" cy="2195473"/>
          </a:xfrm>
        </p:spPr>
        <p:txBody>
          <a:bodyPr/>
          <a:lstStyle/>
          <a:p>
            <a:pPr>
              <a:buFont typeface="+mj-lt"/>
              <a:buAutoNum type="alphaLcParenR" startAt="3"/>
            </a:pPr>
            <a:r>
              <a:rPr lang="en-US" altLang="en-US" dirty="0"/>
              <a:t>in meiotic anaphase I</a:t>
            </a:r>
          </a:p>
          <a:p>
            <a:pPr>
              <a:buAutoNum type="alphaLcParenR" startAt="3"/>
            </a:pPr>
            <a:endParaRPr lang="en-US" altLang="en-US" dirty="0"/>
          </a:p>
          <a:p>
            <a:pPr marL="0" indent="0">
              <a:buNone/>
            </a:pPr>
            <a:r>
              <a:rPr lang="en-US" altLang="en-US" dirty="0"/>
              <a:t>The alleles separate (“segregate”) from one another when the homologs are separated. The two homologs migrate to opposite poles at anaphase 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Question" title="Question Text">
            <a:extLst>
              <a:ext uri="{FF2B5EF4-FFF2-40B4-BE49-F238E27FC236}">
                <a16:creationId xmlns:a16="http://schemas.microsoft.com/office/drawing/2014/main" id="{99479F0B-30AB-E0DD-2AD8-D47DFA209F08}"/>
              </a:ext>
            </a:extLst>
          </p:cNvPr>
          <p:cNvSpPr>
            <a:spLocks noGrp="1"/>
          </p:cNvSpPr>
          <p:nvPr>
            <p:ph type="title"/>
          </p:nvPr>
        </p:nvSpPr>
        <p:spPr>
          <a:xfrm>
            <a:off x="0" y="0"/>
            <a:ext cx="9144000" cy="1107996"/>
          </a:xfrm>
        </p:spPr>
        <p:txBody>
          <a:bodyPr/>
          <a:lstStyle/>
          <a:p>
            <a:r>
              <a:rPr lang="en-US" dirty="0"/>
              <a:t>Which of the following is a good example of a phenotype?</a:t>
            </a:r>
            <a:endParaRPr lang="en-CH" dirty="0"/>
          </a:p>
        </p:txBody>
      </p:sp>
      <p:sp>
        <p:nvSpPr>
          <p:cNvPr id="6" name="TPAnswers" title="Answer Text">
            <a:extLst>
              <a:ext uri="{FF2B5EF4-FFF2-40B4-BE49-F238E27FC236}">
                <a16:creationId xmlns:a16="http://schemas.microsoft.com/office/drawing/2014/main" id="{CC42148F-9D4D-051C-B962-8756FEF12361}"/>
              </a:ext>
            </a:extLst>
          </p:cNvPr>
          <p:cNvSpPr>
            <a:spLocks noGrp="1"/>
          </p:cNvSpPr>
          <p:nvPr>
            <p:ph idx="1"/>
          </p:nvPr>
        </p:nvSpPr>
        <p:spPr>
          <a:xfrm>
            <a:off x="381000" y="1905000"/>
            <a:ext cx="4368800" cy="2698175"/>
          </a:xfrm>
        </p:spPr>
        <p:txBody>
          <a:bodyPr/>
          <a:lstStyle/>
          <a:p>
            <a:r>
              <a:rPr lang="en-US"/>
              <a:t> yellow pod</a:t>
            </a:r>
          </a:p>
          <a:p>
            <a:r>
              <a:rPr lang="en-US"/>
              <a:t> bb</a:t>
            </a:r>
          </a:p>
          <a:p>
            <a:r>
              <a:rPr lang="en-US"/>
              <a:t> homozygous little b</a:t>
            </a:r>
          </a:p>
          <a:p>
            <a:r>
              <a:rPr lang="en-US"/>
              <a:t> homozygous yellow</a:t>
            </a:r>
          </a:p>
          <a:p>
            <a:r>
              <a:rPr lang="en-US"/>
              <a:t> b, c, and d are all good examples</a:t>
            </a:r>
            <a:endParaRPr lang="en-US" dirty="0"/>
          </a:p>
        </p:txBody>
      </p:sp>
      <p:pic>
        <p:nvPicPr>
          <p:cNvPr id="3" name="TPChart" title="Results Chart">
            <a:extLst>
              <a:ext uri="{FF2B5EF4-FFF2-40B4-BE49-F238E27FC236}">
                <a16:creationId xmlns:a16="http://schemas.microsoft.com/office/drawing/2014/main" id="{2F2113AF-163F-4F39-BD43-A278C3E95C11}"/>
              </a:ext>
            </a:extLst>
          </p:cNvPr>
          <p:cNvPicPr>
            <a:picLocks/>
          </p:cNvPicPr>
          <p:nvPr>
            <p:custDataLst>
              <p:tags r:id="rId2"/>
            </p:custDataLst>
          </p:nvPr>
        </p:nvPicPr>
        <p:blipFill>
          <a:blip r:embed="rId4"/>
          <a:stretch>
            <a:fillRect/>
          </a:stretch>
        </p:blipFill>
        <p:spPr>
          <a:xfrm>
            <a:off x="4508500" y="1600200"/>
            <a:ext cx="4572000" cy="5143500"/>
          </a:xfrm>
          <a:prstGeom prst="rect">
            <a:avLst/>
          </a:prstGeom>
        </p:spPr>
      </p:pic>
    </p:spTree>
    <p:custDataLst>
      <p:tags r:id="rId1"/>
    </p:custDataLst>
    <p:extLst>
      <p:ext uri="{BB962C8B-B14F-4D97-AF65-F5344CB8AC3E}">
        <p14:creationId xmlns:p14="http://schemas.microsoft.com/office/powerpoint/2010/main" val="3039195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Which of the following is a good example of a phenotype?</a:t>
            </a:r>
            <a:endParaRPr lang="en-US" dirty="0"/>
          </a:p>
        </p:txBody>
      </p:sp>
      <p:sp>
        <p:nvSpPr>
          <p:cNvPr id="3" name="Content Placeholder 2"/>
          <p:cNvSpPr>
            <a:spLocks noGrp="1"/>
          </p:cNvSpPr>
          <p:nvPr>
            <p:ph idx="1"/>
          </p:nvPr>
        </p:nvSpPr>
        <p:spPr>
          <a:xfrm>
            <a:off x="457200" y="2971800"/>
            <a:ext cx="8229600" cy="2195473"/>
          </a:xfrm>
        </p:spPr>
        <p:txBody>
          <a:bodyPr/>
          <a:lstStyle/>
          <a:p>
            <a:r>
              <a:rPr lang="en-US" dirty="0"/>
              <a:t> yellow pod</a:t>
            </a:r>
          </a:p>
          <a:p>
            <a:endParaRPr lang="en-US" dirty="0"/>
          </a:p>
          <a:p>
            <a:pPr marL="0" indent="0">
              <a:buNone/>
            </a:pPr>
            <a:r>
              <a:rPr lang="en-US" i="1" dirty="0"/>
              <a:t>Phenotype</a:t>
            </a:r>
            <a:r>
              <a:rPr lang="en-US" dirty="0"/>
              <a:t> refers to the appearance of an organism, while </a:t>
            </a:r>
            <a:r>
              <a:rPr lang="en-US" i="1" dirty="0"/>
              <a:t>genotype</a:t>
            </a:r>
            <a:r>
              <a:rPr lang="en-US" dirty="0"/>
              <a:t> refers to the genetic makeup. The best answer describes what the trait looks like.  </a:t>
            </a:r>
          </a:p>
        </p:txBody>
      </p:sp>
      <p:pic>
        <p:nvPicPr>
          <p:cNvPr id="3379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219200"/>
            <a:ext cx="27432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Question" title="Question Text">
            <a:extLst>
              <a:ext uri="{FF2B5EF4-FFF2-40B4-BE49-F238E27FC236}">
                <a16:creationId xmlns:a16="http://schemas.microsoft.com/office/drawing/2014/main" id="{1B55A563-81D8-1F1A-26D7-864C5F401787}"/>
              </a:ext>
            </a:extLst>
          </p:cNvPr>
          <p:cNvSpPr>
            <a:spLocks noGrp="1"/>
          </p:cNvSpPr>
          <p:nvPr>
            <p:ph type="title"/>
          </p:nvPr>
        </p:nvSpPr>
        <p:spPr>
          <a:xfrm>
            <a:off x="0" y="0"/>
            <a:ext cx="9144000" cy="2031325"/>
          </a:xfrm>
        </p:spPr>
        <p:txBody>
          <a:bodyPr/>
          <a:lstStyle/>
          <a:p>
            <a:r>
              <a:rPr lang="en-US" dirty="0"/>
              <a:t>If the green pea pod allele (</a:t>
            </a:r>
            <a:r>
              <a:rPr lang="en-US" i="1" dirty="0"/>
              <a:t>G</a:t>
            </a:r>
            <a:r>
              <a:rPr lang="en-US" dirty="0"/>
              <a:t>) is dominant to the yellow allele (</a:t>
            </a:r>
            <a:r>
              <a:rPr lang="en-US" i="1" dirty="0"/>
              <a:t>g</a:t>
            </a:r>
            <a:r>
              <a:rPr lang="en-US" dirty="0"/>
              <a:t>), a cross between two heterozygous plants would be expected to produce _____.</a:t>
            </a:r>
            <a:endParaRPr lang="en-CH" dirty="0"/>
          </a:p>
        </p:txBody>
      </p:sp>
      <p:sp>
        <p:nvSpPr>
          <p:cNvPr id="6" name="TPAnswers" title="Answer Text">
            <a:extLst>
              <a:ext uri="{FF2B5EF4-FFF2-40B4-BE49-F238E27FC236}">
                <a16:creationId xmlns:a16="http://schemas.microsoft.com/office/drawing/2014/main" id="{0E1BF9B5-348B-7D02-C7A6-AB286084D6CD}"/>
              </a:ext>
            </a:extLst>
          </p:cNvPr>
          <p:cNvSpPr>
            <a:spLocks noGrp="1"/>
          </p:cNvSpPr>
          <p:nvPr>
            <p:ph idx="1"/>
          </p:nvPr>
        </p:nvSpPr>
        <p:spPr>
          <a:xfrm>
            <a:off x="139700" y="2505670"/>
            <a:ext cx="4368800" cy="2298065"/>
          </a:xfrm>
        </p:spPr>
        <p:txBody>
          <a:bodyPr/>
          <a:lstStyle/>
          <a:p>
            <a:r>
              <a:rPr lang="en-US"/>
              <a:t>all green</a:t>
            </a:r>
          </a:p>
          <a:p>
            <a:r>
              <a:rPr lang="en-US"/>
              <a:t>1/4 green and 3/4 yellow</a:t>
            </a:r>
          </a:p>
          <a:p>
            <a:r>
              <a:rPr lang="en-US"/>
              <a:t>1/2 green and 1/2 yellow </a:t>
            </a:r>
          </a:p>
          <a:p>
            <a:r>
              <a:rPr lang="en-US"/>
              <a:t>3/4 green and 1/4 yellow </a:t>
            </a:r>
          </a:p>
          <a:p>
            <a:r>
              <a:rPr lang="en-US"/>
              <a:t>all yellow</a:t>
            </a:r>
            <a:endParaRPr lang="en-US" dirty="0"/>
          </a:p>
        </p:txBody>
      </p:sp>
      <p:pic>
        <p:nvPicPr>
          <p:cNvPr id="8" name="TPChart" title="Results Chart">
            <a:extLst>
              <a:ext uri="{FF2B5EF4-FFF2-40B4-BE49-F238E27FC236}">
                <a16:creationId xmlns:a16="http://schemas.microsoft.com/office/drawing/2014/main" id="{FB1C8782-4A12-93E1-9758-A10F4F821D34}"/>
              </a:ext>
            </a:extLst>
          </p:cNvPr>
          <p:cNvPicPr>
            <a:picLocks/>
          </p:cNvPicPr>
          <p:nvPr>
            <p:custDataLst>
              <p:tags r:id="rId2"/>
            </p:custDataLst>
          </p:nvPr>
        </p:nvPicPr>
        <p:blipFill>
          <a:blip r:embed="rId4"/>
          <a:stretch>
            <a:fillRect/>
          </a:stretch>
        </p:blipFill>
        <p:spPr>
          <a:xfrm>
            <a:off x="5410200" y="2031324"/>
            <a:ext cx="3670300" cy="4712375"/>
          </a:xfrm>
          <a:prstGeom prst="rect">
            <a:avLst/>
          </a:prstGeom>
        </p:spPr>
      </p:pic>
    </p:spTree>
    <p:custDataLst>
      <p:tags r:id="rId1"/>
    </p:custDataLst>
    <p:extLst>
      <p:ext uri="{BB962C8B-B14F-4D97-AF65-F5344CB8AC3E}">
        <p14:creationId xmlns:p14="http://schemas.microsoft.com/office/powerpoint/2010/main" val="1953098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1066800" y="609600"/>
            <a:ext cx="746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0" hangingPunct="0">
              <a:defRPr/>
            </a:pPr>
            <a:endParaRPr lang="en-US" sz="2800">
              <a:latin typeface="Arial" charset="0"/>
              <a:ea typeface="ＭＳ Ｐゴシック" charset="0"/>
            </a:endParaRPr>
          </a:p>
        </p:txBody>
      </p:sp>
      <p:sp>
        <p:nvSpPr>
          <p:cNvPr id="7182" name="Rectangle 14"/>
          <p:cNvSpPr>
            <a:spLocks noGrp="1" noChangeArrowheads="1"/>
          </p:cNvSpPr>
          <p:nvPr>
            <p:ph type="title"/>
          </p:nvPr>
        </p:nvSpPr>
        <p:spPr>
          <a:xfrm>
            <a:off x="0" y="0"/>
            <a:ext cx="9144000" cy="2031325"/>
          </a:xfrm>
        </p:spPr>
        <p:txBody>
          <a:bodyPr/>
          <a:lstStyle/>
          <a:p>
            <a:r>
              <a:rPr lang="en-US" dirty="0"/>
              <a:t>If the green pea pod allele (</a:t>
            </a:r>
            <a:r>
              <a:rPr lang="en-US" i="1" dirty="0"/>
              <a:t>G</a:t>
            </a:r>
            <a:r>
              <a:rPr lang="en-US" dirty="0"/>
              <a:t>) is dominant to the yellow allele (</a:t>
            </a:r>
            <a:r>
              <a:rPr lang="en-US" i="1" dirty="0"/>
              <a:t>g</a:t>
            </a:r>
            <a:r>
              <a:rPr lang="en-US" dirty="0"/>
              <a:t>), a cross between two heterozygous plants would be expected to produce _____.</a:t>
            </a:r>
          </a:p>
        </p:txBody>
      </p:sp>
      <p:sp>
        <p:nvSpPr>
          <p:cNvPr id="7183" name="Rectangle 15"/>
          <p:cNvSpPr>
            <a:spLocks noGrp="1" noChangeArrowheads="1"/>
          </p:cNvSpPr>
          <p:nvPr>
            <p:ph idx="1"/>
          </p:nvPr>
        </p:nvSpPr>
        <p:spPr>
          <a:xfrm>
            <a:off x="457200" y="2971800"/>
            <a:ext cx="8229600" cy="2544286"/>
          </a:xfrm>
        </p:spPr>
        <p:txBody>
          <a:bodyPr/>
          <a:lstStyle/>
          <a:p>
            <a:pPr>
              <a:buFont typeface="+mj-lt"/>
              <a:buAutoNum type="alphaLcParenR" startAt="4"/>
            </a:pPr>
            <a:r>
              <a:rPr lang="en-US" altLang="en-US" dirty="0"/>
              <a:t>3/4 green and 1/4 yellow</a:t>
            </a:r>
          </a:p>
          <a:p>
            <a:pPr marL="0" indent="0">
              <a:buNone/>
            </a:pPr>
            <a:br>
              <a:rPr lang="en-US" altLang="en-US" dirty="0"/>
            </a:br>
            <a:r>
              <a:rPr lang="en-US" altLang="en-US" dirty="0"/>
              <a:t>The cross is expected to produce offspring in the genotypic proportions of 1/4 </a:t>
            </a:r>
            <a:r>
              <a:rPr lang="en-US" altLang="en-US" i="1" dirty="0"/>
              <a:t>GG</a:t>
            </a:r>
            <a:r>
              <a:rPr lang="en-US" altLang="en-US" dirty="0"/>
              <a:t>, 2/4 </a:t>
            </a:r>
            <a:r>
              <a:rPr lang="en-US" altLang="en-US" i="1" dirty="0" err="1"/>
              <a:t>Gg</a:t>
            </a:r>
            <a:r>
              <a:rPr lang="en-US" altLang="en-US" dirty="0"/>
              <a:t>, and 1/4 </a:t>
            </a:r>
            <a:r>
              <a:rPr lang="en-US" altLang="en-US" i="1" dirty="0" err="1"/>
              <a:t>gg</a:t>
            </a:r>
            <a:r>
              <a:rPr lang="en-US" altLang="en-US" dirty="0"/>
              <a:t>. Since G is dominant to g, 1/4 </a:t>
            </a:r>
            <a:r>
              <a:rPr lang="en-US" altLang="en-US" i="1" dirty="0"/>
              <a:t>GG</a:t>
            </a:r>
            <a:r>
              <a:rPr lang="en-US" altLang="en-US" dirty="0"/>
              <a:t> and 2/4 </a:t>
            </a:r>
            <a:r>
              <a:rPr lang="en-US" altLang="en-US" i="1" dirty="0" err="1"/>
              <a:t>Gg</a:t>
            </a:r>
            <a:r>
              <a:rPr lang="en-US" altLang="en-US" dirty="0"/>
              <a:t> </a:t>
            </a:r>
            <a:r>
              <a:rPr lang="en-US" altLang="en-US" dirty="0">
                <a:sym typeface="Symbol" panose="05050102010706020507" pitchFamily="18" charset="2"/>
              </a:rPr>
              <a:t></a:t>
            </a:r>
            <a:r>
              <a:rPr lang="en-US" altLang="en-US" dirty="0"/>
              <a:t> 3/4 green and 1/4 </a:t>
            </a:r>
            <a:r>
              <a:rPr lang="en-US" altLang="en-US" i="1" dirty="0" err="1"/>
              <a:t>gg</a:t>
            </a:r>
            <a:r>
              <a:rPr lang="en-US" altLang="en-US" dirty="0"/>
              <a:t> is yellow.</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TVERSION" val="16"/>
  <p:tag name="TPOS" val="6"/>
  <p:tag name="TPVERSION" val="8"/>
  <p:tag name="TPLASTSAVEPRODUCT" val="EchoPoll for PowerPoint"/>
  <p:tag name="TPFULLVERSION" val="1.4.0.1"/>
</p:tagLst>
</file>

<file path=ppt/tags/tag10.xml><?xml version="1.0" encoding="utf-8"?>
<p:tagLst xmlns:a="http://schemas.openxmlformats.org/drawingml/2006/main" xmlns:r="http://schemas.openxmlformats.org/officeDocument/2006/relationships" xmlns:p="http://schemas.openxmlformats.org/presentationml/2006/main">
  <p:tag name="SLIDEGUID" val="3315AFA5578645AE8918B8ACBCFD9959"/>
  <p:tag name="AUTOOPENPOLL" val="False"/>
  <p:tag name="TYPE" val="MultiChoiceSlide"/>
  <p:tag name="LIVECHARTING" val="False"/>
  <p:tag name="CHARTTYPE" val="0"/>
  <p:tag name="TPQUESTIONXML" val="&lt;?xml version=&quot;1.0&quot; encoding=&quot;UTF-8&quot; standalone=&quot;yes&quot;?&gt;&lt;questionlist&gt;&lt;properties&gt;&lt;guid&gt;47D0181343B541D28541926041BAC24C&lt;/guid&gt;&lt;date&gt;9/9/2024 04:04:27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rrectanswerindicator&gt;False&lt;/correctanswerindicator&gt;&lt;countdowntimer&gt;False&lt;/countdowntimer&gt;&lt;countdowntime&gt;30&lt;/countdowntime&gt;&lt;responsegrid&gt;0&lt;/responsegrid&gt;&lt;/questionlisttemplate&gt;&lt;questions&gt;&lt;multichoice&gt;&lt;guid&gt;3315AFA5578645AE8918B8ACBCFD9959&lt;/guid&gt;&lt;repollguid&gt;D68CDF896B454549BCB93A92D208572D&lt;/repollguid&gt;&lt;sourceid&gt;5CF5A42EEAC34FC4BB706733B322C982&lt;/sourceid&gt;&lt;questiontext&gt;If a mouse has a dominant phenotype (P_), how would you determine if it is homozygous (PP) or heterozygous (Pp)?&lt;/questiontext&gt;&lt;responsegrid&gt;0&lt;/responsegrid&gt;&lt;showresults&gt;True&lt;/showresults&gt;&lt;countdowntime&gt;60&lt;/countdowntime&gt;&lt;correctvalue&gt;1&lt;/correctvalue&gt;&lt;incorrectvalue&gt;0&lt;/incorrectvalue&gt;&lt;responselimit&gt;1&lt;/responselimit&gt;&lt;bulletstyle&gt;2&lt;/bulletstyle&gt;&lt;answers&gt;&lt;answer&gt;&lt;guid&gt;E5564D6FA8774B7895B08DF6D6EDAA80&lt;/guid&gt;&lt;answertext&gt;Cross it to a homozygous dominant mouse.&lt;/answertext&gt;&lt;valuetype&gt;-1&lt;/valuetype&gt;&lt;/answer&gt;&lt;answer&gt;&lt;guid&gt;B07E1FE49E69487CBDFA3409542BE29B&lt;/guid&gt;&lt;answertext&gt;Cross it to a mouse with the dominant trait but a similarly unknown genotype.&lt;/answertext&gt;&lt;valuetype&gt;-1&lt;/valuetype&gt;&lt;/answer&gt;&lt;answer&gt;&lt;guid&gt;7497BEE2EADB493DBF90CB5C86B7F3EE&lt;/guid&gt;&lt;answertext&gt;Cross it to a mouse with the recessive trait.&lt;/answertext&gt;&lt;valuetype&gt;-1&lt;/valuetype&gt;&lt;/answer&gt;&lt;answer&gt;&lt;guid&gt;128D8A2034154C7AAEECA35A534B68FB&lt;/guid&gt;&lt;answertext&gt;Cross it to a heterozygous dominant mouse.&lt;/answertext&gt;&lt;valuetype&gt;-1&lt;/valuetype&gt;&lt;/answer&gt;&lt;answer&gt;&lt;guid&gt;AF45D0B0A27D4764AEDDD193E76208FF&lt;/guid&gt;&lt;answertext&gt;It cannot be determined.&lt;/answertext&gt;&lt;valuetype&gt;-1&lt;/valuetype&gt;&lt;/answer&gt;&lt;/answers&gt;&lt;/multichoice&gt;&lt;/questions&gt;&lt;/questionlist&gt;"/>
</p:tagLst>
</file>

<file path=ppt/tags/tag11.xml><?xml version="1.0" encoding="utf-8"?>
<p:tagLst xmlns:a="http://schemas.openxmlformats.org/drawingml/2006/main" xmlns:r="http://schemas.openxmlformats.org/officeDocument/2006/relationships" xmlns:p="http://schemas.openxmlformats.org/presentationml/2006/main">
  <p:tag name="TYPE" val="0"/>
  <p:tag name="NUMBERFORMAT" val="0"/>
  <p:tag name="LABELFORMAT" val="1"/>
  <p:tag name="COLORTYPE" val="SCHEME"/>
  <p:tag name="RGBCOLORS" val="-7954986,-279980,-2776129,-10566681,-3355186,-204658,-16727369,-14311236,-3486235,-920846,-16777216"/>
  <p:tag name="DEFINEDCOLORS" val="-7954986,-279980,-2776129,-10566681,-3355186,-204658,-16727369,-14311236,-3486235,-920846,-16777216"/>
</p:tagLst>
</file>

<file path=ppt/tags/tag12.xml><?xml version="1.0" encoding="utf-8"?>
<p:tagLst xmlns:a="http://schemas.openxmlformats.org/drawingml/2006/main" xmlns:r="http://schemas.openxmlformats.org/officeDocument/2006/relationships" xmlns:p="http://schemas.openxmlformats.org/presentationml/2006/main">
  <p:tag name="SLIDEGUID" val="1BBC29BC13854F6BABB9C62ADF662564"/>
  <p:tag name="AUTOOPENPOLL" val="False"/>
  <p:tag name="TYPE" val="MultiChoiceSlide"/>
  <p:tag name="LIVECHARTING" val="False"/>
  <p:tag name="CHARTTYPE" val="0"/>
  <p:tag name="TPQUESTIONXML" val="&lt;?xml version=&quot;1.0&quot; encoding=&quot;UTF-8&quot; standalone=&quot;yes&quot;?&gt;&lt;questionlist&gt;&lt;properties&gt;&lt;guid&gt;D625BAA4678F4C3A8D5860C6BCC28193&lt;/guid&gt;&lt;date&gt;9/9/2024 04:04:27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rrectanswerindicator&gt;False&lt;/correctanswerindicator&gt;&lt;countdowntimer&gt;False&lt;/countdowntimer&gt;&lt;countdowntime&gt;30&lt;/countdowntime&gt;&lt;responsegrid&gt;0&lt;/responsegrid&gt;&lt;/questionlisttemplate&gt;&lt;questions&gt;&lt;multichoice&gt;&lt;guid&gt;1BBC29BC13854F6BABB9C62ADF662564&lt;/guid&gt;&lt;repollguid&gt;132D67E66B6C4736BF923E79C80AE043&lt;/repollguid&gt;&lt;sourceid&gt;332EEEBF503D47E28AE23D32F47BB42F&lt;/sourceid&gt;&lt;questiontext&gt;In a cross between two individuals BbGG  Bbgg, what ratio of phenotypes would be expected in the offspring if the two genes show independent assortment?&lt;/questiontext&gt;&lt;responsegrid&gt;0&lt;/responsegrid&gt;&lt;showresults&gt;True&lt;/showresults&gt;&lt;countdowntime&gt;60&lt;/countdowntime&gt;&lt;correctvalue&gt;1&lt;/correctvalue&gt;&lt;incorrectvalue&gt;0&lt;/incorrectvalue&gt;&lt;responselimit&gt;1&lt;/responselimit&gt;&lt;bulletstyle&gt;2&lt;/bulletstyle&gt;&lt;answers&gt;&lt;answer&gt;&lt;guid&gt;AD166FFC603B46B69913383EDDBC97CA&lt;/guid&gt;&lt;answertext&gt;1:2:1&lt;/answertext&gt;&lt;valuetype&gt;-1&lt;/valuetype&gt;&lt;/answer&gt;&lt;answer&gt;&lt;guid&gt;42734BDAA13047098F63AE90AA89F149&lt;/guid&gt;&lt;answertext&gt;9:3:3:1&lt;/answertext&gt;&lt;valuetype&gt;-1&lt;/valuetype&gt;&lt;/answer&gt;&lt;answer&gt;&lt;guid&gt;C1BDFE9D7D8B4A619DB91663F2785D0D&lt;/guid&gt;&lt;answertext&gt;1:1&lt;/answertext&gt;&lt;valuetype&gt;-1&lt;/valuetype&gt;&lt;/answer&gt;&lt;answer&gt;&lt;guid&gt;746760AEFE8840EC85825B9F747CB7AA&lt;/guid&gt;&lt;answertext&gt;3:1 &lt;/answertext&gt;&lt;valuetype&gt;-1&lt;/valuetype&gt;&lt;/answer&gt;&lt;answer&gt;&lt;guid&gt;7296B37D01A34C59898DE2A610317DDE&lt;/guid&gt;&lt;answertext&gt;2:1&lt;/answertext&gt;&lt;valuetype&gt;-1&lt;/valuetype&gt;&lt;/answer&gt;&lt;/answers&gt;&lt;/multichoice&gt;&lt;/questions&gt;&lt;/questionlist&gt;"/>
  <p:tag name="CHARTDEFINEDCOLORS" val="-7954986,-279980,-2776129,-10566681,-3355186,-204658,-16727369,-14311236,-3486235,-920846,-16777216"/>
</p:tagLst>
</file>

<file path=ppt/tags/tag13.xml><?xml version="1.0" encoding="utf-8"?>
<p:tagLst xmlns:a="http://schemas.openxmlformats.org/drawingml/2006/main" xmlns:r="http://schemas.openxmlformats.org/officeDocument/2006/relationships" xmlns:p="http://schemas.openxmlformats.org/presentationml/2006/main">
  <p:tag name="TYPE" val="0"/>
  <p:tag name="RGBCOLORS" val="-7954986,-279980,-2776129,-10566681,-3355186,-204658,-16727369,-14311236,-3486235,-920846,-16777216"/>
  <p:tag name="DEFINEDCOLORS" val="-7954986,-279980,-2776129,-10566681,-3355186,-204658,-16727369,-14311236,-3486235,-920846,-16777216"/>
  <p:tag name="NUMBERFORMAT" val="0"/>
  <p:tag name="LABELFORMAT" val="1"/>
  <p:tag name="COLORTYPE" val="SCHEME"/>
</p:tagLst>
</file>

<file path=ppt/tags/tag14.xml><?xml version="1.0" encoding="utf-8"?>
<p:tagLst xmlns:a="http://schemas.openxmlformats.org/drawingml/2006/main" xmlns:r="http://schemas.openxmlformats.org/officeDocument/2006/relationships" xmlns:p="http://schemas.openxmlformats.org/presentationml/2006/main">
  <p:tag name="SLIDEGUID" val="EFBAE3DBE7B74DAC81E699E4B6374E1F"/>
  <p:tag name="AUTOOPENPOLL" val="False"/>
  <p:tag name="TYPE" val="MultiChoiceSlide"/>
  <p:tag name="LIVECHARTING" val="False"/>
  <p:tag name="CHARTTYPE" val="0"/>
  <p:tag name="CHARTDEFINEDCOLORS" val="-9139507,-414396,-3436366,-11487262,-4078652,-271492,-15877975,-14512209,-4209953,-1118225,-16777216"/>
  <p:tag name="TPQUESTIONXML" val="&lt;?xml version=&quot;1.0&quot; encoding=&quot;UTF-8&quot; standalone=&quot;yes&quot;?&gt;&lt;questionlist&gt;&lt;properties&gt;&lt;guid&gt;5DA4ADF40A6C42BD976D5CB63AD5570E&lt;/guid&gt;&lt;date&gt;9/9/2024 04:04:27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rrectanswerindicator&gt;False&lt;/correctanswerindicator&gt;&lt;countdowntimer&gt;False&lt;/countdowntimer&gt;&lt;countdowntime&gt;30&lt;/countdowntime&gt;&lt;responsegrid&gt;0&lt;/responsegrid&gt;&lt;/questionlisttemplate&gt;&lt;questions&gt;&lt;multichoice&gt;&lt;guid&gt;EFBAE3DBE7B74DAC81E699E4B6374E1F&lt;/guid&gt;&lt;repollguid&gt;4046F6FF8532430EBDE71415729AD1E7&lt;/repollguid&gt;&lt;sourceid&gt;3F4DC54A72264CFB9F86707BE307A711&lt;/sourceid&gt;&lt;questiontext&gt;What is the probability that two parents who are heterozygous for the recessive trait of albinism will have two albino offspring?&lt;/questiontext&gt;&lt;responsegrid&gt;0&lt;/responsegrid&gt;&lt;showresults&gt;True&lt;/showresults&gt;&lt;countdowntime&gt;60&lt;/countdowntime&gt;&lt;correctvalue&gt;1&lt;/correctvalue&gt;&lt;incorrectvalue&gt;0&lt;/incorrectvalue&gt;&lt;responselimit&gt;1&lt;/responselimit&gt;&lt;bulletstyle&gt;2&lt;/bulletstyle&gt;&lt;answers&gt;&lt;answer&gt;&lt;guid&gt;A26887840E9D4E10A18CB69106FE2766&lt;/guid&gt;&lt;answertext&gt;1/2 &lt;/answertext&gt;&lt;valuetype&gt;-1&lt;/valuetype&gt;&lt;/answer&gt;&lt;answer&gt;&lt;guid&gt;3148CF4C72AD4769B170E16C51BCFEA2&lt;/guid&gt;&lt;answertext&gt;1/4&lt;/answertext&gt;&lt;valuetype&gt;-1&lt;/valuetype&gt;&lt;/answer&gt;&lt;answer&gt;&lt;guid&gt;8D8D44B078EC494E8D4415647DA0405F&lt;/guid&gt;&lt;answertext&gt;1/8&lt;/answertext&gt;&lt;valuetype&gt;-1&lt;/valuetype&gt;&lt;/answer&gt;&lt;answer&gt;&lt;guid&gt;65508B5140B74D40A3DCC3A8790F94D0&lt;/guid&gt;&lt;answertext&gt;1/16 &lt;/answertext&gt;&lt;valuetype&gt;-1&lt;/valuetype&gt;&lt;/answer&gt;&lt;answer&gt;&lt;guid&gt;4742B1F63FC542538BBA0159A5A76F66&lt;/guid&gt;&lt;answertext&gt;1/32&lt;/answertext&gt;&lt;valuetype&gt;-1&lt;/valuetype&gt;&lt;/answer&gt;&lt;/answers&gt;&lt;/multichoice&gt;&lt;/questions&gt;&lt;/questionlist&gt;"/>
</p:tagLst>
</file>

<file path=ppt/tags/tag15.xml><?xml version="1.0" encoding="utf-8"?>
<p:tagLst xmlns:a="http://schemas.openxmlformats.org/drawingml/2006/main" xmlns:r="http://schemas.openxmlformats.org/officeDocument/2006/relationships" xmlns:p="http://schemas.openxmlformats.org/presentationml/2006/main">
  <p:tag name="TYPE" val="0"/>
  <p:tag name="NUMBERFORMAT" val="0"/>
  <p:tag name="LABELFORMAT" val="1"/>
  <p:tag name="COLORTYPE" val="SCHEME"/>
  <p:tag name="RGBCOLORS" val="-7954986,-279980,-2776129,-10566681,-3355186,-204658,-16727369,-14311236,-3486235,-920846,-16777216"/>
  <p:tag name="DEFINEDCOLORS" val="-7954986,-279980,-2776129,-10566681,-3355186,-204658,-16727369,-14311236,-3486235,-920846,-16777216"/>
</p:tagLst>
</file>

<file path=ppt/tags/tag16.xml><?xml version="1.0" encoding="utf-8"?>
<p:tagLst xmlns:a="http://schemas.openxmlformats.org/drawingml/2006/main" xmlns:r="http://schemas.openxmlformats.org/officeDocument/2006/relationships" xmlns:p="http://schemas.openxmlformats.org/presentationml/2006/main">
  <p:tag name="SLIDEGUID" val="B9E126B77CB74E4EA5B76D1504A6476A"/>
  <p:tag name="AUTOOPENPOLL" val="False"/>
  <p:tag name="TYPE" val="MultiChoiceSlide"/>
  <p:tag name="LIVECHARTING" val="False"/>
  <p:tag name="CHARTTYPE" val="0"/>
  <p:tag name="TPQUESTIONXML" val="&lt;?xml version=&quot;1.0&quot; encoding=&quot;UTF-8&quot; standalone=&quot;yes&quot;?&gt;&lt;questionlist&gt;&lt;properties&gt;&lt;guid&gt;0E874D471673436BAE71CBF419609CC9&lt;/guid&gt;&lt;date&gt;9/9/2024 04:04:27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rrectanswerindicator&gt;False&lt;/correctanswerindicator&gt;&lt;countdowntimer&gt;False&lt;/countdowntimer&gt;&lt;countdowntime&gt;30&lt;/countdowntime&gt;&lt;responsegrid&gt;0&lt;/responsegrid&gt;&lt;/questionlisttemplate&gt;&lt;questions&gt;&lt;multichoice&gt;&lt;guid&gt;B9E126B77CB74E4EA5B76D1504A6476A&lt;/guid&gt;&lt;repollguid&gt;753B103AFC5D43F7A37CDF45444B505C&lt;/repollguid&gt;&lt;sourceid&gt;6C42FA11B48B46F987DD99E2F8CE1F38&lt;/sourceid&gt;&lt;questiontext&gt;How many different types of gametes can be formed by the genotype AaBbCc?&lt;/questiontext&gt;&lt;responsegrid&gt;0&lt;/responsegrid&gt;&lt;showresults&gt;True&lt;/showresults&gt;&lt;countdowntime&gt;60&lt;/countdowntime&gt;&lt;correctvalue&gt;1&lt;/correctvalue&gt;&lt;incorrectvalue&gt;0&lt;/incorrectvalue&gt;&lt;responselimit&gt;1&lt;/responselimit&gt;&lt;bulletstyle&gt;2&lt;/bulletstyle&gt;&lt;answers&gt;&lt;answer&gt;&lt;guid&gt;2462054A44C34B35BF9C092AE31F8435&lt;/guid&gt;&lt;answertext&gt;3&lt;/answertext&gt;&lt;valuetype&gt;-1&lt;/valuetype&gt;&lt;/answer&gt;&lt;answer&gt;&lt;guid&gt;0B3B05473B5442229903B6064EDD1E6B&lt;/guid&gt;&lt;answertext&gt;4&lt;/answertext&gt;&lt;valuetype&gt;-1&lt;/valuetype&gt;&lt;/answer&gt;&lt;answer&gt;&lt;guid&gt;14DF41DD013047C29F8D92C695563AA2&lt;/guid&gt;&lt;answertext&gt;8&lt;/answertext&gt;&lt;valuetype&gt;-1&lt;/valuetype&gt;&lt;/answer&gt;&lt;answer&gt;&lt;guid&gt;4BD33BEC8DC04E23832BB52BAA2E937B&lt;/guid&gt;&lt;answertext&gt;16&lt;/answertext&gt;&lt;valuetype&gt;-1&lt;/valuetype&gt;&lt;/answer&gt;&lt;answer&gt;&lt;guid&gt;6A05CFEBDC024B56B7DB9B77C45C1F73&lt;/guid&gt;&lt;answertext&gt;32&lt;/answertext&gt;&lt;valuetype&gt;-1&lt;/valuetype&gt;&lt;/answer&gt;&lt;/answers&gt;&lt;/multichoice&gt;&lt;/questions&gt;&lt;/questionlist&gt;"/>
</p:tagLst>
</file>

<file path=ppt/tags/tag17.xml><?xml version="1.0" encoding="utf-8"?>
<p:tagLst xmlns:a="http://schemas.openxmlformats.org/drawingml/2006/main" xmlns:r="http://schemas.openxmlformats.org/officeDocument/2006/relationships" xmlns:p="http://schemas.openxmlformats.org/presentationml/2006/main">
  <p:tag name="TYPE" val="0"/>
  <p:tag name="NUMBERFORMAT" val="0"/>
  <p:tag name="LABELFORMAT" val="1"/>
  <p:tag name="COLORTYPE" val="SCHEME"/>
  <p:tag name="RGBCOLORS" val="-7954986,-279980,-2776129,-10566681,-3355186,-204658,-16727369,-14311236,-3486235,-920846,-16777216"/>
  <p:tag name="DEFINEDCOLORS" val="-7954986,-279980,-2776129,-10566681,-3355186,-204658,-16727369,-14311236,-3486235,-920846,-16777216"/>
</p:tagLst>
</file>

<file path=ppt/tags/tag18.xml><?xml version="1.0" encoding="utf-8"?>
<p:tagLst xmlns:a="http://schemas.openxmlformats.org/drawingml/2006/main" xmlns:r="http://schemas.openxmlformats.org/officeDocument/2006/relationships" xmlns:p="http://schemas.openxmlformats.org/presentationml/2006/main">
  <p:tag name="SLIDEGUID" val="AF422FB60DF54B57BDC2F4D602932B2E"/>
  <p:tag name="AUTOOPENPOLL" val="False"/>
  <p:tag name="TYPE" val="MultiChoiceSlide"/>
  <p:tag name="LIVECHARTING" val="False"/>
  <p:tag name="CHARTTYPE" val="0"/>
  <p:tag name="CHARTDEFINEDCOLORS" val="-9139507,-414396,-3436366,-11487262,-4078652,-271492,-15877975,-14512209,-4209953,-1118225,-16777216"/>
  <p:tag name="TPQUESTIONXML" val="&lt;?xml version=&quot;1.0&quot; encoding=&quot;UTF-8&quot; standalone=&quot;yes&quot;?&gt;&lt;questionlist&gt;&lt;properties&gt;&lt;guid&gt;3304163A92044D369135CF6FB7757845&lt;/guid&gt;&lt;date&gt;9/9/2024 04:04:27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rrectanswerindicator&gt;False&lt;/correctanswerindicator&gt;&lt;countdowntimer&gt;False&lt;/countdowntimer&gt;&lt;countdowntime&gt;30&lt;/countdowntime&gt;&lt;responsegrid&gt;0&lt;/responsegrid&gt;&lt;/questionlisttemplate&gt;&lt;questions&gt;&lt;multichoice&gt;&lt;guid&gt;AF422FB60DF54B57BDC2F4D602932B2E&lt;/guid&gt;&lt;repollguid&gt;9CFF98D4C64849509EAC44A33F5FAD26&lt;/repollguid&gt;&lt;sourceid&gt;82C11279EE504420B3810333B306AFFB&lt;/sourceid&gt;&lt;questiontext&gt;In a plant species, if the B allele (blue flowers) and the b allele (white flowers) are incompletely dominant (Bb is light blue), what offspring ratio is expected in a cross between a blue-flowered plant and a white-flowered plant? &lt;/questiontext&gt;&lt;responsegrid&gt;0&lt;/responsegrid&gt;&lt;showresults&gt;True&lt;/showresults&gt;&lt;countdowntime&gt;60&lt;/countdowntime&gt;&lt;correctvalue&gt;1&lt;/correctvalue&gt;&lt;incorrectvalue&gt;0&lt;/incorrectvalue&gt;&lt;responselimit&gt;1&lt;/responselimit&gt;&lt;bulletstyle&gt;2&lt;/bulletstyle&gt;&lt;answers&gt;&lt;answer&gt;&lt;guid&gt;FED0F90A514D4C089EDCBD33A1EBD566&lt;/guid&gt;&lt;answertext&gt;1/4 blue:1/2 light blue:1/4 white&lt;/answertext&gt;&lt;valuetype&gt;-1&lt;/valuetype&gt;&lt;/answer&gt;&lt;answer&gt;&lt;guid&gt;C9EE12D09CFB43AF998E0B726515D530&lt;/guid&gt;&lt;answertext&gt;1/2 blue:1/2 white &lt;/answertext&gt;&lt;valuetype&gt;-1&lt;/valuetype&gt;&lt;/answer&gt;&lt;answer&gt;&lt;guid&gt;9276A35355004623A33D3C32D293603F&lt;/guid&gt;&lt;answertext&gt;all light blue &lt;/answertext&gt;&lt;valuetype&gt;-1&lt;/valuetype&gt;&lt;/answer&gt;&lt;answer&gt;&lt;guid&gt;BF2537C96D0447659F51DE4E2B40116B&lt;/guid&gt;&lt;answertext&gt;3/4 blue:1/4 white &lt;/answertext&gt;&lt;valuetype&gt;-1&lt;/valuetype&gt;&lt;/answer&gt;&lt;answer&gt;&lt;guid&gt;49E8E92FDE1D49E68B0777E5876F6A4C&lt;/guid&gt;&lt;answertext&gt;1/3 blue:1/3 light blue:1/3 white&lt;/answertext&gt;&lt;valuetype&gt;-1&lt;/valuetype&gt;&lt;/answer&gt;&lt;/answers&gt;&lt;/multichoice&gt;&lt;/questions&gt;&lt;/questionlist&gt;"/>
</p:tagLst>
</file>

<file path=ppt/tags/tag19.xml><?xml version="1.0" encoding="utf-8"?>
<p:tagLst xmlns:a="http://schemas.openxmlformats.org/drawingml/2006/main" xmlns:r="http://schemas.openxmlformats.org/officeDocument/2006/relationships" xmlns:p="http://schemas.openxmlformats.org/presentationml/2006/main">
  <p:tag name="TYPE" val="0"/>
  <p:tag name="NUMBERFORMAT" val="0"/>
  <p:tag name="LABELFORMAT" val="1"/>
  <p:tag name="COLORTYPE" val="SCHEME"/>
  <p:tag name="RGBCOLORS" val="-7954986,-279980,-2776129,-10566681,-3355186,-204658,-16727369,-14311236,-3486235,-920846,-16777216"/>
  <p:tag name="DEFINEDCOLORS" val="-7954986,-279980,-2776129,-10566681,-3355186,-204658,-16727369,-14311236,-3486235,-920846,-16777216"/>
</p:tagLst>
</file>

<file path=ppt/tags/tag2.xml><?xml version="1.0" encoding="utf-8"?>
<p:tagLst xmlns:a="http://schemas.openxmlformats.org/drawingml/2006/main" xmlns:r="http://schemas.openxmlformats.org/officeDocument/2006/relationships" xmlns:p="http://schemas.openxmlformats.org/presentationml/2006/main">
  <p:tag name="SLIDEGUID" val="4CE65C30B0C94D039DAE0A33E8E06E97"/>
  <p:tag name="AUTOOPENPOLL" val="False"/>
  <p:tag name="TYPE" val="MultiChoiceSlide"/>
  <p:tag name="LIVECHARTING" val="False"/>
  <p:tag name="CHARTTYPE" val="0"/>
  <p:tag name="CHARTDEFINEDCOLORS" val="-6836514,-211610,-2247478,-9581077,-2763049,-138081,-16725053,-14176312,-2893846,-789260,-16777216"/>
  <p:tag name="TPQUESTIONXML" val="&lt;?xml version=&quot;1.0&quot; encoding=&quot;UTF-8&quot; standalone=&quot;yes&quot;?&gt;&lt;questionlist&gt;&lt;properties&gt;&lt;guid&gt;2364C1ECFA3441B18A5F99A2B169F457&lt;/guid&gt;&lt;date&gt;9/9/2024 04:04:26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rrectanswerindicator&gt;False&lt;/correctanswerindicator&gt;&lt;countdowntimer&gt;False&lt;/countdowntimer&gt;&lt;countdowntime&gt;30&lt;/countdowntime&gt;&lt;responsegrid&gt;0&lt;/responsegrid&gt;&lt;/questionlisttemplate&gt;&lt;questions&gt;&lt;multichoice&gt;&lt;guid&gt;4CE65C30B0C94D039DAE0A33E8E06E97&lt;/guid&gt;&lt;repollguid&gt;80915655506846E5ADFB0E6F9568FF6E&lt;/repollguid&gt;&lt;sourceid&gt;74769E8D63E44CEAA435E5FF85B71783&lt;/sourceid&gt;&lt;questiontext&gt;Mendel’s first postulate is “Genetic characters are controlled by unit factors existing in pairs in an individual.” What is a modern term for “unit factors”?&lt;/questiontext&gt;&lt;responsegrid&gt;0&lt;/responsegrid&gt;&lt;showresults&gt;True&lt;/showresults&gt;&lt;countdowntime&gt;60&lt;/countdowntime&gt;&lt;correctvalue&gt;1&lt;/correctvalue&gt;&lt;incorrectvalue&gt;0&lt;/incorrectvalue&gt;&lt;responselimit&gt;1&lt;/responselimit&gt;&lt;bulletstyle&gt;2&lt;/bulletstyle&gt;&lt;answers&gt;&lt;answer&gt;&lt;guid&gt;F90379BCAE0345AA9CC99535A78FAFF4&lt;/guid&gt;&lt;answertext&gt;genes&lt;/answertext&gt;&lt;valuetype&gt;-1&lt;/valuetype&gt;&lt;/answer&gt;&lt;answer&gt;&lt;guid&gt;EFE477D4016046FF9B25BE9B2FAF3C7F&lt;/guid&gt;&lt;answertext&gt;chromosomes&lt;/answertext&gt;&lt;valuetype&gt;-1&lt;/valuetype&gt;&lt;/answer&gt;&lt;answer&gt;&lt;guid&gt;8C6781DE1777485D8652B160E35B075D&lt;/guid&gt;&lt;answertext&gt;DNA&lt;/answertext&gt;&lt;valuetype&gt;-1&lt;/valuetype&gt;&lt;/answer&gt;&lt;answer&gt;&lt;guid&gt;7E7FA990D629421084DD824C291D1CE3&lt;/guid&gt;&lt;answertext&gt;phenotypes&lt;/answertext&gt;&lt;valuetype&gt;-1&lt;/valuetype&gt;&lt;/answer&gt;&lt;answer&gt;&lt;guid&gt;CEA3E7A85B1E419287C5CC1A0A989489&lt;/guid&gt;&lt;answertext&gt;alleles&lt;/answertext&gt;&lt;valuetype&gt;-1&lt;/valuetype&gt;&lt;/answer&gt;&lt;/answers&gt;&lt;/multichoice&gt;&lt;/questions&gt;&lt;/questionlist&gt;"/>
</p:tagLst>
</file>

<file path=ppt/tags/tag20.xml><?xml version="1.0" encoding="utf-8"?>
<p:tagLst xmlns:a="http://schemas.openxmlformats.org/drawingml/2006/main" xmlns:r="http://schemas.openxmlformats.org/officeDocument/2006/relationships" xmlns:p="http://schemas.openxmlformats.org/presentationml/2006/main">
  <p:tag name="SLIDEGUID" val="EF5F551C1F1A480184A3743A4E47CEE1"/>
  <p:tag name="AUTOOPENPOLL" val="False"/>
  <p:tag name="TYPE" val="MultiChoiceSlide"/>
  <p:tag name="LIVECHARTING" val="False"/>
  <p:tag name="CHARTTYPE" val="0"/>
  <p:tag name="TPQUESTIONXML" val="&lt;?xml version=&quot;1.0&quot; encoding=&quot;UTF-8&quot; standalone=&quot;yes&quot;?&gt;&lt;questionlist&gt;&lt;properties&gt;&lt;guid&gt;C5FEEFEF51B84AA29954F7F042FBDCBB&lt;/guid&gt;&lt;date&gt;9/9/2024 04:04:28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rrectanswerindicator&gt;False&lt;/correctanswerindicator&gt;&lt;countdowntimer&gt;False&lt;/countdowntimer&gt;&lt;countdowntime&gt;30&lt;/countdowntime&gt;&lt;responsegrid&gt;0&lt;/responsegrid&gt;&lt;/questionlisttemplate&gt;&lt;questions&gt;&lt;multichoice&gt;&lt;guid&gt;EF5F551C1F1A480184A3743A4E47CEE1&lt;/guid&gt;&lt;repollguid&gt;89F1CC92D90145008031FA577D293DEC&lt;/repollguid&gt;&lt;sourceid&gt;360349D2129B4EAAA8694CFD18EEA017&lt;/sourceid&gt;&lt;questiontext&gt;If a mother has type A blood and her son has type O blood, what are the possible blood types of her son’s father? &lt;/questiontext&gt;&lt;responsegrid&gt;0&lt;/responsegrid&gt;&lt;showresults&gt;True&lt;/showresults&gt;&lt;countdowntime&gt;60&lt;/countdowntime&gt;&lt;correctvalue&gt;1&lt;/correctvalue&gt;&lt;incorrectvalue&gt;0&lt;/incorrectvalue&gt;&lt;responselimit&gt;1&lt;/responselimit&gt;&lt;bulletstyle&gt;2&lt;/bulletstyle&gt;&lt;answers&gt;&lt;answer&gt;&lt;guid&gt;FEE289C46A3E451FB40202352926A033&lt;/guid&gt;&lt;answertext&gt;type O only&lt;/answertext&gt;&lt;valuetype&gt;-1&lt;/valuetype&gt;&lt;/answer&gt;&lt;answer&gt;&lt;guid&gt;F0B90A885D134BBAAA0AD7090808DFB0&lt;/guid&gt;&lt;answertext&gt;types A or O&lt;/answertext&gt;&lt;valuetype&gt;-1&lt;/valuetype&gt;&lt;/answer&gt;&lt;answer&gt;&lt;guid&gt;9AF43B00219D4221942093218F9CFD95&lt;/guid&gt;&lt;answertext&gt;types B or O&lt;/answertext&gt;&lt;valuetype&gt;-1&lt;/valuetype&gt;&lt;/answer&gt;&lt;answer&gt;&lt;guid&gt;3BE2A49D09FF4F76926831E592731876&lt;/guid&gt;&lt;answertext&gt;types A, B, or O&lt;/answertext&gt;&lt;valuetype&gt;-1&lt;/valuetype&gt;&lt;/answer&gt;&lt;answer&gt;&lt;guid&gt;77AD5EF5AC8444C783132D0CFE500E4C&lt;/guid&gt;&lt;answertext&gt;any blood type&lt;/answertext&gt;&lt;valuetype&gt;-1&lt;/valuetype&gt;&lt;/answer&gt;&lt;/answers&gt;&lt;/multichoice&gt;&lt;/questions&gt;&lt;/questionlist&gt;"/>
</p:tagLst>
</file>

<file path=ppt/tags/tag21.xml><?xml version="1.0" encoding="utf-8"?>
<p:tagLst xmlns:a="http://schemas.openxmlformats.org/drawingml/2006/main" xmlns:r="http://schemas.openxmlformats.org/officeDocument/2006/relationships" xmlns:p="http://schemas.openxmlformats.org/presentationml/2006/main">
  <p:tag name="TYPE" val="0"/>
  <p:tag name="NUMBERFORMAT" val="0"/>
  <p:tag name="LABELFORMAT" val="1"/>
  <p:tag name="COLORTYPE" val="SCHEME"/>
  <p:tag name="RGBCOLORS" val="-7954986,-279980,-2776129,-10566681,-3355186,-204658,-16727369,-14311236,-3486235,-920846,-16777216"/>
  <p:tag name="DEFINEDCOLORS" val="-7954986,-279980,-2776129,-10566681,-3355186,-204658,-16727369,-14311236,-3486235,-920846,-16777216"/>
</p:tagLst>
</file>

<file path=ppt/tags/tag22.xml><?xml version="1.0" encoding="utf-8"?>
<p:tagLst xmlns:a="http://schemas.openxmlformats.org/drawingml/2006/main" xmlns:r="http://schemas.openxmlformats.org/officeDocument/2006/relationships" xmlns:p="http://schemas.openxmlformats.org/presentationml/2006/main">
  <p:tag name="SLIDEGUID" val="8AD94792AAB84952888EC14258F11255"/>
  <p:tag name="AUTOOPENPOLL" val="False"/>
  <p:tag name="TYPE" val="MultiChoiceSlide"/>
  <p:tag name="LIVECHARTING" val="False"/>
  <p:tag name="CHARTTYPE" val="0"/>
  <p:tag name="TPQUESTIONXML" val="&lt;?xml version=&quot;1.0&quot; encoding=&quot;UTF-8&quot; standalone=&quot;yes&quot;?&gt;&lt;questionlist&gt;&lt;properties&gt;&lt;guid&gt;F435113F300F427CAE58796C9556CD0C&lt;/guid&gt;&lt;date&gt;9/9/2024 04:04:28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rrectanswerindicator&gt;False&lt;/correctanswerindicator&gt;&lt;countdowntimer&gt;False&lt;/countdowntimer&gt;&lt;countdowntime&gt;30&lt;/countdowntime&gt;&lt;responsegrid&gt;0&lt;/responsegrid&gt;&lt;/questionlisttemplate&gt;&lt;questions&gt;&lt;multichoice&gt;&lt;guid&gt;8AD94792AAB84952888EC14258F11255&lt;/guid&gt;&lt;repollguid&gt;05D9D8E4609E411EB144877B61609CF5&lt;/repollguid&gt;&lt;sourceid&gt;BE64F456AD0743DDAD062B90FBEB93EC&lt;/sourceid&gt;&lt;questiontext&gt;A cross between two short-tailed mice results in offspring in the ratio of 2/3 short-tailed and 1/3 long-tailed. The best explanation for this result is that _____.&lt;/questiontext&gt;&lt;responsegrid&gt;0&lt;/responsegrid&gt;&lt;showresults&gt;True&lt;/showresults&gt;&lt;countdowntime&gt;60&lt;/countdowntime&gt;&lt;correctvalue&gt;1&lt;/correctvalue&gt;&lt;incorrectvalue&gt;0&lt;/incorrectvalue&gt;&lt;responselimit&gt;1&lt;/responselimit&gt;&lt;bulletstyle&gt;2&lt;/bulletstyle&gt;&lt;answers&gt;&lt;answer&gt;&lt;guid&gt;83932D24D3A5489FB656D04B34A448DE&lt;/guid&gt;&lt;answertext&gt;two alleles are codominant&lt;/answertext&gt;&lt;valuetype&gt;-1&lt;/valuetype&gt;&lt;/answer&gt;&lt;answer&gt;&lt;guid&gt;0C9B8931CF8F4E0CA4759FE8B2FAD934&lt;/guid&gt;&lt;answertext&gt;there is a recessive lethal allele&lt;/answertext&gt;&lt;valuetype&gt;-1&lt;/valuetype&gt;&lt;/answer&gt;&lt;answer&gt;&lt;guid&gt;1766B3B0E5824621B949AD33A1E87666&lt;/guid&gt;&lt;answertext&gt;there are at least three alleles&lt;/answertext&gt;&lt;valuetype&gt;-1&lt;/valuetype&gt;&lt;/answer&gt;&lt;answer&gt;&lt;guid&gt;A6224B4BD75D45FFB7B498A5A96CD7A7&lt;/guid&gt;&lt;answertext&gt;there is simple dominance between two alleles&lt;/answertext&gt;&lt;valuetype&gt;-1&lt;/valuetype&gt;&lt;/answer&gt;&lt;answer&gt;&lt;guid&gt;F2B1AB6D59E7446C95E46A3F99A44E7D&lt;/guid&gt;&lt;answertext&gt;there is a dominant lethal allele&lt;/answertext&gt;&lt;valuetype&gt;-1&lt;/valuetype&gt;&lt;/answer&gt;&lt;/answers&gt;&lt;/multichoice&gt;&lt;/questions&gt;&lt;/questionlist&gt;"/>
</p:tagLst>
</file>

<file path=ppt/tags/tag23.xml><?xml version="1.0" encoding="utf-8"?>
<p:tagLst xmlns:a="http://schemas.openxmlformats.org/drawingml/2006/main" xmlns:r="http://schemas.openxmlformats.org/officeDocument/2006/relationships" xmlns:p="http://schemas.openxmlformats.org/presentationml/2006/main">
  <p:tag name="TYPE" val="0"/>
  <p:tag name="NUMBERFORMAT" val="0"/>
  <p:tag name="LABELFORMAT" val="1"/>
  <p:tag name="COLORTYPE" val="SCHEME"/>
  <p:tag name="RGBCOLORS" val="-7954986,-279980,-2776129,-10566681,-3355186,-204658,-16727369,-14311236,-3486235,-920846,-16777216"/>
  <p:tag name="DEFINEDCOLORS" val="-7954986,-279980,-2776129,-10566681,-3355186,-204658,-16727369,-14311236,-3486235,-920846,-16777216"/>
</p:tagLst>
</file>

<file path=ppt/tags/tag24.xml><?xml version="1.0" encoding="utf-8"?>
<p:tagLst xmlns:a="http://schemas.openxmlformats.org/drawingml/2006/main" xmlns:r="http://schemas.openxmlformats.org/officeDocument/2006/relationships" xmlns:p="http://schemas.openxmlformats.org/presentationml/2006/main">
  <p:tag name="SLIDEGUID" val="80FDD0836E6E46649360756C9704CA1A"/>
  <p:tag name="AUTOOPENPOLL" val="False"/>
  <p:tag name="TYPE" val="MultiChoiceSlide"/>
  <p:tag name="LIVECHARTING" val="False"/>
  <p:tag name="CHARTTYPE" val="0"/>
  <p:tag name="TPQUESTIONXML" val="&lt;?xml version=&quot;1.0&quot; encoding=&quot;UTF-8&quot; standalone=&quot;yes&quot;?&gt;&lt;questionlist&gt;&lt;properties&gt;&lt;guid&gt;E31D5792474A4C4EA98FB8070147EC3A&lt;/guid&gt;&lt;date&gt;9/9/2024 04:04:28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rrectanswerindicator&gt;False&lt;/correctanswerindicator&gt;&lt;countdowntimer&gt;False&lt;/countdowntimer&gt;&lt;countdowntime&gt;30&lt;/countdowntime&gt;&lt;responsegrid&gt;0&lt;/responsegrid&gt;&lt;/questionlisttemplate&gt;&lt;questions&gt;&lt;multichoice&gt;&lt;guid&gt;80FDD0836E6E46649360756C9704CA1A&lt;/guid&gt;&lt;repollguid&gt;CC01CA081CF24918BD7970BCA59C29E6&lt;/repollguid&gt;&lt;sourceid&gt;5DF28B92084148CFBFBE35943EA0B1EC&lt;/sourceid&gt;&lt;questiontext&gt;The color of sunflower pollen can be orange, yellow, or white-cream. Crosses reveal that orange is dominant to both yellow and white-cream. However, a cross between true-breeding white-cream and yellow plants produced F1 plants with orange pollen. The F2 populations of this cross resulted in a ratio of nine orange: four white-cream: three yellow. What type of inheritance do these results suggest?&lt;/questiontext&gt;&lt;responsegrid&gt;0&lt;/responsegrid&gt;&lt;showresults&gt;True&lt;/showresults&gt;&lt;countdowntime&gt;60&lt;/countdowntime&gt;&lt;correctvalue&gt;1&lt;/correctvalue&gt;&lt;incorrectvalue&gt;0&lt;/incorrectvalue&gt;&lt;responselimit&gt;1&lt;/responselimit&gt;&lt;bulletstyle&gt;2&lt;/bulletstyle&gt;&lt;answers&gt;&lt;answer&gt;&lt;guid&gt;1AF8535D438D47FA963D0859D6FF7B33&lt;/guid&gt;&lt;answertext&gt;dominant epistasis &lt;/answertext&gt;&lt;valuetype&gt;-1&lt;/valuetype&gt;&lt;/answer&gt;&lt;answer&gt;&lt;guid&gt;38C20AF31085438891BF63886B18B4FE&lt;/guid&gt;&lt;answertext&gt;recessive epistasis&lt;/answertext&gt;&lt;valuetype&gt;-1&lt;/valuetype&gt;&lt;/answer&gt;&lt;answer&gt;&lt;guid&gt;9962275855ED4EE69222744AFF4B716C&lt;/guid&gt;&lt;answertext&gt;mitochondrial inheritance&lt;/answertext&gt;&lt;valuetype&gt;-1&lt;/valuetype&gt;&lt;/answer&gt;&lt;answer&gt;&lt;guid&gt;EE841AFDA541478891715E30EFF17D23&lt;/guid&gt;&lt;answertext&gt;incomplete dominance &lt;/answertext&gt;&lt;valuetype&gt;-1&lt;/valuetype&gt;&lt;/answer&gt;&lt;answer&gt;&lt;guid&gt;F2C56B141DC045D0A9D7B8ECE6F72E37&lt;/guid&gt;&lt;answertext&gt;codominance&lt;/answertext&gt;&lt;valuetype&gt;-1&lt;/valuetype&gt;&lt;/answer&gt;&lt;/answers&gt;&lt;/multichoice&gt;&lt;/questions&gt;&lt;/questionlist&gt;"/>
</p:tagLst>
</file>

<file path=ppt/tags/tag25.xml><?xml version="1.0" encoding="utf-8"?>
<p:tagLst xmlns:a="http://schemas.openxmlformats.org/drawingml/2006/main" xmlns:r="http://schemas.openxmlformats.org/officeDocument/2006/relationships" xmlns:p="http://schemas.openxmlformats.org/presentationml/2006/main">
  <p:tag name="TYPE" val="0"/>
  <p:tag name="NUMBERFORMAT" val="0"/>
  <p:tag name="LABELFORMAT" val="1"/>
  <p:tag name="COLORTYPE" val="SCHEME"/>
  <p:tag name="RGBCOLORS" val="-7954986,-279980,-2776129,-10566681,-3355186,-204658,-16727369,-14311236,-3486235,-920846,-16777216"/>
  <p:tag name="DEFINEDCOLORS" val="-7954986,-279980,-2776129,-10566681,-3355186,-204658,-16727369,-14311236,-3486235,-920846,-16777216"/>
</p:tagLst>
</file>

<file path=ppt/tags/tag26.xml><?xml version="1.0" encoding="utf-8"?>
<p:tagLst xmlns:a="http://schemas.openxmlformats.org/drawingml/2006/main" xmlns:r="http://schemas.openxmlformats.org/officeDocument/2006/relationships" xmlns:p="http://schemas.openxmlformats.org/presentationml/2006/main">
  <p:tag name="SLIDEGUID" val="C284889998CA4D99BA3EBB38E858EF7E"/>
  <p:tag name="AUTOOPENPOLL" val="False"/>
  <p:tag name="TYPE" val="MultiChoiceSlide"/>
  <p:tag name="LIVECHARTING" val="False"/>
  <p:tag name="CHARTTYPE" val="0"/>
  <p:tag name="CHARTDEFINEDCOLORS" val="-9139507,-414396,-3436366,-11487262,-4078652,-271492,-15877975,-14512209,-4209953,-1118225,-16777216"/>
  <p:tag name="TPQUESTIONXML" val="&lt;?xml version=&quot;1.0&quot; encoding=&quot;UTF-8&quot; standalone=&quot;yes&quot;?&gt;&lt;questionlist&gt;&lt;properties&gt;&lt;guid&gt;865C17C57E8548AD9CC53C5F790AEB9C&lt;/guid&gt;&lt;date&gt;9/9/2024 04:04:28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rrectanswerindicator&gt;False&lt;/correctanswerindicator&gt;&lt;countdowntimer&gt;False&lt;/countdowntimer&gt;&lt;countdowntime&gt;30&lt;/countdowntime&gt;&lt;responsegrid&gt;0&lt;/responsegrid&gt;&lt;/questionlisttemplate&gt;&lt;questions&gt;&lt;multichoice&gt;&lt;guid&gt;C284889998CA4D99BA3EBB38E858EF7E&lt;/guid&gt;&lt;repollguid&gt;A9A91CEC57424DB98BD34518CAA196AA&lt;/repollguid&gt;&lt;sourceid&gt;EA946A91701A4904BB939DAFE7DF9AAB&lt;/sourceid&gt;&lt;questiontext&gt;Duchenne muscular dystrophy is caused by a recessive X-linked allele. A man with this disorder _____.&lt;/questiontext&gt;&lt;responsegrid&gt;0&lt;/responsegrid&gt;&lt;showresults&gt;True&lt;/showresults&gt;&lt;countdowntime&gt;60&lt;/countdowntime&gt;&lt;correctvalue&gt;1&lt;/correctvalue&gt;&lt;incorrectvalue&gt;0&lt;/incorrectvalue&gt;&lt;responselimit&gt;1&lt;/responselimit&gt;&lt;bulletstyle&gt;2&lt;/bulletstyle&gt;&lt;answers&gt;&lt;answer&gt;&lt;guid&gt;F5D6D1259B0C405A9FF9243F23CAC71D&lt;/guid&gt;&lt;answertext&gt;could have inherited it from either parent&lt;/answertext&gt;&lt;valuetype&gt;-1&lt;/valuetype&gt;&lt;/answer&gt;&lt;answer&gt;&lt;guid&gt;1F39035F20604F7D893499A26AF12F8F&lt;/guid&gt;&lt;answertext&gt;must have inherited it from his mother&lt;/answertext&gt;&lt;valuetype&gt;-1&lt;/valuetype&gt;&lt;/answer&gt;&lt;answer&gt;&lt;guid&gt;0128B060360943E986F101AC79DF353D&lt;/guid&gt;&lt;answertext&gt;must have inherited it from both parents&lt;/answertext&gt;&lt;valuetype&gt;-1&lt;/valuetype&gt;&lt;/answer&gt;&lt;answer&gt;&lt;guid&gt;8D39049474A44284A907E1D283D5AE1B&lt;/guid&gt;&lt;answertext&gt;can pass it along to all of his children&lt;/answertext&gt;&lt;valuetype&gt;-1&lt;/valuetype&gt;&lt;/answer&gt;&lt;answer&gt;&lt;guid&gt;0EBE8B92AA7D49928A4FE0F592D6D657&lt;/guid&gt;&lt;answertext&gt;can pass it along to only his sons&lt;/answertext&gt;&lt;valuetype&gt;-1&lt;/valuetype&gt;&lt;/answer&gt;&lt;/answers&gt;&lt;/multichoice&gt;&lt;/questions&gt;&lt;/questionlist&gt;"/>
</p:tagLst>
</file>

<file path=ppt/tags/tag27.xml><?xml version="1.0" encoding="utf-8"?>
<p:tagLst xmlns:a="http://schemas.openxmlformats.org/drawingml/2006/main" xmlns:r="http://schemas.openxmlformats.org/officeDocument/2006/relationships" xmlns:p="http://schemas.openxmlformats.org/presentationml/2006/main">
  <p:tag name="TYPE" val="0"/>
  <p:tag name="NUMBERFORMAT" val="0"/>
  <p:tag name="LABELFORMAT" val="1"/>
  <p:tag name="COLORTYPE" val="SCHEME"/>
  <p:tag name="RGBCOLORS" val="-7954986,-279980,-2776129,-10566681,-3355186,-204658,-16727369,-14311236,-3486235,-920846,-16777216"/>
  <p:tag name="DEFINEDCOLORS" val="-7954986,-279980,-2776129,-10566681,-3355186,-204658,-16727369,-14311236,-3486235,-920846,-16777216"/>
</p:tagLst>
</file>

<file path=ppt/tags/tag28.xml><?xml version="1.0" encoding="utf-8"?>
<p:tagLst xmlns:a="http://schemas.openxmlformats.org/drawingml/2006/main" xmlns:r="http://schemas.openxmlformats.org/officeDocument/2006/relationships" xmlns:p="http://schemas.openxmlformats.org/presentationml/2006/main">
  <p:tag name="SLIDEGUID" val="60D087100EE545DBB0504C02098E325B"/>
  <p:tag name="AUTOOPENPOLL" val="False"/>
  <p:tag name="TYPE" val="MultiChoiceSlide"/>
  <p:tag name="LIVECHARTING" val="False"/>
  <p:tag name="TPQUESTIONXML" val="&lt;?xml version=&quot;1.0&quot; encoding=&quot;UTF-8&quot; standalone=&quot;yes&quot;?&gt;&lt;questionlist&gt;&lt;properties&gt;&lt;guid&gt;8D2A929C23DD4A90A26EC0E13D6F21F0&lt;/guid&gt;&lt;date&gt;9/25/2023 11:30:17 A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rrectanswerindicator&gt;False&lt;/correctanswerindicator&gt;&lt;countdowntimer&gt;False&lt;/countdowntimer&gt;&lt;countdowntime&gt;30&lt;/countdowntime&gt;&lt;responsegrid&gt;0&lt;/responsegrid&gt;&lt;/questionlisttemplate&gt;&lt;questions&gt;&lt;multichoice&gt;&lt;guid&gt;60D087100EE545DBB0504C02098E325B&lt;/guid&gt;&lt;repollguid&gt;5CF34C9AE48B4AA988B29881CD17BC0A&lt;/repollguid&gt;&lt;sourceid&gt;C64E0EC1FE5542269110012ABF558CCD&lt;/sourceid&gt;&lt;questiontext&gt;Enter question text here...&lt;/questiontext&gt;&lt;responsegrid&gt;0&lt;/responsegrid&gt;&lt;showresults&gt;True&lt;/showresults&gt;&lt;countdowntime&gt;60&lt;/countdowntime&gt;&lt;correctvalue&gt;1&lt;/correctvalue&gt;&lt;incorrectvalue&gt;0&lt;/incorrectvalue&gt;&lt;responselimit&gt;1&lt;/responselimit&gt;&lt;bulletstyle&gt;2&lt;/bulletstyle&gt;&lt;answers&gt;&lt;answer&gt;&lt;guid&gt;90DD4B81E9EE4BE1A93A36EFA612AC17&lt;/guid&gt;&lt;answertext&gt;Enter answer text here...&lt;/answertext&gt;&lt;valuetype&gt;-1&lt;/valuetype&gt;&lt;/answer&gt;&lt;answer&gt;&lt;guid&gt;47A759CE792C485D9A73804D106B2D05&lt;/guid&gt;&lt;answertext&gt;Enter answer text here...&lt;/answertext&gt;&lt;valuetype&gt;-1&lt;/valuetype&gt;&lt;/answer&gt;&lt;answer&gt;&lt;guid&gt;4DFB394EE5DB4ABBA842107736BE2F0D&lt;/guid&gt;&lt;answertext&gt;Enter answer text here...&lt;/answertext&gt;&lt;valuetype&gt;-1&lt;/valuetype&gt;&lt;/answer&gt;&lt;answer&gt;&lt;guid&gt;E6418151F2B3456288DE240BAAF7BE04&lt;/guid&gt;&lt;answertext&gt;Enter answer text here...&lt;/answertext&gt;&lt;valuetype&gt;-1&lt;/valuetype&gt;&lt;/answer&gt;&lt;/answers&gt;&lt;/multichoice&gt;&lt;/questions&gt;&lt;/questionlist&gt;"/>
  <p:tag name="CHARTTYPE" val="0"/>
  <p:tag name="CHARTDEFINEDCOLORS" val="-10324542,-614858,-4228189,-12343077,-4868168,-338582,-15028839,-14713440,-5065512,-1381396,-16777216"/>
</p:tagLst>
</file>

<file path=ppt/tags/tag29.xml><?xml version="1.0" encoding="utf-8"?>
<p:tagLst xmlns:a="http://schemas.openxmlformats.org/drawingml/2006/main" xmlns:r="http://schemas.openxmlformats.org/officeDocument/2006/relationships" xmlns:p="http://schemas.openxmlformats.org/presentationml/2006/main">
  <p:tag name="TYPE" val="0"/>
  <p:tag name="RGBCOLORS" val="-9139507,-414396,-3436366,-11487262,-4078652,-271492,-15877975,-14512209,-4209953,-1118225,-16777216"/>
  <p:tag name="DEFINEDCOLORS" val="-9139507,-414396,-3436366,-11487262,-4078652,-271492,-15877975,-14512209,-4209953,-1118225,-16777216"/>
  <p:tag name="NUMBERFORMAT" val="0"/>
  <p:tag name="LABELFORMAT" val="1"/>
  <p:tag name="COLORTYPE" val="SCHEME"/>
</p:tagLst>
</file>

<file path=ppt/tags/tag3.xml><?xml version="1.0" encoding="utf-8"?>
<p:tagLst xmlns:a="http://schemas.openxmlformats.org/drawingml/2006/main" xmlns:r="http://schemas.openxmlformats.org/officeDocument/2006/relationships" xmlns:p="http://schemas.openxmlformats.org/presentationml/2006/main">
  <p:tag name="TYPE" val="0"/>
  <p:tag name="NUMBERFORMAT" val="0"/>
  <p:tag name="LABELFORMAT" val="1"/>
  <p:tag name="COLORTYPE" val="SCHEME"/>
  <p:tag name="RGBCOLORS" val="-4074515,-74597,-1124127,-6561036,-1513239,-135482,-16720418,-13971231,-1643789,-460552,-16777216"/>
  <p:tag name="DEFINEDCOLORS" val="-4074515,-74597,-1124127,-6561036,-1513239,-135482,-16720418,-13971231,-1643789,-460552,-16777216"/>
</p:tagLst>
</file>

<file path=ppt/tags/tag4.xml><?xml version="1.0" encoding="utf-8"?>
<p:tagLst xmlns:a="http://schemas.openxmlformats.org/drawingml/2006/main" xmlns:r="http://schemas.openxmlformats.org/officeDocument/2006/relationships" xmlns:p="http://schemas.openxmlformats.org/presentationml/2006/main">
  <p:tag name="SLIDEGUID" val="CFBA5D09B8C04EDA8E05862A29007C4D"/>
  <p:tag name="AUTOOPENPOLL" val="False"/>
  <p:tag name="TYPE" val="MultiChoiceSlide"/>
  <p:tag name="LIVECHARTING" val="False"/>
  <p:tag name="CHARTTYPE" val="0"/>
  <p:tag name="TPQUESTIONXML" val="&lt;?xml version=&quot;1.0&quot; encoding=&quot;UTF-8&quot; standalone=&quot;yes&quot;?&gt;&lt;questionlist&gt;&lt;properties&gt;&lt;guid&gt;0D758122F8C34ED1A4A4E8755350A82D&lt;/guid&gt;&lt;date&gt;9/9/2024 04:04:26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rrectanswerindicator&gt;False&lt;/correctanswerindicator&gt;&lt;countdowntimer&gt;False&lt;/countdowntimer&gt;&lt;countdowntime&gt;30&lt;/countdowntime&gt;&lt;responsegrid&gt;0&lt;/responsegrid&gt;&lt;/questionlisttemplate&gt;&lt;questions&gt;&lt;multichoice&gt;&lt;guid&gt;CFBA5D09B8C04EDA8E05862A29007C4D&lt;/guid&gt;&lt;repollguid&gt;F128449A9AA540248BC93AC4DB67FB0E&lt;/repollguid&gt;&lt;sourceid&gt;6A3310C009334977AE5897C13F3C85EE&lt;/sourceid&gt;&lt;questiontext&gt;Mendel’s third postulate is “During the formation of gametes, the paired unit factors separate, or segregate, randomly so that each gametereceives one or the other with equal likelihood.”  When does this segregation occur?&lt;/questiontext&gt;&lt;responsegrid&gt;0&lt;/responsegrid&gt;&lt;showresults&gt;True&lt;/showresults&gt;&lt;countdowntime&gt;60&lt;/countdowntime&gt;&lt;correctvalue&gt;1&lt;/correctvalue&gt;&lt;incorrectvalue&gt;0&lt;/incorrectvalue&gt;&lt;responselimit&gt;1&lt;/responselimit&gt;&lt;bulletstyle&gt;2&lt;/bulletstyle&gt;&lt;answers&gt;&lt;answer&gt;&lt;guid&gt;F6AB8D6F1554451FA46038CE7C454668&lt;/guid&gt;&lt;answertext&gt;in G1&lt;/answertext&gt;&lt;valuetype&gt;-1&lt;/valuetype&gt;&lt;/answer&gt;&lt;answer&gt;&lt;guid&gt;867967B1C96E4FD0977DACCD62FE2011&lt;/guid&gt;&lt;answertext&gt;in mitotic anaphase&lt;/answertext&gt;&lt;valuetype&gt;-1&lt;/valuetype&gt;&lt;/answer&gt;&lt;answer&gt;&lt;guid&gt;3F21F271CA85414F84C81D498A442BED&lt;/guid&gt;&lt;answertext&gt;in meiotic anaphase I&lt;/answertext&gt;&lt;valuetype&gt;-1&lt;/valuetype&gt;&lt;/answer&gt;&lt;answer&gt;&lt;guid&gt;5779A7C4BAC041118939D6E3B0998CF5&lt;/guid&gt;&lt;answertext&gt;in meiotic anaphase II&lt;/answertext&gt;&lt;valuetype&gt;-1&lt;/valuetype&gt;&lt;/answer&gt;&lt;answer&gt;&lt;guid&gt;5ECC5F97A423495C9F52D19AD0644EC4&lt;/guid&gt;&lt;answertext&gt;in both meiotic anaphase I and anaphase II&lt;/answertext&gt;&lt;valuetype&gt;-1&lt;/valuetype&gt;&lt;/answer&gt;&lt;/answers&gt;&lt;/multichoice&gt;&lt;/questions&gt;&lt;/questionlist&gt;"/>
</p:tagLst>
</file>

<file path=ppt/tags/tag5.xml><?xml version="1.0" encoding="utf-8"?>
<p:tagLst xmlns:a="http://schemas.openxmlformats.org/drawingml/2006/main" xmlns:r="http://schemas.openxmlformats.org/officeDocument/2006/relationships" xmlns:p="http://schemas.openxmlformats.org/presentationml/2006/main">
  <p:tag name="TYPE" val="0"/>
  <p:tag name="NUMBERFORMAT" val="0"/>
  <p:tag name="LABELFORMAT" val="1"/>
  <p:tag name="COLORTYPE" val="SCHEME"/>
  <p:tag name="RGBCOLORS" val="-6836514,-211610,-2247478,-9581077,-2763049,-138081,-16725053,-14176312,-2893846,-789260,-16777216"/>
  <p:tag name="DEFINEDCOLORS" val="-6836514,-211610,-2247478,-9581077,-2763049,-138081,-16725053,-14176312,-2893846,-789260,-16777216"/>
</p:tagLst>
</file>

<file path=ppt/tags/tag6.xml><?xml version="1.0" encoding="utf-8"?>
<p:tagLst xmlns:a="http://schemas.openxmlformats.org/drawingml/2006/main" xmlns:r="http://schemas.openxmlformats.org/officeDocument/2006/relationships" xmlns:p="http://schemas.openxmlformats.org/presentationml/2006/main">
  <p:tag name="SLIDEGUID" val="FA5D8CAEBCF64E11BA5A3DD121B63AE3"/>
  <p:tag name="AUTOOPENPOLL" val="False"/>
  <p:tag name="TYPE" val="MultiChoiceSlide"/>
  <p:tag name="LIVECHARTING" val="False"/>
  <p:tag name="CHARTTYPE" val="0"/>
  <p:tag name="CHARTDEFINEDCOLORS" val="-7954986,-279980,-2776129,-10566681,-3355186,-204658,-16727369,-14311236,-3486235,-920846,-16777216"/>
  <p:tag name="TPQUESTIONXML" val="&lt;?xml version=&quot;1.0&quot; encoding=&quot;UTF-8&quot; standalone=&quot;yes&quot;?&gt;&lt;questionlist&gt;&lt;properties&gt;&lt;guid&gt;41CF5A0E7F244C59B7911862B5873516&lt;/guid&gt;&lt;date&gt;9/9/2024 04:04:26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rrectanswerindicator&gt;False&lt;/correctanswerindicator&gt;&lt;countdowntimer&gt;False&lt;/countdowntimer&gt;&lt;countdowntime&gt;30&lt;/countdowntime&gt;&lt;responsegrid&gt;0&lt;/responsegrid&gt;&lt;/questionlisttemplate&gt;&lt;questions&gt;&lt;multichoice&gt;&lt;guid&gt;FA5D8CAEBCF64E11BA5A3DD121B63AE3&lt;/guid&gt;&lt;repollguid&gt;7B736808698A4580BC7ABB21CDFB602E&lt;/repollguid&gt;&lt;sourceid&gt;D662E1AC932A47ED9F8F60EBC46C97BA&lt;/sourceid&gt;&lt;questiontext&gt;Which of the following is a good example of a phenotype?&lt;/questiontext&gt;&lt;responsegrid&gt;0&lt;/responsegrid&gt;&lt;showresults&gt;True&lt;/showresults&gt;&lt;countdowntime&gt;60&lt;/countdowntime&gt;&lt;correctvalue&gt;1&lt;/correctvalue&gt;&lt;incorrectvalue&gt;0&lt;/incorrectvalue&gt;&lt;responselimit&gt;1&lt;/responselimit&gt;&lt;bulletstyle&gt;2&lt;/bulletstyle&gt;&lt;answers&gt;&lt;answer&gt;&lt;guid&gt;19705B07A85D493A87881876928792D8&lt;/guid&gt;&lt;answertext&gt; yellow pod&lt;/answertext&gt;&lt;valuetype&gt;-1&lt;/valuetype&gt;&lt;/answer&gt;&lt;answer&gt;&lt;guid&gt;96C2DCBBAE154C47B14B77581D8EB506&lt;/guid&gt;&lt;answertext&gt; bb&lt;/answertext&gt;&lt;valuetype&gt;-1&lt;/valuetype&gt;&lt;/answer&gt;&lt;answer&gt;&lt;guid&gt;95B833B2AD6E4B16B611842422F718B8&lt;/guid&gt;&lt;answertext&gt; homozygous little b&lt;/answertext&gt;&lt;valuetype&gt;-1&lt;/valuetype&gt;&lt;/answer&gt;&lt;answer&gt;&lt;guid&gt;B691B52EE1ED4690836F255C5375D8AD&lt;/guid&gt;&lt;answertext&gt; homozygous yellow&lt;/answertext&gt;&lt;valuetype&gt;-1&lt;/valuetype&gt;&lt;/answer&gt;&lt;answer&gt;&lt;guid&gt;A387F599DD3D4BBDB3FE710DE0EA618E&lt;/guid&gt;&lt;answertext&gt; b, c, and d are all good examples&lt;/answertext&gt;&lt;valuetype&gt;-1&lt;/valuetype&gt;&lt;/answer&gt;&lt;/answers&gt;&lt;/multichoice&gt;&lt;/questions&gt;&lt;/questionlist&gt;"/>
</p:tagLst>
</file>

<file path=ppt/tags/tag7.xml><?xml version="1.0" encoding="utf-8"?>
<p:tagLst xmlns:a="http://schemas.openxmlformats.org/drawingml/2006/main" xmlns:r="http://schemas.openxmlformats.org/officeDocument/2006/relationships" xmlns:p="http://schemas.openxmlformats.org/presentationml/2006/main">
  <p:tag name="TYPE" val="0"/>
  <p:tag name="NUMBERFORMAT" val="0"/>
  <p:tag name="LABELFORMAT" val="1"/>
  <p:tag name="COLORTYPE" val="SCHEME"/>
  <p:tag name="RGBCOLORS" val="-6836514,-211610,-2247478,-9581077,-2763049,-138081,-16725053,-14176312,-2893846,-789260,-16777216"/>
  <p:tag name="DEFINEDCOLORS" val="-6836514,-211610,-2247478,-9581077,-2763049,-138081,-16725053,-14176312,-2893846,-789260,-16777216"/>
</p:tagLst>
</file>

<file path=ppt/tags/tag8.xml><?xml version="1.0" encoding="utf-8"?>
<p:tagLst xmlns:a="http://schemas.openxmlformats.org/drawingml/2006/main" xmlns:r="http://schemas.openxmlformats.org/officeDocument/2006/relationships" xmlns:p="http://schemas.openxmlformats.org/presentationml/2006/main">
  <p:tag name="SLIDEGUID" val="700D1114352047B0BC3266AEDE844585"/>
  <p:tag name="AUTOOPENPOLL" val="False"/>
  <p:tag name="TYPE" val="MultiChoiceSlide"/>
  <p:tag name="LIVECHARTING" val="False"/>
  <p:tag name="CHARTTYPE" val="0"/>
  <p:tag name="TPQUESTIONXML" val="&lt;?xml version=&quot;1.0&quot; encoding=&quot;UTF-8&quot; standalone=&quot;yes&quot;?&gt;&lt;questionlist&gt;&lt;properties&gt;&lt;guid&gt;04C3DBFDF33C4624B79D6A334880ED2D&lt;/guid&gt;&lt;date&gt;9/9/2024 04:04:27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rrectanswerindicator&gt;False&lt;/correctanswerindicator&gt;&lt;countdowntimer&gt;False&lt;/countdowntimer&gt;&lt;countdowntime&gt;30&lt;/countdowntime&gt;&lt;responsegrid&gt;0&lt;/responsegrid&gt;&lt;/questionlisttemplate&gt;&lt;questions&gt;&lt;multichoice&gt;&lt;guid&gt;700D1114352047B0BC3266AEDE844585&lt;/guid&gt;&lt;repollguid&gt;040E5DC872384F5A811F43367B7EA508&lt;/repollguid&gt;&lt;sourceid&gt;E20BEA288B0245B7BBF32CC15116E2DC&lt;/sourceid&gt;&lt;questiontext&gt;If the green pea pod allele (G) is dominant to the yellow allele (g), a cross between two heterozygous plants would be expected to produce _____.&lt;/questiontext&gt;&lt;responsegrid&gt;0&lt;/responsegrid&gt;&lt;showresults&gt;True&lt;/showresults&gt;&lt;countdowntime&gt;60&lt;/countdowntime&gt;&lt;correctvalue&gt;1&lt;/correctvalue&gt;&lt;incorrectvalue&gt;0&lt;/incorrectvalue&gt;&lt;responselimit&gt;1&lt;/responselimit&gt;&lt;bulletstyle&gt;2&lt;/bulletstyle&gt;&lt;answers&gt;&lt;answer&gt;&lt;guid&gt;C23ADCF4CE3C42559A43966160C9E169&lt;/guid&gt;&lt;answertext&gt;all green&lt;/answertext&gt;&lt;valuetype&gt;-1&lt;/valuetype&gt;&lt;/answer&gt;&lt;answer&gt;&lt;guid&gt;82587A8BF6D24CBFB1A74B162EC0029B&lt;/guid&gt;&lt;answertext&gt;1/4 green and 3/4 yellow&lt;/answertext&gt;&lt;valuetype&gt;-1&lt;/valuetype&gt;&lt;/answer&gt;&lt;answer&gt;&lt;guid&gt;7A84E844424F4EC8A9A1CD757FCE3A81&lt;/guid&gt;&lt;answertext&gt;1/2 green and 1/2 yellow &lt;/answertext&gt;&lt;valuetype&gt;-1&lt;/valuetype&gt;&lt;/answer&gt;&lt;answer&gt;&lt;guid&gt;A6921256E7B24C5281D5F705060A756F&lt;/guid&gt;&lt;answertext&gt;3/4 green and 1/4 yellow &lt;/answertext&gt;&lt;valuetype&gt;-1&lt;/valuetype&gt;&lt;/answer&gt;&lt;answer&gt;&lt;guid&gt;2DFF02CFBE364D8EBF71BD8AD84EDA34&lt;/guid&gt;&lt;answertext&gt;all yellow&lt;/answertext&gt;&lt;valuetype&gt;-1&lt;/valuetype&gt;&lt;/answer&gt;&lt;/answers&gt;&lt;/multichoice&gt;&lt;/questions&gt;&lt;/questionlist&gt;"/>
</p:tagLst>
</file>

<file path=ppt/tags/tag9.xml><?xml version="1.0" encoding="utf-8"?>
<p:tagLst xmlns:a="http://schemas.openxmlformats.org/drawingml/2006/main" xmlns:r="http://schemas.openxmlformats.org/officeDocument/2006/relationships" xmlns:p="http://schemas.openxmlformats.org/presentationml/2006/main">
  <p:tag name="TYPE" val="0"/>
  <p:tag name="NUMBERFORMAT" val="0"/>
  <p:tag name="LABELFORMAT" val="1"/>
  <p:tag name="COLORTYPE" val="SCHEME"/>
  <p:tag name="RGBCOLORS" val="-7954986,-279980,-2776129,-10566681,-3355186,-204658,-16727369,-14311236,-3486235,-920846,-16777216"/>
  <p:tag name="DEFINEDCOLORS" val="-7954986,-279980,-2776129,-10566681,-3355186,-204658,-16727369,-14311236,-3486235,-920846,-16777216"/>
</p:tagLst>
</file>

<file path=ppt/theme/theme1.xml><?xml version="1.0" encoding="utf-8"?>
<a:theme xmlns:a="http://schemas.openxmlformats.org/drawingml/2006/main" name="Clicker_PPT_Template_PMG_3">
  <a:themeElements>
    <a:clrScheme name="Clicker_PPT_Template_PMG_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licker_PPT_Template_PMG_3">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Clicker_PPT_Template_PMG_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icker_PPT_Template_PMG_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icker_PPT_Template_PMG_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icker_PPT_Template_PMG_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icker_PPT_Template_PMG_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icker_PPT_Template_PMG_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icker_PPT_Template_PMG_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icker_PPT_Template_PMG_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icker_PPT_Template_PMG_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icker_PPT_Template_PMG_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icker_PPT_Template_PMG_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icker_PPT_Template_PMG_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MAC:Users:premedia:Desktop:Clickers:Clicker_PPT_Template_PMG_3.pot</Template>
  <TotalTime>19978</TotalTime>
  <Words>1988</Words>
  <Application>Microsoft Macintosh PowerPoint</Application>
  <PresentationFormat>On-screen Show (4:3)</PresentationFormat>
  <Paragraphs>149</Paragraphs>
  <Slides>31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ＭＳ Ｐゴシック</vt:lpstr>
      <vt:lpstr>Arial</vt:lpstr>
      <vt:lpstr>Symbol</vt:lpstr>
      <vt:lpstr>Clicker_PPT_Template_PMG_3</vt:lpstr>
      <vt:lpstr>For interactive questions </vt:lpstr>
      <vt:lpstr>Mendel’s first postulate is “Genetic characters are controlled by unit factors existing in pairs in an individual.” What is a modern term for “unit factors”?</vt:lpstr>
      <vt:lpstr>Mendel’s first postulate is “Genetic characters are controlled by unit factors existing in pairs in an individual.” What is a modern term for “unit factors”?</vt:lpstr>
      <vt:lpstr>Mendel’s third postulate is “During the formation of gametes, the paired unit factors separate, or segregate, randomly so that each gamete receives one or the other with equal likelihood.”  When does this segregation occur?</vt:lpstr>
      <vt:lpstr>Mendel’s third postulate is “During the formation of gametes, the paired unit factors separate, or segregate, randomly so that each gamete receives one or the other with equal likelihood.”  When does this segregation occur?</vt:lpstr>
      <vt:lpstr>Which of the following is a good example of a phenotype?</vt:lpstr>
      <vt:lpstr>Which of the following is a good example of a phenotype?</vt:lpstr>
      <vt:lpstr>If the green pea pod allele (G) is dominant to the yellow allele (g), a cross between two heterozygous plants would be expected to produce _____.</vt:lpstr>
      <vt:lpstr>If the green pea pod allele (G) is dominant to the yellow allele (g), a cross between two heterozygous plants would be expected to produce _____.</vt:lpstr>
      <vt:lpstr>If a mouse has a dominant phenotype (P_), how would you determine if it is homozygous (PP) or heterozygous (Pp)?</vt:lpstr>
      <vt:lpstr>If a mouse has a dominant phenotype (P_), how would you determine if it is homozygous (PP) or heterozygous (Pp)?</vt:lpstr>
      <vt:lpstr>In a cross between two individuals BbGG  Bbgg, what ratio of phenotypes would be expected in the offspring if the two genes show independent assortment?</vt:lpstr>
      <vt:lpstr>In a cross between two individuals BbGG  Bbgg, what ratio of phenotypes would be expected in the offspring if the two genes show independent assortment?</vt:lpstr>
      <vt:lpstr>What is the probability that two parents who are heterozygous for the recessive trait of albinism will have two albino offspring?</vt:lpstr>
      <vt:lpstr>What is the probability that two parents who are heterozygous for the recessive trait of albinism will have two albino offspring?</vt:lpstr>
      <vt:lpstr>How many different types of gametes can be formed by the genotype AaBbCc?</vt:lpstr>
      <vt:lpstr>How many different types of gametes can be formed by the genotype AaBbCc?</vt:lpstr>
      <vt:lpstr>PowerPoint Presentation</vt:lpstr>
      <vt:lpstr>In a plant species, if the B allele (blue flowers) and the b allele (white flowers) are incompletely dominant (Bb is light blue), what offspring ratio is expected in a cross between a blue-flowered plant and a white-flowered plant? </vt:lpstr>
      <vt:lpstr>In a plant species, if the B allele (blue flowers) and the b allele (white flowers) are incompletely dominant (Bb is light blue), what offspring ratio is expected in a cross between a blue-flowered plant and a white-flowered plant? </vt:lpstr>
      <vt:lpstr>If a mother has type A blood and her son has type O blood, what are the possible blood types of her son’s father? </vt:lpstr>
      <vt:lpstr>If a mother has type A blood and her son has type O blood, what are the possible blood types of her son’s father?</vt:lpstr>
      <vt:lpstr>A cross between two short-tailed mice results in offspring in the ratio of 2/3 short-tailed and 1/3 long-tailed. The best explanation for this result is that _____.</vt:lpstr>
      <vt:lpstr>A cross between two short-tailed mice results in offspring in the ratio of 2/3 short-tailed and 1/3 long-tailed. The best explanation for this result is that _____.</vt:lpstr>
      <vt:lpstr>The color of sunflower pollen can be orange, yellow, or white-cream. Crosses reveal that orange is dominant to both yellow and white-cream. However, a cross between true-breeding white-cream and yellow plants produced F1 plants with orange pollen. The F2 populations of this cross resulted in a ratio of nine orange: four white-cream: three yellow. What type of inheritance do these results suggest?</vt:lpstr>
      <vt:lpstr>The color of sunflower pollen can be orange, yellow, or white-cream. Crosses reveal that orange is dominant to both yellow and white-cream. However, a cross between true-breeding white-cream and yellow plants produced F1 plants with orange pollen. The F2 populations of this cross resulted in a ratio of nine orange: four white-cream: three yellow. What type of inheritance do these results suggest?</vt:lpstr>
      <vt:lpstr>Duchenne muscular dystrophy is caused by a recessive X-linked allele. A man with this disorder _____.</vt:lpstr>
      <vt:lpstr>Duchenne muscular dystrophy is caused by a recessive X-linked allele. A man with this disorder _____.</vt:lpstr>
      <vt:lpstr>You have read that in guinea pigs, black fur is dominant to white fur. You are surprised then when your two white guinea pigs have all black F1.  When you cross the F1, you observe 9:7 black:white. How do you best explain this?</vt:lpstr>
      <vt:lpstr>You have read that in guinea pigs, black fur is dominant to white fur. You are surprised then when your two white guinea pigs have all black F1. When you cross the F1, you observe 9:7 black:white. How do you best explain this?</vt:lpstr>
      <vt:lpstr>PowerPoint Presentation</vt:lpstr>
    </vt:vector>
  </TitlesOfParts>
  <Company>University of Pittsburgh at Johnstown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Genes Chap. 3 CRS</dc:title>
  <dc:creator>Stephen T. Kilpatrick</dc:creator>
  <cp:lastModifiedBy>Jacques Fellay</cp:lastModifiedBy>
  <cp:revision>370</cp:revision>
  <dcterms:created xsi:type="dcterms:W3CDTF">2004-03-01T18:47:43Z</dcterms:created>
  <dcterms:modified xsi:type="dcterms:W3CDTF">2024-09-09T14:04:52Z</dcterms:modified>
</cp:coreProperties>
</file>