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75617" autoAdjust="0"/>
  </p:normalViewPr>
  <p:slideViewPr>
    <p:cSldViewPr snapToGrid="0" snapToObjects="1">
      <p:cViewPr>
        <p:scale>
          <a:sx n="87" d="100"/>
          <a:sy n="87" d="100"/>
        </p:scale>
        <p:origin x="-712" y="-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7D04-2487-B540-B1FE-49356EDF75E2}" type="datetimeFigureOut">
              <a:rPr lang="en-US" smtClean="0"/>
              <a:t>17.12.18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5F12-8084-7941-AD9D-DCAD4775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6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Nino </a:t>
            </a:r>
            <a:r>
              <a:rPr lang="en-US" dirty="0" err="1" smtClean="0"/>
              <a:t>Herve</a:t>
            </a:r>
            <a:r>
              <a:rPr lang="en-US" dirty="0" smtClean="0"/>
              <a:t> &amp; </a:t>
            </a:r>
            <a:r>
              <a:rPr lang="en-US" dirty="0" err="1" smtClean="0"/>
              <a:t>Théophile</a:t>
            </a:r>
            <a:r>
              <a:rPr lang="en-US" dirty="0" smtClean="0"/>
              <a:t> </a:t>
            </a:r>
            <a:r>
              <a:rPr lang="en-US" dirty="0" err="1" smtClean="0"/>
              <a:t>Bouiller</a:t>
            </a:r>
            <a:r>
              <a:rPr lang="en-US" dirty="0" smtClean="0"/>
              <a:t> &amp; Mehdi </a:t>
            </a:r>
            <a:r>
              <a:rPr lang="en-US" smtClean="0"/>
              <a:t>Hicham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25F12-8084-7941-AD9D-DCAD4775FF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3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4B8944D-DFC0-FB49-B945-2AE4E8866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4A27438D-CC76-5847-8521-B949D8263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05CE0E9-9DF4-6246-8C0F-1997DFB4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4967-1D38-B749-980D-FAB7A8E6A216}" type="datetimeFigureOut">
              <a:rPr lang="fr-FR" smtClean="0"/>
              <a:t>17.12.18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BA067EB-FC79-0949-B5A1-7B92A37B6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0BFB0D7-61EA-9B41-82F9-8DD2D01A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9F51-7C46-5F4D-A3A3-41C2AE04B3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50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77F65DF-B37B-834C-81B3-66840A01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11728ADE-B442-BF44-B464-B8933D0C9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B25AA77-3321-B945-B7CF-8B274BC68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4967-1D38-B749-980D-FAB7A8E6A216}" type="datetimeFigureOut">
              <a:rPr lang="fr-FR" smtClean="0"/>
              <a:t>17.12.18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426DCA5-B70C-9D49-9C31-9D02B897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0C04BFB-7448-164A-961E-52553EE8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9F51-7C46-5F4D-A3A3-41C2AE04B3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20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EF68E3A6-61C1-0F48-9568-2E9ED39F2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E94266CA-4189-0E45-8AB9-9C71F5C3E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FE4DACA-3C00-2445-A7E5-DF524C0D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4967-1D38-B749-980D-FAB7A8E6A216}" type="datetimeFigureOut">
              <a:rPr lang="fr-FR" smtClean="0"/>
              <a:t>17.12.18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77EF879-B5FD-1348-9C2D-C39D2EFE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119FFFD-B7E1-2F40-A7F6-8861DC88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9F51-7C46-5F4D-A3A3-41C2AE04B3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51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2A684DA-E5CB-1144-B4A9-10AA1FF9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1AF6461-5DD5-6849-A23C-23E6ED2DB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5F8F240-4501-034C-B6DD-18264A20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4967-1D38-B749-980D-FAB7A8E6A216}" type="datetimeFigureOut">
              <a:rPr lang="fr-FR" smtClean="0"/>
              <a:t>17.12.18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8BB40FF-1437-1A4C-BEB2-18958B73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70EA1D4-F1D3-8B47-B010-B9CD3063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9F51-7C46-5F4D-A3A3-41C2AE04B3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52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F9FD8A7-FCC9-964B-BF0A-FF34CB2F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3948F7B-C335-0242-9C3A-1A08145DF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FF56594-3D71-DF4D-A0FF-B7AFC14D5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4967-1D38-B749-980D-FAB7A8E6A216}" type="datetimeFigureOut">
              <a:rPr lang="fr-FR" smtClean="0"/>
              <a:t>17.12.18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AD13EB1-FA4D-4945-88EE-83EFDD54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7052D9B-4AA5-EA45-80B8-CC4391F7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9F51-7C46-5F4D-A3A3-41C2AE04B3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36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E20D229-EBB8-3246-BABB-9902FE3D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3C03C2A-B837-AD4B-B79B-B91F73C55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4AB56159-6224-8449-8E06-E72A0EE6F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F923EA1-3AEB-1648-B577-17A949D1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4967-1D38-B749-980D-FAB7A8E6A216}" type="datetimeFigureOut">
              <a:rPr lang="fr-FR" smtClean="0"/>
              <a:t>17.12.18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284A1B9-7A8B-0848-B4E7-F783F072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9DA54B1-27DC-3B47-8F9E-97D98AE1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9F51-7C46-5F4D-A3A3-41C2AE04B3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75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29BA59D-989D-B041-A4AA-8FA095DD5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F45F512-E88C-D644-A293-C9DCC93BC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EF801EB2-53AA-9D4E-A776-9025AE0D6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962184FE-48A4-F94B-B478-2FBC03845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8EA2481E-9DF4-944F-B504-43D83F091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5CF43BFE-798C-814F-8BF5-EF0DCA92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4967-1D38-B749-980D-FAB7A8E6A216}" type="datetimeFigureOut">
              <a:rPr lang="fr-FR" smtClean="0"/>
              <a:t>17.12.18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257F2F6B-7EEF-1744-83B0-5E084CA3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CF31BBC7-4477-6C43-93A0-D89397EB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9F51-7C46-5F4D-A3A3-41C2AE04B3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47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D3793F2-5C3F-6B42-8841-613D5872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F2DD42EF-AFD9-3D40-93B1-03896881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4967-1D38-B749-980D-FAB7A8E6A216}" type="datetimeFigureOut">
              <a:rPr lang="fr-FR" smtClean="0"/>
              <a:t>17.12.18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6180E72F-68B2-1145-AD34-0FB8ED72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EE75AB05-6A43-5347-BC80-1858FECF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9F51-7C46-5F4D-A3A3-41C2AE04B3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21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1272BB56-C769-984A-BDB4-BFE539FF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4967-1D38-B749-980D-FAB7A8E6A216}" type="datetimeFigureOut">
              <a:rPr lang="fr-FR" smtClean="0"/>
              <a:t>17.12.18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2C43DF9F-8F2B-414A-BE79-FECBAED9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78BA9675-1844-FD43-B8A3-04748824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9F51-7C46-5F4D-A3A3-41C2AE04B3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95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A535958-4CC1-BB43-A53C-236C55D5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5C6EF62-E389-864A-AC71-71EAA4D15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404C263-3030-F54E-9CBC-85278D91E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883B9050-9F44-2D4B-8124-00FBD8DA7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4967-1D38-B749-980D-FAB7A8E6A216}" type="datetimeFigureOut">
              <a:rPr lang="fr-FR" smtClean="0"/>
              <a:t>17.12.18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148A0EC-1AA8-5544-A83D-CFA516B2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47F7081C-9CCF-894A-9E7E-290A5262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9F51-7C46-5F4D-A3A3-41C2AE04B3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52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7B88B43-084A-FA42-9CC6-7A03CE2B8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3B0A3CF6-A95D-3A44-9CAA-904E66406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55090364-6E5A-EB4B-9024-07F42B925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6BD8E522-3D09-0944-A711-ED476EA5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4967-1D38-B749-980D-FAB7A8E6A216}" type="datetimeFigureOut">
              <a:rPr lang="fr-FR" smtClean="0"/>
              <a:t>17.12.18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02EF761-B125-9948-983B-C76BF193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1B9D6C53-3E56-EB4A-B3D8-8AA3BEEA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9F51-7C46-5F4D-A3A3-41C2AE04B3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01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385CBEDF-7068-4F41-AEE9-ADD4756E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ED182C6-2AE3-5D4A-939E-74D1C697F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F4B0260-5E77-B445-A66C-88EB4E770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44967-1D38-B749-980D-FAB7A8E6A216}" type="datetimeFigureOut">
              <a:rPr lang="fr-FR" smtClean="0"/>
              <a:t>17.12.18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0F89641-C3CC-5A43-94DA-09E64C461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E10A6CE-71E3-7E44-8B27-967F8A463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D9F51-7C46-5F4D-A3A3-41C2AE04B3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23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007/s13765-014-4025-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44B8F1E-9F05-BD41-B15E-28F61799F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7" y="2050015"/>
            <a:ext cx="9144000" cy="2387600"/>
          </a:xfrm>
        </p:spPr>
        <p:txBody>
          <a:bodyPr/>
          <a:lstStyle/>
          <a:p>
            <a:r>
              <a:rPr lang="fr-FR" dirty="0" err="1"/>
              <a:t>Bioremediation</a:t>
            </a:r>
            <a:r>
              <a:rPr lang="fr-FR" dirty="0"/>
              <a:t> of Uranium 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anaerobic</a:t>
            </a:r>
            <a:r>
              <a:rPr lang="fr-FR" dirty="0"/>
              <a:t> </a:t>
            </a:r>
            <a:r>
              <a:rPr lang="fr-FR" dirty="0" err="1"/>
              <a:t>Bacteria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422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AF71776-7B44-394E-99B0-9608CA060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en-US" dirty="0"/>
              <a:t>harmful</a:t>
            </a:r>
            <a:r>
              <a:rPr lang="fr-FR" dirty="0"/>
              <a:t> </a:t>
            </a:r>
            <a:r>
              <a:rPr lang="fr-FR" dirty="0" err="1"/>
              <a:t>effects</a:t>
            </a:r>
            <a:r>
              <a:rPr lang="fr-FR" dirty="0"/>
              <a:t> of Uranium </a:t>
            </a:r>
            <a:r>
              <a:rPr lang="fr-FR" dirty="0" err="1"/>
              <a:t>Waste</a:t>
            </a:r>
            <a:endParaRPr lang="fr-FR" dirty="0"/>
          </a:p>
        </p:txBody>
      </p:sp>
      <p:pic>
        <p:nvPicPr>
          <p:cNvPr id="7" name="Image 6" descr="Une image contenant texte, carte&#10;&#10;&#10;&#10;Description générée automatiquement">
            <a:extLst>
              <a:ext uri="{FF2B5EF4-FFF2-40B4-BE49-F238E27FC236}">
                <a16:creationId xmlns="" xmlns:a16="http://schemas.microsoft.com/office/drawing/2014/main" id="{02A02F1D-5C61-544E-9195-1CA39987E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" t="486" r="662" b="486"/>
          <a:stretch/>
        </p:blipFill>
        <p:spPr>
          <a:xfrm>
            <a:off x="0" y="1554479"/>
            <a:ext cx="6935895" cy="4084321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="" xmlns:a16="http://schemas.microsoft.com/office/drawing/2014/main" id="{193D5688-ACE4-474D-8EF2-7E11AAFB8D61}"/>
              </a:ext>
            </a:extLst>
          </p:cNvPr>
          <p:cNvCxnSpPr>
            <a:cxnSpLocks/>
          </p:cNvCxnSpPr>
          <p:nvPr/>
        </p:nvCxnSpPr>
        <p:spPr>
          <a:xfrm flipH="1">
            <a:off x="8808720" y="3726180"/>
            <a:ext cx="518160" cy="9372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9B42A21B-FE74-1842-8881-C4E024B29B6C}"/>
              </a:ext>
            </a:extLst>
          </p:cNvPr>
          <p:cNvSpPr txBox="1"/>
          <p:nvPr/>
        </p:nvSpPr>
        <p:spPr>
          <a:xfrm>
            <a:off x="7604760" y="4728924"/>
            <a:ext cx="2087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latin typeface="Palatino Linotype" panose="02040502050505030304" pitchFamily="18" charset="0"/>
              </a:rPr>
              <a:t>Metal</a:t>
            </a:r>
            <a:r>
              <a:rPr lang="fr-FR" sz="2000" b="1" dirty="0">
                <a:latin typeface="Palatino Linotype" panose="02040502050505030304" pitchFamily="18" charset="0"/>
              </a:rPr>
              <a:t> </a:t>
            </a:r>
            <a:r>
              <a:rPr lang="fr-FR" sz="2000" b="1" dirty="0" err="1">
                <a:latin typeface="Palatino Linotype" panose="02040502050505030304" pitchFamily="18" charset="0"/>
              </a:rPr>
              <a:t>toxicity</a:t>
            </a:r>
            <a:r>
              <a:rPr lang="fr-FR" sz="2000" b="1" dirty="0">
                <a:latin typeface="Palatino Linotype" panose="02040502050505030304" pitchFamily="18" charset="0"/>
              </a:rPr>
              <a:t> </a:t>
            </a:r>
          </a:p>
          <a:p>
            <a:pPr algn="ctr"/>
            <a:r>
              <a:rPr lang="fr-FR" sz="2000" b="1" dirty="0">
                <a:latin typeface="Palatino Linotype" panose="02040502050505030304" pitchFamily="18" charset="0"/>
              </a:rPr>
              <a:t> </a:t>
            </a:r>
            <a:r>
              <a:rPr lang="fr-FR" sz="2000" b="1" dirty="0" err="1">
                <a:latin typeface="Palatino Linotype" panose="02040502050505030304" pitchFamily="18" charset="0"/>
              </a:rPr>
              <a:t>lethal</a:t>
            </a:r>
            <a:r>
              <a:rPr lang="fr-FR" sz="2000" b="1" dirty="0">
                <a:latin typeface="Palatino Linotype" panose="02040502050505030304" pitchFamily="18" charset="0"/>
              </a:rPr>
              <a:t> dose = 140mg [1]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842CFA09-6FE6-3046-81DB-12A5E52BAE38}"/>
              </a:ext>
            </a:extLst>
          </p:cNvPr>
          <p:cNvSpPr txBox="1"/>
          <p:nvPr/>
        </p:nvSpPr>
        <p:spPr>
          <a:xfrm>
            <a:off x="10241280" y="4728924"/>
            <a:ext cx="2181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latin typeface="Palatino Linotype" panose="02040502050505030304" pitchFamily="18" charset="0"/>
              </a:rPr>
              <a:t>Radioactivity</a:t>
            </a:r>
            <a:r>
              <a:rPr lang="fr-FR" sz="2000" b="1" dirty="0">
                <a:latin typeface="Palatino Linotype" panose="02040502050505030304" pitchFamily="18" charset="0"/>
              </a:rPr>
              <a:t> :</a:t>
            </a:r>
          </a:p>
          <a:p>
            <a:r>
              <a:rPr lang="fr-FR" sz="2000" b="1" dirty="0" err="1">
                <a:latin typeface="Palatino Linotype" panose="02040502050505030304" pitchFamily="18" charset="0"/>
              </a:rPr>
              <a:t>lethal</a:t>
            </a:r>
            <a:r>
              <a:rPr lang="fr-FR" sz="2000" b="1" dirty="0">
                <a:latin typeface="Palatino Linotype" panose="02040502050505030304" pitchFamily="18" charset="0"/>
              </a:rPr>
              <a:t> dose = 5000mSv [1]</a:t>
            </a:r>
          </a:p>
        </p:txBody>
      </p:sp>
      <p:cxnSp>
        <p:nvCxnSpPr>
          <p:cNvPr id="41" name="Connecteur en arc 40">
            <a:extLst>
              <a:ext uri="{FF2B5EF4-FFF2-40B4-BE49-F238E27FC236}">
                <a16:creationId xmlns="" xmlns:a16="http://schemas.microsoft.com/office/drawing/2014/main" id="{BC45671E-CC7B-7840-ACFA-FA4D03FBE430}"/>
              </a:ext>
            </a:extLst>
          </p:cNvPr>
          <p:cNvCxnSpPr>
            <a:cxnSpLocks/>
          </p:cNvCxnSpPr>
          <p:nvPr/>
        </p:nvCxnSpPr>
        <p:spPr>
          <a:xfrm flipV="1">
            <a:off x="6583680" y="2206942"/>
            <a:ext cx="2484120" cy="231933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="" xmlns:a16="http://schemas.microsoft.com/office/drawing/2014/main" id="{DA7F9807-C6E9-0B44-8798-383CCEE449A0}"/>
              </a:ext>
            </a:extLst>
          </p:cNvPr>
          <p:cNvCxnSpPr>
            <a:cxnSpLocks/>
          </p:cNvCxnSpPr>
          <p:nvPr/>
        </p:nvCxnSpPr>
        <p:spPr>
          <a:xfrm>
            <a:off x="10361505" y="3677423"/>
            <a:ext cx="550335" cy="103477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="" xmlns:a16="http://schemas.microsoft.com/office/drawing/2014/main" id="{A48C7B23-4729-814C-B014-3DC56B00A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996061"/>
            <a:ext cx="2225040" cy="2681362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B85384DC-5A65-734C-9A24-DAA9F312E77C}"/>
              </a:ext>
            </a:extLst>
          </p:cNvPr>
          <p:cNvSpPr txBox="1"/>
          <p:nvPr/>
        </p:nvSpPr>
        <p:spPr>
          <a:xfrm>
            <a:off x="518160" y="5928360"/>
            <a:ext cx="11186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Metal</a:t>
            </a:r>
            <a:r>
              <a:rPr lang="fr-FR" sz="2800" dirty="0"/>
              <a:t> </a:t>
            </a:r>
            <a:r>
              <a:rPr lang="fr-FR" sz="2800" dirty="0" err="1"/>
              <a:t>Toxicity</a:t>
            </a:r>
            <a:r>
              <a:rPr lang="fr-FR" sz="2800" dirty="0"/>
              <a:t> : </a:t>
            </a:r>
            <a:r>
              <a:rPr lang="fr-FR" sz="2800" dirty="0" err="1"/>
              <a:t>when</a:t>
            </a:r>
            <a:r>
              <a:rPr lang="fr-FR" sz="2800" dirty="0"/>
              <a:t> </a:t>
            </a:r>
            <a:r>
              <a:rPr lang="fr-FR" sz="2800" dirty="0" err="1"/>
              <a:t>metal</a:t>
            </a:r>
            <a:r>
              <a:rPr lang="fr-FR" sz="2800" dirty="0"/>
              <a:t> ions </a:t>
            </a:r>
            <a:r>
              <a:rPr lang="fr-FR" sz="2800" dirty="0" err="1"/>
              <a:t>wander</a:t>
            </a:r>
            <a:r>
              <a:rPr lang="fr-FR" sz="2800" dirty="0"/>
              <a:t> </a:t>
            </a:r>
            <a:r>
              <a:rPr lang="fr-FR" sz="2800" dirty="0" err="1"/>
              <a:t>between</a:t>
            </a:r>
            <a:r>
              <a:rPr lang="fr-FR" sz="2800" dirty="0"/>
              <a:t> </a:t>
            </a:r>
            <a:r>
              <a:rPr lang="fr-FR" sz="2800" dirty="0" err="1"/>
              <a:t>cells</a:t>
            </a:r>
            <a:r>
              <a:rPr lang="fr-FR" sz="2800" dirty="0"/>
              <a:t> </a:t>
            </a:r>
            <a:r>
              <a:rPr lang="fr-FR" sz="2800" dirty="0" err="1"/>
              <a:t>they</a:t>
            </a:r>
            <a:r>
              <a:rPr lang="fr-FR" sz="2800" dirty="0"/>
              <a:t> </a:t>
            </a:r>
            <a:r>
              <a:rPr lang="fr-FR" sz="2800" dirty="0" err="1"/>
              <a:t>might</a:t>
            </a:r>
            <a:r>
              <a:rPr lang="fr-FR" sz="2800" dirty="0"/>
              <a:t> </a:t>
            </a:r>
            <a:r>
              <a:rPr lang="fr-FR" sz="2800" dirty="0" err="1"/>
              <a:t>hinder</a:t>
            </a:r>
            <a:r>
              <a:rPr lang="fr-FR" sz="2800" dirty="0"/>
              <a:t> </a:t>
            </a:r>
            <a:r>
              <a:rPr lang="fr-FR" sz="2800" dirty="0" err="1"/>
              <a:t>biological</a:t>
            </a:r>
            <a:r>
              <a:rPr lang="fr-FR" sz="2800" dirty="0"/>
              <a:t> </a:t>
            </a:r>
            <a:r>
              <a:rPr lang="fr-FR" sz="2800" dirty="0" err="1"/>
              <a:t>metabolisms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8533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11572B8-48A4-E24D-BA66-61D714B62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solution : </a:t>
            </a:r>
            <a:r>
              <a:rPr lang="fr-FR" dirty="0" err="1"/>
              <a:t>bioremediation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bioaccumulation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03ACBD9C-6F66-A44E-80B3-25D32F327061}"/>
              </a:ext>
            </a:extLst>
          </p:cNvPr>
          <p:cNvSpPr txBox="1"/>
          <p:nvPr/>
        </p:nvSpPr>
        <p:spPr>
          <a:xfrm>
            <a:off x="838200" y="1690688"/>
            <a:ext cx="987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413C775D-604C-6D41-9D54-12D6526DE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2152353"/>
            <a:ext cx="5150151" cy="351282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2E8774BE-A0E6-AE44-A312-F4174719A149}"/>
              </a:ext>
            </a:extLst>
          </p:cNvPr>
          <p:cNvSpPr/>
          <p:nvPr/>
        </p:nvSpPr>
        <p:spPr>
          <a:xfrm>
            <a:off x="2651760" y="2621996"/>
            <a:ext cx="1188720" cy="814982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CD746D13-83FB-4B46-A6BB-9691465E0360}"/>
              </a:ext>
            </a:extLst>
          </p:cNvPr>
          <p:cNvCxnSpPr>
            <a:cxnSpLocks/>
          </p:cNvCxnSpPr>
          <p:nvPr/>
        </p:nvCxnSpPr>
        <p:spPr>
          <a:xfrm flipV="1">
            <a:off x="3413760" y="1921565"/>
            <a:ext cx="2682240" cy="70043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BBD21491-0621-4742-BDA2-239B97EF441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825844" y="3317627"/>
            <a:ext cx="3288532" cy="234754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Une image contenant intérieur&#10;&#10;&#10;&#10;Description générée automatiquement">
            <a:extLst>
              <a:ext uri="{FF2B5EF4-FFF2-40B4-BE49-F238E27FC236}">
                <a16:creationId xmlns="" xmlns:a16="http://schemas.microsoft.com/office/drawing/2014/main" id="{0F12563E-FF3D-6F44-B725-6B3C3F32A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074" y="1912030"/>
            <a:ext cx="2564578" cy="3271727"/>
          </a:xfrm>
          <a:prstGeom prst="rect">
            <a:avLst/>
          </a:prstGeom>
        </p:spPr>
      </p:pic>
      <p:pic>
        <p:nvPicPr>
          <p:cNvPr id="23" name="Image 22" descr="Une image contenant pizza, intérieur, tranche, morceau&#10;&#10;&#10;&#10;Description générée automatiquement">
            <a:extLst>
              <a:ext uri="{FF2B5EF4-FFF2-40B4-BE49-F238E27FC236}">
                <a16:creationId xmlns="" xmlns:a16="http://schemas.microsoft.com/office/drawing/2014/main" id="{59EDD035-1325-7145-BE64-D30B27DFB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747078" y="2280021"/>
            <a:ext cx="3252658" cy="255481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9AB7129-A0A5-5745-9D6C-A56F634D7950}"/>
              </a:ext>
            </a:extLst>
          </p:cNvPr>
          <p:cNvSpPr/>
          <p:nvPr/>
        </p:nvSpPr>
        <p:spPr>
          <a:xfrm>
            <a:off x="6096000" y="1921565"/>
            <a:ext cx="5499652" cy="3743608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4D77E963-C4E1-E043-8ECF-D9EEB5F6B6AA}"/>
              </a:ext>
            </a:extLst>
          </p:cNvPr>
          <p:cNvSpPr txBox="1"/>
          <p:nvPr/>
        </p:nvSpPr>
        <p:spPr>
          <a:xfrm>
            <a:off x="838200" y="5852160"/>
            <a:ext cx="102260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The goal </a:t>
            </a:r>
            <a:r>
              <a:rPr lang="fr-FR" sz="3200" dirty="0" err="1"/>
              <a:t>is</a:t>
            </a:r>
            <a:r>
              <a:rPr lang="fr-FR" sz="3200" dirty="0"/>
              <a:t> to </a:t>
            </a:r>
            <a:r>
              <a:rPr lang="fr-FR" sz="3200" dirty="0" err="1"/>
              <a:t>immobilize</a:t>
            </a:r>
            <a:r>
              <a:rPr lang="fr-FR" sz="3200" dirty="0"/>
              <a:t> uranium by </a:t>
            </a:r>
            <a:r>
              <a:rPr lang="fr-FR" sz="3200" dirty="0" err="1"/>
              <a:t>making</a:t>
            </a:r>
            <a:r>
              <a:rPr lang="fr-FR" sz="3200" dirty="0"/>
              <a:t> </a:t>
            </a:r>
            <a:r>
              <a:rPr lang="fr-FR" sz="3200" dirty="0" err="1"/>
              <a:t>it</a:t>
            </a:r>
            <a:r>
              <a:rPr lang="fr-FR" sz="3200" dirty="0"/>
              <a:t> insoluble.[4]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25E32CED-D08E-784B-A87B-8CA8BFE6B165}"/>
              </a:ext>
            </a:extLst>
          </p:cNvPr>
          <p:cNvSpPr txBox="1"/>
          <p:nvPr/>
        </p:nvSpPr>
        <p:spPr>
          <a:xfrm>
            <a:off x="6114376" y="5183757"/>
            <a:ext cx="2536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 Source : [2]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ACC3436F-FB11-7440-B3C8-9EBDF1A6DAE2}"/>
              </a:ext>
            </a:extLst>
          </p:cNvPr>
          <p:cNvSpPr txBox="1"/>
          <p:nvPr/>
        </p:nvSpPr>
        <p:spPr>
          <a:xfrm>
            <a:off x="9031074" y="5183757"/>
            <a:ext cx="256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Source :  [3]</a:t>
            </a:r>
          </a:p>
        </p:txBody>
      </p:sp>
    </p:spTree>
    <p:extLst>
      <p:ext uri="{BB962C8B-B14F-4D97-AF65-F5344CB8AC3E}">
        <p14:creationId xmlns:p14="http://schemas.microsoft.com/office/powerpoint/2010/main" val="259164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  <p:bldP spid="30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5CA451A-12DA-C545-BECE-5691CC8CD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Intracellular</a:t>
            </a:r>
            <a:r>
              <a:rPr lang="fr-FR" dirty="0"/>
              <a:t> bioaccumulation in </a:t>
            </a:r>
            <a:r>
              <a:rPr lang="fr-FR" dirty="0" err="1"/>
              <a:t>Shewanella</a:t>
            </a:r>
            <a:r>
              <a:rPr lang="fr-FR" dirty="0"/>
              <a:t> </a:t>
            </a:r>
            <a:r>
              <a:rPr lang="fr-FR" dirty="0" err="1"/>
              <a:t>sp</a:t>
            </a:r>
            <a:r>
              <a:rPr lang="fr-FR" dirty="0"/>
              <a:t>. HN-41 </a:t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4" descr="Une image contenant texte, carte&#10;&#10;&#10;&#10;Description générée automatiquement">
            <a:extLst>
              <a:ext uri="{FF2B5EF4-FFF2-40B4-BE49-F238E27FC236}">
                <a16:creationId xmlns="" xmlns:a16="http://schemas.microsoft.com/office/drawing/2014/main" id="{546C0E80-6A86-554F-B92D-9052D932D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212" y="3674129"/>
            <a:ext cx="4114800" cy="2745876"/>
          </a:xfrm>
          <a:prstGeom prst="rect">
            <a:avLst/>
          </a:prstGeom>
        </p:spPr>
      </p:pic>
      <p:pic>
        <p:nvPicPr>
          <p:cNvPr id="7" name="Image 6" descr="Une image contenant extérieur, carte, ciel&#10;&#10;&#10;&#10;Description générée automatiquement">
            <a:extLst>
              <a:ext uri="{FF2B5EF4-FFF2-40B4-BE49-F238E27FC236}">
                <a16:creationId xmlns="" xmlns:a16="http://schemas.microsoft.com/office/drawing/2014/main" id="{E3B1D840-5AFE-D343-8BA1-6C93A8C74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5" r="3005"/>
          <a:stretch/>
        </p:blipFill>
        <p:spPr>
          <a:xfrm>
            <a:off x="8707459" y="778701"/>
            <a:ext cx="2922307" cy="28680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B9950441-3118-7B4D-B3C5-30457251C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167" y="6354093"/>
            <a:ext cx="1131845" cy="258981"/>
          </a:xfrm>
          <a:prstGeom prst="rect">
            <a:avLst/>
          </a:prstGeom>
        </p:spPr>
      </p:pic>
      <p:pic>
        <p:nvPicPr>
          <p:cNvPr id="15" name="Image 14" descr="Une image contenant texte, carte&#10;&#10;&#10;&#10;Description générée automatiquement">
            <a:extLst>
              <a:ext uri="{FF2B5EF4-FFF2-40B4-BE49-F238E27FC236}">
                <a16:creationId xmlns="" xmlns:a16="http://schemas.microsoft.com/office/drawing/2014/main" id="{8C1B5B11-81FC-5243-81DB-74DB19547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30" y="1556914"/>
            <a:ext cx="8077199" cy="409755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BAD123A8-AA0D-824E-AB0E-F7488E7208E4}"/>
              </a:ext>
            </a:extLst>
          </p:cNvPr>
          <p:cNvSpPr txBox="1"/>
          <p:nvPr/>
        </p:nvSpPr>
        <p:spPr>
          <a:xfrm>
            <a:off x="434715" y="6011056"/>
            <a:ext cx="730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Inspired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[2]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F3D91E5F-207B-BD47-8728-7E0ED6608139}"/>
              </a:ext>
            </a:extLst>
          </p:cNvPr>
          <p:cNvSpPr txBox="1"/>
          <p:nvPr/>
        </p:nvSpPr>
        <p:spPr>
          <a:xfrm>
            <a:off x="8780783" y="3429000"/>
            <a:ext cx="2922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Source : [2]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501C16EE-5909-AB42-B117-6308BAAD1850}"/>
              </a:ext>
            </a:extLst>
          </p:cNvPr>
          <p:cNvSpPr txBox="1"/>
          <p:nvPr/>
        </p:nvSpPr>
        <p:spPr>
          <a:xfrm>
            <a:off x="8834978" y="6298917"/>
            <a:ext cx="2922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Source : [2]</a:t>
            </a:r>
          </a:p>
        </p:txBody>
      </p:sp>
    </p:spTree>
    <p:extLst>
      <p:ext uri="{BB962C8B-B14F-4D97-AF65-F5344CB8AC3E}">
        <p14:creationId xmlns:p14="http://schemas.microsoft.com/office/powerpoint/2010/main" val="222958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3FB7B13-D942-4443-A275-645D6D32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Extracellular</a:t>
            </a:r>
            <a:r>
              <a:rPr lang="fr-FR" dirty="0"/>
              <a:t> bioaccumulation by </a:t>
            </a:r>
            <a:r>
              <a:rPr lang="fr-FR" dirty="0" err="1"/>
              <a:t>Citrobacter</a:t>
            </a:r>
            <a:r>
              <a:rPr lang="fr-FR" dirty="0"/>
              <a:t> </a:t>
            </a:r>
            <a:r>
              <a:rPr lang="fr-FR" dirty="0" err="1"/>
              <a:t>sp</a:t>
            </a:r>
            <a:r>
              <a:rPr lang="fr-FR" dirty="0"/>
              <a:t>.</a:t>
            </a:r>
          </a:p>
        </p:txBody>
      </p:sp>
      <p:pic>
        <p:nvPicPr>
          <p:cNvPr id="7" name="Image 6" descr="Une image contenant texte, carte&#10;&#10;&#10;&#10;Description générée automatiquement">
            <a:extLst>
              <a:ext uri="{FF2B5EF4-FFF2-40B4-BE49-F238E27FC236}">
                <a16:creationId xmlns="" xmlns:a16="http://schemas.microsoft.com/office/drawing/2014/main" id="{5B9645A5-49B7-3C4B-AC2E-C621DCB4B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9" y="1813810"/>
            <a:ext cx="6631174" cy="4271189"/>
          </a:xfrm>
          <a:prstGeom prst="rect">
            <a:avLst/>
          </a:prstGeom>
        </p:spPr>
      </p:pic>
      <p:pic>
        <p:nvPicPr>
          <p:cNvPr id="11" name="Image 10" descr="Une image contenant intérieur&#10;&#10;&#10;&#10;Description générée automatiquement">
            <a:extLst>
              <a:ext uri="{FF2B5EF4-FFF2-40B4-BE49-F238E27FC236}">
                <a16:creationId xmlns="" xmlns:a16="http://schemas.microsoft.com/office/drawing/2014/main" id="{3F1B0012-18DF-F746-AE81-E90B93A8E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008" y="4760053"/>
            <a:ext cx="2324100" cy="16129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C607CB17-F483-6141-A213-CAA16F7106C4}"/>
              </a:ext>
            </a:extLst>
          </p:cNvPr>
          <p:cNvSpPr txBox="1"/>
          <p:nvPr/>
        </p:nvSpPr>
        <p:spPr>
          <a:xfrm>
            <a:off x="9878518" y="4760053"/>
            <a:ext cx="2203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latin typeface="Palatino Linotype" panose="02040502050505030304" pitchFamily="18" charset="0"/>
              </a:rPr>
              <a:t>Uranyl</a:t>
            </a:r>
            <a:r>
              <a:rPr lang="fr-FR" sz="2000" b="1" dirty="0">
                <a:latin typeface="Palatino Linotype" panose="02040502050505030304" pitchFamily="18" charset="0"/>
              </a:rPr>
              <a:t>-phosphate bioaccumulation on the </a:t>
            </a:r>
            <a:r>
              <a:rPr lang="fr-FR" sz="2000" b="1" dirty="0" err="1">
                <a:latin typeface="Palatino Linotype" panose="02040502050505030304" pitchFamily="18" charset="0"/>
              </a:rPr>
              <a:t>cell</a:t>
            </a:r>
            <a:r>
              <a:rPr lang="fr-FR" sz="2000" b="1" dirty="0">
                <a:latin typeface="Palatino Linotype" panose="02040502050505030304" pitchFamily="18" charset="0"/>
              </a:rPr>
              <a:t> surface [7]</a:t>
            </a:r>
          </a:p>
        </p:txBody>
      </p:sp>
      <p:pic>
        <p:nvPicPr>
          <p:cNvPr id="14" name="Image 13" descr="Une image contenant photo&#10;&#10;&#10;&#10;Description générée automatiquement">
            <a:extLst>
              <a:ext uri="{FF2B5EF4-FFF2-40B4-BE49-F238E27FC236}">
                <a16:creationId xmlns="" xmlns:a16="http://schemas.microsoft.com/office/drawing/2014/main" id="{F12271E1-C5E3-2C4D-82ED-84B06ED0D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999" y="1366290"/>
            <a:ext cx="1664117" cy="265985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38D82F4A-2A31-0749-B064-92813ABEB99F}"/>
              </a:ext>
            </a:extLst>
          </p:cNvPr>
          <p:cNvSpPr txBox="1"/>
          <p:nvPr/>
        </p:nvSpPr>
        <p:spPr>
          <a:xfrm>
            <a:off x="9394349" y="1978642"/>
            <a:ext cx="2793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Palatino Linotype" panose="02040502050505030304" pitchFamily="18" charset="0"/>
              </a:rPr>
              <a:t>Phosphatase in the </a:t>
            </a:r>
            <a:r>
              <a:rPr lang="fr-FR" sz="2000" b="1" dirty="0" err="1">
                <a:latin typeface="Palatino Linotype" panose="02040502050505030304" pitchFamily="18" charset="0"/>
              </a:rPr>
              <a:t>periplasm</a:t>
            </a:r>
            <a:r>
              <a:rPr lang="fr-FR" sz="2000" b="1" dirty="0">
                <a:latin typeface="Palatino Linotype" panose="02040502050505030304" pitchFamily="18" charset="0"/>
              </a:rPr>
              <a:t> and in the  </a:t>
            </a:r>
            <a:r>
              <a:rPr lang="fr-FR" sz="2000" b="1" dirty="0" err="1">
                <a:latin typeface="Palatino Linotype" panose="02040502050505030304" pitchFamily="18" charset="0"/>
              </a:rPr>
              <a:t>extracellular</a:t>
            </a:r>
            <a:r>
              <a:rPr lang="fr-FR" sz="2000" b="1" dirty="0">
                <a:latin typeface="Palatino Linotype" panose="02040502050505030304" pitchFamily="18" charset="0"/>
              </a:rPr>
              <a:t> </a:t>
            </a:r>
            <a:r>
              <a:rPr lang="fr-FR" sz="2000" b="1" dirty="0" err="1">
                <a:latin typeface="Palatino Linotype" panose="02040502050505030304" pitchFamily="18" charset="0"/>
              </a:rPr>
              <a:t>space</a:t>
            </a:r>
            <a:r>
              <a:rPr lang="fr-FR" sz="2000" b="1" dirty="0">
                <a:latin typeface="Palatino Linotype" panose="02040502050505030304" pitchFamily="18" charset="0"/>
              </a:rPr>
              <a:t> [6]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7AA83175-3BC9-1245-A4DD-B609CE72225A}"/>
              </a:ext>
            </a:extLst>
          </p:cNvPr>
          <p:cNvSpPr txBox="1"/>
          <p:nvPr/>
        </p:nvSpPr>
        <p:spPr>
          <a:xfrm>
            <a:off x="556629" y="5906125"/>
            <a:ext cx="6631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Palatino Linotype" panose="02040502050505030304" pitchFamily="18" charset="0"/>
              </a:rPr>
              <a:t>Citrobacter</a:t>
            </a:r>
            <a:r>
              <a:rPr lang="fr-FR" b="1" dirty="0">
                <a:latin typeface="Palatino Linotype" panose="02040502050505030304" pitchFamily="18" charset="0"/>
              </a:rPr>
              <a:t> </a:t>
            </a:r>
            <a:r>
              <a:rPr lang="fr-FR" b="1" dirty="0" err="1">
                <a:latin typeface="Palatino Linotype" panose="02040502050505030304" pitchFamily="18" charset="0"/>
              </a:rPr>
              <a:t>is</a:t>
            </a:r>
            <a:r>
              <a:rPr lang="fr-FR" b="1" dirty="0">
                <a:latin typeface="Palatino Linotype" panose="02040502050505030304" pitchFamily="18" charset="0"/>
              </a:rPr>
              <a:t> able to </a:t>
            </a:r>
            <a:r>
              <a:rPr lang="fr-FR" b="1" dirty="0" err="1">
                <a:latin typeface="Palatino Linotype" panose="02040502050505030304" pitchFamily="18" charset="0"/>
              </a:rPr>
              <a:t>accumulate</a:t>
            </a:r>
            <a:r>
              <a:rPr lang="fr-FR" b="1" dirty="0">
                <a:latin typeface="Palatino Linotype" panose="02040502050505030304" pitchFamily="18" charset="0"/>
              </a:rPr>
              <a:t> up to 900% of </a:t>
            </a:r>
            <a:r>
              <a:rPr lang="fr-FR" b="1" dirty="0" err="1">
                <a:latin typeface="Palatino Linotype" panose="02040502050505030304" pitchFamily="18" charset="0"/>
              </a:rPr>
              <a:t>its</a:t>
            </a:r>
            <a:r>
              <a:rPr lang="fr-FR" b="1" dirty="0">
                <a:latin typeface="Palatino Linotype" panose="02040502050505030304" pitchFamily="18" charset="0"/>
              </a:rPr>
              <a:t> cellular dry </a:t>
            </a:r>
            <a:r>
              <a:rPr lang="fr-FR" b="1" dirty="0" err="1">
                <a:latin typeface="Palatino Linotype" panose="02040502050505030304" pitchFamily="18" charset="0"/>
              </a:rPr>
              <a:t>weight</a:t>
            </a:r>
            <a:r>
              <a:rPr lang="fr-FR" b="1" dirty="0">
                <a:latin typeface="Palatino Linotype" panose="02040502050505030304" pitchFamily="18" charset="0"/>
              </a:rPr>
              <a:t> 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8B7C3ED4-A6AF-C34E-B957-8E266431D5B9}"/>
              </a:ext>
            </a:extLst>
          </p:cNvPr>
          <p:cNvSpPr txBox="1"/>
          <p:nvPr/>
        </p:nvSpPr>
        <p:spPr>
          <a:xfrm>
            <a:off x="2464405" y="6488668"/>
            <a:ext cx="315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Inspired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[5,6,7]</a:t>
            </a:r>
          </a:p>
        </p:txBody>
      </p:sp>
    </p:spTree>
    <p:extLst>
      <p:ext uri="{BB962C8B-B14F-4D97-AF65-F5344CB8AC3E}">
        <p14:creationId xmlns:p14="http://schemas.microsoft.com/office/powerpoint/2010/main" val="97648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objet&#10;&#10;&#10;&#10;Description générée automatiquement">
            <a:extLst>
              <a:ext uri="{FF2B5EF4-FFF2-40B4-BE49-F238E27FC236}">
                <a16:creationId xmlns="" xmlns:a16="http://schemas.microsoft.com/office/drawing/2014/main" id="{5E2476C1-371F-4F42-9E37-E2647D653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659" y="3738718"/>
            <a:ext cx="3117402" cy="204834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8C2CC4B9-7568-5543-BA78-145BDB20F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341" y="4242577"/>
            <a:ext cx="2801673" cy="143833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368F3220-3E79-9645-A15E-BCB3BBD2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Possible Application in </a:t>
            </a:r>
            <a:r>
              <a:rPr lang="fr-FR" dirty="0" err="1"/>
              <a:t>bioremediation</a:t>
            </a:r>
            <a:r>
              <a:rPr lang="fr-FR" dirty="0"/>
              <a:t>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90B50F4-8DFE-164C-8397-418F722EC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400" dirty="0"/>
              <a:t>Uranium </a:t>
            </a:r>
            <a:r>
              <a:rPr lang="fr-FR" sz="2400" dirty="0" err="1"/>
              <a:t>becomes</a:t>
            </a:r>
            <a:r>
              <a:rPr lang="fr-FR" sz="2400" dirty="0"/>
              <a:t> insoluble and </a:t>
            </a:r>
            <a:r>
              <a:rPr lang="fr-FR" sz="2400" dirty="0" err="1"/>
              <a:t>accumulates</a:t>
            </a:r>
            <a:r>
              <a:rPr lang="fr-FR" sz="2400" dirty="0"/>
              <a:t> in </a:t>
            </a:r>
            <a:r>
              <a:rPr lang="fr-FR" sz="2400" dirty="0" err="1"/>
              <a:t>bacteria</a:t>
            </a:r>
            <a:r>
              <a:rPr lang="fr-FR" sz="2400" dirty="0"/>
              <a:t>. This </a:t>
            </a:r>
            <a:r>
              <a:rPr lang="fr-FR" sz="2400" dirty="0" err="1"/>
              <a:t>can</a:t>
            </a:r>
            <a:r>
              <a:rPr lang="fr-FR" sz="2400" dirty="0"/>
              <a:t> </a:t>
            </a:r>
            <a:r>
              <a:rPr lang="fr-FR" sz="2400" dirty="0" err="1"/>
              <a:t>decrease</a:t>
            </a:r>
            <a:r>
              <a:rPr lang="fr-FR" sz="2400" dirty="0"/>
              <a:t> the concentration of uranium in </a:t>
            </a:r>
            <a:r>
              <a:rPr lang="fr-FR" sz="2400" dirty="0" err="1"/>
              <a:t>groundwater</a:t>
            </a:r>
            <a:r>
              <a:rPr lang="fr-FR" sz="2400" dirty="0"/>
              <a:t> for instance.</a:t>
            </a:r>
          </a:p>
          <a:p>
            <a:r>
              <a:rPr lang="fr-FR" sz="2400" dirty="0"/>
              <a:t>2 </a:t>
            </a:r>
            <a:r>
              <a:rPr lang="fr-FR" sz="2400" dirty="0" err="1"/>
              <a:t>methods</a:t>
            </a:r>
            <a:r>
              <a:rPr lang="fr-FR" sz="2400" dirty="0"/>
              <a:t> :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="" xmlns:a16="http://schemas.microsoft.com/office/drawing/2014/main" id="{97F673C2-9C1F-1F48-AC40-AFB865FE80B6}"/>
              </a:ext>
            </a:extLst>
          </p:cNvPr>
          <p:cNvCxnSpPr>
            <a:cxnSpLocks/>
          </p:cNvCxnSpPr>
          <p:nvPr/>
        </p:nvCxnSpPr>
        <p:spPr>
          <a:xfrm>
            <a:off x="5804027" y="3425261"/>
            <a:ext cx="0" cy="3029029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Une image contenant ciel, objet, intérieur, mur&#10;&#10;&#10;&#10;Description générée automatiquement">
            <a:extLst>
              <a:ext uri="{FF2B5EF4-FFF2-40B4-BE49-F238E27FC236}">
                <a16:creationId xmlns="" xmlns:a16="http://schemas.microsoft.com/office/drawing/2014/main" id="{DAA86422-1262-1E48-A4C9-4A541412C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027" y="3763273"/>
            <a:ext cx="2971696" cy="21094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24ED6E72-5A79-FF4A-A7D9-7C8BE0E25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763273"/>
            <a:ext cx="2757175" cy="19322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57A00D9-1858-E042-9852-4B5CEFAAAEE0}"/>
              </a:ext>
            </a:extLst>
          </p:cNvPr>
          <p:cNvSpPr txBox="1"/>
          <p:nvPr/>
        </p:nvSpPr>
        <p:spPr>
          <a:xfrm>
            <a:off x="838200" y="3196183"/>
            <a:ext cx="4871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/>
              <a:t>In situ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11A259E0-AE59-3842-8E91-4D6FD1FB34C3}"/>
              </a:ext>
            </a:extLst>
          </p:cNvPr>
          <p:cNvSpPr txBox="1"/>
          <p:nvPr/>
        </p:nvSpPr>
        <p:spPr>
          <a:xfrm>
            <a:off x="6415790" y="3252865"/>
            <a:ext cx="5246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/>
              <a:t>Ex situ 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="" xmlns:a16="http://schemas.microsoft.com/office/drawing/2014/main" id="{BCD3E0EF-375B-7247-900B-DAAEBF61DD2C}"/>
              </a:ext>
            </a:extLst>
          </p:cNvPr>
          <p:cNvCxnSpPr/>
          <p:nvPr/>
        </p:nvCxnSpPr>
        <p:spPr>
          <a:xfrm>
            <a:off x="2565648" y="4961743"/>
            <a:ext cx="70845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="" xmlns:a16="http://schemas.microsoft.com/office/drawing/2014/main" id="{F61A81A2-1CEF-BD42-804F-6D61348ECCA5}"/>
              </a:ext>
            </a:extLst>
          </p:cNvPr>
          <p:cNvCxnSpPr/>
          <p:nvPr/>
        </p:nvCxnSpPr>
        <p:spPr>
          <a:xfrm>
            <a:off x="8684842" y="4939775"/>
            <a:ext cx="70845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91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47A4708-5B80-DD46-B9FE-7AF729128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: Application to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pollutants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583D9C1-A42E-4442-BCFE-A0C7C53C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047"/>
            <a:ext cx="10515600" cy="3070071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Good alternative to </a:t>
            </a:r>
            <a:r>
              <a:rPr lang="fr-FR" dirty="0" err="1"/>
              <a:t>chemicals</a:t>
            </a:r>
            <a:r>
              <a:rPr lang="fr-FR" dirty="0"/>
              <a:t> in </a:t>
            </a:r>
            <a:r>
              <a:rPr lang="fr-FR" dirty="0" err="1"/>
              <a:t>depollution</a:t>
            </a:r>
            <a:r>
              <a:rPr lang="fr-FR" dirty="0"/>
              <a:t> of Uranium in </a:t>
            </a:r>
            <a:r>
              <a:rPr lang="fr-FR" dirty="0" err="1"/>
              <a:t>groundwaters</a:t>
            </a:r>
            <a:r>
              <a:rPr lang="fr-FR" dirty="0"/>
              <a:t>.</a:t>
            </a:r>
          </a:p>
          <a:p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bacteria</a:t>
            </a:r>
            <a:r>
              <a:rPr lang="fr-FR" dirty="0"/>
              <a:t> are </a:t>
            </a:r>
            <a:r>
              <a:rPr lang="fr-FR" dirty="0" err="1"/>
              <a:t>often</a:t>
            </a:r>
            <a:r>
              <a:rPr lang="fr-FR" dirty="0"/>
              <a:t> able to </a:t>
            </a:r>
            <a:r>
              <a:rPr lang="fr-FR" dirty="0" err="1"/>
              <a:t>decontaminate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heavy</a:t>
            </a:r>
            <a:r>
              <a:rPr lang="fr-FR" dirty="0"/>
              <a:t> </a:t>
            </a:r>
            <a:r>
              <a:rPr lang="fr-FR" dirty="0" err="1"/>
              <a:t>metals</a:t>
            </a:r>
            <a:r>
              <a:rPr lang="fr-FR" dirty="0"/>
              <a:t> </a:t>
            </a:r>
          </a:p>
          <a:p>
            <a:r>
              <a:rPr lang="fr-FR" dirty="0" err="1"/>
              <a:t>Possibility</a:t>
            </a:r>
            <a:r>
              <a:rPr lang="fr-FR" dirty="0"/>
              <a:t> to </a:t>
            </a:r>
            <a:r>
              <a:rPr lang="fr-FR" dirty="0" err="1"/>
              <a:t>bioengineer</a:t>
            </a:r>
            <a:r>
              <a:rPr lang="fr-FR" dirty="0"/>
              <a:t> </a:t>
            </a:r>
            <a:r>
              <a:rPr lang="fr-FR" dirty="0" err="1"/>
              <a:t>GMOs</a:t>
            </a:r>
            <a:r>
              <a:rPr lang="fr-FR" dirty="0"/>
              <a:t> to </a:t>
            </a:r>
            <a:r>
              <a:rPr lang="fr-FR" dirty="0" err="1"/>
              <a:t>increase</a:t>
            </a:r>
            <a:r>
              <a:rPr lang="fr-FR" dirty="0"/>
              <a:t> the </a:t>
            </a:r>
            <a:r>
              <a:rPr lang="fr-FR" dirty="0" err="1"/>
              <a:t>decontamination</a:t>
            </a:r>
            <a:r>
              <a:rPr lang="fr-FR" dirty="0"/>
              <a:t> of </a:t>
            </a:r>
            <a:r>
              <a:rPr lang="fr-FR" dirty="0" err="1"/>
              <a:t>known</a:t>
            </a:r>
            <a:r>
              <a:rPr lang="fr-FR" dirty="0"/>
              <a:t> </a:t>
            </a:r>
            <a:r>
              <a:rPr lang="fr-FR" dirty="0" err="1"/>
              <a:t>pollutants</a:t>
            </a:r>
            <a:r>
              <a:rPr lang="fr-FR" dirty="0"/>
              <a:t> or to </a:t>
            </a:r>
            <a:r>
              <a:rPr lang="fr-FR" dirty="0" err="1"/>
              <a:t>find</a:t>
            </a:r>
            <a:r>
              <a:rPr lang="fr-FR" dirty="0"/>
              <a:t> new </a:t>
            </a:r>
            <a:r>
              <a:rPr lang="fr-FR" dirty="0" err="1"/>
              <a:t>pathway</a:t>
            </a:r>
            <a:r>
              <a:rPr lang="fr-FR" dirty="0"/>
              <a:t> to </a:t>
            </a:r>
            <a:r>
              <a:rPr lang="fr-FR" dirty="0" err="1"/>
              <a:t>bioremediate</a:t>
            </a:r>
            <a:r>
              <a:rPr lang="fr-FR" dirty="0"/>
              <a:t> new types of </a:t>
            </a:r>
            <a:r>
              <a:rPr lang="fr-FR" dirty="0" err="1"/>
              <a:t>pollutants</a:t>
            </a:r>
            <a:r>
              <a:rPr lang="fr-FR" dirty="0"/>
              <a:t> (</a:t>
            </a:r>
            <a:r>
              <a:rPr lang="fr-FR" dirty="0" err="1"/>
              <a:t>xenobiotics</a:t>
            </a:r>
            <a:r>
              <a:rPr lang="fr-FR" dirty="0"/>
              <a:t> 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dirty="0" err="1"/>
              <a:t>PCBs</a:t>
            </a:r>
            <a:r>
              <a:rPr lang="fr-FR" dirty="0"/>
              <a:t>).</a:t>
            </a:r>
          </a:p>
          <a:p>
            <a:r>
              <a:rPr lang="fr-FR" dirty="0"/>
              <a:t>A </a:t>
            </a:r>
            <a:r>
              <a:rPr lang="fr-FR" dirty="0" err="1"/>
              <a:t>tremendous</a:t>
            </a:r>
            <a:r>
              <a:rPr lang="fr-FR" dirty="0"/>
              <a:t> </a:t>
            </a:r>
            <a:r>
              <a:rPr lang="fr-FR" dirty="0" err="1"/>
              <a:t>thank</a:t>
            </a:r>
            <a:r>
              <a:rPr lang="fr-FR" dirty="0"/>
              <a:t> to Pr. </a:t>
            </a:r>
            <a:r>
              <a:rPr lang="fr-FR" dirty="0" err="1"/>
              <a:t>Rizlan</a:t>
            </a:r>
            <a:r>
              <a:rPr lang="fr-FR" dirty="0"/>
              <a:t> Bernier-</a:t>
            </a:r>
            <a:r>
              <a:rPr lang="fr-FR" dirty="0" err="1"/>
              <a:t>Latmani</a:t>
            </a:r>
            <a:r>
              <a:rPr lang="fr-FR" dirty="0"/>
              <a:t>. </a:t>
            </a:r>
          </a:p>
          <a:p>
            <a:pPr marL="0" indent="0" algn="ctr">
              <a:buNone/>
            </a:pPr>
            <a:r>
              <a:rPr lang="fr-FR" dirty="0" err="1"/>
              <a:t>References</a:t>
            </a:r>
            <a:r>
              <a:rPr lang="fr-FR" dirty="0"/>
              <a:t> : </a:t>
            </a:r>
          </a:p>
          <a:p>
            <a:endParaRPr lang="fr-FR" sz="1600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5943812C-0D8D-D247-9A01-A0131087E75C}"/>
              </a:ext>
            </a:extLst>
          </p:cNvPr>
          <p:cNvSpPr txBox="1"/>
          <p:nvPr/>
        </p:nvSpPr>
        <p:spPr>
          <a:xfrm>
            <a:off x="554636" y="4191251"/>
            <a:ext cx="11082728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[1] http://</a:t>
            </a:r>
            <a:r>
              <a:rPr lang="fr-FR" sz="1050" dirty="0" err="1"/>
              <a:t>www.laradioactivite.com</a:t>
            </a:r>
            <a:r>
              <a:rPr lang="fr-FR" sz="1050" dirty="0"/>
              <a:t>/site/pages/</a:t>
            </a:r>
            <a:r>
              <a:rPr lang="fr-FR" sz="1050" dirty="0" err="1"/>
              <a:t>RadioPDF</a:t>
            </a:r>
            <a:r>
              <a:rPr lang="fr-FR" sz="1050" dirty="0"/>
              <a:t>/Uranium_Unat_v1.pdf</a:t>
            </a:r>
          </a:p>
          <a:p>
            <a:r>
              <a:rPr lang="fr-FR" sz="1050" dirty="0"/>
              <a:t>[2] Lee, JH. &amp; Hur, HG. J </a:t>
            </a:r>
            <a:r>
              <a:rPr lang="fr-FR" sz="1050" dirty="0" err="1"/>
              <a:t>Korean</a:t>
            </a:r>
            <a:r>
              <a:rPr lang="fr-FR" sz="1050" dirty="0"/>
              <a:t> Soc </a:t>
            </a:r>
            <a:r>
              <a:rPr lang="fr-FR" sz="1050" dirty="0" err="1"/>
              <a:t>Appl</a:t>
            </a:r>
            <a:r>
              <a:rPr lang="fr-FR" sz="1050" dirty="0"/>
              <a:t> </a:t>
            </a:r>
            <a:r>
              <a:rPr lang="fr-FR" sz="1050" dirty="0" err="1"/>
              <a:t>Biol</a:t>
            </a:r>
            <a:r>
              <a:rPr lang="fr-FR" sz="1050" dirty="0"/>
              <a:t> </a:t>
            </a:r>
            <a:r>
              <a:rPr lang="fr-FR" sz="1050" dirty="0" err="1"/>
              <a:t>Chem</a:t>
            </a:r>
            <a:r>
              <a:rPr lang="fr-FR" sz="1050" dirty="0"/>
              <a:t> (2014) </a:t>
            </a:r>
            <a:r>
              <a:rPr lang="en" sz="1050" dirty="0"/>
              <a:t>Intracellular uranium accumulation by </a:t>
            </a:r>
            <a:r>
              <a:rPr lang="en" sz="1050" i="1" dirty="0" err="1"/>
              <a:t>Shewanella</a:t>
            </a:r>
            <a:r>
              <a:rPr lang="en" sz="1050" dirty="0"/>
              <a:t> sp. HN-41 under the thiosulfate-reducing condition  </a:t>
            </a:r>
            <a:r>
              <a:rPr lang="fr-FR" sz="1050" dirty="0"/>
              <a:t>57: 117. </a:t>
            </a:r>
            <a:r>
              <a:rPr lang="fr-FR" sz="1050" dirty="0">
                <a:hlinkClick r:id="rId2"/>
              </a:rPr>
              <a:t>https://doi.org/10.1007/s13765-014-4025-0</a:t>
            </a:r>
            <a:endParaRPr lang="fr-FR" sz="1050" dirty="0"/>
          </a:p>
          <a:p>
            <a:r>
              <a:rPr lang="fr-FR" sz="1050" dirty="0"/>
              <a:t>[3]  </a:t>
            </a:r>
            <a:r>
              <a:rPr lang="fr-FR" sz="1050" dirty="0" err="1"/>
              <a:t>Pollmann</a:t>
            </a:r>
            <a:r>
              <a:rPr lang="fr-FR" sz="1050" dirty="0"/>
              <a:t> K, Raff J, </a:t>
            </a:r>
            <a:r>
              <a:rPr lang="fr-FR" sz="1050" dirty="0" err="1"/>
              <a:t>Merroun</a:t>
            </a:r>
            <a:r>
              <a:rPr lang="fr-FR" sz="1050" dirty="0"/>
              <a:t> M, </a:t>
            </a:r>
            <a:r>
              <a:rPr lang="fr-FR" sz="1050" dirty="0" err="1"/>
              <a:t>Fahmy</a:t>
            </a:r>
            <a:r>
              <a:rPr lang="fr-FR" sz="1050" dirty="0"/>
              <a:t> K, </a:t>
            </a:r>
            <a:r>
              <a:rPr lang="fr-FR" sz="1050" dirty="0" err="1"/>
              <a:t>Selenska-Pobell</a:t>
            </a:r>
            <a:r>
              <a:rPr lang="fr-FR" sz="1050" dirty="0"/>
              <a:t> S. </a:t>
            </a:r>
            <a:r>
              <a:rPr lang="fr-FR" sz="1050" dirty="0" err="1"/>
              <a:t>Metal</a:t>
            </a:r>
            <a:r>
              <a:rPr lang="fr-FR" sz="1050" dirty="0"/>
              <a:t> binding by </a:t>
            </a:r>
            <a:r>
              <a:rPr lang="fr-FR" sz="1050" dirty="0" err="1"/>
              <a:t>bacteria</a:t>
            </a:r>
            <a:r>
              <a:rPr lang="fr-FR" sz="1050" dirty="0"/>
              <a:t> </a:t>
            </a:r>
            <a:r>
              <a:rPr lang="fr-FR" sz="1050" dirty="0" err="1"/>
              <a:t>from</a:t>
            </a:r>
            <a:r>
              <a:rPr lang="fr-FR" sz="1050" dirty="0"/>
              <a:t> uranium </a:t>
            </a:r>
            <a:r>
              <a:rPr lang="fr-FR" sz="1050" dirty="0" err="1"/>
              <a:t>mining</a:t>
            </a:r>
            <a:r>
              <a:rPr lang="fr-FR" sz="1050" dirty="0"/>
              <a:t> </a:t>
            </a:r>
            <a:r>
              <a:rPr lang="fr-FR" sz="1050" dirty="0" err="1"/>
              <a:t>waste</a:t>
            </a:r>
            <a:r>
              <a:rPr lang="fr-FR" sz="1050" dirty="0"/>
              <a:t> piles and </a:t>
            </a:r>
            <a:r>
              <a:rPr lang="fr-FR" sz="1050" dirty="0" err="1"/>
              <a:t>its</a:t>
            </a:r>
            <a:r>
              <a:rPr lang="fr-FR" sz="1050" dirty="0"/>
              <a:t> </a:t>
            </a:r>
            <a:r>
              <a:rPr lang="fr-FR" sz="1050" dirty="0" err="1"/>
              <a:t>technological</a:t>
            </a:r>
            <a:r>
              <a:rPr lang="fr-FR" sz="1050" dirty="0"/>
              <a:t> applications. </a:t>
            </a:r>
            <a:r>
              <a:rPr lang="fr-FR" sz="1050" dirty="0" err="1"/>
              <a:t>Biotechnol</a:t>
            </a:r>
            <a:r>
              <a:rPr lang="fr-FR" sz="1050" dirty="0"/>
              <a:t> Adv. 2006;24: 58–68. 10.1016/j.biotechadv.2005.06.002</a:t>
            </a:r>
          </a:p>
          <a:p>
            <a:r>
              <a:rPr lang="fr-FR" sz="1050" dirty="0"/>
              <a:t>[4] A. </a:t>
            </a:r>
            <a:r>
              <a:rPr lang="fr-FR" sz="1050" dirty="0" err="1"/>
              <a:t>Shukla</a:t>
            </a:r>
            <a:r>
              <a:rPr lang="fr-FR" sz="1050" dirty="0"/>
              <a:t>, P. </a:t>
            </a:r>
            <a:r>
              <a:rPr lang="fr-FR" sz="1050" dirty="0" err="1"/>
              <a:t>Parmar</a:t>
            </a:r>
            <a:r>
              <a:rPr lang="fr-FR" sz="1050" dirty="0"/>
              <a:t> and M. </a:t>
            </a:r>
            <a:r>
              <a:rPr lang="fr-FR" sz="1050" dirty="0" err="1"/>
              <a:t>Saraf</a:t>
            </a:r>
            <a:r>
              <a:rPr lang="fr-FR" sz="1050" dirty="0"/>
              <a:t>, </a:t>
            </a:r>
            <a:r>
              <a:rPr lang="en" sz="1050" dirty="0"/>
              <a:t>Radiation, radionuclides and bacteria: An in-perspective review, </a:t>
            </a:r>
            <a:r>
              <a:rPr lang="fr-FR" sz="1050" i="1" dirty="0"/>
              <a:t>J. Environ. </a:t>
            </a:r>
            <a:r>
              <a:rPr lang="fr-FR" sz="1050" i="1" dirty="0" err="1"/>
              <a:t>Radioact</a:t>
            </a:r>
            <a:r>
              <a:rPr lang="fr-FR" sz="1050" i="1" dirty="0"/>
              <a:t>.</a:t>
            </a:r>
            <a:r>
              <a:rPr lang="fr-FR" sz="1050" dirty="0"/>
              <a:t>, 2017, </a:t>
            </a:r>
            <a:r>
              <a:rPr lang="fr-FR" sz="1050" b="1" dirty="0"/>
              <a:t>180</a:t>
            </a:r>
            <a:r>
              <a:rPr lang="fr-FR" sz="1050" dirty="0"/>
              <a:t>, 27–35</a:t>
            </a:r>
          </a:p>
          <a:p>
            <a:r>
              <a:rPr lang="fr-FR" sz="1050" dirty="0"/>
              <a:t>[5] </a:t>
            </a:r>
            <a:r>
              <a:rPr lang="fr-FR" sz="1050" dirty="0" err="1"/>
              <a:t>Macaskie</a:t>
            </a:r>
            <a:r>
              <a:rPr lang="fr-FR" sz="1050" dirty="0"/>
              <a:t>, L., </a:t>
            </a:r>
            <a:r>
              <a:rPr lang="fr-FR" sz="1050" dirty="0" err="1"/>
              <a:t>Empson</a:t>
            </a:r>
            <a:r>
              <a:rPr lang="fr-FR" sz="1050" dirty="0"/>
              <a:t>, R., </a:t>
            </a:r>
            <a:r>
              <a:rPr lang="fr-FR" sz="1050" dirty="0" err="1"/>
              <a:t>Cheetham</a:t>
            </a:r>
            <a:r>
              <a:rPr lang="fr-FR" sz="1050" dirty="0"/>
              <a:t>, A., Grey, C., &amp; </a:t>
            </a:r>
            <a:r>
              <a:rPr lang="fr-FR" sz="1050" dirty="0" err="1"/>
              <a:t>Skarnulis</a:t>
            </a:r>
            <a:r>
              <a:rPr lang="fr-FR" sz="1050" dirty="0"/>
              <a:t>, A. (1992). Uranium bioaccumulation by a </a:t>
            </a:r>
            <a:r>
              <a:rPr lang="fr-FR" sz="1050" dirty="0" err="1"/>
              <a:t>Citrobacter</a:t>
            </a:r>
            <a:r>
              <a:rPr lang="fr-FR" sz="1050" dirty="0"/>
              <a:t> </a:t>
            </a:r>
            <a:r>
              <a:rPr lang="fr-FR" sz="1050" dirty="0" err="1"/>
              <a:t>sp</a:t>
            </a:r>
            <a:r>
              <a:rPr lang="fr-FR" sz="1050" dirty="0"/>
              <a:t>. as a </a:t>
            </a:r>
            <a:r>
              <a:rPr lang="fr-FR" sz="1050" dirty="0" err="1"/>
              <a:t>result</a:t>
            </a:r>
            <a:r>
              <a:rPr lang="fr-FR" sz="1050" dirty="0"/>
              <a:t> of </a:t>
            </a:r>
            <a:r>
              <a:rPr lang="fr-FR" sz="1050" dirty="0" err="1"/>
              <a:t>enzymically</a:t>
            </a:r>
            <a:r>
              <a:rPr lang="fr-FR" sz="1050" dirty="0"/>
              <a:t> </a:t>
            </a:r>
            <a:r>
              <a:rPr lang="fr-FR" sz="1050" dirty="0" err="1"/>
              <a:t>mediated</a:t>
            </a:r>
            <a:r>
              <a:rPr lang="fr-FR" sz="1050" dirty="0"/>
              <a:t> </a:t>
            </a:r>
            <a:r>
              <a:rPr lang="fr-FR" sz="1050" dirty="0" err="1"/>
              <a:t>growth</a:t>
            </a:r>
            <a:r>
              <a:rPr lang="fr-FR" sz="1050" dirty="0"/>
              <a:t> of </a:t>
            </a:r>
            <a:r>
              <a:rPr lang="fr-FR" sz="1050" dirty="0" err="1"/>
              <a:t>polycrystalline</a:t>
            </a:r>
            <a:r>
              <a:rPr lang="fr-FR" sz="1050" dirty="0"/>
              <a:t> HUO2PO4. Science, 257(5071), 782–784. doi:10.1126/science.1496397</a:t>
            </a:r>
          </a:p>
          <a:p>
            <a:r>
              <a:rPr lang="fr-FR" sz="1050" dirty="0"/>
              <a:t>[6] </a:t>
            </a:r>
            <a:r>
              <a:rPr lang="fr-FR" sz="1050" dirty="0" err="1"/>
              <a:t>Macaskie</a:t>
            </a:r>
            <a:r>
              <a:rPr lang="fr-FR" sz="1050" dirty="0"/>
              <a:t> L, </a:t>
            </a:r>
            <a:r>
              <a:rPr lang="fr-FR" sz="1050" dirty="0" err="1"/>
              <a:t>Bonthrone</a:t>
            </a:r>
            <a:r>
              <a:rPr lang="fr-FR" sz="1050" dirty="0"/>
              <a:t> K, Yong P, Goddard D., </a:t>
            </a:r>
            <a:r>
              <a:rPr lang="fr-FR" sz="1050" dirty="0" err="1"/>
              <a:t>Enzymically</a:t>
            </a:r>
            <a:r>
              <a:rPr lang="fr-FR" sz="1050" dirty="0"/>
              <a:t> </a:t>
            </a:r>
            <a:r>
              <a:rPr lang="fr-FR" sz="1050" dirty="0" err="1"/>
              <a:t>mediated</a:t>
            </a:r>
            <a:r>
              <a:rPr lang="fr-FR" sz="1050" dirty="0"/>
              <a:t> </a:t>
            </a:r>
            <a:r>
              <a:rPr lang="fr-FR" sz="1050" dirty="0" err="1"/>
              <a:t>bioprecipitation</a:t>
            </a:r>
            <a:r>
              <a:rPr lang="fr-FR" sz="1050" dirty="0"/>
              <a:t> of uranium by a </a:t>
            </a:r>
            <a:r>
              <a:rPr lang="fr-FR" sz="1050" i="1" dirty="0" err="1"/>
              <a:t>Citrobacter</a:t>
            </a:r>
            <a:r>
              <a:rPr lang="fr-FR" sz="1050" dirty="0"/>
              <a:t> </a:t>
            </a:r>
            <a:r>
              <a:rPr lang="fr-FR" sz="1050" dirty="0" err="1"/>
              <a:t>sp</a:t>
            </a:r>
            <a:r>
              <a:rPr lang="fr-FR" sz="1050" dirty="0"/>
              <a:t>.: a </a:t>
            </a:r>
            <a:r>
              <a:rPr lang="fr-FR" sz="1050" dirty="0" err="1"/>
              <a:t>concerted</a:t>
            </a:r>
            <a:r>
              <a:rPr lang="fr-FR" sz="1050" dirty="0"/>
              <a:t> </a:t>
            </a:r>
            <a:r>
              <a:rPr lang="fr-FR" sz="1050" dirty="0" err="1"/>
              <a:t>role</a:t>
            </a:r>
            <a:r>
              <a:rPr lang="fr-FR" sz="1050" dirty="0"/>
              <a:t> for </a:t>
            </a:r>
            <a:r>
              <a:rPr lang="fr-FR" sz="1050" dirty="0" err="1"/>
              <a:t>exocellular</a:t>
            </a:r>
            <a:r>
              <a:rPr lang="fr-FR" sz="1050" dirty="0"/>
              <a:t> </a:t>
            </a:r>
            <a:r>
              <a:rPr lang="fr-FR" sz="1050" dirty="0" err="1"/>
              <a:t>lipopolysaccharide</a:t>
            </a:r>
            <a:r>
              <a:rPr lang="fr-FR" sz="1050" dirty="0"/>
              <a:t> and </a:t>
            </a:r>
            <a:r>
              <a:rPr lang="fr-FR" sz="1050" dirty="0" err="1"/>
              <a:t>associated</a:t>
            </a:r>
            <a:r>
              <a:rPr lang="fr-FR" sz="1050" dirty="0"/>
              <a:t> phosphatase in </a:t>
            </a:r>
            <a:r>
              <a:rPr lang="fr-FR" sz="1050" dirty="0" err="1"/>
              <a:t>biomineral</a:t>
            </a:r>
            <a:r>
              <a:rPr lang="fr-FR" sz="1050" dirty="0"/>
              <a:t> formation </a:t>
            </a:r>
            <a:r>
              <a:rPr lang="fr-FR" sz="1050" dirty="0" err="1"/>
              <a:t>Microbiology</a:t>
            </a:r>
            <a:r>
              <a:rPr lang="fr-FR" sz="1050" dirty="0"/>
              <a:t> 146(8):1855-1867 doi:10.1099/00221287-146-8-1855</a:t>
            </a:r>
          </a:p>
          <a:p>
            <a:r>
              <a:rPr lang="fr-FR" sz="1050" dirty="0"/>
              <a:t>[7] </a:t>
            </a:r>
            <a:r>
              <a:rPr lang="fr-FR" sz="1050" dirty="0" err="1"/>
              <a:t>Jeong</a:t>
            </a:r>
            <a:r>
              <a:rPr lang="fr-FR" sz="1050" dirty="0"/>
              <a:t> B, </a:t>
            </a:r>
            <a:r>
              <a:rPr lang="fr-FR" sz="1050" dirty="0" err="1"/>
              <a:t>Hawes</a:t>
            </a:r>
            <a:r>
              <a:rPr lang="fr-FR" sz="1050" dirty="0"/>
              <a:t> C, </a:t>
            </a:r>
            <a:r>
              <a:rPr lang="fr-FR" sz="1050" dirty="0" err="1"/>
              <a:t>Bonthrone</a:t>
            </a:r>
            <a:r>
              <a:rPr lang="fr-FR" sz="1050" dirty="0"/>
              <a:t> K, </a:t>
            </a:r>
            <a:r>
              <a:rPr lang="fr-FR" sz="1050" dirty="0" err="1"/>
              <a:t>Macaskie</a:t>
            </a:r>
            <a:r>
              <a:rPr lang="fr-FR" sz="1050" dirty="0"/>
              <a:t> L.</a:t>
            </a:r>
            <a:r>
              <a:rPr lang="en" sz="2000" dirty="0"/>
              <a:t> </a:t>
            </a:r>
            <a:r>
              <a:rPr lang="en" sz="1050" dirty="0"/>
              <a:t>Localization of enzymically enhanced heavy metal accumulation by </a:t>
            </a:r>
            <a:r>
              <a:rPr lang="en" sz="1050" i="1" dirty="0"/>
              <a:t>Citrobacter</a:t>
            </a:r>
            <a:r>
              <a:rPr lang="en" sz="1050" dirty="0"/>
              <a:t> sp. and metal accumulation </a:t>
            </a:r>
            <a:r>
              <a:rPr lang="en" sz="1050" i="1" dirty="0"/>
              <a:t>in vitro</a:t>
            </a:r>
            <a:r>
              <a:rPr lang="en" sz="1050" dirty="0"/>
              <a:t> by liposomes containing entrapped enzyme, </a:t>
            </a:r>
            <a:r>
              <a:rPr lang="fr-FR" sz="1050" dirty="0" err="1"/>
              <a:t>Microbiology</a:t>
            </a:r>
            <a:r>
              <a:rPr lang="fr-FR" sz="1050" dirty="0"/>
              <a:t> 143(7):2497-2507 doi:10.1099/00221287-143-7-2497</a:t>
            </a:r>
          </a:p>
          <a:p>
            <a:endParaRPr lang="fr-FR" sz="1000" dirty="0"/>
          </a:p>
          <a:p>
            <a:endParaRPr lang="fr-FR" sz="1000" dirty="0"/>
          </a:p>
          <a:p>
            <a:endParaRPr lang="fr-FR" sz="1000" dirty="0"/>
          </a:p>
          <a:p>
            <a:endParaRPr lang="fr-FR" sz="1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7732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300</Words>
  <Application>Microsoft Macintosh PowerPoint</Application>
  <PresentationFormat>Custom</PresentationFormat>
  <Paragraphs>44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Thème Office</vt:lpstr>
      <vt:lpstr>Bioremediation of Uranium  using anaerobic Bacteria </vt:lpstr>
      <vt:lpstr>The harmful effects of Uranium Waste</vt:lpstr>
      <vt:lpstr>A solution : bioremediation using bioaccumulation  </vt:lpstr>
      <vt:lpstr>Intracellular bioaccumulation in Shewanella sp. HN-41  </vt:lpstr>
      <vt:lpstr>Extracellular bioaccumulation by Citrobacter sp.</vt:lpstr>
      <vt:lpstr>Possible Application in bioremediation  </vt:lpstr>
      <vt:lpstr>Conclusion : Application to other pollutants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Bioremediation of Uranium  using  Bacteria </dc:title>
  <dc:creator>mehdi Hicham</dc:creator>
  <cp:lastModifiedBy>John McKinney</cp:lastModifiedBy>
  <cp:revision>33</cp:revision>
  <dcterms:created xsi:type="dcterms:W3CDTF">2018-12-14T12:20:12Z</dcterms:created>
  <dcterms:modified xsi:type="dcterms:W3CDTF">2018-12-17T07:16:52Z</dcterms:modified>
</cp:coreProperties>
</file>