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552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54" r:id="rId14"/>
    <p:sldId id="563" r:id="rId15"/>
    <p:sldId id="564" r:id="rId16"/>
    <p:sldId id="553" r:id="rId17"/>
    <p:sldId id="562" r:id="rId1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0FF"/>
    <a:srgbClr val="01A79F"/>
    <a:srgbClr val="9ABCBD"/>
    <a:srgbClr val="B51E1E"/>
    <a:srgbClr val="189B36"/>
    <a:srgbClr val="70E09A"/>
    <a:srgbClr val="6ED995"/>
    <a:srgbClr val="FFFFFE"/>
    <a:srgbClr val="7030A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2488"/>
  </p:normalViewPr>
  <p:slideViewPr>
    <p:cSldViewPr snapToGrid="0" snapToObjects="1" showGuides="1">
      <p:cViewPr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23.05.2025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23/05/2025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9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125" y="2447799"/>
            <a:ext cx="2738438" cy="1961470"/>
          </a:xfrm>
        </p:spPr>
        <p:txBody>
          <a:bodyPr/>
          <a:lstStyle/>
          <a:p>
            <a:r>
              <a:rPr lang="en-US" noProof="0" dirty="0"/>
              <a:t>Quick Recap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Peptides, </a:t>
            </a:r>
            <a:r>
              <a:rPr lang="en-US" sz="2800" dirty="0" err="1"/>
              <a:t>Decarboxylations</a:t>
            </a:r>
            <a:r>
              <a:rPr lang="en-US" sz="2800" dirty="0"/>
              <a:t>, and Aldols</a:t>
            </a:r>
            <a:endParaRPr lang="en-US" sz="28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E325-2E88-9879-A2AC-0010A6D5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Aldols &amp; Enols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6E73-C928-E62D-6B7C-CAE8C688F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72B8-F5EB-7EAA-A381-24CE6AE4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50815-607A-36E6-1A46-E72F916F89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39EF-F2C5-5951-AC63-3CFB42C590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4" name="Picture 2" descr="Image result for fats">
            <a:extLst>
              <a:ext uri="{FF2B5EF4-FFF2-40B4-BE49-F238E27FC236}">
                <a16:creationId xmlns:a16="http://schemas.microsoft.com/office/drawing/2014/main" id="{AD835095-8C82-159F-F23E-D8ECD521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85" y="696933"/>
            <a:ext cx="2600265" cy="17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ugars">
            <a:extLst>
              <a:ext uri="{FF2B5EF4-FFF2-40B4-BE49-F238E27FC236}">
                <a16:creationId xmlns:a16="http://schemas.microsoft.com/office/drawing/2014/main" id="{0030200D-D01A-3EE2-1760-9B3E50AE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30445"/>
            <a:ext cx="2881489" cy="19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0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993BC-98DF-2DCD-1F59-864F2AF9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basic conditions so this step can happen</a:t>
            </a:r>
          </a:p>
          <a:p>
            <a:r>
              <a:rPr lang="en-US" dirty="0"/>
              <a:t>Create a very nucleophilic molecule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Possibility of Acid catalyzation (won’t have an enolate intermediate)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15C910-FC3A-4447-E888-2E86ED8B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1 - Enolate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6BB6-2D27-F8F4-A884-073A3D28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4C7F9-CC9F-56FE-D856-43957651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B0FA-1B06-D9A8-1B16-0004F00B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D7CA3-8ED7-C5D2-23CA-AF8D9E1D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" y="2524502"/>
            <a:ext cx="798306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835F8-98BA-A347-B727-D85446F17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a C-C bond!</a:t>
            </a:r>
          </a:p>
          <a:p>
            <a:r>
              <a:rPr lang="en-US" dirty="0"/>
              <a:t>Already seen: nucleophilic addition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55A66C-FB25-8A5F-0E42-A0B64D0D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3491-FD74-EF2B-0A05-2C05FF03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12664-5627-4F6D-E29D-64C16CA2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0033B-DF8A-B9B7-AA67-67C36529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4E626D-EC74-25A1-3C87-06DCFFFF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89" y="2859381"/>
            <a:ext cx="6918422" cy="1466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C4E247-228D-BA75-6908-492FEA913B05}"/>
              </a:ext>
            </a:extLst>
          </p:cNvPr>
          <p:cNvSpPr txBox="1"/>
          <p:nvPr/>
        </p:nvSpPr>
        <p:spPr>
          <a:xfrm>
            <a:off x="2194560" y="4264841"/>
            <a:ext cx="1143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nucleophilic</a:t>
            </a:r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26FAC-C152-755E-EBDB-56B4CB63DA84}"/>
              </a:ext>
            </a:extLst>
          </p:cNvPr>
          <p:cNvSpPr txBox="1"/>
          <p:nvPr/>
        </p:nvSpPr>
        <p:spPr>
          <a:xfrm>
            <a:off x="978217" y="4581761"/>
            <a:ext cx="1143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electrophilic</a:t>
            </a:r>
            <a:endParaRPr lang="en-CH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24AC66-461C-E408-798E-4AB6B86CD4EE}"/>
              </a:ext>
            </a:extLst>
          </p:cNvPr>
          <p:cNvCxnSpPr/>
          <p:nvPr/>
        </p:nvCxnSpPr>
        <p:spPr>
          <a:xfrm flipH="1" flipV="1">
            <a:off x="2453640" y="3962400"/>
            <a:ext cx="106680" cy="30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CE884E-A591-0DA3-200C-B632450099C3}"/>
              </a:ext>
            </a:extLst>
          </p:cNvPr>
          <p:cNvCxnSpPr/>
          <p:nvPr/>
        </p:nvCxnSpPr>
        <p:spPr>
          <a:xfrm flipV="1">
            <a:off x="1680117" y="4295210"/>
            <a:ext cx="0" cy="19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4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E325-2E88-9879-A2AC-0010A6D5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Decarboxylation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6E73-C928-E62D-6B7C-CAE8C688F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72B8-F5EB-7EAA-A381-24CE6AE4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50815-607A-36E6-1A46-E72F916F89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39EF-F2C5-5951-AC63-3CFB42C590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26" name="Picture 2" descr="Image result for Photosynthesis Images for Kids">
            <a:extLst>
              <a:ext uri="{FF2B5EF4-FFF2-40B4-BE49-F238E27FC236}">
                <a16:creationId xmlns:a16="http://schemas.microsoft.com/office/drawing/2014/main" id="{F7058E57-363D-E94B-339B-3779207E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8815"/>
            <a:ext cx="2224901" cy="294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werhouse of the Cell Meme">
            <a:extLst>
              <a:ext uri="{FF2B5EF4-FFF2-40B4-BE49-F238E27FC236}">
                <a16:creationId xmlns:a16="http://schemas.microsoft.com/office/drawing/2014/main" id="{0A6E3B2F-E26A-895B-9E53-753B0761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00" y="2471853"/>
            <a:ext cx="2498685" cy="24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1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110C8-B145-E53A-5E79-6F2EFC94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proton leaving the </a:t>
            </a:r>
            <a:r>
              <a:rPr lang="el-GR" dirty="0"/>
              <a:t>α</a:t>
            </a:r>
            <a:r>
              <a:rPr lang="en-US" dirty="0"/>
              <a:t>-Carbon, it’s a C02 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EBC7D-6DDA-A581-E68C-27D7196A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0B720-3CF4-D810-F7E2-8DFC5EF7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11222-7476-248D-E439-594D5573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2A65-9FA2-F719-020F-4966B91D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EE72-A2B2-E6BE-4D09-5DC999C9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5" y="2190702"/>
            <a:ext cx="8049748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E325-2E88-9879-A2AC-0010A6D5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6E73-C928-E62D-6B7C-CAE8C688F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72B8-F5EB-7EAA-A381-24CE6AE4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50815-607A-36E6-1A46-E72F916F89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039EF-F2C5-5951-AC63-3CFB42C590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6" name="Picture 2" descr="Image result for protein stereotypes">
            <a:extLst>
              <a:ext uri="{FF2B5EF4-FFF2-40B4-BE49-F238E27FC236}">
                <a16:creationId xmlns:a16="http://schemas.microsoft.com/office/drawing/2014/main" id="{3719E057-089A-9BCB-E049-9A5C4710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63688"/>
            <a:ext cx="3200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zizz">
            <a:extLst>
              <a:ext uri="{FF2B5EF4-FFF2-40B4-BE49-F238E27FC236}">
                <a16:creationId xmlns:a16="http://schemas.microsoft.com/office/drawing/2014/main" id="{D4AC5D34-B0A4-AE97-2AE3-797621CE12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2050" name="Picture 2" descr="Image result for whey protein¨">
            <a:extLst>
              <a:ext uri="{FF2B5EF4-FFF2-40B4-BE49-F238E27FC236}">
                <a16:creationId xmlns:a16="http://schemas.microsoft.com/office/drawing/2014/main" id="{13CEF86D-53F3-859B-238F-D5F94376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74" y="3495516"/>
            <a:ext cx="1734079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ris bumstead">
            <a:extLst>
              <a:ext uri="{FF2B5EF4-FFF2-40B4-BE49-F238E27FC236}">
                <a16:creationId xmlns:a16="http://schemas.microsoft.com/office/drawing/2014/main" id="{9CEA8494-9FFF-051F-508A-934BCAF4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1" y="3444256"/>
            <a:ext cx="1337131" cy="15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zizz gym">
            <a:extLst>
              <a:ext uri="{FF2B5EF4-FFF2-40B4-BE49-F238E27FC236}">
                <a16:creationId xmlns:a16="http://schemas.microsoft.com/office/drawing/2014/main" id="{77EFB683-1F26-B995-C691-F8F8DCE1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71" y="3077736"/>
            <a:ext cx="1235607" cy="19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enzyme that could help make energy dreams come true | NewH2">
            <a:extLst>
              <a:ext uri="{FF2B5EF4-FFF2-40B4-BE49-F238E27FC236}">
                <a16:creationId xmlns:a16="http://schemas.microsoft.com/office/drawing/2014/main" id="{2362AF2C-2509-D1E0-26FF-8E0E2801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4" y="0"/>
            <a:ext cx="1727054" cy="16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rotein  hormone strcture">
            <a:extLst>
              <a:ext uri="{FF2B5EF4-FFF2-40B4-BE49-F238E27FC236}">
                <a16:creationId xmlns:a16="http://schemas.microsoft.com/office/drawing/2014/main" id="{4781C3FF-9710-C04A-B4DD-CAE48F28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567"/>
            <a:ext cx="1344359" cy="12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3BD36-B03B-EC13-7300-4E02CC7D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15" y="878364"/>
            <a:ext cx="7726363" cy="3386772"/>
          </a:xfrm>
        </p:spPr>
        <p:txBody>
          <a:bodyPr/>
          <a:lstStyle/>
          <a:p>
            <a:r>
              <a:rPr lang="en-US" dirty="0"/>
              <a:t>Peptide Bonds are what link amino acids to become proteins.</a:t>
            </a:r>
          </a:p>
          <a:p>
            <a:r>
              <a:rPr lang="en-US" dirty="0"/>
              <a:t>Amino Acids are attached to their respective tRNA.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69960-040C-A291-2DA4-0312637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 Bond - Biology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6A54-483F-4A34-023F-744FF62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CB1C-80DC-857E-3D1D-E03AF218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D874-81F7-80B4-6EFE-2D25F23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4461E-BB94-7DF6-B35D-58C2FB41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90" y="1878306"/>
            <a:ext cx="2648320" cy="3134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313F71-2072-D8B9-2A93-B464E2B7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77" y="2792730"/>
            <a:ext cx="293410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3BD36-B03B-EC13-7300-4E02CC7D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15" y="878364"/>
            <a:ext cx="7726363" cy="3386772"/>
          </a:xfrm>
        </p:spPr>
        <p:txBody>
          <a:bodyPr/>
          <a:lstStyle/>
          <a:p>
            <a:r>
              <a:rPr lang="en-US" dirty="0"/>
              <a:t>Amino Acids are attached to their respective tRNA.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69960-040C-A291-2DA4-0312637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 Bond - tRNA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6A54-483F-4A34-023F-744FF62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CB1C-80DC-857E-3D1D-E03AF218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D874-81F7-80B4-6EFE-2D25F23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802BC-30FD-379C-FD1E-05FFB1A2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44" y="1338038"/>
            <a:ext cx="6670516" cy="32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3BD36-B03B-EC13-7300-4E02CC7D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15" y="878364"/>
            <a:ext cx="7726363" cy="3386772"/>
          </a:xfrm>
        </p:spPr>
        <p:txBody>
          <a:bodyPr/>
          <a:lstStyle/>
          <a:p>
            <a:r>
              <a:rPr lang="en-US" dirty="0"/>
              <a:t>Peptide Bonds are an amide, which is formed through nucleophilic acyl substitution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69960-040C-A291-2DA4-0312637C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520565" cy="1072753"/>
          </a:xfrm>
        </p:spPr>
        <p:txBody>
          <a:bodyPr/>
          <a:lstStyle/>
          <a:p>
            <a:r>
              <a:rPr lang="en-US" dirty="0"/>
              <a:t>Peptide Bond - Mechanism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6A54-483F-4A34-023F-744FF62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CB1C-80DC-857E-3D1D-E03AF218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D874-81F7-80B4-6EFE-2D25F23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651FF6-6B84-76F1-62D4-23B677AA6CCF}"/>
              </a:ext>
            </a:extLst>
          </p:cNvPr>
          <p:cNvGrpSpPr/>
          <p:nvPr/>
        </p:nvGrpSpPr>
        <p:grpSpPr>
          <a:xfrm>
            <a:off x="1806575" y="1723334"/>
            <a:ext cx="5858474" cy="2954575"/>
            <a:chOff x="1806575" y="1723334"/>
            <a:chExt cx="5858474" cy="2954575"/>
          </a:xfrm>
        </p:grpSpPr>
        <p:pic>
          <p:nvPicPr>
            <p:cNvPr id="8" name="Picture 7" descr="A diagram of a chemical structure&#10;&#10;Description automatically generated">
              <a:extLst>
                <a:ext uri="{FF2B5EF4-FFF2-40B4-BE49-F238E27FC236}">
                  <a16:creationId xmlns:a16="http://schemas.microsoft.com/office/drawing/2014/main" id="{A183EB3C-3033-0420-9529-1C3FD57B7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6575" y="1723334"/>
              <a:ext cx="5858474" cy="29545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764E3E-988A-1FC0-791C-B9ADE4BC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589" y="2339263"/>
              <a:ext cx="610449" cy="7696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3ED2AA-0F93-9364-E4FF-F7A32D39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646076">
              <a:off x="4980558" y="2201150"/>
              <a:ext cx="610449" cy="7696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448B5C-109A-7DB5-D9D4-E13F4B9E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3700" y="3529461"/>
              <a:ext cx="683727" cy="862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3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3BD36-B03B-EC13-7300-4E02CC7D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15" y="878364"/>
            <a:ext cx="7726363" cy="3386772"/>
          </a:xfrm>
        </p:spPr>
        <p:txBody>
          <a:bodyPr/>
          <a:lstStyle/>
          <a:p>
            <a:r>
              <a:rPr lang="en-US" dirty="0"/>
              <a:t>Primary 		Secondary		Tertiary	Quaterny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69960-040C-A291-2DA4-0312637C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85135" cy="1072753"/>
          </a:xfrm>
        </p:spPr>
        <p:txBody>
          <a:bodyPr/>
          <a:lstStyle/>
          <a:p>
            <a:r>
              <a:rPr lang="en-US" dirty="0"/>
              <a:t>Peptide Bond – From AA to Function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C6A54-483F-4A34-023F-744FF62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CB1C-80DC-857E-3D1D-E03AF218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D874-81F7-80B4-6EFE-2D25F23A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090F0-7D6E-14E7-1789-749C2804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5" y="1510966"/>
            <a:ext cx="6878010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033-360D-573B-019C-E388C77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-Carbon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973E2-8C0A-7510-47A1-E6FC54930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21041-B3CB-3D82-935C-C77D9B0DB8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77834-1EFE-90F8-8A66-B232AE67E8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A4CBF-5554-9222-06E8-C44ED47C9F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0C4DB-A059-F30A-611D-A47ED85E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51" y="1852896"/>
            <a:ext cx="2667372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15E52-6E34-2CF7-4F70-81B329CB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have an intermediate: </a:t>
            </a:r>
          </a:p>
          <a:p>
            <a:pPr marL="0" indent="0">
              <a:buNone/>
            </a:pPr>
            <a:r>
              <a:rPr lang="en-US" dirty="0"/>
              <a:t>oxygen accommodates extra e-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9D5BC-479B-5B4B-AF2F-8EF88517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326505" cy="1072753"/>
          </a:xfrm>
        </p:spPr>
        <p:txBody>
          <a:bodyPr/>
          <a:lstStyle/>
          <a:p>
            <a:r>
              <a:rPr lang="en-US" dirty="0" err="1"/>
              <a:t>Nuc</a:t>
            </a:r>
            <a:r>
              <a:rPr lang="en-US" dirty="0"/>
              <a:t>. Acyl Substitution vs. Alpha-Carbon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0B068-25C3-4FD0-8DB9-D1C129D0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2592-9722-78FC-E033-CD368B46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2A1F-AA5C-A02F-CBE6-35A0ECE4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6188A-8202-4677-FC05-AC3A45B0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10" y="1400011"/>
            <a:ext cx="3038899" cy="117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6D13D-B111-5D81-9E80-0B25D457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48" y="2888945"/>
            <a:ext cx="5344271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0806D-2E4A-C1D1-CD03-33066A4B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now what can we do with this? </a:t>
            </a:r>
          </a:p>
          <a:p>
            <a:r>
              <a:rPr lang="en-US" dirty="0">
                <a:sym typeface="Wingdings" panose="05000000000000000000" pitchFamily="2" charset="2"/>
              </a:rPr>
              <a:t>Often found when forming or breaking C-C bonds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Aldol &amp; Decarboxylation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This right here is an enolate btw</a:t>
            </a:r>
            <a:endParaRPr lang="en-CH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807D0-2FCB-9B2F-B9EC-83E281D1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779645" cy="1072753"/>
          </a:xfrm>
        </p:spPr>
        <p:txBody>
          <a:bodyPr/>
          <a:lstStyle/>
          <a:p>
            <a:r>
              <a:rPr lang="en-US" dirty="0"/>
              <a:t>Alpha Carbon Chemistry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2C3E-23E8-B9F4-E754-C6F90FDA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4B4B-B0C8-F918-A679-9D75476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8D6D7-1D41-0E67-CB4E-4A0AB2AC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1B26C-D520-2D37-0D96-796C91CB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178" y="2772472"/>
            <a:ext cx="4452359" cy="15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4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284</Words>
  <Application>Microsoft Office PowerPoint</Application>
  <PresentationFormat>On-screen Show (16:9)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Franklin Gothic Demi Cond</vt:lpstr>
      <vt:lpstr>Wingdings</vt:lpstr>
      <vt:lpstr>Thème Office</vt:lpstr>
      <vt:lpstr>Peptides, Decarboxylations, and Aldols</vt:lpstr>
      <vt:lpstr>Peptides</vt:lpstr>
      <vt:lpstr>Peptide Bond - Biology</vt:lpstr>
      <vt:lpstr>Peptide Bond - tRNA</vt:lpstr>
      <vt:lpstr>Peptide Bond - Mechanism</vt:lpstr>
      <vt:lpstr>Peptide Bond – From AA to Function</vt:lpstr>
      <vt:lpstr>α-Carbon</vt:lpstr>
      <vt:lpstr>Nuc. Acyl Substitution vs. Alpha-Carbon</vt:lpstr>
      <vt:lpstr>Alpha Carbon Chemistry</vt:lpstr>
      <vt:lpstr>Aldols &amp; Enols</vt:lpstr>
      <vt:lpstr>Step 1 - Enolate</vt:lpstr>
      <vt:lpstr>Step 2</vt:lpstr>
      <vt:lpstr>Decarboxylation</vt:lpstr>
      <vt:lpstr>How does it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Oliver Maria Scherr</cp:lastModifiedBy>
  <cp:revision>249</cp:revision>
  <dcterms:created xsi:type="dcterms:W3CDTF">2019-04-02T06:24:35Z</dcterms:created>
  <dcterms:modified xsi:type="dcterms:W3CDTF">2025-05-23T10:54:51Z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