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359" r:id="rId6"/>
    <p:sldId id="360" r:id="rId7"/>
    <p:sldId id="361" r:id="rId8"/>
    <p:sldId id="364" r:id="rId9"/>
    <p:sldId id="368" r:id="rId10"/>
    <p:sldId id="356" r:id="rId11"/>
    <p:sldId id="369" r:id="rId12"/>
    <p:sldId id="373" r:id="rId13"/>
    <p:sldId id="370" r:id="rId14"/>
    <p:sldId id="411" r:id="rId15"/>
    <p:sldId id="374" r:id="rId16"/>
    <p:sldId id="371" r:id="rId17"/>
    <p:sldId id="383" r:id="rId18"/>
    <p:sldId id="387" r:id="rId19"/>
    <p:sldId id="385" r:id="rId20"/>
    <p:sldId id="392" r:id="rId21"/>
    <p:sldId id="396" r:id="rId22"/>
    <p:sldId id="394" r:id="rId23"/>
    <p:sldId id="395" r:id="rId24"/>
    <p:sldId id="401" r:id="rId25"/>
    <p:sldId id="400" r:id="rId26"/>
    <p:sldId id="402" r:id="rId27"/>
    <p:sldId id="404" r:id="rId28"/>
    <p:sldId id="406" r:id="rId2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0FF"/>
    <a:srgbClr val="01A79F"/>
    <a:srgbClr val="9ABCBD"/>
    <a:srgbClr val="B51E1E"/>
    <a:srgbClr val="189B36"/>
    <a:srgbClr val="70E09A"/>
    <a:srgbClr val="6ED995"/>
    <a:srgbClr val="FFFFFE"/>
    <a:srgbClr val="7030A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 autoAdjust="0"/>
    <p:restoredTop sz="92485"/>
  </p:normalViewPr>
  <p:slideViewPr>
    <p:cSldViewPr snapToGrid="0" snapToObjects="1" showGuides="1">
      <p:cViewPr varScale="1">
        <p:scale>
          <a:sx n="139" d="100"/>
          <a:sy n="139" d="100"/>
        </p:scale>
        <p:origin x="1064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04.04.25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04/04/2025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99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1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90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44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1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169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04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83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130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48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1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95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462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63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956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26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390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73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92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79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31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17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20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5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25" y="2447799"/>
            <a:ext cx="2738438" cy="196147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        S</a:t>
            </a:r>
            <a:r>
              <a:rPr lang="fr-FR" sz="2800" baseline="-25000" dirty="0"/>
              <a:t>N</a:t>
            </a:r>
            <a:r>
              <a:rPr lang="fr-FR" sz="2800" dirty="0"/>
              <a:t>1 - S</a:t>
            </a:r>
            <a:r>
              <a:rPr lang="fr-FR" sz="2800" baseline="-25000" dirty="0"/>
              <a:t>N</a:t>
            </a:r>
            <a:r>
              <a:rPr lang="fr-FR" sz="2800" dirty="0"/>
              <a:t>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B8424-6B19-420C-68D2-1620A31FB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7" b="3783"/>
          <a:stretch/>
        </p:blipFill>
        <p:spPr>
          <a:xfrm>
            <a:off x="1380931" y="711433"/>
            <a:ext cx="4823488" cy="33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Nucleophilic</a:t>
            </a:r>
            <a:r>
              <a:rPr lang="fr-FR" dirty="0"/>
              <a:t> substitution (S</a:t>
            </a:r>
            <a:r>
              <a:rPr lang="fr-FR" baseline="-25000" dirty="0"/>
              <a:t>N</a:t>
            </a:r>
            <a:r>
              <a:rPr lang="fr-FR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A8E45-CF4B-3C85-F92A-7706D42C8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" b="3783"/>
          <a:stretch/>
        </p:blipFill>
        <p:spPr>
          <a:xfrm>
            <a:off x="1671145" y="1042443"/>
            <a:ext cx="5647371" cy="33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1F19A-9BDE-E03C-B534-EFCBEED7F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15"/>
          <a:stretch/>
        </p:blipFill>
        <p:spPr>
          <a:xfrm>
            <a:off x="677008" y="2338040"/>
            <a:ext cx="3444918" cy="121874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89296-83EC-679C-E079-44AF5DFE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70" y="2581997"/>
            <a:ext cx="2485731" cy="76281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6E4637-0DC0-A0A9-677D-09DF282E1CC8}"/>
              </a:ext>
            </a:extLst>
          </p:cNvPr>
          <p:cNvSpPr txBox="1"/>
          <p:nvPr/>
        </p:nvSpPr>
        <p:spPr>
          <a:xfrm>
            <a:off x="1948292" y="1089181"/>
            <a:ext cx="5437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S</a:t>
            </a:r>
            <a:r>
              <a:rPr lang="en-GB" sz="2000" baseline="-25000" dirty="0">
                <a:latin typeface="+mj-lt"/>
              </a:rPr>
              <a:t>N</a:t>
            </a:r>
            <a:r>
              <a:rPr lang="en-GB" sz="2000" dirty="0"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BECA1-86DC-3811-D252-CEAEFB62D1DB}"/>
              </a:ext>
            </a:extLst>
          </p:cNvPr>
          <p:cNvSpPr txBox="1"/>
          <p:nvPr/>
        </p:nvSpPr>
        <p:spPr>
          <a:xfrm>
            <a:off x="6820267" y="1194260"/>
            <a:ext cx="5437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S</a:t>
            </a:r>
            <a:r>
              <a:rPr lang="en-GB" sz="2000" baseline="-25000" dirty="0">
                <a:latin typeface="+mj-lt"/>
              </a:rPr>
              <a:t>N</a:t>
            </a:r>
            <a:r>
              <a:rPr lang="en-GB" sz="2000" dirty="0">
                <a:latin typeface="+mj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5C191-DFD1-1342-2BC7-689D11597EB3}"/>
              </a:ext>
            </a:extLst>
          </p:cNvPr>
          <p:cNvSpPr txBox="1"/>
          <p:nvPr/>
        </p:nvSpPr>
        <p:spPr>
          <a:xfrm>
            <a:off x="193431" y="1848586"/>
            <a:ext cx="1619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latin typeface="Franklin Gothic Medium" panose="020B0603020102020204" pitchFamily="34" charset="0"/>
              </a:rPr>
              <a:t>Stereochemistry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D15DD-C154-C47E-FB01-BF386E948288}"/>
              </a:ext>
            </a:extLst>
          </p:cNvPr>
          <p:cNvSpPr txBox="1"/>
          <p:nvPr/>
        </p:nvSpPr>
        <p:spPr>
          <a:xfrm>
            <a:off x="193050" y="3697378"/>
            <a:ext cx="882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latin typeface="Franklin Gothic Medium" panose="020B0603020102020204" pitchFamily="34" charset="0"/>
              </a:rPr>
              <a:t>Kinetics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701AB6-2C34-7B09-DA1A-202EC28569AF}"/>
              </a:ext>
            </a:extLst>
          </p:cNvPr>
          <p:cNvSpPr txBox="1"/>
          <p:nvPr/>
        </p:nvSpPr>
        <p:spPr>
          <a:xfrm>
            <a:off x="1104956" y="4062308"/>
            <a:ext cx="1858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Rate </a:t>
            </a:r>
            <a:r>
              <a:rPr lang="en-CH" sz="1600" b="0" i="0" u="none" strike="noStrike" dirty="0">
                <a:solidFill>
                  <a:srgbClr val="040C28"/>
                </a:solidFill>
                <a:effectLst/>
                <a:latin typeface="+mj-lt"/>
              </a:rPr>
              <a:t>∝</a:t>
            </a:r>
            <a:r>
              <a:rPr lang="en-GB" sz="1600" b="0" i="0" u="none" strike="noStrike" dirty="0">
                <a:solidFill>
                  <a:srgbClr val="040C28"/>
                </a:solidFill>
                <a:effectLst/>
                <a:latin typeface="+mj-lt"/>
              </a:rPr>
              <a:t> [Electrophile]</a:t>
            </a:r>
            <a:endParaRPr lang="en-GB" sz="16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DEBCE-986C-F59D-FC98-2D6C010A9D9A}"/>
              </a:ext>
            </a:extLst>
          </p:cNvPr>
          <p:cNvSpPr txBox="1"/>
          <p:nvPr/>
        </p:nvSpPr>
        <p:spPr>
          <a:xfrm>
            <a:off x="5975035" y="4062308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Rate </a:t>
            </a:r>
            <a:r>
              <a:rPr lang="en-CH" sz="1600" b="0" i="0" u="none" strike="noStrike" dirty="0">
                <a:solidFill>
                  <a:srgbClr val="040C28"/>
                </a:solidFill>
                <a:effectLst/>
                <a:latin typeface="+mj-lt"/>
              </a:rPr>
              <a:t>∝</a:t>
            </a:r>
            <a:r>
              <a:rPr lang="en-GB" sz="1600" b="0" i="0" u="none" strike="noStrike" dirty="0">
                <a:solidFill>
                  <a:srgbClr val="040C28"/>
                </a:solidFill>
                <a:effectLst/>
                <a:latin typeface="+mj-lt"/>
              </a:rPr>
              <a:t> [Electrophile]*[</a:t>
            </a:r>
            <a:r>
              <a:rPr lang="en-GB" sz="1600" b="0" i="0" u="none" strike="noStrike" dirty="0">
                <a:solidFill>
                  <a:srgbClr val="FF0000"/>
                </a:solidFill>
                <a:effectLst/>
                <a:latin typeface="+mj-lt"/>
              </a:rPr>
              <a:t>Nucleophile</a:t>
            </a:r>
            <a:r>
              <a:rPr lang="en-GB" sz="1600" b="0" i="0" u="none" strike="noStrike" dirty="0">
                <a:solidFill>
                  <a:srgbClr val="040C28"/>
                </a:solidFill>
                <a:effectLst/>
                <a:latin typeface="+mj-lt"/>
              </a:rPr>
              <a:t>]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46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AA2FCE61-63A2-55DC-3376-6E6645ED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Solvent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7E828FF-AAB2-A27C-060B-EC5D9E51D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15"/>
          <a:stretch/>
        </p:blipFill>
        <p:spPr>
          <a:xfrm>
            <a:off x="677008" y="769601"/>
            <a:ext cx="3444918" cy="121874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76249D5-1503-8F64-7CCF-753B12F75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72" y="997565"/>
            <a:ext cx="2485731" cy="76281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0CF71B6-A695-A076-7342-53034A8EF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594"/>
          <a:stretch/>
        </p:blipFill>
        <p:spPr>
          <a:xfrm>
            <a:off x="1909813" y="3659247"/>
            <a:ext cx="5063445" cy="129830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500FBEA-410A-65F3-4F99-FCC1513A1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768" y="2044144"/>
            <a:ext cx="2162464" cy="1273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9D803-4DC8-4FD8-0D78-666557DC3C6C}"/>
              </a:ext>
            </a:extLst>
          </p:cNvPr>
          <p:cNvSpPr txBox="1"/>
          <p:nvPr/>
        </p:nvSpPr>
        <p:spPr>
          <a:xfrm>
            <a:off x="1273100" y="2502415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Polar: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CB2DD3-A8FF-3022-0C28-79C79810A364}"/>
              </a:ext>
            </a:extLst>
          </p:cNvPr>
          <p:cNvCxnSpPr/>
          <p:nvPr/>
        </p:nvCxnSpPr>
        <p:spPr>
          <a:xfrm>
            <a:off x="3703782" y="2401455"/>
            <a:ext cx="203200" cy="170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D6ACDC-7003-0A82-BD8B-5F2C96CDE4A2}"/>
              </a:ext>
            </a:extLst>
          </p:cNvPr>
          <p:cNvCxnSpPr>
            <a:cxnSpLocks/>
          </p:cNvCxnSpPr>
          <p:nvPr/>
        </p:nvCxnSpPr>
        <p:spPr>
          <a:xfrm flipV="1">
            <a:off x="4101524" y="2904543"/>
            <a:ext cx="0" cy="19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8C33AA-7A01-4AD5-8783-38987284597C}"/>
              </a:ext>
            </a:extLst>
          </p:cNvPr>
          <p:cNvCxnSpPr>
            <a:cxnSpLocks/>
          </p:cNvCxnSpPr>
          <p:nvPr/>
        </p:nvCxnSpPr>
        <p:spPr>
          <a:xfrm flipH="1">
            <a:off x="4715164" y="2642642"/>
            <a:ext cx="272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E47E15-1D67-A570-FDBC-259BE1D67BDE}"/>
              </a:ext>
            </a:extLst>
          </p:cNvPr>
          <p:cNvCxnSpPr>
            <a:cxnSpLocks/>
          </p:cNvCxnSpPr>
          <p:nvPr/>
        </p:nvCxnSpPr>
        <p:spPr>
          <a:xfrm>
            <a:off x="5149273" y="2849792"/>
            <a:ext cx="0" cy="307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BE3B30-46AD-9B77-7B36-9A138E0993F7}"/>
              </a:ext>
            </a:extLst>
          </p:cNvPr>
          <p:cNvSpPr txBox="1"/>
          <p:nvPr/>
        </p:nvSpPr>
        <p:spPr>
          <a:xfrm>
            <a:off x="695699" y="4118898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Protic: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0EC394-4446-0164-461B-9492957079D1}"/>
              </a:ext>
            </a:extLst>
          </p:cNvPr>
          <p:cNvSpPr txBox="1"/>
          <p:nvPr/>
        </p:nvSpPr>
        <p:spPr>
          <a:xfrm>
            <a:off x="155711" y="1228932"/>
            <a:ext cx="4796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baseline="-25000" dirty="0"/>
              <a:t>N</a:t>
            </a:r>
            <a:r>
              <a:rPr lang="en-GB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684F2-51E6-2F7C-798E-E6160AF8400A}"/>
              </a:ext>
            </a:extLst>
          </p:cNvPr>
          <p:cNvSpPr txBox="1"/>
          <p:nvPr/>
        </p:nvSpPr>
        <p:spPr>
          <a:xfrm>
            <a:off x="5349201" y="1263606"/>
            <a:ext cx="4796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baseline="-25000" dirty="0"/>
              <a:t>N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428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Nucleophilic</a:t>
            </a:r>
            <a:r>
              <a:rPr lang="fr-FR" dirty="0"/>
              <a:t> substitution (S</a:t>
            </a:r>
            <a:r>
              <a:rPr lang="fr-FR" baseline="-25000" dirty="0"/>
              <a:t>N</a:t>
            </a:r>
            <a:r>
              <a:rPr lang="fr-FR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85613-D669-B9F4-53AA-D3EE91F90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3"/>
          <a:stretch/>
        </p:blipFill>
        <p:spPr>
          <a:xfrm>
            <a:off x="2126053" y="915128"/>
            <a:ext cx="4439343" cy="38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16.png">
            <a:extLst>
              <a:ext uri="{FF2B5EF4-FFF2-40B4-BE49-F238E27FC236}">
                <a16:creationId xmlns:a16="http://schemas.microsoft.com/office/drawing/2014/main" id="{58D82188-59EE-AEAD-3DF0-A2EB3E40DF4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7398" y="1131570"/>
            <a:ext cx="4696688" cy="909501"/>
          </a:xfrm>
          <a:prstGeom prst="rect">
            <a:avLst/>
          </a:prstGeom>
          <a:ln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5B2217-2B40-C3F6-11B7-03FCD0E4E64F}"/>
              </a:ext>
            </a:extLst>
          </p:cNvPr>
          <p:cNvSpPr/>
          <p:nvPr/>
        </p:nvSpPr>
        <p:spPr>
          <a:xfrm>
            <a:off x="4711910" y="1267029"/>
            <a:ext cx="1852176" cy="401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320AC74E-65E4-54D2-0FDF-2675D30AE7F9}"/>
              </a:ext>
            </a:extLst>
          </p:cNvPr>
          <p:cNvSpPr/>
          <p:nvPr/>
        </p:nvSpPr>
        <p:spPr>
          <a:xfrm rot="14170794">
            <a:off x="3503319" y="1548415"/>
            <a:ext cx="83863" cy="91600"/>
          </a:xfrm>
          <a:prstGeom prst="arc">
            <a:avLst>
              <a:gd name="adj1" fmla="val 17252885"/>
              <a:gd name="adj2" fmla="val 0"/>
            </a:avLst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B2051-36DE-1681-E6D9-38A979E84062}"/>
              </a:ext>
            </a:extLst>
          </p:cNvPr>
          <p:cNvSpPr txBox="1"/>
          <p:nvPr/>
        </p:nvSpPr>
        <p:spPr>
          <a:xfrm>
            <a:off x="3338688" y="2306942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S</a:t>
            </a:r>
            <a:r>
              <a:rPr lang="en-GB" sz="3200" baseline="-25000" dirty="0">
                <a:latin typeface="+mj-lt"/>
              </a:rPr>
              <a:t>N</a:t>
            </a:r>
            <a:r>
              <a:rPr lang="en-GB" sz="3200" dirty="0">
                <a:latin typeface="+mj-lt"/>
              </a:rPr>
              <a:t>1 or S</a:t>
            </a:r>
            <a:r>
              <a:rPr lang="en-GB" sz="3200" baseline="-25000" dirty="0">
                <a:latin typeface="+mj-lt"/>
              </a:rPr>
              <a:t>N</a:t>
            </a:r>
            <a:r>
              <a:rPr lang="en-GB" sz="3200" dirty="0">
                <a:latin typeface="+mj-lt"/>
              </a:rPr>
              <a:t>2 ?</a:t>
            </a:r>
          </a:p>
        </p:txBody>
      </p:sp>
    </p:spTree>
    <p:extLst>
      <p:ext uri="{BB962C8B-B14F-4D97-AF65-F5344CB8AC3E}">
        <p14:creationId xmlns:p14="http://schemas.microsoft.com/office/powerpoint/2010/main" val="50894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Nucleophilic</a:t>
            </a:r>
            <a:r>
              <a:rPr lang="fr-FR" dirty="0"/>
              <a:t> substitution (S</a:t>
            </a:r>
            <a:r>
              <a:rPr lang="fr-FR" baseline="-25000" dirty="0"/>
              <a:t>N</a:t>
            </a:r>
            <a:r>
              <a:rPr lang="fr-FR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85613-D669-B9F4-53AA-D3EE91F90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3"/>
          <a:stretch/>
        </p:blipFill>
        <p:spPr>
          <a:xfrm>
            <a:off x="4053838" y="1038612"/>
            <a:ext cx="4439343" cy="3839752"/>
          </a:xfrm>
          <a:prstGeom prst="rect">
            <a:avLst/>
          </a:prstGeom>
        </p:spPr>
      </p:pic>
      <p:pic>
        <p:nvPicPr>
          <p:cNvPr id="2" name="image16.png">
            <a:extLst>
              <a:ext uri="{FF2B5EF4-FFF2-40B4-BE49-F238E27FC236}">
                <a16:creationId xmlns:a16="http://schemas.microsoft.com/office/drawing/2014/main" id="{4C6092A5-5301-7DB4-8F52-E891A064F706}"/>
              </a:ext>
            </a:extLst>
          </p:cNvPr>
          <p:cNvPicPr/>
          <p:nvPr/>
        </p:nvPicPr>
        <p:blipFill rotWithShape="1">
          <a:blip r:embed="rId4"/>
          <a:srcRect r="36989"/>
          <a:stretch/>
        </p:blipFill>
        <p:spPr>
          <a:xfrm>
            <a:off x="308421" y="1437269"/>
            <a:ext cx="2959435" cy="909501"/>
          </a:xfrm>
          <a:prstGeom prst="rect">
            <a:avLst/>
          </a:prstGeom>
          <a:ln/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9BEC3790-6021-2D5F-6713-8F1531237A47}"/>
              </a:ext>
            </a:extLst>
          </p:cNvPr>
          <p:cNvSpPr/>
          <p:nvPr/>
        </p:nvSpPr>
        <p:spPr>
          <a:xfrm rot="14170794">
            <a:off x="1944342" y="1854114"/>
            <a:ext cx="83863" cy="91600"/>
          </a:xfrm>
          <a:prstGeom prst="arc">
            <a:avLst>
              <a:gd name="adj1" fmla="val 17252885"/>
              <a:gd name="adj2" fmla="val 0"/>
            </a:avLst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83C1D-4EE3-788A-D774-9098F4190E02}"/>
              </a:ext>
            </a:extLst>
          </p:cNvPr>
          <p:cNvSpPr/>
          <p:nvPr/>
        </p:nvSpPr>
        <p:spPr>
          <a:xfrm>
            <a:off x="242433" y="3460173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FF99B4-DD0F-7867-D5ED-138FEFA64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410" b="55466"/>
          <a:stretch/>
        </p:blipFill>
        <p:spPr>
          <a:xfrm>
            <a:off x="355918" y="3134758"/>
            <a:ext cx="1041188" cy="1072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BFDBE-A68E-F60A-CA66-4D54E9C395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10" r="43121" b="79543"/>
          <a:stretch/>
        </p:blipFill>
        <p:spPr>
          <a:xfrm>
            <a:off x="813105" y="3233201"/>
            <a:ext cx="897900" cy="492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F3AAE-EBC6-F3C6-FCA0-5A9CF1FFB8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30" t="2277" r="16660" b="53189"/>
          <a:stretch/>
        </p:blipFill>
        <p:spPr>
          <a:xfrm>
            <a:off x="1854293" y="3233201"/>
            <a:ext cx="1971678" cy="10727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F4481B6-E7E7-2483-7174-7C2EE3B8987E}"/>
              </a:ext>
            </a:extLst>
          </p:cNvPr>
          <p:cNvSpPr/>
          <p:nvPr/>
        </p:nvSpPr>
        <p:spPr>
          <a:xfrm>
            <a:off x="1824569" y="3192460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425A4-39BD-59CB-9B44-875C0F0C8E2C}"/>
              </a:ext>
            </a:extLst>
          </p:cNvPr>
          <p:cNvSpPr txBox="1"/>
          <p:nvPr/>
        </p:nvSpPr>
        <p:spPr>
          <a:xfrm>
            <a:off x="2112591" y="3125648"/>
            <a:ext cx="4908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+mj-lt"/>
              </a:rPr>
              <a:t>S</a:t>
            </a:r>
            <a:r>
              <a:rPr lang="en-GB" sz="1700" baseline="-25000" dirty="0">
                <a:latin typeface="+mj-lt"/>
              </a:rPr>
              <a:t>N</a:t>
            </a:r>
            <a:r>
              <a:rPr lang="en-GB" sz="17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271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7F8293-BE18-D3A3-1EEB-2D4735948C01}"/>
              </a:ext>
            </a:extLst>
          </p:cNvPr>
          <p:cNvGrpSpPr/>
          <p:nvPr/>
        </p:nvGrpSpPr>
        <p:grpSpPr>
          <a:xfrm>
            <a:off x="1789117" y="1920414"/>
            <a:ext cx="5565765" cy="3226605"/>
            <a:chOff x="2397617" y="2421841"/>
            <a:chExt cx="4140073" cy="22634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0F82D3-0C64-9732-6D25-8935DBEE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617" y="2421841"/>
              <a:ext cx="4140073" cy="226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549FB5-5A01-4BC3-6D14-9E7AA816A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6980" y="3795829"/>
              <a:ext cx="1048762" cy="312733"/>
            </a:xfrm>
            <a:prstGeom prst="rect">
              <a:avLst/>
            </a:prstGeom>
          </p:spPr>
        </p:pic>
        <p:pic>
          <p:nvPicPr>
            <p:cNvPr id="12" name="Picture 11" descr="A black and white symbol&#10;&#10;Description automatically generated">
              <a:extLst>
                <a:ext uri="{FF2B5EF4-FFF2-40B4-BE49-F238E27FC236}">
                  <a16:creationId xmlns:a16="http://schemas.microsoft.com/office/drawing/2014/main" id="{D56818FA-EAF0-8DBB-4295-8E7D69D5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5105" y="4108562"/>
              <a:ext cx="965066" cy="26260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ED7350-A6AA-5EB3-2E06-2D9064B0616C}"/>
                </a:ext>
              </a:extLst>
            </p:cNvPr>
            <p:cNvCxnSpPr/>
            <p:nvPr/>
          </p:nvCxnSpPr>
          <p:spPr>
            <a:xfrm>
              <a:off x="3665605" y="3750753"/>
              <a:ext cx="30109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06B022-3D08-7CBB-ED4E-6469A77777CE}"/>
                </a:ext>
              </a:extLst>
            </p:cNvPr>
            <p:cNvCxnSpPr/>
            <p:nvPr/>
          </p:nvCxnSpPr>
          <p:spPr>
            <a:xfrm>
              <a:off x="4635813" y="4308837"/>
              <a:ext cx="30109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320AC74E-65E4-54D2-0FDF-2675D30AE7F9}"/>
              </a:ext>
            </a:extLst>
          </p:cNvPr>
          <p:cNvSpPr/>
          <p:nvPr/>
        </p:nvSpPr>
        <p:spPr>
          <a:xfrm rot="14170794">
            <a:off x="3503319" y="1548415"/>
            <a:ext cx="83863" cy="91600"/>
          </a:xfrm>
          <a:prstGeom prst="arc">
            <a:avLst>
              <a:gd name="adj1" fmla="val 17252885"/>
              <a:gd name="adj2" fmla="val 0"/>
            </a:avLst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16.png">
            <a:extLst>
              <a:ext uri="{FF2B5EF4-FFF2-40B4-BE49-F238E27FC236}">
                <a16:creationId xmlns:a16="http://schemas.microsoft.com/office/drawing/2014/main" id="{F60F6C36-0FED-0288-85A8-46F02EB07EA6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8718"/>
          <a:stretch/>
        </p:blipFill>
        <p:spPr>
          <a:xfrm>
            <a:off x="2238118" y="809657"/>
            <a:ext cx="4696688" cy="648310"/>
          </a:xfrm>
          <a:prstGeom prst="rect">
            <a:avLst/>
          </a:prstGeom>
          <a:ln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9A1CC3-445F-17E3-0824-44E179DA4109}"/>
              </a:ext>
            </a:extLst>
          </p:cNvPr>
          <p:cNvSpPr/>
          <p:nvPr/>
        </p:nvSpPr>
        <p:spPr>
          <a:xfrm>
            <a:off x="4116236" y="1299817"/>
            <a:ext cx="911525" cy="401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8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BC3F8-F3DF-2CE4-E522-7A9D735DB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133"/>
          <a:stretch/>
        </p:blipFill>
        <p:spPr>
          <a:xfrm>
            <a:off x="1449371" y="977303"/>
            <a:ext cx="5894109" cy="8057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C22B95-1AF7-12B4-CB20-0929583C8246}"/>
              </a:ext>
            </a:extLst>
          </p:cNvPr>
          <p:cNvCxnSpPr>
            <a:cxnSpLocks/>
          </p:cNvCxnSpPr>
          <p:nvPr/>
        </p:nvCxnSpPr>
        <p:spPr>
          <a:xfrm flipV="1">
            <a:off x="1871011" y="1148080"/>
            <a:ext cx="110189" cy="835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7627D4-C441-8DC9-2EEC-F39CFC40909D}"/>
              </a:ext>
            </a:extLst>
          </p:cNvPr>
          <p:cNvCxnSpPr>
            <a:cxnSpLocks/>
          </p:cNvCxnSpPr>
          <p:nvPr/>
        </p:nvCxnSpPr>
        <p:spPr>
          <a:xfrm>
            <a:off x="2043731" y="1148080"/>
            <a:ext cx="105109" cy="812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54D9BA-8040-D195-892D-2F44222AA9BC}"/>
              </a:ext>
            </a:extLst>
          </p:cNvPr>
          <p:cNvCxnSpPr>
            <a:cxnSpLocks/>
          </p:cNvCxnSpPr>
          <p:nvPr/>
        </p:nvCxnSpPr>
        <p:spPr>
          <a:xfrm flipV="1">
            <a:off x="3862371" y="1148080"/>
            <a:ext cx="110189" cy="835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1418AA-A33A-4D16-AD3A-BB45A02F4F7C}"/>
              </a:ext>
            </a:extLst>
          </p:cNvPr>
          <p:cNvCxnSpPr>
            <a:cxnSpLocks/>
          </p:cNvCxnSpPr>
          <p:nvPr/>
        </p:nvCxnSpPr>
        <p:spPr>
          <a:xfrm>
            <a:off x="4035091" y="1148080"/>
            <a:ext cx="105109" cy="812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A1EE52-4739-D83C-E829-132DB4610EBB}"/>
              </a:ext>
            </a:extLst>
          </p:cNvPr>
          <p:cNvCxnSpPr>
            <a:cxnSpLocks/>
          </p:cNvCxnSpPr>
          <p:nvPr/>
        </p:nvCxnSpPr>
        <p:spPr>
          <a:xfrm flipV="1">
            <a:off x="5602925" y="1148080"/>
            <a:ext cx="110189" cy="835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54202-5763-4DB7-31B3-6FF536B11AEC}"/>
              </a:ext>
            </a:extLst>
          </p:cNvPr>
          <p:cNvCxnSpPr>
            <a:cxnSpLocks/>
          </p:cNvCxnSpPr>
          <p:nvPr/>
        </p:nvCxnSpPr>
        <p:spPr>
          <a:xfrm>
            <a:off x="5775645" y="1148080"/>
            <a:ext cx="105109" cy="812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CADE9C29-3159-871F-BDED-D4A6BFC39158}"/>
              </a:ext>
            </a:extLst>
          </p:cNvPr>
          <p:cNvSpPr/>
          <p:nvPr/>
        </p:nvSpPr>
        <p:spPr>
          <a:xfrm>
            <a:off x="4087645" y="1148080"/>
            <a:ext cx="199339" cy="270256"/>
          </a:xfrm>
          <a:prstGeom prst="arc">
            <a:avLst>
              <a:gd name="adj1" fmla="val 14441808"/>
              <a:gd name="adj2" fmla="val 338624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085D9-4DFB-1649-371F-998ED4BEA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02" r="35256" b="40133"/>
          <a:stretch/>
        </p:blipFill>
        <p:spPr>
          <a:xfrm>
            <a:off x="3667805" y="2225040"/>
            <a:ext cx="1676400" cy="8057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0ED20F-B212-DD37-9C23-CF23A0500818}"/>
              </a:ext>
            </a:extLst>
          </p:cNvPr>
          <p:cNvCxnSpPr>
            <a:stCxn id="7" idx="2"/>
          </p:cNvCxnSpPr>
          <p:nvPr/>
        </p:nvCxnSpPr>
        <p:spPr>
          <a:xfrm flipH="1">
            <a:off x="4396425" y="1783081"/>
            <a:ext cx="1" cy="44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5DB00-85F2-C26C-5C0C-695C385E5AE1}"/>
              </a:ext>
            </a:extLst>
          </p:cNvPr>
          <p:cNvCxnSpPr>
            <a:cxnSpLocks/>
          </p:cNvCxnSpPr>
          <p:nvPr/>
        </p:nvCxnSpPr>
        <p:spPr>
          <a:xfrm>
            <a:off x="4185871" y="2570638"/>
            <a:ext cx="179897" cy="1139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7291CE-EAD6-E6C8-722F-C9F904392612}"/>
              </a:ext>
            </a:extLst>
          </p:cNvPr>
          <p:cNvSpPr/>
          <p:nvPr/>
        </p:nvSpPr>
        <p:spPr>
          <a:xfrm>
            <a:off x="4266098" y="2768404"/>
            <a:ext cx="20911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1BBA6-21E0-55CD-DB5B-F642F710586C}"/>
              </a:ext>
            </a:extLst>
          </p:cNvPr>
          <p:cNvSpPr txBox="1"/>
          <p:nvPr/>
        </p:nvSpPr>
        <p:spPr>
          <a:xfrm>
            <a:off x="4051344" y="2295686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4ACA9-905D-7116-1F4F-BD0B1934C57F}"/>
              </a:ext>
            </a:extLst>
          </p:cNvPr>
          <p:cNvCxnSpPr>
            <a:cxnSpLocks/>
          </p:cNvCxnSpPr>
          <p:nvPr/>
        </p:nvCxnSpPr>
        <p:spPr>
          <a:xfrm flipV="1">
            <a:off x="4506005" y="1783081"/>
            <a:ext cx="0" cy="453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624751-E429-2201-A7E4-594D5E0B8155}"/>
              </a:ext>
            </a:extLst>
          </p:cNvPr>
          <p:cNvSpPr txBox="1"/>
          <p:nvPr/>
        </p:nvSpPr>
        <p:spPr>
          <a:xfrm>
            <a:off x="4334785" y="2903853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16C2A5-6453-4508-01E3-E05DC8766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133"/>
          <a:stretch/>
        </p:blipFill>
        <p:spPr>
          <a:xfrm>
            <a:off x="1528153" y="3349327"/>
            <a:ext cx="5894109" cy="8057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2D4DE0-E01F-513B-1A1B-B207738CDF2C}"/>
              </a:ext>
            </a:extLst>
          </p:cNvPr>
          <p:cNvSpPr/>
          <p:nvPr/>
        </p:nvSpPr>
        <p:spPr>
          <a:xfrm>
            <a:off x="3667805" y="3490360"/>
            <a:ext cx="1676400" cy="591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AF232AC-9F31-52DD-BFC0-087BE9AFA436}"/>
              </a:ext>
            </a:extLst>
          </p:cNvPr>
          <p:cNvCxnSpPr>
            <a:cxnSpLocks/>
          </p:cNvCxnSpPr>
          <p:nvPr/>
        </p:nvCxnSpPr>
        <p:spPr>
          <a:xfrm flipH="1" flipV="1">
            <a:off x="2179684" y="3674225"/>
            <a:ext cx="181131" cy="111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D2BFBD-F73B-7CC1-A7AF-FD7937369013}"/>
              </a:ext>
            </a:extLst>
          </p:cNvPr>
          <p:cNvCxnSpPr>
            <a:cxnSpLocks/>
          </p:cNvCxnSpPr>
          <p:nvPr/>
        </p:nvCxnSpPr>
        <p:spPr>
          <a:xfrm flipV="1">
            <a:off x="1773835" y="3674225"/>
            <a:ext cx="188421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58982D9-083F-0455-4A3C-72185BB3B66B}"/>
              </a:ext>
            </a:extLst>
          </p:cNvPr>
          <p:cNvCxnSpPr>
            <a:cxnSpLocks/>
          </p:cNvCxnSpPr>
          <p:nvPr/>
        </p:nvCxnSpPr>
        <p:spPr>
          <a:xfrm flipH="1">
            <a:off x="2388354" y="3642759"/>
            <a:ext cx="189889" cy="143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FA72F9E-DAF6-DB79-A8D3-0DE01EAF4A17}"/>
              </a:ext>
            </a:extLst>
          </p:cNvPr>
          <p:cNvCxnSpPr>
            <a:cxnSpLocks/>
          </p:cNvCxnSpPr>
          <p:nvPr/>
        </p:nvCxnSpPr>
        <p:spPr>
          <a:xfrm flipH="1" flipV="1">
            <a:off x="2669200" y="3626133"/>
            <a:ext cx="268199" cy="17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43AAD30-A720-73B1-B98D-46B9633E117D}"/>
              </a:ext>
            </a:extLst>
          </p:cNvPr>
          <p:cNvCxnSpPr>
            <a:cxnSpLocks/>
          </p:cNvCxnSpPr>
          <p:nvPr/>
        </p:nvCxnSpPr>
        <p:spPr>
          <a:xfrm flipH="1" flipV="1">
            <a:off x="5914869" y="3657599"/>
            <a:ext cx="181131" cy="111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CA80327-A362-4583-21C4-BB546AAA8A67}"/>
              </a:ext>
            </a:extLst>
          </p:cNvPr>
          <p:cNvCxnSpPr>
            <a:cxnSpLocks/>
          </p:cNvCxnSpPr>
          <p:nvPr/>
        </p:nvCxnSpPr>
        <p:spPr>
          <a:xfrm flipV="1">
            <a:off x="5509020" y="3657599"/>
            <a:ext cx="188421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8798D0C-7792-912F-0C70-D11980632112}"/>
              </a:ext>
            </a:extLst>
          </p:cNvPr>
          <p:cNvCxnSpPr>
            <a:cxnSpLocks/>
          </p:cNvCxnSpPr>
          <p:nvPr/>
        </p:nvCxnSpPr>
        <p:spPr>
          <a:xfrm flipH="1">
            <a:off x="6123539" y="3626133"/>
            <a:ext cx="189889" cy="143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4E5107C-C348-B33C-FEB4-A7AEF286AE40}"/>
              </a:ext>
            </a:extLst>
          </p:cNvPr>
          <p:cNvSpPr txBox="1"/>
          <p:nvPr/>
        </p:nvSpPr>
        <p:spPr>
          <a:xfrm>
            <a:off x="1906094" y="3327506"/>
            <a:ext cx="4576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r>
              <a:rPr lang="fr-CH" b="0" i="0" u="none" strike="noStrike" baseline="30000" dirty="0">
                <a:solidFill>
                  <a:srgbClr val="FF0000"/>
                </a:solidFill>
                <a:effectLst/>
                <a:latin typeface="Google Sans"/>
              </a:rPr>
              <a:t>-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EA069B-B2A0-6499-BDFD-A4267E7BF726}"/>
              </a:ext>
            </a:extLst>
          </p:cNvPr>
          <p:cNvSpPr txBox="1"/>
          <p:nvPr/>
        </p:nvSpPr>
        <p:spPr>
          <a:xfrm>
            <a:off x="5602925" y="3378755"/>
            <a:ext cx="4576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r>
              <a:rPr lang="fr-CH" b="0" i="0" u="none" strike="noStrike" baseline="30000" dirty="0">
                <a:solidFill>
                  <a:srgbClr val="FF0000"/>
                </a:solidFill>
                <a:effectLst/>
                <a:latin typeface="Google Sans"/>
              </a:rPr>
              <a:t>-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BD3E34-4D23-372C-5636-300BCBC24673}"/>
              </a:ext>
            </a:extLst>
          </p:cNvPr>
          <p:cNvSpPr txBox="1"/>
          <p:nvPr/>
        </p:nvSpPr>
        <p:spPr>
          <a:xfrm>
            <a:off x="5914869" y="3867380"/>
            <a:ext cx="4576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1F00FF"/>
                </a:solidFill>
                <a:effectLst/>
                <a:latin typeface="Google Sans"/>
              </a:rPr>
              <a:t>δ</a:t>
            </a:r>
            <a:r>
              <a:rPr lang="fr-CH" baseline="30000" dirty="0">
                <a:solidFill>
                  <a:srgbClr val="1F00FF"/>
                </a:solidFill>
                <a:latin typeface="Google Sans"/>
              </a:rPr>
              <a:t>+</a:t>
            </a:r>
            <a:endParaRPr lang="en-GB" baseline="30000" dirty="0">
              <a:solidFill>
                <a:srgbClr val="1F00FF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08AD20-4E17-8CCB-90A9-23E5D7EE0F11}"/>
              </a:ext>
            </a:extLst>
          </p:cNvPr>
          <p:cNvSpPr txBox="1"/>
          <p:nvPr/>
        </p:nvSpPr>
        <p:spPr>
          <a:xfrm>
            <a:off x="2217927" y="3870194"/>
            <a:ext cx="4576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1F00FF"/>
                </a:solidFill>
                <a:effectLst/>
                <a:latin typeface="Google Sans"/>
              </a:rPr>
              <a:t>δ</a:t>
            </a:r>
            <a:r>
              <a:rPr lang="fr-CH" baseline="30000" dirty="0">
                <a:solidFill>
                  <a:srgbClr val="1F00FF"/>
                </a:solidFill>
                <a:latin typeface="Google Sans"/>
              </a:rPr>
              <a:t>+</a:t>
            </a:r>
            <a:endParaRPr lang="en-GB" baseline="30000" dirty="0">
              <a:solidFill>
                <a:srgbClr val="1F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25108-200E-1FB2-29AC-DF83673630C5}"/>
              </a:ext>
            </a:extLst>
          </p:cNvPr>
          <p:cNvSpPr txBox="1"/>
          <p:nvPr/>
        </p:nvSpPr>
        <p:spPr>
          <a:xfrm>
            <a:off x="2388354" y="418922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9674C-E6BA-E348-550D-9BAD868C368A}"/>
              </a:ext>
            </a:extLst>
          </p:cNvPr>
          <p:cNvSpPr txBox="1"/>
          <p:nvPr/>
        </p:nvSpPr>
        <p:spPr>
          <a:xfrm>
            <a:off x="6078060" y="4260027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945AA-A6F3-FEEB-11AA-FB0211BD3673}"/>
              </a:ext>
            </a:extLst>
          </p:cNvPr>
          <p:cNvSpPr txBox="1"/>
          <p:nvPr/>
        </p:nvSpPr>
        <p:spPr>
          <a:xfrm>
            <a:off x="1574293" y="3871140"/>
            <a:ext cx="4576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1F00FF"/>
                </a:solidFill>
                <a:effectLst/>
                <a:latin typeface="Google Sans"/>
              </a:rPr>
              <a:t>δ</a:t>
            </a:r>
            <a:r>
              <a:rPr lang="fr-CH" baseline="30000" dirty="0">
                <a:solidFill>
                  <a:srgbClr val="1F00FF"/>
                </a:solidFill>
                <a:latin typeface="Google Sans"/>
              </a:rPr>
              <a:t>+</a:t>
            </a:r>
            <a:endParaRPr lang="en-GB" baseline="30000" dirty="0">
              <a:solidFill>
                <a:srgbClr val="1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4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D9F-5E5F-EBA1-C960-ECD5F78F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00" y="2358345"/>
            <a:ext cx="4249071" cy="9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D9F-5E5F-EBA1-C960-ECD5F78F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00" y="2358345"/>
            <a:ext cx="4249071" cy="913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D8635-9A16-D418-A1E4-FCAE2AD56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937" y="872340"/>
            <a:ext cx="2945063" cy="1382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F3DCF-8C2C-AEDA-F1B8-E9F4A14E4899}"/>
              </a:ext>
            </a:extLst>
          </p:cNvPr>
          <p:cNvSpPr txBox="1"/>
          <p:nvPr/>
        </p:nvSpPr>
        <p:spPr>
          <a:xfrm>
            <a:off x="3551848" y="2155291"/>
            <a:ext cx="10166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Na</a:t>
            </a:r>
            <a:r>
              <a:rPr lang="en-GB" baseline="30000" dirty="0"/>
              <a:t>+ </a:t>
            </a:r>
            <a:r>
              <a:rPr lang="en-GB" dirty="0"/>
              <a:t>+ </a:t>
            </a:r>
            <a:r>
              <a:rPr lang="en-GB" dirty="0">
                <a:solidFill>
                  <a:srgbClr val="1F00FF"/>
                </a:solidFill>
              </a:rPr>
              <a:t>S</a:t>
            </a:r>
            <a:r>
              <a:rPr lang="en-GB" baseline="30000" dirty="0">
                <a:solidFill>
                  <a:srgbClr val="1F00FF"/>
                </a:solidFill>
              </a:rPr>
              <a:t>2-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0CF0B3-A32A-F18A-1F89-665111489CA9}"/>
              </a:ext>
            </a:extLst>
          </p:cNvPr>
          <p:cNvSpPr/>
          <p:nvPr/>
        </p:nvSpPr>
        <p:spPr>
          <a:xfrm>
            <a:off x="3022600" y="2815295"/>
            <a:ext cx="139700" cy="2073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3D97A-4624-6BA8-B580-CFEC13632BEC}"/>
              </a:ext>
            </a:extLst>
          </p:cNvPr>
          <p:cNvSpPr txBox="1"/>
          <p:nvPr/>
        </p:nvSpPr>
        <p:spPr>
          <a:xfrm>
            <a:off x="1397000" y="1263606"/>
            <a:ext cx="29546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Nucleophile? </a:t>
            </a:r>
            <a:r>
              <a:rPr lang="en-GB" dirty="0">
                <a:solidFill>
                  <a:schemeClr val="accent1"/>
                </a:solidFill>
              </a:rPr>
              <a:t>Electrophile?</a:t>
            </a:r>
            <a:r>
              <a:rPr lang="en-GB" dirty="0"/>
              <a:t> Solvent?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867FA-067F-FB43-BBF7-E8CBC411C66D}"/>
              </a:ext>
            </a:extLst>
          </p:cNvPr>
          <p:cNvSpPr txBox="1"/>
          <p:nvPr/>
        </p:nvSpPr>
        <p:spPr>
          <a:xfrm>
            <a:off x="3434022" y="3475300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Polar aprotic</a:t>
            </a:r>
          </a:p>
        </p:txBody>
      </p:sp>
    </p:spTree>
    <p:extLst>
      <p:ext uri="{BB962C8B-B14F-4D97-AF65-F5344CB8AC3E}">
        <p14:creationId xmlns:p14="http://schemas.microsoft.com/office/powerpoint/2010/main" val="98086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Nucleophilic</a:t>
            </a:r>
            <a:r>
              <a:rPr lang="fr-FR" dirty="0"/>
              <a:t> substitution (S</a:t>
            </a:r>
            <a:r>
              <a:rPr lang="fr-FR" baseline="-25000" dirty="0"/>
              <a:t>N</a:t>
            </a:r>
            <a:r>
              <a:rPr lang="fr-FR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2643176" y="221797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2756661" y="1892556"/>
            <a:ext cx="1041188" cy="1072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74C26A-3839-313C-64AA-102CBADEF668}"/>
              </a:ext>
            </a:extLst>
          </p:cNvPr>
          <p:cNvSpPr txBox="1"/>
          <p:nvPr/>
        </p:nvSpPr>
        <p:spPr>
          <a:xfrm>
            <a:off x="2424444" y="3083821"/>
            <a:ext cx="1675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Leaving group (LG)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0F9C40-CC5F-73CB-6684-6DC8B3BE8AFA}"/>
              </a:ext>
            </a:extLst>
          </p:cNvPr>
          <p:cNvSpPr txBox="1"/>
          <p:nvPr/>
        </p:nvSpPr>
        <p:spPr>
          <a:xfrm>
            <a:off x="1071461" y="2960100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Nucleophile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231E5E-0413-8FC5-1FE3-5E766253AF4E}"/>
              </a:ext>
            </a:extLst>
          </p:cNvPr>
          <p:cNvSpPr txBox="1"/>
          <p:nvPr/>
        </p:nvSpPr>
        <p:spPr>
          <a:xfrm>
            <a:off x="3797848" y="1563688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Electrophile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548882-566C-C6DA-35C4-F863FC88E1E8}"/>
              </a:ext>
            </a:extLst>
          </p:cNvPr>
          <p:cNvCxnSpPr/>
          <p:nvPr/>
        </p:nvCxnSpPr>
        <p:spPr>
          <a:xfrm flipH="1">
            <a:off x="3262173" y="1863770"/>
            <a:ext cx="622004" cy="47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ECD6C3-66B7-FE6B-C0B1-C03A34CB0183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997950" y="2694063"/>
            <a:ext cx="264224" cy="389758"/>
          </a:xfrm>
          <a:prstGeom prst="straightConnector1">
            <a:avLst/>
          </a:prstGeom>
          <a:ln>
            <a:solidFill>
              <a:srgbClr val="1F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6603CA-FB48-0AC8-5102-C4827D43C649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615841" y="2599127"/>
            <a:ext cx="291481" cy="360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512F776-67A5-71E6-8AF1-FDB84297CFB5}"/>
              </a:ext>
            </a:extLst>
          </p:cNvPr>
          <p:cNvSpPr/>
          <p:nvPr/>
        </p:nvSpPr>
        <p:spPr>
          <a:xfrm>
            <a:off x="2631257" y="2221320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47594-3E74-74CC-6A8F-05049E77C17D}"/>
              </a:ext>
            </a:extLst>
          </p:cNvPr>
          <p:cNvSpPr txBox="1"/>
          <p:nvPr/>
        </p:nvSpPr>
        <p:spPr>
          <a:xfrm>
            <a:off x="1828226" y="2278891"/>
            <a:ext cx="501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Nu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baseline="30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D403EC-C54B-9E78-279E-BB742632E4B1}"/>
              </a:ext>
            </a:extLst>
          </p:cNvPr>
          <p:cNvCxnSpPr/>
          <p:nvPr/>
        </p:nvCxnSpPr>
        <p:spPr>
          <a:xfrm>
            <a:off x="3884177" y="2466399"/>
            <a:ext cx="1459719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DC2D646-59B1-0359-304F-3A462618914F}"/>
              </a:ext>
            </a:extLst>
          </p:cNvPr>
          <p:cNvSpPr txBox="1"/>
          <p:nvPr/>
        </p:nvSpPr>
        <p:spPr>
          <a:xfrm>
            <a:off x="2411909" y="230325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9EE2DD0-23D7-44E5-6E45-3C6D93752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9" t="55466" r="15521"/>
          <a:stretch/>
        </p:blipFill>
        <p:spPr>
          <a:xfrm>
            <a:off x="5720881" y="1887347"/>
            <a:ext cx="1041188" cy="1072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05D782F-D212-7285-C1F9-7E2ABEA3E14E}"/>
              </a:ext>
            </a:extLst>
          </p:cNvPr>
          <p:cNvSpPr/>
          <p:nvPr/>
        </p:nvSpPr>
        <p:spPr>
          <a:xfrm>
            <a:off x="6169025" y="2420548"/>
            <a:ext cx="132556" cy="185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EB190B1-91C9-AF7E-A557-D43E9C3AC10C}"/>
              </a:ext>
            </a:extLst>
          </p:cNvPr>
          <p:cNvSpPr/>
          <p:nvPr/>
        </p:nvSpPr>
        <p:spPr>
          <a:xfrm>
            <a:off x="6181724" y="2306427"/>
            <a:ext cx="219075" cy="230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528893-FBB0-C1DC-C1AF-C7B5DC5DC553}"/>
              </a:ext>
            </a:extLst>
          </p:cNvPr>
          <p:cNvCxnSpPr>
            <a:cxnSpLocks/>
          </p:cNvCxnSpPr>
          <p:nvPr/>
        </p:nvCxnSpPr>
        <p:spPr>
          <a:xfrm>
            <a:off x="6170363" y="2403452"/>
            <a:ext cx="99752" cy="1335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66D327-EB94-24AF-D9BC-B55CCAB18C85}"/>
              </a:ext>
            </a:extLst>
          </p:cNvPr>
          <p:cNvCxnSpPr>
            <a:cxnSpLocks/>
          </p:cNvCxnSpPr>
          <p:nvPr/>
        </p:nvCxnSpPr>
        <p:spPr>
          <a:xfrm>
            <a:off x="6163469" y="2404928"/>
            <a:ext cx="201472" cy="312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E5551-161C-2A1E-A876-2ADB139E100C}"/>
              </a:ext>
            </a:extLst>
          </p:cNvPr>
          <p:cNvSpPr/>
          <p:nvPr/>
        </p:nvSpPr>
        <p:spPr>
          <a:xfrm>
            <a:off x="5620442" y="220612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C13B2C-81EE-0538-C962-2054DD0D9369}"/>
              </a:ext>
            </a:extLst>
          </p:cNvPr>
          <p:cNvSpPr txBox="1"/>
          <p:nvPr/>
        </p:nvSpPr>
        <p:spPr>
          <a:xfrm>
            <a:off x="7440983" y="2303252"/>
            <a:ext cx="688267" cy="30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X</a:t>
            </a:r>
            <a:r>
              <a:rPr lang="en-GB" baseline="30000" dirty="0">
                <a:solidFill>
                  <a:srgbClr val="1F00FF"/>
                </a:solidFill>
              </a:rPr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EE011-02F1-F073-5E27-BF106F0FCC38}"/>
              </a:ext>
            </a:extLst>
          </p:cNvPr>
          <p:cNvSpPr txBox="1"/>
          <p:nvPr/>
        </p:nvSpPr>
        <p:spPr>
          <a:xfrm>
            <a:off x="6911249" y="2286126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E0632-C07D-3F0D-5EF4-1AE8BC3AA042}"/>
              </a:ext>
            </a:extLst>
          </p:cNvPr>
          <p:cNvSpPr txBox="1"/>
          <p:nvPr/>
        </p:nvSpPr>
        <p:spPr>
          <a:xfrm>
            <a:off x="4109545" y="2186152"/>
            <a:ext cx="732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solvent</a:t>
            </a:r>
          </a:p>
        </p:txBody>
      </p:sp>
    </p:spTree>
    <p:extLst>
      <p:ext uri="{BB962C8B-B14F-4D97-AF65-F5344CB8AC3E}">
        <p14:creationId xmlns:p14="http://schemas.microsoft.com/office/powerpoint/2010/main" val="45864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08843-3C0E-BD8D-B150-5C66C9BECB10}"/>
              </a:ext>
            </a:extLst>
          </p:cNvPr>
          <p:cNvGrpSpPr/>
          <p:nvPr/>
        </p:nvGrpSpPr>
        <p:grpSpPr>
          <a:xfrm>
            <a:off x="2062700" y="358815"/>
            <a:ext cx="5821491" cy="3680949"/>
            <a:chOff x="2634200" y="1094251"/>
            <a:chExt cx="4657221" cy="271993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EE4650-AB46-CBDA-8068-64B1CB7F5865}"/>
                </a:ext>
              </a:extLst>
            </p:cNvPr>
            <p:cNvGrpSpPr/>
            <p:nvPr/>
          </p:nvGrpSpPr>
          <p:grpSpPr>
            <a:xfrm>
              <a:off x="2634200" y="1679337"/>
              <a:ext cx="4657221" cy="2134853"/>
              <a:chOff x="2634200" y="1679337"/>
              <a:chExt cx="4657221" cy="213485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DBCAD9F-5E5F-EBA1-C960-ECD5F78F8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200" y="2571750"/>
                <a:ext cx="3399277" cy="675303"/>
              </a:xfrm>
              <a:prstGeom prst="rect">
                <a:avLst/>
              </a:prstGeom>
            </p:spPr>
          </p:pic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38895A8C-4FF1-ED5B-D788-31BDB0DE848F}"/>
                  </a:ext>
                </a:extLst>
              </p:cNvPr>
              <p:cNvSpPr/>
              <p:nvPr/>
            </p:nvSpPr>
            <p:spPr>
              <a:xfrm flipH="1" flipV="1">
                <a:off x="3345642" y="2950167"/>
                <a:ext cx="708393" cy="675303"/>
              </a:xfrm>
              <a:prstGeom prst="arc">
                <a:avLst>
                  <a:gd name="adj1" fmla="val 18799452"/>
                  <a:gd name="adj2" fmla="val 2535951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39DA0-DF2B-8762-EA29-339A645998CB}"/>
                  </a:ext>
                </a:extLst>
              </p:cNvPr>
              <p:cNvSpPr txBox="1"/>
              <p:nvPr/>
            </p:nvSpPr>
            <p:spPr>
              <a:xfrm>
                <a:off x="2837331" y="3514108"/>
                <a:ext cx="101662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 Na</a:t>
                </a:r>
                <a:r>
                  <a:rPr lang="en-GB" baseline="30000" dirty="0"/>
                  <a:t>+ </a:t>
                </a:r>
                <a:r>
                  <a:rPr lang="en-GB" dirty="0"/>
                  <a:t>+ S</a:t>
                </a:r>
                <a:r>
                  <a:rPr lang="en-GB" baseline="30000" dirty="0"/>
                  <a:t>2-</a:t>
                </a:r>
              </a:p>
            </p:txBody>
          </p:sp>
          <p:pic>
            <p:nvPicPr>
              <p:cNvPr id="28" name="Picture 27" descr="A black arrow pointing up&#10;&#10;Description automatically generated">
                <a:extLst>
                  <a:ext uri="{FF2B5EF4-FFF2-40B4-BE49-F238E27FC236}">
                    <a16:creationId xmlns:a16="http://schemas.microsoft.com/office/drawing/2014/main" id="{1FBB4061-B569-9964-4EF4-F65BC26B8E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2147" b="-15712"/>
              <a:stretch/>
            </p:blipFill>
            <p:spPr>
              <a:xfrm>
                <a:off x="3724230" y="1733835"/>
                <a:ext cx="675916" cy="343231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9C26F9-DCA8-51C9-2A10-CB4F71058086}"/>
                  </a:ext>
                </a:extLst>
              </p:cNvPr>
              <p:cNvSpPr txBox="1"/>
              <p:nvPr/>
            </p:nvSpPr>
            <p:spPr>
              <a:xfrm>
                <a:off x="4333838" y="1751735"/>
                <a:ext cx="29575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dirty="0"/>
                  <a:t>S</a:t>
                </a:r>
                <a:r>
                  <a:rPr lang="en-GB" sz="1200" baseline="30000" dirty="0"/>
                  <a:t>-</a:t>
                </a:r>
                <a:endParaRPr lang="en-GB" sz="1200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7F95141-0E1F-6F7D-3AF7-74B15DF8DA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0478" y="2077066"/>
                <a:ext cx="623478" cy="60172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A black arrow pointing up&#10;&#10;Description automatically generated">
                <a:extLst>
                  <a:ext uri="{FF2B5EF4-FFF2-40B4-BE49-F238E27FC236}">
                    <a16:creationId xmlns:a16="http://schemas.microsoft.com/office/drawing/2014/main" id="{59BE11EB-206A-A9CF-B221-EB9A3B49EF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3855" r="-3137" b="-15710"/>
              <a:stretch/>
            </p:blipFill>
            <p:spPr>
              <a:xfrm>
                <a:off x="4878602" y="1679337"/>
                <a:ext cx="793503" cy="302127"/>
              </a:xfrm>
              <a:prstGeom prst="rect">
                <a:avLst/>
              </a:prstGeom>
            </p:spPr>
          </p:pic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024BB99A-D7C4-EFF4-8891-2BB768BE642D}"/>
                  </a:ext>
                </a:extLst>
              </p:cNvPr>
              <p:cNvSpPr/>
              <p:nvPr/>
            </p:nvSpPr>
            <p:spPr>
              <a:xfrm rot="1521088" flipV="1">
                <a:off x="5319199" y="1727098"/>
                <a:ext cx="429024" cy="167583"/>
              </a:xfrm>
              <a:prstGeom prst="arc">
                <a:avLst>
                  <a:gd name="adj1" fmla="val 15161222"/>
                  <a:gd name="adj2" fmla="val 2570031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028864D-2F03-5E68-21FE-F500FBAF3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5750" y="2179696"/>
                <a:ext cx="0" cy="63939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FB348F9-7821-9FD5-CBEA-95761A3A2D1F}"/>
                </a:ext>
              </a:extLst>
            </p:cNvPr>
            <p:cNvSpPr/>
            <p:nvPr/>
          </p:nvSpPr>
          <p:spPr>
            <a:xfrm rot="7494445" flipV="1">
              <a:off x="4457200" y="1074929"/>
              <a:ext cx="1019173" cy="1057817"/>
            </a:xfrm>
            <a:prstGeom prst="arc">
              <a:avLst>
                <a:gd name="adj1" fmla="val 20340960"/>
                <a:gd name="adj2" fmla="val 534078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87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6.5 h) and 6.8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F29C8-06CB-C660-F1BA-F3E931AE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89" y="2098667"/>
            <a:ext cx="2705441" cy="176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D3268-83E8-CCA8-1B1A-8D00394FA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80" y="2165342"/>
            <a:ext cx="3389435" cy="163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407C82-67CA-D49F-48AF-C1E94249D5B8}"/>
              </a:ext>
            </a:extLst>
          </p:cNvPr>
          <p:cNvSpPr txBox="1"/>
          <p:nvPr/>
        </p:nvSpPr>
        <p:spPr>
          <a:xfrm>
            <a:off x="2817081" y="1210036"/>
            <a:ext cx="41974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+mj-lt"/>
              </a:rPr>
              <a:t>What is or are the nucleophilic functional group?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EE78E0-AF52-1C5A-ED43-4389914694C8}"/>
              </a:ext>
            </a:extLst>
          </p:cNvPr>
          <p:cNvSpPr/>
          <p:nvPr/>
        </p:nvSpPr>
        <p:spPr>
          <a:xfrm>
            <a:off x="1848935" y="3378200"/>
            <a:ext cx="1110165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D2E8D8-6945-5F16-0F8C-F1AC97717635}"/>
              </a:ext>
            </a:extLst>
          </p:cNvPr>
          <p:cNvSpPr/>
          <p:nvPr/>
        </p:nvSpPr>
        <p:spPr>
          <a:xfrm>
            <a:off x="603855" y="2755900"/>
            <a:ext cx="1110165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B6AC12-B26B-E369-BFD3-9A61395F1BC5}"/>
              </a:ext>
            </a:extLst>
          </p:cNvPr>
          <p:cNvSpPr/>
          <p:nvPr/>
        </p:nvSpPr>
        <p:spPr>
          <a:xfrm>
            <a:off x="5623332" y="2755900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ECE9A8-2C7C-46A1-51E0-85F26D022E79}"/>
              </a:ext>
            </a:extLst>
          </p:cNvPr>
          <p:cNvSpPr/>
          <p:nvPr/>
        </p:nvSpPr>
        <p:spPr>
          <a:xfrm>
            <a:off x="7014577" y="2098667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7D0D4-4BBB-AA0A-5250-4DD41EBDE309}"/>
              </a:ext>
            </a:extLst>
          </p:cNvPr>
          <p:cNvSpPr txBox="1"/>
          <p:nvPr/>
        </p:nvSpPr>
        <p:spPr>
          <a:xfrm>
            <a:off x="1848935" y="4348172"/>
            <a:ext cx="7208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Franklin Gothic Medium" panose="020B0603020102020204" pitchFamily="34" charset="0"/>
              </a:rPr>
              <a:t>Cystein</a:t>
            </a:r>
            <a:endParaRPr lang="en-GB" dirty="0">
              <a:latin typeface="Franklin Gothic Medium" panose="020B06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A5937-6D77-EC23-6615-9056FD0FA128}"/>
              </a:ext>
            </a:extLst>
          </p:cNvPr>
          <p:cNvSpPr txBox="1"/>
          <p:nvPr/>
        </p:nvSpPr>
        <p:spPr>
          <a:xfrm>
            <a:off x="6352623" y="4344690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Methionine</a:t>
            </a:r>
          </a:p>
        </p:txBody>
      </p:sp>
    </p:spTree>
    <p:extLst>
      <p:ext uri="{BB962C8B-B14F-4D97-AF65-F5344CB8AC3E}">
        <p14:creationId xmlns:p14="http://schemas.microsoft.com/office/powerpoint/2010/main" val="174966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31BBF8-C04D-76B1-4024-7A2B7779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80" y="2165342"/>
            <a:ext cx="3389435" cy="163195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6.5 h) and 6.8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F29C8-06CB-C660-F1BA-F3E931AE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89" y="2098667"/>
            <a:ext cx="2705441" cy="176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C0C93-4A04-59C4-16A3-5353CDA04F97}"/>
              </a:ext>
            </a:extLst>
          </p:cNvPr>
          <p:cNvSpPr txBox="1"/>
          <p:nvPr/>
        </p:nvSpPr>
        <p:spPr>
          <a:xfrm>
            <a:off x="1848935" y="4348172"/>
            <a:ext cx="7208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Franklin Gothic Medium" panose="020B0603020102020204" pitchFamily="34" charset="0"/>
              </a:rPr>
              <a:t>Cystein</a:t>
            </a:r>
            <a:endParaRPr lang="en-GB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C470A-ABE9-7AC0-184E-BD910F7181D2}"/>
              </a:ext>
            </a:extLst>
          </p:cNvPr>
          <p:cNvSpPr txBox="1"/>
          <p:nvPr/>
        </p:nvSpPr>
        <p:spPr>
          <a:xfrm>
            <a:off x="6352623" y="4344690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Methionine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07C82-67CA-D49F-48AF-C1E94249D5B8}"/>
              </a:ext>
            </a:extLst>
          </p:cNvPr>
          <p:cNvSpPr txBox="1"/>
          <p:nvPr/>
        </p:nvSpPr>
        <p:spPr>
          <a:xfrm>
            <a:off x="1572481" y="1087909"/>
            <a:ext cx="64229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+mj-lt"/>
              </a:rPr>
              <a:t>“A cysteine side chain is a better nucleophile than a methionine side chain”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D2E8D8-6945-5F16-0F8C-F1AC97717635}"/>
              </a:ext>
            </a:extLst>
          </p:cNvPr>
          <p:cNvSpPr/>
          <p:nvPr/>
        </p:nvSpPr>
        <p:spPr>
          <a:xfrm>
            <a:off x="603855" y="2755900"/>
            <a:ext cx="1110165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B6AC12-B26B-E369-BFD3-9A61395F1BC5}"/>
              </a:ext>
            </a:extLst>
          </p:cNvPr>
          <p:cNvSpPr/>
          <p:nvPr/>
        </p:nvSpPr>
        <p:spPr>
          <a:xfrm>
            <a:off x="5623332" y="2755900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9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6.5 h) and 6.8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1AABD9F8-05AE-F03E-093C-D8E1CC79C884}"/>
              </a:ext>
            </a:extLst>
          </p:cNvPr>
          <p:cNvPicPr/>
          <p:nvPr/>
        </p:nvPicPr>
        <p:blipFill rotWithShape="1">
          <a:blip r:embed="rId3"/>
          <a:srcRect l="29658" t="1611" r="50172" b="77251"/>
          <a:stretch/>
        </p:blipFill>
        <p:spPr>
          <a:xfrm>
            <a:off x="317822" y="1857536"/>
            <a:ext cx="822193" cy="806824"/>
          </a:xfrm>
          <a:prstGeom prst="rect">
            <a:avLst/>
          </a:prstGeom>
          <a:ln/>
        </p:spPr>
      </p:pic>
      <p:pic>
        <p:nvPicPr>
          <p:cNvPr id="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69EA8CA0-E3B1-C847-EC20-4F034F4C90D8}"/>
              </a:ext>
            </a:extLst>
          </p:cNvPr>
          <p:cNvPicPr/>
          <p:nvPr/>
        </p:nvPicPr>
        <p:blipFill rotWithShape="1">
          <a:blip r:embed="rId3"/>
          <a:srcRect l="19323" t="16321" r="23780" b="51047"/>
          <a:stretch/>
        </p:blipFill>
        <p:spPr>
          <a:xfrm>
            <a:off x="1627350" y="1563688"/>
            <a:ext cx="2319298" cy="1245577"/>
          </a:xfrm>
          <a:prstGeom prst="rect">
            <a:avLst/>
          </a:prstGeom>
          <a:ln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21419-64E3-A27B-25C3-6A57C91EE730}"/>
              </a:ext>
            </a:extLst>
          </p:cNvPr>
          <p:cNvSpPr/>
          <p:nvPr/>
        </p:nvSpPr>
        <p:spPr>
          <a:xfrm>
            <a:off x="2295221" y="1373553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1378D-C0DD-1276-17BA-09BD59FDF061}"/>
              </a:ext>
            </a:extLst>
          </p:cNvPr>
          <p:cNvSpPr/>
          <p:nvPr/>
        </p:nvSpPr>
        <p:spPr>
          <a:xfrm>
            <a:off x="2886251" y="1520042"/>
            <a:ext cx="277906" cy="66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07CF9132-9B65-817A-70C2-26430C212706}"/>
              </a:ext>
            </a:extLst>
          </p:cNvPr>
          <p:cNvPicPr/>
          <p:nvPr/>
        </p:nvPicPr>
        <p:blipFill rotWithShape="1">
          <a:blip r:embed="rId3"/>
          <a:srcRect l="49445" t="68222" r="-6342" b="-854"/>
          <a:stretch/>
        </p:blipFill>
        <p:spPr>
          <a:xfrm>
            <a:off x="5032099" y="1611758"/>
            <a:ext cx="2319298" cy="1245577"/>
          </a:xfrm>
          <a:prstGeom prst="rect">
            <a:avLst/>
          </a:prstGeom>
          <a:ln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F5E22-0EBD-B478-8F7F-173A96DD482E}"/>
              </a:ext>
            </a:extLst>
          </p:cNvPr>
          <p:cNvCxnSpPr/>
          <p:nvPr/>
        </p:nvCxnSpPr>
        <p:spPr>
          <a:xfrm>
            <a:off x="4197427" y="2234546"/>
            <a:ext cx="716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507EBA53-42C4-E2C8-3AE1-D73F2076E682}"/>
              </a:ext>
            </a:extLst>
          </p:cNvPr>
          <p:cNvPicPr/>
          <p:nvPr/>
        </p:nvPicPr>
        <p:blipFill rotWithShape="1">
          <a:blip r:embed="rId3"/>
          <a:srcRect l="-15841" t="68086" r="58944" b="-718"/>
          <a:stretch/>
        </p:blipFill>
        <p:spPr>
          <a:xfrm>
            <a:off x="6721449" y="1638159"/>
            <a:ext cx="2319298" cy="1245577"/>
          </a:xfrm>
          <a:prstGeom prst="rect">
            <a:avLst/>
          </a:prstGeom>
          <a:ln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147675-321B-3414-EF4C-C40DE7586786}"/>
              </a:ext>
            </a:extLst>
          </p:cNvPr>
          <p:cNvSpPr txBox="1"/>
          <p:nvPr/>
        </p:nvSpPr>
        <p:spPr>
          <a:xfrm>
            <a:off x="1210249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F4BFD-C808-6E83-3DEB-E81E146806B3}"/>
              </a:ext>
            </a:extLst>
          </p:cNvPr>
          <p:cNvSpPr txBox="1"/>
          <p:nvPr/>
        </p:nvSpPr>
        <p:spPr>
          <a:xfrm>
            <a:off x="7148553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E08F12-7A18-FEF8-96B4-72D280FDA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26" y="3201076"/>
            <a:ext cx="3389435" cy="163195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2B03027-5CDC-F2B2-0D8A-9859B91DF509}"/>
              </a:ext>
            </a:extLst>
          </p:cNvPr>
          <p:cNvSpPr/>
          <p:nvPr/>
        </p:nvSpPr>
        <p:spPr>
          <a:xfrm>
            <a:off x="1008278" y="3791634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9E4B1B-8F1F-0AE6-5899-7FCCCC009799}"/>
              </a:ext>
            </a:extLst>
          </p:cNvPr>
          <p:cNvSpPr/>
          <p:nvPr/>
        </p:nvSpPr>
        <p:spPr>
          <a:xfrm>
            <a:off x="2399523" y="3134401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8ECCAE-07B1-50F9-5DD4-B919F3632B18}"/>
              </a:ext>
            </a:extLst>
          </p:cNvPr>
          <p:cNvCxnSpPr/>
          <p:nvPr/>
        </p:nvCxnSpPr>
        <p:spPr>
          <a:xfrm>
            <a:off x="4084013" y="4056257"/>
            <a:ext cx="716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A960CCE-8DA4-BBF1-D2D7-24BEBA495756}"/>
              </a:ext>
            </a:extLst>
          </p:cNvPr>
          <p:cNvSpPr txBox="1"/>
          <p:nvPr/>
        </p:nvSpPr>
        <p:spPr>
          <a:xfrm>
            <a:off x="4197427" y="3723412"/>
            <a:ext cx="5501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 7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482B36-EF96-5A27-6662-F38CDFA2C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443" y="3198940"/>
            <a:ext cx="3389435" cy="16319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4BFCE27-6FE8-E9F3-E41B-8F3BEC2BDCF3}"/>
              </a:ext>
            </a:extLst>
          </p:cNvPr>
          <p:cNvSpPr/>
          <p:nvPr/>
        </p:nvSpPr>
        <p:spPr>
          <a:xfrm>
            <a:off x="5514995" y="3789498"/>
            <a:ext cx="729291" cy="6223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A7AFF4-CE7C-7C48-556D-A19E2A93EFDF}"/>
              </a:ext>
            </a:extLst>
          </p:cNvPr>
          <p:cNvSpPr/>
          <p:nvPr/>
        </p:nvSpPr>
        <p:spPr>
          <a:xfrm>
            <a:off x="7377153" y="3198940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E69FD1-362D-0E7C-2D50-99946E948E88}"/>
              </a:ext>
            </a:extLst>
          </p:cNvPr>
          <p:cNvSpPr txBox="1"/>
          <p:nvPr/>
        </p:nvSpPr>
        <p:spPr>
          <a:xfrm>
            <a:off x="7315558" y="3396533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EEA29A-95ED-B4C7-8824-2EC0AA372168}"/>
              </a:ext>
            </a:extLst>
          </p:cNvPr>
          <p:cNvSpPr/>
          <p:nvPr/>
        </p:nvSpPr>
        <p:spPr>
          <a:xfrm>
            <a:off x="8016481" y="3624238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32B848-8490-21B8-701D-8091FA46636A}"/>
              </a:ext>
            </a:extLst>
          </p:cNvPr>
          <p:cNvSpPr txBox="1"/>
          <p:nvPr/>
        </p:nvSpPr>
        <p:spPr>
          <a:xfrm>
            <a:off x="7903087" y="3573371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CD2EC1-2B8A-98E8-D713-08A12929BA69}"/>
              </a:ext>
            </a:extLst>
          </p:cNvPr>
          <p:cNvSpPr txBox="1"/>
          <p:nvPr/>
        </p:nvSpPr>
        <p:spPr>
          <a:xfrm>
            <a:off x="7315558" y="3100216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2527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6.5 h) and 6.8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1AABD9F8-05AE-F03E-093C-D8E1CC79C884}"/>
              </a:ext>
            </a:extLst>
          </p:cNvPr>
          <p:cNvPicPr/>
          <p:nvPr/>
        </p:nvPicPr>
        <p:blipFill rotWithShape="1">
          <a:blip r:embed="rId3"/>
          <a:srcRect l="29658" t="1611" r="50172" b="77251"/>
          <a:stretch/>
        </p:blipFill>
        <p:spPr>
          <a:xfrm>
            <a:off x="317822" y="1857536"/>
            <a:ext cx="822193" cy="806824"/>
          </a:xfrm>
          <a:prstGeom prst="rect">
            <a:avLst/>
          </a:prstGeom>
          <a:ln/>
        </p:spPr>
      </p:pic>
      <p:pic>
        <p:nvPicPr>
          <p:cNvPr id="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69EA8CA0-E3B1-C847-EC20-4F034F4C90D8}"/>
              </a:ext>
            </a:extLst>
          </p:cNvPr>
          <p:cNvPicPr/>
          <p:nvPr/>
        </p:nvPicPr>
        <p:blipFill rotWithShape="1">
          <a:blip r:embed="rId3"/>
          <a:srcRect l="19323" t="16321" r="23780" b="51047"/>
          <a:stretch/>
        </p:blipFill>
        <p:spPr>
          <a:xfrm>
            <a:off x="1627350" y="1563688"/>
            <a:ext cx="2319298" cy="1245577"/>
          </a:xfrm>
          <a:prstGeom prst="rect">
            <a:avLst/>
          </a:prstGeom>
          <a:ln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21419-64E3-A27B-25C3-6A57C91EE730}"/>
              </a:ext>
            </a:extLst>
          </p:cNvPr>
          <p:cNvSpPr/>
          <p:nvPr/>
        </p:nvSpPr>
        <p:spPr>
          <a:xfrm>
            <a:off x="2295221" y="1373553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1378D-C0DD-1276-17BA-09BD59FDF061}"/>
              </a:ext>
            </a:extLst>
          </p:cNvPr>
          <p:cNvSpPr/>
          <p:nvPr/>
        </p:nvSpPr>
        <p:spPr>
          <a:xfrm>
            <a:off x="2886251" y="1520042"/>
            <a:ext cx="277906" cy="66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07CF9132-9B65-817A-70C2-26430C212706}"/>
              </a:ext>
            </a:extLst>
          </p:cNvPr>
          <p:cNvPicPr/>
          <p:nvPr/>
        </p:nvPicPr>
        <p:blipFill rotWithShape="1">
          <a:blip r:embed="rId3"/>
          <a:srcRect l="49445" t="68222" r="-6342" b="-854"/>
          <a:stretch/>
        </p:blipFill>
        <p:spPr>
          <a:xfrm>
            <a:off x="5032099" y="1611758"/>
            <a:ext cx="2319298" cy="1245577"/>
          </a:xfrm>
          <a:prstGeom prst="rect">
            <a:avLst/>
          </a:prstGeom>
          <a:ln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F5E22-0EBD-B478-8F7F-173A96DD482E}"/>
              </a:ext>
            </a:extLst>
          </p:cNvPr>
          <p:cNvCxnSpPr/>
          <p:nvPr/>
        </p:nvCxnSpPr>
        <p:spPr>
          <a:xfrm>
            <a:off x="4197427" y="2234546"/>
            <a:ext cx="716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507EBA53-42C4-E2C8-3AE1-D73F2076E682}"/>
              </a:ext>
            </a:extLst>
          </p:cNvPr>
          <p:cNvPicPr/>
          <p:nvPr/>
        </p:nvPicPr>
        <p:blipFill rotWithShape="1">
          <a:blip r:embed="rId3"/>
          <a:srcRect l="-15841" t="68086" r="58944" b="-718"/>
          <a:stretch/>
        </p:blipFill>
        <p:spPr>
          <a:xfrm>
            <a:off x="6721449" y="1638159"/>
            <a:ext cx="2319298" cy="1245577"/>
          </a:xfrm>
          <a:prstGeom prst="rect">
            <a:avLst/>
          </a:prstGeom>
          <a:ln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147675-321B-3414-EF4C-C40DE7586786}"/>
              </a:ext>
            </a:extLst>
          </p:cNvPr>
          <p:cNvSpPr txBox="1"/>
          <p:nvPr/>
        </p:nvSpPr>
        <p:spPr>
          <a:xfrm>
            <a:off x="1210249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F4BFD-C808-6E83-3DEB-E81E146806B3}"/>
              </a:ext>
            </a:extLst>
          </p:cNvPr>
          <p:cNvSpPr txBox="1"/>
          <p:nvPr/>
        </p:nvSpPr>
        <p:spPr>
          <a:xfrm>
            <a:off x="7148553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EEA29A-95ED-B4C7-8824-2EC0AA372168}"/>
              </a:ext>
            </a:extLst>
          </p:cNvPr>
          <p:cNvSpPr/>
          <p:nvPr/>
        </p:nvSpPr>
        <p:spPr>
          <a:xfrm>
            <a:off x="8016481" y="3624238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ED6F8B91-A0D3-EB3A-DCCF-0717CCD4EB38}"/>
              </a:ext>
            </a:extLst>
          </p:cNvPr>
          <p:cNvSpPr/>
          <p:nvPr/>
        </p:nvSpPr>
        <p:spPr>
          <a:xfrm>
            <a:off x="1093375" y="1563688"/>
            <a:ext cx="1989705" cy="1897142"/>
          </a:xfrm>
          <a:prstGeom prst="arc">
            <a:avLst>
              <a:gd name="adj1" fmla="val 11154099"/>
              <a:gd name="adj2" fmla="val 204459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2ED-2A99-BC28-5DF9-2C35710E9329}"/>
              </a:ext>
            </a:extLst>
          </p:cNvPr>
          <p:cNvSpPr txBox="1"/>
          <p:nvPr/>
        </p:nvSpPr>
        <p:spPr>
          <a:xfrm>
            <a:off x="432027" y="3440772"/>
            <a:ext cx="4709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Primary carbon, good leaving group, weak nucleophile</a:t>
            </a:r>
            <a:r>
              <a:rPr lang="en-GB" dirty="0">
                <a:latin typeface="Franklin Gothic Medium" panose="020B0603020102020204" pitchFamily="34" charset="0"/>
                <a:sym typeface="Wingdings" pitchFamily="2" charset="2"/>
              </a:rPr>
              <a:t> SN1</a:t>
            </a:r>
            <a:endParaRPr lang="en-GB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02261" cy="1072753"/>
          </a:xfrm>
        </p:spPr>
        <p:txBody>
          <a:bodyPr/>
          <a:lstStyle/>
          <a:p>
            <a:r>
              <a:rPr lang="fr-FR" dirty="0"/>
              <a:t>Exercice 6.5 h) and 6.8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1AABD9F8-05AE-F03E-093C-D8E1CC79C884}"/>
              </a:ext>
            </a:extLst>
          </p:cNvPr>
          <p:cNvPicPr/>
          <p:nvPr/>
        </p:nvPicPr>
        <p:blipFill rotWithShape="1">
          <a:blip r:embed="rId3"/>
          <a:srcRect l="29658" t="1611" r="50172" b="77251"/>
          <a:stretch/>
        </p:blipFill>
        <p:spPr>
          <a:xfrm>
            <a:off x="317822" y="1857536"/>
            <a:ext cx="822193" cy="806824"/>
          </a:xfrm>
          <a:prstGeom prst="rect">
            <a:avLst/>
          </a:prstGeom>
          <a:ln/>
        </p:spPr>
      </p:pic>
      <p:pic>
        <p:nvPicPr>
          <p:cNvPr id="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69EA8CA0-E3B1-C847-EC20-4F034F4C90D8}"/>
              </a:ext>
            </a:extLst>
          </p:cNvPr>
          <p:cNvPicPr/>
          <p:nvPr/>
        </p:nvPicPr>
        <p:blipFill rotWithShape="1">
          <a:blip r:embed="rId3"/>
          <a:srcRect l="19323" t="16321" r="23780" b="51047"/>
          <a:stretch/>
        </p:blipFill>
        <p:spPr>
          <a:xfrm>
            <a:off x="1627350" y="1563688"/>
            <a:ext cx="2319298" cy="1245577"/>
          </a:xfrm>
          <a:prstGeom prst="rect">
            <a:avLst/>
          </a:prstGeom>
          <a:ln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21419-64E3-A27B-25C3-6A57C91EE730}"/>
              </a:ext>
            </a:extLst>
          </p:cNvPr>
          <p:cNvSpPr/>
          <p:nvPr/>
        </p:nvSpPr>
        <p:spPr>
          <a:xfrm>
            <a:off x="2295221" y="1373553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1378D-C0DD-1276-17BA-09BD59FDF061}"/>
              </a:ext>
            </a:extLst>
          </p:cNvPr>
          <p:cNvSpPr/>
          <p:nvPr/>
        </p:nvSpPr>
        <p:spPr>
          <a:xfrm>
            <a:off x="2886251" y="1520042"/>
            <a:ext cx="277906" cy="66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07CF9132-9B65-817A-70C2-26430C212706}"/>
              </a:ext>
            </a:extLst>
          </p:cNvPr>
          <p:cNvPicPr/>
          <p:nvPr/>
        </p:nvPicPr>
        <p:blipFill rotWithShape="1">
          <a:blip r:embed="rId3"/>
          <a:srcRect l="49445" t="68222" r="-6342" b="-854"/>
          <a:stretch/>
        </p:blipFill>
        <p:spPr>
          <a:xfrm>
            <a:off x="5032099" y="1611758"/>
            <a:ext cx="2319298" cy="1245577"/>
          </a:xfrm>
          <a:prstGeom prst="rect">
            <a:avLst/>
          </a:prstGeom>
          <a:ln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F5E22-0EBD-B478-8F7F-173A96DD482E}"/>
              </a:ext>
            </a:extLst>
          </p:cNvPr>
          <p:cNvCxnSpPr/>
          <p:nvPr/>
        </p:nvCxnSpPr>
        <p:spPr>
          <a:xfrm>
            <a:off x="4197427" y="2234546"/>
            <a:ext cx="716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20.png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507EBA53-42C4-E2C8-3AE1-D73F2076E682}"/>
              </a:ext>
            </a:extLst>
          </p:cNvPr>
          <p:cNvPicPr/>
          <p:nvPr/>
        </p:nvPicPr>
        <p:blipFill rotWithShape="1">
          <a:blip r:embed="rId3"/>
          <a:srcRect l="-15841" t="68086" r="58944" b="-718"/>
          <a:stretch/>
        </p:blipFill>
        <p:spPr>
          <a:xfrm>
            <a:off x="6721449" y="1638159"/>
            <a:ext cx="2319298" cy="1245577"/>
          </a:xfrm>
          <a:prstGeom prst="rect">
            <a:avLst/>
          </a:prstGeom>
          <a:ln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147675-321B-3414-EF4C-C40DE7586786}"/>
              </a:ext>
            </a:extLst>
          </p:cNvPr>
          <p:cNvSpPr txBox="1"/>
          <p:nvPr/>
        </p:nvSpPr>
        <p:spPr>
          <a:xfrm>
            <a:off x="1210249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F4BFD-C808-6E83-3DEB-E81E146806B3}"/>
              </a:ext>
            </a:extLst>
          </p:cNvPr>
          <p:cNvSpPr txBox="1"/>
          <p:nvPr/>
        </p:nvSpPr>
        <p:spPr>
          <a:xfrm>
            <a:off x="7148553" y="2084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EEA29A-95ED-B4C7-8824-2EC0AA372168}"/>
              </a:ext>
            </a:extLst>
          </p:cNvPr>
          <p:cNvSpPr/>
          <p:nvPr/>
        </p:nvSpPr>
        <p:spPr>
          <a:xfrm>
            <a:off x="8016481" y="3624238"/>
            <a:ext cx="729983" cy="47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ED6F8B91-A0D3-EB3A-DCCF-0717CCD4EB38}"/>
              </a:ext>
            </a:extLst>
          </p:cNvPr>
          <p:cNvSpPr/>
          <p:nvPr/>
        </p:nvSpPr>
        <p:spPr>
          <a:xfrm>
            <a:off x="1093375" y="1563688"/>
            <a:ext cx="1989705" cy="1897142"/>
          </a:xfrm>
          <a:prstGeom prst="arc">
            <a:avLst>
              <a:gd name="adj1" fmla="val 11154099"/>
              <a:gd name="adj2" fmla="val 204459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273296-6BDF-D9A5-C9D8-531F06A2FDF3}"/>
              </a:ext>
            </a:extLst>
          </p:cNvPr>
          <p:cNvSpPr/>
          <p:nvPr/>
        </p:nvSpPr>
        <p:spPr>
          <a:xfrm>
            <a:off x="5542015" y="2084505"/>
            <a:ext cx="540733" cy="4872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5DCE8-8EDC-AFAF-AFAC-CF36A62B6B2C}"/>
              </a:ext>
            </a:extLst>
          </p:cNvPr>
          <p:cNvSpPr txBox="1"/>
          <p:nvPr/>
        </p:nvSpPr>
        <p:spPr>
          <a:xfrm>
            <a:off x="5757724" y="3160748"/>
            <a:ext cx="963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Unstable?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6587A-3DB4-2B32-6CDC-CED4D121F82E}"/>
              </a:ext>
            </a:extLst>
          </p:cNvPr>
          <p:cNvSpPr txBox="1"/>
          <p:nvPr/>
        </p:nvSpPr>
        <p:spPr>
          <a:xfrm>
            <a:off x="5555713" y="3483594"/>
            <a:ext cx="17956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</a:rPr>
              <a:t>YES! It’s a methyl donor!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A782E2-6EBE-1559-7234-505B2C8F0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04" y="3168332"/>
            <a:ext cx="2068312" cy="1249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D460FC-FA3D-DFB8-13FA-6807BFEA21C9}"/>
              </a:ext>
            </a:extLst>
          </p:cNvPr>
          <p:cNvSpPr txBox="1"/>
          <p:nvPr/>
        </p:nvSpPr>
        <p:spPr>
          <a:xfrm>
            <a:off x="5391599" y="4013039"/>
            <a:ext cx="20426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 + DNA </a:t>
            </a:r>
            <a:r>
              <a:rPr lang="en-GB" dirty="0">
                <a:sym typeface="Wingdings" pitchFamily="2" charset="2"/>
              </a:rPr>
              <a:t> DNA-Me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B550B-2745-8EC2-4928-89D98C84F747}"/>
              </a:ext>
            </a:extLst>
          </p:cNvPr>
          <p:cNvSpPr txBox="1"/>
          <p:nvPr/>
        </p:nvSpPr>
        <p:spPr>
          <a:xfrm>
            <a:off x="5757724" y="4371165"/>
            <a:ext cx="1276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Epigenetic clock</a:t>
            </a:r>
          </a:p>
        </p:txBody>
      </p:sp>
    </p:spTree>
    <p:extLst>
      <p:ext uri="{BB962C8B-B14F-4D97-AF65-F5344CB8AC3E}">
        <p14:creationId xmlns:p14="http://schemas.microsoft.com/office/powerpoint/2010/main" val="394859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Leaving</a:t>
            </a:r>
            <a:r>
              <a:rPr lang="fr-FR" dirty="0"/>
              <a:t> 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1008381" y="2171747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1121866" y="1846332"/>
            <a:ext cx="1041188" cy="1072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74C26A-3839-313C-64AA-102CBADEF668}"/>
              </a:ext>
            </a:extLst>
          </p:cNvPr>
          <p:cNvSpPr txBox="1"/>
          <p:nvPr/>
        </p:nvSpPr>
        <p:spPr>
          <a:xfrm>
            <a:off x="789649" y="3037597"/>
            <a:ext cx="1675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Leaving group (LG)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ECD6C3-66B7-FE6B-C0B1-C03A34CB0183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363155" y="2647839"/>
            <a:ext cx="264224" cy="389758"/>
          </a:xfrm>
          <a:prstGeom prst="straightConnector1">
            <a:avLst/>
          </a:prstGeom>
          <a:ln>
            <a:solidFill>
              <a:srgbClr val="1F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512F776-67A5-71E6-8AF1-FDB84297CFB5}"/>
              </a:ext>
            </a:extLst>
          </p:cNvPr>
          <p:cNvSpPr/>
          <p:nvPr/>
        </p:nvSpPr>
        <p:spPr>
          <a:xfrm>
            <a:off x="996462" y="2175096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47594-3E74-74CC-6A8F-05049E77C17D}"/>
              </a:ext>
            </a:extLst>
          </p:cNvPr>
          <p:cNvSpPr txBox="1"/>
          <p:nvPr/>
        </p:nvSpPr>
        <p:spPr>
          <a:xfrm>
            <a:off x="193431" y="2232667"/>
            <a:ext cx="501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Nu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baseline="30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D403EC-C54B-9E78-279E-BB742632E4B1}"/>
              </a:ext>
            </a:extLst>
          </p:cNvPr>
          <p:cNvCxnSpPr/>
          <p:nvPr/>
        </p:nvCxnSpPr>
        <p:spPr>
          <a:xfrm>
            <a:off x="2249382" y="2420175"/>
            <a:ext cx="1459719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DC2D646-59B1-0359-304F-3A462618914F}"/>
              </a:ext>
            </a:extLst>
          </p:cNvPr>
          <p:cNvSpPr txBox="1"/>
          <p:nvPr/>
        </p:nvSpPr>
        <p:spPr>
          <a:xfrm>
            <a:off x="777114" y="2257028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9EE2DD0-23D7-44E5-6E45-3C6D93752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9" t="55466" r="15521"/>
          <a:stretch/>
        </p:blipFill>
        <p:spPr>
          <a:xfrm>
            <a:off x="4086086" y="1841123"/>
            <a:ext cx="1041188" cy="1072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05D782F-D212-7285-C1F9-7E2ABEA3E14E}"/>
              </a:ext>
            </a:extLst>
          </p:cNvPr>
          <p:cNvSpPr/>
          <p:nvPr/>
        </p:nvSpPr>
        <p:spPr>
          <a:xfrm>
            <a:off x="4534230" y="2374324"/>
            <a:ext cx="132556" cy="185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EB190B1-91C9-AF7E-A557-D43E9C3AC10C}"/>
              </a:ext>
            </a:extLst>
          </p:cNvPr>
          <p:cNvSpPr/>
          <p:nvPr/>
        </p:nvSpPr>
        <p:spPr>
          <a:xfrm>
            <a:off x="4546929" y="2260203"/>
            <a:ext cx="219075" cy="230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528893-FBB0-C1DC-C1AF-C7B5DC5DC553}"/>
              </a:ext>
            </a:extLst>
          </p:cNvPr>
          <p:cNvCxnSpPr>
            <a:cxnSpLocks/>
          </p:cNvCxnSpPr>
          <p:nvPr/>
        </p:nvCxnSpPr>
        <p:spPr>
          <a:xfrm>
            <a:off x="4535568" y="2357228"/>
            <a:ext cx="99752" cy="1335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66D327-EB94-24AF-D9BC-B55CCAB18C85}"/>
              </a:ext>
            </a:extLst>
          </p:cNvPr>
          <p:cNvCxnSpPr>
            <a:cxnSpLocks/>
          </p:cNvCxnSpPr>
          <p:nvPr/>
        </p:nvCxnSpPr>
        <p:spPr>
          <a:xfrm>
            <a:off x="4528674" y="2358704"/>
            <a:ext cx="201472" cy="312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E5551-161C-2A1E-A876-2ADB139E100C}"/>
              </a:ext>
            </a:extLst>
          </p:cNvPr>
          <p:cNvSpPr/>
          <p:nvPr/>
        </p:nvSpPr>
        <p:spPr>
          <a:xfrm>
            <a:off x="3985647" y="2159897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C13B2C-81EE-0538-C962-2054DD0D9369}"/>
              </a:ext>
            </a:extLst>
          </p:cNvPr>
          <p:cNvSpPr txBox="1"/>
          <p:nvPr/>
        </p:nvSpPr>
        <p:spPr>
          <a:xfrm>
            <a:off x="5806188" y="2257028"/>
            <a:ext cx="688267" cy="30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X</a:t>
            </a:r>
            <a:r>
              <a:rPr lang="en-GB" baseline="30000" dirty="0">
                <a:solidFill>
                  <a:srgbClr val="1F00FF"/>
                </a:solidFill>
              </a:rPr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EE011-02F1-F073-5E27-BF106F0FCC38}"/>
              </a:ext>
            </a:extLst>
          </p:cNvPr>
          <p:cNvSpPr txBox="1"/>
          <p:nvPr/>
        </p:nvSpPr>
        <p:spPr>
          <a:xfrm>
            <a:off x="5276454" y="223990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CB633-E8C3-C705-3077-D05ACBAE39A0}"/>
              </a:ext>
            </a:extLst>
          </p:cNvPr>
          <p:cNvSpPr txBox="1"/>
          <p:nvPr/>
        </p:nvSpPr>
        <p:spPr>
          <a:xfrm>
            <a:off x="2867812" y="3332956"/>
            <a:ext cx="4128631" cy="323165"/>
          </a:xfrm>
          <a:prstGeom prst="rect">
            <a:avLst/>
          </a:prstGeom>
          <a:noFill/>
          <a:ln w="22225">
            <a:solidFill>
              <a:srgbClr val="1F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rgbClr val="1F00FF"/>
                </a:solidFill>
              </a:rPr>
              <a:t>A good leaving group is a stable leaving group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79619B-1222-2637-A4C7-25C1730D8018}"/>
              </a:ext>
            </a:extLst>
          </p:cNvPr>
          <p:cNvCxnSpPr>
            <a:cxnSpLocks/>
          </p:cNvCxnSpPr>
          <p:nvPr/>
        </p:nvCxnSpPr>
        <p:spPr>
          <a:xfrm flipV="1">
            <a:off x="5951338" y="2647839"/>
            <a:ext cx="0" cy="689840"/>
          </a:xfrm>
          <a:prstGeom prst="straightConnector1">
            <a:avLst/>
          </a:prstGeom>
          <a:ln w="22225">
            <a:solidFill>
              <a:srgbClr val="1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C8FA4-3145-BD26-1B1E-F538A0DC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76" y="435351"/>
            <a:ext cx="2529384" cy="26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7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 err="1"/>
              <a:t>Nucleophile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2643176" y="221797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2756661" y="1892556"/>
            <a:ext cx="1041188" cy="10727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12F776-67A5-71E6-8AF1-FDB84297CFB5}"/>
              </a:ext>
            </a:extLst>
          </p:cNvPr>
          <p:cNvSpPr/>
          <p:nvPr/>
        </p:nvSpPr>
        <p:spPr>
          <a:xfrm>
            <a:off x="2631257" y="2221320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47594-3E74-74CC-6A8F-05049E77C17D}"/>
              </a:ext>
            </a:extLst>
          </p:cNvPr>
          <p:cNvSpPr txBox="1"/>
          <p:nvPr/>
        </p:nvSpPr>
        <p:spPr>
          <a:xfrm>
            <a:off x="1828226" y="2278891"/>
            <a:ext cx="501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Nu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C2D646-59B1-0359-304F-3A462618914F}"/>
              </a:ext>
            </a:extLst>
          </p:cNvPr>
          <p:cNvSpPr txBox="1"/>
          <p:nvPr/>
        </p:nvSpPr>
        <p:spPr>
          <a:xfrm>
            <a:off x="2411909" y="230325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D04F6-2E3B-FB7C-1B1A-34BF463DF353}"/>
              </a:ext>
            </a:extLst>
          </p:cNvPr>
          <p:cNvSpPr txBox="1"/>
          <p:nvPr/>
        </p:nvSpPr>
        <p:spPr>
          <a:xfrm>
            <a:off x="1227546" y="3735747"/>
            <a:ext cx="3489866" cy="33855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 nucleophile attacks the electrophile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13B8F-5C5F-1266-6330-817DAF99BFD1}"/>
              </a:ext>
            </a:extLst>
          </p:cNvPr>
          <p:cNvSpPr txBox="1"/>
          <p:nvPr/>
        </p:nvSpPr>
        <p:spPr>
          <a:xfrm>
            <a:off x="4939120" y="1194260"/>
            <a:ext cx="33168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Franklin Gothic Medium" panose="020B0603020102020204" pitchFamily="34" charset="0"/>
              </a:rPr>
              <a:t>Factors influencing Nucleophilicity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Medium" panose="020B0603020102020204" pitchFamily="34" charset="0"/>
              </a:rPr>
              <a:t>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Medium" panose="020B0603020102020204" pitchFamily="34" charset="0"/>
              </a:rPr>
              <a:t>Electronegativity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Medium" panose="020B0603020102020204" pitchFamily="34" charset="0"/>
              </a:rPr>
              <a:t>Steric hindrance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E238D-EDF1-A847-E788-78A4C645A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791"/>
          <a:stretch/>
        </p:blipFill>
        <p:spPr>
          <a:xfrm>
            <a:off x="5902253" y="3546318"/>
            <a:ext cx="911525" cy="635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A83601-16A2-3558-6D62-7B497F9D0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91" t="-2618" r="108" b="2618"/>
          <a:stretch/>
        </p:blipFill>
        <p:spPr>
          <a:xfrm>
            <a:off x="6671497" y="3546318"/>
            <a:ext cx="1244957" cy="635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7EA14-A0FA-B227-9F6D-B04565763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553" y="2770413"/>
            <a:ext cx="1226449" cy="432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3F4A4-63F5-129C-2373-7BAC0F021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48" y="1922342"/>
            <a:ext cx="1175471" cy="45074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8EFE26-2E8F-04BD-1CCB-DF5ED27139BB}"/>
              </a:ext>
            </a:extLst>
          </p:cNvPr>
          <p:cNvCxnSpPr>
            <a:cxnSpLocks/>
          </p:cNvCxnSpPr>
          <p:nvPr/>
        </p:nvCxnSpPr>
        <p:spPr>
          <a:xfrm flipV="1">
            <a:off x="2046146" y="2702613"/>
            <a:ext cx="0" cy="10313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Electrophile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2643176" y="221797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2756661" y="1892556"/>
            <a:ext cx="1041188" cy="1072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231E5E-0413-8FC5-1FE3-5E766253AF4E}"/>
              </a:ext>
            </a:extLst>
          </p:cNvPr>
          <p:cNvSpPr txBox="1"/>
          <p:nvPr/>
        </p:nvSpPr>
        <p:spPr>
          <a:xfrm>
            <a:off x="3797848" y="1563688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Electrophile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548882-566C-C6DA-35C4-F863FC88E1E8}"/>
              </a:ext>
            </a:extLst>
          </p:cNvPr>
          <p:cNvCxnSpPr/>
          <p:nvPr/>
        </p:nvCxnSpPr>
        <p:spPr>
          <a:xfrm flipH="1">
            <a:off x="3262173" y="1863770"/>
            <a:ext cx="622004" cy="47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512F776-67A5-71E6-8AF1-FDB84297CFB5}"/>
              </a:ext>
            </a:extLst>
          </p:cNvPr>
          <p:cNvSpPr/>
          <p:nvPr/>
        </p:nvSpPr>
        <p:spPr>
          <a:xfrm>
            <a:off x="2631257" y="2221320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47594-3E74-74CC-6A8F-05049E77C17D}"/>
              </a:ext>
            </a:extLst>
          </p:cNvPr>
          <p:cNvSpPr txBox="1"/>
          <p:nvPr/>
        </p:nvSpPr>
        <p:spPr>
          <a:xfrm>
            <a:off x="1828226" y="2278891"/>
            <a:ext cx="501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Nu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C2D646-59B1-0359-304F-3A462618914F}"/>
              </a:ext>
            </a:extLst>
          </p:cNvPr>
          <p:cNvSpPr txBox="1"/>
          <p:nvPr/>
        </p:nvSpPr>
        <p:spPr>
          <a:xfrm>
            <a:off x="2411909" y="230325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8A4CD-942C-A826-41F5-4B7855F54EA4}"/>
              </a:ext>
            </a:extLst>
          </p:cNvPr>
          <p:cNvSpPr txBox="1"/>
          <p:nvPr/>
        </p:nvSpPr>
        <p:spPr>
          <a:xfrm>
            <a:off x="487093" y="3340439"/>
            <a:ext cx="3493264" cy="323165"/>
          </a:xfrm>
          <a:prstGeom prst="rect">
            <a:avLst/>
          </a:prstGeom>
          <a:noFill/>
          <a:ln w="22225"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</a:schemeClr>
                </a:solidFill>
              </a:rPr>
              <a:t>Accepts electrons from the nucleophile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26758A-C499-1EC0-ED35-2A257603889C}"/>
              </a:ext>
            </a:extLst>
          </p:cNvPr>
          <p:cNvCxnSpPr>
            <a:cxnSpLocks/>
          </p:cNvCxnSpPr>
          <p:nvPr/>
        </p:nvCxnSpPr>
        <p:spPr>
          <a:xfrm flipV="1">
            <a:off x="3194439" y="2643116"/>
            <a:ext cx="0" cy="68984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AFD384-3A64-EDC8-F781-377747A90B86}"/>
              </a:ext>
            </a:extLst>
          </p:cNvPr>
          <p:cNvSpPr txBox="1"/>
          <p:nvPr/>
        </p:nvSpPr>
        <p:spPr>
          <a:xfrm>
            <a:off x="4939120" y="1194260"/>
            <a:ext cx="31536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Franklin Gothic Medium" panose="020B0603020102020204" pitchFamily="34" charset="0"/>
              </a:rPr>
              <a:t>Factors influencing electrophiles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Franklin Gothic Medium" panose="020B0603020102020204" pitchFamily="34" charset="0"/>
              </a:rPr>
              <a:t>Charges</a:t>
            </a:r>
            <a:endParaRPr lang="en-GB" sz="1600" dirty="0">
              <a:latin typeface="Franklin Gothic Medium" panose="020B0603020102020204" pitchFamily="34" charset="0"/>
            </a:endParaRPr>
          </a:p>
          <a:p>
            <a:endParaRPr lang="en-GB" sz="1600" dirty="0">
              <a:latin typeface="Franklin Gothic Medium" panose="020B0603020102020204" pitchFamily="34" charset="0"/>
            </a:endParaRPr>
          </a:p>
          <a:p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Medium" panose="020B0603020102020204" pitchFamily="34" charset="0"/>
              </a:rPr>
              <a:t>Steric hindrance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8B473-9EBA-DB33-96F7-9A082C8F97D1}"/>
              </a:ext>
            </a:extLst>
          </p:cNvPr>
          <p:cNvSpPr txBox="1"/>
          <p:nvPr/>
        </p:nvSpPr>
        <p:spPr>
          <a:xfrm>
            <a:off x="5693889" y="2092007"/>
            <a:ext cx="1095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+</a:t>
            </a:r>
            <a:r>
              <a:rPr lang="en-GB" dirty="0"/>
              <a:t>CH</a:t>
            </a:r>
            <a:r>
              <a:rPr lang="en-GB" baseline="-25000" dirty="0"/>
              <a:t>3 </a:t>
            </a:r>
            <a:r>
              <a:rPr lang="en-GB" dirty="0"/>
              <a:t>&gt; CH</a:t>
            </a:r>
            <a:r>
              <a:rPr lang="en-GB" baseline="-25000" dirty="0"/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4F1C-55EE-0031-3549-91FFA8352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71"/>
          <a:stretch/>
        </p:blipFill>
        <p:spPr>
          <a:xfrm>
            <a:off x="5390760" y="3010142"/>
            <a:ext cx="2702043" cy="16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4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baseline="-25000" dirty="0"/>
              <a:t>N</a:t>
            </a:r>
            <a:r>
              <a:rPr lang="fr-FR" dirty="0"/>
              <a:t>1: </a:t>
            </a:r>
            <a:r>
              <a:rPr lang="fr-FR" dirty="0" err="1"/>
              <a:t>mechanism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6F04D3-DE20-C482-A169-A3CC0C34C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6559" b="55466"/>
          <a:stretch/>
        </p:blipFill>
        <p:spPr>
          <a:xfrm>
            <a:off x="1822413" y="1962313"/>
            <a:ext cx="1979565" cy="1072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AAFAA-992B-6251-4F5F-DD8A234E057A}"/>
              </a:ext>
            </a:extLst>
          </p:cNvPr>
          <p:cNvSpPr txBox="1"/>
          <p:nvPr/>
        </p:nvSpPr>
        <p:spPr>
          <a:xfrm>
            <a:off x="1490197" y="3153578"/>
            <a:ext cx="1675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F00FF"/>
                </a:solidFill>
              </a:rPr>
              <a:t>Leaving group (LG)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08A92-05D2-2CD3-BA00-FD8C33117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0" r="39741" b="-1463"/>
          <a:stretch/>
        </p:blipFill>
        <p:spPr>
          <a:xfrm>
            <a:off x="3850370" y="709489"/>
            <a:ext cx="1845603" cy="2444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BFED7-8E34-FA96-4728-B8A6057377C9}"/>
              </a:ext>
            </a:extLst>
          </p:cNvPr>
          <p:cNvSpPr/>
          <p:nvPr/>
        </p:nvSpPr>
        <p:spPr>
          <a:xfrm>
            <a:off x="3716408" y="1251924"/>
            <a:ext cx="298383" cy="13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3824A-A401-63A4-D45E-AEDC4A42CC29}"/>
              </a:ext>
            </a:extLst>
          </p:cNvPr>
          <p:cNvSpPr/>
          <p:nvPr/>
        </p:nvSpPr>
        <p:spPr>
          <a:xfrm>
            <a:off x="5080446" y="1183883"/>
            <a:ext cx="897900" cy="1763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F611F-6A5A-978F-74E9-E2467E517910}"/>
              </a:ext>
            </a:extLst>
          </p:cNvPr>
          <p:cNvSpPr/>
          <p:nvPr/>
        </p:nvSpPr>
        <p:spPr>
          <a:xfrm>
            <a:off x="3752036" y="2324679"/>
            <a:ext cx="771038" cy="339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EFE23-EB2C-FC10-EEDF-2E3E234C7B67}"/>
              </a:ext>
            </a:extLst>
          </p:cNvPr>
          <p:cNvSpPr/>
          <p:nvPr/>
        </p:nvSpPr>
        <p:spPr>
          <a:xfrm>
            <a:off x="4385903" y="617156"/>
            <a:ext cx="1386565" cy="1405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FF8DA1-4745-5EE7-AD1D-DD4574D29229}"/>
              </a:ext>
            </a:extLst>
          </p:cNvPr>
          <p:cNvSpPr/>
          <p:nvPr/>
        </p:nvSpPr>
        <p:spPr>
          <a:xfrm rot="19380670">
            <a:off x="4656597" y="1803227"/>
            <a:ext cx="771038" cy="339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9D3FDA-E12A-2168-CF75-B392983A8401}"/>
              </a:ext>
            </a:extLst>
          </p:cNvPr>
          <p:cNvSpPr/>
          <p:nvPr/>
        </p:nvSpPr>
        <p:spPr>
          <a:xfrm>
            <a:off x="4758838" y="2518334"/>
            <a:ext cx="771038" cy="16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1D57A2-898A-8F00-08CF-25BDF0E7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50" y="2032294"/>
            <a:ext cx="2860616" cy="12923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8A980-366D-1718-9895-92194CBD527F}"/>
              </a:ext>
            </a:extLst>
          </p:cNvPr>
          <p:cNvSpPr txBox="1"/>
          <p:nvPr/>
        </p:nvSpPr>
        <p:spPr>
          <a:xfrm>
            <a:off x="7557205" y="1631451"/>
            <a:ext cx="5036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S</a:t>
            </a:r>
            <a:r>
              <a:rPr lang="en-GB" baseline="-25000" dirty="0">
                <a:latin typeface="Franklin Gothic Medium" panose="020B0603020102020204" pitchFamily="34" charset="0"/>
              </a:rPr>
              <a:t>N</a:t>
            </a:r>
            <a:r>
              <a:rPr lang="en-GB" dirty="0">
                <a:latin typeface="Franklin Gothic Medium" panose="020B0603020102020204" pitchFamily="34" charset="0"/>
              </a:rPr>
              <a:t>1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C8708D4-BBBF-A356-31D7-1B06F5A6A85A}"/>
              </a:ext>
            </a:extLst>
          </p:cNvPr>
          <p:cNvSpPr/>
          <p:nvPr/>
        </p:nvSpPr>
        <p:spPr>
          <a:xfrm rot="5400000">
            <a:off x="7778578" y="1450912"/>
            <a:ext cx="85809" cy="1076956"/>
          </a:xfrm>
          <a:prstGeom prst="leftBrac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5E1E9B-A22D-4831-C8F4-1F0F8A462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16"/>
          <a:stretch/>
        </p:blipFill>
        <p:spPr>
          <a:xfrm>
            <a:off x="2748906" y="3649227"/>
            <a:ext cx="3548335" cy="14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F75B607-38D9-20E3-CFF3-170955D1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baseline="-25000" dirty="0"/>
              <a:t>N</a:t>
            </a:r>
            <a:r>
              <a:rPr lang="fr-FR" dirty="0"/>
              <a:t>1: </a:t>
            </a:r>
            <a:r>
              <a:rPr lang="fr-FR" dirty="0" err="1"/>
              <a:t>mechanism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F9F04-D3BB-4C13-BE0C-0034F8D9E775}"/>
              </a:ext>
            </a:extLst>
          </p:cNvPr>
          <p:cNvGrpSpPr/>
          <p:nvPr/>
        </p:nvGrpSpPr>
        <p:grpSpPr>
          <a:xfrm>
            <a:off x="1490197" y="617156"/>
            <a:ext cx="6217358" cy="3112573"/>
            <a:chOff x="1490197" y="617156"/>
            <a:chExt cx="6217358" cy="3112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6F04D3-DE20-C482-A169-A3CC0C34C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66559" b="55466"/>
            <a:stretch/>
          </p:blipFill>
          <p:spPr>
            <a:xfrm>
              <a:off x="1822413" y="1962313"/>
              <a:ext cx="1979565" cy="10727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4AAFAA-992B-6251-4F5F-DD8A234E057A}"/>
                </a:ext>
              </a:extLst>
            </p:cNvPr>
            <p:cNvSpPr txBox="1"/>
            <p:nvPr/>
          </p:nvSpPr>
          <p:spPr>
            <a:xfrm>
              <a:off x="1490197" y="3153578"/>
              <a:ext cx="167545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1F00FF"/>
                  </a:solidFill>
                </a:rPr>
                <a:t>Leaving group (LG)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C08A92-05D2-2CD3-BA00-FD8C33117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80" r="39741" b="-1463"/>
            <a:stretch/>
          </p:blipFill>
          <p:spPr>
            <a:xfrm>
              <a:off x="3850370" y="709489"/>
              <a:ext cx="1845603" cy="24440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3BFED7-8E34-FA96-4728-B8A6057377C9}"/>
                </a:ext>
              </a:extLst>
            </p:cNvPr>
            <p:cNvSpPr/>
            <p:nvPr/>
          </p:nvSpPr>
          <p:spPr>
            <a:xfrm>
              <a:off x="3716408" y="1251924"/>
              <a:ext cx="298383" cy="135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B3824A-A401-63A4-D45E-AEDC4A42CC29}"/>
                </a:ext>
              </a:extLst>
            </p:cNvPr>
            <p:cNvSpPr/>
            <p:nvPr/>
          </p:nvSpPr>
          <p:spPr>
            <a:xfrm>
              <a:off x="5080446" y="1183883"/>
              <a:ext cx="897900" cy="1763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1F611F-6A5A-978F-74E9-E2467E517910}"/>
                </a:ext>
              </a:extLst>
            </p:cNvPr>
            <p:cNvSpPr/>
            <p:nvPr/>
          </p:nvSpPr>
          <p:spPr>
            <a:xfrm>
              <a:off x="3752036" y="2324679"/>
              <a:ext cx="771038" cy="339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8EFE23-EB2C-FC10-EEDF-2E3E234C7B67}"/>
                </a:ext>
              </a:extLst>
            </p:cNvPr>
            <p:cNvSpPr/>
            <p:nvPr/>
          </p:nvSpPr>
          <p:spPr>
            <a:xfrm>
              <a:off x="4385903" y="617156"/>
              <a:ext cx="1386565" cy="140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6337AD-743A-879D-F470-231863A2D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710" r="43121" b="79543"/>
            <a:stretch/>
          </p:blipFill>
          <p:spPr>
            <a:xfrm>
              <a:off x="4758838" y="2093335"/>
              <a:ext cx="897900" cy="49278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F8DA1-4745-5EE7-AD1D-DD4574D29229}"/>
                </a:ext>
              </a:extLst>
            </p:cNvPr>
            <p:cNvSpPr/>
            <p:nvPr/>
          </p:nvSpPr>
          <p:spPr>
            <a:xfrm rot="19380670">
              <a:off x="4656597" y="1803227"/>
              <a:ext cx="771038" cy="339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9D3FDA-E12A-2168-CF75-B392983A8401}"/>
                </a:ext>
              </a:extLst>
            </p:cNvPr>
            <p:cNvSpPr/>
            <p:nvPr/>
          </p:nvSpPr>
          <p:spPr>
            <a:xfrm>
              <a:off x="4758838" y="2518334"/>
              <a:ext cx="771038" cy="160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XC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513AA1-345F-F0D8-DCEF-438A9DB2B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80" t="65828" r="59272" b="18798"/>
            <a:stretch/>
          </p:blipFill>
          <p:spPr>
            <a:xfrm>
              <a:off x="3853170" y="2292467"/>
              <a:ext cx="689521" cy="3703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C1A42E-47FA-65E5-5B8E-E6206EE94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39" t="-835" r="15982" b="-628"/>
            <a:stretch/>
          </p:blipFill>
          <p:spPr>
            <a:xfrm>
              <a:off x="5861952" y="1285640"/>
              <a:ext cx="1845603" cy="244408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F26FB6-AA77-45EA-E9C0-C057D5BB34CB}"/>
                </a:ext>
              </a:extLst>
            </p:cNvPr>
            <p:cNvSpPr/>
            <p:nvPr/>
          </p:nvSpPr>
          <p:spPr>
            <a:xfrm rot="19380670">
              <a:off x="5595057" y="1381715"/>
              <a:ext cx="771038" cy="339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97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2643176" y="221797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2756661" y="1892556"/>
            <a:ext cx="1041188" cy="10727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5C8C5-6D36-92A6-0EBF-0A4F59612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0" r="43121" b="79543"/>
          <a:stretch/>
        </p:blipFill>
        <p:spPr>
          <a:xfrm>
            <a:off x="3213848" y="1990999"/>
            <a:ext cx="897900" cy="492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5EF5E-1AD3-D9ED-5E5F-CF33A9DB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0" t="2277" r="16660" b="53189"/>
          <a:stretch/>
        </p:blipFill>
        <p:spPr>
          <a:xfrm>
            <a:off x="4255036" y="1990999"/>
            <a:ext cx="1971678" cy="1072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8EBB7B-6313-87A0-1DE0-6CF5C7F1866B}"/>
              </a:ext>
            </a:extLst>
          </p:cNvPr>
          <p:cNvSpPr/>
          <p:nvPr/>
        </p:nvSpPr>
        <p:spPr>
          <a:xfrm>
            <a:off x="4225312" y="1950258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AA2FCE61-63A2-55DC-3376-6E6645ED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baseline="-25000" dirty="0"/>
              <a:t>N</a:t>
            </a:r>
            <a:r>
              <a:rPr lang="fr-FR" dirty="0"/>
              <a:t>2: </a:t>
            </a:r>
            <a:r>
              <a:rPr lang="fr-FR" dirty="0" err="1"/>
              <a:t>mechanism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0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GROUP MEETING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7A29F-FE32-A162-17D7-65BDF146C238}"/>
              </a:ext>
            </a:extLst>
          </p:cNvPr>
          <p:cNvSpPr/>
          <p:nvPr/>
        </p:nvSpPr>
        <p:spPr>
          <a:xfrm>
            <a:off x="193431" y="3863967"/>
            <a:ext cx="483577" cy="10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7EDE1-97D0-076E-4284-2DDD6FFDEF83}"/>
              </a:ext>
            </a:extLst>
          </p:cNvPr>
          <p:cNvSpPr/>
          <p:nvPr/>
        </p:nvSpPr>
        <p:spPr>
          <a:xfrm>
            <a:off x="2643176" y="2217971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C5A0D-2ACD-B8E8-F213-120F1DC4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10" b="55466"/>
          <a:stretch/>
        </p:blipFill>
        <p:spPr>
          <a:xfrm>
            <a:off x="2756661" y="1892556"/>
            <a:ext cx="1041188" cy="10727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5C8C5-6D36-92A6-0EBF-0A4F59612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0" r="43121" b="79543"/>
          <a:stretch/>
        </p:blipFill>
        <p:spPr>
          <a:xfrm>
            <a:off x="3213848" y="1990999"/>
            <a:ext cx="897900" cy="492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5EF5E-1AD3-D9ED-5E5F-CF33A9DB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0" t="2277" r="16660" b="53189"/>
          <a:stretch/>
        </p:blipFill>
        <p:spPr>
          <a:xfrm>
            <a:off x="4255036" y="1990999"/>
            <a:ext cx="1971678" cy="1072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8EBB7B-6313-87A0-1DE0-6CF5C7F1866B}"/>
              </a:ext>
            </a:extLst>
          </p:cNvPr>
          <p:cNvSpPr/>
          <p:nvPr/>
        </p:nvSpPr>
        <p:spPr>
          <a:xfrm>
            <a:off x="4225312" y="1950258"/>
            <a:ext cx="419878" cy="2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AA2FCE61-63A2-55DC-3376-6E6645ED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baseline="-25000" dirty="0"/>
              <a:t>N</a:t>
            </a:r>
            <a:r>
              <a:rPr lang="fr-FR" dirty="0"/>
              <a:t>2: </a:t>
            </a:r>
            <a:r>
              <a:rPr lang="fr-FR" dirty="0" err="1"/>
              <a:t>mechanism</a:t>
            </a:r>
            <a:endParaRPr lang="fr-FR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653C52D-A5B3-A76B-A42F-80A6F13ABF9E}"/>
              </a:ext>
            </a:extLst>
          </p:cNvPr>
          <p:cNvSpPr/>
          <p:nvPr/>
        </p:nvSpPr>
        <p:spPr>
          <a:xfrm>
            <a:off x="2908616" y="1746756"/>
            <a:ext cx="983232" cy="1394914"/>
          </a:xfrm>
          <a:custGeom>
            <a:avLst/>
            <a:gdLst>
              <a:gd name="connsiteX0" fmla="*/ 238845 w 983232"/>
              <a:gd name="connsiteY0" fmla="*/ 5042 h 1394914"/>
              <a:gd name="connsiteX1" fmla="*/ 7839 w 983232"/>
              <a:gd name="connsiteY1" fmla="*/ 370802 h 1394914"/>
              <a:gd name="connsiteX2" fmla="*/ 469851 w 983232"/>
              <a:gd name="connsiteY2" fmla="*/ 630684 h 1394914"/>
              <a:gd name="connsiteX3" fmla="*/ 190719 w 983232"/>
              <a:gd name="connsiteY3" fmla="*/ 1092697 h 1394914"/>
              <a:gd name="connsiteX4" fmla="*/ 489102 w 983232"/>
              <a:gd name="connsiteY4" fmla="*/ 1381455 h 1394914"/>
              <a:gd name="connsiteX5" fmla="*/ 979990 w 983232"/>
              <a:gd name="connsiteY5" fmla="*/ 659560 h 1394914"/>
              <a:gd name="connsiteX6" fmla="*/ 238845 w 983232"/>
              <a:gd name="connsiteY6" fmla="*/ 5042 h 139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232" h="1394914">
                <a:moveTo>
                  <a:pt x="238845" y="5042"/>
                </a:moveTo>
                <a:cubicBezTo>
                  <a:pt x="76820" y="-43084"/>
                  <a:pt x="-30662" y="266528"/>
                  <a:pt x="7839" y="370802"/>
                </a:cubicBezTo>
                <a:cubicBezTo>
                  <a:pt x="46340" y="475076"/>
                  <a:pt x="439371" y="510368"/>
                  <a:pt x="469851" y="630684"/>
                </a:cubicBezTo>
                <a:cubicBezTo>
                  <a:pt x="500331" y="751000"/>
                  <a:pt x="187511" y="967569"/>
                  <a:pt x="190719" y="1092697"/>
                </a:cubicBezTo>
                <a:cubicBezTo>
                  <a:pt x="193927" y="1217825"/>
                  <a:pt x="357557" y="1453645"/>
                  <a:pt x="489102" y="1381455"/>
                </a:cubicBezTo>
                <a:cubicBezTo>
                  <a:pt x="620647" y="1309265"/>
                  <a:pt x="1023304" y="888962"/>
                  <a:pt x="979990" y="659560"/>
                </a:cubicBezTo>
                <a:cubicBezTo>
                  <a:pt x="936676" y="430158"/>
                  <a:pt x="400870" y="53168"/>
                  <a:pt x="238845" y="5042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9EBE0-A364-CE42-F8C7-A4899DED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37" y="3413570"/>
            <a:ext cx="3548335" cy="1665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150CD-9446-747F-5E38-9AB06D778899}"/>
              </a:ext>
            </a:extLst>
          </p:cNvPr>
          <p:cNvSpPr/>
          <p:nvPr/>
        </p:nvSpPr>
        <p:spPr>
          <a:xfrm>
            <a:off x="3609474" y="3477572"/>
            <a:ext cx="856648" cy="16019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54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23728</TotalTime>
  <Words>386</Words>
  <Application>Microsoft Macintosh PowerPoint</Application>
  <PresentationFormat>On-screen Show (16:9)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Franklin Gothic Demi Cond</vt:lpstr>
      <vt:lpstr>Franklin Gothic Medium</vt:lpstr>
      <vt:lpstr>Google Sans</vt:lpstr>
      <vt:lpstr>Wingdings</vt:lpstr>
      <vt:lpstr>Thème Office</vt:lpstr>
      <vt:lpstr>         SN1 - SN2</vt:lpstr>
      <vt:lpstr>Nucleophilic substitution (SN)</vt:lpstr>
      <vt:lpstr>Leaving group</vt:lpstr>
      <vt:lpstr>Nucleophile</vt:lpstr>
      <vt:lpstr>Electrophile</vt:lpstr>
      <vt:lpstr>SN1: mechanism</vt:lpstr>
      <vt:lpstr>SN1: mechanism</vt:lpstr>
      <vt:lpstr>SN2: mechanism</vt:lpstr>
      <vt:lpstr>SN2: mechanism</vt:lpstr>
      <vt:lpstr>Nucleophilic substitution (SN)</vt:lpstr>
      <vt:lpstr>Why do we care?</vt:lpstr>
      <vt:lpstr>Solvent</vt:lpstr>
      <vt:lpstr>Nucleophilic substitution (SN)</vt:lpstr>
      <vt:lpstr>Exercice 6.2</vt:lpstr>
      <vt:lpstr>Nucleophilic substitution (SN)</vt:lpstr>
      <vt:lpstr>Exercice 6.2</vt:lpstr>
      <vt:lpstr>Exercice 6.6</vt:lpstr>
      <vt:lpstr>Exercice 6.9</vt:lpstr>
      <vt:lpstr>Exercice 6.9</vt:lpstr>
      <vt:lpstr>Exercice 6.9</vt:lpstr>
      <vt:lpstr>Exercice 6.5 h) and 6.8 </vt:lpstr>
      <vt:lpstr>Exercice 6.5 h) and 6.8 </vt:lpstr>
      <vt:lpstr>Exercice 6.5 h) and 6.8 </vt:lpstr>
      <vt:lpstr>Exercice 6.5 h) and 6.8 </vt:lpstr>
      <vt:lpstr>Exercice 6.5 h) and 6.8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Jann Lukas Ledergerber</cp:lastModifiedBy>
  <cp:revision>240</cp:revision>
  <dcterms:created xsi:type="dcterms:W3CDTF">2019-04-02T06:24:35Z</dcterms:created>
  <dcterms:modified xsi:type="dcterms:W3CDTF">2025-04-04T08:33:41Z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