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3920" r:id="rId3"/>
    <p:sldId id="257" r:id="rId4"/>
    <p:sldId id="259" r:id="rId5"/>
    <p:sldId id="261" r:id="rId6"/>
    <p:sldId id="260" r:id="rId7"/>
    <p:sldId id="262" r:id="rId8"/>
    <p:sldId id="3921" r:id="rId9"/>
    <p:sldId id="288" r:id="rId10"/>
    <p:sldId id="289" r:id="rId11"/>
    <p:sldId id="3925" r:id="rId12"/>
    <p:sldId id="3924" r:id="rId13"/>
    <p:sldId id="290" r:id="rId14"/>
    <p:sldId id="263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3" r:id="rId27"/>
    <p:sldId id="304" r:id="rId28"/>
    <p:sldId id="305" r:id="rId29"/>
    <p:sldId id="306" r:id="rId30"/>
    <p:sldId id="3919" r:id="rId31"/>
    <p:sldId id="3923" r:id="rId32"/>
    <p:sldId id="3922" r:id="rId3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9"/>
    <p:restoredTop sz="96281"/>
  </p:normalViewPr>
  <p:slideViewPr>
    <p:cSldViewPr snapToGrid="0">
      <p:cViewPr varScale="1">
        <p:scale>
          <a:sx n="113" d="100"/>
          <a:sy n="113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87C2-5249-8243-A4EE-91D459F9F0FB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1B0CE-93B4-A148-8819-77996B12C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7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590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25BC-0793-EAB2-632A-C2F0CAB9B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3DA96-D70D-3CFC-4123-3AA2D294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2084D-CEE5-7943-5AD9-95B91655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CB2FF-D453-CE8C-FEC1-8444AEFD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0BC2-7D50-FEE5-9F7E-11B87DF5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47771-D21C-7B04-80E0-496E7ED1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B711E-B083-D2EC-9786-D0863723A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101E-2F81-D2E7-C208-EA4A0A60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F4EC8-46AA-9CB5-F10A-E1407AEC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6FB0E-E3DC-2258-7597-AA8FCFA7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4686E-1FFF-3DAA-D02F-AE367F955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5DC0C-48B8-6EA4-AAA0-98F119B1D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8FDEC-849D-1A70-D5AD-0D1A163A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B88C7-8C71-28CB-1D52-FAE31983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F793-11A1-E1BB-E7C3-38375E7D5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89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684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3_Titre seul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>
            <a:spLocks noGrp="1"/>
          </p:cNvSpPr>
          <p:nvPr>
            <p:ph type="pic" idx="2"/>
          </p:nvPr>
        </p:nvSpPr>
        <p:spPr>
          <a:xfrm>
            <a:off x="1206501" y="4152899"/>
            <a:ext cx="10985500" cy="270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1206500" y="2084918"/>
            <a:ext cx="10195984" cy="191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91425" bIns="45700" anchor="t" anchorCtr="0">
            <a:normAutofit/>
          </a:bodyPr>
          <a:lstStyle>
            <a:lvl1pPr marL="609585" lvl="0" indent="-44194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20"/>
              <a:buChar char="▪"/>
              <a:defRPr/>
            </a:lvl1pPr>
            <a:lvl2pPr marL="1219170" lvl="1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4194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20"/>
              <a:buChar char="▪"/>
              <a:defRPr/>
            </a:lvl3pPr>
            <a:lvl4pPr marL="2438339" lvl="3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190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 rot="-5400000">
            <a:off x="-1628551" y="3704603"/>
            <a:ext cx="4454736" cy="121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CH"/>
              <a:t>WELCOME TO EPFL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 rot="-5400000">
            <a:off x="9487985" y="2498752"/>
            <a:ext cx="4724347" cy="683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Speaker</a:t>
            </a: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1508317" y="260351"/>
            <a:ext cx="683683" cy="218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0" rIns="90000" bIns="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1206501" y="174710"/>
            <a:ext cx="4889500" cy="143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0" rIns="72000" bIns="468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46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0547-FBCB-31CD-F2CA-521639602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426F-CB3A-7A1B-8187-58EF5CBD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2FBF6-2881-B26D-4F65-6F621F3E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612F4-E148-F39B-F769-3E8A3DC21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AD21-459E-6F05-64B5-92F1BB81D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2F34-DE34-1978-6E69-F78FCD77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986C6-3A74-604A-E8AE-BED6CBF2A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AA765-6EA6-2DE6-8599-9E3AD8266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506BE-78BF-BD83-8AD9-94299431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AB81-7058-2AB9-B13F-FDBAC076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7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070F-4E3D-B743-4FD6-7951F2732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339F6-9875-E8A0-13F7-FABE9903C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EFCE3-6803-0928-A615-BAA6A319C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C4F4F-43FA-103B-ACBD-02B5A9CCF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319B-0A76-6006-4F55-FDBBF747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BA30C-D271-62F0-51F2-626FF9232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4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3571-0D3B-07D8-6FEB-9634BE4FE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E7543-16AB-805D-7B9B-82561E1C8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E365B-0C61-8077-1886-546C39C5E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19415-061B-B322-8574-54848050F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7F28EB-FF15-9F43-FCDE-2DBEF2C8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BC918-A1E1-AAB8-9FEF-0167BB71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F864B3-87B6-35C8-481C-8DB03045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FFAAC-5BF5-0411-5EC9-95D2E421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9DFE-D912-82A5-F34F-086AB127C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B6B8E-AE9A-C4F7-4B08-17344A2F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462CE4-CD91-270A-065F-AB594C1B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2D9C9-AA7D-4152-9AF9-60594030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13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62D76F-E896-3CA4-C824-AC9280887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AE6DC-6915-2EE1-B518-FF54F62C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E7615-19E5-563A-3148-217BBC3E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3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107E9-FBD7-7842-2A93-94112B37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2C1FD-4C05-3572-3DF2-9A834A41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80F56-2293-33C7-94F9-03C6FFD84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4995F-B5C3-8E17-5E47-725BBD74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5A50F-95F2-D8DD-036D-6D76A3DF9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3AEC-6E17-42C0-9EF7-0470A9BA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4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284DD-EF79-6AF1-2601-F1528F85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1C5F2-BCA7-6FFD-8B5D-E79529F84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D6B4-D9C6-C521-8326-A1D246183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B3FC7-15D4-7ECA-CDFF-EF4AFB0A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C6AF6-C6B4-0BB5-0C71-9FCCD897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D96A8-C693-E944-AAEE-EA955FCB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018A0-36A3-A76A-C86C-F5746BCA7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CE485-4BD0-1E07-8241-CB1677BBD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A57F3-FE4A-A770-47D0-2C8FB9AD4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8360-ED5F-A14D-A3CE-0ED48557F2AD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FB005-31A4-68ED-F4F8-6FF23CD0B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8FD23-0CD3-39CE-6839-8C3AEFAD0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7D8A-4741-1141-9AFE-107A690C0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3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cPqPhvbx2ZCaf6E_3SRjkXw4TTWUGj2i7dCXUAs3LtATp5OZzQMr0NjKILB2aGi1vceLjT-7Uo70w99rvB92I3zwZUgEfiFRusCJjQPmLL7NxRigRdF3MD2Sh2wEZdXo8MBLipftK-4N_VL0IkWNwr_m_4MdtfU3HPiZMW2g-YKr48MxlBgt8?key=AdfwfiIcabrNJxSpCh2zM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O7Wun865CEye7a-coGASXnFmMc20rEo6LRSy2e_LJGY0QS5E_W7sKv24CrC2xKuHcOwoZlWm-FTn7owJgJnkn0FV7Cguve9itFYojL2dGdZCEGoD4gk9ThuRjsULnedDAES8xlp__F9bfpoUF5QSIsTwvtqVgMlGRIBLQsRXmGJmDQBt2hAY?key=AdfwfiIcabrNJxSpCh2zMA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docsz/AD_4nXdtYmi-A_u4k8II5Ut18AzvPsp5ksHVBqe1frJ7o8KLxREKGnaXVZNnMFsfVjNGs9KZm7OJgcE4mUeZ97kbam1ShUceGXsO0n_LV9SkwaI3DQAAX1rBotdrJjx7FLQdVCLwOI-7nlLwVHb818BZel5VnqEpswqyAIPeTMOHrxpxrt-eZrGchQ?key=AdfwfiIcabrNJxSpCh2zMA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wIC6PmgJVMTMgDrPdXGwpxRlox3p0a3pXAgCcdpKQio17XbFE6U97s-aKqwZTxL0L0eoyqPNn1ykBnOrAF71lc3mLn6KTG-4E5YqZXqPrULmJjy32uEbxeOkObl5N2SXaW9juFNbVaeco3wwQf4pZtoBvDL1yLMt6r9RUMh1C8aieKh7OFQ?key=AdfwfiIcabrNJxSpCh2zMA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docsz/AD_4nXdtYmi-A_u4k8II5Ut18AzvPsp5ksHVBqe1frJ7o8KLxREKGnaXVZNnMFsfVjNGs9KZm7OJgcE4mUeZ97kbam1ShUceGXsO0n_LV9SkwaI3DQAAX1rBotdrJjx7FLQdVCLwOI-7nlLwVHb818BZel5VnqEpswqyAIPeTMOHrxpxrt-eZrGchQ?key=AdfwfiIcabrNJxSpCh2zMA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cW6rGSwYVGVE2PuO8Wzv5D7fSHQqQ_U6Pgur4hzysaR2mJ1kzyb0UsMJIr1VRxOXhz9Vky_wa_LqD2t5HZ2vJhkNwJOl8enUu4rDdr7uvf0UL1W5XviK1Pr_NRt0pnkcqNGzlZnzKmtbt2MxEiAhBOhSqqQ0yjml1t2TBtmzpbvV7LNRftsA?key=AdfwfiIcabrNJxSpCh2zMA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docsz/AD_4nXdkUfRKNGpDQQqu9AGj3N_r2yVvrp0sYmnuVEPLkKPe269cbztmnTWEecO1czxlfIbkcWXBNJ_KBUH6vnXD-JG5J0rhF3BfCRZ5tg2Ng81M1g_eb-Nd59wQFICfI5hrGxoTytc4SQhOPNDqe6UonnGbqTgxEmEcmUieCvblA_ZRdbW0y3CrKw?key=AdfwfiIcabrNJxSpCh2zMA" TargetMode="Externa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https://lh7-rt.googleusercontent.com/docsz/AD_4nXeNS0D7zcx1TZ_cK5mTYgC1YOHu_tGGDzgeBghR0OfvNRlQ8vVMrLSDLxNUZ5BUz6GQl30FLAEEzWJoVmLTD8iNfD5ZRc36_6PPsQZLjLZUD5tR0k2YWudfiv1jM-YPkttWDgFaAzfcf9Rkernx6trdXMspdRr8_AKYAS1hZCvhQnQkksS-03k?key=AdfwfiIcabrNJxSpCh2zMA" TargetMode="External"/><Relationship Id="rId7" Type="http://schemas.openxmlformats.org/officeDocument/2006/relationships/image" Target="https://lh7-rt.googleusercontent.com/docsz/AD_4nXdDxclNd6g-N8SPCnLgIvvuYo9OtNgxDlI-xHWx3ZKqUZKQlpzkAsq6s_bfE5iR1xrFTCaHtnhGnVkjpbqUMLEvKCZOMNhVNsRMXPdvBAAIDCb87692sDebwJE_mxHLoLtMwkurCoqCJKqU3AlI-GunRBfY3NI-F-tFUeegT2GKkK9kJUdWo28?key=AdfwfiIcabrNJxSpCh2zMA" TargetMode="External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https://lh7-rt.googleusercontent.com/docsz/AD_4nXfR4g1Ysvbt6tdNcwV2gATD0GtNRfZshPpn1LiqvNfgpbmbIwkNiJM10okPq5Jl3y2ssHFmbjcprLqDWkQBo7O5ugv7tG_UCke6eMu-7pDRGiYTuNWXtTWHdjqqj2bgXVl4lhcIbL83JbCLbZS4D1AsMNMsc_cL1PU2WaVK20KohN81aIWhXxM?key=AdfwfiIcabrNJxSpCh2zMA" TargetMode="External"/><Relationship Id="rId5" Type="http://schemas.openxmlformats.org/officeDocument/2006/relationships/image" Target="https://lh7-rt.googleusercontent.com/docsz/AD_4nXclqHQ08mP1QT8Nz6UGIVkPgNbCjeDy7Tp-VZreyIwIOmyUkXmYwqb9wQrAv217kZEvt7AoAJ6VtzhI3Nsx8u-PJgNXeRz2kIi96vScqfXIgZcM94p0mcD7YuUTbw_dhCFKnyoi0YEM_ErCf1rC5hPtaoGW9lEuNtrJMH6akCo2fVF4h1EPdbQ?key=AdfwfiIcabrNJxSpCh2zMA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https://lh7-rt.googleusercontent.com/docsz/AD_4nXeG4Eq8LeZMnnBLxOdpfXm188MJsDOJuj7IbVQFVkr4vAMj67BvIEbWio0gsRNigxt01fhcuidxTqY0ryeSNaj_ZQM5XkinmpBHu9FPHTj7Fu_lRu_x-DWo-cM1frkU6WCRvnVuTWDKXMdhCLRfAHTAcUvFgzx57gyiA4l__B3Slbp6M0Cx5ac?key=AdfwfiIcabrNJxSpCh2zMA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https://lh7-rt.googleusercontent.com/docsz/AD_4nXeG4Eq8LeZMnnBLxOdpfXm188MJsDOJuj7IbVQFVkr4vAMj67BvIEbWio0gsRNigxt01fhcuidxTqY0ryeSNaj_ZQM5XkinmpBHu9FPHTj7Fu_lRu_x-DWo-cM1frkU6WCRvnVuTWDKXMdhCLRfAHTAcUvFgzx57gyiA4l__B3Slbp6M0Cx5ac?key=AdfwfiIcabrNJxSpCh2zMA" TargetMode="External"/><Relationship Id="rId3" Type="http://schemas.openxmlformats.org/officeDocument/2006/relationships/image" Target="https://lh7-rt.googleusercontent.com/docsz/AD_4nXe7u7uRJyLkCHkE5lc3jE-C024E01K9h6JOmwIbpAiqPw3CsASWJyhwKBqxBOJIepBTyCJZJoYMmPeovTBS_qEBMTX6Rv7zLpXjN_L7lIwFs-qCjyQiJigoUtABfCMJcPkJhkJd7RR9vkxOobEYY_szSwEDJ627r7gb_Y-eU-Bta0_2arRtlnU?key=AdfwfiIcabrNJxSpCh2zMA" TargetMode="External"/><Relationship Id="rId7" Type="http://schemas.openxmlformats.org/officeDocument/2006/relationships/image" Target="https://lh7-rt.googleusercontent.com/docsz/AD_4nXeNkPRzVcZr4liJbCW6IDpZ_j7weqtLUsU7_SQv27S8q8vsN8RTUSnVvE8KMTovPqfM4tfx0GtnskvvD9IOHTHt8vsinfpqhdIGoAofyki3Si6HIsomupnh2DpghkJ-R4muwC_JNY6Fa3YQT5k5rzzrvYtyb6-jVpFuJXteEI5QEEYc5CbfzA?key=AdfwfiIcabrNJxSpCh2zMA" TargetMode="External"/><Relationship Id="rId12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https://lh7-rt.googleusercontent.com/docsz/AD_4nXdDxclNd6g-N8SPCnLgIvvuYo9OtNgxDlI-xHWx3ZKqUZKQlpzkAsq6s_bfE5iR1xrFTCaHtnhGnVkjpbqUMLEvKCZOMNhVNsRMXPdvBAAIDCb87692sDebwJE_mxHLoLtMwkurCoqCJKqU3AlI-GunRBfY3NI-F-tFUeegT2GKkK9kJUdWo28?key=AdfwfiIcabrNJxSpCh2zMA" TargetMode="External"/><Relationship Id="rId5" Type="http://schemas.openxmlformats.org/officeDocument/2006/relationships/image" Target="https://lh7-rt.googleusercontent.com/docsz/AD_4nXfZk33FcmS6G0Iu2hAk8Ma7f9i9Z0c249R3deT-OXU1W77LmJPiB4leweVuouHUzEYwVMOmBi0xnlJcdLCQTkca6IJvTfg8QHrZm0B1IR2O1qEU5FiekrjAtQBMjacCFTMjPunVQCwjpy4izLPfuZHXAh5KmQTccFyeSz6DXkvRJVqoQ0jxOA?key=AdfwfiIcabrNJxSpCh2zMA" TargetMode="External"/><Relationship Id="rId10" Type="http://schemas.openxmlformats.org/officeDocument/2006/relationships/image" Target="../media/image36.png"/><Relationship Id="rId4" Type="http://schemas.openxmlformats.org/officeDocument/2006/relationships/image" Target="../media/image42.png"/><Relationship Id="rId9" Type="http://schemas.openxmlformats.org/officeDocument/2006/relationships/image" Target="https://lh7-rt.googleusercontent.com/docsz/AD_4nXcFGLydo3aMai8BUy9mKhNbRyMzmq-ejPNfqTpj9EN4O8VeC_XJ-GfRBGhXr3QQPtcOfN_H6Mzru0hKjwBhE1QdAqr0OSFv4xZiU_8hgP4j8HmVuCgYLZjKtgK6hoM7TTy9S9kZ0GW3yPOo4QXD7I8KH04d42a3IdyN8Ca8RVUHo8tNCZ3z2ho?key=AdfwfiIcabrNJxSpCh2zM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ocratic.org/chemistry/solutions-and-their-behavior/solv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efYyX-SuMIIkUNQNIp5_6LSJdgSRSyeKd2va1zQun_wu3z5dlFwfOGY8eUk4W4T9Gk6F3vYu0lh-9uVU7swqeZRQfoV7T69tWizkjMRUhh4AUxhvs1XFCMW63o7sdoT2h1IkaIgqeRdLbfNJvfFjlP9V1t_C04Y__bHBtAu_jzejhtAinp-kk?key=AdfwfiIcabrNJxSpCh2zMA" TargetMode="External"/><Relationship Id="rId7" Type="http://schemas.openxmlformats.org/officeDocument/2006/relationships/image" Target="https://lh7-rt.googleusercontent.com/docsz/AD_4nXd8sL1tfpO-qGJUMuu721C7e3tsO2f4xcl99tgu2C2GcBwEPi5wHRMDX5JBJ9jX-sC8K78QwTtusGy757R6XI8cV1exkvUaRwV_c-GYmwicACPEfg68MDRBjt91i8L9nZTqj8y_QH0NK3z8HEVtr9lBY6MViBvZUUXrGAQtQ4RgGitB_M_9Nwg?key=AdfwfiIcabrNJxSpCh2zMA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https://lh7-rt.googleusercontent.com/docsz/AD_4nXcEv2h1PK5UKd7jSX9jCailoSxK299dfrYQDtZNM8dx6m_-Dc6kiAS5CfQlTyPuNzc9S5vbW7GYbOWNdILHKi4SKBrbioXTVfvcGIa_PLgJzhfWqmzJS23LhzYI6GP5A5tUIbmKDPejxDptzGym3aHVqxD-qjYYeJNPlEaLtk5TRLaWSQTqPkg?key=AdfwfiIcabrNJxSpCh2zMA" TargetMode="Externa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cDCTbnUF676An5VYvPND6AOvBUtB09YHv6LcRFNbledCT5gDES4m_a6I6-ApZsMbeVhsUycc4CLE-G7kdZqE-Mt6N5MtmkAtrc6ntFKyI0YZ-VRnTyvvwiMF6B1vbt_FdNxUT4U5hUAc7NjpKsKP2NqLU2_Itt4RHU_dVI2MrhG-AfE559kpQ?key=AdfwfiIcabrNJxSpCh2zMA" TargetMode="External"/><Relationship Id="rId7" Type="http://schemas.openxmlformats.org/officeDocument/2006/relationships/image" Target="https://lh7-rt.googleusercontent.com/docsz/AD_4nXdw8d9BJTVl8UXcSPo0Bz3Db3UUvc5FuJtCggCDPiSKhneHrkb3VGGGXMaKqY2M-BB5KAh964KjhE6XdxkpTjEwYfVswBizpf2NSoBBfB1vR7DzcyBF2ef5XBNJRG0LZTSz_ckqcXiEttDI_yI3k9FoBlbGFvAQa2HHsL2op0AN_YHP4OOODQ?key=AdfwfiIcabrNJxSpCh2zMA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https://lh7-rt.googleusercontent.com/docsz/AD_4nXcPjZaWr9m6fBOdYMOw3MaP_O48q88jSrrrg0G56YD0Ov4h1aMCdwjshZEaMLFNUvHRNBkn0netj4Vi-we_XghVm65tvuLXjICoN_LY-SBxgLZqsABK2iKjY6SiUoLQDqRqqVgFwbOXQbSnZmJ9oEi515WOJKhFgEdOOmIrkMfn1Ba5krhmS-s?key=AdfwfiIcabrNJxSpCh2zMA" TargetMode="Externa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f-vKB53ITMKx9hii3TZU1TSW35z0MP6Yc7XEs-9Wix_6qlv1otEhY1rhk7KOiGf3GQn7-qrtngv80rxovrRhKmhY9Q8b3HM7bqYzP9YbQbptCoSHVCVcv7xZgSgdjFa5A7Bju3BrYAu12qYz7C8vWuNOPnQf99y0YO61JShDB32mUMm7ARW3M?key=AdfwfiIcabrNJxSpCh2zMA" TargetMode="External"/><Relationship Id="rId7" Type="http://schemas.openxmlformats.org/officeDocument/2006/relationships/image" Target="https://lh7-rt.googleusercontent.com/docsz/AD_4nXej67CC5RCDwXsZ5jTPbSdNSOAHwPBVbtmq5vi0EV8xUnY3nlqIDQ08wagHzWlzoDpuOSZRdA4_0kUUv0RpiQxdcEoF5xcQQAay7C-scxil1Ox9LhbYm8830SdFQhfDx1_aVf_ncARd2WSIIgQ_TmyfQjbUFmFTU_jCE9YnQJpz3k_48_DrIAk?key=AdfwfiIcabrNJxSpCh2zMA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https://lh7-rt.googleusercontent.com/docsz/AD_4nXep-d3qWwfLDH-vCe5nN10TW1vS410kx3R-JRcBjZ0FkZ633WfJJaGIT3TKa1kmq2crqTb03x22Yx3E71vJfjd_vC0SERvleEyzjHvhWoUIrTiFO4ReDYuvgBwOCvM8F-DJ76socjVUpQCG-v9brOMuX43KjKByTxvA78n2wBwkobWJqoQb7A?key=AdfwfiIcabrNJxSpCh2zMA" TargetMode="Externa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cPqPhvbx2ZCaf6E_3SRjkXw4TTWUGj2i7dCXUAs3LtATp5OZzQMr0NjKILB2aGi1vceLjT-7Uo70w99rvB92I3zwZUgEfiFRusCJjQPmLL7NxRigRdF3MD2Sh2wEZdXo8MBLipftK-4N_VL0IkWNwr_m_4MdtfU3HPiZMW2g-YKr48MxlBgt8?key=AdfwfiIcabrNJxSpCh2zMA" TargetMode="External"/><Relationship Id="rId7" Type="http://schemas.openxmlformats.org/officeDocument/2006/relationships/image" Target="https://lh7-rt.googleusercontent.com/docsz/AD_4nXdNgGza3-sOSYPiR7OM-Gp7-beh02PrrAnJVqtweDxCASyuSf9pySL1Eg6T-PWft4CdKmgA05xaW7ClVoSXvJ3eqn29PYUr2MJrY-fB7dqVOZ5DY-QoyxgsJuaiT2EJshJ_ogfauPoErbG75zLanENh14SRU-xn0mdiUawAl_i0A2FeU3E4NC8?key=AdfwfiIcabrNJxSpCh2zMA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https://lh7-rt.googleusercontent.com/docsz/AD_4nXfFB4Ba615eQ_tj9e4Eq8mOW4Q5cLNExMNXoCCXalceg7ecHlIpAH7ids4330RvgWtyZC_XCKpu8JqbWLpxdHc5SA6l2sBciNHi2NYPHTlycFgSpjzAtks6m5AmnAFgi15PgO27Gq0EoWexmuUGxzwBX_wxhcIPSiRU5CkuV4zestcxJBZAdA?key=AdfwfiIcabrNJxSpCh2zMA" TargetMode="Externa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docsz/AD_4nXdG1bim5oXqgNXPjhtzt05yil2tWKgyDQfWBe-TCEzG49daUzcfnikj11JjJMR_4uZ8sioMbpcDnSzxHnMtcmeyY_iQ2I1UIcLEbfy6DX2xPrTwT-3z1nA30JWU2vkDZMCFyNz3FMz_Bxv6DFr_Tsgt2hUHs8MEizcxI3M6GohO0XGw_9fAOw?key=AdfwfiIcabrNJxSpCh2zMA" TargetMode="External"/><Relationship Id="rId7" Type="http://schemas.openxmlformats.org/officeDocument/2006/relationships/image" Target="https://lh7-rt.googleusercontent.com/docsz/AD_4nXcuAhXdKREvOjfj231y-IJKzMsAHp_JF7ahWY1QzMbFluC2ekO7qXWMUcRYKMSCRVxYlAgLXRr8IXl27UEbPUowvu-r64kZp_-ngHLuYMoKyb9qFdlBX-ZvKR1LpPhn4PnGKskpg9KajU-TNr1PoZU3kZhQzfv8jwdOJA1DN7zKyR_UHhZj_w?key=AdfwfiIcabrNJxSpCh2zMA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https://lh7-rt.googleusercontent.com/docsz/AD_4nXc9NuM37A4CXRAy9amzcz--qRcvEcu0ZXpZOgQQfnGmuRxY12_hpHm6Vd_S-8gI4t9VD5tm0ilrBB9p3YA4oziIiUYReUP_YmvTX3_x-Ndr_Qr9mFHe6YyxOUC1zUeM6u7Gwvyl56Q0LaRRzwIOErnWbFRy5qSafeBRZa4GR2hYypuh7FQ0VaI?key=AdfwfiIcabrNJxSpCh2zMA" TargetMode="Externa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cratic.org/chemistry/solutions-and-their-behavior/solv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D6E0-756F-A721-0C67-41F31E96E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 7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CECA6-DCAD-B81F-53CB-E2C73ABBC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11/04/2025</a:t>
            </a:r>
          </a:p>
        </p:txBody>
      </p:sp>
    </p:spTree>
    <p:extLst>
      <p:ext uri="{BB962C8B-B14F-4D97-AF65-F5344CB8AC3E}">
        <p14:creationId xmlns:p14="http://schemas.microsoft.com/office/powerpoint/2010/main" val="219606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1177C6-F822-E2EA-772F-1D4F0BA63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Markovnikov’s</a:t>
            </a:r>
            <a:r>
              <a:rPr lang="fr-FR" dirty="0"/>
              <a:t> Rule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5A2D0-BD37-584E-12AD-1381093FD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89" y="1669774"/>
            <a:ext cx="5413627" cy="2450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22A1CD-06A0-4792-C9AE-5F509542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428" y="1572629"/>
            <a:ext cx="4276372" cy="2914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F07859-53E7-ED6C-428F-A93AFCC1BC0A}"/>
              </a:ext>
            </a:extLst>
          </p:cNvPr>
          <p:cNvSpPr txBox="1"/>
          <p:nvPr/>
        </p:nvSpPr>
        <p:spPr>
          <a:xfrm>
            <a:off x="1313038" y="4759247"/>
            <a:ext cx="92907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+mj-lt"/>
              </a:rPr>
              <a:t>It is generally observed that in electrophilic addition of </a:t>
            </a:r>
            <a:r>
              <a:rPr lang="en-GB" sz="2000" dirty="0" err="1">
                <a:effectLst/>
                <a:latin typeface="+mj-lt"/>
              </a:rPr>
              <a:t>haloacids</a:t>
            </a:r>
            <a:r>
              <a:rPr lang="en-GB" sz="2000" dirty="0">
                <a:effectLst/>
                <a:latin typeface="+mj-lt"/>
              </a:rPr>
              <a:t> to alkenes, the </a:t>
            </a:r>
            <a:r>
              <a:rPr lang="en-GB" sz="2000" b="1" dirty="0">
                <a:effectLst/>
                <a:latin typeface="+mj-lt"/>
              </a:rPr>
              <a:t>more substituted carbon</a:t>
            </a:r>
            <a:r>
              <a:rPr lang="en-GB" sz="2000" dirty="0">
                <a:effectLst/>
                <a:latin typeface="+mj-lt"/>
              </a:rPr>
              <a:t> is the one that ends up </a:t>
            </a:r>
            <a:r>
              <a:rPr lang="en-GB" sz="2000" b="1" dirty="0">
                <a:effectLst/>
                <a:latin typeface="+mj-lt"/>
              </a:rPr>
              <a:t>bonded to the heteroatom of the acid</a:t>
            </a:r>
            <a:r>
              <a:rPr lang="en-GB" sz="2000" dirty="0">
                <a:effectLst/>
                <a:latin typeface="+mj-lt"/>
              </a:rPr>
              <a:t>, while the less substituted carbon is protonated. This 'rule of thumb' is known as </a:t>
            </a:r>
            <a:r>
              <a:rPr lang="en-GB" sz="2000" b="1" dirty="0">
                <a:effectLst/>
                <a:latin typeface="+mj-lt"/>
              </a:rPr>
              <a:t>Markovnikov's rule</a:t>
            </a:r>
            <a:r>
              <a:rPr lang="en-GB" sz="2000" b="1" dirty="0">
                <a:latin typeface="+mj-lt"/>
              </a:rPr>
              <a:t>.</a:t>
            </a:r>
            <a:endParaRPr lang="en-GB" sz="20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866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8F666-A9D7-5102-28E8-EEFA0E769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186" y="1690688"/>
            <a:ext cx="7218902" cy="175330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ADF902-0651-EE7B-6975-A5C86B43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Polarizability &amp; Nucleophilicity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E18E6-FC9E-DC02-C0D5-936D3095C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8" y="3092869"/>
            <a:ext cx="6821913" cy="15616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A0EC5-3637-F964-D698-0B2AC975B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348" y="4573878"/>
            <a:ext cx="6180055" cy="21473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F9338B-F55B-DCBD-2E5A-14667FE1A5F3}"/>
              </a:ext>
            </a:extLst>
          </p:cNvPr>
          <p:cNvSpPr txBox="1"/>
          <p:nvPr/>
        </p:nvSpPr>
        <p:spPr>
          <a:xfrm>
            <a:off x="8291988" y="3236786"/>
            <a:ext cx="341610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H₂O</a:t>
            </a:r>
            <a:r>
              <a:rPr lang="en-GB" dirty="0"/>
              <a:t>: </a:t>
            </a:r>
            <a:r>
              <a:rPr lang="en-GB" dirty="0" err="1"/>
              <a:t>pKa</a:t>
            </a:r>
            <a:r>
              <a:rPr lang="en-GB" dirty="0"/>
              <a:t> ≈ 16 → </a:t>
            </a:r>
            <a:r>
              <a:rPr lang="en-GB" b="1" dirty="0"/>
              <a:t>more basic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H₂S</a:t>
            </a:r>
            <a:r>
              <a:rPr lang="en-GB" dirty="0"/>
              <a:t>: </a:t>
            </a:r>
            <a:r>
              <a:rPr lang="en-GB" dirty="0" err="1"/>
              <a:t>pKa</a:t>
            </a:r>
            <a:r>
              <a:rPr lang="en-GB" dirty="0"/>
              <a:t> ≈ 7 → </a:t>
            </a:r>
            <a:r>
              <a:rPr lang="en-GB" b="1" dirty="0"/>
              <a:t>less basic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However, S </a:t>
            </a:r>
            <a:r>
              <a:rPr lang="en-GB" dirty="0"/>
              <a:t>is </a:t>
            </a:r>
            <a:r>
              <a:rPr lang="en-GB" b="1" dirty="0"/>
              <a:t>below O</a:t>
            </a:r>
            <a:r>
              <a:rPr lang="en-GB" dirty="0"/>
              <a:t> on the periodic table → </a:t>
            </a:r>
            <a:r>
              <a:rPr lang="en-GB" b="1" dirty="0"/>
              <a:t>larger and more polarizable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H₂S acts as a better nucleophile</a:t>
            </a:r>
            <a:r>
              <a:rPr lang="en-GB" dirty="0"/>
              <a:t>, despite being less basic.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13871F-13FD-AF61-6DDC-DBEE37AD6B8F}"/>
              </a:ext>
            </a:extLst>
          </p:cNvPr>
          <p:cNvGrpSpPr/>
          <p:nvPr/>
        </p:nvGrpSpPr>
        <p:grpSpPr>
          <a:xfrm>
            <a:off x="8467735" y="2186911"/>
            <a:ext cx="1501749" cy="534970"/>
            <a:chOff x="5749774" y="1715525"/>
            <a:chExt cx="1501749" cy="534970"/>
          </a:xfrm>
        </p:grpSpPr>
        <p:pic>
          <p:nvPicPr>
            <p:cNvPr id="10" name="Picture 9" descr="A black text with letters and numbers&#10;&#10;Description automatically generated">
              <a:extLst>
                <a:ext uri="{FF2B5EF4-FFF2-40B4-BE49-F238E27FC236}">
                  <a16:creationId xmlns:a16="http://schemas.microsoft.com/office/drawing/2014/main" id="{80C3ECBE-2AAD-B154-B44B-E6C3FC17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94924" y="1715525"/>
              <a:ext cx="714263" cy="5036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A83D99-B3DD-6282-F8F8-DBD793314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49774" y="1788978"/>
              <a:ext cx="646124" cy="46151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2E3BEC-0736-FA33-9516-39E8A40F2723}"/>
                </a:ext>
              </a:extLst>
            </p:cNvPr>
            <p:cNvSpPr txBox="1"/>
            <p:nvPr/>
          </p:nvSpPr>
          <p:spPr>
            <a:xfrm>
              <a:off x="6286170" y="179517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vs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2DFFB7-6CD5-D93B-9BA8-2D45F7444C32}"/>
                </a:ext>
              </a:extLst>
            </p:cNvPr>
            <p:cNvSpPr txBox="1"/>
            <p:nvPr/>
          </p:nvSpPr>
          <p:spPr>
            <a:xfrm>
              <a:off x="7017163" y="1802757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:</a:t>
              </a:r>
            </a:p>
          </p:txBody>
        </p:sp>
      </p:grpSp>
      <p:pic>
        <p:nvPicPr>
          <p:cNvPr id="14" name="Picture 13" descr="A green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7AB4C28E-623C-4B2E-C3C7-8EFA95DD2B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66"/>
          <a:stretch/>
        </p:blipFill>
        <p:spPr>
          <a:xfrm>
            <a:off x="10462761" y="2055802"/>
            <a:ext cx="407710" cy="10370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62DA4DC-76C8-C6A6-E97E-B26E4682B780}"/>
              </a:ext>
            </a:extLst>
          </p:cNvPr>
          <p:cNvSpPr txBox="1"/>
          <p:nvPr/>
        </p:nvSpPr>
        <p:spPr>
          <a:xfrm>
            <a:off x="8167249" y="1369647"/>
            <a:ext cx="351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H</a:t>
            </a:r>
            <a:r>
              <a:rPr lang="en-US" baseline="-25000" dirty="0"/>
              <a:t>2</a:t>
            </a:r>
            <a:r>
              <a:rPr lang="en-US" dirty="0"/>
              <a:t>S and H</a:t>
            </a:r>
            <a:r>
              <a:rPr lang="en-US" baseline="-25000" dirty="0"/>
              <a:t>2</a:t>
            </a:r>
            <a:r>
              <a:rPr lang="en-US" dirty="0"/>
              <a:t>O as example(will show in exercise):</a:t>
            </a:r>
          </a:p>
        </p:txBody>
      </p:sp>
    </p:spTree>
    <p:extLst>
      <p:ext uri="{BB962C8B-B14F-4D97-AF65-F5344CB8AC3E}">
        <p14:creationId xmlns:p14="http://schemas.microsoft.com/office/powerpoint/2010/main" val="423254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F8C656-2FE6-FC1B-AC17-1E8589B8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Justification for Exercise7.6D  </a:t>
            </a:r>
          </a:p>
        </p:txBody>
      </p:sp>
      <p:pic>
        <p:nvPicPr>
          <p:cNvPr id="4" name="Picture 49" descr="A molecule of br and ch3&#10;&#10;Description automatically generated">
            <a:extLst>
              <a:ext uri="{FF2B5EF4-FFF2-40B4-BE49-F238E27FC236}">
                <a16:creationId xmlns:a16="http://schemas.microsoft.com/office/drawing/2014/main" id="{3F2A5E82-F182-C1DD-974C-4D16163E2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4" y="2021207"/>
            <a:ext cx="4953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18581-03EE-9BDB-E82A-F59237691E98}"/>
              </a:ext>
            </a:extLst>
          </p:cNvPr>
          <p:cNvSpPr txBox="1"/>
          <p:nvPr/>
        </p:nvSpPr>
        <p:spPr>
          <a:xfrm>
            <a:off x="3777006" y="3751868"/>
            <a:ext cx="231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2744329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D6E0-756F-A721-0C67-41F31E96E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 7 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1CECA6-DCAD-B81F-53CB-E2C73ABBCD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6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5624-FA2A-5D54-3AF6-838E7708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7.1 </a:t>
            </a:r>
            <a:r>
              <a:rPr lang="en-CH" b="1" dirty="0">
                <a:effectLst/>
                <a:ea typeface="Times New Roman" panose="02020603050405020304" pitchFamily="18" charset="0"/>
              </a:rPr>
              <a:t>Elimination by the E1 mechanism</a:t>
            </a:r>
            <a:endParaRPr lang="en-US" sz="8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62108-1122-1523-6B2B-5BB37093DF49}"/>
              </a:ext>
            </a:extLst>
          </p:cNvPr>
          <p:cNvSpPr txBox="1"/>
          <p:nvPr/>
        </p:nvSpPr>
        <p:spPr>
          <a:xfrm>
            <a:off x="1008668" y="1455647"/>
            <a:ext cx="96624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b="1" u="sng" dirty="0">
                <a:solidFill>
                  <a:srgbClr val="004AE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Zaitsev's rule </a:t>
            </a:r>
            <a:r>
              <a:rPr lang="en-US" b="1" u="sng" dirty="0">
                <a:solidFill>
                  <a:srgbClr val="004AE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CH" u="sng" dirty="0">
                <a:solidFill>
                  <a:srgbClr val="004AE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most abundant alkene product is that which is most substituted!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More general rule: the most abundant product that is formed  through the most stable carbocation!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>
              <a:solidFill>
                <a:schemeClr val="tx1">
                  <a:lumMod val="50000"/>
                </a:schemeClr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least abundant product – the least stable carbocation!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9621576-22EE-6FC0-E9A2-FE12369FE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C0FB0E68-1691-CF9A-92C3-1DA9882C8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68" y="3332253"/>
            <a:ext cx="5435600" cy="207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80E4699E-A425-1ACD-6A80-BBB2E2B98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5582" r="69434" b="75435"/>
          <a:stretch>
            <a:fillRect/>
          </a:stretch>
        </p:blipFill>
        <p:spPr bwMode="auto">
          <a:xfrm>
            <a:off x="2295044" y="3872559"/>
            <a:ext cx="865737" cy="3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26BDD5-B71C-E2B4-0E3A-0F93B2CA4B77}"/>
              </a:ext>
            </a:extLst>
          </p:cNvPr>
          <p:cNvCxnSpPr>
            <a:cxnSpLocks/>
          </p:cNvCxnSpPr>
          <p:nvPr/>
        </p:nvCxnSpPr>
        <p:spPr>
          <a:xfrm flipH="1">
            <a:off x="1904214" y="4166647"/>
            <a:ext cx="390830" cy="103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355A83-ABFD-BE57-CBBB-48B2FF0BB1BC}"/>
              </a:ext>
            </a:extLst>
          </p:cNvPr>
          <p:cNvCxnSpPr>
            <a:cxnSpLocks/>
          </p:cNvCxnSpPr>
          <p:nvPr/>
        </p:nvCxnSpPr>
        <p:spPr>
          <a:xfrm flipH="1" flipV="1">
            <a:off x="2253006" y="3808429"/>
            <a:ext cx="84076" cy="1665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AD5977B-C4E7-3DA3-A3E8-F6C618920ECA}"/>
              </a:ext>
            </a:extLst>
          </p:cNvPr>
          <p:cNvSpPr/>
          <p:nvPr/>
        </p:nvSpPr>
        <p:spPr>
          <a:xfrm>
            <a:off x="1687071" y="4097373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06D7B3-0DE9-3532-4189-5840DEC4B160}"/>
              </a:ext>
            </a:extLst>
          </p:cNvPr>
          <p:cNvSpPr/>
          <p:nvPr/>
        </p:nvSpPr>
        <p:spPr>
          <a:xfrm>
            <a:off x="2068800" y="3552159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EB5743-A3E4-9E3F-8DF1-BC58BF5FA13D}"/>
              </a:ext>
            </a:extLst>
          </p:cNvPr>
          <p:cNvSpPr txBox="1"/>
          <p:nvPr/>
        </p:nvSpPr>
        <p:spPr>
          <a:xfrm>
            <a:off x="3826933" y="5217687"/>
            <a:ext cx="164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abundant</a:t>
            </a:r>
          </a:p>
        </p:txBody>
      </p:sp>
    </p:spTree>
    <p:extLst>
      <p:ext uri="{BB962C8B-B14F-4D97-AF65-F5344CB8AC3E}">
        <p14:creationId xmlns:p14="http://schemas.microsoft.com/office/powerpoint/2010/main" val="3223004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5CB7-68DF-1774-53BE-564D37AA6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7.1 </a:t>
            </a:r>
            <a:r>
              <a:rPr lang="en-CH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Elimination by the E1 mechanism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35CA363-122C-BEAB-9A70-E803418CD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619" y="20396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2" descr="A diagram of a molecule&#10;&#10;Description automatically generated">
            <a:extLst>
              <a:ext uri="{FF2B5EF4-FFF2-40B4-BE49-F238E27FC236}">
                <a16:creationId xmlns:a16="http://schemas.microsoft.com/office/drawing/2014/main" id="{27A2E9F7-25EA-2517-109C-5F88A33C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2" y="2708603"/>
            <a:ext cx="5656561" cy="309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F7CC4D-ADF3-A52A-BDC2-8595C3CEB3F5}"/>
              </a:ext>
            </a:extLst>
          </p:cNvPr>
          <p:cNvSpPr txBox="1"/>
          <p:nvPr/>
        </p:nvSpPr>
        <p:spPr>
          <a:xfrm>
            <a:off x="763571" y="2039660"/>
            <a:ext cx="40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45B0555-0E45-B0AE-1110-FD338A4BC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1118" y="29694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EAE88F61-7D37-23AB-133D-ACD03C487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41" y="3065794"/>
            <a:ext cx="4640475" cy="166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755B2BCB-D4A8-33CD-96D7-06EA3A48C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2" t="5582" r="69434" b="75435"/>
          <a:stretch>
            <a:fillRect/>
          </a:stretch>
        </p:blipFill>
        <p:spPr bwMode="auto">
          <a:xfrm>
            <a:off x="1772052" y="4789021"/>
            <a:ext cx="864744" cy="3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6675D7D-227B-C61D-A6F7-FF94C2F639A4}"/>
              </a:ext>
            </a:extLst>
          </p:cNvPr>
          <p:cNvSpPr/>
          <p:nvPr/>
        </p:nvSpPr>
        <p:spPr>
          <a:xfrm>
            <a:off x="1884024" y="4257572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02DF17-5DC1-24C5-FE01-15B9E9805556}"/>
              </a:ext>
            </a:extLst>
          </p:cNvPr>
          <p:cNvSpPr/>
          <p:nvPr/>
        </p:nvSpPr>
        <p:spPr>
          <a:xfrm>
            <a:off x="2204424" y="3796244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C14C4D-02AD-09B9-74B3-0CE0B91E9519}"/>
              </a:ext>
            </a:extLst>
          </p:cNvPr>
          <p:cNvCxnSpPr>
            <a:cxnSpLocks/>
          </p:cNvCxnSpPr>
          <p:nvPr/>
        </p:nvCxnSpPr>
        <p:spPr>
          <a:xfrm flipV="1">
            <a:off x="2044224" y="4613899"/>
            <a:ext cx="0" cy="2503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4724B9-7C97-D906-9A2F-2B09C4CC3FFC}"/>
              </a:ext>
            </a:extLst>
          </p:cNvPr>
          <p:cNvCxnSpPr>
            <a:cxnSpLocks/>
          </p:cNvCxnSpPr>
          <p:nvPr/>
        </p:nvCxnSpPr>
        <p:spPr>
          <a:xfrm flipH="1" flipV="1">
            <a:off x="2331664" y="4055382"/>
            <a:ext cx="32960" cy="80884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4B14B5A-91E4-A49B-5F89-561D03CDA76F}"/>
              </a:ext>
            </a:extLst>
          </p:cNvPr>
          <p:cNvSpPr/>
          <p:nvPr/>
        </p:nvSpPr>
        <p:spPr>
          <a:xfrm>
            <a:off x="7208419" y="3734982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695CD7-C16D-B138-9056-88669119B693}"/>
              </a:ext>
            </a:extLst>
          </p:cNvPr>
          <p:cNvSpPr/>
          <p:nvPr/>
        </p:nvSpPr>
        <p:spPr>
          <a:xfrm>
            <a:off x="7686698" y="3740480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464DC7-F6C1-C2A6-CEDF-43B44AF7C070}"/>
              </a:ext>
            </a:extLst>
          </p:cNvPr>
          <p:cNvSpPr txBox="1"/>
          <p:nvPr/>
        </p:nvSpPr>
        <p:spPr>
          <a:xfrm>
            <a:off x="6446364" y="1957282"/>
            <a:ext cx="40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12A0343-9451-C194-B3C9-67B60CE3007F}"/>
              </a:ext>
            </a:extLst>
          </p:cNvPr>
          <p:cNvSpPr/>
          <p:nvPr/>
        </p:nvSpPr>
        <p:spPr>
          <a:xfrm>
            <a:off x="1848821" y="3722865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AC26425-3DC0-5B2A-F5C1-441951537F7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2044224" y="4043265"/>
            <a:ext cx="160200" cy="7457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3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72B7-6F42-94C3-6ADE-19AEAB9C0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7.2a Substitution vs. elimination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295EC-B6C8-4905-5D94-2BA0322EDA48}"/>
              </a:ext>
            </a:extLst>
          </p:cNvPr>
          <p:cNvSpPr txBox="1"/>
          <p:nvPr/>
        </p:nvSpPr>
        <p:spPr>
          <a:xfrm>
            <a:off x="1267905" y="2369997"/>
            <a:ext cx="2220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 dirty="0">
                <a:solidFill>
                  <a:schemeClr val="bg2">
                    <a:lumMod val="50000"/>
                  </a:schemeClr>
                </a:solidFill>
              </a:rPr>
              <a:t>Nucleophile only: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FE2AD-AF4C-8407-A0D0-F9F4EBC2D8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5355" y="1690688"/>
            <a:ext cx="667989" cy="628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A01D4-3D8D-57AD-53A0-C9D5E8358369}"/>
              </a:ext>
            </a:extLst>
          </p:cNvPr>
          <p:cNvSpPr txBox="1"/>
          <p:nvPr/>
        </p:nvSpPr>
        <p:spPr>
          <a:xfrm>
            <a:off x="3953344" y="1690688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(high electron density =&gt; good nucleophile; weak base)</a:t>
            </a:r>
            <a:r>
              <a:rPr lang="en-CH" dirty="0">
                <a:effectLst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1C7F1A-76A3-C32E-2E8B-3D2B11548A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8599" y="2369997"/>
            <a:ext cx="861499" cy="615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626ECE-0154-5C52-1D7B-3D9554BF9F79}"/>
              </a:ext>
            </a:extLst>
          </p:cNvPr>
          <p:cNvSpPr txBox="1"/>
          <p:nvPr/>
        </p:nvSpPr>
        <p:spPr>
          <a:xfrm>
            <a:off x="3953344" y="2416163"/>
            <a:ext cx="5938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 strong Nu due to polarizability: Sulfur is a large atom, and electrons are far away from the nucleus; weak base)</a:t>
            </a:r>
            <a:r>
              <a:rPr lang="en-CH" dirty="0">
                <a:effectLst/>
              </a:rPr>
              <a:t>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3BAD5-4CB9-67F6-8E1F-155522BA143B}"/>
              </a:ext>
            </a:extLst>
          </p:cNvPr>
          <p:cNvSpPr txBox="1"/>
          <p:nvPr/>
        </p:nvSpPr>
        <p:spPr>
          <a:xfrm>
            <a:off x="1267905" y="3749340"/>
            <a:ext cx="16166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 dirty="0">
                <a:solidFill>
                  <a:schemeClr val="bg2">
                    <a:lumMod val="50000"/>
                  </a:schemeClr>
                </a:solidFill>
              </a:rPr>
              <a:t>Base only: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579D24-2B97-6945-E641-9B06BB00DE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5068" y="3016252"/>
            <a:ext cx="709816" cy="6286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F48DC5-6FB9-6366-4BAE-5B1E3B25D3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3512" y="3720343"/>
            <a:ext cx="901977" cy="817680"/>
          </a:xfrm>
          <a:prstGeom prst="rect">
            <a:avLst/>
          </a:prstGeom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67F0D540-1E5B-2D36-E544-591BEBB2025B}"/>
              </a:ext>
            </a:extLst>
          </p:cNvPr>
          <p:cNvSpPr/>
          <p:nvPr/>
        </p:nvSpPr>
        <p:spPr>
          <a:xfrm>
            <a:off x="3054597" y="1861178"/>
            <a:ext cx="230758" cy="878150"/>
          </a:xfrm>
          <a:prstGeom prst="leftBrace">
            <a:avLst>
              <a:gd name="adj1" fmla="val 8333"/>
              <a:gd name="adj2" fmla="val 8327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89EDA0C-E20E-5C76-F7D2-98A937F5EACA}"/>
              </a:ext>
            </a:extLst>
          </p:cNvPr>
          <p:cNvSpPr/>
          <p:nvPr/>
        </p:nvSpPr>
        <p:spPr>
          <a:xfrm>
            <a:off x="2540219" y="3240522"/>
            <a:ext cx="281400" cy="941492"/>
          </a:xfrm>
          <a:prstGeom prst="leftBrace">
            <a:avLst>
              <a:gd name="adj1" fmla="val 8333"/>
              <a:gd name="adj2" fmla="val 7526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D1E423-1E0F-C62C-5C61-CD2D094D71B5}"/>
              </a:ext>
            </a:extLst>
          </p:cNvPr>
          <p:cNvSpPr txBox="1"/>
          <p:nvPr/>
        </p:nvSpPr>
        <p:spPr>
          <a:xfrm>
            <a:off x="3552638" y="3202356"/>
            <a:ext cx="6165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buSzPts val="1000"/>
              <a:tabLst>
                <a:tab pos="457200" algn="l"/>
              </a:tabLst>
            </a:pPr>
            <a:r>
              <a:rPr lang="en-CH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(tiny atom size, thus, not polarizable; H</a:t>
            </a:r>
            <a:r>
              <a:rPr lang="en-CH" sz="180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H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weak acid)</a:t>
            </a:r>
            <a:endParaRPr lang="en-CH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AA39E1-19C2-B57A-BD4D-BE7458C122C2}"/>
              </a:ext>
            </a:extLst>
          </p:cNvPr>
          <p:cNvSpPr txBox="1"/>
          <p:nvPr/>
        </p:nvSpPr>
        <p:spPr>
          <a:xfrm>
            <a:off x="3619348" y="3909129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(strong base; </a:t>
            </a:r>
            <a:r>
              <a:rPr lang="en-US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methyl</a:t>
            </a:r>
            <a:r>
              <a:rPr lang="zh-CN" altLang="en-US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zh-CN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hindered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CH" dirty="0">
                <a:effectLst/>
              </a:rPr>
              <a:t> 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343263-5B8B-E619-16F8-D7BAC864E0DF}"/>
              </a:ext>
            </a:extLst>
          </p:cNvPr>
          <p:cNvSpPr txBox="1"/>
          <p:nvPr/>
        </p:nvSpPr>
        <p:spPr>
          <a:xfrm>
            <a:off x="1267905" y="4746979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 dirty="0">
                <a:solidFill>
                  <a:schemeClr val="bg2">
                    <a:lumMod val="50000"/>
                  </a:schemeClr>
                </a:solidFill>
              </a:rPr>
              <a:t>Strong nucleophile and base: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57EF3DBA-B4BF-B171-1939-F75AA1030E61}"/>
              </a:ext>
            </a:extLst>
          </p:cNvPr>
          <p:cNvSpPr/>
          <p:nvPr/>
        </p:nvSpPr>
        <p:spPr>
          <a:xfrm>
            <a:off x="4176775" y="4652195"/>
            <a:ext cx="310383" cy="718996"/>
          </a:xfrm>
          <a:prstGeom prst="leftBrace">
            <a:avLst>
              <a:gd name="adj1" fmla="val 8333"/>
              <a:gd name="adj2" fmla="val 3822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93BD297-9D38-AD7A-1298-ECF0B4AD4FB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106" y="5184694"/>
            <a:ext cx="682201" cy="47152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DF0F485-EC9B-4686-38C4-39168283385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2767" y="4512600"/>
            <a:ext cx="688540" cy="4377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217DA77-F3A4-78C6-9300-BDBB5BF8B765}"/>
              </a:ext>
            </a:extLst>
          </p:cNvPr>
          <p:cNvSpPr txBox="1"/>
          <p:nvPr/>
        </p:nvSpPr>
        <p:spPr>
          <a:xfrm>
            <a:off x="5316870" y="4760962"/>
            <a:ext cx="44016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(high electron density on Oxygen; H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and C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OH is a weak acid)</a:t>
            </a:r>
            <a:r>
              <a:rPr lang="en-CH" dirty="0">
                <a:effectLst/>
              </a:rPr>
              <a:t> 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CB9735-5701-09F8-F22D-D1B990F11F82}"/>
              </a:ext>
            </a:extLst>
          </p:cNvPr>
          <p:cNvSpPr txBox="1"/>
          <p:nvPr/>
        </p:nvSpPr>
        <p:spPr>
          <a:xfrm>
            <a:off x="1282395" y="5817140"/>
            <a:ext cx="6099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b="1" dirty="0">
                <a:solidFill>
                  <a:schemeClr val="bg2">
                    <a:lumMod val="50000"/>
                  </a:schemeClr>
                </a:solidFill>
              </a:rPr>
              <a:t>Weak nucleophile and base</a:t>
            </a:r>
            <a:endParaRPr lang="en-GB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A905A277-694F-EC3E-CAEF-A08D8B5C0BEF}"/>
              </a:ext>
            </a:extLst>
          </p:cNvPr>
          <p:cNvSpPr/>
          <p:nvPr/>
        </p:nvSpPr>
        <p:spPr>
          <a:xfrm>
            <a:off x="4100019" y="5764244"/>
            <a:ext cx="387139" cy="844455"/>
          </a:xfrm>
          <a:prstGeom prst="leftBrace">
            <a:avLst>
              <a:gd name="adj1" fmla="val 8333"/>
              <a:gd name="adj2" fmla="val 31523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A black line with letters and a line&#10;&#10;Description automatically generated with medium confidence">
            <a:extLst>
              <a:ext uri="{FF2B5EF4-FFF2-40B4-BE49-F238E27FC236}">
                <a16:creationId xmlns:a16="http://schemas.microsoft.com/office/drawing/2014/main" id="{16B767F0-58D2-87D4-EF26-F902F29AA61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030" y="5530320"/>
            <a:ext cx="982236" cy="671529"/>
          </a:xfrm>
          <a:prstGeom prst="rect">
            <a:avLst/>
          </a:prstGeom>
        </p:spPr>
      </p:pic>
      <p:pic>
        <p:nvPicPr>
          <p:cNvPr id="40" name="Picture 39" descr="A black text with letters and numbers&#10;&#10;Description automatically generated">
            <a:extLst>
              <a:ext uri="{FF2B5EF4-FFF2-40B4-BE49-F238E27FC236}">
                <a16:creationId xmlns:a16="http://schemas.microsoft.com/office/drawing/2014/main" id="{E2AED338-DED8-09C0-1183-68504088B84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7158" y="6186471"/>
            <a:ext cx="952351" cy="67152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A97E764-09A1-CEE2-E985-2E209E90F43A}"/>
              </a:ext>
            </a:extLst>
          </p:cNvPr>
          <p:cNvSpPr txBox="1"/>
          <p:nvPr/>
        </p:nvSpPr>
        <p:spPr>
          <a:xfrm>
            <a:off x="5531138" y="5866084"/>
            <a:ext cx="4521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(Low electron density on Oxygen; H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en-CH" sz="1800" kern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C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OH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CH" sz="1800" kern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</a:t>
            </a:r>
            <a:r>
              <a:rPr lang="en-CH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trong acid)</a:t>
            </a:r>
            <a:r>
              <a:rPr lang="en-CH" dirty="0">
                <a:effectLst/>
              </a:rPr>
              <a:t> 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3C3EDF2-3445-9483-AD55-501FBEBD6FD0}"/>
              </a:ext>
            </a:extLst>
          </p:cNvPr>
          <p:cNvCxnSpPr>
            <a:cxnSpLocks/>
          </p:cNvCxnSpPr>
          <p:nvPr/>
        </p:nvCxnSpPr>
        <p:spPr>
          <a:xfrm>
            <a:off x="9891441" y="2226368"/>
            <a:ext cx="2692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B73CF5F-ACCB-FB27-AC2F-B9EE1542485C}"/>
              </a:ext>
            </a:extLst>
          </p:cNvPr>
          <p:cNvSpPr txBox="1"/>
          <p:nvPr/>
        </p:nvSpPr>
        <p:spPr>
          <a:xfrm>
            <a:off x="10236086" y="2060020"/>
            <a:ext cx="688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>
                <a:solidFill>
                  <a:srgbClr val="E3000D"/>
                </a:solidFill>
              </a:rPr>
              <a:t>SN2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EA2BB7F-6D61-5621-B2CF-5FED762B807B}"/>
              </a:ext>
            </a:extLst>
          </p:cNvPr>
          <p:cNvCxnSpPr>
            <a:cxnSpLocks/>
          </p:cNvCxnSpPr>
          <p:nvPr/>
        </p:nvCxnSpPr>
        <p:spPr>
          <a:xfrm>
            <a:off x="9967744" y="3714088"/>
            <a:ext cx="2692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8334C99A-1634-6FA5-1E4A-4F267C1B7E28}"/>
              </a:ext>
            </a:extLst>
          </p:cNvPr>
          <p:cNvSpPr txBox="1"/>
          <p:nvPr/>
        </p:nvSpPr>
        <p:spPr>
          <a:xfrm>
            <a:off x="10308906" y="3518507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400" b="1" dirty="0">
                <a:solidFill>
                  <a:srgbClr val="E3000D"/>
                </a:solidFill>
              </a:rPr>
              <a:t>E2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C3B264D-D597-DC5D-B5E3-019F5BEDAD4A}"/>
              </a:ext>
            </a:extLst>
          </p:cNvPr>
          <p:cNvCxnSpPr>
            <a:cxnSpLocks/>
          </p:cNvCxnSpPr>
          <p:nvPr/>
        </p:nvCxnSpPr>
        <p:spPr>
          <a:xfrm>
            <a:off x="9718489" y="5084127"/>
            <a:ext cx="2692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53CE281-49E7-2BCC-55E2-1515DA40B912}"/>
              </a:ext>
            </a:extLst>
          </p:cNvPr>
          <p:cNvSpPr txBox="1"/>
          <p:nvPr/>
        </p:nvSpPr>
        <p:spPr>
          <a:xfrm>
            <a:off x="9967744" y="4854135"/>
            <a:ext cx="1671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b="1" dirty="0">
                <a:solidFill>
                  <a:srgbClr val="E3000D"/>
                </a:solidFill>
              </a:rPr>
              <a:t>SN2 &amp; E2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AA38D3A-8F06-A0F2-E37E-E62F254911DB}"/>
              </a:ext>
            </a:extLst>
          </p:cNvPr>
          <p:cNvCxnSpPr>
            <a:cxnSpLocks/>
          </p:cNvCxnSpPr>
          <p:nvPr/>
        </p:nvCxnSpPr>
        <p:spPr>
          <a:xfrm>
            <a:off x="9772279" y="6084343"/>
            <a:ext cx="26922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37A00C0-D469-81A1-0375-CEB84AA1E6B3}"/>
              </a:ext>
            </a:extLst>
          </p:cNvPr>
          <p:cNvSpPr txBox="1"/>
          <p:nvPr/>
        </p:nvSpPr>
        <p:spPr>
          <a:xfrm>
            <a:off x="10138616" y="5855449"/>
            <a:ext cx="188174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b="1" dirty="0">
                <a:solidFill>
                  <a:srgbClr val="E3000D"/>
                </a:solidFill>
              </a:rPr>
              <a:t>SN2 &amp; E2</a:t>
            </a:r>
          </a:p>
          <a:p>
            <a:r>
              <a:rPr lang="en-CH" sz="1333" b="1" dirty="0">
                <a:solidFill>
                  <a:srgbClr val="E3000D"/>
                </a:solidFill>
              </a:rPr>
              <a:t>(low yields)</a:t>
            </a:r>
          </a:p>
        </p:txBody>
      </p:sp>
    </p:spTree>
    <p:extLst>
      <p:ext uri="{BB962C8B-B14F-4D97-AF65-F5344CB8AC3E}">
        <p14:creationId xmlns:p14="http://schemas.microsoft.com/office/powerpoint/2010/main" val="17372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9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40C5-37F5-592F-5D65-5DFB4301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7.2 b Substitution vs. elimination</a:t>
            </a:r>
          </a:p>
        </p:txBody>
      </p:sp>
      <p:pic>
        <p:nvPicPr>
          <p:cNvPr id="4" name="image30.png" descr="A diagram of different chemical formulas&#10;&#10;Description automatically generated with medium confidence">
            <a:extLst>
              <a:ext uri="{FF2B5EF4-FFF2-40B4-BE49-F238E27FC236}">
                <a16:creationId xmlns:a16="http://schemas.microsoft.com/office/drawing/2014/main" id="{73E90E58-B834-0A66-0AED-BEC5010351E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8297" y="2274838"/>
            <a:ext cx="4848986" cy="2484157"/>
          </a:xfrm>
          <a:prstGeom prst="rect">
            <a:avLst/>
          </a:prstGeom>
          <a:ln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42CB4-BC0B-23DA-BB41-4B45543C7145}"/>
              </a:ext>
            </a:extLst>
          </p:cNvPr>
          <p:cNvSpPr txBox="1"/>
          <p:nvPr/>
        </p:nvSpPr>
        <p:spPr>
          <a:xfrm>
            <a:off x="5632515" y="2274838"/>
            <a:ext cx="66883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Primary haloalkane + strong Nu </a:t>
            </a:r>
            <a:r>
              <a:rPr lang="en-GB" sz="2000" b="1" dirty="0">
                <a:solidFill>
                  <a:srgbClr val="E3000D"/>
                </a:solidFill>
                <a:latin typeface="+mj-lt"/>
              </a:rPr>
              <a:t>= SN2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Nucleophilicity of halides in aprotic solvent (F−&gt;Cl−&gt;Br−&gt;I−).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In protic solvent: F−&lt;Cl−&lt;Br−&lt;I−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i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b. Primary haloalkane + strong Base = </a:t>
            </a:r>
            <a:r>
              <a:rPr lang="en-GB" sz="2000" b="1" dirty="0">
                <a:solidFill>
                  <a:srgbClr val="E3000D"/>
                </a:solidFill>
                <a:latin typeface="+mj-lt"/>
              </a:rPr>
              <a:t>E2</a:t>
            </a:r>
          </a:p>
          <a:p>
            <a:pPr marL="342900" indent="-342900">
              <a:buAutoNum type="alphaLcPeriod"/>
            </a:pPr>
            <a:endParaRPr lang="en-GB" sz="2000" b="1" dirty="0">
              <a:solidFill>
                <a:srgbClr val="E3000D"/>
              </a:solidFill>
              <a:latin typeface="+mj-lt"/>
            </a:endParaRP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c. Secondary haloalkane + strong Base/Nu = </a:t>
            </a:r>
            <a:r>
              <a:rPr lang="en-GB" sz="2000" b="1" dirty="0">
                <a:solidFill>
                  <a:srgbClr val="E3000D"/>
                </a:solidFill>
                <a:latin typeface="+mj-lt"/>
              </a:rPr>
              <a:t>SN2&amp;E2</a:t>
            </a:r>
          </a:p>
          <a:p>
            <a:pPr marL="342900" indent="-342900">
              <a:buAutoNum type="alphaLcPeriod"/>
            </a:pPr>
            <a:endParaRPr lang="en-GB" sz="2000" b="1" dirty="0">
              <a:solidFill>
                <a:srgbClr val="E3000D"/>
              </a:solidFill>
              <a:latin typeface="+mj-lt"/>
            </a:endParaRPr>
          </a:p>
          <a:p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d. Tertiary haloalkane + strong Base/Nu = </a:t>
            </a:r>
            <a:r>
              <a:rPr lang="en-GB" sz="2000" b="1" dirty="0">
                <a:solidFill>
                  <a:srgbClr val="E3000D"/>
                </a:solidFill>
                <a:latin typeface="+mj-lt"/>
              </a:rPr>
              <a:t>E2</a:t>
            </a:r>
          </a:p>
        </p:txBody>
      </p:sp>
    </p:spTree>
    <p:extLst>
      <p:ext uri="{BB962C8B-B14F-4D97-AF65-F5344CB8AC3E}">
        <p14:creationId xmlns:p14="http://schemas.microsoft.com/office/powerpoint/2010/main" val="84929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AA701-775C-9676-BF68-E43C1253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7.3 E1cb Elimination</a:t>
            </a:r>
            <a:r>
              <a:rPr lang="en-CH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C48EC-5531-B57C-1775-78A48DEC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96" y="4746527"/>
            <a:ext cx="6569531" cy="20124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58429-EE9A-649B-444A-EEF81E46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56" y="1760855"/>
            <a:ext cx="7772400" cy="2249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D42397-950C-4B08-40B3-A885C9D8B8CB}"/>
              </a:ext>
            </a:extLst>
          </p:cNvPr>
          <p:cNvSpPr txBox="1"/>
          <p:nvPr/>
        </p:nvSpPr>
        <p:spPr>
          <a:xfrm>
            <a:off x="1121790" y="4298623"/>
            <a:ext cx="1706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37CF2F-47C1-8765-FE1B-94E5A3E9CE89}"/>
              </a:ext>
            </a:extLst>
          </p:cNvPr>
          <p:cNvSpPr txBox="1"/>
          <p:nvPr/>
        </p:nvSpPr>
        <p:spPr>
          <a:xfrm>
            <a:off x="7437747" y="4483289"/>
            <a:ext cx="45939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effectLst/>
                <a:latin typeface="+mj-lt"/>
              </a:rPr>
              <a:t>In step 1, an alpha-carbon is deprotonated to produce an enolate.</a:t>
            </a:r>
          </a:p>
          <a:p>
            <a:endParaRPr lang="en-GB" sz="2000" dirty="0">
              <a:effectLst/>
              <a:latin typeface="+mj-lt"/>
            </a:endParaRPr>
          </a:p>
          <a:p>
            <a:r>
              <a:rPr lang="en-GB" sz="2000" dirty="0">
                <a:effectLst/>
                <a:latin typeface="+mj-lt"/>
              </a:rPr>
              <a:t>In step 2, the excess electron density on the enolate expels a leaving group at the </a:t>
            </a:r>
            <a:r>
              <a:rPr lang="en-GB" sz="2000" dirty="0">
                <a:latin typeface="+mj-lt"/>
              </a:rPr>
              <a:t>b</a:t>
            </a:r>
            <a:r>
              <a:rPr lang="en-GB" sz="2000" dirty="0">
                <a:effectLst/>
                <a:latin typeface="+mj-lt"/>
              </a:rPr>
              <a:t> position.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1357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214E-9638-F9F4-BD66-0F1EFA3C5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</a:t>
            </a:r>
            <a:r>
              <a:rPr lang="en-CH" dirty="0"/>
              <a:t>Electrophilic addition of HBr to </a:t>
            </a:r>
            <a:r>
              <a:rPr lang="en-GB" dirty="0"/>
              <a:t>symmetric alkenes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EDB492-F503-E60B-FAF1-E8D70F805342}"/>
              </a:ext>
            </a:extLst>
          </p:cNvPr>
          <p:cNvSpPr txBox="1"/>
          <p:nvPr/>
        </p:nvSpPr>
        <p:spPr>
          <a:xfrm>
            <a:off x="204847" y="1997838"/>
            <a:ext cx="46967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H" sz="1600" b="1" u="sng" dirty="0">
                <a:solidFill>
                  <a:srgbClr val="004AE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Addition of HBr to an alkene is </a:t>
            </a:r>
            <a:r>
              <a:rPr lang="en-CH" sz="1600" b="1" i="1" u="sng" dirty="0">
                <a:solidFill>
                  <a:srgbClr val="004AE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CH" sz="1600" b="1" u="sng" dirty="0">
                <a:solidFill>
                  <a:srgbClr val="004AEA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stereoselective: </a:t>
            </a:r>
          </a:p>
          <a:p>
            <a:pPr algn="just"/>
            <a:endParaRPr lang="en-CH" sz="1600" dirty="0">
              <a:solidFill>
                <a:srgbClr val="FF00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case of symmetric alkenes: 2 identical stable carbocation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CH" sz="1600" dirty="0">
              <a:solidFill>
                <a:schemeClr val="tx1">
                  <a:lumMod val="50000"/>
                </a:schemeClr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chemeClr val="tx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 reaction results in racemization at </a:t>
            </a:r>
            <a:r>
              <a:rPr lang="en-CH" sz="1600" i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both 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of the alkene carbons.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initial proton abstraction step creates a </a:t>
            </a:r>
            <a:r>
              <a:rPr lang="en-CH" sz="16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new chiral center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and because the acidic proton could be added to either side of the planar alkene carbon with equal probability, the center could have either </a:t>
            </a:r>
            <a:r>
              <a:rPr lang="en-CH" sz="1600" i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CH" sz="1600" i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 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configuration. </a:t>
            </a:r>
            <a:endParaRPr lang="en-CH" sz="1600" dirty="0">
              <a:solidFill>
                <a:schemeClr val="tx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 descr="A diagram of a chemical reaction&#10;&#10;Description automatically generated with medium confidence">
            <a:extLst>
              <a:ext uri="{FF2B5EF4-FFF2-40B4-BE49-F238E27FC236}">
                <a16:creationId xmlns:a16="http://schemas.microsoft.com/office/drawing/2014/main" id="{734E62D3-F670-5360-C11A-127ED16D5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79" y="2639672"/>
            <a:ext cx="5522930" cy="40716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24DF67-0AA1-7F61-CF10-6C73A86F520C}"/>
              </a:ext>
            </a:extLst>
          </p:cNvPr>
          <p:cNvSpPr txBox="1"/>
          <p:nvPr/>
        </p:nvSpPr>
        <p:spPr>
          <a:xfrm>
            <a:off x="5190543" y="1397673"/>
            <a:ext cx="585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b="1" dirty="0">
                <a:latin typeface="+mj-lt"/>
                <a:cs typeface="Arial" panose="020B0604020202020204" pitchFamily="34" charset="0"/>
              </a:rPr>
              <a:t>The mechanism:</a:t>
            </a:r>
          </a:p>
          <a:p>
            <a:r>
              <a:rPr lang="en-CH" b="1" dirty="0">
                <a:latin typeface="+mj-lt"/>
                <a:cs typeface="Arial" panose="020B0604020202020204" pitchFamily="34" charset="0"/>
              </a:rPr>
              <a:t>The reaction goes through 2 identical on their stability carbocations!</a:t>
            </a:r>
          </a:p>
          <a:p>
            <a:r>
              <a:rPr lang="en-CH" b="1" dirty="0">
                <a:latin typeface="+mj-lt"/>
                <a:cs typeface="Arial" panose="020B0604020202020204" pitchFamily="34" charset="0"/>
              </a:rPr>
              <a:t>2 stereocenters!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CAB08-C486-F62E-8239-F6F67D5B176B}"/>
              </a:ext>
            </a:extLst>
          </p:cNvPr>
          <p:cNvSpPr txBox="1"/>
          <p:nvPr/>
        </p:nvSpPr>
        <p:spPr>
          <a:xfrm>
            <a:off x="5190543" y="2746670"/>
            <a:ext cx="40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48471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B9ED-16F0-D79A-A6C0-B80BBB6C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recaption from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5AB45-37F0-02E5-D8AF-41A0F9778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E1 Elimination</a:t>
            </a:r>
          </a:p>
          <a:p>
            <a:r>
              <a:rPr lang="en-US" dirty="0"/>
              <a:t>E2 Elimination</a:t>
            </a:r>
          </a:p>
          <a:p>
            <a:r>
              <a:rPr lang="fr-FR" dirty="0"/>
              <a:t>E1cb</a:t>
            </a:r>
            <a:r>
              <a:rPr lang="en-US" dirty="0"/>
              <a:t> Elimination</a:t>
            </a:r>
          </a:p>
          <a:p>
            <a:r>
              <a:rPr lang="fr-FR" dirty="0" err="1"/>
              <a:t>Zaitsev’s</a:t>
            </a:r>
            <a:r>
              <a:rPr lang="fr-FR" dirty="0"/>
              <a:t> </a:t>
            </a:r>
            <a:r>
              <a:rPr lang="fr-FR" dirty="0" err="1"/>
              <a:t>rule</a:t>
            </a:r>
            <a:endParaRPr lang="fr-FR" dirty="0"/>
          </a:p>
          <a:p>
            <a:r>
              <a:rPr lang="en-CH" dirty="0">
                <a:cs typeface="Arial" panose="020B0604020202020204" pitchFamily="34" charset="0"/>
              </a:rPr>
              <a:t>Substitution vs Elimination </a:t>
            </a:r>
            <a:endParaRPr lang="fr-FR" dirty="0"/>
          </a:p>
          <a:p>
            <a:r>
              <a:rPr lang="fr-FR" dirty="0"/>
              <a:t>Electrophilic Addition</a:t>
            </a:r>
          </a:p>
          <a:p>
            <a:r>
              <a:rPr lang="fr-FR" dirty="0" err="1"/>
              <a:t>Markovnikov’s</a:t>
            </a:r>
            <a:r>
              <a:rPr lang="fr-FR" dirty="0"/>
              <a:t> Rule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D01B-76A7-A74D-D5A1-3A0D91D8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7.4 </a:t>
            </a:r>
            <a:r>
              <a:rPr lang="en-CH" dirty="0"/>
              <a:t>electrophilic addition of HBr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66D504-7EFB-9C23-010B-180DCF5FE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61" y="27243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7" descr="A black arrow pointing to a black line&#10;&#10;Description automatically generated">
            <a:extLst>
              <a:ext uri="{FF2B5EF4-FFF2-40B4-BE49-F238E27FC236}">
                <a16:creationId xmlns:a16="http://schemas.microsoft.com/office/drawing/2014/main" id="{F300090B-FA4F-CF45-B6EF-B02C91308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76" y="2142014"/>
            <a:ext cx="57404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8CDAA8-5E51-EF13-AC51-6569D5769A64}"/>
              </a:ext>
            </a:extLst>
          </p:cNvPr>
          <p:cNvSpPr txBox="1"/>
          <p:nvPr/>
        </p:nvSpPr>
        <p:spPr>
          <a:xfrm>
            <a:off x="763571" y="2039660"/>
            <a:ext cx="40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AAA75C8-DF3E-9FF2-9556-064BC8ECF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961" y="39167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6" descr="A diagram of a hexagon with arrows pointing to the hexagon&#10;&#10;Description automatically generated">
            <a:extLst>
              <a:ext uri="{FF2B5EF4-FFF2-40B4-BE49-F238E27FC236}">
                <a16:creationId xmlns:a16="http://schemas.microsoft.com/office/drawing/2014/main" id="{D0B29445-FA2D-1688-B1EB-9E87904E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14" y="4532705"/>
            <a:ext cx="34417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6CE0A-5A53-5AC0-206C-60623894C2A5}"/>
              </a:ext>
            </a:extLst>
          </p:cNvPr>
          <p:cNvSpPr txBox="1"/>
          <p:nvPr/>
        </p:nvSpPr>
        <p:spPr>
          <a:xfrm>
            <a:off x="838200" y="4189290"/>
            <a:ext cx="405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C)</a:t>
            </a:r>
          </a:p>
        </p:txBody>
      </p:sp>
      <p:pic>
        <p:nvPicPr>
          <p:cNvPr id="8" name="Picture 6" descr="A diagram of a hexagon with arrows pointing to the hexagon&#10;&#10;Description automatically generated">
            <a:extLst>
              <a:ext uri="{FF2B5EF4-FFF2-40B4-BE49-F238E27FC236}">
                <a16:creationId xmlns:a16="http://schemas.microsoft.com/office/drawing/2014/main" id="{8CF26126-2BC0-7D89-4D87-AD2192C5F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7" r="19449"/>
          <a:stretch>
            <a:fillRect/>
          </a:stretch>
        </p:blipFill>
        <p:spPr bwMode="auto">
          <a:xfrm>
            <a:off x="2273074" y="5375275"/>
            <a:ext cx="82409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9CD67E-21B0-A5A0-18AE-F76C415DD2F6}"/>
              </a:ext>
            </a:extLst>
          </p:cNvPr>
          <p:cNvSpPr txBox="1"/>
          <p:nvPr/>
        </p:nvSpPr>
        <p:spPr>
          <a:xfrm>
            <a:off x="2968157" y="5949719"/>
            <a:ext cx="29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93F9DC-32FA-0F79-EF64-5BD4B6C54836}"/>
              </a:ext>
            </a:extLst>
          </p:cNvPr>
          <p:cNvSpPr/>
          <p:nvPr/>
        </p:nvSpPr>
        <p:spPr>
          <a:xfrm>
            <a:off x="2936964" y="5974185"/>
            <a:ext cx="320400" cy="320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550232E-E480-24DE-2DF3-971B51C93007}"/>
              </a:ext>
            </a:extLst>
          </p:cNvPr>
          <p:cNvCxnSpPr>
            <a:cxnSpLocks/>
          </p:cNvCxnSpPr>
          <p:nvPr/>
        </p:nvCxnSpPr>
        <p:spPr>
          <a:xfrm flipH="1" flipV="1">
            <a:off x="3257364" y="6122266"/>
            <a:ext cx="479258" cy="121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B55D8CB-FF95-015A-AD0E-662317EAC287}"/>
              </a:ext>
            </a:extLst>
          </p:cNvPr>
          <p:cNvSpPr txBox="1"/>
          <p:nvPr/>
        </p:nvSpPr>
        <p:spPr>
          <a:xfrm>
            <a:off x="3911076" y="5974185"/>
            <a:ext cx="2184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 a </a:t>
            </a:r>
            <a:r>
              <a:rPr lang="en-US" dirty="0" err="1"/>
              <a:t>charal</a:t>
            </a:r>
            <a:r>
              <a:rPr lang="en-US" dirty="0"/>
              <a:t> center</a:t>
            </a:r>
          </a:p>
        </p:txBody>
      </p:sp>
    </p:spTree>
    <p:extLst>
      <p:ext uri="{BB962C8B-B14F-4D97-AF65-F5344CB8AC3E}">
        <p14:creationId xmlns:p14="http://schemas.microsoft.com/office/powerpoint/2010/main" val="97064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496-AF28-C5D9-7FF6-D8DFF9F6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</a:t>
            </a:r>
            <a:r>
              <a:rPr lang="en-US" altLang="zh-CN" dirty="0"/>
              <a:t>5</a:t>
            </a:r>
            <a:r>
              <a:rPr lang="en-US" dirty="0"/>
              <a:t> </a:t>
            </a:r>
            <a:r>
              <a:rPr lang="en-CH" dirty="0"/>
              <a:t>Electrophilic addition of HBr to non-</a:t>
            </a:r>
            <a:r>
              <a:rPr lang="en-GB" dirty="0"/>
              <a:t>symmetric alkenes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6A8C4-C995-7254-1189-1D95080F0DBA}"/>
              </a:ext>
            </a:extLst>
          </p:cNvPr>
          <p:cNvSpPr txBox="1"/>
          <p:nvPr/>
        </p:nvSpPr>
        <p:spPr>
          <a:xfrm>
            <a:off x="686250" y="2044005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600" b="1" dirty="0">
                <a:solidFill>
                  <a:srgbClr val="004AEA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H" sz="1600" b="1" u="sng" dirty="0">
                <a:solidFill>
                  <a:srgbClr val="004AEA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 regioselectivity of electrophilic addition </a:t>
            </a:r>
            <a:r>
              <a:rPr lang="en-US" sz="1600" b="1" u="sng" dirty="0">
                <a:solidFill>
                  <a:srgbClr val="004AEA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rule : </a:t>
            </a:r>
          </a:p>
          <a:p>
            <a:endParaRPr lang="en-US" sz="1600" b="1" dirty="0">
              <a:solidFill>
                <a:srgbClr val="FF000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When an asymmetrical alkene undergoes electrophilic addition, the product that predominates is the one that results from the more stable of the two possible carbocation intermediates. </a:t>
            </a:r>
          </a:p>
        </p:txBody>
      </p:sp>
      <p:pic>
        <p:nvPicPr>
          <p:cNvPr id="7" name="Picture 6" descr="A diagram of a chemical reaction&#10;&#10;Description automatically generated with medium confidence">
            <a:extLst>
              <a:ext uri="{FF2B5EF4-FFF2-40B4-BE49-F238E27FC236}">
                <a16:creationId xmlns:a16="http://schemas.microsoft.com/office/drawing/2014/main" id="{5CF9D942-0328-4F6E-3A95-322E33E42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4885"/>
            <a:ext cx="5374360" cy="3018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515B6E-9561-7E57-13FD-E465667B8950}"/>
              </a:ext>
            </a:extLst>
          </p:cNvPr>
          <p:cNvSpPr txBox="1"/>
          <p:nvPr/>
        </p:nvSpPr>
        <p:spPr>
          <a:xfrm>
            <a:off x="5733609" y="1783455"/>
            <a:ext cx="60991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lphaUcParenBoth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hen HBr is added, it is the </a:t>
            </a:r>
            <a:r>
              <a:rPr lang="en-CH" sz="1600" i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less 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substituted carbocation that forms faster in the rate- determining protonation step, because in this intermediate the carbon bearing the positive charge is located further away from the electron-withdrawing, cation-destabilizing fluorine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(CF</a:t>
            </a:r>
            <a:r>
              <a:rPr lang="en-US" sz="1600" baseline="-25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CH" sz="16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228600" indent="-228600">
              <a:buAutoNum type="alphaUcParenBoth"/>
            </a:pPr>
            <a:endParaRPr lang="en-CH" sz="1600" dirty="0">
              <a:solidFill>
                <a:schemeClr val="tx1">
                  <a:lumMod val="50000"/>
                </a:schemeClr>
              </a:solidFill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7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C29C-E87F-5FA6-4DED-EEBFC19F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</a:t>
            </a:r>
            <a:r>
              <a:rPr lang="en-US" altLang="zh-CN" dirty="0"/>
              <a:t>5</a:t>
            </a:r>
            <a:r>
              <a:rPr lang="en-US" dirty="0"/>
              <a:t> </a:t>
            </a:r>
            <a:r>
              <a:rPr lang="en-CH" dirty="0"/>
              <a:t>Electrophilic addition of HBr to non-</a:t>
            </a:r>
            <a:r>
              <a:rPr lang="en-GB" dirty="0"/>
              <a:t>symmetric alkenes </a:t>
            </a:r>
            <a:endParaRPr lang="en-US" dirty="0"/>
          </a:p>
        </p:txBody>
      </p:sp>
      <p:pic>
        <p:nvPicPr>
          <p:cNvPr id="6146" name="Picture 10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D783DF9-D4C9-01AE-5229-7B551642A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1952625"/>
            <a:ext cx="4216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9" descr="A diagram of chemical formulas&#10;&#10;Description automatically generated">
            <a:extLst>
              <a:ext uri="{FF2B5EF4-FFF2-40B4-BE49-F238E27FC236}">
                <a16:creationId xmlns:a16="http://schemas.microsoft.com/office/drawing/2014/main" id="{DC1BD0DE-08E1-C96F-2C4A-8A251FA9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5775"/>
            <a:ext cx="27686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60EB67-BEF1-47E9-8649-BEE44C0B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44" y="1690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329FC-0003-77AA-DEA6-D30F020A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44" y="3671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52749-9C5F-C0F0-66C3-D35390A85418}"/>
              </a:ext>
            </a:extLst>
          </p:cNvPr>
          <p:cNvSpPr txBox="1"/>
          <p:nvPr/>
        </p:nvSpPr>
        <p:spPr>
          <a:xfrm>
            <a:off x="1140644" y="180709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265F8-F267-DF37-E57A-D4F7EE4264AF}"/>
              </a:ext>
            </a:extLst>
          </p:cNvPr>
          <p:cNvSpPr txBox="1"/>
          <p:nvPr/>
        </p:nvSpPr>
        <p:spPr>
          <a:xfrm>
            <a:off x="1094426" y="3586441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136D9F-5866-6B0D-89D4-28FBA0AD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520" y="4041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9" name="Picture 2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D1835159-4097-33B8-B963-71EF6CE5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20" y="3674359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02C323FA-CED9-347E-29C3-AD4C43E4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978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1" name="Picture 1" descr="A chemical formula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3E7F168C-1852-DF70-D321-CD5335A3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025" y="3610792"/>
            <a:ext cx="330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6C52A3-6413-DC94-D14A-E13126912D5D}"/>
              </a:ext>
            </a:extLst>
          </p:cNvPr>
          <p:cNvSpPr txBox="1"/>
          <p:nvPr/>
        </p:nvSpPr>
        <p:spPr>
          <a:xfrm>
            <a:off x="9231198" y="4325422"/>
            <a:ext cx="6999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Markovnikov’s</a:t>
            </a:r>
            <a:r>
              <a:rPr lang="fr-FR" dirty="0"/>
              <a:t> Rule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26AA0-2779-8582-C337-EDB287B03528}"/>
              </a:ext>
            </a:extLst>
          </p:cNvPr>
          <p:cNvSpPr txBox="1"/>
          <p:nvPr/>
        </p:nvSpPr>
        <p:spPr>
          <a:xfrm>
            <a:off x="1094426" y="5228324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2A9FDA2D-03A6-24D4-E9FC-6C98132EC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514" y="50078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53" name="Picture 7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B0F872B1-E667-75CE-85A9-1B24D577E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6" b="-3648"/>
          <a:stretch>
            <a:fillRect/>
          </a:stretch>
        </p:blipFill>
        <p:spPr bwMode="auto">
          <a:xfrm>
            <a:off x="2018514" y="4808752"/>
            <a:ext cx="4615338" cy="204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Solved Determine whether a carbocation is stabilized by an | Chegg.com">
            <a:extLst>
              <a:ext uri="{FF2B5EF4-FFF2-40B4-BE49-F238E27FC236}">
                <a16:creationId xmlns:a16="http://schemas.microsoft.com/office/drawing/2014/main" id="{11C9293A-A708-FCAC-DF49-9DAB66A14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5" t="36291" r="79474" b="48646"/>
          <a:stretch/>
        </p:blipFill>
        <p:spPr bwMode="auto">
          <a:xfrm>
            <a:off x="7560558" y="5097153"/>
            <a:ext cx="949227" cy="10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olved Determine whether a carbocation is stabilized by an | Chegg.com">
            <a:extLst>
              <a:ext uri="{FF2B5EF4-FFF2-40B4-BE49-F238E27FC236}">
                <a16:creationId xmlns:a16="http://schemas.microsoft.com/office/drawing/2014/main" id="{7CE88254-185C-C5B0-5372-57864A234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5" t="35603" r="44254" b="49334"/>
          <a:stretch/>
        </p:blipFill>
        <p:spPr bwMode="auto">
          <a:xfrm>
            <a:off x="9342289" y="5081146"/>
            <a:ext cx="831197" cy="10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010820-F764-DF05-BFA0-CAE010B4F04B}"/>
              </a:ext>
            </a:extLst>
          </p:cNvPr>
          <p:cNvSpPr txBox="1"/>
          <p:nvPr/>
        </p:nvSpPr>
        <p:spPr>
          <a:xfrm>
            <a:off x="7107025" y="6203459"/>
            <a:ext cx="81164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 can stabilize the carbocation through resonance.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108E46-B07F-B1C3-4797-75AEB6EDFCBF}"/>
              </a:ext>
            </a:extLst>
          </p:cNvPr>
          <p:cNvCxnSpPr>
            <a:cxnSpLocks/>
            <a:stCxn id="6158" idx="3"/>
          </p:cNvCxnSpPr>
          <p:nvPr/>
        </p:nvCxnSpPr>
        <p:spPr>
          <a:xfrm flipV="1">
            <a:off x="8509785" y="5613662"/>
            <a:ext cx="605935" cy="1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C0114C58-E899-7596-A101-23F093F0C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888" y="5957377"/>
            <a:ext cx="956166" cy="86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22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C29C-E87F-5FA6-4DED-EEBFC19F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7.</a:t>
            </a:r>
            <a:r>
              <a:rPr lang="en-US" altLang="zh-CN" dirty="0"/>
              <a:t>5</a:t>
            </a:r>
            <a:r>
              <a:rPr lang="en-US" dirty="0"/>
              <a:t> </a:t>
            </a:r>
            <a:r>
              <a:rPr lang="en-CH" dirty="0"/>
              <a:t>Electrophilic addition of HBr to non-</a:t>
            </a:r>
            <a:r>
              <a:rPr lang="en-GB" dirty="0"/>
              <a:t>symmetric alkenes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0EB67-BEF1-47E9-8649-BEE44C0B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44" y="16906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329FC-0003-77AA-DEA6-D30F020A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0644" y="36718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52749-9C5F-C0F0-66C3-D35390A85418}"/>
              </a:ext>
            </a:extLst>
          </p:cNvPr>
          <p:cNvSpPr txBox="1"/>
          <p:nvPr/>
        </p:nvSpPr>
        <p:spPr>
          <a:xfrm>
            <a:off x="1140644" y="180709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265F8-F267-DF37-E57A-D4F7EE4264AF}"/>
              </a:ext>
            </a:extLst>
          </p:cNvPr>
          <p:cNvSpPr txBox="1"/>
          <p:nvPr/>
        </p:nvSpPr>
        <p:spPr>
          <a:xfrm>
            <a:off x="1094426" y="3586441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136D9F-5866-6B0D-89D4-28FBA0AD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520" y="404122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02C323FA-CED9-347E-29C3-AD4C43E45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978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C52A3-6413-DC94-D14A-E13126912D5D}"/>
              </a:ext>
            </a:extLst>
          </p:cNvPr>
          <p:cNvSpPr txBox="1"/>
          <p:nvPr/>
        </p:nvSpPr>
        <p:spPr>
          <a:xfrm>
            <a:off x="6096000" y="2252393"/>
            <a:ext cx="6999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Markovnikov’s</a:t>
            </a:r>
            <a:r>
              <a:rPr lang="fr-FR" dirty="0"/>
              <a:t> Rule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2EEB6-C947-B53E-22AF-E62A933E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9643" y="1255990"/>
            <a:ext cx="10533293" cy="39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6" descr="A chemical formula of a person&#10;&#10;Description automatically generated">
            <a:extLst>
              <a:ext uri="{FF2B5EF4-FFF2-40B4-BE49-F238E27FC236}">
                <a16:creationId xmlns:a16="http://schemas.microsoft.com/office/drawing/2014/main" id="{51CEBFD2-6753-E246-8B2D-199E0A60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643" y="1713190"/>
            <a:ext cx="2677212" cy="15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F5DE445-78C0-77E1-78B5-FC207A8EA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920" y="1301474"/>
            <a:ext cx="9724533" cy="36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5" descr="A molecule with a red line&#10;&#10;Description automatically generated with medium confidence">
            <a:extLst>
              <a:ext uri="{FF2B5EF4-FFF2-40B4-BE49-F238E27FC236}">
                <a16:creationId xmlns:a16="http://schemas.microsoft.com/office/drawing/2014/main" id="{7C4488C6-AA60-C020-6927-2A243EFB9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20" y="1758674"/>
            <a:ext cx="820508" cy="138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372A92DA-2420-CE07-A1E1-E534D0259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142" y="31837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3" name="Picture 4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2753BA6E-9E17-EB35-8B11-E282C18FA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42" y="3640924"/>
            <a:ext cx="3708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extLst>
              <a:ext uri="{FF2B5EF4-FFF2-40B4-BE49-F238E27FC236}">
                <a16:creationId xmlns:a16="http://schemas.microsoft.com/office/drawing/2014/main" id="{A808A6C6-E620-95A0-F870-E990CC357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D922984-279D-9A9D-0DC0-D418F4DD2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006" y="30496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7" name="Picture 3" descr="A diagram of a molecule&#10;&#10;Description automatically generated with medium confidence">
            <a:extLst>
              <a:ext uri="{FF2B5EF4-FFF2-40B4-BE49-F238E27FC236}">
                <a16:creationId xmlns:a16="http://schemas.microsoft.com/office/drawing/2014/main" id="{61001274-AB06-4E69-0808-D1122EE25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67" y="3345776"/>
            <a:ext cx="2300282" cy="186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0BED80-7DE9-11B2-E74F-ABB12B44AE4F}"/>
              </a:ext>
            </a:extLst>
          </p:cNvPr>
          <p:cNvSpPr txBox="1"/>
          <p:nvPr/>
        </p:nvSpPr>
        <p:spPr>
          <a:xfrm>
            <a:off x="1094426" y="518111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G)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C88BD4C4-0543-D781-1938-FCE6BFEC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971" y="52712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9" name="Picture 2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2B51A28D-8427-DB55-EB21-E6D76C8BB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71" y="5271230"/>
            <a:ext cx="3975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4">
            <a:extLst>
              <a:ext uri="{FF2B5EF4-FFF2-40B4-BE49-F238E27FC236}">
                <a16:creationId xmlns:a16="http://schemas.microsoft.com/office/drawing/2014/main" id="{FA37A634-DC10-2392-9562-40A61F85C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1006" y="5223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81" name="Picture 1" descr="A chemical formula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FCFD92F7-8ECD-B0B4-4EB0-86297D18C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6" y="5223744"/>
            <a:ext cx="3302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D08CC1-5A24-BCD6-CA3F-0CD4B2A09E3E}"/>
              </a:ext>
            </a:extLst>
          </p:cNvPr>
          <p:cNvSpPr txBox="1"/>
          <p:nvPr/>
        </p:nvSpPr>
        <p:spPr>
          <a:xfrm>
            <a:off x="8463699" y="5624935"/>
            <a:ext cx="6999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/>
              <a:t>Markovnikov’s</a:t>
            </a:r>
            <a:r>
              <a:rPr lang="fr-FR" dirty="0"/>
              <a:t>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09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63BF3-7B43-5561-47F1-B5700224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</a:t>
            </a:r>
            <a:r>
              <a:rPr lang="en-CH" dirty="0">
                <a:latin typeface="+mj-lt"/>
                <a:cs typeface="Times New Roman" panose="02020603050405020304" pitchFamily="18" charset="0"/>
              </a:rPr>
              <a:t> E1 vs SN1 vs E2 vs SN2</a:t>
            </a:r>
            <a:endParaRPr lang="en-US" dirty="0"/>
          </a:p>
        </p:txBody>
      </p:sp>
      <p:pic>
        <p:nvPicPr>
          <p:cNvPr id="8194" name="Picture 2" descr="Chapter 9 - Part 9 - Competition between Substitution &amp; Elimination">
            <a:extLst>
              <a:ext uri="{FF2B5EF4-FFF2-40B4-BE49-F238E27FC236}">
                <a16:creationId xmlns:a16="http://schemas.microsoft.com/office/drawing/2014/main" id="{4EF1F7BD-DC63-5A64-B91E-C9DFEF768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15041" r="3124" b="22485"/>
          <a:stretch/>
        </p:blipFill>
        <p:spPr bwMode="auto">
          <a:xfrm>
            <a:off x="679772" y="1803809"/>
            <a:ext cx="5416228" cy="26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28C87-6DDC-EFAC-2E35-E2D25ECACA0D}"/>
              </a:ext>
            </a:extLst>
          </p:cNvPr>
          <p:cNvSpPr txBox="1"/>
          <p:nvPr/>
        </p:nvSpPr>
        <p:spPr>
          <a:xfrm>
            <a:off x="7247168" y="1934560"/>
            <a:ext cx="48606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should consider several factors: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u="none" strike="noStrike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Solvent</a:t>
            </a:r>
            <a: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(may or may not deactivate nucleophile)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Sterics</a:t>
            </a:r>
            <a: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(of substrate or nucleophile;</a:t>
            </a:r>
          </a:p>
          <a:p>
            <a:pPr fontAlgn="base"/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sterics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less second-order reactions, and vice versa)</a:t>
            </a:r>
          </a:p>
          <a:p>
            <a:pPr fontAlgn="base"/>
            <a:endParaRPr lang="en-GB" sz="1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Reagent </a:t>
            </a:r>
            <a:r>
              <a:rPr lang="en-GB" sz="1400" b="1" dirty="0" err="1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pKas</a:t>
            </a:r>
            <a:r>
              <a:rPr lang="en-GB" sz="1400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(high 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pKas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 elimination as a possible side mechanism)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n-GB" sz="14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(high temperatures 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elimination)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Leaving group propensity</a:t>
            </a:r>
            <a:r>
              <a:rPr lang="en-GB" sz="1400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(great leaving groups 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first-order reactions, such as </a:t>
            </a:r>
            <a:r>
              <a:rPr lang="en-GB" sz="14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GB" sz="14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SN1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9AB64-396F-5D8A-BCCD-2482575F6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12" y="4958499"/>
            <a:ext cx="5836392" cy="1826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E405A-057F-ED97-F509-0A5BCDC84145}"/>
              </a:ext>
            </a:extLst>
          </p:cNvPr>
          <p:cNvSpPr txBox="1"/>
          <p:nvPr/>
        </p:nvSpPr>
        <p:spPr>
          <a:xfrm>
            <a:off x="754144" y="4469529"/>
            <a:ext cx="185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Solvent influence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2DBB3-4DB5-15EA-B67F-CDA3A0070D6F}"/>
              </a:ext>
            </a:extLst>
          </p:cNvPr>
          <p:cNvSpPr txBox="1"/>
          <p:nvPr/>
        </p:nvSpPr>
        <p:spPr>
          <a:xfrm>
            <a:off x="679772" y="1575268"/>
            <a:ext cx="439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Basicity and nucleophilicity</a:t>
            </a:r>
            <a:r>
              <a:rPr lang="zh-CN" altLang="en-US" dirty="0"/>
              <a:t> </a:t>
            </a:r>
            <a:r>
              <a:rPr lang="en-US" altLang="zh-CN" dirty="0"/>
              <a:t>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03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6ECF-4540-BBB7-647A-8A3FF23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</a:t>
            </a:r>
            <a:r>
              <a:rPr lang="en-CH" dirty="0">
                <a:latin typeface="+mj-lt"/>
                <a:cs typeface="Times New Roman" panose="02020603050405020304" pitchFamily="18" charset="0"/>
              </a:rPr>
              <a:t> E1 vs SN1 vs E2 vs SN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EFC53-0F93-B8A0-FCDC-8042CD356DC1}"/>
              </a:ext>
            </a:extLst>
          </p:cNvPr>
          <p:cNvSpPr txBox="1"/>
          <p:nvPr/>
        </p:nvSpPr>
        <p:spPr>
          <a:xfrm>
            <a:off x="1140644" y="180709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4D3964-896C-60AB-5488-32BD0E34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2176430"/>
            <a:ext cx="66063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58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AC0E28C0-5487-26D3-51DE-ED078360F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9" y="2055812"/>
            <a:ext cx="2506235" cy="113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1A5ED115-1F8D-CA05-B54D-418247BE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57" descr="A black and red line with a red line&#10;&#10;Description automatically generated with medium confidence">
            <a:extLst>
              <a:ext uri="{FF2B5EF4-FFF2-40B4-BE49-F238E27FC236}">
                <a16:creationId xmlns:a16="http://schemas.microsoft.com/office/drawing/2014/main" id="{868E4A39-8B29-1EA4-0197-84CB2A6D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66" y="2090701"/>
            <a:ext cx="2996442" cy="10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1A7EF9-89B7-7894-A29B-D7E06889D8E6}"/>
              </a:ext>
            </a:extLst>
          </p:cNvPr>
          <p:cNvSpPr txBox="1"/>
          <p:nvPr/>
        </p:nvSpPr>
        <p:spPr>
          <a:xfrm>
            <a:off x="1480009" y="3429000"/>
            <a:ext cx="7277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secondary substrate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not tell much.</a:t>
            </a:r>
          </a:p>
          <a:p>
            <a:pPr marL="342900" indent="-342900">
              <a:buAutoNum type="arabicPeriod"/>
            </a:pPr>
            <a:endParaRPr lang="en-CH" sz="1800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(CH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lang="en-CH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</a:t>
            </a:r>
            <a:r>
              <a:rPr lang="en-CH" sz="1800" kern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</a:t>
            </a:r>
            <a:r>
              <a:rPr lang="en-CH" sz="18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strong base and a very poor nucleophile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owing to its bulkiness and steric hindrance. </a:t>
            </a:r>
          </a:p>
          <a:p>
            <a:pPr marL="342900" indent="-342900">
              <a:buAutoNum type="arabicPeriod"/>
            </a:pPr>
            <a:endParaRPr lang="en-CH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will go E2 reaction.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8" name="Picture 5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FE5AD17-BC0B-13A4-F590-79E282D5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9" y="5321300"/>
            <a:ext cx="57277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664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6ECF-4540-BBB7-647A-8A3FF23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</a:t>
            </a:r>
            <a:r>
              <a:rPr lang="en-CH" dirty="0">
                <a:latin typeface="+mj-lt"/>
                <a:cs typeface="Times New Roman" panose="02020603050405020304" pitchFamily="18" charset="0"/>
              </a:rPr>
              <a:t> E1 vs SN1 vs E2 vs SN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EFC53-0F93-B8A0-FCDC-8042CD356DC1}"/>
              </a:ext>
            </a:extLst>
          </p:cNvPr>
          <p:cNvSpPr txBox="1"/>
          <p:nvPr/>
        </p:nvSpPr>
        <p:spPr>
          <a:xfrm>
            <a:off x="1140644" y="180709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4D3964-896C-60AB-5488-32BD0E34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2176430"/>
            <a:ext cx="66063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15-1F8D-CA05-B54D-418247BE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A7EF9-89B7-7894-A29B-D7E06889D8E6}"/>
              </a:ext>
            </a:extLst>
          </p:cNvPr>
          <p:cNvSpPr txBox="1"/>
          <p:nvPr/>
        </p:nvSpPr>
        <p:spPr>
          <a:xfrm>
            <a:off x="1480009" y="3059800"/>
            <a:ext cx="86852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secondary substrate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not tell much.</a:t>
            </a:r>
          </a:p>
          <a:p>
            <a:pPr marL="342900" indent="-342900">
              <a:buAutoNum type="arabicPeriod"/>
            </a:pPr>
            <a:endParaRPr lang="en-CH" sz="1800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CH" sz="1800" kern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highly polarisable ion. It is also the weak conjugate base of a strong acid (HI). That means, it is </a:t>
            </a:r>
            <a:r>
              <a:rPr lang="en-CH" sz="18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good nucleophile but a poor base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CH" dirty="0">
                <a:effectLst/>
              </a:rPr>
              <a:t> </a:t>
            </a:r>
          </a:p>
          <a:p>
            <a:pPr marL="342900" indent="-342900">
              <a:buAutoNum type="arabicPeriod"/>
            </a:pPr>
            <a:endParaRPr lang="en-CH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Slovent: acetone 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-&gt; polar aprotic solvents -&gt; favor SN2</a:t>
            </a:r>
          </a:p>
          <a:p>
            <a:pPr marL="342900" indent="-342900">
              <a:buAutoNum type="arabicPeriod"/>
            </a:pPr>
            <a:endParaRPr lang="en-US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will go 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</a:rPr>
              <a:t>SN2.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94FBD-A0F7-C914-C7DD-F499A1E0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508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1980FC2-DB77-51C1-CABC-77B62152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09" y="2094431"/>
            <a:ext cx="65168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7" name="Picture 55" descr="A structure of a molecule&#10;&#10;Description automatically generated">
            <a:extLst>
              <a:ext uri="{FF2B5EF4-FFF2-40B4-BE49-F238E27FC236}">
                <a16:creationId xmlns:a16="http://schemas.microsoft.com/office/drawing/2014/main" id="{0492914B-52F2-8599-F3C2-1E838A15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9" y="1757837"/>
            <a:ext cx="2702337" cy="11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50E476A3-BFC9-4AD7-74EE-68226F59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2219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9" name="Picture 54" descr="A chemical formula of a molecule&#10;&#10;Description automatically generated">
            <a:extLst>
              <a:ext uri="{FF2B5EF4-FFF2-40B4-BE49-F238E27FC236}">
                <a16:creationId xmlns:a16="http://schemas.microsoft.com/office/drawing/2014/main" id="{3516C2B4-9C73-BC9B-15AB-5143F25F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7" y="1883111"/>
            <a:ext cx="57277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DFAD0FD5-C789-76FD-2827-83F5CA4F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011614"/>
            <a:ext cx="952725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1" name="Picture 53" descr="A black and blue drawing of a bench and a black arrow&#10;&#10;Description automatically generated">
            <a:extLst>
              <a:ext uri="{FF2B5EF4-FFF2-40B4-BE49-F238E27FC236}">
                <a16:creationId xmlns:a16="http://schemas.microsoft.com/office/drawing/2014/main" id="{4EF63DB9-7845-3F2D-29D8-B781CD42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87" y="5375240"/>
            <a:ext cx="4475823" cy="1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38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6ECF-4540-BBB7-647A-8A3FF23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</a:t>
            </a:r>
            <a:r>
              <a:rPr lang="en-CH" dirty="0">
                <a:latin typeface="+mj-lt"/>
                <a:cs typeface="Times New Roman" panose="02020603050405020304" pitchFamily="18" charset="0"/>
              </a:rPr>
              <a:t> E1 vs SN1 vs E2 vs SN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EFC53-0F93-B8A0-FCDC-8042CD356DC1}"/>
              </a:ext>
            </a:extLst>
          </p:cNvPr>
          <p:cNvSpPr txBox="1"/>
          <p:nvPr/>
        </p:nvSpPr>
        <p:spPr>
          <a:xfrm>
            <a:off x="1140644" y="180709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4D3964-896C-60AB-5488-32BD0E34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2176430"/>
            <a:ext cx="66063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15-1F8D-CA05-B54D-418247BE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A7EF9-89B7-7894-A29B-D7E06889D8E6}"/>
              </a:ext>
            </a:extLst>
          </p:cNvPr>
          <p:cNvSpPr txBox="1"/>
          <p:nvPr/>
        </p:nvSpPr>
        <p:spPr>
          <a:xfrm>
            <a:off x="1140644" y="3169364"/>
            <a:ext cx="5844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secondary substrate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not tell much.</a:t>
            </a:r>
          </a:p>
          <a:p>
            <a:pPr marL="342900" indent="-342900">
              <a:buAutoNum type="arabicPeriod"/>
            </a:pPr>
            <a:endParaRPr lang="en-CH" sz="1800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GB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en-GB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</a:t>
            </a:r>
            <a:r>
              <a:rPr lang="en-GB" sz="1800" kern="0" baseline="-25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GB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a </a:t>
            </a:r>
            <a:r>
              <a:rPr lang="en-GB" sz="18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strong acid</a:t>
            </a:r>
            <a:r>
              <a:rPr lang="en-GB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In the presence of a strong acid, the alcohol will most likely undergo SN1 or E1 reaction.</a:t>
            </a:r>
          </a:p>
          <a:p>
            <a:pPr marL="342900" indent="-342900">
              <a:buAutoNum type="arabicPeriod"/>
            </a:pPr>
            <a:endParaRPr lang="en-CH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3.  </a:t>
            </a:r>
            <a:r>
              <a:rPr lang="en-GB" sz="1800" b="1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Heat </a:t>
            </a:r>
            <a:r>
              <a:rPr lang="en-GB" sz="1800" b="1" kern="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favors</a:t>
            </a:r>
            <a:r>
              <a:rPr lang="en-GB" sz="1800" b="1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elimination</a:t>
            </a: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reaction over substitution </a:t>
            </a:r>
          </a:p>
          <a:p>
            <a:endParaRPr lang="en-US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4.  </a:t>
            </a: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 will go </a:t>
            </a: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</a:rPr>
              <a:t>E1, and based on Zaitsev’s rule. It will be more stable with C.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94FBD-A0F7-C914-C7DD-F499A1E0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508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1980FC2-DB77-51C1-CABC-77B62152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09" y="2094431"/>
            <a:ext cx="65168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E476A3-BFC9-4AD7-74EE-68226F59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2219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FAD0FD5-C789-76FD-2827-83F5CA4F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011614"/>
            <a:ext cx="952725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A6A5BB0-4E4D-048A-0AFE-751924B8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09" y="1409243"/>
            <a:ext cx="102395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89" name="Picture 52" descr="A chemical formula of a hexagon&#10;&#10;Description automatically generated">
            <a:extLst>
              <a:ext uri="{FF2B5EF4-FFF2-40B4-BE49-F238E27FC236}">
                <a16:creationId xmlns:a16="http://schemas.microsoft.com/office/drawing/2014/main" id="{613E1D85-510B-B41C-D501-E7A972E3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09" y="1409243"/>
            <a:ext cx="2677212" cy="12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9688CF5A-20B2-0C82-72FC-AEF2AFDB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43" y="14786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1" name="Picture 51" descr="A molecule of a chemical&#10;&#10;Description automatically generated with medium confidence">
            <a:extLst>
              <a:ext uri="{FF2B5EF4-FFF2-40B4-BE49-F238E27FC236}">
                <a16:creationId xmlns:a16="http://schemas.microsoft.com/office/drawing/2014/main" id="{313C7DA6-BB26-E186-EF72-D718DEBC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43" y="1478677"/>
            <a:ext cx="57404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E954C1C3-281E-25C8-0400-E6A76F43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333" y="1512168"/>
            <a:ext cx="86464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293" name="Picture 50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7D08396C-E502-03AA-D034-58CB27E4E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33" y="3099930"/>
            <a:ext cx="2846139" cy="35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70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6ECF-4540-BBB7-647A-8A3FF23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</a:t>
            </a:r>
            <a:r>
              <a:rPr lang="en-CH" dirty="0">
                <a:latin typeface="+mj-lt"/>
                <a:cs typeface="Times New Roman" panose="02020603050405020304" pitchFamily="18" charset="0"/>
              </a:rPr>
              <a:t> E1 vs SN1 vs E2 vs SN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EFC53-0F93-B8A0-FCDC-8042CD356DC1}"/>
              </a:ext>
            </a:extLst>
          </p:cNvPr>
          <p:cNvSpPr txBox="1"/>
          <p:nvPr/>
        </p:nvSpPr>
        <p:spPr>
          <a:xfrm>
            <a:off x="1140644" y="180709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4D3964-896C-60AB-5488-32BD0E34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2176430"/>
            <a:ext cx="66063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15-1F8D-CA05-B54D-418247BE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A7EF9-89B7-7894-A29B-D7E06889D8E6}"/>
              </a:ext>
            </a:extLst>
          </p:cNvPr>
          <p:cNvSpPr txBox="1"/>
          <p:nvPr/>
        </p:nvSpPr>
        <p:spPr>
          <a:xfrm>
            <a:off x="1140644" y="3169364"/>
            <a:ext cx="5844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tertiary substrate</a:t>
            </a:r>
            <a:r>
              <a:rPr lang="en-US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we can exclude SN2.</a:t>
            </a:r>
            <a:endParaRPr lang="en-CH" sz="1800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CH" sz="1800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CH3OH a weak nucleophile and weak base. </a:t>
            </a:r>
            <a:r>
              <a:rPr lang="en-GB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might be SN1 or E1. </a:t>
            </a:r>
          </a:p>
          <a:p>
            <a:endParaRPr lang="en-CH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CH" kern="0" dirty="0">
                <a:solidFill>
                  <a:srgbClr val="FF0000"/>
                </a:solidFill>
                <a:latin typeface="Arial" panose="020B0604020202020204" pitchFamily="34" charset="0"/>
              </a:rPr>
              <a:t>3. There is no heat. </a:t>
            </a:r>
            <a:r>
              <a:rPr lang="en-CH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SN1 is more likely to predominate at lower temperatures. </a:t>
            </a:r>
          </a:p>
          <a:p>
            <a:endParaRPr lang="en-CH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CH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</a:t>
            </a:r>
            <a:r>
              <a:rPr lang="en-CH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it will go SN1.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94FBD-A0F7-C914-C7DD-F499A1E0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508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1980FC2-DB77-51C1-CABC-77B62152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09" y="2094431"/>
            <a:ext cx="65168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E476A3-BFC9-4AD7-74EE-68226F59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2219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FAD0FD5-C789-76FD-2827-83F5CA4F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011614"/>
            <a:ext cx="952725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A6A5BB0-4E4D-048A-0AFE-751924B8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09" y="1409243"/>
            <a:ext cx="102395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688CF5A-20B2-0C82-72FC-AEF2AFDB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43" y="14786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954C1C3-281E-25C8-0400-E6A76F43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333" y="1512168"/>
            <a:ext cx="86464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87633C8-5C9D-C0BC-B2DB-C06EA4951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692" y="12498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3" name="Picture 49" descr="A molecule of br and ch3&#10;&#10;Description automatically generated">
            <a:extLst>
              <a:ext uri="{FF2B5EF4-FFF2-40B4-BE49-F238E27FC236}">
                <a16:creationId xmlns:a16="http://schemas.microsoft.com/office/drawing/2014/main" id="{71D4A634-520E-A1F1-E56D-71FF9B1A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86" y="1478677"/>
            <a:ext cx="2254906" cy="114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4">
            <a:extLst>
              <a:ext uri="{FF2B5EF4-FFF2-40B4-BE49-F238E27FC236}">
                <a16:creationId xmlns:a16="http://schemas.microsoft.com/office/drawing/2014/main" id="{9F900643-464B-64FA-3FAB-4C3904EC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5" name="Picture 48" descr="A close-up of a chemical structure&#10;&#10;Description automatically generated">
            <a:extLst>
              <a:ext uri="{FF2B5EF4-FFF2-40B4-BE49-F238E27FC236}">
                <a16:creationId xmlns:a16="http://schemas.microsoft.com/office/drawing/2014/main" id="{94A532E3-8B8B-0878-7682-C142C514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66" y="1479097"/>
            <a:ext cx="57277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id="{6076B20F-161D-4279-4158-C15FA7AE8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589" y="36081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317" name="Picture 47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29EBF917-E6A1-5C4B-3D09-472E3A888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89" y="3273045"/>
            <a:ext cx="36957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463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6ECF-4540-BBB7-647A-8A3FF236F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</a:t>
            </a:r>
            <a:r>
              <a:rPr lang="en-CH" dirty="0">
                <a:latin typeface="+mj-lt"/>
                <a:cs typeface="Times New Roman" panose="02020603050405020304" pitchFamily="18" charset="0"/>
              </a:rPr>
              <a:t> E1 vs SN1 vs E2 vs SN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EFC53-0F93-B8A0-FCDC-8042CD356DC1}"/>
              </a:ext>
            </a:extLst>
          </p:cNvPr>
          <p:cNvSpPr txBox="1"/>
          <p:nvPr/>
        </p:nvSpPr>
        <p:spPr>
          <a:xfrm>
            <a:off x="1140644" y="1807098"/>
            <a:ext cx="6669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A4D3964-896C-60AB-5488-32BD0E348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2176430"/>
            <a:ext cx="66063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5ED115-1F8D-CA05-B54D-418247BE7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1A7EF9-89B7-7894-A29B-D7E06889D8E6}"/>
              </a:ext>
            </a:extLst>
          </p:cNvPr>
          <p:cNvSpPr txBox="1"/>
          <p:nvPr/>
        </p:nvSpPr>
        <p:spPr>
          <a:xfrm>
            <a:off x="1140644" y="3169364"/>
            <a:ext cx="5844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 secondary substrate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 </a:t>
            </a:r>
            <a:r>
              <a:rPr lang="en-GB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 not tell much.</a:t>
            </a:r>
          </a:p>
          <a:p>
            <a:pPr marL="342900" indent="-342900">
              <a:buAutoNum type="arabicPeriod"/>
            </a:pPr>
            <a:endParaRPr lang="en-CH" sz="1800" kern="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Ethoxide ion (O</a:t>
            </a: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CH" sz="1800" kern="0" baseline="30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is a </a:t>
            </a:r>
            <a:r>
              <a:rPr lang="en-CH" sz="18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strong base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as well as a </a:t>
            </a:r>
            <a:r>
              <a:rPr lang="en-CH" sz="1800" b="1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strong nucleophile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AutoNum type="arabicPeriod"/>
            </a:pPr>
            <a:endParaRPr lang="en-CH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>
              <a:buAutoNum type="arabicPeriod" startAt="3"/>
            </a:pPr>
            <a:r>
              <a:rPr lang="en-GB" kern="0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CH" kern="0" dirty="0">
                <a:solidFill>
                  <a:srgbClr val="FF0000"/>
                </a:solidFill>
                <a:latin typeface="Arial" panose="020B0604020202020204" pitchFamily="34" charset="0"/>
              </a:rPr>
              <a:t>t can go both  SN2 and E2</a:t>
            </a:r>
          </a:p>
          <a:p>
            <a:pPr marL="342900" indent="-342900">
              <a:buAutoNum type="arabicPeriod" startAt="3"/>
            </a:pPr>
            <a:endParaRPr lang="en-CH" sz="1800" kern="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CH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Note: </a:t>
            </a:r>
            <a:r>
              <a:rPr lang="en-CH" sz="1800" kern="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polar aprotic solvent would tip the reaction towards an SN2 reaction while a polar protic solvent would favour E2</a:t>
            </a:r>
            <a:r>
              <a:rPr lang="en-CH" sz="1800" kern="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n-CH" sz="1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Even then, with secondary substrates, a mixture of products is quite common.</a:t>
            </a:r>
            <a:endParaRPr lang="en-CH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894FBD-A0F7-C914-C7DD-F499A1E0D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50810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1980FC2-DB77-51C1-CABC-77B621526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09" y="2094431"/>
            <a:ext cx="65168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E476A3-BFC9-4AD7-74EE-68226F59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22197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DFAD0FD5-C789-76FD-2827-83F5CA4FD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6887" y="5011614"/>
            <a:ext cx="952725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A6A5BB0-4E4D-048A-0AFE-751924B8B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009" y="1409243"/>
            <a:ext cx="1023953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9688CF5A-20B2-0C82-72FC-AEF2AFDB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343" y="14786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E954C1C3-281E-25C8-0400-E6A76F43A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333" y="1512168"/>
            <a:ext cx="864649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87633C8-5C9D-C0BC-B2DB-C06EA4951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692" y="12498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9F900643-464B-64FA-3FAB-4C3904EC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076B20F-161D-4279-4158-C15FA7AE8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589" y="36081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42E06F1-5FEC-17BA-EA47-E7A82C7B8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69" y="1683780"/>
            <a:ext cx="683391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39" name="Picture 46" descr="A chemical formula of a molecule&#10;&#10;Description automatically generated">
            <a:extLst>
              <a:ext uri="{FF2B5EF4-FFF2-40B4-BE49-F238E27FC236}">
                <a16:creationId xmlns:a16="http://schemas.microsoft.com/office/drawing/2014/main" id="{2F985890-C7DC-A999-2BD4-423116A3A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69" y="1683780"/>
            <a:ext cx="2637370" cy="89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>
            <a:extLst>
              <a:ext uri="{FF2B5EF4-FFF2-40B4-BE49-F238E27FC236}">
                <a16:creationId xmlns:a16="http://schemas.microsoft.com/office/drawing/2014/main" id="{E7E101D6-B803-AC31-105F-5605E1BA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537" y="1533145"/>
            <a:ext cx="568960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1" name="Picture 45" descr="A group of black text&#10;&#10;Description automatically generated with medium confidence">
            <a:extLst>
              <a:ext uri="{FF2B5EF4-FFF2-40B4-BE49-F238E27FC236}">
                <a16:creationId xmlns:a16="http://schemas.microsoft.com/office/drawing/2014/main" id="{CB7E0D11-7CB3-492E-FBEF-A80620EA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7" y="1533145"/>
            <a:ext cx="3794053" cy="13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>
            <a:extLst>
              <a:ext uri="{FF2B5EF4-FFF2-40B4-BE49-F238E27FC236}">
                <a16:creationId xmlns:a16="http://schemas.microsoft.com/office/drawing/2014/main" id="{C2350DDE-4E54-7F22-875C-4B1566439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056" y="34147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343" name="Picture 44" descr="A diagram of different types of equations&#10;&#10;Description automatically generated with medium confidence">
            <a:extLst>
              <a:ext uri="{FF2B5EF4-FFF2-40B4-BE49-F238E27FC236}">
                <a16:creationId xmlns:a16="http://schemas.microsoft.com/office/drawing/2014/main" id="{C9502C2C-5551-C54F-F09D-BC3F7DD8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931" y="3375160"/>
            <a:ext cx="4338489" cy="26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2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6910A-85ED-4BFB-640D-52C74FCA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E1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05A7-FDAC-7F00-FF05-EB37AE84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76293"/>
            <a:ext cx="10515600" cy="2300669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+mj-lt"/>
              </a:rPr>
              <a:t>Step1 : An E1 elimination begins with the departure of a leaving group and formation of a carbocation intermediate.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+mj-lt"/>
              </a:rPr>
              <a:t> </a:t>
            </a:r>
          </a:p>
          <a:p>
            <a:r>
              <a:rPr lang="en-GB" sz="2000" dirty="0">
                <a:effectLst/>
                <a:latin typeface="+mj-lt"/>
              </a:rPr>
              <a:t>Step2 : Abstraction of a proton from an adjacent carbon sends two electrons down to fill the empty </a:t>
            </a:r>
            <a:r>
              <a:rPr lang="en-GB" sz="2000" i="1" dirty="0">
                <a:effectLst/>
                <a:latin typeface="+mj-lt"/>
              </a:rPr>
              <a:t>p </a:t>
            </a:r>
            <a:r>
              <a:rPr lang="en-GB" sz="2000" dirty="0">
                <a:effectLst/>
                <a:latin typeface="+mj-lt"/>
              </a:rPr>
              <a:t>orbital of the carbocation, forming a new pi bond.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9644E-8DAA-DF59-7923-1BFB035A2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772400" cy="191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18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D5120-CB55-B99C-A219-8109B5CC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4524" y="4564167"/>
            <a:ext cx="10195984" cy="1915583"/>
          </a:xfrm>
        </p:spPr>
        <p:txBody>
          <a:bodyPr>
            <a:normAutofit/>
          </a:bodyPr>
          <a:lstStyle/>
          <a:p>
            <a:pPr marL="167636" indent="0" algn="ctr">
              <a:buNone/>
            </a:pPr>
            <a:r>
              <a:rPr lang="en-CH" sz="4267" b="1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489CE-58FE-20B8-7902-76E4DBC323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30</a:t>
            </a:fld>
            <a:endParaRPr lang="en-GB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7D53C8E-D28C-339D-43D4-D28BFE26F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t="21306" r="24953" b="16701"/>
          <a:stretch/>
        </p:blipFill>
        <p:spPr bwMode="auto">
          <a:xfrm>
            <a:off x="3353901" y="260351"/>
            <a:ext cx="5637229" cy="425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565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DF31E-2429-8DC6-0D56-7D02D462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038" y="2278321"/>
            <a:ext cx="10195984" cy="191558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For H2S why is a </a:t>
            </a:r>
            <a:r>
              <a:rPr lang="en-US" dirty="0" err="1"/>
              <a:t>goog</a:t>
            </a:r>
            <a:r>
              <a:rPr lang="en-US" dirty="0"/>
              <a:t> </a:t>
            </a:r>
            <a:r>
              <a:rPr lang="en-US" dirty="0" err="1"/>
              <a:t>neucliphile</a:t>
            </a:r>
            <a:endParaRPr lang="en-US" dirty="0"/>
          </a:p>
          <a:p>
            <a:r>
              <a:rPr lang="en-GB" dirty="0" err="1"/>
              <a:t>Sulfur</a:t>
            </a:r>
            <a:r>
              <a:rPr lang="en-GB" dirty="0"/>
              <a:t> is much </a:t>
            </a:r>
            <a:r>
              <a:rPr lang="en-GB" b="1" dirty="0"/>
              <a:t>larger</a:t>
            </a:r>
            <a:r>
              <a:rPr lang="en-GB" dirty="0"/>
              <a:t> than oxygen (think H₂O vs H₂S).</a:t>
            </a:r>
          </a:p>
          <a:p>
            <a:r>
              <a:rPr lang="en-GB" dirty="0"/>
              <a:t>Its </a:t>
            </a:r>
            <a:r>
              <a:rPr lang="en-GB" b="1" dirty="0"/>
              <a:t>outer electrons</a:t>
            </a:r>
            <a:r>
              <a:rPr lang="en-GB" dirty="0"/>
              <a:t> are further from the nucleus, meaning they are </a:t>
            </a:r>
            <a:r>
              <a:rPr lang="en-GB" b="1" dirty="0"/>
              <a:t>less tightly held</a:t>
            </a:r>
            <a:r>
              <a:rPr lang="en-GB" dirty="0"/>
              <a:t>.</a:t>
            </a:r>
          </a:p>
          <a:p>
            <a:r>
              <a:rPr lang="en-GB" dirty="0"/>
              <a:t>These loosely held electrons are </a:t>
            </a:r>
            <a:r>
              <a:rPr lang="en-GB" b="1" dirty="0"/>
              <a:t>more easily distorted</a:t>
            </a:r>
            <a:r>
              <a:rPr lang="en-GB" dirty="0"/>
              <a:t>, which is what we call </a:t>
            </a:r>
            <a:r>
              <a:rPr lang="en-GB" b="1" dirty="0"/>
              <a:t>polarizability</a:t>
            </a:r>
            <a:r>
              <a:rPr lang="en-GB" dirty="0"/>
              <a:t>.</a:t>
            </a:r>
          </a:p>
          <a:p>
            <a:r>
              <a:rPr lang="en-GB" dirty="0"/>
              <a:t>A polarizable atom can </a:t>
            </a:r>
            <a:r>
              <a:rPr lang="en-GB" b="1" dirty="0"/>
              <a:t>form partial bonds</a:t>
            </a:r>
            <a:r>
              <a:rPr lang="en-GB" dirty="0"/>
              <a:t> with an electrophile more easily, making it more reactive in nucleophilic attack.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6CFCAD-B29A-793F-C9AE-F1F98E94D836}"/>
              </a:ext>
            </a:extLst>
          </p:cNvPr>
          <p:cNvGrpSpPr/>
          <p:nvPr/>
        </p:nvGrpSpPr>
        <p:grpSpPr>
          <a:xfrm>
            <a:off x="5251550" y="2010836"/>
            <a:ext cx="1501749" cy="534970"/>
            <a:chOff x="5749774" y="1715525"/>
            <a:chExt cx="1501749" cy="534970"/>
          </a:xfrm>
        </p:grpSpPr>
        <p:pic>
          <p:nvPicPr>
            <p:cNvPr id="4" name="Picture 3" descr="A black text with letters and numbers&#10;&#10;Description automatically generated">
              <a:extLst>
                <a:ext uri="{FF2B5EF4-FFF2-40B4-BE49-F238E27FC236}">
                  <a16:creationId xmlns:a16="http://schemas.microsoft.com/office/drawing/2014/main" id="{6C7E14F1-18B9-C302-4E05-531A84DC7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94924" y="1715525"/>
              <a:ext cx="714263" cy="50364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AE9AA6-5027-6747-EB01-1FA2B179E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49774" y="1788978"/>
              <a:ext cx="646124" cy="4615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648E7B9-7CD6-E2B5-EA98-03F0D5988784}"/>
                </a:ext>
              </a:extLst>
            </p:cNvPr>
            <p:cNvSpPr txBox="1"/>
            <p:nvPr/>
          </p:nvSpPr>
          <p:spPr>
            <a:xfrm>
              <a:off x="6286170" y="179517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vs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773EC0-A9A7-7AEB-1A53-4C53E1F63B53}"/>
                </a:ext>
              </a:extLst>
            </p:cNvPr>
            <p:cNvSpPr txBox="1"/>
            <p:nvPr/>
          </p:nvSpPr>
          <p:spPr>
            <a:xfrm>
              <a:off x="7017163" y="1802757"/>
              <a:ext cx="2343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H" dirty="0"/>
                <a:t>:</a:t>
              </a:r>
            </a:p>
          </p:txBody>
        </p:sp>
      </p:grpSp>
      <p:pic>
        <p:nvPicPr>
          <p:cNvPr id="8" name="Picture 7" descr="A green and yellow rectangular sign with white text&#10;&#10;Description automatically generated">
            <a:extLst>
              <a:ext uri="{FF2B5EF4-FFF2-40B4-BE49-F238E27FC236}">
                <a16:creationId xmlns:a16="http://schemas.microsoft.com/office/drawing/2014/main" id="{B70D174D-DC90-6358-BD95-B42EC3F60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66"/>
          <a:stretch/>
        </p:blipFill>
        <p:spPr>
          <a:xfrm>
            <a:off x="7246576" y="1879727"/>
            <a:ext cx="407710" cy="10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4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DF31E-2429-8DC6-0D56-7D02D462F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008" y="538922"/>
            <a:ext cx="10195984" cy="191558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For H2S why is a </a:t>
            </a:r>
            <a:r>
              <a:rPr lang="en-US" dirty="0" err="1"/>
              <a:t>goog</a:t>
            </a:r>
            <a:r>
              <a:rPr lang="en-US" dirty="0"/>
              <a:t> </a:t>
            </a:r>
            <a:r>
              <a:rPr lang="en-US" dirty="0" err="1"/>
              <a:t>neucliphile</a:t>
            </a:r>
            <a:endParaRPr lang="en-US" dirty="0"/>
          </a:p>
          <a:p>
            <a:r>
              <a:rPr lang="en-GB" dirty="0" err="1"/>
              <a:t>Sulfur</a:t>
            </a:r>
            <a:r>
              <a:rPr lang="en-GB" dirty="0"/>
              <a:t> is much </a:t>
            </a:r>
            <a:r>
              <a:rPr lang="en-GB" b="1" dirty="0"/>
              <a:t>larger</a:t>
            </a:r>
            <a:r>
              <a:rPr lang="en-GB" dirty="0"/>
              <a:t> than oxygen (think H₂O vs H₂S).</a:t>
            </a:r>
          </a:p>
          <a:p>
            <a:r>
              <a:rPr lang="en-GB" dirty="0"/>
              <a:t>Its </a:t>
            </a:r>
            <a:r>
              <a:rPr lang="en-GB" b="1" dirty="0"/>
              <a:t>outer electrons</a:t>
            </a:r>
            <a:r>
              <a:rPr lang="en-GB" dirty="0"/>
              <a:t> are further from the nucleus, meaning they are </a:t>
            </a:r>
            <a:r>
              <a:rPr lang="en-GB" b="1" dirty="0"/>
              <a:t>less tightly held</a:t>
            </a:r>
            <a:r>
              <a:rPr lang="en-GB" dirty="0"/>
              <a:t>.</a:t>
            </a:r>
          </a:p>
          <a:p>
            <a:r>
              <a:rPr lang="en-GB" dirty="0"/>
              <a:t>These loosely held electrons are </a:t>
            </a:r>
            <a:r>
              <a:rPr lang="en-GB" b="1" dirty="0"/>
              <a:t>more easily distorted</a:t>
            </a:r>
            <a:r>
              <a:rPr lang="en-GB" dirty="0"/>
              <a:t>, which is what we call </a:t>
            </a:r>
            <a:r>
              <a:rPr lang="en-GB" b="1" dirty="0"/>
              <a:t>polarizability</a:t>
            </a:r>
            <a:r>
              <a:rPr lang="en-GB" dirty="0"/>
              <a:t>.</a:t>
            </a:r>
          </a:p>
          <a:p>
            <a:r>
              <a:rPr lang="en-GB" dirty="0"/>
              <a:t>A polarizable atom can </a:t>
            </a:r>
            <a:r>
              <a:rPr lang="en-GB" b="1" dirty="0"/>
              <a:t>form partial bonds</a:t>
            </a:r>
            <a:r>
              <a:rPr lang="en-GB" dirty="0"/>
              <a:t> with an electrophile more easily, making it more reactive in nucleophilic attack.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C163EE-AF19-DD85-7754-4400E033EA62}"/>
              </a:ext>
            </a:extLst>
          </p:cNvPr>
          <p:cNvSpPr txBox="1"/>
          <p:nvPr/>
        </p:nvSpPr>
        <p:spPr>
          <a:xfrm>
            <a:off x="853443" y="2333685"/>
            <a:ext cx="110903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Theoretical correlation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Without solvent effects, </a:t>
            </a:r>
            <a:r>
              <a:rPr lang="en-GB" b="1" dirty="0"/>
              <a:t>stronger bases</a:t>
            </a:r>
            <a:r>
              <a:rPr lang="en-GB" dirty="0"/>
              <a:t> are usually </a:t>
            </a:r>
            <a:r>
              <a:rPr lang="en-GB" b="1" dirty="0"/>
              <a:t>better nucleophiles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Rationale: a less stable species "wants to react" — both as a base and a nucleophile.</a:t>
            </a:r>
          </a:p>
          <a:p>
            <a:r>
              <a:rPr lang="en-GB" b="1" dirty="0" err="1"/>
              <a:t>pKa</a:t>
            </a:r>
            <a:r>
              <a:rPr lang="en-GB" b="1" dirty="0"/>
              <a:t> comparison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H₂O</a:t>
            </a:r>
            <a:r>
              <a:rPr lang="en-GB" dirty="0"/>
              <a:t>: </a:t>
            </a:r>
            <a:r>
              <a:rPr lang="en-GB" dirty="0" err="1"/>
              <a:t>pKa</a:t>
            </a:r>
            <a:r>
              <a:rPr lang="en-GB" dirty="0"/>
              <a:t> ≈ 16 → </a:t>
            </a:r>
            <a:r>
              <a:rPr lang="en-GB" b="1" dirty="0"/>
              <a:t>more basic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H₂S</a:t>
            </a:r>
            <a:r>
              <a:rPr lang="en-GB" dirty="0"/>
              <a:t>: </a:t>
            </a:r>
            <a:r>
              <a:rPr lang="en-GB" dirty="0" err="1"/>
              <a:t>pKa</a:t>
            </a:r>
            <a:r>
              <a:rPr lang="en-GB" dirty="0"/>
              <a:t> ≈ 7 → </a:t>
            </a:r>
            <a:r>
              <a:rPr lang="en-GB" b="1" dirty="0"/>
              <a:t>less basic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So, </a:t>
            </a:r>
            <a:r>
              <a:rPr lang="en-GB" b="1" dirty="0"/>
              <a:t>theory would suggest H₂O is the stronger nucleophile</a:t>
            </a:r>
            <a:r>
              <a:rPr lang="en-GB" dirty="0"/>
              <a:t>.</a:t>
            </a:r>
          </a:p>
          <a:p>
            <a:r>
              <a:rPr lang="en-GB" b="1" dirty="0"/>
              <a:t>But nucleophilicity also depends on size and polarizability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Sulfur</a:t>
            </a:r>
            <a:r>
              <a:rPr lang="en-GB" dirty="0"/>
              <a:t> (S) is </a:t>
            </a:r>
            <a:r>
              <a:rPr lang="en-GB" b="1" dirty="0"/>
              <a:t>below oxygen (O)</a:t>
            </a:r>
            <a:r>
              <a:rPr lang="en-GB" dirty="0"/>
              <a:t> on the periodic table → </a:t>
            </a:r>
            <a:r>
              <a:rPr lang="en-GB" b="1" dirty="0"/>
              <a:t>larger and more polarizable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In </a:t>
            </a:r>
            <a:r>
              <a:rPr lang="en-GB" b="1" dirty="0"/>
              <a:t>SN1 and SN2 reactions</a:t>
            </a:r>
            <a:r>
              <a:rPr lang="en-GB" dirty="0"/>
              <a:t>, the transition state involves a </a:t>
            </a:r>
            <a:r>
              <a:rPr lang="en-GB" b="1" dirty="0"/>
              <a:t>partial positive charge</a:t>
            </a:r>
            <a:r>
              <a:rPr lang="en-GB" dirty="0"/>
              <a:t> (</a:t>
            </a:r>
            <a:r>
              <a:rPr lang="el-GR" dirty="0"/>
              <a:t>δ⁺).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b="1" dirty="0"/>
              <a:t>more polarizable atom</a:t>
            </a:r>
            <a:r>
              <a:rPr lang="en-GB" dirty="0"/>
              <a:t> can better stabilize this </a:t>
            </a:r>
            <a:r>
              <a:rPr lang="en-GB" b="1" dirty="0"/>
              <a:t>polarized transition state</a:t>
            </a:r>
            <a:r>
              <a:rPr lang="en-GB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Hence, </a:t>
            </a:r>
            <a:r>
              <a:rPr lang="en-GB" b="1" dirty="0"/>
              <a:t>H₂S acts as a better nucleophile</a:t>
            </a:r>
            <a:r>
              <a:rPr lang="en-GB" dirty="0"/>
              <a:t>, despite being less basic.</a:t>
            </a:r>
          </a:p>
          <a:p>
            <a:r>
              <a:rPr lang="en-GB" b="1" dirty="0"/>
              <a:t>Counterpoint (your critique)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Acting as a </a:t>
            </a:r>
            <a:r>
              <a:rPr lang="en-GB" b="1" dirty="0"/>
              <a:t>base</a:t>
            </a:r>
            <a:r>
              <a:rPr lang="en-GB" dirty="0"/>
              <a:t> also involves electron sharing with a </a:t>
            </a:r>
            <a:r>
              <a:rPr lang="en-GB" b="1" dirty="0"/>
              <a:t>partially positive hydrogen (</a:t>
            </a:r>
            <a:r>
              <a:rPr lang="el-GR" b="1" dirty="0"/>
              <a:t>δ⁺)</a:t>
            </a:r>
            <a:r>
              <a:rPr lang="el-G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So if polarizability helps nucleophilicity, it should help basicity too — but this isn't always observed.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Suggests the distinction may be </a:t>
            </a:r>
            <a:r>
              <a:rPr lang="en-GB" b="1" dirty="0"/>
              <a:t>more nuanced</a:t>
            </a:r>
            <a:r>
              <a:rPr lang="en-GB" dirty="0"/>
              <a:t> than often taught.</a:t>
            </a:r>
          </a:p>
        </p:txBody>
      </p:sp>
    </p:spTree>
    <p:extLst>
      <p:ext uri="{BB962C8B-B14F-4D97-AF65-F5344CB8AC3E}">
        <p14:creationId xmlns:p14="http://schemas.microsoft.com/office/powerpoint/2010/main" val="193431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C3EE-6F64-D043-18C2-2F0B97336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E2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FCB4D-F33E-F7A6-EBC5-0C9807BF0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7114"/>
            <a:ext cx="10515600" cy="1599848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+mj-lt"/>
              </a:rPr>
              <a:t>When a strong base is combined with an alkyl halide ,elimination generally occurs by the </a:t>
            </a:r>
            <a:r>
              <a:rPr lang="en-GB" sz="2000" b="1" dirty="0">
                <a:effectLst/>
                <a:latin typeface="+mj-lt"/>
              </a:rPr>
              <a:t>E2 pathway</a:t>
            </a:r>
            <a:r>
              <a:rPr lang="en-GB" sz="2000" dirty="0">
                <a:effectLst/>
                <a:latin typeface="+mj-lt"/>
              </a:rPr>
              <a:t>, in which proton abstraction and loss of the leaving group occur </a:t>
            </a:r>
            <a:r>
              <a:rPr lang="en-GB" sz="2000" b="1" i="1" dirty="0">
                <a:effectLst/>
                <a:latin typeface="+mj-lt"/>
              </a:rPr>
              <a:t>simultaneously</a:t>
            </a:r>
            <a:r>
              <a:rPr lang="en-GB" sz="2000" dirty="0">
                <a:effectLst/>
                <a:latin typeface="+mj-lt"/>
              </a:rPr>
              <a:t>, without an intervening carbocation intermediate.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FF5116-AE42-1BB6-FC26-DD907219B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309431"/>
            <a:ext cx="6604819" cy="232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3841-382A-B28F-1C21-E5DD3F05C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E1cb Elimination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AEC0-F2F2-881F-D0BE-FF3C4E745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20059"/>
            <a:ext cx="10515600" cy="2574630"/>
          </a:xfrm>
        </p:spPr>
        <p:txBody>
          <a:bodyPr>
            <a:noAutofit/>
          </a:bodyPr>
          <a:lstStyle/>
          <a:p>
            <a:r>
              <a:rPr lang="en-GB" sz="2000" dirty="0">
                <a:effectLst/>
                <a:latin typeface="+mj-lt"/>
              </a:rPr>
              <a:t>The E stands for 'elimination'; the numeral 1 refers that it is a stepwise reaction with first order kinetics like SN1. The '</a:t>
            </a:r>
            <a:r>
              <a:rPr lang="en-GB" sz="2000" dirty="0" err="1">
                <a:effectLst/>
                <a:latin typeface="+mj-lt"/>
              </a:rPr>
              <a:t>cB</a:t>
            </a:r>
            <a:r>
              <a:rPr lang="en-GB" sz="2000" dirty="0">
                <a:effectLst/>
                <a:latin typeface="+mj-lt"/>
              </a:rPr>
              <a:t>' designation refers to the intermediate, which is the </a:t>
            </a:r>
            <a:r>
              <a:rPr lang="en-GB" sz="2000" b="1" dirty="0">
                <a:latin typeface="+mj-lt"/>
              </a:rPr>
              <a:t>C</a:t>
            </a:r>
            <a:r>
              <a:rPr lang="en-GB" sz="2000" dirty="0">
                <a:effectLst/>
                <a:latin typeface="+mj-lt"/>
              </a:rPr>
              <a:t>onjugate </a:t>
            </a:r>
            <a:r>
              <a:rPr lang="en-GB" sz="2000" b="1" dirty="0">
                <a:effectLst/>
                <a:latin typeface="+mj-lt"/>
              </a:rPr>
              <a:t>B</a:t>
            </a:r>
            <a:r>
              <a:rPr lang="en-GB" sz="2000" dirty="0">
                <a:effectLst/>
                <a:latin typeface="+mj-lt"/>
              </a:rPr>
              <a:t>ase of the starting compound. </a:t>
            </a:r>
          </a:p>
          <a:p>
            <a:endParaRPr lang="en-GB" sz="2000" dirty="0">
              <a:effectLst/>
              <a:latin typeface="+mj-lt"/>
            </a:endParaRPr>
          </a:p>
          <a:p>
            <a:r>
              <a:rPr lang="en-GB" sz="2000" dirty="0">
                <a:effectLst/>
                <a:latin typeface="+mj-lt"/>
              </a:rPr>
              <a:t>In step 1, an alpha-carbon is deprotonated to produce an enolate.</a:t>
            </a:r>
          </a:p>
          <a:p>
            <a:r>
              <a:rPr lang="en-GB" sz="2000" dirty="0">
                <a:effectLst/>
                <a:latin typeface="+mj-lt"/>
              </a:rPr>
              <a:t> In step 2, the excess electron density on the enolate expels a leaving group at the </a:t>
            </a:r>
            <a:r>
              <a:rPr lang="en-GB" sz="2000" dirty="0">
                <a:latin typeface="+mj-lt"/>
              </a:rPr>
              <a:t>b</a:t>
            </a:r>
            <a:r>
              <a:rPr lang="en-GB" sz="2000" dirty="0">
                <a:effectLst/>
                <a:latin typeface="+mj-lt"/>
              </a:rPr>
              <a:t> position.</a:t>
            </a:r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3EDC4-1A67-68D5-9A96-BE837EBC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0537"/>
            <a:ext cx="7772400" cy="224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4353F-BFD5-2B39-9187-C0B8D43F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Zaitsev’s</a:t>
            </a:r>
            <a:r>
              <a:rPr lang="fr-FR" dirty="0"/>
              <a:t> </a:t>
            </a:r>
            <a:r>
              <a:rPr lang="fr-FR" dirty="0" err="1"/>
              <a:t>rule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B580A-0C72-B77C-BEFC-A49B9164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53781"/>
            <a:ext cx="10515600" cy="1123182"/>
          </a:xfrm>
        </p:spPr>
        <p:txBody>
          <a:bodyPr>
            <a:normAutofit/>
          </a:bodyPr>
          <a:lstStyle/>
          <a:p>
            <a:r>
              <a:rPr lang="en-GB" sz="2000" dirty="0">
                <a:effectLst/>
                <a:latin typeface="+mj-lt"/>
              </a:rPr>
              <a:t>The most abundant alkene product is that which is most substituted .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529CC-998B-156B-2F15-EDDDCE86E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80" y="1408598"/>
            <a:ext cx="6590072" cy="349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2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3043-3A68-359F-5BF1-B7E2B75C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H" dirty="0">
                <a:cs typeface="Arial" panose="020B0604020202020204" pitchFamily="34" charset="0"/>
              </a:rPr>
              <a:t>Substitution vs Elimination</a:t>
            </a:r>
            <a:r>
              <a:rPr lang="zh-CN" altLang="en-US" dirty="0">
                <a:cs typeface="Arial" panose="020B0604020202020204" pitchFamily="34" charset="0"/>
              </a:rPr>
              <a:t> </a:t>
            </a:r>
            <a:r>
              <a:rPr lang="en-CH" dirty="0"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76667-2D7E-D097-3425-A20E035B9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84"/>
          <a:stretch/>
        </p:blipFill>
        <p:spPr>
          <a:xfrm>
            <a:off x="160699" y="1633098"/>
            <a:ext cx="4379866" cy="23183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6AB77-6E6E-D951-547D-9B73D2ADD4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29"/>
          <a:stretch/>
        </p:blipFill>
        <p:spPr>
          <a:xfrm>
            <a:off x="3847684" y="1802966"/>
            <a:ext cx="4379866" cy="2082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0443C-867D-D441-9646-AC2BCEE73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294" y="2089277"/>
            <a:ext cx="4033684" cy="17714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7A8F9A-B810-4C87-8FE1-0F4C5038054C}"/>
              </a:ext>
            </a:extLst>
          </p:cNvPr>
          <p:cNvSpPr txBox="1"/>
          <p:nvPr/>
        </p:nvSpPr>
        <p:spPr>
          <a:xfrm>
            <a:off x="528766" y="4094364"/>
            <a:ext cx="744119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should consider several factors</a:t>
            </a:r>
            <a:r>
              <a:rPr lang="zh-CN" altLang="en-US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(SN1 vs SN2 vs E1 vs E2)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200" b="1" u="none" strike="noStrike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Solvent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(may or may not deactivate nucleophile)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200" b="1" dirty="0" err="1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Sterics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(of substrate or nucleophile;</a:t>
            </a:r>
          </a:p>
          <a:p>
            <a:pPr fontAlgn="base"/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sterics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less second-order reactions, and vice versa)</a:t>
            </a:r>
          </a:p>
          <a:p>
            <a:pPr fontAlgn="base"/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Reagent </a:t>
            </a:r>
            <a:r>
              <a:rPr lang="en-GB" sz="1200" b="1" dirty="0" err="1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pKas</a:t>
            </a:r>
            <a:r>
              <a:rPr lang="en-GB" sz="1200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(high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pKas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allow elimination as a possible side mechanism)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(high temperatures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elimination)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Leaving group propensity</a:t>
            </a:r>
            <a:r>
              <a:rPr lang="en-GB" sz="1200" dirty="0">
                <a:solidFill>
                  <a:srgbClr val="004AE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(great leaving groups </a:t>
            </a:r>
            <a:r>
              <a:rPr lang="en-GB" sz="1200" dirty="0" err="1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first-order reactions, such as </a:t>
            </a:r>
            <a:r>
              <a:rPr lang="en-GB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E1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GB" sz="1200" b="0" i="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SN1</a:t>
            </a:r>
            <a:r>
              <a:rPr lang="en-GB" sz="1200" dirty="0">
                <a:solidFill>
                  <a:schemeClr val="tx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679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56640-E2FF-F8F3-5669-BA7000D9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cs typeface="Arial" panose="020B0604020202020204" pitchFamily="34" charset="0"/>
              </a:rPr>
              <a:t>Substitution vs Elimination </a:t>
            </a:r>
            <a:endParaRPr lang="en-US" dirty="0"/>
          </a:p>
        </p:txBody>
      </p:sp>
      <p:pic>
        <p:nvPicPr>
          <p:cNvPr id="4" name="Picture 2" descr="Chapter 9 - Part 9 - Competition between Substitution &amp; Elimination">
            <a:extLst>
              <a:ext uri="{FF2B5EF4-FFF2-40B4-BE49-F238E27FC236}">
                <a16:creationId xmlns:a16="http://schemas.microsoft.com/office/drawing/2014/main" id="{3661C607-BFC4-4002-4B4C-1CBC104D9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15041" r="3124" b="22485"/>
          <a:stretch/>
        </p:blipFill>
        <p:spPr bwMode="auto">
          <a:xfrm>
            <a:off x="287924" y="2668434"/>
            <a:ext cx="5416228" cy="266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24DC6-31C3-C6BE-8071-8E980875F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74" y="2882835"/>
            <a:ext cx="5836392" cy="182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65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ADC9092-B8AD-9448-9690-13D94442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74710"/>
            <a:ext cx="10404928" cy="1430337"/>
          </a:xfrm>
        </p:spPr>
        <p:txBody>
          <a:bodyPr/>
          <a:lstStyle/>
          <a:p>
            <a:r>
              <a:rPr lang="fr-FR" dirty="0"/>
              <a:t>Electrophilic Addition of </a:t>
            </a:r>
            <a:r>
              <a:rPr lang="fr-FR" dirty="0" err="1"/>
              <a:t>HBr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C95DC5-778C-474A-AD7D-E5E2435C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43CAA-05DF-4FD1-FCE9-0E0298C373D8}"/>
              </a:ext>
            </a:extLst>
          </p:cNvPr>
          <p:cNvSpPr/>
          <p:nvPr/>
        </p:nvSpPr>
        <p:spPr>
          <a:xfrm>
            <a:off x="5775702" y="3078996"/>
            <a:ext cx="1206421" cy="268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D024B-F020-D8D2-EE86-225812748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19" t="16136" r="15731"/>
          <a:stretch/>
        </p:blipFill>
        <p:spPr>
          <a:xfrm>
            <a:off x="767778" y="1527809"/>
            <a:ext cx="6109820" cy="2062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246897-1FD1-B2FD-CD6A-D77F05E0B535}"/>
              </a:ext>
            </a:extLst>
          </p:cNvPr>
          <p:cNvSpPr txBox="1"/>
          <p:nvPr/>
        </p:nvSpPr>
        <p:spPr>
          <a:xfrm>
            <a:off x="885479" y="4112326"/>
            <a:ext cx="101533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H" sz="2000" i="1" dirty="0">
                <a:latin typeface="+mj-lt"/>
              </a:rPr>
              <a:t>Step1</a:t>
            </a:r>
            <a:r>
              <a:rPr lang="en-CH" sz="2000" dirty="0">
                <a:latin typeface="+mj-lt"/>
              </a:rPr>
              <a:t>: π - </a:t>
            </a:r>
            <a:r>
              <a:rPr lang="en-GB" sz="2000" dirty="0">
                <a:latin typeface="+mj-lt"/>
              </a:rPr>
              <a:t>electrons of the alkene act as a base and extract the acidic proton of HBr </a:t>
            </a:r>
          </a:p>
          <a:p>
            <a:pPr algn="just"/>
            <a:endParaRPr lang="en-GB" sz="2000" dirty="0">
              <a:latin typeface="+mj-lt"/>
            </a:endParaRPr>
          </a:p>
          <a:p>
            <a:pPr algn="just"/>
            <a:r>
              <a:rPr lang="en-CH" sz="2000" i="1" dirty="0">
                <a:latin typeface="+mj-lt"/>
              </a:rPr>
              <a:t>Step2</a:t>
            </a:r>
            <a:r>
              <a:rPr lang="en-CH" sz="2000" dirty="0">
                <a:latin typeface="+mj-lt"/>
              </a:rPr>
              <a:t>: </a:t>
            </a:r>
            <a:r>
              <a:rPr lang="en-GB" sz="2000" dirty="0">
                <a:latin typeface="+mj-lt"/>
              </a:rPr>
              <a:t>Nucleophilic bromide anion attacks the electrophilic carbocation to form a new carbon-bromine bond </a:t>
            </a:r>
          </a:p>
          <a:p>
            <a:endParaRPr lang="en-CH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0043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1788</Words>
  <Application>Microsoft Macintosh PowerPoint</Application>
  <PresentationFormat>Widescreen</PresentationFormat>
  <Paragraphs>220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Exercise 7 session</vt:lpstr>
      <vt:lpstr>Content of recaption from last week</vt:lpstr>
      <vt:lpstr>E1 Elimination</vt:lpstr>
      <vt:lpstr>E2 Elimination</vt:lpstr>
      <vt:lpstr>E1cb Elimination</vt:lpstr>
      <vt:lpstr>Zaitsev’s rule</vt:lpstr>
      <vt:lpstr>Substitution vs Elimination  </vt:lpstr>
      <vt:lpstr>Substitution vs Elimination </vt:lpstr>
      <vt:lpstr>Electrophilic Addition of HBr</vt:lpstr>
      <vt:lpstr>Markovnikov’s Rule</vt:lpstr>
      <vt:lpstr>Polarizability &amp; Nucleophilicity</vt:lpstr>
      <vt:lpstr>Justification for Exercise7.6D  </vt:lpstr>
      <vt:lpstr>Exercise 7 Solution</vt:lpstr>
      <vt:lpstr>7.1 Elimination by the E1 mechanism</vt:lpstr>
      <vt:lpstr>7.1 Elimination by the E1 mechanism</vt:lpstr>
      <vt:lpstr>7.2a Substitution vs. elimination</vt:lpstr>
      <vt:lpstr>7.2 b Substitution vs. elimination</vt:lpstr>
      <vt:lpstr>7.3 E1cb Elimination </vt:lpstr>
      <vt:lpstr>7.4 Electrophilic addition of HBr to symmetric alkenes </vt:lpstr>
      <vt:lpstr>7.4 electrophilic addition of HBr </vt:lpstr>
      <vt:lpstr>7.5 Electrophilic addition of HBr to non-symmetric alkenes </vt:lpstr>
      <vt:lpstr>7.5 Electrophilic addition of HBr to non-symmetric alkenes </vt:lpstr>
      <vt:lpstr>7.5 Electrophilic addition of HBr to non-symmetric alkenes </vt:lpstr>
      <vt:lpstr>7.6 E1 vs SN1 vs E2 vs SN2</vt:lpstr>
      <vt:lpstr>7.6 E1 vs SN1 vs E2 vs SN</vt:lpstr>
      <vt:lpstr>7.6 E1 vs SN1 vs E2 vs SN</vt:lpstr>
      <vt:lpstr>7.6 E1 vs SN1 vs E2 vs SN</vt:lpstr>
      <vt:lpstr>7.6 E1 vs SN1 vs E2 vs SN</vt:lpstr>
      <vt:lpstr>7.6 E1 vs SN1 vs E2 vs SN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7 session</dc:title>
  <dc:creator>Microsoft Office User</dc:creator>
  <cp:lastModifiedBy>Microsoft Office User</cp:lastModifiedBy>
  <cp:revision>51</cp:revision>
  <dcterms:created xsi:type="dcterms:W3CDTF">2025-04-09T09:41:49Z</dcterms:created>
  <dcterms:modified xsi:type="dcterms:W3CDTF">2025-04-11T14:15:36Z</dcterms:modified>
</cp:coreProperties>
</file>