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notesMasterIdLst>
    <p:notesMasterId r:id="rId131"/>
  </p:notesMasterIdLst>
  <p:sldIdLst>
    <p:sldId id="256" r:id="rId2"/>
    <p:sldId id="762" r:id="rId3"/>
    <p:sldId id="763" r:id="rId4"/>
    <p:sldId id="764" r:id="rId5"/>
    <p:sldId id="602" r:id="rId6"/>
    <p:sldId id="682" r:id="rId7"/>
    <p:sldId id="652" r:id="rId8"/>
    <p:sldId id="691" r:id="rId9"/>
    <p:sldId id="692" r:id="rId10"/>
    <p:sldId id="680" r:id="rId11"/>
    <p:sldId id="681" r:id="rId12"/>
    <p:sldId id="653" r:id="rId13"/>
    <p:sldId id="775" r:id="rId14"/>
    <p:sldId id="679" r:id="rId15"/>
    <p:sldId id="776" r:id="rId16"/>
    <p:sldId id="694" r:id="rId17"/>
    <p:sldId id="695" r:id="rId18"/>
    <p:sldId id="485" r:id="rId19"/>
    <p:sldId id="273" r:id="rId20"/>
    <p:sldId id="260" r:id="rId21"/>
    <p:sldId id="745" r:id="rId22"/>
    <p:sldId id="746" r:id="rId23"/>
    <p:sldId id="657" r:id="rId24"/>
    <p:sldId id="696" r:id="rId25"/>
    <p:sldId id="604" r:id="rId26"/>
    <p:sldId id="656" r:id="rId27"/>
    <p:sldId id="659" r:id="rId28"/>
    <p:sldId id="660" r:id="rId29"/>
    <p:sldId id="661" r:id="rId30"/>
    <p:sldId id="684" r:id="rId31"/>
    <p:sldId id="701" r:id="rId32"/>
    <p:sldId id="699" r:id="rId33"/>
    <p:sldId id="689" r:id="rId34"/>
    <p:sldId id="662" r:id="rId35"/>
    <p:sldId id="735" r:id="rId36"/>
    <p:sldId id="700" r:id="rId37"/>
    <p:sldId id="702" r:id="rId38"/>
    <p:sldId id="703" r:id="rId39"/>
    <p:sldId id="704" r:id="rId40"/>
    <p:sldId id="705" r:id="rId41"/>
    <p:sldId id="706" r:id="rId42"/>
    <p:sldId id="717" r:id="rId43"/>
    <p:sldId id="714" r:id="rId44"/>
    <p:sldId id="715" r:id="rId45"/>
    <p:sldId id="713" r:id="rId46"/>
    <p:sldId id="716" r:id="rId47"/>
    <p:sldId id="718" r:id="rId48"/>
    <p:sldId id="719" r:id="rId49"/>
    <p:sldId id="720" r:id="rId50"/>
    <p:sldId id="721" r:id="rId51"/>
    <p:sldId id="722" r:id="rId52"/>
    <p:sldId id="723" r:id="rId53"/>
    <p:sldId id="724" r:id="rId54"/>
    <p:sldId id="725" r:id="rId55"/>
    <p:sldId id="726" r:id="rId56"/>
    <p:sldId id="727" r:id="rId57"/>
    <p:sldId id="736" r:id="rId58"/>
    <p:sldId id="729" r:id="rId59"/>
    <p:sldId id="765" r:id="rId60"/>
    <p:sldId id="731" r:id="rId61"/>
    <p:sldId id="730" r:id="rId62"/>
    <p:sldId id="732" r:id="rId63"/>
    <p:sldId id="766" r:id="rId64"/>
    <p:sldId id="733" r:id="rId65"/>
    <p:sldId id="767" r:id="rId66"/>
    <p:sldId id="734" r:id="rId67"/>
    <p:sldId id="768" r:id="rId68"/>
    <p:sldId id="769" r:id="rId69"/>
    <p:sldId id="770" r:id="rId70"/>
    <p:sldId id="771" r:id="rId71"/>
    <p:sldId id="406" r:id="rId72"/>
    <p:sldId id="424" r:id="rId73"/>
    <p:sldId id="423" r:id="rId74"/>
    <p:sldId id="421" r:id="rId75"/>
    <p:sldId id="416" r:id="rId76"/>
    <p:sldId id="417" r:id="rId77"/>
    <p:sldId id="418" r:id="rId78"/>
    <p:sldId id="419" r:id="rId79"/>
    <p:sldId id="420" r:id="rId80"/>
    <p:sldId id="651" r:id="rId81"/>
    <p:sldId id="697" r:id="rId82"/>
    <p:sldId id="683" r:id="rId83"/>
    <p:sldId id="690" r:id="rId84"/>
    <p:sldId id="619" r:id="rId85"/>
    <p:sldId id="503" r:id="rId86"/>
    <p:sldId id="737" r:id="rId87"/>
    <p:sldId id="463" r:id="rId88"/>
    <p:sldId id="546" r:id="rId89"/>
    <p:sldId id="442" r:id="rId90"/>
    <p:sldId id="609" r:id="rId91"/>
    <p:sldId id="608" r:id="rId92"/>
    <p:sldId id="606" r:id="rId93"/>
    <p:sldId id="543" r:id="rId94"/>
    <p:sldId id="647" r:id="rId95"/>
    <p:sldId id="544" r:id="rId96"/>
    <p:sldId id="563" r:id="rId97"/>
    <p:sldId id="565" r:id="rId98"/>
    <p:sldId id="562" r:id="rId99"/>
    <p:sldId id="547" r:id="rId100"/>
    <p:sldId id="678" r:id="rId101"/>
    <p:sldId id="772" r:id="rId102"/>
    <p:sldId id="747" r:id="rId103"/>
    <p:sldId id="567" r:id="rId104"/>
    <p:sldId id="569" r:id="rId105"/>
    <p:sldId id="669" r:id="rId106"/>
    <p:sldId id="687" r:id="rId107"/>
    <p:sldId id="738" r:id="rId108"/>
    <p:sldId id="739" r:id="rId109"/>
    <p:sldId id="741" r:id="rId110"/>
    <p:sldId id="742" r:id="rId111"/>
    <p:sldId id="670" r:id="rId112"/>
    <p:sldId id="688" r:id="rId113"/>
    <p:sldId id="750" r:id="rId114"/>
    <p:sldId id="641" r:id="rId115"/>
    <p:sldId id="753" r:id="rId116"/>
    <p:sldId id="760" r:id="rId117"/>
    <p:sldId id="751" r:id="rId118"/>
    <p:sldId id="752" r:id="rId119"/>
    <p:sldId id="754" r:id="rId120"/>
    <p:sldId id="755" r:id="rId121"/>
    <p:sldId id="773" r:id="rId122"/>
    <p:sldId id="756" r:id="rId123"/>
    <p:sldId id="748" r:id="rId124"/>
    <p:sldId id="758" r:id="rId125"/>
    <p:sldId id="774" r:id="rId126"/>
    <p:sldId id="761" r:id="rId127"/>
    <p:sldId id="777" r:id="rId128"/>
    <p:sldId id="268" r:id="rId129"/>
    <p:sldId id="743"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000F7E"/>
    <a:srgbClr val="D39501"/>
    <a:srgbClr val="80003F"/>
    <a:srgbClr val="DAD3EA"/>
    <a:srgbClr val="8ED7BA"/>
    <a:srgbClr val="F7817E"/>
    <a:srgbClr val="F7B0AA"/>
    <a:srgbClr val="0F8080"/>
    <a:srgbClr val="597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p:restoredTop sz="64275"/>
  </p:normalViewPr>
  <p:slideViewPr>
    <p:cSldViewPr snapToGrid="0" snapToObjects="1">
      <p:cViewPr>
        <p:scale>
          <a:sx n="113" d="100"/>
          <a:sy n="113" d="100"/>
        </p:scale>
        <p:origin x="4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5DDD3-8EF2-E14E-AE02-4B3C4EECD81F}" type="datetimeFigureOut">
              <a:rPr lang="en-US" smtClean="0"/>
              <a:t>12/9/22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D09E7-7B67-AE4F-A06D-9DDFE3A6B849}" type="slidenum">
              <a:rPr lang="en-US" smtClean="0"/>
              <a:t>‹#›</a:t>
            </a:fld>
            <a:endParaRPr lang="en-US"/>
          </a:p>
        </p:txBody>
      </p:sp>
    </p:spTree>
    <p:extLst>
      <p:ext uri="{BB962C8B-B14F-4D97-AF65-F5344CB8AC3E}">
        <p14:creationId xmlns:p14="http://schemas.microsoft.com/office/powerpoint/2010/main" val="326948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a:t>
            </a:fld>
            <a:endParaRPr lang="en-US"/>
          </a:p>
        </p:txBody>
      </p:sp>
    </p:spTree>
    <p:extLst>
      <p:ext uri="{BB962C8B-B14F-4D97-AF65-F5344CB8AC3E}">
        <p14:creationId xmlns:p14="http://schemas.microsoft.com/office/powerpoint/2010/main" val="397192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10</a:t>
            </a:fld>
            <a:endParaRPr lang="en-US"/>
          </a:p>
        </p:txBody>
      </p:sp>
    </p:spTree>
    <p:extLst>
      <p:ext uri="{BB962C8B-B14F-4D97-AF65-F5344CB8AC3E}">
        <p14:creationId xmlns:p14="http://schemas.microsoft.com/office/powerpoint/2010/main" val="6289159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79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661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7974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336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7746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163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9875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930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5878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826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11</a:t>
            </a:fld>
            <a:endParaRPr lang="en-US"/>
          </a:p>
        </p:txBody>
      </p:sp>
    </p:spTree>
    <p:extLst>
      <p:ext uri="{BB962C8B-B14F-4D97-AF65-F5344CB8AC3E}">
        <p14:creationId xmlns:p14="http://schemas.microsoft.com/office/powerpoint/2010/main" val="18964637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4585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297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7515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9182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8103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7822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617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1973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0117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01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12</a:t>
            </a:fld>
            <a:endParaRPr lang="en-US"/>
          </a:p>
        </p:txBody>
      </p:sp>
    </p:spTree>
    <p:extLst>
      <p:ext uri="{BB962C8B-B14F-4D97-AF65-F5344CB8AC3E}">
        <p14:creationId xmlns:p14="http://schemas.microsoft.com/office/powerpoint/2010/main" val="32467178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3698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581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7096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132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3417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0584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1904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1423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0D09E7-7B67-AE4F-A06D-9DDFE3A6B849}" type="slidenum">
              <a:rPr lang="en-US" smtClean="0"/>
              <a:t>128</a:t>
            </a:fld>
            <a:endParaRPr lang="en-US"/>
          </a:p>
        </p:txBody>
      </p:sp>
    </p:spTree>
    <p:extLst>
      <p:ext uri="{BB962C8B-B14F-4D97-AF65-F5344CB8AC3E}">
        <p14:creationId xmlns:p14="http://schemas.microsoft.com/office/powerpoint/2010/main" val="420203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13</a:t>
            </a:fld>
            <a:endParaRPr lang="en-US"/>
          </a:p>
        </p:txBody>
      </p:sp>
    </p:spTree>
    <p:extLst>
      <p:ext uri="{BB962C8B-B14F-4D97-AF65-F5344CB8AC3E}">
        <p14:creationId xmlns:p14="http://schemas.microsoft.com/office/powerpoint/2010/main" val="251241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14</a:t>
            </a:fld>
            <a:endParaRPr lang="en-US"/>
          </a:p>
        </p:txBody>
      </p:sp>
    </p:spTree>
    <p:extLst>
      <p:ext uri="{BB962C8B-B14F-4D97-AF65-F5344CB8AC3E}">
        <p14:creationId xmlns:p14="http://schemas.microsoft.com/office/powerpoint/2010/main" val="227477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15</a:t>
            </a:fld>
            <a:endParaRPr lang="en-US"/>
          </a:p>
        </p:txBody>
      </p:sp>
    </p:spTree>
    <p:extLst>
      <p:ext uri="{BB962C8B-B14F-4D97-AF65-F5344CB8AC3E}">
        <p14:creationId xmlns:p14="http://schemas.microsoft.com/office/powerpoint/2010/main" val="3536331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16</a:t>
            </a:fld>
            <a:endParaRPr lang="en-US"/>
          </a:p>
        </p:txBody>
      </p:sp>
    </p:spTree>
    <p:extLst>
      <p:ext uri="{BB962C8B-B14F-4D97-AF65-F5344CB8AC3E}">
        <p14:creationId xmlns:p14="http://schemas.microsoft.com/office/powerpoint/2010/main" val="1142263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17</a:t>
            </a:fld>
            <a:endParaRPr lang="en-US"/>
          </a:p>
        </p:txBody>
      </p:sp>
    </p:spTree>
    <p:extLst>
      <p:ext uri="{BB962C8B-B14F-4D97-AF65-F5344CB8AC3E}">
        <p14:creationId xmlns:p14="http://schemas.microsoft.com/office/powerpoint/2010/main" val="145220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8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a:t>
            </a:fld>
            <a:endParaRPr lang="en-US"/>
          </a:p>
        </p:txBody>
      </p:sp>
    </p:spTree>
    <p:extLst>
      <p:ext uri="{BB962C8B-B14F-4D97-AF65-F5344CB8AC3E}">
        <p14:creationId xmlns:p14="http://schemas.microsoft.com/office/powerpoint/2010/main" val="3109912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68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91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07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23</a:t>
            </a:fld>
            <a:endParaRPr lang="en-US"/>
          </a:p>
        </p:txBody>
      </p:sp>
    </p:spTree>
    <p:extLst>
      <p:ext uri="{BB962C8B-B14F-4D97-AF65-F5344CB8AC3E}">
        <p14:creationId xmlns:p14="http://schemas.microsoft.com/office/powerpoint/2010/main" val="330259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24</a:t>
            </a:fld>
            <a:endParaRPr lang="en-US"/>
          </a:p>
        </p:txBody>
      </p:sp>
    </p:spTree>
    <p:extLst>
      <p:ext uri="{BB962C8B-B14F-4D97-AF65-F5344CB8AC3E}">
        <p14:creationId xmlns:p14="http://schemas.microsoft.com/office/powerpoint/2010/main" val="1640153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25</a:t>
            </a:fld>
            <a:endParaRPr lang="en-US"/>
          </a:p>
        </p:txBody>
      </p:sp>
    </p:spTree>
    <p:extLst>
      <p:ext uri="{BB962C8B-B14F-4D97-AF65-F5344CB8AC3E}">
        <p14:creationId xmlns:p14="http://schemas.microsoft.com/office/powerpoint/2010/main" val="1194854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26</a:t>
            </a:fld>
            <a:endParaRPr lang="en-US"/>
          </a:p>
        </p:txBody>
      </p:sp>
    </p:spTree>
    <p:extLst>
      <p:ext uri="{BB962C8B-B14F-4D97-AF65-F5344CB8AC3E}">
        <p14:creationId xmlns:p14="http://schemas.microsoft.com/office/powerpoint/2010/main" val="3056652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27</a:t>
            </a:fld>
            <a:endParaRPr lang="en-US"/>
          </a:p>
        </p:txBody>
      </p:sp>
    </p:spTree>
    <p:extLst>
      <p:ext uri="{BB962C8B-B14F-4D97-AF65-F5344CB8AC3E}">
        <p14:creationId xmlns:p14="http://schemas.microsoft.com/office/powerpoint/2010/main" val="2611852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28</a:t>
            </a:fld>
            <a:endParaRPr lang="en-US"/>
          </a:p>
        </p:txBody>
      </p:sp>
    </p:spTree>
    <p:extLst>
      <p:ext uri="{BB962C8B-B14F-4D97-AF65-F5344CB8AC3E}">
        <p14:creationId xmlns:p14="http://schemas.microsoft.com/office/powerpoint/2010/main" val="1642956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29</a:t>
            </a:fld>
            <a:endParaRPr lang="en-US"/>
          </a:p>
        </p:txBody>
      </p:sp>
    </p:spTree>
    <p:extLst>
      <p:ext uri="{BB962C8B-B14F-4D97-AF65-F5344CB8AC3E}">
        <p14:creationId xmlns:p14="http://schemas.microsoft.com/office/powerpoint/2010/main" val="120699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3</a:t>
            </a:fld>
            <a:endParaRPr lang="en-US"/>
          </a:p>
        </p:txBody>
      </p:sp>
    </p:spTree>
    <p:extLst>
      <p:ext uri="{BB962C8B-B14F-4D97-AF65-F5344CB8AC3E}">
        <p14:creationId xmlns:p14="http://schemas.microsoft.com/office/powerpoint/2010/main" val="2426220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85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058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631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218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766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399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14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2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808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26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4</a:t>
            </a:fld>
            <a:endParaRPr lang="en-US"/>
          </a:p>
        </p:txBody>
      </p:sp>
    </p:spTree>
    <p:extLst>
      <p:ext uri="{BB962C8B-B14F-4D97-AF65-F5344CB8AC3E}">
        <p14:creationId xmlns:p14="http://schemas.microsoft.com/office/powerpoint/2010/main" val="830430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724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529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79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576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25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630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048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15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979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5</a:t>
            </a:fld>
            <a:endParaRPr lang="en-US"/>
          </a:p>
        </p:txBody>
      </p:sp>
    </p:spTree>
    <p:extLst>
      <p:ext uri="{BB962C8B-B14F-4D97-AF65-F5344CB8AC3E}">
        <p14:creationId xmlns:p14="http://schemas.microsoft.com/office/powerpoint/2010/main" val="3013035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098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3942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530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688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38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465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035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856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981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54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6</a:t>
            </a:fld>
            <a:endParaRPr lang="en-US"/>
          </a:p>
        </p:txBody>
      </p:sp>
    </p:spTree>
    <p:extLst>
      <p:ext uri="{BB962C8B-B14F-4D97-AF65-F5344CB8AC3E}">
        <p14:creationId xmlns:p14="http://schemas.microsoft.com/office/powerpoint/2010/main" val="1394840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073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593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8213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9063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4764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3587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029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769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5901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341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7</a:t>
            </a:fld>
            <a:endParaRPr lang="en-US"/>
          </a:p>
        </p:txBody>
      </p:sp>
    </p:spTree>
    <p:extLst>
      <p:ext uri="{BB962C8B-B14F-4D97-AF65-F5344CB8AC3E}">
        <p14:creationId xmlns:p14="http://schemas.microsoft.com/office/powerpoint/2010/main" val="2451205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1386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D8D52D-A3F1-4B43-9554-93E43582DB8E}" type="slidenum">
              <a:rPr lang="en-US" smtClean="0"/>
              <a:t>71</a:t>
            </a:fld>
            <a:endParaRPr lang="en-US"/>
          </a:p>
        </p:txBody>
      </p:sp>
    </p:spTree>
    <p:extLst>
      <p:ext uri="{BB962C8B-B14F-4D97-AF65-F5344CB8AC3E}">
        <p14:creationId xmlns:p14="http://schemas.microsoft.com/office/powerpoint/2010/main" val="2639566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algorithm which finds the excited states and </a:t>
            </a:r>
            <a:r>
              <a:rPr lang="en-GB" dirty="0" err="1"/>
              <a:t>eigenergies</a:t>
            </a:r>
            <a:r>
              <a:rPr lang="en-GB" dirty="0"/>
              <a:t> of a Hamiltonian and then uses these excited states and </a:t>
            </a:r>
            <a:r>
              <a:rPr lang="en-GB" dirty="0" err="1"/>
              <a:t>eigenenergies</a:t>
            </a:r>
            <a:r>
              <a:rPr lang="en-GB" dirty="0"/>
              <a:t> to simulate the evolution of systems in that subspace. </a:t>
            </a:r>
          </a:p>
        </p:txBody>
      </p:sp>
      <p:sp>
        <p:nvSpPr>
          <p:cNvPr id="4" name="Slide Number Placeholder 3"/>
          <p:cNvSpPr>
            <a:spLocks noGrp="1"/>
          </p:cNvSpPr>
          <p:nvPr>
            <p:ph type="sldNum" sz="quarter" idx="5"/>
          </p:nvPr>
        </p:nvSpPr>
        <p:spPr/>
        <p:txBody>
          <a:bodyPr/>
          <a:lstStyle/>
          <a:p>
            <a:fld id="{BAD8D52D-A3F1-4B43-9554-93E43582DB8E}" type="slidenum">
              <a:rPr lang="en-US" smtClean="0"/>
              <a:t>72</a:t>
            </a:fld>
            <a:endParaRPr lang="en-US"/>
          </a:p>
        </p:txBody>
      </p:sp>
    </p:spTree>
    <p:extLst>
      <p:ext uri="{BB962C8B-B14F-4D97-AF65-F5344CB8AC3E}">
        <p14:creationId xmlns:p14="http://schemas.microsoft.com/office/powerpoint/2010/main" val="28671983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algorithm to diagonalise a quantum state. </a:t>
            </a:r>
          </a:p>
        </p:txBody>
      </p:sp>
      <p:sp>
        <p:nvSpPr>
          <p:cNvPr id="4" name="Slide Number Placeholder 3"/>
          <p:cNvSpPr>
            <a:spLocks noGrp="1"/>
          </p:cNvSpPr>
          <p:nvPr>
            <p:ph type="sldNum" sz="quarter" idx="5"/>
          </p:nvPr>
        </p:nvSpPr>
        <p:spPr/>
        <p:txBody>
          <a:bodyPr/>
          <a:lstStyle/>
          <a:p>
            <a:fld id="{BAD8D52D-A3F1-4B43-9554-93E43582DB8E}" type="slidenum">
              <a:rPr lang="en-US" smtClean="0"/>
              <a:t>73</a:t>
            </a:fld>
            <a:endParaRPr lang="en-US"/>
          </a:p>
        </p:txBody>
      </p:sp>
    </p:spTree>
    <p:extLst>
      <p:ext uri="{BB962C8B-B14F-4D97-AF65-F5344CB8AC3E}">
        <p14:creationId xmlns:p14="http://schemas.microsoft.com/office/powerpoint/2010/main" val="5202536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algorithm to variationally compress quantum data into a more compact representation so it can be stored more efficiently. </a:t>
            </a:r>
          </a:p>
        </p:txBody>
      </p:sp>
      <p:sp>
        <p:nvSpPr>
          <p:cNvPr id="4" name="Slide Number Placeholder 3"/>
          <p:cNvSpPr>
            <a:spLocks noGrp="1"/>
          </p:cNvSpPr>
          <p:nvPr>
            <p:ph type="sldNum" sz="quarter" idx="5"/>
          </p:nvPr>
        </p:nvSpPr>
        <p:spPr/>
        <p:txBody>
          <a:bodyPr/>
          <a:lstStyle/>
          <a:p>
            <a:fld id="{BAD8D52D-A3F1-4B43-9554-93E43582DB8E}" type="slidenum">
              <a:rPr lang="en-US" smtClean="0"/>
              <a:t>74</a:t>
            </a:fld>
            <a:endParaRPr lang="en-US"/>
          </a:p>
        </p:txBody>
      </p:sp>
    </p:spTree>
    <p:extLst>
      <p:ext uri="{BB962C8B-B14F-4D97-AF65-F5344CB8AC3E}">
        <p14:creationId xmlns:p14="http://schemas.microsoft.com/office/powerpoint/2010/main" val="38290859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there are a whole series of algorithms for solving linear systems of equations on a quantum computer</a:t>
            </a:r>
          </a:p>
        </p:txBody>
      </p:sp>
      <p:sp>
        <p:nvSpPr>
          <p:cNvPr id="4" name="Slide Number Placeholder 3"/>
          <p:cNvSpPr>
            <a:spLocks noGrp="1"/>
          </p:cNvSpPr>
          <p:nvPr>
            <p:ph type="sldNum" sz="quarter" idx="5"/>
          </p:nvPr>
        </p:nvSpPr>
        <p:spPr/>
        <p:txBody>
          <a:bodyPr/>
          <a:lstStyle/>
          <a:p>
            <a:fld id="{BAD8D52D-A3F1-4B43-9554-93E43582DB8E}" type="slidenum">
              <a:rPr lang="en-US" smtClean="0"/>
              <a:t>75</a:t>
            </a:fld>
            <a:endParaRPr lang="en-US"/>
          </a:p>
        </p:txBody>
      </p:sp>
    </p:spTree>
    <p:extLst>
      <p:ext uri="{BB962C8B-B14F-4D97-AF65-F5344CB8AC3E}">
        <p14:creationId xmlns:p14="http://schemas.microsoft.com/office/powerpoint/2010/main" val="22633141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D8D52D-A3F1-4B43-9554-93E43582DB8E}" type="slidenum">
              <a:rPr lang="en-US" smtClean="0"/>
              <a:t>76</a:t>
            </a:fld>
            <a:endParaRPr lang="en-US"/>
          </a:p>
        </p:txBody>
      </p:sp>
    </p:spTree>
    <p:extLst>
      <p:ext uri="{BB962C8B-B14F-4D97-AF65-F5344CB8AC3E}">
        <p14:creationId xmlns:p14="http://schemas.microsoft.com/office/powerpoint/2010/main" val="38026435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D8D52D-A3F1-4B43-9554-93E43582DB8E}" type="slidenum">
              <a:rPr lang="en-US" smtClean="0"/>
              <a:t>77</a:t>
            </a:fld>
            <a:endParaRPr lang="en-US"/>
          </a:p>
        </p:txBody>
      </p:sp>
    </p:spTree>
    <p:extLst>
      <p:ext uri="{BB962C8B-B14F-4D97-AF65-F5344CB8AC3E}">
        <p14:creationId xmlns:p14="http://schemas.microsoft.com/office/powerpoint/2010/main" val="18969820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few algorithms for preparing thermal states on a quantum computer. This could be useful for machine learning processes using </a:t>
            </a:r>
            <a:r>
              <a:rPr lang="en-GB" dirty="0" err="1"/>
              <a:t>Boltzman</a:t>
            </a:r>
            <a:r>
              <a:rPr lang="en-GB" dirty="0"/>
              <a:t> machines. Or for measuring free energy changes potentially for quantum chemistry. </a:t>
            </a:r>
          </a:p>
        </p:txBody>
      </p:sp>
      <p:sp>
        <p:nvSpPr>
          <p:cNvPr id="4" name="Slide Number Placeholder 3"/>
          <p:cNvSpPr>
            <a:spLocks noGrp="1"/>
          </p:cNvSpPr>
          <p:nvPr>
            <p:ph type="sldNum" sz="quarter" idx="5"/>
          </p:nvPr>
        </p:nvSpPr>
        <p:spPr/>
        <p:txBody>
          <a:bodyPr/>
          <a:lstStyle/>
          <a:p>
            <a:fld id="{BAD8D52D-A3F1-4B43-9554-93E43582DB8E}" type="slidenum">
              <a:rPr lang="en-US" smtClean="0"/>
              <a:t>78</a:t>
            </a:fld>
            <a:endParaRPr lang="en-US"/>
          </a:p>
        </p:txBody>
      </p:sp>
    </p:spTree>
    <p:extLst>
      <p:ext uri="{BB962C8B-B14F-4D97-AF65-F5344CB8AC3E}">
        <p14:creationId xmlns:p14="http://schemas.microsoft.com/office/powerpoint/2010/main" val="32469853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Variational quantum algorithms have even been proposed to study the foundations of quantum mechanics. For example, this one for finding consistent histories. Consistent histories are central to the consistent histories interpretation of QM where decoherence replaces the role of the collapse postulate. </a:t>
            </a:r>
          </a:p>
        </p:txBody>
      </p:sp>
      <p:sp>
        <p:nvSpPr>
          <p:cNvPr id="4" name="Slide Number Placeholder 3"/>
          <p:cNvSpPr>
            <a:spLocks noGrp="1"/>
          </p:cNvSpPr>
          <p:nvPr>
            <p:ph type="sldNum" sz="quarter" idx="5"/>
          </p:nvPr>
        </p:nvSpPr>
        <p:spPr/>
        <p:txBody>
          <a:bodyPr/>
          <a:lstStyle/>
          <a:p>
            <a:fld id="{BAD8D52D-A3F1-4B43-9554-93E43582DB8E}" type="slidenum">
              <a:rPr lang="en-US" smtClean="0"/>
              <a:t>79</a:t>
            </a:fld>
            <a:endParaRPr lang="en-US"/>
          </a:p>
        </p:txBody>
      </p:sp>
    </p:spTree>
    <p:extLst>
      <p:ext uri="{BB962C8B-B14F-4D97-AF65-F5344CB8AC3E}">
        <p14:creationId xmlns:p14="http://schemas.microsoft.com/office/powerpoint/2010/main" val="235423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8</a:t>
            </a:fld>
            <a:endParaRPr lang="en-US"/>
          </a:p>
        </p:txBody>
      </p:sp>
    </p:spTree>
    <p:extLst>
      <p:ext uri="{BB962C8B-B14F-4D97-AF65-F5344CB8AC3E}">
        <p14:creationId xmlns:p14="http://schemas.microsoft.com/office/powerpoint/2010/main" val="39264258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D8D52D-A3F1-4B43-9554-93E43582DB8E}" type="slidenum">
              <a:rPr lang="en-US" smtClean="0"/>
              <a:t>80</a:t>
            </a:fld>
            <a:endParaRPr lang="en-US"/>
          </a:p>
        </p:txBody>
      </p:sp>
    </p:spTree>
    <p:extLst>
      <p:ext uri="{BB962C8B-B14F-4D97-AF65-F5344CB8AC3E}">
        <p14:creationId xmlns:p14="http://schemas.microsoft.com/office/powerpoint/2010/main" val="25833686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D8D52D-A3F1-4B43-9554-93E43582DB8E}" type="slidenum">
              <a:rPr lang="en-US" smtClean="0"/>
              <a:t>81</a:t>
            </a:fld>
            <a:endParaRPr lang="en-US"/>
          </a:p>
        </p:txBody>
      </p:sp>
    </p:spTree>
    <p:extLst>
      <p:ext uri="{BB962C8B-B14F-4D97-AF65-F5344CB8AC3E}">
        <p14:creationId xmlns:p14="http://schemas.microsoft.com/office/powerpoint/2010/main" val="30576646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8123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297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0D09E7-7B67-AE4F-A06D-9DDFE3A6B849}" type="slidenum">
              <a:rPr lang="en-US" smtClean="0"/>
              <a:t>84</a:t>
            </a:fld>
            <a:endParaRPr lang="en-US"/>
          </a:p>
        </p:txBody>
      </p:sp>
    </p:spTree>
    <p:extLst>
      <p:ext uri="{BB962C8B-B14F-4D97-AF65-F5344CB8AC3E}">
        <p14:creationId xmlns:p14="http://schemas.microsoft.com/office/powerpoint/2010/main" val="10885223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Ok, so once you’ve decided on you ansatz…. each possible vector of parameters </a:t>
            </a:r>
            <a:r>
              <a:rPr lang="el-GR" dirty="0"/>
              <a:t>θ </a:t>
            </a:r>
            <a:r>
              <a:rPr lang="en-GB" dirty="0"/>
              <a:t>corresponds to a unitary U(</a:t>
            </a:r>
            <a:r>
              <a:rPr lang="el-GR" dirty="0"/>
              <a:t>θ) </a:t>
            </a:r>
            <a:r>
              <a:rPr lang="en-GB" dirty="0"/>
              <a:t>that is produced…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667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4111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9787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5847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70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a:t>
            </a:fld>
            <a:endParaRPr lang="en-US"/>
          </a:p>
        </p:txBody>
      </p:sp>
    </p:spTree>
    <p:extLst>
      <p:ext uri="{BB962C8B-B14F-4D97-AF65-F5344CB8AC3E}">
        <p14:creationId xmlns:p14="http://schemas.microsoft.com/office/powerpoint/2010/main" val="6559622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90</a:t>
            </a:fld>
            <a:endParaRPr lang="en-US"/>
          </a:p>
        </p:txBody>
      </p:sp>
    </p:spTree>
    <p:extLst>
      <p:ext uri="{BB962C8B-B14F-4D97-AF65-F5344CB8AC3E}">
        <p14:creationId xmlns:p14="http://schemas.microsoft.com/office/powerpoint/2010/main" val="39297181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91</a:t>
            </a:fld>
            <a:endParaRPr lang="en-US"/>
          </a:p>
        </p:txBody>
      </p:sp>
    </p:spTree>
    <p:extLst>
      <p:ext uri="{BB962C8B-B14F-4D97-AF65-F5344CB8AC3E}">
        <p14:creationId xmlns:p14="http://schemas.microsoft.com/office/powerpoint/2010/main" val="13284414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92</a:t>
            </a:fld>
            <a:endParaRPr lang="en-US"/>
          </a:p>
        </p:txBody>
      </p:sp>
    </p:spTree>
    <p:extLst>
      <p:ext uri="{BB962C8B-B14F-4D97-AF65-F5344CB8AC3E}">
        <p14:creationId xmlns:p14="http://schemas.microsoft.com/office/powerpoint/2010/main" val="1162877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93</a:t>
            </a:fld>
            <a:endParaRPr lang="en-US"/>
          </a:p>
        </p:txBody>
      </p:sp>
    </p:spTree>
    <p:extLst>
      <p:ext uri="{BB962C8B-B14F-4D97-AF65-F5344CB8AC3E}">
        <p14:creationId xmlns:p14="http://schemas.microsoft.com/office/powerpoint/2010/main" val="7213298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94</a:t>
            </a:fld>
            <a:endParaRPr lang="en-US"/>
          </a:p>
        </p:txBody>
      </p:sp>
    </p:spTree>
    <p:extLst>
      <p:ext uri="{BB962C8B-B14F-4D97-AF65-F5344CB8AC3E}">
        <p14:creationId xmlns:p14="http://schemas.microsoft.com/office/powerpoint/2010/main" val="19364534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95</a:t>
            </a:fld>
            <a:endParaRPr lang="en-US"/>
          </a:p>
        </p:txBody>
      </p:sp>
    </p:spTree>
    <p:extLst>
      <p:ext uri="{BB962C8B-B14F-4D97-AF65-F5344CB8AC3E}">
        <p14:creationId xmlns:p14="http://schemas.microsoft.com/office/powerpoint/2010/main" val="6277455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96</a:t>
            </a:fld>
            <a:endParaRPr lang="en-US"/>
          </a:p>
        </p:txBody>
      </p:sp>
    </p:spTree>
    <p:extLst>
      <p:ext uri="{BB962C8B-B14F-4D97-AF65-F5344CB8AC3E}">
        <p14:creationId xmlns:p14="http://schemas.microsoft.com/office/powerpoint/2010/main" val="34877871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97</a:t>
            </a:fld>
            <a:endParaRPr lang="en-US"/>
          </a:p>
        </p:txBody>
      </p:sp>
    </p:spTree>
    <p:extLst>
      <p:ext uri="{BB962C8B-B14F-4D97-AF65-F5344CB8AC3E}">
        <p14:creationId xmlns:p14="http://schemas.microsoft.com/office/powerpoint/2010/main" val="41571902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D09E7-7B67-AE4F-A06D-9DDFE3A6B849}" type="slidenum">
              <a:rPr lang="en-US" smtClean="0"/>
              <a:t>98</a:t>
            </a:fld>
            <a:endParaRPr lang="en-US"/>
          </a:p>
        </p:txBody>
      </p:sp>
    </p:spTree>
    <p:extLst>
      <p:ext uri="{BB962C8B-B14F-4D97-AF65-F5344CB8AC3E}">
        <p14:creationId xmlns:p14="http://schemas.microsoft.com/office/powerpoint/2010/main" val="42413719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1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6E581-6048-3840-9B14-0304E5D217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DFDD43-3D33-984E-B738-B8326B9D5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0C275FC-02D6-2C46-9F88-ED9B329DA8CE}"/>
              </a:ext>
            </a:extLst>
          </p:cNvPr>
          <p:cNvSpPr>
            <a:spLocks noGrp="1"/>
          </p:cNvSpPr>
          <p:nvPr>
            <p:ph type="dt" sz="half" idx="10"/>
          </p:nvPr>
        </p:nvSpPr>
        <p:spPr/>
        <p:txBody>
          <a:bodyPr/>
          <a:lstStyle/>
          <a:p>
            <a:fld id="{72EA7947-E287-4738-8C82-07CE4F01EF03}" type="datetime2">
              <a:rPr lang="en-US" smtClean="0"/>
              <a:t>Friday, December 9, 2022</a:t>
            </a:fld>
            <a:endParaRPr lang="en-US" dirty="0"/>
          </a:p>
        </p:txBody>
      </p:sp>
      <p:sp>
        <p:nvSpPr>
          <p:cNvPr id="5" name="Footer Placeholder 4">
            <a:extLst>
              <a:ext uri="{FF2B5EF4-FFF2-40B4-BE49-F238E27FC236}">
                <a16:creationId xmlns:a16="http://schemas.microsoft.com/office/drawing/2014/main" id="{5811DBA2-6B72-1E42-A6D9-38493AA0895E}"/>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24BE63FB-2034-3C44-BC85-9C4C2354AAF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60570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41D6-61E5-E248-BA4E-CD210782413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E2D1B9-85B0-084D-B6C2-388FCA03E2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F1F5E2-8CCA-2F4E-A445-2A222373D253}"/>
              </a:ext>
            </a:extLst>
          </p:cNvPr>
          <p:cNvSpPr>
            <a:spLocks noGrp="1"/>
          </p:cNvSpPr>
          <p:nvPr>
            <p:ph type="dt" sz="half" idx="10"/>
          </p:nvPr>
        </p:nvSpPr>
        <p:spPr/>
        <p:txBody>
          <a:bodyPr/>
          <a:lstStyle/>
          <a:p>
            <a:fld id="{EE2EBD84-71F4-4271-8C46-0D47C0A9B12E}" type="datetime2">
              <a:rPr lang="en-US" smtClean="0"/>
              <a:t>Friday, December 9, 2022</a:t>
            </a:fld>
            <a:endParaRPr lang="en-US"/>
          </a:p>
        </p:txBody>
      </p:sp>
      <p:sp>
        <p:nvSpPr>
          <p:cNvPr id="5" name="Footer Placeholder 4">
            <a:extLst>
              <a:ext uri="{FF2B5EF4-FFF2-40B4-BE49-F238E27FC236}">
                <a16:creationId xmlns:a16="http://schemas.microsoft.com/office/drawing/2014/main" id="{7F31F00B-5235-4A4F-8505-9907DF8483C7}"/>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3D2FC64A-3265-C248-BBF5-1EFDE2D433A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83979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3E2A01-1700-DD46-A3C9-CA1397C287C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AB0079A-9D86-0A4F-B077-19E5FCC884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EB454A-4C85-8948-A1AB-2696BE09BD25}"/>
              </a:ext>
            </a:extLst>
          </p:cNvPr>
          <p:cNvSpPr>
            <a:spLocks noGrp="1"/>
          </p:cNvSpPr>
          <p:nvPr>
            <p:ph type="dt" sz="half" idx="10"/>
          </p:nvPr>
        </p:nvSpPr>
        <p:spPr/>
        <p:txBody>
          <a:bodyPr/>
          <a:lstStyle/>
          <a:p>
            <a:fld id="{ABAE0CE1-F450-4107-B2CB-17B18F8A3F4A}" type="datetime2">
              <a:rPr lang="en-US" smtClean="0"/>
              <a:t>Friday, December 9, 2022</a:t>
            </a:fld>
            <a:endParaRPr lang="en-US"/>
          </a:p>
        </p:txBody>
      </p:sp>
      <p:sp>
        <p:nvSpPr>
          <p:cNvPr id="5" name="Footer Placeholder 4">
            <a:extLst>
              <a:ext uri="{FF2B5EF4-FFF2-40B4-BE49-F238E27FC236}">
                <a16:creationId xmlns:a16="http://schemas.microsoft.com/office/drawing/2014/main" id="{E9B0FC74-6656-4041-99E4-553186D9BFF3}"/>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FB2385E-3D27-3C48-9508-3AAAEBEBEC9E}"/>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91907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609600" y="609600"/>
            <a:ext cx="10972800" cy="914400"/>
          </a:xfrm>
        </p:spPr>
        <p:txBody>
          <a:bodyPr anchor="t" anchorCtr="0"/>
          <a:lstStyle>
            <a:lvl1pPr algn="l">
              <a:defRPr sz="32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609600" y="1524000"/>
            <a:ext cx="10972800" cy="4267200"/>
          </a:xfrm>
        </p:spPr>
        <p:txBody>
          <a:bodyPr/>
          <a:lstStyle>
            <a:lvl1pPr marL="304792" indent="-289977">
              <a:buClr>
                <a:srgbClr val="3296DC"/>
              </a:buClr>
              <a:buFont typeface="+mj-lt"/>
              <a:buAutoNum type="arabicPeriod"/>
              <a:tabLst/>
              <a:defRPr/>
            </a:lvl1pPr>
            <a:lvl2pPr marL="611702" indent="-306910">
              <a:buClr>
                <a:srgbClr val="3296DC"/>
              </a:buClr>
              <a:buFont typeface="+mj-lt"/>
              <a:buAutoNum type="arabicPeriod"/>
              <a:tabLst/>
              <a:defRPr/>
            </a:lvl2pPr>
            <a:lvl3pPr marL="916494" indent="-304792">
              <a:buClr>
                <a:srgbClr val="3296DC"/>
              </a:buClr>
              <a:buFont typeface="+mj-lt"/>
              <a:buAutoNum type="arabicPeriod"/>
              <a:tabLst/>
              <a:defRPr/>
            </a:lvl3pPr>
            <a:lvl4pPr marL="2061582" indent="-232828">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9527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A0AE-48DC-0846-A905-5512348612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2C526D-6D9B-8D4E-98F0-99C9B39D61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7A579C-7E78-584C-A2FD-904EACBF80B2}"/>
              </a:ext>
            </a:extLst>
          </p:cNvPr>
          <p:cNvSpPr>
            <a:spLocks noGrp="1"/>
          </p:cNvSpPr>
          <p:nvPr>
            <p:ph type="dt" sz="half" idx="10"/>
          </p:nvPr>
        </p:nvSpPr>
        <p:spPr/>
        <p:txBody>
          <a:bodyPr/>
          <a:lstStyle/>
          <a:p>
            <a:fld id="{6FE8C025-CD7A-4966-867E-81CF82B15267}" type="datetime2">
              <a:rPr lang="en-US" smtClean="0"/>
              <a:t>Friday, December 9, 2022</a:t>
            </a:fld>
            <a:endParaRPr lang="en-US"/>
          </a:p>
        </p:txBody>
      </p:sp>
      <p:sp>
        <p:nvSpPr>
          <p:cNvPr id="5" name="Footer Placeholder 4">
            <a:extLst>
              <a:ext uri="{FF2B5EF4-FFF2-40B4-BE49-F238E27FC236}">
                <a16:creationId xmlns:a16="http://schemas.microsoft.com/office/drawing/2014/main" id="{2169612C-692C-7B4F-B320-E51841F38524}"/>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4F0A97B6-A2AD-594A-AAA7-3B637FD3714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7295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B5BD-5A40-534D-8235-FD940C5323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8409C0E-92B5-214F-9F7D-4EBBE033A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7478069-BFDA-C343-94AD-0291CE71A4FA}"/>
              </a:ext>
            </a:extLst>
          </p:cNvPr>
          <p:cNvSpPr>
            <a:spLocks noGrp="1"/>
          </p:cNvSpPr>
          <p:nvPr>
            <p:ph type="dt" sz="half" idx="10"/>
          </p:nvPr>
        </p:nvSpPr>
        <p:spPr/>
        <p:txBody>
          <a:bodyPr/>
          <a:lstStyle/>
          <a:p>
            <a:fld id="{FE809929-0719-4517-94D6-FDF7F99E70F6}" type="datetime2">
              <a:rPr lang="en-US" smtClean="0"/>
              <a:t>Friday, December 9, 2022</a:t>
            </a:fld>
            <a:endParaRPr lang="en-US"/>
          </a:p>
        </p:txBody>
      </p:sp>
      <p:sp>
        <p:nvSpPr>
          <p:cNvPr id="5" name="Footer Placeholder 4">
            <a:extLst>
              <a:ext uri="{FF2B5EF4-FFF2-40B4-BE49-F238E27FC236}">
                <a16:creationId xmlns:a16="http://schemas.microsoft.com/office/drawing/2014/main" id="{071CC27F-67E3-1543-A554-110461428343}"/>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81E6E276-FFA1-F849-AA32-0A396708E40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4137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5E62-CDE0-5B43-B80D-9F209818AA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76EB78-BCF4-5947-884A-20DE67E3858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A6BEB7F-4B86-3143-A139-4F59324E42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2358C0-BDEB-6D4E-B116-CE1EDFAA45BE}"/>
              </a:ext>
            </a:extLst>
          </p:cNvPr>
          <p:cNvSpPr>
            <a:spLocks noGrp="1"/>
          </p:cNvSpPr>
          <p:nvPr>
            <p:ph type="dt" sz="half" idx="10"/>
          </p:nvPr>
        </p:nvSpPr>
        <p:spPr/>
        <p:txBody>
          <a:bodyPr/>
          <a:lstStyle/>
          <a:p>
            <a:fld id="{20E95673-5512-4AAA-9AEB-E00C61EC65D5}" type="datetime2">
              <a:rPr lang="en-US" smtClean="0"/>
              <a:t>Friday, December 9, 2022</a:t>
            </a:fld>
            <a:endParaRPr lang="en-US"/>
          </a:p>
        </p:txBody>
      </p:sp>
      <p:sp>
        <p:nvSpPr>
          <p:cNvPr id="6" name="Footer Placeholder 5">
            <a:extLst>
              <a:ext uri="{FF2B5EF4-FFF2-40B4-BE49-F238E27FC236}">
                <a16:creationId xmlns:a16="http://schemas.microsoft.com/office/drawing/2014/main" id="{205D8B5C-22CA-CF4C-9E57-F32EECE896C1}"/>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0E257B73-5B62-FB4F-BD1F-3015EFAD7558}"/>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0898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831C-5D97-754E-919B-73A929A153C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904A8A-B213-6F4B-AAFE-C4281F4FD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F327C22-8148-BE4A-9952-17F672D981C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4D75154-1456-7A40-9C4D-8E592C7CA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A1B207-799F-F945-881D-64F7F286C6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D6C5D37-9542-5342-A733-883A2C2D59AD}"/>
              </a:ext>
            </a:extLst>
          </p:cNvPr>
          <p:cNvSpPr>
            <a:spLocks noGrp="1"/>
          </p:cNvSpPr>
          <p:nvPr>
            <p:ph type="dt" sz="half" idx="10"/>
          </p:nvPr>
        </p:nvSpPr>
        <p:spPr/>
        <p:txBody>
          <a:bodyPr/>
          <a:lstStyle/>
          <a:p>
            <a:fld id="{C13138FA-2E87-4873-8BBA-13E447C9A99A}" type="datetime2">
              <a:rPr lang="en-US" smtClean="0"/>
              <a:t>Friday, December 9, 2022</a:t>
            </a:fld>
            <a:endParaRPr lang="en-US"/>
          </a:p>
        </p:txBody>
      </p:sp>
      <p:sp>
        <p:nvSpPr>
          <p:cNvPr id="8" name="Footer Placeholder 7">
            <a:extLst>
              <a:ext uri="{FF2B5EF4-FFF2-40B4-BE49-F238E27FC236}">
                <a16:creationId xmlns:a16="http://schemas.microsoft.com/office/drawing/2014/main" id="{0D648867-B319-4647-8415-9DA55A54F6F5}"/>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A5A69718-16BE-CA43-8AFD-1E0EC29A7034}"/>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4873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041F-AC0E-EC4E-8157-7724E78D3B3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7210E8E-B7C3-2F46-8712-AE62A50C812B}"/>
              </a:ext>
            </a:extLst>
          </p:cNvPr>
          <p:cNvSpPr>
            <a:spLocks noGrp="1"/>
          </p:cNvSpPr>
          <p:nvPr>
            <p:ph type="dt" sz="half" idx="10"/>
          </p:nvPr>
        </p:nvSpPr>
        <p:spPr/>
        <p:txBody>
          <a:bodyPr/>
          <a:lstStyle/>
          <a:p>
            <a:fld id="{D75BB40A-97BD-4BFB-B639-0BFF95FDE8B7}" type="datetime2">
              <a:rPr lang="en-US" smtClean="0"/>
              <a:t>Friday, December 9, 2022</a:t>
            </a:fld>
            <a:endParaRPr lang="en-US"/>
          </a:p>
        </p:txBody>
      </p:sp>
      <p:sp>
        <p:nvSpPr>
          <p:cNvPr id="4" name="Footer Placeholder 3">
            <a:extLst>
              <a:ext uri="{FF2B5EF4-FFF2-40B4-BE49-F238E27FC236}">
                <a16:creationId xmlns:a16="http://schemas.microsoft.com/office/drawing/2014/main" id="{D996F322-47D3-C54B-B4EB-56C98DC4D30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EC6E3441-31DC-7641-BC91-FAB408AF5417}"/>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6001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4766A-64F0-C345-964A-4EDA4A7459F7}"/>
              </a:ext>
            </a:extLst>
          </p:cNvPr>
          <p:cNvSpPr>
            <a:spLocks noGrp="1"/>
          </p:cNvSpPr>
          <p:nvPr>
            <p:ph type="dt" sz="half" idx="10"/>
          </p:nvPr>
        </p:nvSpPr>
        <p:spPr/>
        <p:txBody>
          <a:bodyPr/>
          <a:lstStyle/>
          <a:p>
            <a:fld id="{9EE9E0E3-ECF6-4CFE-8698-AEFEBCECC3C0}" type="datetime2">
              <a:rPr lang="en-US" smtClean="0"/>
              <a:t>Friday, December 9, 2022</a:t>
            </a:fld>
            <a:endParaRPr lang="en-US"/>
          </a:p>
        </p:txBody>
      </p:sp>
      <p:sp>
        <p:nvSpPr>
          <p:cNvPr id="3" name="Footer Placeholder 2">
            <a:extLst>
              <a:ext uri="{FF2B5EF4-FFF2-40B4-BE49-F238E27FC236}">
                <a16:creationId xmlns:a16="http://schemas.microsoft.com/office/drawing/2014/main" id="{67B96874-1E8D-104A-B8C9-59B212A11406}"/>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5E482D3E-686D-9445-8B9C-25E9546F81C7}"/>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32265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2E5F-7DAE-9343-8150-E44C95D5E0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729C77-D4C6-CE43-B81E-39C049C124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DD0149E-A22E-154D-A5CD-4C9C1630C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6E4E51-48E1-0B4F-AEA2-CCAA3B7B13BA}"/>
              </a:ext>
            </a:extLst>
          </p:cNvPr>
          <p:cNvSpPr>
            <a:spLocks noGrp="1"/>
          </p:cNvSpPr>
          <p:nvPr>
            <p:ph type="dt" sz="half" idx="10"/>
          </p:nvPr>
        </p:nvSpPr>
        <p:spPr/>
        <p:txBody>
          <a:bodyPr/>
          <a:lstStyle/>
          <a:p>
            <a:fld id="{251462FC-960E-4740-921F-B36862979F21}" type="datetime2">
              <a:rPr lang="en-US" smtClean="0"/>
              <a:t>Friday, December 9, 2022</a:t>
            </a:fld>
            <a:endParaRPr lang="en-US"/>
          </a:p>
        </p:txBody>
      </p:sp>
      <p:sp>
        <p:nvSpPr>
          <p:cNvPr id="6" name="Footer Placeholder 5">
            <a:extLst>
              <a:ext uri="{FF2B5EF4-FFF2-40B4-BE49-F238E27FC236}">
                <a16:creationId xmlns:a16="http://schemas.microsoft.com/office/drawing/2014/main" id="{948AF545-47E4-8B4A-A604-74215668546C}"/>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9BB3A150-2168-B64A-A11D-C2AF7324E68A}"/>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56079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E027-0627-FF40-A267-D0958A5854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3BD3519-1A1A-9346-896E-D11E84B2B8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E7AF0B-2632-B245-A424-F8EC02B70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8EF78C-C848-B048-9ACB-798E1642240D}"/>
              </a:ext>
            </a:extLst>
          </p:cNvPr>
          <p:cNvSpPr>
            <a:spLocks noGrp="1"/>
          </p:cNvSpPr>
          <p:nvPr>
            <p:ph type="dt" sz="half" idx="10"/>
          </p:nvPr>
        </p:nvSpPr>
        <p:spPr/>
        <p:txBody>
          <a:bodyPr/>
          <a:lstStyle/>
          <a:p>
            <a:fld id="{E50BC9E2-CB44-4C05-9BB5-496C18A241E0}" type="datetime2">
              <a:rPr lang="en-US" smtClean="0"/>
              <a:t>Friday, December 9, 2022</a:t>
            </a:fld>
            <a:endParaRPr lang="en-US"/>
          </a:p>
        </p:txBody>
      </p:sp>
      <p:sp>
        <p:nvSpPr>
          <p:cNvPr id="6" name="Footer Placeholder 5">
            <a:extLst>
              <a:ext uri="{FF2B5EF4-FFF2-40B4-BE49-F238E27FC236}">
                <a16:creationId xmlns:a16="http://schemas.microsoft.com/office/drawing/2014/main" id="{254F0D53-C2DB-8F41-9DCB-0A2AD780C36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860076E-F91F-E84D-A918-9D201B3C74B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8700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F9BD2D-29D8-8740-BC63-CA4052577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F8A9B60-606A-2047-9E34-74C1D8DB2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63ECF5-F30C-3F48-BD97-A2C60F033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Friday, December 9, 2022</a:t>
            </a:fld>
            <a:endParaRPr lang="en-US" dirty="0"/>
          </a:p>
        </p:txBody>
      </p:sp>
      <p:sp>
        <p:nvSpPr>
          <p:cNvPr id="5" name="Footer Placeholder 4">
            <a:extLst>
              <a:ext uri="{FF2B5EF4-FFF2-40B4-BE49-F238E27FC236}">
                <a16:creationId xmlns:a16="http://schemas.microsoft.com/office/drawing/2014/main" id="{21BF3C4E-6823-2640-AC92-E2C2011B6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37493343-E94D-2E40-AEFC-5CBA94914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86272450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futurism.com/googles-quantum-computer-may-be-superior-to-conventional-computers-by-2018/"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8.jpg"/><Relationship Id="rId7"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hyperlink" Target="https://www.flickr.com/photos/ibm_research_zurich/40786969122" TargetMode="External"/><Relationship Id="rId9" Type="http://schemas.openxmlformats.org/officeDocument/2006/relationships/image" Target="../media/image19.png"/></Relationships>
</file>

<file path=ppt/slides/_rels/slide100.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9.emf"/><Relationship Id="rId4" Type="http://schemas.openxmlformats.org/officeDocument/2006/relationships/image" Target="../media/image10.jpeg"/></Relationships>
</file>

<file path=ppt/slides/_rels/slide101.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9.emf"/><Relationship Id="rId4" Type="http://schemas.openxmlformats.org/officeDocument/2006/relationships/image" Target="../media/image10.jpeg"/></Relationships>
</file>

<file path=ppt/slides/_rels/slide102.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9.emf"/><Relationship Id="rId4" Type="http://schemas.openxmlformats.org/officeDocument/2006/relationships/image" Target="../media/image10.jpeg"/><Relationship Id="rId9" Type="http://schemas.openxmlformats.org/officeDocument/2006/relationships/image" Target="../media/image123.png"/></Relationships>
</file>

<file path=ppt/slides/_rels/slide10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9.emf"/><Relationship Id="rId10" Type="http://schemas.openxmlformats.org/officeDocument/2006/relationships/image" Target="../media/image125.png"/><Relationship Id="rId4" Type="http://schemas.openxmlformats.org/officeDocument/2006/relationships/image" Target="../media/image10.jpeg"/><Relationship Id="rId9" Type="http://schemas.openxmlformats.org/officeDocument/2006/relationships/image" Target="../media/image123.png"/></Relationships>
</file>

<file path=ppt/slides/_rels/slide10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25.png"/><Relationship Id="rId5" Type="http://schemas.openxmlformats.org/officeDocument/2006/relationships/image" Target="../media/image119.emf"/><Relationship Id="rId10" Type="http://schemas.openxmlformats.org/officeDocument/2006/relationships/image" Target="../media/image123.png"/><Relationship Id="rId4" Type="http://schemas.openxmlformats.org/officeDocument/2006/relationships/image" Target="../media/image10.jpeg"/><Relationship Id="rId9" Type="http://schemas.openxmlformats.org/officeDocument/2006/relationships/image" Target="../media/image124.png"/></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107.xml.rels><?xml version="1.0" encoding="UTF-8" standalone="yes"?>
<Relationships xmlns="http://schemas.openxmlformats.org/package/2006/relationships"><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32.emf"/><Relationship Id="rId5" Type="http://schemas.openxmlformats.org/officeDocument/2006/relationships/image" Target="../media/image131.png"/><Relationship Id="rId4" Type="http://schemas.openxmlformats.org/officeDocument/2006/relationships/image" Target="../media/image130.png"/></Relationships>
</file>

<file path=ppt/slides/_rels/slide10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4.emf"/><Relationship Id="rId7" Type="http://schemas.openxmlformats.org/officeDocument/2006/relationships/image" Target="../media/image132.emf"/><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emf"/></Relationships>
</file>

<file path=ppt/slides/_rels/slide109.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image" Target="../media/image130.png"/><Relationship Id="rId7" Type="http://schemas.openxmlformats.org/officeDocument/2006/relationships/image" Target="../media/image137.emf"/><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36.emf"/><Relationship Id="rId5" Type="http://schemas.openxmlformats.org/officeDocument/2006/relationships/image" Target="../media/image135.png"/><Relationship Id="rId4" Type="http://schemas.openxmlformats.org/officeDocument/2006/relationships/image" Target="../media/image131.png"/><Relationship Id="rId9" Type="http://schemas.openxmlformats.org/officeDocument/2006/relationships/image" Target="../media/image139.emf"/></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8.jpg"/><Relationship Id="rId7"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21.emf"/><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hyperlink" Target="https://www.flickr.com/photos/ibm_research_zurich/40786969122" TargetMode="External"/><Relationship Id="rId9" Type="http://schemas.openxmlformats.org/officeDocument/2006/relationships/image" Target="../media/image19.png"/></Relationships>
</file>

<file path=ppt/slides/_rels/slide110.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image" Target="../media/image130.png"/><Relationship Id="rId7" Type="http://schemas.openxmlformats.org/officeDocument/2006/relationships/image" Target="../media/image138.emf"/><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image" Target="../media/image136.emf"/><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25.png"/><Relationship Id="rId5" Type="http://schemas.openxmlformats.org/officeDocument/2006/relationships/image" Target="../media/image119.emf"/><Relationship Id="rId10" Type="http://schemas.openxmlformats.org/officeDocument/2006/relationships/image" Target="../media/image123.png"/><Relationship Id="rId4" Type="http://schemas.openxmlformats.org/officeDocument/2006/relationships/image" Target="../media/image10.jpeg"/><Relationship Id="rId9" Type="http://schemas.openxmlformats.org/officeDocument/2006/relationships/image" Target="../media/image124.png"/></Relationships>
</file>

<file path=ppt/slides/_rels/slide11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1.png"/><Relationship Id="rId12"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23.png"/><Relationship Id="rId5" Type="http://schemas.openxmlformats.org/officeDocument/2006/relationships/image" Target="../media/image119.emf"/><Relationship Id="rId10" Type="http://schemas.openxmlformats.org/officeDocument/2006/relationships/image" Target="../media/image140.png"/><Relationship Id="rId4" Type="http://schemas.openxmlformats.org/officeDocument/2006/relationships/image" Target="../media/image10.jpeg"/><Relationship Id="rId9" Type="http://schemas.openxmlformats.org/officeDocument/2006/relationships/image" Target="../media/image124.png"/></Relationships>
</file>

<file path=ppt/slides/_rels/slide113.xml.rels><?xml version="1.0" encoding="UTF-8" standalone="yes"?>
<Relationships xmlns="http://schemas.openxmlformats.org/package/2006/relationships"><Relationship Id="rId3" Type="http://schemas.openxmlformats.org/officeDocument/2006/relationships/image" Target="../media/image137.emf"/><Relationship Id="rId7" Type="http://schemas.openxmlformats.org/officeDocument/2006/relationships/image" Target="../media/image5.sv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9.emf"/><Relationship Id="rId4" Type="http://schemas.openxmlformats.org/officeDocument/2006/relationships/image" Target="../media/image138.emf"/></Relationships>
</file>

<file path=ppt/slides/_rels/slide11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jpg"/><Relationship Id="rId7" Type="http://schemas.openxmlformats.org/officeDocument/2006/relationships/image" Target="../media/image23.png"/><Relationship Id="rId12"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ionq.com/news/april-12-2021-ionq-systems-now-available-through-qiskit" TargetMode="External"/><Relationship Id="rId11" Type="http://schemas.openxmlformats.org/officeDocument/2006/relationships/image" Target="../media/image6.png"/><Relationship Id="rId5" Type="http://schemas.openxmlformats.org/officeDocument/2006/relationships/image" Target="../media/image14.jpg"/><Relationship Id="rId10" Type="http://schemas.openxmlformats.org/officeDocument/2006/relationships/image" Target="../media/image5.svg"/><Relationship Id="rId4" Type="http://schemas.openxmlformats.org/officeDocument/2006/relationships/hyperlink" Target="https://www.flickr.com/photos/ibm_research_zurich/40786969122" TargetMode="External"/><Relationship Id="rId9"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23.xml.rels><?xml version="1.0" encoding="UTF-8" standalone="yes"?>
<Relationships xmlns="http://schemas.openxmlformats.org/package/2006/relationships"><Relationship Id="rId8" Type="http://schemas.openxmlformats.org/officeDocument/2006/relationships/hyperlink" Target="https://www.kcrw.com/news/shows/kcrw-features/inside-google-goletas-quantum-computing-lab" TargetMode="External"/><Relationship Id="rId3" Type="http://schemas.openxmlformats.org/officeDocument/2006/relationships/image" Target="../media/image31.jpg"/><Relationship Id="rId7" Type="http://schemas.openxmlformats.org/officeDocument/2006/relationships/image" Target="../media/image29.jpe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hyperlink" Target="https://freepngimg.com/png/5793-computer-desktop-pc-png-image" TargetMode="External"/><Relationship Id="rId5" Type="http://schemas.openxmlformats.org/officeDocument/2006/relationships/image" Target="../media/image32.png"/><Relationship Id="rId4" Type="http://schemas.openxmlformats.org/officeDocument/2006/relationships/hyperlink" Target="https://www.teepublic.com/t-shirt/3148357-epic-handshake"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www.kcrw.com/news/shows/kcrw-features/inside-google-goletas-quantum-computing-lab" TargetMode="External"/><Relationship Id="rId3" Type="http://schemas.openxmlformats.org/officeDocument/2006/relationships/image" Target="../media/image31.jpg"/><Relationship Id="rId7" Type="http://schemas.openxmlformats.org/officeDocument/2006/relationships/image" Target="../media/image29.jpe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hyperlink" Target="https://freepngimg.com/png/5793-computer-desktop-pc-png-image" TargetMode="External"/><Relationship Id="rId5" Type="http://schemas.openxmlformats.org/officeDocument/2006/relationships/image" Target="../media/image32.png"/><Relationship Id="rId4" Type="http://schemas.openxmlformats.org/officeDocument/2006/relationships/hyperlink" Target="https://www.teepublic.com/t-shirt/3148357-epic-handshake"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www.kcrw.com/news/shows/kcrw-features/inside-google-goletas-quantum-computing-lab" TargetMode="External"/><Relationship Id="rId3" Type="http://schemas.openxmlformats.org/officeDocument/2006/relationships/image" Target="../media/image31.jpg"/><Relationship Id="rId7" Type="http://schemas.openxmlformats.org/officeDocument/2006/relationships/image" Target="../media/image29.jpe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hyperlink" Target="https://freepngimg.com/png/5793-computer-desktop-pc-png-image" TargetMode="External"/><Relationship Id="rId5" Type="http://schemas.openxmlformats.org/officeDocument/2006/relationships/image" Target="../media/image32.png"/><Relationship Id="rId4" Type="http://schemas.openxmlformats.org/officeDocument/2006/relationships/hyperlink" Target="https://www.teepublic.com/t-shirt/3148357-epic-handshake"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www.kcrw.com/news/shows/kcrw-features/inside-google-goletas-quantum-computing-lab" TargetMode="External"/><Relationship Id="rId3" Type="http://schemas.openxmlformats.org/officeDocument/2006/relationships/image" Target="../media/image31.jpg"/><Relationship Id="rId7" Type="http://schemas.openxmlformats.org/officeDocument/2006/relationships/image" Target="../media/image29.jpe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hyperlink" Target="https://freepngimg.com/png/5793-computer-desktop-pc-png-image" TargetMode="External"/><Relationship Id="rId5" Type="http://schemas.openxmlformats.org/officeDocument/2006/relationships/image" Target="../media/image32.png"/><Relationship Id="rId4" Type="http://schemas.openxmlformats.org/officeDocument/2006/relationships/hyperlink" Target="https://www.teepublic.com/t-shirt/3148357-epic-handshake"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jp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ionq.com/news/april-12-2021-ionq-systems-now-available-through-qiskit" TargetMode="External"/><Relationship Id="rId5" Type="http://schemas.openxmlformats.org/officeDocument/2006/relationships/image" Target="../media/image14.jpg"/><Relationship Id="rId4" Type="http://schemas.openxmlformats.org/officeDocument/2006/relationships/hyperlink" Target="https://www.flickr.com/photos/ibm_research_zurich/407869691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sapiensdigital.com/xanadus-world-first-photonic-quantum-computer-is-made-of-light.html" TargetMode="External"/><Relationship Id="rId3" Type="http://schemas.openxmlformats.org/officeDocument/2006/relationships/image" Target="../media/image28.png"/><Relationship Id="rId7"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kcrw.com/news/shows/kcrw-features/inside-google-goletas-quantum-computing-lab" TargetMode="External"/><Relationship Id="rId5" Type="http://schemas.openxmlformats.org/officeDocument/2006/relationships/image" Target="../media/image29.jpeg"/><Relationship Id="rId4" Type="http://schemas.openxmlformats.org/officeDocument/2006/relationships/hyperlink" Target="https://physicsworld.com/a/ion-based-commercial-quantum-computer-is-a-first/"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sapiensdigital.com/xanadus-world-first-photonic-quantum-computer-is-made-of-light.html" TargetMode="External"/><Relationship Id="rId3" Type="http://schemas.openxmlformats.org/officeDocument/2006/relationships/image" Target="../media/image28.png"/><Relationship Id="rId7"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kcrw.com/news/shows/kcrw-features/inside-google-goletas-quantum-computing-lab" TargetMode="External"/><Relationship Id="rId5" Type="http://schemas.openxmlformats.org/officeDocument/2006/relationships/image" Target="../media/image29.jpeg"/><Relationship Id="rId4" Type="http://schemas.openxmlformats.org/officeDocument/2006/relationships/hyperlink" Target="https://physicsworld.com/a/ion-based-commercial-quantum-computer-is-a-firs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kcrw.com/news/shows/kcrw-features/inside-google-goletas-quantum-computing-lab" TargetMode="External"/><Relationship Id="rId3" Type="http://schemas.openxmlformats.org/officeDocument/2006/relationships/image" Target="../media/image31.jpg"/><Relationship Id="rId7"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freepngimg.com/png/5793-computer-desktop-pc-png-image" TargetMode="External"/><Relationship Id="rId5" Type="http://schemas.openxmlformats.org/officeDocument/2006/relationships/image" Target="../media/image32.png"/><Relationship Id="rId4" Type="http://schemas.openxmlformats.org/officeDocument/2006/relationships/hyperlink" Target="https://www.teepublic.com/t-shirt/3148357-epic-handshake"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computerworld.com/article/3584436/spending-on-data-centres-declines-in-australia-in-2020-set-to-rise-in-2021.html" TargetMode="External"/><Relationship Id="rId3" Type="http://schemas.openxmlformats.org/officeDocument/2006/relationships/image" Target="../media/image32.png"/><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kcrw.com/news/shows/kcrw-features/inside-google-goletas-quantum-computing-lab" TargetMode="External"/><Relationship Id="rId5" Type="http://schemas.openxmlformats.org/officeDocument/2006/relationships/image" Target="../media/image29.jpeg"/><Relationship Id="rId10" Type="http://schemas.openxmlformats.org/officeDocument/2006/relationships/image" Target="../media/image35.emf"/><Relationship Id="rId4" Type="http://schemas.openxmlformats.org/officeDocument/2006/relationships/hyperlink" Target="https://freepngimg.com/png/5793-computer-desktop-pc-png-image" TargetMode="External"/><Relationship Id="rId9" Type="http://schemas.openxmlformats.org/officeDocument/2006/relationships/image" Target="../media/image34.emf"/></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4.png"/><Relationship Id="rId5" Type="http://schemas.openxmlformats.org/officeDocument/2006/relationships/image" Target="../media/image38.emf"/><Relationship Id="rId15" Type="http://schemas.openxmlformats.org/officeDocument/2006/relationships/image" Target="../media/image47.emf"/><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 Id="rId14" Type="http://schemas.openxmlformats.org/officeDocument/2006/relationships/image" Target="../media/image46.emf"/></Relationships>
</file>

<file path=ppt/slides/_rels/slide23.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48.png"/><Relationship Id="rId18" Type="http://schemas.openxmlformats.org/officeDocument/2006/relationships/image" Target="../media/image50.emf"/><Relationship Id="rId3" Type="http://schemas.openxmlformats.org/officeDocument/2006/relationships/image" Target="../media/image3.png"/><Relationship Id="rId7" Type="http://schemas.openxmlformats.org/officeDocument/2006/relationships/image" Target="../media/image390.png"/><Relationship Id="rId12" Type="http://schemas.openxmlformats.org/officeDocument/2006/relationships/image" Target="../media/image39.emf"/><Relationship Id="rId17" Type="http://schemas.openxmlformats.org/officeDocument/2006/relationships/hyperlink" Target="https://tex.stackexchange.com/questions/517512/drawing-a-bloch-sphere-with-planes-along-z-axis-in-tikz-pgf" TargetMode="External"/><Relationship Id="rId2" Type="http://schemas.openxmlformats.org/officeDocument/2006/relationships/notesSlide" Target="../notesSlides/notesSlide23.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image" Target="../media/image38.emf"/><Relationship Id="rId5" Type="http://schemas.openxmlformats.org/officeDocument/2006/relationships/image" Target="../media/image37.emf"/><Relationship Id="rId15" Type="http://schemas.openxmlformats.org/officeDocument/2006/relationships/image" Target="../media/image47.emf"/><Relationship Id="rId10" Type="http://schemas.openxmlformats.org/officeDocument/2006/relationships/image" Target="../media/image48.png"/><Relationship Id="rId19" Type="http://schemas.openxmlformats.org/officeDocument/2006/relationships/image" Target="../media/image51.emf"/><Relationship Id="rId4" Type="http://schemas.openxmlformats.org/officeDocument/2006/relationships/image" Target="../media/image36.png"/><Relationship Id="rId9" Type="http://schemas.openxmlformats.org/officeDocument/2006/relationships/image" Target="../media/image410.png"/><Relationship Id="rId14" Type="http://schemas.openxmlformats.org/officeDocument/2006/relationships/image" Target="../media/image46.emf"/></Relationships>
</file>

<file path=ppt/slides/_rels/slide24.xml.rels><?xml version="1.0" encoding="UTF-8" standalone="yes"?>
<Relationships xmlns="http://schemas.openxmlformats.org/package/2006/relationships"><Relationship Id="rId8" Type="http://schemas.openxmlformats.org/officeDocument/2006/relationships/image" Target="../media/image502.png"/><Relationship Id="rId13"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92.png"/><Relationship Id="rId12" Type="http://schemas.openxmlformats.org/officeDocument/2006/relationships/image" Target="../media/image39.emf"/><Relationship Id="rId2" Type="http://schemas.openxmlformats.org/officeDocument/2006/relationships/notesSlide" Target="../notesSlides/notesSlide24.xml"/><Relationship Id="rId16"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482.png"/><Relationship Id="rId11" Type="http://schemas.openxmlformats.org/officeDocument/2006/relationships/image" Target="../media/image38.emf"/><Relationship Id="rId5" Type="http://schemas.openxmlformats.org/officeDocument/2006/relationships/image" Target="../media/image37.emf"/><Relationship Id="rId15" Type="http://schemas.openxmlformats.org/officeDocument/2006/relationships/image" Target="../media/image47.emf"/><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51.png"/><Relationship Id="rId14" Type="http://schemas.openxmlformats.org/officeDocument/2006/relationships/image" Target="../media/image46.emf"/></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emf"/><Relationship Id="rId18" Type="http://schemas.openxmlformats.org/officeDocument/2006/relationships/image" Target="../media/image55.emf"/><Relationship Id="rId3" Type="http://schemas.openxmlformats.org/officeDocument/2006/relationships/image" Target="../media/image53.emf"/><Relationship Id="rId7" Type="http://schemas.openxmlformats.org/officeDocument/2006/relationships/image" Target="../media/image3.png"/><Relationship Id="rId12" Type="http://schemas.openxmlformats.org/officeDocument/2006/relationships/image" Target="../media/image510.png"/><Relationship Id="rId17" Type="http://schemas.openxmlformats.org/officeDocument/2006/relationships/image" Target="../media/image54.emf"/><Relationship Id="rId2" Type="http://schemas.openxmlformats.org/officeDocument/2006/relationships/notesSlide" Target="../notesSlides/notesSlide25.xml"/><Relationship Id="rId16"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501.png"/><Relationship Id="rId5" Type="http://schemas.openxmlformats.org/officeDocument/2006/relationships/image" Target="../media/image37.emf"/><Relationship Id="rId15" Type="http://schemas.openxmlformats.org/officeDocument/2006/relationships/image" Target="../media/image46.emf"/><Relationship Id="rId10" Type="http://schemas.openxmlformats.org/officeDocument/2006/relationships/image" Target="../media/image491.png"/><Relationship Id="rId4" Type="http://schemas.openxmlformats.org/officeDocument/2006/relationships/image" Target="../media/image36.png"/><Relationship Id="rId9" Type="http://schemas.openxmlformats.org/officeDocument/2006/relationships/image" Target="../media/image481.png"/><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7.png"/><Relationship Id="rId12" Type="http://schemas.openxmlformats.org/officeDocument/2006/relationships/image" Target="../media/image39.emf"/><Relationship Id="rId17" Type="http://schemas.openxmlformats.org/officeDocument/2006/relationships/image" Target="../media/image56.emf"/><Relationship Id="rId2" Type="http://schemas.openxmlformats.org/officeDocument/2006/relationships/notesSlide" Target="../notesSlides/notesSlide26.xml"/><Relationship Id="rId16"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10.png"/><Relationship Id="rId5" Type="http://schemas.openxmlformats.org/officeDocument/2006/relationships/image" Target="../media/image38.emf"/><Relationship Id="rId15" Type="http://schemas.openxmlformats.org/officeDocument/2006/relationships/image" Target="../media/image47.emf"/><Relationship Id="rId10" Type="http://schemas.openxmlformats.org/officeDocument/2006/relationships/image" Target="../media/image501.png"/><Relationship Id="rId4" Type="http://schemas.openxmlformats.org/officeDocument/2006/relationships/image" Target="../media/image37.emf"/><Relationship Id="rId9" Type="http://schemas.openxmlformats.org/officeDocument/2006/relationships/image" Target="../media/image491.png"/><Relationship Id="rId14" Type="http://schemas.openxmlformats.org/officeDocument/2006/relationships/image" Target="../media/image46.emf"/></Relationships>
</file>

<file path=ppt/slides/_rels/slide27.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7.png"/><Relationship Id="rId12" Type="http://schemas.openxmlformats.org/officeDocument/2006/relationships/image" Target="../media/image39.emf"/><Relationship Id="rId17" Type="http://schemas.openxmlformats.org/officeDocument/2006/relationships/image" Target="../media/image56.emf"/><Relationship Id="rId2" Type="http://schemas.openxmlformats.org/officeDocument/2006/relationships/notesSlide" Target="../notesSlides/notesSlide27.xml"/><Relationship Id="rId16"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10.png"/><Relationship Id="rId5" Type="http://schemas.openxmlformats.org/officeDocument/2006/relationships/image" Target="../media/image38.emf"/><Relationship Id="rId15" Type="http://schemas.openxmlformats.org/officeDocument/2006/relationships/image" Target="../media/image47.emf"/><Relationship Id="rId10" Type="http://schemas.openxmlformats.org/officeDocument/2006/relationships/image" Target="../media/image501.png"/><Relationship Id="rId4" Type="http://schemas.openxmlformats.org/officeDocument/2006/relationships/image" Target="../media/image37.emf"/><Relationship Id="rId9" Type="http://schemas.openxmlformats.org/officeDocument/2006/relationships/image" Target="../media/image491.png"/><Relationship Id="rId14" Type="http://schemas.openxmlformats.org/officeDocument/2006/relationships/image" Target="../media/image46.emf"/></Relationships>
</file>

<file path=ppt/slides/_rels/slide28.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7.png"/><Relationship Id="rId12" Type="http://schemas.openxmlformats.org/officeDocument/2006/relationships/image" Target="../media/image39.emf"/><Relationship Id="rId17" Type="http://schemas.openxmlformats.org/officeDocument/2006/relationships/image" Target="../media/image56.emf"/><Relationship Id="rId2" Type="http://schemas.openxmlformats.org/officeDocument/2006/relationships/notesSlide" Target="../notesSlides/notesSlide28.xml"/><Relationship Id="rId16"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10.png"/><Relationship Id="rId5" Type="http://schemas.openxmlformats.org/officeDocument/2006/relationships/image" Target="../media/image38.emf"/><Relationship Id="rId15" Type="http://schemas.openxmlformats.org/officeDocument/2006/relationships/image" Target="../media/image47.emf"/><Relationship Id="rId10" Type="http://schemas.openxmlformats.org/officeDocument/2006/relationships/image" Target="../media/image501.png"/><Relationship Id="rId4" Type="http://schemas.openxmlformats.org/officeDocument/2006/relationships/image" Target="../media/image37.emf"/><Relationship Id="rId9" Type="http://schemas.openxmlformats.org/officeDocument/2006/relationships/image" Target="../media/image491.png"/><Relationship Id="rId14" Type="http://schemas.openxmlformats.org/officeDocument/2006/relationships/image" Target="../media/image46.emf"/></Relationships>
</file>

<file path=ppt/slides/_rels/slide29.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7.png"/><Relationship Id="rId12"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10.png"/><Relationship Id="rId5" Type="http://schemas.openxmlformats.org/officeDocument/2006/relationships/image" Target="../media/image38.emf"/><Relationship Id="rId15" Type="http://schemas.openxmlformats.org/officeDocument/2006/relationships/image" Target="../media/image47.emf"/><Relationship Id="rId10" Type="http://schemas.openxmlformats.org/officeDocument/2006/relationships/image" Target="../media/image501.png"/><Relationship Id="rId4" Type="http://schemas.openxmlformats.org/officeDocument/2006/relationships/image" Target="../media/image37.emf"/><Relationship Id="rId9" Type="http://schemas.openxmlformats.org/officeDocument/2006/relationships/image" Target="../media/image491.png"/><Relationship Id="rId1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7.emf"/><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57.emf"/><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60.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59.emf"/><Relationship Id="rId5" Type="http://schemas.openxmlformats.org/officeDocument/2006/relationships/image" Target="../media/image4.png"/><Relationship Id="rId10" Type="http://schemas.openxmlformats.org/officeDocument/2006/relationships/image" Target="../media/image62.emf"/><Relationship Id="rId4" Type="http://schemas.openxmlformats.org/officeDocument/2006/relationships/image" Target="../media/image3.png"/><Relationship Id="rId9" Type="http://schemas.openxmlformats.org/officeDocument/2006/relationships/image" Target="../media/image61.emf"/></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emf"/><Relationship Id="rId7" Type="http://schemas.openxmlformats.org/officeDocument/2006/relationships/image" Target="../media/image5.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4.emf"/><Relationship Id="rId4" Type="http://schemas.openxmlformats.org/officeDocument/2006/relationships/image" Target="../media/image59.emf"/><Relationship Id="rId9" Type="http://schemas.openxmlformats.org/officeDocument/2006/relationships/image" Target="../media/image66.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emf"/><Relationship Id="rId7" Type="http://schemas.openxmlformats.org/officeDocument/2006/relationships/image" Target="../media/image5.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4.emf"/><Relationship Id="rId4" Type="http://schemas.openxmlformats.org/officeDocument/2006/relationships/image" Target="../media/image59.emf"/><Relationship Id="rId9" Type="http://schemas.openxmlformats.org/officeDocument/2006/relationships/image" Target="../media/image66.svg"/></Relationships>
</file>

<file path=ppt/slides/_rels/slide4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emf"/><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9.emf"/><Relationship Id="rId9" Type="http://schemas.openxmlformats.org/officeDocument/2006/relationships/image" Target="../media/image64.emf"/></Relationships>
</file>

<file path=ppt/slides/_rels/slide4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emf"/><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9.emf"/><Relationship Id="rId9" Type="http://schemas.openxmlformats.org/officeDocument/2006/relationships/image" Target="../media/image67.emf"/></Relationships>
</file>

<file path=ppt/slides/_rels/slide4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emf"/><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9.emf"/><Relationship Id="rId9" Type="http://schemas.openxmlformats.org/officeDocument/2006/relationships/image" Target="../media/image67.emf"/></Relationships>
</file>

<file path=ppt/slides/_rels/slide4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emf"/><Relationship Id="rId7"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9.emf"/><Relationship Id="rId9" Type="http://schemas.openxmlformats.org/officeDocument/2006/relationships/image" Target="../media/image67.emf"/></Relationships>
</file>

<file path=ppt/slides/_rels/slide4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emf"/><Relationship Id="rId7"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68.png"/><Relationship Id="rId4" Type="http://schemas.openxmlformats.org/officeDocument/2006/relationships/image" Target="../media/image59.emf"/><Relationship Id="rId9" Type="http://schemas.openxmlformats.org/officeDocument/2006/relationships/image" Target="../media/image67.emf"/></Relationships>
</file>

<file path=ppt/slides/_rels/slide4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emf"/><Relationship Id="rId7" Type="http://schemas.openxmlformats.org/officeDocument/2006/relationships/image" Target="../media/image65.png"/><Relationship Id="rId12" Type="http://schemas.openxmlformats.org/officeDocument/2006/relationships/image" Target="../media/image7.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68.png"/><Relationship Id="rId4" Type="http://schemas.openxmlformats.org/officeDocument/2006/relationships/image" Target="../media/image59.emf"/><Relationship Id="rId9" Type="http://schemas.openxmlformats.org/officeDocument/2006/relationships/image" Target="../media/image67.emf"/></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59.emf"/></Relationships>
</file>

<file path=ppt/slides/_rels/slide4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59.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www.flickr.com/photos/ibm_research_zurich/40786969122" TargetMode="Externa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70.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9.emf"/></Relationships>
</file>

<file path=ppt/slides/_rels/slide51.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3.emf"/><Relationship Id="rId7" Type="http://schemas.openxmlformats.org/officeDocument/2006/relationships/image" Target="../media/image71.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emf"/><Relationship Id="rId4" Type="http://schemas.openxmlformats.org/officeDocument/2006/relationships/image" Target="../media/image59.emf"/><Relationship Id="rId9" Type="http://schemas.openxmlformats.org/officeDocument/2006/relationships/image" Target="../media/image73.emf"/></Relationships>
</file>

<file path=ppt/slides/_rels/slide52.xml.rels><?xml version="1.0" encoding="UTF-8" standalone="yes"?>
<Relationships xmlns="http://schemas.openxmlformats.org/package/2006/relationships"><Relationship Id="rId8" Type="http://schemas.openxmlformats.org/officeDocument/2006/relationships/image" Target="../media/image72.emf"/><Relationship Id="rId13" Type="http://schemas.openxmlformats.org/officeDocument/2006/relationships/image" Target="../media/image70.emf"/><Relationship Id="rId3" Type="http://schemas.openxmlformats.org/officeDocument/2006/relationships/image" Target="../media/image63.emf"/><Relationship Id="rId7" Type="http://schemas.openxmlformats.org/officeDocument/2006/relationships/image" Target="../media/image71.emf"/><Relationship Id="rId12" Type="http://schemas.openxmlformats.org/officeDocument/2006/relationships/image" Target="../media/image76.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5.png"/><Relationship Id="rId5" Type="http://schemas.openxmlformats.org/officeDocument/2006/relationships/image" Target="../media/image65.png"/><Relationship Id="rId10" Type="http://schemas.openxmlformats.org/officeDocument/2006/relationships/image" Target="../media/image74.emf"/><Relationship Id="rId4" Type="http://schemas.openxmlformats.org/officeDocument/2006/relationships/image" Target="../media/image59.emf"/><Relationship Id="rId9" Type="http://schemas.openxmlformats.org/officeDocument/2006/relationships/image" Target="../media/image73.emf"/></Relationships>
</file>

<file path=ppt/slides/_rels/slide53.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3.emf"/><Relationship Id="rId7" Type="http://schemas.openxmlformats.org/officeDocument/2006/relationships/image" Target="../media/image71.emf"/><Relationship Id="rId12" Type="http://schemas.openxmlformats.org/officeDocument/2006/relationships/image" Target="../media/image70.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6.emf"/><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59.emf"/><Relationship Id="rId9" Type="http://schemas.openxmlformats.org/officeDocument/2006/relationships/image" Target="../media/image73.emf"/></Relationships>
</file>

<file path=ppt/slides/_rels/slide54.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3.emf"/><Relationship Id="rId7" Type="http://schemas.openxmlformats.org/officeDocument/2006/relationships/image" Target="../media/image71.emf"/><Relationship Id="rId12" Type="http://schemas.openxmlformats.org/officeDocument/2006/relationships/image" Target="../media/image70.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6.emf"/><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59.emf"/><Relationship Id="rId9" Type="http://schemas.openxmlformats.org/officeDocument/2006/relationships/image" Target="../media/image73.emf"/></Relationships>
</file>

<file path=ppt/slides/_rels/slide55.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70.emf"/><Relationship Id="rId3" Type="http://schemas.openxmlformats.org/officeDocument/2006/relationships/image" Target="../media/image63.emf"/><Relationship Id="rId7" Type="http://schemas.openxmlformats.org/officeDocument/2006/relationships/image" Target="../media/image72.emf"/><Relationship Id="rId12" Type="http://schemas.openxmlformats.org/officeDocument/2006/relationships/image" Target="../media/image76.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7.emf"/><Relationship Id="rId5" Type="http://schemas.openxmlformats.org/officeDocument/2006/relationships/image" Target="../media/image65.png"/><Relationship Id="rId10" Type="http://schemas.openxmlformats.org/officeDocument/2006/relationships/image" Target="../media/image71.emf"/><Relationship Id="rId4" Type="http://schemas.openxmlformats.org/officeDocument/2006/relationships/image" Target="../media/image59.emf"/><Relationship Id="rId9" Type="http://schemas.openxmlformats.org/officeDocument/2006/relationships/image" Target="../media/image75.png"/></Relationships>
</file>

<file path=ppt/slides/_rels/slide56.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3.emf"/><Relationship Id="rId7" Type="http://schemas.openxmlformats.org/officeDocument/2006/relationships/image" Target="../media/image71.emf"/><Relationship Id="rId12" Type="http://schemas.openxmlformats.org/officeDocument/2006/relationships/image" Target="../media/image70.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6.emf"/><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59.emf"/><Relationship Id="rId9" Type="http://schemas.openxmlformats.org/officeDocument/2006/relationships/image" Target="../media/image73.emf"/></Relationships>
</file>

<file path=ppt/slides/_rels/slide57.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3.emf"/><Relationship Id="rId7" Type="http://schemas.openxmlformats.org/officeDocument/2006/relationships/image" Target="../media/image71.emf"/><Relationship Id="rId12" Type="http://schemas.openxmlformats.org/officeDocument/2006/relationships/image" Target="../media/image70.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6.emf"/><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59.emf"/><Relationship Id="rId9" Type="http://schemas.openxmlformats.org/officeDocument/2006/relationships/image" Target="../media/image73.emf"/></Relationships>
</file>

<file path=ppt/slides/_rels/slide58.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70.e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9.emf"/></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70.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9.e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www.flickr.com/photos/ibm_research_zurich/40786969122" TargetMode="Externa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59.emf"/></Relationships>
</file>

<file path=ppt/slides/_rels/slide61.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3.emf"/><Relationship Id="rId7" Type="http://schemas.openxmlformats.org/officeDocument/2006/relationships/image" Target="../media/image5.sv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8.png"/><Relationship Id="rId10" Type="http://schemas.openxmlformats.org/officeDocument/2006/relationships/image" Target="../media/image7.svg"/><Relationship Id="rId4" Type="http://schemas.openxmlformats.org/officeDocument/2006/relationships/image" Target="../media/image59.emf"/><Relationship Id="rId9"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3.emf"/><Relationship Id="rId7"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emf"/><Relationship Id="rId4" Type="http://schemas.openxmlformats.org/officeDocument/2006/relationships/image" Target="../media/image59.emf"/><Relationship Id="rId9" Type="http://schemas.openxmlformats.org/officeDocument/2006/relationships/image" Target="../media/image5.svg"/></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3.emf"/><Relationship Id="rId7"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80.emf"/><Relationship Id="rId5" Type="http://schemas.openxmlformats.org/officeDocument/2006/relationships/image" Target="../media/image65.png"/><Relationship Id="rId10" Type="http://schemas.openxmlformats.org/officeDocument/2006/relationships/image" Target="../media/image70.emf"/><Relationship Id="rId4" Type="http://schemas.openxmlformats.org/officeDocument/2006/relationships/image" Target="../media/image59.emf"/><Relationship Id="rId9" Type="http://schemas.openxmlformats.org/officeDocument/2006/relationships/image" Target="../media/image5.svg"/></Relationships>
</file>

<file path=ppt/slides/_rels/slide64.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3.emf"/><Relationship Id="rId7" Type="http://schemas.openxmlformats.org/officeDocument/2006/relationships/image" Target="../media/image5.sv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1.png"/><Relationship Id="rId4" Type="http://schemas.openxmlformats.org/officeDocument/2006/relationships/image" Target="../media/image59.emf"/></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technologyreview.com/2019/09/24/439/quantum-computing-and-quantum-supremacy/" TargetMode="External"/><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wissquantumhub.com/ionq-attracted-a-total-investment-of-84m/" TargetMode="External"/><Relationship Id="rId5" Type="http://schemas.openxmlformats.org/officeDocument/2006/relationships/image" Target="../media/image11.jpg"/><Relationship Id="rId10" Type="http://schemas.openxmlformats.org/officeDocument/2006/relationships/hyperlink" Target="https://medium.com/swlh/making-a-quantum-computer-at-home-bc59afe72d7d" TargetMode="External"/><Relationship Id="rId4" Type="http://schemas.openxmlformats.org/officeDocument/2006/relationships/hyperlink" Target="https://www.flickr.com/photos/ibm_research_zurich/40786969122" TargetMode="External"/><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7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7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8.xml.rels><?xml version="1.0" encoding="UTF-8" standalone="yes"?>
<Relationships xmlns="http://schemas.openxmlformats.org/package/2006/relationships"><Relationship Id="rId8" Type="http://schemas.openxmlformats.org/officeDocument/2006/relationships/hyperlink" Target="https://www.technologyreview.com/2019/09/24/439/quantum-computing-and-quantum-supremacy/" TargetMode="External"/><Relationship Id="rId13" Type="http://schemas.openxmlformats.org/officeDocument/2006/relationships/hyperlink" Target="https://qiskit.org/" TargetMode="External"/><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hyperlink" Target="https://ionq.com/news/april-12-2021-ionq-systems-now-available-through-qiski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swissquantumhub.com/ionq-attracted-a-total-investment-of-84m/" TargetMode="External"/><Relationship Id="rId11" Type="http://schemas.openxmlformats.org/officeDocument/2006/relationships/image" Target="../media/image14.jpg"/><Relationship Id="rId5" Type="http://schemas.openxmlformats.org/officeDocument/2006/relationships/image" Target="../media/image11.jpg"/><Relationship Id="rId10" Type="http://schemas.openxmlformats.org/officeDocument/2006/relationships/hyperlink" Target="https://medium.com/swlh/making-a-quantum-computer-at-home-bc59afe72d7d" TargetMode="External"/><Relationship Id="rId4" Type="http://schemas.openxmlformats.org/officeDocument/2006/relationships/hyperlink" Target="https://www.flickr.com/photos/ibm_research_zurich/40786969122" TargetMode="External"/><Relationship Id="rId9"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8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www.flickr.com/photos/ibm_research_zurich/40786969122" TargetMode="External"/><Relationship Id="rId4" Type="http://schemas.openxmlformats.org/officeDocument/2006/relationships/image" Target="../media/image8.jp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www.flickr.com/photos/ibm_research_zurich/40786969122" TargetMode="External"/><Relationship Id="rId4" Type="http://schemas.openxmlformats.org/officeDocument/2006/relationships/image" Target="../media/image8.jpg"/></Relationships>
</file>

<file path=ppt/slides/_rels/slide84.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93.emf"/><Relationship Id="rId7" Type="http://schemas.openxmlformats.org/officeDocument/2006/relationships/image" Target="../media/image480.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94.png"/><Relationship Id="rId10" Type="http://schemas.openxmlformats.org/officeDocument/2006/relationships/image" Target="../media/image94.png"/><Relationship Id="rId4" Type="http://schemas.openxmlformats.org/officeDocument/2006/relationships/image" Target="../media/image3.png"/><Relationship Id="rId9" Type="http://schemas.openxmlformats.org/officeDocument/2006/relationships/image" Target="../media/image500.png"/></Relationships>
</file>

<file path=ppt/slides/_rels/slide85.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3.png"/><Relationship Id="rId7" Type="http://schemas.openxmlformats.org/officeDocument/2006/relationships/image" Target="../media/image98.emf"/><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86.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100.png"/><Relationship Id="rId7" Type="http://schemas.openxmlformats.org/officeDocument/2006/relationships/image" Target="../media/image95.emf"/><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9.emf"/><Relationship Id="rId5" Type="http://schemas.openxmlformats.org/officeDocument/2006/relationships/image" Target="../media/image102.emf"/><Relationship Id="rId10" Type="http://schemas.openxmlformats.org/officeDocument/2006/relationships/image" Target="../media/image98.emf"/><Relationship Id="rId4" Type="http://schemas.openxmlformats.org/officeDocument/2006/relationships/image" Target="../media/image101.emf"/><Relationship Id="rId9" Type="http://schemas.openxmlformats.org/officeDocument/2006/relationships/image" Target="../media/image97.emf"/></Relationships>
</file>

<file path=ppt/slides/_rels/slide87.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3.png"/><Relationship Id="rId7" Type="http://schemas.openxmlformats.org/officeDocument/2006/relationships/image" Target="../media/image98.emf"/><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97.emf"/><Relationship Id="rId5" Type="http://schemas.openxmlformats.org/officeDocument/2006/relationships/image" Target="../media/image96.emf"/><Relationship Id="rId10" Type="http://schemas.openxmlformats.org/officeDocument/2006/relationships/image" Target="../media/image103.emf"/><Relationship Id="rId4" Type="http://schemas.openxmlformats.org/officeDocument/2006/relationships/image" Target="../media/image95.emf"/><Relationship Id="rId9"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106.png"/><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8" Type="http://schemas.openxmlformats.org/officeDocument/2006/relationships/hyperlink" Target="https://www.technologyreview.com/2019/09/24/439/quantum-computing-and-quantum-supremacy/" TargetMode="External"/><Relationship Id="rId13" Type="http://schemas.openxmlformats.org/officeDocument/2006/relationships/hyperlink" Target="https://qiskit.org/" TargetMode="External"/><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hyperlink" Target="https://ionq.com/news/april-12-2021-ionq-systems-now-available-through-qiski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swissquantumhub.com/ionq-attracted-a-total-investment-of-84m/" TargetMode="External"/><Relationship Id="rId11" Type="http://schemas.openxmlformats.org/officeDocument/2006/relationships/image" Target="../media/image14.jpg"/><Relationship Id="rId5" Type="http://schemas.openxmlformats.org/officeDocument/2006/relationships/image" Target="../media/image11.jpg"/><Relationship Id="rId10" Type="http://schemas.openxmlformats.org/officeDocument/2006/relationships/hyperlink" Target="https://medium.com/swlh/making-a-quantum-computer-at-home-bc59afe72d7d" TargetMode="External"/><Relationship Id="rId4" Type="http://schemas.openxmlformats.org/officeDocument/2006/relationships/hyperlink" Target="https://www.flickr.com/photos/ibm_research_zurich/40786969122" TargetMode="External"/><Relationship Id="rId9"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5.emf"/></Relationships>
</file>

<file path=ppt/slides/_rels/slide9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15.emf"/></Relationships>
</file>

<file path=ppt/slides/_rels/slide98.xml.rels><?xml version="1.0" encoding="UTF-8" standalone="yes"?>
<Relationships xmlns="http://schemas.openxmlformats.org/package/2006/relationships"><Relationship Id="rId3" Type="http://schemas.openxmlformats.org/officeDocument/2006/relationships/image" Target="../media/image114.emf"/><Relationship Id="rId7" Type="http://schemas.openxmlformats.org/officeDocument/2006/relationships/image" Target="../media/image10.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6.emf"/><Relationship Id="rId4" Type="http://schemas.openxmlformats.org/officeDocument/2006/relationships/image" Target="../media/image115.emf"/></Relationships>
</file>

<file path=ppt/slides/_rels/slide99.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7.emf"/><Relationship Id="rId7" Type="http://schemas.openxmlformats.org/officeDocument/2006/relationships/image" Target="../media/image10.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9.emf"/><Relationship Id="rId4" Type="http://schemas.openxmlformats.org/officeDocument/2006/relationships/image" Target="../media/image118.png"/><Relationship Id="rId9" Type="http://schemas.openxmlformats.org/officeDocument/2006/relationships/image" Target="../media/image12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ubik's cube on a table&#10;&#10;Description automatically generated with medium confidence">
            <a:extLst>
              <a:ext uri="{FF2B5EF4-FFF2-40B4-BE49-F238E27FC236}">
                <a16:creationId xmlns:a16="http://schemas.microsoft.com/office/drawing/2014/main" id="{63F07A5F-51DA-8D46-8FF6-6924E10A0225}"/>
              </a:ext>
            </a:extLst>
          </p:cNvPr>
          <p:cNvPicPr>
            <a:picLocks noChangeAspect="1"/>
          </p:cNvPicPr>
          <p:nvPr/>
        </p:nvPicPr>
        <p:blipFill rotWithShape="1">
          <a:blip r:embed="rId3">
            <a:alphaModFix amt="45000"/>
            <a:extLst>
              <a:ext uri="{837473B0-CC2E-450A-ABE3-18F120FF3D39}">
                <a1611:picAttrSrcUrl xmlns:a1611="http://schemas.microsoft.com/office/drawing/2016/11/main" r:id="rId4"/>
              </a:ext>
            </a:extLst>
          </a:blip>
          <a:srcRect l="3653" r="8141" b="1"/>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3413DCC-9254-1445-A8B4-D07E825F9F05}"/>
              </a:ext>
            </a:extLst>
          </p:cNvPr>
          <p:cNvSpPr>
            <a:spLocks noGrp="1"/>
          </p:cNvSpPr>
          <p:nvPr>
            <p:ph type="ctrTitle"/>
          </p:nvPr>
        </p:nvSpPr>
        <p:spPr>
          <a:xfrm>
            <a:off x="6095698" y="4421842"/>
            <a:ext cx="5325810" cy="1345194"/>
          </a:xfrm>
        </p:spPr>
        <p:txBody>
          <a:bodyPr anchor="b">
            <a:noAutofit/>
          </a:bodyPr>
          <a:lstStyle/>
          <a:p>
            <a:r>
              <a:rPr lang="en-US" sz="4400" dirty="0"/>
              <a:t>Variational Quantum Algorithms for Near-term Intermediary Scale Quantum (NISQ) Computing</a:t>
            </a:r>
            <a:br>
              <a:rPr lang="en-US" sz="4400" dirty="0"/>
            </a:br>
            <a:br>
              <a:rPr lang="en-US" sz="4400" dirty="0"/>
            </a:br>
            <a:r>
              <a:rPr lang="en-US" sz="3200" dirty="0"/>
              <a:t>Why, what and how to use them</a:t>
            </a: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6E748C9B-B461-164F-B34C-CC658BBCB265}"/>
              </a:ext>
            </a:extLst>
          </p:cNvPr>
          <p:cNvPicPr>
            <a:picLocks noChangeAspect="1"/>
          </p:cNvPicPr>
          <p:nvPr/>
        </p:nvPicPr>
        <p:blipFill>
          <a:blip r:embed="rId5"/>
          <a:srcRect l="20603" r="20603"/>
          <a:stretch/>
        </p:blipFill>
        <p:spPr>
          <a:xfrm>
            <a:off x="-236214" y="-1021"/>
            <a:ext cx="6095698"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407571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pic>
        <p:nvPicPr>
          <p:cNvPr id="4" name="Picture 3" descr="A picture containing cage&#10;&#10;Description automatically generated">
            <a:extLst>
              <a:ext uri="{FF2B5EF4-FFF2-40B4-BE49-F238E27FC236}">
                <a16:creationId xmlns:a16="http://schemas.microsoft.com/office/drawing/2014/main" id="{CB5A7F23-FFCB-9947-A720-B0DAA6B96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815678" y="1998648"/>
            <a:ext cx="1121260" cy="1710340"/>
          </a:xfrm>
          <a:prstGeom prst="rect">
            <a:avLst/>
          </a:prstGeom>
        </p:spPr>
      </p:pic>
      <p:sp>
        <p:nvSpPr>
          <p:cNvPr id="18" name="TextBox 17">
            <a:extLst>
              <a:ext uri="{FF2B5EF4-FFF2-40B4-BE49-F238E27FC236}">
                <a16:creationId xmlns:a16="http://schemas.microsoft.com/office/drawing/2014/main" id="{1D793C6D-8EED-A942-B710-67CF4B2BB9C5}"/>
              </a:ext>
            </a:extLst>
          </p:cNvPr>
          <p:cNvSpPr txBox="1"/>
          <p:nvPr/>
        </p:nvSpPr>
        <p:spPr>
          <a:xfrm>
            <a:off x="10355452" y="1629316"/>
            <a:ext cx="2041711" cy="369332"/>
          </a:xfrm>
          <a:prstGeom prst="rect">
            <a:avLst/>
          </a:prstGeom>
          <a:noFill/>
        </p:spPr>
        <p:txBody>
          <a:bodyPr wrap="square" rtlCol="0">
            <a:spAutoFit/>
          </a:bodyPr>
          <a:lstStyle/>
          <a:p>
            <a:pPr algn="ctr"/>
            <a:r>
              <a:rPr lang="en-US" dirty="0"/>
              <a:t>IBMQ- </a:t>
            </a:r>
            <a:r>
              <a:rPr lang="en-GB" dirty="0"/>
              <a:t>Hanoi </a:t>
            </a:r>
            <a:endParaRPr lang="en-US" dirty="0"/>
          </a:p>
        </p:txBody>
      </p:sp>
      <p:pic>
        <p:nvPicPr>
          <p:cNvPr id="9" name="Picture 8">
            <a:extLst>
              <a:ext uri="{FF2B5EF4-FFF2-40B4-BE49-F238E27FC236}">
                <a16:creationId xmlns:a16="http://schemas.microsoft.com/office/drawing/2014/main" id="{BA0AEED7-C8D6-5649-9C08-19892E814183}"/>
              </a:ext>
            </a:extLst>
          </p:cNvPr>
          <p:cNvPicPr>
            <a:picLocks noChangeAspect="1"/>
          </p:cNvPicPr>
          <p:nvPr/>
        </p:nvPicPr>
        <p:blipFill>
          <a:blip r:embed="rId5"/>
          <a:stretch>
            <a:fillRect/>
          </a:stretch>
        </p:blipFill>
        <p:spPr>
          <a:xfrm>
            <a:off x="397167" y="1754286"/>
            <a:ext cx="9116470" cy="5040000"/>
          </a:xfrm>
          <a:prstGeom prst="rect">
            <a:avLst/>
          </a:prstGeom>
        </p:spPr>
      </p:pic>
      <p:pic>
        <p:nvPicPr>
          <p:cNvPr id="25" name="Picture 24">
            <a:extLst>
              <a:ext uri="{FF2B5EF4-FFF2-40B4-BE49-F238E27FC236}">
                <a16:creationId xmlns:a16="http://schemas.microsoft.com/office/drawing/2014/main" id="{F50A43A4-4EB5-AF48-83E9-A16FE960C0DE}"/>
              </a:ext>
            </a:extLst>
          </p:cNvPr>
          <p:cNvPicPr>
            <a:picLocks noChangeAspect="1"/>
          </p:cNvPicPr>
          <p:nvPr/>
        </p:nvPicPr>
        <p:blipFill>
          <a:blip r:embed="rId6"/>
          <a:stretch>
            <a:fillRect/>
          </a:stretch>
        </p:blipFill>
        <p:spPr>
          <a:xfrm>
            <a:off x="4383492" y="354744"/>
            <a:ext cx="7349158" cy="881252"/>
          </a:xfrm>
          <a:prstGeom prst="rect">
            <a:avLst/>
          </a:prstGeom>
        </p:spPr>
      </p:pic>
      <p:pic>
        <p:nvPicPr>
          <p:cNvPr id="6" name="Picture 5">
            <a:extLst>
              <a:ext uri="{FF2B5EF4-FFF2-40B4-BE49-F238E27FC236}">
                <a16:creationId xmlns:a16="http://schemas.microsoft.com/office/drawing/2014/main" id="{AEF4C978-62DD-B047-9407-65A5EC88A331}"/>
              </a:ext>
            </a:extLst>
          </p:cNvPr>
          <p:cNvPicPr>
            <a:picLocks noChangeAspect="1"/>
          </p:cNvPicPr>
          <p:nvPr/>
        </p:nvPicPr>
        <p:blipFill>
          <a:blip r:embed="rId7"/>
          <a:stretch>
            <a:fillRect/>
          </a:stretch>
        </p:blipFill>
        <p:spPr>
          <a:xfrm>
            <a:off x="8441499" y="4128947"/>
            <a:ext cx="3238500" cy="482600"/>
          </a:xfrm>
          <a:prstGeom prst="rect">
            <a:avLst/>
          </a:prstGeom>
        </p:spPr>
      </p:pic>
      <p:pic>
        <p:nvPicPr>
          <p:cNvPr id="11" name="Picture 10">
            <a:extLst>
              <a:ext uri="{FF2B5EF4-FFF2-40B4-BE49-F238E27FC236}">
                <a16:creationId xmlns:a16="http://schemas.microsoft.com/office/drawing/2014/main" id="{A0C50D7A-3ADC-7244-86D3-E17409A9D697}"/>
              </a:ext>
            </a:extLst>
          </p:cNvPr>
          <p:cNvPicPr>
            <a:picLocks noChangeAspect="1"/>
          </p:cNvPicPr>
          <p:nvPr/>
        </p:nvPicPr>
        <p:blipFill>
          <a:blip r:embed="rId8"/>
          <a:stretch>
            <a:fillRect/>
          </a:stretch>
        </p:blipFill>
        <p:spPr>
          <a:xfrm>
            <a:off x="8441499" y="4697254"/>
            <a:ext cx="1828800" cy="228600"/>
          </a:xfrm>
          <a:prstGeom prst="rect">
            <a:avLst/>
          </a:prstGeom>
        </p:spPr>
      </p:pic>
      <p:pic>
        <p:nvPicPr>
          <p:cNvPr id="19" name="Picture 18" descr="Diagram, schematic&#10;&#10;Description automatically generated">
            <a:extLst>
              <a:ext uri="{FF2B5EF4-FFF2-40B4-BE49-F238E27FC236}">
                <a16:creationId xmlns:a16="http://schemas.microsoft.com/office/drawing/2014/main" id="{6207C582-C38D-0449-B56B-0BA2A660458D}"/>
              </a:ext>
            </a:extLst>
          </p:cNvPr>
          <p:cNvPicPr>
            <a:picLocks noChangeAspect="1"/>
          </p:cNvPicPr>
          <p:nvPr/>
        </p:nvPicPr>
        <p:blipFill rotWithShape="1">
          <a:blip r:embed="rId9"/>
          <a:srcRect l="59420" b="33271"/>
          <a:stretch/>
        </p:blipFill>
        <p:spPr>
          <a:xfrm>
            <a:off x="11205202" y="5506711"/>
            <a:ext cx="992993" cy="979708"/>
          </a:xfrm>
          <a:prstGeom prst="rect">
            <a:avLst/>
          </a:prstGeom>
        </p:spPr>
      </p:pic>
      <p:pic>
        <p:nvPicPr>
          <p:cNvPr id="21" name="Picture 20" descr="A picture containing text, clock&#10;&#10;Description automatically generated">
            <a:extLst>
              <a:ext uri="{FF2B5EF4-FFF2-40B4-BE49-F238E27FC236}">
                <a16:creationId xmlns:a16="http://schemas.microsoft.com/office/drawing/2014/main" id="{0C5C7A6C-04AC-DD47-B0A8-E93924C6AFEB}"/>
              </a:ext>
            </a:extLst>
          </p:cNvPr>
          <p:cNvPicPr>
            <a:picLocks noChangeAspect="1"/>
          </p:cNvPicPr>
          <p:nvPr/>
        </p:nvPicPr>
        <p:blipFill>
          <a:blip r:embed="rId10"/>
          <a:stretch>
            <a:fillRect/>
          </a:stretch>
        </p:blipFill>
        <p:spPr>
          <a:xfrm>
            <a:off x="8320173" y="5535739"/>
            <a:ext cx="2878834" cy="979708"/>
          </a:xfrm>
          <a:prstGeom prst="rect">
            <a:avLst/>
          </a:prstGeom>
        </p:spPr>
      </p:pic>
      <p:sp>
        <p:nvSpPr>
          <p:cNvPr id="22" name="Left Brace 21">
            <a:extLst>
              <a:ext uri="{FF2B5EF4-FFF2-40B4-BE49-F238E27FC236}">
                <a16:creationId xmlns:a16="http://schemas.microsoft.com/office/drawing/2014/main" id="{E10A3E13-4162-7B42-A3A7-DB51568E5542}"/>
              </a:ext>
            </a:extLst>
          </p:cNvPr>
          <p:cNvSpPr/>
          <p:nvPr/>
        </p:nvSpPr>
        <p:spPr>
          <a:xfrm rot="5400000">
            <a:off x="11538147" y="5136948"/>
            <a:ext cx="157122" cy="64046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04602C8C-0183-CC4C-97FF-DDFE1D5C81B7}"/>
              </a:ext>
            </a:extLst>
          </p:cNvPr>
          <p:cNvPicPr>
            <a:picLocks noChangeAspect="1"/>
          </p:cNvPicPr>
          <p:nvPr/>
        </p:nvPicPr>
        <p:blipFill>
          <a:blip r:embed="rId11"/>
          <a:stretch>
            <a:fillRect/>
          </a:stretch>
        </p:blipFill>
        <p:spPr>
          <a:xfrm>
            <a:off x="11419649" y="5108034"/>
            <a:ext cx="520700" cy="241300"/>
          </a:xfrm>
          <a:prstGeom prst="rect">
            <a:avLst/>
          </a:prstGeom>
        </p:spPr>
      </p:pic>
      <p:sp>
        <p:nvSpPr>
          <p:cNvPr id="26" name="Rounded Rectangle 25">
            <a:extLst>
              <a:ext uri="{FF2B5EF4-FFF2-40B4-BE49-F238E27FC236}">
                <a16:creationId xmlns:a16="http://schemas.microsoft.com/office/drawing/2014/main" id="{29C7D997-723C-0347-A1F3-1CFA5AB4745F}"/>
              </a:ext>
            </a:extLst>
          </p:cNvPr>
          <p:cNvSpPr/>
          <p:nvPr/>
        </p:nvSpPr>
        <p:spPr>
          <a:xfrm>
            <a:off x="8272998" y="4020264"/>
            <a:ext cx="3815588" cy="2696223"/>
          </a:xfrm>
          <a:prstGeom prst="roundRect">
            <a:avLst/>
          </a:prstGeom>
          <a:solidFill>
            <a:srgbClr val="0F8080">
              <a:alpha val="21000"/>
            </a:srgbClr>
          </a:solidFill>
          <a:ln w="19050">
            <a:solidFill>
              <a:srgbClr val="0F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D2BCFB64-8F3F-BC42-A96D-7755BB040085}"/>
              </a:ext>
            </a:extLst>
          </p:cNvPr>
          <p:cNvSpPr txBox="1"/>
          <p:nvPr/>
        </p:nvSpPr>
        <p:spPr>
          <a:xfrm>
            <a:off x="8486711" y="775069"/>
            <a:ext cx="1783588" cy="369332"/>
          </a:xfrm>
          <a:prstGeom prst="rect">
            <a:avLst/>
          </a:prstGeom>
          <a:noFill/>
          <a:ln>
            <a:noFill/>
          </a:ln>
        </p:spPr>
        <p:txBody>
          <a:bodyPr wrap="square" rtlCol="0">
            <a:spAutoFit/>
          </a:bodyPr>
          <a:lstStyle/>
          <a:p>
            <a:r>
              <a:rPr lang="en-US" dirty="0">
                <a:solidFill>
                  <a:srgbClr val="0F8080"/>
                </a:solidFill>
              </a:rPr>
              <a:t>(Thanks Max!)</a:t>
            </a:r>
          </a:p>
        </p:txBody>
      </p:sp>
    </p:spTree>
    <p:extLst>
      <p:ext uri="{BB962C8B-B14F-4D97-AF65-F5344CB8AC3E}">
        <p14:creationId xmlns:p14="http://schemas.microsoft.com/office/powerpoint/2010/main" val="10578923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303435"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itle 1">
            <a:extLst>
              <a:ext uri="{FF2B5EF4-FFF2-40B4-BE49-F238E27FC236}">
                <a16:creationId xmlns:a16="http://schemas.microsoft.com/office/drawing/2014/main" id="{535A2E59-A147-F74F-8422-070C261B22BD}"/>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pic>
        <p:nvPicPr>
          <p:cNvPr id="27" name="Picture 26" descr="Graphical user interface, text, website&#10;&#10;Description automatically generated">
            <a:extLst>
              <a:ext uri="{FF2B5EF4-FFF2-40B4-BE49-F238E27FC236}">
                <a16:creationId xmlns:a16="http://schemas.microsoft.com/office/drawing/2014/main" id="{43B91F5A-2C09-9B4E-8924-97E93E50DA2B}"/>
              </a:ext>
            </a:extLst>
          </p:cNvPr>
          <p:cNvPicPr>
            <a:picLocks noChangeAspect="1"/>
          </p:cNvPicPr>
          <p:nvPr/>
        </p:nvPicPr>
        <p:blipFill rotWithShape="1">
          <a:blip r:embed="rId7"/>
          <a:srcRect t="8141"/>
          <a:stretch/>
        </p:blipFill>
        <p:spPr>
          <a:xfrm>
            <a:off x="4133347" y="2640671"/>
            <a:ext cx="4105230" cy="869657"/>
          </a:xfrm>
          <a:prstGeom prst="rect">
            <a:avLst/>
          </a:prstGeom>
        </p:spPr>
      </p:pic>
      <p:sp>
        <p:nvSpPr>
          <p:cNvPr id="33" name="Rounded Rectangle 32">
            <a:extLst>
              <a:ext uri="{FF2B5EF4-FFF2-40B4-BE49-F238E27FC236}">
                <a16:creationId xmlns:a16="http://schemas.microsoft.com/office/drawing/2014/main" id="{D1632812-1A12-1E42-873C-C5CADCBAD044}"/>
              </a:ext>
            </a:extLst>
          </p:cNvPr>
          <p:cNvSpPr/>
          <p:nvPr/>
        </p:nvSpPr>
        <p:spPr>
          <a:xfrm>
            <a:off x="9483076" y="305358"/>
            <a:ext cx="2404122" cy="93381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A4DF69E7-79B2-2A4D-BCC2-EF87246A727F}"/>
              </a:ext>
            </a:extLst>
          </p:cNvPr>
          <p:cNvPicPr>
            <a:picLocks noChangeAspect="1"/>
          </p:cNvPicPr>
          <p:nvPr/>
        </p:nvPicPr>
        <p:blipFill>
          <a:blip r:embed="rId8"/>
          <a:stretch>
            <a:fillRect/>
          </a:stretch>
        </p:blipFill>
        <p:spPr>
          <a:xfrm>
            <a:off x="9617361" y="432322"/>
            <a:ext cx="2115289" cy="677714"/>
          </a:xfrm>
          <a:prstGeom prst="rect">
            <a:avLst/>
          </a:prstGeom>
        </p:spPr>
      </p:pic>
    </p:spTree>
    <p:extLst>
      <p:ext uri="{BB962C8B-B14F-4D97-AF65-F5344CB8AC3E}">
        <p14:creationId xmlns:p14="http://schemas.microsoft.com/office/powerpoint/2010/main" val="10231791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303435"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A29A854-6E7B-9040-9C4D-83D2384A1D0F}"/>
              </a:ext>
            </a:extLst>
          </p:cNvPr>
          <p:cNvSpPr/>
          <p:nvPr/>
        </p:nvSpPr>
        <p:spPr>
          <a:xfrm>
            <a:off x="885709" y="4330081"/>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AB1C81E-6650-9A4F-BD01-F92F5B78965F}"/>
              </a:ext>
            </a:extLst>
          </p:cNvPr>
          <p:cNvSpPr/>
          <p:nvPr/>
        </p:nvSpPr>
        <p:spPr>
          <a:xfrm>
            <a:off x="6033614" y="4595555"/>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6286036" y="4262677"/>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itle 1">
            <a:extLst>
              <a:ext uri="{FF2B5EF4-FFF2-40B4-BE49-F238E27FC236}">
                <a16:creationId xmlns:a16="http://schemas.microsoft.com/office/drawing/2014/main" id="{535A2E59-A147-F74F-8422-070C261B22BD}"/>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pic>
        <p:nvPicPr>
          <p:cNvPr id="27" name="Picture 26" descr="Graphical user interface, text, website&#10;&#10;Description automatically generated">
            <a:extLst>
              <a:ext uri="{FF2B5EF4-FFF2-40B4-BE49-F238E27FC236}">
                <a16:creationId xmlns:a16="http://schemas.microsoft.com/office/drawing/2014/main" id="{43B91F5A-2C09-9B4E-8924-97E93E50DA2B}"/>
              </a:ext>
            </a:extLst>
          </p:cNvPr>
          <p:cNvPicPr>
            <a:picLocks noChangeAspect="1"/>
          </p:cNvPicPr>
          <p:nvPr/>
        </p:nvPicPr>
        <p:blipFill rotWithShape="1">
          <a:blip r:embed="rId7"/>
          <a:srcRect t="8141"/>
          <a:stretch/>
        </p:blipFill>
        <p:spPr>
          <a:xfrm>
            <a:off x="4133347" y="2640671"/>
            <a:ext cx="4105230" cy="869657"/>
          </a:xfrm>
          <a:prstGeom prst="rect">
            <a:avLst/>
          </a:prstGeom>
        </p:spPr>
      </p:pic>
      <p:sp>
        <p:nvSpPr>
          <p:cNvPr id="5" name="TextBox 4">
            <a:extLst>
              <a:ext uri="{FF2B5EF4-FFF2-40B4-BE49-F238E27FC236}">
                <a16:creationId xmlns:a16="http://schemas.microsoft.com/office/drawing/2014/main" id="{515EABDA-212C-DD41-B92E-ABEB36C45B91}"/>
              </a:ext>
            </a:extLst>
          </p:cNvPr>
          <p:cNvSpPr txBox="1"/>
          <p:nvPr/>
        </p:nvSpPr>
        <p:spPr>
          <a:xfrm>
            <a:off x="669941" y="4184381"/>
            <a:ext cx="11123050" cy="2031325"/>
          </a:xfrm>
          <a:prstGeom prst="rect">
            <a:avLst/>
          </a:prstGeom>
          <a:noFill/>
        </p:spPr>
        <p:txBody>
          <a:bodyPr wrap="square" rtlCol="0">
            <a:spAutoFit/>
          </a:bodyPr>
          <a:lstStyle/>
          <a:p>
            <a:r>
              <a:rPr lang="en-US" dirty="0">
                <a:solidFill>
                  <a:srgbClr val="80003F"/>
                </a:solidFill>
              </a:rPr>
              <a:t>If you want to better understand barren plateaus…. (and you do)</a:t>
            </a:r>
          </a:p>
          <a:p>
            <a:endParaRPr lang="en-US" dirty="0">
              <a:solidFill>
                <a:srgbClr val="80003F"/>
              </a:solidFill>
            </a:endParaRPr>
          </a:p>
          <a:p>
            <a:r>
              <a:rPr lang="en-US" dirty="0">
                <a:solidFill>
                  <a:srgbClr val="80003F"/>
                </a:solidFill>
              </a:rPr>
              <a:t>If </a:t>
            </a:r>
            <a:r>
              <a:rPr lang="en-US" i="1" dirty="0">
                <a:solidFill>
                  <a:srgbClr val="80003F"/>
                </a:solidFill>
              </a:rPr>
              <a:t>analytically</a:t>
            </a:r>
            <a:r>
              <a:rPr lang="en-US" dirty="0">
                <a:solidFill>
                  <a:srgbClr val="80003F"/>
                </a:solidFill>
              </a:rPr>
              <a:t> minded: work through the proof in the original barren plateau paper.</a:t>
            </a:r>
          </a:p>
          <a:p>
            <a:r>
              <a:rPr lang="en-US" dirty="0">
                <a:solidFill>
                  <a:srgbClr val="80003F"/>
                </a:solidFill>
              </a:rPr>
              <a:t>(1 page of algebra. Less intimidating than it looks.)  </a:t>
            </a:r>
          </a:p>
          <a:p>
            <a:endParaRPr lang="en-US" dirty="0">
              <a:solidFill>
                <a:srgbClr val="80003F"/>
              </a:solidFill>
            </a:endParaRPr>
          </a:p>
          <a:p>
            <a:r>
              <a:rPr lang="en-US" dirty="0">
                <a:solidFill>
                  <a:srgbClr val="009193"/>
                </a:solidFill>
              </a:rPr>
              <a:t>If</a:t>
            </a:r>
            <a:r>
              <a:rPr lang="en-US" i="1" dirty="0">
                <a:solidFill>
                  <a:srgbClr val="009193"/>
                </a:solidFill>
              </a:rPr>
              <a:t> numerically </a:t>
            </a:r>
            <a:r>
              <a:rPr lang="en-US" dirty="0">
                <a:solidFill>
                  <a:srgbClr val="009193"/>
                </a:solidFill>
              </a:rPr>
              <a:t>minded: play with the google </a:t>
            </a:r>
            <a:r>
              <a:rPr lang="en-US" dirty="0" err="1">
                <a:solidFill>
                  <a:srgbClr val="009193"/>
                </a:solidFill>
              </a:rPr>
              <a:t>colab</a:t>
            </a:r>
            <a:r>
              <a:rPr lang="en-US" dirty="0">
                <a:solidFill>
                  <a:srgbClr val="009193"/>
                </a:solidFill>
              </a:rPr>
              <a:t> file</a:t>
            </a:r>
          </a:p>
          <a:p>
            <a:pPr algn="ctr"/>
            <a:r>
              <a:rPr lang="en-US" dirty="0">
                <a:solidFill>
                  <a:srgbClr val="009193"/>
                </a:solidFill>
              </a:rPr>
              <a:t> https://</a:t>
            </a:r>
            <a:r>
              <a:rPr lang="en-US" dirty="0" err="1">
                <a:solidFill>
                  <a:srgbClr val="009193"/>
                </a:solidFill>
              </a:rPr>
              <a:t>www.tensorflow.org</a:t>
            </a:r>
            <a:r>
              <a:rPr lang="en-US" dirty="0">
                <a:solidFill>
                  <a:srgbClr val="009193"/>
                </a:solidFill>
              </a:rPr>
              <a:t>/quantum/tutorials/</a:t>
            </a:r>
            <a:r>
              <a:rPr lang="en-US" dirty="0" err="1">
                <a:solidFill>
                  <a:srgbClr val="009193"/>
                </a:solidFill>
              </a:rPr>
              <a:t>barren_plateaus</a:t>
            </a:r>
            <a:endParaRPr lang="en-US" dirty="0">
              <a:solidFill>
                <a:srgbClr val="009193"/>
              </a:solidFill>
            </a:endParaRPr>
          </a:p>
        </p:txBody>
      </p:sp>
      <p:sp>
        <p:nvSpPr>
          <p:cNvPr id="33" name="Rounded Rectangle 32">
            <a:extLst>
              <a:ext uri="{FF2B5EF4-FFF2-40B4-BE49-F238E27FC236}">
                <a16:creationId xmlns:a16="http://schemas.microsoft.com/office/drawing/2014/main" id="{D1632812-1A12-1E42-873C-C5CADCBAD044}"/>
              </a:ext>
            </a:extLst>
          </p:cNvPr>
          <p:cNvSpPr/>
          <p:nvPr/>
        </p:nvSpPr>
        <p:spPr>
          <a:xfrm>
            <a:off x="9483076" y="305358"/>
            <a:ext cx="2404122" cy="93381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A4DF69E7-79B2-2A4D-BCC2-EF87246A727F}"/>
              </a:ext>
            </a:extLst>
          </p:cNvPr>
          <p:cNvPicPr>
            <a:picLocks noChangeAspect="1"/>
          </p:cNvPicPr>
          <p:nvPr/>
        </p:nvPicPr>
        <p:blipFill>
          <a:blip r:embed="rId8"/>
          <a:stretch>
            <a:fillRect/>
          </a:stretch>
        </p:blipFill>
        <p:spPr>
          <a:xfrm>
            <a:off x="9617361" y="432322"/>
            <a:ext cx="2115289" cy="677714"/>
          </a:xfrm>
          <a:prstGeom prst="rect">
            <a:avLst/>
          </a:prstGeom>
        </p:spPr>
      </p:pic>
    </p:spTree>
    <p:extLst>
      <p:ext uri="{BB962C8B-B14F-4D97-AF65-F5344CB8AC3E}">
        <p14:creationId xmlns:p14="http://schemas.microsoft.com/office/powerpoint/2010/main" val="15032306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133347" y="2640671"/>
            <a:ext cx="4105230" cy="869657"/>
          </a:xfrm>
          <a:prstGeom prst="rect">
            <a:avLst/>
          </a:prstGeom>
        </p:spPr>
      </p:pic>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303435"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0641D40-D74F-BF47-B9E1-63C5D92E01D7}"/>
              </a:ext>
            </a:extLst>
          </p:cNvPr>
          <p:cNvPicPr>
            <a:picLocks noChangeAspect="1"/>
          </p:cNvPicPr>
          <p:nvPr/>
        </p:nvPicPr>
        <p:blipFill rotWithShape="1">
          <a:blip r:embed="rId8"/>
          <a:srcRect t="21723" b="31452"/>
          <a:stretch/>
        </p:blipFill>
        <p:spPr>
          <a:xfrm>
            <a:off x="6773559" y="4231654"/>
            <a:ext cx="4333461" cy="2240792"/>
          </a:xfrm>
          <a:prstGeom prst="rect">
            <a:avLst/>
          </a:prstGeom>
        </p:spPr>
      </p:pic>
      <p:pic>
        <p:nvPicPr>
          <p:cNvPr id="24" name="Picture 23">
            <a:extLst>
              <a:ext uri="{FF2B5EF4-FFF2-40B4-BE49-F238E27FC236}">
                <a16:creationId xmlns:a16="http://schemas.microsoft.com/office/drawing/2014/main" id="{D8CF8790-BEAE-1242-AB55-D609DBC83463}"/>
              </a:ext>
            </a:extLst>
          </p:cNvPr>
          <p:cNvPicPr>
            <a:picLocks noChangeAspect="1"/>
          </p:cNvPicPr>
          <p:nvPr/>
        </p:nvPicPr>
        <p:blipFill rotWithShape="1">
          <a:blip r:embed="rId8"/>
          <a:srcRect t="66143" b="-12968"/>
          <a:stretch/>
        </p:blipFill>
        <p:spPr>
          <a:xfrm>
            <a:off x="1550264" y="4417572"/>
            <a:ext cx="4333461" cy="2240793"/>
          </a:xfrm>
          <a:prstGeom prst="rect">
            <a:avLst/>
          </a:prstGeom>
        </p:spPr>
      </p:pic>
      <p:sp>
        <p:nvSpPr>
          <p:cNvPr id="25" name="Rectangle 24">
            <a:extLst>
              <a:ext uri="{FF2B5EF4-FFF2-40B4-BE49-F238E27FC236}">
                <a16:creationId xmlns:a16="http://schemas.microsoft.com/office/drawing/2014/main" id="{2A29A854-6E7B-9040-9C4D-83D2384A1D0F}"/>
              </a:ext>
            </a:extLst>
          </p:cNvPr>
          <p:cNvSpPr/>
          <p:nvPr/>
        </p:nvSpPr>
        <p:spPr>
          <a:xfrm>
            <a:off x="885709" y="4330081"/>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AB1C81E-6650-9A4F-BD01-F92F5B78965F}"/>
              </a:ext>
            </a:extLst>
          </p:cNvPr>
          <p:cNvSpPr/>
          <p:nvPr/>
        </p:nvSpPr>
        <p:spPr>
          <a:xfrm>
            <a:off x="6033614" y="4595555"/>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6286036" y="4262677"/>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E2CF763-9349-C544-9AC4-C12A6B25E0C9}"/>
              </a:ext>
            </a:extLst>
          </p:cNvPr>
          <p:cNvSpPr txBox="1"/>
          <p:nvPr/>
        </p:nvSpPr>
        <p:spPr>
          <a:xfrm>
            <a:off x="1682108" y="6337994"/>
            <a:ext cx="50128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Highly expressive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ansatze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have barren plateaus</a:t>
            </a:r>
          </a:p>
        </p:txBody>
      </p:sp>
      <p:sp>
        <p:nvSpPr>
          <p:cNvPr id="29" name="TextBox 28">
            <a:extLst>
              <a:ext uri="{FF2B5EF4-FFF2-40B4-BE49-F238E27FC236}">
                <a16:creationId xmlns:a16="http://schemas.microsoft.com/office/drawing/2014/main" id="{306184B6-848A-CE46-BA9B-22F472FD656D}"/>
              </a:ext>
            </a:extLst>
          </p:cNvPr>
          <p:cNvSpPr txBox="1"/>
          <p:nvPr/>
        </p:nvSpPr>
        <p:spPr>
          <a:xfrm>
            <a:off x="6422894" y="6343430"/>
            <a:ext cx="554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Less expressive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ansatze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can be trainable or untrainable </a:t>
            </a:r>
          </a:p>
        </p:txBody>
      </p:sp>
      <p:pic>
        <p:nvPicPr>
          <p:cNvPr id="6" name="Picture 5" descr="Text&#10;&#10;Description automatically generated">
            <a:extLst>
              <a:ext uri="{FF2B5EF4-FFF2-40B4-BE49-F238E27FC236}">
                <a16:creationId xmlns:a16="http://schemas.microsoft.com/office/drawing/2014/main" id="{E104EFCB-E53F-8C40-915C-7F8186717EB2}"/>
              </a:ext>
            </a:extLst>
          </p:cNvPr>
          <p:cNvPicPr>
            <a:picLocks noChangeAspect="1"/>
          </p:cNvPicPr>
          <p:nvPr/>
        </p:nvPicPr>
        <p:blipFill>
          <a:blip r:embed="rId9"/>
          <a:stretch>
            <a:fillRect/>
          </a:stretch>
        </p:blipFill>
        <p:spPr>
          <a:xfrm>
            <a:off x="3205304" y="3656842"/>
            <a:ext cx="4218706" cy="716714"/>
          </a:xfrm>
          <a:prstGeom prst="rect">
            <a:avLst/>
          </a:prstGeom>
        </p:spPr>
      </p:pic>
      <p:sp>
        <p:nvSpPr>
          <p:cNvPr id="31" name="Title 1">
            <a:extLst>
              <a:ext uri="{FF2B5EF4-FFF2-40B4-BE49-F238E27FC236}">
                <a16:creationId xmlns:a16="http://schemas.microsoft.com/office/drawing/2014/main" id="{535A2E59-A147-F74F-8422-070C261B22BD}"/>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6523013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8"/>
          <a:stretch>
            <a:fillRect/>
          </a:stretch>
        </p:blipFill>
        <p:spPr>
          <a:xfrm>
            <a:off x="7183555" y="4549882"/>
            <a:ext cx="4130097" cy="611340"/>
          </a:xfrm>
          <a:prstGeom prst="rect">
            <a:avLst/>
          </a:prstGeom>
        </p:spPr>
      </p:pic>
      <p:pic>
        <p:nvPicPr>
          <p:cNvPr id="24" name="Picture 23" descr="Text&#10;&#10;Description automatically generated">
            <a:extLst>
              <a:ext uri="{FF2B5EF4-FFF2-40B4-BE49-F238E27FC236}">
                <a16:creationId xmlns:a16="http://schemas.microsoft.com/office/drawing/2014/main" id="{741C30C4-FB44-8F4D-AA21-73F08EAAFC3D}"/>
              </a:ext>
            </a:extLst>
          </p:cNvPr>
          <p:cNvPicPr>
            <a:picLocks noChangeAspect="1"/>
          </p:cNvPicPr>
          <p:nvPr/>
        </p:nvPicPr>
        <p:blipFill>
          <a:blip r:embed="rId9"/>
          <a:stretch>
            <a:fillRect/>
          </a:stretch>
        </p:blipFill>
        <p:spPr>
          <a:xfrm>
            <a:off x="3205304" y="3656842"/>
            <a:ext cx="4218706" cy="716714"/>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3A92F701-5CFC-D240-9FFD-87F9E2BC385B}"/>
              </a:ext>
            </a:extLst>
          </p:cNvPr>
          <p:cNvPicPr>
            <a:picLocks noChangeAspect="1"/>
          </p:cNvPicPr>
          <p:nvPr/>
        </p:nvPicPr>
        <p:blipFill>
          <a:blip r:embed="rId10"/>
          <a:stretch>
            <a:fillRect/>
          </a:stretch>
        </p:blipFill>
        <p:spPr>
          <a:xfrm>
            <a:off x="3284288" y="4519960"/>
            <a:ext cx="3475742" cy="726275"/>
          </a:xfrm>
          <a:prstGeom prst="rect">
            <a:avLst/>
          </a:prstGeom>
        </p:spPr>
      </p:pic>
      <p:sp>
        <p:nvSpPr>
          <p:cNvPr id="25" name="Title 1">
            <a:extLst>
              <a:ext uri="{FF2B5EF4-FFF2-40B4-BE49-F238E27FC236}">
                <a16:creationId xmlns:a16="http://schemas.microsoft.com/office/drawing/2014/main" id="{FA4B8F61-0681-D943-B57D-76FB0DF921F0}"/>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40308409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8"/>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9"/>
          <a:stretch>
            <a:fillRect/>
          </a:stretch>
        </p:blipFill>
        <p:spPr>
          <a:xfrm>
            <a:off x="7039274" y="4568349"/>
            <a:ext cx="4130097" cy="611340"/>
          </a:xfrm>
          <a:prstGeom prst="rect">
            <a:avLst/>
          </a:prstGeom>
        </p:spPr>
      </p:pic>
      <p:pic>
        <p:nvPicPr>
          <p:cNvPr id="25" name="Picture 24" descr="Text&#10;&#10;Description automatically generated">
            <a:extLst>
              <a:ext uri="{FF2B5EF4-FFF2-40B4-BE49-F238E27FC236}">
                <a16:creationId xmlns:a16="http://schemas.microsoft.com/office/drawing/2014/main" id="{E908484B-34F4-F541-B2C3-492E46A9DF92}"/>
              </a:ext>
            </a:extLst>
          </p:cNvPr>
          <p:cNvPicPr>
            <a:picLocks noChangeAspect="1"/>
          </p:cNvPicPr>
          <p:nvPr/>
        </p:nvPicPr>
        <p:blipFill>
          <a:blip r:embed="rId10"/>
          <a:stretch>
            <a:fillRect/>
          </a:stretch>
        </p:blipFill>
        <p:spPr>
          <a:xfrm>
            <a:off x="3205304" y="3656842"/>
            <a:ext cx="4218706" cy="716714"/>
          </a:xfrm>
          <a:prstGeom prst="rect">
            <a:avLst/>
          </a:prstGeom>
        </p:spPr>
      </p:pic>
      <p:pic>
        <p:nvPicPr>
          <p:cNvPr id="26" name="Picture 25" descr="Graphical user interface, text&#10;&#10;Description automatically generated">
            <a:extLst>
              <a:ext uri="{FF2B5EF4-FFF2-40B4-BE49-F238E27FC236}">
                <a16:creationId xmlns:a16="http://schemas.microsoft.com/office/drawing/2014/main" id="{18776F89-17E8-6642-A3E7-4FE982489637}"/>
              </a:ext>
            </a:extLst>
          </p:cNvPr>
          <p:cNvPicPr>
            <a:picLocks noChangeAspect="1"/>
          </p:cNvPicPr>
          <p:nvPr/>
        </p:nvPicPr>
        <p:blipFill>
          <a:blip r:embed="rId11"/>
          <a:stretch>
            <a:fillRect/>
          </a:stretch>
        </p:blipFill>
        <p:spPr>
          <a:xfrm>
            <a:off x="3284288" y="4519960"/>
            <a:ext cx="3475742" cy="726275"/>
          </a:xfrm>
          <a:prstGeom prst="rect">
            <a:avLst/>
          </a:prstGeom>
        </p:spPr>
      </p:pic>
      <p:sp>
        <p:nvSpPr>
          <p:cNvPr id="27" name="Title 1">
            <a:extLst>
              <a:ext uri="{FF2B5EF4-FFF2-40B4-BE49-F238E27FC236}">
                <a16:creationId xmlns:a16="http://schemas.microsoft.com/office/drawing/2014/main" id="{A7C5C16D-1258-DD4A-9D9B-77D193CB5152}"/>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34890998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3"/>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pic>
        <p:nvPicPr>
          <p:cNvPr id="27" name="Picture 26">
            <a:extLst>
              <a:ext uri="{FF2B5EF4-FFF2-40B4-BE49-F238E27FC236}">
                <a16:creationId xmlns:a16="http://schemas.microsoft.com/office/drawing/2014/main" id="{D527B832-9C5D-6043-AD1E-57CC5605D9F5}"/>
              </a:ext>
            </a:extLst>
          </p:cNvPr>
          <p:cNvPicPr>
            <a:picLocks noChangeAspect="1"/>
          </p:cNvPicPr>
          <p:nvPr/>
        </p:nvPicPr>
        <p:blipFill rotWithShape="1">
          <a:blip r:embed="rId4"/>
          <a:srcRect t="7777" b="57582"/>
          <a:stretch/>
        </p:blipFill>
        <p:spPr>
          <a:xfrm>
            <a:off x="1194570" y="2845803"/>
            <a:ext cx="4099642" cy="1597260"/>
          </a:xfrm>
          <a:prstGeom prst="rect">
            <a:avLst/>
          </a:prstGeom>
        </p:spPr>
      </p:pic>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1C2AD3A-CF29-9444-9CC3-C04F19B57984}"/>
              </a:ext>
            </a:extLst>
          </p:cNvPr>
          <p:cNvSpPr/>
          <p:nvPr/>
        </p:nvSpPr>
        <p:spPr>
          <a:xfrm>
            <a:off x="1771293" y="4800721"/>
            <a:ext cx="33169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(i.e. inexpressive/low-entangling </a:t>
            </a:r>
            <a:r>
              <a:rPr kumimoji="0" lang="en-GB" sz="1600" b="0" i="0" u="none" strike="noStrike" kern="1200" cap="none" spc="0" normalizeH="0" baseline="0" noProof="0" dirty="0" err="1">
                <a:ln>
                  <a:noFill/>
                </a:ln>
                <a:solidFill>
                  <a:srgbClr val="E17F70"/>
                </a:solidFill>
                <a:effectLst/>
                <a:uLnTx/>
                <a:uFillTx/>
                <a:latin typeface="Calibri" panose="020F0502020204030204" pitchFamily="34" charset="0"/>
                <a:ea typeface="+mn-ea"/>
                <a:cs typeface="Calibri" panose="020F0502020204030204" pitchFamily="34" charset="0"/>
              </a:rPr>
              <a:t>ansatze</a:t>
            </a: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 also untrainable!)</a:t>
            </a:r>
          </a:p>
        </p:txBody>
      </p:sp>
      <p:sp>
        <p:nvSpPr>
          <p:cNvPr id="7" name="TextBox 6">
            <a:extLst>
              <a:ext uri="{FF2B5EF4-FFF2-40B4-BE49-F238E27FC236}">
                <a16:creationId xmlns:a16="http://schemas.microsoft.com/office/drawing/2014/main" id="{F0FFFEE8-DE0F-5442-9941-F4B5586A120F}"/>
              </a:ext>
            </a:extLst>
          </p:cNvPr>
          <p:cNvSpPr txBox="1"/>
          <p:nvPr/>
        </p:nvSpPr>
        <p:spPr>
          <a:xfrm>
            <a:off x="1976822" y="4449426"/>
            <a:ext cx="32963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17F70"/>
                </a:solidFill>
                <a:effectLst/>
                <a:uLnTx/>
                <a:uFillTx/>
                <a:latin typeface="Calibri" panose="020F0502020204030204"/>
                <a:ea typeface="+mn-ea"/>
                <a:cs typeface="+mn-cs"/>
              </a:rPr>
              <a:t>Globality induced BP at all depths</a:t>
            </a:r>
          </a:p>
        </p:txBody>
      </p:sp>
      <p:sp>
        <p:nvSpPr>
          <p:cNvPr id="20" name="Title 1">
            <a:extLst>
              <a:ext uri="{FF2B5EF4-FFF2-40B4-BE49-F238E27FC236}">
                <a16:creationId xmlns:a16="http://schemas.microsoft.com/office/drawing/2014/main" id="{9290C229-2D94-4D49-8DE5-8FB65112D30A}"/>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2066999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3"/>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pic>
        <p:nvPicPr>
          <p:cNvPr id="27" name="Picture 26">
            <a:extLst>
              <a:ext uri="{FF2B5EF4-FFF2-40B4-BE49-F238E27FC236}">
                <a16:creationId xmlns:a16="http://schemas.microsoft.com/office/drawing/2014/main" id="{D527B832-9C5D-6043-AD1E-57CC5605D9F5}"/>
              </a:ext>
            </a:extLst>
          </p:cNvPr>
          <p:cNvPicPr>
            <a:picLocks noChangeAspect="1"/>
          </p:cNvPicPr>
          <p:nvPr/>
        </p:nvPicPr>
        <p:blipFill rotWithShape="1">
          <a:blip r:embed="rId4"/>
          <a:srcRect t="7777" b="57582"/>
          <a:stretch/>
        </p:blipFill>
        <p:spPr>
          <a:xfrm>
            <a:off x="1194570" y="2845803"/>
            <a:ext cx="4099642" cy="1597260"/>
          </a:xfrm>
          <a:prstGeom prst="rect">
            <a:avLst/>
          </a:prstGeom>
        </p:spPr>
      </p:pic>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31C760C-36CC-DF4B-A689-DCA99059E441}"/>
              </a:ext>
            </a:extLst>
          </p:cNvPr>
          <p:cNvSpPr txBox="1"/>
          <p:nvPr/>
        </p:nvSpPr>
        <p:spPr>
          <a:xfrm>
            <a:off x="9034549" y="4532296"/>
            <a:ext cx="27723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E17F70"/>
                </a:solidFill>
                <a:effectLst/>
                <a:uLnTx/>
                <a:uFillTx/>
                <a:latin typeface="Calibri" panose="020F0502020204030204"/>
                <a:ea typeface="+mn-ea"/>
                <a:cs typeface="+mn-cs"/>
              </a:rPr>
              <a:t>Expressibility</a:t>
            </a:r>
            <a:r>
              <a:rPr kumimoji="0" lang="en-US" sz="1600" b="0" i="0" u="none" strike="noStrike" kern="1200" cap="none" spc="0" normalizeH="0" baseline="0" noProof="0" dirty="0">
                <a:ln>
                  <a:noFill/>
                </a:ln>
                <a:solidFill>
                  <a:srgbClr val="E17F70"/>
                </a:solidFill>
                <a:effectLst/>
                <a:uLnTx/>
                <a:uFillTx/>
                <a:latin typeface="Calibri" panose="020F0502020204030204"/>
                <a:ea typeface="+mn-ea"/>
                <a:cs typeface="+mn-cs"/>
              </a:rPr>
              <a:t>/entanglement induced BPs</a:t>
            </a:r>
          </a:p>
        </p:txBody>
      </p:sp>
      <p:pic>
        <p:nvPicPr>
          <p:cNvPr id="19" name="Picture 18" descr="Diagram&#10;&#10;Description automatically generated">
            <a:extLst>
              <a:ext uri="{FF2B5EF4-FFF2-40B4-BE49-F238E27FC236}">
                <a16:creationId xmlns:a16="http://schemas.microsoft.com/office/drawing/2014/main" id="{30533D8E-4381-2249-89A7-AF0BD9054F33}"/>
              </a:ext>
            </a:extLst>
          </p:cNvPr>
          <p:cNvPicPr>
            <a:picLocks noChangeAspect="1"/>
          </p:cNvPicPr>
          <p:nvPr/>
        </p:nvPicPr>
        <p:blipFill>
          <a:blip r:embed="rId5"/>
          <a:stretch>
            <a:fillRect/>
          </a:stretch>
        </p:blipFill>
        <p:spPr>
          <a:xfrm>
            <a:off x="7444884" y="3198355"/>
            <a:ext cx="3153067" cy="1288253"/>
          </a:xfrm>
          <a:prstGeom prst="rect">
            <a:avLst/>
          </a:prstGeom>
        </p:spPr>
      </p:pic>
      <p:sp>
        <p:nvSpPr>
          <p:cNvPr id="44" name="Rectangle 43">
            <a:extLst>
              <a:ext uri="{FF2B5EF4-FFF2-40B4-BE49-F238E27FC236}">
                <a16:creationId xmlns:a16="http://schemas.microsoft.com/office/drawing/2014/main" id="{6200DC06-5FFE-E242-9BC0-C799E9A0F855}"/>
              </a:ext>
            </a:extLst>
          </p:cNvPr>
          <p:cNvSpPr/>
          <p:nvPr/>
        </p:nvSpPr>
        <p:spPr>
          <a:xfrm>
            <a:off x="8211907" y="1974378"/>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Local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fixed number of qubits</a:t>
            </a:r>
          </a:p>
        </p:txBody>
      </p:sp>
      <p:cxnSp>
        <p:nvCxnSpPr>
          <p:cNvPr id="45" name="Straight Arrow Connector 44">
            <a:extLst>
              <a:ext uri="{FF2B5EF4-FFF2-40B4-BE49-F238E27FC236}">
                <a16:creationId xmlns:a16="http://schemas.microsoft.com/office/drawing/2014/main" id="{F3D7BF85-793A-E446-81F3-0F131831FF38}"/>
              </a:ext>
            </a:extLst>
          </p:cNvPr>
          <p:cNvCxnSpPr>
            <a:cxnSpLocks/>
          </p:cNvCxnSpPr>
          <p:nvPr/>
        </p:nvCxnSpPr>
        <p:spPr>
          <a:xfrm>
            <a:off x="9984831" y="2828870"/>
            <a:ext cx="409923" cy="3046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B13920-4B6A-884E-B72B-378686ABD367}"/>
              </a:ext>
            </a:extLst>
          </p:cNvPr>
          <p:cNvSpPr/>
          <p:nvPr/>
        </p:nvSpPr>
        <p:spPr>
          <a:xfrm>
            <a:off x="5753642" y="4537836"/>
            <a:ext cx="32591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3C9AB"/>
                </a:solidFill>
                <a:effectLst/>
                <a:uLnTx/>
                <a:uFillTx/>
                <a:latin typeface="Calibri" panose="020F0502020204030204" pitchFamily="34" charset="0"/>
                <a:ea typeface="+mn-ea"/>
                <a:cs typeface="Calibri" panose="020F0502020204030204" pitchFamily="34" charset="0"/>
              </a:rPr>
              <a:t>Low depth (inexpressive/low entangling) </a:t>
            </a:r>
            <a:r>
              <a:rPr kumimoji="0" lang="en-GB" sz="1600" b="0" i="0" u="none" strike="noStrike" kern="1200" cap="none" spc="0" normalizeH="0" baseline="0" noProof="0" dirty="0" err="1">
                <a:ln>
                  <a:noFill/>
                </a:ln>
                <a:solidFill>
                  <a:srgbClr val="83C9AB"/>
                </a:solidFill>
                <a:effectLst/>
                <a:uLnTx/>
                <a:uFillTx/>
                <a:latin typeface="Calibri" panose="020F0502020204030204" pitchFamily="34" charset="0"/>
                <a:ea typeface="+mn-ea"/>
                <a:cs typeface="Calibri" panose="020F0502020204030204" pitchFamily="34" charset="0"/>
              </a:rPr>
              <a:t>ansatze</a:t>
            </a:r>
            <a:r>
              <a:rPr kumimoji="0" lang="en-GB" sz="1600" b="0" i="0" u="none" strike="noStrike" kern="1200" cap="none" spc="0" normalizeH="0" baseline="0" noProof="0" dirty="0">
                <a:ln>
                  <a:noFill/>
                </a:ln>
                <a:solidFill>
                  <a:srgbClr val="83C9AB"/>
                </a:solidFill>
                <a:effectLst/>
                <a:uLnTx/>
                <a:uFillTx/>
                <a:latin typeface="Calibri" panose="020F0502020204030204" pitchFamily="34" charset="0"/>
                <a:ea typeface="+mn-ea"/>
                <a:cs typeface="Calibri" panose="020F0502020204030204" pitchFamily="34" charset="0"/>
              </a:rPr>
              <a:t> can be trainable</a:t>
            </a:r>
          </a:p>
        </p:txBody>
      </p:sp>
      <p:sp>
        <p:nvSpPr>
          <p:cNvPr id="23" name="Rectangle 22">
            <a:extLst>
              <a:ext uri="{FF2B5EF4-FFF2-40B4-BE49-F238E27FC236}">
                <a16:creationId xmlns:a16="http://schemas.microsoft.com/office/drawing/2014/main" id="{D3175CD4-7D59-8249-8A20-DB6E5D7784B2}"/>
              </a:ext>
            </a:extLst>
          </p:cNvPr>
          <p:cNvSpPr/>
          <p:nvPr/>
        </p:nvSpPr>
        <p:spPr>
          <a:xfrm>
            <a:off x="1771293" y="4800721"/>
            <a:ext cx="33169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(i.e. inexpressive/low-entangling </a:t>
            </a:r>
            <a:r>
              <a:rPr kumimoji="0" lang="en-GB" sz="1600" b="0" i="0" u="none" strike="noStrike" kern="1200" cap="none" spc="0" normalizeH="0" baseline="0" noProof="0" dirty="0" err="1">
                <a:ln>
                  <a:noFill/>
                </a:ln>
                <a:solidFill>
                  <a:srgbClr val="E17F70"/>
                </a:solidFill>
                <a:effectLst/>
                <a:uLnTx/>
                <a:uFillTx/>
                <a:latin typeface="Calibri" panose="020F0502020204030204" pitchFamily="34" charset="0"/>
                <a:ea typeface="+mn-ea"/>
                <a:cs typeface="Calibri" panose="020F0502020204030204" pitchFamily="34" charset="0"/>
              </a:rPr>
              <a:t>ansatze</a:t>
            </a: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 also untrainable!)</a:t>
            </a:r>
          </a:p>
        </p:txBody>
      </p:sp>
      <p:sp>
        <p:nvSpPr>
          <p:cNvPr id="25" name="Title 1">
            <a:extLst>
              <a:ext uri="{FF2B5EF4-FFF2-40B4-BE49-F238E27FC236}">
                <a16:creationId xmlns:a16="http://schemas.microsoft.com/office/drawing/2014/main" id="{317B75EE-85CC-A74C-82E6-3B579253FDAF}"/>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
        <p:nvSpPr>
          <p:cNvPr id="26" name="TextBox 25">
            <a:extLst>
              <a:ext uri="{FF2B5EF4-FFF2-40B4-BE49-F238E27FC236}">
                <a16:creationId xmlns:a16="http://schemas.microsoft.com/office/drawing/2014/main" id="{F67A69B1-F7A5-434B-9CB0-F1A1EC1C8751}"/>
              </a:ext>
            </a:extLst>
          </p:cNvPr>
          <p:cNvSpPr txBox="1"/>
          <p:nvPr/>
        </p:nvSpPr>
        <p:spPr>
          <a:xfrm>
            <a:off x="1976822" y="4449426"/>
            <a:ext cx="32963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17F70"/>
                </a:solidFill>
                <a:effectLst/>
                <a:uLnTx/>
                <a:uFillTx/>
                <a:latin typeface="Calibri" panose="020F0502020204030204"/>
                <a:ea typeface="+mn-ea"/>
                <a:cs typeface="+mn-cs"/>
              </a:rPr>
              <a:t>Globality induced BP at all depths</a:t>
            </a:r>
          </a:p>
        </p:txBody>
      </p:sp>
    </p:spTree>
    <p:extLst>
      <p:ext uri="{BB962C8B-B14F-4D97-AF65-F5344CB8AC3E}">
        <p14:creationId xmlns:p14="http://schemas.microsoft.com/office/powerpoint/2010/main" val="15902022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2898061" y="642726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6200DC06-5FFE-E242-9BC0-C799E9A0F855}"/>
              </a:ext>
            </a:extLst>
          </p:cNvPr>
          <p:cNvSpPr/>
          <p:nvPr/>
        </p:nvSpPr>
        <p:spPr>
          <a:xfrm>
            <a:off x="8211907" y="1974378"/>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Local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fixed number of qubits</a:t>
            </a:r>
          </a:p>
        </p:txBody>
      </p:sp>
      <p:cxnSp>
        <p:nvCxnSpPr>
          <p:cNvPr id="45" name="Straight Arrow Connector 44">
            <a:extLst>
              <a:ext uri="{FF2B5EF4-FFF2-40B4-BE49-F238E27FC236}">
                <a16:creationId xmlns:a16="http://schemas.microsoft.com/office/drawing/2014/main" id="{F3D7BF85-793A-E446-81F3-0F131831FF38}"/>
              </a:ext>
            </a:extLst>
          </p:cNvPr>
          <p:cNvCxnSpPr>
            <a:cxnSpLocks/>
          </p:cNvCxnSpPr>
          <p:nvPr/>
        </p:nvCxnSpPr>
        <p:spPr>
          <a:xfrm>
            <a:off x="9984831" y="2828870"/>
            <a:ext cx="409923" cy="3046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17B75EE-85CC-A74C-82E6-3B579253FDAF}"/>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pic>
        <p:nvPicPr>
          <p:cNvPr id="7" name="Picture 6">
            <a:extLst>
              <a:ext uri="{FF2B5EF4-FFF2-40B4-BE49-F238E27FC236}">
                <a16:creationId xmlns:a16="http://schemas.microsoft.com/office/drawing/2014/main" id="{616C0C15-1473-C544-B6FB-89631E868D83}"/>
              </a:ext>
            </a:extLst>
          </p:cNvPr>
          <p:cNvPicPr>
            <a:picLocks noChangeAspect="1"/>
          </p:cNvPicPr>
          <p:nvPr/>
        </p:nvPicPr>
        <p:blipFill rotWithShape="1">
          <a:blip r:embed="rId3"/>
          <a:srcRect t="-22520" r="16173" b="-1"/>
          <a:stretch/>
        </p:blipFill>
        <p:spPr>
          <a:xfrm>
            <a:off x="1256910" y="5620170"/>
            <a:ext cx="4024165" cy="669084"/>
          </a:xfrm>
          <a:prstGeom prst="rect">
            <a:avLst/>
          </a:prstGeom>
        </p:spPr>
      </p:pic>
      <p:pic>
        <p:nvPicPr>
          <p:cNvPr id="11" name="Picture 10" descr="Diagram&#10;&#10;Description automatically generated">
            <a:extLst>
              <a:ext uri="{FF2B5EF4-FFF2-40B4-BE49-F238E27FC236}">
                <a16:creationId xmlns:a16="http://schemas.microsoft.com/office/drawing/2014/main" id="{0D1681E1-FE53-0247-A1BB-E60441A222FC}"/>
              </a:ext>
            </a:extLst>
          </p:cNvPr>
          <p:cNvPicPr>
            <a:picLocks noChangeAspect="1"/>
          </p:cNvPicPr>
          <p:nvPr/>
        </p:nvPicPr>
        <p:blipFill rotWithShape="1">
          <a:blip r:embed="rId4"/>
          <a:srcRect t="48309"/>
          <a:stretch/>
        </p:blipFill>
        <p:spPr>
          <a:xfrm>
            <a:off x="7891263" y="3182321"/>
            <a:ext cx="3280075" cy="1048134"/>
          </a:xfrm>
          <a:prstGeom prst="rect">
            <a:avLst/>
          </a:prstGeom>
        </p:spPr>
      </p:pic>
      <p:pic>
        <p:nvPicPr>
          <p:cNvPr id="17" name="Picture 16" descr="A picture containing text, clock&#10;&#10;Description automatically generated">
            <a:extLst>
              <a:ext uri="{FF2B5EF4-FFF2-40B4-BE49-F238E27FC236}">
                <a16:creationId xmlns:a16="http://schemas.microsoft.com/office/drawing/2014/main" id="{F58A47BF-DFA3-DE46-85BF-4502EF3ADAAA}"/>
              </a:ext>
            </a:extLst>
          </p:cNvPr>
          <p:cNvPicPr>
            <a:picLocks noChangeAspect="1"/>
          </p:cNvPicPr>
          <p:nvPr/>
        </p:nvPicPr>
        <p:blipFill>
          <a:blip r:embed="rId5"/>
          <a:stretch>
            <a:fillRect/>
          </a:stretch>
        </p:blipFill>
        <p:spPr>
          <a:xfrm>
            <a:off x="1992124" y="3688441"/>
            <a:ext cx="3969512" cy="1215401"/>
          </a:xfrm>
          <a:prstGeom prst="rect">
            <a:avLst/>
          </a:prstGeom>
        </p:spPr>
      </p:pic>
      <p:pic>
        <p:nvPicPr>
          <p:cNvPr id="33" name="Picture 32" descr="Diagram&#10;&#10;Description automatically generated">
            <a:extLst>
              <a:ext uri="{FF2B5EF4-FFF2-40B4-BE49-F238E27FC236}">
                <a16:creationId xmlns:a16="http://schemas.microsoft.com/office/drawing/2014/main" id="{4F828848-7C1C-724C-8FF0-180BA0F1DCF8}"/>
              </a:ext>
            </a:extLst>
          </p:cNvPr>
          <p:cNvPicPr>
            <a:picLocks noChangeAspect="1"/>
          </p:cNvPicPr>
          <p:nvPr/>
        </p:nvPicPr>
        <p:blipFill rotWithShape="1">
          <a:blip r:embed="rId4"/>
          <a:srcRect b="51440"/>
          <a:stretch/>
        </p:blipFill>
        <p:spPr>
          <a:xfrm>
            <a:off x="7891263" y="4452471"/>
            <a:ext cx="3280075" cy="984632"/>
          </a:xfrm>
          <a:prstGeom prst="rect">
            <a:avLst/>
          </a:prstGeom>
        </p:spPr>
      </p:pic>
      <p:sp>
        <p:nvSpPr>
          <p:cNvPr id="20" name="Rounded Rectangle 19">
            <a:extLst>
              <a:ext uri="{FF2B5EF4-FFF2-40B4-BE49-F238E27FC236}">
                <a16:creationId xmlns:a16="http://schemas.microsoft.com/office/drawing/2014/main" id="{E580D85E-B1FB-194C-A7EE-1EA823853A77}"/>
              </a:ext>
            </a:extLst>
          </p:cNvPr>
          <p:cNvSpPr/>
          <p:nvPr/>
        </p:nvSpPr>
        <p:spPr>
          <a:xfrm>
            <a:off x="1899354" y="3365378"/>
            <a:ext cx="4316592" cy="1802342"/>
          </a:xfrm>
          <a:prstGeom prst="roundRect">
            <a:avLst/>
          </a:prstGeom>
          <a:solidFill>
            <a:srgbClr val="F7B0AA">
              <a:alpha val="20000"/>
            </a:srgbClr>
          </a:solidFill>
          <a:ln w="28575">
            <a:solidFill>
              <a:srgbClr val="F78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4DA25997-E162-AF43-90D7-64D8D82AC42B}"/>
              </a:ext>
            </a:extLst>
          </p:cNvPr>
          <p:cNvSpPr/>
          <p:nvPr/>
        </p:nvSpPr>
        <p:spPr>
          <a:xfrm>
            <a:off x="7734112" y="3203696"/>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29F9605A-43F1-2249-BC51-0A8114401081}"/>
              </a:ext>
            </a:extLst>
          </p:cNvPr>
          <p:cNvSpPr/>
          <p:nvPr/>
        </p:nvSpPr>
        <p:spPr>
          <a:xfrm>
            <a:off x="7734111" y="4421608"/>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CC846151-009B-9943-B713-1DC3DF3741F7}"/>
              </a:ext>
            </a:extLst>
          </p:cNvPr>
          <p:cNvPicPr>
            <a:picLocks noChangeAspect="1"/>
          </p:cNvPicPr>
          <p:nvPr/>
        </p:nvPicPr>
        <p:blipFill rotWithShape="1">
          <a:blip r:embed="rId6"/>
          <a:srcRect r="18354" b="64617"/>
          <a:stretch/>
        </p:blipFill>
        <p:spPr>
          <a:xfrm>
            <a:off x="7118300" y="5718558"/>
            <a:ext cx="3940225" cy="337026"/>
          </a:xfrm>
          <a:prstGeom prst="rect">
            <a:avLst/>
          </a:prstGeom>
        </p:spPr>
      </p:pic>
      <p:pic>
        <p:nvPicPr>
          <p:cNvPr id="4" name="Picture 3">
            <a:extLst>
              <a:ext uri="{FF2B5EF4-FFF2-40B4-BE49-F238E27FC236}">
                <a16:creationId xmlns:a16="http://schemas.microsoft.com/office/drawing/2014/main" id="{FF61B1FF-980E-8847-A71F-02FB3ED16535}"/>
              </a:ext>
            </a:extLst>
          </p:cNvPr>
          <p:cNvPicPr>
            <a:picLocks noChangeAspect="1"/>
          </p:cNvPicPr>
          <p:nvPr/>
        </p:nvPicPr>
        <p:blipFill>
          <a:blip r:embed="rId7"/>
          <a:stretch>
            <a:fillRect/>
          </a:stretch>
        </p:blipFill>
        <p:spPr>
          <a:xfrm>
            <a:off x="7207280" y="6089914"/>
            <a:ext cx="2311400" cy="558800"/>
          </a:xfrm>
          <a:prstGeom prst="rect">
            <a:avLst/>
          </a:prstGeom>
        </p:spPr>
      </p:pic>
    </p:spTree>
    <p:extLst>
      <p:ext uri="{BB962C8B-B14F-4D97-AF65-F5344CB8AC3E}">
        <p14:creationId xmlns:p14="http://schemas.microsoft.com/office/powerpoint/2010/main" val="33146502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2898061" y="642726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6200DC06-5FFE-E242-9BC0-C799E9A0F855}"/>
              </a:ext>
            </a:extLst>
          </p:cNvPr>
          <p:cNvSpPr/>
          <p:nvPr/>
        </p:nvSpPr>
        <p:spPr>
          <a:xfrm>
            <a:off x="8211907" y="1974378"/>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Local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fixed number of qubits</a:t>
            </a:r>
          </a:p>
        </p:txBody>
      </p:sp>
      <p:cxnSp>
        <p:nvCxnSpPr>
          <p:cNvPr id="45" name="Straight Arrow Connector 44">
            <a:extLst>
              <a:ext uri="{FF2B5EF4-FFF2-40B4-BE49-F238E27FC236}">
                <a16:creationId xmlns:a16="http://schemas.microsoft.com/office/drawing/2014/main" id="{F3D7BF85-793A-E446-81F3-0F131831FF38}"/>
              </a:ext>
            </a:extLst>
          </p:cNvPr>
          <p:cNvCxnSpPr>
            <a:cxnSpLocks/>
          </p:cNvCxnSpPr>
          <p:nvPr/>
        </p:nvCxnSpPr>
        <p:spPr>
          <a:xfrm>
            <a:off x="9984831" y="2828870"/>
            <a:ext cx="409923" cy="3046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17B75EE-85CC-A74C-82E6-3B579253FDAF}"/>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pic>
        <p:nvPicPr>
          <p:cNvPr id="4" name="Picture 3">
            <a:extLst>
              <a:ext uri="{FF2B5EF4-FFF2-40B4-BE49-F238E27FC236}">
                <a16:creationId xmlns:a16="http://schemas.microsoft.com/office/drawing/2014/main" id="{53AE82A2-91F4-DB4C-9E74-016E87B68873}"/>
              </a:ext>
            </a:extLst>
          </p:cNvPr>
          <p:cNvPicPr>
            <a:picLocks noChangeAspect="1"/>
          </p:cNvPicPr>
          <p:nvPr/>
        </p:nvPicPr>
        <p:blipFill>
          <a:blip r:embed="rId3"/>
          <a:stretch>
            <a:fillRect/>
          </a:stretch>
        </p:blipFill>
        <p:spPr>
          <a:xfrm>
            <a:off x="1256910" y="6408980"/>
            <a:ext cx="1576981" cy="254010"/>
          </a:xfrm>
          <a:prstGeom prst="rect">
            <a:avLst/>
          </a:prstGeom>
        </p:spPr>
      </p:pic>
      <p:pic>
        <p:nvPicPr>
          <p:cNvPr id="7" name="Picture 6">
            <a:extLst>
              <a:ext uri="{FF2B5EF4-FFF2-40B4-BE49-F238E27FC236}">
                <a16:creationId xmlns:a16="http://schemas.microsoft.com/office/drawing/2014/main" id="{616C0C15-1473-C544-B6FB-89631E868D83}"/>
              </a:ext>
            </a:extLst>
          </p:cNvPr>
          <p:cNvPicPr>
            <a:picLocks noChangeAspect="1"/>
          </p:cNvPicPr>
          <p:nvPr/>
        </p:nvPicPr>
        <p:blipFill>
          <a:blip r:embed="rId4"/>
          <a:stretch>
            <a:fillRect/>
          </a:stretch>
        </p:blipFill>
        <p:spPr>
          <a:xfrm>
            <a:off x="1256910" y="5743154"/>
            <a:ext cx="4800600" cy="546100"/>
          </a:xfrm>
          <a:prstGeom prst="rect">
            <a:avLst/>
          </a:prstGeom>
        </p:spPr>
      </p:pic>
      <p:pic>
        <p:nvPicPr>
          <p:cNvPr id="11" name="Picture 10" descr="Diagram&#10;&#10;Description automatically generated">
            <a:extLst>
              <a:ext uri="{FF2B5EF4-FFF2-40B4-BE49-F238E27FC236}">
                <a16:creationId xmlns:a16="http://schemas.microsoft.com/office/drawing/2014/main" id="{0D1681E1-FE53-0247-A1BB-E60441A222FC}"/>
              </a:ext>
            </a:extLst>
          </p:cNvPr>
          <p:cNvPicPr>
            <a:picLocks noChangeAspect="1"/>
          </p:cNvPicPr>
          <p:nvPr/>
        </p:nvPicPr>
        <p:blipFill rotWithShape="1">
          <a:blip r:embed="rId5"/>
          <a:srcRect t="48309"/>
          <a:stretch/>
        </p:blipFill>
        <p:spPr>
          <a:xfrm>
            <a:off x="7891263" y="3182321"/>
            <a:ext cx="3280075" cy="1048134"/>
          </a:xfrm>
          <a:prstGeom prst="rect">
            <a:avLst/>
          </a:prstGeom>
        </p:spPr>
      </p:pic>
      <p:pic>
        <p:nvPicPr>
          <p:cNvPr id="17" name="Picture 16" descr="A picture containing text, clock&#10;&#10;Description automatically generated">
            <a:extLst>
              <a:ext uri="{FF2B5EF4-FFF2-40B4-BE49-F238E27FC236}">
                <a16:creationId xmlns:a16="http://schemas.microsoft.com/office/drawing/2014/main" id="{F58A47BF-DFA3-DE46-85BF-4502EF3ADAAA}"/>
              </a:ext>
            </a:extLst>
          </p:cNvPr>
          <p:cNvPicPr>
            <a:picLocks noChangeAspect="1"/>
          </p:cNvPicPr>
          <p:nvPr/>
        </p:nvPicPr>
        <p:blipFill>
          <a:blip r:embed="rId6"/>
          <a:stretch>
            <a:fillRect/>
          </a:stretch>
        </p:blipFill>
        <p:spPr>
          <a:xfrm>
            <a:off x="1992124" y="3688441"/>
            <a:ext cx="3969512" cy="1215401"/>
          </a:xfrm>
          <a:prstGeom prst="rect">
            <a:avLst/>
          </a:prstGeom>
        </p:spPr>
      </p:pic>
      <p:pic>
        <p:nvPicPr>
          <p:cNvPr id="33" name="Picture 32" descr="Diagram&#10;&#10;Description automatically generated">
            <a:extLst>
              <a:ext uri="{FF2B5EF4-FFF2-40B4-BE49-F238E27FC236}">
                <a16:creationId xmlns:a16="http://schemas.microsoft.com/office/drawing/2014/main" id="{4F828848-7C1C-724C-8FF0-180BA0F1DCF8}"/>
              </a:ext>
            </a:extLst>
          </p:cNvPr>
          <p:cNvPicPr>
            <a:picLocks noChangeAspect="1"/>
          </p:cNvPicPr>
          <p:nvPr/>
        </p:nvPicPr>
        <p:blipFill rotWithShape="1">
          <a:blip r:embed="rId5"/>
          <a:srcRect b="51440"/>
          <a:stretch/>
        </p:blipFill>
        <p:spPr>
          <a:xfrm>
            <a:off x="7891263" y="4452471"/>
            <a:ext cx="3280075" cy="984632"/>
          </a:xfrm>
          <a:prstGeom prst="rect">
            <a:avLst/>
          </a:prstGeom>
        </p:spPr>
      </p:pic>
      <p:sp>
        <p:nvSpPr>
          <p:cNvPr id="20" name="Rounded Rectangle 19">
            <a:extLst>
              <a:ext uri="{FF2B5EF4-FFF2-40B4-BE49-F238E27FC236}">
                <a16:creationId xmlns:a16="http://schemas.microsoft.com/office/drawing/2014/main" id="{E580D85E-B1FB-194C-A7EE-1EA823853A77}"/>
              </a:ext>
            </a:extLst>
          </p:cNvPr>
          <p:cNvSpPr/>
          <p:nvPr/>
        </p:nvSpPr>
        <p:spPr>
          <a:xfrm>
            <a:off x="1899354" y="3365378"/>
            <a:ext cx="4316592" cy="1802342"/>
          </a:xfrm>
          <a:prstGeom prst="roundRect">
            <a:avLst/>
          </a:prstGeom>
          <a:solidFill>
            <a:srgbClr val="F7B0AA">
              <a:alpha val="20000"/>
            </a:srgbClr>
          </a:solidFill>
          <a:ln w="28575">
            <a:solidFill>
              <a:srgbClr val="F78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4DA25997-E162-AF43-90D7-64D8D82AC42B}"/>
              </a:ext>
            </a:extLst>
          </p:cNvPr>
          <p:cNvSpPr/>
          <p:nvPr/>
        </p:nvSpPr>
        <p:spPr>
          <a:xfrm>
            <a:off x="7734112" y="3203696"/>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29F9605A-43F1-2249-BC51-0A8114401081}"/>
              </a:ext>
            </a:extLst>
          </p:cNvPr>
          <p:cNvSpPr/>
          <p:nvPr/>
        </p:nvSpPr>
        <p:spPr>
          <a:xfrm>
            <a:off x="7734111" y="4421608"/>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0F5296E-1C58-D24E-9E19-6715BC2FAD96}"/>
              </a:ext>
            </a:extLst>
          </p:cNvPr>
          <p:cNvSpPr txBox="1"/>
          <p:nvPr/>
        </p:nvSpPr>
        <p:spPr>
          <a:xfrm>
            <a:off x="5001073" y="5970370"/>
            <a:ext cx="1591384" cy="523220"/>
          </a:xfrm>
          <a:prstGeom prst="rect">
            <a:avLst/>
          </a:prstGeom>
          <a:noFill/>
        </p:spPr>
        <p:txBody>
          <a:bodyPr wrap="square" rtlCol="0">
            <a:spAutoFit/>
          </a:bodyPr>
          <a:lstStyle/>
          <a:p>
            <a:r>
              <a:rPr lang="en-US" sz="1400" dirty="0">
                <a:solidFill>
                  <a:srgbClr val="F7817E"/>
                </a:solidFill>
              </a:rPr>
              <a:t>Concentrates exponentially to 1 </a:t>
            </a:r>
          </a:p>
        </p:txBody>
      </p:sp>
      <p:sp>
        <p:nvSpPr>
          <p:cNvPr id="26" name="TextBox 25">
            <a:extLst>
              <a:ext uri="{FF2B5EF4-FFF2-40B4-BE49-F238E27FC236}">
                <a16:creationId xmlns:a16="http://schemas.microsoft.com/office/drawing/2014/main" id="{57D260CE-3267-3348-885E-44E7252E843E}"/>
              </a:ext>
            </a:extLst>
          </p:cNvPr>
          <p:cNvSpPr txBox="1"/>
          <p:nvPr/>
        </p:nvSpPr>
        <p:spPr>
          <a:xfrm>
            <a:off x="10138398" y="5987924"/>
            <a:ext cx="1909762" cy="523220"/>
          </a:xfrm>
          <a:prstGeom prst="rect">
            <a:avLst/>
          </a:prstGeom>
          <a:noFill/>
        </p:spPr>
        <p:txBody>
          <a:bodyPr wrap="square" rtlCol="0">
            <a:spAutoFit/>
          </a:bodyPr>
          <a:lstStyle/>
          <a:p>
            <a:r>
              <a:rPr lang="en-US" sz="1400" dirty="0">
                <a:solidFill>
                  <a:srgbClr val="8ED7BA"/>
                </a:solidFill>
              </a:rPr>
              <a:t>Doesn’t concentrate exponentially</a:t>
            </a:r>
          </a:p>
        </p:txBody>
      </p:sp>
      <p:pic>
        <p:nvPicPr>
          <p:cNvPr id="27" name="Picture 26">
            <a:extLst>
              <a:ext uri="{FF2B5EF4-FFF2-40B4-BE49-F238E27FC236}">
                <a16:creationId xmlns:a16="http://schemas.microsoft.com/office/drawing/2014/main" id="{4767017B-3C09-2447-AC18-10ACC8D59067}"/>
              </a:ext>
            </a:extLst>
          </p:cNvPr>
          <p:cNvPicPr>
            <a:picLocks noChangeAspect="1"/>
          </p:cNvPicPr>
          <p:nvPr/>
        </p:nvPicPr>
        <p:blipFill>
          <a:blip r:embed="rId7"/>
          <a:stretch>
            <a:fillRect/>
          </a:stretch>
        </p:blipFill>
        <p:spPr>
          <a:xfrm>
            <a:off x="7118300" y="5718558"/>
            <a:ext cx="4826000" cy="952500"/>
          </a:xfrm>
          <a:prstGeom prst="rect">
            <a:avLst/>
          </a:prstGeom>
        </p:spPr>
      </p:pic>
      <p:pic>
        <p:nvPicPr>
          <p:cNvPr id="28" name="Picture 27" descr="Chart, funnel chart&#10;&#10;Description automatically generated">
            <a:extLst>
              <a:ext uri="{FF2B5EF4-FFF2-40B4-BE49-F238E27FC236}">
                <a16:creationId xmlns:a16="http://schemas.microsoft.com/office/drawing/2014/main" id="{53D1245C-A6D8-5D41-BED4-5B230F15A8FF}"/>
              </a:ext>
            </a:extLst>
          </p:cNvPr>
          <p:cNvPicPr>
            <a:picLocks noChangeAspect="1"/>
          </p:cNvPicPr>
          <p:nvPr/>
        </p:nvPicPr>
        <p:blipFill>
          <a:blip r:embed="rId8"/>
          <a:stretch>
            <a:fillRect/>
          </a:stretch>
        </p:blipFill>
        <p:spPr>
          <a:xfrm>
            <a:off x="9518680" y="296209"/>
            <a:ext cx="2408079" cy="956990"/>
          </a:xfrm>
          <a:prstGeom prst="rect">
            <a:avLst/>
          </a:prstGeom>
        </p:spPr>
      </p:pic>
    </p:spTree>
    <p:extLst>
      <p:ext uri="{BB962C8B-B14F-4D97-AF65-F5344CB8AC3E}">
        <p14:creationId xmlns:p14="http://schemas.microsoft.com/office/powerpoint/2010/main" val="7856467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2898061" y="642726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6200DC06-5FFE-E242-9BC0-C799E9A0F855}"/>
              </a:ext>
            </a:extLst>
          </p:cNvPr>
          <p:cNvSpPr/>
          <p:nvPr/>
        </p:nvSpPr>
        <p:spPr>
          <a:xfrm>
            <a:off x="8211907" y="1974378"/>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Local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fixed number of qubits</a:t>
            </a:r>
          </a:p>
        </p:txBody>
      </p:sp>
      <p:cxnSp>
        <p:nvCxnSpPr>
          <p:cNvPr id="45" name="Straight Arrow Connector 44">
            <a:extLst>
              <a:ext uri="{FF2B5EF4-FFF2-40B4-BE49-F238E27FC236}">
                <a16:creationId xmlns:a16="http://schemas.microsoft.com/office/drawing/2014/main" id="{F3D7BF85-793A-E446-81F3-0F131831FF38}"/>
              </a:ext>
            </a:extLst>
          </p:cNvPr>
          <p:cNvCxnSpPr>
            <a:cxnSpLocks/>
          </p:cNvCxnSpPr>
          <p:nvPr/>
        </p:nvCxnSpPr>
        <p:spPr>
          <a:xfrm>
            <a:off x="9984831" y="2828870"/>
            <a:ext cx="409923" cy="3046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17B75EE-85CC-A74C-82E6-3B579253FDAF}"/>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pic>
        <p:nvPicPr>
          <p:cNvPr id="11" name="Picture 10" descr="Diagram&#10;&#10;Description automatically generated">
            <a:extLst>
              <a:ext uri="{FF2B5EF4-FFF2-40B4-BE49-F238E27FC236}">
                <a16:creationId xmlns:a16="http://schemas.microsoft.com/office/drawing/2014/main" id="{0D1681E1-FE53-0247-A1BB-E60441A222FC}"/>
              </a:ext>
            </a:extLst>
          </p:cNvPr>
          <p:cNvPicPr>
            <a:picLocks noChangeAspect="1"/>
          </p:cNvPicPr>
          <p:nvPr/>
        </p:nvPicPr>
        <p:blipFill rotWithShape="1">
          <a:blip r:embed="rId3"/>
          <a:srcRect t="48309"/>
          <a:stretch/>
        </p:blipFill>
        <p:spPr>
          <a:xfrm>
            <a:off x="7891263" y="3182321"/>
            <a:ext cx="3280075" cy="1048134"/>
          </a:xfrm>
          <a:prstGeom prst="rect">
            <a:avLst/>
          </a:prstGeom>
        </p:spPr>
      </p:pic>
      <p:pic>
        <p:nvPicPr>
          <p:cNvPr id="17" name="Picture 16" descr="A picture containing text, clock&#10;&#10;Description automatically generated">
            <a:extLst>
              <a:ext uri="{FF2B5EF4-FFF2-40B4-BE49-F238E27FC236}">
                <a16:creationId xmlns:a16="http://schemas.microsoft.com/office/drawing/2014/main" id="{F58A47BF-DFA3-DE46-85BF-4502EF3ADAAA}"/>
              </a:ext>
            </a:extLst>
          </p:cNvPr>
          <p:cNvPicPr>
            <a:picLocks noChangeAspect="1"/>
          </p:cNvPicPr>
          <p:nvPr/>
        </p:nvPicPr>
        <p:blipFill>
          <a:blip r:embed="rId4"/>
          <a:stretch>
            <a:fillRect/>
          </a:stretch>
        </p:blipFill>
        <p:spPr>
          <a:xfrm>
            <a:off x="1992124" y="3688441"/>
            <a:ext cx="3969512" cy="1215401"/>
          </a:xfrm>
          <a:prstGeom prst="rect">
            <a:avLst/>
          </a:prstGeom>
        </p:spPr>
      </p:pic>
      <p:pic>
        <p:nvPicPr>
          <p:cNvPr id="33" name="Picture 32" descr="Diagram&#10;&#10;Description automatically generated">
            <a:extLst>
              <a:ext uri="{FF2B5EF4-FFF2-40B4-BE49-F238E27FC236}">
                <a16:creationId xmlns:a16="http://schemas.microsoft.com/office/drawing/2014/main" id="{4F828848-7C1C-724C-8FF0-180BA0F1DCF8}"/>
              </a:ext>
            </a:extLst>
          </p:cNvPr>
          <p:cNvPicPr>
            <a:picLocks noChangeAspect="1"/>
          </p:cNvPicPr>
          <p:nvPr/>
        </p:nvPicPr>
        <p:blipFill rotWithShape="1">
          <a:blip r:embed="rId3"/>
          <a:srcRect b="51440"/>
          <a:stretch/>
        </p:blipFill>
        <p:spPr>
          <a:xfrm>
            <a:off x="7891263" y="4452471"/>
            <a:ext cx="3280075" cy="984632"/>
          </a:xfrm>
          <a:prstGeom prst="rect">
            <a:avLst/>
          </a:prstGeom>
        </p:spPr>
      </p:pic>
      <p:sp>
        <p:nvSpPr>
          <p:cNvPr id="20" name="Rounded Rectangle 19">
            <a:extLst>
              <a:ext uri="{FF2B5EF4-FFF2-40B4-BE49-F238E27FC236}">
                <a16:creationId xmlns:a16="http://schemas.microsoft.com/office/drawing/2014/main" id="{E580D85E-B1FB-194C-A7EE-1EA823853A77}"/>
              </a:ext>
            </a:extLst>
          </p:cNvPr>
          <p:cNvSpPr/>
          <p:nvPr/>
        </p:nvSpPr>
        <p:spPr>
          <a:xfrm>
            <a:off x="1899354" y="3365378"/>
            <a:ext cx="4316592" cy="1802342"/>
          </a:xfrm>
          <a:prstGeom prst="roundRect">
            <a:avLst/>
          </a:prstGeom>
          <a:solidFill>
            <a:srgbClr val="F7B0AA">
              <a:alpha val="20000"/>
            </a:srgbClr>
          </a:solidFill>
          <a:ln w="28575">
            <a:solidFill>
              <a:srgbClr val="F78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4DA25997-E162-AF43-90D7-64D8D82AC42B}"/>
              </a:ext>
            </a:extLst>
          </p:cNvPr>
          <p:cNvSpPr/>
          <p:nvPr/>
        </p:nvSpPr>
        <p:spPr>
          <a:xfrm>
            <a:off x="7734112" y="3203696"/>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29F9605A-43F1-2249-BC51-0A8114401081}"/>
              </a:ext>
            </a:extLst>
          </p:cNvPr>
          <p:cNvSpPr/>
          <p:nvPr/>
        </p:nvSpPr>
        <p:spPr>
          <a:xfrm>
            <a:off x="7734111" y="4421608"/>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hart, funnel chart&#10;&#10;Description automatically generated">
            <a:extLst>
              <a:ext uri="{FF2B5EF4-FFF2-40B4-BE49-F238E27FC236}">
                <a16:creationId xmlns:a16="http://schemas.microsoft.com/office/drawing/2014/main" id="{764CC935-3E2B-124F-9218-F221560BAF76}"/>
              </a:ext>
            </a:extLst>
          </p:cNvPr>
          <p:cNvPicPr>
            <a:picLocks noChangeAspect="1"/>
          </p:cNvPicPr>
          <p:nvPr/>
        </p:nvPicPr>
        <p:blipFill>
          <a:blip r:embed="rId5"/>
          <a:stretch>
            <a:fillRect/>
          </a:stretch>
        </p:blipFill>
        <p:spPr>
          <a:xfrm>
            <a:off x="9518680" y="296209"/>
            <a:ext cx="2408079" cy="956990"/>
          </a:xfrm>
          <a:prstGeom prst="rect">
            <a:avLst/>
          </a:prstGeom>
        </p:spPr>
      </p:pic>
      <p:pic>
        <p:nvPicPr>
          <p:cNvPr id="3" name="Picture 2">
            <a:extLst>
              <a:ext uri="{FF2B5EF4-FFF2-40B4-BE49-F238E27FC236}">
                <a16:creationId xmlns:a16="http://schemas.microsoft.com/office/drawing/2014/main" id="{EDF722DE-F457-E84E-910F-0D71FCCB7878}"/>
              </a:ext>
            </a:extLst>
          </p:cNvPr>
          <p:cNvPicPr>
            <a:picLocks noChangeAspect="1"/>
          </p:cNvPicPr>
          <p:nvPr/>
        </p:nvPicPr>
        <p:blipFill>
          <a:blip r:embed="rId6"/>
          <a:stretch>
            <a:fillRect/>
          </a:stretch>
        </p:blipFill>
        <p:spPr>
          <a:xfrm>
            <a:off x="2317385" y="6124160"/>
            <a:ext cx="3251749" cy="395865"/>
          </a:xfrm>
          <a:prstGeom prst="rect">
            <a:avLst/>
          </a:prstGeom>
        </p:spPr>
      </p:pic>
      <p:sp>
        <p:nvSpPr>
          <p:cNvPr id="9" name="TextBox 8">
            <a:extLst>
              <a:ext uri="{FF2B5EF4-FFF2-40B4-BE49-F238E27FC236}">
                <a16:creationId xmlns:a16="http://schemas.microsoft.com/office/drawing/2014/main" id="{09DC0BC6-D910-B04B-87C7-635AD20A881F}"/>
              </a:ext>
            </a:extLst>
          </p:cNvPr>
          <p:cNvSpPr txBox="1"/>
          <p:nvPr/>
        </p:nvSpPr>
        <p:spPr>
          <a:xfrm>
            <a:off x="2035347" y="5391232"/>
            <a:ext cx="4223822" cy="646331"/>
          </a:xfrm>
          <a:prstGeom prst="rect">
            <a:avLst/>
          </a:prstGeom>
          <a:noFill/>
        </p:spPr>
        <p:txBody>
          <a:bodyPr wrap="square" rtlCol="0">
            <a:spAutoFit/>
          </a:bodyPr>
          <a:lstStyle/>
          <a:p>
            <a:r>
              <a:rPr lang="en-US" dirty="0"/>
              <a:t>Very useful bound showing local and global costs vanish in same circumstances</a:t>
            </a:r>
          </a:p>
        </p:txBody>
      </p:sp>
      <p:pic>
        <p:nvPicPr>
          <p:cNvPr id="13" name="Picture 12">
            <a:extLst>
              <a:ext uri="{FF2B5EF4-FFF2-40B4-BE49-F238E27FC236}">
                <a16:creationId xmlns:a16="http://schemas.microsoft.com/office/drawing/2014/main" id="{16ED261B-DD9C-3D4F-BC07-FF50C66BFB3E}"/>
              </a:ext>
            </a:extLst>
          </p:cNvPr>
          <p:cNvPicPr>
            <a:picLocks noChangeAspect="1"/>
          </p:cNvPicPr>
          <p:nvPr/>
        </p:nvPicPr>
        <p:blipFill>
          <a:blip r:embed="rId7"/>
          <a:stretch>
            <a:fillRect/>
          </a:stretch>
        </p:blipFill>
        <p:spPr>
          <a:xfrm>
            <a:off x="7766883" y="5765300"/>
            <a:ext cx="3003890" cy="373032"/>
          </a:xfrm>
          <a:prstGeom prst="rect">
            <a:avLst/>
          </a:prstGeom>
        </p:spPr>
      </p:pic>
      <p:pic>
        <p:nvPicPr>
          <p:cNvPr id="18" name="Picture 17">
            <a:extLst>
              <a:ext uri="{FF2B5EF4-FFF2-40B4-BE49-F238E27FC236}">
                <a16:creationId xmlns:a16="http://schemas.microsoft.com/office/drawing/2014/main" id="{53731785-3364-1B4C-B1C7-0A1B62BE5CCA}"/>
              </a:ext>
            </a:extLst>
          </p:cNvPr>
          <p:cNvPicPr>
            <a:picLocks noChangeAspect="1"/>
          </p:cNvPicPr>
          <p:nvPr/>
        </p:nvPicPr>
        <p:blipFill>
          <a:blip r:embed="rId8"/>
          <a:stretch>
            <a:fillRect/>
          </a:stretch>
        </p:blipFill>
        <p:spPr>
          <a:xfrm>
            <a:off x="7751844" y="6240106"/>
            <a:ext cx="1252269" cy="559838"/>
          </a:xfrm>
          <a:prstGeom prst="rect">
            <a:avLst/>
          </a:prstGeom>
        </p:spPr>
      </p:pic>
      <p:pic>
        <p:nvPicPr>
          <p:cNvPr id="19" name="Picture 18">
            <a:extLst>
              <a:ext uri="{FF2B5EF4-FFF2-40B4-BE49-F238E27FC236}">
                <a16:creationId xmlns:a16="http://schemas.microsoft.com/office/drawing/2014/main" id="{BDBBAC70-3EC7-5F4E-BB93-EE7043A97FA0}"/>
              </a:ext>
            </a:extLst>
          </p:cNvPr>
          <p:cNvPicPr>
            <a:picLocks noChangeAspect="1"/>
          </p:cNvPicPr>
          <p:nvPr/>
        </p:nvPicPr>
        <p:blipFill>
          <a:blip r:embed="rId9"/>
          <a:stretch>
            <a:fillRect/>
          </a:stretch>
        </p:blipFill>
        <p:spPr>
          <a:xfrm>
            <a:off x="9641421" y="6167489"/>
            <a:ext cx="1506666" cy="643624"/>
          </a:xfrm>
          <a:prstGeom prst="rect">
            <a:avLst/>
          </a:prstGeom>
        </p:spPr>
      </p:pic>
      <p:sp>
        <p:nvSpPr>
          <p:cNvPr id="2" name="TextBox 1">
            <a:extLst>
              <a:ext uri="{FF2B5EF4-FFF2-40B4-BE49-F238E27FC236}">
                <a16:creationId xmlns:a16="http://schemas.microsoft.com/office/drawing/2014/main" id="{A97A2EEE-5F12-9A9C-9622-E3EE577D652A}"/>
              </a:ext>
            </a:extLst>
          </p:cNvPr>
          <p:cNvSpPr txBox="1"/>
          <p:nvPr/>
        </p:nvSpPr>
        <p:spPr>
          <a:xfrm>
            <a:off x="9019" y="5448385"/>
            <a:ext cx="2152378" cy="1200329"/>
          </a:xfrm>
          <a:prstGeom prst="rect">
            <a:avLst/>
          </a:prstGeom>
          <a:noFill/>
        </p:spPr>
        <p:txBody>
          <a:bodyPr wrap="square" rtlCol="0">
            <a:spAutoFit/>
          </a:bodyPr>
          <a:lstStyle/>
          <a:p>
            <a:r>
              <a:rPr lang="en-US" dirty="0">
                <a:solidFill>
                  <a:srgbClr val="80003F"/>
                </a:solidFill>
              </a:rPr>
              <a:t>Again – good to work through proof! </a:t>
            </a:r>
          </a:p>
          <a:p>
            <a:r>
              <a:rPr lang="en-US" dirty="0">
                <a:solidFill>
                  <a:srgbClr val="80003F"/>
                </a:solidFill>
              </a:rPr>
              <a:t>See Appendix C of arXiv:1807.00800</a:t>
            </a:r>
          </a:p>
        </p:txBody>
      </p:sp>
    </p:spTree>
    <p:extLst>
      <p:ext uri="{BB962C8B-B14F-4D97-AF65-F5344CB8AC3E}">
        <p14:creationId xmlns:p14="http://schemas.microsoft.com/office/powerpoint/2010/main" val="47442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pic>
        <p:nvPicPr>
          <p:cNvPr id="4" name="Picture 3" descr="A picture containing cage&#10;&#10;Description automatically generated">
            <a:extLst>
              <a:ext uri="{FF2B5EF4-FFF2-40B4-BE49-F238E27FC236}">
                <a16:creationId xmlns:a16="http://schemas.microsoft.com/office/drawing/2014/main" id="{CB5A7F23-FFCB-9947-A720-B0DAA6B96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815678" y="1998648"/>
            <a:ext cx="1121260" cy="1710340"/>
          </a:xfrm>
          <a:prstGeom prst="rect">
            <a:avLst/>
          </a:prstGeom>
        </p:spPr>
      </p:pic>
      <p:pic>
        <p:nvPicPr>
          <p:cNvPr id="20" name="Picture 19">
            <a:extLst>
              <a:ext uri="{FF2B5EF4-FFF2-40B4-BE49-F238E27FC236}">
                <a16:creationId xmlns:a16="http://schemas.microsoft.com/office/drawing/2014/main" id="{178F58F9-E64B-5A4C-B685-84F0660137FD}"/>
              </a:ext>
            </a:extLst>
          </p:cNvPr>
          <p:cNvPicPr>
            <a:picLocks noChangeAspect="1"/>
          </p:cNvPicPr>
          <p:nvPr/>
        </p:nvPicPr>
        <p:blipFill>
          <a:blip r:embed="rId5"/>
          <a:stretch>
            <a:fillRect/>
          </a:stretch>
        </p:blipFill>
        <p:spPr>
          <a:xfrm>
            <a:off x="4383492" y="354744"/>
            <a:ext cx="7349158" cy="881252"/>
          </a:xfrm>
          <a:prstGeom prst="rect">
            <a:avLst/>
          </a:prstGeom>
        </p:spPr>
      </p:pic>
      <p:pic>
        <p:nvPicPr>
          <p:cNvPr id="7" name="Picture 6">
            <a:extLst>
              <a:ext uri="{FF2B5EF4-FFF2-40B4-BE49-F238E27FC236}">
                <a16:creationId xmlns:a16="http://schemas.microsoft.com/office/drawing/2014/main" id="{97C3E67F-3183-3B45-B424-8D0A236B6453}"/>
              </a:ext>
            </a:extLst>
          </p:cNvPr>
          <p:cNvPicPr>
            <a:picLocks noChangeAspect="1"/>
          </p:cNvPicPr>
          <p:nvPr/>
        </p:nvPicPr>
        <p:blipFill>
          <a:blip r:embed="rId6"/>
          <a:stretch>
            <a:fillRect/>
          </a:stretch>
        </p:blipFill>
        <p:spPr>
          <a:xfrm>
            <a:off x="397167" y="1689229"/>
            <a:ext cx="9116470" cy="5040000"/>
          </a:xfrm>
          <a:prstGeom prst="rect">
            <a:avLst/>
          </a:prstGeom>
        </p:spPr>
      </p:pic>
      <p:pic>
        <p:nvPicPr>
          <p:cNvPr id="17" name="Picture 16">
            <a:extLst>
              <a:ext uri="{FF2B5EF4-FFF2-40B4-BE49-F238E27FC236}">
                <a16:creationId xmlns:a16="http://schemas.microsoft.com/office/drawing/2014/main" id="{C22BF942-5F2B-0544-AB78-072852394742}"/>
              </a:ext>
            </a:extLst>
          </p:cNvPr>
          <p:cNvPicPr>
            <a:picLocks noChangeAspect="1"/>
          </p:cNvPicPr>
          <p:nvPr/>
        </p:nvPicPr>
        <p:blipFill>
          <a:blip r:embed="rId7"/>
          <a:stretch>
            <a:fillRect/>
          </a:stretch>
        </p:blipFill>
        <p:spPr>
          <a:xfrm>
            <a:off x="8441499" y="4128947"/>
            <a:ext cx="3238500" cy="482600"/>
          </a:xfrm>
          <a:prstGeom prst="rect">
            <a:avLst/>
          </a:prstGeom>
        </p:spPr>
      </p:pic>
      <p:pic>
        <p:nvPicPr>
          <p:cNvPr id="19" name="Picture 18">
            <a:extLst>
              <a:ext uri="{FF2B5EF4-FFF2-40B4-BE49-F238E27FC236}">
                <a16:creationId xmlns:a16="http://schemas.microsoft.com/office/drawing/2014/main" id="{46CB9D63-31C0-3A4B-98C8-0A9960BAE063}"/>
              </a:ext>
            </a:extLst>
          </p:cNvPr>
          <p:cNvPicPr>
            <a:picLocks noChangeAspect="1"/>
          </p:cNvPicPr>
          <p:nvPr/>
        </p:nvPicPr>
        <p:blipFill>
          <a:blip r:embed="rId8"/>
          <a:stretch>
            <a:fillRect/>
          </a:stretch>
        </p:blipFill>
        <p:spPr>
          <a:xfrm>
            <a:off x="8441499" y="4697254"/>
            <a:ext cx="1828800" cy="228600"/>
          </a:xfrm>
          <a:prstGeom prst="rect">
            <a:avLst/>
          </a:prstGeom>
        </p:spPr>
      </p:pic>
      <p:pic>
        <p:nvPicPr>
          <p:cNvPr id="21" name="Picture 20" descr="Diagram, schematic&#10;&#10;Description automatically generated">
            <a:extLst>
              <a:ext uri="{FF2B5EF4-FFF2-40B4-BE49-F238E27FC236}">
                <a16:creationId xmlns:a16="http://schemas.microsoft.com/office/drawing/2014/main" id="{9F46BB1E-805A-D842-B09D-C4F28DD816B2}"/>
              </a:ext>
            </a:extLst>
          </p:cNvPr>
          <p:cNvPicPr>
            <a:picLocks noChangeAspect="1"/>
          </p:cNvPicPr>
          <p:nvPr/>
        </p:nvPicPr>
        <p:blipFill rotWithShape="1">
          <a:blip r:embed="rId9"/>
          <a:srcRect l="59420" b="33271"/>
          <a:stretch/>
        </p:blipFill>
        <p:spPr>
          <a:xfrm>
            <a:off x="11205202" y="5506711"/>
            <a:ext cx="992993" cy="979708"/>
          </a:xfrm>
          <a:prstGeom prst="rect">
            <a:avLst/>
          </a:prstGeom>
        </p:spPr>
      </p:pic>
      <p:pic>
        <p:nvPicPr>
          <p:cNvPr id="22" name="Picture 21" descr="A picture containing text, clock&#10;&#10;Description automatically generated">
            <a:extLst>
              <a:ext uri="{FF2B5EF4-FFF2-40B4-BE49-F238E27FC236}">
                <a16:creationId xmlns:a16="http://schemas.microsoft.com/office/drawing/2014/main" id="{73113EE0-08AC-6847-8FF2-0EB9D05A8EEF}"/>
              </a:ext>
            </a:extLst>
          </p:cNvPr>
          <p:cNvPicPr>
            <a:picLocks noChangeAspect="1"/>
          </p:cNvPicPr>
          <p:nvPr/>
        </p:nvPicPr>
        <p:blipFill>
          <a:blip r:embed="rId10"/>
          <a:stretch>
            <a:fillRect/>
          </a:stretch>
        </p:blipFill>
        <p:spPr>
          <a:xfrm>
            <a:off x="8320173" y="5535739"/>
            <a:ext cx="2878834" cy="979708"/>
          </a:xfrm>
          <a:prstGeom prst="rect">
            <a:avLst/>
          </a:prstGeom>
        </p:spPr>
      </p:pic>
      <p:sp>
        <p:nvSpPr>
          <p:cNvPr id="23" name="Left Brace 22">
            <a:extLst>
              <a:ext uri="{FF2B5EF4-FFF2-40B4-BE49-F238E27FC236}">
                <a16:creationId xmlns:a16="http://schemas.microsoft.com/office/drawing/2014/main" id="{B191E820-5121-F347-9CE2-41498120F3FC}"/>
              </a:ext>
            </a:extLst>
          </p:cNvPr>
          <p:cNvSpPr/>
          <p:nvPr/>
        </p:nvSpPr>
        <p:spPr>
          <a:xfrm rot="5400000">
            <a:off x="11538147" y="5136948"/>
            <a:ext cx="157122" cy="64046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DACE0A6E-F7AA-4C48-A6FD-695AABC6FB2A}"/>
              </a:ext>
            </a:extLst>
          </p:cNvPr>
          <p:cNvPicPr>
            <a:picLocks noChangeAspect="1"/>
          </p:cNvPicPr>
          <p:nvPr/>
        </p:nvPicPr>
        <p:blipFill>
          <a:blip r:embed="rId11"/>
          <a:stretch>
            <a:fillRect/>
          </a:stretch>
        </p:blipFill>
        <p:spPr>
          <a:xfrm>
            <a:off x="11419649" y="5108034"/>
            <a:ext cx="520700" cy="241300"/>
          </a:xfrm>
          <a:prstGeom prst="rect">
            <a:avLst/>
          </a:prstGeom>
        </p:spPr>
      </p:pic>
      <p:sp>
        <p:nvSpPr>
          <p:cNvPr id="26" name="TextBox 25">
            <a:extLst>
              <a:ext uri="{FF2B5EF4-FFF2-40B4-BE49-F238E27FC236}">
                <a16:creationId xmlns:a16="http://schemas.microsoft.com/office/drawing/2014/main" id="{5DDDD0FF-8DEA-8B4E-841F-5DB4BF285DB0}"/>
              </a:ext>
            </a:extLst>
          </p:cNvPr>
          <p:cNvSpPr txBox="1"/>
          <p:nvPr/>
        </p:nvSpPr>
        <p:spPr>
          <a:xfrm>
            <a:off x="8486711" y="775069"/>
            <a:ext cx="1783588" cy="369332"/>
          </a:xfrm>
          <a:prstGeom prst="rect">
            <a:avLst/>
          </a:prstGeom>
          <a:noFill/>
          <a:ln>
            <a:noFill/>
          </a:ln>
        </p:spPr>
        <p:txBody>
          <a:bodyPr wrap="square" rtlCol="0">
            <a:spAutoFit/>
          </a:bodyPr>
          <a:lstStyle/>
          <a:p>
            <a:r>
              <a:rPr lang="en-US" dirty="0">
                <a:solidFill>
                  <a:srgbClr val="0F8080"/>
                </a:solidFill>
              </a:rPr>
              <a:t>(Thanks Max!)</a:t>
            </a:r>
          </a:p>
        </p:txBody>
      </p:sp>
      <p:sp>
        <p:nvSpPr>
          <p:cNvPr id="27" name="TextBox 26">
            <a:extLst>
              <a:ext uri="{FF2B5EF4-FFF2-40B4-BE49-F238E27FC236}">
                <a16:creationId xmlns:a16="http://schemas.microsoft.com/office/drawing/2014/main" id="{D4F74AD6-CE49-4944-9C82-772D24565D14}"/>
              </a:ext>
            </a:extLst>
          </p:cNvPr>
          <p:cNvSpPr txBox="1"/>
          <p:nvPr/>
        </p:nvSpPr>
        <p:spPr>
          <a:xfrm>
            <a:off x="10355452" y="1629316"/>
            <a:ext cx="2041711" cy="369332"/>
          </a:xfrm>
          <a:prstGeom prst="rect">
            <a:avLst/>
          </a:prstGeom>
          <a:noFill/>
        </p:spPr>
        <p:txBody>
          <a:bodyPr wrap="square" rtlCol="0">
            <a:spAutoFit/>
          </a:bodyPr>
          <a:lstStyle/>
          <a:p>
            <a:pPr algn="ctr"/>
            <a:r>
              <a:rPr lang="en-US" dirty="0"/>
              <a:t>IBMQ- </a:t>
            </a:r>
            <a:r>
              <a:rPr lang="en-GB" dirty="0"/>
              <a:t>Hanoi </a:t>
            </a:r>
            <a:endParaRPr lang="en-US" dirty="0"/>
          </a:p>
        </p:txBody>
      </p:sp>
      <p:sp>
        <p:nvSpPr>
          <p:cNvPr id="28" name="Rounded Rectangle 27">
            <a:extLst>
              <a:ext uri="{FF2B5EF4-FFF2-40B4-BE49-F238E27FC236}">
                <a16:creationId xmlns:a16="http://schemas.microsoft.com/office/drawing/2014/main" id="{4B34A4C0-1D8D-954E-BA31-7A058EFE26F0}"/>
              </a:ext>
            </a:extLst>
          </p:cNvPr>
          <p:cNvSpPr/>
          <p:nvPr/>
        </p:nvSpPr>
        <p:spPr>
          <a:xfrm>
            <a:off x="8272998" y="4020264"/>
            <a:ext cx="3815588" cy="2696223"/>
          </a:xfrm>
          <a:prstGeom prst="roundRect">
            <a:avLst/>
          </a:prstGeom>
          <a:solidFill>
            <a:srgbClr val="0F8080">
              <a:alpha val="21000"/>
            </a:srgbClr>
          </a:solidFill>
          <a:ln w="19050">
            <a:solidFill>
              <a:srgbClr val="0F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956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2898061" y="642726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6200DC06-5FFE-E242-9BC0-C799E9A0F855}"/>
              </a:ext>
            </a:extLst>
          </p:cNvPr>
          <p:cNvSpPr/>
          <p:nvPr/>
        </p:nvSpPr>
        <p:spPr>
          <a:xfrm>
            <a:off x="8211907" y="1974378"/>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Local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fixed number of qubits</a:t>
            </a:r>
          </a:p>
        </p:txBody>
      </p:sp>
      <p:cxnSp>
        <p:nvCxnSpPr>
          <p:cNvPr id="45" name="Straight Arrow Connector 44">
            <a:extLst>
              <a:ext uri="{FF2B5EF4-FFF2-40B4-BE49-F238E27FC236}">
                <a16:creationId xmlns:a16="http://schemas.microsoft.com/office/drawing/2014/main" id="{F3D7BF85-793A-E446-81F3-0F131831FF38}"/>
              </a:ext>
            </a:extLst>
          </p:cNvPr>
          <p:cNvCxnSpPr>
            <a:cxnSpLocks/>
          </p:cNvCxnSpPr>
          <p:nvPr/>
        </p:nvCxnSpPr>
        <p:spPr>
          <a:xfrm>
            <a:off x="9984831" y="2828870"/>
            <a:ext cx="409923" cy="3046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17B75EE-85CC-A74C-82E6-3B579253FDAF}"/>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pic>
        <p:nvPicPr>
          <p:cNvPr id="11" name="Picture 10" descr="Diagram&#10;&#10;Description automatically generated">
            <a:extLst>
              <a:ext uri="{FF2B5EF4-FFF2-40B4-BE49-F238E27FC236}">
                <a16:creationId xmlns:a16="http://schemas.microsoft.com/office/drawing/2014/main" id="{0D1681E1-FE53-0247-A1BB-E60441A222FC}"/>
              </a:ext>
            </a:extLst>
          </p:cNvPr>
          <p:cNvPicPr>
            <a:picLocks noChangeAspect="1"/>
          </p:cNvPicPr>
          <p:nvPr/>
        </p:nvPicPr>
        <p:blipFill rotWithShape="1">
          <a:blip r:embed="rId3"/>
          <a:srcRect t="48309"/>
          <a:stretch/>
        </p:blipFill>
        <p:spPr>
          <a:xfrm>
            <a:off x="7891263" y="3182321"/>
            <a:ext cx="3280075" cy="1048134"/>
          </a:xfrm>
          <a:prstGeom prst="rect">
            <a:avLst/>
          </a:prstGeom>
        </p:spPr>
      </p:pic>
      <p:pic>
        <p:nvPicPr>
          <p:cNvPr id="17" name="Picture 16" descr="A picture containing text, clock&#10;&#10;Description automatically generated">
            <a:extLst>
              <a:ext uri="{FF2B5EF4-FFF2-40B4-BE49-F238E27FC236}">
                <a16:creationId xmlns:a16="http://schemas.microsoft.com/office/drawing/2014/main" id="{F58A47BF-DFA3-DE46-85BF-4502EF3ADAAA}"/>
              </a:ext>
            </a:extLst>
          </p:cNvPr>
          <p:cNvPicPr>
            <a:picLocks noChangeAspect="1"/>
          </p:cNvPicPr>
          <p:nvPr/>
        </p:nvPicPr>
        <p:blipFill>
          <a:blip r:embed="rId4"/>
          <a:stretch>
            <a:fillRect/>
          </a:stretch>
        </p:blipFill>
        <p:spPr>
          <a:xfrm>
            <a:off x="1992124" y="3688441"/>
            <a:ext cx="3969512" cy="1215401"/>
          </a:xfrm>
          <a:prstGeom prst="rect">
            <a:avLst/>
          </a:prstGeom>
        </p:spPr>
      </p:pic>
      <p:pic>
        <p:nvPicPr>
          <p:cNvPr id="33" name="Picture 32" descr="Diagram&#10;&#10;Description automatically generated">
            <a:extLst>
              <a:ext uri="{FF2B5EF4-FFF2-40B4-BE49-F238E27FC236}">
                <a16:creationId xmlns:a16="http://schemas.microsoft.com/office/drawing/2014/main" id="{4F828848-7C1C-724C-8FF0-180BA0F1DCF8}"/>
              </a:ext>
            </a:extLst>
          </p:cNvPr>
          <p:cNvPicPr>
            <a:picLocks noChangeAspect="1"/>
          </p:cNvPicPr>
          <p:nvPr/>
        </p:nvPicPr>
        <p:blipFill rotWithShape="1">
          <a:blip r:embed="rId3"/>
          <a:srcRect b="51440"/>
          <a:stretch/>
        </p:blipFill>
        <p:spPr>
          <a:xfrm>
            <a:off x="7891263" y="4452471"/>
            <a:ext cx="3280075" cy="984632"/>
          </a:xfrm>
          <a:prstGeom prst="rect">
            <a:avLst/>
          </a:prstGeom>
        </p:spPr>
      </p:pic>
      <p:sp>
        <p:nvSpPr>
          <p:cNvPr id="20" name="Rounded Rectangle 19">
            <a:extLst>
              <a:ext uri="{FF2B5EF4-FFF2-40B4-BE49-F238E27FC236}">
                <a16:creationId xmlns:a16="http://schemas.microsoft.com/office/drawing/2014/main" id="{E580D85E-B1FB-194C-A7EE-1EA823853A77}"/>
              </a:ext>
            </a:extLst>
          </p:cNvPr>
          <p:cNvSpPr/>
          <p:nvPr/>
        </p:nvSpPr>
        <p:spPr>
          <a:xfrm>
            <a:off x="1899354" y="3365378"/>
            <a:ext cx="4316592" cy="1802342"/>
          </a:xfrm>
          <a:prstGeom prst="roundRect">
            <a:avLst/>
          </a:prstGeom>
          <a:solidFill>
            <a:srgbClr val="F7B0AA">
              <a:alpha val="20000"/>
            </a:srgbClr>
          </a:solidFill>
          <a:ln w="28575">
            <a:solidFill>
              <a:srgbClr val="F78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4DA25997-E162-AF43-90D7-64D8D82AC42B}"/>
              </a:ext>
            </a:extLst>
          </p:cNvPr>
          <p:cNvSpPr/>
          <p:nvPr/>
        </p:nvSpPr>
        <p:spPr>
          <a:xfrm>
            <a:off x="7734112" y="3203696"/>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29F9605A-43F1-2249-BC51-0A8114401081}"/>
              </a:ext>
            </a:extLst>
          </p:cNvPr>
          <p:cNvSpPr/>
          <p:nvPr/>
        </p:nvSpPr>
        <p:spPr>
          <a:xfrm>
            <a:off x="7734111" y="4421608"/>
            <a:ext cx="3569138" cy="1046358"/>
          </a:xfrm>
          <a:prstGeom prst="roundRect">
            <a:avLst/>
          </a:prstGeom>
          <a:solidFill>
            <a:srgbClr val="8ED7BA">
              <a:alpha val="25000"/>
            </a:srgbClr>
          </a:solidFill>
          <a:ln w="28575">
            <a:solidFill>
              <a:srgbClr val="8ED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DF722DE-F457-E84E-910F-0D71FCCB7878}"/>
              </a:ext>
            </a:extLst>
          </p:cNvPr>
          <p:cNvPicPr>
            <a:picLocks noChangeAspect="1"/>
          </p:cNvPicPr>
          <p:nvPr/>
        </p:nvPicPr>
        <p:blipFill>
          <a:blip r:embed="rId5"/>
          <a:stretch>
            <a:fillRect/>
          </a:stretch>
        </p:blipFill>
        <p:spPr>
          <a:xfrm>
            <a:off x="2317385" y="6124160"/>
            <a:ext cx="3251749" cy="395865"/>
          </a:xfrm>
          <a:prstGeom prst="rect">
            <a:avLst/>
          </a:prstGeom>
        </p:spPr>
      </p:pic>
      <p:sp>
        <p:nvSpPr>
          <p:cNvPr id="9" name="TextBox 8">
            <a:extLst>
              <a:ext uri="{FF2B5EF4-FFF2-40B4-BE49-F238E27FC236}">
                <a16:creationId xmlns:a16="http://schemas.microsoft.com/office/drawing/2014/main" id="{09DC0BC6-D910-B04B-87C7-635AD20A881F}"/>
              </a:ext>
            </a:extLst>
          </p:cNvPr>
          <p:cNvSpPr txBox="1"/>
          <p:nvPr/>
        </p:nvSpPr>
        <p:spPr>
          <a:xfrm>
            <a:off x="2035347" y="5391232"/>
            <a:ext cx="4223822" cy="646331"/>
          </a:xfrm>
          <a:prstGeom prst="rect">
            <a:avLst/>
          </a:prstGeom>
          <a:noFill/>
        </p:spPr>
        <p:txBody>
          <a:bodyPr wrap="square" rtlCol="0">
            <a:spAutoFit/>
          </a:bodyPr>
          <a:lstStyle/>
          <a:p>
            <a:r>
              <a:rPr lang="en-US" dirty="0"/>
              <a:t>Very useful bound showing local and global costs vanish in same circumstances</a:t>
            </a:r>
          </a:p>
        </p:txBody>
      </p:sp>
      <p:pic>
        <p:nvPicPr>
          <p:cNvPr id="13" name="Picture 12">
            <a:extLst>
              <a:ext uri="{FF2B5EF4-FFF2-40B4-BE49-F238E27FC236}">
                <a16:creationId xmlns:a16="http://schemas.microsoft.com/office/drawing/2014/main" id="{16ED261B-DD9C-3D4F-BC07-FF50C66BFB3E}"/>
              </a:ext>
            </a:extLst>
          </p:cNvPr>
          <p:cNvPicPr>
            <a:picLocks noChangeAspect="1"/>
          </p:cNvPicPr>
          <p:nvPr/>
        </p:nvPicPr>
        <p:blipFill>
          <a:blip r:embed="rId6"/>
          <a:stretch>
            <a:fillRect/>
          </a:stretch>
        </p:blipFill>
        <p:spPr>
          <a:xfrm>
            <a:off x="7766883" y="5765300"/>
            <a:ext cx="3003890" cy="373032"/>
          </a:xfrm>
          <a:prstGeom prst="rect">
            <a:avLst/>
          </a:prstGeom>
        </p:spPr>
      </p:pic>
      <p:pic>
        <p:nvPicPr>
          <p:cNvPr id="18" name="Picture 17">
            <a:extLst>
              <a:ext uri="{FF2B5EF4-FFF2-40B4-BE49-F238E27FC236}">
                <a16:creationId xmlns:a16="http://schemas.microsoft.com/office/drawing/2014/main" id="{53731785-3364-1B4C-B1C7-0A1B62BE5CCA}"/>
              </a:ext>
            </a:extLst>
          </p:cNvPr>
          <p:cNvPicPr>
            <a:picLocks noChangeAspect="1"/>
          </p:cNvPicPr>
          <p:nvPr/>
        </p:nvPicPr>
        <p:blipFill>
          <a:blip r:embed="rId7"/>
          <a:stretch>
            <a:fillRect/>
          </a:stretch>
        </p:blipFill>
        <p:spPr>
          <a:xfrm>
            <a:off x="7751844" y="6240106"/>
            <a:ext cx="1252269" cy="559838"/>
          </a:xfrm>
          <a:prstGeom prst="rect">
            <a:avLst/>
          </a:prstGeom>
        </p:spPr>
      </p:pic>
      <p:pic>
        <p:nvPicPr>
          <p:cNvPr id="19" name="Picture 18">
            <a:extLst>
              <a:ext uri="{FF2B5EF4-FFF2-40B4-BE49-F238E27FC236}">
                <a16:creationId xmlns:a16="http://schemas.microsoft.com/office/drawing/2014/main" id="{BDBBAC70-3EC7-5F4E-BB93-EE7043A97FA0}"/>
              </a:ext>
            </a:extLst>
          </p:cNvPr>
          <p:cNvPicPr>
            <a:picLocks noChangeAspect="1"/>
          </p:cNvPicPr>
          <p:nvPr/>
        </p:nvPicPr>
        <p:blipFill>
          <a:blip r:embed="rId8"/>
          <a:stretch>
            <a:fillRect/>
          </a:stretch>
        </p:blipFill>
        <p:spPr>
          <a:xfrm>
            <a:off x="9641421" y="6167489"/>
            <a:ext cx="1506666" cy="643624"/>
          </a:xfrm>
          <a:prstGeom prst="rect">
            <a:avLst/>
          </a:prstGeom>
        </p:spPr>
      </p:pic>
      <p:sp>
        <p:nvSpPr>
          <p:cNvPr id="2" name="TextBox 1">
            <a:extLst>
              <a:ext uri="{FF2B5EF4-FFF2-40B4-BE49-F238E27FC236}">
                <a16:creationId xmlns:a16="http://schemas.microsoft.com/office/drawing/2014/main" id="{ADF50DFF-2BE0-3049-8D52-953D7602F8B5}"/>
              </a:ext>
            </a:extLst>
          </p:cNvPr>
          <p:cNvSpPr txBox="1"/>
          <p:nvPr/>
        </p:nvSpPr>
        <p:spPr>
          <a:xfrm>
            <a:off x="394651" y="5637167"/>
            <a:ext cx="1616370" cy="923330"/>
          </a:xfrm>
          <a:prstGeom prst="rect">
            <a:avLst/>
          </a:prstGeom>
          <a:noFill/>
        </p:spPr>
        <p:txBody>
          <a:bodyPr wrap="square" rtlCol="0">
            <a:spAutoFit/>
          </a:bodyPr>
          <a:lstStyle/>
          <a:p>
            <a:r>
              <a:rPr lang="en-US" dirty="0">
                <a:solidFill>
                  <a:srgbClr val="D39501"/>
                </a:solidFill>
              </a:rPr>
              <a:t>i.e. local cost can be faithful and trainable!</a:t>
            </a:r>
          </a:p>
        </p:txBody>
      </p:sp>
    </p:spTree>
    <p:extLst>
      <p:ext uri="{BB962C8B-B14F-4D97-AF65-F5344CB8AC3E}">
        <p14:creationId xmlns:p14="http://schemas.microsoft.com/office/powerpoint/2010/main" val="16597664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8"/>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9"/>
          <a:stretch>
            <a:fillRect/>
          </a:stretch>
        </p:blipFill>
        <p:spPr>
          <a:xfrm>
            <a:off x="7039274" y="4568349"/>
            <a:ext cx="4130097" cy="611340"/>
          </a:xfrm>
          <a:prstGeom prst="rect">
            <a:avLst/>
          </a:prstGeom>
        </p:spPr>
      </p:pic>
      <p:pic>
        <p:nvPicPr>
          <p:cNvPr id="25" name="Picture 24" descr="Text&#10;&#10;Description automatically generated">
            <a:extLst>
              <a:ext uri="{FF2B5EF4-FFF2-40B4-BE49-F238E27FC236}">
                <a16:creationId xmlns:a16="http://schemas.microsoft.com/office/drawing/2014/main" id="{E908484B-34F4-F541-B2C3-492E46A9DF92}"/>
              </a:ext>
            </a:extLst>
          </p:cNvPr>
          <p:cNvPicPr>
            <a:picLocks noChangeAspect="1"/>
          </p:cNvPicPr>
          <p:nvPr/>
        </p:nvPicPr>
        <p:blipFill>
          <a:blip r:embed="rId10"/>
          <a:stretch>
            <a:fillRect/>
          </a:stretch>
        </p:blipFill>
        <p:spPr>
          <a:xfrm>
            <a:off x="3205304" y="3656842"/>
            <a:ext cx="4218706" cy="716714"/>
          </a:xfrm>
          <a:prstGeom prst="rect">
            <a:avLst/>
          </a:prstGeom>
        </p:spPr>
      </p:pic>
      <p:pic>
        <p:nvPicPr>
          <p:cNvPr id="26" name="Picture 25" descr="Graphical user interface, text&#10;&#10;Description automatically generated">
            <a:extLst>
              <a:ext uri="{FF2B5EF4-FFF2-40B4-BE49-F238E27FC236}">
                <a16:creationId xmlns:a16="http://schemas.microsoft.com/office/drawing/2014/main" id="{18776F89-17E8-6642-A3E7-4FE982489637}"/>
              </a:ext>
            </a:extLst>
          </p:cNvPr>
          <p:cNvPicPr>
            <a:picLocks noChangeAspect="1"/>
          </p:cNvPicPr>
          <p:nvPr/>
        </p:nvPicPr>
        <p:blipFill>
          <a:blip r:embed="rId11"/>
          <a:stretch>
            <a:fillRect/>
          </a:stretch>
        </p:blipFill>
        <p:spPr>
          <a:xfrm>
            <a:off x="3284288" y="4519960"/>
            <a:ext cx="3475742" cy="726275"/>
          </a:xfrm>
          <a:prstGeom prst="rect">
            <a:avLst/>
          </a:prstGeom>
        </p:spPr>
      </p:pic>
      <p:sp>
        <p:nvSpPr>
          <p:cNvPr id="27" name="Title 1">
            <a:extLst>
              <a:ext uri="{FF2B5EF4-FFF2-40B4-BE49-F238E27FC236}">
                <a16:creationId xmlns:a16="http://schemas.microsoft.com/office/drawing/2014/main" id="{9F25C409-3BF5-7A40-9B22-F4A068B9B0CA}"/>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125160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36468" y="1779687"/>
            <a:ext cx="5215277"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36A"/>
                </a:solidFill>
                <a:effectLst/>
                <a:uLnTx/>
                <a:uFillTx/>
                <a:latin typeface="Calibri" panose="020F0502020204030204" pitchFamily="34" charset="0"/>
                <a:ea typeface="+mn-ea"/>
                <a:cs typeface="Calibri" panose="020F0502020204030204" pitchFamily="34" charset="0"/>
              </a:rPr>
              <a:t>Choice in target learning problem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3092834" y="2495883"/>
            <a:ext cx="3354196" cy="710557"/>
          </a:xfrm>
          <a:prstGeom prst="rect">
            <a:avLst/>
          </a:prstGeom>
        </p:spPr>
      </p:pic>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8"/>
          <a:stretch>
            <a:fillRect/>
          </a:stretch>
        </p:blipFill>
        <p:spPr>
          <a:xfrm>
            <a:off x="6398577" y="5009263"/>
            <a:ext cx="3202011" cy="760809"/>
          </a:xfrm>
          <a:prstGeom prst="rect">
            <a:avLst/>
          </a:prstGeom>
        </p:spPr>
      </p:pic>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9"/>
          <a:stretch>
            <a:fillRect/>
          </a:stretch>
        </p:blipFill>
        <p:spPr>
          <a:xfrm>
            <a:off x="7201367" y="4259661"/>
            <a:ext cx="4130097" cy="611340"/>
          </a:xfrm>
          <a:prstGeom prst="rect">
            <a:avLst/>
          </a:prstGeom>
        </p:spPr>
      </p:pic>
      <p:pic>
        <p:nvPicPr>
          <p:cNvPr id="5" name="Picture 4" descr="A close-up of a document&#10;&#10;Description automatically generated with low confidence">
            <a:extLst>
              <a:ext uri="{FF2B5EF4-FFF2-40B4-BE49-F238E27FC236}">
                <a16:creationId xmlns:a16="http://schemas.microsoft.com/office/drawing/2014/main" id="{7E653BF3-0E0C-6842-BD20-FA1FAD0C2375}"/>
              </a:ext>
            </a:extLst>
          </p:cNvPr>
          <p:cNvPicPr>
            <a:picLocks noChangeAspect="1"/>
          </p:cNvPicPr>
          <p:nvPr/>
        </p:nvPicPr>
        <p:blipFill>
          <a:blip r:embed="rId10"/>
          <a:stretch>
            <a:fillRect/>
          </a:stretch>
        </p:blipFill>
        <p:spPr>
          <a:xfrm>
            <a:off x="5260770" y="6000794"/>
            <a:ext cx="5315107" cy="679755"/>
          </a:xfrm>
          <a:prstGeom prst="rect">
            <a:avLst/>
          </a:prstGeom>
          <a:effectLst>
            <a:glow rad="97159">
              <a:schemeClr val="bg1">
                <a:alpha val="58000"/>
              </a:schemeClr>
            </a:glow>
          </a:effectLst>
        </p:spPr>
      </p:pic>
      <p:pic>
        <p:nvPicPr>
          <p:cNvPr id="23" name="Picture 22" descr="Text&#10;&#10;Description automatically generated">
            <a:extLst>
              <a:ext uri="{FF2B5EF4-FFF2-40B4-BE49-F238E27FC236}">
                <a16:creationId xmlns:a16="http://schemas.microsoft.com/office/drawing/2014/main" id="{05E5D16D-59F9-4241-A75C-F18A0A88D7AB}"/>
              </a:ext>
            </a:extLst>
          </p:cNvPr>
          <p:cNvPicPr>
            <a:picLocks noChangeAspect="1"/>
          </p:cNvPicPr>
          <p:nvPr/>
        </p:nvPicPr>
        <p:blipFill>
          <a:blip r:embed="rId11"/>
          <a:stretch>
            <a:fillRect/>
          </a:stretch>
        </p:blipFill>
        <p:spPr>
          <a:xfrm>
            <a:off x="3205304" y="3308501"/>
            <a:ext cx="4218706" cy="716714"/>
          </a:xfrm>
          <a:prstGeom prst="rect">
            <a:avLst/>
          </a:prstGeom>
        </p:spPr>
      </p:pic>
      <p:pic>
        <p:nvPicPr>
          <p:cNvPr id="24" name="Picture 23" descr="Graphical user interface, text&#10;&#10;Description automatically generated">
            <a:extLst>
              <a:ext uri="{FF2B5EF4-FFF2-40B4-BE49-F238E27FC236}">
                <a16:creationId xmlns:a16="http://schemas.microsoft.com/office/drawing/2014/main" id="{37EF4822-1899-E849-A5BB-3EBA9563352D}"/>
              </a:ext>
            </a:extLst>
          </p:cNvPr>
          <p:cNvPicPr>
            <a:picLocks noChangeAspect="1"/>
          </p:cNvPicPr>
          <p:nvPr/>
        </p:nvPicPr>
        <p:blipFill>
          <a:blip r:embed="rId12"/>
          <a:stretch>
            <a:fillRect/>
          </a:stretch>
        </p:blipFill>
        <p:spPr>
          <a:xfrm>
            <a:off x="3284288" y="4171619"/>
            <a:ext cx="3475742" cy="726275"/>
          </a:xfrm>
          <a:prstGeom prst="rect">
            <a:avLst/>
          </a:prstGeom>
        </p:spPr>
      </p:pic>
      <p:sp>
        <p:nvSpPr>
          <p:cNvPr id="25" name="Title 1">
            <a:extLst>
              <a:ext uri="{FF2B5EF4-FFF2-40B4-BE49-F238E27FC236}">
                <a16:creationId xmlns:a16="http://schemas.microsoft.com/office/drawing/2014/main" id="{BB5D82C6-8A2D-CE48-83BB-855DD2046E78}"/>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16901494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
        <p:nvSpPr>
          <p:cNvPr id="9" name="Rounded Rectangle 8">
            <a:extLst>
              <a:ext uri="{FF2B5EF4-FFF2-40B4-BE49-F238E27FC236}">
                <a16:creationId xmlns:a16="http://schemas.microsoft.com/office/drawing/2014/main" id="{1AEC2B28-ADD0-EE43-B2E6-DCC82922128D}"/>
              </a:ext>
            </a:extLst>
          </p:cNvPr>
          <p:cNvSpPr/>
          <p:nvPr/>
        </p:nvSpPr>
        <p:spPr>
          <a:xfrm>
            <a:off x="923237" y="1954855"/>
            <a:ext cx="5791199" cy="2585324"/>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DF5575-627D-F041-978D-473151A899DF}"/>
              </a:ext>
            </a:extLst>
          </p:cNvPr>
          <p:cNvSpPr txBox="1"/>
          <p:nvPr/>
        </p:nvSpPr>
        <p:spPr>
          <a:xfrm>
            <a:off x="1057719" y="2073725"/>
            <a:ext cx="5940084"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local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EB6BAF6D-B803-0346-8773-48A668FC6664}"/>
              </a:ext>
            </a:extLst>
          </p:cNvPr>
          <p:cNvSpPr txBox="1"/>
          <p:nvPr/>
        </p:nvSpPr>
        <p:spPr>
          <a:xfrm>
            <a:off x="7265020" y="3595603"/>
            <a:ext cx="4093028" cy="646331"/>
          </a:xfrm>
          <a:prstGeom prst="rect">
            <a:avLst/>
          </a:prstGeom>
          <a:noFill/>
        </p:spPr>
        <p:txBody>
          <a:bodyPr wrap="square" rtlCol="0">
            <a:spAutoFit/>
          </a:bodyPr>
          <a:lstStyle/>
          <a:p>
            <a:pPr algn="ctr"/>
            <a:r>
              <a:rPr lang="en-US" dirty="0">
                <a:solidFill>
                  <a:srgbClr val="80003F"/>
                </a:solidFill>
              </a:rPr>
              <a:t>For more complex problems these aren’t always straightforward to construct</a:t>
            </a:r>
          </a:p>
        </p:txBody>
      </p:sp>
      <p:pic>
        <p:nvPicPr>
          <p:cNvPr id="22" name="Picture 21">
            <a:extLst>
              <a:ext uri="{FF2B5EF4-FFF2-40B4-BE49-F238E27FC236}">
                <a16:creationId xmlns:a16="http://schemas.microsoft.com/office/drawing/2014/main" id="{1B5D872B-727B-B640-91EA-E112A8D63C8E}"/>
              </a:ext>
            </a:extLst>
          </p:cNvPr>
          <p:cNvPicPr>
            <a:picLocks noChangeAspect="1"/>
          </p:cNvPicPr>
          <p:nvPr/>
        </p:nvPicPr>
        <p:blipFill>
          <a:blip r:embed="rId3"/>
          <a:stretch>
            <a:fillRect/>
          </a:stretch>
        </p:blipFill>
        <p:spPr>
          <a:xfrm>
            <a:off x="7652712" y="2365909"/>
            <a:ext cx="3003890" cy="373032"/>
          </a:xfrm>
          <a:prstGeom prst="rect">
            <a:avLst/>
          </a:prstGeom>
        </p:spPr>
      </p:pic>
      <p:pic>
        <p:nvPicPr>
          <p:cNvPr id="23" name="Picture 22">
            <a:extLst>
              <a:ext uri="{FF2B5EF4-FFF2-40B4-BE49-F238E27FC236}">
                <a16:creationId xmlns:a16="http://schemas.microsoft.com/office/drawing/2014/main" id="{3DD17057-2795-FE45-A806-624DDAA59441}"/>
              </a:ext>
            </a:extLst>
          </p:cNvPr>
          <p:cNvPicPr>
            <a:picLocks noChangeAspect="1"/>
          </p:cNvPicPr>
          <p:nvPr/>
        </p:nvPicPr>
        <p:blipFill>
          <a:blip r:embed="rId4"/>
          <a:stretch>
            <a:fillRect/>
          </a:stretch>
        </p:blipFill>
        <p:spPr>
          <a:xfrm>
            <a:off x="7637673" y="2840715"/>
            <a:ext cx="1252269" cy="559838"/>
          </a:xfrm>
          <a:prstGeom prst="rect">
            <a:avLst/>
          </a:prstGeom>
        </p:spPr>
      </p:pic>
      <p:pic>
        <p:nvPicPr>
          <p:cNvPr id="24" name="Picture 23">
            <a:extLst>
              <a:ext uri="{FF2B5EF4-FFF2-40B4-BE49-F238E27FC236}">
                <a16:creationId xmlns:a16="http://schemas.microsoft.com/office/drawing/2014/main" id="{731D6653-E9A7-CA47-ADF4-E5F527ED318D}"/>
              </a:ext>
            </a:extLst>
          </p:cNvPr>
          <p:cNvPicPr>
            <a:picLocks noChangeAspect="1"/>
          </p:cNvPicPr>
          <p:nvPr/>
        </p:nvPicPr>
        <p:blipFill>
          <a:blip r:embed="rId5"/>
          <a:stretch>
            <a:fillRect/>
          </a:stretch>
        </p:blipFill>
        <p:spPr>
          <a:xfrm>
            <a:off x="9527250" y="2768098"/>
            <a:ext cx="1506666" cy="643624"/>
          </a:xfrm>
          <a:prstGeom prst="rect">
            <a:avLst/>
          </a:prstGeom>
        </p:spPr>
      </p:pic>
      <p:pic>
        <p:nvPicPr>
          <p:cNvPr id="25" name="Graphic 24" descr="Tick with solid fill">
            <a:extLst>
              <a:ext uri="{FF2B5EF4-FFF2-40B4-BE49-F238E27FC236}">
                <a16:creationId xmlns:a16="http://schemas.microsoft.com/office/drawing/2014/main" id="{FC9E4907-07D2-4647-B702-FD46A2A7E4D5}"/>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11402461" y="2470178"/>
            <a:ext cx="537526" cy="537526"/>
          </a:xfrm>
          <a:prstGeom prst="rect">
            <a:avLst/>
          </a:prstGeom>
        </p:spPr>
      </p:pic>
    </p:spTree>
    <p:extLst>
      <p:ext uri="{BB962C8B-B14F-4D97-AF65-F5344CB8AC3E}">
        <p14:creationId xmlns:p14="http://schemas.microsoft.com/office/powerpoint/2010/main" val="36781634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
        <p:nvSpPr>
          <p:cNvPr id="9" name="Rounded Rectangle 8">
            <a:extLst>
              <a:ext uri="{FF2B5EF4-FFF2-40B4-BE49-F238E27FC236}">
                <a16:creationId xmlns:a16="http://schemas.microsoft.com/office/drawing/2014/main" id="{1AEC2B28-ADD0-EE43-B2E6-DCC82922128D}"/>
              </a:ext>
            </a:extLst>
          </p:cNvPr>
          <p:cNvSpPr/>
          <p:nvPr/>
        </p:nvSpPr>
        <p:spPr>
          <a:xfrm>
            <a:off x="923237" y="1954855"/>
            <a:ext cx="5791199" cy="2585324"/>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DF5575-627D-F041-978D-473151A899DF}"/>
              </a:ext>
            </a:extLst>
          </p:cNvPr>
          <p:cNvSpPr txBox="1"/>
          <p:nvPr/>
        </p:nvSpPr>
        <p:spPr>
          <a:xfrm>
            <a:off x="1057719" y="2073725"/>
            <a:ext cx="5940084"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local costs</a:t>
            </a: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2" descr="Sparks – This Town Ain't Big Enough For Both Of Us (1973, Vinyl) - Discogs">
            <a:extLst>
              <a:ext uri="{FF2B5EF4-FFF2-40B4-BE49-F238E27FC236}">
                <a16:creationId xmlns:a16="http://schemas.microsoft.com/office/drawing/2014/main" id="{5BB8EB9B-3A50-4A4B-B7C5-3A94386D8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614" y="2148839"/>
            <a:ext cx="2338189" cy="231480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18B1A3-5A86-ED4D-B5E3-67F93E472BC2}"/>
              </a:ext>
            </a:extLst>
          </p:cNvPr>
          <p:cNvSpPr txBox="1"/>
          <p:nvPr/>
        </p:nvSpPr>
        <p:spPr>
          <a:xfrm>
            <a:off x="8180612" y="4299500"/>
            <a:ext cx="1233989" cy="297454"/>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Expressibility</a:t>
            </a:r>
          </a:p>
        </p:txBody>
      </p:sp>
      <p:sp>
        <p:nvSpPr>
          <p:cNvPr id="17" name="TextBox 16">
            <a:extLst>
              <a:ext uri="{FF2B5EF4-FFF2-40B4-BE49-F238E27FC236}">
                <a16:creationId xmlns:a16="http://schemas.microsoft.com/office/drawing/2014/main" id="{E53C39D8-9B5D-C041-B06A-0FF8891B81BA}"/>
              </a:ext>
            </a:extLst>
          </p:cNvPr>
          <p:cNvSpPr txBox="1"/>
          <p:nvPr/>
        </p:nvSpPr>
        <p:spPr>
          <a:xfrm rot="20228633">
            <a:off x="9429234" y="3785066"/>
            <a:ext cx="1104201" cy="297454"/>
          </a:xfrm>
          <a:prstGeom prst="rect">
            <a:avLst/>
          </a:prstGeom>
          <a:solidFill>
            <a:schemeClr val="bg1">
              <a:tint val="90000"/>
            </a:schemeClr>
          </a:solidFill>
          <a:ln w="12700">
            <a:solidFill>
              <a:schemeClr val="dk1"/>
            </a:solidFill>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Trainability</a:t>
            </a:r>
          </a:p>
        </p:txBody>
      </p:sp>
      <p:sp>
        <p:nvSpPr>
          <p:cNvPr id="18" name="Cross 17">
            <a:extLst>
              <a:ext uri="{FF2B5EF4-FFF2-40B4-BE49-F238E27FC236}">
                <a16:creationId xmlns:a16="http://schemas.microsoft.com/office/drawing/2014/main" id="{9FBA1C53-697D-754A-B6B4-B9FB7396DE28}"/>
              </a:ext>
            </a:extLst>
          </p:cNvPr>
          <p:cNvSpPr/>
          <p:nvPr/>
        </p:nvSpPr>
        <p:spPr>
          <a:xfrm rot="3398528">
            <a:off x="8167673" y="3041725"/>
            <a:ext cx="1514315" cy="1532872"/>
          </a:xfrm>
          <a:prstGeom prst="plus">
            <a:avLst>
              <a:gd name="adj" fmla="val 46106"/>
            </a:avLst>
          </a:prstGeom>
          <a:solidFill>
            <a:srgbClr val="80003F"/>
          </a:solidFill>
          <a:ln>
            <a:solidFill>
              <a:schemeClr val="tx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E7516D0-F205-B044-B606-45E64D3A21B6}"/>
              </a:ext>
            </a:extLst>
          </p:cNvPr>
          <p:cNvPicPr>
            <a:picLocks noChangeAspect="1"/>
          </p:cNvPicPr>
          <p:nvPr/>
        </p:nvPicPr>
        <p:blipFill>
          <a:blip r:embed="rId4"/>
          <a:stretch>
            <a:fillRect/>
          </a:stretch>
        </p:blipFill>
        <p:spPr>
          <a:xfrm>
            <a:off x="5600148" y="4610107"/>
            <a:ext cx="3057344" cy="1982003"/>
          </a:xfrm>
          <a:prstGeom prst="rect">
            <a:avLst/>
          </a:prstGeom>
        </p:spPr>
      </p:pic>
      <p:sp>
        <p:nvSpPr>
          <p:cNvPr id="19" name="TextBox 18">
            <a:extLst>
              <a:ext uri="{FF2B5EF4-FFF2-40B4-BE49-F238E27FC236}">
                <a16:creationId xmlns:a16="http://schemas.microsoft.com/office/drawing/2014/main" id="{1D9AD280-F6BC-C042-B7E4-233CDFDFFEDD}"/>
              </a:ext>
            </a:extLst>
          </p:cNvPr>
          <p:cNvSpPr txBox="1"/>
          <p:nvPr/>
        </p:nvSpPr>
        <p:spPr>
          <a:xfrm>
            <a:off x="8176591" y="4642254"/>
            <a:ext cx="2584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And it’s Expressibility who’s gotta leave…  </a:t>
            </a:r>
          </a:p>
        </p:txBody>
      </p:sp>
    </p:spTree>
    <p:extLst>
      <p:ext uri="{BB962C8B-B14F-4D97-AF65-F5344CB8AC3E}">
        <p14:creationId xmlns:p14="http://schemas.microsoft.com/office/powerpoint/2010/main" val="33086113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
        <p:nvSpPr>
          <p:cNvPr id="9" name="Rounded Rectangle 8">
            <a:extLst>
              <a:ext uri="{FF2B5EF4-FFF2-40B4-BE49-F238E27FC236}">
                <a16:creationId xmlns:a16="http://schemas.microsoft.com/office/drawing/2014/main" id="{1AEC2B28-ADD0-EE43-B2E6-DCC82922128D}"/>
              </a:ext>
            </a:extLst>
          </p:cNvPr>
          <p:cNvSpPr/>
          <p:nvPr/>
        </p:nvSpPr>
        <p:spPr>
          <a:xfrm>
            <a:off x="923237" y="1954855"/>
            <a:ext cx="5791199" cy="2585324"/>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DF5575-627D-F041-978D-473151A899DF}"/>
              </a:ext>
            </a:extLst>
          </p:cNvPr>
          <p:cNvSpPr txBox="1"/>
          <p:nvPr/>
        </p:nvSpPr>
        <p:spPr>
          <a:xfrm>
            <a:off x="1057719" y="2073725"/>
            <a:ext cx="5940084"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local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problem inspired, rather than maximally expressive/deep, QNNs.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2" descr="Sparks – This Town Ain't Big Enough For Both Of Us (1973, Vinyl) - Discogs">
            <a:extLst>
              <a:ext uri="{FF2B5EF4-FFF2-40B4-BE49-F238E27FC236}">
                <a16:creationId xmlns:a16="http://schemas.microsoft.com/office/drawing/2014/main" id="{5BB8EB9B-3A50-4A4B-B7C5-3A94386D8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614" y="2148839"/>
            <a:ext cx="2338189" cy="231480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18B1A3-5A86-ED4D-B5E3-67F93E472BC2}"/>
              </a:ext>
            </a:extLst>
          </p:cNvPr>
          <p:cNvSpPr txBox="1"/>
          <p:nvPr/>
        </p:nvSpPr>
        <p:spPr>
          <a:xfrm>
            <a:off x="8180612" y="4299500"/>
            <a:ext cx="1233989" cy="297454"/>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Expressibility</a:t>
            </a:r>
          </a:p>
        </p:txBody>
      </p:sp>
      <p:sp>
        <p:nvSpPr>
          <p:cNvPr id="17" name="TextBox 16">
            <a:extLst>
              <a:ext uri="{FF2B5EF4-FFF2-40B4-BE49-F238E27FC236}">
                <a16:creationId xmlns:a16="http://schemas.microsoft.com/office/drawing/2014/main" id="{E53C39D8-9B5D-C041-B06A-0FF8891B81BA}"/>
              </a:ext>
            </a:extLst>
          </p:cNvPr>
          <p:cNvSpPr txBox="1"/>
          <p:nvPr/>
        </p:nvSpPr>
        <p:spPr>
          <a:xfrm rot="20228633">
            <a:off x="9429234" y="3785066"/>
            <a:ext cx="1104201" cy="297454"/>
          </a:xfrm>
          <a:prstGeom prst="rect">
            <a:avLst/>
          </a:prstGeom>
          <a:solidFill>
            <a:schemeClr val="bg1">
              <a:tint val="90000"/>
            </a:schemeClr>
          </a:solidFill>
          <a:ln w="12700">
            <a:solidFill>
              <a:schemeClr val="dk1"/>
            </a:solidFill>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Trainability</a:t>
            </a:r>
          </a:p>
        </p:txBody>
      </p:sp>
      <p:sp>
        <p:nvSpPr>
          <p:cNvPr id="18" name="Cross 17">
            <a:extLst>
              <a:ext uri="{FF2B5EF4-FFF2-40B4-BE49-F238E27FC236}">
                <a16:creationId xmlns:a16="http://schemas.microsoft.com/office/drawing/2014/main" id="{9FBA1C53-697D-754A-B6B4-B9FB7396DE28}"/>
              </a:ext>
            </a:extLst>
          </p:cNvPr>
          <p:cNvSpPr/>
          <p:nvPr/>
        </p:nvSpPr>
        <p:spPr>
          <a:xfrm rot="3398528">
            <a:off x="8167673" y="3041725"/>
            <a:ext cx="1514315" cy="1532872"/>
          </a:xfrm>
          <a:prstGeom prst="plus">
            <a:avLst>
              <a:gd name="adj" fmla="val 46106"/>
            </a:avLst>
          </a:prstGeom>
          <a:solidFill>
            <a:srgbClr val="80003F"/>
          </a:solidFill>
          <a:ln>
            <a:solidFill>
              <a:schemeClr val="tx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60225B49-E69F-E148-A829-38DAE7A7E6EF}"/>
              </a:ext>
            </a:extLst>
          </p:cNvPr>
          <p:cNvPicPr>
            <a:picLocks noChangeAspect="1"/>
          </p:cNvPicPr>
          <p:nvPr/>
        </p:nvPicPr>
        <p:blipFill>
          <a:blip r:embed="rId4"/>
          <a:stretch>
            <a:fillRect/>
          </a:stretch>
        </p:blipFill>
        <p:spPr>
          <a:xfrm>
            <a:off x="5600148" y="4610107"/>
            <a:ext cx="3057344" cy="1982003"/>
          </a:xfrm>
          <a:prstGeom prst="rect">
            <a:avLst/>
          </a:prstGeom>
        </p:spPr>
      </p:pic>
      <p:sp>
        <p:nvSpPr>
          <p:cNvPr id="19" name="TextBox 18">
            <a:extLst>
              <a:ext uri="{FF2B5EF4-FFF2-40B4-BE49-F238E27FC236}">
                <a16:creationId xmlns:a16="http://schemas.microsoft.com/office/drawing/2014/main" id="{1D9AD280-F6BC-C042-B7E4-233CDFDFFEDD}"/>
              </a:ext>
            </a:extLst>
          </p:cNvPr>
          <p:cNvSpPr txBox="1"/>
          <p:nvPr/>
        </p:nvSpPr>
        <p:spPr>
          <a:xfrm>
            <a:off x="8176591" y="4642254"/>
            <a:ext cx="2584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And it’s Expressibility who’s gotta leave…  </a:t>
            </a:r>
          </a:p>
        </p:txBody>
      </p:sp>
    </p:spTree>
    <p:extLst>
      <p:ext uri="{BB962C8B-B14F-4D97-AF65-F5344CB8AC3E}">
        <p14:creationId xmlns:p14="http://schemas.microsoft.com/office/powerpoint/2010/main" val="12789436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
        <p:nvSpPr>
          <p:cNvPr id="9" name="Rounded Rectangle 8">
            <a:extLst>
              <a:ext uri="{FF2B5EF4-FFF2-40B4-BE49-F238E27FC236}">
                <a16:creationId xmlns:a16="http://schemas.microsoft.com/office/drawing/2014/main" id="{1AEC2B28-ADD0-EE43-B2E6-DCC82922128D}"/>
              </a:ext>
            </a:extLst>
          </p:cNvPr>
          <p:cNvSpPr/>
          <p:nvPr/>
        </p:nvSpPr>
        <p:spPr>
          <a:xfrm>
            <a:off x="923237" y="1954855"/>
            <a:ext cx="5791199" cy="2585324"/>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DF5575-627D-F041-978D-473151A899DF}"/>
              </a:ext>
            </a:extLst>
          </p:cNvPr>
          <p:cNvSpPr txBox="1"/>
          <p:nvPr/>
        </p:nvSpPr>
        <p:spPr>
          <a:xfrm>
            <a:off x="1057719" y="2073725"/>
            <a:ext cx="5940084"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local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problem inspired, rather than maximally expressive/deep, QNNs.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2" descr="Sparks – This Town Ain't Big Enough For Both Of Us (1973, Vinyl) - Discogs">
            <a:extLst>
              <a:ext uri="{FF2B5EF4-FFF2-40B4-BE49-F238E27FC236}">
                <a16:creationId xmlns:a16="http://schemas.microsoft.com/office/drawing/2014/main" id="{5BB8EB9B-3A50-4A4B-B7C5-3A94386D8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614" y="2148839"/>
            <a:ext cx="2338189" cy="231480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18B1A3-5A86-ED4D-B5E3-67F93E472BC2}"/>
              </a:ext>
            </a:extLst>
          </p:cNvPr>
          <p:cNvSpPr txBox="1"/>
          <p:nvPr/>
        </p:nvSpPr>
        <p:spPr>
          <a:xfrm>
            <a:off x="8180612" y="4299500"/>
            <a:ext cx="1233989" cy="297454"/>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Expressibility</a:t>
            </a:r>
          </a:p>
        </p:txBody>
      </p:sp>
      <p:sp>
        <p:nvSpPr>
          <p:cNvPr id="17" name="TextBox 16">
            <a:extLst>
              <a:ext uri="{FF2B5EF4-FFF2-40B4-BE49-F238E27FC236}">
                <a16:creationId xmlns:a16="http://schemas.microsoft.com/office/drawing/2014/main" id="{E53C39D8-9B5D-C041-B06A-0FF8891B81BA}"/>
              </a:ext>
            </a:extLst>
          </p:cNvPr>
          <p:cNvSpPr txBox="1"/>
          <p:nvPr/>
        </p:nvSpPr>
        <p:spPr>
          <a:xfrm rot="20228633">
            <a:off x="9429234" y="3785066"/>
            <a:ext cx="1104201" cy="297454"/>
          </a:xfrm>
          <a:prstGeom prst="rect">
            <a:avLst/>
          </a:prstGeom>
          <a:solidFill>
            <a:schemeClr val="bg1">
              <a:tint val="90000"/>
            </a:schemeClr>
          </a:solidFill>
          <a:ln w="12700">
            <a:solidFill>
              <a:schemeClr val="dk1"/>
            </a:solidFill>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Trainability</a:t>
            </a:r>
          </a:p>
        </p:txBody>
      </p:sp>
      <p:sp>
        <p:nvSpPr>
          <p:cNvPr id="18" name="Cross 17">
            <a:extLst>
              <a:ext uri="{FF2B5EF4-FFF2-40B4-BE49-F238E27FC236}">
                <a16:creationId xmlns:a16="http://schemas.microsoft.com/office/drawing/2014/main" id="{9FBA1C53-697D-754A-B6B4-B9FB7396DE28}"/>
              </a:ext>
            </a:extLst>
          </p:cNvPr>
          <p:cNvSpPr/>
          <p:nvPr/>
        </p:nvSpPr>
        <p:spPr>
          <a:xfrm rot="3398528">
            <a:off x="8167673" y="3041725"/>
            <a:ext cx="1514315" cy="1532872"/>
          </a:xfrm>
          <a:prstGeom prst="plus">
            <a:avLst>
              <a:gd name="adj" fmla="val 46106"/>
            </a:avLst>
          </a:prstGeom>
          <a:solidFill>
            <a:srgbClr val="80003F"/>
          </a:solidFill>
          <a:ln>
            <a:solidFill>
              <a:schemeClr val="tx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60225B49-E69F-E148-A829-38DAE7A7E6EF}"/>
              </a:ext>
            </a:extLst>
          </p:cNvPr>
          <p:cNvPicPr>
            <a:picLocks noChangeAspect="1"/>
          </p:cNvPicPr>
          <p:nvPr/>
        </p:nvPicPr>
        <p:blipFill>
          <a:blip r:embed="rId4"/>
          <a:stretch>
            <a:fillRect/>
          </a:stretch>
        </p:blipFill>
        <p:spPr>
          <a:xfrm>
            <a:off x="5600148" y="4610107"/>
            <a:ext cx="3057344" cy="1982003"/>
          </a:xfrm>
          <a:prstGeom prst="rect">
            <a:avLst/>
          </a:prstGeom>
        </p:spPr>
      </p:pic>
      <p:sp>
        <p:nvSpPr>
          <p:cNvPr id="19" name="TextBox 18">
            <a:extLst>
              <a:ext uri="{FF2B5EF4-FFF2-40B4-BE49-F238E27FC236}">
                <a16:creationId xmlns:a16="http://schemas.microsoft.com/office/drawing/2014/main" id="{1D9AD280-F6BC-C042-B7E4-233CDFDFFEDD}"/>
              </a:ext>
            </a:extLst>
          </p:cNvPr>
          <p:cNvSpPr txBox="1"/>
          <p:nvPr/>
        </p:nvSpPr>
        <p:spPr>
          <a:xfrm>
            <a:off x="8176591" y="4642254"/>
            <a:ext cx="2584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And it’s Expressibility who’s gotta leave…  </a:t>
            </a:r>
          </a:p>
        </p:txBody>
      </p:sp>
      <p:pic>
        <p:nvPicPr>
          <p:cNvPr id="3" name="Picture 2" descr="A screenshot of a computer&#10;&#10;Description automatically generated with medium confidence">
            <a:extLst>
              <a:ext uri="{FF2B5EF4-FFF2-40B4-BE49-F238E27FC236}">
                <a16:creationId xmlns:a16="http://schemas.microsoft.com/office/drawing/2014/main" id="{112DB418-7B04-3D4E-92DB-0C89A3250054}"/>
              </a:ext>
            </a:extLst>
          </p:cNvPr>
          <p:cNvPicPr>
            <a:picLocks noChangeAspect="1"/>
          </p:cNvPicPr>
          <p:nvPr/>
        </p:nvPicPr>
        <p:blipFill rotWithShape="1">
          <a:blip r:embed="rId5"/>
          <a:srcRect l="15686" t="-3263" r="19375" b="57557"/>
          <a:stretch/>
        </p:blipFill>
        <p:spPr>
          <a:xfrm>
            <a:off x="252302" y="5260360"/>
            <a:ext cx="5280605" cy="1172738"/>
          </a:xfrm>
          <a:prstGeom prst="rect">
            <a:avLst/>
          </a:prstGeom>
        </p:spPr>
      </p:pic>
      <p:sp>
        <p:nvSpPr>
          <p:cNvPr id="4" name="TextBox 3">
            <a:extLst>
              <a:ext uri="{FF2B5EF4-FFF2-40B4-BE49-F238E27FC236}">
                <a16:creationId xmlns:a16="http://schemas.microsoft.com/office/drawing/2014/main" id="{D068AE0F-D6AD-054D-992D-42E8FFB03FCA}"/>
              </a:ext>
            </a:extLst>
          </p:cNvPr>
          <p:cNvSpPr txBox="1"/>
          <p:nvPr/>
        </p:nvSpPr>
        <p:spPr>
          <a:xfrm>
            <a:off x="811863" y="4882819"/>
            <a:ext cx="4325532" cy="461665"/>
          </a:xfrm>
          <a:prstGeom prst="rect">
            <a:avLst/>
          </a:prstGeom>
          <a:noFill/>
        </p:spPr>
        <p:txBody>
          <a:bodyPr wrap="square" rtlCol="0">
            <a:spAutoFit/>
          </a:bodyPr>
          <a:lstStyle/>
          <a:p>
            <a:r>
              <a:rPr lang="en-US" sz="2400" dirty="0">
                <a:solidFill>
                  <a:srgbClr val="80003F"/>
                </a:solidFill>
              </a:rPr>
              <a:t>e.g. use symmetries of problem</a:t>
            </a:r>
          </a:p>
        </p:txBody>
      </p:sp>
    </p:spTree>
    <p:extLst>
      <p:ext uri="{BB962C8B-B14F-4D97-AF65-F5344CB8AC3E}">
        <p14:creationId xmlns:p14="http://schemas.microsoft.com/office/powerpoint/2010/main" val="36862729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
        <p:nvSpPr>
          <p:cNvPr id="9" name="Rounded Rectangle 8">
            <a:extLst>
              <a:ext uri="{FF2B5EF4-FFF2-40B4-BE49-F238E27FC236}">
                <a16:creationId xmlns:a16="http://schemas.microsoft.com/office/drawing/2014/main" id="{1AEC2B28-ADD0-EE43-B2E6-DCC82922128D}"/>
              </a:ext>
            </a:extLst>
          </p:cNvPr>
          <p:cNvSpPr/>
          <p:nvPr/>
        </p:nvSpPr>
        <p:spPr>
          <a:xfrm>
            <a:off x="923237" y="1954855"/>
            <a:ext cx="5791199" cy="2585324"/>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DF5575-627D-F041-978D-473151A899DF}"/>
              </a:ext>
            </a:extLst>
          </p:cNvPr>
          <p:cNvSpPr txBox="1"/>
          <p:nvPr/>
        </p:nvSpPr>
        <p:spPr>
          <a:xfrm>
            <a:off x="1057719" y="2073725"/>
            <a:ext cx="5940084"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local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problem inspired, rather than maximally expressive/deep, QNNs.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adaptive optimisation methods.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2" descr="Sparks – This Town Ain't Big Enough For Both Of Us (1973, Vinyl) - Discogs">
            <a:extLst>
              <a:ext uri="{FF2B5EF4-FFF2-40B4-BE49-F238E27FC236}">
                <a16:creationId xmlns:a16="http://schemas.microsoft.com/office/drawing/2014/main" id="{5BB8EB9B-3A50-4A4B-B7C5-3A94386D8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614" y="2148839"/>
            <a:ext cx="2338189" cy="231480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18B1A3-5A86-ED4D-B5E3-67F93E472BC2}"/>
              </a:ext>
            </a:extLst>
          </p:cNvPr>
          <p:cNvSpPr txBox="1"/>
          <p:nvPr/>
        </p:nvSpPr>
        <p:spPr>
          <a:xfrm>
            <a:off x="8180612" y="4299500"/>
            <a:ext cx="1233989" cy="297454"/>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Expressibility</a:t>
            </a:r>
          </a:p>
        </p:txBody>
      </p:sp>
      <p:sp>
        <p:nvSpPr>
          <p:cNvPr id="17" name="TextBox 16">
            <a:extLst>
              <a:ext uri="{FF2B5EF4-FFF2-40B4-BE49-F238E27FC236}">
                <a16:creationId xmlns:a16="http://schemas.microsoft.com/office/drawing/2014/main" id="{E53C39D8-9B5D-C041-B06A-0FF8891B81BA}"/>
              </a:ext>
            </a:extLst>
          </p:cNvPr>
          <p:cNvSpPr txBox="1"/>
          <p:nvPr/>
        </p:nvSpPr>
        <p:spPr>
          <a:xfrm rot="20228633">
            <a:off x="9429234" y="3785066"/>
            <a:ext cx="1104201" cy="297454"/>
          </a:xfrm>
          <a:prstGeom prst="rect">
            <a:avLst/>
          </a:prstGeom>
          <a:solidFill>
            <a:schemeClr val="bg1">
              <a:tint val="90000"/>
            </a:schemeClr>
          </a:solidFill>
          <a:ln w="12700">
            <a:solidFill>
              <a:schemeClr val="dk1"/>
            </a:solidFill>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Trainability</a:t>
            </a:r>
          </a:p>
        </p:txBody>
      </p:sp>
      <p:sp>
        <p:nvSpPr>
          <p:cNvPr id="18" name="Cross 17">
            <a:extLst>
              <a:ext uri="{FF2B5EF4-FFF2-40B4-BE49-F238E27FC236}">
                <a16:creationId xmlns:a16="http://schemas.microsoft.com/office/drawing/2014/main" id="{9FBA1C53-697D-754A-B6B4-B9FB7396DE28}"/>
              </a:ext>
            </a:extLst>
          </p:cNvPr>
          <p:cNvSpPr/>
          <p:nvPr/>
        </p:nvSpPr>
        <p:spPr>
          <a:xfrm rot="3398528">
            <a:off x="8167673" y="3041725"/>
            <a:ext cx="1514315" cy="1532872"/>
          </a:xfrm>
          <a:prstGeom prst="plus">
            <a:avLst>
              <a:gd name="adj" fmla="val 46106"/>
            </a:avLst>
          </a:prstGeom>
          <a:solidFill>
            <a:srgbClr val="80003F"/>
          </a:solidFill>
          <a:ln>
            <a:solidFill>
              <a:schemeClr val="tx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9AD280-F6BC-C042-B7E4-233CDFDFFEDD}"/>
              </a:ext>
            </a:extLst>
          </p:cNvPr>
          <p:cNvSpPr txBox="1"/>
          <p:nvPr/>
        </p:nvSpPr>
        <p:spPr>
          <a:xfrm>
            <a:off x="8176591" y="4642254"/>
            <a:ext cx="2584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And it’s Expressibility who’s gotta leave…  </a:t>
            </a:r>
          </a:p>
        </p:txBody>
      </p:sp>
      <p:pic>
        <p:nvPicPr>
          <p:cNvPr id="3" name="Picture 2">
            <a:extLst>
              <a:ext uri="{FF2B5EF4-FFF2-40B4-BE49-F238E27FC236}">
                <a16:creationId xmlns:a16="http://schemas.microsoft.com/office/drawing/2014/main" id="{B6D2B84F-6D5A-A442-8DA8-8655B0544859}"/>
              </a:ext>
            </a:extLst>
          </p:cNvPr>
          <p:cNvPicPr>
            <a:picLocks noChangeAspect="1"/>
          </p:cNvPicPr>
          <p:nvPr/>
        </p:nvPicPr>
        <p:blipFill>
          <a:blip r:embed="rId4"/>
          <a:stretch>
            <a:fillRect/>
          </a:stretch>
        </p:blipFill>
        <p:spPr>
          <a:xfrm>
            <a:off x="577214" y="5218982"/>
            <a:ext cx="8105231" cy="858345"/>
          </a:xfrm>
          <a:prstGeom prst="rect">
            <a:avLst/>
          </a:prstGeom>
        </p:spPr>
      </p:pic>
    </p:spTree>
    <p:extLst>
      <p:ext uri="{BB962C8B-B14F-4D97-AF65-F5344CB8AC3E}">
        <p14:creationId xmlns:p14="http://schemas.microsoft.com/office/powerpoint/2010/main" val="8267296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
        <p:nvSpPr>
          <p:cNvPr id="9" name="Rounded Rectangle 8">
            <a:extLst>
              <a:ext uri="{FF2B5EF4-FFF2-40B4-BE49-F238E27FC236}">
                <a16:creationId xmlns:a16="http://schemas.microsoft.com/office/drawing/2014/main" id="{1AEC2B28-ADD0-EE43-B2E6-DCC82922128D}"/>
              </a:ext>
            </a:extLst>
          </p:cNvPr>
          <p:cNvSpPr/>
          <p:nvPr/>
        </p:nvSpPr>
        <p:spPr>
          <a:xfrm>
            <a:off x="923237" y="1954855"/>
            <a:ext cx="5791199" cy="2585324"/>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DF5575-627D-F041-978D-473151A899DF}"/>
              </a:ext>
            </a:extLst>
          </p:cNvPr>
          <p:cNvSpPr txBox="1"/>
          <p:nvPr/>
        </p:nvSpPr>
        <p:spPr>
          <a:xfrm>
            <a:off x="1057719" y="2073725"/>
            <a:ext cx="5940084"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local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problem inspired, rather than maximally expressive/deep, QNNs.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adaptive optimisation methods.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2" descr="Sparks – This Town Ain't Big Enough For Both Of Us (1973, Vinyl) - Discogs">
            <a:extLst>
              <a:ext uri="{FF2B5EF4-FFF2-40B4-BE49-F238E27FC236}">
                <a16:creationId xmlns:a16="http://schemas.microsoft.com/office/drawing/2014/main" id="{5BB8EB9B-3A50-4A4B-B7C5-3A94386D8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614" y="2148839"/>
            <a:ext cx="2338189" cy="231480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18B1A3-5A86-ED4D-B5E3-67F93E472BC2}"/>
              </a:ext>
            </a:extLst>
          </p:cNvPr>
          <p:cNvSpPr txBox="1"/>
          <p:nvPr/>
        </p:nvSpPr>
        <p:spPr>
          <a:xfrm>
            <a:off x="8180612" y="4299500"/>
            <a:ext cx="1233989" cy="297454"/>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Expressibility</a:t>
            </a:r>
          </a:p>
        </p:txBody>
      </p:sp>
      <p:sp>
        <p:nvSpPr>
          <p:cNvPr id="17" name="TextBox 16">
            <a:extLst>
              <a:ext uri="{FF2B5EF4-FFF2-40B4-BE49-F238E27FC236}">
                <a16:creationId xmlns:a16="http://schemas.microsoft.com/office/drawing/2014/main" id="{E53C39D8-9B5D-C041-B06A-0FF8891B81BA}"/>
              </a:ext>
            </a:extLst>
          </p:cNvPr>
          <p:cNvSpPr txBox="1"/>
          <p:nvPr/>
        </p:nvSpPr>
        <p:spPr>
          <a:xfrm rot="20228633">
            <a:off x="9429234" y="3785066"/>
            <a:ext cx="1104201" cy="297454"/>
          </a:xfrm>
          <a:prstGeom prst="rect">
            <a:avLst/>
          </a:prstGeom>
          <a:solidFill>
            <a:schemeClr val="bg1">
              <a:tint val="90000"/>
            </a:schemeClr>
          </a:solidFill>
          <a:ln w="12700">
            <a:solidFill>
              <a:schemeClr val="dk1"/>
            </a:solidFill>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Trainability</a:t>
            </a:r>
          </a:p>
        </p:txBody>
      </p:sp>
      <p:sp>
        <p:nvSpPr>
          <p:cNvPr id="18" name="Cross 17">
            <a:extLst>
              <a:ext uri="{FF2B5EF4-FFF2-40B4-BE49-F238E27FC236}">
                <a16:creationId xmlns:a16="http://schemas.microsoft.com/office/drawing/2014/main" id="{9FBA1C53-697D-754A-B6B4-B9FB7396DE28}"/>
              </a:ext>
            </a:extLst>
          </p:cNvPr>
          <p:cNvSpPr/>
          <p:nvPr/>
        </p:nvSpPr>
        <p:spPr>
          <a:xfrm rot="3398528">
            <a:off x="8167673" y="3041725"/>
            <a:ext cx="1514315" cy="1532872"/>
          </a:xfrm>
          <a:prstGeom prst="plus">
            <a:avLst>
              <a:gd name="adj" fmla="val 46106"/>
            </a:avLst>
          </a:prstGeom>
          <a:solidFill>
            <a:srgbClr val="80003F"/>
          </a:solidFill>
          <a:ln>
            <a:solidFill>
              <a:schemeClr val="tx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4F4EDBC-ED21-7742-BA95-FD8971731DA3}"/>
              </a:ext>
            </a:extLst>
          </p:cNvPr>
          <p:cNvSpPr/>
          <p:nvPr/>
        </p:nvSpPr>
        <p:spPr>
          <a:xfrm>
            <a:off x="1348113" y="5000943"/>
            <a:ext cx="396164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Job for future: come up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good problem inspired QNNs &amp; adaptive methods</a:t>
            </a:r>
          </a:p>
        </p:txBody>
      </p:sp>
      <p:pic>
        <p:nvPicPr>
          <p:cNvPr id="21" name="Picture 20">
            <a:extLst>
              <a:ext uri="{FF2B5EF4-FFF2-40B4-BE49-F238E27FC236}">
                <a16:creationId xmlns:a16="http://schemas.microsoft.com/office/drawing/2014/main" id="{60225B49-E69F-E148-A829-38DAE7A7E6EF}"/>
              </a:ext>
            </a:extLst>
          </p:cNvPr>
          <p:cNvPicPr>
            <a:picLocks noChangeAspect="1"/>
          </p:cNvPicPr>
          <p:nvPr/>
        </p:nvPicPr>
        <p:blipFill>
          <a:blip r:embed="rId4"/>
          <a:stretch>
            <a:fillRect/>
          </a:stretch>
        </p:blipFill>
        <p:spPr>
          <a:xfrm>
            <a:off x="5600148" y="4610107"/>
            <a:ext cx="3057344" cy="1982003"/>
          </a:xfrm>
          <a:prstGeom prst="rect">
            <a:avLst/>
          </a:prstGeom>
        </p:spPr>
      </p:pic>
      <p:sp>
        <p:nvSpPr>
          <p:cNvPr id="19" name="TextBox 18">
            <a:extLst>
              <a:ext uri="{FF2B5EF4-FFF2-40B4-BE49-F238E27FC236}">
                <a16:creationId xmlns:a16="http://schemas.microsoft.com/office/drawing/2014/main" id="{1D9AD280-F6BC-C042-B7E4-233CDFDFFEDD}"/>
              </a:ext>
            </a:extLst>
          </p:cNvPr>
          <p:cNvSpPr txBox="1"/>
          <p:nvPr/>
        </p:nvSpPr>
        <p:spPr>
          <a:xfrm>
            <a:off x="8176591" y="4642254"/>
            <a:ext cx="2584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And it’s Expressibility who’s gotta leave…  </a:t>
            </a:r>
          </a:p>
        </p:txBody>
      </p:sp>
    </p:spTree>
    <p:extLst>
      <p:ext uri="{BB962C8B-B14F-4D97-AF65-F5344CB8AC3E}">
        <p14:creationId xmlns:p14="http://schemas.microsoft.com/office/powerpoint/2010/main" val="12810199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
        <p:nvSpPr>
          <p:cNvPr id="9" name="Rounded Rectangle 8">
            <a:extLst>
              <a:ext uri="{FF2B5EF4-FFF2-40B4-BE49-F238E27FC236}">
                <a16:creationId xmlns:a16="http://schemas.microsoft.com/office/drawing/2014/main" id="{1AEC2B28-ADD0-EE43-B2E6-DCC82922128D}"/>
              </a:ext>
            </a:extLst>
          </p:cNvPr>
          <p:cNvSpPr/>
          <p:nvPr/>
        </p:nvSpPr>
        <p:spPr>
          <a:xfrm>
            <a:off x="923237" y="1954855"/>
            <a:ext cx="5791199" cy="2585324"/>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DF5575-627D-F041-978D-473151A899DF}"/>
              </a:ext>
            </a:extLst>
          </p:cNvPr>
          <p:cNvSpPr txBox="1"/>
          <p:nvPr/>
        </p:nvSpPr>
        <p:spPr>
          <a:xfrm>
            <a:off x="1057719" y="2073725"/>
            <a:ext cx="5166463"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local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problem inspired, rather than maximally expressive/deep, QNNs.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 adaptive optimisation methods.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2" descr="Sparks – This Town Ain't Big Enough For Both Of Us (1973, Vinyl) - Discogs">
            <a:extLst>
              <a:ext uri="{FF2B5EF4-FFF2-40B4-BE49-F238E27FC236}">
                <a16:creationId xmlns:a16="http://schemas.microsoft.com/office/drawing/2014/main" id="{5BB8EB9B-3A50-4A4B-B7C5-3A94386D8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614" y="2148839"/>
            <a:ext cx="2338189" cy="2314808"/>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18B1A3-5A86-ED4D-B5E3-67F93E472BC2}"/>
              </a:ext>
            </a:extLst>
          </p:cNvPr>
          <p:cNvSpPr txBox="1"/>
          <p:nvPr/>
        </p:nvSpPr>
        <p:spPr>
          <a:xfrm>
            <a:off x="8180612" y="4299500"/>
            <a:ext cx="1233989" cy="297454"/>
          </a:xfrm>
          <a:prstGeom prst="rect">
            <a:avLst/>
          </a:prstGeom>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Expressibility</a:t>
            </a:r>
          </a:p>
        </p:txBody>
      </p:sp>
      <p:sp>
        <p:nvSpPr>
          <p:cNvPr id="17" name="TextBox 16">
            <a:extLst>
              <a:ext uri="{FF2B5EF4-FFF2-40B4-BE49-F238E27FC236}">
                <a16:creationId xmlns:a16="http://schemas.microsoft.com/office/drawing/2014/main" id="{E53C39D8-9B5D-C041-B06A-0FF8891B81BA}"/>
              </a:ext>
            </a:extLst>
          </p:cNvPr>
          <p:cNvSpPr txBox="1"/>
          <p:nvPr/>
        </p:nvSpPr>
        <p:spPr>
          <a:xfrm rot="20228633">
            <a:off x="9429234" y="3785066"/>
            <a:ext cx="1104201" cy="297454"/>
          </a:xfrm>
          <a:prstGeom prst="rect">
            <a:avLst/>
          </a:prstGeom>
          <a:solidFill>
            <a:schemeClr val="bg1">
              <a:tint val="90000"/>
            </a:schemeClr>
          </a:solidFill>
          <a:ln w="12700">
            <a:solidFill>
              <a:schemeClr val="dk1"/>
            </a:solidFill>
          </a:ln>
          <a:effectLst>
            <a:softEdge rad="12700"/>
          </a:effectLst>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Trainability</a:t>
            </a:r>
          </a:p>
        </p:txBody>
      </p:sp>
      <p:sp>
        <p:nvSpPr>
          <p:cNvPr id="18" name="Cross 17">
            <a:extLst>
              <a:ext uri="{FF2B5EF4-FFF2-40B4-BE49-F238E27FC236}">
                <a16:creationId xmlns:a16="http://schemas.microsoft.com/office/drawing/2014/main" id="{9FBA1C53-697D-754A-B6B4-B9FB7396DE28}"/>
              </a:ext>
            </a:extLst>
          </p:cNvPr>
          <p:cNvSpPr/>
          <p:nvPr/>
        </p:nvSpPr>
        <p:spPr>
          <a:xfrm rot="3398528">
            <a:off x="8167673" y="3041725"/>
            <a:ext cx="1514315" cy="1532872"/>
          </a:xfrm>
          <a:prstGeom prst="plus">
            <a:avLst>
              <a:gd name="adj" fmla="val 46106"/>
            </a:avLst>
          </a:prstGeom>
          <a:solidFill>
            <a:srgbClr val="80003F"/>
          </a:solidFill>
          <a:ln>
            <a:solidFill>
              <a:schemeClr val="tx1">
                <a:alpha val="8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4F4EDBC-ED21-7742-BA95-FD8971731DA3}"/>
              </a:ext>
            </a:extLst>
          </p:cNvPr>
          <p:cNvSpPr/>
          <p:nvPr/>
        </p:nvSpPr>
        <p:spPr>
          <a:xfrm>
            <a:off x="1348113" y="5000943"/>
            <a:ext cx="396164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Job for future: come up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good problem inspired QNNs &amp; adaptive methods</a:t>
            </a:r>
          </a:p>
        </p:txBody>
      </p:sp>
      <p:pic>
        <p:nvPicPr>
          <p:cNvPr id="21" name="Picture 20">
            <a:extLst>
              <a:ext uri="{FF2B5EF4-FFF2-40B4-BE49-F238E27FC236}">
                <a16:creationId xmlns:a16="http://schemas.microsoft.com/office/drawing/2014/main" id="{60225B49-E69F-E148-A829-38DAE7A7E6EF}"/>
              </a:ext>
            </a:extLst>
          </p:cNvPr>
          <p:cNvPicPr>
            <a:picLocks noChangeAspect="1"/>
          </p:cNvPicPr>
          <p:nvPr/>
        </p:nvPicPr>
        <p:blipFill>
          <a:blip r:embed="rId4"/>
          <a:stretch>
            <a:fillRect/>
          </a:stretch>
        </p:blipFill>
        <p:spPr>
          <a:xfrm>
            <a:off x="5600148" y="4610107"/>
            <a:ext cx="3057344" cy="1982003"/>
          </a:xfrm>
          <a:prstGeom prst="rect">
            <a:avLst/>
          </a:prstGeom>
        </p:spPr>
      </p:pic>
      <p:sp>
        <p:nvSpPr>
          <p:cNvPr id="19" name="TextBox 18">
            <a:extLst>
              <a:ext uri="{FF2B5EF4-FFF2-40B4-BE49-F238E27FC236}">
                <a16:creationId xmlns:a16="http://schemas.microsoft.com/office/drawing/2014/main" id="{1D9AD280-F6BC-C042-B7E4-233CDFDFFEDD}"/>
              </a:ext>
            </a:extLst>
          </p:cNvPr>
          <p:cNvSpPr txBox="1"/>
          <p:nvPr/>
        </p:nvSpPr>
        <p:spPr>
          <a:xfrm>
            <a:off x="8176591" y="4642254"/>
            <a:ext cx="2584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And it’s Expressibility who’s gotta leave…  </a:t>
            </a:r>
          </a:p>
        </p:txBody>
      </p:sp>
      <p:sp>
        <p:nvSpPr>
          <p:cNvPr id="2" name="TextBox 1">
            <a:extLst>
              <a:ext uri="{FF2B5EF4-FFF2-40B4-BE49-F238E27FC236}">
                <a16:creationId xmlns:a16="http://schemas.microsoft.com/office/drawing/2014/main" id="{4A07623C-53CC-1548-BD37-55EEC42744D1}"/>
              </a:ext>
            </a:extLst>
          </p:cNvPr>
          <p:cNvSpPr txBox="1"/>
          <p:nvPr/>
        </p:nvSpPr>
        <p:spPr>
          <a:xfrm>
            <a:off x="8826337" y="5571728"/>
            <a:ext cx="2751119" cy="646331"/>
          </a:xfrm>
          <a:prstGeom prst="rect">
            <a:avLst/>
          </a:prstGeom>
          <a:noFill/>
        </p:spPr>
        <p:txBody>
          <a:bodyPr wrap="square" rtlCol="0">
            <a:spAutoFit/>
          </a:bodyPr>
          <a:lstStyle/>
          <a:p>
            <a:r>
              <a:rPr lang="en-US" dirty="0">
                <a:solidFill>
                  <a:srgbClr val="009193"/>
                </a:solidFill>
              </a:rPr>
              <a:t>Other methods for avoiding barren plateaus?</a:t>
            </a:r>
          </a:p>
        </p:txBody>
      </p:sp>
    </p:spTree>
    <p:extLst>
      <p:ext uri="{BB962C8B-B14F-4D97-AF65-F5344CB8AC3E}">
        <p14:creationId xmlns:p14="http://schemas.microsoft.com/office/powerpoint/2010/main" val="97721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pic>
        <p:nvPicPr>
          <p:cNvPr id="4" name="Picture 3" descr="A picture containing cage&#10;&#10;Description automatically generated">
            <a:extLst>
              <a:ext uri="{FF2B5EF4-FFF2-40B4-BE49-F238E27FC236}">
                <a16:creationId xmlns:a16="http://schemas.microsoft.com/office/drawing/2014/main" id="{CB5A7F23-FFCB-9947-A720-B0DAA6B96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01589" y="2381189"/>
            <a:ext cx="1121260" cy="1710340"/>
          </a:xfrm>
          <a:prstGeom prst="rect">
            <a:avLst/>
          </a:prstGeom>
        </p:spPr>
      </p:pic>
      <p:sp>
        <p:nvSpPr>
          <p:cNvPr id="18" name="TextBox 17">
            <a:extLst>
              <a:ext uri="{FF2B5EF4-FFF2-40B4-BE49-F238E27FC236}">
                <a16:creationId xmlns:a16="http://schemas.microsoft.com/office/drawing/2014/main" id="{1D793C6D-8EED-A942-B710-67CF4B2BB9C5}"/>
              </a:ext>
            </a:extLst>
          </p:cNvPr>
          <p:cNvSpPr txBox="1"/>
          <p:nvPr/>
        </p:nvSpPr>
        <p:spPr>
          <a:xfrm>
            <a:off x="10474982" y="1727685"/>
            <a:ext cx="1374474" cy="923330"/>
          </a:xfrm>
          <a:prstGeom prst="rect">
            <a:avLst/>
          </a:prstGeom>
          <a:noFill/>
        </p:spPr>
        <p:txBody>
          <a:bodyPr wrap="square" rtlCol="0">
            <a:spAutoFit/>
          </a:bodyPr>
          <a:lstStyle/>
          <a:p>
            <a:pPr algn="ctr"/>
            <a:r>
              <a:rPr lang="en-US" dirty="0"/>
              <a:t>IBMQ</a:t>
            </a:r>
          </a:p>
          <a:p>
            <a:pPr algn="ctr"/>
            <a:r>
              <a:rPr lang="en-US" dirty="0">
                <a:solidFill>
                  <a:srgbClr val="C00000"/>
                </a:solidFill>
              </a:rPr>
              <a:t>127 qubits</a:t>
            </a:r>
          </a:p>
          <a:p>
            <a:pPr algn="ctr"/>
            <a:endParaRPr lang="en-US" dirty="0"/>
          </a:p>
        </p:txBody>
      </p:sp>
      <p:pic>
        <p:nvPicPr>
          <p:cNvPr id="23" name="Picture 22" descr="Graphical user interface, logo&#10;&#10;Description automatically generated">
            <a:extLst>
              <a:ext uri="{FF2B5EF4-FFF2-40B4-BE49-F238E27FC236}">
                <a16:creationId xmlns:a16="http://schemas.microsoft.com/office/drawing/2014/main" id="{F7AC4DD8-2060-A44B-B851-81511BF524E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9231" t="39561" r="50336" b="38461"/>
          <a:stretch/>
        </p:blipFill>
        <p:spPr>
          <a:xfrm>
            <a:off x="8303914" y="261069"/>
            <a:ext cx="3620846" cy="1033270"/>
          </a:xfrm>
          <a:prstGeom prst="rect">
            <a:avLst/>
          </a:prstGeom>
        </p:spPr>
      </p:pic>
      <p:pic>
        <p:nvPicPr>
          <p:cNvPr id="5" name="Picture 4" descr="Text&#10;&#10;Description automatically generated">
            <a:extLst>
              <a:ext uri="{FF2B5EF4-FFF2-40B4-BE49-F238E27FC236}">
                <a16:creationId xmlns:a16="http://schemas.microsoft.com/office/drawing/2014/main" id="{DCE9197F-6151-004B-82D1-B158C68B8402}"/>
              </a:ext>
            </a:extLst>
          </p:cNvPr>
          <p:cNvPicPr>
            <a:picLocks noChangeAspect="1"/>
          </p:cNvPicPr>
          <p:nvPr/>
        </p:nvPicPr>
        <p:blipFill>
          <a:blip r:embed="rId7"/>
          <a:stretch>
            <a:fillRect/>
          </a:stretch>
        </p:blipFill>
        <p:spPr>
          <a:xfrm>
            <a:off x="3264256" y="4563126"/>
            <a:ext cx="8585200" cy="165100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F89E402E-2ED2-1143-A856-CC5DC44E8433}"/>
              </a:ext>
            </a:extLst>
          </p:cNvPr>
          <p:cNvPicPr>
            <a:picLocks noChangeAspect="1"/>
          </p:cNvPicPr>
          <p:nvPr/>
        </p:nvPicPr>
        <p:blipFill>
          <a:blip r:embed="rId8"/>
          <a:stretch>
            <a:fillRect/>
          </a:stretch>
        </p:blipFill>
        <p:spPr>
          <a:xfrm>
            <a:off x="459350" y="2282998"/>
            <a:ext cx="9631586" cy="1636254"/>
          </a:xfrm>
          <a:prstGeom prst="rect">
            <a:avLst/>
          </a:prstGeom>
        </p:spPr>
      </p:pic>
      <p:sp>
        <p:nvSpPr>
          <p:cNvPr id="15" name="TextBox 14">
            <a:extLst>
              <a:ext uri="{FF2B5EF4-FFF2-40B4-BE49-F238E27FC236}">
                <a16:creationId xmlns:a16="http://schemas.microsoft.com/office/drawing/2014/main" id="{54963EDB-BC16-554A-9791-8C93FA00FC12}"/>
              </a:ext>
            </a:extLst>
          </p:cNvPr>
          <p:cNvSpPr txBox="1"/>
          <p:nvPr/>
        </p:nvSpPr>
        <p:spPr>
          <a:xfrm>
            <a:off x="5486400" y="3270800"/>
            <a:ext cx="4604536" cy="369332"/>
          </a:xfrm>
          <a:prstGeom prst="rect">
            <a:avLst/>
          </a:prstGeom>
          <a:noFill/>
        </p:spPr>
        <p:txBody>
          <a:bodyPr wrap="square" rtlCol="0">
            <a:spAutoFit/>
          </a:bodyPr>
          <a:lstStyle/>
          <a:p>
            <a:r>
              <a:rPr lang="en-US" dirty="0"/>
              <a:t>Factors:      15             21            35</a:t>
            </a:r>
          </a:p>
        </p:txBody>
      </p:sp>
      <p:sp>
        <p:nvSpPr>
          <p:cNvPr id="22" name="TextBox 21">
            <a:extLst>
              <a:ext uri="{FF2B5EF4-FFF2-40B4-BE49-F238E27FC236}">
                <a16:creationId xmlns:a16="http://schemas.microsoft.com/office/drawing/2014/main" id="{A22A96FA-4C89-784B-9608-C836B78EF6C0}"/>
              </a:ext>
            </a:extLst>
          </p:cNvPr>
          <p:cNvSpPr txBox="1"/>
          <p:nvPr/>
        </p:nvSpPr>
        <p:spPr>
          <a:xfrm>
            <a:off x="6325673" y="3455466"/>
            <a:ext cx="184731" cy="369332"/>
          </a:xfrm>
          <a:prstGeom prst="rect">
            <a:avLst/>
          </a:prstGeom>
          <a:noFill/>
        </p:spPr>
        <p:txBody>
          <a:bodyPr wrap="none" rtlCol="0">
            <a:spAutoFit/>
          </a:bodyPr>
          <a:lstStyle/>
          <a:p>
            <a:endParaRPr lang="en-US" dirty="0"/>
          </a:p>
        </p:txBody>
      </p:sp>
      <p:pic>
        <p:nvPicPr>
          <p:cNvPr id="26" name="Graphic 25" descr="Tick with solid fill">
            <a:extLst>
              <a:ext uri="{FF2B5EF4-FFF2-40B4-BE49-F238E27FC236}">
                <a16:creationId xmlns:a16="http://schemas.microsoft.com/office/drawing/2014/main" id="{B40F3217-07AA-DE45-9351-213BB4888823}"/>
              </a:ext>
            </a:extLst>
          </p:cNvPr>
          <p:cNvPicPr>
            <a:picLocks noChangeAspect="1"/>
          </p:cNvPicPr>
          <p:nvPr/>
        </p:nvPicPr>
        <p:blipFill>
          <a:blip r:embed="rId9">
            <a:duotone>
              <a:schemeClr val="accent6">
                <a:shade val="45000"/>
                <a:satMod val="135000"/>
              </a:schemeClr>
              <a:prstClr val="white"/>
            </a:duotone>
            <a:extLst>
              <a:ext uri="{96DAC541-7B7A-43D3-8B79-37D633B846F1}">
                <asvg:svgBlip xmlns:asvg="http://schemas.microsoft.com/office/drawing/2016/SVG/main" r:embed="rId10"/>
              </a:ext>
            </a:extLst>
          </a:blip>
          <a:stretch>
            <a:fillRect/>
          </a:stretch>
        </p:blipFill>
        <p:spPr>
          <a:xfrm>
            <a:off x="6939902" y="3326670"/>
            <a:ext cx="257591" cy="257591"/>
          </a:xfrm>
          <a:prstGeom prst="rect">
            <a:avLst/>
          </a:prstGeom>
        </p:spPr>
      </p:pic>
      <p:pic>
        <p:nvPicPr>
          <p:cNvPr id="30" name="Graphic 29" descr="Close with solid fill">
            <a:extLst>
              <a:ext uri="{FF2B5EF4-FFF2-40B4-BE49-F238E27FC236}">
                <a16:creationId xmlns:a16="http://schemas.microsoft.com/office/drawing/2014/main" id="{7035F5DD-9DCB-D840-8602-F54199CFB93C}"/>
              </a:ext>
            </a:extLst>
          </p:cNvPr>
          <p:cNvPicPr>
            <a:picLocks noChangeAspect="1"/>
          </p:cNvPicPr>
          <p:nvPr/>
        </p:nvPicPr>
        <p:blipFill>
          <a:blip r:embed="rId11">
            <a:duotone>
              <a:schemeClr val="accent2">
                <a:shade val="45000"/>
                <a:satMod val="135000"/>
              </a:schemeClr>
              <a:prstClr val="white"/>
            </a:duotone>
            <a:extLst>
              <a:ext uri="{96DAC541-7B7A-43D3-8B79-37D633B846F1}">
                <asvg:svgBlip xmlns:asvg="http://schemas.microsoft.com/office/drawing/2016/SVG/main" r:embed="rId12"/>
              </a:ext>
            </a:extLst>
          </a:blip>
          <a:stretch>
            <a:fillRect/>
          </a:stretch>
        </p:blipFill>
        <p:spPr>
          <a:xfrm>
            <a:off x="8753063" y="3297103"/>
            <a:ext cx="299076" cy="299076"/>
          </a:xfrm>
          <a:prstGeom prst="rect">
            <a:avLst/>
          </a:prstGeom>
        </p:spPr>
      </p:pic>
      <p:pic>
        <p:nvPicPr>
          <p:cNvPr id="31" name="Graphic 30" descr="Tick with solid fill">
            <a:extLst>
              <a:ext uri="{FF2B5EF4-FFF2-40B4-BE49-F238E27FC236}">
                <a16:creationId xmlns:a16="http://schemas.microsoft.com/office/drawing/2014/main" id="{08AE30EE-BA7E-124F-91E9-35EE2CE5FF5D}"/>
              </a:ext>
            </a:extLst>
          </p:cNvPr>
          <p:cNvPicPr>
            <a:picLocks noChangeAspect="1"/>
          </p:cNvPicPr>
          <p:nvPr/>
        </p:nvPicPr>
        <p:blipFill>
          <a:blip r:embed="rId9">
            <a:duotone>
              <a:schemeClr val="accent6">
                <a:shade val="45000"/>
                <a:satMod val="135000"/>
              </a:schemeClr>
              <a:prstClr val="white"/>
            </a:duotone>
            <a:extLst>
              <a:ext uri="{96DAC541-7B7A-43D3-8B79-37D633B846F1}">
                <asvg:svgBlip xmlns:asvg="http://schemas.microsoft.com/office/drawing/2016/SVG/main" r:embed="rId10"/>
              </a:ext>
            </a:extLst>
          </a:blip>
          <a:stretch>
            <a:fillRect/>
          </a:stretch>
        </p:blipFill>
        <p:spPr>
          <a:xfrm>
            <a:off x="7895131" y="3321540"/>
            <a:ext cx="257591" cy="257591"/>
          </a:xfrm>
          <a:prstGeom prst="rect">
            <a:avLst/>
          </a:prstGeom>
        </p:spPr>
      </p:pic>
      <p:cxnSp>
        <p:nvCxnSpPr>
          <p:cNvPr id="33" name="Straight Connector 32">
            <a:extLst>
              <a:ext uri="{FF2B5EF4-FFF2-40B4-BE49-F238E27FC236}">
                <a16:creationId xmlns:a16="http://schemas.microsoft.com/office/drawing/2014/main" id="{04E8BFD0-C000-7141-B023-AF57D12E4A7D}"/>
              </a:ext>
            </a:extLst>
          </p:cNvPr>
          <p:cNvCxnSpPr>
            <a:cxnSpLocks/>
          </p:cNvCxnSpPr>
          <p:nvPr/>
        </p:nvCxnSpPr>
        <p:spPr>
          <a:xfrm>
            <a:off x="8998638" y="4993467"/>
            <a:ext cx="96678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582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BB5D82C6-8A2D-CE48-83BB-855DD2046E78}"/>
              </a:ext>
            </a:extLst>
          </p:cNvPr>
          <p:cNvSpPr txBox="1">
            <a:spLocks/>
          </p:cNvSpPr>
          <p:nvPr/>
        </p:nvSpPr>
        <p:spPr>
          <a:xfrm>
            <a:off x="354590" y="366800"/>
            <a:ext cx="11482815" cy="1213935"/>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2800" b="0" dirty="0">
                <a:solidFill>
                  <a:schemeClr val="bg1"/>
                </a:solidFill>
                <a:cs typeface="Calibri Light" panose="020F0302020204030204" pitchFamily="34" charset="0"/>
              </a:rPr>
              <a:t>Even if we come up with great </a:t>
            </a:r>
            <a:r>
              <a:rPr lang="en-US" sz="2800" b="0" dirty="0" err="1">
                <a:solidFill>
                  <a:schemeClr val="bg1"/>
                </a:solidFill>
                <a:cs typeface="Calibri Light" panose="020F0302020204030204" pitchFamily="34" charset="0"/>
              </a:rPr>
              <a:t>ansatze</a:t>
            </a:r>
            <a:r>
              <a:rPr lang="en-US" sz="2800" b="0" dirty="0">
                <a:solidFill>
                  <a:schemeClr val="bg1"/>
                </a:solidFill>
                <a:cs typeface="Calibri Light" panose="020F0302020204030204" pitchFamily="34" charset="0"/>
              </a:rPr>
              <a:t> that train beautifully in the ideal case we still have to contend with… </a:t>
            </a:r>
          </a:p>
        </p:txBody>
      </p:sp>
      <p:pic>
        <p:nvPicPr>
          <p:cNvPr id="7" name="Picture 6" descr="Graphical user interface, text, application, email&#10;&#10;Description automatically generated">
            <a:extLst>
              <a:ext uri="{FF2B5EF4-FFF2-40B4-BE49-F238E27FC236}">
                <a16:creationId xmlns:a16="http://schemas.microsoft.com/office/drawing/2014/main" id="{D621C38B-619B-E943-ABC9-5E13414E09B6}"/>
              </a:ext>
            </a:extLst>
          </p:cNvPr>
          <p:cNvPicPr>
            <a:picLocks noChangeAspect="1"/>
          </p:cNvPicPr>
          <p:nvPr/>
        </p:nvPicPr>
        <p:blipFill>
          <a:blip r:embed="rId3"/>
          <a:stretch>
            <a:fillRect/>
          </a:stretch>
        </p:blipFill>
        <p:spPr>
          <a:xfrm>
            <a:off x="463219" y="1838814"/>
            <a:ext cx="6346782" cy="1732433"/>
          </a:xfrm>
          <a:prstGeom prst="rect">
            <a:avLst/>
          </a:prstGeom>
        </p:spPr>
      </p:pic>
      <p:sp>
        <p:nvSpPr>
          <p:cNvPr id="27" name="Title 1">
            <a:extLst>
              <a:ext uri="{FF2B5EF4-FFF2-40B4-BE49-F238E27FC236}">
                <a16:creationId xmlns:a16="http://schemas.microsoft.com/office/drawing/2014/main" id="{5B2E6913-BD53-AC4F-82C0-8E271AFD98CC}"/>
              </a:ext>
            </a:extLst>
          </p:cNvPr>
          <p:cNvSpPr txBox="1">
            <a:spLocks/>
          </p:cNvSpPr>
          <p:nvPr/>
        </p:nvSpPr>
        <p:spPr>
          <a:xfrm>
            <a:off x="839273" y="1912412"/>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endParaRPr lang="en-US" b="0" dirty="0">
              <a:solidFill>
                <a:schemeClr val="tx1">
                  <a:lumMod val="85000"/>
                  <a:lumOff val="15000"/>
                </a:schemeClr>
              </a:solidFill>
              <a:latin typeface="+mn-lt"/>
              <a:cs typeface="Calibri Light" panose="020F0302020204030204" pitchFamily="34" charset="0"/>
            </a:endParaRPr>
          </a:p>
        </p:txBody>
      </p:sp>
    </p:spTree>
    <p:extLst>
      <p:ext uri="{BB962C8B-B14F-4D97-AF65-F5344CB8AC3E}">
        <p14:creationId xmlns:p14="http://schemas.microsoft.com/office/powerpoint/2010/main" val="675477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BB5D82C6-8A2D-CE48-83BB-855DD2046E78}"/>
              </a:ext>
            </a:extLst>
          </p:cNvPr>
          <p:cNvSpPr txBox="1">
            <a:spLocks/>
          </p:cNvSpPr>
          <p:nvPr/>
        </p:nvSpPr>
        <p:spPr>
          <a:xfrm>
            <a:off x="354590" y="366800"/>
            <a:ext cx="11482815" cy="1213935"/>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2800" b="0" dirty="0">
                <a:solidFill>
                  <a:schemeClr val="bg1"/>
                </a:solidFill>
                <a:cs typeface="Calibri Light" panose="020F0302020204030204" pitchFamily="34" charset="0"/>
              </a:rPr>
              <a:t>Even if we come up with great </a:t>
            </a:r>
            <a:r>
              <a:rPr lang="en-US" sz="2800" b="0" dirty="0" err="1">
                <a:solidFill>
                  <a:schemeClr val="bg1"/>
                </a:solidFill>
                <a:cs typeface="Calibri Light" panose="020F0302020204030204" pitchFamily="34" charset="0"/>
              </a:rPr>
              <a:t>ansatze</a:t>
            </a:r>
            <a:r>
              <a:rPr lang="en-US" sz="2800" b="0" dirty="0">
                <a:solidFill>
                  <a:schemeClr val="bg1"/>
                </a:solidFill>
                <a:cs typeface="Calibri Light" panose="020F0302020204030204" pitchFamily="34" charset="0"/>
              </a:rPr>
              <a:t> that train beautifully in the ideal case we still have to contend with… </a:t>
            </a:r>
          </a:p>
        </p:txBody>
      </p:sp>
      <p:pic>
        <p:nvPicPr>
          <p:cNvPr id="7" name="Picture 6" descr="Graphical user interface, text, application, email&#10;&#10;Description automatically generated">
            <a:extLst>
              <a:ext uri="{FF2B5EF4-FFF2-40B4-BE49-F238E27FC236}">
                <a16:creationId xmlns:a16="http://schemas.microsoft.com/office/drawing/2014/main" id="{D621C38B-619B-E943-ABC9-5E13414E09B6}"/>
              </a:ext>
            </a:extLst>
          </p:cNvPr>
          <p:cNvPicPr>
            <a:picLocks noChangeAspect="1"/>
          </p:cNvPicPr>
          <p:nvPr/>
        </p:nvPicPr>
        <p:blipFill>
          <a:blip r:embed="rId3"/>
          <a:stretch>
            <a:fillRect/>
          </a:stretch>
        </p:blipFill>
        <p:spPr>
          <a:xfrm>
            <a:off x="463219" y="1838814"/>
            <a:ext cx="6346782" cy="1732433"/>
          </a:xfrm>
          <a:prstGeom prst="rect">
            <a:avLst/>
          </a:prstGeom>
        </p:spPr>
      </p:pic>
      <p:sp>
        <p:nvSpPr>
          <p:cNvPr id="27" name="Title 1">
            <a:extLst>
              <a:ext uri="{FF2B5EF4-FFF2-40B4-BE49-F238E27FC236}">
                <a16:creationId xmlns:a16="http://schemas.microsoft.com/office/drawing/2014/main" id="{5B2E6913-BD53-AC4F-82C0-8E271AFD98CC}"/>
              </a:ext>
            </a:extLst>
          </p:cNvPr>
          <p:cNvSpPr txBox="1">
            <a:spLocks/>
          </p:cNvSpPr>
          <p:nvPr/>
        </p:nvSpPr>
        <p:spPr>
          <a:xfrm>
            <a:off x="839273" y="1912412"/>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endParaRPr lang="en-US" b="0" dirty="0">
              <a:solidFill>
                <a:schemeClr val="tx1">
                  <a:lumMod val="85000"/>
                  <a:lumOff val="15000"/>
                </a:schemeClr>
              </a:solidFill>
              <a:latin typeface="+mn-lt"/>
              <a:cs typeface="Calibri Light" panose="020F0302020204030204" pitchFamily="34" charset="0"/>
            </a:endParaRPr>
          </a:p>
        </p:txBody>
      </p:sp>
      <p:pic>
        <p:nvPicPr>
          <p:cNvPr id="9" name="Picture 8" descr="Diagram&#10;&#10;Description automatically generated">
            <a:extLst>
              <a:ext uri="{FF2B5EF4-FFF2-40B4-BE49-F238E27FC236}">
                <a16:creationId xmlns:a16="http://schemas.microsoft.com/office/drawing/2014/main" id="{66C90B16-7900-2C4B-B1AA-C846D2B56836}"/>
              </a:ext>
            </a:extLst>
          </p:cNvPr>
          <p:cNvPicPr>
            <a:picLocks noChangeAspect="1"/>
          </p:cNvPicPr>
          <p:nvPr/>
        </p:nvPicPr>
        <p:blipFill rotWithShape="1">
          <a:blip r:embed="rId4"/>
          <a:srcRect l="17280" r="18829" b="16126"/>
          <a:stretch/>
        </p:blipFill>
        <p:spPr>
          <a:xfrm>
            <a:off x="6305509" y="2570111"/>
            <a:ext cx="5725878" cy="4202322"/>
          </a:xfrm>
          <a:prstGeom prst="rect">
            <a:avLst/>
          </a:prstGeom>
        </p:spPr>
      </p:pic>
      <p:sp>
        <p:nvSpPr>
          <p:cNvPr id="11" name="TextBox 10">
            <a:extLst>
              <a:ext uri="{FF2B5EF4-FFF2-40B4-BE49-F238E27FC236}">
                <a16:creationId xmlns:a16="http://schemas.microsoft.com/office/drawing/2014/main" id="{BADB93EF-24B5-CB48-8F78-9B7020FD82BB}"/>
              </a:ext>
            </a:extLst>
          </p:cNvPr>
          <p:cNvSpPr txBox="1"/>
          <p:nvPr/>
        </p:nvSpPr>
        <p:spPr>
          <a:xfrm>
            <a:off x="609599" y="4234600"/>
            <a:ext cx="518461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0F7E"/>
                </a:solidFill>
              </a:rPr>
              <a:t>Cost concentrates exponentially with circuit depth in presence of noise </a:t>
            </a:r>
          </a:p>
          <a:p>
            <a:endParaRPr lang="en-US" sz="2400" dirty="0">
              <a:solidFill>
                <a:srgbClr val="000F7E"/>
              </a:solidFill>
            </a:endParaRPr>
          </a:p>
        </p:txBody>
      </p:sp>
    </p:spTree>
    <p:extLst>
      <p:ext uri="{BB962C8B-B14F-4D97-AF65-F5344CB8AC3E}">
        <p14:creationId xmlns:p14="http://schemas.microsoft.com/office/powerpoint/2010/main" val="16154674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raphical user interface, text, application, email&#10;&#10;Description automatically generated">
            <a:extLst>
              <a:ext uri="{FF2B5EF4-FFF2-40B4-BE49-F238E27FC236}">
                <a16:creationId xmlns:a16="http://schemas.microsoft.com/office/drawing/2014/main" id="{D621C38B-619B-E943-ABC9-5E13414E09B6}"/>
              </a:ext>
            </a:extLst>
          </p:cNvPr>
          <p:cNvPicPr>
            <a:picLocks noChangeAspect="1"/>
          </p:cNvPicPr>
          <p:nvPr/>
        </p:nvPicPr>
        <p:blipFill>
          <a:blip r:embed="rId3"/>
          <a:stretch>
            <a:fillRect/>
          </a:stretch>
        </p:blipFill>
        <p:spPr>
          <a:xfrm>
            <a:off x="463219" y="1838814"/>
            <a:ext cx="6346782" cy="1732433"/>
          </a:xfrm>
          <a:prstGeom prst="rect">
            <a:avLst/>
          </a:prstGeom>
        </p:spPr>
      </p:pic>
      <p:sp>
        <p:nvSpPr>
          <p:cNvPr id="27" name="Title 1">
            <a:extLst>
              <a:ext uri="{FF2B5EF4-FFF2-40B4-BE49-F238E27FC236}">
                <a16:creationId xmlns:a16="http://schemas.microsoft.com/office/drawing/2014/main" id="{5B2E6913-BD53-AC4F-82C0-8E271AFD98CC}"/>
              </a:ext>
            </a:extLst>
          </p:cNvPr>
          <p:cNvSpPr txBox="1">
            <a:spLocks/>
          </p:cNvSpPr>
          <p:nvPr/>
        </p:nvSpPr>
        <p:spPr>
          <a:xfrm>
            <a:off x="839273" y="1912412"/>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endParaRPr lang="en-US" b="0" dirty="0">
              <a:solidFill>
                <a:schemeClr val="tx1">
                  <a:lumMod val="85000"/>
                  <a:lumOff val="15000"/>
                </a:schemeClr>
              </a:solidFill>
              <a:latin typeface="+mn-lt"/>
              <a:cs typeface="Calibri Light" panose="020F0302020204030204" pitchFamily="34" charset="0"/>
            </a:endParaRPr>
          </a:p>
        </p:txBody>
      </p:sp>
      <p:pic>
        <p:nvPicPr>
          <p:cNvPr id="9" name="Picture 8" descr="Diagram&#10;&#10;Description automatically generated">
            <a:extLst>
              <a:ext uri="{FF2B5EF4-FFF2-40B4-BE49-F238E27FC236}">
                <a16:creationId xmlns:a16="http://schemas.microsoft.com/office/drawing/2014/main" id="{66C90B16-7900-2C4B-B1AA-C846D2B56836}"/>
              </a:ext>
            </a:extLst>
          </p:cNvPr>
          <p:cNvPicPr>
            <a:picLocks noChangeAspect="1"/>
          </p:cNvPicPr>
          <p:nvPr/>
        </p:nvPicPr>
        <p:blipFill rotWithShape="1">
          <a:blip r:embed="rId4"/>
          <a:srcRect l="17280" r="18829" b="16126"/>
          <a:stretch/>
        </p:blipFill>
        <p:spPr>
          <a:xfrm>
            <a:off x="6305509" y="2570111"/>
            <a:ext cx="5725878" cy="4202322"/>
          </a:xfrm>
          <a:prstGeom prst="rect">
            <a:avLst/>
          </a:prstGeom>
        </p:spPr>
      </p:pic>
      <p:sp>
        <p:nvSpPr>
          <p:cNvPr id="11" name="TextBox 10">
            <a:extLst>
              <a:ext uri="{FF2B5EF4-FFF2-40B4-BE49-F238E27FC236}">
                <a16:creationId xmlns:a16="http://schemas.microsoft.com/office/drawing/2014/main" id="{BADB93EF-24B5-CB48-8F78-9B7020FD82BB}"/>
              </a:ext>
            </a:extLst>
          </p:cNvPr>
          <p:cNvSpPr txBox="1"/>
          <p:nvPr/>
        </p:nvSpPr>
        <p:spPr>
          <a:xfrm>
            <a:off x="609599" y="4234600"/>
            <a:ext cx="5184612"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0F7E"/>
                </a:solidFill>
              </a:rPr>
              <a:t>Cost concentrates exponentially with circuit depth in presence of noise </a:t>
            </a:r>
          </a:p>
          <a:p>
            <a:pPr marL="285750" indent="-285750">
              <a:buFont typeface="Arial" panose="020B0604020202020204" pitchFamily="34" charset="0"/>
              <a:buChar char="•"/>
            </a:pPr>
            <a:endParaRPr lang="en-US" sz="2400" dirty="0">
              <a:solidFill>
                <a:srgbClr val="000F7E"/>
              </a:solidFill>
            </a:endParaRPr>
          </a:p>
          <a:p>
            <a:pPr marL="285750" indent="-285750">
              <a:buFont typeface="Arial" panose="020B0604020202020204" pitchFamily="34" charset="0"/>
              <a:buChar char="•"/>
            </a:pPr>
            <a:r>
              <a:rPr lang="en-US" sz="2400" dirty="0">
                <a:solidFill>
                  <a:srgbClr val="000F7E"/>
                </a:solidFill>
              </a:rPr>
              <a:t>Not removed by error mitigation </a:t>
            </a:r>
          </a:p>
          <a:p>
            <a:pPr marL="285750" indent="-285750">
              <a:buFont typeface="Arial" panose="020B0604020202020204" pitchFamily="34" charset="0"/>
              <a:buChar char="•"/>
            </a:pPr>
            <a:endParaRPr lang="en-US" sz="2400" dirty="0">
              <a:solidFill>
                <a:srgbClr val="000F7E"/>
              </a:solidFill>
            </a:endParaRPr>
          </a:p>
        </p:txBody>
      </p:sp>
      <p:sp>
        <p:nvSpPr>
          <p:cNvPr id="13" name="Title 1">
            <a:extLst>
              <a:ext uri="{FF2B5EF4-FFF2-40B4-BE49-F238E27FC236}">
                <a16:creationId xmlns:a16="http://schemas.microsoft.com/office/drawing/2014/main" id="{FC9B4000-113D-F94D-B194-DA96B64A1234}"/>
              </a:ext>
            </a:extLst>
          </p:cNvPr>
          <p:cNvSpPr txBox="1">
            <a:spLocks/>
          </p:cNvSpPr>
          <p:nvPr/>
        </p:nvSpPr>
        <p:spPr>
          <a:xfrm>
            <a:off x="354590" y="366800"/>
            <a:ext cx="11482815" cy="1213935"/>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2800" b="0" dirty="0">
                <a:solidFill>
                  <a:schemeClr val="bg1"/>
                </a:solidFill>
                <a:cs typeface="Calibri Light" panose="020F0302020204030204" pitchFamily="34" charset="0"/>
              </a:rPr>
              <a:t>Even if we come up with great </a:t>
            </a:r>
            <a:r>
              <a:rPr lang="en-US" sz="2800" b="0" dirty="0" err="1">
                <a:solidFill>
                  <a:schemeClr val="bg1"/>
                </a:solidFill>
                <a:cs typeface="Calibri Light" panose="020F0302020204030204" pitchFamily="34" charset="0"/>
              </a:rPr>
              <a:t>ansatze</a:t>
            </a:r>
            <a:r>
              <a:rPr lang="en-US" sz="2800" b="0" dirty="0">
                <a:solidFill>
                  <a:schemeClr val="bg1"/>
                </a:solidFill>
                <a:cs typeface="Calibri Light" panose="020F0302020204030204" pitchFamily="34" charset="0"/>
              </a:rPr>
              <a:t> that train beautifully in the ideal case we still have to contend with… </a:t>
            </a:r>
          </a:p>
        </p:txBody>
      </p:sp>
    </p:spTree>
    <p:extLst>
      <p:ext uri="{BB962C8B-B14F-4D97-AF65-F5344CB8AC3E}">
        <p14:creationId xmlns:p14="http://schemas.microsoft.com/office/powerpoint/2010/main" val="30129904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BB5D82C6-8A2D-CE48-83BB-855DD2046E78}"/>
              </a:ext>
            </a:extLst>
          </p:cNvPr>
          <p:cNvSpPr txBox="1">
            <a:spLocks/>
          </p:cNvSpPr>
          <p:nvPr/>
        </p:nvSpPr>
        <p:spPr>
          <a:xfrm>
            <a:off x="839273" y="4589190"/>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200" b="0" dirty="0">
                <a:solidFill>
                  <a:schemeClr val="tx1"/>
                </a:solidFill>
                <a:latin typeface="Calibri Light" panose="020F0302020204030204" pitchFamily="34" charset="0"/>
                <a:cs typeface="Calibri Light" panose="020F0302020204030204" pitchFamily="34" charset="0"/>
              </a:rPr>
              <a:t>Are variational quantum algorithms really ideal for the NISQ era?</a:t>
            </a:r>
          </a:p>
        </p:txBody>
      </p:sp>
      <p:pic>
        <p:nvPicPr>
          <p:cNvPr id="26" name="Picture 25" descr="A picture containing text, orange&#10;&#10;Description automatically generated">
            <a:extLst>
              <a:ext uri="{FF2B5EF4-FFF2-40B4-BE49-F238E27FC236}">
                <a16:creationId xmlns:a16="http://schemas.microsoft.com/office/drawing/2014/main" id="{4CA90D44-698C-B349-8929-D4DCDEE0AC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53586" y="1971893"/>
            <a:ext cx="2333423" cy="2333423"/>
          </a:xfrm>
          <a:prstGeom prst="rect">
            <a:avLst/>
          </a:prstGeom>
        </p:spPr>
      </p:pic>
      <p:pic>
        <p:nvPicPr>
          <p:cNvPr id="27" name="Picture 26" descr="A picture containing text, electronics, computer, display&#10;&#10;Description automatically generated">
            <a:extLst>
              <a:ext uri="{FF2B5EF4-FFF2-40B4-BE49-F238E27FC236}">
                <a16:creationId xmlns:a16="http://schemas.microsoft.com/office/drawing/2014/main" id="{7F64E784-1DE8-F247-85D5-42A179BA49F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20341" y="2029754"/>
            <a:ext cx="3742700" cy="2275562"/>
          </a:xfrm>
          <a:prstGeom prst="rect">
            <a:avLst/>
          </a:prstGeom>
        </p:spPr>
      </p:pic>
      <p:pic>
        <p:nvPicPr>
          <p:cNvPr id="29" name="Picture 28" descr="A picture containing indoor&#10;&#10;Description automatically generated">
            <a:extLst>
              <a:ext uri="{FF2B5EF4-FFF2-40B4-BE49-F238E27FC236}">
                <a16:creationId xmlns:a16="http://schemas.microsoft.com/office/drawing/2014/main" id="{2BB07A21-AE94-7949-A443-104B836BBD8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77995" y="2029754"/>
            <a:ext cx="2441626" cy="2050751"/>
          </a:xfrm>
          <a:prstGeom prst="rect">
            <a:avLst/>
          </a:prstGeom>
        </p:spPr>
      </p:pic>
      <p:sp>
        <p:nvSpPr>
          <p:cNvPr id="31" name="TextBox 30">
            <a:extLst>
              <a:ext uri="{FF2B5EF4-FFF2-40B4-BE49-F238E27FC236}">
                <a16:creationId xmlns:a16="http://schemas.microsoft.com/office/drawing/2014/main" id="{46A585B2-1B0F-EB40-8B7F-BC4EECE97609}"/>
              </a:ext>
            </a:extLst>
          </p:cNvPr>
          <p:cNvSpPr txBox="1"/>
          <p:nvPr/>
        </p:nvSpPr>
        <p:spPr>
          <a:xfrm>
            <a:off x="8282298" y="2538439"/>
            <a:ext cx="3742700" cy="1200329"/>
          </a:xfrm>
          <a:prstGeom prst="rect">
            <a:avLst/>
          </a:prstGeom>
          <a:noFill/>
        </p:spPr>
        <p:txBody>
          <a:bodyPr wrap="square">
            <a:spAutoFit/>
          </a:bodyPr>
          <a:lstStyle/>
          <a:p>
            <a:pPr algn="ctr"/>
            <a:r>
              <a:rPr lang="en-US" sz="2400" i="1" dirty="0"/>
              <a:t>“Trick to using a noisy quantum computer? Use it as little as possible.” </a:t>
            </a:r>
          </a:p>
        </p:txBody>
      </p:sp>
      <p:sp>
        <p:nvSpPr>
          <p:cNvPr id="35" name="Title 1">
            <a:extLst>
              <a:ext uri="{FF2B5EF4-FFF2-40B4-BE49-F238E27FC236}">
                <a16:creationId xmlns:a16="http://schemas.microsoft.com/office/drawing/2014/main" id="{29557ACF-FC9E-B64B-A713-0F4C93866F11}"/>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Tree>
    <p:extLst>
      <p:ext uri="{BB962C8B-B14F-4D97-AF65-F5344CB8AC3E}">
        <p14:creationId xmlns:p14="http://schemas.microsoft.com/office/powerpoint/2010/main" val="27501353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picture containing text, orange&#10;&#10;Description automatically generated">
            <a:extLst>
              <a:ext uri="{FF2B5EF4-FFF2-40B4-BE49-F238E27FC236}">
                <a16:creationId xmlns:a16="http://schemas.microsoft.com/office/drawing/2014/main" id="{4CA90D44-698C-B349-8929-D4DCDEE0AC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53586" y="1971893"/>
            <a:ext cx="2333423" cy="2333423"/>
          </a:xfrm>
          <a:prstGeom prst="rect">
            <a:avLst/>
          </a:prstGeom>
        </p:spPr>
      </p:pic>
      <p:pic>
        <p:nvPicPr>
          <p:cNvPr id="27" name="Picture 26" descr="A picture containing text, electronics, computer, display&#10;&#10;Description automatically generated">
            <a:extLst>
              <a:ext uri="{FF2B5EF4-FFF2-40B4-BE49-F238E27FC236}">
                <a16:creationId xmlns:a16="http://schemas.microsoft.com/office/drawing/2014/main" id="{7F64E784-1DE8-F247-85D5-42A179BA49F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20341" y="2029754"/>
            <a:ext cx="3742700" cy="2275562"/>
          </a:xfrm>
          <a:prstGeom prst="rect">
            <a:avLst/>
          </a:prstGeom>
        </p:spPr>
      </p:pic>
      <p:pic>
        <p:nvPicPr>
          <p:cNvPr id="29" name="Picture 28" descr="A picture containing indoor&#10;&#10;Description automatically generated">
            <a:extLst>
              <a:ext uri="{FF2B5EF4-FFF2-40B4-BE49-F238E27FC236}">
                <a16:creationId xmlns:a16="http://schemas.microsoft.com/office/drawing/2014/main" id="{2BB07A21-AE94-7949-A443-104B836BBD8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77995" y="2029754"/>
            <a:ext cx="2441626" cy="2050751"/>
          </a:xfrm>
          <a:prstGeom prst="rect">
            <a:avLst/>
          </a:prstGeom>
        </p:spPr>
      </p:pic>
      <p:sp>
        <p:nvSpPr>
          <p:cNvPr id="31" name="TextBox 30">
            <a:extLst>
              <a:ext uri="{FF2B5EF4-FFF2-40B4-BE49-F238E27FC236}">
                <a16:creationId xmlns:a16="http://schemas.microsoft.com/office/drawing/2014/main" id="{46A585B2-1B0F-EB40-8B7F-BC4EECE97609}"/>
              </a:ext>
            </a:extLst>
          </p:cNvPr>
          <p:cNvSpPr txBox="1"/>
          <p:nvPr/>
        </p:nvSpPr>
        <p:spPr>
          <a:xfrm>
            <a:off x="8282298" y="2538439"/>
            <a:ext cx="3742700" cy="1200329"/>
          </a:xfrm>
          <a:prstGeom prst="rect">
            <a:avLst/>
          </a:prstGeom>
          <a:noFill/>
        </p:spPr>
        <p:txBody>
          <a:bodyPr wrap="square">
            <a:spAutoFit/>
          </a:bodyPr>
          <a:lstStyle/>
          <a:p>
            <a:pPr algn="ctr"/>
            <a:r>
              <a:rPr lang="en-US" sz="2400" i="1" dirty="0"/>
              <a:t>“Trick to using a noisy quantum computer? Use it as little as possible.” </a:t>
            </a:r>
          </a:p>
        </p:txBody>
      </p:sp>
      <p:sp>
        <p:nvSpPr>
          <p:cNvPr id="6" name="TextBox 5">
            <a:extLst>
              <a:ext uri="{FF2B5EF4-FFF2-40B4-BE49-F238E27FC236}">
                <a16:creationId xmlns:a16="http://schemas.microsoft.com/office/drawing/2014/main" id="{292BFC66-EB07-0147-83A1-3DB731C74733}"/>
              </a:ext>
            </a:extLst>
          </p:cNvPr>
          <p:cNvSpPr txBox="1"/>
          <p:nvPr/>
        </p:nvSpPr>
        <p:spPr>
          <a:xfrm>
            <a:off x="839273" y="5288340"/>
            <a:ext cx="10854655" cy="1200329"/>
          </a:xfrm>
          <a:prstGeom prst="rect">
            <a:avLst/>
          </a:prstGeom>
          <a:noFill/>
        </p:spPr>
        <p:txBody>
          <a:bodyPr wrap="square" rtlCol="0">
            <a:spAutoFit/>
          </a:bodyPr>
          <a:lstStyle/>
          <a:p>
            <a:r>
              <a:rPr lang="en-US" sz="2400" dirty="0">
                <a:solidFill>
                  <a:srgbClr val="80003F"/>
                </a:solidFill>
              </a:rPr>
              <a:t>Open question!</a:t>
            </a:r>
          </a:p>
          <a:p>
            <a:endParaRPr lang="en-US" sz="2400" dirty="0">
              <a:solidFill>
                <a:srgbClr val="80003F"/>
              </a:solidFill>
            </a:endParaRPr>
          </a:p>
          <a:p>
            <a:endParaRPr lang="en-US" sz="2400" dirty="0">
              <a:solidFill>
                <a:srgbClr val="80003F"/>
              </a:solidFill>
            </a:endParaRPr>
          </a:p>
        </p:txBody>
      </p:sp>
      <p:sp>
        <p:nvSpPr>
          <p:cNvPr id="13" name="Title 1">
            <a:extLst>
              <a:ext uri="{FF2B5EF4-FFF2-40B4-BE49-F238E27FC236}">
                <a16:creationId xmlns:a16="http://schemas.microsoft.com/office/drawing/2014/main" id="{0E450BC2-B4C2-824B-883A-969993A810C4}"/>
              </a:ext>
            </a:extLst>
          </p:cNvPr>
          <p:cNvSpPr txBox="1">
            <a:spLocks/>
          </p:cNvSpPr>
          <p:nvPr/>
        </p:nvSpPr>
        <p:spPr>
          <a:xfrm>
            <a:off x="839273" y="4589190"/>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200" b="0" dirty="0">
                <a:solidFill>
                  <a:schemeClr val="tx1"/>
                </a:solidFill>
                <a:latin typeface="Calibri Light" panose="020F0302020204030204" pitchFamily="34" charset="0"/>
                <a:cs typeface="Calibri Light" panose="020F0302020204030204" pitchFamily="34" charset="0"/>
              </a:rPr>
              <a:t>Are variational quantum algorithms really ideal for the NISQ era?</a:t>
            </a:r>
          </a:p>
        </p:txBody>
      </p:sp>
      <p:sp>
        <p:nvSpPr>
          <p:cNvPr id="15" name="Title 1">
            <a:extLst>
              <a:ext uri="{FF2B5EF4-FFF2-40B4-BE49-F238E27FC236}">
                <a16:creationId xmlns:a16="http://schemas.microsoft.com/office/drawing/2014/main" id="{D73141F5-CEE9-1C44-A6C2-011B5DED4EBC}"/>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Tree>
    <p:extLst>
      <p:ext uri="{BB962C8B-B14F-4D97-AF65-F5344CB8AC3E}">
        <p14:creationId xmlns:p14="http://schemas.microsoft.com/office/powerpoint/2010/main" val="14304230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picture containing text, orange&#10;&#10;Description automatically generated">
            <a:extLst>
              <a:ext uri="{FF2B5EF4-FFF2-40B4-BE49-F238E27FC236}">
                <a16:creationId xmlns:a16="http://schemas.microsoft.com/office/drawing/2014/main" id="{4CA90D44-698C-B349-8929-D4DCDEE0AC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53586" y="1971893"/>
            <a:ext cx="2333423" cy="2333423"/>
          </a:xfrm>
          <a:prstGeom prst="rect">
            <a:avLst/>
          </a:prstGeom>
        </p:spPr>
      </p:pic>
      <p:pic>
        <p:nvPicPr>
          <p:cNvPr id="27" name="Picture 26" descr="A picture containing text, electronics, computer, display&#10;&#10;Description automatically generated">
            <a:extLst>
              <a:ext uri="{FF2B5EF4-FFF2-40B4-BE49-F238E27FC236}">
                <a16:creationId xmlns:a16="http://schemas.microsoft.com/office/drawing/2014/main" id="{7F64E784-1DE8-F247-85D5-42A179BA49F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20341" y="2029754"/>
            <a:ext cx="3742700" cy="2275562"/>
          </a:xfrm>
          <a:prstGeom prst="rect">
            <a:avLst/>
          </a:prstGeom>
        </p:spPr>
      </p:pic>
      <p:pic>
        <p:nvPicPr>
          <p:cNvPr id="29" name="Picture 28" descr="A picture containing indoor&#10;&#10;Description automatically generated">
            <a:extLst>
              <a:ext uri="{FF2B5EF4-FFF2-40B4-BE49-F238E27FC236}">
                <a16:creationId xmlns:a16="http://schemas.microsoft.com/office/drawing/2014/main" id="{2BB07A21-AE94-7949-A443-104B836BBD8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77995" y="2029754"/>
            <a:ext cx="2441626" cy="2050751"/>
          </a:xfrm>
          <a:prstGeom prst="rect">
            <a:avLst/>
          </a:prstGeom>
        </p:spPr>
      </p:pic>
      <p:sp>
        <p:nvSpPr>
          <p:cNvPr id="31" name="TextBox 30">
            <a:extLst>
              <a:ext uri="{FF2B5EF4-FFF2-40B4-BE49-F238E27FC236}">
                <a16:creationId xmlns:a16="http://schemas.microsoft.com/office/drawing/2014/main" id="{46A585B2-1B0F-EB40-8B7F-BC4EECE97609}"/>
              </a:ext>
            </a:extLst>
          </p:cNvPr>
          <p:cNvSpPr txBox="1"/>
          <p:nvPr/>
        </p:nvSpPr>
        <p:spPr>
          <a:xfrm>
            <a:off x="8282298" y="2538439"/>
            <a:ext cx="3742700" cy="1200329"/>
          </a:xfrm>
          <a:prstGeom prst="rect">
            <a:avLst/>
          </a:prstGeom>
          <a:noFill/>
        </p:spPr>
        <p:txBody>
          <a:bodyPr wrap="square">
            <a:spAutoFit/>
          </a:bodyPr>
          <a:lstStyle/>
          <a:p>
            <a:pPr algn="ctr"/>
            <a:r>
              <a:rPr lang="en-US" sz="2400" i="1" dirty="0"/>
              <a:t>“Trick to using a noisy quantum computer? Use it as little as possible.” </a:t>
            </a:r>
          </a:p>
        </p:txBody>
      </p:sp>
      <p:sp>
        <p:nvSpPr>
          <p:cNvPr id="6" name="TextBox 5">
            <a:extLst>
              <a:ext uri="{FF2B5EF4-FFF2-40B4-BE49-F238E27FC236}">
                <a16:creationId xmlns:a16="http://schemas.microsoft.com/office/drawing/2014/main" id="{292BFC66-EB07-0147-83A1-3DB731C74733}"/>
              </a:ext>
            </a:extLst>
          </p:cNvPr>
          <p:cNvSpPr txBox="1"/>
          <p:nvPr/>
        </p:nvSpPr>
        <p:spPr>
          <a:xfrm>
            <a:off x="839273" y="5288340"/>
            <a:ext cx="10854655" cy="1200329"/>
          </a:xfrm>
          <a:prstGeom prst="rect">
            <a:avLst/>
          </a:prstGeom>
          <a:noFill/>
        </p:spPr>
        <p:txBody>
          <a:bodyPr wrap="square" rtlCol="0">
            <a:spAutoFit/>
          </a:bodyPr>
          <a:lstStyle/>
          <a:p>
            <a:r>
              <a:rPr lang="en-US" sz="2400" dirty="0">
                <a:solidFill>
                  <a:srgbClr val="80003F"/>
                </a:solidFill>
              </a:rPr>
              <a:t>Open question! But trying to get them to work is certainly a fun challenge.</a:t>
            </a:r>
          </a:p>
          <a:p>
            <a:endParaRPr lang="en-US" sz="2400" dirty="0">
              <a:solidFill>
                <a:srgbClr val="80003F"/>
              </a:solidFill>
            </a:endParaRPr>
          </a:p>
          <a:p>
            <a:endParaRPr lang="en-US" sz="2400" dirty="0">
              <a:solidFill>
                <a:srgbClr val="80003F"/>
              </a:solidFill>
            </a:endParaRPr>
          </a:p>
        </p:txBody>
      </p:sp>
      <p:sp>
        <p:nvSpPr>
          <p:cNvPr id="13" name="Title 1">
            <a:extLst>
              <a:ext uri="{FF2B5EF4-FFF2-40B4-BE49-F238E27FC236}">
                <a16:creationId xmlns:a16="http://schemas.microsoft.com/office/drawing/2014/main" id="{0E450BC2-B4C2-824B-883A-969993A810C4}"/>
              </a:ext>
            </a:extLst>
          </p:cNvPr>
          <p:cNvSpPr txBox="1">
            <a:spLocks/>
          </p:cNvSpPr>
          <p:nvPr/>
        </p:nvSpPr>
        <p:spPr>
          <a:xfrm>
            <a:off x="839273" y="4589190"/>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200" b="0" dirty="0">
                <a:solidFill>
                  <a:schemeClr val="tx1"/>
                </a:solidFill>
                <a:latin typeface="Calibri Light" panose="020F0302020204030204" pitchFamily="34" charset="0"/>
                <a:cs typeface="Calibri Light" panose="020F0302020204030204" pitchFamily="34" charset="0"/>
              </a:rPr>
              <a:t>Are variational quantum algorithms really ideal for the NISQ era?</a:t>
            </a:r>
          </a:p>
        </p:txBody>
      </p:sp>
      <p:sp>
        <p:nvSpPr>
          <p:cNvPr id="15" name="Title 1">
            <a:extLst>
              <a:ext uri="{FF2B5EF4-FFF2-40B4-BE49-F238E27FC236}">
                <a16:creationId xmlns:a16="http://schemas.microsoft.com/office/drawing/2014/main" id="{D73141F5-CEE9-1C44-A6C2-011B5DED4EBC}"/>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Tree>
    <p:extLst>
      <p:ext uri="{BB962C8B-B14F-4D97-AF65-F5344CB8AC3E}">
        <p14:creationId xmlns:p14="http://schemas.microsoft.com/office/powerpoint/2010/main" val="35979213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picture containing text, orange&#10;&#10;Description automatically generated">
            <a:extLst>
              <a:ext uri="{FF2B5EF4-FFF2-40B4-BE49-F238E27FC236}">
                <a16:creationId xmlns:a16="http://schemas.microsoft.com/office/drawing/2014/main" id="{4CA90D44-698C-B349-8929-D4DCDEE0AC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53586" y="1971893"/>
            <a:ext cx="2333423" cy="2333423"/>
          </a:xfrm>
          <a:prstGeom prst="rect">
            <a:avLst/>
          </a:prstGeom>
        </p:spPr>
      </p:pic>
      <p:pic>
        <p:nvPicPr>
          <p:cNvPr id="27" name="Picture 26" descr="A picture containing text, electronics, computer, display&#10;&#10;Description automatically generated">
            <a:extLst>
              <a:ext uri="{FF2B5EF4-FFF2-40B4-BE49-F238E27FC236}">
                <a16:creationId xmlns:a16="http://schemas.microsoft.com/office/drawing/2014/main" id="{7F64E784-1DE8-F247-85D5-42A179BA49F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20341" y="2029754"/>
            <a:ext cx="3742700" cy="2275562"/>
          </a:xfrm>
          <a:prstGeom prst="rect">
            <a:avLst/>
          </a:prstGeom>
        </p:spPr>
      </p:pic>
      <p:pic>
        <p:nvPicPr>
          <p:cNvPr id="29" name="Picture 28" descr="A picture containing indoor&#10;&#10;Description automatically generated">
            <a:extLst>
              <a:ext uri="{FF2B5EF4-FFF2-40B4-BE49-F238E27FC236}">
                <a16:creationId xmlns:a16="http://schemas.microsoft.com/office/drawing/2014/main" id="{2BB07A21-AE94-7949-A443-104B836BBD8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77995" y="2029754"/>
            <a:ext cx="2441626" cy="2050751"/>
          </a:xfrm>
          <a:prstGeom prst="rect">
            <a:avLst/>
          </a:prstGeom>
        </p:spPr>
      </p:pic>
      <p:sp>
        <p:nvSpPr>
          <p:cNvPr id="31" name="TextBox 30">
            <a:extLst>
              <a:ext uri="{FF2B5EF4-FFF2-40B4-BE49-F238E27FC236}">
                <a16:creationId xmlns:a16="http://schemas.microsoft.com/office/drawing/2014/main" id="{46A585B2-1B0F-EB40-8B7F-BC4EECE97609}"/>
              </a:ext>
            </a:extLst>
          </p:cNvPr>
          <p:cNvSpPr txBox="1"/>
          <p:nvPr/>
        </p:nvSpPr>
        <p:spPr>
          <a:xfrm>
            <a:off x="8282298" y="2538439"/>
            <a:ext cx="3742700" cy="1200329"/>
          </a:xfrm>
          <a:prstGeom prst="rect">
            <a:avLst/>
          </a:prstGeom>
          <a:noFill/>
        </p:spPr>
        <p:txBody>
          <a:bodyPr wrap="square">
            <a:spAutoFit/>
          </a:bodyPr>
          <a:lstStyle/>
          <a:p>
            <a:pPr algn="ctr"/>
            <a:r>
              <a:rPr lang="en-US" sz="2400" i="1" dirty="0">
                <a:solidFill>
                  <a:srgbClr val="009193"/>
                </a:solidFill>
              </a:rPr>
              <a:t>“Trick to using a noisy quantum computer? Use it as little as possible.” </a:t>
            </a:r>
          </a:p>
        </p:txBody>
      </p:sp>
      <p:sp>
        <p:nvSpPr>
          <p:cNvPr id="6" name="TextBox 5">
            <a:extLst>
              <a:ext uri="{FF2B5EF4-FFF2-40B4-BE49-F238E27FC236}">
                <a16:creationId xmlns:a16="http://schemas.microsoft.com/office/drawing/2014/main" id="{292BFC66-EB07-0147-83A1-3DB731C74733}"/>
              </a:ext>
            </a:extLst>
          </p:cNvPr>
          <p:cNvSpPr txBox="1"/>
          <p:nvPr/>
        </p:nvSpPr>
        <p:spPr>
          <a:xfrm>
            <a:off x="839273" y="5288340"/>
            <a:ext cx="10854655" cy="1569660"/>
          </a:xfrm>
          <a:prstGeom prst="rect">
            <a:avLst/>
          </a:prstGeom>
          <a:noFill/>
        </p:spPr>
        <p:txBody>
          <a:bodyPr wrap="square" rtlCol="0">
            <a:spAutoFit/>
          </a:bodyPr>
          <a:lstStyle/>
          <a:p>
            <a:r>
              <a:rPr lang="en-US" sz="2400" dirty="0">
                <a:solidFill>
                  <a:srgbClr val="80003F"/>
                </a:solidFill>
              </a:rPr>
              <a:t>Open question! But trying to get them to work is certainly a fun challenge.</a:t>
            </a:r>
          </a:p>
          <a:p>
            <a:endParaRPr lang="en-US" sz="2400" dirty="0">
              <a:solidFill>
                <a:srgbClr val="80003F"/>
              </a:solidFill>
            </a:endParaRPr>
          </a:p>
          <a:p>
            <a:r>
              <a:rPr lang="en-US" sz="2400" dirty="0">
                <a:solidFill>
                  <a:srgbClr val="009193"/>
                </a:solidFill>
              </a:rPr>
              <a:t>Also worth exploring other hybrid quantum-classical methods.</a:t>
            </a:r>
          </a:p>
          <a:p>
            <a:endParaRPr lang="en-US" sz="2400" dirty="0">
              <a:solidFill>
                <a:srgbClr val="80003F"/>
              </a:solidFill>
            </a:endParaRPr>
          </a:p>
        </p:txBody>
      </p:sp>
      <p:sp>
        <p:nvSpPr>
          <p:cNvPr id="13" name="Title 1">
            <a:extLst>
              <a:ext uri="{FF2B5EF4-FFF2-40B4-BE49-F238E27FC236}">
                <a16:creationId xmlns:a16="http://schemas.microsoft.com/office/drawing/2014/main" id="{0E450BC2-B4C2-824B-883A-969993A810C4}"/>
              </a:ext>
            </a:extLst>
          </p:cNvPr>
          <p:cNvSpPr txBox="1">
            <a:spLocks/>
          </p:cNvSpPr>
          <p:nvPr/>
        </p:nvSpPr>
        <p:spPr>
          <a:xfrm>
            <a:off x="839273" y="4589190"/>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200" b="0" dirty="0">
                <a:solidFill>
                  <a:schemeClr val="tx1"/>
                </a:solidFill>
                <a:latin typeface="Calibri Light" panose="020F0302020204030204" pitchFamily="34" charset="0"/>
                <a:cs typeface="Calibri Light" panose="020F0302020204030204" pitchFamily="34" charset="0"/>
              </a:rPr>
              <a:t>Are variational quantum algorithms really ideal for the NISQ era?</a:t>
            </a:r>
          </a:p>
        </p:txBody>
      </p:sp>
      <p:sp>
        <p:nvSpPr>
          <p:cNvPr id="15" name="Title 1">
            <a:extLst>
              <a:ext uri="{FF2B5EF4-FFF2-40B4-BE49-F238E27FC236}">
                <a16:creationId xmlns:a16="http://schemas.microsoft.com/office/drawing/2014/main" id="{D73141F5-CEE9-1C44-A6C2-011B5DED4EBC}"/>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Where does this leave us? </a:t>
            </a:r>
            <a:endParaRPr lang="en-US" sz="2700" dirty="0">
              <a:solidFill>
                <a:schemeClr val="bg1"/>
              </a:solidFill>
            </a:endParaRPr>
          </a:p>
        </p:txBody>
      </p:sp>
    </p:spTree>
    <p:extLst>
      <p:ext uri="{BB962C8B-B14F-4D97-AF65-F5344CB8AC3E}">
        <p14:creationId xmlns:p14="http://schemas.microsoft.com/office/powerpoint/2010/main" val="27118650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2BFC66-EB07-0147-83A1-3DB731C74733}"/>
              </a:ext>
            </a:extLst>
          </p:cNvPr>
          <p:cNvSpPr txBox="1"/>
          <p:nvPr/>
        </p:nvSpPr>
        <p:spPr>
          <a:xfrm>
            <a:off x="794117" y="2195185"/>
            <a:ext cx="10854655" cy="3785652"/>
          </a:xfrm>
          <a:prstGeom prst="rect">
            <a:avLst/>
          </a:prstGeom>
          <a:noFill/>
        </p:spPr>
        <p:txBody>
          <a:bodyPr wrap="square" rtlCol="0">
            <a:spAutoFit/>
          </a:bodyPr>
          <a:lstStyle/>
          <a:p>
            <a:pPr marL="342900" indent="-342900">
              <a:buFontTx/>
              <a:buChar char="-"/>
            </a:pPr>
            <a:r>
              <a:rPr lang="en-US" sz="2400" dirty="0"/>
              <a:t>Have a go at constructing local costs</a:t>
            </a:r>
          </a:p>
          <a:p>
            <a:pPr marL="342900" indent="-342900">
              <a:buFontTx/>
              <a:buChar char="-"/>
            </a:pPr>
            <a:endParaRPr lang="en-US" sz="2400" dirty="0"/>
          </a:p>
          <a:p>
            <a:pPr marL="342900" indent="-342900">
              <a:buFontTx/>
              <a:buChar char="-"/>
            </a:pPr>
            <a:endParaRPr lang="en-US" sz="2400" dirty="0"/>
          </a:p>
          <a:p>
            <a:pPr marL="342900" indent="-342900">
              <a:buFontTx/>
              <a:buChar char="-"/>
            </a:pPr>
            <a:r>
              <a:rPr lang="en-US" sz="2400" dirty="0"/>
              <a:t>Go through original barren plateau proof</a:t>
            </a:r>
          </a:p>
          <a:p>
            <a:pPr marL="342900" indent="-342900">
              <a:buFontTx/>
              <a:buChar char="-"/>
            </a:pPr>
            <a:endParaRPr lang="en-US" sz="2400" dirty="0"/>
          </a:p>
          <a:p>
            <a:pPr marL="342900" indent="-342900">
              <a:buFontTx/>
              <a:buChar char="-"/>
            </a:pPr>
            <a:r>
              <a:rPr lang="en-US" sz="2400" dirty="0"/>
              <a:t>Go through original local cost proof</a:t>
            </a:r>
          </a:p>
          <a:p>
            <a:pPr marL="342900" indent="-342900">
              <a:buFontTx/>
              <a:buChar char="-"/>
            </a:pPr>
            <a:endParaRPr lang="en-US" sz="2400" dirty="0"/>
          </a:p>
          <a:p>
            <a:pPr marL="342900" indent="-342900">
              <a:buFontTx/>
              <a:buChar char="-"/>
            </a:pPr>
            <a:endParaRPr lang="en-US" sz="2400" dirty="0"/>
          </a:p>
          <a:p>
            <a:pPr marL="342900" indent="-342900">
              <a:buFontTx/>
              <a:buChar char="-"/>
            </a:pPr>
            <a:r>
              <a:rPr lang="en-US" sz="2400" dirty="0"/>
              <a:t>Run </a:t>
            </a:r>
            <a:r>
              <a:rPr lang="en-US" sz="2400" dirty="0" err="1"/>
              <a:t>numerics</a:t>
            </a:r>
            <a:r>
              <a:rPr lang="en-US" sz="2400" dirty="0"/>
              <a:t> demonstrating barren plateaus </a:t>
            </a:r>
          </a:p>
          <a:p>
            <a:endParaRPr lang="en-US" sz="2400" dirty="0">
              <a:solidFill>
                <a:srgbClr val="80003F"/>
              </a:solidFill>
            </a:endParaRPr>
          </a:p>
        </p:txBody>
      </p:sp>
      <p:sp>
        <p:nvSpPr>
          <p:cNvPr id="15" name="Title 1">
            <a:extLst>
              <a:ext uri="{FF2B5EF4-FFF2-40B4-BE49-F238E27FC236}">
                <a16:creationId xmlns:a16="http://schemas.microsoft.com/office/drawing/2014/main" id="{D73141F5-CEE9-1C44-A6C2-011B5DED4EBC}"/>
              </a:ext>
            </a:extLst>
          </p:cNvPr>
          <p:cNvSpPr>
            <a:spLocks noGrp="1"/>
          </p:cNvSpPr>
          <p:nvPr>
            <p:ph type="title"/>
          </p:nvPr>
        </p:nvSpPr>
        <p:spPr>
          <a:xfrm>
            <a:off x="908178" y="278535"/>
            <a:ext cx="9895951" cy="1033669"/>
          </a:xfrm>
        </p:spPr>
        <p:txBody>
          <a:bodyPr>
            <a:normAutofit/>
          </a:bodyPr>
          <a:lstStyle/>
          <a:p>
            <a:r>
              <a:rPr lang="en-GB" sz="4000" dirty="0">
                <a:solidFill>
                  <a:schemeClr val="bg1"/>
                </a:solidFill>
                <a:latin typeface="Calibri Light" panose="020F0302020204030204" pitchFamily="34" charset="0"/>
                <a:cs typeface="Calibri Light" panose="020F0302020204030204" pitchFamily="34" charset="0"/>
              </a:rPr>
              <a:t>To do:</a:t>
            </a:r>
            <a:endParaRPr lang="en-US" sz="2700" dirty="0">
              <a:solidFill>
                <a:schemeClr val="bg1"/>
              </a:solidFill>
            </a:endParaRPr>
          </a:p>
        </p:txBody>
      </p:sp>
    </p:spTree>
    <p:extLst>
      <p:ext uri="{BB962C8B-B14F-4D97-AF65-F5344CB8AC3E}">
        <p14:creationId xmlns:p14="http://schemas.microsoft.com/office/powerpoint/2010/main" val="28608994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68FD-A81F-3A4D-ACD6-CCFB13ABA1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80C9EC-045C-7743-A899-ECA23515AE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14254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1017-D4A5-B742-9880-766FF87CC2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73C834-0469-064A-94E1-E01E993034C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16972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pic>
        <p:nvPicPr>
          <p:cNvPr id="4" name="Picture 3" descr="A picture containing cage&#10;&#10;Description automatically generated">
            <a:extLst>
              <a:ext uri="{FF2B5EF4-FFF2-40B4-BE49-F238E27FC236}">
                <a16:creationId xmlns:a16="http://schemas.microsoft.com/office/drawing/2014/main" id="{CB5A7F23-FFCB-9947-A720-B0DAA6B96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01589" y="2381189"/>
            <a:ext cx="1121260" cy="1710340"/>
          </a:xfrm>
          <a:prstGeom prst="rect">
            <a:avLst/>
          </a:prstGeom>
        </p:spPr>
      </p:pic>
      <p:sp>
        <p:nvSpPr>
          <p:cNvPr id="18" name="TextBox 17">
            <a:extLst>
              <a:ext uri="{FF2B5EF4-FFF2-40B4-BE49-F238E27FC236}">
                <a16:creationId xmlns:a16="http://schemas.microsoft.com/office/drawing/2014/main" id="{1D793C6D-8EED-A942-B710-67CF4B2BB9C5}"/>
              </a:ext>
            </a:extLst>
          </p:cNvPr>
          <p:cNvSpPr txBox="1"/>
          <p:nvPr/>
        </p:nvSpPr>
        <p:spPr>
          <a:xfrm>
            <a:off x="10474982" y="1727685"/>
            <a:ext cx="1374474" cy="923330"/>
          </a:xfrm>
          <a:prstGeom prst="rect">
            <a:avLst/>
          </a:prstGeom>
          <a:noFill/>
        </p:spPr>
        <p:txBody>
          <a:bodyPr wrap="square" rtlCol="0">
            <a:spAutoFit/>
          </a:bodyPr>
          <a:lstStyle/>
          <a:p>
            <a:pPr algn="ctr"/>
            <a:r>
              <a:rPr lang="en-US" dirty="0"/>
              <a:t>IBMQ</a:t>
            </a:r>
          </a:p>
          <a:p>
            <a:pPr algn="ctr"/>
            <a:r>
              <a:rPr lang="en-US" dirty="0">
                <a:solidFill>
                  <a:srgbClr val="C00000"/>
                </a:solidFill>
              </a:rPr>
              <a:t>127 qubits</a:t>
            </a:r>
          </a:p>
          <a:p>
            <a:pPr algn="ctr"/>
            <a:endParaRPr lang="en-US" dirty="0"/>
          </a:p>
        </p:txBody>
      </p:sp>
      <p:pic>
        <p:nvPicPr>
          <p:cNvPr id="23" name="Picture 22" descr="Graphical user interface, logo&#10;&#10;Description automatically generated">
            <a:extLst>
              <a:ext uri="{FF2B5EF4-FFF2-40B4-BE49-F238E27FC236}">
                <a16:creationId xmlns:a16="http://schemas.microsoft.com/office/drawing/2014/main" id="{F7AC4DD8-2060-A44B-B851-81511BF524E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9231" t="39561" r="50336" b="38461"/>
          <a:stretch/>
        </p:blipFill>
        <p:spPr>
          <a:xfrm>
            <a:off x="8303914" y="261069"/>
            <a:ext cx="3620846" cy="1033270"/>
          </a:xfrm>
          <a:prstGeom prst="rect">
            <a:avLst/>
          </a:prstGeom>
        </p:spPr>
      </p:pic>
      <p:pic>
        <p:nvPicPr>
          <p:cNvPr id="5" name="Picture 4" descr="Text&#10;&#10;Description automatically generated">
            <a:extLst>
              <a:ext uri="{FF2B5EF4-FFF2-40B4-BE49-F238E27FC236}">
                <a16:creationId xmlns:a16="http://schemas.microsoft.com/office/drawing/2014/main" id="{DCE9197F-6151-004B-82D1-B158C68B8402}"/>
              </a:ext>
            </a:extLst>
          </p:cNvPr>
          <p:cNvPicPr>
            <a:picLocks noChangeAspect="1"/>
          </p:cNvPicPr>
          <p:nvPr/>
        </p:nvPicPr>
        <p:blipFill>
          <a:blip r:embed="rId7"/>
          <a:stretch>
            <a:fillRect/>
          </a:stretch>
        </p:blipFill>
        <p:spPr>
          <a:xfrm>
            <a:off x="5399101" y="5505660"/>
            <a:ext cx="7032167" cy="1352340"/>
          </a:xfrm>
          <a:prstGeom prst="rect">
            <a:avLst/>
          </a:prstGeom>
        </p:spPr>
      </p:pic>
      <p:sp>
        <p:nvSpPr>
          <p:cNvPr id="22" name="TextBox 21">
            <a:extLst>
              <a:ext uri="{FF2B5EF4-FFF2-40B4-BE49-F238E27FC236}">
                <a16:creationId xmlns:a16="http://schemas.microsoft.com/office/drawing/2014/main" id="{A22A96FA-4C89-784B-9608-C836B78EF6C0}"/>
              </a:ext>
            </a:extLst>
          </p:cNvPr>
          <p:cNvSpPr txBox="1"/>
          <p:nvPr/>
        </p:nvSpPr>
        <p:spPr>
          <a:xfrm>
            <a:off x="6325673" y="3455466"/>
            <a:ext cx="184731" cy="369332"/>
          </a:xfrm>
          <a:prstGeom prst="rect">
            <a:avLst/>
          </a:prstGeom>
          <a:noFill/>
        </p:spPr>
        <p:txBody>
          <a:bodyPr wrap="none" rtlCol="0">
            <a:spAutoFit/>
          </a:bodyPr>
          <a:lstStyle/>
          <a:p>
            <a:endParaRPr lang="en-US" dirty="0"/>
          </a:p>
        </p:txBody>
      </p:sp>
      <p:cxnSp>
        <p:nvCxnSpPr>
          <p:cNvPr id="33" name="Straight Connector 32">
            <a:extLst>
              <a:ext uri="{FF2B5EF4-FFF2-40B4-BE49-F238E27FC236}">
                <a16:creationId xmlns:a16="http://schemas.microsoft.com/office/drawing/2014/main" id="{04E8BFD0-C000-7141-B023-AF57D12E4A7D}"/>
              </a:ext>
            </a:extLst>
          </p:cNvPr>
          <p:cNvCxnSpPr>
            <a:cxnSpLocks/>
          </p:cNvCxnSpPr>
          <p:nvPr/>
        </p:nvCxnSpPr>
        <p:spPr>
          <a:xfrm>
            <a:off x="9991588" y="5880249"/>
            <a:ext cx="96678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5D2F945-C161-C8A0-E3C7-7CEB81F80ADC}"/>
              </a:ext>
            </a:extLst>
          </p:cNvPr>
          <p:cNvPicPr>
            <a:picLocks noChangeAspect="1"/>
          </p:cNvPicPr>
          <p:nvPr/>
        </p:nvPicPr>
        <p:blipFill rotWithShape="1">
          <a:blip r:embed="rId8"/>
          <a:srcRect b="85082"/>
          <a:stretch/>
        </p:blipFill>
        <p:spPr>
          <a:xfrm>
            <a:off x="159103" y="163095"/>
            <a:ext cx="5688033" cy="881934"/>
          </a:xfrm>
          <a:prstGeom prst="rect">
            <a:avLst/>
          </a:prstGeom>
        </p:spPr>
      </p:pic>
      <p:pic>
        <p:nvPicPr>
          <p:cNvPr id="7" name="Picture 6">
            <a:extLst>
              <a:ext uri="{FF2B5EF4-FFF2-40B4-BE49-F238E27FC236}">
                <a16:creationId xmlns:a16="http://schemas.microsoft.com/office/drawing/2014/main" id="{C7B7D6FB-86C2-AF23-AF03-A269E7DD270F}"/>
              </a:ext>
            </a:extLst>
          </p:cNvPr>
          <p:cNvPicPr>
            <a:picLocks noChangeAspect="1"/>
          </p:cNvPicPr>
          <p:nvPr/>
        </p:nvPicPr>
        <p:blipFill rotWithShape="1">
          <a:blip r:embed="rId8"/>
          <a:srcRect t="14870" r="17913"/>
          <a:stretch/>
        </p:blipFill>
        <p:spPr>
          <a:xfrm>
            <a:off x="152313" y="1010438"/>
            <a:ext cx="5230459" cy="5638044"/>
          </a:xfrm>
          <a:prstGeom prst="rect">
            <a:avLst/>
          </a:prstGeom>
        </p:spPr>
      </p:pic>
      <p:cxnSp>
        <p:nvCxnSpPr>
          <p:cNvPr id="13" name="Straight Connector 12">
            <a:extLst>
              <a:ext uri="{FF2B5EF4-FFF2-40B4-BE49-F238E27FC236}">
                <a16:creationId xmlns:a16="http://schemas.microsoft.com/office/drawing/2014/main" id="{6555C50C-9763-279B-5211-D210E59DCAEE}"/>
              </a:ext>
            </a:extLst>
          </p:cNvPr>
          <p:cNvCxnSpPr>
            <a:cxnSpLocks/>
          </p:cNvCxnSpPr>
          <p:nvPr/>
        </p:nvCxnSpPr>
        <p:spPr>
          <a:xfrm>
            <a:off x="3235189" y="2868939"/>
            <a:ext cx="129165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546F9AD-037A-68A1-40DC-3CD593B99A02}"/>
              </a:ext>
            </a:extLst>
          </p:cNvPr>
          <p:cNvSpPr txBox="1"/>
          <p:nvPr/>
        </p:nvSpPr>
        <p:spPr>
          <a:xfrm>
            <a:off x="5746044" y="2868939"/>
            <a:ext cx="4030134" cy="923330"/>
          </a:xfrm>
          <a:prstGeom prst="rect">
            <a:avLst/>
          </a:prstGeom>
          <a:noFill/>
        </p:spPr>
        <p:txBody>
          <a:bodyPr wrap="square" rtlCol="0">
            <a:spAutoFit/>
          </a:bodyPr>
          <a:lstStyle/>
          <a:p>
            <a:r>
              <a:rPr lang="en-CH" dirty="0"/>
              <a:t>Saw on twitter today: resource counts haven’t improved substantially in the last 3 years! </a:t>
            </a:r>
          </a:p>
        </p:txBody>
      </p:sp>
    </p:spTree>
    <p:extLst>
      <p:ext uri="{BB962C8B-B14F-4D97-AF65-F5344CB8AC3E}">
        <p14:creationId xmlns:p14="http://schemas.microsoft.com/office/powerpoint/2010/main" val="422602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phical user interface&#10;&#10;Description automatically generated">
            <a:extLst>
              <a:ext uri="{FF2B5EF4-FFF2-40B4-BE49-F238E27FC236}">
                <a16:creationId xmlns:a16="http://schemas.microsoft.com/office/drawing/2014/main" id="{987B8F10-EA6A-A340-B4EA-595CA65855F5}"/>
              </a:ext>
            </a:extLst>
          </p:cNvPr>
          <p:cNvPicPr>
            <a:picLocks noChangeAspect="1"/>
          </p:cNvPicPr>
          <p:nvPr/>
        </p:nvPicPr>
        <p:blipFill rotWithShape="1">
          <a:blip r:embed="rId3"/>
          <a:srcRect t="17076" b="13110"/>
          <a:stretch/>
        </p:blipFill>
        <p:spPr>
          <a:xfrm>
            <a:off x="1206665" y="1778335"/>
            <a:ext cx="9778666" cy="4778849"/>
          </a:xfrm>
          <a:prstGeom prst="rect">
            <a:avLst/>
          </a:prstGeom>
        </p:spPr>
      </p:pic>
      <p:sp>
        <p:nvSpPr>
          <p:cNvPr id="17" name="Title 1">
            <a:extLst>
              <a:ext uri="{FF2B5EF4-FFF2-40B4-BE49-F238E27FC236}">
                <a16:creationId xmlns:a16="http://schemas.microsoft.com/office/drawing/2014/main" id="{4B7FD589-8E86-2E43-95DD-5EE40FE552FC}"/>
              </a:ext>
            </a:extLst>
          </p:cNvPr>
          <p:cNvSpPr>
            <a:spLocks noGrp="1"/>
          </p:cNvSpPr>
          <p:nvPr>
            <p:ph type="title"/>
          </p:nvPr>
        </p:nvSpPr>
        <p:spPr>
          <a:xfrm>
            <a:off x="397168" y="300816"/>
            <a:ext cx="2919686" cy="1033669"/>
          </a:xfrm>
        </p:spPr>
        <p:txBody>
          <a:bodyPr>
            <a:noAutofit/>
          </a:bodyPr>
          <a:lstStyle/>
          <a:p>
            <a:r>
              <a:rPr lang="en-GB" sz="4000" dirty="0">
                <a:solidFill>
                  <a:schemeClr val="bg1"/>
                </a:solidFill>
              </a:rPr>
              <a:t>Motivation </a:t>
            </a:r>
            <a:endParaRPr lang="en-US" sz="4000" dirty="0">
              <a:solidFill>
                <a:schemeClr val="bg1"/>
              </a:solidFill>
            </a:endParaRPr>
          </a:p>
        </p:txBody>
      </p:sp>
      <p:sp>
        <p:nvSpPr>
          <p:cNvPr id="18" name="Rectangle 17">
            <a:extLst>
              <a:ext uri="{FF2B5EF4-FFF2-40B4-BE49-F238E27FC236}">
                <a16:creationId xmlns:a16="http://schemas.microsoft.com/office/drawing/2014/main" id="{0329D5FE-42AF-B747-82EF-BB070ACA4852}"/>
              </a:ext>
            </a:extLst>
          </p:cNvPr>
          <p:cNvSpPr/>
          <p:nvPr/>
        </p:nvSpPr>
        <p:spPr>
          <a:xfrm>
            <a:off x="10640197" y="6145378"/>
            <a:ext cx="1386368" cy="568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CE318CC-FE4A-642F-B6AD-27FE7846752E}"/>
              </a:ext>
            </a:extLst>
          </p:cNvPr>
          <p:cNvSpPr/>
          <p:nvPr/>
        </p:nvSpPr>
        <p:spPr>
          <a:xfrm>
            <a:off x="8026401" y="2878667"/>
            <a:ext cx="1196622" cy="39511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642042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phical user interface&#10;&#10;Description automatically generated">
            <a:extLst>
              <a:ext uri="{FF2B5EF4-FFF2-40B4-BE49-F238E27FC236}">
                <a16:creationId xmlns:a16="http://schemas.microsoft.com/office/drawing/2014/main" id="{987B8F10-EA6A-A340-B4EA-595CA65855F5}"/>
              </a:ext>
            </a:extLst>
          </p:cNvPr>
          <p:cNvPicPr>
            <a:picLocks noChangeAspect="1"/>
          </p:cNvPicPr>
          <p:nvPr/>
        </p:nvPicPr>
        <p:blipFill rotWithShape="1">
          <a:blip r:embed="rId3"/>
          <a:srcRect t="17076" b="13110"/>
          <a:stretch/>
        </p:blipFill>
        <p:spPr>
          <a:xfrm>
            <a:off x="1206665" y="1778335"/>
            <a:ext cx="9778666" cy="4778849"/>
          </a:xfrm>
          <a:prstGeom prst="rect">
            <a:avLst/>
          </a:prstGeom>
        </p:spPr>
      </p:pic>
      <p:sp>
        <p:nvSpPr>
          <p:cNvPr id="17" name="Title 1">
            <a:extLst>
              <a:ext uri="{FF2B5EF4-FFF2-40B4-BE49-F238E27FC236}">
                <a16:creationId xmlns:a16="http://schemas.microsoft.com/office/drawing/2014/main" id="{4B7FD589-8E86-2E43-95DD-5EE40FE552FC}"/>
              </a:ext>
            </a:extLst>
          </p:cNvPr>
          <p:cNvSpPr>
            <a:spLocks noGrp="1"/>
          </p:cNvSpPr>
          <p:nvPr>
            <p:ph type="title"/>
          </p:nvPr>
        </p:nvSpPr>
        <p:spPr>
          <a:xfrm>
            <a:off x="397168" y="300816"/>
            <a:ext cx="2919686" cy="1033669"/>
          </a:xfrm>
        </p:spPr>
        <p:txBody>
          <a:bodyPr>
            <a:noAutofit/>
          </a:bodyPr>
          <a:lstStyle/>
          <a:p>
            <a:r>
              <a:rPr lang="en-GB" sz="4000" dirty="0">
                <a:solidFill>
                  <a:schemeClr val="bg1"/>
                </a:solidFill>
              </a:rPr>
              <a:t>Motivation </a:t>
            </a:r>
            <a:endParaRPr lang="en-US" sz="4000" dirty="0">
              <a:solidFill>
                <a:schemeClr val="bg1"/>
              </a:solidFill>
            </a:endParaRPr>
          </a:p>
        </p:txBody>
      </p:sp>
      <p:sp>
        <p:nvSpPr>
          <p:cNvPr id="18" name="Rectangle 17">
            <a:extLst>
              <a:ext uri="{FF2B5EF4-FFF2-40B4-BE49-F238E27FC236}">
                <a16:creationId xmlns:a16="http://schemas.microsoft.com/office/drawing/2014/main" id="{0329D5FE-42AF-B747-82EF-BB070ACA4852}"/>
              </a:ext>
            </a:extLst>
          </p:cNvPr>
          <p:cNvSpPr/>
          <p:nvPr/>
        </p:nvSpPr>
        <p:spPr>
          <a:xfrm>
            <a:off x="10640197" y="6145378"/>
            <a:ext cx="1386368" cy="568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D8C1F293-8C02-FEF1-9E0B-2B4CF6A54B53}"/>
              </a:ext>
            </a:extLst>
          </p:cNvPr>
          <p:cNvCxnSpPr>
            <a:cxnSpLocks/>
          </p:cNvCxnSpPr>
          <p:nvPr/>
        </p:nvCxnSpPr>
        <p:spPr>
          <a:xfrm flipH="1">
            <a:off x="9369778" y="1885244"/>
            <a:ext cx="361244" cy="2257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C64971-6B5D-8279-82F6-22BD07A3F5C4}"/>
              </a:ext>
            </a:extLst>
          </p:cNvPr>
          <p:cNvSpPr txBox="1"/>
          <p:nvPr/>
        </p:nvSpPr>
        <p:spPr>
          <a:xfrm>
            <a:off x="9709773" y="1664392"/>
            <a:ext cx="541866" cy="369332"/>
          </a:xfrm>
          <a:prstGeom prst="rect">
            <a:avLst/>
          </a:prstGeom>
          <a:noFill/>
        </p:spPr>
        <p:txBody>
          <a:bodyPr wrap="square" rtlCol="0">
            <a:spAutoFit/>
          </a:bodyPr>
          <a:lstStyle/>
          <a:p>
            <a:r>
              <a:rPr lang="en-CH" dirty="0">
                <a:solidFill>
                  <a:srgbClr val="C00000"/>
                </a:solidFill>
              </a:rPr>
              <a:t>???</a:t>
            </a:r>
          </a:p>
        </p:txBody>
      </p:sp>
    </p:spTree>
    <p:extLst>
      <p:ext uri="{BB962C8B-B14F-4D97-AF65-F5344CB8AC3E}">
        <p14:creationId xmlns:p14="http://schemas.microsoft.com/office/powerpoint/2010/main" val="246140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B7FD589-8E86-2E43-95DD-5EE40FE552FC}"/>
              </a:ext>
            </a:extLst>
          </p:cNvPr>
          <p:cNvSpPr>
            <a:spLocks noGrp="1"/>
          </p:cNvSpPr>
          <p:nvPr>
            <p:ph type="title"/>
          </p:nvPr>
        </p:nvSpPr>
        <p:spPr>
          <a:xfrm>
            <a:off x="397168" y="300816"/>
            <a:ext cx="2919686" cy="1033669"/>
          </a:xfrm>
        </p:spPr>
        <p:txBody>
          <a:bodyPr>
            <a:noAutofit/>
          </a:bodyPr>
          <a:lstStyle/>
          <a:p>
            <a:r>
              <a:rPr lang="en-GB" sz="4000" dirty="0">
                <a:solidFill>
                  <a:schemeClr val="bg1"/>
                </a:solidFill>
              </a:rPr>
              <a:t>Motivation </a:t>
            </a:r>
            <a:endParaRPr lang="en-US" sz="4000" dirty="0">
              <a:solidFill>
                <a:schemeClr val="bg1"/>
              </a:solidFill>
            </a:endParaRPr>
          </a:p>
        </p:txBody>
      </p:sp>
      <p:sp>
        <p:nvSpPr>
          <p:cNvPr id="18" name="Rectangle 17">
            <a:extLst>
              <a:ext uri="{FF2B5EF4-FFF2-40B4-BE49-F238E27FC236}">
                <a16:creationId xmlns:a16="http://schemas.microsoft.com/office/drawing/2014/main" id="{0329D5FE-42AF-B747-82EF-BB070ACA4852}"/>
              </a:ext>
            </a:extLst>
          </p:cNvPr>
          <p:cNvSpPr/>
          <p:nvPr/>
        </p:nvSpPr>
        <p:spPr>
          <a:xfrm>
            <a:off x="10640197" y="6145378"/>
            <a:ext cx="1386368" cy="568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iagram&#10;&#10;Description automatically generated">
            <a:extLst>
              <a:ext uri="{FF2B5EF4-FFF2-40B4-BE49-F238E27FC236}">
                <a16:creationId xmlns:a16="http://schemas.microsoft.com/office/drawing/2014/main" id="{78359A3E-D544-824B-8495-B0063EF1A456}"/>
              </a:ext>
            </a:extLst>
          </p:cNvPr>
          <p:cNvPicPr>
            <a:picLocks noChangeAspect="1"/>
          </p:cNvPicPr>
          <p:nvPr/>
        </p:nvPicPr>
        <p:blipFill rotWithShape="1">
          <a:blip r:embed="rId3"/>
          <a:srcRect t="11634" r="10865" b="15905"/>
          <a:stretch/>
        </p:blipFill>
        <p:spPr>
          <a:xfrm>
            <a:off x="916550" y="1898248"/>
            <a:ext cx="9636755" cy="4404581"/>
          </a:xfrm>
          <a:prstGeom prst="rect">
            <a:avLst/>
          </a:prstGeom>
        </p:spPr>
      </p:pic>
      <p:sp>
        <p:nvSpPr>
          <p:cNvPr id="13" name="Rectangle 12">
            <a:extLst>
              <a:ext uri="{FF2B5EF4-FFF2-40B4-BE49-F238E27FC236}">
                <a16:creationId xmlns:a16="http://schemas.microsoft.com/office/drawing/2014/main" id="{753CF105-825D-734C-8337-263A5E378ACF}"/>
              </a:ext>
            </a:extLst>
          </p:cNvPr>
          <p:cNvSpPr/>
          <p:nvPr/>
        </p:nvSpPr>
        <p:spPr>
          <a:xfrm>
            <a:off x="8314909" y="6033252"/>
            <a:ext cx="3677478" cy="655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4CD47-015F-3240-89AA-F54055D74D9F}"/>
              </a:ext>
            </a:extLst>
          </p:cNvPr>
          <p:cNvSpPr/>
          <p:nvPr/>
        </p:nvSpPr>
        <p:spPr>
          <a:xfrm>
            <a:off x="2982686" y="3429000"/>
            <a:ext cx="631371" cy="381000"/>
          </a:xfrm>
          <a:prstGeom prst="rect">
            <a:avLst/>
          </a:prstGeom>
          <a:solidFill>
            <a:srgbClr val="DAD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57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B7FD589-8E86-2E43-95DD-5EE40FE552FC}"/>
              </a:ext>
            </a:extLst>
          </p:cNvPr>
          <p:cNvSpPr>
            <a:spLocks noGrp="1"/>
          </p:cNvSpPr>
          <p:nvPr>
            <p:ph type="title"/>
          </p:nvPr>
        </p:nvSpPr>
        <p:spPr>
          <a:xfrm>
            <a:off x="397168" y="300816"/>
            <a:ext cx="2919686" cy="1033669"/>
          </a:xfrm>
        </p:spPr>
        <p:txBody>
          <a:bodyPr>
            <a:noAutofit/>
          </a:bodyPr>
          <a:lstStyle/>
          <a:p>
            <a:r>
              <a:rPr lang="en-GB" sz="4000" dirty="0">
                <a:solidFill>
                  <a:schemeClr val="bg1"/>
                </a:solidFill>
              </a:rPr>
              <a:t>Motivation </a:t>
            </a:r>
            <a:endParaRPr lang="en-US" sz="4000" dirty="0">
              <a:solidFill>
                <a:schemeClr val="bg1"/>
              </a:solidFill>
            </a:endParaRPr>
          </a:p>
        </p:txBody>
      </p:sp>
      <p:sp>
        <p:nvSpPr>
          <p:cNvPr id="18" name="Rectangle 17">
            <a:extLst>
              <a:ext uri="{FF2B5EF4-FFF2-40B4-BE49-F238E27FC236}">
                <a16:creationId xmlns:a16="http://schemas.microsoft.com/office/drawing/2014/main" id="{0329D5FE-42AF-B747-82EF-BB070ACA4852}"/>
              </a:ext>
            </a:extLst>
          </p:cNvPr>
          <p:cNvSpPr/>
          <p:nvPr/>
        </p:nvSpPr>
        <p:spPr>
          <a:xfrm>
            <a:off x="10640197" y="6145378"/>
            <a:ext cx="1386368" cy="568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iagram&#10;&#10;Description automatically generated">
            <a:extLst>
              <a:ext uri="{FF2B5EF4-FFF2-40B4-BE49-F238E27FC236}">
                <a16:creationId xmlns:a16="http://schemas.microsoft.com/office/drawing/2014/main" id="{78359A3E-D544-824B-8495-B0063EF1A456}"/>
              </a:ext>
            </a:extLst>
          </p:cNvPr>
          <p:cNvPicPr>
            <a:picLocks noChangeAspect="1"/>
          </p:cNvPicPr>
          <p:nvPr/>
        </p:nvPicPr>
        <p:blipFill rotWithShape="1">
          <a:blip r:embed="rId3"/>
          <a:srcRect t="11634" r="10865" b="15905"/>
          <a:stretch/>
        </p:blipFill>
        <p:spPr>
          <a:xfrm>
            <a:off x="916550" y="1898248"/>
            <a:ext cx="9636755" cy="4404581"/>
          </a:xfrm>
          <a:prstGeom prst="rect">
            <a:avLst/>
          </a:prstGeom>
        </p:spPr>
      </p:pic>
      <p:sp>
        <p:nvSpPr>
          <p:cNvPr id="13" name="Rectangle 12">
            <a:extLst>
              <a:ext uri="{FF2B5EF4-FFF2-40B4-BE49-F238E27FC236}">
                <a16:creationId xmlns:a16="http://schemas.microsoft.com/office/drawing/2014/main" id="{753CF105-825D-734C-8337-263A5E378ACF}"/>
              </a:ext>
            </a:extLst>
          </p:cNvPr>
          <p:cNvSpPr/>
          <p:nvPr/>
        </p:nvSpPr>
        <p:spPr>
          <a:xfrm>
            <a:off x="8314909" y="6033252"/>
            <a:ext cx="3677478" cy="655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BE09C12-A488-1D49-8EFC-1B1E41EEBD29}"/>
              </a:ext>
            </a:extLst>
          </p:cNvPr>
          <p:cNvSpPr/>
          <p:nvPr/>
        </p:nvSpPr>
        <p:spPr>
          <a:xfrm>
            <a:off x="3837215" y="4376057"/>
            <a:ext cx="2122714" cy="13062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3F01AD-5C0E-9A45-9EF2-8430CC9B55A2}"/>
              </a:ext>
            </a:extLst>
          </p:cNvPr>
          <p:cNvSpPr/>
          <p:nvPr/>
        </p:nvSpPr>
        <p:spPr>
          <a:xfrm>
            <a:off x="2982686" y="3429000"/>
            <a:ext cx="631371" cy="381000"/>
          </a:xfrm>
          <a:prstGeom prst="rect">
            <a:avLst/>
          </a:prstGeom>
          <a:solidFill>
            <a:srgbClr val="DAD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09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449883A6-D671-1C4B-AF6C-5D6223691490}"/>
              </a:ext>
            </a:extLst>
          </p:cNvPr>
          <p:cNvSpPr txBox="1">
            <a:spLocks noGrp="1"/>
          </p:cNvSpPr>
          <p:nvPr>
            <p:ph idx="1"/>
          </p:nvPr>
        </p:nvSpPr>
        <p:spPr>
          <a:xfrm>
            <a:off x="838200" y="1971319"/>
            <a:ext cx="10515600" cy="4109843"/>
          </a:xfrm>
          <a:prstGeom prst="rect">
            <a:avLst/>
          </a:prstGeom>
          <a:noFill/>
        </p:spPr>
        <p:txBody>
          <a:bodyPr wrap="square" rtlCol="0">
            <a:spAutoFit/>
          </a:bodyPr>
          <a:lstStyle/>
          <a:p>
            <a:pPr marL="0" indent="0">
              <a:buNone/>
            </a:pPr>
            <a:r>
              <a:rPr lang="en-US" sz="2400" dirty="0"/>
              <a:t>Near term Intermediary Scale (NISQ) quantum computers are:</a:t>
            </a:r>
          </a:p>
          <a:p>
            <a:pPr marL="0" indent="0">
              <a:buNone/>
            </a:pPr>
            <a:endParaRPr lang="en-US" sz="2400" dirty="0"/>
          </a:p>
          <a:p>
            <a:r>
              <a:rPr lang="en-US" sz="2400" dirty="0"/>
              <a:t>Not very big (too small for error correction/complex algorithms)</a:t>
            </a:r>
          </a:p>
          <a:p>
            <a:endParaRPr lang="en-US" sz="2400" dirty="0"/>
          </a:p>
          <a:p>
            <a:r>
              <a:rPr lang="en-US" sz="2400" dirty="0"/>
              <a:t>Noisy (prone to errors)</a:t>
            </a:r>
          </a:p>
          <a:p>
            <a:endParaRPr lang="en-US" sz="2400" dirty="0"/>
          </a:p>
          <a:p>
            <a:pPr marL="0" indent="0">
              <a:buNone/>
            </a:pPr>
            <a:r>
              <a:rPr lang="en-US" sz="2400" dirty="0"/>
              <a:t>This limits their utility</a:t>
            </a:r>
          </a:p>
          <a:p>
            <a:endParaRPr lang="en-US" sz="2400" dirty="0"/>
          </a:p>
          <a:p>
            <a:endParaRPr lang="en-US" sz="2400" dirty="0"/>
          </a:p>
        </p:txBody>
      </p:sp>
      <p:pic>
        <p:nvPicPr>
          <p:cNvPr id="9" name="Picture 8" descr="A stack of books&#10;&#10;Description automatically generated with medium confidence">
            <a:extLst>
              <a:ext uri="{FF2B5EF4-FFF2-40B4-BE49-F238E27FC236}">
                <a16:creationId xmlns:a16="http://schemas.microsoft.com/office/drawing/2014/main" id="{6371B0FD-BA04-A446-81EE-4770B76EC6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85860" y="3770559"/>
            <a:ext cx="1586063" cy="1109422"/>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16FF9CDA-10EA-0F41-BDA7-AADABA5CFAC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301596" y="5248434"/>
            <a:ext cx="1528683" cy="1283959"/>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DD2BD261-571D-0B40-BB33-97A051D6754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285861" y="1885279"/>
            <a:ext cx="1586063" cy="1597433"/>
          </a:xfrm>
          <a:prstGeom prst="rect">
            <a:avLst/>
          </a:prstGeom>
        </p:spPr>
      </p:pic>
      <p:sp>
        <p:nvSpPr>
          <p:cNvPr id="17" name="Title 1">
            <a:extLst>
              <a:ext uri="{FF2B5EF4-FFF2-40B4-BE49-F238E27FC236}">
                <a16:creationId xmlns:a16="http://schemas.microsoft.com/office/drawing/2014/main" id="{0DE3006F-9340-3545-929B-41EFA398C3E1}"/>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spTree>
    <p:extLst>
      <p:ext uri="{BB962C8B-B14F-4D97-AF65-F5344CB8AC3E}">
        <p14:creationId xmlns:p14="http://schemas.microsoft.com/office/powerpoint/2010/main" val="3655628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449883A6-D671-1C4B-AF6C-5D6223691490}"/>
              </a:ext>
            </a:extLst>
          </p:cNvPr>
          <p:cNvSpPr txBox="1">
            <a:spLocks noGrp="1"/>
          </p:cNvSpPr>
          <p:nvPr>
            <p:ph idx="1"/>
          </p:nvPr>
        </p:nvSpPr>
        <p:spPr>
          <a:xfrm>
            <a:off x="838200" y="1971319"/>
            <a:ext cx="10515600" cy="4109843"/>
          </a:xfrm>
          <a:prstGeom prst="rect">
            <a:avLst/>
          </a:prstGeom>
          <a:noFill/>
        </p:spPr>
        <p:txBody>
          <a:bodyPr wrap="square" rtlCol="0">
            <a:spAutoFit/>
          </a:bodyPr>
          <a:lstStyle/>
          <a:p>
            <a:pPr marL="0" indent="0">
              <a:buNone/>
            </a:pPr>
            <a:r>
              <a:rPr lang="en-US" sz="2400" dirty="0"/>
              <a:t>Near term Intermediary Scale (NISQ) quantum computers are:</a:t>
            </a:r>
          </a:p>
          <a:p>
            <a:pPr marL="0" indent="0">
              <a:buNone/>
            </a:pPr>
            <a:endParaRPr lang="en-US" sz="2400" dirty="0"/>
          </a:p>
          <a:p>
            <a:r>
              <a:rPr lang="en-US" sz="2400" dirty="0"/>
              <a:t>Not very big (too small for error correction/complex algorithms)</a:t>
            </a:r>
          </a:p>
          <a:p>
            <a:endParaRPr lang="en-US" sz="2400" dirty="0"/>
          </a:p>
          <a:p>
            <a:r>
              <a:rPr lang="en-US" sz="2400" dirty="0"/>
              <a:t>Noisy (prone to errors)</a:t>
            </a:r>
          </a:p>
          <a:p>
            <a:pPr marL="0" indent="0">
              <a:buNone/>
            </a:pPr>
            <a:endParaRPr lang="en-US" sz="2400" dirty="0"/>
          </a:p>
          <a:p>
            <a:pPr marL="0" indent="0">
              <a:buNone/>
            </a:pPr>
            <a:r>
              <a:rPr lang="en-US" sz="2400" dirty="0"/>
              <a:t>This limits their utility/means we need to be more imaginative </a:t>
            </a:r>
          </a:p>
          <a:p>
            <a:endParaRPr lang="en-US" sz="2400" dirty="0"/>
          </a:p>
          <a:p>
            <a:endParaRPr lang="en-US" sz="2400" dirty="0"/>
          </a:p>
        </p:txBody>
      </p:sp>
      <p:pic>
        <p:nvPicPr>
          <p:cNvPr id="9" name="Picture 8" descr="A stack of books&#10;&#10;Description automatically generated with medium confidence">
            <a:extLst>
              <a:ext uri="{FF2B5EF4-FFF2-40B4-BE49-F238E27FC236}">
                <a16:creationId xmlns:a16="http://schemas.microsoft.com/office/drawing/2014/main" id="{6371B0FD-BA04-A446-81EE-4770B76EC6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85860" y="3770559"/>
            <a:ext cx="1586063" cy="1109422"/>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16FF9CDA-10EA-0F41-BDA7-AADABA5CFAC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301596" y="5248434"/>
            <a:ext cx="1528683" cy="1283959"/>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DD2BD261-571D-0B40-BB33-97A051D6754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285861" y="1885279"/>
            <a:ext cx="1586063" cy="1597433"/>
          </a:xfrm>
          <a:prstGeom prst="rect">
            <a:avLst/>
          </a:prstGeom>
        </p:spPr>
      </p:pic>
      <p:sp>
        <p:nvSpPr>
          <p:cNvPr id="17" name="Title 1">
            <a:extLst>
              <a:ext uri="{FF2B5EF4-FFF2-40B4-BE49-F238E27FC236}">
                <a16:creationId xmlns:a16="http://schemas.microsoft.com/office/drawing/2014/main" id="{589A2D2B-BCCF-5542-B40F-F990C8FC1D82}"/>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spTree>
    <p:extLst>
      <p:ext uri="{BB962C8B-B14F-4D97-AF65-F5344CB8AC3E}">
        <p14:creationId xmlns:p14="http://schemas.microsoft.com/office/powerpoint/2010/main" val="81355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Preface: Title of my talk</a:t>
            </a:r>
            <a:endParaRPr lang="en-US" sz="4000" dirty="0">
              <a:solidFill>
                <a:schemeClr val="bg1"/>
              </a:solidFill>
            </a:endParaRPr>
          </a:p>
        </p:txBody>
      </p:sp>
      <p:sp>
        <p:nvSpPr>
          <p:cNvPr id="3" name="TextBox 2">
            <a:extLst>
              <a:ext uri="{FF2B5EF4-FFF2-40B4-BE49-F238E27FC236}">
                <a16:creationId xmlns:a16="http://schemas.microsoft.com/office/drawing/2014/main" id="{0EB5625A-E6BA-3148-B822-401FBE6627DC}"/>
              </a:ext>
            </a:extLst>
          </p:cNvPr>
          <p:cNvSpPr txBox="1"/>
          <p:nvPr/>
        </p:nvSpPr>
        <p:spPr>
          <a:xfrm>
            <a:off x="667252" y="2050648"/>
            <a:ext cx="9710057" cy="3970318"/>
          </a:xfrm>
          <a:prstGeom prst="rect">
            <a:avLst/>
          </a:prstGeom>
          <a:noFill/>
        </p:spPr>
        <p:txBody>
          <a:bodyPr wrap="square" rtlCol="0">
            <a:spAutoFit/>
          </a:bodyPr>
          <a:lstStyle/>
          <a:p>
            <a:r>
              <a:rPr lang="en-US" sz="3600" dirty="0"/>
              <a:t>An intro to:</a:t>
            </a:r>
          </a:p>
          <a:p>
            <a:endParaRPr lang="en-US" sz="3600" dirty="0"/>
          </a:p>
          <a:p>
            <a:pPr marL="342900" indent="-342900">
              <a:buFont typeface="Arial" panose="020B0604020202020204" pitchFamily="34" charset="0"/>
              <a:buChar char="•"/>
            </a:pPr>
            <a:r>
              <a:rPr lang="en-US" sz="3600" dirty="0"/>
              <a:t>Variational quantum algorithms (VQA)?</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Quantum neural networks (QNN)? </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Quantum machine learning (QML)?</a:t>
            </a:r>
          </a:p>
        </p:txBody>
      </p:sp>
    </p:spTree>
    <p:extLst>
      <p:ext uri="{BB962C8B-B14F-4D97-AF65-F5344CB8AC3E}">
        <p14:creationId xmlns:p14="http://schemas.microsoft.com/office/powerpoint/2010/main" val="75755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31D554AD-8CD8-2C4A-9A07-2965DBDD2038}"/>
              </a:ext>
            </a:extLst>
          </p:cNvPr>
          <p:cNvSpPr txBox="1">
            <a:spLocks noGrp="1"/>
          </p:cNvSpPr>
          <p:nvPr>
            <p:ph idx="1"/>
          </p:nvPr>
        </p:nvSpPr>
        <p:spPr>
          <a:xfrm>
            <a:off x="838200" y="1825625"/>
            <a:ext cx="10515600" cy="1900007"/>
          </a:xfrm>
          <a:prstGeom prst="rect">
            <a:avLst/>
          </a:prstGeom>
          <a:noFill/>
        </p:spPr>
        <p:txBody>
          <a:bodyPr wrap="square" rtlCol="0">
            <a:spAutoFit/>
          </a:bodyPr>
          <a:lstStyle/>
          <a:p>
            <a:r>
              <a:rPr lang="en-US" dirty="0"/>
              <a:t>Trick to using a noisy quantum computer? Use it as little as possible. </a:t>
            </a:r>
          </a:p>
          <a:p>
            <a:endParaRPr lang="en-US" dirty="0"/>
          </a:p>
          <a:p>
            <a:r>
              <a:rPr lang="en-US" dirty="0"/>
              <a:t>Key component of the algorithm will be run on the quantum computer…. but complement this with classical computing. </a:t>
            </a:r>
          </a:p>
        </p:txBody>
      </p:sp>
      <p:pic>
        <p:nvPicPr>
          <p:cNvPr id="3" name="Picture 2" descr="A picture containing text, orange&#10;&#10;Description automatically generated">
            <a:extLst>
              <a:ext uri="{FF2B5EF4-FFF2-40B4-BE49-F238E27FC236}">
                <a16:creationId xmlns:a16="http://schemas.microsoft.com/office/drawing/2014/main" id="{73AF67F3-DF1E-F04B-A331-D974A790A84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29243" y="4364503"/>
            <a:ext cx="2333423" cy="2333423"/>
          </a:xfrm>
          <a:prstGeom prst="rect">
            <a:avLst/>
          </a:prstGeom>
        </p:spPr>
      </p:pic>
      <p:pic>
        <p:nvPicPr>
          <p:cNvPr id="22" name="Picture 21" descr="A picture containing text, electronics, computer, display&#10;&#10;Description automatically generated">
            <a:extLst>
              <a:ext uri="{FF2B5EF4-FFF2-40B4-BE49-F238E27FC236}">
                <a16:creationId xmlns:a16="http://schemas.microsoft.com/office/drawing/2014/main" id="{9240781F-5BA2-2A4F-89FF-BB2FCE7C563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95998" y="4422364"/>
            <a:ext cx="3742700" cy="2275562"/>
          </a:xfrm>
          <a:prstGeom prst="rect">
            <a:avLst/>
          </a:prstGeom>
        </p:spPr>
      </p:pic>
      <p:pic>
        <p:nvPicPr>
          <p:cNvPr id="25" name="Picture 24" descr="A picture containing indoor&#10;&#10;Description automatically generated">
            <a:extLst>
              <a:ext uri="{FF2B5EF4-FFF2-40B4-BE49-F238E27FC236}">
                <a16:creationId xmlns:a16="http://schemas.microsoft.com/office/drawing/2014/main" id="{82B2C802-7AE0-584E-AF82-B6B8C2BE8F0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053652" y="4422364"/>
            <a:ext cx="2441626" cy="2050751"/>
          </a:xfrm>
          <a:prstGeom prst="rect">
            <a:avLst/>
          </a:prstGeom>
        </p:spPr>
      </p:pic>
      <p:sp>
        <p:nvSpPr>
          <p:cNvPr id="17" name="Title 1">
            <a:extLst>
              <a:ext uri="{FF2B5EF4-FFF2-40B4-BE49-F238E27FC236}">
                <a16:creationId xmlns:a16="http://schemas.microsoft.com/office/drawing/2014/main" id="{3D868E6A-12BF-0348-A315-A64DEFB2CA3A}"/>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spTree>
    <p:extLst>
      <p:ext uri="{BB962C8B-B14F-4D97-AF65-F5344CB8AC3E}">
        <p14:creationId xmlns:p14="http://schemas.microsoft.com/office/powerpoint/2010/main" val="87101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text, electronics, computer, display&#10;&#10;Description automatically generated">
            <a:extLst>
              <a:ext uri="{FF2B5EF4-FFF2-40B4-BE49-F238E27FC236}">
                <a16:creationId xmlns:a16="http://schemas.microsoft.com/office/drawing/2014/main" id="{2F720508-A4AF-8743-99AD-EA13B2DB864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15028" y="3283129"/>
            <a:ext cx="3886069" cy="2097780"/>
          </a:xfrm>
          <a:prstGeom prst="rect">
            <a:avLst/>
          </a:prstGeom>
        </p:spPr>
      </p:pic>
      <p:pic>
        <p:nvPicPr>
          <p:cNvPr id="23" name="Picture 22" descr="A picture containing indoor&#10;&#10;Description automatically generated">
            <a:extLst>
              <a:ext uri="{FF2B5EF4-FFF2-40B4-BE49-F238E27FC236}">
                <a16:creationId xmlns:a16="http://schemas.microsoft.com/office/drawing/2014/main" id="{68BA48E4-47C8-5E4F-A53B-19E372F5671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57174" y="3523368"/>
            <a:ext cx="2490915" cy="1857541"/>
          </a:xfrm>
          <a:prstGeom prst="rect">
            <a:avLst/>
          </a:prstGeom>
        </p:spPr>
      </p:pic>
      <p:pic>
        <p:nvPicPr>
          <p:cNvPr id="18" name="Picture 17" descr="A picture containing platform, station, computer, train&#10;&#10;Description automatically generated">
            <a:extLst>
              <a:ext uri="{FF2B5EF4-FFF2-40B4-BE49-F238E27FC236}">
                <a16:creationId xmlns:a16="http://schemas.microsoft.com/office/drawing/2014/main" id="{2578DA64-C7EA-BB41-92EC-1B635CB3375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391036" y="2020914"/>
            <a:ext cx="3146612" cy="1620281"/>
          </a:xfrm>
          <a:prstGeom prst="rect">
            <a:avLst/>
          </a:prstGeom>
        </p:spPr>
      </p:pic>
      <p:pic>
        <p:nvPicPr>
          <p:cNvPr id="24" name="Picture 23">
            <a:extLst>
              <a:ext uri="{FF2B5EF4-FFF2-40B4-BE49-F238E27FC236}">
                <a16:creationId xmlns:a16="http://schemas.microsoft.com/office/drawing/2014/main" id="{4918F7A3-8C72-5946-A156-BADFF804735E}"/>
              </a:ext>
            </a:extLst>
          </p:cNvPr>
          <p:cNvPicPr>
            <a:picLocks noChangeAspect="1"/>
          </p:cNvPicPr>
          <p:nvPr/>
        </p:nvPicPr>
        <p:blipFill>
          <a:blip r:embed="rId9"/>
          <a:stretch>
            <a:fillRect/>
          </a:stretch>
        </p:blipFill>
        <p:spPr>
          <a:xfrm>
            <a:off x="5395012" y="3023617"/>
            <a:ext cx="1993900" cy="558800"/>
          </a:xfrm>
          <a:prstGeom prst="rect">
            <a:avLst/>
          </a:prstGeom>
        </p:spPr>
      </p:pic>
      <p:pic>
        <p:nvPicPr>
          <p:cNvPr id="25" name="Picture 24">
            <a:extLst>
              <a:ext uri="{FF2B5EF4-FFF2-40B4-BE49-F238E27FC236}">
                <a16:creationId xmlns:a16="http://schemas.microsoft.com/office/drawing/2014/main" id="{2D0B7B5B-3892-AC44-B6A4-0CC54319DD73}"/>
              </a:ext>
            </a:extLst>
          </p:cNvPr>
          <p:cNvPicPr>
            <a:picLocks noChangeAspect="1"/>
          </p:cNvPicPr>
          <p:nvPr/>
        </p:nvPicPr>
        <p:blipFill>
          <a:blip r:embed="rId10"/>
          <a:stretch>
            <a:fillRect/>
          </a:stretch>
        </p:blipFill>
        <p:spPr>
          <a:xfrm>
            <a:off x="4539456" y="2184952"/>
            <a:ext cx="1981200" cy="558800"/>
          </a:xfrm>
          <a:prstGeom prst="rect">
            <a:avLst/>
          </a:prstGeom>
        </p:spPr>
      </p:pic>
      <p:sp>
        <p:nvSpPr>
          <p:cNvPr id="26" name="Curved Down Arrow 25">
            <a:extLst>
              <a:ext uri="{FF2B5EF4-FFF2-40B4-BE49-F238E27FC236}">
                <a16:creationId xmlns:a16="http://schemas.microsoft.com/office/drawing/2014/main" id="{7A14BADC-F020-A647-AA02-4DE7C1483FB0}"/>
              </a:ext>
            </a:extLst>
          </p:cNvPr>
          <p:cNvSpPr/>
          <p:nvPr/>
        </p:nvSpPr>
        <p:spPr>
          <a:xfrm rot="19983125" flipH="1">
            <a:off x="2080243" y="2440297"/>
            <a:ext cx="2002328"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a:solidFill>
              <a:schemeClr val="accent3"/>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1245696-1E10-984F-B384-F7DC9A1D3AC8}"/>
              </a:ext>
            </a:extLst>
          </p:cNvPr>
          <p:cNvSpPr txBox="1"/>
          <p:nvPr/>
        </p:nvSpPr>
        <p:spPr>
          <a:xfrm>
            <a:off x="378600" y="2939342"/>
            <a:ext cx="18101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28" name="TextBox 27">
            <a:extLst>
              <a:ext uri="{FF2B5EF4-FFF2-40B4-BE49-F238E27FC236}">
                <a16:creationId xmlns:a16="http://schemas.microsoft.com/office/drawing/2014/main" id="{17A5C62A-4E60-E84A-A0F4-F0C3959A5BF1}"/>
              </a:ext>
            </a:extLst>
          </p:cNvPr>
          <p:cNvSpPr txBox="1"/>
          <p:nvPr/>
        </p:nvSpPr>
        <p:spPr>
          <a:xfrm>
            <a:off x="4731769" y="1628579"/>
            <a:ext cx="22620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training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 </a:t>
            </a:r>
          </a:p>
        </p:txBody>
      </p:sp>
      <p:sp>
        <p:nvSpPr>
          <p:cNvPr id="32" name="Curved Down Arrow 31">
            <a:extLst>
              <a:ext uri="{FF2B5EF4-FFF2-40B4-BE49-F238E27FC236}">
                <a16:creationId xmlns:a16="http://schemas.microsoft.com/office/drawing/2014/main" id="{D644A4A0-83CC-EB45-B224-E1C8109D0869}"/>
              </a:ext>
            </a:extLst>
          </p:cNvPr>
          <p:cNvSpPr/>
          <p:nvPr/>
        </p:nvSpPr>
        <p:spPr>
          <a:xfrm>
            <a:off x="3958413" y="3915915"/>
            <a:ext cx="3886069" cy="552759"/>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a:solidFill>
              <a:schemeClr val="accent3"/>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urved Down Arrow 32">
            <a:extLst>
              <a:ext uri="{FF2B5EF4-FFF2-40B4-BE49-F238E27FC236}">
                <a16:creationId xmlns:a16="http://schemas.microsoft.com/office/drawing/2014/main" id="{A2613388-8B6F-4F48-8A1E-49B497DA59E3}"/>
              </a:ext>
            </a:extLst>
          </p:cNvPr>
          <p:cNvSpPr/>
          <p:nvPr/>
        </p:nvSpPr>
        <p:spPr>
          <a:xfrm rot="10800000">
            <a:off x="3923032" y="4652435"/>
            <a:ext cx="3886069" cy="416359"/>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a:solidFill>
              <a:schemeClr val="accent3"/>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1BB383A-ADC4-4C41-B5FE-EC0AF84DEFAB}"/>
              </a:ext>
            </a:extLst>
          </p:cNvPr>
          <p:cNvSpPr txBox="1"/>
          <p:nvPr/>
        </p:nvSpPr>
        <p:spPr>
          <a:xfrm>
            <a:off x="8541624" y="2721516"/>
            <a:ext cx="2393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Classical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Computation</a:t>
            </a:r>
          </a:p>
        </p:txBody>
      </p:sp>
      <p:sp>
        <p:nvSpPr>
          <p:cNvPr id="35" name="TextBox 34">
            <a:extLst>
              <a:ext uri="{FF2B5EF4-FFF2-40B4-BE49-F238E27FC236}">
                <a16:creationId xmlns:a16="http://schemas.microsoft.com/office/drawing/2014/main" id="{7139912A-92A4-1A4E-B42F-FB742CD9A617}"/>
              </a:ext>
            </a:extLst>
          </p:cNvPr>
          <p:cNvSpPr txBox="1"/>
          <p:nvPr/>
        </p:nvSpPr>
        <p:spPr>
          <a:xfrm>
            <a:off x="4860206" y="4284862"/>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Optimization Loop</a:t>
            </a:r>
          </a:p>
        </p:txBody>
      </p:sp>
      <p:sp>
        <p:nvSpPr>
          <p:cNvPr id="3" name="Title 2">
            <a:extLst>
              <a:ext uri="{FF2B5EF4-FFF2-40B4-BE49-F238E27FC236}">
                <a16:creationId xmlns:a16="http://schemas.microsoft.com/office/drawing/2014/main" id="{FF8CEC22-72C6-9D4E-97D9-7213CF190056}"/>
              </a:ext>
            </a:extLst>
          </p:cNvPr>
          <p:cNvSpPr>
            <a:spLocks noGrp="1"/>
          </p:cNvSpPr>
          <p:nvPr>
            <p:ph type="title"/>
          </p:nvPr>
        </p:nvSpPr>
        <p:spPr>
          <a:xfrm>
            <a:off x="838198" y="182077"/>
            <a:ext cx="10515600" cy="1325563"/>
          </a:xfrm>
        </p:spPr>
        <p:txBody>
          <a:bodyPr/>
          <a:lstStyle/>
          <a:p>
            <a:r>
              <a:rPr lang="en-US" dirty="0">
                <a:solidFill>
                  <a:schemeClr val="bg1"/>
                </a:solidFill>
              </a:rPr>
              <a:t>Quantum Machine Learning (QML) &amp;</a:t>
            </a:r>
            <a:br>
              <a:rPr lang="en-US" dirty="0">
                <a:solidFill>
                  <a:schemeClr val="bg1"/>
                </a:solidFill>
              </a:rPr>
            </a:br>
            <a:r>
              <a:rPr lang="en-US" dirty="0">
                <a:solidFill>
                  <a:schemeClr val="bg1"/>
                </a:solidFill>
              </a:rPr>
              <a:t>Variational Quantum Algorithms (VQAs)</a:t>
            </a:r>
          </a:p>
        </p:txBody>
      </p:sp>
      <p:sp>
        <p:nvSpPr>
          <p:cNvPr id="2" name="TextBox 1">
            <a:extLst>
              <a:ext uri="{FF2B5EF4-FFF2-40B4-BE49-F238E27FC236}">
                <a16:creationId xmlns:a16="http://schemas.microsoft.com/office/drawing/2014/main" id="{EEEC1F2C-FE0C-1347-9840-AE0D1AC42AB8}"/>
              </a:ext>
            </a:extLst>
          </p:cNvPr>
          <p:cNvSpPr txBox="1"/>
          <p:nvPr/>
        </p:nvSpPr>
        <p:spPr>
          <a:xfrm>
            <a:off x="3900465" y="5564670"/>
            <a:ext cx="71965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“Any method that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optimizes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QNN (i.e. a parameterized quantum circuit)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minimizing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quantum cost function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(potentially using </a:t>
            </a: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training 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27928AD1-18FD-E041-A671-37BE9C60A07C}"/>
              </a:ext>
            </a:extLst>
          </p:cNvPr>
          <p:cNvSpPr txBox="1"/>
          <p:nvPr/>
        </p:nvSpPr>
        <p:spPr>
          <a:xfrm>
            <a:off x="1283678" y="5564670"/>
            <a:ext cx="24909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the purpose of this talk I will focus on:</a:t>
            </a:r>
          </a:p>
        </p:txBody>
      </p:sp>
      <p:sp>
        <p:nvSpPr>
          <p:cNvPr id="5" name="TextBox 4">
            <a:extLst>
              <a:ext uri="{FF2B5EF4-FFF2-40B4-BE49-F238E27FC236}">
                <a16:creationId xmlns:a16="http://schemas.microsoft.com/office/drawing/2014/main" id="{16D5ADCB-CC0D-3B4C-B16D-0E6232C9FE89}"/>
              </a:ext>
            </a:extLst>
          </p:cNvPr>
          <p:cNvSpPr txBox="1"/>
          <p:nvPr/>
        </p:nvSpPr>
        <p:spPr>
          <a:xfrm>
            <a:off x="1333500" y="6378653"/>
            <a:ext cx="96492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Encapsulates: VQAs + many (but not all) QML methods</a:t>
            </a:r>
          </a:p>
        </p:txBody>
      </p:sp>
    </p:spTree>
    <p:extLst>
      <p:ext uri="{BB962C8B-B14F-4D97-AF65-F5344CB8AC3E}">
        <p14:creationId xmlns:p14="http://schemas.microsoft.com/office/powerpoint/2010/main" val="320591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3014788"/>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3628450"/>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4558594"/>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946139"/>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3697875"/>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5112499"/>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3217753"/>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3019247"/>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2695985"/>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346A2FA8-2029-5E42-9F0A-3419828A34BF}"/>
              </a:ext>
            </a:extLst>
          </p:cNvPr>
          <p:cNvSpPr txBox="1">
            <a:spLocks/>
          </p:cNvSpPr>
          <p:nvPr/>
        </p:nvSpPr>
        <p:spPr>
          <a:xfrm>
            <a:off x="896793" y="1057435"/>
            <a:ext cx="10583239" cy="162647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mn-lt"/>
                <a:ea typeface="+mj-ea"/>
                <a:cs typeface="+mj-cs"/>
              </a:rPr>
              <a:t>Goal: Train a QNN to minimize a problem-specific cost function</a:t>
            </a:r>
          </a:p>
        </p:txBody>
      </p:sp>
      <p:sp>
        <p:nvSpPr>
          <p:cNvPr id="50" name="TextBox 49">
            <a:extLst>
              <a:ext uri="{FF2B5EF4-FFF2-40B4-BE49-F238E27FC236}">
                <a16:creationId xmlns:a16="http://schemas.microsoft.com/office/drawing/2014/main" id="{CCDCDAEC-86B3-7B44-BC93-EDC68F6321C3}"/>
              </a:ext>
            </a:extLst>
          </p:cNvPr>
          <p:cNvSpPr txBox="1"/>
          <p:nvPr/>
        </p:nvSpPr>
        <p:spPr>
          <a:xfrm>
            <a:off x="2295181" y="3102493"/>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53" name="Picture 52">
            <a:extLst>
              <a:ext uri="{FF2B5EF4-FFF2-40B4-BE49-F238E27FC236}">
                <a16:creationId xmlns:a16="http://schemas.microsoft.com/office/drawing/2014/main" id="{0500B6FA-28DD-7041-BE98-C004121C2AF5}"/>
              </a:ext>
            </a:extLst>
          </p:cNvPr>
          <p:cNvPicPr>
            <a:picLocks noChangeAspect="1"/>
          </p:cNvPicPr>
          <p:nvPr/>
        </p:nvPicPr>
        <p:blipFill rotWithShape="1">
          <a:blip r:embed="rId6"/>
          <a:srcRect l="5585"/>
          <a:stretch/>
        </p:blipFill>
        <p:spPr>
          <a:xfrm>
            <a:off x="2426428" y="3648456"/>
            <a:ext cx="2192435" cy="1341846"/>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70C6776-B5E8-0049-91AB-B4B4092E0DAC}"/>
                  </a:ext>
                </a:extLst>
              </p:cNvPr>
              <p:cNvSpPr txBox="1"/>
              <p:nvPr/>
            </p:nvSpPr>
            <p:spPr>
              <a:xfrm>
                <a:off x="2587813" y="3754316"/>
                <a:ext cx="3444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1</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4" name="TextBox 53">
                <a:extLst>
                  <a:ext uri="{FF2B5EF4-FFF2-40B4-BE49-F238E27FC236}">
                    <a16:creationId xmlns:a16="http://schemas.microsoft.com/office/drawing/2014/main" id="{D70C6776-B5E8-0049-91AB-B4B4092E0DAC}"/>
                  </a:ext>
                </a:extLst>
              </p:cNvPr>
              <p:cNvSpPr txBox="1">
                <a:spLocks noRot="1" noChangeAspect="1" noMove="1" noResize="1" noEditPoints="1" noAdjustHandles="1" noChangeArrowheads="1" noChangeShapeType="1" noTextEdit="1"/>
              </p:cNvSpPr>
              <p:nvPr/>
            </p:nvSpPr>
            <p:spPr>
              <a:xfrm>
                <a:off x="2587813" y="3754316"/>
                <a:ext cx="34445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3BE3B19-7DBD-F648-A451-737926257D1A}"/>
                  </a:ext>
                </a:extLst>
              </p:cNvPr>
              <p:cNvSpPr txBox="1"/>
              <p:nvPr/>
            </p:nvSpPr>
            <p:spPr>
              <a:xfrm>
                <a:off x="3011693" y="4437799"/>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3</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5" name="TextBox 54">
                <a:extLst>
                  <a:ext uri="{FF2B5EF4-FFF2-40B4-BE49-F238E27FC236}">
                    <a16:creationId xmlns:a16="http://schemas.microsoft.com/office/drawing/2014/main" id="{93BE3B19-7DBD-F648-A451-737926257D1A}"/>
                  </a:ext>
                </a:extLst>
              </p:cNvPr>
              <p:cNvSpPr txBox="1">
                <a:spLocks noRot="1" noChangeAspect="1" noMove="1" noResize="1" noEditPoints="1" noAdjustHandles="1" noChangeArrowheads="1" noChangeShapeType="1" noTextEdit="1"/>
              </p:cNvSpPr>
              <p:nvPr/>
            </p:nvSpPr>
            <p:spPr>
              <a:xfrm>
                <a:off x="3011693" y="4437799"/>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510E19D-AA03-7848-8B0B-C598AD6802E2}"/>
                  </a:ext>
                </a:extLst>
              </p:cNvPr>
              <p:cNvSpPr txBox="1"/>
              <p:nvPr/>
            </p:nvSpPr>
            <p:spPr>
              <a:xfrm>
                <a:off x="2587813" y="4585106"/>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2</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6" name="TextBox 55">
                <a:extLst>
                  <a:ext uri="{FF2B5EF4-FFF2-40B4-BE49-F238E27FC236}">
                    <a16:creationId xmlns:a16="http://schemas.microsoft.com/office/drawing/2014/main" id="{C510E19D-AA03-7848-8B0B-C598AD6802E2}"/>
                  </a:ext>
                </a:extLst>
              </p:cNvPr>
              <p:cNvSpPr txBox="1">
                <a:spLocks noRot="1" noChangeAspect="1" noMove="1" noResize="1" noEditPoints="1" noAdjustHandles="1" noChangeArrowheads="1" noChangeShapeType="1" noTextEdit="1"/>
              </p:cNvSpPr>
              <p:nvPr/>
            </p:nvSpPr>
            <p:spPr>
              <a:xfrm>
                <a:off x="2587813" y="4585106"/>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7052A8D-4522-854A-B08F-AC8E6592E720}"/>
                  </a:ext>
                </a:extLst>
              </p:cNvPr>
              <p:cNvSpPr txBox="1"/>
              <p:nvPr/>
            </p:nvSpPr>
            <p:spPr>
              <a:xfrm>
                <a:off x="3736349" y="3887037"/>
                <a:ext cx="344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4</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7" name="TextBox 56">
                <a:extLst>
                  <a:ext uri="{FF2B5EF4-FFF2-40B4-BE49-F238E27FC236}">
                    <a16:creationId xmlns:a16="http://schemas.microsoft.com/office/drawing/2014/main" id="{D7052A8D-4522-854A-B08F-AC8E6592E720}"/>
                  </a:ext>
                </a:extLst>
              </p:cNvPr>
              <p:cNvSpPr txBox="1">
                <a:spLocks noRot="1" noChangeAspect="1" noMove="1" noResize="1" noEditPoints="1" noAdjustHandles="1" noChangeArrowheads="1" noChangeShapeType="1" noTextEdit="1"/>
              </p:cNvSpPr>
              <p:nvPr/>
            </p:nvSpPr>
            <p:spPr>
              <a:xfrm>
                <a:off x="3736349" y="3887037"/>
                <a:ext cx="344390"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5476539-86E8-3743-9ADE-7A1615F4683E}"/>
                  </a:ext>
                </a:extLst>
              </p:cNvPr>
              <p:cNvSpPr txBox="1"/>
              <p:nvPr/>
            </p:nvSpPr>
            <p:spPr>
              <a:xfrm>
                <a:off x="3740521" y="4294353"/>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5</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8" name="TextBox 57">
                <a:extLst>
                  <a:ext uri="{FF2B5EF4-FFF2-40B4-BE49-F238E27FC236}">
                    <a16:creationId xmlns:a16="http://schemas.microsoft.com/office/drawing/2014/main" id="{35476539-86E8-3743-9ADE-7A1615F4683E}"/>
                  </a:ext>
                </a:extLst>
              </p:cNvPr>
              <p:cNvSpPr txBox="1">
                <a:spLocks noRot="1" noChangeAspect="1" noMove="1" noResize="1" noEditPoints="1" noAdjustHandles="1" noChangeArrowheads="1" noChangeShapeType="1" noTextEdit="1"/>
              </p:cNvSpPr>
              <p:nvPr/>
            </p:nvSpPr>
            <p:spPr>
              <a:xfrm>
                <a:off x="3740521" y="4294353"/>
                <a:ext cx="347403" cy="246221"/>
              </a:xfrm>
              <a:prstGeom prst="rect">
                <a:avLst/>
              </a:prstGeom>
              <a:blipFill>
                <a:blip r:embed="rId11"/>
                <a:stretch>
                  <a:fillRect/>
                </a:stretch>
              </a:blipFill>
            </p:spPr>
            <p:txBody>
              <a:bodyPr/>
              <a:lstStyle/>
              <a:p>
                <a:r>
                  <a:rPr lang="en-US">
                    <a:noFill/>
                  </a:rPr>
                  <a:t> </a:t>
                </a:r>
              </a:p>
            </p:txBody>
          </p:sp>
        </mc:Fallback>
      </mc:AlternateContent>
      <p:pic>
        <p:nvPicPr>
          <p:cNvPr id="59" name="Picture 58">
            <a:extLst>
              <a:ext uri="{FF2B5EF4-FFF2-40B4-BE49-F238E27FC236}">
                <a16:creationId xmlns:a16="http://schemas.microsoft.com/office/drawing/2014/main" id="{C4855C23-9CCF-1845-BDBB-BB8B5948788C}"/>
              </a:ext>
            </a:extLst>
          </p:cNvPr>
          <p:cNvPicPr>
            <a:picLocks noChangeAspect="1"/>
          </p:cNvPicPr>
          <p:nvPr/>
        </p:nvPicPr>
        <p:blipFill>
          <a:blip r:embed="rId12"/>
          <a:stretch>
            <a:fillRect/>
          </a:stretch>
        </p:blipFill>
        <p:spPr>
          <a:xfrm>
            <a:off x="4449641" y="4942928"/>
            <a:ext cx="520700" cy="215900"/>
          </a:xfrm>
          <a:prstGeom prst="rect">
            <a:avLst/>
          </a:prstGeom>
        </p:spPr>
      </p:pic>
      <p:pic>
        <p:nvPicPr>
          <p:cNvPr id="60" name="Picture 59">
            <a:extLst>
              <a:ext uri="{FF2B5EF4-FFF2-40B4-BE49-F238E27FC236}">
                <a16:creationId xmlns:a16="http://schemas.microsoft.com/office/drawing/2014/main" id="{8199C89F-AD59-2948-957D-21CC6744096F}"/>
              </a:ext>
            </a:extLst>
          </p:cNvPr>
          <p:cNvPicPr>
            <a:picLocks noChangeAspect="1"/>
          </p:cNvPicPr>
          <p:nvPr/>
        </p:nvPicPr>
        <p:blipFill rotWithShape="1">
          <a:blip r:embed="rId13"/>
          <a:srcRect l="23730"/>
          <a:stretch/>
        </p:blipFill>
        <p:spPr>
          <a:xfrm>
            <a:off x="4665463" y="4252453"/>
            <a:ext cx="235902" cy="330019"/>
          </a:xfrm>
          <a:prstGeom prst="rect">
            <a:avLst/>
          </a:prstGeom>
        </p:spPr>
      </p:pic>
      <p:pic>
        <p:nvPicPr>
          <p:cNvPr id="61" name="Picture 60">
            <a:extLst>
              <a:ext uri="{FF2B5EF4-FFF2-40B4-BE49-F238E27FC236}">
                <a16:creationId xmlns:a16="http://schemas.microsoft.com/office/drawing/2014/main" id="{2D33EBAF-C7E9-B54F-A5C0-BC70F57DF5AB}"/>
              </a:ext>
            </a:extLst>
          </p:cNvPr>
          <p:cNvPicPr>
            <a:picLocks noChangeAspect="1"/>
          </p:cNvPicPr>
          <p:nvPr/>
        </p:nvPicPr>
        <p:blipFill rotWithShape="1">
          <a:blip r:embed="rId13"/>
          <a:srcRect l="23731" t="13825" r="534"/>
          <a:stretch/>
        </p:blipFill>
        <p:spPr>
          <a:xfrm>
            <a:off x="4666280" y="4582472"/>
            <a:ext cx="235085" cy="285412"/>
          </a:xfrm>
          <a:prstGeom prst="rect">
            <a:avLst/>
          </a:prstGeom>
        </p:spPr>
      </p:pic>
      <p:pic>
        <p:nvPicPr>
          <p:cNvPr id="62" name="Picture 61">
            <a:extLst>
              <a:ext uri="{FF2B5EF4-FFF2-40B4-BE49-F238E27FC236}">
                <a16:creationId xmlns:a16="http://schemas.microsoft.com/office/drawing/2014/main" id="{D5EFC1A8-A21E-D745-B7E8-8232C04A5BEA}"/>
              </a:ext>
            </a:extLst>
          </p:cNvPr>
          <p:cNvPicPr>
            <a:picLocks noChangeAspect="1"/>
          </p:cNvPicPr>
          <p:nvPr/>
        </p:nvPicPr>
        <p:blipFill rotWithShape="1">
          <a:blip r:embed="rId13"/>
          <a:srcRect l="23731" t="13825" r="534"/>
          <a:stretch/>
        </p:blipFill>
        <p:spPr>
          <a:xfrm>
            <a:off x="4666280" y="4028623"/>
            <a:ext cx="235085" cy="285412"/>
          </a:xfrm>
          <a:prstGeom prst="rect">
            <a:avLst/>
          </a:prstGeom>
        </p:spPr>
      </p:pic>
      <p:pic>
        <p:nvPicPr>
          <p:cNvPr id="63" name="Picture 62">
            <a:extLst>
              <a:ext uri="{FF2B5EF4-FFF2-40B4-BE49-F238E27FC236}">
                <a16:creationId xmlns:a16="http://schemas.microsoft.com/office/drawing/2014/main" id="{2CBBD6B6-0AB7-6F44-9C31-07996291813E}"/>
              </a:ext>
            </a:extLst>
          </p:cNvPr>
          <p:cNvPicPr>
            <a:picLocks noChangeAspect="1"/>
          </p:cNvPicPr>
          <p:nvPr/>
        </p:nvPicPr>
        <p:blipFill rotWithShape="1">
          <a:blip r:embed="rId13"/>
          <a:srcRect l="23731" t="13825" r="534"/>
          <a:stretch/>
        </p:blipFill>
        <p:spPr>
          <a:xfrm>
            <a:off x="4674533" y="3744331"/>
            <a:ext cx="235085" cy="285412"/>
          </a:xfrm>
          <a:prstGeom prst="rect">
            <a:avLst/>
          </a:prstGeom>
        </p:spPr>
      </p:pic>
      <p:pic>
        <p:nvPicPr>
          <p:cNvPr id="64" name="Picture 63">
            <a:extLst>
              <a:ext uri="{FF2B5EF4-FFF2-40B4-BE49-F238E27FC236}">
                <a16:creationId xmlns:a16="http://schemas.microsoft.com/office/drawing/2014/main" id="{025370AE-F158-4E42-A142-36E4A2A98CBE}"/>
              </a:ext>
            </a:extLst>
          </p:cNvPr>
          <p:cNvPicPr>
            <a:picLocks noChangeAspect="1"/>
          </p:cNvPicPr>
          <p:nvPr/>
        </p:nvPicPr>
        <p:blipFill>
          <a:blip r:embed="rId14"/>
          <a:stretch>
            <a:fillRect/>
          </a:stretch>
        </p:blipFill>
        <p:spPr>
          <a:xfrm>
            <a:off x="2178582" y="3769476"/>
            <a:ext cx="203200" cy="215900"/>
          </a:xfrm>
          <a:prstGeom prst="rect">
            <a:avLst/>
          </a:prstGeom>
        </p:spPr>
      </p:pic>
      <p:pic>
        <p:nvPicPr>
          <p:cNvPr id="65" name="Picture 64">
            <a:extLst>
              <a:ext uri="{FF2B5EF4-FFF2-40B4-BE49-F238E27FC236}">
                <a16:creationId xmlns:a16="http://schemas.microsoft.com/office/drawing/2014/main" id="{1544E39E-72B6-014B-9C9A-1407DCB93635}"/>
              </a:ext>
            </a:extLst>
          </p:cNvPr>
          <p:cNvPicPr>
            <a:picLocks noChangeAspect="1"/>
          </p:cNvPicPr>
          <p:nvPr/>
        </p:nvPicPr>
        <p:blipFill>
          <a:blip r:embed="rId14"/>
          <a:stretch>
            <a:fillRect/>
          </a:stretch>
        </p:blipFill>
        <p:spPr>
          <a:xfrm>
            <a:off x="2178582" y="4063379"/>
            <a:ext cx="203200" cy="215900"/>
          </a:xfrm>
          <a:prstGeom prst="rect">
            <a:avLst/>
          </a:prstGeom>
        </p:spPr>
      </p:pic>
      <p:pic>
        <p:nvPicPr>
          <p:cNvPr id="66" name="Picture 65">
            <a:extLst>
              <a:ext uri="{FF2B5EF4-FFF2-40B4-BE49-F238E27FC236}">
                <a16:creationId xmlns:a16="http://schemas.microsoft.com/office/drawing/2014/main" id="{735AC4E0-9F3B-A847-B555-0A2460F60250}"/>
              </a:ext>
            </a:extLst>
          </p:cNvPr>
          <p:cNvPicPr>
            <a:picLocks noChangeAspect="1"/>
          </p:cNvPicPr>
          <p:nvPr/>
        </p:nvPicPr>
        <p:blipFill>
          <a:blip r:embed="rId14"/>
          <a:stretch>
            <a:fillRect/>
          </a:stretch>
        </p:blipFill>
        <p:spPr>
          <a:xfrm>
            <a:off x="2184990" y="4329849"/>
            <a:ext cx="203200" cy="215900"/>
          </a:xfrm>
          <a:prstGeom prst="rect">
            <a:avLst/>
          </a:prstGeom>
        </p:spPr>
      </p:pic>
      <p:pic>
        <p:nvPicPr>
          <p:cNvPr id="67" name="Picture 66">
            <a:extLst>
              <a:ext uri="{FF2B5EF4-FFF2-40B4-BE49-F238E27FC236}">
                <a16:creationId xmlns:a16="http://schemas.microsoft.com/office/drawing/2014/main" id="{9AD48FA7-45E2-A747-80C3-1AEFC3670F64}"/>
              </a:ext>
            </a:extLst>
          </p:cNvPr>
          <p:cNvPicPr>
            <a:picLocks noChangeAspect="1"/>
          </p:cNvPicPr>
          <p:nvPr/>
        </p:nvPicPr>
        <p:blipFill>
          <a:blip r:embed="rId14"/>
          <a:stretch>
            <a:fillRect/>
          </a:stretch>
        </p:blipFill>
        <p:spPr>
          <a:xfrm>
            <a:off x="2193581" y="4600266"/>
            <a:ext cx="203200" cy="215900"/>
          </a:xfrm>
          <a:prstGeom prst="rect">
            <a:avLst/>
          </a:prstGeom>
        </p:spPr>
      </p:pic>
      <p:cxnSp>
        <p:nvCxnSpPr>
          <p:cNvPr id="68" name="Straight Connector 67">
            <a:extLst>
              <a:ext uri="{FF2B5EF4-FFF2-40B4-BE49-F238E27FC236}">
                <a16:creationId xmlns:a16="http://schemas.microsoft.com/office/drawing/2014/main" id="{C96F92E7-C5BC-B348-9FA0-E62857B1F430}"/>
              </a:ext>
            </a:extLst>
          </p:cNvPr>
          <p:cNvCxnSpPr>
            <a:cxnSpLocks/>
          </p:cNvCxnSpPr>
          <p:nvPr/>
        </p:nvCxnSpPr>
        <p:spPr>
          <a:xfrm>
            <a:off x="4609276" y="3734544"/>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9" name="Left Brace 68">
            <a:extLst>
              <a:ext uri="{FF2B5EF4-FFF2-40B4-BE49-F238E27FC236}">
                <a16:creationId xmlns:a16="http://schemas.microsoft.com/office/drawing/2014/main" id="{6C15F9FA-D75B-3B40-A732-04285C28418D}"/>
              </a:ext>
            </a:extLst>
          </p:cNvPr>
          <p:cNvSpPr/>
          <p:nvPr/>
        </p:nvSpPr>
        <p:spPr>
          <a:xfrm rot="16200000">
            <a:off x="3401631" y="4274950"/>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372BDF5E-1036-DB47-8C97-1AB92FF14E24}"/>
              </a:ext>
            </a:extLst>
          </p:cNvPr>
          <p:cNvSpPr txBox="1"/>
          <p:nvPr/>
        </p:nvSpPr>
        <p:spPr>
          <a:xfrm>
            <a:off x="1812422" y="5279219"/>
            <a:ext cx="23315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C000"/>
                </a:solidFill>
                <a:effectLst/>
                <a:uLnTx/>
                <a:uFillTx/>
                <a:latin typeface="Calibri" panose="020F0502020204030204" pitchFamily="34" charset="0"/>
                <a:ea typeface="+mn-ea"/>
                <a:cs typeface="Calibri" panose="020F0502020204030204" pitchFamily="34" charset="0"/>
              </a:rPr>
              <a:t>Parameterised</a:t>
            </a:r>
            <a:endParaRPr kumimoji="0" lang="en-US" sz="16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 Quantum Circuit/QNN</a:t>
            </a:r>
          </a:p>
        </p:txBody>
      </p:sp>
      <p:sp>
        <p:nvSpPr>
          <p:cNvPr id="71" name="Rounded Rectangle 70">
            <a:extLst>
              <a:ext uri="{FF2B5EF4-FFF2-40B4-BE49-F238E27FC236}">
                <a16:creationId xmlns:a16="http://schemas.microsoft.com/office/drawing/2014/main" id="{67EB861B-20EB-A44E-BA10-612CD78ABF73}"/>
              </a:ext>
            </a:extLst>
          </p:cNvPr>
          <p:cNvSpPr/>
          <p:nvPr/>
        </p:nvSpPr>
        <p:spPr>
          <a:xfrm>
            <a:off x="1798838" y="2822616"/>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a:extLst>
              <a:ext uri="{FF2B5EF4-FFF2-40B4-BE49-F238E27FC236}">
                <a16:creationId xmlns:a16="http://schemas.microsoft.com/office/drawing/2014/main" id="{D1D8BCEA-8FA6-494E-81A6-8880AB521799}"/>
              </a:ext>
            </a:extLst>
          </p:cNvPr>
          <p:cNvPicPr>
            <a:picLocks noChangeAspect="1"/>
          </p:cNvPicPr>
          <p:nvPr/>
        </p:nvPicPr>
        <p:blipFill>
          <a:blip r:embed="rId15"/>
          <a:stretch>
            <a:fillRect/>
          </a:stretch>
        </p:blipFill>
        <p:spPr>
          <a:xfrm>
            <a:off x="4048032" y="5480253"/>
            <a:ext cx="444500" cy="241300"/>
          </a:xfrm>
          <a:prstGeom prst="rect">
            <a:avLst/>
          </a:prstGeom>
        </p:spPr>
      </p:pic>
      <p:sp>
        <p:nvSpPr>
          <p:cNvPr id="3" name="TextBox 2">
            <a:extLst>
              <a:ext uri="{FF2B5EF4-FFF2-40B4-BE49-F238E27FC236}">
                <a16:creationId xmlns:a16="http://schemas.microsoft.com/office/drawing/2014/main" id="{276AC0A7-0998-C641-98D8-6C232AEA0EB9}"/>
              </a:ext>
            </a:extLst>
          </p:cNvPr>
          <p:cNvSpPr txBox="1"/>
          <p:nvPr/>
        </p:nvSpPr>
        <p:spPr>
          <a:xfrm>
            <a:off x="1812422" y="6257313"/>
            <a:ext cx="82525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do you train? Using a hybrid-quantum classical optimization loop</a:t>
            </a:r>
          </a:p>
        </p:txBody>
      </p:sp>
      <p:sp>
        <p:nvSpPr>
          <p:cNvPr id="40" name="TextBox 39">
            <a:extLst>
              <a:ext uri="{FF2B5EF4-FFF2-40B4-BE49-F238E27FC236}">
                <a16:creationId xmlns:a16="http://schemas.microsoft.com/office/drawing/2014/main" id="{D78642A9-08CE-8449-B188-D9D7C0AD5B08}"/>
              </a:ext>
            </a:extLst>
          </p:cNvPr>
          <p:cNvSpPr txBox="1"/>
          <p:nvPr/>
        </p:nvSpPr>
        <p:spPr>
          <a:xfrm>
            <a:off x="896793" y="2155493"/>
            <a:ext cx="117326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Pick cost + QNN </a:t>
            </a:r>
            <a:r>
              <a:rPr kumimoji="0" lang="en-US" sz="1800" b="0" i="0" u="none" strike="noStrike" kern="1200" cap="none" spc="0" normalizeH="0" baseline="0" noProof="0" dirty="0" err="1">
                <a:ln>
                  <a:noFill/>
                </a:ln>
                <a:effectLst/>
                <a:uLnTx/>
                <a:uFillTx/>
                <a:latin typeface="Calibri" panose="020F0502020204030204"/>
                <a:ea typeface="+mn-ea"/>
                <a:cs typeface="+mn-cs"/>
              </a:rPr>
              <a:t>s.t.</a:t>
            </a:r>
            <a:r>
              <a:rPr kumimoji="0" lang="en-US" sz="1800" b="0" i="0" u="none" strike="noStrike" kern="1200" cap="none" spc="0" normalizeH="0" baseline="0" noProof="0" dirty="0">
                <a:ln>
                  <a:noFill/>
                </a:ln>
                <a:effectLst/>
                <a:uLnTx/>
                <a:uFillTx/>
                <a:latin typeface="Calibri" panose="020F0502020204030204"/>
                <a:ea typeface="+mn-ea"/>
                <a:cs typeface="+mn-cs"/>
              </a:rPr>
              <a:t> if successfully trained: the optimal parameters/circuit/cost = approx. solution to problem   </a:t>
            </a:r>
          </a:p>
        </p:txBody>
      </p:sp>
      <p:sp>
        <p:nvSpPr>
          <p:cNvPr id="42" name="Title 1">
            <a:extLst>
              <a:ext uri="{FF2B5EF4-FFF2-40B4-BE49-F238E27FC236}">
                <a16:creationId xmlns:a16="http://schemas.microsoft.com/office/drawing/2014/main" id="{C29CA620-B3A9-0547-95CE-C6447B2A9E62}"/>
              </a:ext>
            </a:extLst>
          </p:cNvPr>
          <p:cNvSpPr txBox="1">
            <a:spLocks/>
          </p:cNvSpPr>
          <p:nvPr/>
        </p:nvSpPr>
        <p:spPr>
          <a:xfrm>
            <a:off x="1371599" y="294538"/>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Variational Quantum Algorithm (VQA)</a:t>
            </a:r>
          </a:p>
        </p:txBody>
      </p:sp>
    </p:spTree>
    <p:extLst>
      <p:ext uri="{BB962C8B-B14F-4D97-AF65-F5344CB8AC3E}">
        <p14:creationId xmlns:p14="http://schemas.microsoft.com/office/powerpoint/2010/main" val="385562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0AC460-2464-B848-BD75-A580EBDBAD91}"/>
              </a:ext>
            </a:extLst>
          </p:cNvPr>
          <p:cNvSpPr txBox="1"/>
          <p:nvPr/>
        </p:nvSpPr>
        <p:spPr>
          <a:xfrm>
            <a:off x="2295181" y="2494526"/>
            <a:ext cx="2353830" cy="646331"/>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Quantum Computation</a:t>
            </a:r>
          </a:p>
          <a:p>
            <a:pPr algn="ctr"/>
            <a:r>
              <a:rPr lang="en-US">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488649"/>
            <a:ext cx="2303953" cy="369332"/>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310231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403245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420000"/>
            <a:ext cx="1021433"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Update </a:t>
            </a:r>
          </a:p>
          <a:p>
            <a:pPr algn="ctr"/>
            <a:r>
              <a:rPr lang="en-US" sz="1400">
                <a:latin typeface="Calibri" panose="020F0502020204030204" pitchFamily="34" charset="0"/>
                <a:cs typeface="Calibri" panose="020F0502020204030204" pitchFamily="34" charset="0"/>
              </a:rPr>
              <a:t>parameters</a:t>
            </a:r>
          </a:p>
        </p:txBody>
      </p:sp>
      <p:pic>
        <p:nvPicPr>
          <p:cNvPr id="27" name="Picture 26">
            <a:extLst>
              <a:ext uri="{FF2B5EF4-FFF2-40B4-BE49-F238E27FC236}">
                <a16:creationId xmlns:a16="http://schemas.microsoft.com/office/drawing/2014/main" id="{8C32A159-24CD-FF42-A0E4-128193B4EBF4}"/>
              </a:ext>
            </a:extLst>
          </p:cNvPr>
          <p:cNvPicPr>
            <a:picLocks noChangeAspect="1"/>
          </p:cNvPicPr>
          <p:nvPr/>
        </p:nvPicPr>
        <p:blipFill rotWithShape="1">
          <a:blip r:embed="rId3"/>
          <a:srcRect l="5585"/>
          <a:stretch/>
        </p:blipFill>
        <p:spPr>
          <a:xfrm>
            <a:off x="2426428" y="3040489"/>
            <a:ext cx="2192435" cy="1341846"/>
          </a:xfrm>
          <a:prstGeom prst="rect">
            <a:avLst/>
          </a:prstGeom>
        </p:spPr>
      </p:pic>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4"/>
          <a:srcRect l="3112"/>
          <a:stretch/>
        </p:blipFill>
        <p:spPr>
          <a:xfrm>
            <a:off x="7886922" y="3171736"/>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5"/>
          <a:stretch>
            <a:fillRect/>
          </a:stretch>
        </p:blipFill>
        <p:spPr>
          <a:xfrm>
            <a:off x="6432415" y="4586360"/>
            <a:ext cx="876300" cy="19050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4D69426-17F5-F040-9547-5105C04066A1}"/>
                  </a:ext>
                </a:extLst>
              </p:cNvPr>
              <p:cNvSpPr txBox="1"/>
              <p:nvPr/>
            </p:nvSpPr>
            <p:spPr>
              <a:xfrm>
                <a:off x="2587813" y="3146349"/>
                <a:ext cx="3444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i="1">
                              <a:latin typeface="Cambria Math" panose="02040503050406030204" pitchFamily="18" charset="0"/>
                              <a:cs typeface="Calibri" panose="020F0502020204030204" pitchFamily="34" charset="0"/>
                            </a:rPr>
                            <m:t>1</m:t>
                          </m:r>
                        </m:sub>
                      </m:sSub>
                    </m:oMath>
                  </m:oMathPara>
                </a14:m>
                <a:endParaRPr lang="en-GB" sz="1000"/>
              </a:p>
            </p:txBody>
          </p:sp>
        </mc:Choice>
        <mc:Fallback xmlns="">
          <p:sp>
            <p:nvSpPr>
              <p:cNvPr id="30" name="TextBox 29">
                <a:extLst>
                  <a:ext uri="{FF2B5EF4-FFF2-40B4-BE49-F238E27FC236}">
                    <a16:creationId xmlns:a16="http://schemas.microsoft.com/office/drawing/2014/main" id="{B4D69426-17F5-F040-9547-5105C04066A1}"/>
                  </a:ext>
                </a:extLst>
              </p:cNvPr>
              <p:cNvSpPr txBox="1">
                <a:spLocks noRot="1" noChangeAspect="1" noMove="1" noResize="1" noEditPoints="1" noAdjustHandles="1" noChangeArrowheads="1" noChangeShapeType="1" noTextEdit="1"/>
              </p:cNvSpPr>
              <p:nvPr/>
            </p:nvSpPr>
            <p:spPr>
              <a:xfrm>
                <a:off x="2587813" y="3146349"/>
                <a:ext cx="344453" cy="2462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66978FF-2D7E-1D43-9737-142D5E67A44E}"/>
                  </a:ext>
                </a:extLst>
              </p:cNvPr>
              <p:cNvSpPr txBox="1"/>
              <p:nvPr/>
            </p:nvSpPr>
            <p:spPr>
              <a:xfrm>
                <a:off x="3011693" y="3829832"/>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3</m:t>
                          </m:r>
                        </m:sub>
                      </m:sSub>
                    </m:oMath>
                  </m:oMathPara>
                </a14:m>
                <a:endParaRPr lang="en-GB" sz="1000"/>
              </a:p>
            </p:txBody>
          </p:sp>
        </mc:Choice>
        <mc:Fallback xmlns="">
          <p:sp>
            <p:nvSpPr>
              <p:cNvPr id="31" name="TextBox 30">
                <a:extLst>
                  <a:ext uri="{FF2B5EF4-FFF2-40B4-BE49-F238E27FC236}">
                    <a16:creationId xmlns:a16="http://schemas.microsoft.com/office/drawing/2014/main" id="{D66978FF-2D7E-1D43-9737-142D5E67A44E}"/>
                  </a:ext>
                </a:extLst>
              </p:cNvPr>
              <p:cNvSpPr txBox="1">
                <a:spLocks noRot="1" noChangeAspect="1" noMove="1" noResize="1" noEditPoints="1" noAdjustHandles="1" noChangeArrowheads="1" noChangeShapeType="1" noTextEdit="1"/>
              </p:cNvSpPr>
              <p:nvPr/>
            </p:nvSpPr>
            <p:spPr>
              <a:xfrm>
                <a:off x="3011693" y="3829832"/>
                <a:ext cx="34740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230B004-924D-CA43-A2C9-6A388DEC7DC7}"/>
                  </a:ext>
                </a:extLst>
              </p:cNvPr>
              <p:cNvSpPr txBox="1"/>
              <p:nvPr/>
            </p:nvSpPr>
            <p:spPr>
              <a:xfrm>
                <a:off x="2587813" y="3977139"/>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2</m:t>
                          </m:r>
                        </m:sub>
                      </m:sSub>
                    </m:oMath>
                  </m:oMathPara>
                </a14:m>
                <a:endParaRPr lang="en-GB" sz="1000"/>
              </a:p>
            </p:txBody>
          </p:sp>
        </mc:Choice>
        <mc:Fallback xmlns="">
          <p:sp>
            <p:nvSpPr>
              <p:cNvPr id="32" name="TextBox 31">
                <a:extLst>
                  <a:ext uri="{FF2B5EF4-FFF2-40B4-BE49-F238E27FC236}">
                    <a16:creationId xmlns:a16="http://schemas.microsoft.com/office/drawing/2014/main" id="{4230B004-924D-CA43-A2C9-6A388DEC7DC7}"/>
                  </a:ext>
                </a:extLst>
              </p:cNvPr>
              <p:cNvSpPr txBox="1">
                <a:spLocks noRot="1" noChangeAspect="1" noMove="1" noResize="1" noEditPoints="1" noAdjustHandles="1" noChangeArrowheads="1" noChangeShapeType="1" noTextEdit="1"/>
              </p:cNvSpPr>
              <p:nvPr/>
            </p:nvSpPr>
            <p:spPr>
              <a:xfrm>
                <a:off x="2587813" y="3977139"/>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E5B8F74-452C-6644-85D1-715B520912E2}"/>
                  </a:ext>
                </a:extLst>
              </p:cNvPr>
              <p:cNvSpPr txBox="1"/>
              <p:nvPr/>
            </p:nvSpPr>
            <p:spPr>
              <a:xfrm>
                <a:off x="3736349" y="3279070"/>
                <a:ext cx="34439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4</m:t>
                          </m:r>
                        </m:sub>
                      </m:sSub>
                    </m:oMath>
                  </m:oMathPara>
                </a14:m>
                <a:endParaRPr lang="en-GB" sz="1000"/>
              </a:p>
            </p:txBody>
          </p:sp>
        </mc:Choice>
        <mc:Fallback xmlns="">
          <p:sp>
            <p:nvSpPr>
              <p:cNvPr id="33" name="TextBox 32">
                <a:extLst>
                  <a:ext uri="{FF2B5EF4-FFF2-40B4-BE49-F238E27FC236}">
                    <a16:creationId xmlns:a16="http://schemas.microsoft.com/office/drawing/2014/main" id="{7E5B8F74-452C-6644-85D1-715B520912E2}"/>
                  </a:ext>
                </a:extLst>
              </p:cNvPr>
              <p:cNvSpPr txBox="1">
                <a:spLocks noRot="1" noChangeAspect="1" noMove="1" noResize="1" noEditPoints="1" noAdjustHandles="1" noChangeArrowheads="1" noChangeShapeType="1" noTextEdit="1"/>
              </p:cNvSpPr>
              <p:nvPr/>
            </p:nvSpPr>
            <p:spPr>
              <a:xfrm>
                <a:off x="3736349" y="3279070"/>
                <a:ext cx="344390"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B6456F5-1DA9-8845-A47D-55AAADD6B77B}"/>
                  </a:ext>
                </a:extLst>
              </p:cNvPr>
              <p:cNvSpPr txBox="1"/>
              <p:nvPr/>
            </p:nvSpPr>
            <p:spPr>
              <a:xfrm>
                <a:off x="3740521" y="3686386"/>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5</m:t>
                          </m:r>
                        </m:sub>
                      </m:sSub>
                    </m:oMath>
                  </m:oMathPara>
                </a14:m>
                <a:endParaRPr lang="en-GB" sz="1000"/>
              </a:p>
            </p:txBody>
          </p:sp>
        </mc:Choice>
        <mc:Fallback xmlns="">
          <p:sp>
            <p:nvSpPr>
              <p:cNvPr id="34" name="TextBox 33">
                <a:extLst>
                  <a:ext uri="{FF2B5EF4-FFF2-40B4-BE49-F238E27FC236}">
                    <a16:creationId xmlns:a16="http://schemas.microsoft.com/office/drawing/2014/main" id="{BB6456F5-1DA9-8845-A47D-55AAADD6B77B}"/>
                  </a:ext>
                </a:extLst>
              </p:cNvPr>
              <p:cNvSpPr txBox="1">
                <a:spLocks noRot="1" noChangeAspect="1" noMove="1" noResize="1" noEditPoints="1" noAdjustHandles="1" noChangeArrowheads="1" noChangeShapeType="1" noTextEdit="1"/>
              </p:cNvSpPr>
              <p:nvPr/>
            </p:nvSpPr>
            <p:spPr>
              <a:xfrm>
                <a:off x="3740521" y="3686386"/>
                <a:ext cx="347403" cy="246221"/>
              </a:xfrm>
              <a:prstGeom prst="rect">
                <a:avLst/>
              </a:prstGeom>
              <a:blipFill>
                <a:blip r:embed="rId10"/>
                <a:stretch>
                  <a:fillRect/>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11"/>
          <a:srcRect r="74627" b="18287"/>
          <a:stretch/>
        </p:blipFill>
        <p:spPr>
          <a:xfrm>
            <a:off x="6586160" y="2691614"/>
            <a:ext cx="502685" cy="176417"/>
          </a:xfrm>
          <a:prstGeom prst="rect">
            <a:avLst/>
          </a:prstGeom>
        </p:spPr>
      </p:pic>
      <p:pic>
        <p:nvPicPr>
          <p:cNvPr id="36" name="Picture 35">
            <a:extLst>
              <a:ext uri="{FF2B5EF4-FFF2-40B4-BE49-F238E27FC236}">
                <a16:creationId xmlns:a16="http://schemas.microsoft.com/office/drawing/2014/main" id="{B118AA25-6A02-5D49-9EC3-1B8B2A250213}"/>
              </a:ext>
            </a:extLst>
          </p:cNvPr>
          <p:cNvPicPr>
            <a:picLocks noChangeAspect="1"/>
          </p:cNvPicPr>
          <p:nvPr/>
        </p:nvPicPr>
        <p:blipFill>
          <a:blip r:embed="rId12"/>
          <a:stretch>
            <a:fillRect/>
          </a:stretch>
        </p:blipFill>
        <p:spPr>
          <a:xfrm>
            <a:off x="4449641" y="4334961"/>
            <a:ext cx="520700" cy="215900"/>
          </a:xfrm>
          <a:prstGeom prst="rect">
            <a:avLst/>
          </a:prstGeom>
        </p:spPr>
      </p:pic>
      <p:pic>
        <p:nvPicPr>
          <p:cNvPr id="37" name="Picture 36">
            <a:extLst>
              <a:ext uri="{FF2B5EF4-FFF2-40B4-BE49-F238E27FC236}">
                <a16:creationId xmlns:a16="http://schemas.microsoft.com/office/drawing/2014/main" id="{AE1785C5-388E-2040-A402-D8AC17950AEE}"/>
              </a:ext>
            </a:extLst>
          </p:cNvPr>
          <p:cNvPicPr>
            <a:picLocks noChangeAspect="1"/>
          </p:cNvPicPr>
          <p:nvPr/>
        </p:nvPicPr>
        <p:blipFill rotWithShape="1">
          <a:blip r:embed="rId13"/>
          <a:srcRect l="23730"/>
          <a:stretch/>
        </p:blipFill>
        <p:spPr>
          <a:xfrm>
            <a:off x="4665463" y="3644486"/>
            <a:ext cx="235902" cy="330019"/>
          </a:xfrm>
          <a:prstGeom prst="rect">
            <a:avLst/>
          </a:prstGeom>
        </p:spPr>
      </p:pic>
      <p:pic>
        <p:nvPicPr>
          <p:cNvPr id="38" name="Picture 37">
            <a:extLst>
              <a:ext uri="{FF2B5EF4-FFF2-40B4-BE49-F238E27FC236}">
                <a16:creationId xmlns:a16="http://schemas.microsoft.com/office/drawing/2014/main" id="{640A8FD8-C750-B646-B2F5-2BBAD241B741}"/>
              </a:ext>
            </a:extLst>
          </p:cNvPr>
          <p:cNvPicPr>
            <a:picLocks noChangeAspect="1"/>
          </p:cNvPicPr>
          <p:nvPr/>
        </p:nvPicPr>
        <p:blipFill rotWithShape="1">
          <a:blip r:embed="rId13"/>
          <a:srcRect l="23731" t="13825" r="534"/>
          <a:stretch/>
        </p:blipFill>
        <p:spPr>
          <a:xfrm>
            <a:off x="4666280" y="3974505"/>
            <a:ext cx="235085" cy="285412"/>
          </a:xfrm>
          <a:prstGeom prst="rect">
            <a:avLst/>
          </a:prstGeom>
        </p:spPr>
      </p:pic>
      <p:pic>
        <p:nvPicPr>
          <p:cNvPr id="39" name="Picture 38">
            <a:extLst>
              <a:ext uri="{FF2B5EF4-FFF2-40B4-BE49-F238E27FC236}">
                <a16:creationId xmlns:a16="http://schemas.microsoft.com/office/drawing/2014/main" id="{A5338D5E-B410-2641-BE30-CC95318BCE1E}"/>
              </a:ext>
            </a:extLst>
          </p:cNvPr>
          <p:cNvPicPr>
            <a:picLocks noChangeAspect="1"/>
          </p:cNvPicPr>
          <p:nvPr/>
        </p:nvPicPr>
        <p:blipFill rotWithShape="1">
          <a:blip r:embed="rId13"/>
          <a:srcRect l="23731" t="13825" r="534"/>
          <a:stretch/>
        </p:blipFill>
        <p:spPr>
          <a:xfrm>
            <a:off x="4666280" y="3420656"/>
            <a:ext cx="235085" cy="285412"/>
          </a:xfrm>
          <a:prstGeom prst="rect">
            <a:avLst/>
          </a:prstGeom>
        </p:spPr>
      </p:pic>
      <p:pic>
        <p:nvPicPr>
          <p:cNvPr id="40" name="Picture 39">
            <a:extLst>
              <a:ext uri="{FF2B5EF4-FFF2-40B4-BE49-F238E27FC236}">
                <a16:creationId xmlns:a16="http://schemas.microsoft.com/office/drawing/2014/main" id="{1FD334FA-C253-E24E-945C-272E40B09E19}"/>
              </a:ext>
            </a:extLst>
          </p:cNvPr>
          <p:cNvPicPr>
            <a:picLocks noChangeAspect="1"/>
          </p:cNvPicPr>
          <p:nvPr/>
        </p:nvPicPr>
        <p:blipFill rotWithShape="1">
          <a:blip r:embed="rId13"/>
          <a:srcRect l="23731" t="13825" r="534"/>
          <a:stretch/>
        </p:blipFill>
        <p:spPr>
          <a:xfrm>
            <a:off x="4674533" y="3136364"/>
            <a:ext cx="235085" cy="285412"/>
          </a:xfrm>
          <a:prstGeom prst="rect">
            <a:avLst/>
          </a:prstGeom>
        </p:spPr>
      </p:pic>
      <p:pic>
        <p:nvPicPr>
          <p:cNvPr id="41" name="Picture 40">
            <a:extLst>
              <a:ext uri="{FF2B5EF4-FFF2-40B4-BE49-F238E27FC236}">
                <a16:creationId xmlns:a16="http://schemas.microsoft.com/office/drawing/2014/main" id="{F4A0A99D-DFFA-D04E-9E8E-7D601E44CBFC}"/>
              </a:ext>
            </a:extLst>
          </p:cNvPr>
          <p:cNvPicPr>
            <a:picLocks noChangeAspect="1"/>
          </p:cNvPicPr>
          <p:nvPr/>
        </p:nvPicPr>
        <p:blipFill>
          <a:blip r:embed="rId14"/>
          <a:stretch>
            <a:fillRect/>
          </a:stretch>
        </p:blipFill>
        <p:spPr>
          <a:xfrm>
            <a:off x="2178582" y="3161509"/>
            <a:ext cx="203200" cy="215900"/>
          </a:xfrm>
          <a:prstGeom prst="rect">
            <a:avLst/>
          </a:prstGeom>
        </p:spPr>
      </p:pic>
      <p:pic>
        <p:nvPicPr>
          <p:cNvPr id="42" name="Picture 41">
            <a:extLst>
              <a:ext uri="{FF2B5EF4-FFF2-40B4-BE49-F238E27FC236}">
                <a16:creationId xmlns:a16="http://schemas.microsoft.com/office/drawing/2014/main" id="{4988E971-59C7-C944-ACE2-0E5914E6F998}"/>
              </a:ext>
            </a:extLst>
          </p:cNvPr>
          <p:cNvPicPr>
            <a:picLocks noChangeAspect="1"/>
          </p:cNvPicPr>
          <p:nvPr/>
        </p:nvPicPr>
        <p:blipFill>
          <a:blip r:embed="rId14"/>
          <a:stretch>
            <a:fillRect/>
          </a:stretch>
        </p:blipFill>
        <p:spPr>
          <a:xfrm>
            <a:off x="2178582" y="3455412"/>
            <a:ext cx="203200" cy="215900"/>
          </a:xfrm>
          <a:prstGeom prst="rect">
            <a:avLst/>
          </a:prstGeom>
        </p:spPr>
      </p:pic>
      <p:pic>
        <p:nvPicPr>
          <p:cNvPr id="43" name="Picture 42">
            <a:extLst>
              <a:ext uri="{FF2B5EF4-FFF2-40B4-BE49-F238E27FC236}">
                <a16:creationId xmlns:a16="http://schemas.microsoft.com/office/drawing/2014/main" id="{8310C1B8-5129-304F-BD04-3C65527CEB54}"/>
              </a:ext>
            </a:extLst>
          </p:cNvPr>
          <p:cNvPicPr>
            <a:picLocks noChangeAspect="1"/>
          </p:cNvPicPr>
          <p:nvPr/>
        </p:nvPicPr>
        <p:blipFill>
          <a:blip r:embed="rId14"/>
          <a:stretch>
            <a:fillRect/>
          </a:stretch>
        </p:blipFill>
        <p:spPr>
          <a:xfrm>
            <a:off x="2184990" y="3721882"/>
            <a:ext cx="203200" cy="215900"/>
          </a:xfrm>
          <a:prstGeom prst="rect">
            <a:avLst/>
          </a:prstGeom>
        </p:spPr>
      </p:pic>
      <p:pic>
        <p:nvPicPr>
          <p:cNvPr id="44" name="Picture 43">
            <a:extLst>
              <a:ext uri="{FF2B5EF4-FFF2-40B4-BE49-F238E27FC236}">
                <a16:creationId xmlns:a16="http://schemas.microsoft.com/office/drawing/2014/main" id="{0BF0E949-7269-BD43-AD0C-5785E532784B}"/>
              </a:ext>
            </a:extLst>
          </p:cNvPr>
          <p:cNvPicPr>
            <a:picLocks noChangeAspect="1"/>
          </p:cNvPicPr>
          <p:nvPr/>
        </p:nvPicPr>
        <p:blipFill>
          <a:blip r:embed="rId14"/>
          <a:stretch>
            <a:fillRect/>
          </a:stretch>
        </p:blipFill>
        <p:spPr>
          <a:xfrm>
            <a:off x="2193581" y="3992299"/>
            <a:ext cx="203200" cy="215900"/>
          </a:xfrm>
          <a:prstGeom prst="rect">
            <a:avLst/>
          </a:prstGeom>
        </p:spPr>
      </p:pic>
      <p:cxnSp>
        <p:nvCxnSpPr>
          <p:cNvPr id="45" name="Straight Connector 44">
            <a:extLst>
              <a:ext uri="{FF2B5EF4-FFF2-40B4-BE49-F238E27FC236}">
                <a16:creationId xmlns:a16="http://schemas.microsoft.com/office/drawing/2014/main" id="{186A5D9D-8A52-FF4B-9C2B-8F1CBB968031}"/>
              </a:ext>
            </a:extLst>
          </p:cNvPr>
          <p:cNvCxnSpPr>
            <a:cxnSpLocks/>
          </p:cNvCxnSpPr>
          <p:nvPr/>
        </p:nvCxnSpPr>
        <p:spPr>
          <a:xfrm>
            <a:off x="4609276" y="3126577"/>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46" name="Left Brace 45">
            <a:extLst>
              <a:ext uri="{FF2B5EF4-FFF2-40B4-BE49-F238E27FC236}">
                <a16:creationId xmlns:a16="http://schemas.microsoft.com/office/drawing/2014/main" id="{9977FF97-529A-0B45-87E4-E0ABD8F4E8EB}"/>
              </a:ext>
            </a:extLst>
          </p:cNvPr>
          <p:cNvSpPr/>
          <p:nvPr/>
        </p:nvSpPr>
        <p:spPr>
          <a:xfrm rot="16200000">
            <a:off x="3401631" y="3666983"/>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Rectangle 47">
            <a:extLst>
              <a:ext uri="{FF2B5EF4-FFF2-40B4-BE49-F238E27FC236}">
                <a16:creationId xmlns:a16="http://schemas.microsoft.com/office/drawing/2014/main" id="{7C987A1E-AB8A-0348-89B8-064FDA66BD05}"/>
              </a:ext>
            </a:extLst>
          </p:cNvPr>
          <p:cNvSpPr/>
          <p:nvPr/>
        </p:nvSpPr>
        <p:spPr>
          <a:xfrm>
            <a:off x="5563280" y="2493108"/>
            <a:ext cx="964559"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Measured </a:t>
            </a:r>
          </a:p>
          <a:p>
            <a:pPr algn="ctr"/>
            <a:r>
              <a:rPr lang="en-US" sz="1400">
                <a:latin typeface="Calibri" panose="020F0502020204030204" pitchFamily="34" charset="0"/>
                <a:cs typeface="Calibri" panose="020F0502020204030204" pitchFamily="34" charset="0"/>
              </a:rPr>
              <a:t>Cost</a:t>
            </a:r>
          </a:p>
        </p:txBody>
      </p:sp>
      <p:sp>
        <p:nvSpPr>
          <p:cNvPr id="49" name="TextBox 48">
            <a:extLst>
              <a:ext uri="{FF2B5EF4-FFF2-40B4-BE49-F238E27FC236}">
                <a16:creationId xmlns:a16="http://schemas.microsoft.com/office/drawing/2014/main" id="{1A539603-5CCC-654D-BB24-C2BC6F0BA3BA}"/>
              </a:ext>
            </a:extLst>
          </p:cNvPr>
          <p:cNvSpPr txBox="1"/>
          <p:nvPr/>
        </p:nvSpPr>
        <p:spPr>
          <a:xfrm>
            <a:off x="1987884" y="4690801"/>
            <a:ext cx="2015183" cy="523220"/>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Parameterised</a:t>
            </a:r>
          </a:p>
          <a:p>
            <a:pPr algn="ctr"/>
            <a:r>
              <a:rPr lang="en-US" sz="1400">
                <a:latin typeface="Calibri" panose="020F0502020204030204" pitchFamily="34" charset="0"/>
                <a:cs typeface="Calibri" panose="020F0502020204030204" pitchFamily="34" charset="0"/>
              </a:rPr>
              <a:t> Quantum Circuit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216984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le 51">
            <a:extLst>
              <a:ext uri="{FF2B5EF4-FFF2-40B4-BE49-F238E27FC236}">
                <a16:creationId xmlns:a16="http://schemas.microsoft.com/office/drawing/2014/main" id="{4402DDEA-734C-9247-B2C1-63E3A55D5285}"/>
              </a:ext>
            </a:extLst>
          </p:cNvPr>
          <p:cNvSpPr/>
          <p:nvPr/>
        </p:nvSpPr>
        <p:spPr>
          <a:xfrm>
            <a:off x="1828171" y="2127610"/>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itle 1">
            <a:extLst>
              <a:ext uri="{FF2B5EF4-FFF2-40B4-BE49-F238E27FC236}">
                <a16:creationId xmlns:a16="http://schemas.microsoft.com/office/drawing/2014/main" id="{346A2FA8-2029-5E42-9F0A-3419828A34BF}"/>
              </a:ext>
            </a:extLst>
          </p:cNvPr>
          <p:cNvSpPr txBox="1">
            <a:spLocks/>
          </p:cNvSpPr>
          <p:nvPr/>
        </p:nvSpPr>
        <p:spPr>
          <a:xfrm>
            <a:off x="1371599" y="294538"/>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Variational Quantum Algorithm (VQA)</a:t>
            </a:r>
          </a:p>
        </p:txBody>
      </p:sp>
      <p:pic>
        <p:nvPicPr>
          <p:cNvPr id="2" name="Picture 1">
            <a:extLst>
              <a:ext uri="{FF2B5EF4-FFF2-40B4-BE49-F238E27FC236}">
                <a16:creationId xmlns:a16="http://schemas.microsoft.com/office/drawing/2014/main" id="{20275EDB-AE50-F84E-B882-324C49C14DE0}"/>
              </a:ext>
            </a:extLst>
          </p:cNvPr>
          <p:cNvPicPr>
            <a:picLocks noChangeAspect="1"/>
          </p:cNvPicPr>
          <p:nvPr/>
        </p:nvPicPr>
        <p:blipFill>
          <a:blip r:embed="rId15"/>
          <a:stretch>
            <a:fillRect/>
          </a:stretch>
        </p:blipFill>
        <p:spPr>
          <a:xfrm>
            <a:off x="3746498" y="4822570"/>
            <a:ext cx="444500" cy="241300"/>
          </a:xfrm>
          <a:prstGeom prst="rect">
            <a:avLst/>
          </a:prstGeom>
        </p:spPr>
      </p:pic>
      <p:cxnSp>
        <p:nvCxnSpPr>
          <p:cNvPr id="4" name="Straight Arrow Connector 3">
            <a:extLst>
              <a:ext uri="{FF2B5EF4-FFF2-40B4-BE49-F238E27FC236}">
                <a16:creationId xmlns:a16="http://schemas.microsoft.com/office/drawing/2014/main" id="{FE49D8A0-F00C-6847-9834-2DFAB874F69C}"/>
              </a:ext>
            </a:extLst>
          </p:cNvPr>
          <p:cNvCxnSpPr/>
          <p:nvPr/>
        </p:nvCxnSpPr>
        <p:spPr>
          <a:xfrm flipV="1">
            <a:off x="1362746" y="4235748"/>
            <a:ext cx="1216214" cy="1026912"/>
          </a:xfrm>
          <a:prstGeom prst="straightConnector1">
            <a:avLst/>
          </a:prstGeom>
          <a:ln w="12700">
            <a:headEnd type="none"/>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41E27A-CE86-A84C-B999-3F65D2079A58}"/>
              </a:ext>
            </a:extLst>
          </p:cNvPr>
          <p:cNvSpPr txBox="1"/>
          <p:nvPr/>
        </p:nvSpPr>
        <p:spPr>
          <a:xfrm>
            <a:off x="353172" y="5670735"/>
            <a:ext cx="2847228" cy="584775"/>
          </a:xfrm>
          <a:prstGeom prst="rect">
            <a:avLst/>
          </a:prstGeom>
          <a:noFill/>
        </p:spPr>
        <p:txBody>
          <a:bodyPr wrap="square" rtlCol="0">
            <a:spAutoFit/>
          </a:bodyPr>
          <a:lstStyle/>
          <a:p>
            <a:r>
              <a:rPr lang="en-US" sz="1600" dirty="0" err="1"/>
              <a:t>Parameterised</a:t>
            </a:r>
            <a:r>
              <a:rPr lang="en-US" sz="1600" dirty="0"/>
              <a:t> rotation gate  e.g. </a:t>
            </a:r>
          </a:p>
        </p:txBody>
      </p:sp>
      <p:pic>
        <p:nvPicPr>
          <p:cNvPr id="15" name="Picture 14" descr="A picture containing antenna&#10;&#10;Description automatically generated">
            <a:extLst>
              <a:ext uri="{FF2B5EF4-FFF2-40B4-BE49-F238E27FC236}">
                <a16:creationId xmlns:a16="http://schemas.microsoft.com/office/drawing/2014/main" id="{99A4CB27-A9E1-9D43-A5BA-3FA2269645AA}"/>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5170470" y="5546263"/>
            <a:ext cx="1141629" cy="1143846"/>
          </a:xfrm>
          <a:prstGeom prst="rect">
            <a:avLst/>
          </a:prstGeom>
        </p:spPr>
      </p:pic>
      <p:sp>
        <p:nvSpPr>
          <p:cNvPr id="19" name="TextBox 18">
            <a:extLst>
              <a:ext uri="{FF2B5EF4-FFF2-40B4-BE49-F238E27FC236}">
                <a16:creationId xmlns:a16="http://schemas.microsoft.com/office/drawing/2014/main" id="{DBB510BE-DE2E-F04A-801D-F957E070D4FD}"/>
              </a:ext>
            </a:extLst>
          </p:cNvPr>
          <p:cNvSpPr txBox="1"/>
          <p:nvPr/>
        </p:nvSpPr>
        <p:spPr>
          <a:xfrm>
            <a:off x="5614575" y="5341591"/>
            <a:ext cx="322964"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Z</a:t>
            </a:r>
          </a:p>
        </p:txBody>
      </p:sp>
      <p:sp>
        <p:nvSpPr>
          <p:cNvPr id="55" name="TextBox 54">
            <a:extLst>
              <a:ext uri="{FF2B5EF4-FFF2-40B4-BE49-F238E27FC236}">
                <a16:creationId xmlns:a16="http://schemas.microsoft.com/office/drawing/2014/main" id="{BF51E234-FE9A-B84D-A48B-215A76C11309}"/>
              </a:ext>
            </a:extLst>
          </p:cNvPr>
          <p:cNvSpPr txBox="1"/>
          <p:nvPr/>
        </p:nvSpPr>
        <p:spPr>
          <a:xfrm>
            <a:off x="6252671" y="5979687"/>
            <a:ext cx="322964"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X</a:t>
            </a:r>
          </a:p>
        </p:txBody>
      </p:sp>
      <p:pic>
        <p:nvPicPr>
          <p:cNvPr id="56" name="Picture 55">
            <a:extLst>
              <a:ext uri="{FF2B5EF4-FFF2-40B4-BE49-F238E27FC236}">
                <a16:creationId xmlns:a16="http://schemas.microsoft.com/office/drawing/2014/main" id="{15B1E294-9C9A-F443-9A6D-87C314A660BC}"/>
              </a:ext>
            </a:extLst>
          </p:cNvPr>
          <p:cNvPicPr>
            <a:picLocks noChangeAspect="1"/>
          </p:cNvPicPr>
          <p:nvPr/>
        </p:nvPicPr>
        <p:blipFill rotWithShape="1">
          <a:blip r:embed="rId18"/>
          <a:srcRect l="82797" t="16114" r="14374" b="-1"/>
          <a:stretch/>
        </p:blipFill>
        <p:spPr>
          <a:xfrm>
            <a:off x="5702195" y="6198405"/>
            <a:ext cx="84355" cy="192432"/>
          </a:xfrm>
          <a:prstGeom prst="rect">
            <a:avLst/>
          </a:prstGeom>
        </p:spPr>
      </p:pic>
      <p:pic>
        <p:nvPicPr>
          <p:cNvPr id="3" name="Picture 2">
            <a:extLst>
              <a:ext uri="{FF2B5EF4-FFF2-40B4-BE49-F238E27FC236}">
                <a16:creationId xmlns:a16="http://schemas.microsoft.com/office/drawing/2014/main" id="{E089E36E-C2CA-0D4A-91A3-6F36CF4EA64A}"/>
              </a:ext>
            </a:extLst>
          </p:cNvPr>
          <p:cNvPicPr>
            <a:picLocks noChangeAspect="1"/>
          </p:cNvPicPr>
          <p:nvPr/>
        </p:nvPicPr>
        <p:blipFill>
          <a:blip r:embed="rId19"/>
          <a:stretch>
            <a:fillRect/>
          </a:stretch>
        </p:blipFill>
        <p:spPr>
          <a:xfrm>
            <a:off x="499475" y="6221879"/>
            <a:ext cx="4292600" cy="330200"/>
          </a:xfrm>
          <a:prstGeom prst="rect">
            <a:avLst/>
          </a:prstGeom>
        </p:spPr>
      </p:pic>
    </p:spTree>
    <p:extLst>
      <p:ext uri="{BB962C8B-B14F-4D97-AF65-F5344CB8AC3E}">
        <p14:creationId xmlns:p14="http://schemas.microsoft.com/office/powerpoint/2010/main" val="889598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0AC460-2464-B848-BD75-A580EBDBAD91}"/>
              </a:ext>
            </a:extLst>
          </p:cNvPr>
          <p:cNvSpPr txBox="1"/>
          <p:nvPr/>
        </p:nvSpPr>
        <p:spPr>
          <a:xfrm>
            <a:off x="2295181" y="2494526"/>
            <a:ext cx="2353830" cy="646331"/>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Quantum Computation</a:t>
            </a:r>
          </a:p>
          <a:p>
            <a:pPr algn="ctr"/>
            <a:r>
              <a:rPr lang="en-US">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488649"/>
            <a:ext cx="2303953" cy="369332"/>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310231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403245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420000"/>
            <a:ext cx="1021433"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Update </a:t>
            </a:r>
          </a:p>
          <a:p>
            <a:pPr algn="ctr"/>
            <a:r>
              <a:rPr lang="en-US" sz="1400">
                <a:latin typeface="Calibri" panose="020F0502020204030204" pitchFamily="34" charset="0"/>
                <a:cs typeface="Calibri" panose="020F0502020204030204" pitchFamily="34" charset="0"/>
              </a:rPr>
              <a:t>parameters</a:t>
            </a:r>
          </a:p>
        </p:txBody>
      </p:sp>
      <p:pic>
        <p:nvPicPr>
          <p:cNvPr id="27" name="Picture 26">
            <a:extLst>
              <a:ext uri="{FF2B5EF4-FFF2-40B4-BE49-F238E27FC236}">
                <a16:creationId xmlns:a16="http://schemas.microsoft.com/office/drawing/2014/main" id="{8C32A159-24CD-FF42-A0E4-128193B4EBF4}"/>
              </a:ext>
            </a:extLst>
          </p:cNvPr>
          <p:cNvPicPr>
            <a:picLocks noChangeAspect="1"/>
          </p:cNvPicPr>
          <p:nvPr/>
        </p:nvPicPr>
        <p:blipFill rotWithShape="1">
          <a:blip r:embed="rId3"/>
          <a:srcRect l="5585"/>
          <a:stretch/>
        </p:blipFill>
        <p:spPr>
          <a:xfrm>
            <a:off x="2426428" y="3040489"/>
            <a:ext cx="2192435" cy="1341846"/>
          </a:xfrm>
          <a:prstGeom prst="rect">
            <a:avLst/>
          </a:prstGeom>
        </p:spPr>
      </p:pic>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4"/>
          <a:srcRect l="3112"/>
          <a:stretch/>
        </p:blipFill>
        <p:spPr>
          <a:xfrm>
            <a:off x="7886922" y="3171736"/>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5"/>
          <a:stretch>
            <a:fillRect/>
          </a:stretch>
        </p:blipFill>
        <p:spPr>
          <a:xfrm>
            <a:off x="6432415" y="4586360"/>
            <a:ext cx="876300" cy="19050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4D69426-17F5-F040-9547-5105C04066A1}"/>
                  </a:ext>
                </a:extLst>
              </p:cNvPr>
              <p:cNvSpPr txBox="1"/>
              <p:nvPr/>
            </p:nvSpPr>
            <p:spPr>
              <a:xfrm>
                <a:off x="2587813" y="3146349"/>
                <a:ext cx="3444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i="1">
                              <a:latin typeface="Cambria Math" panose="02040503050406030204" pitchFamily="18" charset="0"/>
                              <a:cs typeface="Calibri" panose="020F0502020204030204" pitchFamily="34" charset="0"/>
                            </a:rPr>
                            <m:t>1</m:t>
                          </m:r>
                        </m:sub>
                      </m:sSub>
                    </m:oMath>
                  </m:oMathPara>
                </a14:m>
                <a:endParaRPr lang="en-GB" sz="1000"/>
              </a:p>
            </p:txBody>
          </p:sp>
        </mc:Choice>
        <mc:Fallback xmlns="">
          <p:sp>
            <p:nvSpPr>
              <p:cNvPr id="30" name="TextBox 29">
                <a:extLst>
                  <a:ext uri="{FF2B5EF4-FFF2-40B4-BE49-F238E27FC236}">
                    <a16:creationId xmlns:a16="http://schemas.microsoft.com/office/drawing/2014/main" id="{B4D69426-17F5-F040-9547-5105C04066A1}"/>
                  </a:ext>
                </a:extLst>
              </p:cNvPr>
              <p:cNvSpPr txBox="1">
                <a:spLocks noRot="1" noChangeAspect="1" noMove="1" noResize="1" noEditPoints="1" noAdjustHandles="1" noChangeArrowheads="1" noChangeShapeType="1" noTextEdit="1"/>
              </p:cNvSpPr>
              <p:nvPr/>
            </p:nvSpPr>
            <p:spPr>
              <a:xfrm>
                <a:off x="2587813" y="3146349"/>
                <a:ext cx="344453" cy="2462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66978FF-2D7E-1D43-9737-142D5E67A44E}"/>
                  </a:ext>
                </a:extLst>
              </p:cNvPr>
              <p:cNvSpPr txBox="1"/>
              <p:nvPr/>
            </p:nvSpPr>
            <p:spPr>
              <a:xfrm>
                <a:off x="3011693" y="3829832"/>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3</m:t>
                          </m:r>
                        </m:sub>
                      </m:sSub>
                    </m:oMath>
                  </m:oMathPara>
                </a14:m>
                <a:endParaRPr lang="en-GB" sz="1000"/>
              </a:p>
            </p:txBody>
          </p:sp>
        </mc:Choice>
        <mc:Fallback xmlns="">
          <p:sp>
            <p:nvSpPr>
              <p:cNvPr id="31" name="TextBox 30">
                <a:extLst>
                  <a:ext uri="{FF2B5EF4-FFF2-40B4-BE49-F238E27FC236}">
                    <a16:creationId xmlns:a16="http://schemas.microsoft.com/office/drawing/2014/main" id="{D66978FF-2D7E-1D43-9737-142D5E67A44E}"/>
                  </a:ext>
                </a:extLst>
              </p:cNvPr>
              <p:cNvSpPr txBox="1">
                <a:spLocks noRot="1" noChangeAspect="1" noMove="1" noResize="1" noEditPoints="1" noAdjustHandles="1" noChangeArrowheads="1" noChangeShapeType="1" noTextEdit="1"/>
              </p:cNvSpPr>
              <p:nvPr/>
            </p:nvSpPr>
            <p:spPr>
              <a:xfrm>
                <a:off x="3011693" y="3829832"/>
                <a:ext cx="34740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230B004-924D-CA43-A2C9-6A388DEC7DC7}"/>
                  </a:ext>
                </a:extLst>
              </p:cNvPr>
              <p:cNvSpPr txBox="1"/>
              <p:nvPr/>
            </p:nvSpPr>
            <p:spPr>
              <a:xfrm>
                <a:off x="2587813" y="3977139"/>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2</m:t>
                          </m:r>
                        </m:sub>
                      </m:sSub>
                    </m:oMath>
                  </m:oMathPara>
                </a14:m>
                <a:endParaRPr lang="en-GB" sz="1000"/>
              </a:p>
            </p:txBody>
          </p:sp>
        </mc:Choice>
        <mc:Fallback xmlns="">
          <p:sp>
            <p:nvSpPr>
              <p:cNvPr id="32" name="TextBox 31">
                <a:extLst>
                  <a:ext uri="{FF2B5EF4-FFF2-40B4-BE49-F238E27FC236}">
                    <a16:creationId xmlns:a16="http://schemas.microsoft.com/office/drawing/2014/main" id="{4230B004-924D-CA43-A2C9-6A388DEC7DC7}"/>
                  </a:ext>
                </a:extLst>
              </p:cNvPr>
              <p:cNvSpPr txBox="1">
                <a:spLocks noRot="1" noChangeAspect="1" noMove="1" noResize="1" noEditPoints="1" noAdjustHandles="1" noChangeArrowheads="1" noChangeShapeType="1" noTextEdit="1"/>
              </p:cNvSpPr>
              <p:nvPr/>
            </p:nvSpPr>
            <p:spPr>
              <a:xfrm>
                <a:off x="2587813" y="3977139"/>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E5B8F74-452C-6644-85D1-715B520912E2}"/>
                  </a:ext>
                </a:extLst>
              </p:cNvPr>
              <p:cNvSpPr txBox="1"/>
              <p:nvPr/>
            </p:nvSpPr>
            <p:spPr>
              <a:xfrm>
                <a:off x="3736349" y="3279070"/>
                <a:ext cx="34439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4</m:t>
                          </m:r>
                        </m:sub>
                      </m:sSub>
                    </m:oMath>
                  </m:oMathPara>
                </a14:m>
                <a:endParaRPr lang="en-GB" sz="1000"/>
              </a:p>
            </p:txBody>
          </p:sp>
        </mc:Choice>
        <mc:Fallback xmlns="">
          <p:sp>
            <p:nvSpPr>
              <p:cNvPr id="33" name="TextBox 32">
                <a:extLst>
                  <a:ext uri="{FF2B5EF4-FFF2-40B4-BE49-F238E27FC236}">
                    <a16:creationId xmlns:a16="http://schemas.microsoft.com/office/drawing/2014/main" id="{7E5B8F74-452C-6644-85D1-715B520912E2}"/>
                  </a:ext>
                </a:extLst>
              </p:cNvPr>
              <p:cNvSpPr txBox="1">
                <a:spLocks noRot="1" noChangeAspect="1" noMove="1" noResize="1" noEditPoints="1" noAdjustHandles="1" noChangeArrowheads="1" noChangeShapeType="1" noTextEdit="1"/>
              </p:cNvSpPr>
              <p:nvPr/>
            </p:nvSpPr>
            <p:spPr>
              <a:xfrm>
                <a:off x="3736349" y="3279070"/>
                <a:ext cx="344390"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B6456F5-1DA9-8845-A47D-55AAADD6B77B}"/>
                  </a:ext>
                </a:extLst>
              </p:cNvPr>
              <p:cNvSpPr txBox="1"/>
              <p:nvPr/>
            </p:nvSpPr>
            <p:spPr>
              <a:xfrm>
                <a:off x="3740521" y="3686386"/>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5</m:t>
                          </m:r>
                        </m:sub>
                      </m:sSub>
                    </m:oMath>
                  </m:oMathPara>
                </a14:m>
                <a:endParaRPr lang="en-GB" sz="1000"/>
              </a:p>
            </p:txBody>
          </p:sp>
        </mc:Choice>
        <mc:Fallback xmlns="">
          <p:sp>
            <p:nvSpPr>
              <p:cNvPr id="34" name="TextBox 33">
                <a:extLst>
                  <a:ext uri="{FF2B5EF4-FFF2-40B4-BE49-F238E27FC236}">
                    <a16:creationId xmlns:a16="http://schemas.microsoft.com/office/drawing/2014/main" id="{BB6456F5-1DA9-8845-A47D-55AAADD6B77B}"/>
                  </a:ext>
                </a:extLst>
              </p:cNvPr>
              <p:cNvSpPr txBox="1">
                <a:spLocks noRot="1" noChangeAspect="1" noMove="1" noResize="1" noEditPoints="1" noAdjustHandles="1" noChangeArrowheads="1" noChangeShapeType="1" noTextEdit="1"/>
              </p:cNvSpPr>
              <p:nvPr/>
            </p:nvSpPr>
            <p:spPr>
              <a:xfrm>
                <a:off x="3740521" y="3686386"/>
                <a:ext cx="347403" cy="246221"/>
              </a:xfrm>
              <a:prstGeom prst="rect">
                <a:avLst/>
              </a:prstGeom>
              <a:blipFill>
                <a:blip r:embed="rId10"/>
                <a:stretch>
                  <a:fillRect/>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11"/>
          <a:srcRect r="74627" b="18287"/>
          <a:stretch/>
        </p:blipFill>
        <p:spPr>
          <a:xfrm>
            <a:off x="6586160" y="2691614"/>
            <a:ext cx="502685" cy="176417"/>
          </a:xfrm>
          <a:prstGeom prst="rect">
            <a:avLst/>
          </a:prstGeom>
        </p:spPr>
      </p:pic>
      <p:pic>
        <p:nvPicPr>
          <p:cNvPr id="36" name="Picture 35">
            <a:extLst>
              <a:ext uri="{FF2B5EF4-FFF2-40B4-BE49-F238E27FC236}">
                <a16:creationId xmlns:a16="http://schemas.microsoft.com/office/drawing/2014/main" id="{B118AA25-6A02-5D49-9EC3-1B8B2A250213}"/>
              </a:ext>
            </a:extLst>
          </p:cNvPr>
          <p:cNvPicPr>
            <a:picLocks noChangeAspect="1"/>
          </p:cNvPicPr>
          <p:nvPr/>
        </p:nvPicPr>
        <p:blipFill>
          <a:blip r:embed="rId12"/>
          <a:stretch>
            <a:fillRect/>
          </a:stretch>
        </p:blipFill>
        <p:spPr>
          <a:xfrm>
            <a:off x="4449641" y="4334961"/>
            <a:ext cx="520700" cy="215900"/>
          </a:xfrm>
          <a:prstGeom prst="rect">
            <a:avLst/>
          </a:prstGeom>
        </p:spPr>
      </p:pic>
      <p:pic>
        <p:nvPicPr>
          <p:cNvPr id="37" name="Picture 36">
            <a:extLst>
              <a:ext uri="{FF2B5EF4-FFF2-40B4-BE49-F238E27FC236}">
                <a16:creationId xmlns:a16="http://schemas.microsoft.com/office/drawing/2014/main" id="{AE1785C5-388E-2040-A402-D8AC17950AEE}"/>
              </a:ext>
            </a:extLst>
          </p:cNvPr>
          <p:cNvPicPr>
            <a:picLocks noChangeAspect="1"/>
          </p:cNvPicPr>
          <p:nvPr/>
        </p:nvPicPr>
        <p:blipFill rotWithShape="1">
          <a:blip r:embed="rId13"/>
          <a:srcRect l="23730"/>
          <a:stretch/>
        </p:blipFill>
        <p:spPr>
          <a:xfrm>
            <a:off x="4665463" y="3644486"/>
            <a:ext cx="235902" cy="330019"/>
          </a:xfrm>
          <a:prstGeom prst="rect">
            <a:avLst/>
          </a:prstGeom>
        </p:spPr>
      </p:pic>
      <p:pic>
        <p:nvPicPr>
          <p:cNvPr id="38" name="Picture 37">
            <a:extLst>
              <a:ext uri="{FF2B5EF4-FFF2-40B4-BE49-F238E27FC236}">
                <a16:creationId xmlns:a16="http://schemas.microsoft.com/office/drawing/2014/main" id="{640A8FD8-C750-B646-B2F5-2BBAD241B741}"/>
              </a:ext>
            </a:extLst>
          </p:cNvPr>
          <p:cNvPicPr>
            <a:picLocks noChangeAspect="1"/>
          </p:cNvPicPr>
          <p:nvPr/>
        </p:nvPicPr>
        <p:blipFill rotWithShape="1">
          <a:blip r:embed="rId13"/>
          <a:srcRect l="23731" t="13825" r="534"/>
          <a:stretch/>
        </p:blipFill>
        <p:spPr>
          <a:xfrm>
            <a:off x="4666280" y="3974505"/>
            <a:ext cx="235085" cy="285412"/>
          </a:xfrm>
          <a:prstGeom prst="rect">
            <a:avLst/>
          </a:prstGeom>
        </p:spPr>
      </p:pic>
      <p:pic>
        <p:nvPicPr>
          <p:cNvPr id="39" name="Picture 38">
            <a:extLst>
              <a:ext uri="{FF2B5EF4-FFF2-40B4-BE49-F238E27FC236}">
                <a16:creationId xmlns:a16="http://schemas.microsoft.com/office/drawing/2014/main" id="{A5338D5E-B410-2641-BE30-CC95318BCE1E}"/>
              </a:ext>
            </a:extLst>
          </p:cNvPr>
          <p:cNvPicPr>
            <a:picLocks noChangeAspect="1"/>
          </p:cNvPicPr>
          <p:nvPr/>
        </p:nvPicPr>
        <p:blipFill rotWithShape="1">
          <a:blip r:embed="rId13"/>
          <a:srcRect l="23731" t="13825" r="534"/>
          <a:stretch/>
        </p:blipFill>
        <p:spPr>
          <a:xfrm>
            <a:off x="4666280" y="3420656"/>
            <a:ext cx="235085" cy="285412"/>
          </a:xfrm>
          <a:prstGeom prst="rect">
            <a:avLst/>
          </a:prstGeom>
        </p:spPr>
      </p:pic>
      <p:pic>
        <p:nvPicPr>
          <p:cNvPr id="40" name="Picture 39">
            <a:extLst>
              <a:ext uri="{FF2B5EF4-FFF2-40B4-BE49-F238E27FC236}">
                <a16:creationId xmlns:a16="http://schemas.microsoft.com/office/drawing/2014/main" id="{1FD334FA-C253-E24E-945C-272E40B09E19}"/>
              </a:ext>
            </a:extLst>
          </p:cNvPr>
          <p:cNvPicPr>
            <a:picLocks noChangeAspect="1"/>
          </p:cNvPicPr>
          <p:nvPr/>
        </p:nvPicPr>
        <p:blipFill rotWithShape="1">
          <a:blip r:embed="rId13"/>
          <a:srcRect l="23731" t="13825" r="534"/>
          <a:stretch/>
        </p:blipFill>
        <p:spPr>
          <a:xfrm>
            <a:off x="4674533" y="3136364"/>
            <a:ext cx="235085" cy="285412"/>
          </a:xfrm>
          <a:prstGeom prst="rect">
            <a:avLst/>
          </a:prstGeom>
        </p:spPr>
      </p:pic>
      <p:pic>
        <p:nvPicPr>
          <p:cNvPr id="41" name="Picture 40">
            <a:extLst>
              <a:ext uri="{FF2B5EF4-FFF2-40B4-BE49-F238E27FC236}">
                <a16:creationId xmlns:a16="http://schemas.microsoft.com/office/drawing/2014/main" id="{F4A0A99D-DFFA-D04E-9E8E-7D601E44CBFC}"/>
              </a:ext>
            </a:extLst>
          </p:cNvPr>
          <p:cNvPicPr>
            <a:picLocks noChangeAspect="1"/>
          </p:cNvPicPr>
          <p:nvPr/>
        </p:nvPicPr>
        <p:blipFill>
          <a:blip r:embed="rId14"/>
          <a:stretch>
            <a:fillRect/>
          </a:stretch>
        </p:blipFill>
        <p:spPr>
          <a:xfrm>
            <a:off x="2178582" y="3161509"/>
            <a:ext cx="203200" cy="215900"/>
          </a:xfrm>
          <a:prstGeom prst="rect">
            <a:avLst/>
          </a:prstGeom>
        </p:spPr>
      </p:pic>
      <p:pic>
        <p:nvPicPr>
          <p:cNvPr id="42" name="Picture 41">
            <a:extLst>
              <a:ext uri="{FF2B5EF4-FFF2-40B4-BE49-F238E27FC236}">
                <a16:creationId xmlns:a16="http://schemas.microsoft.com/office/drawing/2014/main" id="{4988E971-59C7-C944-ACE2-0E5914E6F998}"/>
              </a:ext>
            </a:extLst>
          </p:cNvPr>
          <p:cNvPicPr>
            <a:picLocks noChangeAspect="1"/>
          </p:cNvPicPr>
          <p:nvPr/>
        </p:nvPicPr>
        <p:blipFill>
          <a:blip r:embed="rId14"/>
          <a:stretch>
            <a:fillRect/>
          </a:stretch>
        </p:blipFill>
        <p:spPr>
          <a:xfrm>
            <a:off x="2178582" y="3455412"/>
            <a:ext cx="203200" cy="215900"/>
          </a:xfrm>
          <a:prstGeom prst="rect">
            <a:avLst/>
          </a:prstGeom>
        </p:spPr>
      </p:pic>
      <p:pic>
        <p:nvPicPr>
          <p:cNvPr id="43" name="Picture 42">
            <a:extLst>
              <a:ext uri="{FF2B5EF4-FFF2-40B4-BE49-F238E27FC236}">
                <a16:creationId xmlns:a16="http://schemas.microsoft.com/office/drawing/2014/main" id="{8310C1B8-5129-304F-BD04-3C65527CEB54}"/>
              </a:ext>
            </a:extLst>
          </p:cNvPr>
          <p:cNvPicPr>
            <a:picLocks noChangeAspect="1"/>
          </p:cNvPicPr>
          <p:nvPr/>
        </p:nvPicPr>
        <p:blipFill>
          <a:blip r:embed="rId14"/>
          <a:stretch>
            <a:fillRect/>
          </a:stretch>
        </p:blipFill>
        <p:spPr>
          <a:xfrm>
            <a:off x="2184990" y="3721882"/>
            <a:ext cx="203200" cy="215900"/>
          </a:xfrm>
          <a:prstGeom prst="rect">
            <a:avLst/>
          </a:prstGeom>
        </p:spPr>
      </p:pic>
      <p:pic>
        <p:nvPicPr>
          <p:cNvPr id="44" name="Picture 43">
            <a:extLst>
              <a:ext uri="{FF2B5EF4-FFF2-40B4-BE49-F238E27FC236}">
                <a16:creationId xmlns:a16="http://schemas.microsoft.com/office/drawing/2014/main" id="{0BF0E949-7269-BD43-AD0C-5785E532784B}"/>
              </a:ext>
            </a:extLst>
          </p:cNvPr>
          <p:cNvPicPr>
            <a:picLocks noChangeAspect="1"/>
          </p:cNvPicPr>
          <p:nvPr/>
        </p:nvPicPr>
        <p:blipFill>
          <a:blip r:embed="rId14"/>
          <a:stretch>
            <a:fillRect/>
          </a:stretch>
        </p:blipFill>
        <p:spPr>
          <a:xfrm>
            <a:off x="2193581" y="3992299"/>
            <a:ext cx="203200" cy="215900"/>
          </a:xfrm>
          <a:prstGeom prst="rect">
            <a:avLst/>
          </a:prstGeom>
        </p:spPr>
      </p:pic>
      <p:cxnSp>
        <p:nvCxnSpPr>
          <p:cNvPr id="45" name="Straight Connector 44">
            <a:extLst>
              <a:ext uri="{FF2B5EF4-FFF2-40B4-BE49-F238E27FC236}">
                <a16:creationId xmlns:a16="http://schemas.microsoft.com/office/drawing/2014/main" id="{186A5D9D-8A52-FF4B-9C2B-8F1CBB968031}"/>
              </a:ext>
            </a:extLst>
          </p:cNvPr>
          <p:cNvCxnSpPr>
            <a:cxnSpLocks/>
          </p:cNvCxnSpPr>
          <p:nvPr/>
        </p:nvCxnSpPr>
        <p:spPr>
          <a:xfrm>
            <a:off x="4609276" y="3126577"/>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46" name="Left Brace 45">
            <a:extLst>
              <a:ext uri="{FF2B5EF4-FFF2-40B4-BE49-F238E27FC236}">
                <a16:creationId xmlns:a16="http://schemas.microsoft.com/office/drawing/2014/main" id="{9977FF97-529A-0B45-87E4-E0ABD8F4E8EB}"/>
              </a:ext>
            </a:extLst>
          </p:cNvPr>
          <p:cNvSpPr/>
          <p:nvPr/>
        </p:nvSpPr>
        <p:spPr>
          <a:xfrm rot="16200000">
            <a:off x="3401631" y="3666983"/>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Rectangle 47">
            <a:extLst>
              <a:ext uri="{FF2B5EF4-FFF2-40B4-BE49-F238E27FC236}">
                <a16:creationId xmlns:a16="http://schemas.microsoft.com/office/drawing/2014/main" id="{7C987A1E-AB8A-0348-89B8-064FDA66BD05}"/>
              </a:ext>
            </a:extLst>
          </p:cNvPr>
          <p:cNvSpPr/>
          <p:nvPr/>
        </p:nvSpPr>
        <p:spPr>
          <a:xfrm>
            <a:off x="5563280" y="2493108"/>
            <a:ext cx="964559"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Measured </a:t>
            </a:r>
          </a:p>
          <a:p>
            <a:pPr algn="ctr"/>
            <a:r>
              <a:rPr lang="en-US" sz="1400">
                <a:latin typeface="Calibri" panose="020F0502020204030204" pitchFamily="34" charset="0"/>
                <a:cs typeface="Calibri" panose="020F0502020204030204" pitchFamily="34" charset="0"/>
              </a:rPr>
              <a:t>Cost</a:t>
            </a:r>
          </a:p>
        </p:txBody>
      </p:sp>
      <p:sp>
        <p:nvSpPr>
          <p:cNvPr id="49" name="TextBox 48">
            <a:extLst>
              <a:ext uri="{FF2B5EF4-FFF2-40B4-BE49-F238E27FC236}">
                <a16:creationId xmlns:a16="http://schemas.microsoft.com/office/drawing/2014/main" id="{1A539603-5CCC-654D-BB24-C2BC6F0BA3BA}"/>
              </a:ext>
            </a:extLst>
          </p:cNvPr>
          <p:cNvSpPr txBox="1"/>
          <p:nvPr/>
        </p:nvSpPr>
        <p:spPr>
          <a:xfrm>
            <a:off x="1987884" y="4690801"/>
            <a:ext cx="2015183" cy="523220"/>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Parameterised</a:t>
            </a:r>
          </a:p>
          <a:p>
            <a:pPr algn="ctr"/>
            <a:r>
              <a:rPr lang="en-US" sz="1400">
                <a:latin typeface="Calibri" panose="020F0502020204030204" pitchFamily="34" charset="0"/>
                <a:cs typeface="Calibri" panose="020F0502020204030204" pitchFamily="34" charset="0"/>
              </a:rPr>
              <a:t> Quantum Circuit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216984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le 51">
            <a:extLst>
              <a:ext uri="{FF2B5EF4-FFF2-40B4-BE49-F238E27FC236}">
                <a16:creationId xmlns:a16="http://schemas.microsoft.com/office/drawing/2014/main" id="{4402DDEA-734C-9247-B2C1-63E3A55D5285}"/>
              </a:ext>
            </a:extLst>
          </p:cNvPr>
          <p:cNvSpPr/>
          <p:nvPr/>
        </p:nvSpPr>
        <p:spPr>
          <a:xfrm>
            <a:off x="1828171" y="2127610"/>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itle 1">
            <a:extLst>
              <a:ext uri="{FF2B5EF4-FFF2-40B4-BE49-F238E27FC236}">
                <a16:creationId xmlns:a16="http://schemas.microsoft.com/office/drawing/2014/main" id="{346A2FA8-2029-5E42-9F0A-3419828A34BF}"/>
              </a:ext>
            </a:extLst>
          </p:cNvPr>
          <p:cNvSpPr txBox="1">
            <a:spLocks/>
          </p:cNvSpPr>
          <p:nvPr/>
        </p:nvSpPr>
        <p:spPr>
          <a:xfrm>
            <a:off x="1371599" y="294538"/>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Variational Quantum Algorithm (VQA)</a:t>
            </a:r>
          </a:p>
        </p:txBody>
      </p:sp>
      <p:pic>
        <p:nvPicPr>
          <p:cNvPr id="2" name="Picture 1">
            <a:extLst>
              <a:ext uri="{FF2B5EF4-FFF2-40B4-BE49-F238E27FC236}">
                <a16:creationId xmlns:a16="http://schemas.microsoft.com/office/drawing/2014/main" id="{20275EDB-AE50-F84E-B882-324C49C14DE0}"/>
              </a:ext>
            </a:extLst>
          </p:cNvPr>
          <p:cNvPicPr>
            <a:picLocks noChangeAspect="1"/>
          </p:cNvPicPr>
          <p:nvPr/>
        </p:nvPicPr>
        <p:blipFill>
          <a:blip r:embed="rId15"/>
          <a:stretch>
            <a:fillRect/>
          </a:stretch>
        </p:blipFill>
        <p:spPr>
          <a:xfrm>
            <a:off x="3746498" y="4822570"/>
            <a:ext cx="444500" cy="241300"/>
          </a:xfrm>
          <a:prstGeom prst="rect">
            <a:avLst/>
          </a:prstGeom>
        </p:spPr>
      </p:pic>
      <p:cxnSp>
        <p:nvCxnSpPr>
          <p:cNvPr id="4" name="Straight Arrow Connector 3">
            <a:extLst>
              <a:ext uri="{FF2B5EF4-FFF2-40B4-BE49-F238E27FC236}">
                <a16:creationId xmlns:a16="http://schemas.microsoft.com/office/drawing/2014/main" id="{FE49D8A0-F00C-6847-9834-2DFAB874F69C}"/>
              </a:ext>
            </a:extLst>
          </p:cNvPr>
          <p:cNvCxnSpPr>
            <a:cxnSpLocks/>
          </p:cNvCxnSpPr>
          <p:nvPr/>
        </p:nvCxnSpPr>
        <p:spPr>
          <a:xfrm flipV="1">
            <a:off x="1650941" y="4231993"/>
            <a:ext cx="1367421" cy="1337604"/>
          </a:xfrm>
          <a:prstGeom prst="straightConnector1">
            <a:avLst/>
          </a:prstGeom>
          <a:ln w="12700">
            <a:headEnd type="none"/>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41E27A-CE86-A84C-B999-3F65D2079A58}"/>
              </a:ext>
            </a:extLst>
          </p:cNvPr>
          <p:cNvSpPr txBox="1"/>
          <p:nvPr/>
        </p:nvSpPr>
        <p:spPr>
          <a:xfrm>
            <a:off x="353172" y="5670735"/>
            <a:ext cx="2847228" cy="584775"/>
          </a:xfrm>
          <a:prstGeom prst="rect">
            <a:avLst/>
          </a:prstGeom>
          <a:noFill/>
        </p:spPr>
        <p:txBody>
          <a:bodyPr wrap="square" rtlCol="0">
            <a:spAutoFit/>
          </a:bodyPr>
          <a:lstStyle/>
          <a:p>
            <a:r>
              <a:rPr lang="en-US" sz="1600" dirty="0" err="1"/>
              <a:t>Parameterised</a:t>
            </a:r>
            <a:r>
              <a:rPr lang="en-US" sz="1600" dirty="0"/>
              <a:t> rotation gate  </a:t>
            </a:r>
          </a:p>
          <a:p>
            <a:r>
              <a:rPr lang="en-US" sz="1600" dirty="0"/>
              <a:t>Or e.g. a control phase </a:t>
            </a:r>
          </a:p>
        </p:txBody>
      </p:sp>
      <p:pic>
        <p:nvPicPr>
          <p:cNvPr id="7" name="Picture 6">
            <a:extLst>
              <a:ext uri="{FF2B5EF4-FFF2-40B4-BE49-F238E27FC236}">
                <a16:creationId xmlns:a16="http://schemas.microsoft.com/office/drawing/2014/main" id="{8514185D-4371-CE44-8E06-3DE0BC39BE46}"/>
              </a:ext>
            </a:extLst>
          </p:cNvPr>
          <p:cNvPicPr>
            <a:picLocks noChangeAspect="1"/>
          </p:cNvPicPr>
          <p:nvPr/>
        </p:nvPicPr>
        <p:blipFill>
          <a:blip r:embed="rId16"/>
          <a:stretch>
            <a:fillRect/>
          </a:stretch>
        </p:blipFill>
        <p:spPr>
          <a:xfrm>
            <a:off x="1564931" y="6306754"/>
            <a:ext cx="1663700" cy="279400"/>
          </a:xfrm>
          <a:prstGeom prst="rect">
            <a:avLst/>
          </a:prstGeom>
        </p:spPr>
      </p:pic>
    </p:spTree>
    <p:extLst>
      <p:ext uri="{BB962C8B-B14F-4D97-AF65-F5344CB8AC3E}">
        <p14:creationId xmlns:p14="http://schemas.microsoft.com/office/powerpoint/2010/main" val="3068575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1D261ACE-8D9F-8549-9E3C-821529D88AAF}"/>
              </a:ext>
            </a:extLst>
          </p:cNvPr>
          <p:cNvSpPr/>
          <p:nvPr/>
        </p:nvSpPr>
        <p:spPr>
          <a:xfrm>
            <a:off x="623487" y="5396349"/>
            <a:ext cx="11263714"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7D99023D-ED9D-EB40-AE05-501B6C3F9105}"/>
              </a:ext>
            </a:extLst>
          </p:cNvPr>
          <p:cNvSpPr txBox="1">
            <a:spLocks/>
          </p:cNvSpPr>
          <p:nvPr/>
        </p:nvSpPr>
        <p:spPr>
          <a:xfrm>
            <a:off x="1112627" y="5752292"/>
            <a:ext cx="3766511"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r>
              <a:rPr lang="en-US" sz="1800" dirty="0">
                <a:solidFill>
                  <a:schemeClr val="tx1"/>
                </a:solidFill>
                <a:latin typeface="Calibri" panose="020F0502020204030204" pitchFamily="34" charset="0"/>
                <a:cs typeface="Calibri" panose="020F0502020204030204" pitchFamily="34" charset="0"/>
              </a:rPr>
              <a:t>Minimize energy of Hamiltonian</a:t>
            </a:r>
          </a:p>
          <a:p>
            <a:pPr marL="14816" algn="ctr"/>
            <a:r>
              <a:rPr lang="en-US" sz="1800" dirty="0">
                <a:solidFill>
                  <a:schemeClr val="tx1"/>
                </a:solidFill>
                <a:latin typeface="Calibri" panose="020F0502020204030204" pitchFamily="34" charset="0"/>
                <a:cs typeface="Calibri" panose="020F0502020204030204" pitchFamily="34" charset="0"/>
              </a:rPr>
              <a:t> </a:t>
            </a:r>
          </a:p>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508FEAE3-134E-6F41-A559-9C5920DED667}"/>
              </a:ext>
            </a:extLst>
          </p:cNvPr>
          <p:cNvSpPr/>
          <p:nvPr/>
        </p:nvSpPr>
        <p:spPr>
          <a:xfrm>
            <a:off x="8212577" y="69159"/>
            <a:ext cx="12358473" cy="297454"/>
          </a:xfrm>
          <a:prstGeom prst="rect">
            <a:avLst/>
          </a:prstGeom>
        </p:spPr>
        <p:txBody>
          <a:bodyPr wrap="square">
            <a:spAutoFit/>
          </a:bodyPr>
          <a:lstStyle/>
          <a:p>
            <a:r>
              <a:rPr lang="en-GB" sz="1333" dirty="0" err="1">
                <a:solidFill>
                  <a:schemeClr val="bg1"/>
                </a:solidFill>
                <a:latin typeface="Calibri" panose="020F0502020204030204" pitchFamily="34" charset="0"/>
                <a:cs typeface="Calibri" panose="020F0502020204030204" pitchFamily="34" charset="0"/>
              </a:rPr>
              <a:t>Peruzzo</a:t>
            </a:r>
            <a:r>
              <a:rPr lang="en-GB" sz="1333" dirty="0">
                <a:solidFill>
                  <a:schemeClr val="bg1"/>
                </a:solidFill>
                <a:latin typeface="Calibri" panose="020F0502020204030204" pitchFamily="34" charset="0"/>
                <a:cs typeface="Calibri" panose="020F0502020204030204" pitchFamily="34" charset="0"/>
              </a:rPr>
              <a:t> A, McClean, et al. </a:t>
            </a:r>
            <a:r>
              <a:rPr lang="en-GB" sz="1333" i="1" dirty="0">
                <a:solidFill>
                  <a:schemeClr val="bg1"/>
                </a:solidFill>
                <a:latin typeface="Calibri" panose="020F0502020204030204" pitchFamily="34" charset="0"/>
                <a:cs typeface="Calibri" panose="020F0502020204030204" pitchFamily="34" charset="0"/>
              </a:rPr>
              <a:t>Nat </a:t>
            </a:r>
            <a:r>
              <a:rPr lang="en-GB" sz="1333" i="1" dirty="0" err="1">
                <a:solidFill>
                  <a:schemeClr val="bg1"/>
                </a:solidFill>
                <a:latin typeface="Calibri" panose="020F0502020204030204" pitchFamily="34" charset="0"/>
                <a:cs typeface="Calibri" panose="020F0502020204030204" pitchFamily="34" charset="0"/>
              </a:rPr>
              <a:t>Commun</a:t>
            </a:r>
            <a:r>
              <a:rPr lang="en-GB" sz="1333" dirty="0">
                <a:solidFill>
                  <a:schemeClr val="bg1"/>
                </a:solidFill>
                <a:latin typeface="Calibri" panose="020F0502020204030204" pitchFamily="34" charset="0"/>
                <a:cs typeface="Calibri" panose="020F0502020204030204" pitchFamily="34" charset="0"/>
              </a:rPr>
              <a:t>. 2014; 5:4213.</a:t>
            </a:r>
            <a:endParaRPr lang="en-US" sz="1333" dirty="0">
              <a:solidFill>
                <a:schemeClr val="bg1"/>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860E9856-83F9-AC42-B57D-B798609E2BE7}"/>
              </a:ext>
            </a:extLst>
          </p:cNvPr>
          <p:cNvPicPr>
            <a:picLocks noChangeAspect="1"/>
          </p:cNvPicPr>
          <p:nvPr/>
        </p:nvPicPr>
        <p:blipFill rotWithShape="1">
          <a:blip r:embed="rId3"/>
          <a:srcRect b="41628"/>
          <a:stretch/>
        </p:blipFill>
        <p:spPr>
          <a:xfrm>
            <a:off x="6015631" y="5525669"/>
            <a:ext cx="2372716" cy="331009"/>
          </a:xfrm>
          <a:prstGeom prst="rect">
            <a:avLst/>
          </a:prstGeom>
        </p:spPr>
      </p:pic>
      <p:sp>
        <p:nvSpPr>
          <p:cNvPr id="55" name="TextBox 54">
            <a:extLst>
              <a:ext uri="{FF2B5EF4-FFF2-40B4-BE49-F238E27FC236}">
                <a16:creationId xmlns:a16="http://schemas.microsoft.com/office/drawing/2014/main" id="{08400E83-054E-314B-A270-BAB760CB40C9}"/>
              </a:ext>
            </a:extLst>
          </p:cNvPr>
          <p:cNvSpPr txBox="1"/>
          <p:nvPr/>
        </p:nvSpPr>
        <p:spPr>
          <a:xfrm>
            <a:off x="6527310" y="2146019"/>
            <a:ext cx="2303953" cy="369332"/>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Classical Computation</a:t>
            </a:r>
          </a:p>
        </p:txBody>
      </p:sp>
      <p:sp>
        <p:nvSpPr>
          <p:cNvPr id="56" name="Curved Down Arrow 55">
            <a:extLst>
              <a:ext uri="{FF2B5EF4-FFF2-40B4-BE49-F238E27FC236}">
                <a16:creationId xmlns:a16="http://schemas.microsoft.com/office/drawing/2014/main" id="{2A2E9AA1-166A-D647-9AEC-E7C025D8172E}"/>
              </a:ext>
            </a:extLst>
          </p:cNvPr>
          <p:cNvSpPr/>
          <p:nvPr/>
        </p:nvSpPr>
        <p:spPr>
          <a:xfrm>
            <a:off x="4419494" y="275968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Curved Down Arrow 56">
            <a:extLst>
              <a:ext uri="{FF2B5EF4-FFF2-40B4-BE49-F238E27FC236}">
                <a16:creationId xmlns:a16="http://schemas.microsoft.com/office/drawing/2014/main" id="{C646FF9B-A45F-8B4C-B09F-1CC630FC08AC}"/>
              </a:ext>
            </a:extLst>
          </p:cNvPr>
          <p:cNvSpPr/>
          <p:nvPr/>
        </p:nvSpPr>
        <p:spPr>
          <a:xfrm rot="10800000">
            <a:off x="4379785" y="368982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58" name="Rectangle 57">
            <a:extLst>
              <a:ext uri="{FF2B5EF4-FFF2-40B4-BE49-F238E27FC236}">
                <a16:creationId xmlns:a16="http://schemas.microsoft.com/office/drawing/2014/main" id="{E686FC73-D2C9-CD4B-A2CC-7E5A5FE13184}"/>
              </a:ext>
            </a:extLst>
          </p:cNvPr>
          <p:cNvSpPr/>
          <p:nvPr/>
        </p:nvSpPr>
        <p:spPr>
          <a:xfrm>
            <a:off x="4286957" y="4077370"/>
            <a:ext cx="1021433"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Update </a:t>
            </a:r>
          </a:p>
          <a:p>
            <a:pPr algn="ctr"/>
            <a:r>
              <a:rPr lang="en-US" sz="1400">
                <a:latin typeface="Calibri" panose="020F0502020204030204" pitchFamily="34" charset="0"/>
                <a:cs typeface="Calibri" panose="020F0502020204030204" pitchFamily="34" charset="0"/>
              </a:rPr>
              <a:t>parameters</a:t>
            </a:r>
          </a:p>
        </p:txBody>
      </p:sp>
      <p:pic>
        <p:nvPicPr>
          <p:cNvPr id="59" name="Picture 58">
            <a:extLst>
              <a:ext uri="{FF2B5EF4-FFF2-40B4-BE49-F238E27FC236}">
                <a16:creationId xmlns:a16="http://schemas.microsoft.com/office/drawing/2014/main" id="{D97EB6E8-82EC-804E-A27A-1F62342580C8}"/>
              </a:ext>
            </a:extLst>
          </p:cNvPr>
          <p:cNvPicPr>
            <a:picLocks noChangeAspect="1"/>
          </p:cNvPicPr>
          <p:nvPr/>
        </p:nvPicPr>
        <p:blipFill rotWithShape="1">
          <a:blip r:embed="rId4"/>
          <a:srcRect l="3112"/>
          <a:stretch/>
        </p:blipFill>
        <p:spPr>
          <a:xfrm>
            <a:off x="6798351" y="2829106"/>
            <a:ext cx="1761873" cy="1341846"/>
          </a:xfrm>
          <a:prstGeom prst="rect">
            <a:avLst/>
          </a:prstGeom>
        </p:spPr>
      </p:pic>
      <p:pic>
        <p:nvPicPr>
          <p:cNvPr id="60" name="Picture 59">
            <a:extLst>
              <a:ext uri="{FF2B5EF4-FFF2-40B4-BE49-F238E27FC236}">
                <a16:creationId xmlns:a16="http://schemas.microsoft.com/office/drawing/2014/main" id="{181DA5D6-D03B-9847-8A13-B764CBD34464}"/>
              </a:ext>
            </a:extLst>
          </p:cNvPr>
          <p:cNvPicPr>
            <a:picLocks noChangeAspect="1"/>
          </p:cNvPicPr>
          <p:nvPr/>
        </p:nvPicPr>
        <p:blipFill>
          <a:blip r:embed="rId5"/>
          <a:stretch>
            <a:fillRect/>
          </a:stretch>
        </p:blipFill>
        <p:spPr>
          <a:xfrm>
            <a:off x="5343844" y="4243730"/>
            <a:ext cx="876300" cy="190500"/>
          </a:xfrm>
          <a:prstGeom prst="rect">
            <a:avLst/>
          </a:prstGeom>
        </p:spPr>
      </p:pic>
      <p:pic>
        <p:nvPicPr>
          <p:cNvPr id="61" name="Picture 60">
            <a:extLst>
              <a:ext uri="{FF2B5EF4-FFF2-40B4-BE49-F238E27FC236}">
                <a16:creationId xmlns:a16="http://schemas.microsoft.com/office/drawing/2014/main" id="{6BC8171D-333F-1E48-9EE7-0FC19C9BB28E}"/>
              </a:ext>
            </a:extLst>
          </p:cNvPr>
          <p:cNvPicPr>
            <a:picLocks noChangeAspect="1"/>
          </p:cNvPicPr>
          <p:nvPr/>
        </p:nvPicPr>
        <p:blipFill rotWithShape="1">
          <a:blip r:embed="rId6"/>
          <a:srcRect r="74627" b="18287"/>
          <a:stretch/>
        </p:blipFill>
        <p:spPr>
          <a:xfrm>
            <a:off x="5497589" y="2348984"/>
            <a:ext cx="502685" cy="176417"/>
          </a:xfrm>
          <a:prstGeom prst="rect">
            <a:avLst/>
          </a:prstGeom>
        </p:spPr>
      </p:pic>
      <p:sp>
        <p:nvSpPr>
          <p:cNvPr id="62" name="Rectangle 61">
            <a:extLst>
              <a:ext uri="{FF2B5EF4-FFF2-40B4-BE49-F238E27FC236}">
                <a16:creationId xmlns:a16="http://schemas.microsoft.com/office/drawing/2014/main" id="{9F154585-3CF7-1D4D-926A-62B81FE557BE}"/>
              </a:ext>
            </a:extLst>
          </p:cNvPr>
          <p:cNvSpPr/>
          <p:nvPr/>
        </p:nvSpPr>
        <p:spPr>
          <a:xfrm>
            <a:off x="4474709" y="2150478"/>
            <a:ext cx="964559"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Measured </a:t>
            </a:r>
          </a:p>
          <a:p>
            <a:pPr algn="ctr"/>
            <a:r>
              <a:rPr lang="en-US" sz="1400">
                <a:latin typeface="Calibri" panose="020F0502020204030204" pitchFamily="34" charset="0"/>
                <a:cs typeface="Calibri" panose="020F0502020204030204" pitchFamily="34" charset="0"/>
              </a:rPr>
              <a:t>Cost</a:t>
            </a:r>
          </a:p>
        </p:txBody>
      </p:sp>
      <p:sp>
        <p:nvSpPr>
          <p:cNvPr id="63" name="Rounded Rectangle 62">
            <a:extLst>
              <a:ext uri="{FF2B5EF4-FFF2-40B4-BE49-F238E27FC236}">
                <a16:creationId xmlns:a16="http://schemas.microsoft.com/office/drawing/2014/main" id="{7FC1D244-1986-E34F-8768-232762712F64}"/>
              </a:ext>
            </a:extLst>
          </p:cNvPr>
          <p:cNvSpPr/>
          <p:nvPr/>
        </p:nvSpPr>
        <p:spPr>
          <a:xfrm>
            <a:off x="6427252" y="182721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84421A7C-9AAD-4945-8909-E1365CCA6999}"/>
              </a:ext>
            </a:extLst>
          </p:cNvPr>
          <p:cNvSpPr txBox="1"/>
          <p:nvPr/>
        </p:nvSpPr>
        <p:spPr>
          <a:xfrm>
            <a:off x="1206610" y="2151896"/>
            <a:ext cx="2353830" cy="646331"/>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Quantum Computation</a:t>
            </a:r>
          </a:p>
          <a:p>
            <a:pPr algn="ctr"/>
            <a:r>
              <a:rPr lang="en-US">
                <a:latin typeface="Calibri" panose="020F0502020204030204" pitchFamily="34" charset="0"/>
                <a:cs typeface="Calibri" panose="020F0502020204030204" pitchFamily="34" charset="0"/>
              </a:rPr>
              <a:t> </a:t>
            </a:r>
          </a:p>
        </p:txBody>
      </p:sp>
      <p:pic>
        <p:nvPicPr>
          <p:cNvPr id="65" name="Picture 64">
            <a:extLst>
              <a:ext uri="{FF2B5EF4-FFF2-40B4-BE49-F238E27FC236}">
                <a16:creationId xmlns:a16="http://schemas.microsoft.com/office/drawing/2014/main" id="{5B231152-E144-2344-9A0B-2EE347089AC2}"/>
              </a:ext>
            </a:extLst>
          </p:cNvPr>
          <p:cNvPicPr>
            <a:picLocks noChangeAspect="1"/>
          </p:cNvPicPr>
          <p:nvPr/>
        </p:nvPicPr>
        <p:blipFill rotWithShape="1">
          <a:blip r:embed="rId7"/>
          <a:srcRect l="5585"/>
          <a:stretch/>
        </p:blipFill>
        <p:spPr>
          <a:xfrm>
            <a:off x="1337857" y="2697859"/>
            <a:ext cx="2192435" cy="1341846"/>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8D9690A-834B-EC4F-A00C-ECD0725579E1}"/>
                  </a:ext>
                </a:extLst>
              </p:cNvPr>
              <p:cNvSpPr txBox="1"/>
              <p:nvPr/>
            </p:nvSpPr>
            <p:spPr>
              <a:xfrm>
                <a:off x="1499242" y="2803719"/>
                <a:ext cx="3444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i="1">
                              <a:latin typeface="Cambria Math" panose="02040503050406030204" pitchFamily="18" charset="0"/>
                              <a:cs typeface="Calibri" panose="020F0502020204030204" pitchFamily="34" charset="0"/>
                            </a:rPr>
                            <m:t>1</m:t>
                          </m:r>
                        </m:sub>
                      </m:sSub>
                    </m:oMath>
                  </m:oMathPara>
                </a14:m>
                <a:endParaRPr lang="en-GB" sz="1000"/>
              </a:p>
            </p:txBody>
          </p:sp>
        </mc:Choice>
        <mc:Fallback xmlns="">
          <p:sp>
            <p:nvSpPr>
              <p:cNvPr id="66" name="TextBox 65">
                <a:extLst>
                  <a:ext uri="{FF2B5EF4-FFF2-40B4-BE49-F238E27FC236}">
                    <a16:creationId xmlns:a16="http://schemas.microsoft.com/office/drawing/2014/main" id="{B8D9690A-834B-EC4F-A00C-ECD0725579E1}"/>
                  </a:ext>
                </a:extLst>
              </p:cNvPr>
              <p:cNvSpPr txBox="1">
                <a:spLocks noRot="1" noChangeAspect="1" noMove="1" noResize="1" noEditPoints="1" noAdjustHandles="1" noChangeArrowheads="1" noChangeShapeType="1" noTextEdit="1"/>
              </p:cNvSpPr>
              <p:nvPr/>
            </p:nvSpPr>
            <p:spPr>
              <a:xfrm>
                <a:off x="1499242" y="2803719"/>
                <a:ext cx="34445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891EB4D-136D-4144-B367-4364C3F80727}"/>
                  </a:ext>
                </a:extLst>
              </p:cNvPr>
              <p:cNvSpPr txBox="1"/>
              <p:nvPr/>
            </p:nvSpPr>
            <p:spPr>
              <a:xfrm>
                <a:off x="1923122" y="3487202"/>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3</m:t>
                          </m:r>
                        </m:sub>
                      </m:sSub>
                    </m:oMath>
                  </m:oMathPara>
                </a14:m>
                <a:endParaRPr lang="en-GB" sz="1000"/>
              </a:p>
            </p:txBody>
          </p:sp>
        </mc:Choice>
        <mc:Fallback xmlns="">
          <p:sp>
            <p:nvSpPr>
              <p:cNvPr id="67" name="TextBox 66">
                <a:extLst>
                  <a:ext uri="{FF2B5EF4-FFF2-40B4-BE49-F238E27FC236}">
                    <a16:creationId xmlns:a16="http://schemas.microsoft.com/office/drawing/2014/main" id="{5891EB4D-136D-4144-B367-4364C3F80727}"/>
                  </a:ext>
                </a:extLst>
              </p:cNvPr>
              <p:cNvSpPr txBox="1">
                <a:spLocks noRot="1" noChangeAspect="1" noMove="1" noResize="1" noEditPoints="1" noAdjustHandles="1" noChangeArrowheads="1" noChangeShapeType="1" noTextEdit="1"/>
              </p:cNvSpPr>
              <p:nvPr/>
            </p:nvSpPr>
            <p:spPr>
              <a:xfrm>
                <a:off x="1923122" y="3487202"/>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873B096-8639-0D40-8C0C-096B31CD619C}"/>
                  </a:ext>
                </a:extLst>
              </p:cNvPr>
              <p:cNvSpPr txBox="1"/>
              <p:nvPr/>
            </p:nvSpPr>
            <p:spPr>
              <a:xfrm>
                <a:off x="1499242" y="3634509"/>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2</m:t>
                          </m:r>
                        </m:sub>
                      </m:sSub>
                    </m:oMath>
                  </m:oMathPara>
                </a14:m>
                <a:endParaRPr lang="en-GB" sz="1000"/>
              </a:p>
            </p:txBody>
          </p:sp>
        </mc:Choice>
        <mc:Fallback xmlns="">
          <p:sp>
            <p:nvSpPr>
              <p:cNvPr id="68" name="TextBox 67">
                <a:extLst>
                  <a:ext uri="{FF2B5EF4-FFF2-40B4-BE49-F238E27FC236}">
                    <a16:creationId xmlns:a16="http://schemas.microsoft.com/office/drawing/2014/main" id="{4873B096-8639-0D40-8C0C-096B31CD619C}"/>
                  </a:ext>
                </a:extLst>
              </p:cNvPr>
              <p:cNvSpPr txBox="1">
                <a:spLocks noRot="1" noChangeAspect="1" noMove="1" noResize="1" noEditPoints="1" noAdjustHandles="1" noChangeArrowheads="1" noChangeShapeType="1" noTextEdit="1"/>
              </p:cNvSpPr>
              <p:nvPr/>
            </p:nvSpPr>
            <p:spPr>
              <a:xfrm>
                <a:off x="1499242" y="3634509"/>
                <a:ext cx="347403"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38DCDA7-499D-7046-B86D-101B25DB1B07}"/>
                  </a:ext>
                </a:extLst>
              </p:cNvPr>
              <p:cNvSpPr txBox="1"/>
              <p:nvPr/>
            </p:nvSpPr>
            <p:spPr>
              <a:xfrm>
                <a:off x="2647778" y="2936440"/>
                <a:ext cx="34439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4</m:t>
                          </m:r>
                        </m:sub>
                      </m:sSub>
                    </m:oMath>
                  </m:oMathPara>
                </a14:m>
                <a:endParaRPr lang="en-GB" sz="1000"/>
              </a:p>
            </p:txBody>
          </p:sp>
        </mc:Choice>
        <mc:Fallback xmlns="">
          <p:sp>
            <p:nvSpPr>
              <p:cNvPr id="69" name="TextBox 68">
                <a:extLst>
                  <a:ext uri="{FF2B5EF4-FFF2-40B4-BE49-F238E27FC236}">
                    <a16:creationId xmlns:a16="http://schemas.microsoft.com/office/drawing/2014/main" id="{738DCDA7-499D-7046-B86D-101B25DB1B07}"/>
                  </a:ext>
                </a:extLst>
              </p:cNvPr>
              <p:cNvSpPr txBox="1">
                <a:spLocks noRot="1" noChangeAspect="1" noMove="1" noResize="1" noEditPoints="1" noAdjustHandles="1" noChangeArrowheads="1" noChangeShapeType="1" noTextEdit="1"/>
              </p:cNvSpPr>
              <p:nvPr/>
            </p:nvSpPr>
            <p:spPr>
              <a:xfrm>
                <a:off x="2647778" y="2936440"/>
                <a:ext cx="344390" cy="24622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91005E4-240B-FA4B-9709-F86ED7AC78B5}"/>
                  </a:ext>
                </a:extLst>
              </p:cNvPr>
              <p:cNvSpPr txBox="1"/>
              <p:nvPr/>
            </p:nvSpPr>
            <p:spPr>
              <a:xfrm>
                <a:off x="2651950" y="3343756"/>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5</m:t>
                          </m:r>
                        </m:sub>
                      </m:sSub>
                    </m:oMath>
                  </m:oMathPara>
                </a14:m>
                <a:endParaRPr lang="en-GB" sz="1000"/>
              </a:p>
            </p:txBody>
          </p:sp>
        </mc:Choice>
        <mc:Fallback xmlns="">
          <p:sp>
            <p:nvSpPr>
              <p:cNvPr id="70" name="TextBox 69">
                <a:extLst>
                  <a:ext uri="{FF2B5EF4-FFF2-40B4-BE49-F238E27FC236}">
                    <a16:creationId xmlns:a16="http://schemas.microsoft.com/office/drawing/2014/main" id="{791005E4-240B-FA4B-9709-F86ED7AC78B5}"/>
                  </a:ext>
                </a:extLst>
              </p:cNvPr>
              <p:cNvSpPr txBox="1">
                <a:spLocks noRot="1" noChangeAspect="1" noMove="1" noResize="1" noEditPoints="1" noAdjustHandles="1" noChangeArrowheads="1" noChangeShapeType="1" noTextEdit="1"/>
              </p:cNvSpPr>
              <p:nvPr/>
            </p:nvSpPr>
            <p:spPr>
              <a:xfrm>
                <a:off x="2651950" y="3343756"/>
                <a:ext cx="347403" cy="246221"/>
              </a:xfrm>
              <a:prstGeom prst="rect">
                <a:avLst/>
              </a:prstGeom>
              <a:blipFill>
                <a:blip r:embed="rId12"/>
                <a:stretch>
                  <a:fillRect/>
                </a:stretch>
              </a:blipFill>
            </p:spPr>
            <p:txBody>
              <a:bodyPr/>
              <a:lstStyle/>
              <a:p>
                <a:r>
                  <a:rPr lang="en-US">
                    <a:noFill/>
                  </a:rPr>
                  <a:t> </a:t>
                </a:r>
              </a:p>
            </p:txBody>
          </p:sp>
        </mc:Fallback>
      </mc:AlternateContent>
      <p:pic>
        <p:nvPicPr>
          <p:cNvPr id="71" name="Picture 70">
            <a:extLst>
              <a:ext uri="{FF2B5EF4-FFF2-40B4-BE49-F238E27FC236}">
                <a16:creationId xmlns:a16="http://schemas.microsoft.com/office/drawing/2014/main" id="{AC645729-3452-8742-BDCF-F7681D7A7FC6}"/>
              </a:ext>
            </a:extLst>
          </p:cNvPr>
          <p:cNvPicPr>
            <a:picLocks noChangeAspect="1"/>
          </p:cNvPicPr>
          <p:nvPr/>
        </p:nvPicPr>
        <p:blipFill>
          <a:blip r:embed="rId13"/>
          <a:stretch>
            <a:fillRect/>
          </a:stretch>
        </p:blipFill>
        <p:spPr>
          <a:xfrm>
            <a:off x="3361070" y="3992331"/>
            <a:ext cx="520700" cy="215900"/>
          </a:xfrm>
          <a:prstGeom prst="rect">
            <a:avLst/>
          </a:prstGeom>
        </p:spPr>
      </p:pic>
      <p:pic>
        <p:nvPicPr>
          <p:cNvPr id="72" name="Picture 71">
            <a:extLst>
              <a:ext uri="{FF2B5EF4-FFF2-40B4-BE49-F238E27FC236}">
                <a16:creationId xmlns:a16="http://schemas.microsoft.com/office/drawing/2014/main" id="{131C1D2F-C67D-D943-94C0-D7B354C3C5B6}"/>
              </a:ext>
            </a:extLst>
          </p:cNvPr>
          <p:cNvPicPr>
            <a:picLocks noChangeAspect="1"/>
          </p:cNvPicPr>
          <p:nvPr/>
        </p:nvPicPr>
        <p:blipFill rotWithShape="1">
          <a:blip r:embed="rId14"/>
          <a:srcRect l="23730"/>
          <a:stretch/>
        </p:blipFill>
        <p:spPr>
          <a:xfrm>
            <a:off x="3576892" y="3301856"/>
            <a:ext cx="235902" cy="330019"/>
          </a:xfrm>
          <a:prstGeom prst="rect">
            <a:avLst/>
          </a:prstGeom>
        </p:spPr>
      </p:pic>
      <p:pic>
        <p:nvPicPr>
          <p:cNvPr id="73" name="Picture 72">
            <a:extLst>
              <a:ext uri="{FF2B5EF4-FFF2-40B4-BE49-F238E27FC236}">
                <a16:creationId xmlns:a16="http://schemas.microsoft.com/office/drawing/2014/main" id="{3123EC31-C40E-A24C-BD16-8DCDDC42105F}"/>
              </a:ext>
            </a:extLst>
          </p:cNvPr>
          <p:cNvPicPr>
            <a:picLocks noChangeAspect="1"/>
          </p:cNvPicPr>
          <p:nvPr/>
        </p:nvPicPr>
        <p:blipFill rotWithShape="1">
          <a:blip r:embed="rId14"/>
          <a:srcRect l="23731" t="13825" r="534"/>
          <a:stretch/>
        </p:blipFill>
        <p:spPr>
          <a:xfrm>
            <a:off x="3577709" y="3631875"/>
            <a:ext cx="235085" cy="285412"/>
          </a:xfrm>
          <a:prstGeom prst="rect">
            <a:avLst/>
          </a:prstGeom>
        </p:spPr>
      </p:pic>
      <p:pic>
        <p:nvPicPr>
          <p:cNvPr id="74" name="Picture 73">
            <a:extLst>
              <a:ext uri="{FF2B5EF4-FFF2-40B4-BE49-F238E27FC236}">
                <a16:creationId xmlns:a16="http://schemas.microsoft.com/office/drawing/2014/main" id="{A729B0B8-98D1-354C-B6E2-C14975F8E003}"/>
              </a:ext>
            </a:extLst>
          </p:cNvPr>
          <p:cNvPicPr>
            <a:picLocks noChangeAspect="1"/>
          </p:cNvPicPr>
          <p:nvPr/>
        </p:nvPicPr>
        <p:blipFill rotWithShape="1">
          <a:blip r:embed="rId14"/>
          <a:srcRect l="23731" t="13825" r="534"/>
          <a:stretch/>
        </p:blipFill>
        <p:spPr>
          <a:xfrm>
            <a:off x="3577709" y="3078026"/>
            <a:ext cx="235085" cy="285412"/>
          </a:xfrm>
          <a:prstGeom prst="rect">
            <a:avLst/>
          </a:prstGeom>
        </p:spPr>
      </p:pic>
      <p:pic>
        <p:nvPicPr>
          <p:cNvPr id="75" name="Picture 74">
            <a:extLst>
              <a:ext uri="{FF2B5EF4-FFF2-40B4-BE49-F238E27FC236}">
                <a16:creationId xmlns:a16="http://schemas.microsoft.com/office/drawing/2014/main" id="{D8CF03B7-2E4C-B54E-9297-BBA72966BE36}"/>
              </a:ext>
            </a:extLst>
          </p:cNvPr>
          <p:cNvPicPr>
            <a:picLocks noChangeAspect="1"/>
          </p:cNvPicPr>
          <p:nvPr/>
        </p:nvPicPr>
        <p:blipFill rotWithShape="1">
          <a:blip r:embed="rId14"/>
          <a:srcRect l="23731" t="13825" r="534"/>
          <a:stretch/>
        </p:blipFill>
        <p:spPr>
          <a:xfrm>
            <a:off x="3585962" y="2793734"/>
            <a:ext cx="235085" cy="285412"/>
          </a:xfrm>
          <a:prstGeom prst="rect">
            <a:avLst/>
          </a:prstGeom>
        </p:spPr>
      </p:pic>
      <p:pic>
        <p:nvPicPr>
          <p:cNvPr id="76" name="Picture 75">
            <a:extLst>
              <a:ext uri="{FF2B5EF4-FFF2-40B4-BE49-F238E27FC236}">
                <a16:creationId xmlns:a16="http://schemas.microsoft.com/office/drawing/2014/main" id="{6B7B7002-67F4-AB49-92BB-4F48BA6F8D47}"/>
              </a:ext>
            </a:extLst>
          </p:cNvPr>
          <p:cNvPicPr>
            <a:picLocks noChangeAspect="1"/>
          </p:cNvPicPr>
          <p:nvPr/>
        </p:nvPicPr>
        <p:blipFill>
          <a:blip r:embed="rId15"/>
          <a:stretch>
            <a:fillRect/>
          </a:stretch>
        </p:blipFill>
        <p:spPr>
          <a:xfrm>
            <a:off x="1090011" y="2818879"/>
            <a:ext cx="203200" cy="215900"/>
          </a:xfrm>
          <a:prstGeom prst="rect">
            <a:avLst/>
          </a:prstGeom>
        </p:spPr>
      </p:pic>
      <p:pic>
        <p:nvPicPr>
          <p:cNvPr id="77" name="Picture 76">
            <a:extLst>
              <a:ext uri="{FF2B5EF4-FFF2-40B4-BE49-F238E27FC236}">
                <a16:creationId xmlns:a16="http://schemas.microsoft.com/office/drawing/2014/main" id="{B4C4AD73-BFDA-5D4F-953F-D97452C029DE}"/>
              </a:ext>
            </a:extLst>
          </p:cNvPr>
          <p:cNvPicPr>
            <a:picLocks noChangeAspect="1"/>
          </p:cNvPicPr>
          <p:nvPr/>
        </p:nvPicPr>
        <p:blipFill>
          <a:blip r:embed="rId15"/>
          <a:stretch>
            <a:fillRect/>
          </a:stretch>
        </p:blipFill>
        <p:spPr>
          <a:xfrm>
            <a:off x="1090011" y="3112782"/>
            <a:ext cx="203200" cy="215900"/>
          </a:xfrm>
          <a:prstGeom prst="rect">
            <a:avLst/>
          </a:prstGeom>
        </p:spPr>
      </p:pic>
      <p:pic>
        <p:nvPicPr>
          <p:cNvPr id="78" name="Picture 77">
            <a:extLst>
              <a:ext uri="{FF2B5EF4-FFF2-40B4-BE49-F238E27FC236}">
                <a16:creationId xmlns:a16="http://schemas.microsoft.com/office/drawing/2014/main" id="{E0E9EB19-842E-9642-A8A9-D236143C7BE9}"/>
              </a:ext>
            </a:extLst>
          </p:cNvPr>
          <p:cNvPicPr>
            <a:picLocks noChangeAspect="1"/>
          </p:cNvPicPr>
          <p:nvPr/>
        </p:nvPicPr>
        <p:blipFill>
          <a:blip r:embed="rId15"/>
          <a:stretch>
            <a:fillRect/>
          </a:stretch>
        </p:blipFill>
        <p:spPr>
          <a:xfrm>
            <a:off x="1096419" y="3379252"/>
            <a:ext cx="203200" cy="215900"/>
          </a:xfrm>
          <a:prstGeom prst="rect">
            <a:avLst/>
          </a:prstGeom>
        </p:spPr>
      </p:pic>
      <p:pic>
        <p:nvPicPr>
          <p:cNvPr id="79" name="Picture 78">
            <a:extLst>
              <a:ext uri="{FF2B5EF4-FFF2-40B4-BE49-F238E27FC236}">
                <a16:creationId xmlns:a16="http://schemas.microsoft.com/office/drawing/2014/main" id="{340CBDFE-EE95-DD40-A895-95100CCF79BD}"/>
              </a:ext>
            </a:extLst>
          </p:cNvPr>
          <p:cNvPicPr>
            <a:picLocks noChangeAspect="1"/>
          </p:cNvPicPr>
          <p:nvPr/>
        </p:nvPicPr>
        <p:blipFill>
          <a:blip r:embed="rId15"/>
          <a:stretch>
            <a:fillRect/>
          </a:stretch>
        </p:blipFill>
        <p:spPr>
          <a:xfrm>
            <a:off x="1105010" y="3649669"/>
            <a:ext cx="203200" cy="215900"/>
          </a:xfrm>
          <a:prstGeom prst="rect">
            <a:avLst/>
          </a:prstGeom>
        </p:spPr>
      </p:pic>
      <p:cxnSp>
        <p:nvCxnSpPr>
          <p:cNvPr id="80" name="Straight Connector 79">
            <a:extLst>
              <a:ext uri="{FF2B5EF4-FFF2-40B4-BE49-F238E27FC236}">
                <a16:creationId xmlns:a16="http://schemas.microsoft.com/office/drawing/2014/main" id="{E505197E-33C4-0049-9584-E1AAF700534B}"/>
              </a:ext>
            </a:extLst>
          </p:cNvPr>
          <p:cNvCxnSpPr>
            <a:cxnSpLocks/>
          </p:cNvCxnSpPr>
          <p:nvPr/>
        </p:nvCxnSpPr>
        <p:spPr>
          <a:xfrm>
            <a:off x="3520705" y="2783947"/>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1" name="Left Brace 80">
            <a:extLst>
              <a:ext uri="{FF2B5EF4-FFF2-40B4-BE49-F238E27FC236}">
                <a16:creationId xmlns:a16="http://schemas.microsoft.com/office/drawing/2014/main" id="{A29F1387-81FA-444D-A6B6-00F933F3160C}"/>
              </a:ext>
            </a:extLst>
          </p:cNvPr>
          <p:cNvSpPr/>
          <p:nvPr/>
        </p:nvSpPr>
        <p:spPr>
          <a:xfrm rot="16200000">
            <a:off x="2313060" y="3324353"/>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 name="TextBox 81">
            <a:extLst>
              <a:ext uri="{FF2B5EF4-FFF2-40B4-BE49-F238E27FC236}">
                <a16:creationId xmlns:a16="http://schemas.microsoft.com/office/drawing/2014/main" id="{D250B1EC-E9F1-6849-A67D-7207E7A0A20B}"/>
              </a:ext>
            </a:extLst>
          </p:cNvPr>
          <p:cNvSpPr txBox="1"/>
          <p:nvPr/>
        </p:nvSpPr>
        <p:spPr>
          <a:xfrm>
            <a:off x="899313" y="4348171"/>
            <a:ext cx="2015183" cy="523220"/>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Parameterised</a:t>
            </a:r>
          </a:p>
          <a:p>
            <a:pPr algn="ctr"/>
            <a:r>
              <a:rPr lang="en-US" sz="1400">
                <a:latin typeface="Calibri" panose="020F0502020204030204" pitchFamily="34" charset="0"/>
                <a:cs typeface="Calibri" panose="020F0502020204030204" pitchFamily="34" charset="0"/>
              </a:rPr>
              <a:t> Quantum Circuit</a:t>
            </a:r>
          </a:p>
        </p:txBody>
      </p:sp>
      <p:sp>
        <p:nvSpPr>
          <p:cNvPr id="83" name="Rounded Rectangle 82">
            <a:extLst>
              <a:ext uri="{FF2B5EF4-FFF2-40B4-BE49-F238E27FC236}">
                <a16:creationId xmlns:a16="http://schemas.microsoft.com/office/drawing/2014/main" id="{054FCD1E-5154-0745-AE00-7A991E682E61}"/>
              </a:ext>
            </a:extLst>
          </p:cNvPr>
          <p:cNvSpPr/>
          <p:nvPr/>
        </p:nvSpPr>
        <p:spPr>
          <a:xfrm>
            <a:off x="739600" y="1784980"/>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297FE706-F9E8-4A46-8145-3CA2F669E619}"/>
              </a:ext>
            </a:extLst>
          </p:cNvPr>
          <p:cNvPicPr>
            <a:picLocks noChangeAspect="1"/>
          </p:cNvPicPr>
          <p:nvPr/>
        </p:nvPicPr>
        <p:blipFill>
          <a:blip r:embed="rId16"/>
          <a:stretch>
            <a:fillRect/>
          </a:stretch>
        </p:blipFill>
        <p:spPr>
          <a:xfrm>
            <a:off x="2709973" y="4497189"/>
            <a:ext cx="444500" cy="241300"/>
          </a:xfrm>
          <a:prstGeom prst="rect">
            <a:avLst/>
          </a:prstGeom>
        </p:spPr>
      </p:pic>
      <p:sp>
        <p:nvSpPr>
          <p:cNvPr id="85" name="Title 1">
            <a:extLst>
              <a:ext uri="{FF2B5EF4-FFF2-40B4-BE49-F238E27FC236}">
                <a16:creationId xmlns:a16="http://schemas.microsoft.com/office/drawing/2014/main" id="{B4F81FCC-1687-714D-B2AD-F9D820D39D50}"/>
              </a:ext>
            </a:extLst>
          </p:cNvPr>
          <p:cNvSpPr txBox="1">
            <a:spLocks/>
          </p:cNvSpPr>
          <p:nvPr/>
        </p:nvSpPr>
        <p:spPr>
          <a:xfrm>
            <a:off x="1377697" y="565715"/>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Calibri Light" panose="020F0302020204030204" pitchFamily="34" charset="0"/>
                <a:cs typeface="Calibri Light" panose="020F0302020204030204" pitchFamily="34" charset="0"/>
              </a:rPr>
              <a:t>Example: The Variational Quantum </a:t>
            </a:r>
            <a:r>
              <a:rPr lang="en-US" sz="4000" dirty="0" err="1">
                <a:solidFill>
                  <a:schemeClr val="bg1"/>
                </a:solidFill>
                <a:latin typeface="Calibri Light" panose="020F0302020204030204" pitchFamily="34" charset="0"/>
                <a:cs typeface="Calibri Light" panose="020F0302020204030204" pitchFamily="34" charset="0"/>
              </a:rPr>
              <a:t>Eigensolver</a:t>
            </a:r>
            <a:endParaRPr lang="en-US" sz="4000" dirty="0">
              <a:solidFill>
                <a:schemeClr val="bg1"/>
              </a:solidFill>
              <a:latin typeface="Calibri Light" panose="020F0302020204030204" pitchFamily="34" charset="0"/>
              <a:cs typeface="Calibri Light" panose="020F0302020204030204" pitchFamily="34" charset="0"/>
            </a:endParaRPr>
          </a:p>
          <a:p>
            <a:endParaRPr lang="en-US" sz="4000" dirty="0">
              <a:solidFill>
                <a:schemeClr val="bg1"/>
              </a:solidFill>
            </a:endParaRPr>
          </a:p>
        </p:txBody>
      </p:sp>
      <p:sp>
        <p:nvSpPr>
          <p:cNvPr id="46" name="TextBox 45">
            <a:extLst>
              <a:ext uri="{FF2B5EF4-FFF2-40B4-BE49-F238E27FC236}">
                <a16:creationId xmlns:a16="http://schemas.microsoft.com/office/drawing/2014/main" id="{1F2B784F-FF16-CB47-BB2B-9FA710EE900D}"/>
              </a:ext>
            </a:extLst>
          </p:cNvPr>
          <p:cNvSpPr txBox="1"/>
          <p:nvPr/>
        </p:nvSpPr>
        <p:spPr>
          <a:xfrm>
            <a:off x="938324" y="6159795"/>
            <a:ext cx="10334170" cy="369332"/>
          </a:xfrm>
          <a:prstGeom prst="rect">
            <a:avLst/>
          </a:prstGeom>
          <a:noFill/>
        </p:spPr>
        <p:txBody>
          <a:bodyPr wrap="square">
            <a:spAutoFit/>
          </a:bodyPr>
          <a:lstStyle/>
          <a:p>
            <a:pPr marL="14816"/>
            <a:r>
              <a:rPr lang="en-US" sz="1800" dirty="0">
                <a:solidFill>
                  <a:schemeClr val="tx1"/>
                </a:solidFill>
                <a:latin typeface="Calibri" panose="020F0502020204030204" pitchFamily="34" charset="0"/>
                <a:cs typeface="Calibri" panose="020F0502020204030204" pitchFamily="34" charset="0"/>
              </a:rPr>
              <a:t>Learn ground state &amp; ground state energy</a:t>
            </a:r>
          </a:p>
        </p:txBody>
      </p:sp>
      <p:cxnSp>
        <p:nvCxnSpPr>
          <p:cNvPr id="5" name="Straight Arrow Connector 4">
            <a:extLst>
              <a:ext uri="{FF2B5EF4-FFF2-40B4-BE49-F238E27FC236}">
                <a16:creationId xmlns:a16="http://schemas.microsoft.com/office/drawing/2014/main" id="{4835E6C0-47FE-684E-ABBB-1050999CC07C}"/>
              </a:ext>
            </a:extLst>
          </p:cNvPr>
          <p:cNvCxnSpPr>
            <a:cxnSpLocks/>
          </p:cNvCxnSpPr>
          <p:nvPr/>
        </p:nvCxnSpPr>
        <p:spPr>
          <a:xfrm>
            <a:off x="2914494" y="5831562"/>
            <a:ext cx="0" cy="270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a16="http://schemas.microsoft.com/office/drawing/2014/main" id="{FC9D602F-762F-F44A-8675-CF834EBE5AE6}"/>
              </a:ext>
            </a:extLst>
          </p:cNvPr>
          <p:cNvPicPr>
            <a:picLocks noChangeAspect="1"/>
          </p:cNvPicPr>
          <p:nvPr/>
        </p:nvPicPr>
        <p:blipFill rotWithShape="1">
          <a:blip r:embed="rId3"/>
          <a:srcRect t="46371"/>
          <a:stretch/>
        </p:blipFill>
        <p:spPr>
          <a:xfrm>
            <a:off x="7954592" y="5495995"/>
            <a:ext cx="2372716" cy="304110"/>
          </a:xfrm>
          <a:prstGeom prst="rect">
            <a:avLst/>
          </a:prstGeom>
        </p:spPr>
      </p:pic>
      <p:pic>
        <p:nvPicPr>
          <p:cNvPr id="11" name="Picture 10">
            <a:extLst>
              <a:ext uri="{FF2B5EF4-FFF2-40B4-BE49-F238E27FC236}">
                <a16:creationId xmlns:a16="http://schemas.microsoft.com/office/drawing/2014/main" id="{6FFCCAAC-5D20-C244-9036-7AFC7ADCAC34}"/>
              </a:ext>
            </a:extLst>
          </p:cNvPr>
          <p:cNvPicPr>
            <a:picLocks noChangeAspect="1"/>
          </p:cNvPicPr>
          <p:nvPr/>
        </p:nvPicPr>
        <p:blipFill>
          <a:blip r:embed="rId17"/>
          <a:stretch>
            <a:fillRect/>
          </a:stretch>
        </p:blipFill>
        <p:spPr>
          <a:xfrm>
            <a:off x="5186000" y="6239765"/>
            <a:ext cx="3416300" cy="241300"/>
          </a:xfrm>
          <a:prstGeom prst="rect">
            <a:avLst/>
          </a:prstGeom>
        </p:spPr>
      </p:pic>
      <p:pic>
        <p:nvPicPr>
          <p:cNvPr id="13" name="Picture 12">
            <a:extLst>
              <a:ext uri="{FF2B5EF4-FFF2-40B4-BE49-F238E27FC236}">
                <a16:creationId xmlns:a16="http://schemas.microsoft.com/office/drawing/2014/main" id="{5FF904B0-AD03-0445-8669-2D81B9ED57CE}"/>
              </a:ext>
            </a:extLst>
          </p:cNvPr>
          <p:cNvPicPr>
            <a:picLocks noChangeAspect="1"/>
          </p:cNvPicPr>
          <p:nvPr/>
        </p:nvPicPr>
        <p:blipFill>
          <a:blip r:embed="rId18"/>
          <a:stretch>
            <a:fillRect/>
          </a:stretch>
        </p:blipFill>
        <p:spPr>
          <a:xfrm>
            <a:off x="8876074" y="6223811"/>
            <a:ext cx="2882900" cy="241300"/>
          </a:xfrm>
          <a:prstGeom prst="rect">
            <a:avLst/>
          </a:prstGeom>
        </p:spPr>
      </p:pic>
    </p:spTree>
    <p:extLst>
      <p:ext uri="{BB962C8B-B14F-4D97-AF65-F5344CB8AC3E}">
        <p14:creationId xmlns:p14="http://schemas.microsoft.com/office/powerpoint/2010/main" val="4283031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1D261ACE-8D9F-8549-9E3C-821529D88AAF}"/>
              </a:ext>
            </a:extLst>
          </p:cNvPr>
          <p:cNvSpPr/>
          <p:nvPr/>
        </p:nvSpPr>
        <p:spPr>
          <a:xfrm>
            <a:off x="9419420" y="2668543"/>
            <a:ext cx="2206523" cy="1828646"/>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7D99023D-ED9D-EB40-AE05-501B6C3F9105}"/>
              </a:ext>
            </a:extLst>
          </p:cNvPr>
          <p:cNvSpPr txBox="1">
            <a:spLocks/>
          </p:cNvSpPr>
          <p:nvPr/>
        </p:nvSpPr>
        <p:spPr>
          <a:xfrm>
            <a:off x="9098676" y="3196690"/>
            <a:ext cx="2769143"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r>
              <a:rPr lang="en-US" sz="1800" dirty="0">
                <a:solidFill>
                  <a:schemeClr val="tx1"/>
                </a:solidFill>
                <a:latin typeface="Calibri" panose="020F0502020204030204" pitchFamily="34" charset="0"/>
                <a:cs typeface="Calibri" panose="020F0502020204030204" pitchFamily="34" charset="0"/>
              </a:rPr>
              <a:t>Minimize energy of Hamiltonian</a:t>
            </a:r>
          </a:p>
          <a:p>
            <a:pPr marL="14816" algn="ctr"/>
            <a:r>
              <a:rPr lang="en-US" sz="1800" dirty="0">
                <a:solidFill>
                  <a:schemeClr val="tx1"/>
                </a:solidFill>
                <a:latin typeface="Calibri" panose="020F0502020204030204" pitchFamily="34" charset="0"/>
                <a:cs typeface="Calibri" panose="020F0502020204030204" pitchFamily="34" charset="0"/>
              </a:rPr>
              <a:t> </a:t>
            </a:r>
          </a:p>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p:txBody>
      </p:sp>
      <p:sp>
        <p:nvSpPr>
          <p:cNvPr id="47" name="Rounded Rectangle 46">
            <a:extLst>
              <a:ext uri="{FF2B5EF4-FFF2-40B4-BE49-F238E27FC236}">
                <a16:creationId xmlns:a16="http://schemas.microsoft.com/office/drawing/2014/main" id="{6E659230-940F-C24B-838C-C48A7BF00E62}"/>
              </a:ext>
            </a:extLst>
          </p:cNvPr>
          <p:cNvSpPr/>
          <p:nvPr/>
        </p:nvSpPr>
        <p:spPr>
          <a:xfrm>
            <a:off x="623487" y="5396349"/>
            <a:ext cx="11263714"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508FEAE3-134E-6F41-A559-9C5920DED667}"/>
              </a:ext>
            </a:extLst>
          </p:cNvPr>
          <p:cNvSpPr/>
          <p:nvPr/>
        </p:nvSpPr>
        <p:spPr>
          <a:xfrm>
            <a:off x="8212577" y="69159"/>
            <a:ext cx="12358473" cy="297454"/>
          </a:xfrm>
          <a:prstGeom prst="rect">
            <a:avLst/>
          </a:prstGeom>
        </p:spPr>
        <p:txBody>
          <a:bodyPr wrap="square">
            <a:spAutoFit/>
          </a:bodyPr>
          <a:lstStyle/>
          <a:p>
            <a:r>
              <a:rPr lang="en-GB" sz="1333" dirty="0" err="1">
                <a:solidFill>
                  <a:schemeClr val="bg1"/>
                </a:solidFill>
                <a:latin typeface="Calibri" panose="020F0502020204030204" pitchFamily="34" charset="0"/>
                <a:cs typeface="Calibri" panose="020F0502020204030204" pitchFamily="34" charset="0"/>
              </a:rPr>
              <a:t>Peruzzo</a:t>
            </a:r>
            <a:r>
              <a:rPr lang="en-GB" sz="1333" dirty="0">
                <a:solidFill>
                  <a:schemeClr val="bg1"/>
                </a:solidFill>
                <a:latin typeface="Calibri" panose="020F0502020204030204" pitchFamily="34" charset="0"/>
                <a:cs typeface="Calibri" panose="020F0502020204030204" pitchFamily="34" charset="0"/>
              </a:rPr>
              <a:t> A, McClean, et al. </a:t>
            </a:r>
            <a:r>
              <a:rPr lang="en-GB" sz="1333" i="1" dirty="0">
                <a:solidFill>
                  <a:schemeClr val="bg1"/>
                </a:solidFill>
                <a:latin typeface="Calibri" panose="020F0502020204030204" pitchFamily="34" charset="0"/>
                <a:cs typeface="Calibri" panose="020F0502020204030204" pitchFamily="34" charset="0"/>
              </a:rPr>
              <a:t>Nat </a:t>
            </a:r>
            <a:r>
              <a:rPr lang="en-GB" sz="1333" i="1" dirty="0" err="1">
                <a:solidFill>
                  <a:schemeClr val="bg1"/>
                </a:solidFill>
                <a:latin typeface="Calibri" panose="020F0502020204030204" pitchFamily="34" charset="0"/>
                <a:cs typeface="Calibri" panose="020F0502020204030204" pitchFamily="34" charset="0"/>
              </a:rPr>
              <a:t>Commun</a:t>
            </a:r>
            <a:r>
              <a:rPr lang="en-GB" sz="1333" dirty="0">
                <a:solidFill>
                  <a:schemeClr val="bg1"/>
                </a:solidFill>
                <a:latin typeface="Calibri" panose="020F0502020204030204" pitchFamily="34" charset="0"/>
                <a:cs typeface="Calibri" panose="020F0502020204030204" pitchFamily="34" charset="0"/>
              </a:rPr>
              <a:t>. 2014; 5:4213.</a:t>
            </a:r>
            <a:endParaRPr lang="en-US" sz="1333" dirty="0">
              <a:solidFill>
                <a:schemeClr val="bg1"/>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08400E83-054E-314B-A270-BAB760CB40C9}"/>
              </a:ext>
            </a:extLst>
          </p:cNvPr>
          <p:cNvSpPr txBox="1"/>
          <p:nvPr/>
        </p:nvSpPr>
        <p:spPr>
          <a:xfrm>
            <a:off x="6527310" y="2146019"/>
            <a:ext cx="2303953" cy="369332"/>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Classical Computation</a:t>
            </a:r>
          </a:p>
        </p:txBody>
      </p:sp>
      <p:sp>
        <p:nvSpPr>
          <p:cNvPr id="56" name="Curved Down Arrow 55">
            <a:extLst>
              <a:ext uri="{FF2B5EF4-FFF2-40B4-BE49-F238E27FC236}">
                <a16:creationId xmlns:a16="http://schemas.microsoft.com/office/drawing/2014/main" id="{2A2E9AA1-166A-D647-9AEC-E7C025D8172E}"/>
              </a:ext>
            </a:extLst>
          </p:cNvPr>
          <p:cNvSpPr/>
          <p:nvPr/>
        </p:nvSpPr>
        <p:spPr>
          <a:xfrm>
            <a:off x="4419494" y="275968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Curved Down Arrow 56">
            <a:extLst>
              <a:ext uri="{FF2B5EF4-FFF2-40B4-BE49-F238E27FC236}">
                <a16:creationId xmlns:a16="http://schemas.microsoft.com/office/drawing/2014/main" id="{C646FF9B-A45F-8B4C-B09F-1CC630FC08AC}"/>
              </a:ext>
            </a:extLst>
          </p:cNvPr>
          <p:cNvSpPr/>
          <p:nvPr/>
        </p:nvSpPr>
        <p:spPr>
          <a:xfrm rot="10800000">
            <a:off x="4379785" y="368982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58" name="Rectangle 57">
            <a:extLst>
              <a:ext uri="{FF2B5EF4-FFF2-40B4-BE49-F238E27FC236}">
                <a16:creationId xmlns:a16="http://schemas.microsoft.com/office/drawing/2014/main" id="{E686FC73-D2C9-CD4B-A2CC-7E5A5FE13184}"/>
              </a:ext>
            </a:extLst>
          </p:cNvPr>
          <p:cNvSpPr/>
          <p:nvPr/>
        </p:nvSpPr>
        <p:spPr>
          <a:xfrm>
            <a:off x="4286957" y="4077370"/>
            <a:ext cx="1021433"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Update </a:t>
            </a:r>
          </a:p>
          <a:p>
            <a:pPr algn="ctr"/>
            <a:r>
              <a:rPr lang="en-US" sz="1400">
                <a:latin typeface="Calibri" panose="020F0502020204030204" pitchFamily="34" charset="0"/>
                <a:cs typeface="Calibri" panose="020F0502020204030204" pitchFamily="34" charset="0"/>
              </a:rPr>
              <a:t>parameters</a:t>
            </a:r>
          </a:p>
        </p:txBody>
      </p:sp>
      <p:pic>
        <p:nvPicPr>
          <p:cNvPr id="59" name="Picture 58">
            <a:extLst>
              <a:ext uri="{FF2B5EF4-FFF2-40B4-BE49-F238E27FC236}">
                <a16:creationId xmlns:a16="http://schemas.microsoft.com/office/drawing/2014/main" id="{D97EB6E8-82EC-804E-A27A-1F62342580C8}"/>
              </a:ext>
            </a:extLst>
          </p:cNvPr>
          <p:cNvPicPr>
            <a:picLocks noChangeAspect="1"/>
          </p:cNvPicPr>
          <p:nvPr/>
        </p:nvPicPr>
        <p:blipFill rotWithShape="1">
          <a:blip r:embed="rId3"/>
          <a:srcRect l="3112"/>
          <a:stretch/>
        </p:blipFill>
        <p:spPr>
          <a:xfrm>
            <a:off x="6798351" y="2829106"/>
            <a:ext cx="1761873" cy="1341846"/>
          </a:xfrm>
          <a:prstGeom prst="rect">
            <a:avLst/>
          </a:prstGeom>
        </p:spPr>
      </p:pic>
      <p:pic>
        <p:nvPicPr>
          <p:cNvPr id="60" name="Picture 59">
            <a:extLst>
              <a:ext uri="{FF2B5EF4-FFF2-40B4-BE49-F238E27FC236}">
                <a16:creationId xmlns:a16="http://schemas.microsoft.com/office/drawing/2014/main" id="{181DA5D6-D03B-9847-8A13-B764CBD34464}"/>
              </a:ext>
            </a:extLst>
          </p:cNvPr>
          <p:cNvPicPr>
            <a:picLocks noChangeAspect="1"/>
          </p:cNvPicPr>
          <p:nvPr/>
        </p:nvPicPr>
        <p:blipFill>
          <a:blip r:embed="rId4"/>
          <a:stretch>
            <a:fillRect/>
          </a:stretch>
        </p:blipFill>
        <p:spPr>
          <a:xfrm>
            <a:off x="5343844" y="4243730"/>
            <a:ext cx="876300" cy="190500"/>
          </a:xfrm>
          <a:prstGeom prst="rect">
            <a:avLst/>
          </a:prstGeom>
        </p:spPr>
      </p:pic>
      <p:pic>
        <p:nvPicPr>
          <p:cNvPr id="61" name="Picture 60">
            <a:extLst>
              <a:ext uri="{FF2B5EF4-FFF2-40B4-BE49-F238E27FC236}">
                <a16:creationId xmlns:a16="http://schemas.microsoft.com/office/drawing/2014/main" id="{6BC8171D-333F-1E48-9EE7-0FC19C9BB28E}"/>
              </a:ext>
            </a:extLst>
          </p:cNvPr>
          <p:cNvPicPr>
            <a:picLocks noChangeAspect="1"/>
          </p:cNvPicPr>
          <p:nvPr/>
        </p:nvPicPr>
        <p:blipFill rotWithShape="1">
          <a:blip r:embed="rId5"/>
          <a:srcRect r="74627" b="18287"/>
          <a:stretch/>
        </p:blipFill>
        <p:spPr>
          <a:xfrm>
            <a:off x="5497589" y="2348984"/>
            <a:ext cx="502685" cy="176417"/>
          </a:xfrm>
          <a:prstGeom prst="rect">
            <a:avLst/>
          </a:prstGeom>
        </p:spPr>
      </p:pic>
      <p:sp>
        <p:nvSpPr>
          <p:cNvPr id="62" name="Rectangle 61">
            <a:extLst>
              <a:ext uri="{FF2B5EF4-FFF2-40B4-BE49-F238E27FC236}">
                <a16:creationId xmlns:a16="http://schemas.microsoft.com/office/drawing/2014/main" id="{9F154585-3CF7-1D4D-926A-62B81FE557BE}"/>
              </a:ext>
            </a:extLst>
          </p:cNvPr>
          <p:cNvSpPr/>
          <p:nvPr/>
        </p:nvSpPr>
        <p:spPr>
          <a:xfrm>
            <a:off x="4474709" y="2150478"/>
            <a:ext cx="964559"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Measured </a:t>
            </a:r>
          </a:p>
          <a:p>
            <a:pPr algn="ctr"/>
            <a:r>
              <a:rPr lang="en-US" sz="1400">
                <a:latin typeface="Calibri" panose="020F0502020204030204" pitchFamily="34" charset="0"/>
                <a:cs typeface="Calibri" panose="020F0502020204030204" pitchFamily="34" charset="0"/>
              </a:rPr>
              <a:t>Cost</a:t>
            </a:r>
          </a:p>
        </p:txBody>
      </p:sp>
      <p:sp>
        <p:nvSpPr>
          <p:cNvPr id="63" name="Rounded Rectangle 62">
            <a:extLst>
              <a:ext uri="{FF2B5EF4-FFF2-40B4-BE49-F238E27FC236}">
                <a16:creationId xmlns:a16="http://schemas.microsoft.com/office/drawing/2014/main" id="{7FC1D244-1986-E34F-8768-232762712F64}"/>
              </a:ext>
            </a:extLst>
          </p:cNvPr>
          <p:cNvSpPr/>
          <p:nvPr/>
        </p:nvSpPr>
        <p:spPr>
          <a:xfrm>
            <a:off x="6427252" y="182721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84421A7C-9AAD-4945-8909-E1365CCA6999}"/>
              </a:ext>
            </a:extLst>
          </p:cNvPr>
          <p:cNvSpPr txBox="1"/>
          <p:nvPr/>
        </p:nvSpPr>
        <p:spPr>
          <a:xfrm>
            <a:off x="1206610" y="2151896"/>
            <a:ext cx="2353830" cy="646331"/>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Quantum Computation</a:t>
            </a:r>
          </a:p>
          <a:p>
            <a:pPr algn="ctr"/>
            <a:r>
              <a:rPr lang="en-US">
                <a:latin typeface="Calibri" panose="020F0502020204030204" pitchFamily="34" charset="0"/>
                <a:cs typeface="Calibri" panose="020F0502020204030204" pitchFamily="34" charset="0"/>
              </a:rPr>
              <a:t> </a:t>
            </a:r>
          </a:p>
        </p:txBody>
      </p:sp>
      <p:pic>
        <p:nvPicPr>
          <p:cNvPr id="65" name="Picture 64">
            <a:extLst>
              <a:ext uri="{FF2B5EF4-FFF2-40B4-BE49-F238E27FC236}">
                <a16:creationId xmlns:a16="http://schemas.microsoft.com/office/drawing/2014/main" id="{5B231152-E144-2344-9A0B-2EE347089AC2}"/>
              </a:ext>
            </a:extLst>
          </p:cNvPr>
          <p:cNvPicPr>
            <a:picLocks noChangeAspect="1"/>
          </p:cNvPicPr>
          <p:nvPr/>
        </p:nvPicPr>
        <p:blipFill rotWithShape="1">
          <a:blip r:embed="rId6"/>
          <a:srcRect l="5585"/>
          <a:stretch/>
        </p:blipFill>
        <p:spPr>
          <a:xfrm>
            <a:off x="1337857" y="2697859"/>
            <a:ext cx="2192435" cy="1341846"/>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8D9690A-834B-EC4F-A00C-ECD0725579E1}"/>
                  </a:ext>
                </a:extLst>
              </p:cNvPr>
              <p:cNvSpPr txBox="1"/>
              <p:nvPr/>
            </p:nvSpPr>
            <p:spPr>
              <a:xfrm>
                <a:off x="1499242" y="2803719"/>
                <a:ext cx="3444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i="1">
                              <a:latin typeface="Cambria Math" panose="02040503050406030204" pitchFamily="18" charset="0"/>
                              <a:cs typeface="Calibri" panose="020F0502020204030204" pitchFamily="34" charset="0"/>
                            </a:rPr>
                            <m:t>1</m:t>
                          </m:r>
                        </m:sub>
                      </m:sSub>
                    </m:oMath>
                  </m:oMathPara>
                </a14:m>
                <a:endParaRPr lang="en-GB" sz="1000"/>
              </a:p>
            </p:txBody>
          </p:sp>
        </mc:Choice>
        <mc:Fallback xmlns="">
          <p:sp>
            <p:nvSpPr>
              <p:cNvPr id="66" name="TextBox 65">
                <a:extLst>
                  <a:ext uri="{FF2B5EF4-FFF2-40B4-BE49-F238E27FC236}">
                    <a16:creationId xmlns:a16="http://schemas.microsoft.com/office/drawing/2014/main" id="{B8D9690A-834B-EC4F-A00C-ECD0725579E1}"/>
                  </a:ext>
                </a:extLst>
              </p:cNvPr>
              <p:cNvSpPr txBox="1">
                <a:spLocks noRot="1" noChangeAspect="1" noMove="1" noResize="1" noEditPoints="1" noAdjustHandles="1" noChangeArrowheads="1" noChangeShapeType="1" noTextEdit="1"/>
              </p:cNvSpPr>
              <p:nvPr/>
            </p:nvSpPr>
            <p:spPr>
              <a:xfrm>
                <a:off x="1499242" y="2803719"/>
                <a:ext cx="34445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891EB4D-136D-4144-B367-4364C3F80727}"/>
                  </a:ext>
                </a:extLst>
              </p:cNvPr>
              <p:cNvSpPr txBox="1"/>
              <p:nvPr/>
            </p:nvSpPr>
            <p:spPr>
              <a:xfrm>
                <a:off x="1923122" y="3487202"/>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3</m:t>
                          </m:r>
                        </m:sub>
                      </m:sSub>
                    </m:oMath>
                  </m:oMathPara>
                </a14:m>
                <a:endParaRPr lang="en-GB" sz="1000"/>
              </a:p>
            </p:txBody>
          </p:sp>
        </mc:Choice>
        <mc:Fallback xmlns="">
          <p:sp>
            <p:nvSpPr>
              <p:cNvPr id="67" name="TextBox 66">
                <a:extLst>
                  <a:ext uri="{FF2B5EF4-FFF2-40B4-BE49-F238E27FC236}">
                    <a16:creationId xmlns:a16="http://schemas.microsoft.com/office/drawing/2014/main" id="{5891EB4D-136D-4144-B367-4364C3F80727}"/>
                  </a:ext>
                </a:extLst>
              </p:cNvPr>
              <p:cNvSpPr txBox="1">
                <a:spLocks noRot="1" noChangeAspect="1" noMove="1" noResize="1" noEditPoints="1" noAdjustHandles="1" noChangeArrowheads="1" noChangeShapeType="1" noTextEdit="1"/>
              </p:cNvSpPr>
              <p:nvPr/>
            </p:nvSpPr>
            <p:spPr>
              <a:xfrm>
                <a:off x="1923122" y="3487202"/>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873B096-8639-0D40-8C0C-096B31CD619C}"/>
                  </a:ext>
                </a:extLst>
              </p:cNvPr>
              <p:cNvSpPr txBox="1"/>
              <p:nvPr/>
            </p:nvSpPr>
            <p:spPr>
              <a:xfrm>
                <a:off x="1499242" y="3634509"/>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2</m:t>
                          </m:r>
                        </m:sub>
                      </m:sSub>
                    </m:oMath>
                  </m:oMathPara>
                </a14:m>
                <a:endParaRPr lang="en-GB" sz="1000"/>
              </a:p>
            </p:txBody>
          </p:sp>
        </mc:Choice>
        <mc:Fallback xmlns="">
          <p:sp>
            <p:nvSpPr>
              <p:cNvPr id="68" name="TextBox 67">
                <a:extLst>
                  <a:ext uri="{FF2B5EF4-FFF2-40B4-BE49-F238E27FC236}">
                    <a16:creationId xmlns:a16="http://schemas.microsoft.com/office/drawing/2014/main" id="{4873B096-8639-0D40-8C0C-096B31CD619C}"/>
                  </a:ext>
                </a:extLst>
              </p:cNvPr>
              <p:cNvSpPr txBox="1">
                <a:spLocks noRot="1" noChangeAspect="1" noMove="1" noResize="1" noEditPoints="1" noAdjustHandles="1" noChangeArrowheads="1" noChangeShapeType="1" noTextEdit="1"/>
              </p:cNvSpPr>
              <p:nvPr/>
            </p:nvSpPr>
            <p:spPr>
              <a:xfrm>
                <a:off x="1499242" y="3634509"/>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38DCDA7-499D-7046-B86D-101B25DB1B07}"/>
                  </a:ext>
                </a:extLst>
              </p:cNvPr>
              <p:cNvSpPr txBox="1"/>
              <p:nvPr/>
            </p:nvSpPr>
            <p:spPr>
              <a:xfrm>
                <a:off x="2647778" y="2936440"/>
                <a:ext cx="34439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4</m:t>
                          </m:r>
                        </m:sub>
                      </m:sSub>
                    </m:oMath>
                  </m:oMathPara>
                </a14:m>
                <a:endParaRPr lang="en-GB" sz="1000"/>
              </a:p>
            </p:txBody>
          </p:sp>
        </mc:Choice>
        <mc:Fallback xmlns="">
          <p:sp>
            <p:nvSpPr>
              <p:cNvPr id="69" name="TextBox 68">
                <a:extLst>
                  <a:ext uri="{FF2B5EF4-FFF2-40B4-BE49-F238E27FC236}">
                    <a16:creationId xmlns:a16="http://schemas.microsoft.com/office/drawing/2014/main" id="{738DCDA7-499D-7046-B86D-101B25DB1B07}"/>
                  </a:ext>
                </a:extLst>
              </p:cNvPr>
              <p:cNvSpPr txBox="1">
                <a:spLocks noRot="1" noChangeAspect="1" noMove="1" noResize="1" noEditPoints="1" noAdjustHandles="1" noChangeArrowheads="1" noChangeShapeType="1" noTextEdit="1"/>
              </p:cNvSpPr>
              <p:nvPr/>
            </p:nvSpPr>
            <p:spPr>
              <a:xfrm>
                <a:off x="2647778" y="2936440"/>
                <a:ext cx="344390"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91005E4-240B-FA4B-9709-F86ED7AC78B5}"/>
                  </a:ext>
                </a:extLst>
              </p:cNvPr>
              <p:cNvSpPr txBox="1"/>
              <p:nvPr/>
            </p:nvSpPr>
            <p:spPr>
              <a:xfrm>
                <a:off x="2651950" y="3343756"/>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5</m:t>
                          </m:r>
                        </m:sub>
                      </m:sSub>
                    </m:oMath>
                  </m:oMathPara>
                </a14:m>
                <a:endParaRPr lang="en-GB" sz="1000"/>
              </a:p>
            </p:txBody>
          </p:sp>
        </mc:Choice>
        <mc:Fallback xmlns="">
          <p:sp>
            <p:nvSpPr>
              <p:cNvPr id="70" name="TextBox 69">
                <a:extLst>
                  <a:ext uri="{FF2B5EF4-FFF2-40B4-BE49-F238E27FC236}">
                    <a16:creationId xmlns:a16="http://schemas.microsoft.com/office/drawing/2014/main" id="{791005E4-240B-FA4B-9709-F86ED7AC78B5}"/>
                  </a:ext>
                </a:extLst>
              </p:cNvPr>
              <p:cNvSpPr txBox="1">
                <a:spLocks noRot="1" noChangeAspect="1" noMove="1" noResize="1" noEditPoints="1" noAdjustHandles="1" noChangeArrowheads="1" noChangeShapeType="1" noTextEdit="1"/>
              </p:cNvSpPr>
              <p:nvPr/>
            </p:nvSpPr>
            <p:spPr>
              <a:xfrm>
                <a:off x="2651950" y="3343756"/>
                <a:ext cx="347403" cy="246221"/>
              </a:xfrm>
              <a:prstGeom prst="rect">
                <a:avLst/>
              </a:prstGeom>
              <a:blipFill>
                <a:blip r:embed="rId11"/>
                <a:stretch>
                  <a:fillRect/>
                </a:stretch>
              </a:blipFill>
            </p:spPr>
            <p:txBody>
              <a:bodyPr/>
              <a:lstStyle/>
              <a:p>
                <a:r>
                  <a:rPr lang="en-US">
                    <a:noFill/>
                  </a:rPr>
                  <a:t> </a:t>
                </a:r>
              </a:p>
            </p:txBody>
          </p:sp>
        </mc:Fallback>
      </mc:AlternateContent>
      <p:pic>
        <p:nvPicPr>
          <p:cNvPr id="71" name="Picture 70">
            <a:extLst>
              <a:ext uri="{FF2B5EF4-FFF2-40B4-BE49-F238E27FC236}">
                <a16:creationId xmlns:a16="http://schemas.microsoft.com/office/drawing/2014/main" id="{AC645729-3452-8742-BDCF-F7681D7A7FC6}"/>
              </a:ext>
            </a:extLst>
          </p:cNvPr>
          <p:cNvPicPr>
            <a:picLocks noChangeAspect="1"/>
          </p:cNvPicPr>
          <p:nvPr/>
        </p:nvPicPr>
        <p:blipFill>
          <a:blip r:embed="rId12"/>
          <a:stretch>
            <a:fillRect/>
          </a:stretch>
        </p:blipFill>
        <p:spPr>
          <a:xfrm>
            <a:off x="3361070" y="3992331"/>
            <a:ext cx="520700" cy="215900"/>
          </a:xfrm>
          <a:prstGeom prst="rect">
            <a:avLst/>
          </a:prstGeom>
        </p:spPr>
      </p:pic>
      <p:pic>
        <p:nvPicPr>
          <p:cNvPr id="72" name="Picture 71">
            <a:extLst>
              <a:ext uri="{FF2B5EF4-FFF2-40B4-BE49-F238E27FC236}">
                <a16:creationId xmlns:a16="http://schemas.microsoft.com/office/drawing/2014/main" id="{131C1D2F-C67D-D943-94C0-D7B354C3C5B6}"/>
              </a:ext>
            </a:extLst>
          </p:cNvPr>
          <p:cNvPicPr>
            <a:picLocks noChangeAspect="1"/>
          </p:cNvPicPr>
          <p:nvPr/>
        </p:nvPicPr>
        <p:blipFill rotWithShape="1">
          <a:blip r:embed="rId13"/>
          <a:srcRect l="23730"/>
          <a:stretch/>
        </p:blipFill>
        <p:spPr>
          <a:xfrm>
            <a:off x="3576892" y="3301856"/>
            <a:ext cx="235902" cy="330019"/>
          </a:xfrm>
          <a:prstGeom prst="rect">
            <a:avLst/>
          </a:prstGeom>
        </p:spPr>
      </p:pic>
      <p:pic>
        <p:nvPicPr>
          <p:cNvPr id="73" name="Picture 72">
            <a:extLst>
              <a:ext uri="{FF2B5EF4-FFF2-40B4-BE49-F238E27FC236}">
                <a16:creationId xmlns:a16="http://schemas.microsoft.com/office/drawing/2014/main" id="{3123EC31-C40E-A24C-BD16-8DCDDC42105F}"/>
              </a:ext>
            </a:extLst>
          </p:cNvPr>
          <p:cNvPicPr>
            <a:picLocks noChangeAspect="1"/>
          </p:cNvPicPr>
          <p:nvPr/>
        </p:nvPicPr>
        <p:blipFill rotWithShape="1">
          <a:blip r:embed="rId13"/>
          <a:srcRect l="23731" t="13825" r="534"/>
          <a:stretch/>
        </p:blipFill>
        <p:spPr>
          <a:xfrm>
            <a:off x="3577709" y="3631875"/>
            <a:ext cx="235085" cy="285412"/>
          </a:xfrm>
          <a:prstGeom prst="rect">
            <a:avLst/>
          </a:prstGeom>
        </p:spPr>
      </p:pic>
      <p:pic>
        <p:nvPicPr>
          <p:cNvPr id="74" name="Picture 73">
            <a:extLst>
              <a:ext uri="{FF2B5EF4-FFF2-40B4-BE49-F238E27FC236}">
                <a16:creationId xmlns:a16="http://schemas.microsoft.com/office/drawing/2014/main" id="{A729B0B8-98D1-354C-B6E2-C14975F8E003}"/>
              </a:ext>
            </a:extLst>
          </p:cNvPr>
          <p:cNvPicPr>
            <a:picLocks noChangeAspect="1"/>
          </p:cNvPicPr>
          <p:nvPr/>
        </p:nvPicPr>
        <p:blipFill rotWithShape="1">
          <a:blip r:embed="rId13"/>
          <a:srcRect l="23731" t="13825" r="534"/>
          <a:stretch/>
        </p:blipFill>
        <p:spPr>
          <a:xfrm>
            <a:off x="3577709" y="3078026"/>
            <a:ext cx="235085" cy="285412"/>
          </a:xfrm>
          <a:prstGeom prst="rect">
            <a:avLst/>
          </a:prstGeom>
        </p:spPr>
      </p:pic>
      <p:pic>
        <p:nvPicPr>
          <p:cNvPr id="75" name="Picture 74">
            <a:extLst>
              <a:ext uri="{FF2B5EF4-FFF2-40B4-BE49-F238E27FC236}">
                <a16:creationId xmlns:a16="http://schemas.microsoft.com/office/drawing/2014/main" id="{D8CF03B7-2E4C-B54E-9297-BBA72966BE36}"/>
              </a:ext>
            </a:extLst>
          </p:cNvPr>
          <p:cNvPicPr>
            <a:picLocks noChangeAspect="1"/>
          </p:cNvPicPr>
          <p:nvPr/>
        </p:nvPicPr>
        <p:blipFill rotWithShape="1">
          <a:blip r:embed="rId13"/>
          <a:srcRect l="23731" t="13825" r="534"/>
          <a:stretch/>
        </p:blipFill>
        <p:spPr>
          <a:xfrm>
            <a:off x="3585962" y="2793734"/>
            <a:ext cx="235085" cy="285412"/>
          </a:xfrm>
          <a:prstGeom prst="rect">
            <a:avLst/>
          </a:prstGeom>
        </p:spPr>
      </p:pic>
      <p:pic>
        <p:nvPicPr>
          <p:cNvPr id="76" name="Picture 75">
            <a:extLst>
              <a:ext uri="{FF2B5EF4-FFF2-40B4-BE49-F238E27FC236}">
                <a16:creationId xmlns:a16="http://schemas.microsoft.com/office/drawing/2014/main" id="{6B7B7002-67F4-AB49-92BB-4F48BA6F8D47}"/>
              </a:ext>
            </a:extLst>
          </p:cNvPr>
          <p:cNvPicPr>
            <a:picLocks noChangeAspect="1"/>
          </p:cNvPicPr>
          <p:nvPr/>
        </p:nvPicPr>
        <p:blipFill>
          <a:blip r:embed="rId14"/>
          <a:stretch>
            <a:fillRect/>
          </a:stretch>
        </p:blipFill>
        <p:spPr>
          <a:xfrm>
            <a:off x="1090011" y="2818879"/>
            <a:ext cx="203200" cy="215900"/>
          </a:xfrm>
          <a:prstGeom prst="rect">
            <a:avLst/>
          </a:prstGeom>
        </p:spPr>
      </p:pic>
      <p:pic>
        <p:nvPicPr>
          <p:cNvPr id="77" name="Picture 76">
            <a:extLst>
              <a:ext uri="{FF2B5EF4-FFF2-40B4-BE49-F238E27FC236}">
                <a16:creationId xmlns:a16="http://schemas.microsoft.com/office/drawing/2014/main" id="{B4C4AD73-BFDA-5D4F-953F-D97452C029DE}"/>
              </a:ext>
            </a:extLst>
          </p:cNvPr>
          <p:cNvPicPr>
            <a:picLocks noChangeAspect="1"/>
          </p:cNvPicPr>
          <p:nvPr/>
        </p:nvPicPr>
        <p:blipFill>
          <a:blip r:embed="rId14"/>
          <a:stretch>
            <a:fillRect/>
          </a:stretch>
        </p:blipFill>
        <p:spPr>
          <a:xfrm>
            <a:off x="1090011" y="3112782"/>
            <a:ext cx="203200" cy="215900"/>
          </a:xfrm>
          <a:prstGeom prst="rect">
            <a:avLst/>
          </a:prstGeom>
        </p:spPr>
      </p:pic>
      <p:pic>
        <p:nvPicPr>
          <p:cNvPr id="78" name="Picture 77">
            <a:extLst>
              <a:ext uri="{FF2B5EF4-FFF2-40B4-BE49-F238E27FC236}">
                <a16:creationId xmlns:a16="http://schemas.microsoft.com/office/drawing/2014/main" id="{E0E9EB19-842E-9642-A8A9-D236143C7BE9}"/>
              </a:ext>
            </a:extLst>
          </p:cNvPr>
          <p:cNvPicPr>
            <a:picLocks noChangeAspect="1"/>
          </p:cNvPicPr>
          <p:nvPr/>
        </p:nvPicPr>
        <p:blipFill>
          <a:blip r:embed="rId14"/>
          <a:stretch>
            <a:fillRect/>
          </a:stretch>
        </p:blipFill>
        <p:spPr>
          <a:xfrm>
            <a:off x="1096419" y="3379252"/>
            <a:ext cx="203200" cy="215900"/>
          </a:xfrm>
          <a:prstGeom prst="rect">
            <a:avLst/>
          </a:prstGeom>
        </p:spPr>
      </p:pic>
      <p:pic>
        <p:nvPicPr>
          <p:cNvPr id="79" name="Picture 78">
            <a:extLst>
              <a:ext uri="{FF2B5EF4-FFF2-40B4-BE49-F238E27FC236}">
                <a16:creationId xmlns:a16="http://schemas.microsoft.com/office/drawing/2014/main" id="{340CBDFE-EE95-DD40-A895-95100CCF79BD}"/>
              </a:ext>
            </a:extLst>
          </p:cNvPr>
          <p:cNvPicPr>
            <a:picLocks noChangeAspect="1"/>
          </p:cNvPicPr>
          <p:nvPr/>
        </p:nvPicPr>
        <p:blipFill>
          <a:blip r:embed="rId14"/>
          <a:stretch>
            <a:fillRect/>
          </a:stretch>
        </p:blipFill>
        <p:spPr>
          <a:xfrm>
            <a:off x="1105010" y="3649669"/>
            <a:ext cx="203200" cy="215900"/>
          </a:xfrm>
          <a:prstGeom prst="rect">
            <a:avLst/>
          </a:prstGeom>
        </p:spPr>
      </p:pic>
      <p:cxnSp>
        <p:nvCxnSpPr>
          <p:cNvPr id="80" name="Straight Connector 79">
            <a:extLst>
              <a:ext uri="{FF2B5EF4-FFF2-40B4-BE49-F238E27FC236}">
                <a16:creationId xmlns:a16="http://schemas.microsoft.com/office/drawing/2014/main" id="{E505197E-33C4-0049-9584-E1AAF700534B}"/>
              </a:ext>
            </a:extLst>
          </p:cNvPr>
          <p:cNvCxnSpPr>
            <a:cxnSpLocks/>
          </p:cNvCxnSpPr>
          <p:nvPr/>
        </p:nvCxnSpPr>
        <p:spPr>
          <a:xfrm>
            <a:off x="3520705" y="2783947"/>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1" name="Left Brace 80">
            <a:extLst>
              <a:ext uri="{FF2B5EF4-FFF2-40B4-BE49-F238E27FC236}">
                <a16:creationId xmlns:a16="http://schemas.microsoft.com/office/drawing/2014/main" id="{A29F1387-81FA-444D-A6B6-00F933F3160C}"/>
              </a:ext>
            </a:extLst>
          </p:cNvPr>
          <p:cNvSpPr/>
          <p:nvPr/>
        </p:nvSpPr>
        <p:spPr>
          <a:xfrm rot="16200000">
            <a:off x="2313060" y="3324353"/>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 name="TextBox 81">
            <a:extLst>
              <a:ext uri="{FF2B5EF4-FFF2-40B4-BE49-F238E27FC236}">
                <a16:creationId xmlns:a16="http://schemas.microsoft.com/office/drawing/2014/main" id="{D250B1EC-E9F1-6849-A67D-7207E7A0A20B}"/>
              </a:ext>
            </a:extLst>
          </p:cNvPr>
          <p:cNvSpPr txBox="1"/>
          <p:nvPr/>
        </p:nvSpPr>
        <p:spPr>
          <a:xfrm>
            <a:off x="899313" y="4348171"/>
            <a:ext cx="2015183" cy="523220"/>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Parameterised</a:t>
            </a:r>
          </a:p>
          <a:p>
            <a:pPr algn="ctr"/>
            <a:r>
              <a:rPr lang="en-US" sz="1400">
                <a:latin typeface="Calibri" panose="020F0502020204030204" pitchFamily="34" charset="0"/>
                <a:cs typeface="Calibri" panose="020F0502020204030204" pitchFamily="34" charset="0"/>
              </a:rPr>
              <a:t> Quantum Circuit</a:t>
            </a:r>
          </a:p>
        </p:txBody>
      </p:sp>
      <p:sp>
        <p:nvSpPr>
          <p:cNvPr id="83" name="Rounded Rectangle 82">
            <a:extLst>
              <a:ext uri="{FF2B5EF4-FFF2-40B4-BE49-F238E27FC236}">
                <a16:creationId xmlns:a16="http://schemas.microsoft.com/office/drawing/2014/main" id="{054FCD1E-5154-0745-AE00-7A991E682E61}"/>
              </a:ext>
            </a:extLst>
          </p:cNvPr>
          <p:cNvSpPr/>
          <p:nvPr/>
        </p:nvSpPr>
        <p:spPr>
          <a:xfrm>
            <a:off x="739600" y="1784980"/>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297FE706-F9E8-4A46-8145-3CA2F669E619}"/>
              </a:ext>
            </a:extLst>
          </p:cNvPr>
          <p:cNvPicPr>
            <a:picLocks noChangeAspect="1"/>
          </p:cNvPicPr>
          <p:nvPr/>
        </p:nvPicPr>
        <p:blipFill>
          <a:blip r:embed="rId15"/>
          <a:stretch>
            <a:fillRect/>
          </a:stretch>
        </p:blipFill>
        <p:spPr>
          <a:xfrm>
            <a:off x="2709973" y="4497189"/>
            <a:ext cx="444500" cy="241300"/>
          </a:xfrm>
          <a:prstGeom prst="rect">
            <a:avLst/>
          </a:prstGeom>
        </p:spPr>
      </p:pic>
      <p:sp>
        <p:nvSpPr>
          <p:cNvPr id="85" name="Title 1">
            <a:extLst>
              <a:ext uri="{FF2B5EF4-FFF2-40B4-BE49-F238E27FC236}">
                <a16:creationId xmlns:a16="http://schemas.microsoft.com/office/drawing/2014/main" id="{B4F81FCC-1687-714D-B2AD-F9D820D39D50}"/>
              </a:ext>
            </a:extLst>
          </p:cNvPr>
          <p:cNvSpPr txBox="1">
            <a:spLocks/>
          </p:cNvSpPr>
          <p:nvPr/>
        </p:nvSpPr>
        <p:spPr>
          <a:xfrm>
            <a:off x="1377697" y="565715"/>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Calibri Light" panose="020F0302020204030204" pitchFamily="34" charset="0"/>
                <a:cs typeface="Calibri Light" panose="020F0302020204030204" pitchFamily="34" charset="0"/>
              </a:rPr>
              <a:t>Example: The Variational Quantum </a:t>
            </a:r>
            <a:r>
              <a:rPr lang="en-US" sz="4000" dirty="0" err="1">
                <a:solidFill>
                  <a:schemeClr val="bg1"/>
                </a:solidFill>
                <a:latin typeface="Calibri Light" panose="020F0302020204030204" pitchFamily="34" charset="0"/>
                <a:cs typeface="Calibri Light" panose="020F0302020204030204" pitchFamily="34" charset="0"/>
              </a:rPr>
              <a:t>Eigensolver</a:t>
            </a:r>
            <a:endParaRPr lang="en-US" sz="4000" dirty="0">
              <a:solidFill>
                <a:schemeClr val="bg1"/>
              </a:solidFill>
              <a:latin typeface="Calibri Light" panose="020F0302020204030204" pitchFamily="34" charset="0"/>
              <a:cs typeface="Calibri Light" panose="020F0302020204030204" pitchFamily="34" charset="0"/>
            </a:endParaRPr>
          </a:p>
          <a:p>
            <a:endParaRPr lang="en-US" sz="4000" dirty="0">
              <a:solidFill>
                <a:schemeClr val="bg1"/>
              </a:solidFill>
            </a:endParaRPr>
          </a:p>
        </p:txBody>
      </p:sp>
      <p:sp>
        <p:nvSpPr>
          <p:cNvPr id="46" name="TextBox 45">
            <a:extLst>
              <a:ext uri="{FF2B5EF4-FFF2-40B4-BE49-F238E27FC236}">
                <a16:creationId xmlns:a16="http://schemas.microsoft.com/office/drawing/2014/main" id="{1F2B784F-FF16-CB47-BB2B-9FA710EE900D}"/>
              </a:ext>
            </a:extLst>
          </p:cNvPr>
          <p:cNvSpPr txBox="1"/>
          <p:nvPr/>
        </p:nvSpPr>
        <p:spPr>
          <a:xfrm>
            <a:off x="9453639" y="3794368"/>
            <a:ext cx="2582377" cy="646331"/>
          </a:xfrm>
          <a:prstGeom prst="rect">
            <a:avLst/>
          </a:prstGeom>
          <a:noFill/>
        </p:spPr>
        <p:txBody>
          <a:bodyPr wrap="square">
            <a:spAutoFit/>
          </a:bodyPr>
          <a:lstStyle/>
          <a:p>
            <a:pPr marL="14816"/>
            <a:r>
              <a:rPr lang="en-US" sz="1800" dirty="0">
                <a:solidFill>
                  <a:schemeClr val="tx1"/>
                </a:solidFill>
                <a:latin typeface="Calibri" panose="020F0502020204030204" pitchFamily="34" charset="0"/>
                <a:cs typeface="Calibri" panose="020F0502020204030204" pitchFamily="34" charset="0"/>
              </a:rPr>
              <a:t>Learn ground state &amp; ground state energy</a:t>
            </a:r>
          </a:p>
        </p:txBody>
      </p:sp>
      <p:cxnSp>
        <p:nvCxnSpPr>
          <p:cNvPr id="5" name="Straight Arrow Connector 4">
            <a:extLst>
              <a:ext uri="{FF2B5EF4-FFF2-40B4-BE49-F238E27FC236}">
                <a16:creationId xmlns:a16="http://schemas.microsoft.com/office/drawing/2014/main" id="{4835E6C0-47FE-684E-ABBB-1050999CC07C}"/>
              </a:ext>
            </a:extLst>
          </p:cNvPr>
          <p:cNvCxnSpPr>
            <a:cxnSpLocks/>
          </p:cNvCxnSpPr>
          <p:nvPr/>
        </p:nvCxnSpPr>
        <p:spPr>
          <a:xfrm>
            <a:off x="10539006" y="3443262"/>
            <a:ext cx="0" cy="270000"/>
          </a:xfrm>
          <a:prstGeom prst="straightConnector1">
            <a:avLst/>
          </a:prstGeom>
          <a:ln w="25400">
            <a:solidFill>
              <a:srgbClr val="000F7E"/>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E48AA08-9F1C-8942-8F44-1ABF6EEE39C8}"/>
              </a:ext>
            </a:extLst>
          </p:cNvPr>
          <p:cNvSpPr txBox="1"/>
          <p:nvPr/>
        </p:nvSpPr>
        <p:spPr>
          <a:xfrm>
            <a:off x="833285" y="6034834"/>
            <a:ext cx="518234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Write      as sum of Pauli products of operators, e.g., </a:t>
            </a:r>
          </a:p>
        </p:txBody>
      </p:sp>
      <p:pic>
        <p:nvPicPr>
          <p:cNvPr id="52" name="Picture 51">
            <a:extLst>
              <a:ext uri="{FF2B5EF4-FFF2-40B4-BE49-F238E27FC236}">
                <a16:creationId xmlns:a16="http://schemas.microsoft.com/office/drawing/2014/main" id="{01FE69E3-2E9A-854D-8679-C44CC7AA6374}"/>
              </a:ext>
            </a:extLst>
          </p:cNvPr>
          <p:cNvPicPr>
            <a:picLocks noChangeAspect="1"/>
          </p:cNvPicPr>
          <p:nvPr/>
        </p:nvPicPr>
        <p:blipFill rotWithShape="1">
          <a:blip r:embed="rId16"/>
          <a:srcRect b="41628"/>
          <a:stretch/>
        </p:blipFill>
        <p:spPr>
          <a:xfrm>
            <a:off x="6015631" y="5525669"/>
            <a:ext cx="2372716" cy="331009"/>
          </a:xfrm>
          <a:prstGeom prst="rect">
            <a:avLst/>
          </a:prstGeom>
        </p:spPr>
      </p:pic>
      <p:pic>
        <p:nvPicPr>
          <p:cNvPr id="87" name="Picture 86">
            <a:extLst>
              <a:ext uri="{FF2B5EF4-FFF2-40B4-BE49-F238E27FC236}">
                <a16:creationId xmlns:a16="http://schemas.microsoft.com/office/drawing/2014/main" id="{5B75E889-86DF-934D-9CDD-E32356F10BC8}"/>
              </a:ext>
            </a:extLst>
          </p:cNvPr>
          <p:cNvPicPr>
            <a:picLocks noChangeAspect="1"/>
          </p:cNvPicPr>
          <p:nvPr/>
        </p:nvPicPr>
        <p:blipFill rotWithShape="1">
          <a:blip r:embed="rId16"/>
          <a:srcRect t="46371"/>
          <a:stretch/>
        </p:blipFill>
        <p:spPr>
          <a:xfrm>
            <a:off x="7954592" y="5495995"/>
            <a:ext cx="2372716" cy="304110"/>
          </a:xfrm>
          <a:prstGeom prst="rect">
            <a:avLst/>
          </a:prstGeom>
        </p:spPr>
      </p:pic>
      <p:sp>
        <p:nvSpPr>
          <p:cNvPr id="89" name="Text Placeholder 2">
            <a:extLst>
              <a:ext uri="{FF2B5EF4-FFF2-40B4-BE49-F238E27FC236}">
                <a16:creationId xmlns:a16="http://schemas.microsoft.com/office/drawing/2014/main" id="{7DD8B806-93D5-4B49-8417-76394E3C8991}"/>
              </a:ext>
            </a:extLst>
          </p:cNvPr>
          <p:cNvSpPr txBox="1">
            <a:spLocks/>
          </p:cNvSpPr>
          <p:nvPr/>
        </p:nvSpPr>
        <p:spPr>
          <a:xfrm>
            <a:off x="2462027" y="5099718"/>
            <a:ext cx="3766511"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r>
              <a:rPr lang="en-US" sz="1800" dirty="0">
                <a:solidFill>
                  <a:schemeClr val="tx1"/>
                </a:solidFill>
                <a:latin typeface="Calibri" panose="020F0502020204030204" pitchFamily="34" charset="0"/>
                <a:cs typeface="Calibri" panose="020F0502020204030204" pitchFamily="34" charset="0"/>
              </a:rPr>
              <a:t>How do you measure the cost?</a:t>
            </a:r>
          </a:p>
        </p:txBody>
      </p:sp>
      <p:pic>
        <p:nvPicPr>
          <p:cNvPr id="90" name="Picture 89">
            <a:extLst>
              <a:ext uri="{FF2B5EF4-FFF2-40B4-BE49-F238E27FC236}">
                <a16:creationId xmlns:a16="http://schemas.microsoft.com/office/drawing/2014/main" id="{0227656A-D7D6-9947-92A5-BF01BAC2A40E}"/>
              </a:ext>
            </a:extLst>
          </p:cNvPr>
          <p:cNvPicPr>
            <a:picLocks noChangeAspect="1"/>
          </p:cNvPicPr>
          <p:nvPr/>
        </p:nvPicPr>
        <p:blipFill rotWithShape="1">
          <a:blip r:embed="rId16"/>
          <a:srcRect l="54006" t="50837" r="37968" b="-16605"/>
          <a:stretch/>
        </p:blipFill>
        <p:spPr>
          <a:xfrm>
            <a:off x="1499242" y="6070983"/>
            <a:ext cx="190426" cy="372938"/>
          </a:xfrm>
          <a:prstGeom prst="rect">
            <a:avLst/>
          </a:prstGeom>
        </p:spPr>
      </p:pic>
      <p:pic>
        <p:nvPicPr>
          <p:cNvPr id="2" name="Picture 1">
            <a:extLst>
              <a:ext uri="{FF2B5EF4-FFF2-40B4-BE49-F238E27FC236}">
                <a16:creationId xmlns:a16="http://schemas.microsoft.com/office/drawing/2014/main" id="{02AAD7C0-859B-6044-BA9C-95EF584B782A}"/>
              </a:ext>
            </a:extLst>
          </p:cNvPr>
          <p:cNvPicPr>
            <a:picLocks noChangeAspect="1"/>
          </p:cNvPicPr>
          <p:nvPr/>
        </p:nvPicPr>
        <p:blipFill>
          <a:blip r:embed="rId17"/>
          <a:stretch>
            <a:fillRect/>
          </a:stretch>
        </p:blipFill>
        <p:spPr>
          <a:xfrm>
            <a:off x="5976439" y="6155852"/>
            <a:ext cx="2451100" cy="203200"/>
          </a:xfrm>
          <a:prstGeom prst="rect">
            <a:avLst/>
          </a:prstGeom>
        </p:spPr>
      </p:pic>
      <p:sp>
        <p:nvSpPr>
          <p:cNvPr id="17" name="U-turn Arrow 16">
            <a:extLst>
              <a:ext uri="{FF2B5EF4-FFF2-40B4-BE49-F238E27FC236}">
                <a16:creationId xmlns:a16="http://schemas.microsoft.com/office/drawing/2014/main" id="{AA148FB8-E72E-A34B-AD6C-280D6E36ACB1}"/>
              </a:ext>
            </a:extLst>
          </p:cNvPr>
          <p:cNvSpPr/>
          <p:nvPr/>
        </p:nvSpPr>
        <p:spPr>
          <a:xfrm flipH="1">
            <a:off x="6527308" y="5996100"/>
            <a:ext cx="3332308" cy="157209"/>
          </a:xfrm>
          <a:prstGeom prst="uturnArrow">
            <a:avLst>
              <a:gd name="adj1" fmla="val 7059"/>
              <a:gd name="adj2" fmla="val 25000"/>
              <a:gd name="adj3" fmla="val 17824"/>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0A2D9492-909B-D04B-86FB-A4EA1234BB8D}"/>
              </a:ext>
            </a:extLst>
          </p:cNvPr>
          <p:cNvSpPr txBox="1"/>
          <p:nvPr/>
        </p:nvSpPr>
        <p:spPr>
          <a:xfrm>
            <a:off x="8894810" y="6094495"/>
            <a:ext cx="1696279" cy="523220"/>
          </a:xfrm>
          <a:prstGeom prst="rect">
            <a:avLst/>
          </a:prstGeom>
          <a:noFill/>
        </p:spPr>
        <p:txBody>
          <a:bodyPr wrap="square" rtlCol="0">
            <a:spAutoFit/>
          </a:bodyPr>
          <a:lstStyle/>
          <a:p>
            <a:r>
              <a:rPr lang="en-US" sz="1400" dirty="0"/>
              <a:t>Measure in the computational basis  </a:t>
            </a:r>
          </a:p>
        </p:txBody>
      </p:sp>
    </p:spTree>
    <p:extLst>
      <p:ext uri="{BB962C8B-B14F-4D97-AF65-F5344CB8AC3E}">
        <p14:creationId xmlns:p14="http://schemas.microsoft.com/office/powerpoint/2010/main" val="1130028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1D261ACE-8D9F-8549-9E3C-821529D88AAF}"/>
              </a:ext>
            </a:extLst>
          </p:cNvPr>
          <p:cNvSpPr/>
          <p:nvPr/>
        </p:nvSpPr>
        <p:spPr>
          <a:xfrm>
            <a:off x="9419420" y="2668543"/>
            <a:ext cx="2206523" cy="1828646"/>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7D99023D-ED9D-EB40-AE05-501B6C3F9105}"/>
              </a:ext>
            </a:extLst>
          </p:cNvPr>
          <p:cNvSpPr txBox="1">
            <a:spLocks/>
          </p:cNvSpPr>
          <p:nvPr/>
        </p:nvSpPr>
        <p:spPr>
          <a:xfrm>
            <a:off x="9098676" y="3196690"/>
            <a:ext cx="2769143"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r>
              <a:rPr lang="en-US" sz="1800" dirty="0">
                <a:solidFill>
                  <a:schemeClr val="tx1"/>
                </a:solidFill>
                <a:latin typeface="Calibri" panose="020F0502020204030204" pitchFamily="34" charset="0"/>
                <a:cs typeface="Calibri" panose="020F0502020204030204" pitchFamily="34" charset="0"/>
              </a:rPr>
              <a:t>Minimize energy of Hamiltonian</a:t>
            </a:r>
          </a:p>
          <a:p>
            <a:pPr marL="14816" algn="ctr"/>
            <a:r>
              <a:rPr lang="en-US" sz="1800" dirty="0">
                <a:solidFill>
                  <a:schemeClr val="tx1"/>
                </a:solidFill>
                <a:latin typeface="Calibri" panose="020F0502020204030204" pitchFamily="34" charset="0"/>
                <a:cs typeface="Calibri" panose="020F0502020204030204" pitchFamily="34" charset="0"/>
              </a:rPr>
              <a:t> </a:t>
            </a:r>
          </a:p>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p:txBody>
      </p:sp>
      <p:sp>
        <p:nvSpPr>
          <p:cNvPr id="47" name="Rounded Rectangle 46">
            <a:extLst>
              <a:ext uri="{FF2B5EF4-FFF2-40B4-BE49-F238E27FC236}">
                <a16:creationId xmlns:a16="http://schemas.microsoft.com/office/drawing/2014/main" id="{6E659230-940F-C24B-838C-C48A7BF00E62}"/>
              </a:ext>
            </a:extLst>
          </p:cNvPr>
          <p:cNvSpPr/>
          <p:nvPr/>
        </p:nvSpPr>
        <p:spPr>
          <a:xfrm>
            <a:off x="623487" y="5396349"/>
            <a:ext cx="11263714"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508FEAE3-134E-6F41-A559-9C5920DED667}"/>
              </a:ext>
            </a:extLst>
          </p:cNvPr>
          <p:cNvSpPr/>
          <p:nvPr/>
        </p:nvSpPr>
        <p:spPr>
          <a:xfrm>
            <a:off x="8212577" y="69159"/>
            <a:ext cx="12358473" cy="297454"/>
          </a:xfrm>
          <a:prstGeom prst="rect">
            <a:avLst/>
          </a:prstGeom>
        </p:spPr>
        <p:txBody>
          <a:bodyPr wrap="square">
            <a:spAutoFit/>
          </a:bodyPr>
          <a:lstStyle/>
          <a:p>
            <a:r>
              <a:rPr lang="en-GB" sz="1333" dirty="0" err="1">
                <a:solidFill>
                  <a:schemeClr val="bg1"/>
                </a:solidFill>
                <a:latin typeface="Calibri" panose="020F0502020204030204" pitchFamily="34" charset="0"/>
                <a:cs typeface="Calibri" panose="020F0502020204030204" pitchFamily="34" charset="0"/>
              </a:rPr>
              <a:t>Peruzzo</a:t>
            </a:r>
            <a:r>
              <a:rPr lang="en-GB" sz="1333" dirty="0">
                <a:solidFill>
                  <a:schemeClr val="bg1"/>
                </a:solidFill>
                <a:latin typeface="Calibri" panose="020F0502020204030204" pitchFamily="34" charset="0"/>
                <a:cs typeface="Calibri" panose="020F0502020204030204" pitchFamily="34" charset="0"/>
              </a:rPr>
              <a:t> A, McClean, et al. </a:t>
            </a:r>
            <a:r>
              <a:rPr lang="en-GB" sz="1333" i="1" dirty="0">
                <a:solidFill>
                  <a:schemeClr val="bg1"/>
                </a:solidFill>
                <a:latin typeface="Calibri" panose="020F0502020204030204" pitchFamily="34" charset="0"/>
                <a:cs typeface="Calibri" panose="020F0502020204030204" pitchFamily="34" charset="0"/>
              </a:rPr>
              <a:t>Nat </a:t>
            </a:r>
            <a:r>
              <a:rPr lang="en-GB" sz="1333" i="1" dirty="0" err="1">
                <a:solidFill>
                  <a:schemeClr val="bg1"/>
                </a:solidFill>
                <a:latin typeface="Calibri" panose="020F0502020204030204" pitchFamily="34" charset="0"/>
                <a:cs typeface="Calibri" panose="020F0502020204030204" pitchFamily="34" charset="0"/>
              </a:rPr>
              <a:t>Commun</a:t>
            </a:r>
            <a:r>
              <a:rPr lang="en-GB" sz="1333" dirty="0">
                <a:solidFill>
                  <a:schemeClr val="bg1"/>
                </a:solidFill>
                <a:latin typeface="Calibri" panose="020F0502020204030204" pitchFamily="34" charset="0"/>
                <a:cs typeface="Calibri" panose="020F0502020204030204" pitchFamily="34" charset="0"/>
              </a:rPr>
              <a:t>. 2014; 5:4213.</a:t>
            </a:r>
            <a:endParaRPr lang="en-US" sz="1333" dirty="0">
              <a:solidFill>
                <a:schemeClr val="bg1"/>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08400E83-054E-314B-A270-BAB760CB40C9}"/>
              </a:ext>
            </a:extLst>
          </p:cNvPr>
          <p:cNvSpPr txBox="1"/>
          <p:nvPr/>
        </p:nvSpPr>
        <p:spPr>
          <a:xfrm>
            <a:off x="6527310" y="2146019"/>
            <a:ext cx="2303953" cy="369332"/>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Classical Computation</a:t>
            </a:r>
          </a:p>
        </p:txBody>
      </p:sp>
      <p:sp>
        <p:nvSpPr>
          <p:cNvPr id="56" name="Curved Down Arrow 55">
            <a:extLst>
              <a:ext uri="{FF2B5EF4-FFF2-40B4-BE49-F238E27FC236}">
                <a16:creationId xmlns:a16="http://schemas.microsoft.com/office/drawing/2014/main" id="{2A2E9AA1-166A-D647-9AEC-E7C025D8172E}"/>
              </a:ext>
            </a:extLst>
          </p:cNvPr>
          <p:cNvSpPr/>
          <p:nvPr/>
        </p:nvSpPr>
        <p:spPr>
          <a:xfrm>
            <a:off x="4419494" y="275968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Curved Down Arrow 56">
            <a:extLst>
              <a:ext uri="{FF2B5EF4-FFF2-40B4-BE49-F238E27FC236}">
                <a16:creationId xmlns:a16="http://schemas.microsoft.com/office/drawing/2014/main" id="{C646FF9B-A45F-8B4C-B09F-1CC630FC08AC}"/>
              </a:ext>
            </a:extLst>
          </p:cNvPr>
          <p:cNvSpPr/>
          <p:nvPr/>
        </p:nvSpPr>
        <p:spPr>
          <a:xfrm rot="10800000">
            <a:off x="4379785" y="368982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58" name="Rectangle 57">
            <a:extLst>
              <a:ext uri="{FF2B5EF4-FFF2-40B4-BE49-F238E27FC236}">
                <a16:creationId xmlns:a16="http://schemas.microsoft.com/office/drawing/2014/main" id="{E686FC73-D2C9-CD4B-A2CC-7E5A5FE13184}"/>
              </a:ext>
            </a:extLst>
          </p:cNvPr>
          <p:cNvSpPr/>
          <p:nvPr/>
        </p:nvSpPr>
        <p:spPr>
          <a:xfrm>
            <a:off x="4286957" y="4077370"/>
            <a:ext cx="1021433"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Update </a:t>
            </a:r>
          </a:p>
          <a:p>
            <a:pPr algn="ctr"/>
            <a:r>
              <a:rPr lang="en-US" sz="1400">
                <a:latin typeface="Calibri" panose="020F0502020204030204" pitchFamily="34" charset="0"/>
                <a:cs typeface="Calibri" panose="020F0502020204030204" pitchFamily="34" charset="0"/>
              </a:rPr>
              <a:t>parameters</a:t>
            </a:r>
          </a:p>
        </p:txBody>
      </p:sp>
      <p:pic>
        <p:nvPicPr>
          <p:cNvPr id="59" name="Picture 58">
            <a:extLst>
              <a:ext uri="{FF2B5EF4-FFF2-40B4-BE49-F238E27FC236}">
                <a16:creationId xmlns:a16="http://schemas.microsoft.com/office/drawing/2014/main" id="{D97EB6E8-82EC-804E-A27A-1F62342580C8}"/>
              </a:ext>
            </a:extLst>
          </p:cNvPr>
          <p:cNvPicPr>
            <a:picLocks noChangeAspect="1"/>
          </p:cNvPicPr>
          <p:nvPr/>
        </p:nvPicPr>
        <p:blipFill rotWithShape="1">
          <a:blip r:embed="rId3"/>
          <a:srcRect l="3112"/>
          <a:stretch/>
        </p:blipFill>
        <p:spPr>
          <a:xfrm>
            <a:off x="6798351" y="2829106"/>
            <a:ext cx="1761873" cy="1341846"/>
          </a:xfrm>
          <a:prstGeom prst="rect">
            <a:avLst/>
          </a:prstGeom>
        </p:spPr>
      </p:pic>
      <p:pic>
        <p:nvPicPr>
          <p:cNvPr id="60" name="Picture 59">
            <a:extLst>
              <a:ext uri="{FF2B5EF4-FFF2-40B4-BE49-F238E27FC236}">
                <a16:creationId xmlns:a16="http://schemas.microsoft.com/office/drawing/2014/main" id="{181DA5D6-D03B-9847-8A13-B764CBD34464}"/>
              </a:ext>
            </a:extLst>
          </p:cNvPr>
          <p:cNvPicPr>
            <a:picLocks noChangeAspect="1"/>
          </p:cNvPicPr>
          <p:nvPr/>
        </p:nvPicPr>
        <p:blipFill>
          <a:blip r:embed="rId4"/>
          <a:stretch>
            <a:fillRect/>
          </a:stretch>
        </p:blipFill>
        <p:spPr>
          <a:xfrm>
            <a:off x="5343844" y="4243730"/>
            <a:ext cx="876300" cy="190500"/>
          </a:xfrm>
          <a:prstGeom prst="rect">
            <a:avLst/>
          </a:prstGeom>
        </p:spPr>
      </p:pic>
      <p:pic>
        <p:nvPicPr>
          <p:cNvPr id="61" name="Picture 60">
            <a:extLst>
              <a:ext uri="{FF2B5EF4-FFF2-40B4-BE49-F238E27FC236}">
                <a16:creationId xmlns:a16="http://schemas.microsoft.com/office/drawing/2014/main" id="{6BC8171D-333F-1E48-9EE7-0FC19C9BB28E}"/>
              </a:ext>
            </a:extLst>
          </p:cNvPr>
          <p:cNvPicPr>
            <a:picLocks noChangeAspect="1"/>
          </p:cNvPicPr>
          <p:nvPr/>
        </p:nvPicPr>
        <p:blipFill rotWithShape="1">
          <a:blip r:embed="rId5"/>
          <a:srcRect r="74627" b="18287"/>
          <a:stretch/>
        </p:blipFill>
        <p:spPr>
          <a:xfrm>
            <a:off x="5497589" y="2348984"/>
            <a:ext cx="502685" cy="176417"/>
          </a:xfrm>
          <a:prstGeom prst="rect">
            <a:avLst/>
          </a:prstGeom>
        </p:spPr>
      </p:pic>
      <p:sp>
        <p:nvSpPr>
          <p:cNvPr id="62" name="Rectangle 61">
            <a:extLst>
              <a:ext uri="{FF2B5EF4-FFF2-40B4-BE49-F238E27FC236}">
                <a16:creationId xmlns:a16="http://schemas.microsoft.com/office/drawing/2014/main" id="{9F154585-3CF7-1D4D-926A-62B81FE557BE}"/>
              </a:ext>
            </a:extLst>
          </p:cNvPr>
          <p:cNvSpPr/>
          <p:nvPr/>
        </p:nvSpPr>
        <p:spPr>
          <a:xfrm>
            <a:off x="4474709" y="2150478"/>
            <a:ext cx="964559"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Measured </a:t>
            </a:r>
          </a:p>
          <a:p>
            <a:pPr algn="ctr"/>
            <a:r>
              <a:rPr lang="en-US" sz="1400">
                <a:latin typeface="Calibri" panose="020F0502020204030204" pitchFamily="34" charset="0"/>
                <a:cs typeface="Calibri" panose="020F0502020204030204" pitchFamily="34" charset="0"/>
              </a:rPr>
              <a:t>Cost</a:t>
            </a:r>
          </a:p>
        </p:txBody>
      </p:sp>
      <p:sp>
        <p:nvSpPr>
          <p:cNvPr id="63" name="Rounded Rectangle 62">
            <a:extLst>
              <a:ext uri="{FF2B5EF4-FFF2-40B4-BE49-F238E27FC236}">
                <a16:creationId xmlns:a16="http://schemas.microsoft.com/office/drawing/2014/main" id="{7FC1D244-1986-E34F-8768-232762712F64}"/>
              </a:ext>
            </a:extLst>
          </p:cNvPr>
          <p:cNvSpPr/>
          <p:nvPr/>
        </p:nvSpPr>
        <p:spPr>
          <a:xfrm>
            <a:off x="6427252" y="182721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84421A7C-9AAD-4945-8909-E1365CCA6999}"/>
              </a:ext>
            </a:extLst>
          </p:cNvPr>
          <p:cNvSpPr txBox="1"/>
          <p:nvPr/>
        </p:nvSpPr>
        <p:spPr>
          <a:xfrm>
            <a:off x="1206610" y="2151896"/>
            <a:ext cx="2353830" cy="646331"/>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Quantum Computation</a:t>
            </a:r>
          </a:p>
          <a:p>
            <a:pPr algn="ctr"/>
            <a:r>
              <a:rPr lang="en-US">
                <a:latin typeface="Calibri" panose="020F0502020204030204" pitchFamily="34" charset="0"/>
                <a:cs typeface="Calibri" panose="020F0502020204030204" pitchFamily="34" charset="0"/>
              </a:rPr>
              <a:t> </a:t>
            </a:r>
          </a:p>
        </p:txBody>
      </p:sp>
      <p:pic>
        <p:nvPicPr>
          <p:cNvPr id="65" name="Picture 64">
            <a:extLst>
              <a:ext uri="{FF2B5EF4-FFF2-40B4-BE49-F238E27FC236}">
                <a16:creationId xmlns:a16="http://schemas.microsoft.com/office/drawing/2014/main" id="{5B231152-E144-2344-9A0B-2EE347089AC2}"/>
              </a:ext>
            </a:extLst>
          </p:cNvPr>
          <p:cNvPicPr>
            <a:picLocks noChangeAspect="1"/>
          </p:cNvPicPr>
          <p:nvPr/>
        </p:nvPicPr>
        <p:blipFill rotWithShape="1">
          <a:blip r:embed="rId6"/>
          <a:srcRect l="5585"/>
          <a:stretch/>
        </p:blipFill>
        <p:spPr>
          <a:xfrm>
            <a:off x="1337857" y="2697859"/>
            <a:ext cx="2192435" cy="1341846"/>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8D9690A-834B-EC4F-A00C-ECD0725579E1}"/>
                  </a:ext>
                </a:extLst>
              </p:cNvPr>
              <p:cNvSpPr txBox="1"/>
              <p:nvPr/>
            </p:nvSpPr>
            <p:spPr>
              <a:xfrm>
                <a:off x="1499242" y="2803719"/>
                <a:ext cx="3444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i="1">
                              <a:latin typeface="Cambria Math" panose="02040503050406030204" pitchFamily="18" charset="0"/>
                              <a:cs typeface="Calibri" panose="020F0502020204030204" pitchFamily="34" charset="0"/>
                            </a:rPr>
                            <m:t>1</m:t>
                          </m:r>
                        </m:sub>
                      </m:sSub>
                    </m:oMath>
                  </m:oMathPara>
                </a14:m>
                <a:endParaRPr lang="en-GB" sz="1000"/>
              </a:p>
            </p:txBody>
          </p:sp>
        </mc:Choice>
        <mc:Fallback xmlns="">
          <p:sp>
            <p:nvSpPr>
              <p:cNvPr id="66" name="TextBox 65">
                <a:extLst>
                  <a:ext uri="{FF2B5EF4-FFF2-40B4-BE49-F238E27FC236}">
                    <a16:creationId xmlns:a16="http://schemas.microsoft.com/office/drawing/2014/main" id="{B8D9690A-834B-EC4F-A00C-ECD0725579E1}"/>
                  </a:ext>
                </a:extLst>
              </p:cNvPr>
              <p:cNvSpPr txBox="1">
                <a:spLocks noRot="1" noChangeAspect="1" noMove="1" noResize="1" noEditPoints="1" noAdjustHandles="1" noChangeArrowheads="1" noChangeShapeType="1" noTextEdit="1"/>
              </p:cNvSpPr>
              <p:nvPr/>
            </p:nvSpPr>
            <p:spPr>
              <a:xfrm>
                <a:off x="1499242" y="2803719"/>
                <a:ext cx="34445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891EB4D-136D-4144-B367-4364C3F80727}"/>
                  </a:ext>
                </a:extLst>
              </p:cNvPr>
              <p:cNvSpPr txBox="1"/>
              <p:nvPr/>
            </p:nvSpPr>
            <p:spPr>
              <a:xfrm>
                <a:off x="1923122" y="3487202"/>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3</m:t>
                          </m:r>
                        </m:sub>
                      </m:sSub>
                    </m:oMath>
                  </m:oMathPara>
                </a14:m>
                <a:endParaRPr lang="en-GB" sz="1000"/>
              </a:p>
            </p:txBody>
          </p:sp>
        </mc:Choice>
        <mc:Fallback xmlns="">
          <p:sp>
            <p:nvSpPr>
              <p:cNvPr id="67" name="TextBox 66">
                <a:extLst>
                  <a:ext uri="{FF2B5EF4-FFF2-40B4-BE49-F238E27FC236}">
                    <a16:creationId xmlns:a16="http://schemas.microsoft.com/office/drawing/2014/main" id="{5891EB4D-136D-4144-B367-4364C3F80727}"/>
                  </a:ext>
                </a:extLst>
              </p:cNvPr>
              <p:cNvSpPr txBox="1">
                <a:spLocks noRot="1" noChangeAspect="1" noMove="1" noResize="1" noEditPoints="1" noAdjustHandles="1" noChangeArrowheads="1" noChangeShapeType="1" noTextEdit="1"/>
              </p:cNvSpPr>
              <p:nvPr/>
            </p:nvSpPr>
            <p:spPr>
              <a:xfrm>
                <a:off x="1923122" y="3487202"/>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873B096-8639-0D40-8C0C-096B31CD619C}"/>
                  </a:ext>
                </a:extLst>
              </p:cNvPr>
              <p:cNvSpPr txBox="1"/>
              <p:nvPr/>
            </p:nvSpPr>
            <p:spPr>
              <a:xfrm>
                <a:off x="1499242" y="3634509"/>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2</m:t>
                          </m:r>
                        </m:sub>
                      </m:sSub>
                    </m:oMath>
                  </m:oMathPara>
                </a14:m>
                <a:endParaRPr lang="en-GB" sz="1000"/>
              </a:p>
            </p:txBody>
          </p:sp>
        </mc:Choice>
        <mc:Fallback xmlns="">
          <p:sp>
            <p:nvSpPr>
              <p:cNvPr id="68" name="TextBox 67">
                <a:extLst>
                  <a:ext uri="{FF2B5EF4-FFF2-40B4-BE49-F238E27FC236}">
                    <a16:creationId xmlns:a16="http://schemas.microsoft.com/office/drawing/2014/main" id="{4873B096-8639-0D40-8C0C-096B31CD619C}"/>
                  </a:ext>
                </a:extLst>
              </p:cNvPr>
              <p:cNvSpPr txBox="1">
                <a:spLocks noRot="1" noChangeAspect="1" noMove="1" noResize="1" noEditPoints="1" noAdjustHandles="1" noChangeArrowheads="1" noChangeShapeType="1" noTextEdit="1"/>
              </p:cNvSpPr>
              <p:nvPr/>
            </p:nvSpPr>
            <p:spPr>
              <a:xfrm>
                <a:off x="1499242" y="3634509"/>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38DCDA7-499D-7046-B86D-101B25DB1B07}"/>
                  </a:ext>
                </a:extLst>
              </p:cNvPr>
              <p:cNvSpPr txBox="1"/>
              <p:nvPr/>
            </p:nvSpPr>
            <p:spPr>
              <a:xfrm>
                <a:off x="2647778" y="2936440"/>
                <a:ext cx="34439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4</m:t>
                          </m:r>
                        </m:sub>
                      </m:sSub>
                    </m:oMath>
                  </m:oMathPara>
                </a14:m>
                <a:endParaRPr lang="en-GB" sz="1000"/>
              </a:p>
            </p:txBody>
          </p:sp>
        </mc:Choice>
        <mc:Fallback xmlns="">
          <p:sp>
            <p:nvSpPr>
              <p:cNvPr id="69" name="TextBox 68">
                <a:extLst>
                  <a:ext uri="{FF2B5EF4-FFF2-40B4-BE49-F238E27FC236}">
                    <a16:creationId xmlns:a16="http://schemas.microsoft.com/office/drawing/2014/main" id="{738DCDA7-499D-7046-B86D-101B25DB1B07}"/>
                  </a:ext>
                </a:extLst>
              </p:cNvPr>
              <p:cNvSpPr txBox="1">
                <a:spLocks noRot="1" noChangeAspect="1" noMove="1" noResize="1" noEditPoints="1" noAdjustHandles="1" noChangeArrowheads="1" noChangeShapeType="1" noTextEdit="1"/>
              </p:cNvSpPr>
              <p:nvPr/>
            </p:nvSpPr>
            <p:spPr>
              <a:xfrm>
                <a:off x="2647778" y="2936440"/>
                <a:ext cx="344390"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91005E4-240B-FA4B-9709-F86ED7AC78B5}"/>
                  </a:ext>
                </a:extLst>
              </p:cNvPr>
              <p:cNvSpPr txBox="1"/>
              <p:nvPr/>
            </p:nvSpPr>
            <p:spPr>
              <a:xfrm>
                <a:off x="2651950" y="3343756"/>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5</m:t>
                          </m:r>
                        </m:sub>
                      </m:sSub>
                    </m:oMath>
                  </m:oMathPara>
                </a14:m>
                <a:endParaRPr lang="en-GB" sz="1000"/>
              </a:p>
            </p:txBody>
          </p:sp>
        </mc:Choice>
        <mc:Fallback xmlns="">
          <p:sp>
            <p:nvSpPr>
              <p:cNvPr id="70" name="TextBox 69">
                <a:extLst>
                  <a:ext uri="{FF2B5EF4-FFF2-40B4-BE49-F238E27FC236}">
                    <a16:creationId xmlns:a16="http://schemas.microsoft.com/office/drawing/2014/main" id="{791005E4-240B-FA4B-9709-F86ED7AC78B5}"/>
                  </a:ext>
                </a:extLst>
              </p:cNvPr>
              <p:cNvSpPr txBox="1">
                <a:spLocks noRot="1" noChangeAspect="1" noMove="1" noResize="1" noEditPoints="1" noAdjustHandles="1" noChangeArrowheads="1" noChangeShapeType="1" noTextEdit="1"/>
              </p:cNvSpPr>
              <p:nvPr/>
            </p:nvSpPr>
            <p:spPr>
              <a:xfrm>
                <a:off x="2651950" y="3343756"/>
                <a:ext cx="347403" cy="246221"/>
              </a:xfrm>
              <a:prstGeom prst="rect">
                <a:avLst/>
              </a:prstGeom>
              <a:blipFill>
                <a:blip r:embed="rId11"/>
                <a:stretch>
                  <a:fillRect/>
                </a:stretch>
              </a:blipFill>
            </p:spPr>
            <p:txBody>
              <a:bodyPr/>
              <a:lstStyle/>
              <a:p>
                <a:r>
                  <a:rPr lang="en-US">
                    <a:noFill/>
                  </a:rPr>
                  <a:t> </a:t>
                </a:r>
              </a:p>
            </p:txBody>
          </p:sp>
        </mc:Fallback>
      </mc:AlternateContent>
      <p:pic>
        <p:nvPicPr>
          <p:cNvPr id="71" name="Picture 70">
            <a:extLst>
              <a:ext uri="{FF2B5EF4-FFF2-40B4-BE49-F238E27FC236}">
                <a16:creationId xmlns:a16="http://schemas.microsoft.com/office/drawing/2014/main" id="{AC645729-3452-8742-BDCF-F7681D7A7FC6}"/>
              </a:ext>
            </a:extLst>
          </p:cNvPr>
          <p:cNvPicPr>
            <a:picLocks noChangeAspect="1"/>
          </p:cNvPicPr>
          <p:nvPr/>
        </p:nvPicPr>
        <p:blipFill>
          <a:blip r:embed="rId12"/>
          <a:stretch>
            <a:fillRect/>
          </a:stretch>
        </p:blipFill>
        <p:spPr>
          <a:xfrm>
            <a:off x="3361070" y="3992331"/>
            <a:ext cx="520700" cy="215900"/>
          </a:xfrm>
          <a:prstGeom prst="rect">
            <a:avLst/>
          </a:prstGeom>
        </p:spPr>
      </p:pic>
      <p:pic>
        <p:nvPicPr>
          <p:cNvPr id="72" name="Picture 71">
            <a:extLst>
              <a:ext uri="{FF2B5EF4-FFF2-40B4-BE49-F238E27FC236}">
                <a16:creationId xmlns:a16="http://schemas.microsoft.com/office/drawing/2014/main" id="{131C1D2F-C67D-D943-94C0-D7B354C3C5B6}"/>
              </a:ext>
            </a:extLst>
          </p:cNvPr>
          <p:cNvPicPr>
            <a:picLocks noChangeAspect="1"/>
          </p:cNvPicPr>
          <p:nvPr/>
        </p:nvPicPr>
        <p:blipFill rotWithShape="1">
          <a:blip r:embed="rId13"/>
          <a:srcRect l="23730"/>
          <a:stretch/>
        </p:blipFill>
        <p:spPr>
          <a:xfrm>
            <a:off x="3576892" y="3301856"/>
            <a:ext cx="235902" cy="330019"/>
          </a:xfrm>
          <a:prstGeom prst="rect">
            <a:avLst/>
          </a:prstGeom>
        </p:spPr>
      </p:pic>
      <p:pic>
        <p:nvPicPr>
          <p:cNvPr id="73" name="Picture 72">
            <a:extLst>
              <a:ext uri="{FF2B5EF4-FFF2-40B4-BE49-F238E27FC236}">
                <a16:creationId xmlns:a16="http://schemas.microsoft.com/office/drawing/2014/main" id="{3123EC31-C40E-A24C-BD16-8DCDDC42105F}"/>
              </a:ext>
            </a:extLst>
          </p:cNvPr>
          <p:cNvPicPr>
            <a:picLocks noChangeAspect="1"/>
          </p:cNvPicPr>
          <p:nvPr/>
        </p:nvPicPr>
        <p:blipFill rotWithShape="1">
          <a:blip r:embed="rId13"/>
          <a:srcRect l="23731" t="13825" r="534"/>
          <a:stretch/>
        </p:blipFill>
        <p:spPr>
          <a:xfrm>
            <a:off x="3577709" y="3631875"/>
            <a:ext cx="235085" cy="285412"/>
          </a:xfrm>
          <a:prstGeom prst="rect">
            <a:avLst/>
          </a:prstGeom>
        </p:spPr>
      </p:pic>
      <p:pic>
        <p:nvPicPr>
          <p:cNvPr id="74" name="Picture 73">
            <a:extLst>
              <a:ext uri="{FF2B5EF4-FFF2-40B4-BE49-F238E27FC236}">
                <a16:creationId xmlns:a16="http://schemas.microsoft.com/office/drawing/2014/main" id="{A729B0B8-98D1-354C-B6E2-C14975F8E003}"/>
              </a:ext>
            </a:extLst>
          </p:cNvPr>
          <p:cNvPicPr>
            <a:picLocks noChangeAspect="1"/>
          </p:cNvPicPr>
          <p:nvPr/>
        </p:nvPicPr>
        <p:blipFill rotWithShape="1">
          <a:blip r:embed="rId13"/>
          <a:srcRect l="23731" t="13825" r="534"/>
          <a:stretch/>
        </p:blipFill>
        <p:spPr>
          <a:xfrm>
            <a:off x="3577709" y="3078026"/>
            <a:ext cx="235085" cy="285412"/>
          </a:xfrm>
          <a:prstGeom prst="rect">
            <a:avLst/>
          </a:prstGeom>
        </p:spPr>
      </p:pic>
      <p:pic>
        <p:nvPicPr>
          <p:cNvPr id="75" name="Picture 74">
            <a:extLst>
              <a:ext uri="{FF2B5EF4-FFF2-40B4-BE49-F238E27FC236}">
                <a16:creationId xmlns:a16="http://schemas.microsoft.com/office/drawing/2014/main" id="{D8CF03B7-2E4C-B54E-9297-BBA72966BE36}"/>
              </a:ext>
            </a:extLst>
          </p:cNvPr>
          <p:cNvPicPr>
            <a:picLocks noChangeAspect="1"/>
          </p:cNvPicPr>
          <p:nvPr/>
        </p:nvPicPr>
        <p:blipFill rotWithShape="1">
          <a:blip r:embed="rId13"/>
          <a:srcRect l="23731" t="13825" r="534"/>
          <a:stretch/>
        </p:blipFill>
        <p:spPr>
          <a:xfrm>
            <a:off x="3585962" y="2793734"/>
            <a:ext cx="235085" cy="285412"/>
          </a:xfrm>
          <a:prstGeom prst="rect">
            <a:avLst/>
          </a:prstGeom>
        </p:spPr>
      </p:pic>
      <p:pic>
        <p:nvPicPr>
          <p:cNvPr id="76" name="Picture 75">
            <a:extLst>
              <a:ext uri="{FF2B5EF4-FFF2-40B4-BE49-F238E27FC236}">
                <a16:creationId xmlns:a16="http://schemas.microsoft.com/office/drawing/2014/main" id="{6B7B7002-67F4-AB49-92BB-4F48BA6F8D47}"/>
              </a:ext>
            </a:extLst>
          </p:cNvPr>
          <p:cNvPicPr>
            <a:picLocks noChangeAspect="1"/>
          </p:cNvPicPr>
          <p:nvPr/>
        </p:nvPicPr>
        <p:blipFill>
          <a:blip r:embed="rId14"/>
          <a:stretch>
            <a:fillRect/>
          </a:stretch>
        </p:blipFill>
        <p:spPr>
          <a:xfrm>
            <a:off x="1090011" y="2818879"/>
            <a:ext cx="203200" cy="215900"/>
          </a:xfrm>
          <a:prstGeom prst="rect">
            <a:avLst/>
          </a:prstGeom>
        </p:spPr>
      </p:pic>
      <p:pic>
        <p:nvPicPr>
          <p:cNvPr id="77" name="Picture 76">
            <a:extLst>
              <a:ext uri="{FF2B5EF4-FFF2-40B4-BE49-F238E27FC236}">
                <a16:creationId xmlns:a16="http://schemas.microsoft.com/office/drawing/2014/main" id="{B4C4AD73-BFDA-5D4F-953F-D97452C029DE}"/>
              </a:ext>
            </a:extLst>
          </p:cNvPr>
          <p:cNvPicPr>
            <a:picLocks noChangeAspect="1"/>
          </p:cNvPicPr>
          <p:nvPr/>
        </p:nvPicPr>
        <p:blipFill>
          <a:blip r:embed="rId14"/>
          <a:stretch>
            <a:fillRect/>
          </a:stretch>
        </p:blipFill>
        <p:spPr>
          <a:xfrm>
            <a:off x="1090011" y="3112782"/>
            <a:ext cx="203200" cy="215900"/>
          </a:xfrm>
          <a:prstGeom prst="rect">
            <a:avLst/>
          </a:prstGeom>
        </p:spPr>
      </p:pic>
      <p:pic>
        <p:nvPicPr>
          <p:cNvPr id="78" name="Picture 77">
            <a:extLst>
              <a:ext uri="{FF2B5EF4-FFF2-40B4-BE49-F238E27FC236}">
                <a16:creationId xmlns:a16="http://schemas.microsoft.com/office/drawing/2014/main" id="{E0E9EB19-842E-9642-A8A9-D236143C7BE9}"/>
              </a:ext>
            </a:extLst>
          </p:cNvPr>
          <p:cNvPicPr>
            <a:picLocks noChangeAspect="1"/>
          </p:cNvPicPr>
          <p:nvPr/>
        </p:nvPicPr>
        <p:blipFill>
          <a:blip r:embed="rId14"/>
          <a:stretch>
            <a:fillRect/>
          </a:stretch>
        </p:blipFill>
        <p:spPr>
          <a:xfrm>
            <a:off x="1096419" y="3379252"/>
            <a:ext cx="203200" cy="215900"/>
          </a:xfrm>
          <a:prstGeom prst="rect">
            <a:avLst/>
          </a:prstGeom>
        </p:spPr>
      </p:pic>
      <p:pic>
        <p:nvPicPr>
          <p:cNvPr id="79" name="Picture 78">
            <a:extLst>
              <a:ext uri="{FF2B5EF4-FFF2-40B4-BE49-F238E27FC236}">
                <a16:creationId xmlns:a16="http://schemas.microsoft.com/office/drawing/2014/main" id="{340CBDFE-EE95-DD40-A895-95100CCF79BD}"/>
              </a:ext>
            </a:extLst>
          </p:cNvPr>
          <p:cNvPicPr>
            <a:picLocks noChangeAspect="1"/>
          </p:cNvPicPr>
          <p:nvPr/>
        </p:nvPicPr>
        <p:blipFill>
          <a:blip r:embed="rId14"/>
          <a:stretch>
            <a:fillRect/>
          </a:stretch>
        </p:blipFill>
        <p:spPr>
          <a:xfrm>
            <a:off x="1105010" y="3649669"/>
            <a:ext cx="203200" cy="215900"/>
          </a:xfrm>
          <a:prstGeom prst="rect">
            <a:avLst/>
          </a:prstGeom>
        </p:spPr>
      </p:pic>
      <p:cxnSp>
        <p:nvCxnSpPr>
          <p:cNvPr id="80" name="Straight Connector 79">
            <a:extLst>
              <a:ext uri="{FF2B5EF4-FFF2-40B4-BE49-F238E27FC236}">
                <a16:creationId xmlns:a16="http://schemas.microsoft.com/office/drawing/2014/main" id="{E505197E-33C4-0049-9584-E1AAF700534B}"/>
              </a:ext>
            </a:extLst>
          </p:cNvPr>
          <p:cNvCxnSpPr>
            <a:cxnSpLocks/>
          </p:cNvCxnSpPr>
          <p:nvPr/>
        </p:nvCxnSpPr>
        <p:spPr>
          <a:xfrm>
            <a:off x="3520705" y="2783947"/>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1" name="Left Brace 80">
            <a:extLst>
              <a:ext uri="{FF2B5EF4-FFF2-40B4-BE49-F238E27FC236}">
                <a16:creationId xmlns:a16="http://schemas.microsoft.com/office/drawing/2014/main" id="{A29F1387-81FA-444D-A6B6-00F933F3160C}"/>
              </a:ext>
            </a:extLst>
          </p:cNvPr>
          <p:cNvSpPr/>
          <p:nvPr/>
        </p:nvSpPr>
        <p:spPr>
          <a:xfrm rot="16200000">
            <a:off x="2313060" y="3324353"/>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 name="TextBox 81">
            <a:extLst>
              <a:ext uri="{FF2B5EF4-FFF2-40B4-BE49-F238E27FC236}">
                <a16:creationId xmlns:a16="http://schemas.microsoft.com/office/drawing/2014/main" id="{D250B1EC-E9F1-6849-A67D-7207E7A0A20B}"/>
              </a:ext>
            </a:extLst>
          </p:cNvPr>
          <p:cNvSpPr txBox="1"/>
          <p:nvPr/>
        </p:nvSpPr>
        <p:spPr>
          <a:xfrm>
            <a:off x="899313" y="4348171"/>
            <a:ext cx="2015183" cy="523220"/>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Parameterised</a:t>
            </a:r>
          </a:p>
          <a:p>
            <a:pPr algn="ctr"/>
            <a:r>
              <a:rPr lang="en-US" sz="1400">
                <a:latin typeface="Calibri" panose="020F0502020204030204" pitchFamily="34" charset="0"/>
                <a:cs typeface="Calibri" panose="020F0502020204030204" pitchFamily="34" charset="0"/>
              </a:rPr>
              <a:t> Quantum Circuit</a:t>
            </a:r>
          </a:p>
        </p:txBody>
      </p:sp>
      <p:sp>
        <p:nvSpPr>
          <p:cNvPr id="83" name="Rounded Rectangle 82">
            <a:extLst>
              <a:ext uri="{FF2B5EF4-FFF2-40B4-BE49-F238E27FC236}">
                <a16:creationId xmlns:a16="http://schemas.microsoft.com/office/drawing/2014/main" id="{054FCD1E-5154-0745-AE00-7A991E682E61}"/>
              </a:ext>
            </a:extLst>
          </p:cNvPr>
          <p:cNvSpPr/>
          <p:nvPr/>
        </p:nvSpPr>
        <p:spPr>
          <a:xfrm>
            <a:off x="739600" y="1784980"/>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297FE706-F9E8-4A46-8145-3CA2F669E619}"/>
              </a:ext>
            </a:extLst>
          </p:cNvPr>
          <p:cNvPicPr>
            <a:picLocks noChangeAspect="1"/>
          </p:cNvPicPr>
          <p:nvPr/>
        </p:nvPicPr>
        <p:blipFill>
          <a:blip r:embed="rId15"/>
          <a:stretch>
            <a:fillRect/>
          </a:stretch>
        </p:blipFill>
        <p:spPr>
          <a:xfrm>
            <a:off x="2709973" y="4497189"/>
            <a:ext cx="444500" cy="241300"/>
          </a:xfrm>
          <a:prstGeom prst="rect">
            <a:avLst/>
          </a:prstGeom>
        </p:spPr>
      </p:pic>
      <p:sp>
        <p:nvSpPr>
          <p:cNvPr id="85" name="Title 1">
            <a:extLst>
              <a:ext uri="{FF2B5EF4-FFF2-40B4-BE49-F238E27FC236}">
                <a16:creationId xmlns:a16="http://schemas.microsoft.com/office/drawing/2014/main" id="{B4F81FCC-1687-714D-B2AD-F9D820D39D50}"/>
              </a:ext>
            </a:extLst>
          </p:cNvPr>
          <p:cNvSpPr txBox="1">
            <a:spLocks/>
          </p:cNvSpPr>
          <p:nvPr/>
        </p:nvSpPr>
        <p:spPr>
          <a:xfrm>
            <a:off x="1377697" y="565715"/>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Calibri Light" panose="020F0302020204030204" pitchFamily="34" charset="0"/>
                <a:cs typeface="Calibri Light" panose="020F0302020204030204" pitchFamily="34" charset="0"/>
              </a:rPr>
              <a:t>Example: The Variational Quantum </a:t>
            </a:r>
            <a:r>
              <a:rPr lang="en-US" sz="4000" dirty="0" err="1">
                <a:solidFill>
                  <a:schemeClr val="bg1"/>
                </a:solidFill>
                <a:latin typeface="Calibri Light" panose="020F0302020204030204" pitchFamily="34" charset="0"/>
                <a:cs typeface="Calibri Light" panose="020F0302020204030204" pitchFamily="34" charset="0"/>
              </a:rPr>
              <a:t>Eigensolver</a:t>
            </a:r>
            <a:endParaRPr lang="en-US" sz="4000" dirty="0">
              <a:solidFill>
                <a:schemeClr val="bg1"/>
              </a:solidFill>
              <a:latin typeface="Calibri Light" panose="020F0302020204030204" pitchFamily="34" charset="0"/>
              <a:cs typeface="Calibri Light" panose="020F0302020204030204" pitchFamily="34" charset="0"/>
            </a:endParaRPr>
          </a:p>
          <a:p>
            <a:endParaRPr lang="en-US" sz="4000" dirty="0">
              <a:solidFill>
                <a:schemeClr val="bg1"/>
              </a:solidFill>
            </a:endParaRPr>
          </a:p>
        </p:txBody>
      </p:sp>
      <p:sp>
        <p:nvSpPr>
          <p:cNvPr id="46" name="TextBox 45">
            <a:extLst>
              <a:ext uri="{FF2B5EF4-FFF2-40B4-BE49-F238E27FC236}">
                <a16:creationId xmlns:a16="http://schemas.microsoft.com/office/drawing/2014/main" id="{1F2B784F-FF16-CB47-BB2B-9FA710EE900D}"/>
              </a:ext>
            </a:extLst>
          </p:cNvPr>
          <p:cNvSpPr txBox="1"/>
          <p:nvPr/>
        </p:nvSpPr>
        <p:spPr>
          <a:xfrm>
            <a:off x="9453639" y="3794368"/>
            <a:ext cx="2582377" cy="646331"/>
          </a:xfrm>
          <a:prstGeom prst="rect">
            <a:avLst/>
          </a:prstGeom>
          <a:noFill/>
        </p:spPr>
        <p:txBody>
          <a:bodyPr wrap="square">
            <a:spAutoFit/>
          </a:bodyPr>
          <a:lstStyle/>
          <a:p>
            <a:pPr marL="14816"/>
            <a:r>
              <a:rPr lang="en-US" sz="1800" dirty="0">
                <a:solidFill>
                  <a:schemeClr val="tx1"/>
                </a:solidFill>
                <a:latin typeface="Calibri" panose="020F0502020204030204" pitchFamily="34" charset="0"/>
                <a:cs typeface="Calibri" panose="020F0502020204030204" pitchFamily="34" charset="0"/>
              </a:rPr>
              <a:t>Learn ground state &amp; ground state energy</a:t>
            </a:r>
          </a:p>
        </p:txBody>
      </p:sp>
      <p:cxnSp>
        <p:nvCxnSpPr>
          <p:cNvPr id="5" name="Straight Arrow Connector 4">
            <a:extLst>
              <a:ext uri="{FF2B5EF4-FFF2-40B4-BE49-F238E27FC236}">
                <a16:creationId xmlns:a16="http://schemas.microsoft.com/office/drawing/2014/main" id="{4835E6C0-47FE-684E-ABBB-1050999CC07C}"/>
              </a:ext>
            </a:extLst>
          </p:cNvPr>
          <p:cNvCxnSpPr>
            <a:cxnSpLocks/>
          </p:cNvCxnSpPr>
          <p:nvPr/>
        </p:nvCxnSpPr>
        <p:spPr>
          <a:xfrm>
            <a:off x="10539006" y="3443262"/>
            <a:ext cx="0" cy="270000"/>
          </a:xfrm>
          <a:prstGeom prst="straightConnector1">
            <a:avLst/>
          </a:prstGeom>
          <a:ln w="25400">
            <a:solidFill>
              <a:srgbClr val="000F7E"/>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E48AA08-9F1C-8942-8F44-1ABF6EEE39C8}"/>
              </a:ext>
            </a:extLst>
          </p:cNvPr>
          <p:cNvSpPr txBox="1"/>
          <p:nvPr/>
        </p:nvSpPr>
        <p:spPr>
          <a:xfrm>
            <a:off x="833285" y="6034834"/>
            <a:ext cx="518234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Write      as sum of Pauli products of operators, e.g., </a:t>
            </a:r>
          </a:p>
        </p:txBody>
      </p:sp>
      <p:pic>
        <p:nvPicPr>
          <p:cNvPr id="52" name="Picture 51">
            <a:extLst>
              <a:ext uri="{FF2B5EF4-FFF2-40B4-BE49-F238E27FC236}">
                <a16:creationId xmlns:a16="http://schemas.microsoft.com/office/drawing/2014/main" id="{01FE69E3-2E9A-854D-8679-C44CC7AA6374}"/>
              </a:ext>
            </a:extLst>
          </p:cNvPr>
          <p:cNvPicPr>
            <a:picLocks noChangeAspect="1"/>
          </p:cNvPicPr>
          <p:nvPr/>
        </p:nvPicPr>
        <p:blipFill rotWithShape="1">
          <a:blip r:embed="rId16"/>
          <a:srcRect b="41628"/>
          <a:stretch/>
        </p:blipFill>
        <p:spPr>
          <a:xfrm>
            <a:off x="6015631" y="5525669"/>
            <a:ext cx="2372716" cy="331009"/>
          </a:xfrm>
          <a:prstGeom prst="rect">
            <a:avLst/>
          </a:prstGeom>
        </p:spPr>
      </p:pic>
      <p:pic>
        <p:nvPicPr>
          <p:cNvPr id="87" name="Picture 86">
            <a:extLst>
              <a:ext uri="{FF2B5EF4-FFF2-40B4-BE49-F238E27FC236}">
                <a16:creationId xmlns:a16="http://schemas.microsoft.com/office/drawing/2014/main" id="{5B75E889-86DF-934D-9CDD-E32356F10BC8}"/>
              </a:ext>
            </a:extLst>
          </p:cNvPr>
          <p:cNvPicPr>
            <a:picLocks noChangeAspect="1"/>
          </p:cNvPicPr>
          <p:nvPr/>
        </p:nvPicPr>
        <p:blipFill rotWithShape="1">
          <a:blip r:embed="rId16"/>
          <a:srcRect t="46371"/>
          <a:stretch/>
        </p:blipFill>
        <p:spPr>
          <a:xfrm>
            <a:off x="7954592" y="5495995"/>
            <a:ext cx="2372716" cy="304110"/>
          </a:xfrm>
          <a:prstGeom prst="rect">
            <a:avLst/>
          </a:prstGeom>
        </p:spPr>
      </p:pic>
      <p:sp>
        <p:nvSpPr>
          <p:cNvPr id="89" name="Text Placeholder 2">
            <a:extLst>
              <a:ext uri="{FF2B5EF4-FFF2-40B4-BE49-F238E27FC236}">
                <a16:creationId xmlns:a16="http://schemas.microsoft.com/office/drawing/2014/main" id="{7DD8B806-93D5-4B49-8417-76394E3C8991}"/>
              </a:ext>
            </a:extLst>
          </p:cNvPr>
          <p:cNvSpPr txBox="1">
            <a:spLocks/>
          </p:cNvSpPr>
          <p:nvPr/>
        </p:nvSpPr>
        <p:spPr>
          <a:xfrm>
            <a:off x="2462027" y="5099718"/>
            <a:ext cx="3766511"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r>
              <a:rPr lang="en-US" sz="1800" dirty="0">
                <a:solidFill>
                  <a:schemeClr val="tx1"/>
                </a:solidFill>
                <a:latin typeface="Calibri" panose="020F0502020204030204" pitchFamily="34" charset="0"/>
                <a:cs typeface="Calibri" panose="020F0502020204030204" pitchFamily="34" charset="0"/>
              </a:rPr>
              <a:t>How do you measure the cost?</a:t>
            </a:r>
          </a:p>
        </p:txBody>
      </p:sp>
      <p:pic>
        <p:nvPicPr>
          <p:cNvPr id="90" name="Picture 89">
            <a:extLst>
              <a:ext uri="{FF2B5EF4-FFF2-40B4-BE49-F238E27FC236}">
                <a16:creationId xmlns:a16="http://schemas.microsoft.com/office/drawing/2014/main" id="{0227656A-D7D6-9947-92A5-BF01BAC2A40E}"/>
              </a:ext>
            </a:extLst>
          </p:cNvPr>
          <p:cNvPicPr>
            <a:picLocks noChangeAspect="1"/>
          </p:cNvPicPr>
          <p:nvPr/>
        </p:nvPicPr>
        <p:blipFill rotWithShape="1">
          <a:blip r:embed="rId16"/>
          <a:srcRect l="54006" t="50837" r="37968" b="-16605"/>
          <a:stretch/>
        </p:blipFill>
        <p:spPr>
          <a:xfrm>
            <a:off x="1499242" y="6070983"/>
            <a:ext cx="190426" cy="372938"/>
          </a:xfrm>
          <a:prstGeom prst="rect">
            <a:avLst/>
          </a:prstGeom>
        </p:spPr>
      </p:pic>
      <p:pic>
        <p:nvPicPr>
          <p:cNvPr id="2" name="Picture 1">
            <a:extLst>
              <a:ext uri="{FF2B5EF4-FFF2-40B4-BE49-F238E27FC236}">
                <a16:creationId xmlns:a16="http://schemas.microsoft.com/office/drawing/2014/main" id="{02AAD7C0-859B-6044-BA9C-95EF584B782A}"/>
              </a:ext>
            </a:extLst>
          </p:cNvPr>
          <p:cNvPicPr>
            <a:picLocks noChangeAspect="1"/>
          </p:cNvPicPr>
          <p:nvPr/>
        </p:nvPicPr>
        <p:blipFill>
          <a:blip r:embed="rId17"/>
          <a:stretch>
            <a:fillRect/>
          </a:stretch>
        </p:blipFill>
        <p:spPr>
          <a:xfrm>
            <a:off x="5976439" y="6155852"/>
            <a:ext cx="2451100" cy="203200"/>
          </a:xfrm>
          <a:prstGeom prst="rect">
            <a:avLst/>
          </a:prstGeom>
        </p:spPr>
      </p:pic>
      <p:sp>
        <p:nvSpPr>
          <p:cNvPr id="17" name="U-turn Arrow 16">
            <a:extLst>
              <a:ext uri="{FF2B5EF4-FFF2-40B4-BE49-F238E27FC236}">
                <a16:creationId xmlns:a16="http://schemas.microsoft.com/office/drawing/2014/main" id="{AA148FB8-E72E-A34B-AD6C-280D6E36ACB1}"/>
              </a:ext>
            </a:extLst>
          </p:cNvPr>
          <p:cNvSpPr/>
          <p:nvPr/>
        </p:nvSpPr>
        <p:spPr>
          <a:xfrm flipH="1">
            <a:off x="7129670" y="5996100"/>
            <a:ext cx="2729946" cy="216325"/>
          </a:xfrm>
          <a:prstGeom prst="uturnArrow">
            <a:avLst>
              <a:gd name="adj1" fmla="val 7059"/>
              <a:gd name="adj2" fmla="val 25000"/>
              <a:gd name="adj3" fmla="val 17824"/>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0A2D9492-909B-D04B-86FB-A4EA1234BB8D}"/>
              </a:ext>
            </a:extLst>
          </p:cNvPr>
          <p:cNvSpPr txBox="1"/>
          <p:nvPr/>
        </p:nvSpPr>
        <p:spPr>
          <a:xfrm>
            <a:off x="8594671" y="6124222"/>
            <a:ext cx="3202189" cy="523220"/>
          </a:xfrm>
          <a:prstGeom prst="rect">
            <a:avLst/>
          </a:prstGeom>
          <a:noFill/>
        </p:spPr>
        <p:txBody>
          <a:bodyPr wrap="square" rtlCol="0">
            <a:spAutoFit/>
          </a:bodyPr>
          <a:lstStyle/>
          <a:p>
            <a:r>
              <a:rPr lang="en-US" sz="1400" dirty="0"/>
              <a:t>Rotate to x-basis (apply Hadamard) then measure in the computational basis  </a:t>
            </a:r>
          </a:p>
        </p:txBody>
      </p:sp>
    </p:spTree>
    <p:extLst>
      <p:ext uri="{BB962C8B-B14F-4D97-AF65-F5344CB8AC3E}">
        <p14:creationId xmlns:p14="http://schemas.microsoft.com/office/powerpoint/2010/main" val="3396005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1D261ACE-8D9F-8549-9E3C-821529D88AAF}"/>
              </a:ext>
            </a:extLst>
          </p:cNvPr>
          <p:cNvSpPr/>
          <p:nvPr/>
        </p:nvSpPr>
        <p:spPr>
          <a:xfrm>
            <a:off x="9419420" y="2668543"/>
            <a:ext cx="2206523" cy="1828646"/>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7D99023D-ED9D-EB40-AE05-501B6C3F9105}"/>
              </a:ext>
            </a:extLst>
          </p:cNvPr>
          <p:cNvSpPr txBox="1">
            <a:spLocks/>
          </p:cNvSpPr>
          <p:nvPr/>
        </p:nvSpPr>
        <p:spPr>
          <a:xfrm>
            <a:off x="9098676" y="3196690"/>
            <a:ext cx="2769143"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r>
              <a:rPr lang="en-US" sz="1800" dirty="0">
                <a:solidFill>
                  <a:schemeClr val="tx1"/>
                </a:solidFill>
                <a:latin typeface="Calibri" panose="020F0502020204030204" pitchFamily="34" charset="0"/>
                <a:cs typeface="Calibri" panose="020F0502020204030204" pitchFamily="34" charset="0"/>
              </a:rPr>
              <a:t>Minimize energy of Hamiltonian</a:t>
            </a:r>
          </a:p>
          <a:p>
            <a:pPr marL="14816" algn="ctr"/>
            <a:r>
              <a:rPr lang="en-US" sz="1800" dirty="0">
                <a:solidFill>
                  <a:schemeClr val="tx1"/>
                </a:solidFill>
                <a:latin typeface="Calibri" panose="020F0502020204030204" pitchFamily="34" charset="0"/>
                <a:cs typeface="Calibri" panose="020F0502020204030204" pitchFamily="34" charset="0"/>
              </a:rPr>
              <a:t> </a:t>
            </a:r>
          </a:p>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p:txBody>
      </p:sp>
      <p:sp>
        <p:nvSpPr>
          <p:cNvPr id="47" name="Rounded Rectangle 46">
            <a:extLst>
              <a:ext uri="{FF2B5EF4-FFF2-40B4-BE49-F238E27FC236}">
                <a16:creationId xmlns:a16="http://schemas.microsoft.com/office/drawing/2014/main" id="{6E659230-940F-C24B-838C-C48A7BF00E62}"/>
              </a:ext>
            </a:extLst>
          </p:cNvPr>
          <p:cNvSpPr/>
          <p:nvPr/>
        </p:nvSpPr>
        <p:spPr>
          <a:xfrm>
            <a:off x="623487" y="5396349"/>
            <a:ext cx="11263714"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508FEAE3-134E-6F41-A559-9C5920DED667}"/>
              </a:ext>
            </a:extLst>
          </p:cNvPr>
          <p:cNvSpPr/>
          <p:nvPr/>
        </p:nvSpPr>
        <p:spPr>
          <a:xfrm>
            <a:off x="8212577" y="69159"/>
            <a:ext cx="12358473" cy="297454"/>
          </a:xfrm>
          <a:prstGeom prst="rect">
            <a:avLst/>
          </a:prstGeom>
        </p:spPr>
        <p:txBody>
          <a:bodyPr wrap="square">
            <a:spAutoFit/>
          </a:bodyPr>
          <a:lstStyle/>
          <a:p>
            <a:r>
              <a:rPr lang="en-GB" sz="1333" dirty="0" err="1">
                <a:solidFill>
                  <a:schemeClr val="bg1"/>
                </a:solidFill>
                <a:latin typeface="Calibri" panose="020F0502020204030204" pitchFamily="34" charset="0"/>
                <a:cs typeface="Calibri" panose="020F0502020204030204" pitchFamily="34" charset="0"/>
              </a:rPr>
              <a:t>Peruzzo</a:t>
            </a:r>
            <a:r>
              <a:rPr lang="en-GB" sz="1333" dirty="0">
                <a:solidFill>
                  <a:schemeClr val="bg1"/>
                </a:solidFill>
                <a:latin typeface="Calibri" panose="020F0502020204030204" pitchFamily="34" charset="0"/>
                <a:cs typeface="Calibri" panose="020F0502020204030204" pitchFamily="34" charset="0"/>
              </a:rPr>
              <a:t> A, McClean, et al. </a:t>
            </a:r>
            <a:r>
              <a:rPr lang="en-GB" sz="1333" i="1" dirty="0">
                <a:solidFill>
                  <a:schemeClr val="bg1"/>
                </a:solidFill>
                <a:latin typeface="Calibri" panose="020F0502020204030204" pitchFamily="34" charset="0"/>
                <a:cs typeface="Calibri" panose="020F0502020204030204" pitchFamily="34" charset="0"/>
              </a:rPr>
              <a:t>Nat </a:t>
            </a:r>
            <a:r>
              <a:rPr lang="en-GB" sz="1333" i="1" dirty="0" err="1">
                <a:solidFill>
                  <a:schemeClr val="bg1"/>
                </a:solidFill>
                <a:latin typeface="Calibri" panose="020F0502020204030204" pitchFamily="34" charset="0"/>
                <a:cs typeface="Calibri" panose="020F0502020204030204" pitchFamily="34" charset="0"/>
              </a:rPr>
              <a:t>Commun</a:t>
            </a:r>
            <a:r>
              <a:rPr lang="en-GB" sz="1333" dirty="0">
                <a:solidFill>
                  <a:schemeClr val="bg1"/>
                </a:solidFill>
                <a:latin typeface="Calibri" panose="020F0502020204030204" pitchFamily="34" charset="0"/>
                <a:cs typeface="Calibri" panose="020F0502020204030204" pitchFamily="34" charset="0"/>
              </a:rPr>
              <a:t>. 2014; 5:4213.</a:t>
            </a:r>
            <a:endParaRPr lang="en-US" sz="1333" dirty="0">
              <a:solidFill>
                <a:schemeClr val="bg1"/>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08400E83-054E-314B-A270-BAB760CB40C9}"/>
              </a:ext>
            </a:extLst>
          </p:cNvPr>
          <p:cNvSpPr txBox="1"/>
          <p:nvPr/>
        </p:nvSpPr>
        <p:spPr>
          <a:xfrm>
            <a:off x="6527310" y="2146019"/>
            <a:ext cx="2303953" cy="369332"/>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Classical Computation</a:t>
            </a:r>
          </a:p>
        </p:txBody>
      </p:sp>
      <p:sp>
        <p:nvSpPr>
          <p:cNvPr id="56" name="Curved Down Arrow 55">
            <a:extLst>
              <a:ext uri="{FF2B5EF4-FFF2-40B4-BE49-F238E27FC236}">
                <a16:creationId xmlns:a16="http://schemas.microsoft.com/office/drawing/2014/main" id="{2A2E9AA1-166A-D647-9AEC-E7C025D8172E}"/>
              </a:ext>
            </a:extLst>
          </p:cNvPr>
          <p:cNvSpPr/>
          <p:nvPr/>
        </p:nvSpPr>
        <p:spPr>
          <a:xfrm>
            <a:off x="4419494" y="275968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Curved Down Arrow 56">
            <a:extLst>
              <a:ext uri="{FF2B5EF4-FFF2-40B4-BE49-F238E27FC236}">
                <a16:creationId xmlns:a16="http://schemas.microsoft.com/office/drawing/2014/main" id="{C646FF9B-A45F-8B4C-B09F-1CC630FC08AC}"/>
              </a:ext>
            </a:extLst>
          </p:cNvPr>
          <p:cNvSpPr/>
          <p:nvPr/>
        </p:nvSpPr>
        <p:spPr>
          <a:xfrm rot="10800000">
            <a:off x="4379785" y="368982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58" name="Rectangle 57">
            <a:extLst>
              <a:ext uri="{FF2B5EF4-FFF2-40B4-BE49-F238E27FC236}">
                <a16:creationId xmlns:a16="http://schemas.microsoft.com/office/drawing/2014/main" id="{E686FC73-D2C9-CD4B-A2CC-7E5A5FE13184}"/>
              </a:ext>
            </a:extLst>
          </p:cNvPr>
          <p:cNvSpPr/>
          <p:nvPr/>
        </p:nvSpPr>
        <p:spPr>
          <a:xfrm>
            <a:off x="4286957" y="4077370"/>
            <a:ext cx="1021433"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Update </a:t>
            </a:r>
          </a:p>
          <a:p>
            <a:pPr algn="ctr"/>
            <a:r>
              <a:rPr lang="en-US" sz="1400">
                <a:latin typeface="Calibri" panose="020F0502020204030204" pitchFamily="34" charset="0"/>
                <a:cs typeface="Calibri" panose="020F0502020204030204" pitchFamily="34" charset="0"/>
              </a:rPr>
              <a:t>parameters</a:t>
            </a:r>
          </a:p>
        </p:txBody>
      </p:sp>
      <p:pic>
        <p:nvPicPr>
          <p:cNvPr id="59" name="Picture 58">
            <a:extLst>
              <a:ext uri="{FF2B5EF4-FFF2-40B4-BE49-F238E27FC236}">
                <a16:creationId xmlns:a16="http://schemas.microsoft.com/office/drawing/2014/main" id="{D97EB6E8-82EC-804E-A27A-1F62342580C8}"/>
              </a:ext>
            </a:extLst>
          </p:cNvPr>
          <p:cNvPicPr>
            <a:picLocks noChangeAspect="1"/>
          </p:cNvPicPr>
          <p:nvPr/>
        </p:nvPicPr>
        <p:blipFill rotWithShape="1">
          <a:blip r:embed="rId3"/>
          <a:srcRect l="3112"/>
          <a:stretch/>
        </p:blipFill>
        <p:spPr>
          <a:xfrm>
            <a:off x="6798351" y="2829106"/>
            <a:ext cx="1761873" cy="1341846"/>
          </a:xfrm>
          <a:prstGeom prst="rect">
            <a:avLst/>
          </a:prstGeom>
        </p:spPr>
      </p:pic>
      <p:pic>
        <p:nvPicPr>
          <p:cNvPr id="60" name="Picture 59">
            <a:extLst>
              <a:ext uri="{FF2B5EF4-FFF2-40B4-BE49-F238E27FC236}">
                <a16:creationId xmlns:a16="http://schemas.microsoft.com/office/drawing/2014/main" id="{181DA5D6-D03B-9847-8A13-B764CBD34464}"/>
              </a:ext>
            </a:extLst>
          </p:cNvPr>
          <p:cNvPicPr>
            <a:picLocks noChangeAspect="1"/>
          </p:cNvPicPr>
          <p:nvPr/>
        </p:nvPicPr>
        <p:blipFill>
          <a:blip r:embed="rId4"/>
          <a:stretch>
            <a:fillRect/>
          </a:stretch>
        </p:blipFill>
        <p:spPr>
          <a:xfrm>
            <a:off x="5343844" y="4243730"/>
            <a:ext cx="876300" cy="190500"/>
          </a:xfrm>
          <a:prstGeom prst="rect">
            <a:avLst/>
          </a:prstGeom>
        </p:spPr>
      </p:pic>
      <p:pic>
        <p:nvPicPr>
          <p:cNvPr id="61" name="Picture 60">
            <a:extLst>
              <a:ext uri="{FF2B5EF4-FFF2-40B4-BE49-F238E27FC236}">
                <a16:creationId xmlns:a16="http://schemas.microsoft.com/office/drawing/2014/main" id="{6BC8171D-333F-1E48-9EE7-0FC19C9BB28E}"/>
              </a:ext>
            </a:extLst>
          </p:cNvPr>
          <p:cNvPicPr>
            <a:picLocks noChangeAspect="1"/>
          </p:cNvPicPr>
          <p:nvPr/>
        </p:nvPicPr>
        <p:blipFill rotWithShape="1">
          <a:blip r:embed="rId5"/>
          <a:srcRect r="74627" b="18287"/>
          <a:stretch/>
        </p:blipFill>
        <p:spPr>
          <a:xfrm>
            <a:off x="5497589" y="2348984"/>
            <a:ext cx="502685" cy="176417"/>
          </a:xfrm>
          <a:prstGeom prst="rect">
            <a:avLst/>
          </a:prstGeom>
        </p:spPr>
      </p:pic>
      <p:sp>
        <p:nvSpPr>
          <p:cNvPr id="62" name="Rectangle 61">
            <a:extLst>
              <a:ext uri="{FF2B5EF4-FFF2-40B4-BE49-F238E27FC236}">
                <a16:creationId xmlns:a16="http://schemas.microsoft.com/office/drawing/2014/main" id="{9F154585-3CF7-1D4D-926A-62B81FE557BE}"/>
              </a:ext>
            </a:extLst>
          </p:cNvPr>
          <p:cNvSpPr/>
          <p:nvPr/>
        </p:nvSpPr>
        <p:spPr>
          <a:xfrm>
            <a:off x="4474709" y="2150478"/>
            <a:ext cx="964559"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Measured </a:t>
            </a:r>
          </a:p>
          <a:p>
            <a:pPr algn="ctr"/>
            <a:r>
              <a:rPr lang="en-US" sz="1400">
                <a:latin typeface="Calibri" panose="020F0502020204030204" pitchFamily="34" charset="0"/>
                <a:cs typeface="Calibri" panose="020F0502020204030204" pitchFamily="34" charset="0"/>
              </a:rPr>
              <a:t>Cost</a:t>
            </a:r>
          </a:p>
        </p:txBody>
      </p:sp>
      <p:sp>
        <p:nvSpPr>
          <p:cNvPr id="63" name="Rounded Rectangle 62">
            <a:extLst>
              <a:ext uri="{FF2B5EF4-FFF2-40B4-BE49-F238E27FC236}">
                <a16:creationId xmlns:a16="http://schemas.microsoft.com/office/drawing/2014/main" id="{7FC1D244-1986-E34F-8768-232762712F64}"/>
              </a:ext>
            </a:extLst>
          </p:cNvPr>
          <p:cNvSpPr/>
          <p:nvPr/>
        </p:nvSpPr>
        <p:spPr>
          <a:xfrm>
            <a:off x="6427252" y="182721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84421A7C-9AAD-4945-8909-E1365CCA6999}"/>
              </a:ext>
            </a:extLst>
          </p:cNvPr>
          <p:cNvSpPr txBox="1"/>
          <p:nvPr/>
        </p:nvSpPr>
        <p:spPr>
          <a:xfrm>
            <a:off x="1206610" y="2151896"/>
            <a:ext cx="2353830" cy="646331"/>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Quantum Computation</a:t>
            </a:r>
          </a:p>
          <a:p>
            <a:pPr algn="ctr"/>
            <a:r>
              <a:rPr lang="en-US">
                <a:latin typeface="Calibri" panose="020F0502020204030204" pitchFamily="34" charset="0"/>
                <a:cs typeface="Calibri" panose="020F0502020204030204" pitchFamily="34" charset="0"/>
              </a:rPr>
              <a:t> </a:t>
            </a:r>
          </a:p>
        </p:txBody>
      </p:sp>
      <p:pic>
        <p:nvPicPr>
          <p:cNvPr id="65" name="Picture 64">
            <a:extLst>
              <a:ext uri="{FF2B5EF4-FFF2-40B4-BE49-F238E27FC236}">
                <a16:creationId xmlns:a16="http://schemas.microsoft.com/office/drawing/2014/main" id="{5B231152-E144-2344-9A0B-2EE347089AC2}"/>
              </a:ext>
            </a:extLst>
          </p:cNvPr>
          <p:cNvPicPr>
            <a:picLocks noChangeAspect="1"/>
          </p:cNvPicPr>
          <p:nvPr/>
        </p:nvPicPr>
        <p:blipFill rotWithShape="1">
          <a:blip r:embed="rId6"/>
          <a:srcRect l="5585"/>
          <a:stretch/>
        </p:blipFill>
        <p:spPr>
          <a:xfrm>
            <a:off x="1337857" y="2697859"/>
            <a:ext cx="2192435" cy="1341846"/>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8D9690A-834B-EC4F-A00C-ECD0725579E1}"/>
                  </a:ext>
                </a:extLst>
              </p:cNvPr>
              <p:cNvSpPr txBox="1"/>
              <p:nvPr/>
            </p:nvSpPr>
            <p:spPr>
              <a:xfrm>
                <a:off x="1499242" y="2803719"/>
                <a:ext cx="3444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i="1">
                              <a:latin typeface="Cambria Math" panose="02040503050406030204" pitchFamily="18" charset="0"/>
                              <a:cs typeface="Calibri" panose="020F0502020204030204" pitchFamily="34" charset="0"/>
                            </a:rPr>
                            <m:t>1</m:t>
                          </m:r>
                        </m:sub>
                      </m:sSub>
                    </m:oMath>
                  </m:oMathPara>
                </a14:m>
                <a:endParaRPr lang="en-GB" sz="1000"/>
              </a:p>
            </p:txBody>
          </p:sp>
        </mc:Choice>
        <mc:Fallback xmlns="">
          <p:sp>
            <p:nvSpPr>
              <p:cNvPr id="66" name="TextBox 65">
                <a:extLst>
                  <a:ext uri="{FF2B5EF4-FFF2-40B4-BE49-F238E27FC236}">
                    <a16:creationId xmlns:a16="http://schemas.microsoft.com/office/drawing/2014/main" id="{B8D9690A-834B-EC4F-A00C-ECD0725579E1}"/>
                  </a:ext>
                </a:extLst>
              </p:cNvPr>
              <p:cNvSpPr txBox="1">
                <a:spLocks noRot="1" noChangeAspect="1" noMove="1" noResize="1" noEditPoints="1" noAdjustHandles="1" noChangeArrowheads="1" noChangeShapeType="1" noTextEdit="1"/>
              </p:cNvSpPr>
              <p:nvPr/>
            </p:nvSpPr>
            <p:spPr>
              <a:xfrm>
                <a:off x="1499242" y="2803719"/>
                <a:ext cx="34445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891EB4D-136D-4144-B367-4364C3F80727}"/>
                  </a:ext>
                </a:extLst>
              </p:cNvPr>
              <p:cNvSpPr txBox="1"/>
              <p:nvPr/>
            </p:nvSpPr>
            <p:spPr>
              <a:xfrm>
                <a:off x="1923122" y="3487202"/>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3</m:t>
                          </m:r>
                        </m:sub>
                      </m:sSub>
                    </m:oMath>
                  </m:oMathPara>
                </a14:m>
                <a:endParaRPr lang="en-GB" sz="1000"/>
              </a:p>
            </p:txBody>
          </p:sp>
        </mc:Choice>
        <mc:Fallback xmlns="">
          <p:sp>
            <p:nvSpPr>
              <p:cNvPr id="67" name="TextBox 66">
                <a:extLst>
                  <a:ext uri="{FF2B5EF4-FFF2-40B4-BE49-F238E27FC236}">
                    <a16:creationId xmlns:a16="http://schemas.microsoft.com/office/drawing/2014/main" id="{5891EB4D-136D-4144-B367-4364C3F80727}"/>
                  </a:ext>
                </a:extLst>
              </p:cNvPr>
              <p:cNvSpPr txBox="1">
                <a:spLocks noRot="1" noChangeAspect="1" noMove="1" noResize="1" noEditPoints="1" noAdjustHandles="1" noChangeArrowheads="1" noChangeShapeType="1" noTextEdit="1"/>
              </p:cNvSpPr>
              <p:nvPr/>
            </p:nvSpPr>
            <p:spPr>
              <a:xfrm>
                <a:off x="1923122" y="3487202"/>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873B096-8639-0D40-8C0C-096B31CD619C}"/>
                  </a:ext>
                </a:extLst>
              </p:cNvPr>
              <p:cNvSpPr txBox="1"/>
              <p:nvPr/>
            </p:nvSpPr>
            <p:spPr>
              <a:xfrm>
                <a:off x="1499242" y="3634509"/>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2</m:t>
                          </m:r>
                        </m:sub>
                      </m:sSub>
                    </m:oMath>
                  </m:oMathPara>
                </a14:m>
                <a:endParaRPr lang="en-GB" sz="1000"/>
              </a:p>
            </p:txBody>
          </p:sp>
        </mc:Choice>
        <mc:Fallback xmlns="">
          <p:sp>
            <p:nvSpPr>
              <p:cNvPr id="68" name="TextBox 67">
                <a:extLst>
                  <a:ext uri="{FF2B5EF4-FFF2-40B4-BE49-F238E27FC236}">
                    <a16:creationId xmlns:a16="http://schemas.microsoft.com/office/drawing/2014/main" id="{4873B096-8639-0D40-8C0C-096B31CD619C}"/>
                  </a:ext>
                </a:extLst>
              </p:cNvPr>
              <p:cNvSpPr txBox="1">
                <a:spLocks noRot="1" noChangeAspect="1" noMove="1" noResize="1" noEditPoints="1" noAdjustHandles="1" noChangeArrowheads="1" noChangeShapeType="1" noTextEdit="1"/>
              </p:cNvSpPr>
              <p:nvPr/>
            </p:nvSpPr>
            <p:spPr>
              <a:xfrm>
                <a:off x="1499242" y="3634509"/>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38DCDA7-499D-7046-B86D-101B25DB1B07}"/>
                  </a:ext>
                </a:extLst>
              </p:cNvPr>
              <p:cNvSpPr txBox="1"/>
              <p:nvPr/>
            </p:nvSpPr>
            <p:spPr>
              <a:xfrm>
                <a:off x="2647778" y="2936440"/>
                <a:ext cx="34439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4</m:t>
                          </m:r>
                        </m:sub>
                      </m:sSub>
                    </m:oMath>
                  </m:oMathPara>
                </a14:m>
                <a:endParaRPr lang="en-GB" sz="1000"/>
              </a:p>
            </p:txBody>
          </p:sp>
        </mc:Choice>
        <mc:Fallback xmlns="">
          <p:sp>
            <p:nvSpPr>
              <p:cNvPr id="69" name="TextBox 68">
                <a:extLst>
                  <a:ext uri="{FF2B5EF4-FFF2-40B4-BE49-F238E27FC236}">
                    <a16:creationId xmlns:a16="http://schemas.microsoft.com/office/drawing/2014/main" id="{738DCDA7-499D-7046-B86D-101B25DB1B07}"/>
                  </a:ext>
                </a:extLst>
              </p:cNvPr>
              <p:cNvSpPr txBox="1">
                <a:spLocks noRot="1" noChangeAspect="1" noMove="1" noResize="1" noEditPoints="1" noAdjustHandles="1" noChangeArrowheads="1" noChangeShapeType="1" noTextEdit="1"/>
              </p:cNvSpPr>
              <p:nvPr/>
            </p:nvSpPr>
            <p:spPr>
              <a:xfrm>
                <a:off x="2647778" y="2936440"/>
                <a:ext cx="344390"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91005E4-240B-FA4B-9709-F86ED7AC78B5}"/>
                  </a:ext>
                </a:extLst>
              </p:cNvPr>
              <p:cNvSpPr txBox="1"/>
              <p:nvPr/>
            </p:nvSpPr>
            <p:spPr>
              <a:xfrm>
                <a:off x="2651950" y="3343756"/>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5</m:t>
                          </m:r>
                        </m:sub>
                      </m:sSub>
                    </m:oMath>
                  </m:oMathPara>
                </a14:m>
                <a:endParaRPr lang="en-GB" sz="1000"/>
              </a:p>
            </p:txBody>
          </p:sp>
        </mc:Choice>
        <mc:Fallback xmlns="">
          <p:sp>
            <p:nvSpPr>
              <p:cNvPr id="70" name="TextBox 69">
                <a:extLst>
                  <a:ext uri="{FF2B5EF4-FFF2-40B4-BE49-F238E27FC236}">
                    <a16:creationId xmlns:a16="http://schemas.microsoft.com/office/drawing/2014/main" id="{791005E4-240B-FA4B-9709-F86ED7AC78B5}"/>
                  </a:ext>
                </a:extLst>
              </p:cNvPr>
              <p:cNvSpPr txBox="1">
                <a:spLocks noRot="1" noChangeAspect="1" noMove="1" noResize="1" noEditPoints="1" noAdjustHandles="1" noChangeArrowheads="1" noChangeShapeType="1" noTextEdit="1"/>
              </p:cNvSpPr>
              <p:nvPr/>
            </p:nvSpPr>
            <p:spPr>
              <a:xfrm>
                <a:off x="2651950" y="3343756"/>
                <a:ext cx="347403" cy="246221"/>
              </a:xfrm>
              <a:prstGeom prst="rect">
                <a:avLst/>
              </a:prstGeom>
              <a:blipFill>
                <a:blip r:embed="rId11"/>
                <a:stretch>
                  <a:fillRect/>
                </a:stretch>
              </a:blipFill>
            </p:spPr>
            <p:txBody>
              <a:bodyPr/>
              <a:lstStyle/>
              <a:p>
                <a:r>
                  <a:rPr lang="en-US">
                    <a:noFill/>
                  </a:rPr>
                  <a:t> </a:t>
                </a:r>
              </a:p>
            </p:txBody>
          </p:sp>
        </mc:Fallback>
      </mc:AlternateContent>
      <p:pic>
        <p:nvPicPr>
          <p:cNvPr id="71" name="Picture 70">
            <a:extLst>
              <a:ext uri="{FF2B5EF4-FFF2-40B4-BE49-F238E27FC236}">
                <a16:creationId xmlns:a16="http://schemas.microsoft.com/office/drawing/2014/main" id="{AC645729-3452-8742-BDCF-F7681D7A7FC6}"/>
              </a:ext>
            </a:extLst>
          </p:cNvPr>
          <p:cNvPicPr>
            <a:picLocks noChangeAspect="1"/>
          </p:cNvPicPr>
          <p:nvPr/>
        </p:nvPicPr>
        <p:blipFill>
          <a:blip r:embed="rId12"/>
          <a:stretch>
            <a:fillRect/>
          </a:stretch>
        </p:blipFill>
        <p:spPr>
          <a:xfrm>
            <a:off x="3361070" y="3992331"/>
            <a:ext cx="520700" cy="215900"/>
          </a:xfrm>
          <a:prstGeom prst="rect">
            <a:avLst/>
          </a:prstGeom>
        </p:spPr>
      </p:pic>
      <p:pic>
        <p:nvPicPr>
          <p:cNvPr id="72" name="Picture 71">
            <a:extLst>
              <a:ext uri="{FF2B5EF4-FFF2-40B4-BE49-F238E27FC236}">
                <a16:creationId xmlns:a16="http://schemas.microsoft.com/office/drawing/2014/main" id="{131C1D2F-C67D-D943-94C0-D7B354C3C5B6}"/>
              </a:ext>
            </a:extLst>
          </p:cNvPr>
          <p:cNvPicPr>
            <a:picLocks noChangeAspect="1"/>
          </p:cNvPicPr>
          <p:nvPr/>
        </p:nvPicPr>
        <p:blipFill rotWithShape="1">
          <a:blip r:embed="rId13"/>
          <a:srcRect l="23730"/>
          <a:stretch/>
        </p:blipFill>
        <p:spPr>
          <a:xfrm>
            <a:off x="3576892" y="3301856"/>
            <a:ext cx="235902" cy="330019"/>
          </a:xfrm>
          <a:prstGeom prst="rect">
            <a:avLst/>
          </a:prstGeom>
        </p:spPr>
      </p:pic>
      <p:pic>
        <p:nvPicPr>
          <p:cNvPr id="73" name="Picture 72">
            <a:extLst>
              <a:ext uri="{FF2B5EF4-FFF2-40B4-BE49-F238E27FC236}">
                <a16:creationId xmlns:a16="http://schemas.microsoft.com/office/drawing/2014/main" id="{3123EC31-C40E-A24C-BD16-8DCDDC42105F}"/>
              </a:ext>
            </a:extLst>
          </p:cNvPr>
          <p:cNvPicPr>
            <a:picLocks noChangeAspect="1"/>
          </p:cNvPicPr>
          <p:nvPr/>
        </p:nvPicPr>
        <p:blipFill rotWithShape="1">
          <a:blip r:embed="rId13"/>
          <a:srcRect l="23731" t="13825" r="534"/>
          <a:stretch/>
        </p:blipFill>
        <p:spPr>
          <a:xfrm>
            <a:off x="3577709" y="3631875"/>
            <a:ext cx="235085" cy="285412"/>
          </a:xfrm>
          <a:prstGeom prst="rect">
            <a:avLst/>
          </a:prstGeom>
        </p:spPr>
      </p:pic>
      <p:pic>
        <p:nvPicPr>
          <p:cNvPr id="74" name="Picture 73">
            <a:extLst>
              <a:ext uri="{FF2B5EF4-FFF2-40B4-BE49-F238E27FC236}">
                <a16:creationId xmlns:a16="http://schemas.microsoft.com/office/drawing/2014/main" id="{A729B0B8-98D1-354C-B6E2-C14975F8E003}"/>
              </a:ext>
            </a:extLst>
          </p:cNvPr>
          <p:cNvPicPr>
            <a:picLocks noChangeAspect="1"/>
          </p:cNvPicPr>
          <p:nvPr/>
        </p:nvPicPr>
        <p:blipFill rotWithShape="1">
          <a:blip r:embed="rId13"/>
          <a:srcRect l="23731" t="13825" r="534"/>
          <a:stretch/>
        </p:blipFill>
        <p:spPr>
          <a:xfrm>
            <a:off x="3577709" y="3078026"/>
            <a:ext cx="235085" cy="285412"/>
          </a:xfrm>
          <a:prstGeom prst="rect">
            <a:avLst/>
          </a:prstGeom>
        </p:spPr>
      </p:pic>
      <p:pic>
        <p:nvPicPr>
          <p:cNvPr id="75" name="Picture 74">
            <a:extLst>
              <a:ext uri="{FF2B5EF4-FFF2-40B4-BE49-F238E27FC236}">
                <a16:creationId xmlns:a16="http://schemas.microsoft.com/office/drawing/2014/main" id="{D8CF03B7-2E4C-B54E-9297-BBA72966BE36}"/>
              </a:ext>
            </a:extLst>
          </p:cNvPr>
          <p:cNvPicPr>
            <a:picLocks noChangeAspect="1"/>
          </p:cNvPicPr>
          <p:nvPr/>
        </p:nvPicPr>
        <p:blipFill rotWithShape="1">
          <a:blip r:embed="rId13"/>
          <a:srcRect l="23731" t="13825" r="534"/>
          <a:stretch/>
        </p:blipFill>
        <p:spPr>
          <a:xfrm>
            <a:off x="3585962" y="2793734"/>
            <a:ext cx="235085" cy="285412"/>
          </a:xfrm>
          <a:prstGeom prst="rect">
            <a:avLst/>
          </a:prstGeom>
        </p:spPr>
      </p:pic>
      <p:pic>
        <p:nvPicPr>
          <p:cNvPr id="76" name="Picture 75">
            <a:extLst>
              <a:ext uri="{FF2B5EF4-FFF2-40B4-BE49-F238E27FC236}">
                <a16:creationId xmlns:a16="http://schemas.microsoft.com/office/drawing/2014/main" id="{6B7B7002-67F4-AB49-92BB-4F48BA6F8D47}"/>
              </a:ext>
            </a:extLst>
          </p:cNvPr>
          <p:cNvPicPr>
            <a:picLocks noChangeAspect="1"/>
          </p:cNvPicPr>
          <p:nvPr/>
        </p:nvPicPr>
        <p:blipFill>
          <a:blip r:embed="rId14"/>
          <a:stretch>
            <a:fillRect/>
          </a:stretch>
        </p:blipFill>
        <p:spPr>
          <a:xfrm>
            <a:off x="1090011" y="2818879"/>
            <a:ext cx="203200" cy="215900"/>
          </a:xfrm>
          <a:prstGeom prst="rect">
            <a:avLst/>
          </a:prstGeom>
        </p:spPr>
      </p:pic>
      <p:pic>
        <p:nvPicPr>
          <p:cNvPr id="77" name="Picture 76">
            <a:extLst>
              <a:ext uri="{FF2B5EF4-FFF2-40B4-BE49-F238E27FC236}">
                <a16:creationId xmlns:a16="http://schemas.microsoft.com/office/drawing/2014/main" id="{B4C4AD73-BFDA-5D4F-953F-D97452C029DE}"/>
              </a:ext>
            </a:extLst>
          </p:cNvPr>
          <p:cNvPicPr>
            <a:picLocks noChangeAspect="1"/>
          </p:cNvPicPr>
          <p:nvPr/>
        </p:nvPicPr>
        <p:blipFill>
          <a:blip r:embed="rId14"/>
          <a:stretch>
            <a:fillRect/>
          </a:stretch>
        </p:blipFill>
        <p:spPr>
          <a:xfrm>
            <a:off x="1090011" y="3112782"/>
            <a:ext cx="203200" cy="215900"/>
          </a:xfrm>
          <a:prstGeom prst="rect">
            <a:avLst/>
          </a:prstGeom>
        </p:spPr>
      </p:pic>
      <p:pic>
        <p:nvPicPr>
          <p:cNvPr id="78" name="Picture 77">
            <a:extLst>
              <a:ext uri="{FF2B5EF4-FFF2-40B4-BE49-F238E27FC236}">
                <a16:creationId xmlns:a16="http://schemas.microsoft.com/office/drawing/2014/main" id="{E0E9EB19-842E-9642-A8A9-D236143C7BE9}"/>
              </a:ext>
            </a:extLst>
          </p:cNvPr>
          <p:cNvPicPr>
            <a:picLocks noChangeAspect="1"/>
          </p:cNvPicPr>
          <p:nvPr/>
        </p:nvPicPr>
        <p:blipFill>
          <a:blip r:embed="rId14"/>
          <a:stretch>
            <a:fillRect/>
          </a:stretch>
        </p:blipFill>
        <p:spPr>
          <a:xfrm>
            <a:off x="1096419" y="3379252"/>
            <a:ext cx="203200" cy="215900"/>
          </a:xfrm>
          <a:prstGeom prst="rect">
            <a:avLst/>
          </a:prstGeom>
        </p:spPr>
      </p:pic>
      <p:pic>
        <p:nvPicPr>
          <p:cNvPr id="79" name="Picture 78">
            <a:extLst>
              <a:ext uri="{FF2B5EF4-FFF2-40B4-BE49-F238E27FC236}">
                <a16:creationId xmlns:a16="http://schemas.microsoft.com/office/drawing/2014/main" id="{340CBDFE-EE95-DD40-A895-95100CCF79BD}"/>
              </a:ext>
            </a:extLst>
          </p:cNvPr>
          <p:cNvPicPr>
            <a:picLocks noChangeAspect="1"/>
          </p:cNvPicPr>
          <p:nvPr/>
        </p:nvPicPr>
        <p:blipFill>
          <a:blip r:embed="rId14"/>
          <a:stretch>
            <a:fillRect/>
          </a:stretch>
        </p:blipFill>
        <p:spPr>
          <a:xfrm>
            <a:off x="1105010" y="3649669"/>
            <a:ext cx="203200" cy="215900"/>
          </a:xfrm>
          <a:prstGeom prst="rect">
            <a:avLst/>
          </a:prstGeom>
        </p:spPr>
      </p:pic>
      <p:cxnSp>
        <p:nvCxnSpPr>
          <p:cNvPr id="80" name="Straight Connector 79">
            <a:extLst>
              <a:ext uri="{FF2B5EF4-FFF2-40B4-BE49-F238E27FC236}">
                <a16:creationId xmlns:a16="http://schemas.microsoft.com/office/drawing/2014/main" id="{E505197E-33C4-0049-9584-E1AAF700534B}"/>
              </a:ext>
            </a:extLst>
          </p:cNvPr>
          <p:cNvCxnSpPr>
            <a:cxnSpLocks/>
          </p:cNvCxnSpPr>
          <p:nvPr/>
        </p:nvCxnSpPr>
        <p:spPr>
          <a:xfrm>
            <a:off x="3520705" y="2783947"/>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1" name="Left Brace 80">
            <a:extLst>
              <a:ext uri="{FF2B5EF4-FFF2-40B4-BE49-F238E27FC236}">
                <a16:creationId xmlns:a16="http://schemas.microsoft.com/office/drawing/2014/main" id="{A29F1387-81FA-444D-A6B6-00F933F3160C}"/>
              </a:ext>
            </a:extLst>
          </p:cNvPr>
          <p:cNvSpPr/>
          <p:nvPr/>
        </p:nvSpPr>
        <p:spPr>
          <a:xfrm rot="16200000">
            <a:off x="2313060" y="3324353"/>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 name="TextBox 81">
            <a:extLst>
              <a:ext uri="{FF2B5EF4-FFF2-40B4-BE49-F238E27FC236}">
                <a16:creationId xmlns:a16="http://schemas.microsoft.com/office/drawing/2014/main" id="{D250B1EC-E9F1-6849-A67D-7207E7A0A20B}"/>
              </a:ext>
            </a:extLst>
          </p:cNvPr>
          <p:cNvSpPr txBox="1"/>
          <p:nvPr/>
        </p:nvSpPr>
        <p:spPr>
          <a:xfrm>
            <a:off x="899313" y="4348171"/>
            <a:ext cx="2015183" cy="523220"/>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Parameterised</a:t>
            </a:r>
          </a:p>
          <a:p>
            <a:pPr algn="ctr"/>
            <a:r>
              <a:rPr lang="en-US" sz="1400">
                <a:latin typeface="Calibri" panose="020F0502020204030204" pitchFamily="34" charset="0"/>
                <a:cs typeface="Calibri" panose="020F0502020204030204" pitchFamily="34" charset="0"/>
              </a:rPr>
              <a:t> Quantum Circuit</a:t>
            </a:r>
          </a:p>
        </p:txBody>
      </p:sp>
      <p:sp>
        <p:nvSpPr>
          <p:cNvPr id="83" name="Rounded Rectangle 82">
            <a:extLst>
              <a:ext uri="{FF2B5EF4-FFF2-40B4-BE49-F238E27FC236}">
                <a16:creationId xmlns:a16="http://schemas.microsoft.com/office/drawing/2014/main" id="{054FCD1E-5154-0745-AE00-7A991E682E61}"/>
              </a:ext>
            </a:extLst>
          </p:cNvPr>
          <p:cNvSpPr/>
          <p:nvPr/>
        </p:nvSpPr>
        <p:spPr>
          <a:xfrm>
            <a:off x="739600" y="1784980"/>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297FE706-F9E8-4A46-8145-3CA2F669E619}"/>
              </a:ext>
            </a:extLst>
          </p:cNvPr>
          <p:cNvPicPr>
            <a:picLocks noChangeAspect="1"/>
          </p:cNvPicPr>
          <p:nvPr/>
        </p:nvPicPr>
        <p:blipFill>
          <a:blip r:embed="rId15"/>
          <a:stretch>
            <a:fillRect/>
          </a:stretch>
        </p:blipFill>
        <p:spPr>
          <a:xfrm>
            <a:off x="2709973" y="4497189"/>
            <a:ext cx="444500" cy="241300"/>
          </a:xfrm>
          <a:prstGeom prst="rect">
            <a:avLst/>
          </a:prstGeom>
        </p:spPr>
      </p:pic>
      <p:sp>
        <p:nvSpPr>
          <p:cNvPr id="85" name="Title 1">
            <a:extLst>
              <a:ext uri="{FF2B5EF4-FFF2-40B4-BE49-F238E27FC236}">
                <a16:creationId xmlns:a16="http://schemas.microsoft.com/office/drawing/2014/main" id="{B4F81FCC-1687-714D-B2AD-F9D820D39D50}"/>
              </a:ext>
            </a:extLst>
          </p:cNvPr>
          <p:cNvSpPr txBox="1">
            <a:spLocks/>
          </p:cNvSpPr>
          <p:nvPr/>
        </p:nvSpPr>
        <p:spPr>
          <a:xfrm>
            <a:off x="1377697" y="565715"/>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Calibri Light" panose="020F0302020204030204" pitchFamily="34" charset="0"/>
                <a:cs typeface="Calibri Light" panose="020F0302020204030204" pitchFamily="34" charset="0"/>
              </a:rPr>
              <a:t>Example: The Variational Quantum </a:t>
            </a:r>
            <a:r>
              <a:rPr lang="en-US" sz="4000" dirty="0" err="1">
                <a:solidFill>
                  <a:schemeClr val="bg1"/>
                </a:solidFill>
                <a:latin typeface="Calibri Light" panose="020F0302020204030204" pitchFamily="34" charset="0"/>
                <a:cs typeface="Calibri Light" panose="020F0302020204030204" pitchFamily="34" charset="0"/>
              </a:rPr>
              <a:t>Eigensolver</a:t>
            </a:r>
            <a:endParaRPr lang="en-US" sz="4000" dirty="0">
              <a:solidFill>
                <a:schemeClr val="bg1"/>
              </a:solidFill>
              <a:latin typeface="Calibri Light" panose="020F0302020204030204" pitchFamily="34" charset="0"/>
              <a:cs typeface="Calibri Light" panose="020F0302020204030204" pitchFamily="34" charset="0"/>
            </a:endParaRPr>
          </a:p>
          <a:p>
            <a:endParaRPr lang="en-US" sz="4000" dirty="0">
              <a:solidFill>
                <a:schemeClr val="bg1"/>
              </a:solidFill>
            </a:endParaRPr>
          </a:p>
        </p:txBody>
      </p:sp>
      <p:sp>
        <p:nvSpPr>
          <p:cNvPr id="46" name="TextBox 45">
            <a:extLst>
              <a:ext uri="{FF2B5EF4-FFF2-40B4-BE49-F238E27FC236}">
                <a16:creationId xmlns:a16="http://schemas.microsoft.com/office/drawing/2014/main" id="{1F2B784F-FF16-CB47-BB2B-9FA710EE900D}"/>
              </a:ext>
            </a:extLst>
          </p:cNvPr>
          <p:cNvSpPr txBox="1"/>
          <p:nvPr/>
        </p:nvSpPr>
        <p:spPr>
          <a:xfrm>
            <a:off x="9453639" y="3794368"/>
            <a:ext cx="2582377" cy="646331"/>
          </a:xfrm>
          <a:prstGeom prst="rect">
            <a:avLst/>
          </a:prstGeom>
          <a:noFill/>
        </p:spPr>
        <p:txBody>
          <a:bodyPr wrap="square">
            <a:spAutoFit/>
          </a:bodyPr>
          <a:lstStyle/>
          <a:p>
            <a:pPr marL="14816"/>
            <a:r>
              <a:rPr lang="en-US" sz="1800" dirty="0">
                <a:solidFill>
                  <a:schemeClr val="tx1"/>
                </a:solidFill>
                <a:latin typeface="Calibri" panose="020F0502020204030204" pitchFamily="34" charset="0"/>
                <a:cs typeface="Calibri" panose="020F0502020204030204" pitchFamily="34" charset="0"/>
              </a:rPr>
              <a:t>Learn ground state &amp; ground state energy</a:t>
            </a:r>
          </a:p>
        </p:txBody>
      </p:sp>
      <p:cxnSp>
        <p:nvCxnSpPr>
          <p:cNvPr id="5" name="Straight Arrow Connector 4">
            <a:extLst>
              <a:ext uri="{FF2B5EF4-FFF2-40B4-BE49-F238E27FC236}">
                <a16:creationId xmlns:a16="http://schemas.microsoft.com/office/drawing/2014/main" id="{4835E6C0-47FE-684E-ABBB-1050999CC07C}"/>
              </a:ext>
            </a:extLst>
          </p:cNvPr>
          <p:cNvCxnSpPr>
            <a:cxnSpLocks/>
          </p:cNvCxnSpPr>
          <p:nvPr/>
        </p:nvCxnSpPr>
        <p:spPr>
          <a:xfrm>
            <a:off x="10539006" y="3443262"/>
            <a:ext cx="0" cy="270000"/>
          </a:xfrm>
          <a:prstGeom prst="straightConnector1">
            <a:avLst/>
          </a:prstGeom>
          <a:ln w="25400">
            <a:solidFill>
              <a:srgbClr val="000F7E"/>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E48AA08-9F1C-8942-8F44-1ABF6EEE39C8}"/>
              </a:ext>
            </a:extLst>
          </p:cNvPr>
          <p:cNvSpPr txBox="1"/>
          <p:nvPr/>
        </p:nvSpPr>
        <p:spPr>
          <a:xfrm>
            <a:off x="833285" y="6034834"/>
            <a:ext cx="518234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Write      as sum of Pauli products of operators, e.g., </a:t>
            </a:r>
          </a:p>
        </p:txBody>
      </p:sp>
      <p:pic>
        <p:nvPicPr>
          <p:cNvPr id="52" name="Picture 51">
            <a:extLst>
              <a:ext uri="{FF2B5EF4-FFF2-40B4-BE49-F238E27FC236}">
                <a16:creationId xmlns:a16="http://schemas.microsoft.com/office/drawing/2014/main" id="{01FE69E3-2E9A-854D-8679-C44CC7AA6374}"/>
              </a:ext>
            </a:extLst>
          </p:cNvPr>
          <p:cNvPicPr>
            <a:picLocks noChangeAspect="1"/>
          </p:cNvPicPr>
          <p:nvPr/>
        </p:nvPicPr>
        <p:blipFill rotWithShape="1">
          <a:blip r:embed="rId16"/>
          <a:srcRect b="41628"/>
          <a:stretch/>
        </p:blipFill>
        <p:spPr>
          <a:xfrm>
            <a:off x="6015631" y="5525669"/>
            <a:ext cx="2372716" cy="331009"/>
          </a:xfrm>
          <a:prstGeom prst="rect">
            <a:avLst/>
          </a:prstGeom>
        </p:spPr>
      </p:pic>
      <p:sp>
        <p:nvSpPr>
          <p:cNvPr id="18" name="TextBox 17">
            <a:extLst>
              <a:ext uri="{FF2B5EF4-FFF2-40B4-BE49-F238E27FC236}">
                <a16:creationId xmlns:a16="http://schemas.microsoft.com/office/drawing/2014/main" id="{0A2D9492-909B-D04B-86FB-A4EA1234BB8D}"/>
              </a:ext>
            </a:extLst>
          </p:cNvPr>
          <p:cNvSpPr txBox="1"/>
          <p:nvPr/>
        </p:nvSpPr>
        <p:spPr>
          <a:xfrm>
            <a:off x="8517400" y="6114518"/>
            <a:ext cx="2451100" cy="523220"/>
          </a:xfrm>
          <a:prstGeom prst="rect">
            <a:avLst/>
          </a:prstGeom>
          <a:noFill/>
        </p:spPr>
        <p:txBody>
          <a:bodyPr wrap="square" rtlCol="0">
            <a:spAutoFit/>
          </a:bodyPr>
          <a:lstStyle/>
          <a:p>
            <a:r>
              <a:rPr lang="en-US" sz="1400" dirty="0"/>
              <a:t>Rotate to y-basis then measure in the computational basis  </a:t>
            </a:r>
          </a:p>
        </p:txBody>
      </p:sp>
      <p:pic>
        <p:nvPicPr>
          <p:cNvPr id="87" name="Picture 86">
            <a:extLst>
              <a:ext uri="{FF2B5EF4-FFF2-40B4-BE49-F238E27FC236}">
                <a16:creationId xmlns:a16="http://schemas.microsoft.com/office/drawing/2014/main" id="{5B75E889-86DF-934D-9CDD-E32356F10BC8}"/>
              </a:ext>
            </a:extLst>
          </p:cNvPr>
          <p:cNvPicPr>
            <a:picLocks noChangeAspect="1"/>
          </p:cNvPicPr>
          <p:nvPr/>
        </p:nvPicPr>
        <p:blipFill rotWithShape="1">
          <a:blip r:embed="rId16"/>
          <a:srcRect t="46371"/>
          <a:stretch/>
        </p:blipFill>
        <p:spPr>
          <a:xfrm>
            <a:off x="7954592" y="5495995"/>
            <a:ext cx="2372716" cy="304110"/>
          </a:xfrm>
          <a:prstGeom prst="rect">
            <a:avLst/>
          </a:prstGeom>
        </p:spPr>
      </p:pic>
      <p:sp>
        <p:nvSpPr>
          <p:cNvPr id="89" name="Text Placeholder 2">
            <a:extLst>
              <a:ext uri="{FF2B5EF4-FFF2-40B4-BE49-F238E27FC236}">
                <a16:creationId xmlns:a16="http://schemas.microsoft.com/office/drawing/2014/main" id="{7DD8B806-93D5-4B49-8417-76394E3C8991}"/>
              </a:ext>
            </a:extLst>
          </p:cNvPr>
          <p:cNvSpPr txBox="1">
            <a:spLocks/>
          </p:cNvSpPr>
          <p:nvPr/>
        </p:nvSpPr>
        <p:spPr>
          <a:xfrm>
            <a:off x="2462027" y="5099718"/>
            <a:ext cx="3766511"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r>
              <a:rPr lang="en-US" sz="1800" dirty="0">
                <a:solidFill>
                  <a:schemeClr val="tx1"/>
                </a:solidFill>
                <a:latin typeface="Calibri" panose="020F0502020204030204" pitchFamily="34" charset="0"/>
                <a:cs typeface="Calibri" panose="020F0502020204030204" pitchFamily="34" charset="0"/>
              </a:rPr>
              <a:t>How do you measure the cost?</a:t>
            </a:r>
          </a:p>
        </p:txBody>
      </p:sp>
      <p:pic>
        <p:nvPicPr>
          <p:cNvPr id="90" name="Picture 89">
            <a:extLst>
              <a:ext uri="{FF2B5EF4-FFF2-40B4-BE49-F238E27FC236}">
                <a16:creationId xmlns:a16="http://schemas.microsoft.com/office/drawing/2014/main" id="{0227656A-D7D6-9947-92A5-BF01BAC2A40E}"/>
              </a:ext>
            </a:extLst>
          </p:cNvPr>
          <p:cNvPicPr>
            <a:picLocks noChangeAspect="1"/>
          </p:cNvPicPr>
          <p:nvPr/>
        </p:nvPicPr>
        <p:blipFill rotWithShape="1">
          <a:blip r:embed="rId16"/>
          <a:srcRect l="54006" t="50837" r="37968" b="-16605"/>
          <a:stretch/>
        </p:blipFill>
        <p:spPr>
          <a:xfrm>
            <a:off x="1499242" y="6070983"/>
            <a:ext cx="190426" cy="372938"/>
          </a:xfrm>
          <a:prstGeom prst="rect">
            <a:avLst/>
          </a:prstGeom>
        </p:spPr>
      </p:pic>
      <p:pic>
        <p:nvPicPr>
          <p:cNvPr id="2" name="Picture 1">
            <a:extLst>
              <a:ext uri="{FF2B5EF4-FFF2-40B4-BE49-F238E27FC236}">
                <a16:creationId xmlns:a16="http://schemas.microsoft.com/office/drawing/2014/main" id="{02AAD7C0-859B-6044-BA9C-95EF584B782A}"/>
              </a:ext>
            </a:extLst>
          </p:cNvPr>
          <p:cNvPicPr>
            <a:picLocks noChangeAspect="1"/>
          </p:cNvPicPr>
          <p:nvPr/>
        </p:nvPicPr>
        <p:blipFill>
          <a:blip r:embed="rId17"/>
          <a:stretch>
            <a:fillRect/>
          </a:stretch>
        </p:blipFill>
        <p:spPr>
          <a:xfrm>
            <a:off x="5976439" y="6155852"/>
            <a:ext cx="2451100" cy="203200"/>
          </a:xfrm>
          <a:prstGeom prst="rect">
            <a:avLst/>
          </a:prstGeom>
        </p:spPr>
      </p:pic>
      <p:sp>
        <p:nvSpPr>
          <p:cNvPr id="17" name="U-turn Arrow 16">
            <a:extLst>
              <a:ext uri="{FF2B5EF4-FFF2-40B4-BE49-F238E27FC236}">
                <a16:creationId xmlns:a16="http://schemas.microsoft.com/office/drawing/2014/main" id="{AA148FB8-E72E-A34B-AD6C-280D6E36ACB1}"/>
              </a:ext>
            </a:extLst>
          </p:cNvPr>
          <p:cNvSpPr/>
          <p:nvPr/>
        </p:nvSpPr>
        <p:spPr>
          <a:xfrm flipH="1">
            <a:off x="7840918" y="5996101"/>
            <a:ext cx="2005445" cy="199346"/>
          </a:xfrm>
          <a:prstGeom prst="uturnArrow">
            <a:avLst>
              <a:gd name="adj1" fmla="val 7059"/>
              <a:gd name="adj2" fmla="val 25000"/>
              <a:gd name="adj3" fmla="val 17824"/>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U-turn Arrow 87">
            <a:extLst>
              <a:ext uri="{FF2B5EF4-FFF2-40B4-BE49-F238E27FC236}">
                <a16:creationId xmlns:a16="http://schemas.microsoft.com/office/drawing/2014/main" id="{0B718200-A3A5-E449-8AB9-383459F6448C}"/>
              </a:ext>
            </a:extLst>
          </p:cNvPr>
          <p:cNvSpPr/>
          <p:nvPr/>
        </p:nvSpPr>
        <p:spPr>
          <a:xfrm flipH="1">
            <a:off x="8321860" y="5909687"/>
            <a:ext cx="3246651" cy="267496"/>
          </a:xfrm>
          <a:prstGeom prst="uturnArrow">
            <a:avLst>
              <a:gd name="adj1" fmla="val 7059"/>
              <a:gd name="adj2" fmla="val 25000"/>
              <a:gd name="adj3" fmla="val 17824"/>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TextBox 90">
            <a:extLst>
              <a:ext uri="{FF2B5EF4-FFF2-40B4-BE49-F238E27FC236}">
                <a16:creationId xmlns:a16="http://schemas.microsoft.com/office/drawing/2014/main" id="{6FA472DA-E613-7E42-9D9C-22F941C54114}"/>
              </a:ext>
            </a:extLst>
          </p:cNvPr>
          <p:cNvSpPr txBox="1"/>
          <p:nvPr/>
        </p:nvSpPr>
        <p:spPr>
          <a:xfrm>
            <a:off x="10967264" y="6114518"/>
            <a:ext cx="1099433" cy="307777"/>
          </a:xfrm>
          <a:prstGeom prst="rect">
            <a:avLst/>
          </a:prstGeom>
          <a:noFill/>
        </p:spPr>
        <p:txBody>
          <a:bodyPr wrap="square" rtlCol="0">
            <a:spAutoFit/>
          </a:bodyPr>
          <a:lstStyle/>
          <a:p>
            <a:r>
              <a:rPr lang="en-US" sz="1400" dirty="0"/>
              <a:t>Do nothing </a:t>
            </a:r>
          </a:p>
        </p:txBody>
      </p:sp>
    </p:spTree>
    <p:extLst>
      <p:ext uri="{BB962C8B-B14F-4D97-AF65-F5344CB8AC3E}">
        <p14:creationId xmlns:p14="http://schemas.microsoft.com/office/powerpoint/2010/main" val="2678170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1D261ACE-8D9F-8549-9E3C-821529D88AAF}"/>
              </a:ext>
            </a:extLst>
          </p:cNvPr>
          <p:cNvSpPr/>
          <p:nvPr/>
        </p:nvSpPr>
        <p:spPr>
          <a:xfrm>
            <a:off x="9419420" y="2668543"/>
            <a:ext cx="2206523" cy="1828646"/>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7D99023D-ED9D-EB40-AE05-501B6C3F9105}"/>
              </a:ext>
            </a:extLst>
          </p:cNvPr>
          <p:cNvSpPr txBox="1">
            <a:spLocks/>
          </p:cNvSpPr>
          <p:nvPr/>
        </p:nvSpPr>
        <p:spPr>
          <a:xfrm>
            <a:off x="9098676" y="3196690"/>
            <a:ext cx="2769143" cy="112185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r>
              <a:rPr lang="en-US" sz="1800" dirty="0">
                <a:solidFill>
                  <a:schemeClr val="tx1"/>
                </a:solidFill>
                <a:latin typeface="Calibri" panose="020F0502020204030204" pitchFamily="34" charset="0"/>
                <a:cs typeface="Calibri" panose="020F0502020204030204" pitchFamily="34" charset="0"/>
              </a:rPr>
              <a:t>Minimize energy of Hamiltonian</a:t>
            </a:r>
          </a:p>
          <a:p>
            <a:pPr marL="14816" algn="ctr"/>
            <a:r>
              <a:rPr lang="en-US" sz="1800" dirty="0">
                <a:solidFill>
                  <a:schemeClr val="tx1"/>
                </a:solidFill>
                <a:latin typeface="Calibri" panose="020F0502020204030204" pitchFamily="34" charset="0"/>
                <a:cs typeface="Calibri" panose="020F0502020204030204" pitchFamily="34" charset="0"/>
              </a:rPr>
              <a:t> </a:t>
            </a:r>
          </a:p>
          <a:p>
            <a:pPr marL="14816" algn="ctr"/>
            <a:endParaRPr lang="en-US" sz="1800" dirty="0">
              <a:solidFill>
                <a:schemeClr val="tx1"/>
              </a:solidFill>
              <a:latin typeface="Calibri" panose="020F0502020204030204" pitchFamily="34" charset="0"/>
              <a:cs typeface="Calibri" panose="020F0502020204030204" pitchFamily="34" charset="0"/>
            </a:endParaRPr>
          </a:p>
          <a:p>
            <a:pPr marL="14816"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a:p>
            <a:pPr algn="ctr"/>
            <a:endParaRPr lang="en-US" sz="1800" dirty="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508FEAE3-134E-6F41-A559-9C5920DED667}"/>
              </a:ext>
            </a:extLst>
          </p:cNvPr>
          <p:cNvSpPr/>
          <p:nvPr/>
        </p:nvSpPr>
        <p:spPr>
          <a:xfrm>
            <a:off x="8212577" y="69159"/>
            <a:ext cx="12358473" cy="297454"/>
          </a:xfrm>
          <a:prstGeom prst="rect">
            <a:avLst/>
          </a:prstGeom>
        </p:spPr>
        <p:txBody>
          <a:bodyPr wrap="square">
            <a:spAutoFit/>
          </a:bodyPr>
          <a:lstStyle/>
          <a:p>
            <a:r>
              <a:rPr lang="en-GB" sz="1333" dirty="0" err="1">
                <a:solidFill>
                  <a:schemeClr val="bg1"/>
                </a:solidFill>
                <a:latin typeface="Calibri" panose="020F0502020204030204" pitchFamily="34" charset="0"/>
                <a:cs typeface="Calibri" panose="020F0502020204030204" pitchFamily="34" charset="0"/>
              </a:rPr>
              <a:t>Peruzzo</a:t>
            </a:r>
            <a:r>
              <a:rPr lang="en-GB" sz="1333" dirty="0">
                <a:solidFill>
                  <a:schemeClr val="bg1"/>
                </a:solidFill>
                <a:latin typeface="Calibri" panose="020F0502020204030204" pitchFamily="34" charset="0"/>
                <a:cs typeface="Calibri" panose="020F0502020204030204" pitchFamily="34" charset="0"/>
              </a:rPr>
              <a:t> A, McClean, et al. </a:t>
            </a:r>
            <a:r>
              <a:rPr lang="en-GB" sz="1333" i="1" dirty="0">
                <a:solidFill>
                  <a:schemeClr val="bg1"/>
                </a:solidFill>
                <a:latin typeface="Calibri" panose="020F0502020204030204" pitchFamily="34" charset="0"/>
                <a:cs typeface="Calibri" panose="020F0502020204030204" pitchFamily="34" charset="0"/>
              </a:rPr>
              <a:t>Nat </a:t>
            </a:r>
            <a:r>
              <a:rPr lang="en-GB" sz="1333" i="1" dirty="0" err="1">
                <a:solidFill>
                  <a:schemeClr val="bg1"/>
                </a:solidFill>
                <a:latin typeface="Calibri" panose="020F0502020204030204" pitchFamily="34" charset="0"/>
                <a:cs typeface="Calibri" panose="020F0502020204030204" pitchFamily="34" charset="0"/>
              </a:rPr>
              <a:t>Commun</a:t>
            </a:r>
            <a:r>
              <a:rPr lang="en-GB" sz="1333" dirty="0">
                <a:solidFill>
                  <a:schemeClr val="bg1"/>
                </a:solidFill>
                <a:latin typeface="Calibri" panose="020F0502020204030204" pitchFamily="34" charset="0"/>
                <a:cs typeface="Calibri" panose="020F0502020204030204" pitchFamily="34" charset="0"/>
              </a:rPr>
              <a:t>. 2014; 5:4213.</a:t>
            </a:r>
            <a:endParaRPr lang="en-US" sz="1333" dirty="0">
              <a:solidFill>
                <a:schemeClr val="bg1"/>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08400E83-054E-314B-A270-BAB760CB40C9}"/>
              </a:ext>
            </a:extLst>
          </p:cNvPr>
          <p:cNvSpPr txBox="1"/>
          <p:nvPr/>
        </p:nvSpPr>
        <p:spPr>
          <a:xfrm>
            <a:off x="6527310" y="2146019"/>
            <a:ext cx="2303953" cy="369332"/>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Classical Computation</a:t>
            </a:r>
          </a:p>
        </p:txBody>
      </p:sp>
      <p:sp>
        <p:nvSpPr>
          <p:cNvPr id="56" name="Curved Down Arrow 55">
            <a:extLst>
              <a:ext uri="{FF2B5EF4-FFF2-40B4-BE49-F238E27FC236}">
                <a16:creationId xmlns:a16="http://schemas.microsoft.com/office/drawing/2014/main" id="{2A2E9AA1-166A-D647-9AEC-E7C025D8172E}"/>
              </a:ext>
            </a:extLst>
          </p:cNvPr>
          <p:cNvSpPr/>
          <p:nvPr/>
        </p:nvSpPr>
        <p:spPr>
          <a:xfrm>
            <a:off x="4419494" y="275968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Curved Down Arrow 56">
            <a:extLst>
              <a:ext uri="{FF2B5EF4-FFF2-40B4-BE49-F238E27FC236}">
                <a16:creationId xmlns:a16="http://schemas.microsoft.com/office/drawing/2014/main" id="{C646FF9B-A45F-8B4C-B09F-1CC630FC08AC}"/>
              </a:ext>
            </a:extLst>
          </p:cNvPr>
          <p:cNvSpPr/>
          <p:nvPr/>
        </p:nvSpPr>
        <p:spPr>
          <a:xfrm rot="10800000">
            <a:off x="4379785" y="368982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58" name="Rectangle 57">
            <a:extLst>
              <a:ext uri="{FF2B5EF4-FFF2-40B4-BE49-F238E27FC236}">
                <a16:creationId xmlns:a16="http://schemas.microsoft.com/office/drawing/2014/main" id="{E686FC73-D2C9-CD4B-A2CC-7E5A5FE13184}"/>
              </a:ext>
            </a:extLst>
          </p:cNvPr>
          <p:cNvSpPr/>
          <p:nvPr/>
        </p:nvSpPr>
        <p:spPr>
          <a:xfrm>
            <a:off x="4286957" y="4077370"/>
            <a:ext cx="1021433"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Update </a:t>
            </a:r>
          </a:p>
          <a:p>
            <a:pPr algn="ctr"/>
            <a:r>
              <a:rPr lang="en-US" sz="1400">
                <a:latin typeface="Calibri" panose="020F0502020204030204" pitchFamily="34" charset="0"/>
                <a:cs typeface="Calibri" panose="020F0502020204030204" pitchFamily="34" charset="0"/>
              </a:rPr>
              <a:t>parameters</a:t>
            </a:r>
          </a:p>
        </p:txBody>
      </p:sp>
      <p:pic>
        <p:nvPicPr>
          <p:cNvPr id="59" name="Picture 58">
            <a:extLst>
              <a:ext uri="{FF2B5EF4-FFF2-40B4-BE49-F238E27FC236}">
                <a16:creationId xmlns:a16="http://schemas.microsoft.com/office/drawing/2014/main" id="{D97EB6E8-82EC-804E-A27A-1F62342580C8}"/>
              </a:ext>
            </a:extLst>
          </p:cNvPr>
          <p:cNvPicPr>
            <a:picLocks noChangeAspect="1"/>
          </p:cNvPicPr>
          <p:nvPr/>
        </p:nvPicPr>
        <p:blipFill rotWithShape="1">
          <a:blip r:embed="rId3"/>
          <a:srcRect l="3112"/>
          <a:stretch/>
        </p:blipFill>
        <p:spPr>
          <a:xfrm>
            <a:off x="6798351" y="2829106"/>
            <a:ext cx="1761873" cy="1341846"/>
          </a:xfrm>
          <a:prstGeom prst="rect">
            <a:avLst/>
          </a:prstGeom>
        </p:spPr>
      </p:pic>
      <p:pic>
        <p:nvPicPr>
          <p:cNvPr id="60" name="Picture 59">
            <a:extLst>
              <a:ext uri="{FF2B5EF4-FFF2-40B4-BE49-F238E27FC236}">
                <a16:creationId xmlns:a16="http://schemas.microsoft.com/office/drawing/2014/main" id="{181DA5D6-D03B-9847-8A13-B764CBD34464}"/>
              </a:ext>
            </a:extLst>
          </p:cNvPr>
          <p:cNvPicPr>
            <a:picLocks noChangeAspect="1"/>
          </p:cNvPicPr>
          <p:nvPr/>
        </p:nvPicPr>
        <p:blipFill>
          <a:blip r:embed="rId4"/>
          <a:stretch>
            <a:fillRect/>
          </a:stretch>
        </p:blipFill>
        <p:spPr>
          <a:xfrm>
            <a:off x="5343844" y="4243730"/>
            <a:ext cx="876300" cy="190500"/>
          </a:xfrm>
          <a:prstGeom prst="rect">
            <a:avLst/>
          </a:prstGeom>
        </p:spPr>
      </p:pic>
      <p:pic>
        <p:nvPicPr>
          <p:cNvPr id="61" name="Picture 60">
            <a:extLst>
              <a:ext uri="{FF2B5EF4-FFF2-40B4-BE49-F238E27FC236}">
                <a16:creationId xmlns:a16="http://schemas.microsoft.com/office/drawing/2014/main" id="{6BC8171D-333F-1E48-9EE7-0FC19C9BB28E}"/>
              </a:ext>
            </a:extLst>
          </p:cNvPr>
          <p:cNvPicPr>
            <a:picLocks noChangeAspect="1"/>
          </p:cNvPicPr>
          <p:nvPr/>
        </p:nvPicPr>
        <p:blipFill rotWithShape="1">
          <a:blip r:embed="rId5"/>
          <a:srcRect r="74627" b="18287"/>
          <a:stretch/>
        </p:blipFill>
        <p:spPr>
          <a:xfrm>
            <a:off x="5497589" y="2348984"/>
            <a:ext cx="502685" cy="176417"/>
          </a:xfrm>
          <a:prstGeom prst="rect">
            <a:avLst/>
          </a:prstGeom>
        </p:spPr>
      </p:pic>
      <p:sp>
        <p:nvSpPr>
          <p:cNvPr id="62" name="Rectangle 61">
            <a:extLst>
              <a:ext uri="{FF2B5EF4-FFF2-40B4-BE49-F238E27FC236}">
                <a16:creationId xmlns:a16="http://schemas.microsoft.com/office/drawing/2014/main" id="{9F154585-3CF7-1D4D-926A-62B81FE557BE}"/>
              </a:ext>
            </a:extLst>
          </p:cNvPr>
          <p:cNvSpPr/>
          <p:nvPr/>
        </p:nvSpPr>
        <p:spPr>
          <a:xfrm>
            <a:off x="4474709" y="2150478"/>
            <a:ext cx="964559" cy="523220"/>
          </a:xfrm>
          <a:prstGeom prst="rect">
            <a:avLst/>
          </a:prstGeom>
        </p:spPr>
        <p:txBody>
          <a:bodyPr wrap="none">
            <a:spAutoFit/>
          </a:bodyPr>
          <a:lstStyle/>
          <a:p>
            <a:pPr algn="ctr"/>
            <a:r>
              <a:rPr lang="en-US" sz="1400">
                <a:latin typeface="Calibri" panose="020F0502020204030204" pitchFamily="34" charset="0"/>
                <a:cs typeface="Calibri" panose="020F0502020204030204" pitchFamily="34" charset="0"/>
              </a:rPr>
              <a:t>Measured </a:t>
            </a:r>
          </a:p>
          <a:p>
            <a:pPr algn="ctr"/>
            <a:r>
              <a:rPr lang="en-US" sz="1400">
                <a:latin typeface="Calibri" panose="020F0502020204030204" pitchFamily="34" charset="0"/>
                <a:cs typeface="Calibri" panose="020F0502020204030204" pitchFamily="34" charset="0"/>
              </a:rPr>
              <a:t>Cost</a:t>
            </a:r>
          </a:p>
        </p:txBody>
      </p:sp>
      <p:sp>
        <p:nvSpPr>
          <p:cNvPr id="63" name="Rounded Rectangle 62">
            <a:extLst>
              <a:ext uri="{FF2B5EF4-FFF2-40B4-BE49-F238E27FC236}">
                <a16:creationId xmlns:a16="http://schemas.microsoft.com/office/drawing/2014/main" id="{7FC1D244-1986-E34F-8768-232762712F64}"/>
              </a:ext>
            </a:extLst>
          </p:cNvPr>
          <p:cNvSpPr/>
          <p:nvPr/>
        </p:nvSpPr>
        <p:spPr>
          <a:xfrm>
            <a:off x="6427252" y="182721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84421A7C-9AAD-4945-8909-E1365CCA6999}"/>
              </a:ext>
            </a:extLst>
          </p:cNvPr>
          <p:cNvSpPr txBox="1"/>
          <p:nvPr/>
        </p:nvSpPr>
        <p:spPr>
          <a:xfrm>
            <a:off x="1206610" y="2151896"/>
            <a:ext cx="2353830" cy="646331"/>
          </a:xfrm>
          <a:prstGeom prst="rect">
            <a:avLst/>
          </a:prstGeom>
          <a:noFill/>
        </p:spPr>
        <p:txBody>
          <a:bodyPr wrap="square" rtlCol="0">
            <a:spAutoFit/>
          </a:bodyPr>
          <a:lstStyle/>
          <a:p>
            <a:pPr algn="ctr"/>
            <a:r>
              <a:rPr lang="en-US">
                <a:latin typeface="Calibri" panose="020F0502020204030204" pitchFamily="34" charset="0"/>
                <a:cs typeface="Calibri" panose="020F0502020204030204" pitchFamily="34" charset="0"/>
              </a:rPr>
              <a:t>Quantum Computation</a:t>
            </a:r>
          </a:p>
          <a:p>
            <a:pPr algn="ctr"/>
            <a:r>
              <a:rPr lang="en-US">
                <a:latin typeface="Calibri" panose="020F0502020204030204" pitchFamily="34" charset="0"/>
                <a:cs typeface="Calibri" panose="020F0502020204030204" pitchFamily="34" charset="0"/>
              </a:rPr>
              <a:t> </a:t>
            </a:r>
          </a:p>
        </p:txBody>
      </p:sp>
      <p:pic>
        <p:nvPicPr>
          <p:cNvPr id="65" name="Picture 64">
            <a:extLst>
              <a:ext uri="{FF2B5EF4-FFF2-40B4-BE49-F238E27FC236}">
                <a16:creationId xmlns:a16="http://schemas.microsoft.com/office/drawing/2014/main" id="{5B231152-E144-2344-9A0B-2EE347089AC2}"/>
              </a:ext>
            </a:extLst>
          </p:cNvPr>
          <p:cNvPicPr>
            <a:picLocks noChangeAspect="1"/>
          </p:cNvPicPr>
          <p:nvPr/>
        </p:nvPicPr>
        <p:blipFill rotWithShape="1">
          <a:blip r:embed="rId6"/>
          <a:srcRect l="5585"/>
          <a:stretch/>
        </p:blipFill>
        <p:spPr>
          <a:xfrm>
            <a:off x="1337857" y="2697859"/>
            <a:ext cx="2192435" cy="1341846"/>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8D9690A-834B-EC4F-A00C-ECD0725579E1}"/>
                  </a:ext>
                </a:extLst>
              </p:cNvPr>
              <p:cNvSpPr txBox="1"/>
              <p:nvPr/>
            </p:nvSpPr>
            <p:spPr>
              <a:xfrm>
                <a:off x="1499242" y="2803719"/>
                <a:ext cx="34445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i="1">
                              <a:latin typeface="Cambria Math" panose="02040503050406030204" pitchFamily="18" charset="0"/>
                              <a:cs typeface="Calibri" panose="020F0502020204030204" pitchFamily="34" charset="0"/>
                            </a:rPr>
                            <m:t>1</m:t>
                          </m:r>
                        </m:sub>
                      </m:sSub>
                    </m:oMath>
                  </m:oMathPara>
                </a14:m>
                <a:endParaRPr lang="en-GB" sz="1000"/>
              </a:p>
            </p:txBody>
          </p:sp>
        </mc:Choice>
        <mc:Fallback xmlns="">
          <p:sp>
            <p:nvSpPr>
              <p:cNvPr id="66" name="TextBox 65">
                <a:extLst>
                  <a:ext uri="{FF2B5EF4-FFF2-40B4-BE49-F238E27FC236}">
                    <a16:creationId xmlns:a16="http://schemas.microsoft.com/office/drawing/2014/main" id="{B8D9690A-834B-EC4F-A00C-ECD0725579E1}"/>
                  </a:ext>
                </a:extLst>
              </p:cNvPr>
              <p:cNvSpPr txBox="1">
                <a:spLocks noRot="1" noChangeAspect="1" noMove="1" noResize="1" noEditPoints="1" noAdjustHandles="1" noChangeArrowheads="1" noChangeShapeType="1" noTextEdit="1"/>
              </p:cNvSpPr>
              <p:nvPr/>
            </p:nvSpPr>
            <p:spPr>
              <a:xfrm>
                <a:off x="1499242" y="2803719"/>
                <a:ext cx="34445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891EB4D-136D-4144-B367-4364C3F80727}"/>
                  </a:ext>
                </a:extLst>
              </p:cNvPr>
              <p:cNvSpPr txBox="1"/>
              <p:nvPr/>
            </p:nvSpPr>
            <p:spPr>
              <a:xfrm>
                <a:off x="1923122" y="3487202"/>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3</m:t>
                          </m:r>
                        </m:sub>
                      </m:sSub>
                    </m:oMath>
                  </m:oMathPara>
                </a14:m>
                <a:endParaRPr lang="en-GB" sz="1000"/>
              </a:p>
            </p:txBody>
          </p:sp>
        </mc:Choice>
        <mc:Fallback xmlns="">
          <p:sp>
            <p:nvSpPr>
              <p:cNvPr id="67" name="TextBox 66">
                <a:extLst>
                  <a:ext uri="{FF2B5EF4-FFF2-40B4-BE49-F238E27FC236}">
                    <a16:creationId xmlns:a16="http://schemas.microsoft.com/office/drawing/2014/main" id="{5891EB4D-136D-4144-B367-4364C3F80727}"/>
                  </a:ext>
                </a:extLst>
              </p:cNvPr>
              <p:cNvSpPr txBox="1">
                <a:spLocks noRot="1" noChangeAspect="1" noMove="1" noResize="1" noEditPoints="1" noAdjustHandles="1" noChangeArrowheads="1" noChangeShapeType="1" noTextEdit="1"/>
              </p:cNvSpPr>
              <p:nvPr/>
            </p:nvSpPr>
            <p:spPr>
              <a:xfrm>
                <a:off x="1923122" y="3487202"/>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873B096-8639-0D40-8C0C-096B31CD619C}"/>
                  </a:ext>
                </a:extLst>
              </p:cNvPr>
              <p:cNvSpPr txBox="1"/>
              <p:nvPr/>
            </p:nvSpPr>
            <p:spPr>
              <a:xfrm>
                <a:off x="1499242" y="3634509"/>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2</m:t>
                          </m:r>
                        </m:sub>
                      </m:sSub>
                    </m:oMath>
                  </m:oMathPara>
                </a14:m>
                <a:endParaRPr lang="en-GB" sz="1000"/>
              </a:p>
            </p:txBody>
          </p:sp>
        </mc:Choice>
        <mc:Fallback xmlns="">
          <p:sp>
            <p:nvSpPr>
              <p:cNvPr id="68" name="TextBox 67">
                <a:extLst>
                  <a:ext uri="{FF2B5EF4-FFF2-40B4-BE49-F238E27FC236}">
                    <a16:creationId xmlns:a16="http://schemas.microsoft.com/office/drawing/2014/main" id="{4873B096-8639-0D40-8C0C-096B31CD619C}"/>
                  </a:ext>
                </a:extLst>
              </p:cNvPr>
              <p:cNvSpPr txBox="1">
                <a:spLocks noRot="1" noChangeAspect="1" noMove="1" noResize="1" noEditPoints="1" noAdjustHandles="1" noChangeArrowheads="1" noChangeShapeType="1" noTextEdit="1"/>
              </p:cNvSpPr>
              <p:nvPr/>
            </p:nvSpPr>
            <p:spPr>
              <a:xfrm>
                <a:off x="1499242" y="3634509"/>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38DCDA7-499D-7046-B86D-101B25DB1B07}"/>
                  </a:ext>
                </a:extLst>
              </p:cNvPr>
              <p:cNvSpPr txBox="1"/>
              <p:nvPr/>
            </p:nvSpPr>
            <p:spPr>
              <a:xfrm>
                <a:off x="2647778" y="2936440"/>
                <a:ext cx="344390"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4</m:t>
                          </m:r>
                        </m:sub>
                      </m:sSub>
                    </m:oMath>
                  </m:oMathPara>
                </a14:m>
                <a:endParaRPr lang="en-GB" sz="1000"/>
              </a:p>
            </p:txBody>
          </p:sp>
        </mc:Choice>
        <mc:Fallback xmlns="">
          <p:sp>
            <p:nvSpPr>
              <p:cNvPr id="69" name="TextBox 68">
                <a:extLst>
                  <a:ext uri="{FF2B5EF4-FFF2-40B4-BE49-F238E27FC236}">
                    <a16:creationId xmlns:a16="http://schemas.microsoft.com/office/drawing/2014/main" id="{738DCDA7-499D-7046-B86D-101B25DB1B07}"/>
                  </a:ext>
                </a:extLst>
              </p:cNvPr>
              <p:cNvSpPr txBox="1">
                <a:spLocks noRot="1" noChangeAspect="1" noMove="1" noResize="1" noEditPoints="1" noAdjustHandles="1" noChangeArrowheads="1" noChangeShapeType="1" noTextEdit="1"/>
              </p:cNvSpPr>
              <p:nvPr/>
            </p:nvSpPr>
            <p:spPr>
              <a:xfrm>
                <a:off x="2647778" y="2936440"/>
                <a:ext cx="344390"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91005E4-240B-FA4B-9709-F86ED7AC78B5}"/>
                  </a:ext>
                </a:extLst>
              </p:cNvPr>
              <p:cNvSpPr txBox="1"/>
              <p:nvPr/>
            </p:nvSpPr>
            <p:spPr>
              <a:xfrm>
                <a:off x="2651950" y="3343756"/>
                <a:ext cx="34740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000" i="1" smtClean="0">
                              <a:latin typeface="Cambria Math" panose="02040503050406030204" pitchFamily="18" charset="0"/>
                              <a:cs typeface="Calibri" panose="020F0502020204030204" pitchFamily="34" charset="0"/>
                            </a:rPr>
                          </m:ctrlPr>
                        </m:sSubPr>
                        <m:e>
                          <m:r>
                            <a:rPr lang="en-GB" sz="1000" i="1">
                              <a:latin typeface="Cambria Math" panose="02040503050406030204" pitchFamily="18" charset="0"/>
                              <a:cs typeface="Calibri" panose="020F0502020204030204" pitchFamily="34" charset="0"/>
                            </a:rPr>
                            <m:t>𝜃</m:t>
                          </m:r>
                        </m:e>
                        <m:sub>
                          <m:r>
                            <a:rPr lang="en-GB" sz="1000" b="0" i="1" smtClean="0">
                              <a:latin typeface="Cambria Math" panose="02040503050406030204" pitchFamily="18" charset="0"/>
                              <a:cs typeface="Calibri" panose="020F0502020204030204" pitchFamily="34" charset="0"/>
                            </a:rPr>
                            <m:t>5</m:t>
                          </m:r>
                        </m:sub>
                      </m:sSub>
                    </m:oMath>
                  </m:oMathPara>
                </a14:m>
                <a:endParaRPr lang="en-GB" sz="1000"/>
              </a:p>
            </p:txBody>
          </p:sp>
        </mc:Choice>
        <mc:Fallback xmlns="">
          <p:sp>
            <p:nvSpPr>
              <p:cNvPr id="70" name="TextBox 69">
                <a:extLst>
                  <a:ext uri="{FF2B5EF4-FFF2-40B4-BE49-F238E27FC236}">
                    <a16:creationId xmlns:a16="http://schemas.microsoft.com/office/drawing/2014/main" id="{791005E4-240B-FA4B-9709-F86ED7AC78B5}"/>
                  </a:ext>
                </a:extLst>
              </p:cNvPr>
              <p:cNvSpPr txBox="1">
                <a:spLocks noRot="1" noChangeAspect="1" noMove="1" noResize="1" noEditPoints="1" noAdjustHandles="1" noChangeArrowheads="1" noChangeShapeType="1" noTextEdit="1"/>
              </p:cNvSpPr>
              <p:nvPr/>
            </p:nvSpPr>
            <p:spPr>
              <a:xfrm>
                <a:off x="2651950" y="3343756"/>
                <a:ext cx="347403" cy="246221"/>
              </a:xfrm>
              <a:prstGeom prst="rect">
                <a:avLst/>
              </a:prstGeom>
              <a:blipFill>
                <a:blip r:embed="rId11"/>
                <a:stretch>
                  <a:fillRect/>
                </a:stretch>
              </a:blipFill>
            </p:spPr>
            <p:txBody>
              <a:bodyPr/>
              <a:lstStyle/>
              <a:p>
                <a:r>
                  <a:rPr lang="en-US">
                    <a:noFill/>
                  </a:rPr>
                  <a:t> </a:t>
                </a:r>
              </a:p>
            </p:txBody>
          </p:sp>
        </mc:Fallback>
      </mc:AlternateContent>
      <p:pic>
        <p:nvPicPr>
          <p:cNvPr id="71" name="Picture 70">
            <a:extLst>
              <a:ext uri="{FF2B5EF4-FFF2-40B4-BE49-F238E27FC236}">
                <a16:creationId xmlns:a16="http://schemas.microsoft.com/office/drawing/2014/main" id="{AC645729-3452-8742-BDCF-F7681D7A7FC6}"/>
              </a:ext>
            </a:extLst>
          </p:cNvPr>
          <p:cNvPicPr>
            <a:picLocks noChangeAspect="1"/>
          </p:cNvPicPr>
          <p:nvPr/>
        </p:nvPicPr>
        <p:blipFill>
          <a:blip r:embed="rId12"/>
          <a:stretch>
            <a:fillRect/>
          </a:stretch>
        </p:blipFill>
        <p:spPr>
          <a:xfrm>
            <a:off x="3361070" y="3992331"/>
            <a:ext cx="520700" cy="215900"/>
          </a:xfrm>
          <a:prstGeom prst="rect">
            <a:avLst/>
          </a:prstGeom>
        </p:spPr>
      </p:pic>
      <p:pic>
        <p:nvPicPr>
          <p:cNvPr id="72" name="Picture 71">
            <a:extLst>
              <a:ext uri="{FF2B5EF4-FFF2-40B4-BE49-F238E27FC236}">
                <a16:creationId xmlns:a16="http://schemas.microsoft.com/office/drawing/2014/main" id="{131C1D2F-C67D-D943-94C0-D7B354C3C5B6}"/>
              </a:ext>
            </a:extLst>
          </p:cNvPr>
          <p:cNvPicPr>
            <a:picLocks noChangeAspect="1"/>
          </p:cNvPicPr>
          <p:nvPr/>
        </p:nvPicPr>
        <p:blipFill rotWithShape="1">
          <a:blip r:embed="rId13"/>
          <a:srcRect l="23730"/>
          <a:stretch/>
        </p:blipFill>
        <p:spPr>
          <a:xfrm>
            <a:off x="3576892" y="3301856"/>
            <a:ext cx="235902" cy="330019"/>
          </a:xfrm>
          <a:prstGeom prst="rect">
            <a:avLst/>
          </a:prstGeom>
        </p:spPr>
      </p:pic>
      <p:pic>
        <p:nvPicPr>
          <p:cNvPr id="73" name="Picture 72">
            <a:extLst>
              <a:ext uri="{FF2B5EF4-FFF2-40B4-BE49-F238E27FC236}">
                <a16:creationId xmlns:a16="http://schemas.microsoft.com/office/drawing/2014/main" id="{3123EC31-C40E-A24C-BD16-8DCDDC42105F}"/>
              </a:ext>
            </a:extLst>
          </p:cNvPr>
          <p:cNvPicPr>
            <a:picLocks noChangeAspect="1"/>
          </p:cNvPicPr>
          <p:nvPr/>
        </p:nvPicPr>
        <p:blipFill rotWithShape="1">
          <a:blip r:embed="rId13"/>
          <a:srcRect l="23731" t="13825" r="534"/>
          <a:stretch/>
        </p:blipFill>
        <p:spPr>
          <a:xfrm>
            <a:off x="3577709" y="3631875"/>
            <a:ext cx="235085" cy="285412"/>
          </a:xfrm>
          <a:prstGeom prst="rect">
            <a:avLst/>
          </a:prstGeom>
        </p:spPr>
      </p:pic>
      <p:pic>
        <p:nvPicPr>
          <p:cNvPr id="74" name="Picture 73">
            <a:extLst>
              <a:ext uri="{FF2B5EF4-FFF2-40B4-BE49-F238E27FC236}">
                <a16:creationId xmlns:a16="http://schemas.microsoft.com/office/drawing/2014/main" id="{A729B0B8-98D1-354C-B6E2-C14975F8E003}"/>
              </a:ext>
            </a:extLst>
          </p:cNvPr>
          <p:cNvPicPr>
            <a:picLocks noChangeAspect="1"/>
          </p:cNvPicPr>
          <p:nvPr/>
        </p:nvPicPr>
        <p:blipFill rotWithShape="1">
          <a:blip r:embed="rId13"/>
          <a:srcRect l="23731" t="13825" r="534"/>
          <a:stretch/>
        </p:blipFill>
        <p:spPr>
          <a:xfrm>
            <a:off x="3577709" y="3078026"/>
            <a:ext cx="235085" cy="285412"/>
          </a:xfrm>
          <a:prstGeom prst="rect">
            <a:avLst/>
          </a:prstGeom>
        </p:spPr>
      </p:pic>
      <p:pic>
        <p:nvPicPr>
          <p:cNvPr id="75" name="Picture 74">
            <a:extLst>
              <a:ext uri="{FF2B5EF4-FFF2-40B4-BE49-F238E27FC236}">
                <a16:creationId xmlns:a16="http://schemas.microsoft.com/office/drawing/2014/main" id="{D8CF03B7-2E4C-B54E-9297-BBA72966BE36}"/>
              </a:ext>
            </a:extLst>
          </p:cNvPr>
          <p:cNvPicPr>
            <a:picLocks noChangeAspect="1"/>
          </p:cNvPicPr>
          <p:nvPr/>
        </p:nvPicPr>
        <p:blipFill rotWithShape="1">
          <a:blip r:embed="rId13"/>
          <a:srcRect l="23731" t="13825" r="534"/>
          <a:stretch/>
        </p:blipFill>
        <p:spPr>
          <a:xfrm>
            <a:off x="3585962" y="2793734"/>
            <a:ext cx="235085" cy="285412"/>
          </a:xfrm>
          <a:prstGeom prst="rect">
            <a:avLst/>
          </a:prstGeom>
        </p:spPr>
      </p:pic>
      <p:pic>
        <p:nvPicPr>
          <p:cNvPr id="76" name="Picture 75">
            <a:extLst>
              <a:ext uri="{FF2B5EF4-FFF2-40B4-BE49-F238E27FC236}">
                <a16:creationId xmlns:a16="http://schemas.microsoft.com/office/drawing/2014/main" id="{6B7B7002-67F4-AB49-92BB-4F48BA6F8D47}"/>
              </a:ext>
            </a:extLst>
          </p:cNvPr>
          <p:cNvPicPr>
            <a:picLocks noChangeAspect="1"/>
          </p:cNvPicPr>
          <p:nvPr/>
        </p:nvPicPr>
        <p:blipFill>
          <a:blip r:embed="rId14"/>
          <a:stretch>
            <a:fillRect/>
          </a:stretch>
        </p:blipFill>
        <p:spPr>
          <a:xfrm>
            <a:off x="1090011" y="2818879"/>
            <a:ext cx="203200" cy="215900"/>
          </a:xfrm>
          <a:prstGeom prst="rect">
            <a:avLst/>
          </a:prstGeom>
        </p:spPr>
      </p:pic>
      <p:pic>
        <p:nvPicPr>
          <p:cNvPr id="77" name="Picture 76">
            <a:extLst>
              <a:ext uri="{FF2B5EF4-FFF2-40B4-BE49-F238E27FC236}">
                <a16:creationId xmlns:a16="http://schemas.microsoft.com/office/drawing/2014/main" id="{B4C4AD73-BFDA-5D4F-953F-D97452C029DE}"/>
              </a:ext>
            </a:extLst>
          </p:cNvPr>
          <p:cNvPicPr>
            <a:picLocks noChangeAspect="1"/>
          </p:cNvPicPr>
          <p:nvPr/>
        </p:nvPicPr>
        <p:blipFill>
          <a:blip r:embed="rId14"/>
          <a:stretch>
            <a:fillRect/>
          </a:stretch>
        </p:blipFill>
        <p:spPr>
          <a:xfrm>
            <a:off x="1090011" y="3112782"/>
            <a:ext cx="203200" cy="215900"/>
          </a:xfrm>
          <a:prstGeom prst="rect">
            <a:avLst/>
          </a:prstGeom>
        </p:spPr>
      </p:pic>
      <p:pic>
        <p:nvPicPr>
          <p:cNvPr id="78" name="Picture 77">
            <a:extLst>
              <a:ext uri="{FF2B5EF4-FFF2-40B4-BE49-F238E27FC236}">
                <a16:creationId xmlns:a16="http://schemas.microsoft.com/office/drawing/2014/main" id="{E0E9EB19-842E-9642-A8A9-D236143C7BE9}"/>
              </a:ext>
            </a:extLst>
          </p:cNvPr>
          <p:cNvPicPr>
            <a:picLocks noChangeAspect="1"/>
          </p:cNvPicPr>
          <p:nvPr/>
        </p:nvPicPr>
        <p:blipFill>
          <a:blip r:embed="rId14"/>
          <a:stretch>
            <a:fillRect/>
          </a:stretch>
        </p:blipFill>
        <p:spPr>
          <a:xfrm>
            <a:off x="1096419" y="3379252"/>
            <a:ext cx="203200" cy="215900"/>
          </a:xfrm>
          <a:prstGeom prst="rect">
            <a:avLst/>
          </a:prstGeom>
        </p:spPr>
      </p:pic>
      <p:pic>
        <p:nvPicPr>
          <p:cNvPr id="79" name="Picture 78">
            <a:extLst>
              <a:ext uri="{FF2B5EF4-FFF2-40B4-BE49-F238E27FC236}">
                <a16:creationId xmlns:a16="http://schemas.microsoft.com/office/drawing/2014/main" id="{340CBDFE-EE95-DD40-A895-95100CCF79BD}"/>
              </a:ext>
            </a:extLst>
          </p:cNvPr>
          <p:cNvPicPr>
            <a:picLocks noChangeAspect="1"/>
          </p:cNvPicPr>
          <p:nvPr/>
        </p:nvPicPr>
        <p:blipFill>
          <a:blip r:embed="rId14"/>
          <a:stretch>
            <a:fillRect/>
          </a:stretch>
        </p:blipFill>
        <p:spPr>
          <a:xfrm>
            <a:off x="1105010" y="3649669"/>
            <a:ext cx="203200" cy="215900"/>
          </a:xfrm>
          <a:prstGeom prst="rect">
            <a:avLst/>
          </a:prstGeom>
        </p:spPr>
      </p:pic>
      <p:cxnSp>
        <p:nvCxnSpPr>
          <p:cNvPr id="80" name="Straight Connector 79">
            <a:extLst>
              <a:ext uri="{FF2B5EF4-FFF2-40B4-BE49-F238E27FC236}">
                <a16:creationId xmlns:a16="http://schemas.microsoft.com/office/drawing/2014/main" id="{E505197E-33C4-0049-9584-E1AAF700534B}"/>
              </a:ext>
            </a:extLst>
          </p:cNvPr>
          <p:cNvCxnSpPr>
            <a:cxnSpLocks/>
          </p:cNvCxnSpPr>
          <p:nvPr/>
        </p:nvCxnSpPr>
        <p:spPr>
          <a:xfrm>
            <a:off x="3520705" y="2783947"/>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1" name="Left Brace 80">
            <a:extLst>
              <a:ext uri="{FF2B5EF4-FFF2-40B4-BE49-F238E27FC236}">
                <a16:creationId xmlns:a16="http://schemas.microsoft.com/office/drawing/2014/main" id="{A29F1387-81FA-444D-A6B6-00F933F3160C}"/>
              </a:ext>
            </a:extLst>
          </p:cNvPr>
          <p:cNvSpPr/>
          <p:nvPr/>
        </p:nvSpPr>
        <p:spPr>
          <a:xfrm rot="16200000">
            <a:off x="2313060" y="3324353"/>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 name="TextBox 81">
            <a:extLst>
              <a:ext uri="{FF2B5EF4-FFF2-40B4-BE49-F238E27FC236}">
                <a16:creationId xmlns:a16="http://schemas.microsoft.com/office/drawing/2014/main" id="{D250B1EC-E9F1-6849-A67D-7207E7A0A20B}"/>
              </a:ext>
            </a:extLst>
          </p:cNvPr>
          <p:cNvSpPr txBox="1"/>
          <p:nvPr/>
        </p:nvSpPr>
        <p:spPr>
          <a:xfrm>
            <a:off x="899313" y="4348171"/>
            <a:ext cx="2015183" cy="523220"/>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Parameterised</a:t>
            </a:r>
          </a:p>
          <a:p>
            <a:pPr algn="ctr"/>
            <a:r>
              <a:rPr lang="en-US" sz="1400">
                <a:latin typeface="Calibri" panose="020F0502020204030204" pitchFamily="34" charset="0"/>
                <a:cs typeface="Calibri" panose="020F0502020204030204" pitchFamily="34" charset="0"/>
              </a:rPr>
              <a:t> Quantum Circuit</a:t>
            </a:r>
          </a:p>
        </p:txBody>
      </p:sp>
      <p:sp>
        <p:nvSpPr>
          <p:cNvPr id="83" name="Rounded Rectangle 82">
            <a:extLst>
              <a:ext uri="{FF2B5EF4-FFF2-40B4-BE49-F238E27FC236}">
                <a16:creationId xmlns:a16="http://schemas.microsoft.com/office/drawing/2014/main" id="{054FCD1E-5154-0745-AE00-7A991E682E61}"/>
              </a:ext>
            </a:extLst>
          </p:cNvPr>
          <p:cNvSpPr/>
          <p:nvPr/>
        </p:nvSpPr>
        <p:spPr>
          <a:xfrm>
            <a:off x="739600" y="1784980"/>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297FE706-F9E8-4A46-8145-3CA2F669E619}"/>
              </a:ext>
            </a:extLst>
          </p:cNvPr>
          <p:cNvPicPr>
            <a:picLocks noChangeAspect="1"/>
          </p:cNvPicPr>
          <p:nvPr/>
        </p:nvPicPr>
        <p:blipFill>
          <a:blip r:embed="rId15"/>
          <a:stretch>
            <a:fillRect/>
          </a:stretch>
        </p:blipFill>
        <p:spPr>
          <a:xfrm>
            <a:off x="2709973" y="4497189"/>
            <a:ext cx="444500" cy="241300"/>
          </a:xfrm>
          <a:prstGeom prst="rect">
            <a:avLst/>
          </a:prstGeom>
        </p:spPr>
      </p:pic>
      <p:sp>
        <p:nvSpPr>
          <p:cNvPr id="85" name="Title 1">
            <a:extLst>
              <a:ext uri="{FF2B5EF4-FFF2-40B4-BE49-F238E27FC236}">
                <a16:creationId xmlns:a16="http://schemas.microsoft.com/office/drawing/2014/main" id="{B4F81FCC-1687-714D-B2AD-F9D820D39D50}"/>
              </a:ext>
            </a:extLst>
          </p:cNvPr>
          <p:cNvSpPr txBox="1">
            <a:spLocks/>
          </p:cNvSpPr>
          <p:nvPr/>
        </p:nvSpPr>
        <p:spPr>
          <a:xfrm>
            <a:off x="1377697" y="565715"/>
            <a:ext cx="9895951"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Calibri Light" panose="020F0302020204030204" pitchFamily="34" charset="0"/>
                <a:cs typeface="Calibri Light" panose="020F0302020204030204" pitchFamily="34" charset="0"/>
              </a:rPr>
              <a:t>Example: The Variational Quantum </a:t>
            </a:r>
            <a:r>
              <a:rPr lang="en-US" sz="4000" dirty="0" err="1">
                <a:solidFill>
                  <a:schemeClr val="bg1"/>
                </a:solidFill>
                <a:latin typeface="Calibri Light" panose="020F0302020204030204" pitchFamily="34" charset="0"/>
                <a:cs typeface="Calibri Light" panose="020F0302020204030204" pitchFamily="34" charset="0"/>
              </a:rPr>
              <a:t>Eigensolver</a:t>
            </a:r>
            <a:endParaRPr lang="en-US" sz="4000" dirty="0">
              <a:solidFill>
                <a:schemeClr val="bg1"/>
              </a:solidFill>
              <a:latin typeface="Calibri Light" panose="020F0302020204030204" pitchFamily="34" charset="0"/>
              <a:cs typeface="Calibri Light" panose="020F0302020204030204" pitchFamily="34" charset="0"/>
            </a:endParaRPr>
          </a:p>
          <a:p>
            <a:endParaRPr lang="en-US" sz="4000" dirty="0">
              <a:solidFill>
                <a:schemeClr val="bg1"/>
              </a:solidFill>
            </a:endParaRPr>
          </a:p>
        </p:txBody>
      </p:sp>
      <p:sp>
        <p:nvSpPr>
          <p:cNvPr id="46" name="TextBox 45">
            <a:extLst>
              <a:ext uri="{FF2B5EF4-FFF2-40B4-BE49-F238E27FC236}">
                <a16:creationId xmlns:a16="http://schemas.microsoft.com/office/drawing/2014/main" id="{1F2B784F-FF16-CB47-BB2B-9FA710EE900D}"/>
              </a:ext>
            </a:extLst>
          </p:cNvPr>
          <p:cNvSpPr txBox="1"/>
          <p:nvPr/>
        </p:nvSpPr>
        <p:spPr>
          <a:xfrm>
            <a:off x="9453639" y="3794368"/>
            <a:ext cx="2582377" cy="646331"/>
          </a:xfrm>
          <a:prstGeom prst="rect">
            <a:avLst/>
          </a:prstGeom>
          <a:noFill/>
        </p:spPr>
        <p:txBody>
          <a:bodyPr wrap="square">
            <a:spAutoFit/>
          </a:bodyPr>
          <a:lstStyle/>
          <a:p>
            <a:pPr marL="14816"/>
            <a:r>
              <a:rPr lang="en-US" sz="1800" dirty="0">
                <a:solidFill>
                  <a:schemeClr val="tx1"/>
                </a:solidFill>
                <a:latin typeface="Calibri" panose="020F0502020204030204" pitchFamily="34" charset="0"/>
                <a:cs typeface="Calibri" panose="020F0502020204030204" pitchFamily="34" charset="0"/>
              </a:rPr>
              <a:t>Learn ground state &amp; ground state energy</a:t>
            </a:r>
          </a:p>
        </p:txBody>
      </p:sp>
      <p:cxnSp>
        <p:nvCxnSpPr>
          <p:cNvPr id="5" name="Straight Arrow Connector 4">
            <a:extLst>
              <a:ext uri="{FF2B5EF4-FFF2-40B4-BE49-F238E27FC236}">
                <a16:creationId xmlns:a16="http://schemas.microsoft.com/office/drawing/2014/main" id="{4835E6C0-47FE-684E-ABBB-1050999CC07C}"/>
              </a:ext>
            </a:extLst>
          </p:cNvPr>
          <p:cNvCxnSpPr>
            <a:cxnSpLocks/>
          </p:cNvCxnSpPr>
          <p:nvPr/>
        </p:nvCxnSpPr>
        <p:spPr>
          <a:xfrm>
            <a:off x="10539006" y="3443262"/>
            <a:ext cx="0" cy="270000"/>
          </a:xfrm>
          <a:prstGeom prst="straightConnector1">
            <a:avLst/>
          </a:prstGeom>
          <a:ln w="25400">
            <a:solidFill>
              <a:srgbClr val="000F7E"/>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49154EB-F046-F84A-883D-36B93624225A}"/>
              </a:ext>
            </a:extLst>
          </p:cNvPr>
          <p:cNvSpPr txBox="1"/>
          <p:nvPr/>
        </p:nvSpPr>
        <p:spPr>
          <a:xfrm>
            <a:off x="899312" y="5243177"/>
            <a:ext cx="11136704" cy="1477328"/>
          </a:xfrm>
          <a:prstGeom prst="rect">
            <a:avLst/>
          </a:prstGeom>
          <a:noFill/>
        </p:spPr>
        <p:txBody>
          <a:bodyPr wrap="square" rtlCol="0">
            <a:spAutoFit/>
          </a:bodyPr>
          <a:lstStyle/>
          <a:p>
            <a:r>
              <a:rPr lang="en-GB" dirty="0">
                <a:solidFill>
                  <a:srgbClr val="80003F"/>
                </a:solidFill>
              </a:rPr>
              <a:t>Uses:</a:t>
            </a:r>
          </a:p>
          <a:p>
            <a:pPr marL="285750" indent="-285750">
              <a:buFont typeface="Arial" panose="020B0604020202020204" pitchFamily="34" charset="0"/>
              <a:buChar char="•"/>
            </a:pPr>
            <a:r>
              <a:rPr lang="en-GB" dirty="0">
                <a:solidFill>
                  <a:srgbClr val="80003F"/>
                </a:solidFill>
              </a:rPr>
              <a:t>Quantum Chemistry (finding ground states of molecules) </a:t>
            </a:r>
          </a:p>
          <a:p>
            <a:pPr marL="285750" indent="-285750">
              <a:buFont typeface="Arial" panose="020B0604020202020204" pitchFamily="34" charset="0"/>
              <a:buChar char="•"/>
            </a:pPr>
            <a:r>
              <a:rPr lang="en-GB" dirty="0">
                <a:solidFill>
                  <a:srgbClr val="80003F"/>
                </a:solidFill>
              </a:rPr>
              <a:t>Condensed Matter (finding ground states of complex spin chains)</a:t>
            </a:r>
          </a:p>
          <a:p>
            <a:pPr marL="285750" indent="-285750">
              <a:buFont typeface="Arial" panose="020B0604020202020204" pitchFamily="34" charset="0"/>
              <a:buChar char="•"/>
            </a:pPr>
            <a:r>
              <a:rPr lang="en-GB" dirty="0">
                <a:solidFill>
                  <a:srgbClr val="0F8080"/>
                </a:solidFill>
              </a:rPr>
              <a:t>Lots of other optimization problems (where the solution is encoded as the ground state of some Hamiltonian) </a:t>
            </a:r>
          </a:p>
          <a:p>
            <a:endParaRPr lang="en-GB" dirty="0">
              <a:solidFill>
                <a:srgbClr val="80003F"/>
              </a:solidFill>
            </a:endParaRPr>
          </a:p>
        </p:txBody>
      </p:sp>
    </p:spTree>
    <p:extLst>
      <p:ext uri="{BB962C8B-B14F-4D97-AF65-F5344CB8AC3E}">
        <p14:creationId xmlns:p14="http://schemas.microsoft.com/office/powerpoint/2010/main" val="4135949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Preface: Title of my talk</a:t>
            </a:r>
            <a:endParaRPr lang="en-US" sz="4000" dirty="0">
              <a:solidFill>
                <a:schemeClr val="bg1"/>
              </a:solidFill>
            </a:endParaRPr>
          </a:p>
        </p:txBody>
      </p:sp>
      <p:sp>
        <p:nvSpPr>
          <p:cNvPr id="3" name="TextBox 2">
            <a:extLst>
              <a:ext uri="{FF2B5EF4-FFF2-40B4-BE49-F238E27FC236}">
                <a16:creationId xmlns:a16="http://schemas.microsoft.com/office/drawing/2014/main" id="{0EB5625A-E6BA-3148-B822-401FBE6627DC}"/>
              </a:ext>
            </a:extLst>
          </p:cNvPr>
          <p:cNvSpPr txBox="1"/>
          <p:nvPr/>
        </p:nvSpPr>
        <p:spPr>
          <a:xfrm>
            <a:off x="667252" y="2050648"/>
            <a:ext cx="9710057" cy="3970318"/>
          </a:xfrm>
          <a:prstGeom prst="rect">
            <a:avLst/>
          </a:prstGeom>
          <a:noFill/>
        </p:spPr>
        <p:txBody>
          <a:bodyPr wrap="square" rtlCol="0">
            <a:spAutoFit/>
          </a:bodyPr>
          <a:lstStyle/>
          <a:p>
            <a:r>
              <a:rPr lang="en-US" sz="3600" dirty="0"/>
              <a:t>An intro to:</a:t>
            </a:r>
          </a:p>
          <a:p>
            <a:endParaRPr lang="en-US" sz="3600" dirty="0"/>
          </a:p>
          <a:p>
            <a:pPr marL="342900" indent="-342900">
              <a:buFont typeface="Arial" panose="020B0604020202020204" pitchFamily="34" charset="0"/>
              <a:buChar char="•"/>
            </a:pPr>
            <a:r>
              <a:rPr lang="en-US" sz="3600" dirty="0"/>
              <a:t>Variational quantum algorithms?</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Quantum neural networks? </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Quantum machine learning?</a:t>
            </a:r>
          </a:p>
        </p:txBody>
      </p:sp>
      <p:sp>
        <p:nvSpPr>
          <p:cNvPr id="11" name="TextBox 10">
            <a:extLst>
              <a:ext uri="{FF2B5EF4-FFF2-40B4-BE49-F238E27FC236}">
                <a16:creationId xmlns:a16="http://schemas.microsoft.com/office/drawing/2014/main" id="{F6E830A4-A72B-2041-A0A2-14D1EECC90D1}"/>
              </a:ext>
            </a:extLst>
          </p:cNvPr>
          <p:cNvSpPr txBox="1"/>
          <p:nvPr/>
        </p:nvSpPr>
        <p:spPr>
          <a:xfrm>
            <a:off x="4133719" y="2036036"/>
            <a:ext cx="71965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“Any method that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optimizes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QNN (i.e. a parameterized quantum circuit)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minimizing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quantum cost function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(potentially using </a:t>
            </a: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training 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7" name="Picture 16">
            <a:extLst>
              <a:ext uri="{FF2B5EF4-FFF2-40B4-BE49-F238E27FC236}">
                <a16:creationId xmlns:a16="http://schemas.microsoft.com/office/drawing/2014/main" id="{ECA9A53B-9D91-2144-9ACD-D5BB77537D02}"/>
              </a:ext>
            </a:extLst>
          </p:cNvPr>
          <p:cNvPicPr>
            <a:picLocks noChangeAspect="1"/>
          </p:cNvPicPr>
          <p:nvPr/>
        </p:nvPicPr>
        <p:blipFill rotWithShape="1">
          <a:blip r:embed="rId3"/>
          <a:srcRect l="5585"/>
          <a:stretch/>
        </p:blipFill>
        <p:spPr>
          <a:xfrm>
            <a:off x="8720228" y="3657473"/>
            <a:ext cx="2610037" cy="1597433"/>
          </a:xfrm>
          <a:prstGeom prst="rect">
            <a:avLst/>
          </a:prstGeom>
        </p:spPr>
      </p:pic>
      <p:sp>
        <p:nvSpPr>
          <p:cNvPr id="4" name="Curved Left Arrow 3">
            <a:extLst>
              <a:ext uri="{FF2B5EF4-FFF2-40B4-BE49-F238E27FC236}">
                <a16:creationId xmlns:a16="http://schemas.microsoft.com/office/drawing/2014/main" id="{E04A9067-8541-0448-BFE2-AFB90D322AA6}"/>
              </a:ext>
            </a:extLst>
          </p:cNvPr>
          <p:cNvSpPr/>
          <p:nvPr/>
        </p:nvSpPr>
        <p:spPr>
          <a:xfrm>
            <a:off x="6523541" y="4552194"/>
            <a:ext cx="587829" cy="1405423"/>
          </a:xfrm>
          <a:prstGeom prst="curved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21" name="Curved Left Arrow 20">
            <a:extLst>
              <a:ext uri="{FF2B5EF4-FFF2-40B4-BE49-F238E27FC236}">
                <a16:creationId xmlns:a16="http://schemas.microsoft.com/office/drawing/2014/main" id="{62EDA130-64D1-1842-8F16-3EBA7B93C5CB}"/>
              </a:ext>
            </a:extLst>
          </p:cNvPr>
          <p:cNvSpPr/>
          <p:nvPr/>
        </p:nvSpPr>
        <p:spPr>
          <a:xfrm flipV="1">
            <a:off x="7382014" y="3442535"/>
            <a:ext cx="587829" cy="1186543"/>
          </a:xfrm>
          <a:prstGeom prst="curvedLeftArrow">
            <a:avLst>
              <a:gd name="adj1" fmla="val 25000"/>
              <a:gd name="adj2" fmla="val 50000"/>
              <a:gd name="adj3" fmla="val 2129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53FF8E5A-3BC3-1B4B-B6ED-9EE4BD18D149}"/>
              </a:ext>
            </a:extLst>
          </p:cNvPr>
          <p:cNvSpPr txBox="1"/>
          <p:nvPr/>
        </p:nvSpPr>
        <p:spPr>
          <a:xfrm>
            <a:off x="7367698" y="5450931"/>
            <a:ext cx="3814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39501"/>
                </a:solidFill>
                <a:effectLst/>
                <a:uLnTx/>
                <a:uFillTx/>
                <a:latin typeface="Calibri" panose="020F0502020204030204"/>
                <a:ea typeface="+mn-ea"/>
                <a:cs typeface="+mn-cs"/>
              </a:rPr>
              <a:t>This includes VQAs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39501"/>
                </a:solidFill>
                <a:effectLst/>
                <a:uLnTx/>
                <a:uFillTx/>
                <a:latin typeface="Calibri" panose="020F0502020204030204"/>
                <a:ea typeface="+mn-ea"/>
                <a:cs typeface="+mn-cs"/>
              </a:rPr>
              <a:t>+ many (but not all) QML methods</a:t>
            </a:r>
          </a:p>
        </p:txBody>
      </p:sp>
    </p:spTree>
    <p:extLst>
      <p:ext uri="{BB962C8B-B14F-4D97-AF65-F5344CB8AC3E}">
        <p14:creationId xmlns:p14="http://schemas.microsoft.com/office/powerpoint/2010/main" val="125565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 Placeholder 2">
            <a:extLst>
              <a:ext uri="{FF2B5EF4-FFF2-40B4-BE49-F238E27FC236}">
                <a16:creationId xmlns:a16="http://schemas.microsoft.com/office/drawing/2014/main" id="{78BBCD8A-EEA4-0A4B-909F-BE848C848F74}"/>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26187C4D-8ADB-DE4E-B87A-3242CE7DD2F3}"/>
              </a:ext>
            </a:extLst>
          </p:cNvPr>
          <p:cNvSpPr/>
          <p:nvPr/>
        </p:nvSpPr>
        <p:spPr>
          <a:xfrm>
            <a:off x="7661259" y="2359377"/>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17" name="Picture 16">
            <a:extLst>
              <a:ext uri="{FF2B5EF4-FFF2-40B4-BE49-F238E27FC236}">
                <a16:creationId xmlns:a16="http://schemas.microsoft.com/office/drawing/2014/main" id="{77747158-E50F-7448-96BA-FC9B4238FE04}"/>
              </a:ext>
            </a:extLst>
          </p:cNvPr>
          <p:cNvPicPr>
            <a:picLocks noChangeAspect="1"/>
          </p:cNvPicPr>
          <p:nvPr/>
        </p:nvPicPr>
        <p:blipFill>
          <a:blip r:embed="rId3"/>
          <a:stretch>
            <a:fillRect/>
          </a:stretch>
        </p:blipFill>
        <p:spPr>
          <a:xfrm>
            <a:off x="6971771" y="2117630"/>
            <a:ext cx="4829336" cy="277632"/>
          </a:xfrm>
          <a:prstGeom prst="rect">
            <a:avLst/>
          </a:prstGeom>
        </p:spPr>
      </p:pic>
      <p:grpSp>
        <p:nvGrpSpPr>
          <p:cNvPr id="7" name="Group 6">
            <a:extLst>
              <a:ext uri="{FF2B5EF4-FFF2-40B4-BE49-F238E27FC236}">
                <a16:creationId xmlns:a16="http://schemas.microsoft.com/office/drawing/2014/main" id="{19993DD6-E57A-A14F-B7CD-8BEBBA31882C}"/>
              </a:ext>
            </a:extLst>
          </p:cNvPr>
          <p:cNvGrpSpPr/>
          <p:nvPr/>
        </p:nvGrpSpPr>
        <p:grpSpPr>
          <a:xfrm>
            <a:off x="-810296" y="2753908"/>
            <a:ext cx="9629906" cy="4134609"/>
            <a:chOff x="74611" y="2974068"/>
            <a:chExt cx="11754693" cy="4542864"/>
          </a:xfrm>
        </p:grpSpPr>
        <p:sp>
          <p:nvSpPr>
            <p:cNvPr id="74" name="Text Placeholder 2">
              <a:extLst>
                <a:ext uri="{FF2B5EF4-FFF2-40B4-BE49-F238E27FC236}">
                  <a16:creationId xmlns:a16="http://schemas.microsoft.com/office/drawing/2014/main" id="{7662B0E8-EB97-1648-AA6B-93C7EA881777}"/>
                </a:ext>
              </a:extLst>
            </p:cNvPr>
            <p:cNvSpPr txBox="1">
              <a:spLocks/>
            </p:cNvSpPr>
            <p:nvPr/>
          </p:nvSpPr>
          <p:spPr>
            <a:xfrm>
              <a:off x="74611" y="2974068"/>
              <a:ext cx="11754693" cy="454286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descr="Chart, surface chart&#10;&#10;Description automatically generated">
              <a:extLst>
                <a:ext uri="{FF2B5EF4-FFF2-40B4-BE49-F238E27FC236}">
                  <a16:creationId xmlns:a16="http://schemas.microsoft.com/office/drawing/2014/main" id="{7D544E1D-046E-2C44-AF23-8D9C4D34AE38}"/>
                </a:ext>
              </a:extLst>
            </p:cNvPr>
            <p:cNvPicPr>
              <a:picLocks noChangeAspect="1"/>
            </p:cNvPicPr>
            <p:nvPr/>
          </p:nvPicPr>
          <p:blipFill>
            <a:blip r:embed="rId4"/>
            <a:stretch>
              <a:fillRect/>
            </a:stretch>
          </p:blipFill>
          <p:spPr>
            <a:xfrm>
              <a:off x="1747507" y="3144167"/>
              <a:ext cx="8427139" cy="3844463"/>
            </a:xfrm>
            <a:prstGeom prst="rect">
              <a:avLst/>
            </a:prstGeom>
          </p:spPr>
        </p:pic>
        <p:pic>
          <p:nvPicPr>
            <p:cNvPr id="18" name="Picture 17">
              <a:extLst>
                <a:ext uri="{FF2B5EF4-FFF2-40B4-BE49-F238E27FC236}">
                  <a16:creationId xmlns:a16="http://schemas.microsoft.com/office/drawing/2014/main" id="{4A5018E3-E4A3-DA42-ADC7-A0B14E891705}"/>
                </a:ext>
              </a:extLst>
            </p:cNvPr>
            <p:cNvPicPr>
              <a:picLocks noChangeAspect="1"/>
            </p:cNvPicPr>
            <p:nvPr/>
          </p:nvPicPr>
          <p:blipFill rotWithShape="1">
            <a:blip r:embed="rId3"/>
            <a:srcRect l="51183" t="-108660" r="37246" b="-98844"/>
            <a:stretch/>
          </p:blipFill>
          <p:spPr>
            <a:xfrm>
              <a:off x="8008163" y="4682773"/>
              <a:ext cx="558800" cy="853731"/>
            </a:xfrm>
            <a:prstGeom prst="rect">
              <a:avLst/>
            </a:prstGeom>
          </p:spPr>
        </p:pic>
        <p:cxnSp>
          <p:nvCxnSpPr>
            <p:cNvPr id="5" name="Straight Arrow Connector 4">
              <a:extLst>
                <a:ext uri="{FF2B5EF4-FFF2-40B4-BE49-F238E27FC236}">
                  <a16:creationId xmlns:a16="http://schemas.microsoft.com/office/drawing/2014/main" id="{843B96E0-A246-EE49-9ADB-D80EF2A62091}"/>
                </a:ext>
              </a:extLst>
            </p:cNvPr>
            <p:cNvCxnSpPr>
              <a:cxnSpLocks/>
            </p:cNvCxnSpPr>
            <p:nvPr/>
          </p:nvCxnSpPr>
          <p:spPr>
            <a:xfrm flipH="1">
              <a:off x="6437909" y="5172760"/>
              <a:ext cx="1490086" cy="34633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78D587A5-AE48-AE4D-BEEB-61718890858B}"/>
              </a:ext>
            </a:extLst>
          </p:cNvPr>
          <p:cNvSpPr/>
          <p:nvPr/>
        </p:nvSpPr>
        <p:spPr>
          <a:xfrm>
            <a:off x="7893802" y="3542767"/>
            <a:ext cx="2475905" cy="1378610"/>
          </a:xfrm>
          <a:prstGeom prst="ellipse">
            <a:avLst/>
          </a:prstGeom>
          <a:solidFill>
            <a:srgbClr val="ECECE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A1D8413-FE0D-E74B-A2F6-7C4AE708465F}"/>
              </a:ext>
            </a:extLst>
          </p:cNvPr>
          <p:cNvSpPr/>
          <p:nvPr/>
        </p:nvSpPr>
        <p:spPr>
          <a:xfrm>
            <a:off x="9131755" y="3692771"/>
            <a:ext cx="917381" cy="673167"/>
          </a:xfrm>
          <a:prstGeom prst="ellipse">
            <a:avLst/>
          </a:prstGeom>
          <a:solidFill>
            <a:srgbClr val="96D4B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64A4F165-7B54-E14A-9E64-0820D99E583E}"/>
              </a:ext>
            </a:extLst>
          </p:cNvPr>
          <p:cNvPicPr>
            <a:picLocks noChangeAspect="1"/>
          </p:cNvPicPr>
          <p:nvPr/>
        </p:nvPicPr>
        <p:blipFill rotWithShape="1">
          <a:blip r:embed="rId3"/>
          <a:srcRect l="23821" t="-94512" r="66679" b="-40716"/>
          <a:stretch/>
        </p:blipFill>
        <p:spPr>
          <a:xfrm>
            <a:off x="9451246" y="3473734"/>
            <a:ext cx="458817" cy="653065"/>
          </a:xfrm>
          <a:prstGeom prst="rect">
            <a:avLst/>
          </a:prstGeom>
        </p:spPr>
      </p:pic>
      <p:sp>
        <p:nvSpPr>
          <p:cNvPr id="11" name="Oval 10">
            <a:extLst>
              <a:ext uri="{FF2B5EF4-FFF2-40B4-BE49-F238E27FC236}">
                <a16:creationId xmlns:a16="http://schemas.microsoft.com/office/drawing/2014/main" id="{C2B15B6E-EF55-5441-94D2-F60E8CF28E60}"/>
              </a:ext>
            </a:extLst>
          </p:cNvPr>
          <p:cNvSpPr/>
          <p:nvPr/>
        </p:nvSpPr>
        <p:spPr>
          <a:xfrm>
            <a:off x="4305300" y="505488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541B03B-99D4-894E-9595-6936FEB20533}"/>
              </a:ext>
            </a:extLst>
          </p:cNvPr>
          <p:cNvSpPr/>
          <p:nvPr/>
        </p:nvSpPr>
        <p:spPr>
          <a:xfrm>
            <a:off x="9472048" y="423207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6E112DAB-11B2-734A-AE37-A2D5F1052105}"/>
              </a:ext>
            </a:extLst>
          </p:cNvPr>
          <p:cNvPicPr>
            <a:picLocks noChangeAspect="1"/>
          </p:cNvPicPr>
          <p:nvPr/>
        </p:nvPicPr>
        <p:blipFill rotWithShape="1">
          <a:blip r:embed="rId3"/>
          <a:srcRect t="1" r="80230" b="-15885"/>
          <a:stretch/>
        </p:blipFill>
        <p:spPr>
          <a:xfrm>
            <a:off x="9255061" y="4014807"/>
            <a:ext cx="654094" cy="220416"/>
          </a:xfrm>
          <a:prstGeom prst="rect">
            <a:avLst/>
          </a:prstGeom>
        </p:spPr>
      </p:pic>
      <p:sp>
        <p:nvSpPr>
          <p:cNvPr id="36" name="Oval 35">
            <a:extLst>
              <a:ext uri="{FF2B5EF4-FFF2-40B4-BE49-F238E27FC236}">
                <a16:creationId xmlns:a16="http://schemas.microsoft.com/office/drawing/2014/main" id="{7E7DC022-9E89-6F4D-A4F8-FD157C4688BC}"/>
              </a:ext>
            </a:extLst>
          </p:cNvPr>
          <p:cNvSpPr/>
          <p:nvPr/>
        </p:nvSpPr>
        <p:spPr>
          <a:xfrm>
            <a:off x="7881102" y="5028667"/>
            <a:ext cx="2475905" cy="1378610"/>
          </a:xfrm>
          <a:prstGeom prst="ellipse">
            <a:avLst/>
          </a:prstGeom>
          <a:solidFill>
            <a:srgbClr val="ECECE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867F1560-E8CF-9248-825E-75F5C5D6AEEE}"/>
              </a:ext>
            </a:extLst>
          </p:cNvPr>
          <p:cNvSpPr/>
          <p:nvPr/>
        </p:nvSpPr>
        <p:spPr>
          <a:xfrm>
            <a:off x="9119055" y="5178671"/>
            <a:ext cx="917381" cy="673167"/>
          </a:xfrm>
          <a:prstGeom prst="ellipse">
            <a:avLst/>
          </a:prstGeom>
          <a:solidFill>
            <a:srgbClr val="96D4B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D110B678-3509-004F-B80A-B8B5B500C6BC}"/>
              </a:ext>
            </a:extLst>
          </p:cNvPr>
          <p:cNvPicPr>
            <a:picLocks noChangeAspect="1"/>
          </p:cNvPicPr>
          <p:nvPr/>
        </p:nvPicPr>
        <p:blipFill rotWithShape="1">
          <a:blip r:embed="rId3"/>
          <a:srcRect l="23821" t="-94512" r="66679" b="-40716"/>
          <a:stretch/>
        </p:blipFill>
        <p:spPr>
          <a:xfrm>
            <a:off x="9438546" y="4959634"/>
            <a:ext cx="458817" cy="653065"/>
          </a:xfrm>
          <a:prstGeom prst="rect">
            <a:avLst/>
          </a:prstGeom>
        </p:spPr>
      </p:pic>
      <p:sp>
        <p:nvSpPr>
          <p:cNvPr id="39" name="Oval 38">
            <a:extLst>
              <a:ext uri="{FF2B5EF4-FFF2-40B4-BE49-F238E27FC236}">
                <a16:creationId xmlns:a16="http://schemas.microsoft.com/office/drawing/2014/main" id="{50A4C8F2-19EB-2548-88D9-99ABFCC24FC4}"/>
              </a:ext>
            </a:extLst>
          </p:cNvPr>
          <p:cNvSpPr/>
          <p:nvPr/>
        </p:nvSpPr>
        <p:spPr>
          <a:xfrm>
            <a:off x="8519548" y="607357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44A037C-F481-474A-BD05-351D546E48E7}"/>
              </a:ext>
            </a:extLst>
          </p:cNvPr>
          <p:cNvPicPr>
            <a:picLocks noChangeAspect="1"/>
          </p:cNvPicPr>
          <p:nvPr/>
        </p:nvPicPr>
        <p:blipFill rotWithShape="1">
          <a:blip r:embed="rId3"/>
          <a:srcRect t="1" r="80230" b="-15885"/>
          <a:stretch/>
        </p:blipFill>
        <p:spPr>
          <a:xfrm>
            <a:off x="8302561" y="5856307"/>
            <a:ext cx="654094" cy="220416"/>
          </a:xfrm>
          <a:prstGeom prst="rect">
            <a:avLst/>
          </a:prstGeom>
        </p:spPr>
      </p:pic>
      <p:pic>
        <p:nvPicPr>
          <p:cNvPr id="44" name="Graphic 43" descr="Close with solid fill">
            <a:extLst>
              <a:ext uri="{FF2B5EF4-FFF2-40B4-BE49-F238E27FC236}">
                <a16:creationId xmlns:a16="http://schemas.microsoft.com/office/drawing/2014/main" id="{99205F60-D244-8844-8AA9-F58A24969029}"/>
              </a:ext>
            </a:extLst>
          </p:cNvPr>
          <p:cNvPicPr>
            <a:picLocks noChangeAspect="1"/>
          </p:cNvPicPr>
          <p:nvPr/>
        </p:nvPicPr>
        <p:blipFill>
          <a:blip r:embed="rId5">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p:blipFill>
        <p:spPr>
          <a:xfrm>
            <a:off x="10389873" y="5228924"/>
            <a:ext cx="1030610" cy="1030610"/>
          </a:xfrm>
          <a:prstGeom prst="rect">
            <a:avLst/>
          </a:prstGeom>
        </p:spPr>
      </p:pic>
      <p:pic>
        <p:nvPicPr>
          <p:cNvPr id="45" name="Graphic 44" descr="Tick with solid fill">
            <a:extLst>
              <a:ext uri="{FF2B5EF4-FFF2-40B4-BE49-F238E27FC236}">
                <a16:creationId xmlns:a16="http://schemas.microsoft.com/office/drawing/2014/main" id="{A6C72B66-5E64-0441-8431-28DC670BAEEE}"/>
              </a:ext>
            </a:extLst>
          </p:cNvPr>
          <p:cNvPicPr>
            <a:picLocks noChangeAspect="1"/>
          </p:cNvPicPr>
          <p:nvPr/>
        </p:nvPicPr>
        <p:blipFill>
          <a:blip r:embed="rId7">
            <a:duotone>
              <a:schemeClr val="accent6">
                <a:shade val="45000"/>
                <a:satMod val="135000"/>
              </a:schemeClr>
              <a:prstClr val="white"/>
            </a:duotone>
            <a:extLst>
              <a:ext uri="{96DAC541-7B7A-43D3-8B79-37D633B846F1}">
                <asvg:svgBlip xmlns:asvg="http://schemas.microsoft.com/office/drawing/2016/SVG/main" r:embed="rId8"/>
              </a:ext>
            </a:extLst>
          </a:blip>
          <a:stretch>
            <a:fillRect/>
          </a:stretch>
        </p:blipFill>
        <p:spPr>
          <a:xfrm>
            <a:off x="10506850" y="3872673"/>
            <a:ext cx="817427" cy="817427"/>
          </a:xfrm>
          <a:prstGeom prst="rect">
            <a:avLst/>
          </a:prstGeom>
        </p:spPr>
      </p:pic>
      <p:sp>
        <p:nvSpPr>
          <p:cNvPr id="57" name="Title 1">
            <a:extLst>
              <a:ext uri="{FF2B5EF4-FFF2-40B4-BE49-F238E27FC236}">
                <a16:creationId xmlns:a16="http://schemas.microsoft.com/office/drawing/2014/main" id="{49E7EA65-DFC8-0546-A719-DCF835140A00}"/>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Constructing your own VQA</a:t>
            </a:r>
          </a:p>
        </p:txBody>
      </p:sp>
    </p:spTree>
    <p:extLst>
      <p:ext uri="{BB962C8B-B14F-4D97-AF65-F5344CB8AC3E}">
        <p14:creationId xmlns:p14="http://schemas.microsoft.com/office/powerpoint/2010/main" val="383959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 Placeholder 2">
            <a:extLst>
              <a:ext uri="{FF2B5EF4-FFF2-40B4-BE49-F238E27FC236}">
                <a16:creationId xmlns:a16="http://schemas.microsoft.com/office/drawing/2014/main" id="{78BBCD8A-EEA4-0A4B-909F-BE848C848F74}"/>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26187C4D-8ADB-DE4E-B87A-3242CE7DD2F3}"/>
              </a:ext>
            </a:extLst>
          </p:cNvPr>
          <p:cNvSpPr/>
          <p:nvPr/>
        </p:nvSpPr>
        <p:spPr>
          <a:xfrm>
            <a:off x="7661259" y="2359377"/>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17" name="Picture 16">
            <a:extLst>
              <a:ext uri="{FF2B5EF4-FFF2-40B4-BE49-F238E27FC236}">
                <a16:creationId xmlns:a16="http://schemas.microsoft.com/office/drawing/2014/main" id="{77747158-E50F-7448-96BA-FC9B4238FE04}"/>
              </a:ext>
            </a:extLst>
          </p:cNvPr>
          <p:cNvPicPr>
            <a:picLocks noChangeAspect="1"/>
          </p:cNvPicPr>
          <p:nvPr/>
        </p:nvPicPr>
        <p:blipFill>
          <a:blip r:embed="rId3"/>
          <a:stretch>
            <a:fillRect/>
          </a:stretch>
        </p:blipFill>
        <p:spPr>
          <a:xfrm>
            <a:off x="6971771" y="2117630"/>
            <a:ext cx="4829336" cy="277632"/>
          </a:xfrm>
          <a:prstGeom prst="rect">
            <a:avLst/>
          </a:prstGeom>
        </p:spPr>
      </p:pic>
      <p:grpSp>
        <p:nvGrpSpPr>
          <p:cNvPr id="7" name="Group 6">
            <a:extLst>
              <a:ext uri="{FF2B5EF4-FFF2-40B4-BE49-F238E27FC236}">
                <a16:creationId xmlns:a16="http://schemas.microsoft.com/office/drawing/2014/main" id="{19993DD6-E57A-A14F-B7CD-8BEBBA31882C}"/>
              </a:ext>
            </a:extLst>
          </p:cNvPr>
          <p:cNvGrpSpPr/>
          <p:nvPr/>
        </p:nvGrpSpPr>
        <p:grpSpPr>
          <a:xfrm>
            <a:off x="-810296" y="2753908"/>
            <a:ext cx="9629906" cy="4134609"/>
            <a:chOff x="74611" y="2974068"/>
            <a:chExt cx="11754693" cy="4542864"/>
          </a:xfrm>
        </p:grpSpPr>
        <p:sp>
          <p:nvSpPr>
            <p:cNvPr id="74" name="Text Placeholder 2">
              <a:extLst>
                <a:ext uri="{FF2B5EF4-FFF2-40B4-BE49-F238E27FC236}">
                  <a16:creationId xmlns:a16="http://schemas.microsoft.com/office/drawing/2014/main" id="{7662B0E8-EB97-1648-AA6B-93C7EA881777}"/>
                </a:ext>
              </a:extLst>
            </p:cNvPr>
            <p:cNvSpPr txBox="1">
              <a:spLocks/>
            </p:cNvSpPr>
            <p:nvPr/>
          </p:nvSpPr>
          <p:spPr>
            <a:xfrm>
              <a:off x="74611" y="2974068"/>
              <a:ext cx="11754693" cy="454286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descr="Chart, surface chart&#10;&#10;Description automatically generated">
              <a:extLst>
                <a:ext uri="{FF2B5EF4-FFF2-40B4-BE49-F238E27FC236}">
                  <a16:creationId xmlns:a16="http://schemas.microsoft.com/office/drawing/2014/main" id="{7D544E1D-046E-2C44-AF23-8D9C4D34AE38}"/>
                </a:ext>
              </a:extLst>
            </p:cNvPr>
            <p:cNvPicPr>
              <a:picLocks noChangeAspect="1"/>
            </p:cNvPicPr>
            <p:nvPr/>
          </p:nvPicPr>
          <p:blipFill>
            <a:blip r:embed="rId4"/>
            <a:stretch>
              <a:fillRect/>
            </a:stretch>
          </p:blipFill>
          <p:spPr>
            <a:xfrm>
              <a:off x="1747507" y="3144167"/>
              <a:ext cx="8427139" cy="3844463"/>
            </a:xfrm>
            <a:prstGeom prst="rect">
              <a:avLst/>
            </a:prstGeom>
          </p:spPr>
        </p:pic>
        <p:pic>
          <p:nvPicPr>
            <p:cNvPr id="18" name="Picture 17">
              <a:extLst>
                <a:ext uri="{FF2B5EF4-FFF2-40B4-BE49-F238E27FC236}">
                  <a16:creationId xmlns:a16="http://schemas.microsoft.com/office/drawing/2014/main" id="{4A5018E3-E4A3-DA42-ADC7-A0B14E891705}"/>
                </a:ext>
              </a:extLst>
            </p:cNvPr>
            <p:cNvPicPr>
              <a:picLocks noChangeAspect="1"/>
            </p:cNvPicPr>
            <p:nvPr/>
          </p:nvPicPr>
          <p:blipFill rotWithShape="1">
            <a:blip r:embed="rId3"/>
            <a:srcRect l="51183" t="-108660" r="37246" b="-98844"/>
            <a:stretch/>
          </p:blipFill>
          <p:spPr>
            <a:xfrm>
              <a:off x="8008163" y="4682773"/>
              <a:ext cx="558800" cy="853731"/>
            </a:xfrm>
            <a:prstGeom prst="rect">
              <a:avLst/>
            </a:prstGeom>
          </p:spPr>
        </p:pic>
        <p:cxnSp>
          <p:nvCxnSpPr>
            <p:cNvPr id="5" name="Straight Arrow Connector 4">
              <a:extLst>
                <a:ext uri="{FF2B5EF4-FFF2-40B4-BE49-F238E27FC236}">
                  <a16:creationId xmlns:a16="http://schemas.microsoft.com/office/drawing/2014/main" id="{843B96E0-A246-EE49-9ADB-D80EF2A62091}"/>
                </a:ext>
              </a:extLst>
            </p:cNvPr>
            <p:cNvCxnSpPr>
              <a:cxnSpLocks/>
            </p:cNvCxnSpPr>
            <p:nvPr/>
          </p:nvCxnSpPr>
          <p:spPr>
            <a:xfrm flipH="1">
              <a:off x="6437909" y="5172760"/>
              <a:ext cx="1490086" cy="34633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78D587A5-AE48-AE4D-BEEB-61718890858B}"/>
              </a:ext>
            </a:extLst>
          </p:cNvPr>
          <p:cNvSpPr/>
          <p:nvPr/>
        </p:nvSpPr>
        <p:spPr>
          <a:xfrm>
            <a:off x="7893802" y="3542767"/>
            <a:ext cx="2475905" cy="1378610"/>
          </a:xfrm>
          <a:prstGeom prst="ellipse">
            <a:avLst/>
          </a:prstGeom>
          <a:solidFill>
            <a:srgbClr val="ECECE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A1D8413-FE0D-E74B-A2F6-7C4AE708465F}"/>
              </a:ext>
            </a:extLst>
          </p:cNvPr>
          <p:cNvSpPr/>
          <p:nvPr/>
        </p:nvSpPr>
        <p:spPr>
          <a:xfrm>
            <a:off x="9131755" y="3692771"/>
            <a:ext cx="917381" cy="673167"/>
          </a:xfrm>
          <a:prstGeom prst="ellipse">
            <a:avLst/>
          </a:prstGeom>
          <a:solidFill>
            <a:srgbClr val="96D4B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64A4F165-7B54-E14A-9E64-0820D99E583E}"/>
              </a:ext>
            </a:extLst>
          </p:cNvPr>
          <p:cNvPicPr>
            <a:picLocks noChangeAspect="1"/>
          </p:cNvPicPr>
          <p:nvPr/>
        </p:nvPicPr>
        <p:blipFill rotWithShape="1">
          <a:blip r:embed="rId3"/>
          <a:srcRect l="23821" t="-94512" r="66679" b="-40716"/>
          <a:stretch/>
        </p:blipFill>
        <p:spPr>
          <a:xfrm>
            <a:off x="9451246" y="3473734"/>
            <a:ext cx="458817" cy="653065"/>
          </a:xfrm>
          <a:prstGeom prst="rect">
            <a:avLst/>
          </a:prstGeom>
        </p:spPr>
      </p:pic>
      <p:sp>
        <p:nvSpPr>
          <p:cNvPr id="11" name="Oval 10">
            <a:extLst>
              <a:ext uri="{FF2B5EF4-FFF2-40B4-BE49-F238E27FC236}">
                <a16:creationId xmlns:a16="http://schemas.microsoft.com/office/drawing/2014/main" id="{C2B15B6E-EF55-5441-94D2-F60E8CF28E60}"/>
              </a:ext>
            </a:extLst>
          </p:cNvPr>
          <p:cNvSpPr/>
          <p:nvPr/>
        </p:nvSpPr>
        <p:spPr>
          <a:xfrm>
            <a:off x="4305300" y="5054889"/>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541B03B-99D4-894E-9595-6936FEB20533}"/>
              </a:ext>
            </a:extLst>
          </p:cNvPr>
          <p:cNvSpPr/>
          <p:nvPr/>
        </p:nvSpPr>
        <p:spPr>
          <a:xfrm>
            <a:off x="9472048" y="423207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6E112DAB-11B2-734A-AE37-A2D5F1052105}"/>
              </a:ext>
            </a:extLst>
          </p:cNvPr>
          <p:cNvPicPr>
            <a:picLocks noChangeAspect="1"/>
          </p:cNvPicPr>
          <p:nvPr/>
        </p:nvPicPr>
        <p:blipFill rotWithShape="1">
          <a:blip r:embed="rId3"/>
          <a:srcRect t="1" r="80230" b="-15885"/>
          <a:stretch/>
        </p:blipFill>
        <p:spPr>
          <a:xfrm>
            <a:off x="9255061" y="4014807"/>
            <a:ext cx="654094" cy="220416"/>
          </a:xfrm>
          <a:prstGeom prst="rect">
            <a:avLst/>
          </a:prstGeom>
        </p:spPr>
      </p:pic>
      <p:sp>
        <p:nvSpPr>
          <p:cNvPr id="36" name="Oval 35">
            <a:extLst>
              <a:ext uri="{FF2B5EF4-FFF2-40B4-BE49-F238E27FC236}">
                <a16:creationId xmlns:a16="http://schemas.microsoft.com/office/drawing/2014/main" id="{7E7DC022-9E89-6F4D-A4F8-FD157C4688BC}"/>
              </a:ext>
            </a:extLst>
          </p:cNvPr>
          <p:cNvSpPr/>
          <p:nvPr/>
        </p:nvSpPr>
        <p:spPr>
          <a:xfrm>
            <a:off x="7881102" y="5028667"/>
            <a:ext cx="2475905" cy="1378610"/>
          </a:xfrm>
          <a:prstGeom prst="ellipse">
            <a:avLst/>
          </a:prstGeom>
          <a:solidFill>
            <a:srgbClr val="ECECE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867F1560-E8CF-9248-825E-75F5C5D6AEEE}"/>
              </a:ext>
            </a:extLst>
          </p:cNvPr>
          <p:cNvSpPr/>
          <p:nvPr/>
        </p:nvSpPr>
        <p:spPr>
          <a:xfrm>
            <a:off x="9119055" y="5178671"/>
            <a:ext cx="917381" cy="673167"/>
          </a:xfrm>
          <a:prstGeom prst="ellipse">
            <a:avLst/>
          </a:prstGeom>
          <a:solidFill>
            <a:srgbClr val="96D4B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D110B678-3509-004F-B80A-B8B5B500C6BC}"/>
              </a:ext>
            </a:extLst>
          </p:cNvPr>
          <p:cNvPicPr>
            <a:picLocks noChangeAspect="1"/>
          </p:cNvPicPr>
          <p:nvPr/>
        </p:nvPicPr>
        <p:blipFill rotWithShape="1">
          <a:blip r:embed="rId3"/>
          <a:srcRect l="23821" t="-94512" r="66679" b="-40716"/>
          <a:stretch/>
        </p:blipFill>
        <p:spPr>
          <a:xfrm>
            <a:off x="9438546" y="4959634"/>
            <a:ext cx="458817" cy="653065"/>
          </a:xfrm>
          <a:prstGeom prst="rect">
            <a:avLst/>
          </a:prstGeom>
        </p:spPr>
      </p:pic>
      <p:sp>
        <p:nvSpPr>
          <p:cNvPr id="39" name="Oval 38">
            <a:extLst>
              <a:ext uri="{FF2B5EF4-FFF2-40B4-BE49-F238E27FC236}">
                <a16:creationId xmlns:a16="http://schemas.microsoft.com/office/drawing/2014/main" id="{50A4C8F2-19EB-2548-88D9-99ABFCC24FC4}"/>
              </a:ext>
            </a:extLst>
          </p:cNvPr>
          <p:cNvSpPr/>
          <p:nvPr/>
        </p:nvSpPr>
        <p:spPr>
          <a:xfrm>
            <a:off x="8519548" y="607357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44A037C-F481-474A-BD05-351D546E48E7}"/>
              </a:ext>
            </a:extLst>
          </p:cNvPr>
          <p:cNvPicPr>
            <a:picLocks noChangeAspect="1"/>
          </p:cNvPicPr>
          <p:nvPr/>
        </p:nvPicPr>
        <p:blipFill rotWithShape="1">
          <a:blip r:embed="rId3"/>
          <a:srcRect t="1" r="80230" b="-15885"/>
          <a:stretch/>
        </p:blipFill>
        <p:spPr>
          <a:xfrm>
            <a:off x="8302561" y="5856307"/>
            <a:ext cx="654094" cy="220416"/>
          </a:xfrm>
          <a:prstGeom prst="rect">
            <a:avLst/>
          </a:prstGeom>
        </p:spPr>
      </p:pic>
      <p:pic>
        <p:nvPicPr>
          <p:cNvPr id="44" name="Graphic 43" descr="Close with solid fill">
            <a:extLst>
              <a:ext uri="{FF2B5EF4-FFF2-40B4-BE49-F238E27FC236}">
                <a16:creationId xmlns:a16="http://schemas.microsoft.com/office/drawing/2014/main" id="{99205F60-D244-8844-8AA9-F58A24969029}"/>
              </a:ext>
            </a:extLst>
          </p:cNvPr>
          <p:cNvPicPr>
            <a:picLocks noChangeAspect="1"/>
          </p:cNvPicPr>
          <p:nvPr/>
        </p:nvPicPr>
        <p:blipFill>
          <a:blip r:embed="rId5">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p:blipFill>
        <p:spPr>
          <a:xfrm>
            <a:off x="10389873" y="5228924"/>
            <a:ext cx="1030610" cy="1030610"/>
          </a:xfrm>
          <a:prstGeom prst="rect">
            <a:avLst/>
          </a:prstGeom>
        </p:spPr>
      </p:pic>
      <p:pic>
        <p:nvPicPr>
          <p:cNvPr id="45" name="Graphic 44" descr="Tick with solid fill">
            <a:extLst>
              <a:ext uri="{FF2B5EF4-FFF2-40B4-BE49-F238E27FC236}">
                <a16:creationId xmlns:a16="http://schemas.microsoft.com/office/drawing/2014/main" id="{A6C72B66-5E64-0441-8431-28DC670BAEEE}"/>
              </a:ext>
            </a:extLst>
          </p:cNvPr>
          <p:cNvPicPr>
            <a:picLocks noChangeAspect="1"/>
          </p:cNvPicPr>
          <p:nvPr/>
        </p:nvPicPr>
        <p:blipFill>
          <a:blip r:embed="rId7">
            <a:duotone>
              <a:schemeClr val="accent6">
                <a:shade val="45000"/>
                <a:satMod val="135000"/>
              </a:schemeClr>
              <a:prstClr val="white"/>
            </a:duotone>
            <a:extLst>
              <a:ext uri="{96DAC541-7B7A-43D3-8B79-37D633B846F1}">
                <asvg:svgBlip xmlns:asvg="http://schemas.microsoft.com/office/drawing/2016/SVG/main" r:embed="rId8"/>
              </a:ext>
            </a:extLst>
          </a:blip>
          <a:stretch>
            <a:fillRect/>
          </a:stretch>
        </p:blipFill>
        <p:spPr>
          <a:xfrm>
            <a:off x="10506850" y="3872673"/>
            <a:ext cx="817427" cy="817427"/>
          </a:xfrm>
          <a:prstGeom prst="rect">
            <a:avLst/>
          </a:prstGeom>
        </p:spPr>
      </p:pic>
      <p:sp>
        <p:nvSpPr>
          <p:cNvPr id="57" name="Title 1">
            <a:extLst>
              <a:ext uri="{FF2B5EF4-FFF2-40B4-BE49-F238E27FC236}">
                <a16:creationId xmlns:a16="http://schemas.microsoft.com/office/drawing/2014/main" id="{49E7EA65-DFC8-0546-A719-DCF835140A00}"/>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Constructing your own VQA</a:t>
            </a:r>
          </a:p>
        </p:txBody>
      </p:sp>
      <p:sp>
        <p:nvSpPr>
          <p:cNvPr id="31" name="TextBox 30">
            <a:extLst>
              <a:ext uri="{FF2B5EF4-FFF2-40B4-BE49-F238E27FC236}">
                <a16:creationId xmlns:a16="http://schemas.microsoft.com/office/drawing/2014/main" id="{9BBA8BE8-E6BB-9F42-B66B-A698EB6309E5}"/>
              </a:ext>
            </a:extLst>
          </p:cNvPr>
          <p:cNvSpPr txBox="1"/>
          <p:nvPr/>
        </p:nvSpPr>
        <p:spPr>
          <a:xfrm>
            <a:off x="9249364" y="2444767"/>
            <a:ext cx="288521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97F6D"/>
                </a:solidFill>
                <a:latin typeface="Calibri" panose="020F0502020204030204"/>
              </a:rPr>
              <a:t>e.g. for learning the ground state of a Hamiltonian this</a:t>
            </a:r>
            <a:r>
              <a:rPr lang="en-US" sz="1400" i="1" dirty="0">
                <a:solidFill>
                  <a:srgbClr val="597F6D"/>
                </a:solidFill>
                <a:latin typeface="Calibri" panose="020F0502020204030204"/>
              </a:rPr>
              <a:t> </a:t>
            </a:r>
            <a:r>
              <a:rPr lang="en-US" sz="1400" dirty="0">
                <a:solidFill>
                  <a:srgbClr val="597F6D"/>
                </a:solidFill>
                <a:latin typeface="Calibri" panose="020F0502020204030204"/>
              </a:rPr>
              <a:t>is just the set of </a:t>
            </a:r>
            <a:r>
              <a:rPr lang="en-US" sz="1400" dirty="0" err="1">
                <a:solidFill>
                  <a:srgbClr val="597F6D"/>
                </a:solidFill>
                <a:latin typeface="Calibri" panose="020F0502020204030204"/>
              </a:rPr>
              <a:t>unitaries</a:t>
            </a:r>
            <a:r>
              <a:rPr lang="en-US" sz="1400" dirty="0">
                <a:solidFill>
                  <a:srgbClr val="597F6D"/>
                </a:solidFill>
                <a:latin typeface="Calibri" panose="020F0502020204030204"/>
              </a:rPr>
              <a:t> that prepare the ground state from the all zero state.</a:t>
            </a:r>
            <a:endParaRPr lang="en-US" sz="1400" i="1"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87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 Placeholder 2">
            <a:extLst>
              <a:ext uri="{FF2B5EF4-FFF2-40B4-BE49-F238E27FC236}">
                <a16:creationId xmlns:a16="http://schemas.microsoft.com/office/drawing/2014/main" id="{78BBCD8A-EEA4-0A4B-909F-BE848C848F74}"/>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26187C4D-8ADB-DE4E-B87A-3242CE7DD2F3}"/>
              </a:ext>
            </a:extLst>
          </p:cNvPr>
          <p:cNvSpPr/>
          <p:nvPr/>
        </p:nvSpPr>
        <p:spPr>
          <a:xfrm>
            <a:off x="10093927" y="1835245"/>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
        <p:nvSpPr>
          <p:cNvPr id="57" name="Title 1">
            <a:extLst>
              <a:ext uri="{FF2B5EF4-FFF2-40B4-BE49-F238E27FC236}">
                <a16:creationId xmlns:a16="http://schemas.microsoft.com/office/drawing/2014/main" id="{49E7EA65-DFC8-0546-A719-DCF835140A00}"/>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Constructing your own VQA</a:t>
            </a:r>
          </a:p>
        </p:txBody>
      </p:sp>
      <p:pic>
        <p:nvPicPr>
          <p:cNvPr id="31" name="Picture 30">
            <a:extLst>
              <a:ext uri="{FF2B5EF4-FFF2-40B4-BE49-F238E27FC236}">
                <a16:creationId xmlns:a16="http://schemas.microsoft.com/office/drawing/2014/main" id="{CD36E997-EBC2-AE4E-A97B-E4FC6FC9723B}"/>
              </a:ext>
            </a:extLst>
          </p:cNvPr>
          <p:cNvPicPr>
            <a:picLocks noChangeAspect="1"/>
          </p:cNvPicPr>
          <p:nvPr/>
        </p:nvPicPr>
        <p:blipFill>
          <a:blip r:embed="rId3"/>
          <a:stretch>
            <a:fillRect/>
          </a:stretch>
        </p:blipFill>
        <p:spPr>
          <a:xfrm>
            <a:off x="7283408" y="2106811"/>
            <a:ext cx="2692400" cy="287867"/>
          </a:xfrm>
          <a:prstGeom prst="rect">
            <a:avLst/>
          </a:prstGeom>
        </p:spPr>
      </p:pic>
      <p:sp>
        <p:nvSpPr>
          <p:cNvPr id="2" name="TextBox 1">
            <a:extLst>
              <a:ext uri="{FF2B5EF4-FFF2-40B4-BE49-F238E27FC236}">
                <a16:creationId xmlns:a16="http://schemas.microsoft.com/office/drawing/2014/main" id="{21F250DD-BB33-DC48-85D3-0B7F5C30BCC9}"/>
              </a:ext>
            </a:extLst>
          </p:cNvPr>
          <p:cNvSpPr txBox="1"/>
          <p:nvPr/>
        </p:nvSpPr>
        <p:spPr>
          <a:xfrm>
            <a:off x="4326065" y="2963312"/>
            <a:ext cx="4572000" cy="646331"/>
          </a:xfrm>
          <a:prstGeom prst="rect">
            <a:avLst/>
          </a:prstGeom>
          <a:noFill/>
        </p:spPr>
        <p:txBody>
          <a:bodyPr wrap="square" rtlCol="0">
            <a:spAutoFit/>
          </a:bodyPr>
          <a:lstStyle/>
          <a:p>
            <a:r>
              <a:rPr lang="en-US" dirty="0">
                <a:solidFill>
                  <a:srgbClr val="80003F"/>
                </a:solidFill>
              </a:rPr>
              <a:t>If the minimum of your cost function is 0 then condition to be faithful simplifies to </a:t>
            </a:r>
          </a:p>
        </p:txBody>
      </p:sp>
      <p:cxnSp>
        <p:nvCxnSpPr>
          <p:cNvPr id="4" name="Straight Arrow Connector 3">
            <a:extLst>
              <a:ext uri="{FF2B5EF4-FFF2-40B4-BE49-F238E27FC236}">
                <a16:creationId xmlns:a16="http://schemas.microsoft.com/office/drawing/2014/main" id="{798C92C6-7659-C649-935F-627910081A1C}"/>
              </a:ext>
            </a:extLst>
          </p:cNvPr>
          <p:cNvCxnSpPr/>
          <p:nvPr/>
        </p:nvCxnSpPr>
        <p:spPr>
          <a:xfrm flipV="1">
            <a:off x="7283408" y="2481278"/>
            <a:ext cx="563032" cy="440245"/>
          </a:xfrm>
          <a:prstGeom prst="straightConnector1">
            <a:avLst/>
          </a:prstGeom>
          <a:ln w="19050">
            <a:solidFill>
              <a:srgbClr val="80003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498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Diagram, schematic&#10;&#10;Description automatically generated">
            <a:extLst>
              <a:ext uri="{FF2B5EF4-FFF2-40B4-BE49-F238E27FC236}">
                <a16:creationId xmlns:a16="http://schemas.microsoft.com/office/drawing/2014/main" id="{E3523450-2FEC-3F49-B32E-82967D3B7AA0}"/>
              </a:ext>
            </a:extLst>
          </p:cNvPr>
          <p:cNvPicPr>
            <a:picLocks noChangeAspect="1"/>
          </p:cNvPicPr>
          <p:nvPr/>
        </p:nvPicPr>
        <p:blipFill rotWithShape="1">
          <a:blip r:embed="rId3"/>
          <a:srcRect l="2543" t="18765" r="3895" b="20672"/>
          <a:stretch/>
        </p:blipFill>
        <p:spPr>
          <a:xfrm>
            <a:off x="9209834" y="5727192"/>
            <a:ext cx="2409125" cy="620026"/>
          </a:xfrm>
          <a:prstGeom prst="rect">
            <a:avLst/>
          </a:prstGeom>
        </p:spPr>
      </p:pic>
      <p:pic>
        <p:nvPicPr>
          <p:cNvPr id="51" name="Picture 50" descr="Diagram, schematic&#10;&#10;Description automatically generated">
            <a:extLst>
              <a:ext uri="{FF2B5EF4-FFF2-40B4-BE49-F238E27FC236}">
                <a16:creationId xmlns:a16="http://schemas.microsoft.com/office/drawing/2014/main" id="{8976E9CE-9335-FA40-B4A7-18F10E36510A}"/>
              </a:ext>
            </a:extLst>
          </p:cNvPr>
          <p:cNvPicPr>
            <a:picLocks noChangeAspect="1"/>
          </p:cNvPicPr>
          <p:nvPr/>
        </p:nvPicPr>
        <p:blipFill rotWithShape="1">
          <a:blip r:embed="rId3"/>
          <a:srcRect l="2543" t="18765" r="3895" b="20672"/>
          <a:stretch/>
        </p:blipFill>
        <p:spPr>
          <a:xfrm>
            <a:off x="6751720" y="5727192"/>
            <a:ext cx="2409125" cy="620026"/>
          </a:xfrm>
          <a:prstGeom prst="rect">
            <a:avLst/>
          </a:prstGeom>
        </p:spPr>
      </p:pic>
      <p:pic>
        <p:nvPicPr>
          <p:cNvPr id="52" name="Picture 51" descr="Diagram, schematic&#10;&#10;Description automatically generated">
            <a:extLst>
              <a:ext uri="{FF2B5EF4-FFF2-40B4-BE49-F238E27FC236}">
                <a16:creationId xmlns:a16="http://schemas.microsoft.com/office/drawing/2014/main" id="{D945850F-DC17-864D-975D-7DE162596EEF}"/>
              </a:ext>
            </a:extLst>
          </p:cNvPr>
          <p:cNvPicPr>
            <a:picLocks noChangeAspect="1"/>
          </p:cNvPicPr>
          <p:nvPr/>
        </p:nvPicPr>
        <p:blipFill rotWithShape="1">
          <a:blip r:embed="rId3"/>
          <a:srcRect l="2543" t="18765" r="3895" b="20672"/>
          <a:stretch/>
        </p:blipFill>
        <p:spPr>
          <a:xfrm>
            <a:off x="6751719" y="5041502"/>
            <a:ext cx="2409125" cy="620026"/>
          </a:xfrm>
          <a:prstGeom prst="rect">
            <a:avLst/>
          </a:prstGeom>
        </p:spPr>
      </p:pic>
      <p:pic>
        <p:nvPicPr>
          <p:cNvPr id="53" name="Picture 52" descr="Diagram, schematic&#10;&#10;Description automatically generated">
            <a:extLst>
              <a:ext uri="{FF2B5EF4-FFF2-40B4-BE49-F238E27FC236}">
                <a16:creationId xmlns:a16="http://schemas.microsoft.com/office/drawing/2014/main" id="{A3067F6B-C38B-1943-B838-7B821E441785}"/>
              </a:ext>
            </a:extLst>
          </p:cNvPr>
          <p:cNvPicPr>
            <a:picLocks noChangeAspect="1"/>
          </p:cNvPicPr>
          <p:nvPr/>
        </p:nvPicPr>
        <p:blipFill rotWithShape="1">
          <a:blip r:embed="rId3"/>
          <a:srcRect l="2543" t="18765" r="3895" b="20672"/>
          <a:stretch/>
        </p:blipFill>
        <p:spPr>
          <a:xfrm>
            <a:off x="9198748" y="5041502"/>
            <a:ext cx="2409125" cy="620026"/>
          </a:xfrm>
          <a:prstGeom prst="rect">
            <a:avLst/>
          </a:prstGeom>
        </p:spPr>
      </p:pic>
      <p:pic>
        <p:nvPicPr>
          <p:cNvPr id="54" name="Picture 53" descr="Diagram, schematic&#10;&#10;Description automatically generated">
            <a:extLst>
              <a:ext uri="{FF2B5EF4-FFF2-40B4-BE49-F238E27FC236}">
                <a16:creationId xmlns:a16="http://schemas.microsoft.com/office/drawing/2014/main" id="{0BCA5C0E-82FB-764B-839E-1371E58FA97D}"/>
              </a:ext>
            </a:extLst>
          </p:cNvPr>
          <p:cNvPicPr>
            <a:picLocks noChangeAspect="1"/>
          </p:cNvPicPr>
          <p:nvPr/>
        </p:nvPicPr>
        <p:blipFill rotWithShape="1">
          <a:blip r:embed="rId3"/>
          <a:srcRect l="2543" t="18765" r="3895" b="20672"/>
          <a:stretch/>
        </p:blipFill>
        <p:spPr>
          <a:xfrm>
            <a:off x="9198748" y="4372489"/>
            <a:ext cx="2409125" cy="620026"/>
          </a:xfrm>
          <a:prstGeom prst="rect">
            <a:avLst/>
          </a:prstGeom>
        </p:spPr>
      </p:pic>
      <p:pic>
        <p:nvPicPr>
          <p:cNvPr id="55" name="Picture 54" descr="Diagram, schematic&#10;&#10;Description automatically generated">
            <a:extLst>
              <a:ext uri="{FF2B5EF4-FFF2-40B4-BE49-F238E27FC236}">
                <a16:creationId xmlns:a16="http://schemas.microsoft.com/office/drawing/2014/main" id="{EB138AF9-72A3-5145-B9A0-D4C9C5CB4A79}"/>
              </a:ext>
            </a:extLst>
          </p:cNvPr>
          <p:cNvPicPr>
            <a:picLocks noChangeAspect="1"/>
          </p:cNvPicPr>
          <p:nvPr/>
        </p:nvPicPr>
        <p:blipFill rotWithShape="1">
          <a:blip r:embed="rId3"/>
          <a:srcRect l="2543" t="18765" r="3895" b="20672"/>
          <a:stretch/>
        </p:blipFill>
        <p:spPr>
          <a:xfrm>
            <a:off x="6740636" y="4346951"/>
            <a:ext cx="2409125" cy="620026"/>
          </a:xfrm>
          <a:prstGeom prst="rect">
            <a:avLst/>
          </a:prstGeom>
        </p:spPr>
      </p:pic>
      <p:pic>
        <p:nvPicPr>
          <p:cNvPr id="56" name="Picture 55" descr="Diagram, schematic&#10;&#10;Description automatically generated">
            <a:extLst>
              <a:ext uri="{FF2B5EF4-FFF2-40B4-BE49-F238E27FC236}">
                <a16:creationId xmlns:a16="http://schemas.microsoft.com/office/drawing/2014/main" id="{4A411F4F-84DC-CC40-AF98-09900F75CCAA}"/>
              </a:ext>
            </a:extLst>
          </p:cNvPr>
          <p:cNvPicPr>
            <a:picLocks noChangeAspect="1"/>
          </p:cNvPicPr>
          <p:nvPr/>
        </p:nvPicPr>
        <p:blipFill rotWithShape="1">
          <a:blip r:embed="rId3"/>
          <a:srcRect l="2543" t="18765" r="3895" b="20672"/>
          <a:stretch/>
        </p:blipFill>
        <p:spPr>
          <a:xfrm>
            <a:off x="6751719" y="3661609"/>
            <a:ext cx="2409125" cy="620026"/>
          </a:xfrm>
          <a:prstGeom prst="rect">
            <a:avLst/>
          </a:prstGeom>
        </p:spPr>
      </p:pic>
      <p:pic>
        <p:nvPicPr>
          <p:cNvPr id="58" name="Picture 57" descr="Diagram, schematic&#10;&#10;Description automatically generated">
            <a:extLst>
              <a:ext uri="{FF2B5EF4-FFF2-40B4-BE49-F238E27FC236}">
                <a16:creationId xmlns:a16="http://schemas.microsoft.com/office/drawing/2014/main" id="{AA566E94-E9A8-C844-BAB7-2E5FF939ACFA}"/>
              </a:ext>
            </a:extLst>
          </p:cNvPr>
          <p:cNvPicPr>
            <a:picLocks noChangeAspect="1"/>
          </p:cNvPicPr>
          <p:nvPr/>
        </p:nvPicPr>
        <p:blipFill rotWithShape="1">
          <a:blip r:embed="rId3"/>
          <a:srcRect l="2543" t="18765" r="3895" b="20672"/>
          <a:stretch/>
        </p:blipFill>
        <p:spPr>
          <a:xfrm>
            <a:off x="9198747" y="3658049"/>
            <a:ext cx="2409125" cy="620026"/>
          </a:xfrm>
          <a:prstGeom prst="rect">
            <a:avLst/>
          </a:prstGeom>
        </p:spPr>
      </p:pic>
      <p:pic>
        <p:nvPicPr>
          <p:cNvPr id="63" name="Picture 62">
            <a:extLst>
              <a:ext uri="{FF2B5EF4-FFF2-40B4-BE49-F238E27FC236}">
                <a16:creationId xmlns:a16="http://schemas.microsoft.com/office/drawing/2014/main" id="{BABBAFC2-C1F5-594B-AB7B-66DC731988CD}"/>
              </a:ext>
            </a:extLst>
          </p:cNvPr>
          <p:cNvPicPr>
            <a:picLocks noChangeAspect="1"/>
          </p:cNvPicPr>
          <p:nvPr/>
        </p:nvPicPr>
        <p:blipFill rotWithShape="1">
          <a:blip r:embed="rId4"/>
          <a:srcRect l="5585"/>
          <a:stretch/>
        </p:blipFill>
        <p:spPr>
          <a:xfrm>
            <a:off x="1805505" y="5206240"/>
            <a:ext cx="1398970" cy="856218"/>
          </a:xfrm>
          <a:prstGeom prst="rect">
            <a:avLst/>
          </a:prstGeom>
        </p:spPr>
      </p:pic>
      <p:pic>
        <p:nvPicPr>
          <p:cNvPr id="64" name="Picture 63">
            <a:extLst>
              <a:ext uri="{FF2B5EF4-FFF2-40B4-BE49-F238E27FC236}">
                <a16:creationId xmlns:a16="http://schemas.microsoft.com/office/drawing/2014/main" id="{9D4538C1-884D-C142-8C2D-418F45406776}"/>
              </a:ext>
            </a:extLst>
          </p:cNvPr>
          <p:cNvPicPr>
            <a:picLocks noChangeAspect="1"/>
          </p:cNvPicPr>
          <p:nvPr/>
        </p:nvPicPr>
        <p:blipFill rotWithShape="1">
          <a:blip r:embed="rId4"/>
          <a:srcRect l="5585" r="52825"/>
          <a:stretch/>
        </p:blipFill>
        <p:spPr>
          <a:xfrm>
            <a:off x="4243979" y="5193540"/>
            <a:ext cx="616246" cy="856218"/>
          </a:xfrm>
          <a:prstGeom prst="rect">
            <a:avLst/>
          </a:prstGeom>
        </p:spPr>
      </p:pic>
      <p:pic>
        <p:nvPicPr>
          <p:cNvPr id="65" name="Picture 64">
            <a:extLst>
              <a:ext uri="{FF2B5EF4-FFF2-40B4-BE49-F238E27FC236}">
                <a16:creationId xmlns:a16="http://schemas.microsoft.com/office/drawing/2014/main" id="{3B83E268-666F-864B-8902-37D1417F3DDF}"/>
              </a:ext>
            </a:extLst>
          </p:cNvPr>
          <p:cNvPicPr>
            <a:picLocks noChangeAspect="1"/>
          </p:cNvPicPr>
          <p:nvPr/>
        </p:nvPicPr>
        <p:blipFill rotWithShape="1">
          <a:blip r:embed="rId4"/>
          <a:srcRect l="47175"/>
          <a:stretch/>
        </p:blipFill>
        <p:spPr>
          <a:xfrm rot="10800000">
            <a:off x="3470801" y="5165533"/>
            <a:ext cx="782725" cy="856218"/>
          </a:xfrm>
          <a:prstGeom prst="rect">
            <a:avLst/>
          </a:prstGeom>
        </p:spPr>
      </p:pic>
      <p:sp>
        <p:nvSpPr>
          <p:cNvPr id="67" name="Rounded Rectangle 66">
            <a:extLst>
              <a:ext uri="{FF2B5EF4-FFF2-40B4-BE49-F238E27FC236}">
                <a16:creationId xmlns:a16="http://schemas.microsoft.com/office/drawing/2014/main" id="{AC9E86DC-9196-F542-85E7-C587EA681AA6}"/>
              </a:ext>
            </a:extLst>
          </p:cNvPr>
          <p:cNvSpPr/>
          <p:nvPr/>
        </p:nvSpPr>
        <p:spPr>
          <a:xfrm>
            <a:off x="1544041" y="5136658"/>
            <a:ext cx="3590223" cy="1013492"/>
          </a:xfrm>
          <a:prstGeom prst="roundRect">
            <a:avLst/>
          </a:prstGeom>
          <a:solidFill>
            <a:srgbClr val="4A8522">
              <a:alpha val="5000"/>
            </a:srgbClr>
          </a:solidFill>
          <a:ln w="44450">
            <a:solidFill>
              <a:srgbClr val="4A8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8" name="Graphic 67" descr="Tick with solid fill">
            <a:extLst>
              <a:ext uri="{FF2B5EF4-FFF2-40B4-BE49-F238E27FC236}">
                <a16:creationId xmlns:a16="http://schemas.microsoft.com/office/drawing/2014/main" id="{43B79A21-9814-CD42-A46F-0EA6010DFB10}"/>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561208" y="5252814"/>
            <a:ext cx="817427" cy="817427"/>
          </a:xfrm>
          <a:prstGeom prst="rect">
            <a:avLst/>
          </a:prstGeom>
        </p:spPr>
      </p:pic>
      <p:pic>
        <p:nvPicPr>
          <p:cNvPr id="69" name="Graphic 68" descr="Close with solid fill">
            <a:extLst>
              <a:ext uri="{FF2B5EF4-FFF2-40B4-BE49-F238E27FC236}">
                <a16:creationId xmlns:a16="http://schemas.microsoft.com/office/drawing/2014/main" id="{C2D97480-AE89-DD43-97B5-087D42F9F4BC}"/>
              </a:ext>
            </a:extLst>
          </p:cNvPr>
          <p:cNvPicPr>
            <a:picLocks noChangeAspect="1"/>
          </p:cNvPicPr>
          <p:nvPr/>
        </p:nvPicPr>
        <p:blipFill>
          <a:blip r:embed="rId7">
            <a:duotone>
              <a:schemeClr val="accent2">
                <a:shade val="45000"/>
                <a:satMod val="135000"/>
              </a:schemeClr>
              <a:prstClr val="white"/>
            </a:duotone>
            <a:extLst>
              <a:ext uri="{96DAC541-7B7A-43D3-8B79-37D633B846F1}">
                <asvg:svgBlip xmlns:asvg="http://schemas.microsoft.com/office/drawing/2016/SVG/main" r:embed="rId8"/>
              </a:ext>
            </a:extLst>
          </a:blip>
          <a:stretch>
            <a:fillRect/>
          </a:stretch>
        </p:blipFill>
        <p:spPr>
          <a:xfrm>
            <a:off x="5365765" y="5136658"/>
            <a:ext cx="1030610" cy="1030610"/>
          </a:xfrm>
          <a:prstGeom prst="rect">
            <a:avLst/>
          </a:prstGeom>
        </p:spPr>
      </p:pic>
      <p:sp>
        <p:nvSpPr>
          <p:cNvPr id="70" name="Rounded Rectangle 69">
            <a:extLst>
              <a:ext uri="{FF2B5EF4-FFF2-40B4-BE49-F238E27FC236}">
                <a16:creationId xmlns:a16="http://schemas.microsoft.com/office/drawing/2014/main" id="{4CB61663-A5F1-8A48-BC44-8A6B609744B4}"/>
              </a:ext>
            </a:extLst>
          </p:cNvPr>
          <p:cNvSpPr/>
          <p:nvPr/>
        </p:nvSpPr>
        <p:spPr>
          <a:xfrm>
            <a:off x="6604524" y="3529671"/>
            <a:ext cx="5196583" cy="2889316"/>
          </a:xfrm>
          <a:prstGeom prst="roundRect">
            <a:avLst/>
          </a:prstGeom>
          <a:solidFill>
            <a:srgbClr val="BE5107">
              <a:alpha val="5000"/>
            </a:srgbClr>
          </a:solidFill>
          <a:ln w="44450">
            <a:solidFill>
              <a:srgbClr val="BE5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4016D54-D069-764E-83E6-6B9C26CD298F}"/>
              </a:ext>
            </a:extLst>
          </p:cNvPr>
          <p:cNvSpPr txBox="1"/>
          <p:nvPr/>
        </p:nvSpPr>
        <p:spPr>
          <a:xfrm>
            <a:off x="2071648" y="3346386"/>
            <a:ext cx="26472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Requires only a few short depth circuits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E10F341D-E012-4E4C-A231-7D1F64C5973E}"/>
              </a:ext>
            </a:extLst>
          </p:cNvPr>
          <p:cNvPicPr>
            <a:picLocks noChangeAspect="1"/>
          </p:cNvPicPr>
          <p:nvPr/>
        </p:nvPicPr>
        <p:blipFill>
          <a:blip r:embed="rId9"/>
          <a:stretch>
            <a:fillRect/>
          </a:stretch>
        </p:blipFill>
        <p:spPr>
          <a:xfrm>
            <a:off x="2382887" y="4110948"/>
            <a:ext cx="1219200" cy="241300"/>
          </a:xfrm>
          <a:prstGeom prst="rect">
            <a:avLst/>
          </a:prstGeom>
        </p:spPr>
      </p:pic>
      <p:pic>
        <p:nvPicPr>
          <p:cNvPr id="23" name="Picture 22">
            <a:extLst>
              <a:ext uri="{FF2B5EF4-FFF2-40B4-BE49-F238E27FC236}">
                <a16:creationId xmlns:a16="http://schemas.microsoft.com/office/drawing/2014/main" id="{14895800-F208-FD47-ABFB-48E3D56E6637}"/>
              </a:ext>
            </a:extLst>
          </p:cNvPr>
          <p:cNvPicPr>
            <a:picLocks noChangeAspect="1"/>
          </p:cNvPicPr>
          <p:nvPr/>
        </p:nvPicPr>
        <p:blipFill>
          <a:blip r:embed="rId10"/>
          <a:stretch>
            <a:fillRect/>
          </a:stretch>
        </p:blipFill>
        <p:spPr>
          <a:xfrm>
            <a:off x="2382887" y="4469911"/>
            <a:ext cx="1803400" cy="241300"/>
          </a:xfrm>
          <a:prstGeom prst="rect">
            <a:avLst/>
          </a:prstGeom>
        </p:spPr>
      </p:pic>
      <p:sp>
        <p:nvSpPr>
          <p:cNvPr id="29" name="Text Placeholder 2">
            <a:extLst>
              <a:ext uri="{FF2B5EF4-FFF2-40B4-BE49-F238E27FC236}">
                <a16:creationId xmlns:a16="http://schemas.microsoft.com/office/drawing/2014/main" id="{0ADEEB69-5BF8-2941-9101-4A4473CD6084}"/>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itle 1">
            <a:extLst>
              <a:ext uri="{FF2B5EF4-FFF2-40B4-BE49-F238E27FC236}">
                <a16:creationId xmlns:a16="http://schemas.microsoft.com/office/drawing/2014/main" id="{5E6F6FB3-C2E3-CC40-AA39-5253C121B98D}"/>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Constructing your own VQA</a:t>
            </a:r>
          </a:p>
        </p:txBody>
      </p:sp>
      <p:sp>
        <p:nvSpPr>
          <p:cNvPr id="32" name="Rectangle 31">
            <a:extLst>
              <a:ext uri="{FF2B5EF4-FFF2-40B4-BE49-F238E27FC236}">
                <a16:creationId xmlns:a16="http://schemas.microsoft.com/office/drawing/2014/main" id="{E17BB5BE-A410-E44E-B116-2F3B40B85B64}"/>
              </a:ext>
            </a:extLst>
          </p:cNvPr>
          <p:cNvSpPr/>
          <p:nvPr/>
        </p:nvSpPr>
        <p:spPr>
          <a:xfrm>
            <a:off x="10093927" y="1835245"/>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33" name="Picture 32">
            <a:extLst>
              <a:ext uri="{FF2B5EF4-FFF2-40B4-BE49-F238E27FC236}">
                <a16:creationId xmlns:a16="http://schemas.microsoft.com/office/drawing/2014/main" id="{7C7E93D1-1AB9-0B44-9CD4-97FE913E84E8}"/>
              </a:ext>
            </a:extLst>
          </p:cNvPr>
          <p:cNvPicPr>
            <a:picLocks noChangeAspect="1"/>
          </p:cNvPicPr>
          <p:nvPr/>
        </p:nvPicPr>
        <p:blipFill>
          <a:blip r:embed="rId11"/>
          <a:stretch>
            <a:fillRect/>
          </a:stretch>
        </p:blipFill>
        <p:spPr>
          <a:xfrm>
            <a:off x="7283408" y="2106811"/>
            <a:ext cx="2692400" cy="287867"/>
          </a:xfrm>
          <a:prstGeom prst="rect">
            <a:avLst/>
          </a:prstGeom>
        </p:spPr>
      </p:pic>
    </p:spTree>
    <p:extLst>
      <p:ext uri="{BB962C8B-B14F-4D97-AF65-F5344CB8AC3E}">
        <p14:creationId xmlns:p14="http://schemas.microsoft.com/office/powerpoint/2010/main" val="3249666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is the set of approximate solutions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Tree>
    <p:extLst>
      <p:ext uri="{BB962C8B-B14F-4D97-AF65-F5344CB8AC3E}">
        <p14:creationId xmlns:p14="http://schemas.microsoft.com/office/powerpoint/2010/main" val="1170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is the set of approximate solutions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The set of </a:t>
            </a:r>
            <a:r>
              <a:rPr lang="en-US" sz="2000" dirty="0" err="1">
                <a:solidFill>
                  <a:srgbClr val="597F6D"/>
                </a:solidFill>
                <a:latin typeface="Calibri" panose="020F0502020204030204"/>
              </a:rPr>
              <a:t>unitaries</a:t>
            </a:r>
            <a:r>
              <a:rPr lang="en-US" sz="2000" dirty="0">
                <a:solidFill>
                  <a:srgbClr val="597F6D"/>
                </a:solidFill>
                <a:latin typeface="Calibri" panose="020F0502020204030204"/>
              </a:rPr>
              <a:t> that well approximate </a:t>
            </a:r>
            <a:r>
              <a:rPr lang="en-US" sz="2000" i="1" dirty="0">
                <a:solidFill>
                  <a:srgbClr val="80003F"/>
                </a:solidFill>
                <a:latin typeface="Calibri" panose="020F0502020204030204"/>
              </a:rPr>
              <a:t>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Tree>
    <p:extLst>
      <p:ext uri="{BB962C8B-B14F-4D97-AF65-F5344CB8AC3E}">
        <p14:creationId xmlns:p14="http://schemas.microsoft.com/office/powerpoint/2010/main" val="127450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is the set of approximate solutions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Or simply, just the unitary, </a:t>
            </a:r>
            <a:r>
              <a:rPr lang="en-US" sz="2000" i="1" dirty="0">
                <a:solidFill>
                  <a:srgbClr val="80003F"/>
                </a:solidFill>
                <a:latin typeface="Calibri" panose="020F0502020204030204"/>
              </a:rPr>
              <a:t>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Tree>
    <p:extLst>
      <p:ext uri="{BB962C8B-B14F-4D97-AF65-F5344CB8AC3E}">
        <p14:creationId xmlns:p14="http://schemas.microsoft.com/office/powerpoint/2010/main" val="3346612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Tree>
    <p:extLst>
      <p:ext uri="{BB962C8B-B14F-4D97-AF65-F5344CB8AC3E}">
        <p14:creationId xmlns:p14="http://schemas.microsoft.com/office/powerpoint/2010/main" val="535734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 name="Picture 1">
            <a:extLst>
              <a:ext uri="{FF2B5EF4-FFF2-40B4-BE49-F238E27FC236}">
                <a16:creationId xmlns:a16="http://schemas.microsoft.com/office/drawing/2014/main" id="{A41ED5C6-DF2C-2B47-B9A5-DC8E9095D5D1}"/>
              </a:ext>
            </a:extLst>
          </p:cNvPr>
          <p:cNvPicPr>
            <a:picLocks noChangeAspect="1"/>
          </p:cNvPicPr>
          <p:nvPr/>
        </p:nvPicPr>
        <p:blipFill>
          <a:blip r:embed="rId5"/>
          <a:stretch>
            <a:fillRect/>
          </a:stretch>
        </p:blipFill>
        <p:spPr>
          <a:xfrm>
            <a:off x="1884721" y="6049473"/>
            <a:ext cx="1638300" cy="241300"/>
          </a:xfrm>
          <a:prstGeom prst="rect">
            <a:avLst/>
          </a:prstGeom>
        </p:spPr>
      </p:pic>
    </p:spTree>
    <p:extLst>
      <p:ext uri="{BB962C8B-B14F-4D97-AF65-F5344CB8AC3E}">
        <p14:creationId xmlns:p14="http://schemas.microsoft.com/office/powerpoint/2010/main" val="1178110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 name="Picture 1">
            <a:extLst>
              <a:ext uri="{FF2B5EF4-FFF2-40B4-BE49-F238E27FC236}">
                <a16:creationId xmlns:a16="http://schemas.microsoft.com/office/drawing/2014/main" id="{A41ED5C6-DF2C-2B47-B9A5-DC8E9095D5D1}"/>
              </a:ext>
            </a:extLst>
          </p:cNvPr>
          <p:cNvPicPr>
            <a:picLocks noChangeAspect="1"/>
          </p:cNvPicPr>
          <p:nvPr/>
        </p:nvPicPr>
        <p:blipFill>
          <a:blip r:embed="rId5"/>
          <a:stretch>
            <a:fillRect/>
          </a:stretch>
        </p:blipFill>
        <p:spPr>
          <a:xfrm>
            <a:off x="1884721" y="6049473"/>
            <a:ext cx="1638300" cy="241300"/>
          </a:xfrm>
          <a:prstGeom prst="rect">
            <a:avLst/>
          </a:prstGeom>
        </p:spPr>
      </p:pic>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3861410" y="2505663"/>
            <a:ext cx="793190" cy="793190"/>
          </a:xfrm>
          <a:prstGeom prst="rect">
            <a:avLst/>
          </a:prstGeom>
        </p:spPr>
      </p:pic>
    </p:spTree>
    <p:extLst>
      <p:ext uri="{BB962C8B-B14F-4D97-AF65-F5344CB8AC3E}">
        <p14:creationId xmlns:p14="http://schemas.microsoft.com/office/powerpoint/2010/main" val="3392067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Preface: Title of my talk</a:t>
            </a:r>
            <a:endParaRPr lang="en-US" sz="4000" dirty="0">
              <a:solidFill>
                <a:schemeClr val="bg1"/>
              </a:solidFill>
            </a:endParaRPr>
          </a:p>
        </p:txBody>
      </p:sp>
      <p:sp>
        <p:nvSpPr>
          <p:cNvPr id="3" name="TextBox 2">
            <a:extLst>
              <a:ext uri="{FF2B5EF4-FFF2-40B4-BE49-F238E27FC236}">
                <a16:creationId xmlns:a16="http://schemas.microsoft.com/office/drawing/2014/main" id="{0EB5625A-E6BA-3148-B822-401FBE6627DC}"/>
              </a:ext>
            </a:extLst>
          </p:cNvPr>
          <p:cNvSpPr txBox="1"/>
          <p:nvPr/>
        </p:nvSpPr>
        <p:spPr>
          <a:xfrm>
            <a:off x="667252" y="2050648"/>
            <a:ext cx="9710057" cy="3970318"/>
          </a:xfrm>
          <a:prstGeom prst="rect">
            <a:avLst/>
          </a:prstGeom>
          <a:noFill/>
        </p:spPr>
        <p:txBody>
          <a:bodyPr wrap="square" rtlCol="0">
            <a:spAutoFit/>
          </a:bodyPr>
          <a:lstStyle/>
          <a:p>
            <a:r>
              <a:rPr lang="en-US" sz="3600" dirty="0"/>
              <a:t>An intro to:</a:t>
            </a:r>
          </a:p>
          <a:p>
            <a:endParaRPr lang="en-US" sz="3600" dirty="0"/>
          </a:p>
          <a:p>
            <a:pPr marL="342900" indent="-342900">
              <a:buFont typeface="Arial" panose="020B0604020202020204" pitchFamily="34" charset="0"/>
              <a:buChar char="•"/>
            </a:pPr>
            <a:r>
              <a:rPr lang="en-US" sz="3600" dirty="0"/>
              <a:t>Variational quantum algorithms?</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Quantum neural networks? </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Quantum machine learning?       </a:t>
            </a:r>
            <a:endParaRPr lang="en-US" sz="3600" b="1" dirty="0">
              <a:solidFill>
                <a:srgbClr val="80003F"/>
              </a:solidFill>
            </a:endParaRPr>
          </a:p>
        </p:txBody>
      </p:sp>
      <p:pic>
        <p:nvPicPr>
          <p:cNvPr id="18" name="Graphic 17" descr="Tick with solid fill">
            <a:extLst>
              <a:ext uri="{FF2B5EF4-FFF2-40B4-BE49-F238E27FC236}">
                <a16:creationId xmlns:a16="http://schemas.microsoft.com/office/drawing/2014/main" id="{2F4518A4-8A4F-9F4F-B333-B3EC460233C6}"/>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6914565" y="4221016"/>
            <a:ext cx="817427" cy="817427"/>
          </a:xfrm>
          <a:prstGeom prst="rect">
            <a:avLst/>
          </a:prstGeom>
        </p:spPr>
      </p:pic>
      <p:pic>
        <p:nvPicPr>
          <p:cNvPr id="19" name="Graphic 18" descr="Tick with solid fill">
            <a:extLst>
              <a:ext uri="{FF2B5EF4-FFF2-40B4-BE49-F238E27FC236}">
                <a16:creationId xmlns:a16="http://schemas.microsoft.com/office/drawing/2014/main" id="{BEED5058-1AF1-984E-AEC6-63896907946E}"/>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7805384" y="3020286"/>
            <a:ext cx="817427" cy="817427"/>
          </a:xfrm>
          <a:prstGeom prst="rect">
            <a:avLst/>
          </a:prstGeom>
        </p:spPr>
      </p:pic>
      <p:pic>
        <p:nvPicPr>
          <p:cNvPr id="11" name="Graphic 10" descr="Tick with solid fill">
            <a:extLst>
              <a:ext uri="{FF2B5EF4-FFF2-40B4-BE49-F238E27FC236}">
                <a16:creationId xmlns:a16="http://schemas.microsoft.com/office/drawing/2014/main" id="{824C54C2-998D-BF48-B943-7E4919C610BF}"/>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6914564" y="5268852"/>
            <a:ext cx="817427" cy="817427"/>
          </a:xfrm>
          <a:prstGeom prst="rect">
            <a:avLst/>
          </a:prstGeom>
        </p:spPr>
      </p:pic>
      <p:pic>
        <p:nvPicPr>
          <p:cNvPr id="13" name="Graphic 12" descr="Close with solid fill">
            <a:extLst>
              <a:ext uri="{FF2B5EF4-FFF2-40B4-BE49-F238E27FC236}">
                <a16:creationId xmlns:a16="http://schemas.microsoft.com/office/drawing/2014/main" id="{2E06F22E-252D-3749-A4C8-AB7EFB17FBED}"/>
              </a:ext>
            </a:extLst>
          </p:cNvPr>
          <p:cNvPicPr>
            <a:picLocks noChangeAspect="1"/>
          </p:cNvPicPr>
          <p:nvPr/>
        </p:nvPicPr>
        <p:blipFill>
          <a:blip r:embed="rId5">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p:blipFill>
        <p:spPr>
          <a:xfrm>
            <a:off x="7805384" y="5268852"/>
            <a:ext cx="817427" cy="817427"/>
          </a:xfrm>
          <a:prstGeom prst="rect">
            <a:avLst/>
          </a:prstGeom>
        </p:spPr>
      </p:pic>
      <p:pic>
        <p:nvPicPr>
          <p:cNvPr id="15" name="Picture 14">
            <a:extLst>
              <a:ext uri="{FF2B5EF4-FFF2-40B4-BE49-F238E27FC236}">
                <a16:creationId xmlns:a16="http://schemas.microsoft.com/office/drawing/2014/main" id="{4E547B63-5B08-9049-B7B8-46A47727F262}"/>
              </a:ext>
            </a:extLst>
          </p:cNvPr>
          <p:cNvPicPr>
            <a:picLocks noChangeAspect="1"/>
          </p:cNvPicPr>
          <p:nvPr/>
        </p:nvPicPr>
        <p:blipFill rotWithShape="1">
          <a:blip r:embed="rId7"/>
          <a:srcRect l="5585"/>
          <a:stretch/>
        </p:blipFill>
        <p:spPr>
          <a:xfrm>
            <a:off x="8720228" y="3657473"/>
            <a:ext cx="2610037" cy="1597433"/>
          </a:xfrm>
          <a:prstGeom prst="rect">
            <a:avLst/>
          </a:prstGeom>
        </p:spPr>
      </p:pic>
      <p:sp>
        <p:nvSpPr>
          <p:cNvPr id="17" name="TextBox 16">
            <a:extLst>
              <a:ext uri="{FF2B5EF4-FFF2-40B4-BE49-F238E27FC236}">
                <a16:creationId xmlns:a16="http://schemas.microsoft.com/office/drawing/2014/main" id="{BD110B28-EA6C-054D-BFDA-469FC2C97D55}"/>
              </a:ext>
            </a:extLst>
          </p:cNvPr>
          <p:cNvSpPr txBox="1"/>
          <p:nvPr/>
        </p:nvSpPr>
        <p:spPr>
          <a:xfrm>
            <a:off x="4133719" y="2036036"/>
            <a:ext cx="71965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“Any method that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optimizes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QNN (i.e. a parameterized quantum circuit)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minimizing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quantum cost function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(potentially using </a:t>
            </a: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training 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34856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 name="Picture 1">
            <a:extLst>
              <a:ext uri="{FF2B5EF4-FFF2-40B4-BE49-F238E27FC236}">
                <a16:creationId xmlns:a16="http://schemas.microsoft.com/office/drawing/2014/main" id="{A41ED5C6-DF2C-2B47-B9A5-DC8E9095D5D1}"/>
              </a:ext>
            </a:extLst>
          </p:cNvPr>
          <p:cNvPicPr>
            <a:picLocks noChangeAspect="1"/>
          </p:cNvPicPr>
          <p:nvPr/>
        </p:nvPicPr>
        <p:blipFill>
          <a:blip r:embed="rId5"/>
          <a:stretch>
            <a:fillRect/>
          </a:stretch>
        </p:blipFill>
        <p:spPr>
          <a:xfrm>
            <a:off x="1884721" y="6049473"/>
            <a:ext cx="1638300" cy="241300"/>
          </a:xfrm>
          <a:prstGeom prst="rect">
            <a:avLst/>
          </a:prstGeom>
        </p:spPr>
      </p:pic>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3861410" y="2505663"/>
            <a:ext cx="793190" cy="793190"/>
          </a:xfrm>
          <a:prstGeom prst="rect">
            <a:avLst/>
          </a:prstGeom>
        </p:spPr>
      </p:pic>
      <p:sp>
        <p:nvSpPr>
          <p:cNvPr id="3" name="TextBox 2">
            <a:extLst>
              <a:ext uri="{FF2B5EF4-FFF2-40B4-BE49-F238E27FC236}">
                <a16:creationId xmlns:a16="http://schemas.microsoft.com/office/drawing/2014/main" id="{FFA6A5F5-9943-A64F-963A-9CDD0F8BAFDB}"/>
              </a:ext>
            </a:extLst>
          </p:cNvPr>
          <p:cNvSpPr txBox="1"/>
          <p:nvPr/>
        </p:nvSpPr>
        <p:spPr>
          <a:xfrm>
            <a:off x="4654600" y="2599912"/>
            <a:ext cx="2599213" cy="646331"/>
          </a:xfrm>
          <a:prstGeom prst="rect">
            <a:avLst/>
          </a:prstGeom>
          <a:noFill/>
        </p:spPr>
        <p:txBody>
          <a:bodyPr wrap="square" rtlCol="0">
            <a:spAutoFit/>
          </a:bodyPr>
          <a:lstStyle/>
          <a:p>
            <a:r>
              <a:rPr lang="en-US" dirty="0">
                <a:solidFill>
                  <a:srgbClr val="D39501"/>
                </a:solidFill>
              </a:rPr>
              <a:t>Depends on your choice in matrix norm!</a:t>
            </a:r>
          </a:p>
        </p:txBody>
      </p:sp>
    </p:spTree>
    <p:extLst>
      <p:ext uri="{BB962C8B-B14F-4D97-AF65-F5344CB8AC3E}">
        <p14:creationId xmlns:p14="http://schemas.microsoft.com/office/powerpoint/2010/main" val="1214509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3861410" y="2505663"/>
            <a:ext cx="793190" cy="793190"/>
          </a:xfrm>
          <a:prstGeom prst="rect">
            <a:avLst/>
          </a:prstGeom>
        </p:spPr>
      </p:pic>
      <p:sp>
        <p:nvSpPr>
          <p:cNvPr id="3" name="TextBox 2">
            <a:extLst>
              <a:ext uri="{FF2B5EF4-FFF2-40B4-BE49-F238E27FC236}">
                <a16:creationId xmlns:a16="http://schemas.microsoft.com/office/drawing/2014/main" id="{FFA6A5F5-9943-A64F-963A-9CDD0F8BAFDB}"/>
              </a:ext>
            </a:extLst>
          </p:cNvPr>
          <p:cNvSpPr txBox="1"/>
          <p:nvPr/>
        </p:nvSpPr>
        <p:spPr>
          <a:xfrm>
            <a:off x="4654600" y="2599912"/>
            <a:ext cx="2599213" cy="646331"/>
          </a:xfrm>
          <a:prstGeom prst="rect">
            <a:avLst/>
          </a:prstGeom>
          <a:noFill/>
        </p:spPr>
        <p:txBody>
          <a:bodyPr wrap="square" rtlCol="0">
            <a:spAutoFit/>
          </a:bodyPr>
          <a:lstStyle/>
          <a:p>
            <a:r>
              <a:rPr lang="en-US" dirty="0">
                <a:solidFill>
                  <a:srgbClr val="D39501"/>
                </a:solidFill>
              </a:rPr>
              <a:t>Depends on your choice in matrix norm!</a:t>
            </a:r>
          </a:p>
        </p:txBody>
      </p:sp>
      <p:sp>
        <p:nvSpPr>
          <p:cNvPr id="27" name="TextBox 26">
            <a:extLst>
              <a:ext uri="{FF2B5EF4-FFF2-40B4-BE49-F238E27FC236}">
                <a16:creationId xmlns:a16="http://schemas.microsoft.com/office/drawing/2014/main" id="{47D41A09-9803-B645-A12E-838589FA9FEE}"/>
              </a:ext>
            </a:extLst>
          </p:cNvPr>
          <p:cNvSpPr txBox="1"/>
          <p:nvPr/>
        </p:nvSpPr>
        <p:spPr>
          <a:xfrm>
            <a:off x="7565923" y="3246243"/>
            <a:ext cx="4399623"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D39501"/>
                </a:solidFill>
              </a:rPr>
              <a:t>Lots of choices in matrix norm (wiki page is helpful source)</a:t>
            </a:r>
          </a:p>
          <a:p>
            <a:pPr marL="285750" indent="-285750">
              <a:buFont typeface="Arial" panose="020B0604020202020204" pitchFamily="34" charset="0"/>
              <a:buChar char="•"/>
            </a:pPr>
            <a:endParaRPr lang="en-US" dirty="0">
              <a:solidFill>
                <a:srgbClr val="D39501"/>
              </a:solidFill>
            </a:endParaRPr>
          </a:p>
          <a:p>
            <a:pPr marL="285750" indent="-285750">
              <a:buFont typeface="Arial" panose="020B0604020202020204" pitchFamily="34" charset="0"/>
              <a:buChar char="•"/>
            </a:pPr>
            <a:r>
              <a:rPr lang="en-US" dirty="0">
                <a:solidFill>
                  <a:srgbClr val="D39501"/>
                </a:solidFill>
              </a:rPr>
              <a:t>Most aren’t readily computable on a QC</a:t>
            </a:r>
          </a:p>
          <a:p>
            <a:endParaRPr lang="en-US" dirty="0">
              <a:solidFill>
                <a:srgbClr val="D39501"/>
              </a:solidFill>
            </a:endParaRPr>
          </a:p>
        </p:txBody>
      </p:sp>
      <p:pic>
        <p:nvPicPr>
          <p:cNvPr id="28" name="Picture 27">
            <a:extLst>
              <a:ext uri="{FF2B5EF4-FFF2-40B4-BE49-F238E27FC236}">
                <a16:creationId xmlns:a16="http://schemas.microsoft.com/office/drawing/2014/main" id="{CE25DBAA-56F5-1049-B708-A2391A5C0F3B}"/>
              </a:ext>
            </a:extLst>
          </p:cNvPr>
          <p:cNvPicPr>
            <a:picLocks noChangeAspect="1"/>
          </p:cNvPicPr>
          <p:nvPr/>
        </p:nvPicPr>
        <p:blipFill>
          <a:blip r:embed="rId9"/>
          <a:stretch>
            <a:fillRect/>
          </a:stretch>
        </p:blipFill>
        <p:spPr>
          <a:xfrm>
            <a:off x="1884721" y="6049473"/>
            <a:ext cx="1638300" cy="241300"/>
          </a:xfrm>
          <a:prstGeom prst="rect">
            <a:avLst/>
          </a:prstGeom>
        </p:spPr>
      </p:pic>
    </p:spTree>
    <p:extLst>
      <p:ext uri="{BB962C8B-B14F-4D97-AF65-F5344CB8AC3E}">
        <p14:creationId xmlns:p14="http://schemas.microsoft.com/office/powerpoint/2010/main" val="1029885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3861410" y="2505663"/>
            <a:ext cx="793190" cy="793190"/>
          </a:xfrm>
          <a:prstGeom prst="rect">
            <a:avLst/>
          </a:prstGeom>
        </p:spPr>
      </p:pic>
      <p:sp>
        <p:nvSpPr>
          <p:cNvPr id="3" name="TextBox 2">
            <a:extLst>
              <a:ext uri="{FF2B5EF4-FFF2-40B4-BE49-F238E27FC236}">
                <a16:creationId xmlns:a16="http://schemas.microsoft.com/office/drawing/2014/main" id="{FFA6A5F5-9943-A64F-963A-9CDD0F8BAFDB}"/>
              </a:ext>
            </a:extLst>
          </p:cNvPr>
          <p:cNvSpPr txBox="1"/>
          <p:nvPr/>
        </p:nvSpPr>
        <p:spPr>
          <a:xfrm>
            <a:off x="4654600" y="2599912"/>
            <a:ext cx="2599213" cy="646331"/>
          </a:xfrm>
          <a:prstGeom prst="rect">
            <a:avLst/>
          </a:prstGeom>
          <a:noFill/>
        </p:spPr>
        <p:txBody>
          <a:bodyPr wrap="square" rtlCol="0">
            <a:spAutoFit/>
          </a:bodyPr>
          <a:lstStyle/>
          <a:p>
            <a:r>
              <a:rPr lang="en-US" dirty="0">
                <a:solidFill>
                  <a:srgbClr val="D39501"/>
                </a:solidFill>
              </a:rPr>
              <a:t>Depends on your choice in matrix norm!</a:t>
            </a:r>
          </a:p>
        </p:txBody>
      </p:sp>
      <p:pic>
        <p:nvPicPr>
          <p:cNvPr id="9" name="Picture 8">
            <a:extLst>
              <a:ext uri="{FF2B5EF4-FFF2-40B4-BE49-F238E27FC236}">
                <a16:creationId xmlns:a16="http://schemas.microsoft.com/office/drawing/2014/main" id="{63CD90B4-F82C-6E41-A2B2-839EEF788F8D}"/>
              </a:ext>
            </a:extLst>
          </p:cNvPr>
          <p:cNvPicPr>
            <a:picLocks noChangeAspect="1"/>
          </p:cNvPicPr>
          <p:nvPr/>
        </p:nvPicPr>
        <p:blipFill rotWithShape="1">
          <a:blip r:embed="rId9"/>
          <a:srcRect b="41446"/>
          <a:stretch/>
        </p:blipFill>
        <p:spPr>
          <a:xfrm>
            <a:off x="1799666" y="6026876"/>
            <a:ext cx="6781800" cy="379256"/>
          </a:xfrm>
          <a:prstGeom prst="rect">
            <a:avLst/>
          </a:prstGeom>
        </p:spPr>
      </p:pic>
      <p:sp>
        <p:nvSpPr>
          <p:cNvPr id="27" name="TextBox 26">
            <a:extLst>
              <a:ext uri="{FF2B5EF4-FFF2-40B4-BE49-F238E27FC236}">
                <a16:creationId xmlns:a16="http://schemas.microsoft.com/office/drawing/2014/main" id="{47D41A09-9803-B645-A12E-838589FA9FEE}"/>
              </a:ext>
            </a:extLst>
          </p:cNvPr>
          <p:cNvSpPr txBox="1"/>
          <p:nvPr/>
        </p:nvSpPr>
        <p:spPr>
          <a:xfrm>
            <a:off x="7565923" y="3246243"/>
            <a:ext cx="43996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D39501"/>
                </a:solidFill>
              </a:rPr>
              <a:t>Lots of choices in matrix norm (wiki page is helpful source)</a:t>
            </a:r>
          </a:p>
          <a:p>
            <a:pPr marL="285750" indent="-285750">
              <a:buFont typeface="Arial" panose="020B0604020202020204" pitchFamily="34" charset="0"/>
              <a:buChar char="•"/>
            </a:pPr>
            <a:endParaRPr lang="en-US" dirty="0">
              <a:solidFill>
                <a:srgbClr val="D39501"/>
              </a:solidFill>
            </a:endParaRPr>
          </a:p>
          <a:p>
            <a:pPr marL="285750" indent="-285750">
              <a:buFont typeface="Arial" panose="020B0604020202020204" pitchFamily="34" charset="0"/>
              <a:buChar char="•"/>
            </a:pPr>
            <a:r>
              <a:rPr lang="en-US" dirty="0">
                <a:solidFill>
                  <a:srgbClr val="D39501"/>
                </a:solidFill>
              </a:rPr>
              <a:t>Most aren’t readily computable on a QC</a:t>
            </a:r>
          </a:p>
          <a:p>
            <a:pPr marL="285750" indent="-285750">
              <a:buFont typeface="Arial" panose="020B0604020202020204" pitchFamily="34" charset="0"/>
              <a:buChar char="•"/>
            </a:pPr>
            <a:endParaRPr lang="en-US" dirty="0">
              <a:solidFill>
                <a:srgbClr val="D39501"/>
              </a:solidFill>
            </a:endParaRPr>
          </a:p>
          <a:p>
            <a:pPr marL="285750" indent="-285750">
              <a:buFont typeface="Arial" panose="020B0604020202020204" pitchFamily="34" charset="0"/>
              <a:buChar char="•"/>
            </a:pPr>
            <a:r>
              <a:rPr lang="en-US" dirty="0">
                <a:solidFill>
                  <a:srgbClr val="D39501"/>
                </a:solidFill>
              </a:rPr>
              <a:t>But the 2 Norm/Hilbert-Schmidt (HS) norm is</a:t>
            </a:r>
          </a:p>
        </p:txBody>
      </p:sp>
    </p:spTree>
    <p:extLst>
      <p:ext uri="{BB962C8B-B14F-4D97-AF65-F5344CB8AC3E}">
        <p14:creationId xmlns:p14="http://schemas.microsoft.com/office/powerpoint/2010/main" val="3293154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3861410" y="2505663"/>
            <a:ext cx="793190" cy="793190"/>
          </a:xfrm>
          <a:prstGeom prst="rect">
            <a:avLst/>
          </a:prstGeom>
        </p:spPr>
      </p:pic>
      <p:sp>
        <p:nvSpPr>
          <p:cNvPr id="3" name="TextBox 2">
            <a:extLst>
              <a:ext uri="{FF2B5EF4-FFF2-40B4-BE49-F238E27FC236}">
                <a16:creationId xmlns:a16="http://schemas.microsoft.com/office/drawing/2014/main" id="{FFA6A5F5-9943-A64F-963A-9CDD0F8BAFDB}"/>
              </a:ext>
            </a:extLst>
          </p:cNvPr>
          <p:cNvSpPr txBox="1"/>
          <p:nvPr/>
        </p:nvSpPr>
        <p:spPr>
          <a:xfrm>
            <a:off x="4654600" y="2599912"/>
            <a:ext cx="2599213" cy="646331"/>
          </a:xfrm>
          <a:prstGeom prst="rect">
            <a:avLst/>
          </a:prstGeom>
          <a:noFill/>
        </p:spPr>
        <p:txBody>
          <a:bodyPr wrap="square" rtlCol="0">
            <a:spAutoFit/>
          </a:bodyPr>
          <a:lstStyle/>
          <a:p>
            <a:r>
              <a:rPr lang="en-US" dirty="0">
                <a:solidFill>
                  <a:srgbClr val="D39501"/>
                </a:solidFill>
              </a:rPr>
              <a:t>Depends on your choice in matrix norm!</a:t>
            </a:r>
          </a:p>
        </p:txBody>
      </p:sp>
      <p:pic>
        <p:nvPicPr>
          <p:cNvPr id="9" name="Picture 8">
            <a:extLst>
              <a:ext uri="{FF2B5EF4-FFF2-40B4-BE49-F238E27FC236}">
                <a16:creationId xmlns:a16="http://schemas.microsoft.com/office/drawing/2014/main" id="{63CD90B4-F82C-6E41-A2B2-839EEF788F8D}"/>
              </a:ext>
            </a:extLst>
          </p:cNvPr>
          <p:cNvPicPr>
            <a:picLocks noChangeAspect="1"/>
          </p:cNvPicPr>
          <p:nvPr/>
        </p:nvPicPr>
        <p:blipFill rotWithShape="1">
          <a:blip r:embed="rId9"/>
          <a:srcRect l="1" r="31217" b="-24400"/>
          <a:stretch/>
        </p:blipFill>
        <p:spPr>
          <a:xfrm>
            <a:off x="1799667" y="6026875"/>
            <a:ext cx="4664702" cy="805736"/>
          </a:xfrm>
          <a:prstGeom prst="rect">
            <a:avLst/>
          </a:prstGeom>
        </p:spPr>
      </p:pic>
      <p:sp>
        <p:nvSpPr>
          <p:cNvPr id="24" name="TextBox 23">
            <a:extLst>
              <a:ext uri="{FF2B5EF4-FFF2-40B4-BE49-F238E27FC236}">
                <a16:creationId xmlns:a16="http://schemas.microsoft.com/office/drawing/2014/main" id="{D1D2D900-93D4-AB48-ABAF-77C4709CD126}"/>
              </a:ext>
            </a:extLst>
          </p:cNvPr>
          <p:cNvSpPr txBox="1"/>
          <p:nvPr/>
        </p:nvSpPr>
        <p:spPr>
          <a:xfrm>
            <a:off x="7565923" y="3246243"/>
            <a:ext cx="43996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D39501"/>
                </a:solidFill>
              </a:rPr>
              <a:t>Lots of choices in matrix norm (wiki page is helpful source)</a:t>
            </a:r>
          </a:p>
          <a:p>
            <a:pPr marL="285750" indent="-285750">
              <a:buFont typeface="Arial" panose="020B0604020202020204" pitchFamily="34" charset="0"/>
              <a:buChar char="•"/>
            </a:pPr>
            <a:endParaRPr lang="en-US" dirty="0">
              <a:solidFill>
                <a:srgbClr val="D39501"/>
              </a:solidFill>
            </a:endParaRPr>
          </a:p>
          <a:p>
            <a:pPr marL="285750" indent="-285750">
              <a:buFont typeface="Arial" panose="020B0604020202020204" pitchFamily="34" charset="0"/>
              <a:buChar char="•"/>
            </a:pPr>
            <a:r>
              <a:rPr lang="en-US" dirty="0">
                <a:solidFill>
                  <a:srgbClr val="D39501"/>
                </a:solidFill>
              </a:rPr>
              <a:t>Most aren’t readily computable on a QC</a:t>
            </a:r>
          </a:p>
          <a:p>
            <a:pPr marL="285750" indent="-285750">
              <a:buFont typeface="Arial" panose="020B0604020202020204" pitchFamily="34" charset="0"/>
              <a:buChar char="•"/>
            </a:pPr>
            <a:endParaRPr lang="en-US" dirty="0">
              <a:solidFill>
                <a:srgbClr val="D39501"/>
              </a:solidFill>
            </a:endParaRPr>
          </a:p>
          <a:p>
            <a:pPr marL="285750" indent="-285750">
              <a:buFont typeface="Arial" panose="020B0604020202020204" pitchFamily="34" charset="0"/>
              <a:buChar char="•"/>
            </a:pPr>
            <a:r>
              <a:rPr lang="en-US" dirty="0">
                <a:solidFill>
                  <a:srgbClr val="D39501"/>
                </a:solidFill>
              </a:rPr>
              <a:t>But the 2 Norm/Hilbert-Schmidt (HS) norm is</a:t>
            </a:r>
          </a:p>
        </p:txBody>
      </p:sp>
    </p:spTree>
    <p:extLst>
      <p:ext uri="{BB962C8B-B14F-4D97-AF65-F5344CB8AC3E}">
        <p14:creationId xmlns:p14="http://schemas.microsoft.com/office/powerpoint/2010/main" val="3138372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3861410" y="2505663"/>
            <a:ext cx="793190" cy="793190"/>
          </a:xfrm>
          <a:prstGeom prst="rect">
            <a:avLst/>
          </a:prstGeom>
        </p:spPr>
      </p:pic>
      <p:sp>
        <p:nvSpPr>
          <p:cNvPr id="3" name="TextBox 2">
            <a:extLst>
              <a:ext uri="{FF2B5EF4-FFF2-40B4-BE49-F238E27FC236}">
                <a16:creationId xmlns:a16="http://schemas.microsoft.com/office/drawing/2014/main" id="{FFA6A5F5-9943-A64F-963A-9CDD0F8BAFDB}"/>
              </a:ext>
            </a:extLst>
          </p:cNvPr>
          <p:cNvSpPr txBox="1"/>
          <p:nvPr/>
        </p:nvSpPr>
        <p:spPr>
          <a:xfrm>
            <a:off x="4654600" y="2599912"/>
            <a:ext cx="2599213" cy="646331"/>
          </a:xfrm>
          <a:prstGeom prst="rect">
            <a:avLst/>
          </a:prstGeom>
          <a:noFill/>
        </p:spPr>
        <p:txBody>
          <a:bodyPr wrap="square" rtlCol="0">
            <a:spAutoFit/>
          </a:bodyPr>
          <a:lstStyle/>
          <a:p>
            <a:r>
              <a:rPr lang="en-US" dirty="0">
                <a:solidFill>
                  <a:srgbClr val="D39501"/>
                </a:solidFill>
              </a:rPr>
              <a:t>Depends on your choice in matrix norm!</a:t>
            </a:r>
          </a:p>
        </p:txBody>
      </p:sp>
      <p:sp>
        <p:nvSpPr>
          <p:cNvPr id="5" name="TextBox 4">
            <a:extLst>
              <a:ext uri="{FF2B5EF4-FFF2-40B4-BE49-F238E27FC236}">
                <a16:creationId xmlns:a16="http://schemas.microsoft.com/office/drawing/2014/main" id="{F496809C-430E-D645-A83B-9959E7E72987}"/>
              </a:ext>
            </a:extLst>
          </p:cNvPr>
          <p:cNvSpPr txBox="1"/>
          <p:nvPr/>
        </p:nvSpPr>
        <p:spPr>
          <a:xfrm>
            <a:off x="7565923" y="3246243"/>
            <a:ext cx="43996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D39501"/>
                </a:solidFill>
              </a:rPr>
              <a:t>Lots of choices in matrix norm (wiki page is helpful source)</a:t>
            </a:r>
          </a:p>
          <a:p>
            <a:pPr marL="285750" indent="-285750">
              <a:buFont typeface="Arial" panose="020B0604020202020204" pitchFamily="34" charset="0"/>
              <a:buChar char="•"/>
            </a:pPr>
            <a:endParaRPr lang="en-US" dirty="0">
              <a:solidFill>
                <a:srgbClr val="D39501"/>
              </a:solidFill>
            </a:endParaRPr>
          </a:p>
          <a:p>
            <a:pPr marL="285750" indent="-285750">
              <a:buFont typeface="Arial" panose="020B0604020202020204" pitchFamily="34" charset="0"/>
              <a:buChar char="•"/>
            </a:pPr>
            <a:r>
              <a:rPr lang="en-US" dirty="0">
                <a:solidFill>
                  <a:srgbClr val="D39501"/>
                </a:solidFill>
              </a:rPr>
              <a:t>Most aren’t readily computable on a QC</a:t>
            </a:r>
          </a:p>
          <a:p>
            <a:pPr marL="285750" indent="-285750">
              <a:buFont typeface="Arial" panose="020B0604020202020204" pitchFamily="34" charset="0"/>
              <a:buChar char="•"/>
            </a:pPr>
            <a:endParaRPr lang="en-US" dirty="0">
              <a:solidFill>
                <a:srgbClr val="D39501"/>
              </a:solidFill>
            </a:endParaRPr>
          </a:p>
          <a:p>
            <a:pPr marL="285750" indent="-285750">
              <a:buFont typeface="Arial" panose="020B0604020202020204" pitchFamily="34" charset="0"/>
              <a:buChar char="•"/>
            </a:pPr>
            <a:r>
              <a:rPr lang="en-US" dirty="0">
                <a:solidFill>
                  <a:srgbClr val="D39501"/>
                </a:solidFill>
              </a:rPr>
              <a:t>But the 2 Norm/Hilbert-Schmidt (HS) norm is</a:t>
            </a:r>
          </a:p>
        </p:txBody>
      </p:sp>
      <p:pic>
        <p:nvPicPr>
          <p:cNvPr id="9" name="Picture 8">
            <a:extLst>
              <a:ext uri="{FF2B5EF4-FFF2-40B4-BE49-F238E27FC236}">
                <a16:creationId xmlns:a16="http://schemas.microsoft.com/office/drawing/2014/main" id="{63CD90B4-F82C-6E41-A2B2-839EEF788F8D}"/>
              </a:ext>
            </a:extLst>
          </p:cNvPr>
          <p:cNvPicPr>
            <a:picLocks noChangeAspect="1"/>
          </p:cNvPicPr>
          <p:nvPr/>
        </p:nvPicPr>
        <p:blipFill>
          <a:blip r:embed="rId9"/>
          <a:stretch>
            <a:fillRect/>
          </a:stretch>
        </p:blipFill>
        <p:spPr>
          <a:xfrm>
            <a:off x="1799666" y="6026876"/>
            <a:ext cx="6781800" cy="647700"/>
          </a:xfrm>
          <a:prstGeom prst="rect">
            <a:avLst/>
          </a:prstGeom>
        </p:spPr>
      </p:pic>
    </p:spTree>
    <p:extLst>
      <p:ext uri="{BB962C8B-B14F-4D97-AF65-F5344CB8AC3E}">
        <p14:creationId xmlns:p14="http://schemas.microsoft.com/office/powerpoint/2010/main" val="3790833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3861410" y="2505663"/>
            <a:ext cx="793190" cy="793190"/>
          </a:xfrm>
          <a:prstGeom prst="rect">
            <a:avLst/>
          </a:prstGeom>
        </p:spPr>
      </p:pic>
      <p:pic>
        <p:nvPicPr>
          <p:cNvPr id="9" name="Picture 8">
            <a:extLst>
              <a:ext uri="{FF2B5EF4-FFF2-40B4-BE49-F238E27FC236}">
                <a16:creationId xmlns:a16="http://schemas.microsoft.com/office/drawing/2014/main" id="{63CD90B4-F82C-6E41-A2B2-839EEF788F8D}"/>
              </a:ext>
            </a:extLst>
          </p:cNvPr>
          <p:cNvPicPr>
            <a:picLocks noChangeAspect="1"/>
          </p:cNvPicPr>
          <p:nvPr/>
        </p:nvPicPr>
        <p:blipFill>
          <a:blip r:embed="rId9"/>
          <a:stretch>
            <a:fillRect/>
          </a:stretch>
        </p:blipFill>
        <p:spPr>
          <a:xfrm>
            <a:off x="1799666" y="6026876"/>
            <a:ext cx="6781800" cy="647700"/>
          </a:xfrm>
          <a:prstGeom prst="rect">
            <a:avLst/>
          </a:prstGeom>
        </p:spPr>
      </p:pic>
      <p:pic>
        <p:nvPicPr>
          <p:cNvPr id="6" name="Picture 5" descr="A picture containing text, clock&#10;&#10;Description automatically generated">
            <a:extLst>
              <a:ext uri="{FF2B5EF4-FFF2-40B4-BE49-F238E27FC236}">
                <a16:creationId xmlns:a16="http://schemas.microsoft.com/office/drawing/2014/main" id="{0AC6F40C-3D2C-1F4B-AB62-4447EA299B43}"/>
              </a:ext>
            </a:extLst>
          </p:cNvPr>
          <p:cNvPicPr>
            <a:picLocks noChangeAspect="1"/>
          </p:cNvPicPr>
          <p:nvPr/>
        </p:nvPicPr>
        <p:blipFill>
          <a:blip r:embed="rId10"/>
          <a:stretch>
            <a:fillRect/>
          </a:stretch>
        </p:blipFill>
        <p:spPr>
          <a:xfrm>
            <a:off x="7137906" y="3380355"/>
            <a:ext cx="4800600" cy="2197100"/>
          </a:xfrm>
          <a:prstGeom prst="rect">
            <a:avLst/>
          </a:prstGeom>
          <a:effectLst>
            <a:glow rad="127000">
              <a:srgbClr val="597F6D"/>
            </a:glow>
          </a:effectLst>
        </p:spPr>
      </p:pic>
      <p:pic>
        <p:nvPicPr>
          <p:cNvPr id="26" name="Picture 25" descr="A picture containing text, clock&#10;&#10;Description automatically generated">
            <a:extLst>
              <a:ext uri="{FF2B5EF4-FFF2-40B4-BE49-F238E27FC236}">
                <a16:creationId xmlns:a16="http://schemas.microsoft.com/office/drawing/2014/main" id="{5CADCE36-C2F9-5342-8AD1-F96957A86D91}"/>
              </a:ext>
            </a:extLst>
          </p:cNvPr>
          <p:cNvPicPr>
            <a:picLocks noChangeAspect="1"/>
          </p:cNvPicPr>
          <p:nvPr/>
        </p:nvPicPr>
        <p:blipFill rotWithShape="1">
          <a:blip r:embed="rId10"/>
          <a:srcRect l="17188" t="175" r="70523" b="78857"/>
          <a:stretch/>
        </p:blipFill>
        <p:spPr>
          <a:xfrm>
            <a:off x="10567407" y="3388238"/>
            <a:ext cx="589936" cy="460687"/>
          </a:xfrm>
          <a:prstGeom prst="rect">
            <a:avLst/>
          </a:prstGeom>
        </p:spPr>
      </p:pic>
      <p:pic>
        <p:nvPicPr>
          <p:cNvPr id="27" name="Picture 26">
            <a:extLst>
              <a:ext uri="{FF2B5EF4-FFF2-40B4-BE49-F238E27FC236}">
                <a16:creationId xmlns:a16="http://schemas.microsoft.com/office/drawing/2014/main" id="{805682EA-3F8D-F344-956C-EA72448F3AEC}"/>
              </a:ext>
            </a:extLst>
          </p:cNvPr>
          <p:cNvPicPr>
            <a:picLocks noChangeAspect="1"/>
          </p:cNvPicPr>
          <p:nvPr/>
        </p:nvPicPr>
        <p:blipFill rotWithShape="1">
          <a:blip r:embed="rId9"/>
          <a:srcRect l="79955" t="-8992" b="-1"/>
          <a:stretch/>
        </p:blipFill>
        <p:spPr>
          <a:xfrm>
            <a:off x="8794236" y="2505663"/>
            <a:ext cx="1359411" cy="705946"/>
          </a:xfrm>
          <a:prstGeom prst="rect">
            <a:avLst/>
          </a:prstGeom>
        </p:spPr>
      </p:pic>
    </p:spTree>
    <p:extLst>
      <p:ext uri="{BB962C8B-B14F-4D97-AF65-F5344CB8AC3E}">
        <p14:creationId xmlns:p14="http://schemas.microsoft.com/office/powerpoint/2010/main" val="1154623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  </a:t>
            </a:r>
            <a:endParaRPr lang="en-US" sz="2000" i="1" dirty="0">
              <a:solidFill>
                <a:srgbClr val="80003F"/>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1" name="Graphic 20" descr="Tick with solid fill">
            <a:extLst>
              <a:ext uri="{FF2B5EF4-FFF2-40B4-BE49-F238E27FC236}">
                <a16:creationId xmlns:a16="http://schemas.microsoft.com/office/drawing/2014/main" id="{6F440C05-B0EE-F641-9C36-82830948B223}"/>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6009823" y="1615859"/>
            <a:ext cx="537526" cy="537526"/>
          </a:xfrm>
          <a:prstGeom prst="rect">
            <a:avLst/>
          </a:prstGeom>
        </p:spPr>
      </p:pic>
      <p:pic>
        <p:nvPicPr>
          <p:cNvPr id="4" name="Graphic 3" descr="Question Mark with solid fill">
            <a:extLst>
              <a:ext uri="{FF2B5EF4-FFF2-40B4-BE49-F238E27FC236}">
                <a16:creationId xmlns:a16="http://schemas.microsoft.com/office/drawing/2014/main" id="{0C028089-FD7C-BC4E-A306-AF9D73F216D4}"/>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3861410" y="2505663"/>
            <a:ext cx="793190" cy="793190"/>
          </a:xfrm>
          <a:prstGeom prst="rect">
            <a:avLst/>
          </a:prstGeom>
        </p:spPr>
      </p:pic>
      <p:pic>
        <p:nvPicPr>
          <p:cNvPr id="9" name="Picture 8">
            <a:extLst>
              <a:ext uri="{FF2B5EF4-FFF2-40B4-BE49-F238E27FC236}">
                <a16:creationId xmlns:a16="http://schemas.microsoft.com/office/drawing/2014/main" id="{63CD90B4-F82C-6E41-A2B2-839EEF788F8D}"/>
              </a:ext>
            </a:extLst>
          </p:cNvPr>
          <p:cNvPicPr>
            <a:picLocks noChangeAspect="1"/>
          </p:cNvPicPr>
          <p:nvPr/>
        </p:nvPicPr>
        <p:blipFill>
          <a:blip r:embed="rId9"/>
          <a:stretch>
            <a:fillRect/>
          </a:stretch>
        </p:blipFill>
        <p:spPr>
          <a:xfrm>
            <a:off x="1799666" y="6026876"/>
            <a:ext cx="6781800" cy="647700"/>
          </a:xfrm>
          <a:prstGeom prst="rect">
            <a:avLst/>
          </a:prstGeom>
        </p:spPr>
      </p:pic>
      <p:pic>
        <p:nvPicPr>
          <p:cNvPr id="6" name="Picture 5" descr="A picture containing text, clock&#10;&#10;Description automatically generated">
            <a:extLst>
              <a:ext uri="{FF2B5EF4-FFF2-40B4-BE49-F238E27FC236}">
                <a16:creationId xmlns:a16="http://schemas.microsoft.com/office/drawing/2014/main" id="{0AC6F40C-3D2C-1F4B-AB62-4447EA299B43}"/>
              </a:ext>
            </a:extLst>
          </p:cNvPr>
          <p:cNvPicPr>
            <a:picLocks noChangeAspect="1"/>
          </p:cNvPicPr>
          <p:nvPr/>
        </p:nvPicPr>
        <p:blipFill>
          <a:blip r:embed="rId10"/>
          <a:stretch>
            <a:fillRect/>
          </a:stretch>
        </p:blipFill>
        <p:spPr>
          <a:xfrm>
            <a:off x="7137906" y="3380355"/>
            <a:ext cx="4800600" cy="2197100"/>
          </a:xfrm>
          <a:prstGeom prst="rect">
            <a:avLst/>
          </a:prstGeom>
          <a:effectLst>
            <a:glow rad="127000">
              <a:srgbClr val="597F6D"/>
            </a:glow>
          </a:effectLst>
        </p:spPr>
      </p:pic>
      <p:pic>
        <p:nvPicPr>
          <p:cNvPr id="26" name="Picture 25" descr="A picture containing text, clock&#10;&#10;Description automatically generated">
            <a:extLst>
              <a:ext uri="{FF2B5EF4-FFF2-40B4-BE49-F238E27FC236}">
                <a16:creationId xmlns:a16="http://schemas.microsoft.com/office/drawing/2014/main" id="{5CADCE36-C2F9-5342-8AD1-F96957A86D91}"/>
              </a:ext>
            </a:extLst>
          </p:cNvPr>
          <p:cNvPicPr>
            <a:picLocks noChangeAspect="1"/>
          </p:cNvPicPr>
          <p:nvPr/>
        </p:nvPicPr>
        <p:blipFill rotWithShape="1">
          <a:blip r:embed="rId10"/>
          <a:srcRect l="17188" t="175" r="70523" b="78857"/>
          <a:stretch/>
        </p:blipFill>
        <p:spPr>
          <a:xfrm>
            <a:off x="10567407" y="3388238"/>
            <a:ext cx="589936" cy="460687"/>
          </a:xfrm>
          <a:prstGeom prst="rect">
            <a:avLst/>
          </a:prstGeom>
        </p:spPr>
      </p:pic>
      <p:pic>
        <p:nvPicPr>
          <p:cNvPr id="27" name="Picture 26">
            <a:extLst>
              <a:ext uri="{FF2B5EF4-FFF2-40B4-BE49-F238E27FC236}">
                <a16:creationId xmlns:a16="http://schemas.microsoft.com/office/drawing/2014/main" id="{805682EA-3F8D-F344-956C-EA72448F3AEC}"/>
              </a:ext>
            </a:extLst>
          </p:cNvPr>
          <p:cNvPicPr>
            <a:picLocks noChangeAspect="1"/>
          </p:cNvPicPr>
          <p:nvPr/>
        </p:nvPicPr>
        <p:blipFill rotWithShape="1">
          <a:blip r:embed="rId9"/>
          <a:srcRect l="79955" t="-8992" b="-1"/>
          <a:stretch/>
        </p:blipFill>
        <p:spPr>
          <a:xfrm>
            <a:off x="8794236" y="2505663"/>
            <a:ext cx="1359411" cy="705946"/>
          </a:xfrm>
          <a:prstGeom prst="rect">
            <a:avLst/>
          </a:prstGeom>
        </p:spPr>
      </p:pic>
      <p:sp>
        <p:nvSpPr>
          <p:cNvPr id="2" name="TextBox 1">
            <a:extLst>
              <a:ext uri="{FF2B5EF4-FFF2-40B4-BE49-F238E27FC236}">
                <a16:creationId xmlns:a16="http://schemas.microsoft.com/office/drawing/2014/main" id="{91184F4F-15A6-034E-86B1-061CB01DA56E}"/>
              </a:ext>
            </a:extLst>
          </p:cNvPr>
          <p:cNvSpPr txBox="1"/>
          <p:nvPr/>
        </p:nvSpPr>
        <p:spPr>
          <a:xfrm>
            <a:off x="9310255" y="5835535"/>
            <a:ext cx="2014022" cy="646331"/>
          </a:xfrm>
          <a:prstGeom prst="rect">
            <a:avLst/>
          </a:prstGeom>
          <a:noFill/>
        </p:spPr>
        <p:txBody>
          <a:bodyPr wrap="square" rtlCol="0">
            <a:spAutoFit/>
          </a:bodyPr>
          <a:lstStyle/>
          <a:p>
            <a:pPr algn="ctr"/>
            <a:r>
              <a:rPr lang="en-US" dirty="0">
                <a:solidFill>
                  <a:srgbClr val="597F6D"/>
                </a:solidFill>
              </a:rPr>
              <a:t>Not very NISQ friendly!</a:t>
            </a:r>
          </a:p>
        </p:txBody>
      </p:sp>
      <p:pic>
        <p:nvPicPr>
          <p:cNvPr id="28" name="Graphic 27" descr="Close with solid fill">
            <a:extLst>
              <a:ext uri="{FF2B5EF4-FFF2-40B4-BE49-F238E27FC236}">
                <a16:creationId xmlns:a16="http://schemas.microsoft.com/office/drawing/2014/main" id="{22B32FCE-138E-1246-935E-CB600F3FEB98}"/>
              </a:ext>
            </a:extLst>
          </p:cNvPr>
          <p:cNvPicPr>
            <a:picLocks noChangeAspect="1"/>
          </p:cNvPicPr>
          <p:nvPr/>
        </p:nvPicPr>
        <p:blipFill>
          <a:blip r:embed="rId11">
            <a:duotone>
              <a:schemeClr val="accent2">
                <a:shade val="45000"/>
                <a:satMod val="135000"/>
              </a:schemeClr>
              <a:prstClr val="white"/>
            </a:duotone>
            <a:extLst>
              <a:ext uri="{96DAC541-7B7A-43D3-8B79-37D633B846F1}">
                <asvg:svgBlip xmlns:asvg="http://schemas.microsoft.com/office/drawing/2016/SVG/main" r:embed="rId12"/>
              </a:ext>
            </a:extLst>
          </a:blip>
          <a:stretch>
            <a:fillRect/>
          </a:stretch>
        </p:blipFill>
        <p:spPr>
          <a:xfrm>
            <a:off x="4575939" y="2419250"/>
            <a:ext cx="1030610" cy="1030610"/>
          </a:xfrm>
          <a:prstGeom prst="rect">
            <a:avLst/>
          </a:prstGeom>
        </p:spPr>
      </p:pic>
    </p:spTree>
    <p:extLst>
      <p:ext uri="{BB962C8B-B14F-4D97-AF65-F5344CB8AC3E}">
        <p14:creationId xmlns:p14="http://schemas.microsoft.com/office/powerpoint/2010/main" val="1083029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
        <p:nvSpPr>
          <p:cNvPr id="29" name="TextBox 28">
            <a:extLst>
              <a:ext uri="{FF2B5EF4-FFF2-40B4-BE49-F238E27FC236}">
                <a16:creationId xmlns:a16="http://schemas.microsoft.com/office/drawing/2014/main" id="{D5CC636A-DD31-B04A-8745-B04F073E2677}"/>
              </a:ext>
            </a:extLst>
          </p:cNvPr>
          <p:cNvSpPr txBox="1"/>
          <p:nvPr/>
        </p:nvSpPr>
        <p:spPr>
          <a:xfrm>
            <a:off x="8199021" y="4939016"/>
            <a:ext cx="2461301" cy="830997"/>
          </a:xfrm>
          <a:prstGeom prst="rect">
            <a:avLst/>
          </a:prstGeom>
          <a:noFill/>
        </p:spPr>
        <p:txBody>
          <a:bodyPr wrap="square" rtlCol="0">
            <a:spAutoFit/>
          </a:bodyPr>
          <a:lstStyle/>
          <a:p>
            <a:pPr algn="ctr"/>
            <a:r>
              <a:rPr lang="en-US" sz="2400" dirty="0">
                <a:solidFill>
                  <a:srgbClr val="D39501"/>
                </a:solidFill>
              </a:rPr>
              <a:t>Back to the drawing board!</a:t>
            </a:r>
          </a:p>
        </p:txBody>
      </p:sp>
    </p:spTree>
    <p:extLst>
      <p:ext uri="{BB962C8B-B14F-4D97-AF65-F5344CB8AC3E}">
        <p14:creationId xmlns:p14="http://schemas.microsoft.com/office/powerpoint/2010/main" val="3649388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
        <p:nvSpPr>
          <p:cNvPr id="22" name="Rounded Rectangle 21">
            <a:extLst>
              <a:ext uri="{FF2B5EF4-FFF2-40B4-BE49-F238E27FC236}">
                <a16:creationId xmlns:a16="http://schemas.microsoft.com/office/drawing/2014/main" id="{7A848D5D-E432-6846-A4AB-EF0FDC48BB00}"/>
              </a:ext>
            </a:extLst>
          </p:cNvPr>
          <p:cNvSpPr/>
          <p:nvPr/>
        </p:nvSpPr>
        <p:spPr>
          <a:xfrm>
            <a:off x="6122547" y="5360014"/>
            <a:ext cx="4753938" cy="923330"/>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145AC8A-581B-604F-8102-D7B06FA4CE73}"/>
              </a:ext>
            </a:extLst>
          </p:cNvPr>
          <p:cNvSpPr txBox="1"/>
          <p:nvPr/>
        </p:nvSpPr>
        <p:spPr>
          <a:xfrm>
            <a:off x="6142867" y="5382172"/>
            <a:ext cx="473361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Try a QML type approach using training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DDF11F97-4CC8-BE4E-8CE2-35C8E193DC34}"/>
              </a:ext>
            </a:extLst>
          </p:cNvPr>
          <p:cNvPicPr>
            <a:picLocks noChangeAspect="1"/>
          </p:cNvPicPr>
          <p:nvPr/>
        </p:nvPicPr>
        <p:blipFill>
          <a:blip r:embed="rId5"/>
          <a:stretch>
            <a:fillRect/>
          </a:stretch>
        </p:blipFill>
        <p:spPr>
          <a:xfrm>
            <a:off x="7748787" y="5821679"/>
            <a:ext cx="1521778" cy="264110"/>
          </a:xfrm>
          <a:prstGeom prst="rect">
            <a:avLst/>
          </a:prstGeom>
        </p:spPr>
      </p:pic>
    </p:spTree>
    <p:extLst>
      <p:ext uri="{BB962C8B-B14F-4D97-AF65-F5344CB8AC3E}">
        <p14:creationId xmlns:p14="http://schemas.microsoft.com/office/powerpoint/2010/main" val="1229007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
        <p:nvSpPr>
          <p:cNvPr id="27" name="Rounded Rectangle 26">
            <a:extLst>
              <a:ext uri="{FF2B5EF4-FFF2-40B4-BE49-F238E27FC236}">
                <a16:creationId xmlns:a16="http://schemas.microsoft.com/office/drawing/2014/main" id="{6005350E-7331-5543-9313-3CB3FFDF792C}"/>
              </a:ext>
            </a:extLst>
          </p:cNvPr>
          <p:cNvSpPr/>
          <p:nvPr/>
        </p:nvSpPr>
        <p:spPr>
          <a:xfrm>
            <a:off x="6355300" y="5409915"/>
            <a:ext cx="4996759" cy="1122806"/>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5F5C017-C59A-144B-B3D9-4B5E02AA5E26}"/>
              </a:ext>
            </a:extLst>
          </p:cNvPr>
          <p:cNvSpPr txBox="1"/>
          <p:nvPr/>
        </p:nvSpPr>
        <p:spPr>
          <a:xfrm>
            <a:off x="6383273" y="5436017"/>
            <a:ext cx="499675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Cost measures average fidelity between guess output state and true output state over training 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9C7B99D0-5A30-FA46-954E-5AE7A58CA516}"/>
              </a:ext>
            </a:extLst>
          </p:cNvPr>
          <p:cNvPicPr>
            <a:picLocks noChangeAspect="1"/>
          </p:cNvPicPr>
          <p:nvPr/>
        </p:nvPicPr>
        <p:blipFill>
          <a:blip r:embed="rId5"/>
          <a:stretch>
            <a:fillRect/>
          </a:stretch>
        </p:blipFill>
        <p:spPr>
          <a:xfrm>
            <a:off x="7966902" y="6132626"/>
            <a:ext cx="1521778" cy="264110"/>
          </a:xfrm>
          <a:prstGeom prst="rect">
            <a:avLst/>
          </a:prstGeom>
        </p:spPr>
      </p:pic>
      <p:pic>
        <p:nvPicPr>
          <p:cNvPr id="2" name="Picture 1">
            <a:extLst>
              <a:ext uri="{FF2B5EF4-FFF2-40B4-BE49-F238E27FC236}">
                <a16:creationId xmlns:a16="http://schemas.microsoft.com/office/drawing/2014/main" id="{1AD06D84-1B3C-EC49-91F9-C03DE84AD1C6}"/>
              </a:ext>
            </a:extLst>
          </p:cNvPr>
          <p:cNvPicPr>
            <a:picLocks noChangeAspect="1"/>
          </p:cNvPicPr>
          <p:nvPr/>
        </p:nvPicPr>
        <p:blipFill>
          <a:blip r:embed="rId6"/>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2615862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Overview</a:t>
            </a:r>
            <a:endParaRPr lang="en-US" sz="4000" dirty="0">
              <a:solidFill>
                <a:schemeClr val="bg1"/>
              </a:solidFill>
            </a:endParaRPr>
          </a:p>
        </p:txBody>
      </p:sp>
      <p:sp>
        <p:nvSpPr>
          <p:cNvPr id="13" name="TextBox 12">
            <a:extLst>
              <a:ext uri="{FF2B5EF4-FFF2-40B4-BE49-F238E27FC236}">
                <a16:creationId xmlns:a16="http://schemas.microsoft.com/office/drawing/2014/main" id="{83531378-413B-A641-8CD9-CE23E9CF378A}"/>
              </a:ext>
            </a:extLst>
          </p:cNvPr>
          <p:cNvSpPr txBox="1"/>
          <p:nvPr/>
        </p:nvSpPr>
        <p:spPr>
          <a:xfrm>
            <a:off x="459346" y="1590741"/>
            <a:ext cx="10716654" cy="6001643"/>
          </a:xfrm>
          <a:prstGeom prst="rect">
            <a:avLst/>
          </a:prstGeom>
          <a:noFill/>
        </p:spPr>
        <p:txBody>
          <a:bodyPr wrap="square" rtlCol="0">
            <a:spAutoFit/>
          </a:bodyPr>
          <a:lstStyle/>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Part 1: What are variational quantum algorithms (VQAs) and why use them.</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Motivation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What are variational quantum algorithms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Example uses </a:t>
            </a: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Part 2:  Ingredients for a successful VQA. </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err="1">
                <a:latin typeface="Calibri" panose="020F0502020204030204" pitchFamily="34" charset="0"/>
                <a:cs typeface="Calibri" panose="020F0502020204030204" pitchFamily="34" charset="0"/>
              </a:rPr>
              <a:t>Expressibility</a:t>
            </a:r>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Trainability</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57B7598-2B0E-1D42-AE26-CFD8F2AA5D40}"/>
              </a:ext>
            </a:extLst>
          </p:cNvPr>
          <p:cNvPicPr>
            <a:picLocks noChangeAspect="1"/>
          </p:cNvPicPr>
          <p:nvPr/>
        </p:nvPicPr>
        <p:blipFill rotWithShape="1">
          <a:blip r:embed="rId3"/>
          <a:srcRect l="5585"/>
          <a:stretch/>
        </p:blipFill>
        <p:spPr>
          <a:xfrm>
            <a:off x="7660951" y="3289046"/>
            <a:ext cx="2192435" cy="1341846"/>
          </a:xfrm>
          <a:prstGeom prst="rect">
            <a:avLst/>
          </a:prstGeom>
        </p:spPr>
      </p:pic>
      <p:pic>
        <p:nvPicPr>
          <p:cNvPr id="11" name="Picture 10" descr="A picture containing cage&#10;&#10;Description automatically generated">
            <a:extLst>
              <a:ext uri="{FF2B5EF4-FFF2-40B4-BE49-F238E27FC236}">
                <a16:creationId xmlns:a16="http://schemas.microsoft.com/office/drawing/2014/main" id="{6C64D540-7432-0F48-A6DF-A7635AC36D8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271608" y="2249629"/>
            <a:ext cx="1121260" cy="1710340"/>
          </a:xfrm>
          <a:prstGeom prst="rect">
            <a:avLst/>
          </a:prstGeom>
        </p:spPr>
      </p:pic>
      <p:pic>
        <p:nvPicPr>
          <p:cNvPr id="15" name="Picture 4" descr="Rolling Hills | Livermore, CA This picture won the photo of … | Flickr">
            <a:extLst>
              <a:ext uri="{FF2B5EF4-FFF2-40B4-BE49-F238E27FC236}">
                <a16:creationId xmlns:a16="http://schemas.microsoft.com/office/drawing/2014/main" id="{FDAF8084-86B7-364B-A510-11D3F4DAF1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955" y="4948942"/>
            <a:ext cx="2859062" cy="14295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D49343E-D4AB-0247-88C8-2DDB2B6A016F}"/>
              </a:ext>
            </a:extLst>
          </p:cNvPr>
          <p:cNvPicPr>
            <a:picLocks noChangeAspect="1"/>
          </p:cNvPicPr>
          <p:nvPr/>
        </p:nvPicPr>
        <p:blipFill>
          <a:blip r:embed="rId7"/>
          <a:stretch>
            <a:fillRect/>
          </a:stretch>
        </p:blipFill>
        <p:spPr>
          <a:xfrm>
            <a:off x="9505671" y="4948942"/>
            <a:ext cx="2226983" cy="1479236"/>
          </a:xfrm>
          <a:prstGeom prst="rect">
            <a:avLst/>
          </a:prstGeom>
        </p:spPr>
      </p:pic>
    </p:spTree>
    <p:extLst>
      <p:ext uri="{BB962C8B-B14F-4D97-AF65-F5344CB8AC3E}">
        <p14:creationId xmlns:p14="http://schemas.microsoft.com/office/powerpoint/2010/main" val="3350351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4" name="Picture 23">
            <a:extLst>
              <a:ext uri="{FF2B5EF4-FFF2-40B4-BE49-F238E27FC236}">
                <a16:creationId xmlns:a16="http://schemas.microsoft.com/office/drawing/2014/main" id="{7EC3402E-E13F-AD4F-BA65-820D9D010644}"/>
              </a:ext>
            </a:extLst>
          </p:cNvPr>
          <p:cNvPicPr>
            <a:picLocks noChangeAspect="1"/>
          </p:cNvPicPr>
          <p:nvPr/>
        </p:nvPicPr>
        <p:blipFill>
          <a:blip r:embed="rId7"/>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2751403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283084" y="4272222"/>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4475654" y="4206819"/>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954726" y="4147183"/>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315515" y="4056537"/>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966710" y="4344858"/>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2299310" y="3835061"/>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274879" y="3692771"/>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7" name="Picture 26">
            <a:extLst>
              <a:ext uri="{FF2B5EF4-FFF2-40B4-BE49-F238E27FC236}">
                <a16:creationId xmlns:a16="http://schemas.microsoft.com/office/drawing/2014/main" id="{D4A79552-C5FC-2849-B128-80205146B323}"/>
              </a:ext>
            </a:extLst>
          </p:cNvPr>
          <p:cNvPicPr>
            <a:picLocks noChangeAspect="1"/>
          </p:cNvPicPr>
          <p:nvPr/>
        </p:nvPicPr>
        <p:blipFill>
          <a:blip r:embed="rId7"/>
          <a:stretch>
            <a:fillRect/>
          </a:stretch>
        </p:blipFill>
        <p:spPr>
          <a:xfrm>
            <a:off x="7704037" y="6359506"/>
            <a:ext cx="1295400" cy="241300"/>
          </a:xfrm>
          <a:prstGeom prst="rect">
            <a:avLst/>
          </a:prstGeom>
        </p:spPr>
      </p:pic>
      <p:sp>
        <p:nvSpPr>
          <p:cNvPr id="28" name="TextBox 27">
            <a:extLst>
              <a:ext uri="{FF2B5EF4-FFF2-40B4-BE49-F238E27FC236}">
                <a16:creationId xmlns:a16="http://schemas.microsoft.com/office/drawing/2014/main" id="{EC2D2495-2973-BD4D-97EC-A7936AF4EFE3}"/>
              </a:ext>
            </a:extLst>
          </p:cNvPr>
          <p:cNvSpPr txBox="1"/>
          <p:nvPr/>
        </p:nvSpPr>
        <p:spPr>
          <a:xfrm>
            <a:off x="7084966"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29" name="Picture 28">
            <a:extLst>
              <a:ext uri="{FF2B5EF4-FFF2-40B4-BE49-F238E27FC236}">
                <a16:creationId xmlns:a16="http://schemas.microsoft.com/office/drawing/2014/main" id="{83002CB8-6D56-014A-B732-3DA1143BC69A}"/>
              </a:ext>
            </a:extLst>
          </p:cNvPr>
          <p:cNvPicPr>
            <a:picLocks noChangeAspect="1"/>
          </p:cNvPicPr>
          <p:nvPr/>
        </p:nvPicPr>
        <p:blipFill rotWithShape="1">
          <a:blip r:embed="rId8"/>
          <a:srcRect l="35883" t="-30493" b="1"/>
          <a:stretch/>
        </p:blipFill>
        <p:spPr>
          <a:xfrm>
            <a:off x="8868590" y="5598202"/>
            <a:ext cx="2532448" cy="646330"/>
          </a:xfrm>
          <a:prstGeom prst="rect">
            <a:avLst/>
          </a:prstGeom>
        </p:spPr>
      </p:pic>
      <p:pic>
        <p:nvPicPr>
          <p:cNvPr id="30" name="Picture 29">
            <a:extLst>
              <a:ext uri="{FF2B5EF4-FFF2-40B4-BE49-F238E27FC236}">
                <a16:creationId xmlns:a16="http://schemas.microsoft.com/office/drawing/2014/main" id="{B6B19DAA-597A-434C-AA65-BAADB1B922B6}"/>
              </a:ext>
            </a:extLst>
          </p:cNvPr>
          <p:cNvPicPr>
            <a:picLocks noChangeAspect="1"/>
          </p:cNvPicPr>
          <p:nvPr/>
        </p:nvPicPr>
        <p:blipFill>
          <a:blip r:embed="rId9"/>
          <a:stretch>
            <a:fillRect/>
          </a:stretch>
        </p:blipFill>
        <p:spPr>
          <a:xfrm>
            <a:off x="7104016" y="5645937"/>
            <a:ext cx="1718166" cy="56732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a:off x="5971877" y="6028401"/>
            <a:ext cx="789777" cy="244719"/>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pic>
        <p:nvPicPr>
          <p:cNvPr id="31" name="Picture 30">
            <a:extLst>
              <a:ext uri="{FF2B5EF4-FFF2-40B4-BE49-F238E27FC236}">
                <a16:creationId xmlns:a16="http://schemas.microsoft.com/office/drawing/2014/main" id="{1BB1E0C1-404A-6640-AA21-A53446C9AFFE}"/>
              </a:ext>
            </a:extLst>
          </p:cNvPr>
          <p:cNvPicPr>
            <a:picLocks noChangeAspect="1"/>
          </p:cNvPicPr>
          <p:nvPr/>
        </p:nvPicPr>
        <p:blipFill>
          <a:blip r:embed="rId10"/>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1512386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7" name="Picture 26">
            <a:extLst>
              <a:ext uri="{FF2B5EF4-FFF2-40B4-BE49-F238E27FC236}">
                <a16:creationId xmlns:a16="http://schemas.microsoft.com/office/drawing/2014/main" id="{D4A79552-C5FC-2849-B128-80205146B323}"/>
              </a:ext>
            </a:extLst>
          </p:cNvPr>
          <p:cNvPicPr>
            <a:picLocks noChangeAspect="1"/>
          </p:cNvPicPr>
          <p:nvPr/>
        </p:nvPicPr>
        <p:blipFill>
          <a:blip r:embed="rId7"/>
          <a:stretch>
            <a:fillRect/>
          </a:stretch>
        </p:blipFill>
        <p:spPr>
          <a:xfrm>
            <a:off x="7704037" y="6359506"/>
            <a:ext cx="1295400" cy="241300"/>
          </a:xfrm>
          <a:prstGeom prst="rect">
            <a:avLst/>
          </a:prstGeom>
        </p:spPr>
      </p:pic>
      <p:sp>
        <p:nvSpPr>
          <p:cNvPr id="28" name="TextBox 27">
            <a:extLst>
              <a:ext uri="{FF2B5EF4-FFF2-40B4-BE49-F238E27FC236}">
                <a16:creationId xmlns:a16="http://schemas.microsoft.com/office/drawing/2014/main" id="{EC2D2495-2973-BD4D-97EC-A7936AF4EFE3}"/>
              </a:ext>
            </a:extLst>
          </p:cNvPr>
          <p:cNvSpPr txBox="1"/>
          <p:nvPr/>
        </p:nvSpPr>
        <p:spPr>
          <a:xfrm>
            <a:off x="7084966"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29" name="Picture 28">
            <a:extLst>
              <a:ext uri="{FF2B5EF4-FFF2-40B4-BE49-F238E27FC236}">
                <a16:creationId xmlns:a16="http://schemas.microsoft.com/office/drawing/2014/main" id="{83002CB8-6D56-014A-B732-3DA1143BC69A}"/>
              </a:ext>
            </a:extLst>
          </p:cNvPr>
          <p:cNvPicPr>
            <a:picLocks noChangeAspect="1"/>
          </p:cNvPicPr>
          <p:nvPr/>
        </p:nvPicPr>
        <p:blipFill rotWithShape="1">
          <a:blip r:embed="rId8"/>
          <a:srcRect l="35883" t="-30493" b="1"/>
          <a:stretch/>
        </p:blipFill>
        <p:spPr>
          <a:xfrm>
            <a:off x="8868590" y="5598202"/>
            <a:ext cx="2532448" cy="646330"/>
          </a:xfrm>
          <a:prstGeom prst="rect">
            <a:avLst/>
          </a:prstGeom>
        </p:spPr>
      </p:pic>
      <p:pic>
        <p:nvPicPr>
          <p:cNvPr id="30" name="Picture 29">
            <a:extLst>
              <a:ext uri="{FF2B5EF4-FFF2-40B4-BE49-F238E27FC236}">
                <a16:creationId xmlns:a16="http://schemas.microsoft.com/office/drawing/2014/main" id="{B6B19DAA-597A-434C-AA65-BAADB1B922B6}"/>
              </a:ext>
            </a:extLst>
          </p:cNvPr>
          <p:cNvPicPr>
            <a:picLocks noChangeAspect="1"/>
          </p:cNvPicPr>
          <p:nvPr/>
        </p:nvPicPr>
        <p:blipFill>
          <a:blip r:embed="rId9"/>
          <a:stretch>
            <a:fillRect/>
          </a:stretch>
        </p:blipFill>
        <p:spPr>
          <a:xfrm>
            <a:off x="7104016" y="5645937"/>
            <a:ext cx="1718166" cy="56732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a:off x="5971877" y="6028401"/>
            <a:ext cx="789777" cy="244719"/>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cxnSp>
        <p:nvCxnSpPr>
          <p:cNvPr id="31" name="Straight Arrow Connector 30">
            <a:extLst>
              <a:ext uri="{FF2B5EF4-FFF2-40B4-BE49-F238E27FC236}">
                <a16:creationId xmlns:a16="http://schemas.microsoft.com/office/drawing/2014/main" id="{B400DE44-CF43-6A43-92AF-008E7876DC20}"/>
              </a:ext>
            </a:extLst>
          </p:cNvPr>
          <p:cNvCxnSpPr>
            <a:cxnSpLocks/>
          </p:cNvCxnSpPr>
          <p:nvPr/>
        </p:nvCxnSpPr>
        <p:spPr>
          <a:xfrm flipV="1">
            <a:off x="10560448" y="6194296"/>
            <a:ext cx="285508" cy="1786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0A352D-C838-AA48-B236-89594057025E}"/>
              </a:ext>
            </a:extLst>
          </p:cNvPr>
          <p:cNvSpPr txBox="1"/>
          <p:nvPr/>
        </p:nvSpPr>
        <p:spPr>
          <a:xfrm>
            <a:off x="9177399" y="6325448"/>
            <a:ext cx="2123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Prepare state </a:t>
            </a:r>
          </a:p>
        </p:txBody>
      </p:sp>
      <p:pic>
        <p:nvPicPr>
          <p:cNvPr id="33" name="Picture 32">
            <a:extLst>
              <a:ext uri="{FF2B5EF4-FFF2-40B4-BE49-F238E27FC236}">
                <a16:creationId xmlns:a16="http://schemas.microsoft.com/office/drawing/2014/main" id="{7D24F6AA-CFD3-5541-9FF0-6D36DF803E0A}"/>
              </a:ext>
            </a:extLst>
          </p:cNvPr>
          <p:cNvPicPr>
            <a:picLocks noChangeAspect="1"/>
          </p:cNvPicPr>
          <p:nvPr/>
        </p:nvPicPr>
        <p:blipFill>
          <a:blip r:embed="rId10"/>
          <a:stretch>
            <a:fillRect/>
          </a:stretch>
        </p:blipFill>
        <p:spPr>
          <a:xfrm>
            <a:off x="10304635" y="6372962"/>
            <a:ext cx="190500" cy="190500"/>
          </a:xfrm>
          <a:prstGeom prst="rect">
            <a:avLst/>
          </a:prstGeom>
        </p:spPr>
      </p:pic>
      <p:pic>
        <p:nvPicPr>
          <p:cNvPr id="34" name="Picture 33" descr="Diagram&#10;&#10;Description automatically generated">
            <a:extLst>
              <a:ext uri="{FF2B5EF4-FFF2-40B4-BE49-F238E27FC236}">
                <a16:creationId xmlns:a16="http://schemas.microsoft.com/office/drawing/2014/main" id="{857EA5E3-FD49-314C-AFDC-17A72503E470}"/>
              </a:ext>
            </a:extLst>
          </p:cNvPr>
          <p:cNvPicPr>
            <a:picLocks noChangeAspect="1"/>
          </p:cNvPicPr>
          <p:nvPr/>
        </p:nvPicPr>
        <p:blipFill>
          <a:blip r:embed="rId11"/>
          <a:stretch>
            <a:fillRect/>
          </a:stretch>
        </p:blipFill>
        <p:spPr>
          <a:xfrm>
            <a:off x="6479225" y="3543256"/>
            <a:ext cx="5245190" cy="1442852"/>
          </a:xfrm>
          <a:prstGeom prst="rect">
            <a:avLst/>
          </a:prstGeom>
          <a:effectLst>
            <a:glow rad="127000">
              <a:srgbClr val="0F8080"/>
            </a:glow>
          </a:effectLst>
        </p:spPr>
      </p:pic>
      <p:sp>
        <p:nvSpPr>
          <p:cNvPr id="35" name="Rectangle 34">
            <a:extLst>
              <a:ext uri="{FF2B5EF4-FFF2-40B4-BE49-F238E27FC236}">
                <a16:creationId xmlns:a16="http://schemas.microsoft.com/office/drawing/2014/main" id="{1D881A31-2E9D-6345-8822-3F29F8BA9D54}"/>
              </a:ext>
            </a:extLst>
          </p:cNvPr>
          <p:cNvSpPr/>
          <p:nvPr/>
        </p:nvSpPr>
        <p:spPr>
          <a:xfrm>
            <a:off x="7257343" y="3657945"/>
            <a:ext cx="549295" cy="1172899"/>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7" name="Picture 36">
            <a:extLst>
              <a:ext uri="{FF2B5EF4-FFF2-40B4-BE49-F238E27FC236}">
                <a16:creationId xmlns:a16="http://schemas.microsoft.com/office/drawing/2014/main" id="{CEDE1399-73B2-F646-A400-D5692073AE58}"/>
              </a:ext>
            </a:extLst>
          </p:cNvPr>
          <p:cNvPicPr>
            <a:picLocks noChangeAspect="1"/>
          </p:cNvPicPr>
          <p:nvPr/>
        </p:nvPicPr>
        <p:blipFill rotWithShape="1">
          <a:blip r:embed="rId12"/>
          <a:srcRect l="54857" t="12044" r="3402"/>
          <a:stretch/>
        </p:blipFill>
        <p:spPr>
          <a:xfrm>
            <a:off x="8427304" y="3004263"/>
            <a:ext cx="1500189" cy="614375"/>
          </a:xfrm>
          <a:prstGeom prst="rect">
            <a:avLst/>
          </a:prstGeom>
        </p:spPr>
      </p:pic>
      <p:pic>
        <p:nvPicPr>
          <p:cNvPr id="38" name="Picture 37">
            <a:extLst>
              <a:ext uri="{FF2B5EF4-FFF2-40B4-BE49-F238E27FC236}">
                <a16:creationId xmlns:a16="http://schemas.microsoft.com/office/drawing/2014/main" id="{23CC3C99-9B8C-B848-B72D-3095570A3997}"/>
              </a:ext>
            </a:extLst>
          </p:cNvPr>
          <p:cNvPicPr>
            <a:picLocks noChangeAspect="1"/>
          </p:cNvPicPr>
          <p:nvPr/>
        </p:nvPicPr>
        <p:blipFill>
          <a:blip r:embed="rId13"/>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1239066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7" name="Picture 26">
            <a:extLst>
              <a:ext uri="{FF2B5EF4-FFF2-40B4-BE49-F238E27FC236}">
                <a16:creationId xmlns:a16="http://schemas.microsoft.com/office/drawing/2014/main" id="{D4A79552-C5FC-2849-B128-80205146B323}"/>
              </a:ext>
            </a:extLst>
          </p:cNvPr>
          <p:cNvPicPr>
            <a:picLocks noChangeAspect="1"/>
          </p:cNvPicPr>
          <p:nvPr/>
        </p:nvPicPr>
        <p:blipFill>
          <a:blip r:embed="rId7"/>
          <a:stretch>
            <a:fillRect/>
          </a:stretch>
        </p:blipFill>
        <p:spPr>
          <a:xfrm>
            <a:off x="7704037" y="6359506"/>
            <a:ext cx="1295400" cy="241300"/>
          </a:xfrm>
          <a:prstGeom prst="rect">
            <a:avLst/>
          </a:prstGeom>
        </p:spPr>
      </p:pic>
      <p:sp>
        <p:nvSpPr>
          <p:cNvPr id="28" name="TextBox 27">
            <a:extLst>
              <a:ext uri="{FF2B5EF4-FFF2-40B4-BE49-F238E27FC236}">
                <a16:creationId xmlns:a16="http://schemas.microsoft.com/office/drawing/2014/main" id="{EC2D2495-2973-BD4D-97EC-A7936AF4EFE3}"/>
              </a:ext>
            </a:extLst>
          </p:cNvPr>
          <p:cNvSpPr txBox="1"/>
          <p:nvPr/>
        </p:nvSpPr>
        <p:spPr>
          <a:xfrm>
            <a:off x="7084966"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29" name="Picture 28">
            <a:extLst>
              <a:ext uri="{FF2B5EF4-FFF2-40B4-BE49-F238E27FC236}">
                <a16:creationId xmlns:a16="http://schemas.microsoft.com/office/drawing/2014/main" id="{83002CB8-6D56-014A-B732-3DA1143BC69A}"/>
              </a:ext>
            </a:extLst>
          </p:cNvPr>
          <p:cNvPicPr>
            <a:picLocks noChangeAspect="1"/>
          </p:cNvPicPr>
          <p:nvPr/>
        </p:nvPicPr>
        <p:blipFill rotWithShape="1">
          <a:blip r:embed="rId8"/>
          <a:srcRect l="35883" t="-30493" b="1"/>
          <a:stretch/>
        </p:blipFill>
        <p:spPr>
          <a:xfrm>
            <a:off x="8868590" y="5598202"/>
            <a:ext cx="2532448" cy="646330"/>
          </a:xfrm>
          <a:prstGeom prst="rect">
            <a:avLst/>
          </a:prstGeom>
        </p:spPr>
      </p:pic>
      <p:pic>
        <p:nvPicPr>
          <p:cNvPr id="30" name="Picture 29">
            <a:extLst>
              <a:ext uri="{FF2B5EF4-FFF2-40B4-BE49-F238E27FC236}">
                <a16:creationId xmlns:a16="http://schemas.microsoft.com/office/drawing/2014/main" id="{B6B19DAA-597A-434C-AA65-BAADB1B922B6}"/>
              </a:ext>
            </a:extLst>
          </p:cNvPr>
          <p:cNvPicPr>
            <a:picLocks noChangeAspect="1"/>
          </p:cNvPicPr>
          <p:nvPr/>
        </p:nvPicPr>
        <p:blipFill>
          <a:blip r:embed="rId9"/>
          <a:stretch>
            <a:fillRect/>
          </a:stretch>
        </p:blipFill>
        <p:spPr>
          <a:xfrm>
            <a:off x="7104016" y="5645937"/>
            <a:ext cx="1718166" cy="56732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a:off x="5971877" y="6028401"/>
            <a:ext cx="789777" cy="244719"/>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pic>
        <p:nvPicPr>
          <p:cNvPr id="34" name="Picture 33" descr="Diagram&#10;&#10;Description automatically generated">
            <a:extLst>
              <a:ext uri="{FF2B5EF4-FFF2-40B4-BE49-F238E27FC236}">
                <a16:creationId xmlns:a16="http://schemas.microsoft.com/office/drawing/2014/main" id="{857EA5E3-FD49-314C-AFDC-17A72503E470}"/>
              </a:ext>
            </a:extLst>
          </p:cNvPr>
          <p:cNvPicPr>
            <a:picLocks noChangeAspect="1"/>
          </p:cNvPicPr>
          <p:nvPr/>
        </p:nvPicPr>
        <p:blipFill>
          <a:blip r:embed="rId10"/>
          <a:stretch>
            <a:fillRect/>
          </a:stretch>
        </p:blipFill>
        <p:spPr>
          <a:xfrm>
            <a:off x="6479225" y="3543256"/>
            <a:ext cx="5245190" cy="1442852"/>
          </a:xfrm>
          <a:prstGeom prst="rect">
            <a:avLst/>
          </a:prstGeom>
          <a:effectLst>
            <a:glow rad="127000">
              <a:srgbClr val="0F8080"/>
            </a:glow>
          </a:effectLst>
        </p:spPr>
      </p:pic>
      <p:sp>
        <p:nvSpPr>
          <p:cNvPr id="35" name="Rectangle 34">
            <a:extLst>
              <a:ext uri="{FF2B5EF4-FFF2-40B4-BE49-F238E27FC236}">
                <a16:creationId xmlns:a16="http://schemas.microsoft.com/office/drawing/2014/main" id="{1D881A31-2E9D-6345-8822-3F29F8BA9D54}"/>
              </a:ext>
            </a:extLst>
          </p:cNvPr>
          <p:cNvSpPr/>
          <p:nvPr/>
        </p:nvSpPr>
        <p:spPr>
          <a:xfrm>
            <a:off x="8115299" y="3659488"/>
            <a:ext cx="642125" cy="1172899"/>
          </a:xfrm>
          <a:prstGeom prst="rect">
            <a:avLst/>
          </a:prstGeom>
          <a:noFill/>
          <a:ln w="28575">
            <a:solidFill>
              <a:srgbClr val="80003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80003F"/>
              </a:solidFill>
            </a:endParaRPr>
          </a:p>
        </p:txBody>
      </p:sp>
      <p:cxnSp>
        <p:nvCxnSpPr>
          <p:cNvPr id="37" name="Straight Arrow Connector 36">
            <a:extLst>
              <a:ext uri="{FF2B5EF4-FFF2-40B4-BE49-F238E27FC236}">
                <a16:creationId xmlns:a16="http://schemas.microsoft.com/office/drawing/2014/main" id="{33C471C2-0C29-884A-97D6-7DBAAE8D093D}"/>
              </a:ext>
            </a:extLst>
          </p:cNvPr>
          <p:cNvCxnSpPr>
            <a:cxnSpLocks/>
          </p:cNvCxnSpPr>
          <p:nvPr/>
        </p:nvCxnSpPr>
        <p:spPr>
          <a:xfrm flipV="1">
            <a:off x="10612661" y="6069963"/>
            <a:ext cx="262249" cy="332155"/>
          </a:xfrm>
          <a:prstGeom prst="straightConnector1">
            <a:avLst/>
          </a:prstGeom>
          <a:ln w="19050">
            <a:solidFill>
              <a:srgbClr val="80003F"/>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9C91632-B4A0-1848-A5AD-0FDF74119307}"/>
              </a:ext>
            </a:extLst>
          </p:cNvPr>
          <p:cNvSpPr txBox="1"/>
          <p:nvPr/>
        </p:nvSpPr>
        <p:spPr>
          <a:xfrm>
            <a:off x="9452845" y="6236923"/>
            <a:ext cx="1475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3F"/>
                </a:solidFill>
                <a:effectLst/>
                <a:uLnTx/>
                <a:uFillTx/>
                <a:latin typeface="Calibri" panose="020F0502020204030204"/>
                <a:ea typeface="+mn-ea"/>
                <a:cs typeface="+mn-cs"/>
              </a:rPr>
              <a:t>Evolve under target unitary</a:t>
            </a:r>
          </a:p>
        </p:txBody>
      </p:sp>
      <p:pic>
        <p:nvPicPr>
          <p:cNvPr id="40" name="Picture 39">
            <a:extLst>
              <a:ext uri="{FF2B5EF4-FFF2-40B4-BE49-F238E27FC236}">
                <a16:creationId xmlns:a16="http://schemas.microsoft.com/office/drawing/2014/main" id="{59C37A44-D704-3C40-94CD-861786195EEA}"/>
              </a:ext>
            </a:extLst>
          </p:cNvPr>
          <p:cNvPicPr>
            <a:picLocks noChangeAspect="1"/>
          </p:cNvPicPr>
          <p:nvPr/>
        </p:nvPicPr>
        <p:blipFill rotWithShape="1">
          <a:blip r:embed="rId11"/>
          <a:srcRect l="54857" t="12044" r="3402"/>
          <a:stretch/>
        </p:blipFill>
        <p:spPr>
          <a:xfrm>
            <a:off x="8427304" y="3004263"/>
            <a:ext cx="1500189" cy="614375"/>
          </a:xfrm>
          <a:prstGeom prst="rect">
            <a:avLst/>
          </a:prstGeom>
        </p:spPr>
      </p:pic>
      <p:pic>
        <p:nvPicPr>
          <p:cNvPr id="41" name="Picture 40">
            <a:extLst>
              <a:ext uri="{FF2B5EF4-FFF2-40B4-BE49-F238E27FC236}">
                <a16:creationId xmlns:a16="http://schemas.microsoft.com/office/drawing/2014/main" id="{15C86B16-4871-2D48-80BF-1D1329208F83}"/>
              </a:ext>
            </a:extLst>
          </p:cNvPr>
          <p:cNvPicPr>
            <a:picLocks noChangeAspect="1"/>
          </p:cNvPicPr>
          <p:nvPr/>
        </p:nvPicPr>
        <p:blipFill>
          <a:blip r:embed="rId12"/>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2016418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7" name="Picture 26">
            <a:extLst>
              <a:ext uri="{FF2B5EF4-FFF2-40B4-BE49-F238E27FC236}">
                <a16:creationId xmlns:a16="http://schemas.microsoft.com/office/drawing/2014/main" id="{D4A79552-C5FC-2849-B128-80205146B323}"/>
              </a:ext>
            </a:extLst>
          </p:cNvPr>
          <p:cNvPicPr>
            <a:picLocks noChangeAspect="1"/>
          </p:cNvPicPr>
          <p:nvPr/>
        </p:nvPicPr>
        <p:blipFill>
          <a:blip r:embed="rId7"/>
          <a:stretch>
            <a:fillRect/>
          </a:stretch>
        </p:blipFill>
        <p:spPr>
          <a:xfrm>
            <a:off x="7704037" y="6359506"/>
            <a:ext cx="1295400" cy="241300"/>
          </a:xfrm>
          <a:prstGeom prst="rect">
            <a:avLst/>
          </a:prstGeom>
        </p:spPr>
      </p:pic>
      <p:sp>
        <p:nvSpPr>
          <p:cNvPr id="28" name="TextBox 27">
            <a:extLst>
              <a:ext uri="{FF2B5EF4-FFF2-40B4-BE49-F238E27FC236}">
                <a16:creationId xmlns:a16="http://schemas.microsoft.com/office/drawing/2014/main" id="{EC2D2495-2973-BD4D-97EC-A7936AF4EFE3}"/>
              </a:ext>
            </a:extLst>
          </p:cNvPr>
          <p:cNvSpPr txBox="1"/>
          <p:nvPr/>
        </p:nvSpPr>
        <p:spPr>
          <a:xfrm>
            <a:off x="7084966"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29" name="Picture 28">
            <a:extLst>
              <a:ext uri="{FF2B5EF4-FFF2-40B4-BE49-F238E27FC236}">
                <a16:creationId xmlns:a16="http://schemas.microsoft.com/office/drawing/2014/main" id="{83002CB8-6D56-014A-B732-3DA1143BC69A}"/>
              </a:ext>
            </a:extLst>
          </p:cNvPr>
          <p:cNvPicPr>
            <a:picLocks noChangeAspect="1"/>
          </p:cNvPicPr>
          <p:nvPr/>
        </p:nvPicPr>
        <p:blipFill rotWithShape="1">
          <a:blip r:embed="rId8"/>
          <a:srcRect l="35883" t="-30493" b="1"/>
          <a:stretch/>
        </p:blipFill>
        <p:spPr>
          <a:xfrm>
            <a:off x="8868590" y="5598202"/>
            <a:ext cx="2532448" cy="646330"/>
          </a:xfrm>
          <a:prstGeom prst="rect">
            <a:avLst/>
          </a:prstGeom>
        </p:spPr>
      </p:pic>
      <p:pic>
        <p:nvPicPr>
          <p:cNvPr id="30" name="Picture 29">
            <a:extLst>
              <a:ext uri="{FF2B5EF4-FFF2-40B4-BE49-F238E27FC236}">
                <a16:creationId xmlns:a16="http://schemas.microsoft.com/office/drawing/2014/main" id="{B6B19DAA-597A-434C-AA65-BAADB1B922B6}"/>
              </a:ext>
            </a:extLst>
          </p:cNvPr>
          <p:cNvPicPr>
            <a:picLocks noChangeAspect="1"/>
          </p:cNvPicPr>
          <p:nvPr/>
        </p:nvPicPr>
        <p:blipFill>
          <a:blip r:embed="rId9"/>
          <a:stretch>
            <a:fillRect/>
          </a:stretch>
        </p:blipFill>
        <p:spPr>
          <a:xfrm>
            <a:off x="7104016" y="5645937"/>
            <a:ext cx="1718166" cy="56732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a:off x="5971877" y="6028401"/>
            <a:ext cx="789777" cy="244719"/>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pic>
        <p:nvPicPr>
          <p:cNvPr id="34" name="Picture 33" descr="Diagram&#10;&#10;Description automatically generated">
            <a:extLst>
              <a:ext uri="{FF2B5EF4-FFF2-40B4-BE49-F238E27FC236}">
                <a16:creationId xmlns:a16="http://schemas.microsoft.com/office/drawing/2014/main" id="{857EA5E3-FD49-314C-AFDC-17A72503E470}"/>
              </a:ext>
            </a:extLst>
          </p:cNvPr>
          <p:cNvPicPr>
            <a:picLocks noChangeAspect="1"/>
          </p:cNvPicPr>
          <p:nvPr/>
        </p:nvPicPr>
        <p:blipFill>
          <a:blip r:embed="rId10"/>
          <a:stretch>
            <a:fillRect/>
          </a:stretch>
        </p:blipFill>
        <p:spPr>
          <a:xfrm>
            <a:off x="6479225" y="3543256"/>
            <a:ext cx="5245190" cy="1442852"/>
          </a:xfrm>
          <a:prstGeom prst="rect">
            <a:avLst/>
          </a:prstGeom>
          <a:effectLst>
            <a:glow rad="127000">
              <a:srgbClr val="0F8080"/>
            </a:glow>
          </a:effectLst>
        </p:spPr>
      </p:pic>
      <p:sp>
        <p:nvSpPr>
          <p:cNvPr id="35" name="Rectangle 34">
            <a:extLst>
              <a:ext uri="{FF2B5EF4-FFF2-40B4-BE49-F238E27FC236}">
                <a16:creationId xmlns:a16="http://schemas.microsoft.com/office/drawing/2014/main" id="{1D881A31-2E9D-6345-8822-3F29F8BA9D54}"/>
              </a:ext>
            </a:extLst>
          </p:cNvPr>
          <p:cNvSpPr/>
          <p:nvPr/>
        </p:nvSpPr>
        <p:spPr>
          <a:xfrm>
            <a:off x="9097200" y="3656094"/>
            <a:ext cx="746888" cy="1206906"/>
          </a:xfrm>
          <a:prstGeom prst="rect">
            <a:avLst/>
          </a:prstGeom>
          <a:noFill/>
          <a:ln w="28575">
            <a:solidFill>
              <a:srgbClr val="000F7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F8080"/>
              </a:solidFill>
            </a:endParaRPr>
          </a:p>
        </p:txBody>
      </p:sp>
      <p:cxnSp>
        <p:nvCxnSpPr>
          <p:cNvPr id="37" name="Straight Arrow Connector 36">
            <a:extLst>
              <a:ext uri="{FF2B5EF4-FFF2-40B4-BE49-F238E27FC236}">
                <a16:creationId xmlns:a16="http://schemas.microsoft.com/office/drawing/2014/main" id="{F19315DE-FFDA-274D-B5B4-92D1D6A8C3E8}"/>
              </a:ext>
            </a:extLst>
          </p:cNvPr>
          <p:cNvCxnSpPr>
            <a:cxnSpLocks/>
          </p:cNvCxnSpPr>
          <p:nvPr/>
        </p:nvCxnSpPr>
        <p:spPr>
          <a:xfrm flipV="1">
            <a:off x="10482140" y="6115620"/>
            <a:ext cx="0" cy="267786"/>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53C4F62-366F-3940-85DF-EE65838BA7DE}"/>
              </a:ext>
            </a:extLst>
          </p:cNvPr>
          <p:cNvSpPr txBox="1"/>
          <p:nvPr/>
        </p:nvSpPr>
        <p:spPr>
          <a:xfrm>
            <a:off x="9628286" y="6377014"/>
            <a:ext cx="2086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F7E"/>
                </a:solidFill>
                <a:effectLst/>
                <a:uLnTx/>
                <a:uFillTx/>
                <a:latin typeface="Calibri" panose="020F0502020204030204"/>
                <a:ea typeface="+mn-ea"/>
                <a:cs typeface="+mn-cs"/>
              </a:rPr>
              <a:t>Apply inverse of PQC</a:t>
            </a:r>
          </a:p>
        </p:txBody>
      </p:sp>
      <p:pic>
        <p:nvPicPr>
          <p:cNvPr id="40" name="Picture 39">
            <a:extLst>
              <a:ext uri="{FF2B5EF4-FFF2-40B4-BE49-F238E27FC236}">
                <a16:creationId xmlns:a16="http://schemas.microsoft.com/office/drawing/2014/main" id="{561E023F-437C-7F45-9935-7C722D2EC97A}"/>
              </a:ext>
            </a:extLst>
          </p:cNvPr>
          <p:cNvPicPr>
            <a:picLocks noChangeAspect="1"/>
          </p:cNvPicPr>
          <p:nvPr/>
        </p:nvPicPr>
        <p:blipFill rotWithShape="1">
          <a:blip r:embed="rId11"/>
          <a:srcRect l="54857" t="12044" r="3402"/>
          <a:stretch/>
        </p:blipFill>
        <p:spPr>
          <a:xfrm>
            <a:off x="8427304" y="3004263"/>
            <a:ext cx="1500189" cy="614375"/>
          </a:xfrm>
          <a:prstGeom prst="rect">
            <a:avLst/>
          </a:prstGeom>
        </p:spPr>
      </p:pic>
      <p:pic>
        <p:nvPicPr>
          <p:cNvPr id="41" name="Picture 40">
            <a:extLst>
              <a:ext uri="{FF2B5EF4-FFF2-40B4-BE49-F238E27FC236}">
                <a16:creationId xmlns:a16="http://schemas.microsoft.com/office/drawing/2014/main" id="{4A10DCF8-0CE5-AD4E-82AE-DD38FA2359DD}"/>
              </a:ext>
            </a:extLst>
          </p:cNvPr>
          <p:cNvPicPr>
            <a:picLocks noChangeAspect="1"/>
          </p:cNvPicPr>
          <p:nvPr/>
        </p:nvPicPr>
        <p:blipFill>
          <a:blip r:embed="rId12"/>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250433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9" name="Picture 28">
            <a:extLst>
              <a:ext uri="{FF2B5EF4-FFF2-40B4-BE49-F238E27FC236}">
                <a16:creationId xmlns:a16="http://schemas.microsoft.com/office/drawing/2014/main" id="{83002CB8-6D56-014A-B732-3DA1143BC69A}"/>
              </a:ext>
            </a:extLst>
          </p:cNvPr>
          <p:cNvPicPr>
            <a:picLocks noChangeAspect="1"/>
          </p:cNvPicPr>
          <p:nvPr/>
        </p:nvPicPr>
        <p:blipFill rotWithShape="1">
          <a:blip r:embed="rId7"/>
          <a:srcRect l="35883" t="-30493" b="1"/>
          <a:stretch/>
        </p:blipFill>
        <p:spPr>
          <a:xfrm>
            <a:off x="8868590" y="5598202"/>
            <a:ext cx="2532448" cy="646330"/>
          </a:xfrm>
          <a:prstGeom prst="rect">
            <a:avLst/>
          </a:prstGeom>
        </p:spPr>
      </p:pic>
      <p:pic>
        <p:nvPicPr>
          <p:cNvPr id="30" name="Picture 29">
            <a:extLst>
              <a:ext uri="{FF2B5EF4-FFF2-40B4-BE49-F238E27FC236}">
                <a16:creationId xmlns:a16="http://schemas.microsoft.com/office/drawing/2014/main" id="{B6B19DAA-597A-434C-AA65-BAADB1B922B6}"/>
              </a:ext>
            </a:extLst>
          </p:cNvPr>
          <p:cNvPicPr>
            <a:picLocks noChangeAspect="1"/>
          </p:cNvPicPr>
          <p:nvPr/>
        </p:nvPicPr>
        <p:blipFill>
          <a:blip r:embed="rId8"/>
          <a:stretch>
            <a:fillRect/>
          </a:stretch>
        </p:blipFill>
        <p:spPr>
          <a:xfrm>
            <a:off x="7104016" y="5645937"/>
            <a:ext cx="1718166" cy="56732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a:off x="5971877" y="6028401"/>
            <a:ext cx="789777" cy="244719"/>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pic>
        <p:nvPicPr>
          <p:cNvPr id="34" name="Picture 33" descr="Diagram&#10;&#10;Description automatically generated">
            <a:extLst>
              <a:ext uri="{FF2B5EF4-FFF2-40B4-BE49-F238E27FC236}">
                <a16:creationId xmlns:a16="http://schemas.microsoft.com/office/drawing/2014/main" id="{857EA5E3-FD49-314C-AFDC-17A72503E470}"/>
              </a:ext>
            </a:extLst>
          </p:cNvPr>
          <p:cNvPicPr>
            <a:picLocks noChangeAspect="1"/>
          </p:cNvPicPr>
          <p:nvPr/>
        </p:nvPicPr>
        <p:blipFill>
          <a:blip r:embed="rId9"/>
          <a:stretch>
            <a:fillRect/>
          </a:stretch>
        </p:blipFill>
        <p:spPr>
          <a:xfrm>
            <a:off x="6479225" y="3543256"/>
            <a:ext cx="5245190" cy="1442852"/>
          </a:xfrm>
          <a:prstGeom prst="rect">
            <a:avLst/>
          </a:prstGeom>
          <a:effectLst>
            <a:glow rad="127000">
              <a:srgbClr val="0F8080"/>
            </a:glow>
          </a:effectLst>
        </p:spPr>
      </p:pic>
      <p:sp>
        <p:nvSpPr>
          <p:cNvPr id="35" name="Rectangle 34">
            <a:extLst>
              <a:ext uri="{FF2B5EF4-FFF2-40B4-BE49-F238E27FC236}">
                <a16:creationId xmlns:a16="http://schemas.microsoft.com/office/drawing/2014/main" id="{1D881A31-2E9D-6345-8822-3F29F8BA9D54}"/>
              </a:ext>
            </a:extLst>
          </p:cNvPr>
          <p:cNvSpPr/>
          <p:nvPr/>
        </p:nvSpPr>
        <p:spPr>
          <a:xfrm>
            <a:off x="10139360" y="3627517"/>
            <a:ext cx="678020" cy="1238288"/>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F8080"/>
              </a:solidFill>
            </a:endParaRPr>
          </a:p>
        </p:txBody>
      </p:sp>
      <p:pic>
        <p:nvPicPr>
          <p:cNvPr id="36" name="Picture 35">
            <a:extLst>
              <a:ext uri="{FF2B5EF4-FFF2-40B4-BE49-F238E27FC236}">
                <a16:creationId xmlns:a16="http://schemas.microsoft.com/office/drawing/2014/main" id="{BB461AD6-BA07-B840-9FDC-65903195A0EE}"/>
              </a:ext>
            </a:extLst>
          </p:cNvPr>
          <p:cNvPicPr>
            <a:picLocks noChangeAspect="1"/>
          </p:cNvPicPr>
          <p:nvPr/>
        </p:nvPicPr>
        <p:blipFill>
          <a:blip r:embed="rId10"/>
          <a:stretch>
            <a:fillRect/>
          </a:stretch>
        </p:blipFill>
        <p:spPr>
          <a:xfrm>
            <a:off x="10014493" y="6461526"/>
            <a:ext cx="1295400" cy="241300"/>
          </a:xfrm>
          <a:prstGeom prst="rect">
            <a:avLst/>
          </a:prstGeom>
        </p:spPr>
      </p:pic>
      <p:sp>
        <p:nvSpPr>
          <p:cNvPr id="37" name="TextBox 36">
            <a:extLst>
              <a:ext uri="{FF2B5EF4-FFF2-40B4-BE49-F238E27FC236}">
                <a16:creationId xmlns:a16="http://schemas.microsoft.com/office/drawing/2014/main" id="{7368CD64-6017-3D49-9571-06B346476F66}"/>
              </a:ext>
            </a:extLst>
          </p:cNvPr>
          <p:cNvSpPr txBox="1"/>
          <p:nvPr/>
        </p:nvSpPr>
        <p:spPr>
          <a:xfrm>
            <a:off x="9207158" y="6407414"/>
            <a:ext cx="1073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Measure</a:t>
            </a:r>
          </a:p>
        </p:txBody>
      </p:sp>
      <p:cxnSp>
        <p:nvCxnSpPr>
          <p:cNvPr id="38" name="Straight Arrow Connector 37">
            <a:extLst>
              <a:ext uri="{FF2B5EF4-FFF2-40B4-BE49-F238E27FC236}">
                <a16:creationId xmlns:a16="http://schemas.microsoft.com/office/drawing/2014/main" id="{0F0F1984-D00A-1544-9393-710A7187071D}"/>
              </a:ext>
            </a:extLst>
          </p:cNvPr>
          <p:cNvCxnSpPr>
            <a:cxnSpLocks/>
          </p:cNvCxnSpPr>
          <p:nvPr/>
        </p:nvCxnSpPr>
        <p:spPr>
          <a:xfrm flipV="1">
            <a:off x="9851807" y="6093619"/>
            <a:ext cx="208111" cy="2779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C3CD4825-D786-7047-9E5F-E0A015D1241C}"/>
              </a:ext>
            </a:extLst>
          </p:cNvPr>
          <p:cNvPicPr>
            <a:picLocks noChangeAspect="1"/>
          </p:cNvPicPr>
          <p:nvPr/>
        </p:nvPicPr>
        <p:blipFill>
          <a:blip r:embed="rId11"/>
          <a:stretch>
            <a:fillRect/>
          </a:stretch>
        </p:blipFill>
        <p:spPr>
          <a:xfrm>
            <a:off x="9445585" y="4978756"/>
            <a:ext cx="2044700" cy="342900"/>
          </a:xfrm>
          <a:prstGeom prst="rect">
            <a:avLst/>
          </a:prstGeom>
        </p:spPr>
      </p:pic>
      <p:pic>
        <p:nvPicPr>
          <p:cNvPr id="43" name="Picture 42">
            <a:extLst>
              <a:ext uri="{FF2B5EF4-FFF2-40B4-BE49-F238E27FC236}">
                <a16:creationId xmlns:a16="http://schemas.microsoft.com/office/drawing/2014/main" id="{6166BF50-AF94-8A43-A8F8-1B3A58C4A7FA}"/>
              </a:ext>
            </a:extLst>
          </p:cNvPr>
          <p:cNvPicPr>
            <a:picLocks noChangeAspect="1"/>
          </p:cNvPicPr>
          <p:nvPr/>
        </p:nvPicPr>
        <p:blipFill rotWithShape="1">
          <a:blip r:embed="rId12"/>
          <a:srcRect l="54857" t="12044" r="3402"/>
          <a:stretch/>
        </p:blipFill>
        <p:spPr>
          <a:xfrm>
            <a:off x="8427304" y="3004263"/>
            <a:ext cx="1500189" cy="614375"/>
          </a:xfrm>
          <a:prstGeom prst="rect">
            <a:avLst/>
          </a:prstGeom>
        </p:spPr>
      </p:pic>
      <p:pic>
        <p:nvPicPr>
          <p:cNvPr id="44" name="Picture 43">
            <a:extLst>
              <a:ext uri="{FF2B5EF4-FFF2-40B4-BE49-F238E27FC236}">
                <a16:creationId xmlns:a16="http://schemas.microsoft.com/office/drawing/2014/main" id="{21D08918-36D1-4748-B159-3B0FF9FE25DD}"/>
              </a:ext>
            </a:extLst>
          </p:cNvPr>
          <p:cNvPicPr>
            <a:picLocks noChangeAspect="1"/>
          </p:cNvPicPr>
          <p:nvPr/>
        </p:nvPicPr>
        <p:blipFill>
          <a:blip r:embed="rId13"/>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1247959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7" name="Picture 26">
            <a:extLst>
              <a:ext uri="{FF2B5EF4-FFF2-40B4-BE49-F238E27FC236}">
                <a16:creationId xmlns:a16="http://schemas.microsoft.com/office/drawing/2014/main" id="{D4A79552-C5FC-2849-B128-80205146B323}"/>
              </a:ext>
            </a:extLst>
          </p:cNvPr>
          <p:cNvPicPr>
            <a:picLocks noChangeAspect="1"/>
          </p:cNvPicPr>
          <p:nvPr/>
        </p:nvPicPr>
        <p:blipFill>
          <a:blip r:embed="rId7"/>
          <a:stretch>
            <a:fillRect/>
          </a:stretch>
        </p:blipFill>
        <p:spPr>
          <a:xfrm>
            <a:off x="7704037" y="6359506"/>
            <a:ext cx="1295400" cy="241300"/>
          </a:xfrm>
          <a:prstGeom prst="rect">
            <a:avLst/>
          </a:prstGeom>
        </p:spPr>
      </p:pic>
      <p:sp>
        <p:nvSpPr>
          <p:cNvPr id="28" name="TextBox 27">
            <a:extLst>
              <a:ext uri="{FF2B5EF4-FFF2-40B4-BE49-F238E27FC236}">
                <a16:creationId xmlns:a16="http://schemas.microsoft.com/office/drawing/2014/main" id="{EC2D2495-2973-BD4D-97EC-A7936AF4EFE3}"/>
              </a:ext>
            </a:extLst>
          </p:cNvPr>
          <p:cNvSpPr txBox="1"/>
          <p:nvPr/>
        </p:nvSpPr>
        <p:spPr>
          <a:xfrm>
            <a:off x="7084966"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29" name="Picture 28">
            <a:extLst>
              <a:ext uri="{FF2B5EF4-FFF2-40B4-BE49-F238E27FC236}">
                <a16:creationId xmlns:a16="http://schemas.microsoft.com/office/drawing/2014/main" id="{83002CB8-6D56-014A-B732-3DA1143BC69A}"/>
              </a:ext>
            </a:extLst>
          </p:cNvPr>
          <p:cNvPicPr>
            <a:picLocks noChangeAspect="1"/>
          </p:cNvPicPr>
          <p:nvPr/>
        </p:nvPicPr>
        <p:blipFill rotWithShape="1">
          <a:blip r:embed="rId8"/>
          <a:srcRect l="35883" t="-30493" b="1"/>
          <a:stretch/>
        </p:blipFill>
        <p:spPr>
          <a:xfrm>
            <a:off x="8868590" y="5598202"/>
            <a:ext cx="2532448" cy="646330"/>
          </a:xfrm>
          <a:prstGeom prst="rect">
            <a:avLst/>
          </a:prstGeom>
        </p:spPr>
      </p:pic>
      <p:pic>
        <p:nvPicPr>
          <p:cNvPr id="30" name="Picture 29">
            <a:extLst>
              <a:ext uri="{FF2B5EF4-FFF2-40B4-BE49-F238E27FC236}">
                <a16:creationId xmlns:a16="http://schemas.microsoft.com/office/drawing/2014/main" id="{B6B19DAA-597A-434C-AA65-BAADB1B922B6}"/>
              </a:ext>
            </a:extLst>
          </p:cNvPr>
          <p:cNvPicPr>
            <a:picLocks noChangeAspect="1"/>
          </p:cNvPicPr>
          <p:nvPr/>
        </p:nvPicPr>
        <p:blipFill>
          <a:blip r:embed="rId9"/>
          <a:stretch>
            <a:fillRect/>
          </a:stretch>
        </p:blipFill>
        <p:spPr>
          <a:xfrm>
            <a:off x="7104016" y="5645937"/>
            <a:ext cx="1718166" cy="56732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a:off x="5971877" y="6028401"/>
            <a:ext cx="789777" cy="244719"/>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pic>
        <p:nvPicPr>
          <p:cNvPr id="34" name="Picture 33" descr="Diagram&#10;&#10;Description automatically generated">
            <a:extLst>
              <a:ext uri="{FF2B5EF4-FFF2-40B4-BE49-F238E27FC236}">
                <a16:creationId xmlns:a16="http://schemas.microsoft.com/office/drawing/2014/main" id="{857EA5E3-FD49-314C-AFDC-17A72503E470}"/>
              </a:ext>
            </a:extLst>
          </p:cNvPr>
          <p:cNvPicPr>
            <a:picLocks noChangeAspect="1"/>
          </p:cNvPicPr>
          <p:nvPr/>
        </p:nvPicPr>
        <p:blipFill>
          <a:blip r:embed="rId10"/>
          <a:stretch>
            <a:fillRect/>
          </a:stretch>
        </p:blipFill>
        <p:spPr>
          <a:xfrm>
            <a:off x="6577911" y="4039458"/>
            <a:ext cx="5245190" cy="1442852"/>
          </a:xfrm>
          <a:prstGeom prst="rect">
            <a:avLst/>
          </a:prstGeom>
          <a:effectLst>
            <a:glow rad="127000">
              <a:srgbClr val="0F8080"/>
            </a:glow>
          </a:effectLst>
        </p:spPr>
      </p:pic>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369332"/>
          </a:xfrm>
          <a:prstGeom prst="rect">
            <a:avLst/>
          </a:prstGeom>
          <a:noFill/>
        </p:spPr>
        <p:txBody>
          <a:bodyPr wrap="square" rtlCol="0">
            <a:spAutoFit/>
          </a:bodyPr>
          <a:lstStyle/>
          <a:p>
            <a:r>
              <a:rPr lang="en-US" dirty="0">
                <a:solidFill>
                  <a:srgbClr val="0F8080"/>
                </a:solidFill>
              </a:rPr>
              <a:t>But: How many circuits do we need to run?</a:t>
            </a:r>
          </a:p>
        </p:txBody>
      </p:sp>
      <p:pic>
        <p:nvPicPr>
          <p:cNvPr id="36" name="Picture 35">
            <a:extLst>
              <a:ext uri="{FF2B5EF4-FFF2-40B4-BE49-F238E27FC236}">
                <a16:creationId xmlns:a16="http://schemas.microsoft.com/office/drawing/2014/main" id="{34873BE6-C24D-3245-A6AA-F79419F7C7B6}"/>
              </a:ext>
            </a:extLst>
          </p:cNvPr>
          <p:cNvPicPr>
            <a:picLocks noChangeAspect="1"/>
          </p:cNvPicPr>
          <p:nvPr/>
        </p:nvPicPr>
        <p:blipFill rotWithShape="1">
          <a:blip r:embed="rId11"/>
          <a:srcRect l="54857" t="12044" r="3402"/>
          <a:stretch/>
        </p:blipFill>
        <p:spPr>
          <a:xfrm>
            <a:off x="8475619" y="3520026"/>
            <a:ext cx="1500189" cy="614375"/>
          </a:xfrm>
          <a:prstGeom prst="rect">
            <a:avLst/>
          </a:prstGeom>
        </p:spPr>
      </p:pic>
      <p:pic>
        <p:nvPicPr>
          <p:cNvPr id="45" name="Picture 44">
            <a:extLst>
              <a:ext uri="{FF2B5EF4-FFF2-40B4-BE49-F238E27FC236}">
                <a16:creationId xmlns:a16="http://schemas.microsoft.com/office/drawing/2014/main" id="{C02243A0-2DCB-7441-8C61-D547541FB6F3}"/>
              </a:ext>
            </a:extLst>
          </p:cNvPr>
          <p:cNvPicPr>
            <a:picLocks noChangeAspect="1"/>
          </p:cNvPicPr>
          <p:nvPr/>
        </p:nvPicPr>
        <p:blipFill>
          <a:blip r:embed="rId12"/>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4104472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pic>
        <p:nvPicPr>
          <p:cNvPr id="27" name="Picture 26">
            <a:extLst>
              <a:ext uri="{FF2B5EF4-FFF2-40B4-BE49-F238E27FC236}">
                <a16:creationId xmlns:a16="http://schemas.microsoft.com/office/drawing/2014/main" id="{D4A79552-C5FC-2849-B128-80205146B323}"/>
              </a:ext>
            </a:extLst>
          </p:cNvPr>
          <p:cNvPicPr>
            <a:picLocks noChangeAspect="1"/>
          </p:cNvPicPr>
          <p:nvPr/>
        </p:nvPicPr>
        <p:blipFill>
          <a:blip r:embed="rId7"/>
          <a:stretch>
            <a:fillRect/>
          </a:stretch>
        </p:blipFill>
        <p:spPr>
          <a:xfrm>
            <a:off x="7704037" y="6359506"/>
            <a:ext cx="1295400" cy="241300"/>
          </a:xfrm>
          <a:prstGeom prst="rect">
            <a:avLst/>
          </a:prstGeom>
        </p:spPr>
      </p:pic>
      <p:sp>
        <p:nvSpPr>
          <p:cNvPr id="28" name="TextBox 27">
            <a:extLst>
              <a:ext uri="{FF2B5EF4-FFF2-40B4-BE49-F238E27FC236}">
                <a16:creationId xmlns:a16="http://schemas.microsoft.com/office/drawing/2014/main" id="{EC2D2495-2973-BD4D-97EC-A7936AF4EFE3}"/>
              </a:ext>
            </a:extLst>
          </p:cNvPr>
          <p:cNvSpPr txBox="1"/>
          <p:nvPr/>
        </p:nvSpPr>
        <p:spPr>
          <a:xfrm>
            <a:off x="7084966"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29" name="Picture 28">
            <a:extLst>
              <a:ext uri="{FF2B5EF4-FFF2-40B4-BE49-F238E27FC236}">
                <a16:creationId xmlns:a16="http://schemas.microsoft.com/office/drawing/2014/main" id="{83002CB8-6D56-014A-B732-3DA1143BC69A}"/>
              </a:ext>
            </a:extLst>
          </p:cNvPr>
          <p:cNvPicPr>
            <a:picLocks noChangeAspect="1"/>
          </p:cNvPicPr>
          <p:nvPr/>
        </p:nvPicPr>
        <p:blipFill rotWithShape="1">
          <a:blip r:embed="rId8"/>
          <a:srcRect l="35883" t="-30493" b="1"/>
          <a:stretch/>
        </p:blipFill>
        <p:spPr>
          <a:xfrm>
            <a:off x="8868590" y="5598202"/>
            <a:ext cx="2532448" cy="646330"/>
          </a:xfrm>
          <a:prstGeom prst="rect">
            <a:avLst/>
          </a:prstGeom>
        </p:spPr>
      </p:pic>
      <p:pic>
        <p:nvPicPr>
          <p:cNvPr id="30" name="Picture 29">
            <a:extLst>
              <a:ext uri="{FF2B5EF4-FFF2-40B4-BE49-F238E27FC236}">
                <a16:creationId xmlns:a16="http://schemas.microsoft.com/office/drawing/2014/main" id="{B6B19DAA-597A-434C-AA65-BAADB1B922B6}"/>
              </a:ext>
            </a:extLst>
          </p:cNvPr>
          <p:cNvPicPr>
            <a:picLocks noChangeAspect="1"/>
          </p:cNvPicPr>
          <p:nvPr/>
        </p:nvPicPr>
        <p:blipFill>
          <a:blip r:embed="rId9"/>
          <a:stretch>
            <a:fillRect/>
          </a:stretch>
        </p:blipFill>
        <p:spPr>
          <a:xfrm>
            <a:off x="7104016" y="5645937"/>
            <a:ext cx="1718166" cy="56732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a:off x="5971877" y="6028401"/>
            <a:ext cx="789777" cy="244719"/>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pic>
        <p:nvPicPr>
          <p:cNvPr id="34" name="Picture 33" descr="Diagram&#10;&#10;Description automatically generated">
            <a:extLst>
              <a:ext uri="{FF2B5EF4-FFF2-40B4-BE49-F238E27FC236}">
                <a16:creationId xmlns:a16="http://schemas.microsoft.com/office/drawing/2014/main" id="{857EA5E3-FD49-314C-AFDC-17A72503E470}"/>
              </a:ext>
            </a:extLst>
          </p:cNvPr>
          <p:cNvPicPr>
            <a:picLocks noChangeAspect="1"/>
          </p:cNvPicPr>
          <p:nvPr/>
        </p:nvPicPr>
        <p:blipFill>
          <a:blip r:embed="rId10"/>
          <a:stretch>
            <a:fillRect/>
          </a:stretch>
        </p:blipFill>
        <p:spPr>
          <a:xfrm>
            <a:off x="6577911" y="4039458"/>
            <a:ext cx="5245190" cy="1442852"/>
          </a:xfrm>
          <a:prstGeom prst="rect">
            <a:avLst/>
          </a:prstGeom>
          <a:effectLst>
            <a:glow rad="127000">
              <a:srgbClr val="0F8080"/>
            </a:glow>
          </a:effectLst>
        </p:spPr>
      </p:pic>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pic>
        <p:nvPicPr>
          <p:cNvPr id="36" name="Picture 35">
            <a:extLst>
              <a:ext uri="{FF2B5EF4-FFF2-40B4-BE49-F238E27FC236}">
                <a16:creationId xmlns:a16="http://schemas.microsoft.com/office/drawing/2014/main" id="{34873BE6-C24D-3245-A6AA-F79419F7C7B6}"/>
              </a:ext>
            </a:extLst>
          </p:cNvPr>
          <p:cNvPicPr>
            <a:picLocks noChangeAspect="1"/>
          </p:cNvPicPr>
          <p:nvPr/>
        </p:nvPicPr>
        <p:blipFill rotWithShape="1">
          <a:blip r:embed="rId11"/>
          <a:srcRect l="54857" t="12044" r="3402"/>
          <a:stretch/>
        </p:blipFill>
        <p:spPr>
          <a:xfrm>
            <a:off x="8475619" y="3520026"/>
            <a:ext cx="1500189" cy="614375"/>
          </a:xfrm>
          <a:prstGeom prst="rect">
            <a:avLst/>
          </a:prstGeom>
        </p:spPr>
      </p:pic>
      <p:cxnSp>
        <p:nvCxnSpPr>
          <p:cNvPr id="5" name="Straight Arrow Connector 4">
            <a:extLst>
              <a:ext uri="{FF2B5EF4-FFF2-40B4-BE49-F238E27FC236}">
                <a16:creationId xmlns:a16="http://schemas.microsoft.com/office/drawing/2014/main" id="{689BBEF9-5993-6543-AC15-75D5E06C17F8}"/>
              </a:ext>
            </a:extLst>
          </p:cNvPr>
          <p:cNvCxnSpPr>
            <a:cxnSpLocks/>
          </p:cNvCxnSpPr>
          <p:nvPr/>
        </p:nvCxnSpPr>
        <p:spPr>
          <a:xfrm flipH="1">
            <a:off x="7704038" y="3387338"/>
            <a:ext cx="2271770" cy="911294"/>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546F70F-39DA-FF4A-88CC-8196275F7CB3}"/>
              </a:ext>
            </a:extLst>
          </p:cNvPr>
          <p:cNvCxnSpPr>
            <a:cxnSpLocks/>
          </p:cNvCxnSpPr>
          <p:nvPr/>
        </p:nvCxnSpPr>
        <p:spPr>
          <a:xfrm flipH="1">
            <a:off x="10576196" y="3374629"/>
            <a:ext cx="268521" cy="933551"/>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02243A0-2DCB-7441-8C61-D547541FB6F3}"/>
              </a:ext>
            </a:extLst>
          </p:cNvPr>
          <p:cNvPicPr>
            <a:picLocks noChangeAspect="1"/>
          </p:cNvPicPr>
          <p:nvPr/>
        </p:nvPicPr>
        <p:blipFill>
          <a:blip r:embed="rId12"/>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1792927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rot="5400000">
            <a:off x="8732084" y="3555123"/>
            <a:ext cx="438027" cy="185781"/>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sp>
        <p:nvSpPr>
          <p:cNvPr id="31" name="TextBox 30">
            <a:extLst>
              <a:ext uri="{FF2B5EF4-FFF2-40B4-BE49-F238E27FC236}">
                <a16:creationId xmlns:a16="http://schemas.microsoft.com/office/drawing/2014/main" id="{0F06954B-FE80-DA4A-B0E9-48C0D5A6A7DA}"/>
              </a:ext>
            </a:extLst>
          </p:cNvPr>
          <p:cNvSpPr txBox="1"/>
          <p:nvPr/>
        </p:nvSpPr>
        <p:spPr>
          <a:xfrm>
            <a:off x="6566116" y="3908689"/>
            <a:ext cx="5245189" cy="646331"/>
          </a:xfrm>
          <a:prstGeom prst="rect">
            <a:avLst/>
          </a:prstGeom>
          <a:noFill/>
        </p:spPr>
        <p:txBody>
          <a:bodyPr wrap="square" rtlCol="0">
            <a:spAutoFit/>
          </a:bodyPr>
          <a:lstStyle/>
          <a:p>
            <a:r>
              <a:rPr lang="en-US" dirty="0">
                <a:solidFill>
                  <a:srgbClr val="0F8080"/>
                </a:solidFill>
              </a:rPr>
              <a:t>How many training states do we need?</a:t>
            </a:r>
          </a:p>
          <a:p>
            <a:r>
              <a:rPr lang="en-US" dirty="0">
                <a:solidFill>
                  <a:srgbClr val="0F8080"/>
                </a:solidFill>
              </a:rPr>
              <a:t>&amp; what sorts of training states?</a:t>
            </a:r>
          </a:p>
        </p:txBody>
      </p:sp>
      <p:pic>
        <p:nvPicPr>
          <p:cNvPr id="32" name="Graphic 31" descr="Question Mark with solid fill">
            <a:extLst>
              <a:ext uri="{FF2B5EF4-FFF2-40B4-BE49-F238E27FC236}">
                <a16:creationId xmlns:a16="http://schemas.microsoft.com/office/drawing/2014/main" id="{35488FAE-8B00-7442-A800-9392F46A1A09}"/>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6052153" y="1634656"/>
            <a:ext cx="483030" cy="483030"/>
          </a:xfrm>
          <a:prstGeom prst="rect">
            <a:avLst/>
          </a:prstGeom>
        </p:spPr>
      </p:pic>
      <p:pic>
        <p:nvPicPr>
          <p:cNvPr id="33" name="Picture 32">
            <a:extLst>
              <a:ext uri="{FF2B5EF4-FFF2-40B4-BE49-F238E27FC236}">
                <a16:creationId xmlns:a16="http://schemas.microsoft.com/office/drawing/2014/main" id="{EF7CFD2F-0FF2-E749-A236-3E4AB4401123}"/>
              </a:ext>
            </a:extLst>
          </p:cNvPr>
          <p:cNvPicPr>
            <a:picLocks noChangeAspect="1"/>
          </p:cNvPicPr>
          <p:nvPr/>
        </p:nvPicPr>
        <p:blipFill>
          <a:blip r:embed="rId7"/>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2062913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rot="5400000">
            <a:off x="8732084" y="3555123"/>
            <a:ext cx="438027" cy="185781"/>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sp>
        <p:nvSpPr>
          <p:cNvPr id="31" name="TextBox 30">
            <a:extLst>
              <a:ext uri="{FF2B5EF4-FFF2-40B4-BE49-F238E27FC236}">
                <a16:creationId xmlns:a16="http://schemas.microsoft.com/office/drawing/2014/main" id="{0F06954B-FE80-DA4A-B0E9-48C0D5A6A7DA}"/>
              </a:ext>
            </a:extLst>
          </p:cNvPr>
          <p:cNvSpPr txBox="1"/>
          <p:nvPr/>
        </p:nvSpPr>
        <p:spPr>
          <a:xfrm>
            <a:off x="6566116" y="3908689"/>
            <a:ext cx="5245189" cy="646331"/>
          </a:xfrm>
          <a:prstGeom prst="rect">
            <a:avLst/>
          </a:prstGeom>
          <a:noFill/>
        </p:spPr>
        <p:txBody>
          <a:bodyPr wrap="square" rtlCol="0">
            <a:spAutoFit/>
          </a:bodyPr>
          <a:lstStyle/>
          <a:p>
            <a:r>
              <a:rPr lang="en-US" dirty="0">
                <a:solidFill>
                  <a:srgbClr val="0F8080"/>
                </a:solidFill>
              </a:rPr>
              <a:t>How many training states do we need?</a:t>
            </a:r>
          </a:p>
          <a:p>
            <a:r>
              <a:rPr lang="en-US" dirty="0">
                <a:solidFill>
                  <a:srgbClr val="0F8080"/>
                </a:solidFill>
              </a:rPr>
              <a:t>&amp; what sorts of training states?</a:t>
            </a:r>
          </a:p>
        </p:txBody>
      </p:sp>
      <p:pic>
        <p:nvPicPr>
          <p:cNvPr id="32" name="Graphic 31" descr="Question Mark with solid fill">
            <a:extLst>
              <a:ext uri="{FF2B5EF4-FFF2-40B4-BE49-F238E27FC236}">
                <a16:creationId xmlns:a16="http://schemas.microsoft.com/office/drawing/2014/main" id="{35488FAE-8B00-7442-A800-9392F46A1A09}"/>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6052153" y="1634656"/>
            <a:ext cx="483030" cy="483030"/>
          </a:xfrm>
          <a:prstGeom prst="rect">
            <a:avLst/>
          </a:prstGeom>
        </p:spPr>
      </p:pic>
      <p:pic>
        <p:nvPicPr>
          <p:cNvPr id="33" name="Picture 32">
            <a:extLst>
              <a:ext uri="{FF2B5EF4-FFF2-40B4-BE49-F238E27FC236}">
                <a16:creationId xmlns:a16="http://schemas.microsoft.com/office/drawing/2014/main" id="{EF7CFD2F-0FF2-E749-A236-3E4AB4401123}"/>
              </a:ext>
            </a:extLst>
          </p:cNvPr>
          <p:cNvPicPr>
            <a:picLocks noChangeAspect="1"/>
          </p:cNvPicPr>
          <p:nvPr/>
        </p:nvPicPr>
        <p:blipFill>
          <a:blip r:embed="rId7"/>
          <a:stretch>
            <a:fillRect/>
          </a:stretch>
        </p:blipFill>
        <p:spPr>
          <a:xfrm>
            <a:off x="1893477" y="5821891"/>
            <a:ext cx="3594100" cy="698500"/>
          </a:xfrm>
          <a:prstGeom prst="rect">
            <a:avLst/>
          </a:prstGeom>
        </p:spPr>
      </p:pic>
      <p:sp>
        <p:nvSpPr>
          <p:cNvPr id="4" name="TextBox 3">
            <a:extLst>
              <a:ext uri="{FF2B5EF4-FFF2-40B4-BE49-F238E27FC236}">
                <a16:creationId xmlns:a16="http://schemas.microsoft.com/office/drawing/2014/main" id="{C86FA254-34F3-EE4E-A068-B6713841BC81}"/>
              </a:ext>
            </a:extLst>
          </p:cNvPr>
          <p:cNvSpPr txBox="1"/>
          <p:nvPr/>
        </p:nvSpPr>
        <p:spPr>
          <a:xfrm>
            <a:off x="6653207" y="5158135"/>
            <a:ext cx="524518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80003F"/>
                </a:solidFill>
              </a:rPr>
              <a:t>Training on one state- easy but not faithful</a:t>
            </a:r>
          </a:p>
          <a:p>
            <a:pPr marL="285750" indent="-285750">
              <a:buFont typeface="Arial" panose="020B0604020202020204" pitchFamily="34" charset="0"/>
              <a:buChar char="•"/>
            </a:pPr>
            <a:endParaRPr lang="en-US" dirty="0">
              <a:solidFill>
                <a:srgbClr val="80003F"/>
              </a:solidFill>
            </a:endParaRPr>
          </a:p>
          <a:p>
            <a:pPr marL="285750" indent="-285750">
              <a:buFont typeface="Arial" panose="020B0604020202020204" pitchFamily="34" charset="0"/>
              <a:buChar char="•"/>
            </a:pPr>
            <a:r>
              <a:rPr lang="en-US" dirty="0">
                <a:solidFill>
                  <a:srgbClr val="80003F"/>
                </a:solidFill>
              </a:rPr>
              <a:t>Training on</a:t>
            </a:r>
            <a:r>
              <a:rPr lang="en-US" i="1" dirty="0">
                <a:solidFill>
                  <a:srgbClr val="80003F"/>
                </a:solidFill>
              </a:rPr>
              <a:t> </a:t>
            </a:r>
            <a:r>
              <a:rPr lang="en-US" i="1" dirty="0">
                <a:solidFill>
                  <a:srgbClr val="80003F"/>
                </a:solidFill>
                <a:latin typeface="Times New Roman" panose="02020603050405020304" pitchFamily="18" charset="0"/>
                <a:cs typeface="Times New Roman" panose="02020603050405020304" pitchFamily="18" charset="0"/>
              </a:rPr>
              <a:t>d </a:t>
            </a:r>
            <a:r>
              <a:rPr lang="en-US" dirty="0">
                <a:solidFill>
                  <a:srgbClr val="80003F"/>
                </a:solidFill>
                <a:cs typeface="Times New Roman" panose="02020603050405020304" pitchFamily="18" charset="0"/>
              </a:rPr>
              <a:t>random states (not computational basis states) is faithful but not efficiently scalable.</a:t>
            </a:r>
          </a:p>
          <a:p>
            <a:pPr marL="285750" indent="-285750">
              <a:buFont typeface="Arial" panose="020B0604020202020204" pitchFamily="34" charset="0"/>
              <a:buChar char="•"/>
            </a:pPr>
            <a:endParaRPr lang="en-US" dirty="0">
              <a:solidFill>
                <a:srgbClr val="80003F"/>
              </a:solidFill>
            </a:endParaRPr>
          </a:p>
          <a:p>
            <a:pPr marL="285750" indent="-285750">
              <a:buFont typeface="Arial" panose="020B0604020202020204" pitchFamily="34" charset="0"/>
              <a:buChar char="•"/>
            </a:pPr>
            <a:endParaRPr lang="en-US" dirty="0">
              <a:solidFill>
                <a:srgbClr val="80003F"/>
              </a:solidFill>
            </a:endParaRPr>
          </a:p>
        </p:txBody>
      </p:sp>
    </p:spTree>
    <p:extLst>
      <p:ext uri="{BB962C8B-B14F-4D97-AF65-F5344CB8AC3E}">
        <p14:creationId xmlns:p14="http://schemas.microsoft.com/office/powerpoint/2010/main" val="96969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Overview</a:t>
            </a:r>
            <a:endParaRPr lang="en-US" sz="4000" dirty="0">
              <a:solidFill>
                <a:schemeClr val="bg1"/>
              </a:solidFill>
            </a:endParaRPr>
          </a:p>
        </p:txBody>
      </p:sp>
      <p:sp>
        <p:nvSpPr>
          <p:cNvPr id="9" name="TextBox 8">
            <a:extLst>
              <a:ext uri="{FF2B5EF4-FFF2-40B4-BE49-F238E27FC236}">
                <a16:creationId xmlns:a16="http://schemas.microsoft.com/office/drawing/2014/main" id="{6505EAF6-1558-7D43-A225-0F19397E12B0}"/>
              </a:ext>
            </a:extLst>
          </p:cNvPr>
          <p:cNvSpPr txBox="1"/>
          <p:nvPr/>
        </p:nvSpPr>
        <p:spPr>
          <a:xfrm>
            <a:off x="459346" y="1590741"/>
            <a:ext cx="10716654" cy="6001643"/>
          </a:xfrm>
          <a:prstGeom prst="rect">
            <a:avLst/>
          </a:prstGeom>
          <a:noFill/>
        </p:spPr>
        <p:txBody>
          <a:bodyPr wrap="square" rtlCol="0">
            <a:spAutoFit/>
          </a:bodyPr>
          <a:lstStyle/>
          <a:p>
            <a:endParaRPr lang="en-GB" sz="2400" dirty="0">
              <a:latin typeface="Calibri" panose="020F0502020204030204" pitchFamily="34" charset="0"/>
              <a:cs typeface="Calibri" panose="020F0502020204030204" pitchFamily="34" charset="0"/>
            </a:endParaRPr>
          </a:p>
          <a:p>
            <a:r>
              <a:rPr lang="en-GB" sz="2400" dirty="0">
                <a:solidFill>
                  <a:srgbClr val="0F8080"/>
                </a:solidFill>
                <a:latin typeface="Calibri" panose="020F0502020204030204" pitchFamily="34" charset="0"/>
                <a:cs typeface="Calibri" panose="020F0502020204030204" pitchFamily="34" charset="0"/>
              </a:rPr>
              <a:t>Part 1: What are variational quantum algorithms (VQAs) and why use them.</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Motivation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What are variational quantum algorithms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Example uses </a:t>
            </a: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Part 2:  Ingredients for a successful VQA. </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err="1">
                <a:latin typeface="Calibri" panose="020F0502020204030204" pitchFamily="34" charset="0"/>
                <a:cs typeface="Calibri" panose="020F0502020204030204" pitchFamily="34" charset="0"/>
              </a:rPr>
              <a:t>Expressibility</a:t>
            </a:r>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Trainability</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FF6478E-FB78-8248-A72D-178E6AE4BF79}"/>
              </a:ext>
            </a:extLst>
          </p:cNvPr>
          <p:cNvPicPr>
            <a:picLocks noChangeAspect="1"/>
          </p:cNvPicPr>
          <p:nvPr/>
        </p:nvPicPr>
        <p:blipFill rotWithShape="1">
          <a:blip r:embed="rId3"/>
          <a:srcRect l="5585"/>
          <a:stretch/>
        </p:blipFill>
        <p:spPr>
          <a:xfrm>
            <a:off x="7660951" y="3289046"/>
            <a:ext cx="2192435" cy="1341846"/>
          </a:xfrm>
          <a:prstGeom prst="rect">
            <a:avLst/>
          </a:prstGeom>
        </p:spPr>
      </p:pic>
      <p:pic>
        <p:nvPicPr>
          <p:cNvPr id="15" name="Picture 14" descr="A picture containing cage&#10;&#10;Description automatically generated">
            <a:extLst>
              <a:ext uri="{FF2B5EF4-FFF2-40B4-BE49-F238E27FC236}">
                <a16:creationId xmlns:a16="http://schemas.microsoft.com/office/drawing/2014/main" id="{EA4EFDC2-E966-4A45-BFE5-80F9AD34B62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271608" y="2249629"/>
            <a:ext cx="1121260" cy="1710340"/>
          </a:xfrm>
          <a:prstGeom prst="rect">
            <a:avLst/>
          </a:prstGeom>
        </p:spPr>
      </p:pic>
      <p:pic>
        <p:nvPicPr>
          <p:cNvPr id="17" name="Picture 4" descr="Rolling Hills | Livermore, CA This picture won the photo of … | Flickr">
            <a:extLst>
              <a:ext uri="{FF2B5EF4-FFF2-40B4-BE49-F238E27FC236}">
                <a16:creationId xmlns:a16="http://schemas.microsoft.com/office/drawing/2014/main" id="{5FED44BE-FC91-1E42-A744-1FE28652D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955" y="4948942"/>
            <a:ext cx="2859062" cy="14295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B79E8A3-9614-864C-8AF3-DE75E4A1A9B6}"/>
              </a:ext>
            </a:extLst>
          </p:cNvPr>
          <p:cNvPicPr>
            <a:picLocks noChangeAspect="1"/>
          </p:cNvPicPr>
          <p:nvPr/>
        </p:nvPicPr>
        <p:blipFill>
          <a:blip r:embed="rId7"/>
          <a:stretch>
            <a:fillRect/>
          </a:stretch>
        </p:blipFill>
        <p:spPr>
          <a:xfrm>
            <a:off x="9505671" y="4948942"/>
            <a:ext cx="2226983" cy="1479236"/>
          </a:xfrm>
          <a:prstGeom prst="rect">
            <a:avLst/>
          </a:prstGeom>
        </p:spPr>
      </p:pic>
    </p:spTree>
    <p:extLst>
      <p:ext uri="{BB962C8B-B14F-4D97-AF65-F5344CB8AC3E}">
        <p14:creationId xmlns:p14="http://schemas.microsoft.com/office/powerpoint/2010/main" val="3849150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
        <p:nvSpPr>
          <p:cNvPr id="2" name="Left-right Arrow 1">
            <a:extLst>
              <a:ext uri="{FF2B5EF4-FFF2-40B4-BE49-F238E27FC236}">
                <a16:creationId xmlns:a16="http://schemas.microsoft.com/office/drawing/2014/main" id="{E4D13F75-3112-7A4E-980D-21955E54212B}"/>
              </a:ext>
            </a:extLst>
          </p:cNvPr>
          <p:cNvSpPr/>
          <p:nvPr/>
        </p:nvSpPr>
        <p:spPr>
          <a:xfrm rot="5400000">
            <a:off x="8732084" y="3555123"/>
            <a:ext cx="438027" cy="185781"/>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sp>
        <p:nvSpPr>
          <p:cNvPr id="31" name="TextBox 30">
            <a:extLst>
              <a:ext uri="{FF2B5EF4-FFF2-40B4-BE49-F238E27FC236}">
                <a16:creationId xmlns:a16="http://schemas.microsoft.com/office/drawing/2014/main" id="{0F06954B-FE80-DA4A-B0E9-48C0D5A6A7DA}"/>
              </a:ext>
            </a:extLst>
          </p:cNvPr>
          <p:cNvSpPr txBox="1"/>
          <p:nvPr/>
        </p:nvSpPr>
        <p:spPr>
          <a:xfrm>
            <a:off x="6566116" y="3908689"/>
            <a:ext cx="5245189" cy="646331"/>
          </a:xfrm>
          <a:prstGeom prst="rect">
            <a:avLst/>
          </a:prstGeom>
          <a:noFill/>
        </p:spPr>
        <p:txBody>
          <a:bodyPr wrap="square" rtlCol="0">
            <a:spAutoFit/>
          </a:bodyPr>
          <a:lstStyle/>
          <a:p>
            <a:r>
              <a:rPr lang="en-US" dirty="0">
                <a:solidFill>
                  <a:srgbClr val="0F8080"/>
                </a:solidFill>
              </a:rPr>
              <a:t>How many training states do we need?</a:t>
            </a:r>
          </a:p>
          <a:p>
            <a:r>
              <a:rPr lang="en-US" dirty="0">
                <a:solidFill>
                  <a:srgbClr val="0F8080"/>
                </a:solidFill>
              </a:rPr>
              <a:t>&amp; what sorts of training states?</a:t>
            </a:r>
          </a:p>
        </p:txBody>
      </p:sp>
      <p:sp>
        <p:nvSpPr>
          <p:cNvPr id="4" name="TextBox 3">
            <a:extLst>
              <a:ext uri="{FF2B5EF4-FFF2-40B4-BE49-F238E27FC236}">
                <a16:creationId xmlns:a16="http://schemas.microsoft.com/office/drawing/2014/main" id="{EFD5D7ED-A8AC-CB48-ADAD-98F190607B2B}"/>
              </a:ext>
            </a:extLst>
          </p:cNvPr>
          <p:cNvSpPr txBox="1"/>
          <p:nvPr/>
        </p:nvSpPr>
        <p:spPr>
          <a:xfrm>
            <a:off x="7214411" y="4665377"/>
            <a:ext cx="4900188" cy="369332"/>
          </a:xfrm>
          <a:prstGeom prst="rect">
            <a:avLst/>
          </a:prstGeom>
          <a:noFill/>
        </p:spPr>
        <p:txBody>
          <a:bodyPr wrap="square" rtlCol="0">
            <a:spAutoFit/>
          </a:bodyPr>
          <a:lstStyle/>
          <a:p>
            <a:r>
              <a:rPr lang="en-US" dirty="0">
                <a:solidFill>
                  <a:srgbClr val="80003F"/>
                </a:solidFill>
              </a:rPr>
              <a:t>This is the question of </a:t>
            </a:r>
            <a:r>
              <a:rPr lang="en-US" i="1" dirty="0">
                <a:solidFill>
                  <a:srgbClr val="80003F"/>
                </a:solidFill>
              </a:rPr>
              <a:t>generalizability</a:t>
            </a:r>
          </a:p>
        </p:txBody>
      </p:sp>
      <p:pic>
        <p:nvPicPr>
          <p:cNvPr id="28" name="Picture 27">
            <a:extLst>
              <a:ext uri="{FF2B5EF4-FFF2-40B4-BE49-F238E27FC236}">
                <a16:creationId xmlns:a16="http://schemas.microsoft.com/office/drawing/2014/main" id="{578230FF-B871-1B46-B30D-E5A4EE34F00C}"/>
              </a:ext>
            </a:extLst>
          </p:cNvPr>
          <p:cNvPicPr>
            <a:picLocks noChangeAspect="1"/>
          </p:cNvPicPr>
          <p:nvPr/>
        </p:nvPicPr>
        <p:blipFill>
          <a:blip r:embed="rId5"/>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1036412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
        <p:nvSpPr>
          <p:cNvPr id="2" name="Left-right Arrow 1">
            <a:extLst>
              <a:ext uri="{FF2B5EF4-FFF2-40B4-BE49-F238E27FC236}">
                <a16:creationId xmlns:a16="http://schemas.microsoft.com/office/drawing/2014/main" id="{E4D13F75-3112-7A4E-980D-21955E54212B}"/>
              </a:ext>
            </a:extLst>
          </p:cNvPr>
          <p:cNvSpPr/>
          <p:nvPr/>
        </p:nvSpPr>
        <p:spPr>
          <a:xfrm rot="5400000">
            <a:off x="8732084" y="3555123"/>
            <a:ext cx="438027" cy="185781"/>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sp>
        <p:nvSpPr>
          <p:cNvPr id="31" name="TextBox 30">
            <a:extLst>
              <a:ext uri="{FF2B5EF4-FFF2-40B4-BE49-F238E27FC236}">
                <a16:creationId xmlns:a16="http://schemas.microsoft.com/office/drawing/2014/main" id="{0F06954B-FE80-DA4A-B0E9-48C0D5A6A7DA}"/>
              </a:ext>
            </a:extLst>
          </p:cNvPr>
          <p:cNvSpPr txBox="1"/>
          <p:nvPr/>
        </p:nvSpPr>
        <p:spPr>
          <a:xfrm>
            <a:off x="6566116" y="3908689"/>
            <a:ext cx="5245189" cy="646331"/>
          </a:xfrm>
          <a:prstGeom prst="rect">
            <a:avLst/>
          </a:prstGeom>
          <a:noFill/>
        </p:spPr>
        <p:txBody>
          <a:bodyPr wrap="square" rtlCol="0">
            <a:spAutoFit/>
          </a:bodyPr>
          <a:lstStyle/>
          <a:p>
            <a:r>
              <a:rPr lang="en-US" dirty="0">
                <a:solidFill>
                  <a:srgbClr val="0F8080"/>
                </a:solidFill>
              </a:rPr>
              <a:t>How many training states do we need?</a:t>
            </a:r>
          </a:p>
          <a:p>
            <a:r>
              <a:rPr lang="en-US" dirty="0">
                <a:solidFill>
                  <a:srgbClr val="0F8080"/>
                </a:solidFill>
              </a:rPr>
              <a:t>&amp; what sorts of training states?</a:t>
            </a:r>
          </a:p>
        </p:txBody>
      </p:sp>
      <p:pic>
        <p:nvPicPr>
          <p:cNvPr id="6" name="Picture 5" descr="Text&#10;&#10;Description automatically generated">
            <a:extLst>
              <a:ext uri="{FF2B5EF4-FFF2-40B4-BE49-F238E27FC236}">
                <a16:creationId xmlns:a16="http://schemas.microsoft.com/office/drawing/2014/main" id="{7F18844D-E0F1-994A-A4B4-9D7026AB4D32}"/>
              </a:ext>
            </a:extLst>
          </p:cNvPr>
          <p:cNvPicPr>
            <a:picLocks noChangeAspect="1"/>
          </p:cNvPicPr>
          <p:nvPr/>
        </p:nvPicPr>
        <p:blipFill>
          <a:blip r:embed="rId5"/>
          <a:stretch>
            <a:fillRect/>
          </a:stretch>
        </p:blipFill>
        <p:spPr>
          <a:xfrm>
            <a:off x="6147277" y="5595318"/>
            <a:ext cx="5785235" cy="965900"/>
          </a:xfrm>
          <a:prstGeom prst="rect">
            <a:avLst/>
          </a:prstGeom>
        </p:spPr>
      </p:pic>
      <p:sp>
        <p:nvSpPr>
          <p:cNvPr id="7" name="TextBox 6">
            <a:extLst>
              <a:ext uri="{FF2B5EF4-FFF2-40B4-BE49-F238E27FC236}">
                <a16:creationId xmlns:a16="http://schemas.microsoft.com/office/drawing/2014/main" id="{90FBC81D-FFD7-D947-85E8-1E4E8FA0440D}"/>
              </a:ext>
            </a:extLst>
          </p:cNvPr>
          <p:cNvSpPr txBox="1"/>
          <p:nvPr/>
        </p:nvSpPr>
        <p:spPr>
          <a:xfrm>
            <a:off x="7138464" y="4942296"/>
            <a:ext cx="3917992" cy="646331"/>
          </a:xfrm>
          <a:prstGeom prst="rect">
            <a:avLst/>
          </a:prstGeom>
          <a:noFill/>
        </p:spPr>
        <p:txBody>
          <a:bodyPr wrap="square" rtlCol="0">
            <a:spAutoFit/>
          </a:bodyPr>
          <a:lstStyle/>
          <a:p>
            <a:pPr algn="ctr"/>
            <a:r>
              <a:rPr lang="en-US" dirty="0">
                <a:solidFill>
                  <a:srgbClr val="80003F"/>
                </a:solidFill>
              </a:rPr>
              <a:t>Initially thought an </a:t>
            </a:r>
            <a:r>
              <a:rPr lang="en-US" dirty="0">
                <a:solidFill>
                  <a:srgbClr val="D39501"/>
                </a:solidFill>
              </a:rPr>
              <a:t>exponential</a:t>
            </a:r>
            <a:r>
              <a:rPr lang="en-US" dirty="0">
                <a:solidFill>
                  <a:srgbClr val="80003F"/>
                </a:solidFill>
              </a:rPr>
              <a:t> number of </a:t>
            </a:r>
            <a:r>
              <a:rPr lang="en-US" dirty="0">
                <a:solidFill>
                  <a:srgbClr val="D39501"/>
                </a:solidFill>
              </a:rPr>
              <a:t>random</a:t>
            </a:r>
            <a:r>
              <a:rPr lang="en-US" dirty="0">
                <a:solidFill>
                  <a:srgbClr val="80003F"/>
                </a:solidFill>
              </a:rPr>
              <a:t> states were required </a:t>
            </a:r>
          </a:p>
        </p:txBody>
      </p:sp>
      <p:pic>
        <p:nvPicPr>
          <p:cNvPr id="28" name="Graphic 27" descr="Tick with solid fill">
            <a:extLst>
              <a:ext uri="{FF2B5EF4-FFF2-40B4-BE49-F238E27FC236}">
                <a16:creationId xmlns:a16="http://schemas.microsoft.com/office/drawing/2014/main" id="{FC850845-3F7C-604E-98C5-5CEE1B63FC79}"/>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6009823" y="1615859"/>
            <a:ext cx="537526" cy="537526"/>
          </a:xfrm>
          <a:prstGeom prst="rect">
            <a:avLst/>
          </a:prstGeom>
        </p:spPr>
      </p:pic>
      <p:pic>
        <p:nvPicPr>
          <p:cNvPr id="29" name="Picture 28">
            <a:extLst>
              <a:ext uri="{FF2B5EF4-FFF2-40B4-BE49-F238E27FC236}">
                <a16:creationId xmlns:a16="http://schemas.microsoft.com/office/drawing/2014/main" id="{5CC7A75C-A3B6-3747-BBCC-8EE92D979716}"/>
              </a:ext>
            </a:extLst>
          </p:cNvPr>
          <p:cNvPicPr>
            <a:picLocks noChangeAspect="1"/>
          </p:cNvPicPr>
          <p:nvPr/>
        </p:nvPicPr>
        <p:blipFill>
          <a:blip r:embed="rId8"/>
          <a:stretch>
            <a:fillRect/>
          </a:stretch>
        </p:blipFill>
        <p:spPr>
          <a:xfrm>
            <a:off x="1893477" y="5821891"/>
            <a:ext cx="3594100" cy="698500"/>
          </a:xfrm>
          <a:prstGeom prst="rect">
            <a:avLst/>
          </a:prstGeom>
        </p:spPr>
      </p:pic>
      <p:pic>
        <p:nvPicPr>
          <p:cNvPr id="30" name="Graphic 29" descr="Close with solid fill">
            <a:extLst>
              <a:ext uri="{FF2B5EF4-FFF2-40B4-BE49-F238E27FC236}">
                <a16:creationId xmlns:a16="http://schemas.microsoft.com/office/drawing/2014/main" id="{1C5173BE-8C9F-C241-810A-F00AB268AC71}"/>
              </a:ext>
            </a:extLst>
          </p:cNvPr>
          <p:cNvPicPr>
            <a:picLocks noChangeAspect="1"/>
          </p:cNvPicPr>
          <p:nvPr/>
        </p:nvPicPr>
        <p:blipFill>
          <a:blip r:embed="rId9">
            <a:duotone>
              <a:schemeClr val="accent2">
                <a:shade val="45000"/>
                <a:satMod val="135000"/>
              </a:schemeClr>
              <a:prstClr val="white"/>
            </a:duotone>
            <a:extLst>
              <a:ext uri="{96DAC541-7B7A-43D3-8B79-37D633B846F1}">
                <asvg:svgBlip xmlns:asvg="http://schemas.microsoft.com/office/drawing/2016/SVG/main" r:embed="rId10"/>
              </a:ext>
            </a:extLst>
          </a:blip>
          <a:stretch>
            <a:fillRect/>
          </a:stretch>
        </p:blipFill>
        <p:spPr>
          <a:xfrm>
            <a:off x="4575939" y="2419250"/>
            <a:ext cx="1030610" cy="1030610"/>
          </a:xfrm>
          <a:prstGeom prst="rect">
            <a:avLst/>
          </a:prstGeom>
        </p:spPr>
      </p:pic>
    </p:spTree>
    <p:extLst>
      <p:ext uri="{BB962C8B-B14F-4D97-AF65-F5344CB8AC3E}">
        <p14:creationId xmlns:p14="http://schemas.microsoft.com/office/powerpoint/2010/main" val="1600267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rot="5400000">
            <a:off x="8732084" y="3555123"/>
            <a:ext cx="438027" cy="185781"/>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sp>
        <p:nvSpPr>
          <p:cNvPr id="31" name="TextBox 30">
            <a:extLst>
              <a:ext uri="{FF2B5EF4-FFF2-40B4-BE49-F238E27FC236}">
                <a16:creationId xmlns:a16="http://schemas.microsoft.com/office/drawing/2014/main" id="{0F06954B-FE80-DA4A-B0E9-48C0D5A6A7DA}"/>
              </a:ext>
            </a:extLst>
          </p:cNvPr>
          <p:cNvSpPr txBox="1"/>
          <p:nvPr/>
        </p:nvSpPr>
        <p:spPr>
          <a:xfrm>
            <a:off x="6566116" y="3908689"/>
            <a:ext cx="5245189" cy="646331"/>
          </a:xfrm>
          <a:prstGeom prst="rect">
            <a:avLst/>
          </a:prstGeom>
          <a:noFill/>
        </p:spPr>
        <p:txBody>
          <a:bodyPr wrap="square" rtlCol="0">
            <a:spAutoFit/>
          </a:bodyPr>
          <a:lstStyle/>
          <a:p>
            <a:r>
              <a:rPr lang="en-US" dirty="0">
                <a:solidFill>
                  <a:srgbClr val="0F8080"/>
                </a:solidFill>
              </a:rPr>
              <a:t>How many training states do we need?</a:t>
            </a:r>
          </a:p>
          <a:p>
            <a:r>
              <a:rPr lang="en-US" dirty="0">
                <a:solidFill>
                  <a:srgbClr val="0F8080"/>
                </a:solidFill>
              </a:rPr>
              <a:t>&amp; what sorts of training states?</a:t>
            </a:r>
          </a:p>
        </p:txBody>
      </p:sp>
      <p:sp>
        <p:nvSpPr>
          <p:cNvPr id="7" name="TextBox 6">
            <a:extLst>
              <a:ext uri="{FF2B5EF4-FFF2-40B4-BE49-F238E27FC236}">
                <a16:creationId xmlns:a16="http://schemas.microsoft.com/office/drawing/2014/main" id="{90FBC81D-FFD7-D947-85E8-1E4E8FA0440D}"/>
              </a:ext>
            </a:extLst>
          </p:cNvPr>
          <p:cNvSpPr txBox="1"/>
          <p:nvPr/>
        </p:nvSpPr>
        <p:spPr>
          <a:xfrm>
            <a:off x="6513163" y="4848121"/>
            <a:ext cx="4973445" cy="646331"/>
          </a:xfrm>
          <a:prstGeom prst="rect">
            <a:avLst/>
          </a:prstGeom>
          <a:noFill/>
        </p:spPr>
        <p:txBody>
          <a:bodyPr wrap="square" rtlCol="0">
            <a:spAutoFit/>
          </a:bodyPr>
          <a:lstStyle/>
          <a:p>
            <a:pPr algn="ctr"/>
            <a:r>
              <a:rPr lang="en-US" dirty="0">
                <a:solidFill>
                  <a:srgbClr val="80003F"/>
                </a:solidFill>
              </a:rPr>
              <a:t>Only a </a:t>
            </a:r>
            <a:r>
              <a:rPr lang="en-US" dirty="0">
                <a:solidFill>
                  <a:srgbClr val="D39501"/>
                </a:solidFill>
              </a:rPr>
              <a:t>polynomial </a:t>
            </a:r>
            <a:r>
              <a:rPr lang="en-US" dirty="0">
                <a:solidFill>
                  <a:srgbClr val="80003F"/>
                </a:solidFill>
              </a:rPr>
              <a:t>number of</a:t>
            </a:r>
            <a:r>
              <a:rPr lang="en-US" dirty="0">
                <a:solidFill>
                  <a:srgbClr val="D39501"/>
                </a:solidFill>
              </a:rPr>
              <a:t> random </a:t>
            </a:r>
            <a:r>
              <a:rPr lang="en-US" dirty="0">
                <a:solidFill>
                  <a:srgbClr val="80003F"/>
                </a:solidFill>
              </a:rPr>
              <a:t>states are required to learn efficiently representable </a:t>
            </a:r>
            <a:r>
              <a:rPr lang="en-US" dirty="0" err="1">
                <a:solidFill>
                  <a:srgbClr val="80003F"/>
                </a:solidFill>
              </a:rPr>
              <a:t>unitaries</a:t>
            </a:r>
            <a:r>
              <a:rPr lang="en-US" dirty="0">
                <a:solidFill>
                  <a:srgbClr val="80003F"/>
                </a:solidFill>
              </a:rPr>
              <a:t>  </a:t>
            </a:r>
          </a:p>
        </p:txBody>
      </p:sp>
      <p:pic>
        <p:nvPicPr>
          <p:cNvPr id="5" name="Picture 4" descr="Text&#10;&#10;Description automatically generated">
            <a:extLst>
              <a:ext uri="{FF2B5EF4-FFF2-40B4-BE49-F238E27FC236}">
                <a16:creationId xmlns:a16="http://schemas.microsoft.com/office/drawing/2014/main" id="{E2AE975E-AC8C-5D42-A12E-0FB9AA05643B}"/>
              </a:ext>
            </a:extLst>
          </p:cNvPr>
          <p:cNvPicPr>
            <a:picLocks noChangeAspect="1"/>
          </p:cNvPicPr>
          <p:nvPr/>
        </p:nvPicPr>
        <p:blipFill rotWithShape="1">
          <a:blip r:embed="rId7"/>
          <a:srcRect b="45818"/>
          <a:stretch/>
        </p:blipFill>
        <p:spPr>
          <a:xfrm>
            <a:off x="5706984" y="5582195"/>
            <a:ext cx="6575620" cy="907094"/>
          </a:xfrm>
          <a:prstGeom prst="rect">
            <a:avLst/>
          </a:prstGeom>
        </p:spPr>
      </p:pic>
      <p:pic>
        <p:nvPicPr>
          <p:cNvPr id="28" name="Graphic 27" descr="Tick with solid fill">
            <a:extLst>
              <a:ext uri="{FF2B5EF4-FFF2-40B4-BE49-F238E27FC236}">
                <a16:creationId xmlns:a16="http://schemas.microsoft.com/office/drawing/2014/main" id="{F3AC3410-87E0-5D41-9F62-B6729F5DE534}"/>
              </a:ext>
            </a:extLst>
          </p:cNvPr>
          <p:cNvPicPr>
            <a:picLocks noChangeAspect="1"/>
          </p:cNvPicPr>
          <p:nvPr/>
        </p:nvPicPr>
        <p:blipFill>
          <a:blip r:embed="rId8">
            <a:duotone>
              <a:schemeClr val="accent6">
                <a:shade val="45000"/>
                <a:satMod val="135000"/>
              </a:schemeClr>
              <a:prstClr val="white"/>
            </a:duotone>
            <a:extLst>
              <a:ext uri="{96DAC541-7B7A-43D3-8B79-37D633B846F1}">
                <asvg:svgBlip xmlns:asvg="http://schemas.microsoft.com/office/drawing/2016/SVG/main" r:embed="rId9"/>
              </a:ext>
            </a:extLst>
          </a:blip>
          <a:stretch>
            <a:fillRect/>
          </a:stretch>
        </p:blipFill>
        <p:spPr>
          <a:xfrm>
            <a:off x="6009823" y="1615859"/>
            <a:ext cx="537526" cy="537526"/>
          </a:xfrm>
          <a:prstGeom prst="rect">
            <a:avLst/>
          </a:prstGeom>
        </p:spPr>
      </p:pic>
      <p:pic>
        <p:nvPicPr>
          <p:cNvPr id="29" name="Picture 28">
            <a:extLst>
              <a:ext uri="{FF2B5EF4-FFF2-40B4-BE49-F238E27FC236}">
                <a16:creationId xmlns:a16="http://schemas.microsoft.com/office/drawing/2014/main" id="{E90B9A58-0440-6D41-8CB2-EF17462A2C87}"/>
              </a:ext>
            </a:extLst>
          </p:cNvPr>
          <p:cNvPicPr>
            <a:picLocks noChangeAspect="1"/>
          </p:cNvPicPr>
          <p:nvPr/>
        </p:nvPicPr>
        <p:blipFill>
          <a:blip r:embed="rId10"/>
          <a:stretch>
            <a:fillRect/>
          </a:stretch>
        </p:blipFill>
        <p:spPr>
          <a:xfrm>
            <a:off x="1893477" y="5821891"/>
            <a:ext cx="3594100" cy="698500"/>
          </a:xfrm>
          <a:prstGeom prst="rect">
            <a:avLst/>
          </a:prstGeom>
        </p:spPr>
      </p:pic>
    </p:spTree>
    <p:extLst>
      <p:ext uri="{BB962C8B-B14F-4D97-AF65-F5344CB8AC3E}">
        <p14:creationId xmlns:p14="http://schemas.microsoft.com/office/powerpoint/2010/main" val="3507451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pic>
        <p:nvPicPr>
          <p:cNvPr id="23" name="Graphic 22" descr="Question Mark with solid fill">
            <a:extLst>
              <a:ext uri="{FF2B5EF4-FFF2-40B4-BE49-F238E27FC236}">
                <a16:creationId xmlns:a16="http://schemas.microsoft.com/office/drawing/2014/main" id="{0CC00D2A-0568-C14A-A2D8-30FE71924D06}"/>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3861410" y="2505663"/>
            <a:ext cx="793190" cy="793190"/>
          </a:xfrm>
          <a:prstGeom prst="rect">
            <a:avLst/>
          </a:prstGeom>
        </p:spPr>
      </p:pic>
      <p:sp>
        <p:nvSpPr>
          <p:cNvPr id="2" name="Left-right Arrow 1">
            <a:extLst>
              <a:ext uri="{FF2B5EF4-FFF2-40B4-BE49-F238E27FC236}">
                <a16:creationId xmlns:a16="http://schemas.microsoft.com/office/drawing/2014/main" id="{E4D13F75-3112-7A4E-980D-21955E54212B}"/>
              </a:ext>
            </a:extLst>
          </p:cNvPr>
          <p:cNvSpPr/>
          <p:nvPr/>
        </p:nvSpPr>
        <p:spPr>
          <a:xfrm rot="5400000">
            <a:off x="8732084" y="3555123"/>
            <a:ext cx="438027" cy="185781"/>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sp>
        <p:nvSpPr>
          <p:cNvPr id="31" name="TextBox 30">
            <a:extLst>
              <a:ext uri="{FF2B5EF4-FFF2-40B4-BE49-F238E27FC236}">
                <a16:creationId xmlns:a16="http://schemas.microsoft.com/office/drawing/2014/main" id="{0F06954B-FE80-DA4A-B0E9-48C0D5A6A7DA}"/>
              </a:ext>
            </a:extLst>
          </p:cNvPr>
          <p:cNvSpPr txBox="1"/>
          <p:nvPr/>
        </p:nvSpPr>
        <p:spPr>
          <a:xfrm>
            <a:off x="6566116" y="3908689"/>
            <a:ext cx="5245189" cy="646331"/>
          </a:xfrm>
          <a:prstGeom prst="rect">
            <a:avLst/>
          </a:prstGeom>
          <a:noFill/>
        </p:spPr>
        <p:txBody>
          <a:bodyPr wrap="square" rtlCol="0">
            <a:spAutoFit/>
          </a:bodyPr>
          <a:lstStyle/>
          <a:p>
            <a:r>
              <a:rPr lang="en-US" dirty="0">
                <a:solidFill>
                  <a:srgbClr val="0F8080"/>
                </a:solidFill>
              </a:rPr>
              <a:t>How many training states do we need?</a:t>
            </a:r>
          </a:p>
          <a:p>
            <a:r>
              <a:rPr lang="en-US" dirty="0">
                <a:solidFill>
                  <a:srgbClr val="0F8080"/>
                </a:solidFill>
              </a:rPr>
              <a:t>&amp; what sorts of training states?</a:t>
            </a:r>
          </a:p>
        </p:txBody>
      </p:sp>
      <p:sp>
        <p:nvSpPr>
          <p:cNvPr id="7" name="TextBox 6">
            <a:extLst>
              <a:ext uri="{FF2B5EF4-FFF2-40B4-BE49-F238E27FC236}">
                <a16:creationId xmlns:a16="http://schemas.microsoft.com/office/drawing/2014/main" id="{90FBC81D-FFD7-D947-85E8-1E4E8FA0440D}"/>
              </a:ext>
            </a:extLst>
          </p:cNvPr>
          <p:cNvSpPr txBox="1"/>
          <p:nvPr/>
        </p:nvSpPr>
        <p:spPr>
          <a:xfrm>
            <a:off x="6513163" y="4848121"/>
            <a:ext cx="4973445" cy="646331"/>
          </a:xfrm>
          <a:prstGeom prst="rect">
            <a:avLst/>
          </a:prstGeom>
          <a:noFill/>
        </p:spPr>
        <p:txBody>
          <a:bodyPr wrap="square" rtlCol="0">
            <a:spAutoFit/>
          </a:bodyPr>
          <a:lstStyle/>
          <a:p>
            <a:pPr algn="ctr"/>
            <a:r>
              <a:rPr lang="en-US" dirty="0">
                <a:solidFill>
                  <a:srgbClr val="80003F"/>
                </a:solidFill>
              </a:rPr>
              <a:t>Only a </a:t>
            </a:r>
            <a:r>
              <a:rPr lang="en-US" dirty="0">
                <a:solidFill>
                  <a:srgbClr val="D39501"/>
                </a:solidFill>
              </a:rPr>
              <a:t>polynomial </a:t>
            </a:r>
            <a:r>
              <a:rPr lang="en-US" dirty="0">
                <a:solidFill>
                  <a:srgbClr val="80003F"/>
                </a:solidFill>
              </a:rPr>
              <a:t>number of </a:t>
            </a:r>
            <a:r>
              <a:rPr lang="en-US" dirty="0">
                <a:solidFill>
                  <a:srgbClr val="D39501"/>
                </a:solidFill>
              </a:rPr>
              <a:t>random </a:t>
            </a:r>
            <a:r>
              <a:rPr lang="en-US" dirty="0">
                <a:solidFill>
                  <a:srgbClr val="80003F"/>
                </a:solidFill>
              </a:rPr>
              <a:t>states are required to learn efficiently representable </a:t>
            </a:r>
            <a:r>
              <a:rPr lang="en-US" dirty="0" err="1">
                <a:solidFill>
                  <a:srgbClr val="80003F"/>
                </a:solidFill>
              </a:rPr>
              <a:t>unitaries</a:t>
            </a:r>
            <a:r>
              <a:rPr lang="en-US" dirty="0">
                <a:solidFill>
                  <a:srgbClr val="80003F"/>
                </a:solidFill>
              </a:rPr>
              <a:t>  </a:t>
            </a:r>
          </a:p>
        </p:txBody>
      </p:sp>
      <p:pic>
        <p:nvPicPr>
          <p:cNvPr id="5" name="Picture 4" descr="Text&#10;&#10;Description automatically generated">
            <a:extLst>
              <a:ext uri="{FF2B5EF4-FFF2-40B4-BE49-F238E27FC236}">
                <a16:creationId xmlns:a16="http://schemas.microsoft.com/office/drawing/2014/main" id="{E2AE975E-AC8C-5D42-A12E-0FB9AA05643B}"/>
              </a:ext>
            </a:extLst>
          </p:cNvPr>
          <p:cNvPicPr>
            <a:picLocks noChangeAspect="1"/>
          </p:cNvPicPr>
          <p:nvPr/>
        </p:nvPicPr>
        <p:blipFill rotWithShape="1">
          <a:blip r:embed="rId7"/>
          <a:srcRect b="45818"/>
          <a:stretch/>
        </p:blipFill>
        <p:spPr>
          <a:xfrm>
            <a:off x="5706984" y="5582195"/>
            <a:ext cx="6575620" cy="907094"/>
          </a:xfrm>
          <a:prstGeom prst="rect">
            <a:avLst/>
          </a:prstGeom>
        </p:spPr>
      </p:pic>
      <p:pic>
        <p:nvPicPr>
          <p:cNvPr id="28" name="Graphic 27" descr="Tick with solid fill">
            <a:extLst>
              <a:ext uri="{FF2B5EF4-FFF2-40B4-BE49-F238E27FC236}">
                <a16:creationId xmlns:a16="http://schemas.microsoft.com/office/drawing/2014/main" id="{F3AC3410-87E0-5D41-9F62-B6729F5DE534}"/>
              </a:ext>
            </a:extLst>
          </p:cNvPr>
          <p:cNvPicPr>
            <a:picLocks noChangeAspect="1"/>
          </p:cNvPicPr>
          <p:nvPr/>
        </p:nvPicPr>
        <p:blipFill>
          <a:blip r:embed="rId8">
            <a:duotone>
              <a:schemeClr val="accent6">
                <a:shade val="45000"/>
                <a:satMod val="135000"/>
              </a:schemeClr>
              <a:prstClr val="white"/>
            </a:duotone>
            <a:extLst>
              <a:ext uri="{96DAC541-7B7A-43D3-8B79-37D633B846F1}">
                <asvg:svgBlip xmlns:asvg="http://schemas.microsoft.com/office/drawing/2016/SVG/main" r:embed="rId9"/>
              </a:ext>
            </a:extLst>
          </a:blip>
          <a:stretch>
            <a:fillRect/>
          </a:stretch>
        </p:blipFill>
        <p:spPr>
          <a:xfrm>
            <a:off x="6009823" y="1615859"/>
            <a:ext cx="537526" cy="537526"/>
          </a:xfrm>
          <a:prstGeom prst="rect">
            <a:avLst/>
          </a:prstGeom>
        </p:spPr>
      </p:pic>
      <p:pic>
        <p:nvPicPr>
          <p:cNvPr id="29" name="Picture 28">
            <a:extLst>
              <a:ext uri="{FF2B5EF4-FFF2-40B4-BE49-F238E27FC236}">
                <a16:creationId xmlns:a16="http://schemas.microsoft.com/office/drawing/2014/main" id="{E90B9A58-0440-6D41-8CB2-EF17462A2C87}"/>
              </a:ext>
            </a:extLst>
          </p:cNvPr>
          <p:cNvPicPr>
            <a:picLocks noChangeAspect="1"/>
          </p:cNvPicPr>
          <p:nvPr/>
        </p:nvPicPr>
        <p:blipFill>
          <a:blip r:embed="rId10"/>
          <a:stretch>
            <a:fillRect/>
          </a:stretch>
        </p:blipFill>
        <p:spPr>
          <a:xfrm>
            <a:off x="1893477" y="5821891"/>
            <a:ext cx="3594100" cy="698500"/>
          </a:xfrm>
          <a:prstGeom prst="rect">
            <a:avLst/>
          </a:prstGeom>
        </p:spPr>
      </p:pic>
      <p:pic>
        <p:nvPicPr>
          <p:cNvPr id="6" name="Picture 5">
            <a:extLst>
              <a:ext uri="{FF2B5EF4-FFF2-40B4-BE49-F238E27FC236}">
                <a16:creationId xmlns:a16="http://schemas.microsoft.com/office/drawing/2014/main" id="{BCDD8D05-3D36-2443-B136-855EBC70B8A6}"/>
              </a:ext>
            </a:extLst>
          </p:cNvPr>
          <p:cNvPicPr>
            <a:picLocks noChangeAspect="1"/>
          </p:cNvPicPr>
          <p:nvPr/>
        </p:nvPicPr>
        <p:blipFill>
          <a:blip r:embed="rId11"/>
          <a:stretch>
            <a:fillRect/>
          </a:stretch>
        </p:blipFill>
        <p:spPr>
          <a:xfrm>
            <a:off x="10586584" y="4477457"/>
            <a:ext cx="1100479" cy="261011"/>
          </a:xfrm>
          <a:prstGeom prst="rect">
            <a:avLst/>
          </a:prstGeom>
        </p:spPr>
      </p:pic>
      <p:cxnSp>
        <p:nvCxnSpPr>
          <p:cNvPr id="11" name="Straight Arrow Connector 10">
            <a:extLst>
              <a:ext uri="{FF2B5EF4-FFF2-40B4-BE49-F238E27FC236}">
                <a16:creationId xmlns:a16="http://schemas.microsoft.com/office/drawing/2014/main" id="{88573785-78E1-9B4D-AAA5-7F800D1F49B8}"/>
              </a:ext>
            </a:extLst>
          </p:cNvPr>
          <p:cNvCxnSpPr>
            <a:cxnSpLocks/>
          </p:cNvCxnSpPr>
          <p:nvPr/>
        </p:nvCxnSpPr>
        <p:spPr>
          <a:xfrm>
            <a:off x="10586584" y="4041630"/>
            <a:ext cx="128102" cy="338744"/>
          </a:xfrm>
          <a:prstGeom prst="straightConnector1">
            <a:avLst/>
          </a:prstGeom>
          <a:ln>
            <a:solidFill>
              <a:srgbClr val="80003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07345A0-91E2-134A-B79E-42F62864624F}"/>
              </a:ext>
            </a:extLst>
          </p:cNvPr>
          <p:cNvCxnSpPr>
            <a:cxnSpLocks/>
          </p:cNvCxnSpPr>
          <p:nvPr/>
        </p:nvCxnSpPr>
        <p:spPr>
          <a:xfrm flipH="1">
            <a:off x="11498453" y="4045649"/>
            <a:ext cx="122172" cy="312955"/>
          </a:xfrm>
          <a:prstGeom prst="straightConnector1">
            <a:avLst/>
          </a:prstGeom>
          <a:ln>
            <a:solidFill>
              <a:srgbClr val="80003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F388B3F-13C8-1B43-AAE8-57451BCE8239}"/>
              </a:ext>
            </a:extLst>
          </p:cNvPr>
          <p:cNvSpPr txBox="1"/>
          <p:nvPr/>
        </p:nvSpPr>
        <p:spPr>
          <a:xfrm>
            <a:off x="10301543" y="3402075"/>
            <a:ext cx="913498" cy="646331"/>
          </a:xfrm>
          <a:prstGeom prst="rect">
            <a:avLst/>
          </a:prstGeom>
          <a:noFill/>
        </p:spPr>
        <p:txBody>
          <a:bodyPr wrap="square" rtlCol="0">
            <a:spAutoFit/>
          </a:bodyPr>
          <a:lstStyle/>
          <a:p>
            <a:r>
              <a:rPr lang="en-US" sz="1200" dirty="0">
                <a:solidFill>
                  <a:srgbClr val="80003F"/>
                </a:solidFill>
              </a:rPr>
              <a:t>No. of training states</a:t>
            </a:r>
          </a:p>
        </p:txBody>
      </p:sp>
      <p:sp>
        <p:nvSpPr>
          <p:cNvPr id="37" name="TextBox 36">
            <a:extLst>
              <a:ext uri="{FF2B5EF4-FFF2-40B4-BE49-F238E27FC236}">
                <a16:creationId xmlns:a16="http://schemas.microsoft.com/office/drawing/2014/main" id="{CE187062-C6A1-EF43-B675-5CA5F29BF4F1}"/>
              </a:ext>
            </a:extLst>
          </p:cNvPr>
          <p:cNvSpPr txBox="1"/>
          <p:nvPr/>
        </p:nvSpPr>
        <p:spPr>
          <a:xfrm>
            <a:off x="11182125" y="3380575"/>
            <a:ext cx="1100479" cy="646331"/>
          </a:xfrm>
          <a:prstGeom prst="rect">
            <a:avLst/>
          </a:prstGeom>
          <a:noFill/>
        </p:spPr>
        <p:txBody>
          <a:bodyPr wrap="square" rtlCol="0">
            <a:spAutoFit/>
          </a:bodyPr>
          <a:lstStyle/>
          <a:p>
            <a:r>
              <a:rPr lang="en-US" sz="1200" dirty="0">
                <a:solidFill>
                  <a:srgbClr val="80003F"/>
                </a:solidFill>
              </a:rPr>
              <a:t>No. of trainable parameters</a:t>
            </a:r>
          </a:p>
        </p:txBody>
      </p:sp>
    </p:spTree>
    <p:extLst>
      <p:ext uri="{BB962C8B-B14F-4D97-AF65-F5344CB8AC3E}">
        <p14:creationId xmlns:p14="http://schemas.microsoft.com/office/powerpoint/2010/main" val="3282443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2527495" y="4235544"/>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3720065" y="4170141"/>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5199137" y="4110505"/>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559926" y="4019859"/>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4211121" y="4308180"/>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3"/>
          <a:stretch>
            <a:fillRect/>
          </a:stretch>
        </p:blipFill>
        <p:spPr>
          <a:xfrm>
            <a:off x="1543721" y="3798383"/>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519290" y="3656093"/>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2">
            <a:extLst>
              <a:ext uri="{FF2B5EF4-FFF2-40B4-BE49-F238E27FC236}">
                <a16:creationId xmlns:a16="http://schemas.microsoft.com/office/drawing/2014/main" id="{6B99BCFC-4831-E549-8401-3E8598C0ADB8}"/>
              </a:ext>
            </a:extLst>
          </p:cNvPr>
          <p:cNvSpPr txBox="1">
            <a:spLocks/>
          </p:cNvSpPr>
          <p:nvPr/>
        </p:nvSpPr>
        <p:spPr>
          <a:xfrm>
            <a:off x="351477" y="821818"/>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algn="l" defTabSz="914400" rtl="0" eaLnBrk="1" fontAlgn="auto" latinLnBrk="0" hangingPunct="1">
              <a:lnSpc>
                <a:spcPct val="100000"/>
              </a:lnSpc>
              <a:spcBef>
                <a:spcPts val="0"/>
              </a:spcBef>
              <a:spcAft>
                <a:spcPts val="0"/>
              </a:spcAft>
              <a:buClrTx/>
              <a:buSzTx/>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your cost function such that it is faithful:</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is efficient to compute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TextBox 92">
            <a:extLst>
              <a:ext uri="{FF2B5EF4-FFF2-40B4-BE49-F238E27FC236}">
                <a16:creationId xmlns:a16="http://schemas.microsoft.com/office/drawing/2014/main" id="{D421045A-B794-0142-80DD-B7118861923D}"/>
              </a:ext>
            </a:extLst>
          </p:cNvPr>
          <p:cNvSpPr txBox="1"/>
          <p:nvPr/>
        </p:nvSpPr>
        <p:spPr>
          <a:xfrm>
            <a:off x="1315515" y="5354515"/>
            <a:ext cx="53857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Q: What cost could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97F6D"/>
                </a:solidFill>
                <a:latin typeface="Calibri" panose="020F05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597F6D"/>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97F6D"/>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848C0A-53E7-8049-9273-25B8A0835944}"/>
              </a:ext>
            </a:extLst>
          </p:cNvPr>
          <p:cNvPicPr>
            <a:picLocks noChangeAspect="1"/>
          </p:cNvPicPr>
          <p:nvPr/>
        </p:nvPicPr>
        <p:blipFill>
          <a:blip r:embed="rId4"/>
          <a:stretch>
            <a:fillRect/>
          </a:stretch>
        </p:blipFill>
        <p:spPr>
          <a:xfrm>
            <a:off x="7283408" y="2106811"/>
            <a:ext cx="2692400" cy="287867"/>
          </a:xfrm>
          <a:prstGeom prst="rect">
            <a:avLst/>
          </a:prstGeom>
        </p:spPr>
      </p:pic>
      <p:sp>
        <p:nvSpPr>
          <p:cNvPr id="96" name="Rectangle 95">
            <a:extLst>
              <a:ext uri="{FF2B5EF4-FFF2-40B4-BE49-F238E27FC236}">
                <a16:creationId xmlns:a16="http://schemas.microsoft.com/office/drawing/2014/main" id="{03201494-E525-5649-9722-DD3F4DE41164}"/>
              </a:ext>
            </a:extLst>
          </p:cNvPr>
          <p:cNvSpPr/>
          <p:nvPr/>
        </p:nvSpPr>
        <p:spPr>
          <a:xfrm>
            <a:off x="10061072" y="1831809"/>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7F6D"/>
                </a:solidFill>
                <a:effectLst/>
                <a:uLnTx/>
                <a:uFillTx/>
                <a:latin typeface="Calibri" panose="020F0502020204030204" pitchFamily="34" charset="0"/>
                <a:ea typeface="+mn-ea"/>
                <a:cs typeface="Calibri" panose="020F0502020204030204" pitchFamily="34" charset="0"/>
              </a:rPr>
              <a:t> solutions</a:t>
            </a:r>
          </a:p>
        </p:txBody>
      </p:sp>
      <p:sp>
        <p:nvSpPr>
          <p:cNvPr id="2" name="Left-right Arrow 1">
            <a:extLst>
              <a:ext uri="{FF2B5EF4-FFF2-40B4-BE49-F238E27FC236}">
                <a16:creationId xmlns:a16="http://schemas.microsoft.com/office/drawing/2014/main" id="{E4D13F75-3112-7A4E-980D-21955E54212B}"/>
              </a:ext>
            </a:extLst>
          </p:cNvPr>
          <p:cNvSpPr/>
          <p:nvPr/>
        </p:nvSpPr>
        <p:spPr>
          <a:xfrm rot="5400000">
            <a:off x="8732084" y="3555123"/>
            <a:ext cx="438027" cy="185781"/>
          </a:xfrm>
          <a:prstGeom prst="leftRightArrow">
            <a:avLst/>
          </a:prstGeom>
          <a:solidFill>
            <a:srgbClr val="D39501"/>
          </a:solidFill>
          <a:ln>
            <a:solidFill>
              <a:srgbClr val="D39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9501"/>
              </a:solidFill>
            </a:endParaRPr>
          </a:p>
        </p:txBody>
      </p:sp>
      <p:sp>
        <p:nvSpPr>
          <p:cNvPr id="3" name="TextBox 2">
            <a:extLst>
              <a:ext uri="{FF2B5EF4-FFF2-40B4-BE49-F238E27FC236}">
                <a16:creationId xmlns:a16="http://schemas.microsoft.com/office/drawing/2014/main" id="{D4315B28-81FC-8247-A015-935E296435C1}"/>
              </a:ext>
            </a:extLst>
          </p:cNvPr>
          <p:cNvSpPr txBox="1"/>
          <p:nvPr/>
        </p:nvSpPr>
        <p:spPr>
          <a:xfrm>
            <a:off x="6577910" y="2741007"/>
            <a:ext cx="5245189" cy="646331"/>
          </a:xfrm>
          <a:prstGeom prst="rect">
            <a:avLst/>
          </a:prstGeom>
          <a:noFill/>
        </p:spPr>
        <p:txBody>
          <a:bodyPr wrap="square" rtlCol="0">
            <a:spAutoFit/>
          </a:bodyPr>
          <a:lstStyle/>
          <a:p>
            <a:r>
              <a:rPr lang="en-US" dirty="0">
                <a:solidFill>
                  <a:srgbClr val="0F8080"/>
                </a:solidFill>
              </a:rPr>
              <a:t>But: How many circuits do we need to run?</a:t>
            </a:r>
          </a:p>
          <a:p>
            <a:r>
              <a:rPr lang="en-US" dirty="0">
                <a:solidFill>
                  <a:srgbClr val="0F8080"/>
                </a:solidFill>
              </a:rPr>
              <a:t>&amp; are the initial states efficient to prepare/measure?</a:t>
            </a:r>
          </a:p>
        </p:txBody>
      </p:sp>
      <p:sp>
        <p:nvSpPr>
          <p:cNvPr id="31" name="TextBox 30">
            <a:extLst>
              <a:ext uri="{FF2B5EF4-FFF2-40B4-BE49-F238E27FC236}">
                <a16:creationId xmlns:a16="http://schemas.microsoft.com/office/drawing/2014/main" id="{0F06954B-FE80-DA4A-B0E9-48C0D5A6A7DA}"/>
              </a:ext>
            </a:extLst>
          </p:cNvPr>
          <p:cNvSpPr txBox="1"/>
          <p:nvPr/>
        </p:nvSpPr>
        <p:spPr>
          <a:xfrm>
            <a:off x="6566116" y="3908689"/>
            <a:ext cx="5245189" cy="646331"/>
          </a:xfrm>
          <a:prstGeom prst="rect">
            <a:avLst/>
          </a:prstGeom>
          <a:noFill/>
        </p:spPr>
        <p:txBody>
          <a:bodyPr wrap="square" rtlCol="0">
            <a:spAutoFit/>
          </a:bodyPr>
          <a:lstStyle/>
          <a:p>
            <a:r>
              <a:rPr lang="en-US" dirty="0">
                <a:solidFill>
                  <a:srgbClr val="0F8080"/>
                </a:solidFill>
              </a:rPr>
              <a:t>How many training states do we need?</a:t>
            </a:r>
          </a:p>
          <a:p>
            <a:r>
              <a:rPr lang="en-US" dirty="0">
                <a:solidFill>
                  <a:srgbClr val="0F8080"/>
                </a:solidFill>
              </a:rPr>
              <a:t>&amp; what sorts of training states?</a:t>
            </a:r>
          </a:p>
        </p:txBody>
      </p:sp>
      <p:sp>
        <p:nvSpPr>
          <p:cNvPr id="7" name="TextBox 6">
            <a:extLst>
              <a:ext uri="{FF2B5EF4-FFF2-40B4-BE49-F238E27FC236}">
                <a16:creationId xmlns:a16="http://schemas.microsoft.com/office/drawing/2014/main" id="{90FBC81D-FFD7-D947-85E8-1E4E8FA0440D}"/>
              </a:ext>
            </a:extLst>
          </p:cNvPr>
          <p:cNvSpPr txBox="1"/>
          <p:nvPr/>
        </p:nvSpPr>
        <p:spPr>
          <a:xfrm>
            <a:off x="6594346" y="4695260"/>
            <a:ext cx="4973445" cy="646331"/>
          </a:xfrm>
          <a:prstGeom prst="rect">
            <a:avLst/>
          </a:prstGeom>
          <a:noFill/>
        </p:spPr>
        <p:txBody>
          <a:bodyPr wrap="square" rtlCol="0">
            <a:spAutoFit/>
          </a:bodyPr>
          <a:lstStyle/>
          <a:p>
            <a:pPr algn="ctr"/>
            <a:r>
              <a:rPr lang="en-US" dirty="0">
                <a:solidFill>
                  <a:srgbClr val="80003F"/>
                </a:solidFill>
              </a:rPr>
              <a:t>We recently showed only a polynomial number of random </a:t>
            </a:r>
            <a:r>
              <a:rPr lang="en-US" dirty="0">
                <a:solidFill>
                  <a:srgbClr val="D39501"/>
                </a:solidFill>
              </a:rPr>
              <a:t>product</a:t>
            </a:r>
            <a:r>
              <a:rPr lang="en-US" dirty="0">
                <a:solidFill>
                  <a:srgbClr val="80003F"/>
                </a:solidFill>
              </a:rPr>
              <a:t> states were required </a:t>
            </a:r>
          </a:p>
        </p:txBody>
      </p:sp>
      <p:pic>
        <p:nvPicPr>
          <p:cNvPr id="6" name="Picture 5" descr="Text&#10;&#10;Description automatically generated">
            <a:extLst>
              <a:ext uri="{FF2B5EF4-FFF2-40B4-BE49-F238E27FC236}">
                <a16:creationId xmlns:a16="http://schemas.microsoft.com/office/drawing/2014/main" id="{73A6AB70-FD9E-4E42-9B49-9C959220C550}"/>
              </a:ext>
            </a:extLst>
          </p:cNvPr>
          <p:cNvPicPr>
            <a:picLocks noChangeAspect="1"/>
          </p:cNvPicPr>
          <p:nvPr/>
        </p:nvPicPr>
        <p:blipFill rotWithShape="1">
          <a:blip r:embed="rId5"/>
          <a:srcRect b="48277"/>
          <a:stretch/>
        </p:blipFill>
        <p:spPr>
          <a:xfrm>
            <a:off x="5649448" y="5337144"/>
            <a:ext cx="6417518" cy="1007443"/>
          </a:xfrm>
          <a:prstGeom prst="rect">
            <a:avLst/>
          </a:prstGeom>
        </p:spPr>
      </p:pic>
      <p:pic>
        <p:nvPicPr>
          <p:cNvPr id="28" name="Graphic 27" descr="Tick with solid fill">
            <a:extLst>
              <a:ext uri="{FF2B5EF4-FFF2-40B4-BE49-F238E27FC236}">
                <a16:creationId xmlns:a16="http://schemas.microsoft.com/office/drawing/2014/main" id="{C01D13B7-993C-774A-9017-D7DC2CE3ECCC}"/>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6009823" y="1615859"/>
            <a:ext cx="537526" cy="537526"/>
          </a:xfrm>
          <a:prstGeom prst="rect">
            <a:avLst/>
          </a:prstGeom>
        </p:spPr>
      </p:pic>
      <p:pic>
        <p:nvPicPr>
          <p:cNvPr id="29" name="Graphic 28" descr="Tick with solid fill">
            <a:extLst>
              <a:ext uri="{FF2B5EF4-FFF2-40B4-BE49-F238E27FC236}">
                <a16:creationId xmlns:a16="http://schemas.microsoft.com/office/drawing/2014/main" id="{29428711-7250-5244-B9EC-16D34A5794E6}"/>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3942358" y="2599308"/>
            <a:ext cx="537526" cy="537526"/>
          </a:xfrm>
          <a:prstGeom prst="rect">
            <a:avLst/>
          </a:prstGeom>
        </p:spPr>
      </p:pic>
      <p:pic>
        <p:nvPicPr>
          <p:cNvPr id="30" name="Picture 29">
            <a:extLst>
              <a:ext uri="{FF2B5EF4-FFF2-40B4-BE49-F238E27FC236}">
                <a16:creationId xmlns:a16="http://schemas.microsoft.com/office/drawing/2014/main" id="{14C89B46-4BB8-D84F-AD56-FD8A9925B2DC}"/>
              </a:ext>
            </a:extLst>
          </p:cNvPr>
          <p:cNvPicPr>
            <a:picLocks noChangeAspect="1"/>
          </p:cNvPicPr>
          <p:nvPr/>
        </p:nvPicPr>
        <p:blipFill>
          <a:blip r:embed="rId8"/>
          <a:stretch>
            <a:fillRect/>
          </a:stretch>
        </p:blipFill>
        <p:spPr>
          <a:xfrm>
            <a:off x="1893477" y="5821891"/>
            <a:ext cx="3594100" cy="698500"/>
          </a:xfrm>
          <a:prstGeom prst="rect">
            <a:avLst/>
          </a:prstGeom>
        </p:spPr>
      </p:pic>
      <p:sp>
        <p:nvSpPr>
          <p:cNvPr id="27" name="TextBox 26">
            <a:extLst>
              <a:ext uri="{FF2B5EF4-FFF2-40B4-BE49-F238E27FC236}">
                <a16:creationId xmlns:a16="http://schemas.microsoft.com/office/drawing/2014/main" id="{DBDC677D-2E8E-1248-8A68-D17BCE19C65C}"/>
              </a:ext>
            </a:extLst>
          </p:cNvPr>
          <p:cNvSpPr txBox="1"/>
          <p:nvPr/>
        </p:nvSpPr>
        <p:spPr>
          <a:xfrm>
            <a:off x="5620082" y="6331205"/>
            <a:ext cx="6496695" cy="369332"/>
          </a:xfrm>
          <a:prstGeom prst="rect">
            <a:avLst/>
          </a:prstGeom>
          <a:noFill/>
        </p:spPr>
        <p:txBody>
          <a:bodyPr wrap="square" rtlCol="0">
            <a:spAutoFit/>
          </a:bodyPr>
          <a:lstStyle/>
          <a:p>
            <a:pPr algn="ctr"/>
            <a:r>
              <a:rPr lang="en-US" dirty="0">
                <a:solidFill>
                  <a:srgbClr val="80003F"/>
                </a:solidFill>
              </a:rPr>
              <a:t>Product states = easy to prepare! Cost is very efficient to compute! </a:t>
            </a:r>
          </a:p>
        </p:txBody>
      </p:sp>
    </p:spTree>
    <p:extLst>
      <p:ext uri="{BB962C8B-B14F-4D97-AF65-F5344CB8AC3E}">
        <p14:creationId xmlns:p14="http://schemas.microsoft.com/office/powerpoint/2010/main" val="1057689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Learning an unknown unitary (Not just a toy problem!)</a:t>
            </a:r>
          </a:p>
        </p:txBody>
      </p:sp>
      <p:pic>
        <p:nvPicPr>
          <p:cNvPr id="5" name="Picture 4" descr="Diagram&#10;&#10;Description automatically generated">
            <a:extLst>
              <a:ext uri="{FF2B5EF4-FFF2-40B4-BE49-F238E27FC236}">
                <a16:creationId xmlns:a16="http://schemas.microsoft.com/office/drawing/2014/main" id="{1FF9BF05-523C-934D-BC91-76EAEAB5E98C}"/>
              </a:ext>
            </a:extLst>
          </p:cNvPr>
          <p:cNvPicPr>
            <a:picLocks noChangeAspect="1"/>
          </p:cNvPicPr>
          <p:nvPr/>
        </p:nvPicPr>
        <p:blipFill>
          <a:blip r:embed="rId3"/>
          <a:stretch>
            <a:fillRect/>
          </a:stretch>
        </p:blipFill>
        <p:spPr>
          <a:xfrm>
            <a:off x="685799" y="1717927"/>
            <a:ext cx="10872301" cy="4797944"/>
          </a:xfrm>
          <a:prstGeom prst="rect">
            <a:avLst/>
          </a:prstGeom>
        </p:spPr>
      </p:pic>
      <p:sp>
        <p:nvSpPr>
          <p:cNvPr id="2" name="Rectangle 1">
            <a:extLst>
              <a:ext uri="{FF2B5EF4-FFF2-40B4-BE49-F238E27FC236}">
                <a16:creationId xmlns:a16="http://schemas.microsoft.com/office/drawing/2014/main" id="{3FA766BA-AB22-3F48-A998-762A4F7FED54}"/>
              </a:ext>
            </a:extLst>
          </p:cNvPr>
          <p:cNvSpPr/>
          <p:nvPr/>
        </p:nvSpPr>
        <p:spPr>
          <a:xfrm>
            <a:off x="459350" y="1717927"/>
            <a:ext cx="11506196"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86FF21-D661-9C44-A9E0-34A253ED247D}"/>
              </a:ext>
            </a:extLst>
          </p:cNvPr>
          <p:cNvSpPr/>
          <p:nvPr/>
        </p:nvSpPr>
        <p:spPr>
          <a:xfrm>
            <a:off x="459345" y="2078163"/>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D0E5FA-7F94-5945-B5D7-1970DFF45FAA}"/>
              </a:ext>
            </a:extLst>
          </p:cNvPr>
          <p:cNvSpPr/>
          <p:nvPr/>
        </p:nvSpPr>
        <p:spPr>
          <a:xfrm>
            <a:off x="5956439" y="2078162"/>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765E00-86F1-074F-B432-66518D8D6EA7}"/>
              </a:ext>
            </a:extLst>
          </p:cNvPr>
          <p:cNvSpPr txBox="1"/>
          <p:nvPr/>
        </p:nvSpPr>
        <p:spPr>
          <a:xfrm>
            <a:off x="1164769" y="1950976"/>
            <a:ext cx="9862457" cy="461665"/>
          </a:xfrm>
          <a:prstGeom prst="rect">
            <a:avLst/>
          </a:prstGeom>
          <a:noFill/>
        </p:spPr>
        <p:txBody>
          <a:bodyPr wrap="square" rtlCol="0">
            <a:spAutoFit/>
          </a:bodyPr>
          <a:lstStyle/>
          <a:p>
            <a:r>
              <a:rPr lang="en-US" sz="2400" dirty="0"/>
              <a:t>Why do we care about learning a unitary? </a:t>
            </a:r>
          </a:p>
        </p:txBody>
      </p:sp>
      <p:sp>
        <p:nvSpPr>
          <p:cNvPr id="15" name="TextBox 14">
            <a:extLst>
              <a:ext uri="{FF2B5EF4-FFF2-40B4-BE49-F238E27FC236}">
                <a16:creationId xmlns:a16="http://schemas.microsoft.com/office/drawing/2014/main" id="{3329E847-E262-C84A-91E4-B24F72B0FD22}"/>
              </a:ext>
            </a:extLst>
          </p:cNvPr>
          <p:cNvSpPr txBox="1"/>
          <p:nvPr/>
        </p:nvSpPr>
        <p:spPr>
          <a:xfrm>
            <a:off x="1227158" y="2680797"/>
            <a:ext cx="10738388" cy="1477328"/>
          </a:xfrm>
          <a:prstGeom prst="rect">
            <a:avLst/>
          </a:prstGeom>
          <a:noFill/>
        </p:spPr>
        <p:txBody>
          <a:bodyPr wrap="square">
            <a:spAutoFit/>
          </a:bodyPr>
          <a:lstStyle/>
          <a:p>
            <a:pPr marL="342900" indent="-342900">
              <a:buAutoNum type="arabicParenR"/>
            </a:pPr>
            <a:r>
              <a:rPr lang="en-US" dirty="0"/>
              <a:t>Useful for quantum compilation:</a:t>
            </a:r>
          </a:p>
          <a:p>
            <a:endParaRPr lang="en-US" sz="1800" dirty="0"/>
          </a:p>
          <a:p>
            <a:pPr marL="285750" indent="-285750">
              <a:buFont typeface="Arial" panose="020B0604020202020204" pitchFamily="34" charset="0"/>
              <a:buChar char="•"/>
            </a:pPr>
            <a:r>
              <a:rPr lang="en-US" dirty="0"/>
              <a:t>Target unitary is known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parameterized circuit is designed to compile target into particular useful form        </a:t>
            </a:r>
          </a:p>
        </p:txBody>
      </p:sp>
      <p:sp>
        <p:nvSpPr>
          <p:cNvPr id="4" name="TextBox 3">
            <a:extLst>
              <a:ext uri="{FF2B5EF4-FFF2-40B4-BE49-F238E27FC236}">
                <a16:creationId xmlns:a16="http://schemas.microsoft.com/office/drawing/2014/main" id="{E3C5AE83-B32D-BC46-9F8D-46953A1BFC2D}"/>
              </a:ext>
            </a:extLst>
          </p:cNvPr>
          <p:cNvSpPr txBox="1"/>
          <p:nvPr/>
        </p:nvSpPr>
        <p:spPr>
          <a:xfrm>
            <a:off x="1261768" y="6346594"/>
            <a:ext cx="5369194" cy="338554"/>
          </a:xfrm>
          <a:prstGeom prst="rect">
            <a:avLst/>
          </a:prstGeom>
          <a:noFill/>
        </p:spPr>
        <p:txBody>
          <a:bodyPr wrap="square" rtlCol="0">
            <a:spAutoFit/>
          </a:bodyPr>
          <a:lstStyle/>
          <a:p>
            <a:r>
              <a:rPr lang="en-US" sz="1600" dirty="0"/>
              <a:t>Compilation could be done on quantum computer             or</a:t>
            </a:r>
          </a:p>
        </p:txBody>
      </p:sp>
      <p:sp>
        <p:nvSpPr>
          <p:cNvPr id="21" name="TextBox 20">
            <a:extLst>
              <a:ext uri="{FF2B5EF4-FFF2-40B4-BE49-F238E27FC236}">
                <a16:creationId xmlns:a16="http://schemas.microsoft.com/office/drawing/2014/main" id="{0C741FD0-8C87-F942-A681-A9FDC0FCCD78}"/>
              </a:ext>
            </a:extLst>
          </p:cNvPr>
          <p:cNvSpPr txBox="1"/>
          <p:nvPr/>
        </p:nvSpPr>
        <p:spPr>
          <a:xfrm>
            <a:off x="6618123" y="6286351"/>
            <a:ext cx="5369194" cy="584775"/>
          </a:xfrm>
          <a:prstGeom prst="rect">
            <a:avLst/>
          </a:prstGeom>
          <a:noFill/>
        </p:spPr>
        <p:txBody>
          <a:bodyPr wrap="square" rtlCol="0">
            <a:spAutoFit/>
          </a:bodyPr>
          <a:lstStyle/>
          <a:p>
            <a:r>
              <a:rPr lang="en-US" sz="1600" dirty="0"/>
              <a:t>fully classically (using tensor network methods)</a:t>
            </a:r>
          </a:p>
          <a:p>
            <a:r>
              <a:rPr lang="en-US" sz="1600" dirty="0"/>
              <a:t>IF the target unitary is low entangling</a:t>
            </a:r>
          </a:p>
        </p:txBody>
      </p:sp>
    </p:spTree>
    <p:extLst>
      <p:ext uri="{BB962C8B-B14F-4D97-AF65-F5344CB8AC3E}">
        <p14:creationId xmlns:p14="http://schemas.microsoft.com/office/powerpoint/2010/main" val="22519398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Learning an unknown unitary (Not just a toy problem!)</a:t>
            </a:r>
          </a:p>
        </p:txBody>
      </p:sp>
      <p:pic>
        <p:nvPicPr>
          <p:cNvPr id="5" name="Picture 4" descr="Diagram&#10;&#10;Description automatically generated">
            <a:extLst>
              <a:ext uri="{FF2B5EF4-FFF2-40B4-BE49-F238E27FC236}">
                <a16:creationId xmlns:a16="http://schemas.microsoft.com/office/drawing/2014/main" id="{1FF9BF05-523C-934D-BC91-76EAEAB5E98C}"/>
              </a:ext>
            </a:extLst>
          </p:cNvPr>
          <p:cNvPicPr>
            <a:picLocks noChangeAspect="1"/>
          </p:cNvPicPr>
          <p:nvPr/>
        </p:nvPicPr>
        <p:blipFill>
          <a:blip r:embed="rId3"/>
          <a:stretch>
            <a:fillRect/>
          </a:stretch>
        </p:blipFill>
        <p:spPr>
          <a:xfrm>
            <a:off x="685799" y="1717927"/>
            <a:ext cx="10872301" cy="4797944"/>
          </a:xfrm>
          <a:prstGeom prst="rect">
            <a:avLst/>
          </a:prstGeom>
        </p:spPr>
      </p:pic>
      <p:sp>
        <p:nvSpPr>
          <p:cNvPr id="2" name="Rectangle 1">
            <a:extLst>
              <a:ext uri="{FF2B5EF4-FFF2-40B4-BE49-F238E27FC236}">
                <a16:creationId xmlns:a16="http://schemas.microsoft.com/office/drawing/2014/main" id="{3FA766BA-AB22-3F48-A998-762A4F7FED54}"/>
              </a:ext>
            </a:extLst>
          </p:cNvPr>
          <p:cNvSpPr/>
          <p:nvPr/>
        </p:nvSpPr>
        <p:spPr>
          <a:xfrm>
            <a:off x="459350" y="1717927"/>
            <a:ext cx="11506196"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86FF21-D661-9C44-A9E0-34A253ED247D}"/>
              </a:ext>
            </a:extLst>
          </p:cNvPr>
          <p:cNvSpPr/>
          <p:nvPr/>
        </p:nvSpPr>
        <p:spPr>
          <a:xfrm>
            <a:off x="459345" y="2078163"/>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D0E5FA-7F94-5945-B5D7-1970DFF45FAA}"/>
              </a:ext>
            </a:extLst>
          </p:cNvPr>
          <p:cNvSpPr/>
          <p:nvPr/>
        </p:nvSpPr>
        <p:spPr>
          <a:xfrm>
            <a:off x="5956439" y="2078162"/>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765E00-86F1-074F-B432-66518D8D6EA7}"/>
              </a:ext>
            </a:extLst>
          </p:cNvPr>
          <p:cNvSpPr txBox="1"/>
          <p:nvPr/>
        </p:nvSpPr>
        <p:spPr>
          <a:xfrm>
            <a:off x="1164769" y="1950976"/>
            <a:ext cx="9862457" cy="461665"/>
          </a:xfrm>
          <a:prstGeom prst="rect">
            <a:avLst/>
          </a:prstGeom>
          <a:noFill/>
        </p:spPr>
        <p:txBody>
          <a:bodyPr wrap="square" rtlCol="0">
            <a:spAutoFit/>
          </a:bodyPr>
          <a:lstStyle/>
          <a:p>
            <a:r>
              <a:rPr lang="en-US" sz="2400" dirty="0"/>
              <a:t>Why do we care about learning a unitary? </a:t>
            </a:r>
          </a:p>
        </p:txBody>
      </p:sp>
      <p:sp>
        <p:nvSpPr>
          <p:cNvPr id="15" name="TextBox 14">
            <a:extLst>
              <a:ext uri="{FF2B5EF4-FFF2-40B4-BE49-F238E27FC236}">
                <a16:creationId xmlns:a16="http://schemas.microsoft.com/office/drawing/2014/main" id="{3329E847-E262-C84A-91E4-B24F72B0FD22}"/>
              </a:ext>
            </a:extLst>
          </p:cNvPr>
          <p:cNvSpPr txBox="1"/>
          <p:nvPr/>
        </p:nvSpPr>
        <p:spPr>
          <a:xfrm>
            <a:off x="1227158" y="2680797"/>
            <a:ext cx="10738388" cy="1477328"/>
          </a:xfrm>
          <a:prstGeom prst="rect">
            <a:avLst/>
          </a:prstGeom>
          <a:noFill/>
        </p:spPr>
        <p:txBody>
          <a:bodyPr wrap="square">
            <a:spAutoFit/>
          </a:bodyPr>
          <a:lstStyle/>
          <a:p>
            <a:pPr marL="342900" indent="-342900">
              <a:buAutoNum type="arabicParenR"/>
            </a:pPr>
            <a:r>
              <a:rPr lang="en-US" dirty="0"/>
              <a:t>Useful for quantum compilation:</a:t>
            </a:r>
          </a:p>
          <a:p>
            <a:endParaRPr lang="en-US" sz="1800" dirty="0"/>
          </a:p>
          <a:p>
            <a:pPr marL="285750" indent="-285750">
              <a:buFont typeface="Arial" panose="020B0604020202020204" pitchFamily="34" charset="0"/>
              <a:buChar char="•"/>
            </a:pPr>
            <a:r>
              <a:rPr lang="en-US" dirty="0"/>
              <a:t>Target unitary is known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parameterized circuit is designed to compile target into particular useful form        </a:t>
            </a:r>
          </a:p>
        </p:txBody>
      </p:sp>
      <p:sp>
        <p:nvSpPr>
          <p:cNvPr id="19" name="Rounded Rectangle 18">
            <a:extLst>
              <a:ext uri="{FF2B5EF4-FFF2-40B4-BE49-F238E27FC236}">
                <a16:creationId xmlns:a16="http://schemas.microsoft.com/office/drawing/2014/main" id="{FB5A8E0F-2889-AE43-85F7-D42CC0541ECD}"/>
              </a:ext>
            </a:extLst>
          </p:cNvPr>
          <p:cNvSpPr/>
          <p:nvPr/>
        </p:nvSpPr>
        <p:spPr>
          <a:xfrm>
            <a:off x="6746772" y="1701207"/>
            <a:ext cx="5290298" cy="1898623"/>
          </a:xfrm>
          <a:prstGeom prst="roundRect">
            <a:avLst/>
          </a:prstGeom>
          <a:solidFill>
            <a:schemeClr val="tx2">
              <a:lumMod val="60000"/>
              <a:lumOff val="40000"/>
              <a:alpha val="21000"/>
            </a:schemeClr>
          </a:solidFill>
          <a:ln w="2540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DA80133-305A-BB4B-989F-E470C907863D}"/>
              </a:ext>
            </a:extLst>
          </p:cNvPr>
          <p:cNvSpPr txBox="1"/>
          <p:nvPr/>
        </p:nvSpPr>
        <p:spPr>
          <a:xfrm>
            <a:off x="6778677" y="1783948"/>
            <a:ext cx="5390592"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Uses limited gate set</a:t>
            </a:r>
          </a:p>
        </p:txBody>
      </p:sp>
      <p:cxnSp>
        <p:nvCxnSpPr>
          <p:cNvPr id="6" name="Straight Arrow Connector 5">
            <a:extLst>
              <a:ext uri="{FF2B5EF4-FFF2-40B4-BE49-F238E27FC236}">
                <a16:creationId xmlns:a16="http://schemas.microsoft.com/office/drawing/2014/main" id="{7BE7D568-0974-6947-91F1-34AFC004157F}"/>
              </a:ext>
            </a:extLst>
          </p:cNvPr>
          <p:cNvCxnSpPr>
            <a:cxnSpLocks/>
          </p:cNvCxnSpPr>
          <p:nvPr/>
        </p:nvCxnSpPr>
        <p:spPr>
          <a:xfrm flipH="1">
            <a:off x="9378712" y="3720325"/>
            <a:ext cx="479226" cy="219016"/>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94ED1-7F44-F744-A38A-EFE44D031C64}"/>
              </a:ext>
            </a:extLst>
          </p:cNvPr>
          <p:cNvCxnSpPr/>
          <p:nvPr/>
        </p:nvCxnSpPr>
        <p:spPr>
          <a:xfrm>
            <a:off x="8137070" y="4067975"/>
            <a:ext cx="1066386" cy="0"/>
          </a:xfrm>
          <a:prstGeom prst="line">
            <a:avLst/>
          </a:prstGeom>
          <a:ln w="19050">
            <a:solidFill>
              <a:srgbClr val="000F7E"/>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F0DA31-B4AF-7D4C-A814-6855E5461559}"/>
              </a:ext>
            </a:extLst>
          </p:cNvPr>
          <p:cNvSpPr txBox="1"/>
          <p:nvPr/>
        </p:nvSpPr>
        <p:spPr>
          <a:xfrm>
            <a:off x="1261768" y="6346594"/>
            <a:ext cx="5369194" cy="338554"/>
          </a:xfrm>
          <a:prstGeom prst="rect">
            <a:avLst/>
          </a:prstGeom>
          <a:noFill/>
        </p:spPr>
        <p:txBody>
          <a:bodyPr wrap="square" rtlCol="0">
            <a:spAutoFit/>
          </a:bodyPr>
          <a:lstStyle/>
          <a:p>
            <a:r>
              <a:rPr lang="en-US" sz="1600" dirty="0"/>
              <a:t>Compilation could be done on quantum computer             or</a:t>
            </a:r>
          </a:p>
        </p:txBody>
      </p:sp>
      <p:sp>
        <p:nvSpPr>
          <p:cNvPr id="23" name="TextBox 22">
            <a:extLst>
              <a:ext uri="{FF2B5EF4-FFF2-40B4-BE49-F238E27FC236}">
                <a16:creationId xmlns:a16="http://schemas.microsoft.com/office/drawing/2014/main" id="{134F5D9A-E343-874F-A1FB-825EE14C067C}"/>
              </a:ext>
            </a:extLst>
          </p:cNvPr>
          <p:cNvSpPr txBox="1"/>
          <p:nvPr/>
        </p:nvSpPr>
        <p:spPr>
          <a:xfrm>
            <a:off x="6618123" y="6286351"/>
            <a:ext cx="5369194" cy="584775"/>
          </a:xfrm>
          <a:prstGeom prst="rect">
            <a:avLst/>
          </a:prstGeom>
          <a:noFill/>
        </p:spPr>
        <p:txBody>
          <a:bodyPr wrap="square" rtlCol="0">
            <a:spAutoFit/>
          </a:bodyPr>
          <a:lstStyle/>
          <a:p>
            <a:r>
              <a:rPr lang="en-US" sz="1600" dirty="0"/>
              <a:t>fully classically (using tensor network methods)</a:t>
            </a:r>
          </a:p>
          <a:p>
            <a:r>
              <a:rPr lang="en-US" sz="1600" dirty="0"/>
              <a:t>IF the target unitary is low entangling</a:t>
            </a:r>
          </a:p>
        </p:txBody>
      </p:sp>
    </p:spTree>
    <p:extLst>
      <p:ext uri="{BB962C8B-B14F-4D97-AF65-F5344CB8AC3E}">
        <p14:creationId xmlns:p14="http://schemas.microsoft.com/office/powerpoint/2010/main" val="2123535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Learning an unknown unitary (Not just a toy problem!)</a:t>
            </a:r>
          </a:p>
        </p:txBody>
      </p:sp>
      <p:pic>
        <p:nvPicPr>
          <p:cNvPr id="5" name="Picture 4" descr="Diagram&#10;&#10;Description automatically generated">
            <a:extLst>
              <a:ext uri="{FF2B5EF4-FFF2-40B4-BE49-F238E27FC236}">
                <a16:creationId xmlns:a16="http://schemas.microsoft.com/office/drawing/2014/main" id="{1FF9BF05-523C-934D-BC91-76EAEAB5E98C}"/>
              </a:ext>
            </a:extLst>
          </p:cNvPr>
          <p:cNvPicPr>
            <a:picLocks noChangeAspect="1"/>
          </p:cNvPicPr>
          <p:nvPr/>
        </p:nvPicPr>
        <p:blipFill>
          <a:blip r:embed="rId3"/>
          <a:stretch>
            <a:fillRect/>
          </a:stretch>
        </p:blipFill>
        <p:spPr>
          <a:xfrm>
            <a:off x="685799" y="1717927"/>
            <a:ext cx="10872301" cy="4797944"/>
          </a:xfrm>
          <a:prstGeom prst="rect">
            <a:avLst/>
          </a:prstGeom>
        </p:spPr>
      </p:pic>
      <p:sp>
        <p:nvSpPr>
          <p:cNvPr id="2" name="Rectangle 1">
            <a:extLst>
              <a:ext uri="{FF2B5EF4-FFF2-40B4-BE49-F238E27FC236}">
                <a16:creationId xmlns:a16="http://schemas.microsoft.com/office/drawing/2014/main" id="{3FA766BA-AB22-3F48-A998-762A4F7FED54}"/>
              </a:ext>
            </a:extLst>
          </p:cNvPr>
          <p:cNvSpPr/>
          <p:nvPr/>
        </p:nvSpPr>
        <p:spPr>
          <a:xfrm>
            <a:off x="459350" y="1717927"/>
            <a:ext cx="11506196"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86FF21-D661-9C44-A9E0-34A253ED247D}"/>
              </a:ext>
            </a:extLst>
          </p:cNvPr>
          <p:cNvSpPr/>
          <p:nvPr/>
        </p:nvSpPr>
        <p:spPr>
          <a:xfrm>
            <a:off x="459345" y="2078163"/>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D0E5FA-7F94-5945-B5D7-1970DFF45FAA}"/>
              </a:ext>
            </a:extLst>
          </p:cNvPr>
          <p:cNvSpPr/>
          <p:nvPr/>
        </p:nvSpPr>
        <p:spPr>
          <a:xfrm>
            <a:off x="5956439" y="2078162"/>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765E00-86F1-074F-B432-66518D8D6EA7}"/>
              </a:ext>
            </a:extLst>
          </p:cNvPr>
          <p:cNvSpPr txBox="1"/>
          <p:nvPr/>
        </p:nvSpPr>
        <p:spPr>
          <a:xfrm>
            <a:off x="1164769" y="1950976"/>
            <a:ext cx="9862457" cy="461665"/>
          </a:xfrm>
          <a:prstGeom prst="rect">
            <a:avLst/>
          </a:prstGeom>
          <a:noFill/>
        </p:spPr>
        <p:txBody>
          <a:bodyPr wrap="square" rtlCol="0">
            <a:spAutoFit/>
          </a:bodyPr>
          <a:lstStyle/>
          <a:p>
            <a:r>
              <a:rPr lang="en-US" sz="2400" dirty="0"/>
              <a:t>Why do we care about learning a unitary? </a:t>
            </a:r>
          </a:p>
        </p:txBody>
      </p:sp>
      <p:sp>
        <p:nvSpPr>
          <p:cNvPr id="15" name="TextBox 14">
            <a:extLst>
              <a:ext uri="{FF2B5EF4-FFF2-40B4-BE49-F238E27FC236}">
                <a16:creationId xmlns:a16="http://schemas.microsoft.com/office/drawing/2014/main" id="{3329E847-E262-C84A-91E4-B24F72B0FD22}"/>
              </a:ext>
            </a:extLst>
          </p:cNvPr>
          <p:cNvSpPr txBox="1"/>
          <p:nvPr/>
        </p:nvSpPr>
        <p:spPr>
          <a:xfrm>
            <a:off x="1227158" y="2680797"/>
            <a:ext cx="10738388" cy="1477328"/>
          </a:xfrm>
          <a:prstGeom prst="rect">
            <a:avLst/>
          </a:prstGeom>
          <a:noFill/>
        </p:spPr>
        <p:txBody>
          <a:bodyPr wrap="square">
            <a:spAutoFit/>
          </a:bodyPr>
          <a:lstStyle/>
          <a:p>
            <a:pPr marL="342900" indent="-342900">
              <a:buAutoNum type="arabicParenR"/>
            </a:pPr>
            <a:r>
              <a:rPr lang="en-US" dirty="0"/>
              <a:t>Useful for quantum compilation:</a:t>
            </a:r>
          </a:p>
          <a:p>
            <a:endParaRPr lang="en-US" sz="1800" dirty="0"/>
          </a:p>
          <a:p>
            <a:pPr marL="285750" indent="-285750">
              <a:buFont typeface="Arial" panose="020B0604020202020204" pitchFamily="34" charset="0"/>
              <a:buChar char="•"/>
            </a:pPr>
            <a:r>
              <a:rPr lang="en-US" dirty="0"/>
              <a:t>Target unitary is known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parameterized circuit is designed to compile target into particular useful form        </a:t>
            </a:r>
          </a:p>
        </p:txBody>
      </p:sp>
      <p:sp>
        <p:nvSpPr>
          <p:cNvPr id="19" name="Rounded Rectangle 18">
            <a:extLst>
              <a:ext uri="{FF2B5EF4-FFF2-40B4-BE49-F238E27FC236}">
                <a16:creationId xmlns:a16="http://schemas.microsoft.com/office/drawing/2014/main" id="{FB5A8E0F-2889-AE43-85F7-D42CC0541ECD}"/>
              </a:ext>
            </a:extLst>
          </p:cNvPr>
          <p:cNvSpPr/>
          <p:nvPr/>
        </p:nvSpPr>
        <p:spPr>
          <a:xfrm>
            <a:off x="6746772" y="1701207"/>
            <a:ext cx="5290298" cy="1898623"/>
          </a:xfrm>
          <a:prstGeom prst="roundRect">
            <a:avLst/>
          </a:prstGeom>
          <a:solidFill>
            <a:schemeClr val="tx2">
              <a:lumMod val="60000"/>
              <a:lumOff val="40000"/>
              <a:alpha val="21000"/>
            </a:schemeClr>
          </a:solidFill>
          <a:ln w="2540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DA80133-305A-BB4B-989F-E470C907863D}"/>
              </a:ext>
            </a:extLst>
          </p:cNvPr>
          <p:cNvSpPr txBox="1"/>
          <p:nvPr/>
        </p:nvSpPr>
        <p:spPr>
          <a:xfrm>
            <a:off x="6778677" y="1783948"/>
            <a:ext cx="539059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Uses limited gate set</a:t>
            </a:r>
          </a:p>
          <a:p>
            <a:pPr marL="285750" indent="-285750">
              <a:buFont typeface="Arial" panose="020B0604020202020204" pitchFamily="34" charset="0"/>
              <a:buChar char="•"/>
            </a:pPr>
            <a:r>
              <a:rPr lang="en-US" sz="1600" dirty="0"/>
              <a:t>Short depth  (e.g. compressing depth of </a:t>
            </a:r>
            <a:r>
              <a:rPr lang="en-US" sz="1600" dirty="0" err="1"/>
              <a:t>Trotterisation</a:t>
            </a:r>
            <a:r>
              <a:rPr lang="en-US" sz="1600" dirty="0"/>
              <a:t> for quantum simulation).           </a:t>
            </a:r>
          </a:p>
        </p:txBody>
      </p:sp>
      <p:cxnSp>
        <p:nvCxnSpPr>
          <p:cNvPr id="6" name="Straight Arrow Connector 5">
            <a:extLst>
              <a:ext uri="{FF2B5EF4-FFF2-40B4-BE49-F238E27FC236}">
                <a16:creationId xmlns:a16="http://schemas.microsoft.com/office/drawing/2014/main" id="{7BE7D568-0974-6947-91F1-34AFC004157F}"/>
              </a:ext>
            </a:extLst>
          </p:cNvPr>
          <p:cNvCxnSpPr>
            <a:cxnSpLocks/>
          </p:cNvCxnSpPr>
          <p:nvPr/>
        </p:nvCxnSpPr>
        <p:spPr>
          <a:xfrm flipH="1">
            <a:off x="9378712" y="3720325"/>
            <a:ext cx="479226" cy="219016"/>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94ED1-7F44-F744-A38A-EFE44D031C64}"/>
              </a:ext>
            </a:extLst>
          </p:cNvPr>
          <p:cNvCxnSpPr/>
          <p:nvPr/>
        </p:nvCxnSpPr>
        <p:spPr>
          <a:xfrm>
            <a:off x="8137070" y="4067975"/>
            <a:ext cx="1066386" cy="0"/>
          </a:xfrm>
          <a:prstGeom prst="line">
            <a:avLst/>
          </a:prstGeom>
          <a:ln w="19050">
            <a:solidFill>
              <a:srgbClr val="000F7E"/>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F0DA31-B4AF-7D4C-A814-6855E5461559}"/>
              </a:ext>
            </a:extLst>
          </p:cNvPr>
          <p:cNvSpPr txBox="1"/>
          <p:nvPr/>
        </p:nvSpPr>
        <p:spPr>
          <a:xfrm>
            <a:off x="1261768" y="6346594"/>
            <a:ext cx="5369194" cy="338554"/>
          </a:xfrm>
          <a:prstGeom prst="rect">
            <a:avLst/>
          </a:prstGeom>
          <a:noFill/>
        </p:spPr>
        <p:txBody>
          <a:bodyPr wrap="square" rtlCol="0">
            <a:spAutoFit/>
          </a:bodyPr>
          <a:lstStyle/>
          <a:p>
            <a:r>
              <a:rPr lang="en-US" sz="1600" dirty="0"/>
              <a:t>Compilation could be done on quantum computer             or</a:t>
            </a:r>
          </a:p>
        </p:txBody>
      </p:sp>
      <p:sp>
        <p:nvSpPr>
          <p:cNvPr id="23" name="TextBox 22">
            <a:extLst>
              <a:ext uri="{FF2B5EF4-FFF2-40B4-BE49-F238E27FC236}">
                <a16:creationId xmlns:a16="http://schemas.microsoft.com/office/drawing/2014/main" id="{134F5D9A-E343-874F-A1FB-825EE14C067C}"/>
              </a:ext>
            </a:extLst>
          </p:cNvPr>
          <p:cNvSpPr txBox="1"/>
          <p:nvPr/>
        </p:nvSpPr>
        <p:spPr>
          <a:xfrm>
            <a:off x="6618123" y="6286351"/>
            <a:ext cx="5369194" cy="584775"/>
          </a:xfrm>
          <a:prstGeom prst="rect">
            <a:avLst/>
          </a:prstGeom>
          <a:noFill/>
        </p:spPr>
        <p:txBody>
          <a:bodyPr wrap="square" rtlCol="0">
            <a:spAutoFit/>
          </a:bodyPr>
          <a:lstStyle/>
          <a:p>
            <a:r>
              <a:rPr lang="en-US" sz="1600" dirty="0"/>
              <a:t>fully classically (using tensor network methods)</a:t>
            </a:r>
          </a:p>
          <a:p>
            <a:r>
              <a:rPr lang="en-US" sz="1600" dirty="0"/>
              <a:t>IF the target unitary is low entangling</a:t>
            </a:r>
          </a:p>
        </p:txBody>
      </p:sp>
    </p:spTree>
    <p:extLst>
      <p:ext uri="{BB962C8B-B14F-4D97-AF65-F5344CB8AC3E}">
        <p14:creationId xmlns:p14="http://schemas.microsoft.com/office/powerpoint/2010/main" val="1003526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Learning an unknown unitary (Not just a toy problem!)</a:t>
            </a:r>
          </a:p>
        </p:txBody>
      </p:sp>
      <p:pic>
        <p:nvPicPr>
          <p:cNvPr id="5" name="Picture 4" descr="Diagram&#10;&#10;Description automatically generated">
            <a:extLst>
              <a:ext uri="{FF2B5EF4-FFF2-40B4-BE49-F238E27FC236}">
                <a16:creationId xmlns:a16="http://schemas.microsoft.com/office/drawing/2014/main" id="{1FF9BF05-523C-934D-BC91-76EAEAB5E98C}"/>
              </a:ext>
            </a:extLst>
          </p:cNvPr>
          <p:cNvPicPr>
            <a:picLocks noChangeAspect="1"/>
          </p:cNvPicPr>
          <p:nvPr/>
        </p:nvPicPr>
        <p:blipFill>
          <a:blip r:embed="rId3"/>
          <a:stretch>
            <a:fillRect/>
          </a:stretch>
        </p:blipFill>
        <p:spPr>
          <a:xfrm>
            <a:off x="685799" y="1717927"/>
            <a:ext cx="10872301" cy="4797944"/>
          </a:xfrm>
          <a:prstGeom prst="rect">
            <a:avLst/>
          </a:prstGeom>
        </p:spPr>
      </p:pic>
      <p:sp>
        <p:nvSpPr>
          <p:cNvPr id="2" name="Rectangle 1">
            <a:extLst>
              <a:ext uri="{FF2B5EF4-FFF2-40B4-BE49-F238E27FC236}">
                <a16:creationId xmlns:a16="http://schemas.microsoft.com/office/drawing/2014/main" id="{3FA766BA-AB22-3F48-A998-762A4F7FED54}"/>
              </a:ext>
            </a:extLst>
          </p:cNvPr>
          <p:cNvSpPr/>
          <p:nvPr/>
        </p:nvSpPr>
        <p:spPr>
          <a:xfrm>
            <a:off x="459350" y="1717927"/>
            <a:ext cx="11506196"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86FF21-D661-9C44-A9E0-34A253ED247D}"/>
              </a:ext>
            </a:extLst>
          </p:cNvPr>
          <p:cNvSpPr/>
          <p:nvPr/>
        </p:nvSpPr>
        <p:spPr>
          <a:xfrm>
            <a:off x="459345" y="2078163"/>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D0E5FA-7F94-5945-B5D7-1970DFF45FAA}"/>
              </a:ext>
            </a:extLst>
          </p:cNvPr>
          <p:cNvSpPr/>
          <p:nvPr/>
        </p:nvSpPr>
        <p:spPr>
          <a:xfrm>
            <a:off x="5956439" y="2078162"/>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765E00-86F1-074F-B432-66518D8D6EA7}"/>
              </a:ext>
            </a:extLst>
          </p:cNvPr>
          <p:cNvSpPr txBox="1"/>
          <p:nvPr/>
        </p:nvSpPr>
        <p:spPr>
          <a:xfrm>
            <a:off x="1164769" y="1950976"/>
            <a:ext cx="9862457" cy="461665"/>
          </a:xfrm>
          <a:prstGeom prst="rect">
            <a:avLst/>
          </a:prstGeom>
          <a:noFill/>
        </p:spPr>
        <p:txBody>
          <a:bodyPr wrap="square" rtlCol="0">
            <a:spAutoFit/>
          </a:bodyPr>
          <a:lstStyle/>
          <a:p>
            <a:r>
              <a:rPr lang="en-US" sz="2400" dirty="0"/>
              <a:t>Why do we care about learning a unitary? </a:t>
            </a:r>
          </a:p>
        </p:txBody>
      </p:sp>
      <p:sp>
        <p:nvSpPr>
          <p:cNvPr id="15" name="TextBox 14">
            <a:extLst>
              <a:ext uri="{FF2B5EF4-FFF2-40B4-BE49-F238E27FC236}">
                <a16:creationId xmlns:a16="http://schemas.microsoft.com/office/drawing/2014/main" id="{3329E847-E262-C84A-91E4-B24F72B0FD22}"/>
              </a:ext>
            </a:extLst>
          </p:cNvPr>
          <p:cNvSpPr txBox="1"/>
          <p:nvPr/>
        </p:nvSpPr>
        <p:spPr>
          <a:xfrm>
            <a:off x="1227158" y="2680797"/>
            <a:ext cx="10738388" cy="1477328"/>
          </a:xfrm>
          <a:prstGeom prst="rect">
            <a:avLst/>
          </a:prstGeom>
          <a:noFill/>
        </p:spPr>
        <p:txBody>
          <a:bodyPr wrap="square">
            <a:spAutoFit/>
          </a:bodyPr>
          <a:lstStyle/>
          <a:p>
            <a:pPr marL="342900" indent="-342900">
              <a:buAutoNum type="arabicParenR"/>
            </a:pPr>
            <a:r>
              <a:rPr lang="en-US" dirty="0"/>
              <a:t>Useful for quantum compilation:</a:t>
            </a:r>
          </a:p>
          <a:p>
            <a:endParaRPr lang="en-US" sz="1800" dirty="0"/>
          </a:p>
          <a:p>
            <a:pPr marL="285750" indent="-285750">
              <a:buFont typeface="Arial" panose="020B0604020202020204" pitchFamily="34" charset="0"/>
              <a:buChar char="•"/>
            </a:pPr>
            <a:r>
              <a:rPr lang="en-US" dirty="0"/>
              <a:t>Target unitary is known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parameterized circuit is designed to compile target into particular useful form        </a:t>
            </a:r>
          </a:p>
        </p:txBody>
      </p:sp>
      <p:sp>
        <p:nvSpPr>
          <p:cNvPr id="19" name="Rounded Rectangle 18">
            <a:extLst>
              <a:ext uri="{FF2B5EF4-FFF2-40B4-BE49-F238E27FC236}">
                <a16:creationId xmlns:a16="http://schemas.microsoft.com/office/drawing/2014/main" id="{FB5A8E0F-2889-AE43-85F7-D42CC0541ECD}"/>
              </a:ext>
            </a:extLst>
          </p:cNvPr>
          <p:cNvSpPr/>
          <p:nvPr/>
        </p:nvSpPr>
        <p:spPr>
          <a:xfrm>
            <a:off x="6746772" y="1701207"/>
            <a:ext cx="5290298" cy="1898623"/>
          </a:xfrm>
          <a:prstGeom prst="roundRect">
            <a:avLst/>
          </a:prstGeom>
          <a:solidFill>
            <a:schemeClr val="tx2">
              <a:lumMod val="60000"/>
              <a:lumOff val="40000"/>
              <a:alpha val="21000"/>
            </a:schemeClr>
          </a:solidFill>
          <a:ln w="2540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DA80133-305A-BB4B-989F-E470C907863D}"/>
              </a:ext>
            </a:extLst>
          </p:cNvPr>
          <p:cNvSpPr txBox="1"/>
          <p:nvPr/>
        </p:nvSpPr>
        <p:spPr>
          <a:xfrm>
            <a:off x="6778677" y="1783948"/>
            <a:ext cx="539059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Uses limited gate set</a:t>
            </a:r>
          </a:p>
          <a:p>
            <a:pPr marL="285750" indent="-285750">
              <a:buFont typeface="Arial" panose="020B0604020202020204" pitchFamily="34" charset="0"/>
              <a:buChar char="•"/>
            </a:pPr>
            <a:r>
              <a:rPr lang="en-US" sz="1600" dirty="0"/>
              <a:t>Short depth  (e.g. compressing depth of </a:t>
            </a:r>
            <a:r>
              <a:rPr lang="en-US" sz="1600" dirty="0" err="1"/>
              <a:t>Trotterisation</a:t>
            </a:r>
            <a:r>
              <a:rPr lang="en-US" sz="1600" dirty="0"/>
              <a:t> for quantum simulation).           </a:t>
            </a:r>
          </a:p>
          <a:p>
            <a:pPr marL="285750" indent="-285750">
              <a:buFont typeface="Arial" panose="020B0604020202020204" pitchFamily="34" charset="0"/>
              <a:buChar char="•"/>
            </a:pPr>
            <a:r>
              <a:rPr lang="en-US" sz="1600" dirty="0"/>
              <a:t>Is noise resilient </a:t>
            </a:r>
          </a:p>
        </p:txBody>
      </p:sp>
      <p:cxnSp>
        <p:nvCxnSpPr>
          <p:cNvPr id="6" name="Straight Arrow Connector 5">
            <a:extLst>
              <a:ext uri="{FF2B5EF4-FFF2-40B4-BE49-F238E27FC236}">
                <a16:creationId xmlns:a16="http://schemas.microsoft.com/office/drawing/2014/main" id="{7BE7D568-0974-6947-91F1-34AFC004157F}"/>
              </a:ext>
            </a:extLst>
          </p:cNvPr>
          <p:cNvCxnSpPr>
            <a:cxnSpLocks/>
          </p:cNvCxnSpPr>
          <p:nvPr/>
        </p:nvCxnSpPr>
        <p:spPr>
          <a:xfrm flipH="1">
            <a:off x="9378712" y="3720325"/>
            <a:ext cx="479226" cy="219016"/>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94ED1-7F44-F744-A38A-EFE44D031C64}"/>
              </a:ext>
            </a:extLst>
          </p:cNvPr>
          <p:cNvCxnSpPr/>
          <p:nvPr/>
        </p:nvCxnSpPr>
        <p:spPr>
          <a:xfrm>
            <a:off x="8137070" y="4067975"/>
            <a:ext cx="1066386" cy="0"/>
          </a:xfrm>
          <a:prstGeom prst="line">
            <a:avLst/>
          </a:prstGeom>
          <a:ln w="19050">
            <a:solidFill>
              <a:srgbClr val="000F7E"/>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F0DA31-B4AF-7D4C-A814-6855E5461559}"/>
              </a:ext>
            </a:extLst>
          </p:cNvPr>
          <p:cNvSpPr txBox="1"/>
          <p:nvPr/>
        </p:nvSpPr>
        <p:spPr>
          <a:xfrm>
            <a:off x="1261768" y="6346594"/>
            <a:ext cx="5369194" cy="338554"/>
          </a:xfrm>
          <a:prstGeom prst="rect">
            <a:avLst/>
          </a:prstGeom>
          <a:noFill/>
        </p:spPr>
        <p:txBody>
          <a:bodyPr wrap="square" rtlCol="0">
            <a:spAutoFit/>
          </a:bodyPr>
          <a:lstStyle/>
          <a:p>
            <a:r>
              <a:rPr lang="en-US" sz="1600" dirty="0"/>
              <a:t>Compilation could be done on quantum computer             or</a:t>
            </a:r>
          </a:p>
        </p:txBody>
      </p:sp>
      <p:sp>
        <p:nvSpPr>
          <p:cNvPr id="23" name="TextBox 22">
            <a:extLst>
              <a:ext uri="{FF2B5EF4-FFF2-40B4-BE49-F238E27FC236}">
                <a16:creationId xmlns:a16="http://schemas.microsoft.com/office/drawing/2014/main" id="{134F5D9A-E343-874F-A1FB-825EE14C067C}"/>
              </a:ext>
            </a:extLst>
          </p:cNvPr>
          <p:cNvSpPr txBox="1"/>
          <p:nvPr/>
        </p:nvSpPr>
        <p:spPr>
          <a:xfrm>
            <a:off x="6618123" y="6286351"/>
            <a:ext cx="5369194" cy="584775"/>
          </a:xfrm>
          <a:prstGeom prst="rect">
            <a:avLst/>
          </a:prstGeom>
          <a:noFill/>
        </p:spPr>
        <p:txBody>
          <a:bodyPr wrap="square" rtlCol="0">
            <a:spAutoFit/>
          </a:bodyPr>
          <a:lstStyle/>
          <a:p>
            <a:r>
              <a:rPr lang="en-US" sz="1600" dirty="0"/>
              <a:t>fully classically (using tensor network methods)</a:t>
            </a:r>
          </a:p>
          <a:p>
            <a:r>
              <a:rPr lang="en-US" sz="1600" dirty="0"/>
              <a:t>IF the target unitary is low entangling</a:t>
            </a:r>
          </a:p>
        </p:txBody>
      </p:sp>
    </p:spTree>
    <p:extLst>
      <p:ext uri="{BB962C8B-B14F-4D97-AF65-F5344CB8AC3E}">
        <p14:creationId xmlns:p14="http://schemas.microsoft.com/office/powerpoint/2010/main" val="2016828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Learning an unknown unitary (Not just a toy problem!)</a:t>
            </a:r>
          </a:p>
        </p:txBody>
      </p:sp>
      <p:pic>
        <p:nvPicPr>
          <p:cNvPr id="5" name="Picture 4" descr="Diagram&#10;&#10;Description automatically generated">
            <a:extLst>
              <a:ext uri="{FF2B5EF4-FFF2-40B4-BE49-F238E27FC236}">
                <a16:creationId xmlns:a16="http://schemas.microsoft.com/office/drawing/2014/main" id="{1FF9BF05-523C-934D-BC91-76EAEAB5E98C}"/>
              </a:ext>
            </a:extLst>
          </p:cNvPr>
          <p:cNvPicPr>
            <a:picLocks noChangeAspect="1"/>
          </p:cNvPicPr>
          <p:nvPr/>
        </p:nvPicPr>
        <p:blipFill>
          <a:blip r:embed="rId3"/>
          <a:stretch>
            <a:fillRect/>
          </a:stretch>
        </p:blipFill>
        <p:spPr>
          <a:xfrm>
            <a:off x="685799" y="1717927"/>
            <a:ext cx="10872301" cy="4797944"/>
          </a:xfrm>
          <a:prstGeom prst="rect">
            <a:avLst/>
          </a:prstGeom>
        </p:spPr>
      </p:pic>
      <p:sp>
        <p:nvSpPr>
          <p:cNvPr id="2" name="Rectangle 1">
            <a:extLst>
              <a:ext uri="{FF2B5EF4-FFF2-40B4-BE49-F238E27FC236}">
                <a16:creationId xmlns:a16="http://schemas.microsoft.com/office/drawing/2014/main" id="{3FA766BA-AB22-3F48-A998-762A4F7FED54}"/>
              </a:ext>
            </a:extLst>
          </p:cNvPr>
          <p:cNvSpPr/>
          <p:nvPr/>
        </p:nvSpPr>
        <p:spPr>
          <a:xfrm>
            <a:off x="459350" y="1717927"/>
            <a:ext cx="11506196"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86FF21-D661-9C44-A9E0-34A253ED247D}"/>
              </a:ext>
            </a:extLst>
          </p:cNvPr>
          <p:cNvSpPr/>
          <p:nvPr/>
        </p:nvSpPr>
        <p:spPr>
          <a:xfrm>
            <a:off x="459345" y="2078163"/>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D0E5FA-7F94-5945-B5D7-1970DFF45FAA}"/>
              </a:ext>
            </a:extLst>
          </p:cNvPr>
          <p:cNvSpPr/>
          <p:nvPr/>
        </p:nvSpPr>
        <p:spPr>
          <a:xfrm>
            <a:off x="5956439" y="2078162"/>
            <a:ext cx="1328058" cy="270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765E00-86F1-074F-B432-66518D8D6EA7}"/>
              </a:ext>
            </a:extLst>
          </p:cNvPr>
          <p:cNvSpPr txBox="1"/>
          <p:nvPr/>
        </p:nvSpPr>
        <p:spPr>
          <a:xfrm>
            <a:off x="1164769" y="1950976"/>
            <a:ext cx="9862457" cy="461665"/>
          </a:xfrm>
          <a:prstGeom prst="rect">
            <a:avLst/>
          </a:prstGeom>
          <a:noFill/>
        </p:spPr>
        <p:txBody>
          <a:bodyPr wrap="square" rtlCol="0">
            <a:spAutoFit/>
          </a:bodyPr>
          <a:lstStyle/>
          <a:p>
            <a:r>
              <a:rPr lang="en-US" sz="2400" dirty="0"/>
              <a:t>Why do we care about learning a unitary? </a:t>
            </a:r>
          </a:p>
        </p:txBody>
      </p:sp>
      <p:sp>
        <p:nvSpPr>
          <p:cNvPr id="15" name="TextBox 14">
            <a:extLst>
              <a:ext uri="{FF2B5EF4-FFF2-40B4-BE49-F238E27FC236}">
                <a16:creationId xmlns:a16="http://schemas.microsoft.com/office/drawing/2014/main" id="{3329E847-E262-C84A-91E4-B24F72B0FD22}"/>
              </a:ext>
            </a:extLst>
          </p:cNvPr>
          <p:cNvSpPr txBox="1"/>
          <p:nvPr/>
        </p:nvSpPr>
        <p:spPr>
          <a:xfrm>
            <a:off x="1227158" y="2680797"/>
            <a:ext cx="10738388" cy="1477328"/>
          </a:xfrm>
          <a:prstGeom prst="rect">
            <a:avLst/>
          </a:prstGeom>
          <a:noFill/>
        </p:spPr>
        <p:txBody>
          <a:bodyPr wrap="square">
            <a:spAutoFit/>
          </a:bodyPr>
          <a:lstStyle/>
          <a:p>
            <a:pPr marL="342900" indent="-342900">
              <a:buAutoNum type="arabicParenR"/>
            </a:pPr>
            <a:r>
              <a:rPr lang="en-US" dirty="0"/>
              <a:t>Useful for quantum compilation:</a:t>
            </a:r>
          </a:p>
          <a:p>
            <a:endParaRPr lang="en-US" sz="1800" dirty="0"/>
          </a:p>
          <a:p>
            <a:pPr marL="285750" indent="-285750">
              <a:buFont typeface="Arial" panose="020B0604020202020204" pitchFamily="34" charset="0"/>
              <a:buChar char="•"/>
            </a:pPr>
            <a:r>
              <a:rPr lang="en-US" dirty="0"/>
              <a:t>Target unitary is known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parameterized circuit is designed to compile target into particular useful form        </a:t>
            </a:r>
          </a:p>
        </p:txBody>
      </p:sp>
      <p:sp>
        <p:nvSpPr>
          <p:cNvPr id="19" name="Rounded Rectangle 18">
            <a:extLst>
              <a:ext uri="{FF2B5EF4-FFF2-40B4-BE49-F238E27FC236}">
                <a16:creationId xmlns:a16="http://schemas.microsoft.com/office/drawing/2014/main" id="{FB5A8E0F-2889-AE43-85F7-D42CC0541ECD}"/>
              </a:ext>
            </a:extLst>
          </p:cNvPr>
          <p:cNvSpPr/>
          <p:nvPr/>
        </p:nvSpPr>
        <p:spPr>
          <a:xfrm>
            <a:off x="6746772" y="1701207"/>
            <a:ext cx="5290298" cy="1898623"/>
          </a:xfrm>
          <a:prstGeom prst="roundRect">
            <a:avLst/>
          </a:prstGeom>
          <a:solidFill>
            <a:schemeClr val="tx2">
              <a:lumMod val="60000"/>
              <a:lumOff val="40000"/>
              <a:alpha val="21000"/>
            </a:schemeClr>
          </a:solidFill>
          <a:ln w="2540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DA80133-305A-BB4B-989F-E470C907863D}"/>
              </a:ext>
            </a:extLst>
          </p:cNvPr>
          <p:cNvSpPr txBox="1"/>
          <p:nvPr/>
        </p:nvSpPr>
        <p:spPr>
          <a:xfrm>
            <a:off x="6778677" y="1783948"/>
            <a:ext cx="539059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Uses limited gate set</a:t>
            </a:r>
          </a:p>
          <a:p>
            <a:pPr marL="285750" indent="-285750">
              <a:buFont typeface="Arial" panose="020B0604020202020204" pitchFamily="34" charset="0"/>
              <a:buChar char="•"/>
            </a:pPr>
            <a:r>
              <a:rPr lang="en-US" sz="1600" dirty="0"/>
              <a:t>Short depth  (e.g. compressing depth of </a:t>
            </a:r>
            <a:r>
              <a:rPr lang="en-US" sz="1600" dirty="0" err="1"/>
              <a:t>Trotterisation</a:t>
            </a:r>
            <a:r>
              <a:rPr lang="en-US" sz="1600" dirty="0"/>
              <a:t> for quantum simulation).           </a:t>
            </a:r>
          </a:p>
          <a:p>
            <a:pPr marL="285750" indent="-285750">
              <a:buFont typeface="Arial" panose="020B0604020202020204" pitchFamily="34" charset="0"/>
              <a:buChar char="•"/>
            </a:pPr>
            <a:r>
              <a:rPr lang="en-US" sz="1600" dirty="0"/>
              <a:t>Is noise resilient </a:t>
            </a:r>
          </a:p>
          <a:p>
            <a:pPr marL="285750" indent="-285750">
              <a:buFont typeface="Arial" panose="020B0604020202020204" pitchFamily="34" charset="0"/>
              <a:buChar char="•"/>
            </a:pPr>
            <a:r>
              <a:rPr lang="en-US" sz="1600" dirty="0"/>
              <a:t>Is useful for a particular purpose (e.g. learning a diagonalization of an evolution unitary for a fixed depth quantum simulation)</a:t>
            </a:r>
          </a:p>
        </p:txBody>
      </p:sp>
      <p:cxnSp>
        <p:nvCxnSpPr>
          <p:cNvPr id="6" name="Straight Arrow Connector 5">
            <a:extLst>
              <a:ext uri="{FF2B5EF4-FFF2-40B4-BE49-F238E27FC236}">
                <a16:creationId xmlns:a16="http://schemas.microsoft.com/office/drawing/2014/main" id="{7BE7D568-0974-6947-91F1-34AFC004157F}"/>
              </a:ext>
            </a:extLst>
          </p:cNvPr>
          <p:cNvCxnSpPr>
            <a:cxnSpLocks/>
          </p:cNvCxnSpPr>
          <p:nvPr/>
        </p:nvCxnSpPr>
        <p:spPr>
          <a:xfrm flipH="1">
            <a:off x="9378712" y="3720325"/>
            <a:ext cx="479226" cy="219016"/>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94ED1-7F44-F744-A38A-EFE44D031C64}"/>
              </a:ext>
            </a:extLst>
          </p:cNvPr>
          <p:cNvCxnSpPr/>
          <p:nvPr/>
        </p:nvCxnSpPr>
        <p:spPr>
          <a:xfrm>
            <a:off x="8137070" y="4067975"/>
            <a:ext cx="1066386" cy="0"/>
          </a:xfrm>
          <a:prstGeom prst="line">
            <a:avLst/>
          </a:prstGeom>
          <a:ln w="19050">
            <a:solidFill>
              <a:srgbClr val="000F7E"/>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F0DA31-B4AF-7D4C-A814-6855E5461559}"/>
              </a:ext>
            </a:extLst>
          </p:cNvPr>
          <p:cNvSpPr txBox="1"/>
          <p:nvPr/>
        </p:nvSpPr>
        <p:spPr>
          <a:xfrm>
            <a:off x="1261768" y="6346594"/>
            <a:ext cx="5369194" cy="338554"/>
          </a:xfrm>
          <a:prstGeom prst="rect">
            <a:avLst/>
          </a:prstGeom>
          <a:noFill/>
        </p:spPr>
        <p:txBody>
          <a:bodyPr wrap="square" rtlCol="0">
            <a:spAutoFit/>
          </a:bodyPr>
          <a:lstStyle/>
          <a:p>
            <a:r>
              <a:rPr lang="en-US" sz="1600" dirty="0"/>
              <a:t>Compilation could be done on quantum computer             or</a:t>
            </a:r>
          </a:p>
        </p:txBody>
      </p:sp>
      <p:sp>
        <p:nvSpPr>
          <p:cNvPr id="23" name="TextBox 22">
            <a:extLst>
              <a:ext uri="{FF2B5EF4-FFF2-40B4-BE49-F238E27FC236}">
                <a16:creationId xmlns:a16="http://schemas.microsoft.com/office/drawing/2014/main" id="{134F5D9A-E343-874F-A1FB-825EE14C067C}"/>
              </a:ext>
            </a:extLst>
          </p:cNvPr>
          <p:cNvSpPr txBox="1"/>
          <p:nvPr/>
        </p:nvSpPr>
        <p:spPr>
          <a:xfrm>
            <a:off x="6618123" y="6286351"/>
            <a:ext cx="5369194" cy="584775"/>
          </a:xfrm>
          <a:prstGeom prst="rect">
            <a:avLst/>
          </a:prstGeom>
          <a:noFill/>
        </p:spPr>
        <p:txBody>
          <a:bodyPr wrap="square" rtlCol="0">
            <a:spAutoFit/>
          </a:bodyPr>
          <a:lstStyle/>
          <a:p>
            <a:r>
              <a:rPr lang="en-US" sz="1600" dirty="0"/>
              <a:t>fully classically (using tensor network methods)</a:t>
            </a:r>
          </a:p>
          <a:p>
            <a:r>
              <a:rPr lang="en-US" sz="1600" dirty="0"/>
              <a:t>IF the target unitary is low entangling</a:t>
            </a:r>
          </a:p>
        </p:txBody>
      </p:sp>
    </p:spTree>
    <p:extLst>
      <p:ext uri="{BB962C8B-B14F-4D97-AF65-F5344CB8AC3E}">
        <p14:creationId xmlns:p14="http://schemas.microsoft.com/office/powerpoint/2010/main" val="309756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sp>
        <p:nvSpPr>
          <p:cNvPr id="13" name="TextBox 12">
            <a:extLst>
              <a:ext uri="{FF2B5EF4-FFF2-40B4-BE49-F238E27FC236}">
                <a16:creationId xmlns:a16="http://schemas.microsoft.com/office/drawing/2014/main" id="{83531378-413B-A641-8CD9-CE23E9CF378A}"/>
              </a:ext>
            </a:extLst>
          </p:cNvPr>
          <p:cNvSpPr txBox="1"/>
          <p:nvPr/>
        </p:nvSpPr>
        <p:spPr>
          <a:xfrm>
            <a:off x="397167" y="1779426"/>
            <a:ext cx="11315862" cy="6001643"/>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Quantum computers are here…  </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They’re incredibly impressive pieces of engineering </a:t>
            </a: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 </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4" name="Picture 3" descr="A picture containing cage&#10;&#10;Description automatically generated">
            <a:extLst>
              <a:ext uri="{FF2B5EF4-FFF2-40B4-BE49-F238E27FC236}">
                <a16:creationId xmlns:a16="http://schemas.microsoft.com/office/drawing/2014/main" id="{CB5A7F23-FFCB-9947-A720-B0DAA6B96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44634" y="2076794"/>
            <a:ext cx="1121260" cy="1710340"/>
          </a:xfrm>
          <a:prstGeom prst="rect">
            <a:avLst/>
          </a:prstGeom>
        </p:spPr>
      </p:pic>
      <p:pic>
        <p:nvPicPr>
          <p:cNvPr id="7" name="Picture 6">
            <a:extLst>
              <a:ext uri="{FF2B5EF4-FFF2-40B4-BE49-F238E27FC236}">
                <a16:creationId xmlns:a16="http://schemas.microsoft.com/office/drawing/2014/main" id="{86EB869B-E081-EB41-A9A1-A1E3CE27B7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03914" y="4130109"/>
            <a:ext cx="1864201" cy="1231502"/>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8AC5C8C1-BDA3-F34D-BC2F-BC8C84DC308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7713" r="5580"/>
          <a:stretch/>
        </p:blipFill>
        <p:spPr>
          <a:xfrm>
            <a:off x="10171745" y="1905711"/>
            <a:ext cx="1528916" cy="1703649"/>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D611887F-AE1A-9344-86C6-3ECC2B7726B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474901" y="4156466"/>
            <a:ext cx="1355392" cy="2623669"/>
          </a:xfrm>
          <a:prstGeom prst="rect">
            <a:avLst/>
          </a:prstGeom>
        </p:spPr>
      </p:pic>
      <p:sp>
        <p:nvSpPr>
          <p:cNvPr id="18" name="TextBox 17">
            <a:extLst>
              <a:ext uri="{FF2B5EF4-FFF2-40B4-BE49-F238E27FC236}">
                <a16:creationId xmlns:a16="http://schemas.microsoft.com/office/drawing/2014/main" id="{1D793C6D-8EED-A942-B710-67CF4B2BB9C5}"/>
              </a:ext>
            </a:extLst>
          </p:cNvPr>
          <p:cNvSpPr txBox="1"/>
          <p:nvPr/>
        </p:nvSpPr>
        <p:spPr>
          <a:xfrm>
            <a:off x="8329057" y="1710134"/>
            <a:ext cx="1152414" cy="369332"/>
          </a:xfrm>
          <a:prstGeom prst="rect">
            <a:avLst/>
          </a:prstGeom>
          <a:noFill/>
        </p:spPr>
        <p:txBody>
          <a:bodyPr wrap="square" rtlCol="0">
            <a:spAutoFit/>
          </a:bodyPr>
          <a:lstStyle/>
          <a:p>
            <a:pPr algn="ctr"/>
            <a:r>
              <a:rPr lang="en-US" dirty="0"/>
              <a:t>IBMQ</a:t>
            </a:r>
          </a:p>
        </p:txBody>
      </p:sp>
      <p:sp>
        <p:nvSpPr>
          <p:cNvPr id="19" name="TextBox 18">
            <a:extLst>
              <a:ext uri="{FF2B5EF4-FFF2-40B4-BE49-F238E27FC236}">
                <a16:creationId xmlns:a16="http://schemas.microsoft.com/office/drawing/2014/main" id="{955ED8B2-2C78-7640-8836-E3C3EF877577}"/>
              </a:ext>
            </a:extLst>
          </p:cNvPr>
          <p:cNvSpPr txBox="1"/>
          <p:nvPr/>
        </p:nvSpPr>
        <p:spPr>
          <a:xfrm>
            <a:off x="8272759" y="3791187"/>
            <a:ext cx="1895355" cy="369332"/>
          </a:xfrm>
          <a:prstGeom prst="rect">
            <a:avLst/>
          </a:prstGeom>
          <a:noFill/>
        </p:spPr>
        <p:txBody>
          <a:bodyPr wrap="square" rtlCol="0">
            <a:spAutoFit/>
          </a:bodyPr>
          <a:lstStyle/>
          <a:p>
            <a:pPr algn="ctr"/>
            <a:r>
              <a:rPr lang="en-US" dirty="0"/>
              <a:t>IonQ</a:t>
            </a:r>
          </a:p>
        </p:txBody>
      </p:sp>
      <p:sp>
        <p:nvSpPr>
          <p:cNvPr id="20" name="TextBox 19">
            <a:extLst>
              <a:ext uri="{FF2B5EF4-FFF2-40B4-BE49-F238E27FC236}">
                <a16:creationId xmlns:a16="http://schemas.microsoft.com/office/drawing/2014/main" id="{733C73EA-8BC1-D646-849C-3E20DF8D148B}"/>
              </a:ext>
            </a:extLst>
          </p:cNvPr>
          <p:cNvSpPr txBox="1"/>
          <p:nvPr/>
        </p:nvSpPr>
        <p:spPr>
          <a:xfrm>
            <a:off x="10168115" y="1555408"/>
            <a:ext cx="1528916" cy="369332"/>
          </a:xfrm>
          <a:prstGeom prst="rect">
            <a:avLst/>
          </a:prstGeom>
          <a:noFill/>
        </p:spPr>
        <p:txBody>
          <a:bodyPr wrap="square" rtlCol="0">
            <a:spAutoFit/>
          </a:bodyPr>
          <a:lstStyle/>
          <a:p>
            <a:pPr algn="ctr"/>
            <a:r>
              <a:rPr lang="en-US" dirty="0"/>
              <a:t>Google</a:t>
            </a:r>
          </a:p>
        </p:txBody>
      </p:sp>
      <p:sp>
        <p:nvSpPr>
          <p:cNvPr id="21" name="TextBox 20">
            <a:extLst>
              <a:ext uri="{FF2B5EF4-FFF2-40B4-BE49-F238E27FC236}">
                <a16:creationId xmlns:a16="http://schemas.microsoft.com/office/drawing/2014/main" id="{42B7CDBD-96EB-0447-A533-810242551D7C}"/>
              </a:ext>
            </a:extLst>
          </p:cNvPr>
          <p:cNvSpPr txBox="1"/>
          <p:nvPr/>
        </p:nvSpPr>
        <p:spPr>
          <a:xfrm>
            <a:off x="10225107" y="3787134"/>
            <a:ext cx="1895355" cy="369332"/>
          </a:xfrm>
          <a:prstGeom prst="rect">
            <a:avLst/>
          </a:prstGeom>
          <a:noFill/>
        </p:spPr>
        <p:txBody>
          <a:bodyPr wrap="square" rtlCol="0">
            <a:spAutoFit/>
          </a:bodyPr>
          <a:lstStyle/>
          <a:p>
            <a:pPr algn="ctr"/>
            <a:r>
              <a:rPr lang="en-US" dirty="0"/>
              <a:t>Rigetti</a:t>
            </a:r>
          </a:p>
        </p:txBody>
      </p:sp>
    </p:spTree>
    <p:extLst>
      <p:ext uri="{BB962C8B-B14F-4D97-AF65-F5344CB8AC3E}">
        <p14:creationId xmlns:p14="http://schemas.microsoft.com/office/powerpoint/2010/main" val="1107064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Learning an unknown unitary (Not just a toy problem!)</a:t>
            </a:r>
          </a:p>
        </p:txBody>
      </p:sp>
      <p:pic>
        <p:nvPicPr>
          <p:cNvPr id="5" name="Picture 4" descr="Diagram&#10;&#10;Description automatically generated">
            <a:extLst>
              <a:ext uri="{FF2B5EF4-FFF2-40B4-BE49-F238E27FC236}">
                <a16:creationId xmlns:a16="http://schemas.microsoft.com/office/drawing/2014/main" id="{1FF9BF05-523C-934D-BC91-76EAEAB5E98C}"/>
              </a:ext>
            </a:extLst>
          </p:cNvPr>
          <p:cNvPicPr>
            <a:picLocks noChangeAspect="1"/>
          </p:cNvPicPr>
          <p:nvPr/>
        </p:nvPicPr>
        <p:blipFill rotWithShape="1">
          <a:blip r:embed="rId3"/>
          <a:srcRect b="45053"/>
          <a:stretch/>
        </p:blipFill>
        <p:spPr>
          <a:xfrm>
            <a:off x="889520" y="3879512"/>
            <a:ext cx="10872301" cy="2636359"/>
          </a:xfrm>
          <a:prstGeom prst="rect">
            <a:avLst/>
          </a:prstGeom>
        </p:spPr>
      </p:pic>
      <p:sp>
        <p:nvSpPr>
          <p:cNvPr id="3" name="TextBox 2">
            <a:extLst>
              <a:ext uri="{FF2B5EF4-FFF2-40B4-BE49-F238E27FC236}">
                <a16:creationId xmlns:a16="http://schemas.microsoft.com/office/drawing/2014/main" id="{A2765E00-86F1-074F-B432-66518D8D6EA7}"/>
              </a:ext>
            </a:extLst>
          </p:cNvPr>
          <p:cNvSpPr txBox="1"/>
          <p:nvPr/>
        </p:nvSpPr>
        <p:spPr>
          <a:xfrm>
            <a:off x="1164769" y="1950976"/>
            <a:ext cx="9862457" cy="461665"/>
          </a:xfrm>
          <a:prstGeom prst="rect">
            <a:avLst/>
          </a:prstGeom>
          <a:noFill/>
        </p:spPr>
        <p:txBody>
          <a:bodyPr wrap="square" rtlCol="0">
            <a:spAutoFit/>
          </a:bodyPr>
          <a:lstStyle/>
          <a:p>
            <a:r>
              <a:rPr lang="en-US" sz="2400" dirty="0"/>
              <a:t>Why do we care about learning a unitary? </a:t>
            </a:r>
          </a:p>
        </p:txBody>
      </p:sp>
      <p:sp>
        <p:nvSpPr>
          <p:cNvPr id="15" name="TextBox 14">
            <a:extLst>
              <a:ext uri="{FF2B5EF4-FFF2-40B4-BE49-F238E27FC236}">
                <a16:creationId xmlns:a16="http://schemas.microsoft.com/office/drawing/2014/main" id="{3329E847-E262-C84A-91E4-B24F72B0FD22}"/>
              </a:ext>
            </a:extLst>
          </p:cNvPr>
          <p:cNvSpPr txBox="1"/>
          <p:nvPr/>
        </p:nvSpPr>
        <p:spPr>
          <a:xfrm>
            <a:off x="1164769" y="2545350"/>
            <a:ext cx="10738388" cy="1477328"/>
          </a:xfrm>
          <a:prstGeom prst="rect">
            <a:avLst/>
          </a:prstGeom>
          <a:noFill/>
        </p:spPr>
        <p:txBody>
          <a:bodyPr wrap="square">
            <a:spAutoFit/>
          </a:bodyPr>
          <a:lstStyle/>
          <a:p>
            <a:pPr marL="342900" indent="-342900">
              <a:buAutoNum type="arabicParenR" startAt="2"/>
            </a:pPr>
            <a:r>
              <a:rPr lang="en-US" dirty="0"/>
              <a:t>Useful for learning unknown dynamics of experimental systems!</a:t>
            </a:r>
          </a:p>
          <a:p>
            <a:pPr marL="342900" indent="-342900">
              <a:buAutoNum type="arabicParenR" startAt="2"/>
            </a:pPr>
            <a:endParaRPr lang="en-US" dirty="0"/>
          </a:p>
          <a:p>
            <a:pPr marL="285750" indent="-285750">
              <a:buFontTx/>
              <a:buChar char="-"/>
            </a:pPr>
            <a:r>
              <a:rPr lang="en-US" dirty="0"/>
              <a:t>Target unitary is unknown analogue process </a:t>
            </a:r>
          </a:p>
          <a:p>
            <a:r>
              <a:rPr lang="en-US" dirty="0"/>
              <a:t>-    Learn digitalization of it on quantum hardware </a:t>
            </a:r>
          </a:p>
          <a:p>
            <a:endParaRPr lang="en-US" dirty="0"/>
          </a:p>
        </p:txBody>
      </p:sp>
      <p:sp>
        <p:nvSpPr>
          <p:cNvPr id="4" name="Rectangle 3">
            <a:extLst>
              <a:ext uri="{FF2B5EF4-FFF2-40B4-BE49-F238E27FC236}">
                <a16:creationId xmlns:a16="http://schemas.microsoft.com/office/drawing/2014/main" id="{0178E1D3-3988-E640-8FEA-4B5E06DBBEB8}"/>
              </a:ext>
            </a:extLst>
          </p:cNvPr>
          <p:cNvSpPr/>
          <p:nvPr/>
        </p:nvSpPr>
        <p:spPr>
          <a:xfrm>
            <a:off x="957940" y="3872424"/>
            <a:ext cx="413657" cy="46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F3A8AA-5546-554B-B495-8BE23695E696}"/>
              </a:ext>
            </a:extLst>
          </p:cNvPr>
          <p:cNvSpPr/>
          <p:nvPr/>
        </p:nvSpPr>
        <p:spPr>
          <a:xfrm>
            <a:off x="6533963" y="3959232"/>
            <a:ext cx="413657" cy="46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59DCC3D-88FD-8442-AD15-7110F34B7601}"/>
              </a:ext>
            </a:extLst>
          </p:cNvPr>
          <p:cNvSpPr txBox="1"/>
          <p:nvPr/>
        </p:nvSpPr>
        <p:spPr>
          <a:xfrm>
            <a:off x="1328053" y="6475067"/>
            <a:ext cx="6008919" cy="369332"/>
          </a:xfrm>
          <a:prstGeom prst="rect">
            <a:avLst/>
          </a:prstGeom>
          <a:noFill/>
        </p:spPr>
        <p:txBody>
          <a:bodyPr wrap="square">
            <a:spAutoFit/>
          </a:bodyPr>
          <a:lstStyle/>
          <a:p>
            <a:r>
              <a:rPr lang="en-US" dirty="0"/>
              <a:t>Requires quantum transducers/quantum sensors </a:t>
            </a:r>
          </a:p>
        </p:txBody>
      </p:sp>
      <p:sp>
        <p:nvSpPr>
          <p:cNvPr id="25" name="TextBox 24">
            <a:extLst>
              <a:ext uri="{FF2B5EF4-FFF2-40B4-BE49-F238E27FC236}">
                <a16:creationId xmlns:a16="http://schemas.microsoft.com/office/drawing/2014/main" id="{162F8B31-89E1-104D-B73C-0EB52D3DE909}"/>
              </a:ext>
            </a:extLst>
          </p:cNvPr>
          <p:cNvSpPr txBox="1"/>
          <p:nvPr/>
        </p:nvSpPr>
        <p:spPr>
          <a:xfrm>
            <a:off x="7377501" y="6290401"/>
            <a:ext cx="6008919" cy="369332"/>
          </a:xfrm>
          <a:prstGeom prst="rect">
            <a:avLst/>
          </a:prstGeom>
          <a:noFill/>
        </p:spPr>
        <p:txBody>
          <a:bodyPr wrap="square">
            <a:spAutoFit/>
          </a:bodyPr>
          <a:lstStyle/>
          <a:p>
            <a:r>
              <a:rPr lang="en-US" dirty="0"/>
              <a:t>More viable using current hardware!</a:t>
            </a:r>
          </a:p>
        </p:txBody>
      </p:sp>
    </p:spTree>
    <p:extLst>
      <p:ext uri="{BB962C8B-B14F-4D97-AF65-F5344CB8AC3E}">
        <p14:creationId xmlns:p14="http://schemas.microsoft.com/office/powerpoint/2010/main" val="4158273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spTree>
    <p:extLst>
      <p:ext uri="{BB962C8B-B14F-4D97-AF65-F5344CB8AC3E}">
        <p14:creationId xmlns:p14="http://schemas.microsoft.com/office/powerpoint/2010/main" val="2194634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sp>
        <p:nvSpPr>
          <p:cNvPr id="16" name="Rectangle 15">
            <a:extLst>
              <a:ext uri="{FF2B5EF4-FFF2-40B4-BE49-F238E27FC236}">
                <a16:creationId xmlns:a16="http://schemas.microsoft.com/office/drawing/2014/main" id="{0AA4BDC0-AF12-6149-96B2-016F632F62F1}"/>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spTree>
    <p:extLst>
      <p:ext uri="{BB962C8B-B14F-4D97-AF65-F5344CB8AC3E}">
        <p14:creationId xmlns:p14="http://schemas.microsoft.com/office/powerpoint/2010/main" val="20194657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sp>
        <p:nvSpPr>
          <p:cNvPr id="16" name="Rectangle 15">
            <a:extLst>
              <a:ext uri="{FF2B5EF4-FFF2-40B4-BE49-F238E27FC236}">
                <a16:creationId xmlns:a16="http://schemas.microsoft.com/office/drawing/2014/main" id="{0AA4BDC0-AF12-6149-96B2-016F632F62F1}"/>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spTree>
    <p:extLst>
      <p:ext uri="{BB962C8B-B14F-4D97-AF65-F5344CB8AC3E}">
        <p14:creationId xmlns:p14="http://schemas.microsoft.com/office/powerpoint/2010/main" val="1089855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sp>
        <p:nvSpPr>
          <p:cNvPr id="16" name="Rectangle 15">
            <a:extLst>
              <a:ext uri="{FF2B5EF4-FFF2-40B4-BE49-F238E27FC236}">
                <a16:creationId xmlns:a16="http://schemas.microsoft.com/office/drawing/2014/main" id="{0AA4BDC0-AF12-6149-96B2-016F632F62F1}"/>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spTree>
    <p:extLst>
      <p:ext uri="{BB962C8B-B14F-4D97-AF65-F5344CB8AC3E}">
        <p14:creationId xmlns:p14="http://schemas.microsoft.com/office/powerpoint/2010/main" val="853124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sp>
        <p:nvSpPr>
          <p:cNvPr id="12" name="Rectangle 11">
            <a:extLst>
              <a:ext uri="{FF2B5EF4-FFF2-40B4-BE49-F238E27FC236}">
                <a16:creationId xmlns:a16="http://schemas.microsoft.com/office/drawing/2014/main" id="{A01755D4-751E-F440-9C5D-79850F12D268}"/>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15" name="Picture 14">
            <a:extLst>
              <a:ext uri="{FF2B5EF4-FFF2-40B4-BE49-F238E27FC236}">
                <a16:creationId xmlns:a16="http://schemas.microsoft.com/office/drawing/2014/main" id="{28E1ED59-493B-E440-B7D2-8DDBA656B84C}"/>
              </a:ext>
            </a:extLst>
          </p:cNvPr>
          <p:cNvPicPr>
            <a:picLocks noChangeAspect="1"/>
          </p:cNvPicPr>
          <p:nvPr/>
        </p:nvPicPr>
        <p:blipFill>
          <a:blip r:embed="rId7"/>
          <a:stretch>
            <a:fillRect/>
          </a:stretch>
        </p:blipFill>
        <p:spPr>
          <a:xfrm>
            <a:off x="-1" y="2994223"/>
            <a:ext cx="12192000" cy="1268239"/>
          </a:xfrm>
          <a:prstGeom prst="rect">
            <a:avLst/>
          </a:prstGeom>
        </p:spPr>
      </p:pic>
    </p:spTree>
    <p:extLst>
      <p:ext uri="{BB962C8B-B14F-4D97-AF65-F5344CB8AC3E}">
        <p14:creationId xmlns:p14="http://schemas.microsoft.com/office/powerpoint/2010/main" val="2183872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pic>
        <p:nvPicPr>
          <p:cNvPr id="15" name="Picture 14">
            <a:extLst>
              <a:ext uri="{FF2B5EF4-FFF2-40B4-BE49-F238E27FC236}">
                <a16:creationId xmlns:a16="http://schemas.microsoft.com/office/drawing/2014/main" id="{28E1ED59-493B-E440-B7D2-8DDBA656B84C}"/>
              </a:ext>
            </a:extLst>
          </p:cNvPr>
          <p:cNvPicPr>
            <a:picLocks noChangeAspect="1"/>
          </p:cNvPicPr>
          <p:nvPr/>
        </p:nvPicPr>
        <p:blipFill>
          <a:blip r:embed="rId7"/>
          <a:stretch>
            <a:fillRect/>
          </a:stretch>
        </p:blipFill>
        <p:spPr>
          <a:xfrm>
            <a:off x="-1" y="2994223"/>
            <a:ext cx="12192000" cy="1268239"/>
          </a:xfrm>
          <a:prstGeom prst="rect">
            <a:avLst/>
          </a:prstGeom>
        </p:spPr>
      </p:pic>
      <p:sp>
        <p:nvSpPr>
          <p:cNvPr id="12" name="Rectangle 11">
            <a:extLst>
              <a:ext uri="{FF2B5EF4-FFF2-40B4-BE49-F238E27FC236}">
                <a16:creationId xmlns:a16="http://schemas.microsoft.com/office/drawing/2014/main" id="{2C56D957-6319-AA48-A102-0667B597C7A0}"/>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7" name="Picture 6">
            <a:extLst>
              <a:ext uri="{FF2B5EF4-FFF2-40B4-BE49-F238E27FC236}">
                <a16:creationId xmlns:a16="http://schemas.microsoft.com/office/drawing/2014/main" id="{18FF61F5-FCE0-2642-AF69-DF4D2EA6F021}"/>
              </a:ext>
            </a:extLst>
          </p:cNvPr>
          <p:cNvPicPr>
            <a:picLocks noChangeAspect="1"/>
          </p:cNvPicPr>
          <p:nvPr/>
        </p:nvPicPr>
        <p:blipFill>
          <a:blip r:embed="rId8"/>
          <a:stretch>
            <a:fillRect/>
          </a:stretch>
        </p:blipFill>
        <p:spPr>
          <a:xfrm>
            <a:off x="-3" y="3664531"/>
            <a:ext cx="11159067" cy="1608667"/>
          </a:xfrm>
          <a:prstGeom prst="rect">
            <a:avLst/>
          </a:prstGeom>
        </p:spPr>
      </p:pic>
    </p:spTree>
    <p:extLst>
      <p:ext uri="{BB962C8B-B14F-4D97-AF65-F5344CB8AC3E}">
        <p14:creationId xmlns:p14="http://schemas.microsoft.com/office/powerpoint/2010/main" val="27281610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pic>
        <p:nvPicPr>
          <p:cNvPr id="15" name="Picture 14">
            <a:extLst>
              <a:ext uri="{FF2B5EF4-FFF2-40B4-BE49-F238E27FC236}">
                <a16:creationId xmlns:a16="http://schemas.microsoft.com/office/drawing/2014/main" id="{28E1ED59-493B-E440-B7D2-8DDBA656B84C}"/>
              </a:ext>
            </a:extLst>
          </p:cNvPr>
          <p:cNvPicPr>
            <a:picLocks noChangeAspect="1"/>
          </p:cNvPicPr>
          <p:nvPr/>
        </p:nvPicPr>
        <p:blipFill>
          <a:blip r:embed="rId7"/>
          <a:stretch>
            <a:fillRect/>
          </a:stretch>
        </p:blipFill>
        <p:spPr>
          <a:xfrm>
            <a:off x="-1" y="2994223"/>
            <a:ext cx="12192000" cy="1268239"/>
          </a:xfrm>
          <a:prstGeom prst="rect">
            <a:avLst/>
          </a:prstGeom>
        </p:spPr>
      </p:pic>
      <p:pic>
        <p:nvPicPr>
          <p:cNvPr id="7" name="Picture 6">
            <a:extLst>
              <a:ext uri="{FF2B5EF4-FFF2-40B4-BE49-F238E27FC236}">
                <a16:creationId xmlns:a16="http://schemas.microsoft.com/office/drawing/2014/main" id="{18FF61F5-FCE0-2642-AF69-DF4D2EA6F021}"/>
              </a:ext>
            </a:extLst>
          </p:cNvPr>
          <p:cNvPicPr>
            <a:picLocks noChangeAspect="1"/>
          </p:cNvPicPr>
          <p:nvPr/>
        </p:nvPicPr>
        <p:blipFill>
          <a:blip r:embed="rId8"/>
          <a:stretch>
            <a:fillRect/>
          </a:stretch>
        </p:blipFill>
        <p:spPr>
          <a:xfrm>
            <a:off x="-3" y="3664531"/>
            <a:ext cx="11159067" cy="1608667"/>
          </a:xfrm>
          <a:prstGeom prst="rect">
            <a:avLst/>
          </a:prstGeom>
        </p:spPr>
      </p:pic>
      <p:sp>
        <p:nvSpPr>
          <p:cNvPr id="12" name="Rectangle 11">
            <a:extLst>
              <a:ext uri="{FF2B5EF4-FFF2-40B4-BE49-F238E27FC236}">
                <a16:creationId xmlns:a16="http://schemas.microsoft.com/office/drawing/2014/main" id="{9AC2ACBD-7AB2-E74F-AEC0-8C9FDB49A24E}"/>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3" name="Picture 2">
            <a:extLst>
              <a:ext uri="{FF2B5EF4-FFF2-40B4-BE49-F238E27FC236}">
                <a16:creationId xmlns:a16="http://schemas.microsoft.com/office/drawing/2014/main" id="{1B3FE88C-DED7-8C4F-9C83-3E08693347B3}"/>
              </a:ext>
            </a:extLst>
          </p:cNvPr>
          <p:cNvPicPr>
            <a:picLocks noChangeAspect="1"/>
          </p:cNvPicPr>
          <p:nvPr/>
        </p:nvPicPr>
        <p:blipFill>
          <a:blip r:embed="rId9"/>
          <a:stretch>
            <a:fillRect/>
          </a:stretch>
        </p:blipFill>
        <p:spPr>
          <a:xfrm>
            <a:off x="948267" y="4374213"/>
            <a:ext cx="11243733" cy="999067"/>
          </a:xfrm>
          <a:prstGeom prst="rect">
            <a:avLst/>
          </a:prstGeom>
        </p:spPr>
      </p:pic>
    </p:spTree>
    <p:extLst>
      <p:ext uri="{BB962C8B-B14F-4D97-AF65-F5344CB8AC3E}">
        <p14:creationId xmlns:p14="http://schemas.microsoft.com/office/powerpoint/2010/main" val="6294284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pic>
        <p:nvPicPr>
          <p:cNvPr id="15" name="Picture 14">
            <a:extLst>
              <a:ext uri="{FF2B5EF4-FFF2-40B4-BE49-F238E27FC236}">
                <a16:creationId xmlns:a16="http://schemas.microsoft.com/office/drawing/2014/main" id="{28E1ED59-493B-E440-B7D2-8DDBA656B84C}"/>
              </a:ext>
            </a:extLst>
          </p:cNvPr>
          <p:cNvPicPr>
            <a:picLocks noChangeAspect="1"/>
          </p:cNvPicPr>
          <p:nvPr/>
        </p:nvPicPr>
        <p:blipFill>
          <a:blip r:embed="rId7"/>
          <a:stretch>
            <a:fillRect/>
          </a:stretch>
        </p:blipFill>
        <p:spPr>
          <a:xfrm>
            <a:off x="-1" y="2994223"/>
            <a:ext cx="12192000" cy="1268239"/>
          </a:xfrm>
          <a:prstGeom prst="rect">
            <a:avLst/>
          </a:prstGeom>
        </p:spPr>
      </p:pic>
      <p:pic>
        <p:nvPicPr>
          <p:cNvPr id="7" name="Picture 6">
            <a:extLst>
              <a:ext uri="{FF2B5EF4-FFF2-40B4-BE49-F238E27FC236}">
                <a16:creationId xmlns:a16="http://schemas.microsoft.com/office/drawing/2014/main" id="{18FF61F5-FCE0-2642-AF69-DF4D2EA6F021}"/>
              </a:ext>
            </a:extLst>
          </p:cNvPr>
          <p:cNvPicPr>
            <a:picLocks noChangeAspect="1"/>
          </p:cNvPicPr>
          <p:nvPr/>
        </p:nvPicPr>
        <p:blipFill>
          <a:blip r:embed="rId8"/>
          <a:stretch>
            <a:fillRect/>
          </a:stretch>
        </p:blipFill>
        <p:spPr>
          <a:xfrm>
            <a:off x="-3" y="3664531"/>
            <a:ext cx="11159067" cy="1608667"/>
          </a:xfrm>
          <a:prstGeom prst="rect">
            <a:avLst/>
          </a:prstGeom>
        </p:spPr>
      </p:pic>
      <p:pic>
        <p:nvPicPr>
          <p:cNvPr id="3" name="Picture 2">
            <a:extLst>
              <a:ext uri="{FF2B5EF4-FFF2-40B4-BE49-F238E27FC236}">
                <a16:creationId xmlns:a16="http://schemas.microsoft.com/office/drawing/2014/main" id="{1B3FE88C-DED7-8C4F-9C83-3E08693347B3}"/>
              </a:ext>
            </a:extLst>
          </p:cNvPr>
          <p:cNvPicPr>
            <a:picLocks noChangeAspect="1"/>
          </p:cNvPicPr>
          <p:nvPr/>
        </p:nvPicPr>
        <p:blipFill>
          <a:blip r:embed="rId9"/>
          <a:stretch>
            <a:fillRect/>
          </a:stretch>
        </p:blipFill>
        <p:spPr>
          <a:xfrm>
            <a:off x="948267" y="4374213"/>
            <a:ext cx="11243733" cy="999067"/>
          </a:xfrm>
          <a:prstGeom prst="rect">
            <a:avLst/>
          </a:prstGeom>
        </p:spPr>
      </p:pic>
      <p:sp>
        <p:nvSpPr>
          <p:cNvPr id="12" name="Rectangle 11">
            <a:extLst>
              <a:ext uri="{FF2B5EF4-FFF2-40B4-BE49-F238E27FC236}">
                <a16:creationId xmlns:a16="http://schemas.microsoft.com/office/drawing/2014/main" id="{14C5CD95-BB7F-0B45-A37A-E05A9FD13EEB}"/>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 name="Picture 3">
            <a:extLst>
              <a:ext uri="{FF2B5EF4-FFF2-40B4-BE49-F238E27FC236}">
                <a16:creationId xmlns:a16="http://schemas.microsoft.com/office/drawing/2014/main" id="{4F61FEF4-5BE3-CA4F-916C-EAA4EC153691}"/>
              </a:ext>
            </a:extLst>
          </p:cNvPr>
          <p:cNvPicPr>
            <a:picLocks noChangeAspect="1"/>
          </p:cNvPicPr>
          <p:nvPr/>
        </p:nvPicPr>
        <p:blipFill>
          <a:blip r:embed="rId10"/>
          <a:stretch>
            <a:fillRect/>
          </a:stretch>
        </p:blipFill>
        <p:spPr>
          <a:xfrm>
            <a:off x="2455334" y="5223300"/>
            <a:ext cx="9736668" cy="1563459"/>
          </a:xfrm>
          <a:prstGeom prst="rect">
            <a:avLst/>
          </a:prstGeom>
        </p:spPr>
      </p:pic>
    </p:spTree>
    <p:extLst>
      <p:ext uri="{BB962C8B-B14F-4D97-AF65-F5344CB8AC3E}">
        <p14:creationId xmlns:p14="http://schemas.microsoft.com/office/powerpoint/2010/main" val="3287473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pic>
        <p:nvPicPr>
          <p:cNvPr id="15" name="Picture 14">
            <a:extLst>
              <a:ext uri="{FF2B5EF4-FFF2-40B4-BE49-F238E27FC236}">
                <a16:creationId xmlns:a16="http://schemas.microsoft.com/office/drawing/2014/main" id="{28E1ED59-493B-E440-B7D2-8DDBA656B84C}"/>
              </a:ext>
            </a:extLst>
          </p:cNvPr>
          <p:cNvPicPr>
            <a:picLocks noChangeAspect="1"/>
          </p:cNvPicPr>
          <p:nvPr/>
        </p:nvPicPr>
        <p:blipFill>
          <a:blip r:embed="rId7"/>
          <a:stretch>
            <a:fillRect/>
          </a:stretch>
        </p:blipFill>
        <p:spPr>
          <a:xfrm>
            <a:off x="-1" y="2994223"/>
            <a:ext cx="12192000" cy="1268239"/>
          </a:xfrm>
          <a:prstGeom prst="rect">
            <a:avLst/>
          </a:prstGeom>
        </p:spPr>
      </p:pic>
      <p:pic>
        <p:nvPicPr>
          <p:cNvPr id="7" name="Picture 6">
            <a:extLst>
              <a:ext uri="{FF2B5EF4-FFF2-40B4-BE49-F238E27FC236}">
                <a16:creationId xmlns:a16="http://schemas.microsoft.com/office/drawing/2014/main" id="{18FF61F5-FCE0-2642-AF69-DF4D2EA6F021}"/>
              </a:ext>
            </a:extLst>
          </p:cNvPr>
          <p:cNvPicPr>
            <a:picLocks noChangeAspect="1"/>
          </p:cNvPicPr>
          <p:nvPr/>
        </p:nvPicPr>
        <p:blipFill>
          <a:blip r:embed="rId8"/>
          <a:stretch>
            <a:fillRect/>
          </a:stretch>
        </p:blipFill>
        <p:spPr>
          <a:xfrm>
            <a:off x="-3" y="3664531"/>
            <a:ext cx="11159067" cy="1608667"/>
          </a:xfrm>
          <a:prstGeom prst="rect">
            <a:avLst/>
          </a:prstGeom>
        </p:spPr>
      </p:pic>
      <p:pic>
        <p:nvPicPr>
          <p:cNvPr id="3" name="Picture 2">
            <a:extLst>
              <a:ext uri="{FF2B5EF4-FFF2-40B4-BE49-F238E27FC236}">
                <a16:creationId xmlns:a16="http://schemas.microsoft.com/office/drawing/2014/main" id="{1B3FE88C-DED7-8C4F-9C83-3E08693347B3}"/>
              </a:ext>
            </a:extLst>
          </p:cNvPr>
          <p:cNvPicPr>
            <a:picLocks noChangeAspect="1"/>
          </p:cNvPicPr>
          <p:nvPr/>
        </p:nvPicPr>
        <p:blipFill>
          <a:blip r:embed="rId9"/>
          <a:stretch>
            <a:fillRect/>
          </a:stretch>
        </p:blipFill>
        <p:spPr>
          <a:xfrm>
            <a:off x="948267" y="4374213"/>
            <a:ext cx="11243733" cy="999067"/>
          </a:xfrm>
          <a:prstGeom prst="rect">
            <a:avLst/>
          </a:prstGeom>
        </p:spPr>
      </p:pic>
      <p:pic>
        <p:nvPicPr>
          <p:cNvPr id="4" name="Picture 3">
            <a:extLst>
              <a:ext uri="{FF2B5EF4-FFF2-40B4-BE49-F238E27FC236}">
                <a16:creationId xmlns:a16="http://schemas.microsoft.com/office/drawing/2014/main" id="{4F61FEF4-5BE3-CA4F-916C-EAA4EC153691}"/>
              </a:ext>
            </a:extLst>
          </p:cNvPr>
          <p:cNvPicPr>
            <a:picLocks noChangeAspect="1"/>
          </p:cNvPicPr>
          <p:nvPr/>
        </p:nvPicPr>
        <p:blipFill>
          <a:blip r:embed="rId10"/>
          <a:stretch>
            <a:fillRect/>
          </a:stretch>
        </p:blipFill>
        <p:spPr>
          <a:xfrm>
            <a:off x="2455334" y="5223300"/>
            <a:ext cx="9736668" cy="1563459"/>
          </a:xfrm>
          <a:prstGeom prst="rect">
            <a:avLst/>
          </a:prstGeom>
        </p:spPr>
      </p:pic>
      <p:sp>
        <p:nvSpPr>
          <p:cNvPr id="12" name="Rectangle 11">
            <a:extLst>
              <a:ext uri="{FF2B5EF4-FFF2-40B4-BE49-F238E27FC236}">
                <a16:creationId xmlns:a16="http://schemas.microsoft.com/office/drawing/2014/main" id="{CFC1A711-11E8-354C-947F-4CA98FE2C24D}"/>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16" name="Picture 15">
            <a:extLst>
              <a:ext uri="{FF2B5EF4-FFF2-40B4-BE49-F238E27FC236}">
                <a16:creationId xmlns:a16="http://schemas.microsoft.com/office/drawing/2014/main" id="{F676F298-3EF1-D840-BC76-5856DC887D38}"/>
              </a:ext>
            </a:extLst>
          </p:cNvPr>
          <p:cNvPicPr>
            <a:picLocks noChangeAspect="1"/>
          </p:cNvPicPr>
          <p:nvPr/>
        </p:nvPicPr>
        <p:blipFill>
          <a:blip r:embed="rId11"/>
          <a:stretch>
            <a:fillRect/>
          </a:stretch>
        </p:blipFill>
        <p:spPr>
          <a:xfrm>
            <a:off x="97615" y="5073416"/>
            <a:ext cx="8185772" cy="1779515"/>
          </a:xfrm>
          <a:prstGeom prst="rect">
            <a:avLst/>
          </a:prstGeom>
          <a:ln w="38100">
            <a:noFill/>
          </a:ln>
        </p:spPr>
      </p:pic>
    </p:spTree>
    <p:extLst>
      <p:ext uri="{BB962C8B-B14F-4D97-AF65-F5344CB8AC3E}">
        <p14:creationId xmlns:p14="http://schemas.microsoft.com/office/powerpoint/2010/main" val="1699123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sp>
        <p:nvSpPr>
          <p:cNvPr id="13" name="TextBox 12">
            <a:extLst>
              <a:ext uri="{FF2B5EF4-FFF2-40B4-BE49-F238E27FC236}">
                <a16:creationId xmlns:a16="http://schemas.microsoft.com/office/drawing/2014/main" id="{83531378-413B-A641-8CD9-CE23E9CF378A}"/>
              </a:ext>
            </a:extLst>
          </p:cNvPr>
          <p:cNvSpPr txBox="1"/>
          <p:nvPr/>
        </p:nvSpPr>
        <p:spPr>
          <a:xfrm>
            <a:off x="397167" y="1779426"/>
            <a:ext cx="11315862" cy="6370975"/>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Quantum computers are here…  </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They’re incredibly impressive pieces of engineering </a:t>
            </a: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You can access some over the cloud </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 </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4" name="Picture 3" descr="A picture containing cage&#10;&#10;Description automatically generated">
            <a:extLst>
              <a:ext uri="{FF2B5EF4-FFF2-40B4-BE49-F238E27FC236}">
                <a16:creationId xmlns:a16="http://schemas.microsoft.com/office/drawing/2014/main" id="{CB5A7F23-FFCB-9947-A720-B0DAA6B96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44634" y="2076794"/>
            <a:ext cx="1121260" cy="1710340"/>
          </a:xfrm>
          <a:prstGeom prst="rect">
            <a:avLst/>
          </a:prstGeom>
        </p:spPr>
      </p:pic>
      <p:pic>
        <p:nvPicPr>
          <p:cNvPr id="7" name="Picture 6">
            <a:extLst>
              <a:ext uri="{FF2B5EF4-FFF2-40B4-BE49-F238E27FC236}">
                <a16:creationId xmlns:a16="http://schemas.microsoft.com/office/drawing/2014/main" id="{86EB869B-E081-EB41-A9A1-A1E3CE27B7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03914" y="4130109"/>
            <a:ext cx="1864201" cy="1231502"/>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8AC5C8C1-BDA3-F34D-BC2F-BC8C84DC308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7713" r="5580"/>
          <a:stretch/>
        </p:blipFill>
        <p:spPr>
          <a:xfrm>
            <a:off x="10171745" y="1905711"/>
            <a:ext cx="1528916" cy="1703649"/>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D611887F-AE1A-9344-86C6-3ECC2B7726B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474901" y="4156466"/>
            <a:ext cx="1355392" cy="2623669"/>
          </a:xfrm>
          <a:prstGeom prst="rect">
            <a:avLst/>
          </a:prstGeom>
        </p:spPr>
      </p:pic>
      <p:sp>
        <p:nvSpPr>
          <p:cNvPr id="18" name="TextBox 17">
            <a:extLst>
              <a:ext uri="{FF2B5EF4-FFF2-40B4-BE49-F238E27FC236}">
                <a16:creationId xmlns:a16="http://schemas.microsoft.com/office/drawing/2014/main" id="{1D793C6D-8EED-A942-B710-67CF4B2BB9C5}"/>
              </a:ext>
            </a:extLst>
          </p:cNvPr>
          <p:cNvSpPr txBox="1"/>
          <p:nvPr/>
        </p:nvSpPr>
        <p:spPr>
          <a:xfrm>
            <a:off x="8329057" y="1710134"/>
            <a:ext cx="1152414" cy="369332"/>
          </a:xfrm>
          <a:prstGeom prst="rect">
            <a:avLst/>
          </a:prstGeom>
          <a:noFill/>
        </p:spPr>
        <p:txBody>
          <a:bodyPr wrap="square" rtlCol="0">
            <a:spAutoFit/>
          </a:bodyPr>
          <a:lstStyle/>
          <a:p>
            <a:pPr algn="ctr"/>
            <a:r>
              <a:rPr lang="en-US" dirty="0"/>
              <a:t>IBMQ</a:t>
            </a:r>
          </a:p>
        </p:txBody>
      </p:sp>
      <p:sp>
        <p:nvSpPr>
          <p:cNvPr id="19" name="TextBox 18">
            <a:extLst>
              <a:ext uri="{FF2B5EF4-FFF2-40B4-BE49-F238E27FC236}">
                <a16:creationId xmlns:a16="http://schemas.microsoft.com/office/drawing/2014/main" id="{955ED8B2-2C78-7640-8836-E3C3EF877577}"/>
              </a:ext>
            </a:extLst>
          </p:cNvPr>
          <p:cNvSpPr txBox="1"/>
          <p:nvPr/>
        </p:nvSpPr>
        <p:spPr>
          <a:xfrm>
            <a:off x="8272759" y="3791187"/>
            <a:ext cx="1895355" cy="369332"/>
          </a:xfrm>
          <a:prstGeom prst="rect">
            <a:avLst/>
          </a:prstGeom>
          <a:noFill/>
        </p:spPr>
        <p:txBody>
          <a:bodyPr wrap="square" rtlCol="0">
            <a:spAutoFit/>
          </a:bodyPr>
          <a:lstStyle/>
          <a:p>
            <a:pPr algn="ctr"/>
            <a:r>
              <a:rPr lang="en-US" dirty="0"/>
              <a:t>IonQ</a:t>
            </a:r>
          </a:p>
        </p:txBody>
      </p:sp>
      <p:sp>
        <p:nvSpPr>
          <p:cNvPr id="20" name="TextBox 19">
            <a:extLst>
              <a:ext uri="{FF2B5EF4-FFF2-40B4-BE49-F238E27FC236}">
                <a16:creationId xmlns:a16="http://schemas.microsoft.com/office/drawing/2014/main" id="{733C73EA-8BC1-D646-849C-3E20DF8D148B}"/>
              </a:ext>
            </a:extLst>
          </p:cNvPr>
          <p:cNvSpPr txBox="1"/>
          <p:nvPr/>
        </p:nvSpPr>
        <p:spPr>
          <a:xfrm>
            <a:off x="10168115" y="1555408"/>
            <a:ext cx="1528916" cy="369332"/>
          </a:xfrm>
          <a:prstGeom prst="rect">
            <a:avLst/>
          </a:prstGeom>
          <a:noFill/>
        </p:spPr>
        <p:txBody>
          <a:bodyPr wrap="square" rtlCol="0">
            <a:spAutoFit/>
          </a:bodyPr>
          <a:lstStyle/>
          <a:p>
            <a:pPr algn="ctr"/>
            <a:r>
              <a:rPr lang="en-US" dirty="0"/>
              <a:t>Google</a:t>
            </a:r>
          </a:p>
        </p:txBody>
      </p:sp>
      <p:sp>
        <p:nvSpPr>
          <p:cNvPr id="21" name="TextBox 20">
            <a:extLst>
              <a:ext uri="{FF2B5EF4-FFF2-40B4-BE49-F238E27FC236}">
                <a16:creationId xmlns:a16="http://schemas.microsoft.com/office/drawing/2014/main" id="{42B7CDBD-96EB-0447-A533-810242551D7C}"/>
              </a:ext>
            </a:extLst>
          </p:cNvPr>
          <p:cNvSpPr txBox="1"/>
          <p:nvPr/>
        </p:nvSpPr>
        <p:spPr>
          <a:xfrm>
            <a:off x="10225107" y="3787134"/>
            <a:ext cx="1895355" cy="369332"/>
          </a:xfrm>
          <a:prstGeom prst="rect">
            <a:avLst/>
          </a:prstGeom>
          <a:noFill/>
        </p:spPr>
        <p:txBody>
          <a:bodyPr wrap="square" rtlCol="0">
            <a:spAutoFit/>
          </a:bodyPr>
          <a:lstStyle/>
          <a:p>
            <a:pPr algn="ctr"/>
            <a:r>
              <a:rPr lang="en-US" dirty="0"/>
              <a:t>Rigetti</a:t>
            </a:r>
          </a:p>
        </p:txBody>
      </p:sp>
      <p:pic>
        <p:nvPicPr>
          <p:cNvPr id="23" name="Picture 22" descr="Graphical user interface, logo&#10;&#10;Description automatically generated">
            <a:extLst>
              <a:ext uri="{FF2B5EF4-FFF2-40B4-BE49-F238E27FC236}">
                <a16:creationId xmlns:a16="http://schemas.microsoft.com/office/drawing/2014/main" id="{F7AC4DD8-2060-A44B-B851-81511BF524E5}"/>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9231" t="39561" r="50336" b="38461"/>
          <a:stretch/>
        </p:blipFill>
        <p:spPr>
          <a:xfrm>
            <a:off x="2475154" y="3874535"/>
            <a:ext cx="3620846" cy="1033270"/>
          </a:xfrm>
          <a:prstGeom prst="rect">
            <a:avLst/>
          </a:prstGeom>
        </p:spPr>
      </p:pic>
      <p:sp>
        <p:nvSpPr>
          <p:cNvPr id="24" name="TextBox 23">
            <a:extLst>
              <a:ext uri="{FF2B5EF4-FFF2-40B4-BE49-F238E27FC236}">
                <a16:creationId xmlns:a16="http://schemas.microsoft.com/office/drawing/2014/main" id="{43542888-E0EA-E241-A8B8-63918448DDC4}"/>
              </a:ext>
            </a:extLst>
          </p:cNvPr>
          <p:cNvSpPr txBox="1"/>
          <p:nvPr/>
        </p:nvSpPr>
        <p:spPr>
          <a:xfrm>
            <a:off x="2463281" y="4901117"/>
            <a:ext cx="3620845" cy="369332"/>
          </a:xfrm>
          <a:prstGeom prst="rect">
            <a:avLst/>
          </a:prstGeom>
          <a:noFill/>
        </p:spPr>
        <p:txBody>
          <a:bodyPr wrap="square" rtlCol="0">
            <a:spAutoFit/>
          </a:bodyPr>
          <a:lstStyle/>
          <a:p>
            <a:pPr algn="ctr"/>
            <a:r>
              <a:rPr lang="en-US" dirty="0">
                <a:hlinkClick r:id="rId13"/>
              </a:rPr>
              <a:t>https://</a:t>
            </a:r>
            <a:r>
              <a:rPr lang="en-US" dirty="0" err="1">
                <a:hlinkClick r:id="rId13"/>
              </a:rPr>
              <a:t>qiskit.org</a:t>
            </a:r>
            <a:r>
              <a:rPr lang="en-US" dirty="0">
                <a:hlinkClick r:id="rId13"/>
              </a:rPr>
              <a:t>/</a:t>
            </a:r>
            <a:endParaRPr lang="en-US" dirty="0"/>
          </a:p>
        </p:txBody>
      </p:sp>
    </p:spTree>
    <p:extLst>
      <p:ext uri="{BB962C8B-B14F-4D97-AF65-F5344CB8AC3E}">
        <p14:creationId xmlns:p14="http://schemas.microsoft.com/office/powerpoint/2010/main" val="2499099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pic>
        <p:nvPicPr>
          <p:cNvPr id="15" name="Picture 14">
            <a:extLst>
              <a:ext uri="{FF2B5EF4-FFF2-40B4-BE49-F238E27FC236}">
                <a16:creationId xmlns:a16="http://schemas.microsoft.com/office/drawing/2014/main" id="{28E1ED59-493B-E440-B7D2-8DDBA656B84C}"/>
              </a:ext>
            </a:extLst>
          </p:cNvPr>
          <p:cNvPicPr>
            <a:picLocks noChangeAspect="1"/>
          </p:cNvPicPr>
          <p:nvPr/>
        </p:nvPicPr>
        <p:blipFill>
          <a:blip r:embed="rId7"/>
          <a:stretch>
            <a:fillRect/>
          </a:stretch>
        </p:blipFill>
        <p:spPr>
          <a:xfrm>
            <a:off x="-1" y="2994223"/>
            <a:ext cx="12192000" cy="1268239"/>
          </a:xfrm>
          <a:prstGeom prst="rect">
            <a:avLst/>
          </a:prstGeom>
        </p:spPr>
      </p:pic>
      <p:pic>
        <p:nvPicPr>
          <p:cNvPr id="7" name="Picture 6">
            <a:extLst>
              <a:ext uri="{FF2B5EF4-FFF2-40B4-BE49-F238E27FC236}">
                <a16:creationId xmlns:a16="http://schemas.microsoft.com/office/drawing/2014/main" id="{18FF61F5-FCE0-2642-AF69-DF4D2EA6F021}"/>
              </a:ext>
            </a:extLst>
          </p:cNvPr>
          <p:cNvPicPr>
            <a:picLocks noChangeAspect="1"/>
          </p:cNvPicPr>
          <p:nvPr/>
        </p:nvPicPr>
        <p:blipFill>
          <a:blip r:embed="rId8"/>
          <a:stretch>
            <a:fillRect/>
          </a:stretch>
        </p:blipFill>
        <p:spPr>
          <a:xfrm>
            <a:off x="-3" y="3664531"/>
            <a:ext cx="11159067" cy="1608667"/>
          </a:xfrm>
          <a:prstGeom prst="rect">
            <a:avLst/>
          </a:prstGeom>
        </p:spPr>
      </p:pic>
      <p:pic>
        <p:nvPicPr>
          <p:cNvPr id="3" name="Picture 2">
            <a:extLst>
              <a:ext uri="{FF2B5EF4-FFF2-40B4-BE49-F238E27FC236}">
                <a16:creationId xmlns:a16="http://schemas.microsoft.com/office/drawing/2014/main" id="{1B3FE88C-DED7-8C4F-9C83-3E08693347B3}"/>
              </a:ext>
            </a:extLst>
          </p:cNvPr>
          <p:cNvPicPr>
            <a:picLocks noChangeAspect="1"/>
          </p:cNvPicPr>
          <p:nvPr/>
        </p:nvPicPr>
        <p:blipFill>
          <a:blip r:embed="rId9"/>
          <a:stretch>
            <a:fillRect/>
          </a:stretch>
        </p:blipFill>
        <p:spPr>
          <a:xfrm>
            <a:off x="948267" y="4374213"/>
            <a:ext cx="11243733" cy="999067"/>
          </a:xfrm>
          <a:prstGeom prst="rect">
            <a:avLst/>
          </a:prstGeom>
        </p:spPr>
      </p:pic>
      <p:pic>
        <p:nvPicPr>
          <p:cNvPr id="4" name="Picture 3">
            <a:extLst>
              <a:ext uri="{FF2B5EF4-FFF2-40B4-BE49-F238E27FC236}">
                <a16:creationId xmlns:a16="http://schemas.microsoft.com/office/drawing/2014/main" id="{4F61FEF4-5BE3-CA4F-916C-EAA4EC153691}"/>
              </a:ext>
            </a:extLst>
          </p:cNvPr>
          <p:cNvPicPr>
            <a:picLocks noChangeAspect="1"/>
          </p:cNvPicPr>
          <p:nvPr/>
        </p:nvPicPr>
        <p:blipFill>
          <a:blip r:embed="rId10"/>
          <a:stretch>
            <a:fillRect/>
          </a:stretch>
        </p:blipFill>
        <p:spPr>
          <a:xfrm>
            <a:off x="2455334" y="5223300"/>
            <a:ext cx="9736668" cy="1563459"/>
          </a:xfrm>
          <a:prstGeom prst="rect">
            <a:avLst/>
          </a:prstGeom>
        </p:spPr>
      </p:pic>
      <p:pic>
        <p:nvPicPr>
          <p:cNvPr id="16" name="Picture 15">
            <a:extLst>
              <a:ext uri="{FF2B5EF4-FFF2-40B4-BE49-F238E27FC236}">
                <a16:creationId xmlns:a16="http://schemas.microsoft.com/office/drawing/2014/main" id="{F676F298-3EF1-D840-BC76-5856DC887D38}"/>
              </a:ext>
            </a:extLst>
          </p:cNvPr>
          <p:cNvPicPr>
            <a:picLocks noChangeAspect="1"/>
          </p:cNvPicPr>
          <p:nvPr/>
        </p:nvPicPr>
        <p:blipFill>
          <a:blip r:embed="rId11"/>
          <a:stretch>
            <a:fillRect/>
          </a:stretch>
        </p:blipFill>
        <p:spPr>
          <a:xfrm>
            <a:off x="97615" y="5073416"/>
            <a:ext cx="8185772" cy="1779515"/>
          </a:xfrm>
          <a:prstGeom prst="rect">
            <a:avLst/>
          </a:prstGeom>
          <a:ln w="38100">
            <a:noFill/>
          </a:ln>
        </p:spPr>
      </p:pic>
      <p:sp>
        <p:nvSpPr>
          <p:cNvPr id="18" name="Rectangle 17">
            <a:extLst>
              <a:ext uri="{FF2B5EF4-FFF2-40B4-BE49-F238E27FC236}">
                <a16:creationId xmlns:a16="http://schemas.microsoft.com/office/drawing/2014/main" id="{95695878-21B0-B841-ADED-428CED4E694F}"/>
              </a:ext>
            </a:extLst>
          </p:cNvPr>
          <p:cNvSpPr/>
          <p:nvPr/>
        </p:nvSpPr>
        <p:spPr>
          <a:xfrm>
            <a:off x="0" y="-696044"/>
            <a:ext cx="12192000" cy="777902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6" name="Picture 5" descr="Text&#10;&#10;Description automatically generated">
            <a:extLst>
              <a:ext uri="{FF2B5EF4-FFF2-40B4-BE49-F238E27FC236}">
                <a16:creationId xmlns:a16="http://schemas.microsoft.com/office/drawing/2014/main" id="{1780F758-9A30-E04D-8320-E76D7D8B4C93}"/>
              </a:ext>
            </a:extLst>
          </p:cNvPr>
          <p:cNvPicPr>
            <a:picLocks noChangeAspect="1"/>
          </p:cNvPicPr>
          <p:nvPr/>
        </p:nvPicPr>
        <p:blipFill>
          <a:blip r:embed="rId12"/>
          <a:stretch>
            <a:fillRect/>
          </a:stretch>
        </p:blipFill>
        <p:spPr>
          <a:xfrm>
            <a:off x="1316564" y="2595435"/>
            <a:ext cx="9842500" cy="2133600"/>
          </a:xfrm>
          <a:prstGeom prst="rect">
            <a:avLst/>
          </a:prstGeom>
          <a:effectLst>
            <a:glow rad="266700">
              <a:srgbClr val="0F8080">
                <a:alpha val="40000"/>
              </a:srgbClr>
            </a:glow>
          </a:effectLst>
        </p:spPr>
      </p:pic>
    </p:spTree>
    <p:extLst>
      <p:ext uri="{BB962C8B-B14F-4D97-AF65-F5344CB8AC3E}">
        <p14:creationId xmlns:p14="http://schemas.microsoft.com/office/powerpoint/2010/main" val="41289273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A3894-877D-B54F-AB35-A13CBA20BB53}"/>
              </a:ext>
            </a:extLst>
          </p:cNvPr>
          <p:cNvPicPr>
            <a:picLocks noChangeAspect="1"/>
          </p:cNvPicPr>
          <p:nvPr/>
        </p:nvPicPr>
        <p:blipFill rotWithShape="1">
          <a:blip r:embed="rId3"/>
          <a:srcRect r="5811"/>
          <a:stretch/>
        </p:blipFill>
        <p:spPr>
          <a:xfrm>
            <a:off x="-1" y="-52311"/>
            <a:ext cx="8561895" cy="2427605"/>
          </a:xfrm>
          <a:prstGeom prst="rect">
            <a:avLst/>
          </a:prstGeom>
        </p:spPr>
      </p:pic>
      <p:pic>
        <p:nvPicPr>
          <p:cNvPr id="9" name="Picture 8">
            <a:extLst>
              <a:ext uri="{FF2B5EF4-FFF2-40B4-BE49-F238E27FC236}">
                <a16:creationId xmlns:a16="http://schemas.microsoft.com/office/drawing/2014/main" id="{2C099506-EC31-734C-BD90-67A1D19B2A83}"/>
              </a:ext>
            </a:extLst>
          </p:cNvPr>
          <p:cNvPicPr>
            <a:picLocks noChangeAspect="1"/>
          </p:cNvPicPr>
          <p:nvPr/>
        </p:nvPicPr>
        <p:blipFill>
          <a:blip r:embed="rId4"/>
          <a:stretch>
            <a:fillRect/>
          </a:stretch>
        </p:blipFill>
        <p:spPr>
          <a:xfrm>
            <a:off x="694267" y="899197"/>
            <a:ext cx="11497733" cy="3403600"/>
          </a:xfrm>
          <a:prstGeom prst="rect">
            <a:avLst/>
          </a:prstGeom>
        </p:spPr>
      </p:pic>
      <p:pic>
        <p:nvPicPr>
          <p:cNvPr id="11" name="Picture 10">
            <a:extLst>
              <a:ext uri="{FF2B5EF4-FFF2-40B4-BE49-F238E27FC236}">
                <a16:creationId xmlns:a16="http://schemas.microsoft.com/office/drawing/2014/main" id="{A1323892-D310-C847-B88D-46DF974191BF}"/>
              </a:ext>
            </a:extLst>
          </p:cNvPr>
          <p:cNvPicPr>
            <a:picLocks noChangeAspect="1"/>
          </p:cNvPicPr>
          <p:nvPr/>
        </p:nvPicPr>
        <p:blipFill>
          <a:blip r:embed="rId5"/>
          <a:stretch>
            <a:fillRect/>
          </a:stretch>
        </p:blipFill>
        <p:spPr>
          <a:xfrm>
            <a:off x="2455333" y="1921553"/>
            <a:ext cx="9736667" cy="2167467"/>
          </a:xfrm>
          <a:prstGeom prst="rect">
            <a:avLst/>
          </a:prstGeom>
        </p:spPr>
      </p:pic>
      <p:pic>
        <p:nvPicPr>
          <p:cNvPr id="13" name="Picture 12">
            <a:extLst>
              <a:ext uri="{FF2B5EF4-FFF2-40B4-BE49-F238E27FC236}">
                <a16:creationId xmlns:a16="http://schemas.microsoft.com/office/drawing/2014/main" id="{BCE9981A-383C-7149-9404-C16382F6C0A2}"/>
              </a:ext>
            </a:extLst>
          </p:cNvPr>
          <p:cNvPicPr>
            <a:picLocks noChangeAspect="1"/>
          </p:cNvPicPr>
          <p:nvPr/>
        </p:nvPicPr>
        <p:blipFill>
          <a:blip r:embed="rId6"/>
          <a:stretch>
            <a:fillRect/>
          </a:stretch>
        </p:blipFill>
        <p:spPr>
          <a:xfrm>
            <a:off x="0" y="2494949"/>
            <a:ext cx="11628355" cy="1805404"/>
          </a:xfrm>
          <a:prstGeom prst="rect">
            <a:avLst/>
          </a:prstGeom>
        </p:spPr>
      </p:pic>
      <p:pic>
        <p:nvPicPr>
          <p:cNvPr id="15" name="Picture 14">
            <a:extLst>
              <a:ext uri="{FF2B5EF4-FFF2-40B4-BE49-F238E27FC236}">
                <a16:creationId xmlns:a16="http://schemas.microsoft.com/office/drawing/2014/main" id="{28E1ED59-493B-E440-B7D2-8DDBA656B84C}"/>
              </a:ext>
            </a:extLst>
          </p:cNvPr>
          <p:cNvPicPr>
            <a:picLocks noChangeAspect="1"/>
          </p:cNvPicPr>
          <p:nvPr/>
        </p:nvPicPr>
        <p:blipFill>
          <a:blip r:embed="rId7"/>
          <a:stretch>
            <a:fillRect/>
          </a:stretch>
        </p:blipFill>
        <p:spPr>
          <a:xfrm>
            <a:off x="-1" y="2994223"/>
            <a:ext cx="12192000" cy="1268239"/>
          </a:xfrm>
          <a:prstGeom prst="rect">
            <a:avLst/>
          </a:prstGeom>
        </p:spPr>
      </p:pic>
      <p:pic>
        <p:nvPicPr>
          <p:cNvPr id="7" name="Picture 6">
            <a:extLst>
              <a:ext uri="{FF2B5EF4-FFF2-40B4-BE49-F238E27FC236}">
                <a16:creationId xmlns:a16="http://schemas.microsoft.com/office/drawing/2014/main" id="{18FF61F5-FCE0-2642-AF69-DF4D2EA6F021}"/>
              </a:ext>
            </a:extLst>
          </p:cNvPr>
          <p:cNvPicPr>
            <a:picLocks noChangeAspect="1"/>
          </p:cNvPicPr>
          <p:nvPr/>
        </p:nvPicPr>
        <p:blipFill>
          <a:blip r:embed="rId8"/>
          <a:stretch>
            <a:fillRect/>
          </a:stretch>
        </p:blipFill>
        <p:spPr>
          <a:xfrm>
            <a:off x="-3" y="3664531"/>
            <a:ext cx="11159067" cy="1608667"/>
          </a:xfrm>
          <a:prstGeom prst="rect">
            <a:avLst/>
          </a:prstGeom>
        </p:spPr>
      </p:pic>
      <p:pic>
        <p:nvPicPr>
          <p:cNvPr id="3" name="Picture 2">
            <a:extLst>
              <a:ext uri="{FF2B5EF4-FFF2-40B4-BE49-F238E27FC236}">
                <a16:creationId xmlns:a16="http://schemas.microsoft.com/office/drawing/2014/main" id="{1B3FE88C-DED7-8C4F-9C83-3E08693347B3}"/>
              </a:ext>
            </a:extLst>
          </p:cNvPr>
          <p:cNvPicPr>
            <a:picLocks noChangeAspect="1"/>
          </p:cNvPicPr>
          <p:nvPr/>
        </p:nvPicPr>
        <p:blipFill>
          <a:blip r:embed="rId9"/>
          <a:stretch>
            <a:fillRect/>
          </a:stretch>
        </p:blipFill>
        <p:spPr>
          <a:xfrm>
            <a:off x="948267" y="4374213"/>
            <a:ext cx="11243733" cy="999067"/>
          </a:xfrm>
          <a:prstGeom prst="rect">
            <a:avLst/>
          </a:prstGeom>
        </p:spPr>
      </p:pic>
      <p:pic>
        <p:nvPicPr>
          <p:cNvPr id="4" name="Picture 3">
            <a:extLst>
              <a:ext uri="{FF2B5EF4-FFF2-40B4-BE49-F238E27FC236}">
                <a16:creationId xmlns:a16="http://schemas.microsoft.com/office/drawing/2014/main" id="{4F61FEF4-5BE3-CA4F-916C-EAA4EC153691}"/>
              </a:ext>
            </a:extLst>
          </p:cNvPr>
          <p:cNvPicPr>
            <a:picLocks noChangeAspect="1"/>
          </p:cNvPicPr>
          <p:nvPr/>
        </p:nvPicPr>
        <p:blipFill>
          <a:blip r:embed="rId10"/>
          <a:stretch>
            <a:fillRect/>
          </a:stretch>
        </p:blipFill>
        <p:spPr>
          <a:xfrm>
            <a:off x="2455334" y="5223300"/>
            <a:ext cx="9736668" cy="1563459"/>
          </a:xfrm>
          <a:prstGeom prst="rect">
            <a:avLst/>
          </a:prstGeom>
        </p:spPr>
      </p:pic>
      <p:pic>
        <p:nvPicPr>
          <p:cNvPr id="16" name="Picture 15">
            <a:extLst>
              <a:ext uri="{FF2B5EF4-FFF2-40B4-BE49-F238E27FC236}">
                <a16:creationId xmlns:a16="http://schemas.microsoft.com/office/drawing/2014/main" id="{F676F298-3EF1-D840-BC76-5856DC887D38}"/>
              </a:ext>
            </a:extLst>
          </p:cNvPr>
          <p:cNvPicPr>
            <a:picLocks noChangeAspect="1"/>
          </p:cNvPicPr>
          <p:nvPr/>
        </p:nvPicPr>
        <p:blipFill>
          <a:blip r:embed="rId11"/>
          <a:stretch>
            <a:fillRect/>
          </a:stretch>
        </p:blipFill>
        <p:spPr>
          <a:xfrm>
            <a:off x="97615" y="5073416"/>
            <a:ext cx="8185772" cy="1779515"/>
          </a:xfrm>
          <a:prstGeom prst="rect">
            <a:avLst/>
          </a:prstGeom>
          <a:ln w="38100">
            <a:noFill/>
          </a:ln>
        </p:spPr>
      </p:pic>
      <p:sp>
        <p:nvSpPr>
          <p:cNvPr id="18" name="Rectangle 17">
            <a:extLst>
              <a:ext uri="{FF2B5EF4-FFF2-40B4-BE49-F238E27FC236}">
                <a16:creationId xmlns:a16="http://schemas.microsoft.com/office/drawing/2014/main" id="{95695878-21B0-B841-ADED-428CED4E694F}"/>
              </a:ext>
            </a:extLst>
          </p:cNvPr>
          <p:cNvSpPr/>
          <p:nvPr/>
        </p:nvSpPr>
        <p:spPr>
          <a:xfrm>
            <a:off x="0" y="-696044"/>
            <a:ext cx="12192000" cy="77790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Rounded Rectangle 18">
            <a:extLst>
              <a:ext uri="{FF2B5EF4-FFF2-40B4-BE49-F238E27FC236}">
                <a16:creationId xmlns:a16="http://schemas.microsoft.com/office/drawing/2014/main" id="{BDA9E118-3C16-424A-8A47-5735A0F1F3E6}"/>
              </a:ext>
            </a:extLst>
          </p:cNvPr>
          <p:cNvSpPr/>
          <p:nvPr/>
        </p:nvSpPr>
        <p:spPr>
          <a:xfrm>
            <a:off x="2357593" y="2210999"/>
            <a:ext cx="7194623" cy="2436003"/>
          </a:xfrm>
          <a:prstGeom prst="roundRect">
            <a:avLst/>
          </a:prstGeom>
          <a:solidFill>
            <a:schemeClr val="accent3"/>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19">
            <a:extLst>
              <a:ext uri="{FF2B5EF4-FFF2-40B4-BE49-F238E27FC236}">
                <a16:creationId xmlns:a16="http://schemas.microsoft.com/office/drawing/2014/main" id="{F61BC72D-F107-AD42-BBDA-7ACB43D35297}"/>
              </a:ext>
            </a:extLst>
          </p:cNvPr>
          <p:cNvSpPr txBox="1"/>
          <p:nvPr/>
        </p:nvSpPr>
        <p:spPr>
          <a:xfrm>
            <a:off x="2455331" y="2667472"/>
            <a:ext cx="7127348" cy="1569660"/>
          </a:xfrm>
          <a:prstGeom prst="rect">
            <a:avLst/>
          </a:prstGeom>
          <a:noFill/>
        </p:spPr>
        <p:txBody>
          <a:bodyPr wrap="square" rtlCol="0">
            <a:spAutoFit/>
          </a:bodyPr>
          <a:lstStyle/>
          <a:p>
            <a:r>
              <a:rPr lang="en-GB" sz="3200" dirty="0">
                <a:latin typeface="Calibri" panose="020F0502020204030204" pitchFamily="34" charset="0"/>
                <a:cs typeface="Calibri" panose="020F0502020204030204" pitchFamily="34" charset="0"/>
              </a:rPr>
              <a:t> Lots of promising algorithms </a:t>
            </a:r>
          </a:p>
          <a:p>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But what makes a good one?</a:t>
            </a:r>
          </a:p>
        </p:txBody>
      </p:sp>
    </p:spTree>
    <p:extLst>
      <p:ext uri="{BB962C8B-B14F-4D97-AF65-F5344CB8AC3E}">
        <p14:creationId xmlns:p14="http://schemas.microsoft.com/office/powerpoint/2010/main" val="4118862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Overview</a:t>
            </a:r>
            <a:endParaRPr lang="en-US" sz="4000" dirty="0">
              <a:solidFill>
                <a:schemeClr val="bg1"/>
              </a:solidFill>
            </a:endParaRPr>
          </a:p>
        </p:txBody>
      </p:sp>
      <p:sp>
        <p:nvSpPr>
          <p:cNvPr id="9" name="TextBox 8">
            <a:extLst>
              <a:ext uri="{FF2B5EF4-FFF2-40B4-BE49-F238E27FC236}">
                <a16:creationId xmlns:a16="http://schemas.microsoft.com/office/drawing/2014/main" id="{CAB03DF8-6B4B-5745-B603-DF3528438C63}"/>
              </a:ext>
            </a:extLst>
          </p:cNvPr>
          <p:cNvSpPr txBox="1"/>
          <p:nvPr/>
        </p:nvSpPr>
        <p:spPr>
          <a:xfrm>
            <a:off x="459346" y="1590741"/>
            <a:ext cx="10716654" cy="6001643"/>
          </a:xfrm>
          <a:prstGeom prst="rect">
            <a:avLst/>
          </a:prstGeom>
          <a:noFill/>
        </p:spPr>
        <p:txBody>
          <a:bodyPr wrap="square" rtlCol="0">
            <a:spAutoFit/>
          </a:bodyPr>
          <a:lstStyle/>
          <a:p>
            <a:endParaRPr lang="en-GB" sz="2400" dirty="0">
              <a:latin typeface="Calibri" panose="020F0502020204030204" pitchFamily="34" charset="0"/>
              <a:cs typeface="Calibri" panose="020F0502020204030204" pitchFamily="34" charset="0"/>
            </a:endParaRPr>
          </a:p>
          <a:p>
            <a:r>
              <a:rPr lang="en-GB" sz="2400" dirty="0">
                <a:solidFill>
                  <a:srgbClr val="0F8080"/>
                </a:solidFill>
                <a:latin typeface="Calibri" panose="020F0502020204030204" pitchFamily="34" charset="0"/>
                <a:cs typeface="Calibri" panose="020F0502020204030204" pitchFamily="34" charset="0"/>
              </a:rPr>
              <a:t>Part 1: What are variational quantum algorithms (VQAs) and why use them.</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Motivation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What are variational quantum algorithms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Example uses </a:t>
            </a: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Part 2:  Ingredients for a successful VQA. </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err="1">
                <a:latin typeface="Calibri" panose="020F0502020204030204" pitchFamily="34" charset="0"/>
                <a:cs typeface="Calibri" panose="020F0502020204030204" pitchFamily="34" charset="0"/>
              </a:rPr>
              <a:t>Expressibility</a:t>
            </a:r>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Trainability</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0941C5D-B48E-A747-BFD6-AF468E647E3E}"/>
              </a:ext>
            </a:extLst>
          </p:cNvPr>
          <p:cNvPicPr>
            <a:picLocks noChangeAspect="1"/>
          </p:cNvPicPr>
          <p:nvPr/>
        </p:nvPicPr>
        <p:blipFill rotWithShape="1">
          <a:blip r:embed="rId3"/>
          <a:srcRect l="5585"/>
          <a:stretch/>
        </p:blipFill>
        <p:spPr>
          <a:xfrm>
            <a:off x="7660951" y="3289046"/>
            <a:ext cx="2192435" cy="1341846"/>
          </a:xfrm>
          <a:prstGeom prst="rect">
            <a:avLst/>
          </a:prstGeom>
        </p:spPr>
      </p:pic>
      <p:pic>
        <p:nvPicPr>
          <p:cNvPr id="15" name="Picture 14" descr="A picture containing cage&#10;&#10;Description automatically generated">
            <a:extLst>
              <a:ext uri="{FF2B5EF4-FFF2-40B4-BE49-F238E27FC236}">
                <a16:creationId xmlns:a16="http://schemas.microsoft.com/office/drawing/2014/main" id="{E9799D12-E4AB-B641-A7AF-1F8EADFEF76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271608" y="2249629"/>
            <a:ext cx="1121260" cy="1710340"/>
          </a:xfrm>
          <a:prstGeom prst="rect">
            <a:avLst/>
          </a:prstGeom>
        </p:spPr>
      </p:pic>
      <p:pic>
        <p:nvPicPr>
          <p:cNvPr id="17" name="Picture 4" descr="Rolling Hills | Livermore, CA This picture won the photo of … | Flickr">
            <a:extLst>
              <a:ext uri="{FF2B5EF4-FFF2-40B4-BE49-F238E27FC236}">
                <a16:creationId xmlns:a16="http://schemas.microsoft.com/office/drawing/2014/main" id="{A1908522-ED8C-EC4F-8120-9936EDE801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955" y="4948942"/>
            <a:ext cx="2859062" cy="14295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CA08BA0-DE1E-9B4D-8098-A03D2A65C323}"/>
              </a:ext>
            </a:extLst>
          </p:cNvPr>
          <p:cNvPicPr>
            <a:picLocks noChangeAspect="1"/>
          </p:cNvPicPr>
          <p:nvPr/>
        </p:nvPicPr>
        <p:blipFill>
          <a:blip r:embed="rId7"/>
          <a:stretch>
            <a:fillRect/>
          </a:stretch>
        </p:blipFill>
        <p:spPr>
          <a:xfrm>
            <a:off x="9505671" y="4948942"/>
            <a:ext cx="2226983" cy="1479236"/>
          </a:xfrm>
          <a:prstGeom prst="rect">
            <a:avLst/>
          </a:prstGeom>
        </p:spPr>
      </p:pic>
    </p:spTree>
    <p:extLst>
      <p:ext uri="{BB962C8B-B14F-4D97-AF65-F5344CB8AC3E}">
        <p14:creationId xmlns:p14="http://schemas.microsoft.com/office/powerpoint/2010/main" val="2707923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Overview</a:t>
            </a:r>
            <a:endParaRPr lang="en-US" sz="4000" dirty="0">
              <a:solidFill>
                <a:schemeClr val="bg1"/>
              </a:solidFill>
            </a:endParaRPr>
          </a:p>
        </p:txBody>
      </p:sp>
      <p:sp>
        <p:nvSpPr>
          <p:cNvPr id="9" name="TextBox 8">
            <a:extLst>
              <a:ext uri="{FF2B5EF4-FFF2-40B4-BE49-F238E27FC236}">
                <a16:creationId xmlns:a16="http://schemas.microsoft.com/office/drawing/2014/main" id="{CAB03DF8-6B4B-5745-B603-DF3528438C63}"/>
              </a:ext>
            </a:extLst>
          </p:cNvPr>
          <p:cNvSpPr txBox="1"/>
          <p:nvPr/>
        </p:nvSpPr>
        <p:spPr>
          <a:xfrm>
            <a:off x="459346" y="1590741"/>
            <a:ext cx="10716654" cy="6001643"/>
          </a:xfrm>
          <a:prstGeom prst="rect">
            <a:avLst/>
          </a:prstGeom>
          <a:noFill/>
        </p:spPr>
        <p:txBody>
          <a:bodyPr wrap="square" rtlCol="0">
            <a:spAutoFit/>
          </a:bodyPr>
          <a:lstStyle/>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Part 1: What are variational quantum algorithms (VQAs) and why use them.</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Motivation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What are variational quantum algorithms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Example uses </a:t>
            </a:r>
          </a:p>
          <a:p>
            <a:pPr marL="342900" indent="-342900">
              <a:buFont typeface="Arial" panose="020B0604020202020204" pitchFamily="34" charset="0"/>
              <a:buChar char="•"/>
            </a:pPr>
            <a:endParaRPr lang="en-GB" sz="2400" dirty="0">
              <a:solidFill>
                <a:srgbClr val="80003F"/>
              </a:solidFill>
              <a:latin typeface="Calibri" panose="020F0502020204030204" pitchFamily="34" charset="0"/>
              <a:cs typeface="Calibri" panose="020F0502020204030204" pitchFamily="34" charset="0"/>
            </a:endParaRPr>
          </a:p>
          <a:p>
            <a:r>
              <a:rPr lang="en-GB" sz="2400" dirty="0">
                <a:solidFill>
                  <a:srgbClr val="80003F"/>
                </a:solidFill>
                <a:latin typeface="Calibri" panose="020F0502020204030204" pitchFamily="34" charset="0"/>
                <a:cs typeface="Calibri" panose="020F0502020204030204" pitchFamily="34" charset="0"/>
              </a:rPr>
              <a:t>Part 2:  Ingredients for a successful VQA. </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err="1">
                <a:latin typeface="Calibri" panose="020F0502020204030204" pitchFamily="34" charset="0"/>
                <a:cs typeface="Calibri" panose="020F0502020204030204" pitchFamily="34" charset="0"/>
              </a:rPr>
              <a:t>Expressibility</a:t>
            </a:r>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Trainability</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7AD5AF80-126A-9647-AA56-ED2E7CE9EF44}"/>
              </a:ext>
            </a:extLst>
          </p:cNvPr>
          <p:cNvPicPr>
            <a:picLocks noChangeAspect="1"/>
          </p:cNvPicPr>
          <p:nvPr/>
        </p:nvPicPr>
        <p:blipFill rotWithShape="1">
          <a:blip r:embed="rId3"/>
          <a:srcRect l="5585"/>
          <a:stretch/>
        </p:blipFill>
        <p:spPr>
          <a:xfrm>
            <a:off x="7660951" y="3289046"/>
            <a:ext cx="2192435" cy="1341846"/>
          </a:xfrm>
          <a:prstGeom prst="rect">
            <a:avLst/>
          </a:prstGeom>
        </p:spPr>
      </p:pic>
      <p:pic>
        <p:nvPicPr>
          <p:cNvPr id="13" name="Picture 12" descr="A picture containing cage&#10;&#10;Description automatically generated">
            <a:extLst>
              <a:ext uri="{FF2B5EF4-FFF2-40B4-BE49-F238E27FC236}">
                <a16:creationId xmlns:a16="http://schemas.microsoft.com/office/drawing/2014/main" id="{B1CEBD73-0A43-CF47-BC92-7A5FF7363E6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271608" y="2249629"/>
            <a:ext cx="1121260" cy="1710340"/>
          </a:xfrm>
          <a:prstGeom prst="rect">
            <a:avLst/>
          </a:prstGeom>
        </p:spPr>
      </p:pic>
      <p:pic>
        <p:nvPicPr>
          <p:cNvPr id="15" name="Picture 4" descr="Rolling Hills | Livermore, CA This picture won the photo of … | Flickr">
            <a:extLst>
              <a:ext uri="{FF2B5EF4-FFF2-40B4-BE49-F238E27FC236}">
                <a16:creationId xmlns:a16="http://schemas.microsoft.com/office/drawing/2014/main" id="{1872064C-C00C-AD4B-A409-A479E210D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955" y="4948942"/>
            <a:ext cx="2859062" cy="14295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1CCE4BE-5E66-D449-A7D2-29BA4FACDDD7}"/>
              </a:ext>
            </a:extLst>
          </p:cNvPr>
          <p:cNvPicPr>
            <a:picLocks noChangeAspect="1"/>
          </p:cNvPicPr>
          <p:nvPr/>
        </p:nvPicPr>
        <p:blipFill>
          <a:blip r:embed="rId7"/>
          <a:stretch>
            <a:fillRect/>
          </a:stretch>
        </p:blipFill>
        <p:spPr>
          <a:xfrm>
            <a:off x="9505671" y="4948942"/>
            <a:ext cx="2226983" cy="1479236"/>
          </a:xfrm>
          <a:prstGeom prst="rect">
            <a:avLst/>
          </a:prstGeom>
        </p:spPr>
      </p:pic>
    </p:spTree>
    <p:extLst>
      <p:ext uri="{BB962C8B-B14F-4D97-AF65-F5344CB8AC3E}">
        <p14:creationId xmlns:p14="http://schemas.microsoft.com/office/powerpoint/2010/main" val="6515829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FFF7D68-2D4F-9546-8E83-F1551B465E04}"/>
              </a:ext>
            </a:extLst>
          </p:cNvPr>
          <p:cNvSpPr txBox="1">
            <a:spLocks/>
          </p:cNvSpPr>
          <p:nvPr/>
        </p:nvSpPr>
        <p:spPr>
          <a:xfrm>
            <a:off x="609600" y="439013"/>
            <a:ext cx="10337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GB" sz="3200" b="0" dirty="0">
                <a:solidFill>
                  <a:prstClr val="white"/>
                </a:solidFill>
                <a:latin typeface="Calibri Light" panose="020F0302020204030204"/>
              </a:rPr>
              <a:t>Ingredients of an effective variational quantum algorithm</a:t>
            </a:r>
            <a:endParaRPr lang="en-US" sz="3200" b="0" dirty="0">
              <a:solidFill>
                <a:schemeClr val="bg1"/>
              </a:solidFill>
              <a:latin typeface="Calibri Light" panose="020F0302020204030204" pitchFamily="34" charset="0"/>
              <a:cs typeface="Calibri Light" panose="020F0302020204030204" pitchFamily="34" charset="0"/>
            </a:endParaRPr>
          </a:p>
        </p:txBody>
      </p:sp>
      <p:sp>
        <p:nvSpPr>
          <p:cNvPr id="74" name="Text Placeholder 2">
            <a:extLst>
              <a:ext uri="{FF2B5EF4-FFF2-40B4-BE49-F238E27FC236}">
                <a16:creationId xmlns:a16="http://schemas.microsoft.com/office/drawing/2014/main" id="{7662B0E8-EB97-1648-AA6B-93C7EA881777}"/>
              </a:ext>
            </a:extLst>
          </p:cNvPr>
          <p:cNvSpPr txBox="1">
            <a:spLocks/>
          </p:cNvSpPr>
          <p:nvPr/>
        </p:nvSpPr>
        <p:spPr>
          <a:xfrm>
            <a:off x="74611" y="2974068"/>
            <a:ext cx="11754693" cy="454286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11112"/>
            <a:endParaRPr lang="en-US" sz="2000" i="1" dirty="0">
              <a:solidFill>
                <a:schemeClr val="tx1"/>
              </a:solidFill>
              <a:latin typeface="Calibri" panose="020F0502020204030204" pitchFamily="34" charset="0"/>
              <a:cs typeface="Calibri" panose="020F0502020204030204" pitchFamily="34" charset="0"/>
            </a:endParaRPr>
          </a:p>
          <a:p>
            <a:pPr marL="14816"/>
            <a:endParaRPr lang="en-US" sz="2000" dirty="0">
              <a:solidFill>
                <a:schemeClr val="tx1"/>
              </a:solidFill>
              <a:latin typeface="Calibri" panose="020F0502020204030204" pitchFamily="34" charset="0"/>
              <a:cs typeface="Calibri" panose="020F0502020204030204" pitchFamily="34" charset="0"/>
            </a:endParaRPr>
          </a:p>
          <a:p>
            <a:pPr marL="14816"/>
            <a:endParaRPr lang="en-US" sz="2000" i="1" dirty="0">
              <a:solidFill>
                <a:schemeClr val="tx1"/>
              </a:solidFill>
              <a:latin typeface="Calibri" panose="020F0502020204030204" pitchFamily="34" charset="0"/>
              <a:cs typeface="Calibri" panose="020F0502020204030204" pitchFamily="34" charset="0"/>
            </a:endParaRPr>
          </a:p>
          <a:p>
            <a:pPr marL="14816"/>
            <a:endParaRPr lang="en-US" sz="2000" i="1" dirty="0">
              <a:solidFill>
                <a:schemeClr val="tx1"/>
              </a:solidFill>
              <a:latin typeface="Calibri" panose="020F0502020204030204" pitchFamily="34" charset="0"/>
              <a:cs typeface="Calibri" panose="020F0502020204030204" pitchFamily="34" charset="0"/>
            </a:endParaRPr>
          </a:p>
          <a:p>
            <a:pPr marL="14816"/>
            <a:endParaRPr lang="en-US" sz="2000" i="1" dirty="0">
              <a:solidFill>
                <a:schemeClr val="tx1"/>
              </a:solidFill>
              <a:latin typeface="Calibri" panose="020F0502020204030204" pitchFamily="34" charset="0"/>
              <a:cs typeface="Calibri" panose="020F0502020204030204" pitchFamily="34" charset="0"/>
            </a:endParaRPr>
          </a:p>
          <a:p>
            <a:pPr marL="14816"/>
            <a:endParaRPr lang="en-US" sz="2000" i="1" dirty="0">
              <a:solidFill>
                <a:schemeClr val="tx1"/>
              </a:solidFill>
              <a:latin typeface="Calibri" panose="020F0502020204030204" pitchFamily="34" charset="0"/>
              <a:cs typeface="Calibri" panose="020F0502020204030204" pitchFamily="34" charset="0"/>
            </a:endParaRPr>
          </a:p>
          <a:p>
            <a:pPr marL="14816"/>
            <a:endParaRPr lang="en-GB" sz="2000" i="1" dirty="0">
              <a:solidFill>
                <a:schemeClr val="tx1"/>
              </a:solidFill>
              <a:latin typeface="Calibri" panose="020F0502020204030204" pitchFamily="34" charset="0"/>
              <a:cs typeface="Calibri" panose="020F0502020204030204" pitchFamily="34" charset="0"/>
            </a:endParaRPr>
          </a:p>
          <a:p>
            <a:pPr marL="11112"/>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000" dirty="0">
              <a:solidFill>
                <a:schemeClr val="tx1"/>
              </a:solidFill>
              <a:latin typeface="Calibri" panose="020F0502020204030204" pitchFamily="34" charset="0"/>
              <a:cs typeface="Calibri" panose="020F0502020204030204" pitchFamily="34" charset="0"/>
            </a:endParaRPr>
          </a:p>
          <a:p>
            <a:endParaRPr lang="en-US" sz="2000" dirty="0">
              <a:solidFill>
                <a:schemeClr val="tx1"/>
              </a:solidFill>
              <a:latin typeface="Calibri" panose="020F0502020204030204" pitchFamily="34" charset="0"/>
              <a:cs typeface="Calibri" panose="020F0502020204030204" pitchFamily="34" charset="0"/>
            </a:endParaRPr>
          </a:p>
          <a:p>
            <a:endParaRPr lang="en-US" sz="2000" dirty="0">
              <a:solidFill>
                <a:schemeClr val="tx1"/>
              </a:solidFill>
              <a:latin typeface="Calibri" panose="020F0502020204030204" pitchFamily="34" charset="0"/>
              <a:cs typeface="Calibri" panose="020F0502020204030204" pitchFamily="34" charset="0"/>
            </a:endParaRPr>
          </a:p>
          <a:p>
            <a:endParaRPr lang="en-US" sz="2000" dirty="0">
              <a:solidFill>
                <a:schemeClr val="tx1"/>
              </a:solidFill>
              <a:latin typeface="Calibri" panose="020F0502020204030204" pitchFamily="34" charset="0"/>
              <a:cs typeface="Calibri" panose="020F0502020204030204" pitchFamily="34" charset="0"/>
            </a:endParaRPr>
          </a:p>
        </p:txBody>
      </p:sp>
      <p:sp>
        <p:nvSpPr>
          <p:cNvPr id="40" name="Text Placeholder 2">
            <a:extLst>
              <a:ext uri="{FF2B5EF4-FFF2-40B4-BE49-F238E27FC236}">
                <a16:creationId xmlns:a16="http://schemas.microsoft.com/office/drawing/2014/main" id="{78BBCD8A-EEA4-0A4B-909F-BE848C848F74}"/>
              </a:ext>
            </a:extLst>
          </p:cNvPr>
          <p:cNvSpPr txBox="1">
            <a:spLocks/>
          </p:cNvSpPr>
          <p:nvPr/>
        </p:nvSpPr>
        <p:spPr>
          <a:xfrm>
            <a:off x="311024" y="977837"/>
            <a:ext cx="10972800" cy="601079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solidFill>
                  <a:schemeClr val="tx1"/>
                </a:solidFill>
                <a:latin typeface="Calibri" panose="020F0502020204030204" pitchFamily="34" charset="0"/>
                <a:cs typeface="Calibri" panose="020F0502020204030204" pitchFamily="34" charset="0"/>
              </a:rPr>
              <a:t>Consider cost functions of the form:</a:t>
            </a: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14816"/>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solidFill>
                <a:schemeClr val="tx1"/>
              </a:solidFill>
              <a:latin typeface="Calibri" panose="020F0502020204030204" pitchFamily="34" charset="0"/>
              <a:cs typeface="Calibri" panose="020F0502020204030204" pitchFamily="34" charset="0"/>
            </a:endParaRPr>
          </a:p>
          <a:p>
            <a:pPr marL="14816"/>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p:txBody>
      </p:sp>
      <p:pic>
        <p:nvPicPr>
          <p:cNvPr id="85" name="Picture 84">
            <a:extLst>
              <a:ext uri="{FF2B5EF4-FFF2-40B4-BE49-F238E27FC236}">
                <a16:creationId xmlns:a16="http://schemas.microsoft.com/office/drawing/2014/main" id="{6FCD5E6E-0E15-3B45-87A8-1FD0B5912EDF}"/>
              </a:ext>
            </a:extLst>
          </p:cNvPr>
          <p:cNvPicPr>
            <a:picLocks noChangeAspect="1"/>
          </p:cNvPicPr>
          <p:nvPr/>
        </p:nvPicPr>
        <p:blipFill>
          <a:blip r:embed="rId3"/>
          <a:stretch>
            <a:fillRect/>
          </a:stretch>
        </p:blipFill>
        <p:spPr>
          <a:xfrm>
            <a:off x="4904767" y="1789898"/>
            <a:ext cx="3183467" cy="321733"/>
          </a:xfrm>
          <a:prstGeom prst="rect">
            <a:avLst/>
          </a:prstGeom>
        </p:spPr>
      </p:pic>
      <p:sp>
        <p:nvSpPr>
          <p:cNvPr id="87" name="TextBox 86">
            <a:extLst>
              <a:ext uri="{FF2B5EF4-FFF2-40B4-BE49-F238E27FC236}">
                <a16:creationId xmlns:a16="http://schemas.microsoft.com/office/drawing/2014/main" id="{ED9D1A51-68D3-9C4E-A8DF-FC94B7913251}"/>
              </a:ext>
            </a:extLst>
          </p:cNvPr>
          <p:cNvSpPr txBox="1"/>
          <p:nvPr/>
        </p:nvSpPr>
        <p:spPr>
          <a:xfrm>
            <a:off x="4904767" y="2338155"/>
            <a:ext cx="1444283" cy="420564"/>
          </a:xfrm>
          <a:prstGeom prst="rect">
            <a:avLst/>
          </a:prstGeom>
          <a:noFill/>
        </p:spPr>
        <p:txBody>
          <a:bodyPr wrap="square" rtlCol="0">
            <a:spAutoFit/>
          </a:bodyPr>
          <a:lstStyle/>
          <a:p>
            <a:r>
              <a:rPr lang="en-GB" sz="2133" dirty="0">
                <a:solidFill>
                  <a:srgbClr val="0F8080"/>
                </a:solidFill>
                <a:latin typeface="Calibri" panose="020F0502020204030204" pitchFamily="34" charset="0"/>
                <a:cs typeface="Calibri" panose="020F0502020204030204" pitchFamily="34" charset="0"/>
              </a:rPr>
              <a:t>Initial state</a:t>
            </a:r>
          </a:p>
        </p:txBody>
      </p:sp>
      <p:sp>
        <p:nvSpPr>
          <p:cNvPr id="89" name="TextBox 88">
            <a:extLst>
              <a:ext uri="{FF2B5EF4-FFF2-40B4-BE49-F238E27FC236}">
                <a16:creationId xmlns:a16="http://schemas.microsoft.com/office/drawing/2014/main" id="{EB8BE506-D6D2-8643-B491-3A3015188868}"/>
              </a:ext>
            </a:extLst>
          </p:cNvPr>
          <p:cNvSpPr txBox="1"/>
          <p:nvPr/>
        </p:nvSpPr>
        <p:spPr>
          <a:xfrm>
            <a:off x="7777022" y="2588445"/>
            <a:ext cx="2376771" cy="748795"/>
          </a:xfrm>
          <a:prstGeom prst="rect">
            <a:avLst/>
          </a:prstGeom>
          <a:noFill/>
        </p:spPr>
        <p:txBody>
          <a:bodyPr wrap="square" rtlCol="0">
            <a:spAutoFit/>
          </a:bodyPr>
          <a:lstStyle/>
          <a:p>
            <a:pPr algn="ctr"/>
            <a:r>
              <a:rPr lang="en-GB" sz="2133" dirty="0">
                <a:solidFill>
                  <a:srgbClr val="800080"/>
                </a:solidFill>
                <a:latin typeface="Calibri" panose="020F0502020204030204" pitchFamily="34" charset="0"/>
                <a:cs typeface="Calibri" panose="020F0502020204030204" pitchFamily="34" charset="0"/>
              </a:rPr>
              <a:t>Measurement Operator</a:t>
            </a:r>
          </a:p>
        </p:txBody>
      </p:sp>
      <p:cxnSp>
        <p:nvCxnSpPr>
          <p:cNvPr id="90" name="Straight Arrow Connector 89">
            <a:extLst>
              <a:ext uri="{FF2B5EF4-FFF2-40B4-BE49-F238E27FC236}">
                <a16:creationId xmlns:a16="http://schemas.microsoft.com/office/drawing/2014/main" id="{4EE251AD-A535-6A42-8465-A3C2375F2BFF}"/>
              </a:ext>
            </a:extLst>
          </p:cNvPr>
          <p:cNvCxnSpPr>
            <a:cxnSpLocks/>
          </p:cNvCxnSpPr>
          <p:nvPr/>
        </p:nvCxnSpPr>
        <p:spPr>
          <a:xfrm flipH="1" flipV="1">
            <a:off x="7038085" y="2155561"/>
            <a:ext cx="976271" cy="639081"/>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EF1D2C2F-FE6C-2241-8BE0-30D0DC984BE9}"/>
              </a:ext>
            </a:extLst>
          </p:cNvPr>
          <p:cNvCxnSpPr>
            <a:cxnSpLocks/>
          </p:cNvCxnSpPr>
          <p:nvPr/>
        </p:nvCxnSpPr>
        <p:spPr>
          <a:xfrm flipV="1">
            <a:off x="5593803" y="2181025"/>
            <a:ext cx="333217" cy="216029"/>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0117F8B5-68CD-274D-872F-1EFA9D016643}"/>
              </a:ext>
            </a:extLst>
          </p:cNvPr>
          <p:cNvPicPr>
            <a:picLocks noChangeAspect="1"/>
          </p:cNvPicPr>
          <p:nvPr/>
        </p:nvPicPr>
        <p:blipFill rotWithShape="1">
          <a:blip r:embed="rId4"/>
          <a:srcRect l="5585"/>
          <a:stretch/>
        </p:blipFill>
        <p:spPr>
          <a:xfrm>
            <a:off x="5339221" y="3911908"/>
            <a:ext cx="2923247" cy="1789128"/>
          </a:xfrm>
          <a:prstGeom prst="rect">
            <a:avLst/>
          </a:prstGeom>
        </p:spPr>
      </p:pic>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E07F56FB-0DBC-FF40-8ED4-46D7FDBF06F3}"/>
                  </a:ext>
                </a:extLst>
              </p:cNvPr>
              <p:cNvSpPr txBox="1"/>
              <p:nvPr/>
            </p:nvSpPr>
            <p:spPr>
              <a:xfrm>
                <a:off x="5554400" y="4053055"/>
                <a:ext cx="388568" cy="2974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33" i="1">
                              <a:latin typeface="Cambria Math" panose="02040503050406030204" pitchFamily="18" charset="0"/>
                              <a:cs typeface="Calibri" panose="020F0502020204030204" pitchFamily="34" charset="0"/>
                            </a:rPr>
                          </m:ctrlPr>
                        </m:sSubPr>
                        <m:e>
                          <m:r>
                            <a:rPr lang="en-GB" sz="1333" i="1">
                              <a:latin typeface="Cambria Math" panose="02040503050406030204" pitchFamily="18" charset="0"/>
                              <a:cs typeface="Calibri" panose="020F0502020204030204" pitchFamily="34" charset="0"/>
                            </a:rPr>
                            <m:t>𝜃</m:t>
                          </m:r>
                        </m:e>
                        <m:sub>
                          <m:r>
                            <a:rPr lang="en-GB" sz="1333" i="1">
                              <a:latin typeface="Cambria Math" panose="02040503050406030204" pitchFamily="18" charset="0"/>
                              <a:cs typeface="Calibri" panose="020F0502020204030204" pitchFamily="34" charset="0"/>
                            </a:rPr>
                            <m:t>1</m:t>
                          </m:r>
                        </m:sub>
                      </m:sSub>
                    </m:oMath>
                  </m:oMathPara>
                </a14:m>
                <a:endParaRPr lang="en-GB" sz="1333"/>
              </a:p>
            </p:txBody>
          </p:sp>
        </mc:Choice>
        <mc:Fallback xmlns="">
          <p:sp>
            <p:nvSpPr>
              <p:cNvPr id="98" name="TextBox 97">
                <a:extLst>
                  <a:ext uri="{FF2B5EF4-FFF2-40B4-BE49-F238E27FC236}">
                    <a16:creationId xmlns:a16="http://schemas.microsoft.com/office/drawing/2014/main" id="{E07F56FB-0DBC-FF40-8ED4-46D7FDBF06F3}"/>
                  </a:ext>
                </a:extLst>
              </p:cNvPr>
              <p:cNvSpPr txBox="1">
                <a:spLocks noRot="1" noChangeAspect="1" noMove="1" noResize="1" noEditPoints="1" noAdjustHandles="1" noChangeArrowheads="1" noChangeShapeType="1" noTextEdit="1"/>
              </p:cNvSpPr>
              <p:nvPr/>
            </p:nvSpPr>
            <p:spPr>
              <a:xfrm>
                <a:off x="5554400" y="4053055"/>
                <a:ext cx="388568" cy="2974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2A0DA95B-E529-BA47-B430-ACD92252BBFE}"/>
                  </a:ext>
                </a:extLst>
              </p:cNvPr>
              <p:cNvSpPr txBox="1"/>
              <p:nvPr/>
            </p:nvSpPr>
            <p:spPr>
              <a:xfrm>
                <a:off x="6119574" y="4964366"/>
                <a:ext cx="392543" cy="2974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33" i="1">
                              <a:latin typeface="Cambria Math" panose="02040503050406030204" pitchFamily="18" charset="0"/>
                              <a:cs typeface="Calibri" panose="020F0502020204030204" pitchFamily="34" charset="0"/>
                            </a:rPr>
                          </m:ctrlPr>
                        </m:sSubPr>
                        <m:e>
                          <m:r>
                            <a:rPr lang="en-GB" sz="1333" i="1">
                              <a:latin typeface="Cambria Math" panose="02040503050406030204" pitchFamily="18" charset="0"/>
                              <a:cs typeface="Calibri" panose="020F0502020204030204" pitchFamily="34" charset="0"/>
                            </a:rPr>
                            <m:t>𝜃</m:t>
                          </m:r>
                        </m:e>
                        <m:sub>
                          <m:r>
                            <a:rPr lang="en-GB" sz="1333" i="1">
                              <a:latin typeface="Cambria Math" panose="02040503050406030204" pitchFamily="18" charset="0"/>
                              <a:cs typeface="Calibri" panose="020F0502020204030204" pitchFamily="34" charset="0"/>
                            </a:rPr>
                            <m:t>3</m:t>
                          </m:r>
                        </m:sub>
                      </m:sSub>
                    </m:oMath>
                  </m:oMathPara>
                </a14:m>
                <a:endParaRPr lang="en-GB" sz="1333"/>
              </a:p>
            </p:txBody>
          </p:sp>
        </mc:Choice>
        <mc:Fallback xmlns="">
          <p:sp>
            <p:nvSpPr>
              <p:cNvPr id="99" name="TextBox 98">
                <a:extLst>
                  <a:ext uri="{FF2B5EF4-FFF2-40B4-BE49-F238E27FC236}">
                    <a16:creationId xmlns:a16="http://schemas.microsoft.com/office/drawing/2014/main" id="{2A0DA95B-E529-BA47-B430-ACD92252BBFE}"/>
                  </a:ext>
                </a:extLst>
              </p:cNvPr>
              <p:cNvSpPr txBox="1">
                <a:spLocks noRot="1" noChangeAspect="1" noMove="1" noResize="1" noEditPoints="1" noAdjustHandles="1" noChangeArrowheads="1" noChangeShapeType="1" noTextEdit="1"/>
              </p:cNvSpPr>
              <p:nvPr/>
            </p:nvSpPr>
            <p:spPr>
              <a:xfrm>
                <a:off x="6119574" y="4964366"/>
                <a:ext cx="392543" cy="2974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6EE4D2C-9A0D-2A49-9314-3EDA2FE2BCAF}"/>
                  </a:ext>
                </a:extLst>
              </p:cNvPr>
              <p:cNvSpPr txBox="1"/>
              <p:nvPr/>
            </p:nvSpPr>
            <p:spPr>
              <a:xfrm>
                <a:off x="5554401" y="5160775"/>
                <a:ext cx="392543" cy="2974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33" i="1">
                              <a:latin typeface="Cambria Math" panose="02040503050406030204" pitchFamily="18" charset="0"/>
                              <a:cs typeface="Calibri" panose="020F0502020204030204" pitchFamily="34" charset="0"/>
                            </a:rPr>
                          </m:ctrlPr>
                        </m:sSubPr>
                        <m:e>
                          <m:r>
                            <a:rPr lang="en-GB" sz="1333" i="1">
                              <a:latin typeface="Cambria Math" panose="02040503050406030204" pitchFamily="18" charset="0"/>
                              <a:cs typeface="Calibri" panose="020F0502020204030204" pitchFamily="34" charset="0"/>
                            </a:rPr>
                            <m:t>𝜃</m:t>
                          </m:r>
                        </m:e>
                        <m:sub>
                          <m:r>
                            <a:rPr lang="en-GB" sz="1333" i="1">
                              <a:latin typeface="Cambria Math" panose="02040503050406030204" pitchFamily="18" charset="0"/>
                              <a:cs typeface="Calibri" panose="020F0502020204030204" pitchFamily="34" charset="0"/>
                            </a:rPr>
                            <m:t>2</m:t>
                          </m:r>
                        </m:sub>
                      </m:sSub>
                    </m:oMath>
                  </m:oMathPara>
                </a14:m>
                <a:endParaRPr lang="en-GB" sz="1333"/>
              </a:p>
            </p:txBody>
          </p:sp>
        </mc:Choice>
        <mc:Fallback xmlns="">
          <p:sp>
            <p:nvSpPr>
              <p:cNvPr id="100" name="TextBox 99">
                <a:extLst>
                  <a:ext uri="{FF2B5EF4-FFF2-40B4-BE49-F238E27FC236}">
                    <a16:creationId xmlns:a16="http://schemas.microsoft.com/office/drawing/2014/main" id="{F6EE4D2C-9A0D-2A49-9314-3EDA2FE2BCAF}"/>
                  </a:ext>
                </a:extLst>
              </p:cNvPr>
              <p:cNvSpPr txBox="1">
                <a:spLocks noRot="1" noChangeAspect="1" noMove="1" noResize="1" noEditPoints="1" noAdjustHandles="1" noChangeArrowheads="1" noChangeShapeType="1" noTextEdit="1"/>
              </p:cNvSpPr>
              <p:nvPr/>
            </p:nvSpPr>
            <p:spPr>
              <a:xfrm>
                <a:off x="5554401" y="5160775"/>
                <a:ext cx="392543" cy="2974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1D8BF6B7-2467-1A4E-962E-7970767B708B}"/>
                  </a:ext>
                </a:extLst>
              </p:cNvPr>
              <p:cNvSpPr txBox="1"/>
              <p:nvPr/>
            </p:nvSpPr>
            <p:spPr>
              <a:xfrm>
                <a:off x="7085782" y="4230016"/>
                <a:ext cx="388568" cy="2974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33" i="1">
                              <a:latin typeface="Cambria Math" panose="02040503050406030204" pitchFamily="18" charset="0"/>
                              <a:cs typeface="Calibri" panose="020F0502020204030204" pitchFamily="34" charset="0"/>
                            </a:rPr>
                          </m:ctrlPr>
                        </m:sSubPr>
                        <m:e>
                          <m:r>
                            <a:rPr lang="en-GB" sz="1333" i="1">
                              <a:latin typeface="Cambria Math" panose="02040503050406030204" pitchFamily="18" charset="0"/>
                              <a:cs typeface="Calibri" panose="020F0502020204030204" pitchFamily="34" charset="0"/>
                            </a:rPr>
                            <m:t>𝜃</m:t>
                          </m:r>
                        </m:e>
                        <m:sub>
                          <m:r>
                            <a:rPr lang="en-GB" sz="1333" i="1">
                              <a:latin typeface="Cambria Math" panose="02040503050406030204" pitchFamily="18" charset="0"/>
                              <a:cs typeface="Calibri" panose="020F0502020204030204" pitchFamily="34" charset="0"/>
                            </a:rPr>
                            <m:t>4</m:t>
                          </m:r>
                        </m:sub>
                      </m:sSub>
                    </m:oMath>
                  </m:oMathPara>
                </a14:m>
                <a:endParaRPr lang="en-GB" sz="1333"/>
              </a:p>
            </p:txBody>
          </p:sp>
        </mc:Choice>
        <mc:Fallback xmlns="">
          <p:sp>
            <p:nvSpPr>
              <p:cNvPr id="101" name="TextBox 100">
                <a:extLst>
                  <a:ext uri="{FF2B5EF4-FFF2-40B4-BE49-F238E27FC236}">
                    <a16:creationId xmlns:a16="http://schemas.microsoft.com/office/drawing/2014/main" id="{1D8BF6B7-2467-1A4E-962E-7970767B708B}"/>
                  </a:ext>
                </a:extLst>
              </p:cNvPr>
              <p:cNvSpPr txBox="1">
                <a:spLocks noRot="1" noChangeAspect="1" noMove="1" noResize="1" noEditPoints="1" noAdjustHandles="1" noChangeArrowheads="1" noChangeShapeType="1" noTextEdit="1"/>
              </p:cNvSpPr>
              <p:nvPr/>
            </p:nvSpPr>
            <p:spPr>
              <a:xfrm>
                <a:off x="7085782" y="4230016"/>
                <a:ext cx="388568" cy="2974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BADA376D-132A-1A45-B4B0-72919D36522B}"/>
                  </a:ext>
                </a:extLst>
              </p:cNvPr>
              <p:cNvSpPr txBox="1"/>
              <p:nvPr/>
            </p:nvSpPr>
            <p:spPr>
              <a:xfrm>
                <a:off x="7091345" y="4773104"/>
                <a:ext cx="392543" cy="2974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1333" i="1">
                              <a:latin typeface="Cambria Math" panose="02040503050406030204" pitchFamily="18" charset="0"/>
                              <a:cs typeface="Calibri" panose="020F0502020204030204" pitchFamily="34" charset="0"/>
                            </a:rPr>
                          </m:ctrlPr>
                        </m:sSubPr>
                        <m:e>
                          <m:r>
                            <a:rPr lang="en-GB" sz="1333" i="1">
                              <a:latin typeface="Cambria Math" panose="02040503050406030204" pitchFamily="18" charset="0"/>
                              <a:cs typeface="Calibri" panose="020F0502020204030204" pitchFamily="34" charset="0"/>
                            </a:rPr>
                            <m:t>𝜃</m:t>
                          </m:r>
                        </m:e>
                        <m:sub>
                          <m:r>
                            <a:rPr lang="en-GB" sz="1333" i="1">
                              <a:latin typeface="Cambria Math" panose="02040503050406030204" pitchFamily="18" charset="0"/>
                              <a:cs typeface="Calibri" panose="020F0502020204030204" pitchFamily="34" charset="0"/>
                            </a:rPr>
                            <m:t>5</m:t>
                          </m:r>
                        </m:sub>
                      </m:sSub>
                    </m:oMath>
                  </m:oMathPara>
                </a14:m>
                <a:endParaRPr lang="en-GB" sz="1333"/>
              </a:p>
            </p:txBody>
          </p:sp>
        </mc:Choice>
        <mc:Fallback xmlns="">
          <p:sp>
            <p:nvSpPr>
              <p:cNvPr id="102" name="TextBox 101">
                <a:extLst>
                  <a:ext uri="{FF2B5EF4-FFF2-40B4-BE49-F238E27FC236}">
                    <a16:creationId xmlns:a16="http://schemas.microsoft.com/office/drawing/2014/main" id="{BADA376D-132A-1A45-B4B0-72919D36522B}"/>
                  </a:ext>
                </a:extLst>
              </p:cNvPr>
              <p:cNvSpPr txBox="1">
                <a:spLocks noRot="1" noChangeAspect="1" noMove="1" noResize="1" noEditPoints="1" noAdjustHandles="1" noChangeArrowheads="1" noChangeShapeType="1" noTextEdit="1"/>
              </p:cNvSpPr>
              <p:nvPr/>
            </p:nvSpPr>
            <p:spPr>
              <a:xfrm>
                <a:off x="7091345" y="4773104"/>
                <a:ext cx="392543" cy="297454"/>
              </a:xfrm>
              <a:prstGeom prst="rect">
                <a:avLst/>
              </a:prstGeom>
              <a:blipFill>
                <a:blip r:embed="rId9"/>
                <a:stretch>
                  <a:fillRect/>
                </a:stretch>
              </a:blipFill>
            </p:spPr>
            <p:txBody>
              <a:bodyPr/>
              <a:lstStyle/>
              <a:p>
                <a:r>
                  <a:rPr lang="en-US">
                    <a:noFill/>
                  </a:rPr>
                  <a:t> </a:t>
                </a:r>
              </a:p>
            </p:txBody>
          </p:sp>
        </mc:Fallback>
      </mc:AlternateContent>
      <p:pic>
        <p:nvPicPr>
          <p:cNvPr id="103" name="Picture 102">
            <a:extLst>
              <a:ext uri="{FF2B5EF4-FFF2-40B4-BE49-F238E27FC236}">
                <a16:creationId xmlns:a16="http://schemas.microsoft.com/office/drawing/2014/main" id="{C1CB5D84-34F7-F741-B20A-9D9A83CFCAC1}"/>
              </a:ext>
            </a:extLst>
          </p:cNvPr>
          <p:cNvPicPr>
            <a:picLocks noChangeAspect="1"/>
          </p:cNvPicPr>
          <p:nvPr/>
        </p:nvPicPr>
        <p:blipFill rotWithShape="1">
          <a:blip r:embed="rId10"/>
          <a:srcRect l="23730"/>
          <a:stretch/>
        </p:blipFill>
        <p:spPr>
          <a:xfrm>
            <a:off x="8324600" y="4717238"/>
            <a:ext cx="314536" cy="440025"/>
          </a:xfrm>
          <a:prstGeom prst="rect">
            <a:avLst/>
          </a:prstGeom>
        </p:spPr>
      </p:pic>
      <p:pic>
        <p:nvPicPr>
          <p:cNvPr id="104" name="Picture 103">
            <a:extLst>
              <a:ext uri="{FF2B5EF4-FFF2-40B4-BE49-F238E27FC236}">
                <a16:creationId xmlns:a16="http://schemas.microsoft.com/office/drawing/2014/main" id="{234AA5E0-FCE1-0E43-93D3-A28611447F19}"/>
              </a:ext>
            </a:extLst>
          </p:cNvPr>
          <p:cNvPicPr>
            <a:picLocks noChangeAspect="1"/>
          </p:cNvPicPr>
          <p:nvPr/>
        </p:nvPicPr>
        <p:blipFill rotWithShape="1">
          <a:blip r:embed="rId10"/>
          <a:srcRect l="23731" t="13825" r="534"/>
          <a:stretch/>
        </p:blipFill>
        <p:spPr>
          <a:xfrm>
            <a:off x="8325690" y="5157263"/>
            <a:ext cx="313447" cy="380549"/>
          </a:xfrm>
          <a:prstGeom prst="rect">
            <a:avLst/>
          </a:prstGeom>
        </p:spPr>
      </p:pic>
      <p:pic>
        <p:nvPicPr>
          <p:cNvPr id="105" name="Picture 104">
            <a:extLst>
              <a:ext uri="{FF2B5EF4-FFF2-40B4-BE49-F238E27FC236}">
                <a16:creationId xmlns:a16="http://schemas.microsoft.com/office/drawing/2014/main" id="{672AB9EC-780B-7348-92D8-6EAB4E15782C}"/>
              </a:ext>
            </a:extLst>
          </p:cNvPr>
          <p:cNvPicPr>
            <a:picLocks noChangeAspect="1"/>
          </p:cNvPicPr>
          <p:nvPr/>
        </p:nvPicPr>
        <p:blipFill rotWithShape="1">
          <a:blip r:embed="rId10"/>
          <a:srcRect l="23731" t="13825" r="534"/>
          <a:stretch/>
        </p:blipFill>
        <p:spPr>
          <a:xfrm>
            <a:off x="8325690" y="4418798"/>
            <a:ext cx="313447" cy="380549"/>
          </a:xfrm>
          <a:prstGeom prst="rect">
            <a:avLst/>
          </a:prstGeom>
        </p:spPr>
      </p:pic>
      <p:pic>
        <p:nvPicPr>
          <p:cNvPr id="106" name="Picture 105">
            <a:extLst>
              <a:ext uri="{FF2B5EF4-FFF2-40B4-BE49-F238E27FC236}">
                <a16:creationId xmlns:a16="http://schemas.microsoft.com/office/drawing/2014/main" id="{A672CEBA-A2F3-6D4D-894A-D87FC16CC997}"/>
              </a:ext>
            </a:extLst>
          </p:cNvPr>
          <p:cNvPicPr>
            <a:picLocks noChangeAspect="1"/>
          </p:cNvPicPr>
          <p:nvPr/>
        </p:nvPicPr>
        <p:blipFill rotWithShape="1">
          <a:blip r:embed="rId10"/>
          <a:srcRect l="23731" t="13825" r="534"/>
          <a:stretch/>
        </p:blipFill>
        <p:spPr>
          <a:xfrm>
            <a:off x="8336694" y="4039742"/>
            <a:ext cx="313447" cy="380549"/>
          </a:xfrm>
          <a:prstGeom prst="rect">
            <a:avLst/>
          </a:prstGeom>
        </p:spPr>
      </p:pic>
      <p:sp>
        <p:nvSpPr>
          <p:cNvPr id="107" name="Left Brace 106">
            <a:extLst>
              <a:ext uri="{FF2B5EF4-FFF2-40B4-BE49-F238E27FC236}">
                <a16:creationId xmlns:a16="http://schemas.microsoft.com/office/drawing/2014/main" id="{D5608BDC-DF70-5C47-89B2-35A8528E05CA}"/>
              </a:ext>
            </a:extLst>
          </p:cNvPr>
          <p:cNvSpPr/>
          <p:nvPr/>
        </p:nvSpPr>
        <p:spPr>
          <a:xfrm rot="5400000">
            <a:off x="6717604" y="2523937"/>
            <a:ext cx="265635" cy="2510312"/>
          </a:xfrm>
          <a:prstGeom prst="leftBrace">
            <a:avLst/>
          </a:prstGeom>
          <a:ln w="12700">
            <a:solidFill>
              <a:srgbClr val="000F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dirty="0"/>
          </a:p>
        </p:txBody>
      </p:sp>
      <p:pic>
        <p:nvPicPr>
          <p:cNvPr id="108" name="Picture 107">
            <a:extLst>
              <a:ext uri="{FF2B5EF4-FFF2-40B4-BE49-F238E27FC236}">
                <a16:creationId xmlns:a16="http://schemas.microsoft.com/office/drawing/2014/main" id="{EA57B52E-E494-8742-A361-18676092B180}"/>
              </a:ext>
            </a:extLst>
          </p:cNvPr>
          <p:cNvPicPr>
            <a:picLocks noChangeAspect="1"/>
          </p:cNvPicPr>
          <p:nvPr/>
        </p:nvPicPr>
        <p:blipFill rotWithShape="1">
          <a:blip r:embed="rId3"/>
          <a:srcRect l="88932" t="-11639"/>
          <a:stretch/>
        </p:blipFill>
        <p:spPr>
          <a:xfrm>
            <a:off x="4401354" y="4578068"/>
            <a:ext cx="352359" cy="359181"/>
          </a:xfrm>
          <a:prstGeom prst="rect">
            <a:avLst/>
          </a:prstGeom>
        </p:spPr>
      </p:pic>
      <p:sp>
        <p:nvSpPr>
          <p:cNvPr id="109" name="Left Brace 108">
            <a:extLst>
              <a:ext uri="{FF2B5EF4-FFF2-40B4-BE49-F238E27FC236}">
                <a16:creationId xmlns:a16="http://schemas.microsoft.com/office/drawing/2014/main" id="{66A386DC-DB12-4E44-9BD2-942EFF1A3D33}"/>
              </a:ext>
            </a:extLst>
          </p:cNvPr>
          <p:cNvSpPr/>
          <p:nvPr/>
        </p:nvSpPr>
        <p:spPr>
          <a:xfrm>
            <a:off x="4936282" y="4051453"/>
            <a:ext cx="390157" cy="1512647"/>
          </a:xfrm>
          <a:prstGeom prst="leftBrace">
            <a:avLst/>
          </a:prstGeom>
          <a:ln w="12700">
            <a:solidFill>
              <a:srgbClr val="0F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dirty="0"/>
          </a:p>
        </p:txBody>
      </p:sp>
      <p:sp>
        <p:nvSpPr>
          <p:cNvPr id="110" name="TextBox 109">
            <a:extLst>
              <a:ext uri="{FF2B5EF4-FFF2-40B4-BE49-F238E27FC236}">
                <a16:creationId xmlns:a16="http://schemas.microsoft.com/office/drawing/2014/main" id="{23D2FFA7-F56A-0A48-AF9D-E126BF831A50}"/>
              </a:ext>
            </a:extLst>
          </p:cNvPr>
          <p:cNvSpPr txBox="1"/>
          <p:nvPr/>
        </p:nvSpPr>
        <p:spPr>
          <a:xfrm>
            <a:off x="5562938" y="2963988"/>
            <a:ext cx="2376771" cy="748795"/>
          </a:xfrm>
          <a:prstGeom prst="rect">
            <a:avLst/>
          </a:prstGeom>
          <a:noFill/>
        </p:spPr>
        <p:txBody>
          <a:bodyPr wrap="square" rtlCol="0">
            <a:spAutoFit/>
          </a:bodyPr>
          <a:lstStyle/>
          <a:p>
            <a:pPr algn="ctr"/>
            <a:r>
              <a:rPr lang="en-GB" sz="2133" dirty="0">
                <a:solidFill>
                  <a:srgbClr val="000F7E"/>
                </a:solidFill>
                <a:latin typeface="Calibri" panose="020F0502020204030204" pitchFamily="34" charset="0"/>
                <a:cs typeface="Calibri" panose="020F0502020204030204" pitchFamily="34" charset="0"/>
              </a:rPr>
              <a:t>Parameterized Quantum circuit</a:t>
            </a:r>
          </a:p>
        </p:txBody>
      </p:sp>
      <p:cxnSp>
        <p:nvCxnSpPr>
          <p:cNvPr id="111" name="Straight Arrow Connector 110">
            <a:extLst>
              <a:ext uri="{FF2B5EF4-FFF2-40B4-BE49-F238E27FC236}">
                <a16:creationId xmlns:a16="http://schemas.microsoft.com/office/drawing/2014/main" id="{1D184AD5-FBE2-FB4D-8BAE-799008CE5586}"/>
              </a:ext>
            </a:extLst>
          </p:cNvPr>
          <p:cNvCxnSpPr>
            <a:cxnSpLocks/>
          </p:cNvCxnSpPr>
          <p:nvPr/>
        </p:nvCxnSpPr>
        <p:spPr>
          <a:xfrm flipV="1">
            <a:off x="6903292" y="2128300"/>
            <a:ext cx="384324" cy="819726"/>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461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66B72F08-8808-C546-9087-52C7CB1E31C9}"/>
              </a:ext>
            </a:extLst>
          </p:cNvPr>
          <p:cNvSpPr txBox="1">
            <a:spLocks/>
          </p:cNvSpPr>
          <p:nvPr/>
        </p:nvSpPr>
        <p:spPr>
          <a:xfrm>
            <a:off x="609598" y="1885279"/>
            <a:ext cx="10972800" cy="467818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p:txBody>
      </p:sp>
      <p:sp>
        <p:nvSpPr>
          <p:cNvPr id="27" name="Text Placeholder 2">
            <a:extLst>
              <a:ext uri="{FF2B5EF4-FFF2-40B4-BE49-F238E27FC236}">
                <a16:creationId xmlns:a16="http://schemas.microsoft.com/office/drawing/2014/main" id="{01E753F5-C15D-9740-B936-992A3423994A}"/>
              </a:ext>
            </a:extLst>
          </p:cNvPr>
          <p:cNvSpPr txBox="1">
            <a:spLocks/>
          </p:cNvSpPr>
          <p:nvPr/>
        </p:nvSpPr>
        <p:spPr>
          <a:xfrm>
            <a:off x="2436828" y="2404231"/>
            <a:ext cx="10972800" cy="32685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an </a:t>
            </a:r>
            <a:r>
              <a:rPr kumimoji="0" lang="en-US" sz="2133"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ansatz</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for your parameterized quantum circuit</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4" name="Picture 43">
            <a:extLst>
              <a:ext uri="{FF2B5EF4-FFF2-40B4-BE49-F238E27FC236}">
                <a16:creationId xmlns:a16="http://schemas.microsoft.com/office/drawing/2014/main" id="{3C0E1910-5E4E-024F-B02C-687013E2180C}"/>
              </a:ext>
            </a:extLst>
          </p:cNvPr>
          <p:cNvPicPr>
            <a:picLocks noChangeAspect="1"/>
          </p:cNvPicPr>
          <p:nvPr/>
        </p:nvPicPr>
        <p:blipFill rotWithShape="1">
          <a:blip r:embed="rId3"/>
          <a:srcRect l="5585"/>
          <a:stretch/>
        </p:blipFill>
        <p:spPr>
          <a:xfrm>
            <a:off x="3932887" y="3358497"/>
            <a:ext cx="3936556" cy="2409308"/>
          </a:xfrm>
          <a:prstGeom prst="rect">
            <a:avLst/>
          </a:prstGeom>
        </p:spPr>
      </p:pic>
      <p:sp>
        <p:nvSpPr>
          <p:cNvPr id="45" name="Rounded Rectangle 44">
            <a:extLst>
              <a:ext uri="{FF2B5EF4-FFF2-40B4-BE49-F238E27FC236}">
                <a16:creationId xmlns:a16="http://schemas.microsoft.com/office/drawing/2014/main" id="{14EFDB69-22C6-4948-B1E1-CDE8095C48CC}"/>
              </a:ext>
            </a:extLst>
          </p:cNvPr>
          <p:cNvSpPr/>
          <p:nvPr/>
        </p:nvSpPr>
        <p:spPr>
          <a:xfrm>
            <a:off x="3442832" y="3274870"/>
            <a:ext cx="4736548" cy="2536039"/>
          </a:xfrm>
          <a:prstGeom prst="roundRect">
            <a:avLst/>
          </a:prstGeom>
          <a:solidFill>
            <a:schemeClr val="accent1">
              <a:lumMod val="40000"/>
              <a:lumOff val="60000"/>
              <a:alpha val="21000"/>
            </a:schemeClr>
          </a:solid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73E63B6F-E4F6-0F45-B62B-D8F64BCD71BA}"/>
              </a:ext>
            </a:extLst>
          </p:cNvPr>
          <p:cNvPicPr>
            <a:picLocks noChangeAspect="1"/>
          </p:cNvPicPr>
          <p:nvPr/>
        </p:nvPicPr>
        <p:blipFill>
          <a:blip r:embed="rId4"/>
          <a:stretch>
            <a:fillRect/>
          </a:stretch>
        </p:blipFill>
        <p:spPr>
          <a:xfrm>
            <a:off x="4412265" y="3701818"/>
            <a:ext cx="190500" cy="203200"/>
          </a:xfrm>
          <a:prstGeom prst="rect">
            <a:avLst/>
          </a:prstGeom>
        </p:spPr>
      </p:pic>
      <p:pic>
        <p:nvPicPr>
          <p:cNvPr id="47" name="Picture 46">
            <a:extLst>
              <a:ext uri="{FF2B5EF4-FFF2-40B4-BE49-F238E27FC236}">
                <a16:creationId xmlns:a16="http://schemas.microsoft.com/office/drawing/2014/main" id="{F6F5DF2A-CE5C-D247-A041-FF590ADE79B5}"/>
              </a:ext>
            </a:extLst>
          </p:cNvPr>
          <p:cNvPicPr>
            <a:picLocks noChangeAspect="1"/>
          </p:cNvPicPr>
          <p:nvPr/>
        </p:nvPicPr>
        <p:blipFill>
          <a:blip r:embed="rId5"/>
          <a:stretch>
            <a:fillRect/>
          </a:stretch>
        </p:blipFill>
        <p:spPr>
          <a:xfrm>
            <a:off x="4383689" y="5187750"/>
            <a:ext cx="190500" cy="203200"/>
          </a:xfrm>
          <a:prstGeom prst="rect">
            <a:avLst/>
          </a:prstGeom>
        </p:spPr>
      </p:pic>
      <p:pic>
        <p:nvPicPr>
          <p:cNvPr id="48" name="Picture 47">
            <a:extLst>
              <a:ext uri="{FF2B5EF4-FFF2-40B4-BE49-F238E27FC236}">
                <a16:creationId xmlns:a16="http://schemas.microsoft.com/office/drawing/2014/main" id="{FB1D10A9-044A-F940-8BF7-BDC1BA2BF15D}"/>
              </a:ext>
            </a:extLst>
          </p:cNvPr>
          <p:cNvPicPr>
            <a:picLocks noChangeAspect="1"/>
          </p:cNvPicPr>
          <p:nvPr/>
        </p:nvPicPr>
        <p:blipFill>
          <a:blip r:embed="rId6"/>
          <a:stretch>
            <a:fillRect/>
          </a:stretch>
        </p:blipFill>
        <p:spPr>
          <a:xfrm>
            <a:off x="5190632" y="4934426"/>
            <a:ext cx="190500" cy="203200"/>
          </a:xfrm>
          <a:prstGeom prst="rect">
            <a:avLst/>
          </a:prstGeom>
        </p:spPr>
      </p:pic>
      <p:pic>
        <p:nvPicPr>
          <p:cNvPr id="49" name="Picture 48">
            <a:extLst>
              <a:ext uri="{FF2B5EF4-FFF2-40B4-BE49-F238E27FC236}">
                <a16:creationId xmlns:a16="http://schemas.microsoft.com/office/drawing/2014/main" id="{9FD614E4-2506-E04B-BBBC-C86E1B378662}"/>
              </a:ext>
            </a:extLst>
          </p:cNvPr>
          <p:cNvPicPr>
            <a:picLocks noChangeAspect="1"/>
          </p:cNvPicPr>
          <p:nvPr/>
        </p:nvPicPr>
        <p:blipFill>
          <a:blip r:embed="rId7"/>
          <a:stretch>
            <a:fillRect/>
          </a:stretch>
        </p:blipFill>
        <p:spPr>
          <a:xfrm>
            <a:off x="6484176" y="3942603"/>
            <a:ext cx="203200" cy="203200"/>
          </a:xfrm>
          <a:prstGeom prst="rect">
            <a:avLst/>
          </a:prstGeom>
        </p:spPr>
      </p:pic>
      <p:pic>
        <p:nvPicPr>
          <p:cNvPr id="50" name="Picture 49">
            <a:extLst>
              <a:ext uri="{FF2B5EF4-FFF2-40B4-BE49-F238E27FC236}">
                <a16:creationId xmlns:a16="http://schemas.microsoft.com/office/drawing/2014/main" id="{71792018-DA82-0E48-8FAF-EEA6BB9BB45D}"/>
              </a:ext>
            </a:extLst>
          </p:cNvPr>
          <p:cNvPicPr>
            <a:picLocks noChangeAspect="1"/>
          </p:cNvPicPr>
          <p:nvPr/>
        </p:nvPicPr>
        <p:blipFill>
          <a:blip r:embed="rId8"/>
          <a:stretch>
            <a:fillRect/>
          </a:stretch>
        </p:blipFill>
        <p:spPr>
          <a:xfrm>
            <a:off x="6502960" y="4682909"/>
            <a:ext cx="190500" cy="203200"/>
          </a:xfrm>
          <a:prstGeom prst="rect">
            <a:avLst/>
          </a:prstGeom>
        </p:spPr>
      </p:pic>
      <p:sp>
        <p:nvSpPr>
          <p:cNvPr id="21" name="Title 1">
            <a:extLst>
              <a:ext uri="{FF2B5EF4-FFF2-40B4-BE49-F238E27FC236}">
                <a16:creationId xmlns:a16="http://schemas.microsoft.com/office/drawing/2014/main" id="{1579E6D8-0897-7541-AB24-D85714BD2DA4}"/>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a:t>
            </a:r>
            <a:r>
              <a:rPr lang="en-US" sz="3733" b="0" dirty="0" err="1">
                <a:solidFill>
                  <a:schemeClr val="bg1"/>
                </a:solidFill>
                <a:latin typeface="Calibri Light" panose="020F0302020204030204" pitchFamily="34" charset="0"/>
                <a:cs typeface="Calibri Light" panose="020F0302020204030204" pitchFamily="34" charset="0"/>
              </a:rPr>
              <a:t>Expressibility</a:t>
            </a:r>
            <a:r>
              <a:rPr lang="en-US" sz="3733" b="0" dirty="0">
                <a:solidFill>
                  <a:schemeClr val="bg1"/>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2824917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66B72F08-8808-C546-9087-52C7CB1E31C9}"/>
              </a:ext>
            </a:extLst>
          </p:cNvPr>
          <p:cNvSpPr txBox="1">
            <a:spLocks/>
          </p:cNvSpPr>
          <p:nvPr/>
        </p:nvSpPr>
        <p:spPr>
          <a:xfrm>
            <a:off x="609598" y="1885279"/>
            <a:ext cx="10972800" cy="467818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p:txBody>
      </p:sp>
      <p:sp>
        <p:nvSpPr>
          <p:cNvPr id="27" name="Text Placeholder 2">
            <a:extLst>
              <a:ext uri="{FF2B5EF4-FFF2-40B4-BE49-F238E27FC236}">
                <a16:creationId xmlns:a16="http://schemas.microsoft.com/office/drawing/2014/main" id="{01E753F5-C15D-9740-B936-992A3423994A}"/>
              </a:ext>
            </a:extLst>
          </p:cNvPr>
          <p:cNvSpPr txBox="1">
            <a:spLocks/>
          </p:cNvSpPr>
          <p:nvPr/>
        </p:nvSpPr>
        <p:spPr>
          <a:xfrm>
            <a:off x="2436828" y="2404231"/>
            <a:ext cx="10972800" cy="32685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an </a:t>
            </a:r>
            <a:r>
              <a:rPr kumimoji="0" lang="en-US" sz="2133"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ansatz</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for your parameterized quantum circuit</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2" name="Picture 31">
            <a:extLst>
              <a:ext uri="{FF2B5EF4-FFF2-40B4-BE49-F238E27FC236}">
                <a16:creationId xmlns:a16="http://schemas.microsoft.com/office/drawing/2014/main" id="{3B92D1C3-A06B-A240-8BF2-435FFD3BFF6D}"/>
              </a:ext>
            </a:extLst>
          </p:cNvPr>
          <p:cNvPicPr>
            <a:picLocks noChangeAspect="1"/>
          </p:cNvPicPr>
          <p:nvPr/>
        </p:nvPicPr>
        <p:blipFill rotWithShape="1">
          <a:blip r:embed="rId3"/>
          <a:srcRect l="74284" r="15359"/>
          <a:stretch/>
        </p:blipFill>
        <p:spPr>
          <a:xfrm>
            <a:off x="8572553" y="3417705"/>
            <a:ext cx="710691" cy="2029813"/>
          </a:xfrm>
          <a:prstGeom prst="rect">
            <a:avLst/>
          </a:prstGeom>
        </p:spPr>
      </p:pic>
      <p:pic>
        <p:nvPicPr>
          <p:cNvPr id="33" name="Picture 32">
            <a:extLst>
              <a:ext uri="{FF2B5EF4-FFF2-40B4-BE49-F238E27FC236}">
                <a16:creationId xmlns:a16="http://schemas.microsoft.com/office/drawing/2014/main" id="{5071FD80-35F8-8D40-9D11-513EDBC2580F}"/>
              </a:ext>
            </a:extLst>
          </p:cNvPr>
          <p:cNvPicPr>
            <a:picLocks noChangeAspect="1"/>
          </p:cNvPicPr>
          <p:nvPr/>
        </p:nvPicPr>
        <p:blipFill rotWithShape="1">
          <a:blip r:embed="rId3"/>
          <a:srcRect l="14166" r="77201"/>
          <a:stretch/>
        </p:blipFill>
        <p:spPr>
          <a:xfrm>
            <a:off x="2090475" y="3505881"/>
            <a:ext cx="592392" cy="2029813"/>
          </a:xfrm>
          <a:prstGeom prst="rect">
            <a:avLst/>
          </a:prstGeom>
        </p:spPr>
      </p:pic>
      <p:pic>
        <p:nvPicPr>
          <p:cNvPr id="34" name="Picture 33">
            <a:extLst>
              <a:ext uri="{FF2B5EF4-FFF2-40B4-BE49-F238E27FC236}">
                <a16:creationId xmlns:a16="http://schemas.microsoft.com/office/drawing/2014/main" id="{1E19EDCD-772D-B84F-9471-4ED52D5C2942}"/>
              </a:ext>
            </a:extLst>
          </p:cNvPr>
          <p:cNvPicPr>
            <a:picLocks noChangeAspect="1"/>
          </p:cNvPicPr>
          <p:nvPr/>
        </p:nvPicPr>
        <p:blipFill>
          <a:blip r:embed="rId4"/>
          <a:stretch>
            <a:fillRect/>
          </a:stretch>
        </p:blipFill>
        <p:spPr>
          <a:xfrm>
            <a:off x="1663486" y="4317258"/>
            <a:ext cx="220133" cy="304800"/>
          </a:xfrm>
          <a:prstGeom prst="rect">
            <a:avLst/>
          </a:prstGeom>
        </p:spPr>
      </p:pic>
      <p:pic>
        <p:nvPicPr>
          <p:cNvPr id="35" name="Picture 34">
            <a:extLst>
              <a:ext uri="{FF2B5EF4-FFF2-40B4-BE49-F238E27FC236}">
                <a16:creationId xmlns:a16="http://schemas.microsoft.com/office/drawing/2014/main" id="{A80F0B7E-8F5B-9345-89D8-C8B20AF0CFF1}"/>
              </a:ext>
            </a:extLst>
          </p:cNvPr>
          <p:cNvPicPr>
            <a:picLocks noChangeAspect="1"/>
          </p:cNvPicPr>
          <p:nvPr/>
        </p:nvPicPr>
        <p:blipFill>
          <a:blip r:embed="rId5"/>
          <a:stretch>
            <a:fillRect/>
          </a:stretch>
        </p:blipFill>
        <p:spPr>
          <a:xfrm>
            <a:off x="9338857" y="4145509"/>
            <a:ext cx="812800" cy="423333"/>
          </a:xfrm>
          <a:prstGeom prst="rect">
            <a:avLst/>
          </a:prstGeom>
        </p:spPr>
      </p:pic>
      <p:pic>
        <p:nvPicPr>
          <p:cNvPr id="44" name="Picture 43">
            <a:extLst>
              <a:ext uri="{FF2B5EF4-FFF2-40B4-BE49-F238E27FC236}">
                <a16:creationId xmlns:a16="http://schemas.microsoft.com/office/drawing/2014/main" id="{3C0E1910-5E4E-024F-B02C-687013E2180C}"/>
              </a:ext>
            </a:extLst>
          </p:cNvPr>
          <p:cNvPicPr>
            <a:picLocks noChangeAspect="1"/>
          </p:cNvPicPr>
          <p:nvPr/>
        </p:nvPicPr>
        <p:blipFill rotWithShape="1">
          <a:blip r:embed="rId6"/>
          <a:srcRect l="5585"/>
          <a:stretch/>
        </p:blipFill>
        <p:spPr>
          <a:xfrm>
            <a:off x="3932887" y="3358497"/>
            <a:ext cx="3936556" cy="2409308"/>
          </a:xfrm>
          <a:prstGeom prst="rect">
            <a:avLst/>
          </a:prstGeom>
        </p:spPr>
      </p:pic>
      <p:sp>
        <p:nvSpPr>
          <p:cNvPr id="45" name="Rounded Rectangle 44">
            <a:extLst>
              <a:ext uri="{FF2B5EF4-FFF2-40B4-BE49-F238E27FC236}">
                <a16:creationId xmlns:a16="http://schemas.microsoft.com/office/drawing/2014/main" id="{14EFDB69-22C6-4948-B1E1-CDE8095C48CC}"/>
              </a:ext>
            </a:extLst>
          </p:cNvPr>
          <p:cNvSpPr/>
          <p:nvPr/>
        </p:nvSpPr>
        <p:spPr>
          <a:xfrm>
            <a:off x="3442832" y="3274870"/>
            <a:ext cx="4736548" cy="2536039"/>
          </a:xfrm>
          <a:prstGeom prst="roundRect">
            <a:avLst/>
          </a:prstGeom>
          <a:solidFill>
            <a:schemeClr val="accent1">
              <a:lumMod val="40000"/>
              <a:lumOff val="60000"/>
              <a:alpha val="21000"/>
            </a:schemeClr>
          </a:solid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73E63B6F-E4F6-0F45-B62B-D8F64BCD71BA}"/>
              </a:ext>
            </a:extLst>
          </p:cNvPr>
          <p:cNvPicPr>
            <a:picLocks noChangeAspect="1"/>
          </p:cNvPicPr>
          <p:nvPr/>
        </p:nvPicPr>
        <p:blipFill>
          <a:blip r:embed="rId7"/>
          <a:stretch>
            <a:fillRect/>
          </a:stretch>
        </p:blipFill>
        <p:spPr>
          <a:xfrm>
            <a:off x="4412265" y="3701818"/>
            <a:ext cx="190500" cy="203200"/>
          </a:xfrm>
          <a:prstGeom prst="rect">
            <a:avLst/>
          </a:prstGeom>
        </p:spPr>
      </p:pic>
      <p:pic>
        <p:nvPicPr>
          <p:cNvPr id="47" name="Picture 46">
            <a:extLst>
              <a:ext uri="{FF2B5EF4-FFF2-40B4-BE49-F238E27FC236}">
                <a16:creationId xmlns:a16="http://schemas.microsoft.com/office/drawing/2014/main" id="{F6F5DF2A-CE5C-D247-A041-FF590ADE79B5}"/>
              </a:ext>
            </a:extLst>
          </p:cNvPr>
          <p:cNvPicPr>
            <a:picLocks noChangeAspect="1"/>
          </p:cNvPicPr>
          <p:nvPr/>
        </p:nvPicPr>
        <p:blipFill>
          <a:blip r:embed="rId8"/>
          <a:stretch>
            <a:fillRect/>
          </a:stretch>
        </p:blipFill>
        <p:spPr>
          <a:xfrm>
            <a:off x="4383689" y="5187750"/>
            <a:ext cx="190500" cy="203200"/>
          </a:xfrm>
          <a:prstGeom prst="rect">
            <a:avLst/>
          </a:prstGeom>
        </p:spPr>
      </p:pic>
      <p:pic>
        <p:nvPicPr>
          <p:cNvPr id="48" name="Picture 47">
            <a:extLst>
              <a:ext uri="{FF2B5EF4-FFF2-40B4-BE49-F238E27FC236}">
                <a16:creationId xmlns:a16="http://schemas.microsoft.com/office/drawing/2014/main" id="{FB1D10A9-044A-F940-8BF7-BDC1BA2BF15D}"/>
              </a:ext>
            </a:extLst>
          </p:cNvPr>
          <p:cNvPicPr>
            <a:picLocks noChangeAspect="1"/>
          </p:cNvPicPr>
          <p:nvPr/>
        </p:nvPicPr>
        <p:blipFill>
          <a:blip r:embed="rId9"/>
          <a:stretch>
            <a:fillRect/>
          </a:stretch>
        </p:blipFill>
        <p:spPr>
          <a:xfrm>
            <a:off x="5190632" y="4934426"/>
            <a:ext cx="190500" cy="203200"/>
          </a:xfrm>
          <a:prstGeom prst="rect">
            <a:avLst/>
          </a:prstGeom>
        </p:spPr>
      </p:pic>
      <p:pic>
        <p:nvPicPr>
          <p:cNvPr id="49" name="Picture 48">
            <a:extLst>
              <a:ext uri="{FF2B5EF4-FFF2-40B4-BE49-F238E27FC236}">
                <a16:creationId xmlns:a16="http://schemas.microsoft.com/office/drawing/2014/main" id="{9FD614E4-2506-E04B-BBBC-C86E1B378662}"/>
              </a:ext>
            </a:extLst>
          </p:cNvPr>
          <p:cNvPicPr>
            <a:picLocks noChangeAspect="1"/>
          </p:cNvPicPr>
          <p:nvPr/>
        </p:nvPicPr>
        <p:blipFill>
          <a:blip r:embed="rId10"/>
          <a:stretch>
            <a:fillRect/>
          </a:stretch>
        </p:blipFill>
        <p:spPr>
          <a:xfrm>
            <a:off x="6484176" y="3942603"/>
            <a:ext cx="203200" cy="203200"/>
          </a:xfrm>
          <a:prstGeom prst="rect">
            <a:avLst/>
          </a:prstGeom>
        </p:spPr>
      </p:pic>
      <p:pic>
        <p:nvPicPr>
          <p:cNvPr id="50" name="Picture 49">
            <a:extLst>
              <a:ext uri="{FF2B5EF4-FFF2-40B4-BE49-F238E27FC236}">
                <a16:creationId xmlns:a16="http://schemas.microsoft.com/office/drawing/2014/main" id="{71792018-DA82-0E48-8FAF-EEA6BB9BB45D}"/>
              </a:ext>
            </a:extLst>
          </p:cNvPr>
          <p:cNvPicPr>
            <a:picLocks noChangeAspect="1"/>
          </p:cNvPicPr>
          <p:nvPr/>
        </p:nvPicPr>
        <p:blipFill>
          <a:blip r:embed="rId11"/>
          <a:stretch>
            <a:fillRect/>
          </a:stretch>
        </p:blipFill>
        <p:spPr>
          <a:xfrm>
            <a:off x="6502960" y="4682909"/>
            <a:ext cx="190500" cy="203200"/>
          </a:xfrm>
          <a:prstGeom prst="rect">
            <a:avLst/>
          </a:prstGeom>
        </p:spPr>
      </p:pic>
      <p:sp>
        <p:nvSpPr>
          <p:cNvPr id="21" name="Title 1">
            <a:extLst>
              <a:ext uri="{FF2B5EF4-FFF2-40B4-BE49-F238E27FC236}">
                <a16:creationId xmlns:a16="http://schemas.microsoft.com/office/drawing/2014/main" id="{1579E6D8-0897-7541-AB24-D85714BD2DA4}"/>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a:t>
            </a:r>
            <a:r>
              <a:rPr lang="en-US" sz="3733" b="0" dirty="0" err="1">
                <a:solidFill>
                  <a:schemeClr val="bg1"/>
                </a:solidFill>
                <a:latin typeface="Calibri Light" panose="020F0302020204030204" pitchFamily="34" charset="0"/>
                <a:cs typeface="Calibri Light" panose="020F0302020204030204" pitchFamily="34" charset="0"/>
              </a:rPr>
              <a:t>Expressibility</a:t>
            </a:r>
            <a:r>
              <a:rPr lang="en-US" sz="3733" b="0" dirty="0">
                <a:solidFill>
                  <a:schemeClr val="bg1"/>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40978375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66B72F08-8808-C546-9087-52C7CB1E31C9}"/>
              </a:ext>
            </a:extLst>
          </p:cNvPr>
          <p:cNvSpPr txBox="1">
            <a:spLocks/>
          </p:cNvSpPr>
          <p:nvPr/>
        </p:nvSpPr>
        <p:spPr>
          <a:xfrm>
            <a:off x="609598" y="1885279"/>
            <a:ext cx="10972800" cy="467818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p:txBody>
      </p:sp>
      <p:sp>
        <p:nvSpPr>
          <p:cNvPr id="27" name="Text Placeholder 2">
            <a:extLst>
              <a:ext uri="{FF2B5EF4-FFF2-40B4-BE49-F238E27FC236}">
                <a16:creationId xmlns:a16="http://schemas.microsoft.com/office/drawing/2014/main" id="{01E753F5-C15D-9740-B936-992A3423994A}"/>
              </a:ext>
            </a:extLst>
          </p:cNvPr>
          <p:cNvSpPr txBox="1">
            <a:spLocks/>
          </p:cNvSpPr>
          <p:nvPr/>
        </p:nvSpPr>
        <p:spPr>
          <a:xfrm>
            <a:off x="2436828" y="2404231"/>
            <a:ext cx="10972800" cy="32685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to pick an </a:t>
            </a:r>
            <a:r>
              <a:rPr kumimoji="0" lang="en-US" sz="2133"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ansatz</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for your parameterized quantum circuit</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4" name="Picture 43">
            <a:extLst>
              <a:ext uri="{FF2B5EF4-FFF2-40B4-BE49-F238E27FC236}">
                <a16:creationId xmlns:a16="http://schemas.microsoft.com/office/drawing/2014/main" id="{3C0E1910-5E4E-024F-B02C-687013E2180C}"/>
              </a:ext>
            </a:extLst>
          </p:cNvPr>
          <p:cNvPicPr>
            <a:picLocks noChangeAspect="1"/>
          </p:cNvPicPr>
          <p:nvPr/>
        </p:nvPicPr>
        <p:blipFill rotWithShape="1">
          <a:blip r:embed="rId3"/>
          <a:srcRect l="5585"/>
          <a:stretch/>
        </p:blipFill>
        <p:spPr>
          <a:xfrm>
            <a:off x="3932887" y="3358497"/>
            <a:ext cx="3936556" cy="2409308"/>
          </a:xfrm>
          <a:prstGeom prst="rect">
            <a:avLst/>
          </a:prstGeom>
        </p:spPr>
      </p:pic>
      <p:sp>
        <p:nvSpPr>
          <p:cNvPr id="45" name="Rounded Rectangle 44">
            <a:extLst>
              <a:ext uri="{FF2B5EF4-FFF2-40B4-BE49-F238E27FC236}">
                <a16:creationId xmlns:a16="http://schemas.microsoft.com/office/drawing/2014/main" id="{14EFDB69-22C6-4948-B1E1-CDE8095C48CC}"/>
              </a:ext>
            </a:extLst>
          </p:cNvPr>
          <p:cNvSpPr/>
          <p:nvPr/>
        </p:nvSpPr>
        <p:spPr>
          <a:xfrm>
            <a:off x="3442832" y="3274870"/>
            <a:ext cx="4736548" cy="2536039"/>
          </a:xfrm>
          <a:prstGeom prst="roundRect">
            <a:avLst/>
          </a:prstGeom>
          <a:solidFill>
            <a:schemeClr val="accent1">
              <a:lumMod val="40000"/>
              <a:lumOff val="60000"/>
              <a:alpha val="21000"/>
            </a:schemeClr>
          </a:solid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73E63B6F-E4F6-0F45-B62B-D8F64BCD71BA}"/>
              </a:ext>
            </a:extLst>
          </p:cNvPr>
          <p:cNvPicPr>
            <a:picLocks noChangeAspect="1"/>
          </p:cNvPicPr>
          <p:nvPr/>
        </p:nvPicPr>
        <p:blipFill>
          <a:blip r:embed="rId4"/>
          <a:stretch>
            <a:fillRect/>
          </a:stretch>
        </p:blipFill>
        <p:spPr>
          <a:xfrm>
            <a:off x="4412265" y="3701818"/>
            <a:ext cx="190500" cy="203200"/>
          </a:xfrm>
          <a:prstGeom prst="rect">
            <a:avLst/>
          </a:prstGeom>
        </p:spPr>
      </p:pic>
      <p:pic>
        <p:nvPicPr>
          <p:cNvPr id="47" name="Picture 46">
            <a:extLst>
              <a:ext uri="{FF2B5EF4-FFF2-40B4-BE49-F238E27FC236}">
                <a16:creationId xmlns:a16="http://schemas.microsoft.com/office/drawing/2014/main" id="{F6F5DF2A-CE5C-D247-A041-FF590ADE79B5}"/>
              </a:ext>
            </a:extLst>
          </p:cNvPr>
          <p:cNvPicPr>
            <a:picLocks noChangeAspect="1"/>
          </p:cNvPicPr>
          <p:nvPr/>
        </p:nvPicPr>
        <p:blipFill>
          <a:blip r:embed="rId5"/>
          <a:stretch>
            <a:fillRect/>
          </a:stretch>
        </p:blipFill>
        <p:spPr>
          <a:xfrm>
            <a:off x="4383689" y="5187750"/>
            <a:ext cx="190500" cy="203200"/>
          </a:xfrm>
          <a:prstGeom prst="rect">
            <a:avLst/>
          </a:prstGeom>
        </p:spPr>
      </p:pic>
      <p:pic>
        <p:nvPicPr>
          <p:cNvPr id="48" name="Picture 47">
            <a:extLst>
              <a:ext uri="{FF2B5EF4-FFF2-40B4-BE49-F238E27FC236}">
                <a16:creationId xmlns:a16="http://schemas.microsoft.com/office/drawing/2014/main" id="{FB1D10A9-044A-F940-8BF7-BDC1BA2BF15D}"/>
              </a:ext>
            </a:extLst>
          </p:cNvPr>
          <p:cNvPicPr>
            <a:picLocks noChangeAspect="1"/>
          </p:cNvPicPr>
          <p:nvPr/>
        </p:nvPicPr>
        <p:blipFill>
          <a:blip r:embed="rId6"/>
          <a:stretch>
            <a:fillRect/>
          </a:stretch>
        </p:blipFill>
        <p:spPr>
          <a:xfrm>
            <a:off x="5190632" y="4934426"/>
            <a:ext cx="190500" cy="203200"/>
          </a:xfrm>
          <a:prstGeom prst="rect">
            <a:avLst/>
          </a:prstGeom>
        </p:spPr>
      </p:pic>
      <p:pic>
        <p:nvPicPr>
          <p:cNvPr id="49" name="Picture 48">
            <a:extLst>
              <a:ext uri="{FF2B5EF4-FFF2-40B4-BE49-F238E27FC236}">
                <a16:creationId xmlns:a16="http://schemas.microsoft.com/office/drawing/2014/main" id="{9FD614E4-2506-E04B-BBBC-C86E1B378662}"/>
              </a:ext>
            </a:extLst>
          </p:cNvPr>
          <p:cNvPicPr>
            <a:picLocks noChangeAspect="1"/>
          </p:cNvPicPr>
          <p:nvPr/>
        </p:nvPicPr>
        <p:blipFill>
          <a:blip r:embed="rId7"/>
          <a:stretch>
            <a:fillRect/>
          </a:stretch>
        </p:blipFill>
        <p:spPr>
          <a:xfrm>
            <a:off x="6484176" y="3942603"/>
            <a:ext cx="203200" cy="203200"/>
          </a:xfrm>
          <a:prstGeom prst="rect">
            <a:avLst/>
          </a:prstGeom>
        </p:spPr>
      </p:pic>
      <p:pic>
        <p:nvPicPr>
          <p:cNvPr id="50" name="Picture 49">
            <a:extLst>
              <a:ext uri="{FF2B5EF4-FFF2-40B4-BE49-F238E27FC236}">
                <a16:creationId xmlns:a16="http://schemas.microsoft.com/office/drawing/2014/main" id="{71792018-DA82-0E48-8FAF-EEA6BB9BB45D}"/>
              </a:ext>
            </a:extLst>
          </p:cNvPr>
          <p:cNvPicPr>
            <a:picLocks noChangeAspect="1"/>
          </p:cNvPicPr>
          <p:nvPr/>
        </p:nvPicPr>
        <p:blipFill>
          <a:blip r:embed="rId8"/>
          <a:stretch>
            <a:fillRect/>
          </a:stretch>
        </p:blipFill>
        <p:spPr>
          <a:xfrm>
            <a:off x="6502960" y="4682909"/>
            <a:ext cx="190500" cy="203200"/>
          </a:xfrm>
          <a:prstGeom prst="rect">
            <a:avLst/>
          </a:prstGeom>
        </p:spPr>
      </p:pic>
      <p:pic>
        <p:nvPicPr>
          <p:cNvPr id="21" name="Picture 20">
            <a:extLst>
              <a:ext uri="{FF2B5EF4-FFF2-40B4-BE49-F238E27FC236}">
                <a16:creationId xmlns:a16="http://schemas.microsoft.com/office/drawing/2014/main" id="{1A4119C3-ADEC-EA40-82B2-E25D1242B102}"/>
              </a:ext>
            </a:extLst>
          </p:cNvPr>
          <p:cNvPicPr>
            <a:picLocks noChangeAspect="1"/>
          </p:cNvPicPr>
          <p:nvPr/>
        </p:nvPicPr>
        <p:blipFill rotWithShape="1">
          <a:blip r:embed="rId9"/>
          <a:srcRect l="74284"/>
          <a:stretch/>
        </p:blipFill>
        <p:spPr>
          <a:xfrm>
            <a:off x="8848683" y="3450404"/>
            <a:ext cx="1764564" cy="2029813"/>
          </a:xfrm>
          <a:prstGeom prst="rect">
            <a:avLst/>
          </a:prstGeom>
        </p:spPr>
      </p:pic>
      <p:pic>
        <p:nvPicPr>
          <p:cNvPr id="22" name="Picture 21">
            <a:extLst>
              <a:ext uri="{FF2B5EF4-FFF2-40B4-BE49-F238E27FC236}">
                <a16:creationId xmlns:a16="http://schemas.microsoft.com/office/drawing/2014/main" id="{13236EF9-CD1D-9248-B631-56B7951BBDB9}"/>
              </a:ext>
            </a:extLst>
          </p:cNvPr>
          <p:cNvPicPr>
            <a:picLocks noChangeAspect="1"/>
          </p:cNvPicPr>
          <p:nvPr/>
        </p:nvPicPr>
        <p:blipFill rotWithShape="1">
          <a:blip r:embed="rId9"/>
          <a:srcRect r="77201"/>
          <a:stretch/>
        </p:blipFill>
        <p:spPr>
          <a:xfrm>
            <a:off x="1697067" y="3480557"/>
            <a:ext cx="1564455" cy="2029813"/>
          </a:xfrm>
          <a:prstGeom prst="rect">
            <a:avLst/>
          </a:prstGeom>
        </p:spPr>
      </p:pic>
      <p:pic>
        <p:nvPicPr>
          <p:cNvPr id="23" name="Picture 22">
            <a:extLst>
              <a:ext uri="{FF2B5EF4-FFF2-40B4-BE49-F238E27FC236}">
                <a16:creationId xmlns:a16="http://schemas.microsoft.com/office/drawing/2014/main" id="{57EB546B-9EF9-064A-AD0D-787D5D6B4A30}"/>
              </a:ext>
            </a:extLst>
          </p:cNvPr>
          <p:cNvPicPr>
            <a:picLocks noChangeAspect="1"/>
          </p:cNvPicPr>
          <p:nvPr/>
        </p:nvPicPr>
        <p:blipFill>
          <a:blip r:embed="rId10"/>
          <a:stretch>
            <a:fillRect/>
          </a:stretch>
        </p:blipFill>
        <p:spPr>
          <a:xfrm>
            <a:off x="10358011" y="5456523"/>
            <a:ext cx="242580" cy="242580"/>
          </a:xfrm>
          <a:prstGeom prst="rect">
            <a:avLst/>
          </a:prstGeom>
        </p:spPr>
      </p:pic>
      <p:sp>
        <p:nvSpPr>
          <p:cNvPr id="24" name="Rectangle 23">
            <a:extLst>
              <a:ext uri="{FF2B5EF4-FFF2-40B4-BE49-F238E27FC236}">
                <a16:creationId xmlns:a16="http://schemas.microsoft.com/office/drawing/2014/main" id="{A5AC60C6-93CD-D941-98E6-E60A1EC365FB}"/>
              </a:ext>
            </a:extLst>
          </p:cNvPr>
          <p:cNvSpPr/>
          <p:nvPr/>
        </p:nvSpPr>
        <p:spPr>
          <a:xfrm>
            <a:off x="8696955" y="5180491"/>
            <a:ext cx="208228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accessible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unitaries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Rectangle 24">
            <a:extLst>
              <a:ext uri="{FF2B5EF4-FFF2-40B4-BE49-F238E27FC236}">
                <a16:creationId xmlns:a16="http://schemas.microsoft.com/office/drawing/2014/main" id="{BE96AC59-E88A-1440-A2EE-F8BB1AEB9BB5}"/>
              </a:ext>
            </a:extLst>
          </p:cNvPr>
          <p:cNvSpPr/>
          <p:nvPr/>
        </p:nvSpPr>
        <p:spPr>
          <a:xfrm>
            <a:off x="1257372" y="5187751"/>
            <a:ext cx="175352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different parameters</a:t>
            </a:r>
          </a:p>
        </p:txBody>
      </p:sp>
      <p:sp>
        <p:nvSpPr>
          <p:cNvPr id="26" name="Title 1">
            <a:extLst>
              <a:ext uri="{FF2B5EF4-FFF2-40B4-BE49-F238E27FC236}">
                <a16:creationId xmlns:a16="http://schemas.microsoft.com/office/drawing/2014/main" id="{308FF8D9-7F3B-3548-9B7A-4C282F260C96}"/>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a:t>
            </a:r>
            <a:r>
              <a:rPr lang="en-US" sz="3733" b="0" dirty="0" err="1">
                <a:solidFill>
                  <a:schemeClr val="bg1"/>
                </a:solidFill>
                <a:latin typeface="Calibri Light" panose="020F0302020204030204" pitchFamily="34" charset="0"/>
                <a:cs typeface="Calibri Light" panose="020F0302020204030204" pitchFamily="34" charset="0"/>
              </a:rPr>
              <a:t>Expressibility</a:t>
            </a:r>
            <a:r>
              <a:rPr lang="en-US" sz="3733" b="0" dirty="0">
                <a:solidFill>
                  <a:schemeClr val="bg1"/>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673403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Placeholder 2">
            <a:extLst>
              <a:ext uri="{FF2B5EF4-FFF2-40B4-BE49-F238E27FC236}">
                <a16:creationId xmlns:a16="http://schemas.microsoft.com/office/drawing/2014/main" id="{C0B70D6A-A9A1-F947-AA1F-15901FA973C8}"/>
              </a:ext>
            </a:extLst>
          </p:cNvPr>
          <p:cNvSpPr txBox="1">
            <a:spLocks/>
          </p:cNvSpPr>
          <p:nvPr/>
        </p:nvSpPr>
        <p:spPr>
          <a:xfrm>
            <a:off x="415377" y="3429000"/>
            <a:ext cx="10972800" cy="163663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the VQA to be successful need a solution unitary to be captured by ansatz:</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2" name="Picture 31">
            <a:extLst>
              <a:ext uri="{FF2B5EF4-FFF2-40B4-BE49-F238E27FC236}">
                <a16:creationId xmlns:a16="http://schemas.microsoft.com/office/drawing/2014/main" id="{A56BBC62-7670-524B-8317-B4601518D251}"/>
              </a:ext>
            </a:extLst>
          </p:cNvPr>
          <p:cNvPicPr>
            <a:picLocks noChangeAspect="1"/>
          </p:cNvPicPr>
          <p:nvPr/>
        </p:nvPicPr>
        <p:blipFill>
          <a:blip r:embed="rId3"/>
          <a:stretch>
            <a:fillRect/>
          </a:stretch>
        </p:blipFill>
        <p:spPr>
          <a:xfrm>
            <a:off x="10153648" y="1948991"/>
            <a:ext cx="1388533" cy="389467"/>
          </a:xfrm>
          <a:prstGeom prst="rect">
            <a:avLst/>
          </a:prstGeom>
        </p:spPr>
      </p:pic>
      <p:sp>
        <p:nvSpPr>
          <p:cNvPr id="33" name="Rectangle 32">
            <a:extLst>
              <a:ext uri="{FF2B5EF4-FFF2-40B4-BE49-F238E27FC236}">
                <a16:creationId xmlns:a16="http://schemas.microsoft.com/office/drawing/2014/main" id="{24A001A2-2BFA-6142-B60D-5E34E3DD5178}"/>
              </a:ext>
            </a:extLst>
          </p:cNvPr>
          <p:cNvSpPr/>
          <p:nvPr/>
        </p:nvSpPr>
        <p:spPr>
          <a:xfrm>
            <a:off x="9374075" y="2356894"/>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solutions</a:t>
            </a:r>
          </a:p>
        </p:txBody>
      </p:sp>
      <p:sp>
        <p:nvSpPr>
          <p:cNvPr id="34" name="Rectangle 33">
            <a:extLst>
              <a:ext uri="{FF2B5EF4-FFF2-40B4-BE49-F238E27FC236}">
                <a16:creationId xmlns:a16="http://schemas.microsoft.com/office/drawing/2014/main" id="{8619060A-4E6D-CF48-9194-CEB8907E122E}"/>
              </a:ext>
            </a:extLst>
          </p:cNvPr>
          <p:cNvSpPr/>
          <p:nvPr/>
        </p:nvSpPr>
        <p:spPr>
          <a:xfrm>
            <a:off x="10686539" y="2329910"/>
            <a:ext cx="102143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accessible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unitaries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Picture 16">
            <a:extLst>
              <a:ext uri="{FF2B5EF4-FFF2-40B4-BE49-F238E27FC236}">
                <a16:creationId xmlns:a16="http://schemas.microsoft.com/office/drawing/2014/main" id="{9E659851-56CF-454D-B42F-F43F887B85B4}"/>
              </a:ext>
            </a:extLst>
          </p:cNvPr>
          <p:cNvPicPr>
            <a:picLocks noChangeAspect="1"/>
          </p:cNvPicPr>
          <p:nvPr/>
        </p:nvPicPr>
        <p:blipFill>
          <a:blip r:embed="rId4"/>
          <a:stretch>
            <a:fillRect/>
          </a:stretch>
        </p:blipFill>
        <p:spPr>
          <a:xfrm>
            <a:off x="3109035" y="2854831"/>
            <a:ext cx="5461217" cy="3540375"/>
          </a:xfrm>
          <a:prstGeom prst="rect">
            <a:avLst/>
          </a:prstGeom>
        </p:spPr>
      </p:pic>
      <p:sp>
        <p:nvSpPr>
          <p:cNvPr id="15" name="Title 1">
            <a:extLst>
              <a:ext uri="{FF2B5EF4-FFF2-40B4-BE49-F238E27FC236}">
                <a16:creationId xmlns:a16="http://schemas.microsoft.com/office/drawing/2014/main" id="{0448BFF3-3C7C-A045-8937-280D64D0E2B3}"/>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a:t>
            </a:r>
            <a:r>
              <a:rPr lang="en-US" sz="3733" b="0" dirty="0" err="1">
                <a:solidFill>
                  <a:schemeClr val="bg1"/>
                </a:solidFill>
                <a:latin typeface="Calibri Light" panose="020F0302020204030204" pitchFamily="34" charset="0"/>
                <a:cs typeface="Calibri Light" panose="020F0302020204030204" pitchFamily="34" charset="0"/>
              </a:rPr>
              <a:t>Expressibility</a:t>
            </a:r>
            <a:r>
              <a:rPr lang="en-US" sz="3733" b="0" dirty="0">
                <a:solidFill>
                  <a:schemeClr val="bg1"/>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21737958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Placeholder 2">
            <a:extLst>
              <a:ext uri="{FF2B5EF4-FFF2-40B4-BE49-F238E27FC236}">
                <a16:creationId xmlns:a16="http://schemas.microsoft.com/office/drawing/2014/main" id="{C0B70D6A-A9A1-F947-AA1F-15901FA973C8}"/>
              </a:ext>
            </a:extLst>
          </p:cNvPr>
          <p:cNvSpPr txBox="1">
            <a:spLocks/>
          </p:cNvSpPr>
          <p:nvPr/>
        </p:nvSpPr>
        <p:spPr>
          <a:xfrm>
            <a:off x="415377" y="4600575"/>
            <a:ext cx="10972800" cy="46505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the VQA to be successful need a solution unitary to be captured by ansatz:</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the absence of prior knowledge, best bet is to use an ansatz that explores </a:t>
            </a: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space of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unitaries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as fully and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uniformally</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as possible.</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Such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ansatze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are known as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expressive </a:t>
            </a:r>
            <a:r>
              <a:rPr kumimoji="0" lang="en-US" sz="2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ansatze</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2" name="Picture 31">
            <a:extLst>
              <a:ext uri="{FF2B5EF4-FFF2-40B4-BE49-F238E27FC236}">
                <a16:creationId xmlns:a16="http://schemas.microsoft.com/office/drawing/2014/main" id="{A56BBC62-7670-524B-8317-B4601518D251}"/>
              </a:ext>
            </a:extLst>
          </p:cNvPr>
          <p:cNvPicPr>
            <a:picLocks noChangeAspect="1"/>
          </p:cNvPicPr>
          <p:nvPr/>
        </p:nvPicPr>
        <p:blipFill>
          <a:blip r:embed="rId3"/>
          <a:stretch>
            <a:fillRect/>
          </a:stretch>
        </p:blipFill>
        <p:spPr>
          <a:xfrm>
            <a:off x="10153648" y="1948991"/>
            <a:ext cx="1388533" cy="389467"/>
          </a:xfrm>
          <a:prstGeom prst="rect">
            <a:avLst/>
          </a:prstGeom>
        </p:spPr>
      </p:pic>
      <p:sp>
        <p:nvSpPr>
          <p:cNvPr id="33" name="Rectangle 32">
            <a:extLst>
              <a:ext uri="{FF2B5EF4-FFF2-40B4-BE49-F238E27FC236}">
                <a16:creationId xmlns:a16="http://schemas.microsoft.com/office/drawing/2014/main" id="{24A001A2-2BFA-6142-B60D-5E34E3DD5178}"/>
              </a:ext>
            </a:extLst>
          </p:cNvPr>
          <p:cNvSpPr/>
          <p:nvPr/>
        </p:nvSpPr>
        <p:spPr>
          <a:xfrm>
            <a:off x="9374075" y="2356894"/>
            <a:ext cx="135941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(approximate)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solutions</a:t>
            </a:r>
          </a:p>
        </p:txBody>
      </p:sp>
      <p:sp>
        <p:nvSpPr>
          <p:cNvPr id="34" name="Rectangle 33">
            <a:extLst>
              <a:ext uri="{FF2B5EF4-FFF2-40B4-BE49-F238E27FC236}">
                <a16:creationId xmlns:a16="http://schemas.microsoft.com/office/drawing/2014/main" id="{8619060A-4E6D-CF48-9194-CEB8907E122E}"/>
              </a:ext>
            </a:extLst>
          </p:cNvPr>
          <p:cNvSpPr/>
          <p:nvPr/>
        </p:nvSpPr>
        <p:spPr>
          <a:xfrm>
            <a:off x="10686539" y="2329910"/>
            <a:ext cx="102143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accessible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unitaries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0" name="Picture 39">
            <a:extLst>
              <a:ext uri="{FF2B5EF4-FFF2-40B4-BE49-F238E27FC236}">
                <a16:creationId xmlns:a16="http://schemas.microsoft.com/office/drawing/2014/main" id="{3D6650EF-7ACF-C848-B904-06396A734E0A}"/>
              </a:ext>
            </a:extLst>
          </p:cNvPr>
          <p:cNvPicPr>
            <a:picLocks noChangeAspect="1"/>
          </p:cNvPicPr>
          <p:nvPr/>
        </p:nvPicPr>
        <p:blipFill>
          <a:blip r:embed="rId4"/>
          <a:stretch>
            <a:fillRect/>
          </a:stretch>
        </p:blipFill>
        <p:spPr>
          <a:xfrm>
            <a:off x="1843583" y="4163755"/>
            <a:ext cx="3846077" cy="2493319"/>
          </a:xfrm>
          <a:prstGeom prst="rect">
            <a:avLst/>
          </a:prstGeom>
        </p:spPr>
      </p:pic>
      <p:pic>
        <p:nvPicPr>
          <p:cNvPr id="41" name="Picture 40">
            <a:extLst>
              <a:ext uri="{FF2B5EF4-FFF2-40B4-BE49-F238E27FC236}">
                <a16:creationId xmlns:a16="http://schemas.microsoft.com/office/drawing/2014/main" id="{455E70F9-1435-E945-B4CB-94FC793BD850}"/>
              </a:ext>
            </a:extLst>
          </p:cNvPr>
          <p:cNvPicPr>
            <a:picLocks noChangeAspect="1"/>
          </p:cNvPicPr>
          <p:nvPr/>
        </p:nvPicPr>
        <p:blipFill>
          <a:blip r:embed="rId5"/>
          <a:stretch>
            <a:fillRect/>
          </a:stretch>
        </p:blipFill>
        <p:spPr>
          <a:xfrm>
            <a:off x="6727922" y="4103425"/>
            <a:ext cx="3846077" cy="2729908"/>
          </a:xfrm>
          <a:prstGeom prst="rect">
            <a:avLst/>
          </a:prstGeom>
        </p:spPr>
      </p:pic>
      <p:pic>
        <p:nvPicPr>
          <p:cNvPr id="44" name="Picture 43">
            <a:extLst>
              <a:ext uri="{FF2B5EF4-FFF2-40B4-BE49-F238E27FC236}">
                <a16:creationId xmlns:a16="http://schemas.microsoft.com/office/drawing/2014/main" id="{E6970D44-DD96-AB47-8906-E081F04CF68A}"/>
              </a:ext>
            </a:extLst>
          </p:cNvPr>
          <p:cNvPicPr>
            <a:picLocks noChangeAspect="1"/>
          </p:cNvPicPr>
          <p:nvPr/>
        </p:nvPicPr>
        <p:blipFill>
          <a:blip r:embed="rId6"/>
          <a:stretch>
            <a:fillRect/>
          </a:stretch>
        </p:blipFill>
        <p:spPr>
          <a:xfrm>
            <a:off x="1538104" y="6100409"/>
            <a:ext cx="541867" cy="287867"/>
          </a:xfrm>
          <a:prstGeom prst="rect">
            <a:avLst/>
          </a:prstGeom>
        </p:spPr>
      </p:pic>
      <p:pic>
        <p:nvPicPr>
          <p:cNvPr id="45" name="Picture 44">
            <a:extLst>
              <a:ext uri="{FF2B5EF4-FFF2-40B4-BE49-F238E27FC236}">
                <a16:creationId xmlns:a16="http://schemas.microsoft.com/office/drawing/2014/main" id="{FD236444-B9CC-D64B-A68A-90F354FE4AC8}"/>
              </a:ext>
            </a:extLst>
          </p:cNvPr>
          <p:cNvPicPr>
            <a:picLocks noChangeAspect="1"/>
          </p:cNvPicPr>
          <p:nvPr/>
        </p:nvPicPr>
        <p:blipFill>
          <a:blip r:embed="rId6"/>
          <a:stretch>
            <a:fillRect/>
          </a:stretch>
        </p:blipFill>
        <p:spPr>
          <a:xfrm>
            <a:off x="6735705" y="6326121"/>
            <a:ext cx="541867" cy="287867"/>
          </a:xfrm>
          <a:prstGeom prst="rect">
            <a:avLst/>
          </a:prstGeom>
        </p:spPr>
      </p:pic>
      <p:cxnSp>
        <p:nvCxnSpPr>
          <p:cNvPr id="46" name="Straight Arrow Connector 45">
            <a:extLst>
              <a:ext uri="{FF2B5EF4-FFF2-40B4-BE49-F238E27FC236}">
                <a16:creationId xmlns:a16="http://schemas.microsoft.com/office/drawing/2014/main" id="{BCCCFD0A-635C-BE47-9C4C-BD68933F9450}"/>
              </a:ext>
            </a:extLst>
          </p:cNvPr>
          <p:cNvCxnSpPr>
            <a:cxnSpLocks/>
          </p:cNvCxnSpPr>
          <p:nvPr/>
        </p:nvCxnSpPr>
        <p:spPr>
          <a:xfrm flipV="1">
            <a:off x="2130829" y="6106074"/>
            <a:ext cx="271195" cy="117201"/>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79FE40D-9315-B242-A7A8-1BDFB752BDEF}"/>
              </a:ext>
            </a:extLst>
          </p:cNvPr>
          <p:cNvCxnSpPr>
            <a:cxnSpLocks/>
          </p:cNvCxnSpPr>
          <p:nvPr/>
        </p:nvCxnSpPr>
        <p:spPr>
          <a:xfrm flipV="1">
            <a:off x="7303580" y="6309274"/>
            <a:ext cx="271195" cy="117201"/>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0C4A843-66EE-F74A-A265-CB1E98A76D3E}"/>
              </a:ext>
            </a:extLst>
          </p:cNvPr>
          <p:cNvSpPr txBox="1"/>
          <p:nvPr/>
        </p:nvSpPr>
        <p:spPr>
          <a:xfrm>
            <a:off x="7368503" y="3953473"/>
            <a:ext cx="3205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Expressive </a:t>
            </a:r>
          </a:p>
        </p:txBody>
      </p:sp>
      <p:sp>
        <p:nvSpPr>
          <p:cNvPr id="49" name="TextBox 48">
            <a:extLst>
              <a:ext uri="{FF2B5EF4-FFF2-40B4-BE49-F238E27FC236}">
                <a16:creationId xmlns:a16="http://schemas.microsoft.com/office/drawing/2014/main" id="{FB782596-1613-BA47-B2DF-2007A81BC0C7}"/>
              </a:ext>
            </a:extLst>
          </p:cNvPr>
          <p:cNvSpPr txBox="1"/>
          <p:nvPr/>
        </p:nvSpPr>
        <p:spPr>
          <a:xfrm>
            <a:off x="2560258" y="3953473"/>
            <a:ext cx="3205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Inexpressive </a:t>
            </a:r>
          </a:p>
        </p:txBody>
      </p:sp>
      <p:sp>
        <p:nvSpPr>
          <p:cNvPr id="22" name="Title 1">
            <a:extLst>
              <a:ext uri="{FF2B5EF4-FFF2-40B4-BE49-F238E27FC236}">
                <a16:creationId xmlns:a16="http://schemas.microsoft.com/office/drawing/2014/main" id="{EC6A4D0C-E1DD-6D4F-BE9B-8F5449DF9E62}"/>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a:t>
            </a:r>
            <a:r>
              <a:rPr lang="en-US" sz="3733" b="0" dirty="0" err="1">
                <a:solidFill>
                  <a:schemeClr val="bg1"/>
                </a:solidFill>
                <a:latin typeface="Calibri Light" panose="020F0302020204030204" pitchFamily="34" charset="0"/>
                <a:cs typeface="Calibri Light" panose="020F0302020204030204" pitchFamily="34" charset="0"/>
              </a:rPr>
              <a:t>Expressibility</a:t>
            </a:r>
            <a:r>
              <a:rPr lang="en-US" sz="3733" b="0" dirty="0">
                <a:solidFill>
                  <a:schemeClr val="bg1"/>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420464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397167" y="300816"/>
            <a:ext cx="10995701" cy="1033669"/>
          </a:xfrm>
        </p:spPr>
        <p:txBody>
          <a:bodyPr>
            <a:noAutofit/>
          </a:bodyPr>
          <a:lstStyle/>
          <a:p>
            <a:r>
              <a:rPr lang="en-GB" sz="4000" dirty="0">
                <a:solidFill>
                  <a:schemeClr val="bg1"/>
                </a:solidFill>
              </a:rPr>
              <a:t>Motivation </a:t>
            </a:r>
            <a:endParaRPr lang="en-US" sz="4000" dirty="0">
              <a:solidFill>
                <a:schemeClr val="bg1"/>
              </a:solidFill>
            </a:endParaRPr>
          </a:p>
        </p:txBody>
      </p:sp>
      <p:sp>
        <p:nvSpPr>
          <p:cNvPr id="13" name="TextBox 12">
            <a:extLst>
              <a:ext uri="{FF2B5EF4-FFF2-40B4-BE49-F238E27FC236}">
                <a16:creationId xmlns:a16="http://schemas.microsoft.com/office/drawing/2014/main" id="{83531378-413B-A641-8CD9-CE23E9CF378A}"/>
              </a:ext>
            </a:extLst>
          </p:cNvPr>
          <p:cNvSpPr txBox="1"/>
          <p:nvPr/>
        </p:nvSpPr>
        <p:spPr>
          <a:xfrm>
            <a:off x="397167" y="1779426"/>
            <a:ext cx="11315862" cy="674030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Quantum computers are here…  </a:t>
            </a:r>
          </a:p>
          <a:p>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They’re incredibly impressive pieces of engineering </a:t>
            </a:r>
          </a:p>
          <a:p>
            <a:pPr marL="342900"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You can access some over the cloud </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But from the users perspective, if we’re honest, they are a little underwhelming</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 </a:t>
            </a: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p:txBody>
      </p:sp>
      <p:pic>
        <p:nvPicPr>
          <p:cNvPr id="4" name="Picture 3" descr="A picture containing cage&#10;&#10;Description automatically generated">
            <a:extLst>
              <a:ext uri="{FF2B5EF4-FFF2-40B4-BE49-F238E27FC236}">
                <a16:creationId xmlns:a16="http://schemas.microsoft.com/office/drawing/2014/main" id="{CB5A7F23-FFCB-9947-A720-B0DAA6B96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44634" y="2076794"/>
            <a:ext cx="1121260" cy="1710340"/>
          </a:xfrm>
          <a:prstGeom prst="rect">
            <a:avLst/>
          </a:prstGeom>
        </p:spPr>
      </p:pic>
      <p:pic>
        <p:nvPicPr>
          <p:cNvPr id="7" name="Picture 6">
            <a:extLst>
              <a:ext uri="{FF2B5EF4-FFF2-40B4-BE49-F238E27FC236}">
                <a16:creationId xmlns:a16="http://schemas.microsoft.com/office/drawing/2014/main" id="{86EB869B-E081-EB41-A9A1-A1E3CE27B7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03914" y="4130109"/>
            <a:ext cx="1864201" cy="1231502"/>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8AC5C8C1-BDA3-F34D-BC2F-BC8C84DC308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7713" r="5580"/>
          <a:stretch/>
        </p:blipFill>
        <p:spPr>
          <a:xfrm>
            <a:off x="10171745" y="1905711"/>
            <a:ext cx="1528916" cy="1703649"/>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D611887F-AE1A-9344-86C6-3ECC2B7726B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474901" y="4156466"/>
            <a:ext cx="1355392" cy="2623669"/>
          </a:xfrm>
          <a:prstGeom prst="rect">
            <a:avLst/>
          </a:prstGeom>
        </p:spPr>
      </p:pic>
      <p:sp>
        <p:nvSpPr>
          <p:cNvPr id="18" name="TextBox 17">
            <a:extLst>
              <a:ext uri="{FF2B5EF4-FFF2-40B4-BE49-F238E27FC236}">
                <a16:creationId xmlns:a16="http://schemas.microsoft.com/office/drawing/2014/main" id="{1D793C6D-8EED-A942-B710-67CF4B2BB9C5}"/>
              </a:ext>
            </a:extLst>
          </p:cNvPr>
          <p:cNvSpPr txBox="1"/>
          <p:nvPr/>
        </p:nvSpPr>
        <p:spPr>
          <a:xfrm>
            <a:off x="8329057" y="1710134"/>
            <a:ext cx="1152414" cy="369332"/>
          </a:xfrm>
          <a:prstGeom prst="rect">
            <a:avLst/>
          </a:prstGeom>
          <a:noFill/>
        </p:spPr>
        <p:txBody>
          <a:bodyPr wrap="square" rtlCol="0">
            <a:spAutoFit/>
          </a:bodyPr>
          <a:lstStyle/>
          <a:p>
            <a:pPr algn="ctr"/>
            <a:r>
              <a:rPr lang="en-US" dirty="0"/>
              <a:t>IBMQ</a:t>
            </a:r>
          </a:p>
        </p:txBody>
      </p:sp>
      <p:sp>
        <p:nvSpPr>
          <p:cNvPr id="19" name="TextBox 18">
            <a:extLst>
              <a:ext uri="{FF2B5EF4-FFF2-40B4-BE49-F238E27FC236}">
                <a16:creationId xmlns:a16="http://schemas.microsoft.com/office/drawing/2014/main" id="{955ED8B2-2C78-7640-8836-E3C3EF877577}"/>
              </a:ext>
            </a:extLst>
          </p:cNvPr>
          <p:cNvSpPr txBox="1"/>
          <p:nvPr/>
        </p:nvSpPr>
        <p:spPr>
          <a:xfrm>
            <a:off x="8272759" y="3791187"/>
            <a:ext cx="1895355" cy="369332"/>
          </a:xfrm>
          <a:prstGeom prst="rect">
            <a:avLst/>
          </a:prstGeom>
          <a:noFill/>
        </p:spPr>
        <p:txBody>
          <a:bodyPr wrap="square" rtlCol="0">
            <a:spAutoFit/>
          </a:bodyPr>
          <a:lstStyle/>
          <a:p>
            <a:pPr algn="ctr"/>
            <a:r>
              <a:rPr lang="en-US" dirty="0"/>
              <a:t>IonQ</a:t>
            </a:r>
          </a:p>
        </p:txBody>
      </p:sp>
      <p:sp>
        <p:nvSpPr>
          <p:cNvPr id="20" name="TextBox 19">
            <a:extLst>
              <a:ext uri="{FF2B5EF4-FFF2-40B4-BE49-F238E27FC236}">
                <a16:creationId xmlns:a16="http://schemas.microsoft.com/office/drawing/2014/main" id="{733C73EA-8BC1-D646-849C-3E20DF8D148B}"/>
              </a:ext>
            </a:extLst>
          </p:cNvPr>
          <p:cNvSpPr txBox="1"/>
          <p:nvPr/>
        </p:nvSpPr>
        <p:spPr>
          <a:xfrm>
            <a:off x="10168115" y="1555408"/>
            <a:ext cx="1528916" cy="369332"/>
          </a:xfrm>
          <a:prstGeom prst="rect">
            <a:avLst/>
          </a:prstGeom>
          <a:noFill/>
        </p:spPr>
        <p:txBody>
          <a:bodyPr wrap="square" rtlCol="0">
            <a:spAutoFit/>
          </a:bodyPr>
          <a:lstStyle/>
          <a:p>
            <a:pPr algn="ctr"/>
            <a:r>
              <a:rPr lang="en-US" dirty="0"/>
              <a:t>Google</a:t>
            </a:r>
          </a:p>
        </p:txBody>
      </p:sp>
      <p:sp>
        <p:nvSpPr>
          <p:cNvPr id="21" name="TextBox 20">
            <a:extLst>
              <a:ext uri="{FF2B5EF4-FFF2-40B4-BE49-F238E27FC236}">
                <a16:creationId xmlns:a16="http://schemas.microsoft.com/office/drawing/2014/main" id="{42B7CDBD-96EB-0447-A533-810242551D7C}"/>
              </a:ext>
            </a:extLst>
          </p:cNvPr>
          <p:cNvSpPr txBox="1"/>
          <p:nvPr/>
        </p:nvSpPr>
        <p:spPr>
          <a:xfrm>
            <a:off x="10225107" y="3787134"/>
            <a:ext cx="1895355" cy="369332"/>
          </a:xfrm>
          <a:prstGeom prst="rect">
            <a:avLst/>
          </a:prstGeom>
          <a:noFill/>
        </p:spPr>
        <p:txBody>
          <a:bodyPr wrap="square" rtlCol="0">
            <a:spAutoFit/>
          </a:bodyPr>
          <a:lstStyle/>
          <a:p>
            <a:pPr algn="ctr"/>
            <a:r>
              <a:rPr lang="en-US" dirty="0"/>
              <a:t>Rigetti</a:t>
            </a:r>
          </a:p>
        </p:txBody>
      </p:sp>
      <p:pic>
        <p:nvPicPr>
          <p:cNvPr id="23" name="Picture 22" descr="Graphical user interface, logo&#10;&#10;Description automatically generated">
            <a:extLst>
              <a:ext uri="{FF2B5EF4-FFF2-40B4-BE49-F238E27FC236}">
                <a16:creationId xmlns:a16="http://schemas.microsoft.com/office/drawing/2014/main" id="{F7AC4DD8-2060-A44B-B851-81511BF524E5}"/>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9231" t="39561" r="50336" b="38461"/>
          <a:stretch/>
        </p:blipFill>
        <p:spPr>
          <a:xfrm>
            <a:off x="2475154" y="3874535"/>
            <a:ext cx="3620846" cy="1033270"/>
          </a:xfrm>
          <a:prstGeom prst="rect">
            <a:avLst/>
          </a:prstGeom>
        </p:spPr>
      </p:pic>
      <p:sp>
        <p:nvSpPr>
          <p:cNvPr id="24" name="TextBox 23">
            <a:extLst>
              <a:ext uri="{FF2B5EF4-FFF2-40B4-BE49-F238E27FC236}">
                <a16:creationId xmlns:a16="http://schemas.microsoft.com/office/drawing/2014/main" id="{43542888-E0EA-E241-A8B8-63918448DDC4}"/>
              </a:ext>
            </a:extLst>
          </p:cNvPr>
          <p:cNvSpPr txBox="1"/>
          <p:nvPr/>
        </p:nvSpPr>
        <p:spPr>
          <a:xfrm>
            <a:off x="2463281" y="4901117"/>
            <a:ext cx="3620845" cy="369332"/>
          </a:xfrm>
          <a:prstGeom prst="rect">
            <a:avLst/>
          </a:prstGeom>
          <a:noFill/>
        </p:spPr>
        <p:txBody>
          <a:bodyPr wrap="square" rtlCol="0">
            <a:spAutoFit/>
          </a:bodyPr>
          <a:lstStyle/>
          <a:p>
            <a:pPr algn="ctr"/>
            <a:r>
              <a:rPr lang="en-US" dirty="0">
                <a:hlinkClick r:id="rId13"/>
              </a:rPr>
              <a:t>https://</a:t>
            </a:r>
            <a:r>
              <a:rPr lang="en-US" dirty="0" err="1">
                <a:hlinkClick r:id="rId13"/>
              </a:rPr>
              <a:t>qiskit.org</a:t>
            </a:r>
            <a:r>
              <a:rPr lang="en-US" dirty="0">
                <a:hlinkClick r:id="rId13"/>
              </a:rPr>
              <a:t>/</a:t>
            </a:r>
            <a:endParaRPr lang="en-US" dirty="0"/>
          </a:p>
        </p:txBody>
      </p:sp>
    </p:spTree>
    <p:extLst>
      <p:ext uri="{BB962C8B-B14F-4D97-AF65-F5344CB8AC3E}">
        <p14:creationId xmlns:p14="http://schemas.microsoft.com/office/powerpoint/2010/main" val="2324208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FFF7D68-2D4F-9546-8E83-F1551B465E04}"/>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
        <p:nvSpPr>
          <p:cNvPr id="15" name="Text Placeholder 2">
            <a:extLst>
              <a:ext uri="{FF2B5EF4-FFF2-40B4-BE49-F238E27FC236}">
                <a16:creationId xmlns:a16="http://schemas.microsoft.com/office/drawing/2014/main" id="{396A9906-D7BD-094F-BB9D-EA4D6A2217D6}"/>
              </a:ext>
            </a:extLst>
          </p:cNvPr>
          <p:cNvSpPr txBox="1">
            <a:spLocks/>
          </p:cNvSpPr>
          <p:nvPr/>
        </p:nvSpPr>
        <p:spPr>
          <a:xfrm>
            <a:off x="609601" y="1339201"/>
            <a:ext cx="11105321" cy="3550851"/>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Just because the ansatz contains the solution…</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17" name="Picture 2" descr="17 Indoor Easter Egg Hunt Ideas - Inside Egg Hunt Ideas 2021">
            <a:extLst>
              <a:ext uri="{FF2B5EF4-FFF2-40B4-BE49-F238E27FC236}">
                <a16:creationId xmlns:a16="http://schemas.microsoft.com/office/drawing/2014/main" id="{5A01757B-3069-1649-B9CC-5BDD5E26D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287" y="2759341"/>
            <a:ext cx="4638261" cy="3095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4AB7C61-48EC-F148-9838-C8A045C260F4}"/>
              </a:ext>
            </a:extLst>
          </p:cNvPr>
          <p:cNvPicPr>
            <a:picLocks noChangeAspect="1"/>
          </p:cNvPicPr>
          <p:nvPr/>
        </p:nvPicPr>
        <p:blipFill>
          <a:blip r:embed="rId4"/>
          <a:stretch>
            <a:fillRect/>
          </a:stretch>
        </p:blipFill>
        <p:spPr>
          <a:xfrm>
            <a:off x="1771610" y="2788891"/>
            <a:ext cx="3846077" cy="2729908"/>
          </a:xfrm>
          <a:prstGeom prst="rect">
            <a:avLst/>
          </a:prstGeom>
        </p:spPr>
      </p:pic>
    </p:spTree>
    <p:extLst>
      <p:ext uri="{BB962C8B-B14F-4D97-AF65-F5344CB8AC3E}">
        <p14:creationId xmlns:p14="http://schemas.microsoft.com/office/powerpoint/2010/main" val="27904256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FFF7D68-2D4F-9546-8E83-F1551B465E04}"/>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
        <p:nvSpPr>
          <p:cNvPr id="15" name="Text Placeholder 2">
            <a:extLst>
              <a:ext uri="{FF2B5EF4-FFF2-40B4-BE49-F238E27FC236}">
                <a16:creationId xmlns:a16="http://schemas.microsoft.com/office/drawing/2014/main" id="{396A9906-D7BD-094F-BB9D-EA4D6A2217D6}"/>
              </a:ext>
            </a:extLst>
          </p:cNvPr>
          <p:cNvSpPr txBox="1">
            <a:spLocks/>
          </p:cNvSpPr>
          <p:nvPr/>
        </p:nvSpPr>
        <p:spPr>
          <a:xfrm>
            <a:off x="609601" y="1339201"/>
            <a:ext cx="11105321" cy="3550851"/>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endParaRPr lang="en-US" sz="2133">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a:latin typeface="Calibri" panose="020F0502020204030204" pitchFamily="34" charset="0"/>
                <a:cs typeface="Calibri" panose="020F0502020204030204" pitchFamily="34" charset="0"/>
              </a:rPr>
              <a:t>Just because the ansatz contains the solution… doesn’t mean you can find it… </a:t>
            </a:r>
          </a:p>
          <a:p>
            <a:pPr marL="395806" indent="-380990">
              <a:buFont typeface="Arial" panose="020B0604020202020204" pitchFamily="34" charset="0"/>
              <a:buChar char="•"/>
            </a:pPr>
            <a:endParaRPr lang="en-US" sz="2133">
              <a:latin typeface="Calibri" panose="020F0502020204030204" pitchFamily="34" charset="0"/>
              <a:cs typeface="Calibri" panose="020F0502020204030204" pitchFamily="34" charset="0"/>
            </a:endParaRPr>
          </a:p>
          <a:p>
            <a:pPr marL="14816"/>
            <a:endParaRPr lang="en-US" sz="2133">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17" name="Picture 2" descr="17 Indoor Easter Egg Hunt Ideas - Inside Egg Hunt Ideas 2021">
            <a:extLst>
              <a:ext uri="{FF2B5EF4-FFF2-40B4-BE49-F238E27FC236}">
                <a16:creationId xmlns:a16="http://schemas.microsoft.com/office/drawing/2014/main" id="{5A01757B-3069-1649-B9CC-5BDD5E26D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287" y="2759341"/>
            <a:ext cx="4638261" cy="3095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4AB7C61-48EC-F148-9838-C8A045C260F4}"/>
              </a:ext>
            </a:extLst>
          </p:cNvPr>
          <p:cNvPicPr>
            <a:picLocks noChangeAspect="1"/>
          </p:cNvPicPr>
          <p:nvPr/>
        </p:nvPicPr>
        <p:blipFill>
          <a:blip r:embed="rId4"/>
          <a:stretch>
            <a:fillRect/>
          </a:stretch>
        </p:blipFill>
        <p:spPr>
          <a:xfrm>
            <a:off x="1771610" y="2788891"/>
            <a:ext cx="3846077" cy="2729908"/>
          </a:xfrm>
          <a:prstGeom prst="rect">
            <a:avLst/>
          </a:prstGeom>
        </p:spPr>
      </p:pic>
      <p:pic>
        <p:nvPicPr>
          <p:cNvPr id="19" name="Picture 4" descr="PsBattle: This depressed Easter Bunny. : photoshopbattles">
            <a:extLst>
              <a:ext uri="{FF2B5EF4-FFF2-40B4-BE49-F238E27FC236}">
                <a16:creationId xmlns:a16="http://schemas.microsoft.com/office/drawing/2014/main" id="{FE312C2B-9D4C-5247-9672-BB348365E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1460" y="3669630"/>
            <a:ext cx="2047432" cy="272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246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2">
            <a:extLst>
              <a:ext uri="{FF2B5EF4-FFF2-40B4-BE49-F238E27FC236}">
                <a16:creationId xmlns:a16="http://schemas.microsoft.com/office/drawing/2014/main" id="{E1EB928C-ED19-AB4E-B49A-5E2AEEAAABEA}"/>
              </a:ext>
            </a:extLst>
          </p:cNvPr>
          <p:cNvSpPr txBox="1">
            <a:spLocks/>
          </p:cNvSpPr>
          <p:nvPr/>
        </p:nvSpPr>
        <p:spPr>
          <a:xfrm>
            <a:off x="952501" y="2314057"/>
            <a:ext cx="10676346" cy="266313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a:r>
              <a:rPr lang="en-US" sz="2800" dirty="0">
                <a:solidFill>
                  <a:schemeClr val="tx1"/>
                </a:solidFill>
                <a:latin typeface="Calibri" panose="020F0502020204030204" pitchFamily="34" charset="0"/>
                <a:cs typeface="Calibri" panose="020F0502020204030204" pitchFamily="34" charset="0"/>
              </a:rPr>
              <a:t>The cost landscape needs to be sufficiently featured to enable training </a:t>
            </a: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11112"/>
            <a:endParaRPr lang="en-US" sz="28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DFC223A3-3B67-2A4E-9512-3A5E1FD53B62}"/>
              </a:ext>
            </a:extLst>
          </p:cNvPr>
          <p:cNvPicPr>
            <a:picLocks noChangeAspect="1"/>
          </p:cNvPicPr>
          <p:nvPr/>
        </p:nvPicPr>
        <p:blipFill>
          <a:blip r:embed="rId3"/>
          <a:stretch>
            <a:fillRect/>
          </a:stretch>
        </p:blipFill>
        <p:spPr>
          <a:xfrm>
            <a:off x="1508174" y="2604483"/>
            <a:ext cx="4265293" cy="2911798"/>
          </a:xfrm>
          <a:prstGeom prst="rect">
            <a:avLst/>
          </a:prstGeom>
        </p:spPr>
      </p:pic>
      <p:pic>
        <p:nvPicPr>
          <p:cNvPr id="55" name="Picture 54">
            <a:extLst>
              <a:ext uri="{FF2B5EF4-FFF2-40B4-BE49-F238E27FC236}">
                <a16:creationId xmlns:a16="http://schemas.microsoft.com/office/drawing/2014/main" id="{E1A9C20B-399B-DF4E-B937-315D48F94EA2}"/>
              </a:ext>
            </a:extLst>
          </p:cNvPr>
          <p:cNvPicPr>
            <a:picLocks noChangeAspect="1"/>
          </p:cNvPicPr>
          <p:nvPr/>
        </p:nvPicPr>
        <p:blipFill>
          <a:blip r:embed="rId4"/>
          <a:stretch>
            <a:fillRect/>
          </a:stretch>
        </p:blipFill>
        <p:spPr>
          <a:xfrm>
            <a:off x="6418535" y="2604483"/>
            <a:ext cx="4265293" cy="2862360"/>
          </a:xfrm>
          <a:prstGeom prst="rect">
            <a:avLst/>
          </a:prstGeom>
        </p:spPr>
      </p:pic>
      <p:sp>
        <p:nvSpPr>
          <p:cNvPr id="13" name="Title 1">
            <a:extLst>
              <a:ext uri="{FF2B5EF4-FFF2-40B4-BE49-F238E27FC236}">
                <a16:creationId xmlns:a16="http://schemas.microsoft.com/office/drawing/2014/main" id="{F03448FB-807C-5A40-9C87-5B97C7AE4643}"/>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2610715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DFC223A3-3B67-2A4E-9512-3A5E1FD53B62}"/>
              </a:ext>
            </a:extLst>
          </p:cNvPr>
          <p:cNvPicPr>
            <a:picLocks noChangeAspect="1"/>
          </p:cNvPicPr>
          <p:nvPr/>
        </p:nvPicPr>
        <p:blipFill>
          <a:blip r:embed="rId3"/>
          <a:stretch>
            <a:fillRect/>
          </a:stretch>
        </p:blipFill>
        <p:spPr>
          <a:xfrm>
            <a:off x="1508174" y="2604483"/>
            <a:ext cx="4265293" cy="2911798"/>
          </a:xfrm>
          <a:prstGeom prst="rect">
            <a:avLst/>
          </a:prstGeom>
        </p:spPr>
      </p:pic>
      <p:pic>
        <p:nvPicPr>
          <p:cNvPr id="55" name="Picture 54">
            <a:extLst>
              <a:ext uri="{FF2B5EF4-FFF2-40B4-BE49-F238E27FC236}">
                <a16:creationId xmlns:a16="http://schemas.microsoft.com/office/drawing/2014/main" id="{E1A9C20B-399B-DF4E-B937-315D48F94EA2}"/>
              </a:ext>
            </a:extLst>
          </p:cNvPr>
          <p:cNvPicPr>
            <a:picLocks noChangeAspect="1"/>
          </p:cNvPicPr>
          <p:nvPr/>
        </p:nvPicPr>
        <p:blipFill>
          <a:blip r:embed="rId4"/>
          <a:stretch>
            <a:fillRect/>
          </a:stretch>
        </p:blipFill>
        <p:spPr>
          <a:xfrm>
            <a:off x="6418535" y="2604483"/>
            <a:ext cx="4265293" cy="2862360"/>
          </a:xfrm>
          <a:prstGeom prst="rect">
            <a:avLst/>
          </a:prstGeom>
        </p:spPr>
      </p:pic>
      <p:sp>
        <p:nvSpPr>
          <p:cNvPr id="11" name="Rectangle 10">
            <a:extLst>
              <a:ext uri="{FF2B5EF4-FFF2-40B4-BE49-F238E27FC236}">
                <a16:creationId xmlns:a16="http://schemas.microsoft.com/office/drawing/2014/main" id="{6208540F-D50C-8641-B955-3BCBF777F422}"/>
              </a:ext>
            </a:extLst>
          </p:cNvPr>
          <p:cNvSpPr/>
          <p:nvPr/>
        </p:nvSpPr>
        <p:spPr>
          <a:xfrm>
            <a:off x="2195046" y="5801861"/>
            <a:ext cx="9100213" cy="584775"/>
          </a:xfrm>
          <a:prstGeom prst="rect">
            <a:avLst/>
          </a:prstGeom>
        </p:spPr>
        <p:txBody>
          <a:bodyPr wrap="square">
            <a:spAutoFit/>
          </a:bodyPr>
          <a:lstStyle/>
          <a:p>
            <a:pPr marL="11112"/>
            <a:r>
              <a:rPr lang="en-US" sz="1600" dirty="0">
                <a:latin typeface="Calibri" panose="020F0502020204030204" pitchFamily="34" charset="0"/>
                <a:cs typeface="Calibri" panose="020F0502020204030204" pitchFamily="34" charset="0"/>
              </a:rPr>
              <a:t>Small gradients                       high precision required to                             resource intensive</a:t>
            </a:r>
          </a:p>
          <a:p>
            <a:pPr marL="11112" indent="0">
              <a:buNone/>
            </a:pPr>
            <a:r>
              <a:rPr lang="en-US" sz="1600" dirty="0">
                <a:latin typeface="Calibri" panose="020F0502020204030204" pitchFamily="34" charset="0"/>
                <a:cs typeface="Calibri" panose="020F0502020204030204" pitchFamily="34" charset="0"/>
              </a:rPr>
              <a:t>                                                find cost minimizing direction                    </a:t>
            </a:r>
          </a:p>
        </p:txBody>
      </p:sp>
      <p:cxnSp>
        <p:nvCxnSpPr>
          <p:cNvPr id="13" name="Straight Arrow Connector 12">
            <a:extLst>
              <a:ext uri="{FF2B5EF4-FFF2-40B4-BE49-F238E27FC236}">
                <a16:creationId xmlns:a16="http://schemas.microsoft.com/office/drawing/2014/main" id="{5D58D3FE-2D1A-5D4C-A2F0-2F37C6BBE579}"/>
              </a:ext>
            </a:extLst>
          </p:cNvPr>
          <p:cNvCxnSpPr/>
          <p:nvPr/>
        </p:nvCxnSpPr>
        <p:spPr>
          <a:xfrm>
            <a:off x="3885751" y="5960830"/>
            <a:ext cx="416830" cy="0"/>
          </a:xfrm>
          <a:prstGeom prst="straightConnector1">
            <a:avLst/>
          </a:prstGeom>
          <a:ln w="31750" cap="rnd">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EE3554-75C9-B347-9B15-CBD7E0D6209A}"/>
              </a:ext>
            </a:extLst>
          </p:cNvPr>
          <p:cNvCxnSpPr/>
          <p:nvPr/>
        </p:nvCxnSpPr>
        <p:spPr>
          <a:xfrm>
            <a:off x="7283375" y="5960830"/>
            <a:ext cx="416830" cy="0"/>
          </a:xfrm>
          <a:prstGeom prst="straightConnector1">
            <a:avLst/>
          </a:prstGeom>
          <a:ln w="31750" cap="rnd">
            <a:tailEnd type="arrow"/>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A38EDFA7-D175-0445-8A07-CCC6F8780EFB}"/>
              </a:ext>
            </a:extLst>
          </p:cNvPr>
          <p:cNvSpPr txBox="1">
            <a:spLocks/>
          </p:cNvSpPr>
          <p:nvPr/>
        </p:nvSpPr>
        <p:spPr>
          <a:xfrm>
            <a:off x="952501" y="2314057"/>
            <a:ext cx="10676346" cy="266313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a:r>
              <a:rPr lang="en-US" sz="2800" dirty="0">
                <a:solidFill>
                  <a:schemeClr val="tx1"/>
                </a:solidFill>
                <a:latin typeface="Calibri" panose="020F0502020204030204" pitchFamily="34" charset="0"/>
                <a:cs typeface="Calibri" panose="020F0502020204030204" pitchFamily="34" charset="0"/>
              </a:rPr>
              <a:t>The cost landscape needs to be sufficiently featured to enable training </a:t>
            </a: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11112"/>
            <a:endParaRPr lang="en-US" sz="28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37462CB2-1174-914D-80FC-C96EB52C8F7A}"/>
              </a:ext>
            </a:extLst>
          </p:cNvPr>
          <p:cNvSpPr/>
          <p:nvPr/>
        </p:nvSpPr>
        <p:spPr>
          <a:xfrm>
            <a:off x="7729093" y="6185754"/>
            <a:ext cx="8328990" cy="584775"/>
          </a:xfrm>
          <a:prstGeom prst="rect">
            <a:avLst/>
          </a:prstGeom>
        </p:spPr>
        <p:txBody>
          <a:bodyPr wrap="square">
            <a:spAutoFit/>
          </a:bodyPr>
          <a:lstStyle/>
          <a:p>
            <a:pPr marL="11112"/>
            <a:r>
              <a:rPr lang="en-US" sz="1600" dirty="0">
                <a:latin typeface="Calibri" panose="020F0502020204030204" pitchFamily="34" charset="0"/>
                <a:cs typeface="Calibri" panose="020F0502020204030204" pitchFamily="34" charset="0"/>
              </a:rPr>
              <a:t>(                shots are required       </a:t>
            </a:r>
          </a:p>
          <a:p>
            <a:pPr marL="11112" indent="0">
              <a:buNone/>
            </a:pPr>
            <a:r>
              <a:rPr lang="en-US" sz="1600" dirty="0">
                <a:latin typeface="Calibri" panose="020F0502020204030204" pitchFamily="34" charset="0"/>
                <a:cs typeface="Calibri" panose="020F0502020204030204" pitchFamily="34" charset="0"/>
              </a:rPr>
              <a:t>estimate a cost to precision      )  </a:t>
            </a:r>
          </a:p>
        </p:txBody>
      </p:sp>
      <p:pic>
        <p:nvPicPr>
          <p:cNvPr id="19" name="Picture 18">
            <a:extLst>
              <a:ext uri="{FF2B5EF4-FFF2-40B4-BE49-F238E27FC236}">
                <a16:creationId xmlns:a16="http://schemas.microsoft.com/office/drawing/2014/main" id="{0864743C-3BCF-D54B-98E8-7123F3C18D0F}"/>
              </a:ext>
            </a:extLst>
          </p:cNvPr>
          <p:cNvPicPr>
            <a:picLocks noChangeAspect="1"/>
          </p:cNvPicPr>
          <p:nvPr/>
        </p:nvPicPr>
        <p:blipFill>
          <a:blip r:embed="rId5"/>
          <a:stretch>
            <a:fillRect/>
          </a:stretch>
        </p:blipFill>
        <p:spPr>
          <a:xfrm>
            <a:off x="10161956" y="6565678"/>
            <a:ext cx="114300" cy="101600"/>
          </a:xfrm>
          <a:prstGeom prst="rect">
            <a:avLst/>
          </a:prstGeom>
        </p:spPr>
      </p:pic>
      <p:pic>
        <p:nvPicPr>
          <p:cNvPr id="20" name="Picture 19">
            <a:extLst>
              <a:ext uri="{FF2B5EF4-FFF2-40B4-BE49-F238E27FC236}">
                <a16:creationId xmlns:a16="http://schemas.microsoft.com/office/drawing/2014/main" id="{4C0A0079-1538-944C-881F-72B9919C971E}"/>
              </a:ext>
            </a:extLst>
          </p:cNvPr>
          <p:cNvPicPr>
            <a:picLocks noChangeAspect="1"/>
          </p:cNvPicPr>
          <p:nvPr/>
        </p:nvPicPr>
        <p:blipFill>
          <a:blip r:embed="rId6"/>
          <a:stretch>
            <a:fillRect/>
          </a:stretch>
        </p:blipFill>
        <p:spPr>
          <a:xfrm>
            <a:off x="7941581" y="6247615"/>
            <a:ext cx="609600" cy="241300"/>
          </a:xfrm>
          <a:prstGeom prst="rect">
            <a:avLst/>
          </a:prstGeom>
        </p:spPr>
      </p:pic>
      <p:sp>
        <p:nvSpPr>
          <p:cNvPr id="21" name="Title 1">
            <a:extLst>
              <a:ext uri="{FF2B5EF4-FFF2-40B4-BE49-F238E27FC236}">
                <a16:creationId xmlns:a16="http://schemas.microsoft.com/office/drawing/2014/main" id="{DA1AEB4C-A658-CD47-BC9B-E068B3B6DBA1}"/>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1540726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DFC223A3-3B67-2A4E-9512-3A5E1FD53B62}"/>
              </a:ext>
            </a:extLst>
          </p:cNvPr>
          <p:cNvPicPr>
            <a:picLocks noChangeAspect="1"/>
          </p:cNvPicPr>
          <p:nvPr/>
        </p:nvPicPr>
        <p:blipFill>
          <a:blip r:embed="rId3"/>
          <a:stretch>
            <a:fillRect/>
          </a:stretch>
        </p:blipFill>
        <p:spPr>
          <a:xfrm>
            <a:off x="1508174" y="2604483"/>
            <a:ext cx="4265293" cy="2911798"/>
          </a:xfrm>
          <a:prstGeom prst="rect">
            <a:avLst/>
          </a:prstGeom>
        </p:spPr>
      </p:pic>
      <p:pic>
        <p:nvPicPr>
          <p:cNvPr id="55" name="Picture 54">
            <a:extLst>
              <a:ext uri="{FF2B5EF4-FFF2-40B4-BE49-F238E27FC236}">
                <a16:creationId xmlns:a16="http://schemas.microsoft.com/office/drawing/2014/main" id="{E1A9C20B-399B-DF4E-B937-315D48F94EA2}"/>
              </a:ext>
            </a:extLst>
          </p:cNvPr>
          <p:cNvPicPr>
            <a:picLocks noChangeAspect="1"/>
          </p:cNvPicPr>
          <p:nvPr/>
        </p:nvPicPr>
        <p:blipFill>
          <a:blip r:embed="rId4"/>
          <a:stretch>
            <a:fillRect/>
          </a:stretch>
        </p:blipFill>
        <p:spPr>
          <a:xfrm>
            <a:off x="6418535" y="2604483"/>
            <a:ext cx="4265293" cy="2862360"/>
          </a:xfrm>
          <a:prstGeom prst="rect">
            <a:avLst/>
          </a:prstGeom>
        </p:spPr>
      </p:pic>
      <p:sp>
        <p:nvSpPr>
          <p:cNvPr id="17" name="Text Placeholder 2">
            <a:extLst>
              <a:ext uri="{FF2B5EF4-FFF2-40B4-BE49-F238E27FC236}">
                <a16:creationId xmlns:a16="http://schemas.microsoft.com/office/drawing/2014/main" id="{A38EDFA7-D175-0445-8A07-CCC6F8780EFB}"/>
              </a:ext>
            </a:extLst>
          </p:cNvPr>
          <p:cNvSpPr txBox="1">
            <a:spLocks/>
          </p:cNvSpPr>
          <p:nvPr/>
        </p:nvSpPr>
        <p:spPr>
          <a:xfrm>
            <a:off x="952501" y="2314057"/>
            <a:ext cx="10676346" cy="266313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a:r>
              <a:rPr lang="en-US" sz="2800" dirty="0">
                <a:solidFill>
                  <a:schemeClr val="tx1"/>
                </a:solidFill>
                <a:latin typeface="Calibri" panose="020F0502020204030204" pitchFamily="34" charset="0"/>
                <a:cs typeface="Calibri" panose="020F0502020204030204" pitchFamily="34" charset="0"/>
              </a:rPr>
              <a:t>The cost landscape needs to be sufficiently featured to enable training </a:t>
            </a: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11112"/>
            <a:endParaRPr lang="en-US" sz="28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pPr marL="296862" indent="-285750">
              <a:buFont typeface="Arial" panose="020B0604020202020204" pitchFamily="34" charset="0"/>
              <a:buChar char="•"/>
            </a:pPr>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a:p>
            <a:endParaRPr lang="en-US" sz="2800" dirty="0">
              <a:solidFill>
                <a:schemeClr val="tx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6AA792B-608D-B545-ACF3-1B6F62F5D692}"/>
              </a:ext>
            </a:extLst>
          </p:cNvPr>
          <p:cNvSpPr txBox="1"/>
          <p:nvPr/>
        </p:nvSpPr>
        <p:spPr>
          <a:xfrm>
            <a:off x="1176066" y="5881048"/>
            <a:ext cx="9895951" cy="830997"/>
          </a:xfrm>
          <a:prstGeom prst="rect">
            <a:avLst/>
          </a:prstGeom>
          <a:noFill/>
        </p:spPr>
        <p:txBody>
          <a:bodyPr wrap="square" rtlCol="0">
            <a:spAutoFit/>
          </a:bodyPr>
          <a:lstStyle/>
          <a:p>
            <a:pPr lvl="0" algn="ctr" defTabSz="685800">
              <a:defRPr/>
            </a:pPr>
            <a:r>
              <a:rPr lang="en-GB" sz="2400" dirty="0"/>
              <a:t>How do we know if our landscape is nice and textured or flat and untrainable?</a:t>
            </a:r>
            <a:endParaRPr lang="en-US" sz="2400" dirty="0"/>
          </a:p>
          <a:p>
            <a:endParaRPr lang="en-US" sz="2400" dirty="0"/>
          </a:p>
        </p:txBody>
      </p:sp>
      <p:sp>
        <p:nvSpPr>
          <p:cNvPr id="15" name="Title 1">
            <a:extLst>
              <a:ext uri="{FF2B5EF4-FFF2-40B4-BE49-F238E27FC236}">
                <a16:creationId xmlns:a16="http://schemas.microsoft.com/office/drawing/2014/main" id="{1DB86756-6AE0-0544-A442-B315CD4CD4C1}"/>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3894788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sp>
        <p:nvSpPr>
          <p:cNvPr id="13" name="Text Placeholder 2">
            <a:extLst>
              <a:ext uri="{FF2B5EF4-FFF2-40B4-BE49-F238E27FC236}">
                <a16:creationId xmlns:a16="http://schemas.microsoft.com/office/drawing/2014/main" id="{48E8A29B-0B9A-6445-8ABA-FB9EAA78D67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Assess trainability of a VQA by studying expected cost gradients</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The average cost gradient vanishes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Chebyshev's inequality:</a:t>
            </a: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Small variance entails small cost gradients.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D102476A-B7E6-9B49-B4CD-D8554FA3F94A}"/>
              </a:ext>
            </a:extLst>
          </p:cNvPr>
          <p:cNvSpPr/>
          <p:nvPr/>
        </p:nvSpPr>
        <p:spPr>
          <a:xfrm>
            <a:off x="244929" y="2677886"/>
            <a:ext cx="11609614" cy="3477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6506FCA-9D0D-C74F-94DD-FF1AAAF33F57}"/>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16415730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Assess trainability of a VQA by studying expected cost gradients</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The average cost gradient vanishes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Chebyshev's inequality:</a:t>
            </a: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Small variance entails small cost gradients.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pic>
        <p:nvPicPr>
          <p:cNvPr id="19" name="Picture 18">
            <a:extLst>
              <a:ext uri="{FF2B5EF4-FFF2-40B4-BE49-F238E27FC236}">
                <a16:creationId xmlns:a16="http://schemas.microsoft.com/office/drawing/2014/main" id="{37E7886B-BE33-E74F-99EA-347C0EF3E45D}"/>
              </a:ext>
            </a:extLst>
          </p:cNvPr>
          <p:cNvPicPr>
            <a:picLocks noChangeAspect="1"/>
          </p:cNvPicPr>
          <p:nvPr/>
        </p:nvPicPr>
        <p:blipFill>
          <a:blip r:embed="rId4"/>
          <a:stretch>
            <a:fillRect/>
          </a:stretch>
        </p:blipFill>
        <p:spPr>
          <a:xfrm>
            <a:off x="5058262" y="3102940"/>
            <a:ext cx="1168400" cy="287867"/>
          </a:xfrm>
          <a:prstGeom prst="rect">
            <a:avLst/>
          </a:prstGeom>
        </p:spPr>
      </p:pic>
      <p:pic>
        <p:nvPicPr>
          <p:cNvPr id="21" name="Picture 4" descr="Rolling Hills | Livermore, CA This picture won the photo of … | Flickr">
            <a:extLst>
              <a:ext uri="{FF2B5EF4-FFF2-40B4-BE49-F238E27FC236}">
                <a16:creationId xmlns:a16="http://schemas.microsoft.com/office/drawing/2014/main" id="{9D0CC360-DD42-0948-B1C3-039712CEA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862" y="3066062"/>
            <a:ext cx="2859062" cy="14295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96B822E-C447-B047-9DAE-A816AD2953A7}"/>
              </a:ext>
            </a:extLst>
          </p:cNvPr>
          <p:cNvSpPr/>
          <p:nvPr/>
        </p:nvSpPr>
        <p:spPr>
          <a:xfrm>
            <a:off x="438193" y="4178300"/>
            <a:ext cx="5657807" cy="200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BAF9DBEB-7E43-9A4F-A6FF-B045EFDAFC1D}"/>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32462166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Assess trainability of a VQA by studying expected cost gradients</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The average cost gradient vanishes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Chebyshev's inequality:</a:t>
            </a: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Small variance entails small cost gradients.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pic>
        <p:nvPicPr>
          <p:cNvPr id="19" name="Picture 18">
            <a:extLst>
              <a:ext uri="{FF2B5EF4-FFF2-40B4-BE49-F238E27FC236}">
                <a16:creationId xmlns:a16="http://schemas.microsoft.com/office/drawing/2014/main" id="{37E7886B-BE33-E74F-99EA-347C0EF3E45D}"/>
              </a:ext>
            </a:extLst>
          </p:cNvPr>
          <p:cNvPicPr>
            <a:picLocks noChangeAspect="1"/>
          </p:cNvPicPr>
          <p:nvPr/>
        </p:nvPicPr>
        <p:blipFill>
          <a:blip r:embed="rId4"/>
          <a:stretch>
            <a:fillRect/>
          </a:stretch>
        </p:blipFill>
        <p:spPr>
          <a:xfrm>
            <a:off x="5058262" y="3102940"/>
            <a:ext cx="1168400" cy="287867"/>
          </a:xfrm>
          <a:prstGeom prst="rect">
            <a:avLst/>
          </a:prstGeom>
        </p:spPr>
      </p:pic>
      <p:pic>
        <p:nvPicPr>
          <p:cNvPr id="21" name="Picture 4" descr="Rolling Hills | Livermore, CA This picture won the photo of … | Flickr">
            <a:extLst>
              <a:ext uri="{FF2B5EF4-FFF2-40B4-BE49-F238E27FC236}">
                <a16:creationId xmlns:a16="http://schemas.microsoft.com/office/drawing/2014/main" id="{9D0CC360-DD42-0948-B1C3-039712CEA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862" y="3066062"/>
            <a:ext cx="2859062" cy="14295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96B822E-C447-B047-9DAE-A816AD2953A7}"/>
              </a:ext>
            </a:extLst>
          </p:cNvPr>
          <p:cNvSpPr/>
          <p:nvPr/>
        </p:nvSpPr>
        <p:spPr>
          <a:xfrm>
            <a:off x="438193" y="4178300"/>
            <a:ext cx="5657807" cy="200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AFC847D-30B0-6348-8D1C-DD5C12896A70}"/>
              </a:ext>
            </a:extLst>
          </p:cNvPr>
          <p:cNvPicPr>
            <a:picLocks noChangeAspect="1"/>
          </p:cNvPicPr>
          <p:nvPr/>
        </p:nvPicPr>
        <p:blipFill>
          <a:blip r:embed="rId6"/>
          <a:stretch>
            <a:fillRect/>
          </a:stretch>
        </p:blipFill>
        <p:spPr>
          <a:xfrm>
            <a:off x="8757378" y="4725958"/>
            <a:ext cx="2226983" cy="1479236"/>
          </a:xfrm>
          <a:prstGeom prst="rect">
            <a:avLst/>
          </a:prstGeom>
        </p:spPr>
      </p:pic>
      <p:sp>
        <p:nvSpPr>
          <p:cNvPr id="20" name="Title 1">
            <a:extLst>
              <a:ext uri="{FF2B5EF4-FFF2-40B4-BE49-F238E27FC236}">
                <a16:creationId xmlns:a16="http://schemas.microsoft.com/office/drawing/2014/main" id="{908FB43F-6011-564F-BE2F-E4B6ABBB08FC}"/>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16533982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Assess trainability of a VQA by studying expected cost gradients</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The average cost gradient vanishes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Chebyshev's inequality:</a:t>
            </a: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Small variance entails small cost gradients. </a:t>
            </a: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14816"/>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pPr marL="395806" indent="-380990">
              <a:buFont typeface="Arial" panose="020B0604020202020204" pitchFamily="34" charset="0"/>
              <a:buChar char="•"/>
            </a:pPr>
            <a:endParaRPr lang="en-US" sz="2133"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pic>
        <p:nvPicPr>
          <p:cNvPr id="19" name="Picture 18">
            <a:extLst>
              <a:ext uri="{FF2B5EF4-FFF2-40B4-BE49-F238E27FC236}">
                <a16:creationId xmlns:a16="http://schemas.microsoft.com/office/drawing/2014/main" id="{37E7886B-BE33-E74F-99EA-347C0EF3E45D}"/>
              </a:ext>
            </a:extLst>
          </p:cNvPr>
          <p:cNvPicPr>
            <a:picLocks noChangeAspect="1"/>
          </p:cNvPicPr>
          <p:nvPr/>
        </p:nvPicPr>
        <p:blipFill>
          <a:blip r:embed="rId4"/>
          <a:stretch>
            <a:fillRect/>
          </a:stretch>
        </p:blipFill>
        <p:spPr>
          <a:xfrm>
            <a:off x="5058262" y="3102940"/>
            <a:ext cx="1168400" cy="287867"/>
          </a:xfrm>
          <a:prstGeom prst="rect">
            <a:avLst/>
          </a:prstGeom>
        </p:spPr>
      </p:pic>
      <p:pic>
        <p:nvPicPr>
          <p:cNvPr id="20" name="Picture 19">
            <a:extLst>
              <a:ext uri="{FF2B5EF4-FFF2-40B4-BE49-F238E27FC236}">
                <a16:creationId xmlns:a16="http://schemas.microsoft.com/office/drawing/2014/main" id="{FB2720B1-0AD7-E94A-85AA-87E2DFEFF2D3}"/>
              </a:ext>
            </a:extLst>
          </p:cNvPr>
          <p:cNvPicPr>
            <a:picLocks noChangeAspect="1"/>
          </p:cNvPicPr>
          <p:nvPr/>
        </p:nvPicPr>
        <p:blipFill>
          <a:blip r:embed="rId5"/>
          <a:stretch>
            <a:fillRect/>
          </a:stretch>
        </p:blipFill>
        <p:spPr>
          <a:xfrm>
            <a:off x="3766883" y="4223974"/>
            <a:ext cx="2997200" cy="592667"/>
          </a:xfrm>
          <a:prstGeom prst="rect">
            <a:avLst/>
          </a:prstGeom>
        </p:spPr>
      </p:pic>
      <p:pic>
        <p:nvPicPr>
          <p:cNvPr id="21" name="Picture 4" descr="Rolling Hills | Livermore, CA This picture won the photo of … | Flickr">
            <a:extLst>
              <a:ext uri="{FF2B5EF4-FFF2-40B4-BE49-F238E27FC236}">
                <a16:creationId xmlns:a16="http://schemas.microsoft.com/office/drawing/2014/main" id="{9D0CC360-DD42-0948-B1C3-039712CEA3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2862" y="3066062"/>
            <a:ext cx="2859062" cy="14295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AF4530-8010-2042-B249-A3B6BA50077D}"/>
              </a:ext>
            </a:extLst>
          </p:cNvPr>
          <p:cNvPicPr>
            <a:picLocks noChangeAspect="1"/>
          </p:cNvPicPr>
          <p:nvPr/>
        </p:nvPicPr>
        <p:blipFill>
          <a:blip r:embed="rId7"/>
          <a:stretch>
            <a:fillRect/>
          </a:stretch>
        </p:blipFill>
        <p:spPr>
          <a:xfrm>
            <a:off x="8757378" y="4725958"/>
            <a:ext cx="2226983" cy="1479236"/>
          </a:xfrm>
          <a:prstGeom prst="rect">
            <a:avLst/>
          </a:prstGeom>
        </p:spPr>
      </p:pic>
      <p:sp>
        <p:nvSpPr>
          <p:cNvPr id="23" name="Title 1">
            <a:extLst>
              <a:ext uri="{FF2B5EF4-FFF2-40B4-BE49-F238E27FC236}">
                <a16:creationId xmlns:a16="http://schemas.microsoft.com/office/drawing/2014/main" id="{4A156D24-7131-F04B-83E9-0578ACE4DCBD}"/>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30333997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07A2CC3A-4A88-FD4B-9667-4D104DCC5D91}"/>
              </a:ext>
            </a:extLst>
          </p:cNvPr>
          <p:cNvPicPr>
            <a:picLocks noChangeAspect="1"/>
          </p:cNvPicPr>
          <p:nvPr/>
        </p:nvPicPr>
        <p:blipFill>
          <a:blip r:embed="rId3"/>
          <a:stretch>
            <a:fillRect/>
          </a:stretch>
        </p:blipFill>
        <p:spPr>
          <a:xfrm>
            <a:off x="2500346" y="2358056"/>
            <a:ext cx="2115289" cy="677714"/>
          </a:xfrm>
          <a:prstGeom prst="rect">
            <a:avLst/>
          </a:prstGeom>
        </p:spPr>
      </p:pic>
      <p:pic>
        <p:nvPicPr>
          <p:cNvPr id="25" name="Picture 24">
            <a:extLst>
              <a:ext uri="{FF2B5EF4-FFF2-40B4-BE49-F238E27FC236}">
                <a16:creationId xmlns:a16="http://schemas.microsoft.com/office/drawing/2014/main" id="{620FC871-9880-184E-99AE-6A281F417D3A}"/>
              </a:ext>
            </a:extLst>
          </p:cNvPr>
          <p:cNvPicPr>
            <a:picLocks noChangeAspect="1"/>
          </p:cNvPicPr>
          <p:nvPr/>
        </p:nvPicPr>
        <p:blipFill>
          <a:blip r:embed="rId4"/>
          <a:stretch>
            <a:fillRect/>
          </a:stretch>
        </p:blipFill>
        <p:spPr>
          <a:xfrm>
            <a:off x="7165623" y="2438875"/>
            <a:ext cx="2862470" cy="3026400"/>
          </a:xfrm>
          <a:prstGeom prst="rect">
            <a:avLst/>
          </a:prstGeom>
        </p:spPr>
      </p:pic>
      <p:pic>
        <p:nvPicPr>
          <p:cNvPr id="26" name="Picture 25">
            <a:extLst>
              <a:ext uri="{FF2B5EF4-FFF2-40B4-BE49-F238E27FC236}">
                <a16:creationId xmlns:a16="http://schemas.microsoft.com/office/drawing/2014/main" id="{BC040306-FA1D-1C40-A470-CD6EBAF8FB69}"/>
              </a:ext>
            </a:extLst>
          </p:cNvPr>
          <p:cNvPicPr>
            <a:picLocks noChangeAspect="1"/>
          </p:cNvPicPr>
          <p:nvPr/>
        </p:nvPicPr>
        <p:blipFill>
          <a:blip r:embed="rId4"/>
          <a:stretch>
            <a:fillRect/>
          </a:stretch>
        </p:blipFill>
        <p:spPr>
          <a:xfrm>
            <a:off x="7216697" y="2508416"/>
            <a:ext cx="3491344" cy="3691289"/>
          </a:xfrm>
          <a:prstGeom prst="rect">
            <a:avLst/>
          </a:prstGeom>
        </p:spPr>
      </p:pic>
      <p:pic>
        <p:nvPicPr>
          <p:cNvPr id="27" name="Picture 26">
            <a:extLst>
              <a:ext uri="{FF2B5EF4-FFF2-40B4-BE49-F238E27FC236}">
                <a16:creationId xmlns:a16="http://schemas.microsoft.com/office/drawing/2014/main" id="{DB9AD286-A852-F446-9B92-532812C37F6E}"/>
              </a:ext>
            </a:extLst>
          </p:cNvPr>
          <p:cNvPicPr>
            <a:picLocks noChangeAspect="1"/>
          </p:cNvPicPr>
          <p:nvPr/>
        </p:nvPicPr>
        <p:blipFill>
          <a:blip r:embed="rId5"/>
          <a:stretch>
            <a:fillRect/>
          </a:stretch>
        </p:blipFill>
        <p:spPr>
          <a:xfrm rot="16200000">
            <a:off x="6758903" y="4622928"/>
            <a:ext cx="581018" cy="161394"/>
          </a:xfrm>
          <a:prstGeom prst="rect">
            <a:avLst/>
          </a:prstGeom>
        </p:spPr>
      </p:pic>
      <p:sp>
        <p:nvSpPr>
          <p:cNvPr id="30" name="TextBox 29">
            <a:extLst>
              <a:ext uri="{FF2B5EF4-FFF2-40B4-BE49-F238E27FC236}">
                <a16:creationId xmlns:a16="http://schemas.microsoft.com/office/drawing/2014/main" id="{747ECC12-5D40-0A47-A116-7063F6AC8A5F}"/>
              </a:ext>
            </a:extLst>
          </p:cNvPr>
          <p:cNvSpPr txBox="1"/>
          <p:nvPr/>
        </p:nvSpPr>
        <p:spPr>
          <a:xfrm>
            <a:off x="1371599" y="1760190"/>
            <a:ext cx="4224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Rounded Rectangle 30">
            <a:extLst>
              <a:ext uri="{FF2B5EF4-FFF2-40B4-BE49-F238E27FC236}">
                <a16:creationId xmlns:a16="http://schemas.microsoft.com/office/drawing/2014/main" id="{ACC0AA54-C892-C143-8930-BA2F352DFC17}"/>
              </a:ext>
            </a:extLst>
          </p:cNvPr>
          <p:cNvSpPr/>
          <p:nvPr/>
        </p:nvSpPr>
        <p:spPr>
          <a:xfrm>
            <a:off x="2408022" y="2264907"/>
            <a:ext cx="2404122" cy="93381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8596857" y="26150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4" descr="Rolling Hills | Livermore, CA This picture won the photo of … | Flickr">
            <a:extLst>
              <a:ext uri="{FF2B5EF4-FFF2-40B4-BE49-F238E27FC236}">
                <a16:creationId xmlns:a16="http://schemas.microsoft.com/office/drawing/2014/main" id="{FB83E24A-521F-8341-A758-ACDBC6C9F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5950" y="2434410"/>
            <a:ext cx="1242042" cy="6210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5A963275-D0D3-8343-B746-F2D3E6C19403}"/>
              </a:ext>
            </a:extLst>
          </p:cNvPr>
          <p:cNvPicPr>
            <a:picLocks noChangeAspect="1"/>
          </p:cNvPicPr>
          <p:nvPr/>
        </p:nvPicPr>
        <p:blipFill>
          <a:blip r:embed="rId7"/>
          <a:stretch>
            <a:fillRect/>
          </a:stretch>
        </p:blipFill>
        <p:spPr>
          <a:xfrm>
            <a:off x="10176891" y="4523840"/>
            <a:ext cx="850178" cy="564716"/>
          </a:xfrm>
          <a:prstGeom prst="rect">
            <a:avLst/>
          </a:prstGeom>
        </p:spPr>
      </p:pic>
      <p:sp>
        <p:nvSpPr>
          <p:cNvPr id="35" name="TextBox 34">
            <a:extLst>
              <a:ext uri="{FF2B5EF4-FFF2-40B4-BE49-F238E27FC236}">
                <a16:creationId xmlns:a16="http://schemas.microsoft.com/office/drawing/2014/main" id="{3E74070B-1BD7-9B4E-928A-C4695B896A78}"/>
              </a:ext>
            </a:extLst>
          </p:cNvPr>
          <p:cNvSpPr txBox="1"/>
          <p:nvPr/>
        </p:nvSpPr>
        <p:spPr>
          <a:xfrm>
            <a:off x="1104773" y="4906427"/>
            <a:ext cx="45911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Probability of non-zero gradients vanishes exponentially with problem size.</a:t>
            </a:r>
          </a:p>
        </p:txBody>
      </p:sp>
      <p:sp>
        <p:nvSpPr>
          <p:cNvPr id="3" name="Rectangle 2">
            <a:extLst>
              <a:ext uri="{FF2B5EF4-FFF2-40B4-BE49-F238E27FC236}">
                <a16:creationId xmlns:a16="http://schemas.microsoft.com/office/drawing/2014/main" id="{8AA6F59B-B08C-AB4D-B049-B6AEF700F36F}"/>
              </a:ext>
            </a:extLst>
          </p:cNvPr>
          <p:cNvSpPr/>
          <p:nvPr/>
        </p:nvSpPr>
        <p:spPr>
          <a:xfrm>
            <a:off x="9880682" y="24730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CB605129-01C6-8B40-A646-1EC48D01E175}"/>
              </a:ext>
            </a:extLst>
          </p:cNvPr>
          <p:cNvPicPr>
            <a:picLocks noChangeAspect="1"/>
          </p:cNvPicPr>
          <p:nvPr/>
        </p:nvPicPr>
        <p:blipFill>
          <a:blip r:embed="rId8"/>
          <a:stretch>
            <a:fillRect/>
          </a:stretch>
        </p:blipFill>
        <p:spPr>
          <a:xfrm>
            <a:off x="2163907" y="3917734"/>
            <a:ext cx="2997200" cy="592667"/>
          </a:xfrm>
          <a:prstGeom prst="rect">
            <a:avLst/>
          </a:prstGeom>
        </p:spPr>
      </p:pic>
      <p:pic>
        <p:nvPicPr>
          <p:cNvPr id="5" name="Picture 4">
            <a:extLst>
              <a:ext uri="{FF2B5EF4-FFF2-40B4-BE49-F238E27FC236}">
                <a16:creationId xmlns:a16="http://schemas.microsoft.com/office/drawing/2014/main" id="{D4F4DFCC-B7CB-1542-864D-E5413768E741}"/>
              </a:ext>
            </a:extLst>
          </p:cNvPr>
          <p:cNvPicPr>
            <a:picLocks noChangeAspect="1"/>
          </p:cNvPicPr>
          <p:nvPr/>
        </p:nvPicPr>
        <p:blipFill>
          <a:blip r:embed="rId9"/>
          <a:stretch>
            <a:fillRect/>
          </a:stretch>
        </p:blipFill>
        <p:spPr>
          <a:xfrm>
            <a:off x="3264558" y="3437641"/>
            <a:ext cx="345525" cy="352723"/>
          </a:xfrm>
          <a:prstGeom prst="rect">
            <a:avLst/>
          </a:prstGeom>
        </p:spPr>
      </p:pic>
      <p:cxnSp>
        <p:nvCxnSpPr>
          <p:cNvPr id="7" name="Straight Arrow Connector 6">
            <a:extLst>
              <a:ext uri="{FF2B5EF4-FFF2-40B4-BE49-F238E27FC236}">
                <a16:creationId xmlns:a16="http://schemas.microsoft.com/office/drawing/2014/main" id="{1BA34A55-6551-6140-8466-D75F827C87D1}"/>
              </a:ext>
            </a:extLst>
          </p:cNvPr>
          <p:cNvCxnSpPr>
            <a:cxnSpLocks/>
          </p:cNvCxnSpPr>
          <p:nvPr/>
        </p:nvCxnSpPr>
        <p:spPr>
          <a:xfrm>
            <a:off x="3433536" y="4590787"/>
            <a:ext cx="0" cy="2751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240FE1-4398-7B44-9513-E7B847A8580B}"/>
              </a:ext>
            </a:extLst>
          </p:cNvPr>
          <p:cNvCxnSpPr>
            <a:cxnSpLocks/>
          </p:cNvCxnSpPr>
          <p:nvPr/>
        </p:nvCxnSpPr>
        <p:spPr>
          <a:xfrm>
            <a:off x="3433536" y="5634403"/>
            <a:ext cx="0" cy="2751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E3411FC-E58A-AE4D-985A-5A0460795A3B}"/>
              </a:ext>
            </a:extLst>
          </p:cNvPr>
          <p:cNvSpPr txBox="1"/>
          <p:nvPr/>
        </p:nvSpPr>
        <p:spPr>
          <a:xfrm>
            <a:off x="1097168" y="6030596"/>
            <a:ext cx="45911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Shot required for training grows exponentially with problem size.</a:t>
            </a:r>
          </a:p>
        </p:txBody>
      </p:sp>
      <p:sp>
        <p:nvSpPr>
          <p:cNvPr id="28" name="Title 1">
            <a:extLst>
              <a:ext uri="{FF2B5EF4-FFF2-40B4-BE49-F238E27FC236}">
                <a16:creationId xmlns:a16="http://schemas.microsoft.com/office/drawing/2014/main" id="{651F03F0-7299-6348-9315-83A571336C75}"/>
              </a:ext>
            </a:extLst>
          </p:cNvPr>
          <p:cNvSpPr txBox="1">
            <a:spLocks/>
          </p:cNvSpPr>
          <p:nvPr/>
        </p:nvSpPr>
        <p:spPr>
          <a:xfrm>
            <a:off x="609600" y="439013"/>
            <a:ext cx="10972800" cy="914400"/>
          </a:xfrm>
          <a:prstGeom prst="rect">
            <a:avLst/>
          </a:prstGeom>
        </p:spPr>
        <p:txBody>
          <a:bodyPr/>
          <a:lst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a:lstStyle>
          <a:p>
            <a:r>
              <a:rPr lang="en-US" sz="3733" b="0" dirty="0">
                <a:solidFill>
                  <a:schemeClr val="bg1"/>
                </a:solidFill>
                <a:latin typeface="Calibri Light" panose="020F0302020204030204" pitchFamily="34" charset="0"/>
                <a:cs typeface="Calibri Light" panose="020F0302020204030204" pitchFamily="34" charset="0"/>
              </a:rPr>
              <a:t>Ingredients for a successful VQA: Trainability  </a:t>
            </a:r>
          </a:p>
        </p:txBody>
      </p:sp>
    </p:spTree>
    <p:extLst>
      <p:ext uri="{BB962C8B-B14F-4D97-AF65-F5344CB8AC3E}">
        <p14:creationId xmlns:p14="http://schemas.microsoft.com/office/powerpoint/2010/main" val="4125471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31845</TotalTime>
  <Words>5803</Words>
  <Application>Microsoft Macintosh PowerPoint</Application>
  <PresentationFormat>Widescreen</PresentationFormat>
  <Paragraphs>2323</Paragraphs>
  <Slides>129</Slides>
  <Notes>128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129</vt:i4>
      </vt:variant>
    </vt:vector>
  </HeadingPairs>
  <TitlesOfParts>
    <vt:vector size="135" baseType="lpstr">
      <vt:lpstr>Arial</vt:lpstr>
      <vt:lpstr>Calibri</vt:lpstr>
      <vt:lpstr>Calibri Light</vt:lpstr>
      <vt:lpstr>Cambria Math</vt:lpstr>
      <vt:lpstr>Times New Roman</vt:lpstr>
      <vt:lpstr>Office Theme</vt:lpstr>
      <vt:lpstr>Variational Quantum Algorithms for Near-term Intermediary Scale Quantum (NISQ) Computing  Why, what and how to use them</vt:lpstr>
      <vt:lpstr>Preface: Title of my talk</vt:lpstr>
      <vt:lpstr>Preface: Title of my talk</vt:lpstr>
      <vt:lpstr>Preface: Title of my talk</vt:lpstr>
      <vt:lpstr>Overview</vt:lpstr>
      <vt:lpstr>Overview</vt:lpstr>
      <vt:lpstr>Motivation </vt:lpstr>
      <vt:lpstr>Motivation </vt:lpstr>
      <vt:lpstr>Motivation </vt:lpstr>
      <vt:lpstr>Motivation </vt:lpstr>
      <vt:lpstr>Motivation </vt:lpstr>
      <vt:lpstr>Motivation </vt:lpstr>
      <vt:lpstr>Motivation </vt:lpstr>
      <vt:lpstr>Motivation </vt:lpstr>
      <vt:lpstr>Motivation </vt:lpstr>
      <vt:lpstr>Motivation </vt:lpstr>
      <vt:lpstr>Motivation </vt:lpstr>
      <vt:lpstr>Motivation </vt:lpstr>
      <vt:lpstr>Motivation </vt:lpstr>
      <vt:lpstr>Motivation </vt:lpstr>
      <vt:lpstr>Quantum Machine Learning (QML) &amp; Variational Quantum Algorithms (VQAs)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does this leave us? </vt:lpstr>
      <vt:lpstr>Where does this leave us? </vt:lpstr>
      <vt:lpstr>Where does this leave us? </vt:lpstr>
      <vt:lpstr>Where does this leave us? </vt:lpstr>
      <vt:lpstr>Where does this leave us? </vt:lpstr>
      <vt:lpstr>Where does this leave us? </vt:lpstr>
      <vt:lpstr>Where does this leave us? </vt:lpstr>
      <vt:lpstr>PowerPoint Presentation</vt:lpstr>
      <vt:lpstr>PowerPoint Presentation</vt:lpstr>
      <vt:lpstr>PowerPoint Presentation</vt:lpstr>
      <vt:lpstr>Where does this leave us? </vt:lpstr>
      <vt:lpstr>Where does this leave us? </vt:lpstr>
      <vt:lpstr>Where does this leave us? </vt:lpstr>
      <vt:lpstr>Where does this leave us? </vt:lpstr>
      <vt:lpstr>To do: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genuinely useful computations can be performed on a quantum computer?</dc:title>
  <dc:creator>Zoe Holmes</dc:creator>
  <cp:lastModifiedBy>Zoe Holmes</cp:lastModifiedBy>
  <cp:revision>151</cp:revision>
  <cp:lastPrinted>2021-05-25T10:04:00Z</cp:lastPrinted>
  <dcterms:created xsi:type="dcterms:W3CDTF">2021-05-17T21:48:03Z</dcterms:created>
  <dcterms:modified xsi:type="dcterms:W3CDTF">2022-12-09T16:52:29Z</dcterms:modified>
</cp:coreProperties>
</file>