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59"/>
  </p:notesMasterIdLst>
  <p:sldIdLst>
    <p:sldId id="257" r:id="rId3"/>
    <p:sldId id="258" r:id="rId4"/>
    <p:sldId id="256" r:id="rId5"/>
    <p:sldId id="259" r:id="rId6"/>
    <p:sldId id="260" r:id="rId7"/>
    <p:sldId id="312" r:id="rId8"/>
    <p:sldId id="261" r:id="rId9"/>
    <p:sldId id="265" r:id="rId10"/>
    <p:sldId id="263" r:id="rId11"/>
    <p:sldId id="262" r:id="rId12"/>
    <p:sldId id="264" r:id="rId13"/>
    <p:sldId id="266" r:id="rId14"/>
    <p:sldId id="267" r:id="rId15"/>
    <p:sldId id="268" r:id="rId16"/>
    <p:sldId id="269" r:id="rId17"/>
    <p:sldId id="270" r:id="rId18"/>
    <p:sldId id="271" r:id="rId19"/>
    <p:sldId id="272" r:id="rId20"/>
    <p:sldId id="273" r:id="rId21"/>
    <p:sldId id="307" r:id="rId22"/>
    <p:sldId id="274" r:id="rId23"/>
    <p:sldId id="279" r:id="rId24"/>
    <p:sldId id="276" r:id="rId25"/>
    <p:sldId id="278" r:id="rId26"/>
    <p:sldId id="280" r:id="rId27"/>
    <p:sldId id="277" r:id="rId28"/>
    <p:sldId id="281" r:id="rId29"/>
    <p:sldId id="282" r:id="rId30"/>
    <p:sldId id="283" r:id="rId31"/>
    <p:sldId id="284" r:id="rId32"/>
    <p:sldId id="285" r:id="rId33"/>
    <p:sldId id="286" r:id="rId34"/>
    <p:sldId id="287" r:id="rId35"/>
    <p:sldId id="288" r:id="rId36"/>
    <p:sldId id="289" r:id="rId37"/>
    <p:sldId id="291" r:id="rId38"/>
    <p:sldId id="290" r:id="rId39"/>
    <p:sldId id="292" r:id="rId40"/>
    <p:sldId id="293" r:id="rId41"/>
    <p:sldId id="295" r:id="rId42"/>
    <p:sldId id="294" r:id="rId43"/>
    <p:sldId id="296" r:id="rId44"/>
    <p:sldId id="297" r:id="rId45"/>
    <p:sldId id="298" r:id="rId46"/>
    <p:sldId id="299" r:id="rId47"/>
    <p:sldId id="306" r:id="rId48"/>
    <p:sldId id="300" r:id="rId49"/>
    <p:sldId id="301" r:id="rId50"/>
    <p:sldId id="302" r:id="rId51"/>
    <p:sldId id="308" r:id="rId52"/>
    <p:sldId id="303" r:id="rId53"/>
    <p:sldId id="304" r:id="rId54"/>
    <p:sldId id="305" r:id="rId55"/>
    <p:sldId id="310" r:id="rId56"/>
    <p:sldId id="309" r:id="rId57"/>
    <p:sldId id="311" r:id="rId5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706" autoAdjust="0"/>
  </p:normalViewPr>
  <p:slideViewPr>
    <p:cSldViewPr snapToGrid="0">
      <p:cViewPr>
        <p:scale>
          <a:sx n="53" d="100"/>
          <a:sy n="53" d="100"/>
        </p:scale>
        <p:origin x="1138" y="989"/>
      </p:cViewPr>
      <p:guideLst/>
    </p:cSldViewPr>
  </p:slideViewPr>
  <p:outlineViewPr>
    <p:cViewPr>
      <p:scale>
        <a:sx n="33" d="100"/>
        <a:sy n="33" d="100"/>
      </p:scale>
      <p:origin x="0" y="-7934"/>
    </p:cViewPr>
  </p:outlineViewPr>
  <p:notesTextViewPr>
    <p:cViewPr>
      <p:scale>
        <a:sx n="1" d="1"/>
        <a:sy n="1" d="1"/>
      </p:scale>
      <p:origin x="0" y="0"/>
    </p:cViewPr>
  </p:notesTextViewPr>
  <p:sorterViewPr>
    <p:cViewPr>
      <p:scale>
        <a:sx n="47" d="100"/>
        <a:sy n="47" d="100"/>
      </p:scale>
      <p:origin x="0" y="-18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6DDA5B-26A7-49D2-B78D-9E990C92C9FD}" type="datetimeFigureOut">
              <a:rPr lang="fr-CH" smtClean="0"/>
              <a:t>30.10.2025</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94FBA7-05D4-4043-AE2B-E05737C83D4C}" type="slidenum">
              <a:rPr lang="fr-CH" smtClean="0"/>
              <a:t>‹N°›</a:t>
            </a:fld>
            <a:endParaRPr lang="fr-CH"/>
          </a:p>
        </p:txBody>
      </p:sp>
    </p:spTree>
    <p:extLst>
      <p:ext uri="{BB962C8B-B14F-4D97-AF65-F5344CB8AC3E}">
        <p14:creationId xmlns:p14="http://schemas.microsoft.com/office/powerpoint/2010/main" val="1266290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jneurosci.org/content/23/10/3963?utm_source=chatgpt.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ubmed.ncbi.nlm.nih.gov/9400865/?utm_source=chatgpt.co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pfeifer.phas.ubc.ca/refbase/files/Chen-MRM-2004-51-1247.pdf?utm_source=chatgpt.co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rPr>
              <a:t>Key </a:t>
            </a:r>
            <a:r>
              <a:rPr kumimoji="0" lang="fr-FR" altLang="fr-FR" sz="1200" b="0" i="0" u="none" strike="noStrike" cap="none" normalizeH="0" baseline="0" dirty="0" err="1">
                <a:ln>
                  <a:noFill/>
                </a:ln>
                <a:solidFill>
                  <a:schemeClr val="tx1"/>
                </a:solidFill>
                <a:effectLst/>
                <a:latin typeface="Arial" panose="020B0604020202020204" pitchFamily="34" charset="0"/>
              </a:rPr>
              <a:t>result</a:t>
            </a:r>
            <a:r>
              <a:rPr kumimoji="0" lang="fr-FR" altLang="fr-FR" sz="1200" b="0" i="0" u="none" strike="noStrike" cap="none" normalizeH="0" baseline="0" dirty="0">
                <a:ln>
                  <a:noFill/>
                </a:ln>
                <a:solidFill>
                  <a:schemeClr val="tx1"/>
                </a:solidFill>
                <a:effectLst/>
                <a:latin typeface="Arial" panose="020B0604020202020204" pitchFamily="34" charset="0"/>
              </a:rPr>
              <a:t>: The BOLD </a:t>
            </a:r>
            <a:r>
              <a:rPr kumimoji="0" lang="fr-FR" altLang="fr-FR" sz="1200" b="0" i="0" u="none" strike="noStrike" cap="none" normalizeH="0" baseline="0" dirty="0" err="1">
                <a:ln>
                  <a:noFill/>
                </a:ln>
                <a:solidFill>
                  <a:schemeClr val="tx1"/>
                </a:solidFill>
                <a:effectLst/>
                <a:latin typeface="Arial" panose="020B0604020202020204" pitchFamily="34" charset="0"/>
              </a:rPr>
              <a:t>response</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correlated</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1" u="none" strike="noStrike" cap="none" normalizeH="0" baseline="0" dirty="0" err="1">
                <a:ln>
                  <a:noFill/>
                </a:ln>
                <a:solidFill>
                  <a:schemeClr val="tx1"/>
                </a:solidFill>
                <a:effectLst/>
                <a:latin typeface="Arial" panose="020B0604020202020204" pitchFamily="34" charset="0"/>
              </a:rPr>
              <a:t>better</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with</a:t>
            </a:r>
            <a:r>
              <a:rPr kumimoji="0" lang="fr-FR" altLang="fr-FR" sz="1200" b="0" i="0" u="none" strike="noStrike" cap="none" normalizeH="0" baseline="0" dirty="0">
                <a:ln>
                  <a:noFill/>
                </a:ln>
                <a:solidFill>
                  <a:schemeClr val="tx1"/>
                </a:solidFill>
                <a:effectLst/>
                <a:latin typeface="Arial" panose="020B0604020202020204" pitchFamily="34" charset="0"/>
              </a:rPr>
              <a:t> the LFP </a:t>
            </a:r>
            <a:r>
              <a:rPr kumimoji="0" lang="fr-FR" altLang="fr-FR" sz="1200" b="0" i="0" u="none" strike="noStrike" cap="none" normalizeH="0" baseline="0" dirty="0" err="1">
                <a:ln>
                  <a:noFill/>
                </a:ln>
                <a:solidFill>
                  <a:schemeClr val="tx1"/>
                </a:solidFill>
                <a:effectLst/>
                <a:latin typeface="Arial" panose="020B0604020202020204" pitchFamily="34" charset="0"/>
              </a:rPr>
              <a:t>than</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with</a:t>
            </a:r>
            <a:r>
              <a:rPr kumimoji="0" lang="fr-FR" altLang="fr-FR" sz="1200" b="0" i="0" u="none" strike="noStrike" cap="none" normalizeH="0" baseline="0" dirty="0">
                <a:ln>
                  <a:noFill/>
                </a:ln>
                <a:solidFill>
                  <a:schemeClr val="tx1"/>
                </a:solidFill>
                <a:effectLst/>
                <a:latin typeface="Arial" panose="020B0604020202020204" pitchFamily="34" charset="0"/>
              </a:rPr>
              <a:t> MUA. The </a:t>
            </a:r>
            <a:r>
              <a:rPr kumimoji="0" lang="fr-FR" altLang="fr-FR" sz="1200" b="0" i="0" u="none" strike="noStrike" cap="none" normalizeH="0" baseline="0" dirty="0" err="1">
                <a:ln>
                  <a:noFill/>
                </a:ln>
                <a:solidFill>
                  <a:schemeClr val="tx1"/>
                </a:solidFill>
                <a:effectLst/>
                <a:latin typeface="Arial" panose="020B0604020202020204" pitchFamily="34" charset="0"/>
              </a:rPr>
              <a:t>authors</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conclude</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that</a:t>
            </a:r>
            <a:r>
              <a:rPr kumimoji="0" lang="fr-FR" altLang="fr-FR" sz="1200" b="0" i="0" u="none" strike="noStrike" cap="none" normalizeH="0" baseline="0" dirty="0">
                <a:ln>
                  <a:noFill/>
                </a:ln>
                <a:solidFill>
                  <a:schemeClr val="tx1"/>
                </a:solidFill>
                <a:effectLst/>
                <a:latin typeface="Arial" panose="020B0604020202020204" pitchFamily="34" charset="0"/>
              </a:rPr>
              <a:t> “the BOLD </a:t>
            </a:r>
            <a:r>
              <a:rPr kumimoji="0" lang="fr-FR" altLang="fr-FR" sz="1200" b="0" i="0" u="none" strike="noStrike" cap="none" normalizeH="0" baseline="0" dirty="0" err="1">
                <a:ln>
                  <a:noFill/>
                </a:ln>
                <a:solidFill>
                  <a:schemeClr val="tx1"/>
                </a:solidFill>
                <a:effectLst/>
                <a:latin typeface="Arial" panose="020B0604020202020204" pitchFamily="34" charset="0"/>
              </a:rPr>
              <a:t>contrast</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mechanism</a:t>
            </a:r>
            <a:r>
              <a:rPr kumimoji="0" lang="fr-FR" altLang="fr-FR" sz="1200" b="0" i="0" u="none" strike="noStrike" cap="none" normalizeH="0" baseline="0" dirty="0">
                <a:ln>
                  <a:noFill/>
                </a:ln>
                <a:solidFill>
                  <a:schemeClr val="tx1"/>
                </a:solidFill>
                <a:effectLst/>
                <a:latin typeface="Arial" panose="020B0604020202020204" pitchFamily="34" charset="0"/>
              </a:rPr>
              <a:t> … </a:t>
            </a:r>
            <a:r>
              <a:rPr kumimoji="0" lang="fr-FR" altLang="fr-FR" sz="1200" b="0" i="0" u="none" strike="noStrike" cap="none" normalizeH="0" baseline="0" dirty="0" err="1">
                <a:ln>
                  <a:noFill/>
                </a:ln>
                <a:solidFill>
                  <a:schemeClr val="tx1"/>
                </a:solidFill>
                <a:effectLst/>
                <a:latin typeface="Arial" panose="020B0604020202020204" pitchFamily="34" charset="0"/>
              </a:rPr>
              <a:t>reflects</a:t>
            </a:r>
            <a:r>
              <a:rPr kumimoji="0" lang="fr-FR" altLang="fr-FR" sz="1200" b="0" i="0" u="none" strike="noStrike" cap="none" normalizeH="0" baseline="0" dirty="0">
                <a:ln>
                  <a:noFill/>
                </a:ln>
                <a:solidFill>
                  <a:schemeClr val="tx1"/>
                </a:solidFill>
                <a:effectLst/>
                <a:latin typeface="Arial" panose="020B0604020202020204" pitchFamily="34" charset="0"/>
              </a:rPr>
              <a:t> the input and </a:t>
            </a:r>
            <a:r>
              <a:rPr kumimoji="0" lang="fr-FR" altLang="fr-FR" sz="1200" b="0" i="0" u="none" strike="noStrike" cap="none" normalizeH="0" baseline="0" dirty="0" err="1">
                <a:ln>
                  <a:noFill/>
                </a:ln>
                <a:solidFill>
                  <a:schemeClr val="tx1"/>
                </a:solidFill>
                <a:effectLst/>
                <a:latin typeface="Arial" panose="020B0604020202020204" pitchFamily="34" charset="0"/>
              </a:rPr>
              <a:t>intracortical</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processing</a:t>
            </a:r>
            <a:r>
              <a:rPr kumimoji="0" lang="fr-FR" altLang="fr-FR" sz="1200" b="0" i="0" u="none" strike="noStrike" cap="none" normalizeH="0" baseline="0" dirty="0">
                <a:ln>
                  <a:noFill/>
                </a:ln>
                <a:solidFill>
                  <a:schemeClr val="tx1"/>
                </a:solidFill>
                <a:effectLst/>
                <a:latin typeface="Arial" panose="020B0604020202020204" pitchFamily="34" charset="0"/>
              </a:rPr>
              <a:t> of a </a:t>
            </a:r>
            <a:r>
              <a:rPr kumimoji="0" lang="fr-FR" altLang="fr-FR" sz="1200" b="0" i="0" u="none" strike="noStrike" cap="none" normalizeH="0" baseline="0" dirty="0" err="1">
                <a:ln>
                  <a:noFill/>
                </a:ln>
                <a:solidFill>
                  <a:schemeClr val="tx1"/>
                </a:solidFill>
                <a:effectLst/>
                <a:latin typeface="Arial" panose="020B0604020202020204" pitchFamily="34" charset="0"/>
              </a:rPr>
              <a:t>given</a:t>
            </a:r>
            <a:r>
              <a:rPr kumimoji="0" lang="fr-FR" altLang="fr-FR" sz="1200" b="0" i="0" u="none" strike="noStrike" cap="none" normalizeH="0" baseline="0" dirty="0">
                <a:ln>
                  <a:noFill/>
                </a:ln>
                <a:solidFill>
                  <a:schemeClr val="tx1"/>
                </a:solidFill>
                <a:effectLst/>
                <a:latin typeface="Arial" panose="020B0604020202020204" pitchFamily="34" charset="0"/>
              </a:rPr>
              <a:t> area </a:t>
            </a:r>
            <a:r>
              <a:rPr kumimoji="0" lang="fr-FR" altLang="fr-FR" sz="1200" b="0" i="0" u="none" strike="noStrike" cap="none" normalizeH="0" baseline="0" dirty="0" err="1">
                <a:ln>
                  <a:noFill/>
                </a:ln>
                <a:solidFill>
                  <a:schemeClr val="tx1"/>
                </a:solidFill>
                <a:effectLst/>
                <a:latin typeface="Arial" panose="020B0604020202020204" pitchFamily="34" charset="0"/>
              </a:rPr>
              <a:t>rather</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than</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its</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spiking</a:t>
            </a:r>
            <a:r>
              <a:rPr kumimoji="0" lang="fr-FR" altLang="fr-FR" sz="1200" b="0" i="0" u="none" strike="noStrike" cap="none" normalizeH="0" baseline="0" dirty="0">
                <a:ln>
                  <a:noFill/>
                </a:ln>
                <a:solidFill>
                  <a:schemeClr val="tx1"/>
                </a:solidFill>
                <a:effectLst/>
                <a:latin typeface="Arial" panose="020B0604020202020204" pitchFamily="34" charset="0"/>
              </a:rPr>
              <a:t> output.”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1" i="0" u="none" strike="noStrike" cap="none" normalizeH="0" baseline="0" dirty="0" err="1">
                <a:ln>
                  <a:noFill/>
                </a:ln>
                <a:solidFill>
                  <a:schemeClr val="tx1"/>
                </a:solidFill>
                <a:effectLst/>
                <a:latin typeface="Arial" panose="020B0604020202020204" pitchFamily="34" charset="0"/>
              </a:rPr>
              <a:t>Alert</a:t>
            </a:r>
            <a:r>
              <a:rPr kumimoji="0" lang="fr-FR" altLang="fr-FR" sz="1200" b="1" i="0" u="none" strike="noStrike" cap="none" normalizeH="0" baseline="0" dirty="0">
                <a:ln>
                  <a:noFill/>
                </a:ln>
                <a:solidFill>
                  <a:schemeClr val="tx1"/>
                </a:solidFill>
                <a:effectLst/>
                <a:latin typeface="Arial" panose="020B0604020202020204" pitchFamily="34" charset="0"/>
              </a:rPr>
              <a:t> </a:t>
            </a:r>
            <a:r>
              <a:rPr kumimoji="0" lang="fr-FR" altLang="fr-FR" sz="1200" b="1" i="0" u="none" strike="noStrike" cap="none" normalizeH="0" baseline="0" dirty="0" err="1">
                <a:ln>
                  <a:noFill/>
                </a:ln>
                <a:solidFill>
                  <a:schemeClr val="tx1"/>
                </a:solidFill>
                <a:effectLst/>
                <a:latin typeface="Arial" panose="020B0604020202020204" pitchFamily="34" charset="0"/>
              </a:rPr>
              <a:t>monkeys</a:t>
            </a:r>
            <a:r>
              <a:rPr kumimoji="0" lang="fr-FR" altLang="fr-FR" sz="1200" b="1" i="0" u="none" strike="noStrike" cap="none" normalizeH="0" baseline="0" dirty="0">
                <a:ln>
                  <a:noFill/>
                </a:ln>
                <a:solidFill>
                  <a:schemeClr val="tx1"/>
                </a:solidFill>
                <a:effectLst/>
                <a:latin typeface="Arial" panose="020B0604020202020204" pitchFamily="34" charset="0"/>
              </a:rPr>
              <a:t> — LFP vs BOLD vs MUA</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Goense</a:t>
            </a:r>
            <a:r>
              <a:rPr kumimoji="0" lang="fr-FR" altLang="fr-FR" sz="1200" b="0" i="0" u="none" strike="noStrike" cap="none" normalizeH="0" baseline="0" dirty="0">
                <a:ln>
                  <a:noFill/>
                </a:ln>
                <a:solidFill>
                  <a:schemeClr val="tx1"/>
                </a:solidFill>
                <a:effectLst/>
                <a:latin typeface="Arial" panose="020B0604020202020204" pitchFamily="34" charset="0"/>
              </a:rPr>
              <a:t> &amp; </a:t>
            </a:r>
            <a:r>
              <a:rPr kumimoji="0" lang="fr-FR" altLang="fr-FR" sz="1200" b="0" i="0" u="none" strike="noStrike" cap="none" normalizeH="0" baseline="0" dirty="0" err="1">
                <a:ln>
                  <a:noFill/>
                </a:ln>
                <a:solidFill>
                  <a:schemeClr val="tx1"/>
                </a:solidFill>
                <a:effectLst/>
                <a:latin typeface="Arial" panose="020B0604020202020204" pitchFamily="34" charset="0"/>
              </a:rPr>
              <a:t>Logothetis</a:t>
            </a:r>
            <a:r>
              <a:rPr kumimoji="0" lang="fr-FR" altLang="fr-FR" sz="1200" b="0" i="0" u="none" strike="noStrike" cap="none" normalizeH="0" baseline="0" dirty="0">
                <a:ln>
                  <a:noFill/>
                </a:ln>
                <a:solidFill>
                  <a:schemeClr val="tx1"/>
                </a:solidFill>
                <a:effectLst/>
                <a:latin typeface="Arial" panose="020B0604020202020204" pitchFamily="34" charset="0"/>
              </a:rPr>
              <a:t>, 2008)</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1" i="0" u="none" strike="noStrike" cap="none" normalizeH="0" baseline="0" dirty="0" err="1">
                <a:ln>
                  <a:noFill/>
                </a:ln>
                <a:solidFill>
                  <a:schemeClr val="tx1"/>
                </a:solidFill>
                <a:effectLst/>
                <a:latin typeface="Arial" panose="020B0604020202020204" pitchFamily="34" charset="0"/>
              </a:rPr>
              <a:t>Simultaneous</a:t>
            </a:r>
            <a:r>
              <a:rPr kumimoji="0" lang="fr-FR" altLang="fr-FR" sz="1200" b="1" i="0" u="none" strike="noStrike" cap="none" normalizeH="0" baseline="0" dirty="0">
                <a:ln>
                  <a:noFill/>
                </a:ln>
                <a:solidFill>
                  <a:schemeClr val="tx1"/>
                </a:solidFill>
                <a:effectLst/>
                <a:latin typeface="Arial" panose="020B0604020202020204" pitchFamily="34" charset="0"/>
              </a:rPr>
              <a:t> </a:t>
            </a:r>
            <a:r>
              <a:rPr kumimoji="0" lang="fr-FR" altLang="fr-FR" sz="1200" b="1" i="0" u="none" strike="noStrike" cap="none" normalizeH="0" baseline="0" dirty="0" err="1">
                <a:ln>
                  <a:noFill/>
                </a:ln>
                <a:solidFill>
                  <a:schemeClr val="tx1"/>
                </a:solidFill>
                <a:effectLst/>
                <a:latin typeface="Arial" panose="020B0604020202020204" pitchFamily="34" charset="0"/>
              </a:rPr>
              <a:t>electrophysiology</a:t>
            </a:r>
            <a:r>
              <a:rPr kumimoji="0" lang="fr-FR" altLang="fr-FR" sz="1200" b="1" i="0" u="none" strike="noStrike" cap="none" normalizeH="0" baseline="0" dirty="0">
                <a:ln>
                  <a:noFill/>
                </a:ln>
                <a:solidFill>
                  <a:schemeClr val="tx1"/>
                </a:solidFill>
                <a:effectLst/>
                <a:latin typeface="Arial" panose="020B0604020202020204" pitchFamily="34" charset="0"/>
              </a:rPr>
              <a:t> &amp; BOLD in </a:t>
            </a:r>
            <a:r>
              <a:rPr kumimoji="0" lang="fr-FR" altLang="fr-FR" sz="1200" b="1" i="0" u="none" strike="noStrike" cap="none" normalizeH="0" baseline="0" dirty="0" err="1">
                <a:ln>
                  <a:noFill/>
                </a:ln>
                <a:solidFill>
                  <a:schemeClr val="tx1"/>
                </a:solidFill>
                <a:effectLst/>
                <a:latin typeface="Arial" panose="020B0604020202020204" pitchFamily="34" charset="0"/>
              </a:rPr>
              <a:t>monkeys</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Logothetis</a:t>
            </a:r>
            <a:r>
              <a:rPr kumimoji="0" lang="fr-FR" altLang="fr-FR" sz="1200" b="0" i="0" u="none" strike="noStrike" cap="none" normalizeH="0" baseline="0" dirty="0">
                <a:ln>
                  <a:noFill/>
                </a:ln>
                <a:solidFill>
                  <a:schemeClr val="tx1"/>
                </a:solidFill>
                <a:effectLst/>
                <a:latin typeface="Arial" panose="020B0604020202020204" pitchFamily="34" charset="0"/>
              </a:rPr>
              <a:t> et al, 2001)</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err="1">
                <a:ln>
                  <a:noFill/>
                </a:ln>
                <a:solidFill>
                  <a:schemeClr val="tx1"/>
                </a:solidFill>
                <a:effectLst/>
                <a:latin typeface="Arial" panose="020B0604020202020204" pitchFamily="34" charset="0"/>
              </a:rPr>
              <a:t>Recording</a:t>
            </a:r>
            <a:r>
              <a:rPr kumimoji="0" lang="fr-FR" altLang="fr-FR" sz="1200" b="0" i="0" u="none" strike="noStrike" cap="none" normalizeH="0" baseline="0" dirty="0">
                <a:ln>
                  <a:noFill/>
                </a:ln>
                <a:solidFill>
                  <a:schemeClr val="tx1"/>
                </a:solidFill>
                <a:effectLst/>
                <a:latin typeface="Arial" panose="020B0604020202020204" pitchFamily="34" charset="0"/>
              </a:rPr>
              <a:t> in </a:t>
            </a:r>
            <a:r>
              <a:rPr kumimoji="0" lang="fr-FR" altLang="fr-FR" sz="1200" b="0" i="0" u="none" strike="noStrike" cap="none" normalizeH="0" baseline="0" dirty="0" err="1">
                <a:ln>
                  <a:noFill/>
                </a:ln>
                <a:solidFill>
                  <a:schemeClr val="tx1"/>
                </a:solidFill>
                <a:effectLst/>
                <a:latin typeface="Arial" panose="020B0604020202020204" pitchFamily="34" charset="0"/>
              </a:rPr>
              <a:t>awake</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monkeys</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performing</a:t>
            </a:r>
            <a:r>
              <a:rPr kumimoji="0" lang="fr-FR" altLang="fr-FR" sz="1200" b="0" i="0" u="none" strike="noStrike" cap="none" normalizeH="0" baseline="0" dirty="0">
                <a:ln>
                  <a:noFill/>
                </a:ln>
                <a:solidFill>
                  <a:schemeClr val="tx1"/>
                </a:solidFill>
                <a:effectLst/>
                <a:latin typeface="Arial" panose="020B0604020202020204" pitchFamily="34" charset="0"/>
              </a:rPr>
              <a:t> a fixation </a:t>
            </a:r>
            <a:r>
              <a:rPr kumimoji="0" lang="fr-FR" altLang="fr-FR" sz="1200" b="0" i="0" u="none" strike="noStrike" cap="none" normalizeH="0" baseline="0" dirty="0" err="1">
                <a:ln>
                  <a:noFill/>
                </a:ln>
                <a:solidFill>
                  <a:schemeClr val="tx1"/>
                </a:solidFill>
                <a:effectLst/>
                <a:latin typeface="Arial" panose="020B0604020202020204" pitchFamily="34" charset="0"/>
              </a:rPr>
              <a:t>task</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They</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found</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that</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although</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both</a:t>
            </a:r>
            <a:r>
              <a:rPr kumimoji="0" lang="fr-FR" altLang="fr-FR" sz="1200" b="0" i="0" u="none" strike="noStrike" cap="none" normalizeH="0" baseline="0" dirty="0">
                <a:ln>
                  <a:noFill/>
                </a:ln>
                <a:solidFill>
                  <a:schemeClr val="tx1"/>
                </a:solidFill>
                <a:effectLst/>
                <a:latin typeface="Arial" panose="020B0604020202020204" pitchFamily="34" charset="0"/>
              </a:rPr>
              <a:t> LFP and MUA </a:t>
            </a:r>
            <a:r>
              <a:rPr kumimoji="0" lang="fr-FR" altLang="fr-FR" sz="1200" b="0" i="0" u="none" strike="noStrike" cap="none" normalizeH="0" baseline="0" dirty="0" err="1">
                <a:ln>
                  <a:noFill/>
                </a:ln>
                <a:solidFill>
                  <a:schemeClr val="tx1"/>
                </a:solidFill>
                <a:effectLst/>
                <a:latin typeface="Arial" panose="020B0604020202020204" pitchFamily="34" charset="0"/>
              </a:rPr>
              <a:t>contribute</a:t>
            </a:r>
            <a:r>
              <a:rPr kumimoji="0" lang="fr-FR" altLang="fr-FR" sz="1200" b="0" i="0" u="none" strike="noStrike" cap="none" normalizeH="0" baseline="0" dirty="0">
                <a:ln>
                  <a:noFill/>
                </a:ln>
                <a:solidFill>
                  <a:schemeClr val="tx1"/>
                </a:solidFill>
                <a:effectLst/>
                <a:latin typeface="Arial" panose="020B0604020202020204" pitchFamily="34" charset="0"/>
              </a:rPr>
              <a:t> to the BOLD </a:t>
            </a:r>
            <a:r>
              <a:rPr kumimoji="0" lang="fr-FR" altLang="fr-FR" sz="1200" b="0" i="0" u="none" strike="noStrike" cap="none" normalizeH="0" baseline="0" dirty="0" err="1">
                <a:ln>
                  <a:noFill/>
                </a:ln>
                <a:solidFill>
                  <a:schemeClr val="tx1"/>
                </a:solidFill>
                <a:effectLst/>
                <a:latin typeface="Arial" panose="020B0604020202020204" pitchFamily="34" charset="0"/>
              </a:rPr>
              <a:t>response</a:t>
            </a:r>
            <a:r>
              <a:rPr kumimoji="0" lang="fr-FR" altLang="fr-FR" sz="1200" b="0" i="0" u="none" strike="noStrike" cap="none" normalizeH="0" baseline="0" dirty="0">
                <a:ln>
                  <a:noFill/>
                </a:ln>
                <a:solidFill>
                  <a:schemeClr val="tx1"/>
                </a:solidFill>
                <a:effectLst/>
                <a:latin typeface="Arial" panose="020B0604020202020204" pitchFamily="34" charset="0"/>
              </a:rPr>
              <a:t>, LFP </a:t>
            </a:r>
            <a:r>
              <a:rPr kumimoji="0" lang="fr-FR" altLang="fr-FR" sz="1200" b="0" i="0" u="none" strike="noStrike" cap="none" normalizeH="0" baseline="0" dirty="0" err="1">
                <a:ln>
                  <a:noFill/>
                </a:ln>
                <a:solidFill>
                  <a:schemeClr val="tx1"/>
                </a:solidFill>
                <a:effectLst/>
                <a:latin typeface="Arial" panose="020B0604020202020204" pitchFamily="34" charset="0"/>
              </a:rPr>
              <a:t>is</a:t>
            </a:r>
            <a:r>
              <a:rPr kumimoji="0" lang="fr-FR" altLang="fr-FR" sz="1200" b="0" i="0" u="none" strike="noStrike" cap="none" normalizeH="0" baseline="0" dirty="0">
                <a:ln>
                  <a:noFill/>
                </a:ln>
                <a:solidFill>
                  <a:schemeClr val="tx1"/>
                </a:solidFill>
                <a:effectLst/>
                <a:latin typeface="Arial" panose="020B0604020202020204" pitchFamily="34" charset="0"/>
              </a:rPr>
              <a:t> the </a:t>
            </a:r>
            <a:r>
              <a:rPr kumimoji="0" lang="fr-FR" altLang="fr-FR" sz="1200" b="0" i="0" u="none" strike="noStrike" cap="none" normalizeH="0" baseline="0" dirty="0" err="1">
                <a:ln>
                  <a:noFill/>
                </a:ln>
                <a:solidFill>
                  <a:schemeClr val="tx1"/>
                </a:solidFill>
                <a:effectLst/>
                <a:latin typeface="Arial" panose="020B0604020202020204" pitchFamily="34" charset="0"/>
              </a:rPr>
              <a:t>stronger</a:t>
            </a:r>
            <a:r>
              <a:rPr kumimoji="0" lang="fr-FR" altLang="fr-FR" sz="1200" b="0" i="0" u="none" strike="noStrike" cap="none" normalizeH="0" baseline="0" dirty="0">
                <a:ln>
                  <a:noFill/>
                </a:ln>
                <a:solidFill>
                  <a:schemeClr val="tx1"/>
                </a:solidFill>
                <a:effectLst/>
                <a:latin typeface="Arial" panose="020B0604020202020204" pitchFamily="34" charset="0"/>
              </a:rPr>
              <a:t> and more reliable </a:t>
            </a:r>
            <a:r>
              <a:rPr kumimoji="0" lang="fr-FR" altLang="fr-FR" sz="1200" b="0" i="0" u="none" strike="noStrike" cap="none" normalizeH="0" baseline="0" dirty="0" err="1">
                <a:ln>
                  <a:noFill/>
                </a:ln>
                <a:solidFill>
                  <a:schemeClr val="tx1"/>
                </a:solidFill>
                <a:effectLst/>
                <a:latin typeface="Arial" panose="020B0604020202020204" pitchFamily="34" charset="0"/>
              </a:rPr>
              <a:t>predictor</a:t>
            </a:r>
            <a:r>
              <a:rPr kumimoji="0" lang="fr-FR" altLang="fr-FR" sz="1200" b="0" i="0" u="none" strike="noStrike" cap="none" normalizeH="0" baseline="0" dirty="0">
                <a:ln>
                  <a:noFill/>
                </a:ln>
                <a:solidFill>
                  <a:schemeClr val="tx1"/>
                </a:solidFill>
                <a:effectLst/>
                <a:latin typeface="Arial" panose="020B0604020202020204" pitchFamily="34" charset="0"/>
              </a:rPr>
              <a:t>. This </a:t>
            </a:r>
            <a:r>
              <a:rPr kumimoji="0" lang="fr-FR" altLang="fr-FR" sz="1200" b="0" i="0" u="none" strike="noStrike" cap="none" normalizeH="0" baseline="0" dirty="0" err="1">
                <a:ln>
                  <a:noFill/>
                </a:ln>
                <a:solidFill>
                  <a:schemeClr val="tx1"/>
                </a:solidFill>
                <a:effectLst/>
                <a:latin typeface="Arial" panose="020B0604020202020204" pitchFamily="34" charset="0"/>
              </a:rPr>
              <a:t>reinforces</a:t>
            </a:r>
            <a:r>
              <a:rPr kumimoji="0" lang="fr-FR" altLang="fr-FR" sz="1200" b="0" i="0" u="none" strike="noStrike" cap="none" normalizeH="0" baseline="0" dirty="0">
                <a:ln>
                  <a:noFill/>
                </a:ln>
                <a:solidFill>
                  <a:schemeClr val="tx1"/>
                </a:solidFill>
                <a:effectLst/>
                <a:latin typeface="Arial" panose="020B0604020202020204" pitchFamily="34" charset="0"/>
              </a:rPr>
              <a:t> the “</a:t>
            </a:r>
            <a:r>
              <a:rPr kumimoji="0" lang="fr-FR" altLang="fr-FR" sz="1200" b="0" i="0" u="none" strike="noStrike" cap="none" normalizeH="0" baseline="0" dirty="0" err="1">
                <a:ln>
                  <a:noFill/>
                </a:ln>
                <a:solidFill>
                  <a:schemeClr val="tx1"/>
                </a:solidFill>
                <a:effectLst/>
                <a:latin typeface="Arial" panose="020B0604020202020204" pitchFamily="34" charset="0"/>
              </a:rPr>
              <a:t>indirectness</a:t>
            </a:r>
            <a:r>
              <a:rPr kumimoji="0" lang="fr-FR" altLang="fr-FR" sz="1200" b="0" i="0" u="none" strike="noStrike" cap="none" normalizeH="0" baseline="0" dirty="0">
                <a:ln>
                  <a:noFill/>
                </a:ln>
                <a:solidFill>
                  <a:schemeClr val="tx1"/>
                </a:solidFill>
                <a:effectLst/>
                <a:latin typeface="Arial" panose="020B0604020202020204" pitchFamily="34" charset="0"/>
              </a:rPr>
              <a:t>” of the BOLD signal: </a:t>
            </a:r>
            <a:r>
              <a:rPr kumimoji="0" lang="fr-FR" altLang="fr-FR" sz="1200" b="0" i="0" u="none" strike="noStrike" cap="none" normalizeH="0" baseline="0" dirty="0" err="1">
                <a:ln>
                  <a:noFill/>
                </a:ln>
                <a:solidFill>
                  <a:schemeClr val="tx1"/>
                </a:solidFill>
                <a:effectLst/>
                <a:latin typeface="Arial" panose="020B0604020202020204" pitchFamily="34" charset="0"/>
              </a:rPr>
              <a:t>it</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reflects</a:t>
            </a:r>
            <a:r>
              <a:rPr kumimoji="0" lang="fr-FR" altLang="fr-FR" sz="1200" b="0" i="0" u="none" strike="noStrike" cap="none" normalizeH="0" baseline="0" dirty="0">
                <a:ln>
                  <a:noFill/>
                </a:ln>
                <a:solidFill>
                  <a:schemeClr val="tx1"/>
                </a:solidFill>
                <a:effectLst/>
                <a:latin typeface="Arial" panose="020B0604020202020204" pitchFamily="34" charset="0"/>
              </a:rPr>
              <a:t> the neuronal input/</a:t>
            </a:r>
            <a:r>
              <a:rPr kumimoji="0" lang="fr-FR" altLang="fr-FR" sz="1200" b="0" i="0" u="none" strike="noStrike" cap="none" normalizeH="0" baseline="0" dirty="0" err="1">
                <a:ln>
                  <a:noFill/>
                </a:ln>
                <a:solidFill>
                  <a:schemeClr val="tx1"/>
                </a:solidFill>
                <a:effectLst/>
                <a:latin typeface="Arial" panose="020B0604020202020204" pitchFamily="34" charset="0"/>
              </a:rPr>
              <a:t>synaptic</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activity</a:t>
            </a:r>
            <a:r>
              <a:rPr kumimoji="0" lang="fr-FR" altLang="fr-FR" sz="1200" b="0" i="0" u="none" strike="noStrike" cap="none" normalizeH="0" baseline="0" dirty="0">
                <a:ln>
                  <a:noFill/>
                </a:ln>
                <a:solidFill>
                  <a:schemeClr val="tx1"/>
                </a:solidFill>
                <a:effectLst/>
                <a:latin typeface="Arial" panose="020B0604020202020204" pitchFamily="34" charset="0"/>
              </a:rPr>
              <a:t> (LFP) </a:t>
            </a:r>
            <a:r>
              <a:rPr kumimoji="0" lang="fr-FR" altLang="fr-FR" sz="1200" b="0" i="0" u="none" strike="noStrike" cap="none" normalizeH="0" baseline="0" dirty="0" err="1">
                <a:ln>
                  <a:noFill/>
                </a:ln>
                <a:solidFill>
                  <a:schemeClr val="tx1"/>
                </a:solidFill>
                <a:effectLst/>
                <a:latin typeface="Arial" panose="020B0604020202020204" pitchFamily="34" charset="0"/>
              </a:rPr>
              <a:t>rather</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than</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simply</a:t>
            </a:r>
            <a:r>
              <a:rPr kumimoji="0" lang="fr-FR" altLang="fr-FR" sz="1200" b="0" i="0" u="none" strike="noStrike" cap="none" normalizeH="0" baseline="0" dirty="0">
                <a:ln>
                  <a:noFill/>
                </a:ln>
                <a:solidFill>
                  <a:schemeClr val="tx1"/>
                </a:solidFill>
                <a:effectLst/>
                <a:latin typeface="Arial" panose="020B0604020202020204" pitchFamily="34" charset="0"/>
              </a:rPr>
              <a:t> the output spikes</a:t>
            </a:r>
          </a:p>
          <a:p>
            <a:r>
              <a:rPr lang="en-US" b="1" dirty="0"/>
              <a:t>Review article (“The Underpinnings of the BOLD Functional Magnetic Resonance Imaging Signal”, Logothetis 2003)</a:t>
            </a:r>
            <a:endParaRPr lang="en-US" dirty="0"/>
          </a:p>
          <a:p>
            <a:r>
              <a:rPr lang="en-US" dirty="0"/>
              <a:t>Provides a conceptual overview of how neuronal, metabolic, vascular and MR-signal dynamics link. </a:t>
            </a:r>
            <a:r>
              <a:rPr lang="en-US" dirty="0">
                <a:hlinkClick r:id="rId3"/>
              </a:rPr>
              <a:t>Journal of Neuroscience</a:t>
            </a:r>
            <a:endParaRPr lang="en-US" dirty="0"/>
          </a:p>
          <a:p>
            <a:r>
              <a:rPr lang="en-US" dirty="0"/>
              <a:t>Figure shows neural vs hemodynamic responses, demonstrating the temporal lag and the chain of processes from synaptic/neural activity to BOLD.</a:t>
            </a:r>
          </a:p>
          <a:p>
            <a:endParaRPr lang="fr-CH" dirty="0"/>
          </a:p>
        </p:txBody>
      </p:sp>
      <p:sp>
        <p:nvSpPr>
          <p:cNvPr id="4" name="Espace réservé du numéro de diapositive 3"/>
          <p:cNvSpPr>
            <a:spLocks noGrp="1"/>
          </p:cNvSpPr>
          <p:nvPr>
            <p:ph type="sldNum" sz="quarter" idx="5"/>
          </p:nvPr>
        </p:nvSpPr>
        <p:spPr/>
        <p:txBody>
          <a:bodyPr/>
          <a:lstStyle/>
          <a:p>
            <a:fld id="{A094FBA7-05D4-4043-AE2B-E05737C83D4C}" type="slidenum">
              <a:rPr lang="fr-CH" smtClean="0"/>
              <a:t>8</a:t>
            </a:fld>
            <a:endParaRPr lang="fr-CH"/>
          </a:p>
        </p:txBody>
      </p:sp>
    </p:spTree>
    <p:extLst>
      <p:ext uri="{BB962C8B-B14F-4D97-AF65-F5344CB8AC3E}">
        <p14:creationId xmlns:p14="http://schemas.microsoft.com/office/powerpoint/2010/main" val="4271925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You get a </a:t>
            </a:r>
            <a:r>
              <a:rPr lang="en-US" b="1" dirty="0"/>
              <a:t>faint (or sometimes strong) duplicate (“ghost”) image</a:t>
            </a:r>
            <a:r>
              <a:rPr lang="en-US" dirty="0"/>
              <a:t> of the object, typically </a:t>
            </a:r>
            <a:r>
              <a:rPr lang="en-US" b="1" dirty="0"/>
              <a:t>shifted by half the field-of-view (FOV)</a:t>
            </a:r>
            <a:r>
              <a:rPr lang="en-US" dirty="0"/>
              <a:t> in the phase-encoding direction. It results from a </a:t>
            </a:r>
            <a:r>
              <a:rPr lang="en-US" b="1" dirty="0"/>
              <a:t>mismatch between the data acquired under positive versus negative (or alternating) gradient readouts / echoes</a:t>
            </a:r>
            <a:r>
              <a:rPr lang="en-US" dirty="0"/>
              <a:t>. </a:t>
            </a:r>
          </a:p>
          <a:p>
            <a:r>
              <a:rPr lang="en-US" dirty="0"/>
              <a:t>Because the odd and even lines of k-space (or alternating echoes) are treated differently (or suffer slight timing/phase differences), when you reconstruct the image via Fourier transform you end up with that half-FOV ghost</a:t>
            </a:r>
          </a:p>
          <a:p>
            <a:r>
              <a:rPr lang="en-US" b="1" dirty="0"/>
              <a:t>EPI acquisition and alternating readout polarity</a:t>
            </a:r>
            <a:endParaRPr lang="en-US" dirty="0"/>
          </a:p>
          <a:p>
            <a:r>
              <a:rPr lang="en-US" dirty="0"/>
              <a:t>In an EPI sequence, many k-space lines are acquired in rapid succession, often with the readout gradient switching back and forth (positive then negative). This means that “even” echoes or “odd” echoes (or lines) are acquired under opposite polarity gradients (or different timing) from their neighbors. </a:t>
            </a:r>
            <a:r>
              <a:rPr lang="en-US" dirty="0">
                <a:hlinkClick r:id="rId3"/>
              </a:rPr>
              <a:t>PubMed+1</a:t>
            </a:r>
            <a:endParaRPr lang="en-US" dirty="0"/>
          </a:p>
          <a:p>
            <a:r>
              <a:rPr lang="en-US" b="1" dirty="0"/>
              <a:t>Mismatch / inconsistency between those echo sets</a:t>
            </a:r>
            <a:endParaRPr lang="en-US" dirty="0"/>
          </a:p>
          <a:p>
            <a:r>
              <a:rPr lang="en-US" dirty="0"/>
              <a:t>If the system is perfect, the data from positive and negative readouts (or even and odd lines) will align perfectly (in phase, timing, amplitude).</a:t>
            </a:r>
          </a:p>
          <a:p>
            <a:r>
              <a:rPr lang="en-US" dirty="0"/>
              <a:t>But in reality there are </a:t>
            </a:r>
            <a:r>
              <a:rPr lang="en-US" b="1" dirty="0"/>
              <a:t>hardware imperfections</a:t>
            </a:r>
            <a:r>
              <a:rPr lang="en-US" dirty="0"/>
              <a:t>, such as:</a:t>
            </a:r>
          </a:p>
          <a:p>
            <a:pPr lvl="1"/>
            <a:r>
              <a:rPr lang="en-US" dirty="0"/>
              <a:t>Eddy currents induced by the rapidly switching gradients, causing phase shifts. Gradient delays or non-ideal gradient switching waveforms (i.e., the gradient doesn’t switch instantaneously or exactly). B₀ inhomogeneities, distortion, amplifier/receiver mismatches, or phase/frequency errors. </a:t>
            </a:r>
            <a:r>
              <a:rPr lang="en-US" dirty="0">
                <a:hlinkClick r:id="rId4"/>
              </a:rPr>
              <a:t>pfeifer.phas.ubc.ca+1</a:t>
            </a:r>
            <a:endParaRPr lang="en-US" dirty="0"/>
          </a:p>
          <a:p>
            <a:r>
              <a:rPr lang="en-US" b="1" dirty="0"/>
              <a:t>Effect on k-space and image space</a:t>
            </a:r>
            <a:endParaRPr lang="en-US" dirty="0"/>
          </a:p>
          <a:p>
            <a:r>
              <a:rPr lang="en-US" dirty="0"/>
              <a:t>Because alternate lines of k-space (say even numbered) have a slightly different phase/timing than the odd ones, you end up with a periodic error: “every second line is slightly off”. When you perform inverse Fourier transform, that periodic error manifests as a </a:t>
            </a:r>
            <a:r>
              <a:rPr lang="en-US" b="1" dirty="0"/>
              <a:t>ghost image shifted by N/2 pixels or half the FOV</a:t>
            </a:r>
            <a:r>
              <a:rPr lang="en-US" dirty="0"/>
              <a:t> in the phase-encode direction. This is essentially the Nyquist ghost (hence N/2). </a:t>
            </a:r>
          </a:p>
          <a:p>
            <a:endParaRPr lang="en-US" dirty="0"/>
          </a:p>
          <a:p>
            <a:endParaRPr lang="fr-CH" dirty="0"/>
          </a:p>
        </p:txBody>
      </p:sp>
      <p:sp>
        <p:nvSpPr>
          <p:cNvPr id="4" name="Espace réservé du numéro de diapositive 3"/>
          <p:cNvSpPr>
            <a:spLocks noGrp="1"/>
          </p:cNvSpPr>
          <p:nvPr>
            <p:ph type="sldNum" sz="quarter" idx="5"/>
          </p:nvPr>
        </p:nvSpPr>
        <p:spPr/>
        <p:txBody>
          <a:bodyPr/>
          <a:lstStyle/>
          <a:p>
            <a:fld id="{A094FBA7-05D4-4043-AE2B-E05737C83D4C}" type="slidenum">
              <a:rPr lang="fr-CH" smtClean="0"/>
              <a:t>14</a:t>
            </a:fld>
            <a:endParaRPr lang="fr-CH"/>
          </a:p>
        </p:txBody>
      </p:sp>
    </p:spTree>
    <p:extLst>
      <p:ext uri="{BB962C8B-B14F-4D97-AF65-F5344CB8AC3E}">
        <p14:creationId xmlns:p14="http://schemas.microsoft.com/office/powerpoint/2010/main" val="2974927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A094FBA7-05D4-4043-AE2B-E05737C83D4C}" type="slidenum">
              <a:rPr lang="fr-CH" smtClean="0"/>
              <a:t>15</a:t>
            </a:fld>
            <a:endParaRPr lang="fr-CH"/>
          </a:p>
        </p:txBody>
      </p:sp>
    </p:spTree>
    <p:extLst>
      <p:ext uri="{BB962C8B-B14F-4D97-AF65-F5344CB8AC3E}">
        <p14:creationId xmlns:p14="http://schemas.microsoft.com/office/powerpoint/2010/main" val="1261378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A094FBA7-05D4-4043-AE2B-E05737C83D4C}" type="slidenum">
              <a:rPr lang="fr-CH" smtClean="0"/>
              <a:t>17</a:t>
            </a:fld>
            <a:endParaRPr lang="fr-CH"/>
          </a:p>
        </p:txBody>
      </p:sp>
    </p:spTree>
    <p:extLst>
      <p:ext uri="{BB962C8B-B14F-4D97-AF65-F5344CB8AC3E}">
        <p14:creationId xmlns:p14="http://schemas.microsoft.com/office/powerpoint/2010/main" val="3285803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3B8B33-8DB6-4E3D-9258-BA21DBE0F04E}" type="slidenum">
              <a:rPr lang="en-GB" smtClean="0"/>
              <a:t>50</a:t>
            </a:fld>
            <a:endParaRPr lang="en-GB"/>
          </a:p>
        </p:txBody>
      </p:sp>
    </p:spTree>
    <p:extLst>
      <p:ext uri="{BB962C8B-B14F-4D97-AF65-F5344CB8AC3E}">
        <p14:creationId xmlns:p14="http://schemas.microsoft.com/office/powerpoint/2010/main" val="3172341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9DBE56-7025-2EAB-BC86-23B1592AD56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a:extLst>
              <a:ext uri="{FF2B5EF4-FFF2-40B4-BE49-F238E27FC236}">
                <a16:creationId xmlns:a16="http://schemas.microsoft.com/office/drawing/2014/main" id="{7AB0483D-6CC4-E1DC-B52E-5B0F5F3E08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D4BA1430-EAF1-E63B-F716-8102468B8FA0}"/>
              </a:ext>
            </a:extLst>
          </p:cNvPr>
          <p:cNvSpPr>
            <a:spLocks noGrp="1"/>
          </p:cNvSpPr>
          <p:nvPr>
            <p:ph type="dt" sz="half" idx="10"/>
          </p:nvPr>
        </p:nvSpPr>
        <p:spPr/>
        <p:txBody>
          <a:bodyPr/>
          <a:lstStyle/>
          <a:p>
            <a:fld id="{0A7E2016-6AF0-4D3A-8E66-208DDFB4EC31}" type="datetimeFigureOut">
              <a:rPr lang="fr-CH" smtClean="0"/>
              <a:t>30.10.2025</a:t>
            </a:fld>
            <a:endParaRPr lang="fr-CH"/>
          </a:p>
        </p:txBody>
      </p:sp>
      <p:sp>
        <p:nvSpPr>
          <p:cNvPr id="5" name="Espace réservé du pied de page 4">
            <a:extLst>
              <a:ext uri="{FF2B5EF4-FFF2-40B4-BE49-F238E27FC236}">
                <a16:creationId xmlns:a16="http://schemas.microsoft.com/office/drawing/2014/main" id="{82F68824-EF4B-86D5-293C-CAE6C1C634E3}"/>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7D058ECD-9FDB-C9D5-A854-FD374D35BEDB}"/>
              </a:ext>
            </a:extLst>
          </p:cNvPr>
          <p:cNvSpPr>
            <a:spLocks noGrp="1"/>
          </p:cNvSpPr>
          <p:nvPr>
            <p:ph type="sldNum" sz="quarter" idx="12"/>
          </p:nvPr>
        </p:nvSpPr>
        <p:spPr/>
        <p:txBody>
          <a:bodyPr/>
          <a:lstStyle/>
          <a:p>
            <a:fld id="{91375DD5-1A4D-4727-B5C6-87AC431B33C1}" type="slidenum">
              <a:rPr lang="fr-CH" smtClean="0"/>
              <a:t>‹N°›</a:t>
            </a:fld>
            <a:endParaRPr lang="fr-CH"/>
          </a:p>
        </p:txBody>
      </p:sp>
    </p:spTree>
    <p:extLst>
      <p:ext uri="{BB962C8B-B14F-4D97-AF65-F5344CB8AC3E}">
        <p14:creationId xmlns:p14="http://schemas.microsoft.com/office/powerpoint/2010/main" val="1545180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55C45-C508-4A66-54E7-E28E643C5C52}"/>
              </a:ext>
            </a:extLst>
          </p:cNvPr>
          <p:cNvSpPr>
            <a:spLocks noGrp="1"/>
          </p:cNvSpPr>
          <p:nvPr>
            <p:ph type="title"/>
          </p:nvPr>
        </p:nvSpPr>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262E462B-863B-896D-2EA7-40F5011BCFF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D7BA2090-B953-BA72-116A-3BFFC169E3AF}"/>
              </a:ext>
            </a:extLst>
          </p:cNvPr>
          <p:cNvSpPr>
            <a:spLocks noGrp="1"/>
          </p:cNvSpPr>
          <p:nvPr>
            <p:ph type="dt" sz="half" idx="10"/>
          </p:nvPr>
        </p:nvSpPr>
        <p:spPr/>
        <p:txBody>
          <a:bodyPr/>
          <a:lstStyle/>
          <a:p>
            <a:fld id="{0A7E2016-6AF0-4D3A-8E66-208DDFB4EC31}" type="datetimeFigureOut">
              <a:rPr lang="fr-CH" smtClean="0"/>
              <a:t>30.10.2025</a:t>
            </a:fld>
            <a:endParaRPr lang="fr-CH"/>
          </a:p>
        </p:txBody>
      </p:sp>
      <p:sp>
        <p:nvSpPr>
          <p:cNvPr id="5" name="Espace réservé du pied de page 4">
            <a:extLst>
              <a:ext uri="{FF2B5EF4-FFF2-40B4-BE49-F238E27FC236}">
                <a16:creationId xmlns:a16="http://schemas.microsoft.com/office/drawing/2014/main" id="{79A05E14-D622-CE8C-7A90-A1416ECAE11D}"/>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42EA1AD0-2C70-6D35-D5D0-0F3A855C50AC}"/>
              </a:ext>
            </a:extLst>
          </p:cNvPr>
          <p:cNvSpPr>
            <a:spLocks noGrp="1"/>
          </p:cNvSpPr>
          <p:nvPr>
            <p:ph type="sldNum" sz="quarter" idx="12"/>
          </p:nvPr>
        </p:nvSpPr>
        <p:spPr/>
        <p:txBody>
          <a:bodyPr/>
          <a:lstStyle/>
          <a:p>
            <a:fld id="{91375DD5-1A4D-4727-B5C6-87AC431B33C1}" type="slidenum">
              <a:rPr lang="fr-CH" smtClean="0"/>
              <a:t>‹N°›</a:t>
            </a:fld>
            <a:endParaRPr lang="fr-CH"/>
          </a:p>
        </p:txBody>
      </p:sp>
    </p:spTree>
    <p:extLst>
      <p:ext uri="{BB962C8B-B14F-4D97-AF65-F5344CB8AC3E}">
        <p14:creationId xmlns:p14="http://schemas.microsoft.com/office/powerpoint/2010/main" val="2126097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0218D5C-9F5C-5C32-B996-54B4042AB4EC}"/>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6E14EABE-55BD-15A5-E5FE-B638791FFA6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CD3716C9-4545-581F-EEA1-3D335A6E5E90}"/>
              </a:ext>
            </a:extLst>
          </p:cNvPr>
          <p:cNvSpPr>
            <a:spLocks noGrp="1"/>
          </p:cNvSpPr>
          <p:nvPr>
            <p:ph type="dt" sz="half" idx="10"/>
          </p:nvPr>
        </p:nvSpPr>
        <p:spPr/>
        <p:txBody>
          <a:bodyPr/>
          <a:lstStyle/>
          <a:p>
            <a:fld id="{0A7E2016-6AF0-4D3A-8E66-208DDFB4EC31}" type="datetimeFigureOut">
              <a:rPr lang="fr-CH" smtClean="0"/>
              <a:t>30.10.2025</a:t>
            </a:fld>
            <a:endParaRPr lang="fr-CH"/>
          </a:p>
        </p:txBody>
      </p:sp>
      <p:sp>
        <p:nvSpPr>
          <p:cNvPr id="5" name="Espace réservé du pied de page 4">
            <a:extLst>
              <a:ext uri="{FF2B5EF4-FFF2-40B4-BE49-F238E27FC236}">
                <a16:creationId xmlns:a16="http://schemas.microsoft.com/office/drawing/2014/main" id="{82692356-8C03-50A2-04B1-386B2BD61971}"/>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4DA47A65-6EE8-FE4F-56FA-85E2D4C46029}"/>
              </a:ext>
            </a:extLst>
          </p:cNvPr>
          <p:cNvSpPr>
            <a:spLocks noGrp="1"/>
          </p:cNvSpPr>
          <p:nvPr>
            <p:ph type="sldNum" sz="quarter" idx="12"/>
          </p:nvPr>
        </p:nvSpPr>
        <p:spPr/>
        <p:txBody>
          <a:bodyPr/>
          <a:lstStyle/>
          <a:p>
            <a:fld id="{91375DD5-1A4D-4727-B5C6-87AC431B33C1}" type="slidenum">
              <a:rPr lang="fr-CH" smtClean="0"/>
              <a:t>‹N°›</a:t>
            </a:fld>
            <a:endParaRPr lang="fr-CH"/>
          </a:p>
        </p:txBody>
      </p:sp>
    </p:spTree>
    <p:extLst>
      <p:ext uri="{BB962C8B-B14F-4D97-AF65-F5344CB8AC3E}">
        <p14:creationId xmlns:p14="http://schemas.microsoft.com/office/powerpoint/2010/main" val="4092265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p>
            <a:fld id="{E8D633AE-0898-4F0B-A483-9B0EF9F42C0A}" type="datetimeFigureOut">
              <a:rPr lang="da-DK" smtClean="0"/>
              <a:t>30-10-2025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46C220F2-7A25-4751-ACC3-E8EA18BBBB73}" type="slidenum">
              <a:rPr lang="da-DK" smtClean="0"/>
              <a:t>‹N°›</a:t>
            </a:fld>
            <a:endParaRPr lang="da-DK"/>
          </a:p>
        </p:txBody>
      </p:sp>
    </p:spTree>
    <p:extLst>
      <p:ext uri="{BB962C8B-B14F-4D97-AF65-F5344CB8AC3E}">
        <p14:creationId xmlns:p14="http://schemas.microsoft.com/office/powerpoint/2010/main" val="3441707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B89CA-49AF-409C-3711-6BDFD32250C4}"/>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7D102228-F1B5-07BD-D30C-7B5F081032B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9E48684E-04E7-293F-4C6C-6597B8841412}"/>
              </a:ext>
            </a:extLst>
          </p:cNvPr>
          <p:cNvSpPr>
            <a:spLocks noGrp="1"/>
          </p:cNvSpPr>
          <p:nvPr>
            <p:ph type="dt" sz="half" idx="10"/>
          </p:nvPr>
        </p:nvSpPr>
        <p:spPr/>
        <p:txBody>
          <a:bodyPr/>
          <a:lstStyle/>
          <a:p>
            <a:fld id="{0A7E2016-6AF0-4D3A-8E66-208DDFB4EC31}" type="datetimeFigureOut">
              <a:rPr lang="fr-CH" smtClean="0"/>
              <a:t>30.10.2025</a:t>
            </a:fld>
            <a:endParaRPr lang="fr-CH"/>
          </a:p>
        </p:txBody>
      </p:sp>
      <p:sp>
        <p:nvSpPr>
          <p:cNvPr id="5" name="Espace réservé du pied de page 4">
            <a:extLst>
              <a:ext uri="{FF2B5EF4-FFF2-40B4-BE49-F238E27FC236}">
                <a16:creationId xmlns:a16="http://schemas.microsoft.com/office/drawing/2014/main" id="{D5C2BA6B-FFF0-BEDC-F6D9-2B71359CFF70}"/>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73C13451-26DB-EB28-2C93-53C7BED3A688}"/>
              </a:ext>
            </a:extLst>
          </p:cNvPr>
          <p:cNvSpPr>
            <a:spLocks noGrp="1"/>
          </p:cNvSpPr>
          <p:nvPr>
            <p:ph type="sldNum" sz="quarter" idx="12"/>
          </p:nvPr>
        </p:nvSpPr>
        <p:spPr/>
        <p:txBody>
          <a:bodyPr/>
          <a:lstStyle/>
          <a:p>
            <a:fld id="{91375DD5-1A4D-4727-B5C6-87AC431B33C1}" type="slidenum">
              <a:rPr lang="fr-CH" smtClean="0"/>
              <a:t>‹N°›</a:t>
            </a:fld>
            <a:endParaRPr lang="fr-CH"/>
          </a:p>
        </p:txBody>
      </p:sp>
    </p:spTree>
    <p:extLst>
      <p:ext uri="{BB962C8B-B14F-4D97-AF65-F5344CB8AC3E}">
        <p14:creationId xmlns:p14="http://schemas.microsoft.com/office/powerpoint/2010/main" val="110180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8C209B-B639-2810-6C4A-34DA2179882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D7D06368-7F4E-F35D-211F-898F180B868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E6077E2-C84E-84D1-D7C7-621A44ABD98D}"/>
              </a:ext>
            </a:extLst>
          </p:cNvPr>
          <p:cNvSpPr>
            <a:spLocks noGrp="1"/>
          </p:cNvSpPr>
          <p:nvPr>
            <p:ph type="dt" sz="half" idx="10"/>
          </p:nvPr>
        </p:nvSpPr>
        <p:spPr/>
        <p:txBody>
          <a:bodyPr/>
          <a:lstStyle/>
          <a:p>
            <a:fld id="{0A7E2016-6AF0-4D3A-8E66-208DDFB4EC31}" type="datetimeFigureOut">
              <a:rPr lang="fr-CH" smtClean="0"/>
              <a:t>30.10.2025</a:t>
            </a:fld>
            <a:endParaRPr lang="fr-CH"/>
          </a:p>
        </p:txBody>
      </p:sp>
      <p:sp>
        <p:nvSpPr>
          <p:cNvPr id="5" name="Espace réservé du pied de page 4">
            <a:extLst>
              <a:ext uri="{FF2B5EF4-FFF2-40B4-BE49-F238E27FC236}">
                <a16:creationId xmlns:a16="http://schemas.microsoft.com/office/drawing/2014/main" id="{C31490A7-0CDD-D76E-3600-F170A4BCCD30}"/>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9139EF1F-43CD-6B16-4183-5C6010247D20}"/>
              </a:ext>
            </a:extLst>
          </p:cNvPr>
          <p:cNvSpPr>
            <a:spLocks noGrp="1"/>
          </p:cNvSpPr>
          <p:nvPr>
            <p:ph type="sldNum" sz="quarter" idx="12"/>
          </p:nvPr>
        </p:nvSpPr>
        <p:spPr/>
        <p:txBody>
          <a:bodyPr/>
          <a:lstStyle/>
          <a:p>
            <a:fld id="{91375DD5-1A4D-4727-B5C6-87AC431B33C1}" type="slidenum">
              <a:rPr lang="fr-CH" smtClean="0"/>
              <a:t>‹N°›</a:t>
            </a:fld>
            <a:endParaRPr lang="fr-CH"/>
          </a:p>
        </p:txBody>
      </p:sp>
    </p:spTree>
    <p:extLst>
      <p:ext uri="{BB962C8B-B14F-4D97-AF65-F5344CB8AC3E}">
        <p14:creationId xmlns:p14="http://schemas.microsoft.com/office/powerpoint/2010/main" val="2217506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859FA0-6E2A-47FD-27F0-A1183377DCAD}"/>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D7AFE64D-5347-9EAB-8205-BE1D776E094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D014ED0E-E3C3-8A86-01B9-B82CEDF9016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2F12C9A8-45DC-9444-EC7E-DD7BF77A10AC}"/>
              </a:ext>
            </a:extLst>
          </p:cNvPr>
          <p:cNvSpPr>
            <a:spLocks noGrp="1"/>
          </p:cNvSpPr>
          <p:nvPr>
            <p:ph type="dt" sz="half" idx="10"/>
          </p:nvPr>
        </p:nvSpPr>
        <p:spPr/>
        <p:txBody>
          <a:bodyPr/>
          <a:lstStyle/>
          <a:p>
            <a:fld id="{0A7E2016-6AF0-4D3A-8E66-208DDFB4EC31}" type="datetimeFigureOut">
              <a:rPr lang="fr-CH" smtClean="0"/>
              <a:t>30.10.2025</a:t>
            </a:fld>
            <a:endParaRPr lang="fr-CH"/>
          </a:p>
        </p:txBody>
      </p:sp>
      <p:sp>
        <p:nvSpPr>
          <p:cNvPr id="6" name="Espace réservé du pied de page 5">
            <a:extLst>
              <a:ext uri="{FF2B5EF4-FFF2-40B4-BE49-F238E27FC236}">
                <a16:creationId xmlns:a16="http://schemas.microsoft.com/office/drawing/2014/main" id="{55B503A6-3016-C4CE-1FBE-F41E98120EBB}"/>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EF02DCB2-67C1-0FE5-03D6-137A124BB174}"/>
              </a:ext>
            </a:extLst>
          </p:cNvPr>
          <p:cNvSpPr>
            <a:spLocks noGrp="1"/>
          </p:cNvSpPr>
          <p:nvPr>
            <p:ph type="sldNum" sz="quarter" idx="12"/>
          </p:nvPr>
        </p:nvSpPr>
        <p:spPr/>
        <p:txBody>
          <a:bodyPr/>
          <a:lstStyle/>
          <a:p>
            <a:fld id="{91375DD5-1A4D-4727-B5C6-87AC431B33C1}" type="slidenum">
              <a:rPr lang="fr-CH" smtClean="0"/>
              <a:t>‹N°›</a:t>
            </a:fld>
            <a:endParaRPr lang="fr-CH"/>
          </a:p>
        </p:txBody>
      </p:sp>
    </p:spTree>
    <p:extLst>
      <p:ext uri="{BB962C8B-B14F-4D97-AF65-F5344CB8AC3E}">
        <p14:creationId xmlns:p14="http://schemas.microsoft.com/office/powerpoint/2010/main" val="3893088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CDF067-9C31-B33F-43B7-72B69E53E2E0}"/>
              </a:ext>
            </a:extLst>
          </p:cNvPr>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1A8DABA9-6D97-EA2B-6944-709D13CB16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7E716F6-E1F9-E700-B9F1-697EE39064E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A75997BE-ED68-8EB9-0233-2241CD3498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AB73897-20CC-3529-5D75-953A4A9F9D1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DE51215B-45FF-1978-3486-EAF789E481EC}"/>
              </a:ext>
            </a:extLst>
          </p:cNvPr>
          <p:cNvSpPr>
            <a:spLocks noGrp="1"/>
          </p:cNvSpPr>
          <p:nvPr>
            <p:ph type="dt" sz="half" idx="10"/>
          </p:nvPr>
        </p:nvSpPr>
        <p:spPr/>
        <p:txBody>
          <a:bodyPr/>
          <a:lstStyle/>
          <a:p>
            <a:fld id="{0A7E2016-6AF0-4D3A-8E66-208DDFB4EC31}" type="datetimeFigureOut">
              <a:rPr lang="fr-CH" smtClean="0"/>
              <a:t>30.10.2025</a:t>
            </a:fld>
            <a:endParaRPr lang="fr-CH"/>
          </a:p>
        </p:txBody>
      </p:sp>
      <p:sp>
        <p:nvSpPr>
          <p:cNvPr id="8" name="Espace réservé du pied de page 7">
            <a:extLst>
              <a:ext uri="{FF2B5EF4-FFF2-40B4-BE49-F238E27FC236}">
                <a16:creationId xmlns:a16="http://schemas.microsoft.com/office/drawing/2014/main" id="{EAA8A5E7-0040-23DF-309F-7E75F1BC69C1}"/>
              </a:ext>
            </a:extLst>
          </p:cNvPr>
          <p:cNvSpPr>
            <a:spLocks noGrp="1"/>
          </p:cNvSpPr>
          <p:nvPr>
            <p:ph type="ftr" sz="quarter" idx="11"/>
          </p:nvPr>
        </p:nvSpPr>
        <p:spPr/>
        <p:txBody>
          <a:bodyPr/>
          <a:lstStyle/>
          <a:p>
            <a:endParaRPr lang="fr-CH"/>
          </a:p>
        </p:txBody>
      </p:sp>
      <p:sp>
        <p:nvSpPr>
          <p:cNvPr id="9" name="Espace réservé du numéro de diapositive 8">
            <a:extLst>
              <a:ext uri="{FF2B5EF4-FFF2-40B4-BE49-F238E27FC236}">
                <a16:creationId xmlns:a16="http://schemas.microsoft.com/office/drawing/2014/main" id="{D8AA3C6B-22DA-168C-CD15-6B5573A8AAF1}"/>
              </a:ext>
            </a:extLst>
          </p:cNvPr>
          <p:cNvSpPr>
            <a:spLocks noGrp="1"/>
          </p:cNvSpPr>
          <p:nvPr>
            <p:ph type="sldNum" sz="quarter" idx="12"/>
          </p:nvPr>
        </p:nvSpPr>
        <p:spPr/>
        <p:txBody>
          <a:bodyPr/>
          <a:lstStyle/>
          <a:p>
            <a:fld id="{91375DD5-1A4D-4727-B5C6-87AC431B33C1}" type="slidenum">
              <a:rPr lang="fr-CH" smtClean="0"/>
              <a:t>‹N°›</a:t>
            </a:fld>
            <a:endParaRPr lang="fr-CH"/>
          </a:p>
        </p:txBody>
      </p:sp>
    </p:spTree>
    <p:extLst>
      <p:ext uri="{BB962C8B-B14F-4D97-AF65-F5344CB8AC3E}">
        <p14:creationId xmlns:p14="http://schemas.microsoft.com/office/powerpoint/2010/main" val="4007773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F1BD03-BB6B-3B5A-D43F-B7A419B813C8}"/>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505B9B68-B9A9-683E-CAFB-99B4624E25A7}"/>
              </a:ext>
            </a:extLst>
          </p:cNvPr>
          <p:cNvSpPr>
            <a:spLocks noGrp="1"/>
          </p:cNvSpPr>
          <p:nvPr>
            <p:ph type="dt" sz="half" idx="10"/>
          </p:nvPr>
        </p:nvSpPr>
        <p:spPr/>
        <p:txBody>
          <a:bodyPr/>
          <a:lstStyle/>
          <a:p>
            <a:fld id="{0A7E2016-6AF0-4D3A-8E66-208DDFB4EC31}" type="datetimeFigureOut">
              <a:rPr lang="fr-CH" smtClean="0"/>
              <a:t>30.10.2025</a:t>
            </a:fld>
            <a:endParaRPr lang="fr-CH"/>
          </a:p>
        </p:txBody>
      </p:sp>
      <p:sp>
        <p:nvSpPr>
          <p:cNvPr id="4" name="Espace réservé du pied de page 3">
            <a:extLst>
              <a:ext uri="{FF2B5EF4-FFF2-40B4-BE49-F238E27FC236}">
                <a16:creationId xmlns:a16="http://schemas.microsoft.com/office/drawing/2014/main" id="{41EDC0C9-5085-1A75-DB91-0B80A1A63BA1}"/>
              </a:ext>
            </a:extLst>
          </p:cNvPr>
          <p:cNvSpPr>
            <a:spLocks noGrp="1"/>
          </p:cNvSpPr>
          <p:nvPr>
            <p:ph type="ftr" sz="quarter" idx="11"/>
          </p:nvPr>
        </p:nvSpPr>
        <p:spPr/>
        <p:txBody>
          <a:bodyPr/>
          <a:lstStyle/>
          <a:p>
            <a:endParaRPr lang="fr-CH"/>
          </a:p>
        </p:txBody>
      </p:sp>
      <p:sp>
        <p:nvSpPr>
          <p:cNvPr id="5" name="Espace réservé du numéro de diapositive 4">
            <a:extLst>
              <a:ext uri="{FF2B5EF4-FFF2-40B4-BE49-F238E27FC236}">
                <a16:creationId xmlns:a16="http://schemas.microsoft.com/office/drawing/2014/main" id="{A876854E-FD58-AE17-1CCA-BE604F4F170D}"/>
              </a:ext>
            </a:extLst>
          </p:cNvPr>
          <p:cNvSpPr>
            <a:spLocks noGrp="1"/>
          </p:cNvSpPr>
          <p:nvPr>
            <p:ph type="sldNum" sz="quarter" idx="12"/>
          </p:nvPr>
        </p:nvSpPr>
        <p:spPr/>
        <p:txBody>
          <a:bodyPr/>
          <a:lstStyle/>
          <a:p>
            <a:fld id="{91375DD5-1A4D-4727-B5C6-87AC431B33C1}" type="slidenum">
              <a:rPr lang="fr-CH" smtClean="0"/>
              <a:t>‹N°›</a:t>
            </a:fld>
            <a:endParaRPr lang="fr-CH"/>
          </a:p>
        </p:txBody>
      </p:sp>
    </p:spTree>
    <p:extLst>
      <p:ext uri="{BB962C8B-B14F-4D97-AF65-F5344CB8AC3E}">
        <p14:creationId xmlns:p14="http://schemas.microsoft.com/office/powerpoint/2010/main" val="3265761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63A29EF-3F04-F038-721C-290EE2B23322}"/>
              </a:ext>
            </a:extLst>
          </p:cNvPr>
          <p:cNvSpPr>
            <a:spLocks noGrp="1"/>
          </p:cNvSpPr>
          <p:nvPr>
            <p:ph type="dt" sz="half" idx="10"/>
          </p:nvPr>
        </p:nvSpPr>
        <p:spPr/>
        <p:txBody>
          <a:bodyPr/>
          <a:lstStyle/>
          <a:p>
            <a:fld id="{0A7E2016-6AF0-4D3A-8E66-208DDFB4EC31}" type="datetimeFigureOut">
              <a:rPr lang="fr-CH" smtClean="0"/>
              <a:t>30.10.2025</a:t>
            </a:fld>
            <a:endParaRPr lang="fr-CH"/>
          </a:p>
        </p:txBody>
      </p:sp>
      <p:sp>
        <p:nvSpPr>
          <p:cNvPr id="3" name="Espace réservé du pied de page 2">
            <a:extLst>
              <a:ext uri="{FF2B5EF4-FFF2-40B4-BE49-F238E27FC236}">
                <a16:creationId xmlns:a16="http://schemas.microsoft.com/office/drawing/2014/main" id="{15BB18F5-E406-CB70-B262-A801FADD96A4}"/>
              </a:ext>
            </a:extLst>
          </p:cNvPr>
          <p:cNvSpPr>
            <a:spLocks noGrp="1"/>
          </p:cNvSpPr>
          <p:nvPr>
            <p:ph type="ftr" sz="quarter" idx="11"/>
          </p:nvPr>
        </p:nvSpPr>
        <p:spPr/>
        <p:txBody>
          <a:bodyPr/>
          <a:lstStyle/>
          <a:p>
            <a:endParaRPr lang="fr-CH"/>
          </a:p>
        </p:txBody>
      </p:sp>
      <p:sp>
        <p:nvSpPr>
          <p:cNvPr id="4" name="Espace réservé du numéro de diapositive 3">
            <a:extLst>
              <a:ext uri="{FF2B5EF4-FFF2-40B4-BE49-F238E27FC236}">
                <a16:creationId xmlns:a16="http://schemas.microsoft.com/office/drawing/2014/main" id="{4B700E21-4A07-0AF3-DD5A-CF5EE753CDC7}"/>
              </a:ext>
            </a:extLst>
          </p:cNvPr>
          <p:cNvSpPr>
            <a:spLocks noGrp="1"/>
          </p:cNvSpPr>
          <p:nvPr>
            <p:ph type="sldNum" sz="quarter" idx="12"/>
          </p:nvPr>
        </p:nvSpPr>
        <p:spPr/>
        <p:txBody>
          <a:bodyPr/>
          <a:lstStyle/>
          <a:p>
            <a:fld id="{91375DD5-1A4D-4727-B5C6-87AC431B33C1}" type="slidenum">
              <a:rPr lang="fr-CH" smtClean="0"/>
              <a:t>‹N°›</a:t>
            </a:fld>
            <a:endParaRPr lang="fr-CH"/>
          </a:p>
        </p:txBody>
      </p:sp>
    </p:spTree>
    <p:extLst>
      <p:ext uri="{BB962C8B-B14F-4D97-AF65-F5344CB8AC3E}">
        <p14:creationId xmlns:p14="http://schemas.microsoft.com/office/powerpoint/2010/main" val="3795095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BDE06B-5E92-FF6D-15E2-DE07EC4A46E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AE9C7676-C772-F7EB-D5BE-1DFA940A9F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9EC6D529-5E4A-0556-7512-C24935EC0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ADC16CB-0CFE-EE8D-5718-4E9291EB824F}"/>
              </a:ext>
            </a:extLst>
          </p:cNvPr>
          <p:cNvSpPr>
            <a:spLocks noGrp="1"/>
          </p:cNvSpPr>
          <p:nvPr>
            <p:ph type="dt" sz="half" idx="10"/>
          </p:nvPr>
        </p:nvSpPr>
        <p:spPr/>
        <p:txBody>
          <a:bodyPr/>
          <a:lstStyle/>
          <a:p>
            <a:fld id="{0A7E2016-6AF0-4D3A-8E66-208DDFB4EC31}" type="datetimeFigureOut">
              <a:rPr lang="fr-CH" smtClean="0"/>
              <a:t>30.10.2025</a:t>
            </a:fld>
            <a:endParaRPr lang="fr-CH"/>
          </a:p>
        </p:txBody>
      </p:sp>
      <p:sp>
        <p:nvSpPr>
          <p:cNvPr id="6" name="Espace réservé du pied de page 5">
            <a:extLst>
              <a:ext uri="{FF2B5EF4-FFF2-40B4-BE49-F238E27FC236}">
                <a16:creationId xmlns:a16="http://schemas.microsoft.com/office/drawing/2014/main" id="{3733C7C3-5D79-3381-0131-62D06DCAA68B}"/>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F56CBBCC-4607-D009-B9AA-1E7CA868AEBA}"/>
              </a:ext>
            </a:extLst>
          </p:cNvPr>
          <p:cNvSpPr>
            <a:spLocks noGrp="1"/>
          </p:cNvSpPr>
          <p:nvPr>
            <p:ph type="sldNum" sz="quarter" idx="12"/>
          </p:nvPr>
        </p:nvSpPr>
        <p:spPr/>
        <p:txBody>
          <a:bodyPr/>
          <a:lstStyle/>
          <a:p>
            <a:fld id="{91375DD5-1A4D-4727-B5C6-87AC431B33C1}" type="slidenum">
              <a:rPr lang="fr-CH" smtClean="0"/>
              <a:t>‹N°›</a:t>
            </a:fld>
            <a:endParaRPr lang="fr-CH"/>
          </a:p>
        </p:txBody>
      </p:sp>
    </p:spTree>
    <p:extLst>
      <p:ext uri="{BB962C8B-B14F-4D97-AF65-F5344CB8AC3E}">
        <p14:creationId xmlns:p14="http://schemas.microsoft.com/office/powerpoint/2010/main" val="3012138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DCFE2C-4CC0-3B9B-5EB6-9DB80407853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FF382935-DAFD-CB44-E1DA-217D78BCE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a:extLst>
              <a:ext uri="{FF2B5EF4-FFF2-40B4-BE49-F238E27FC236}">
                <a16:creationId xmlns:a16="http://schemas.microsoft.com/office/drawing/2014/main" id="{0370ED84-FF46-BA13-498F-8AD7F444A6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82E2E19-9277-4A40-AB80-8740285A5C5B}"/>
              </a:ext>
            </a:extLst>
          </p:cNvPr>
          <p:cNvSpPr>
            <a:spLocks noGrp="1"/>
          </p:cNvSpPr>
          <p:nvPr>
            <p:ph type="dt" sz="half" idx="10"/>
          </p:nvPr>
        </p:nvSpPr>
        <p:spPr/>
        <p:txBody>
          <a:bodyPr/>
          <a:lstStyle/>
          <a:p>
            <a:fld id="{0A7E2016-6AF0-4D3A-8E66-208DDFB4EC31}" type="datetimeFigureOut">
              <a:rPr lang="fr-CH" smtClean="0"/>
              <a:t>30.10.2025</a:t>
            </a:fld>
            <a:endParaRPr lang="fr-CH"/>
          </a:p>
        </p:txBody>
      </p:sp>
      <p:sp>
        <p:nvSpPr>
          <p:cNvPr id="6" name="Espace réservé du pied de page 5">
            <a:extLst>
              <a:ext uri="{FF2B5EF4-FFF2-40B4-BE49-F238E27FC236}">
                <a16:creationId xmlns:a16="http://schemas.microsoft.com/office/drawing/2014/main" id="{57D9D1E6-F82C-4CA9-6337-CC3A2FED24D8}"/>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765B7F34-03DB-246F-12B7-5DF460BF2B59}"/>
              </a:ext>
            </a:extLst>
          </p:cNvPr>
          <p:cNvSpPr>
            <a:spLocks noGrp="1"/>
          </p:cNvSpPr>
          <p:nvPr>
            <p:ph type="sldNum" sz="quarter" idx="12"/>
          </p:nvPr>
        </p:nvSpPr>
        <p:spPr/>
        <p:txBody>
          <a:bodyPr/>
          <a:lstStyle/>
          <a:p>
            <a:fld id="{91375DD5-1A4D-4727-B5C6-87AC431B33C1}" type="slidenum">
              <a:rPr lang="fr-CH" smtClean="0"/>
              <a:t>‹N°›</a:t>
            </a:fld>
            <a:endParaRPr lang="fr-CH"/>
          </a:p>
        </p:txBody>
      </p:sp>
    </p:spTree>
    <p:extLst>
      <p:ext uri="{BB962C8B-B14F-4D97-AF65-F5344CB8AC3E}">
        <p14:creationId xmlns:p14="http://schemas.microsoft.com/office/powerpoint/2010/main" val="1027088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61BAC82-6F6C-490D-6212-9A5A49D4F0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EE8F3D04-4760-2204-D1C3-A658660873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1B5011E0-0A20-885B-422B-E770F62EA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7E2016-6AF0-4D3A-8E66-208DDFB4EC31}" type="datetimeFigureOut">
              <a:rPr lang="fr-CH" smtClean="0"/>
              <a:t>30.10.2025</a:t>
            </a:fld>
            <a:endParaRPr lang="fr-CH"/>
          </a:p>
        </p:txBody>
      </p:sp>
      <p:sp>
        <p:nvSpPr>
          <p:cNvPr id="5" name="Espace réservé du pied de page 4">
            <a:extLst>
              <a:ext uri="{FF2B5EF4-FFF2-40B4-BE49-F238E27FC236}">
                <a16:creationId xmlns:a16="http://schemas.microsoft.com/office/drawing/2014/main" id="{C0EECCDB-DD32-59AD-4309-77AA963E18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H"/>
          </a:p>
        </p:txBody>
      </p:sp>
      <p:sp>
        <p:nvSpPr>
          <p:cNvPr id="6" name="Espace réservé du numéro de diapositive 5">
            <a:extLst>
              <a:ext uri="{FF2B5EF4-FFF2-40B4-BE49-F238E27FC236}">
                <a16:creationId xmlns:a16="http://schemas.microsoft.com/office/drawing/2014/main" id="{2945DBE1-BC74-E9C7-D5FB-69FE0DBBDC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375DD5-1A4D-4727-B5C6-87AC431B33C1}" type="slidenum">
              <a:rPr lang="fr-CH" smtClean="0"/>
              <a:t>‹N°›</a:t>
            </a:fld>
            <a:endParaRPr lang="fr-CH"/>
          </a:p>
        </p:txBody>
      </p:sp>
    </p:spTree>
    <p:extLst>
      <p:ext uri="{BB962C8B-B14F-4D97-AF65-F5344CB8AC3E}">
        <p14:creationId xmlns:p14="http://schemas.microsoft.com/office/powerpoint/2010/main" val="122160479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8D633AE-0898-4F0B-A483-9B0EF9F42C0A}" type="datetimeFigureOut">
              <a:rPr lang="da-DK" smtClean="0"/>
              <a:t>30-10-2025</a:t>
            </a:fld>
            <a:endParaRPr lang="da-DK"/>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6C220F2-7A25-4751-ACC3-E8EA18BBBB73}" type="slidenum">
              <a:rPr lang="da-DK" smtClean="0"/>
              <a:t>‹N°›</a:t>
            </a:fld>
            <a:endParaRPr lang="da-DK"/>
          </a:p>
        </p:txBody>
      </p:sp>
    </p:spTree>
    <p:extLst>
      <p:ext uri="{BB962C8B-B14F-4D97-AF65-F5344CB8AC3E}">
        <p14:creationId xmlns:p14="http://schemas.microsoft.com/office/powerpoint/2010/main" val="1277141346"/>
      </p:ext>
    </p:extLst>
  </p:cSld>
  <p:clrMap bg1="lt1" tx1="dk1" bg2="lt2" tx2="dk2" accent1="accent1" accent2="accent2" accent3="accent3" accent4="accent4" accent5="accent5" accent6="accent6" hlink="hlink" folHlink="folHlink"/>
  <p:sldLayoutIdLst>
    <p:sldLayoutId id="214748365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5" Type="http://schemas.microsoft.com/office/2007/relationships/hdphoto" Target="../media/hdphoto3.wdp"/><Relationship Id="rId4" Type="http://schemas.openxmlformats.org/officeDocument/2006/relationships/image" Target="../media/image43.png"/><Relationship Id="rId9" Type="http://schemas.microsoft.com/office/2007/relationships/hdphoto" Target="../media/hdphoto5.wdp"/></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image" Target="../media/image76.tif"/><Relationship Id="rId3" Type="http://schemas.openxmlformats.org/officeDocument/2006/relationships/image" Target="../media/image1.tif"/><Relationship Id="rId7" Type="http://schemas.openxmlformats.org/officeDocument/2006/relationships/image" Target="../media/image75.ti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800ED57C-EBF1-AB01-218D-59580D3E5AEE}"/>
              </a:ext>
            </a:extLst>
          </p:cNvPr>
          <p:cNvSpPr>
            <a:spLocks noGrp="1"/>
          </p:cNvSpPr>
          <p:nvPr>
            <p:ph type="title"/>
          </p:nvPr>
        </p:nvSpPr>
        <p:spPr>
          <a:xfrm>
            <a:off x="838199" y="4669978"/>
            <a:ext cx="10632621" cy="1173700"/>
          </a:xfrm>
        </p:spPr>
        <p:txBody>
          <a:bodyPr anchor="t">
            <a:noAutofit/>
          </a:bodyPr>
          <a:lstStyle/>
          <a:p>
            <a:r>
              <a:rPr lang="en-US" sz="4000" dirty="0">
                <a:solidFill>
                  <a:srgbClr val="FFFF00"/>
                </a:solidFill>
              </a:rPr>
              <a:t>Introduction to BOLD fMRI: Principles and Practical Considerations</a:t>
            </a:r>
            <a:endParaRPr lang="fr-CH" sz="4000" dirty="0">
              <a:solidFill>
                <a:srgbClr val="FFFF00"/>
              </a:solidFill>
            </a:endParaRPr>
          </a:p>
        </p:txBody>
      </p:sp>
      <p:pic>
        <p:nvPicPr>
          <p:cNvPr id="5" name="Picture 12" descr="Une image contenant texte, capture d’écran&#10;&#10;Le contenu généré par l’IA peut être incorrect.">
            <a:extLst>
              <a:ext uri="{FF2B5EF4-FFF2-40B4-BE49-F238E27FC236}">
                <a16:creationId xmlns:a16="http://schemas.microsoft.com/office/drawing/2014/main" id="{21CCF720-8676-652E-AE0F-81FA453B53DE}"/>
              </a:ext>
            </a:extLst>
          </p:cNvPr>
          <p:cNvPicPr>
            <a:picLocks/>
          </p:cNvPicPr>
          <p:nvPr/>
        </p:nvPicPr>
        <p:blipFill>
          <a:blip r:embed="rId2">
            <a:extLst>
              <a:ext uri="{28A0092B-C50C-407E-A947-70E740481C1C}">
                <a14:useLocalDpi xmlns:a14="http://schemas.microsoft.com/office/drawing/2010/main" val="0"/>
              </a:ext>
            </a:extLst>
          </a:blip>
          <a:srcRect l="5540" r="17622" b="-2"/>
          <a:stretch>
            <a:fillRect/>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7" name="Image 6" descr="Une image contenant texte&#10;&#10;Le contenu généré par l’IA peut être incorrect.">
            <a:extLst>
              <a:ext uri="{FF2B5EF4-FFF2-40B4-BE49-F238E27FC236}">
                <a16:creationId xmlns:a16="http://schemas.microsoft.com/office/drawing/2014/main" id="{AB123716-0F65-A134-ECFC-41EF289331AF}"/>
              </a:ext>
            </a:extLst>
          </p:cNvPr>
          <p:cNvPicPr>
            <a:picLocks noChangeAspect="1"/>
          </p:cNvPicPr>
          <p:nvPr/>
        </p:nvPicPr>
        <p:blipFill>
          <a:blip r:embed="rId3"/>
          <a:srcRect l="13363" r="13458" b="-2"/>
          <a:stretch>
            <a:fillRect/>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6" name="Image 5" descr="Une image contenant texte, diagramme&#10;&#10;Le contenu généré par l’IA peut être incorrect.">
            <a:extLst>
              <a:ext uri="{FF2B5EF4-FFF2-40B4-BE49-F238E27FC236}">
                <a16:creationId xmlns:a16="http://schemas.microsoft.com/office/drawing/2014/main" id="{FE0AACE4-829B-8326-92D3-3C28AD334C19}"/>
              </a:ext>
            </a:extLst>
          </p:cNvPr>
          <p:cNvPicPr>
            <a:picLocks noChangeAspect="1"/>
          </p:cNvPicPr>
          <p:nvPr/>
        </p:nvPicPr>
        <p:blipFill>
          <a:blip r:embed="rId4"/>
          <a:srcRect l="6057" r="39300" b="-1"/>
          <a:stretch>
            <a:fillRect/>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6" name="Group 15">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7" name="Freeform: Shape 16">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Content Placeholder 10">
            <a:extLst>
              <a:ext uri="{FF2B5EF4-FFF2-40B4-BE49-F238E27FC236}">
                <a16:creationId xmlns:a16="http://schemas.microsoft.com/office/drawing/2014/main" id="{4C68F1F7-D695-EFA3-2A4A-58EEDAA05B97}"/>
              </a:ext>
            </a:extLst>
          </p:cNvPr>
          <p:cNvSpPr>
            <a:spLocks noGrp="1"/>
          </p:cNvSpPr>
          <p:nvPr>
            <p:ph idx="1"/>
          </p:nvPr>
        </p:nvSpPr>
        <p:spPr>
          <a:xfrm>
            <a:off x="4643666" y="5688790"/>
            <a:ext cx="5692774" cy="1077411"/>
          </a:xfrm>
        </p:spPr>
        <p:txBody>
          <a:bodyPr>
            <a:normAutofit/>
          </a:bodyPr>
          <a:lstStyle/>
          <a:p>
            <a:r>
              <a:rPr lang="en-US" sz="2400" dirty="0">
                <a:solidFill>
                  <a:schemeClr val="bg1">
                    <a:alpha val="80000"/>
                  </a:schemeClr>
                </a:solidFill>
              </a:rPr>
              <a:t>Nathalie Just, PhD, HDR</a:t>
            </a:r>
          </a:p>
          <a:p>
            <a:r>
              <a:rPr lang="en-US" sz="2400" dirty="0">
                <a:solidFill>
                  <a:schemeClr val="bg1">
                    <a:alpha val="80000"/>
                  </a:schemeClr>
                </a:solidFill>
              </a:rPr>
              <a:t>LIFMET, EPFL, CH</a:t>
            </a:r>
          </a:p>
        </p:txBody>
      </p:sp>
    </p:spTree>
    <p:extLst>
      <p:ext uri="{BB962C8B-B14F-4D97-AF65-F5344CB8AC3E}">
        <p14:creationId xmlns:p14="http://schemas.microsoft.com/office/powerpoint/2010/main" val="203121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F4B85186-799C-7362-8752-8ECDE2362027}"/>
              </a:ext>
            </a:extLst>
          </p:cNvPr>
          <p:cNvSpPr>
            <a:spLocks noGrp="1"/>
          </p:cNvSpPr>
          <p:nvPr>
            <p:ph idx="1"/>
          </p:nvPr>
        </p:nvSpPr>
        <p:spPr>
          <a:xfrm>
            <a:off x="838200" y="353291"/>
            <a:ext cx="10515600" cy="5823672"/>
          </a:xfrm>
        </p:spPr>
        <p:txBody>
          <a:bodyPr/>
          <a:lstStyle/>
          <a:p>
            <a:pPr marL="0" indent="0" algn="just">
              <a:buNone/>
            </a:pPr>
            <a:r>
              <a:rPr lang="en-US" b="1" i="1" dirty="0">
                <a:solidFill>
                  <a:srgbClr val="C00000"/>
                </a:solidFill>
              </a:rPr>
              <a:t>Neurovascular coupling </a:t>
            </a:r>
            <a:r>
              <a:rPr lang="en-US" i="1" dirty="0"/>
              <a:t>refers to the </a:t>
            </a:r>
            <a:r>
              <a:rPr lang="en-US" b="1" i="1" dirty="0"/>
              <a:t>process by which neuronal activity triggers local changes in cerebral blood flow (CBF), blood volume (CBV), and oxygenation</a:t>
            </a:r>
            <a:r>
              <a:rPr lang="en-US" i="1" dirty="0"/>
              <a:t>, ensuring that active brain regions receive more oxygen and nutrients.</a:t>
            </a:r>
          </a:p>
          <a:p>
            <a:pPr marL="0" indent="0" algn="just">
              <a:buNone/>
            </a:pPr>
            <a:r>
              <a:rPr lang="en-US" i="1" dirty="0"/>
              <a:t> </a:t>
            </a:r>
          </a:p>
          <a:p>
            <a:pPr marL="0" indent="0" algn="just">
              <a:buNone/>
            </a:pPr>
            <a:r>
              <a:rPr lang="en-US" i="1" dirty="0"/>
              <a:t>                        BOLD  </a:t>
            </a:r>
            <a:r>
              <a:rPr lang="fr-CH" b="1" dirty="0"/>
              <a:t>∝  (CBF, CBV, CMRO2)</a:t>
            </a:r>
          </a:p>
          <a:p>
            <a:pPr marL="0" indent="0" algn="just">
              <a:buNone/>
            </a:pPr>
            <a:endParaRPr lang="fr-CH" b="1" dirty="0"/>
          </a:p>
          <a:p>
            <a:pPr marL="0" indent="0" algn="just">
              <a:buNone/>
            </a:pPr>
            <a:endParaRPr lang="fr-CH" b="1" i="1" dirty="0"/>
          </a:p>
          <a:p>
            <a:pPr marL="0" indent="0" algn="just">
              <a:buNone/>
            </a:pPr>
            <a:endParaRPr lang="fr-CH" i="1" dirty="0"/>
          </a:p>
        </p:txBody>
      </p:sp>
      <p:sp>
        <p:nvSpPr>
          <p:cNvPr id="9" name="AutoShape 2" descr="CBF, BOLD, CBV, and CMRO2 fMRI signal temporal dynamics at 500‐msec ...">
            <a:extLst>
              <a:ext uri="{FF2B5EF4-FFF2-40B4-BE49-F238E27FC236}">
                <a16:creationId xmlns:a16="http://schemas.microsoft.com/office/drawing/2014/main" id="{0218A585-2677-E1CC-F95C-EE0771D900B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H"/>
          </a:p>
        </p:txBody>
      </p:sp>
      <p:pic>
        <p:nvPicPr>
          <p:cNvPr id="12" name="Image 11">
            <a:extLst>
              <a:ext uri="{FF2B5EF4-FFF2-40B4-BE49-F238E27FC236}">
                <a16:creationId xmlns:a16="http://schemas.microsoft.com/office/drawing/2014/main" id="{84AF7980-1C48-131E-0868-BC5CDFD1FF9F}"/>
              </a:ext>
            </a:extLst>
          </p:cNvPr>
          <p:cNvPicPr>
            <a:picLocks noChangeAspect="1"/>
          </p:cNvPicPr>
          <p:nvPr/>
        </p:nvPicPr>
        <p:blipFill>
          <a:blip r:embed="rId2"/>
          <a:stretch>
            <a:fillRect/>
          </a:stretch>
        </p:blipFill>
        <p:spPr>
          <a:xfrm>
            <a:off x="205076" y="3276599"/>
            <a:ext cx="4225410" cy="2599267"/>
          </a:xfrm>
          <a:prstGeom prst="rect">
            <a:avLst/>
          </a:prstGeom>
        </p:spPr>
      </p:pic>
      <p:pic>
        <p:nvPicPr>
          <p:cNvPr id="14" name="Image 13" descr="Une image contenant texte, capture d’écran, film radiographique&#10;&#10;Le contenu généré par l’IA peut être incorrect.">
            <a:extLst>
              <a:ext uri="{FF2B5EF4-FFF2-40B4-BE49-F238E27FC236}">
                <a16:creationId xmlns:a16="http://schemas.microsoft.com/office/drawing/2014/main" id="{65854ED5-34ED-4A3E-BD70-BCE0BEC2F5A5}"/>
              </a:ext>
            </a:extLst>
          </p:cNvPr>
          <p:cNvPicPr>
            <a:picLocks noChangeAspect="1"/>
          </p:cNvPicPr>
          <p:nvPr/>
        </p:nvPicPr>
        <p:blipFill>
          <a:blip r:embed="rId3">
            <a:extLst>
              <a:ext uri="{28A0092B-C50C-407E-A947-70E740481C1C}">
                <a14:useLocalDpi xmlns:a14="http://schemas.microsoft.com/office/drawing/2010/main" val="0"/>
              </a:ext>
            </a:extLst>
          </a:blip>
          <a:srcRect b="6302"/>
          <a:stretch>
            <a:fillRect/>
          </a:stretch>
        </p:blipFill>
        <p:spPr>
          <a:xfrm>
            <a:off x="5083629" y="3265127"/>
            <a:ext cx="6659638" cy="2728349"/>
          </a:xfrm>
          <a:prstGeom prst="rect">
            <a:avLst/>
          </a:prstGeom>
        </p:spPr>
      </p:pic>
    </p:spTree>
    <p:extLst>
      <p:ext uri="{BB962C8B-B14F-4D97-AF65-F5344CB8AC3E}">
        <p14:creationId xmlns:p14="http://schemas.microsoft.com/office/powerpoint/2010/main" val="1433616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94A429-B7DF-C461-E8A7-836E2542B8A0}"/>
              </a:ext>
            </a:extLst>
          </p:cNvPr>
          <p:cNvSpPr>
            <a:spLocks noGrp="1"/>
          </p:cNvSpPr>
          <p:nvPr>
            <p:ph type="title"/>
          </p:nvPr>
        </p:nvSpPr>
        <p:spPr>
          <a:xfrm>
            <a:off x="429768" y="411480"/>
            <a:ext cx="11201400" cy="1106424"/>
          </a:xfrm>
        </p:spPr>
        <p:txBody>
          <a:bodyPr>
            <a:normAutofit/>
          </a:bodyPr>
          <a:lstStyle/>
          <a:p>
            <a:r>
              <a:rPr lang="fr-CH" sz="3600" dirty="0" err="1"/>
              <a:t>What</a:t>
            </a:r>
            <a:r>
              <a:rPr lang="fr-CH" sz="3600" dirty="0"/>
              <a:t> </a:t>
            </a:r>
            <a:r>
              <a:rPr lang="fr-CH" sz="3600" dirty="0" err="1"/>
              <a:t>is</a:t>
            </a:r>
            <a:r>
              <a:rPr lang="fr-CH" sz="3600" dirty="0"/>
              <a:t> a </a:t>
            </a:r>
            <a:r>
              <a:rPr lang="fr-CH" sz="3600" dirty="0" err="1"/>
              <a:t>typical</a:t>
            </a:r>
            <a:r>
              <a:rPr lang="fr-CH" sz="3600" dirty="0"/>
              <a:t> BOLD </a:t>
            </a:r>
            <a:r>
              <a:rPr lang="fr-CH" sz="3600" dirty="0" err="1"/>
              <a:t>response</a:t>
            </a:r>
            <a:r>
              <a:rPr lang="fr-CH" sz="3600" dirty="0"/>
              <a:t>?</a:t>
            </a:r>
          </a:p>
        </p:txBody>
      </p:sp>
      <p:sp>
        <p:nvSpPr>
          <p:cNvPr id="13" name="Rectangle 12">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1" descr="Advances in High-Field BOLD fMRI">
            <a:extLst>
              <a:ext uri="{FF2B5EF4-FFF2-40B4-BE49-F238E27FC236}">
                <a16:creationId xmlns:a16="http://schemas.microsoft.com/office/drawing/2014/main" id="{53F07C3B-2CC1-9456-F3FB-874D89936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29768" y="2394522"/>
            <a:ext cx="6702552" cy="3166236"/>
          </a:xfrm>
          <a:prstGeom prst="rect">
            <a:avLst/>
          </a:prstGeom>
          <a:noFill/>
        </p:spPr>
      </p:pic>
      <p:sp useBgFill="1">
        <p:nvSpPr>
          <p:cNvPr id="15" name="Rectangle 14">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BFA01633-0A66-2195-72DA-F6C1B94DCC27}"/>
              </a:ext>
            </a:extLst>
          </p:cNvPr>
          <p:cNvSpPr>
            <a:spLocks noGrp="1"/>
          </p:cNvSpPr>
          <p:nvPr>
            <p:ph idx="1"/>
          </p:nvPr>
        </p:nvSpPr>
        <p:spPr>
          <a:xfrm>
            <a:off x="7938752" y="2020824"/>
            <a:ext cx="3455097" cy="3959352"/>
          </a:xfrm>
          <a:ln>
            <a:solidFill>
              <a:schemeClr val="accent1"/>
            </a:solidFill>
          </a:ln>
        </p:spPr>
        <p:txBody>
          <a:bodyPr anchor="ctr">
            <a:normAutofit fontScale="62500" lnSpcReduction="20000"/>
          </a:bodyPr>
          <a:lstStyle/>
          <a:p>
            <a:pPr marL="0" indent="0">
              <a:buNone/>
            </a:pPr>
            <a:r>
              <a:rPr lang="fr-CH" b="1" dirty="0"/>
              <a:t>The HRF can </a:t>
            </a:r>
            <a:r>
              <a:rPr lang="fr-CH" b="1" dirty="0" err="1"/>
              <a:t>be</a:t>
            </a:r>
            <a:r>
              <a:rPr lang="fr-CH" b="1" dirty="0"/>
              <a:t> </a:t>
            </a:r>
            <a:r>
              <a:rPr lang="fr-CH" b="1" dirty="0" err="1"/>
              <a:t>described</a:t>
            </a:r>
            <a:r>
              <a:rPr lang="fr-CH" b="1" dirty="0"/>
              <a:t> as:</a:t>
            </a:r>
            <a:endParaRPr lang="fr-CH" dirty="0"/>
          </a:p>
          <a:p>
            <a:r>
              <a:rPr lang="fr-CH" dirty="0"/>
              <a:t>Initial </a:t>
            </a:r>
            <a:r>
              <a:rPr lang="fr-CH" dirty="0" err="1"/>
              <a:t>dip</a:t>
            </a:r>
            <a:r>
              <a:rPr lang="fr-CH" dirty="0"/>
              <a:t>: </a:t>
            </a:r>
            <a:r>
              <a:rPr lang="fr-CH" dirty="0" err="1"/>
              <a:t>tiny</a:t>
            </a:r>
            <a:r>
              <a:rPr lang="fr-CH" dirty="0"/>
              <a:t>, brief drop in </a:t>
            </a:r>
            <a:r>
              <a:rPr lang="fr-CH" dirty="0" err="1"/>
              <a:t>oxygen</a:t>
            </a:r>
            <a:r>
              <a:rPr lang="fr-CH" dirty="0"/>
              <a:t> (</a:t>
            </a:r>
            <a:r>
              <a:rPr lang="fr-CH" dirty="0" err="1"/>
              <a:t>sometimes</a:t>
            </a:r>
            <a:r>
              <a:rPr lang="fr-CH" dirty="0"/>
              <a:t> hard to </a:t>
            </a:r>
            <a:r>
              <a:rPr lang="fr-CH" dirty="0" err="1"/>
              <a:t>detect</a:t>
            </a:r>
            <a:r>
              <a:rPr lang="fr-CH" dirty="0"/>
              <a:t>).</a:t>
            </a:r>
          </a:p>
          <a:p>
            <a:r>
              <a:rPr lang="fr-CH" dirty="0"/>
              <a:t>Main positive </a:t>
            </a:r>
            <a:r>
              <a:rPr lang="fr-CH" dirty="0" err="1"/>
              <a:t>peak</a:t>
            </a:r>
            <a:r>
              <a:rPr lang="fr-CH" dirty="0"/>
              <a:t>: </a:t>
            </a:r>
            <a:r>
              <a:rPr lang="fr-CH" dirty="0" err="1"/>
              <a:t>increased</a:t>
            </a:r>
            <a:r>
              <a:rPr lang="fr-CH" dirty="0"/>
              <a:t> </a:t>
            </a:r>
            <a:r>
              <a:rPr lang="fr-CH" dirty="0" err="1"/>
              <a:t>blood</a:t>
            </a:r>
            <a:r>
              <a:rPr lang="fr-CH" dirty="0"/>
              <a:t> flow </a:t>
            </a:r>
            <a:r>
              <a:rPr lang="fr-CH" dirty="0" err="1"/>
              <a:t>brings</a:t>
            </a:r>
            <a:r>
              <a:rPr lang="fr-CH" dirty="0"/>
              <a:t> in more </a:t>
            </a:r>
            <a:r>
              <a:rPr lang="fr-CH" dirty="0" err="1"/>
              <a:t>oxygen</a:t>
            </a:r>
            <a:r>
              <a:rPr lang="fr-CH" dirty="0"/>
              <a:t> </a:t>
            </a:r>
            <a:r>
              <a:rPr lang="fr-CH" dirty="0" err="1"/>
              <a:t>than</a:t>
            </a:r>
            <a:r>
              <a:rPr lang="fr-CH" dirty="0"/>
              <a:t> </a:t>
            </a:r>
            <a:r>
              <a:rPr lang="fr-CH" dirty="0" err="1"/>
              <a:t>was</a:t>
            </a:r>
            <a:r>
              <a:rPr lang="fr-CH" dirty="0"/>
              <a:t> </a:t>
            </a:r>
            <a:r>
              <a:rPr lang="fr-CH" dirty="0" err="1"/>
              <a:t>used</a:t>
            </a:r>
            <a:r>
              <a:rPr lang="fr-CH" dirty="0"/>
              <a:t>, </a:t>
            </a:r>
            <a:r>
              <a:rPr lang="fr-CH" dirty="0" err="1"/>
              <a:t>so</a:t>
            </a:r>
            <a:r>
              <a:rPr lang="fr-CH" dirty="0"/>
              <a:t> </a:t>
            </a:r>
            <a:r>
              <a:rPr lang="fr-CH" dirty="0" err="1"/>
              <a:t>deoxyhemoglobin</a:t>
            </a:r>
            <a:r>
              <a:rPr lang="fr-CH" dirty="0"/>
              <a:t> </a:t>
            </a:r>
            <a:r>
              <a:rPr lang="fr-CH" dirty="0" err="1"/>
              <a:t>decreases</a:t>
            </a:r>
            <a:r>
              <a:rPr lang="fr-CH" dirty="0"/>
              <a:t> → the </a:t>
            </a:r>
            <a:r>
              <a:rPr lang="fr-CH" dirty="0" err="1"/>
              <a:t>fMRI</a:t>
            </a:r>
            <a:r>
              <a:rPr lang="fr-CH" dirty="0"/>
              <a:t> BOLD signal </a:t>
            </a:r>
            <a:r>
              <a:rPr lang="fr-CH" dirty="0" err="1"/>
              <a:t>increases</a:t>
            </a:r>
            <a:r>
              <a:rPr lang="fr-CH" dirty="0"/>
              <a:t>.</a:t>
            </a:r>
          </a:p>
          <a:p>
            <a:r>
              <a:rPr lang="fr-CH" dirty="0"/>
              <a:t>Post-stimulus </a:t>
            </a:r>
            <a:r>
              <a:rPr lang="fr-CH" dirty="0" err="1"/>
              <a:t>undershoot</a:t>
            </a:r>
            <a:r>
              <a:rPr lang="fr-CH" dirty="0"/>
              <a:t>: </a:t>
            </a:r>
            <a:r>
              <a:rPr lang="fr-CH" dirty="0" err="1"/>
              <a:t>after</a:t>
            </a:r>
            <a:r>
              <a:rPr lang="fr-CH" dirty="0"/>
              <a:t> the </a:t>
            </a:r>
            <a:r>
              <a:rPr lang="fr-CH" dirty="0" err="1"/>
              <a:t>response</a:t>
            </a:r>
            <a:r>
              <a:rPr lang="fr-CH" dirty="0"/>
              <a:t>, </a:t>
            </a:r>
            <a:r>
              <a:rPr lang="fr-CH" dirty="0" err="1"/>
              <a:t>blood</a:t>
            </a:r>
            <a:r>
              <a:rPr lang="fr-CH" dirty="0"/>
              <a:t> flow </a:t>
            </a:r>
            <a:r>
              <a:rPr lang="fr-CH" dirty="0" err="1"/>
              <a:t>falls</a:t>
            </a:r>
            <a:r>
              <a:rPr lang="fr-CH" dirty="0"/>
              <a:t> back </a:t>
            </a:r>
            <a:r>
              <a:rPr lang="fr-CH" dirty="0" err="1"/>
              <a:t>quickly</a:t>
            </a:r>
            <a:r>
              <a:rPr lang="fr-CH" dirty="0"/>
              <a:t> but </a:t>
            </a:r>
            <a:r>
              <a:rPr lang="fr-CH" dirty="0" err="1"/>
              <a:t>blood</a:t>
            </a:r>
            <a:r>
              <a:rPr lang="fr-CH" dirty="0"/>
              <a:t> volume and </a:t>
            </a:r>
            <a:r>
              <a:rPr lang="fr-CH" dirty="0" err="1"/>
              <a:t>oxygenation</a:t>
            </a:r>
            <a:r>
              <a:rPr lang="fr-CH" dirty="0"/>
              <a:t> can lag, </a:t>
            </a:r>
            <a:r>
              <a:rPr lang="fr-CH" dirty="0" err="1"/>
              <a:t>producing</a:t>
            </a:r>
            <a:r>
              <a:rPr lang="fr-CH" dirty="0"/>
              <a:t> a slow </a:t>
            </a:r>
            <a:r>
              <a:rPr lang="fr-CH" dirty="0" err="1"/>
              <a:t>undershoot</a:t>
            </a:r>
            <a:r>
              <a:rPr lang="fr-CH" dirty="0"/>
              <a:t>.</a:t>
            </a:r>
          </a:p>
          <a:p>
            <a:endParaRPr lang="en-US" sz="1800" dirty="0"/>
          </a:p>
        </p:txBody>
      </p:sp>
      <p:sp>
        <p:nvSpPr>
          <p:cNvPr id="5" name="ZoneTexte 4">
            <a:extLst>
              <a:ext uri="{FF2B5EF4-FFF2-40B4-BE49-F238E27FC236}">
                <a16:creationId xmlns:a16="http://schemas.microsoft.com/office/drawing/2014/main" id="{60224E10-76FD-58D3-70EB-AEE471C207B0}"/>
              </a:ext>
            </a:extLst>
          </p:cNvPr>
          <p:cNvSpPr txBox="1"/>
          <p:nvPr/>
        </p:nvSpPr>
        <p:spPr>
          <a:xfrm>
            <a:off x="128016" y="1345348"/>
            <a:ext cx="8197116" cy="923330"/>
          </a:xfrm>
          <a:prstGeom prst="rect">
            <a:avLst/>
          </a:prstGeom>
          <a:noFill/>
        </p:spPr>
        <p:txBody>
          <a:bodyPr wrap="none" rtlCol="0">
            <a:spAutoFit/>
          </a:bodyPr>
          <a:lstStyle/>
          <a:p>
            <a:r>
              <a:rPr lang="fr-CH" b="1" dirty="0"/>
              <a:t>The </a:t>
            </a:r>
            <a:r>
              <a:rPr lang="fr-CH" b="1" dirty="0" err="1"/>
              <a:t>Hemodynamic</a:t>
            </a:r>
            <a:r>
              <a:rPr lang="fr-CH" b="1" dirty="0"/>
              <a:t> </a:t>
            </a:r>
            <a:r>
              <a:rPr lang="fr-CH" b="1" dirty="0" err="1"/>
              <a:t>Response</a:t>
            </a:r>
            <a:r>
              <a:rPr lang="fr-CH" b="1" dirty="0"/>
              <a:t> </a:t>
            </a:r>
            <a:r>
              <a:rPr lang="fr-CH" b="1" dirty="0" err="1"/>
              <a:t>Function</a:t>
            </a:r>
            <a:r>
              <a:rPr lang="fr-CH" b="1" dirty="0"/>
              <a:t> (HRF) </a:t>
            </a:r>
            <a:r>
              <a:rPr lang="fr-CH" b="1" dirty="0" err="1"/>
              <a:t>is</a:t>
            </a:r>
            <a:r>
              <a:rPr lang="fr-CH" b="1" dirty="0"/>
              <a:t> the time course of </a:t>
            </a:r>
            <a:r>
              <a:rPr lang="fr-CH" b="1" dirty="0" err="1"/>
              <a:t>blood</a:t>
            </a:r>
            <a:r>
              <a:rPr lang="fr-CH" b="1" dirty="0"/>
              <a:t> flow </a:t>
            </a:r>
          </a:p>
          <a:p>
            <a:r>
              <a:rPr lang="fr-CH" b="1" dirty="0"/>
              <a:t>and </a:t>
            </a:r>
            <a:r>
              <a:rPr lang="fr-CH" b="1" dirty="0" err="1"/>
              <a:t>oxygenation</a:t>
            </a:r>
            <a:r>
              <a:rPr lang="fr-CH" b="1" dirty="0"/>
              <a:t> changes in the </a:t>
            </a:r>
            <a:r>
              <a:rPr lang="fr-CH" b="1" dirty="0" err="1"/>
              <a:t>brain</a:t>
            </a:r>
            <a:r>
              <a:rPr lang="fr-CH" b="1" dirty="0"/>
              <a:t> </a:t>
            </a:r>
            <a:r>
              <a:rPr lang="fr-CH" b="1" dirty="0" err="1"/>
              <a:t>following</a:t>
            </a:r>
            <a:r>
              <a:rPr lang="fr-CH" b="1" dirty="0"/>
              <a:t> a brief </a:t>
            </a:r>
            <a:r>
              <a:rPr lang="fr-CH" b="1" dirty="0" err="1"/>
              <a:t>burst</a:t>
            </a:r>
            <a:r>
              <a:rPr lang="fr-CH" b="1" dirty="0"/>
              <a:t> of neural </a:t>
            </a:r>
            <a:r>
              <a:rPr lang="fr-CH" b="1" dirty="0" err="1"/>
              <a:t>activity</a:t>
            </a:r>
            <a:r>
              <a:rPr lang="fr-CH" b="1" dirty="0"/>
              <a:t>.</a:t>
            </a:r>
            <a:endParaRPr lang="fr-CH" dirty="0"/>
          </a:p>
          <a:p>
            <a:endParaRPr lang="fr-CH" dirty="0"/>
          </a:p>
        </p:txBody>
      </p:sp>
      <p:sp>
        <p:nvSpPr>
          <p:cNvPr id="6" name="ZoneTexte 5">
            <a:extLst>
              <a:ext uri="{FF2B5EF4-FFF2-40B4-BE49-F238E27FC236}">
                <a16:creationId xmlns:a16="http://schemas.microsoft.com/office/drawing/2014/main" id="{F147DE68-2A9C-2FAD-CCF5-30E5126BBB0C}"/>
              </a:ext>
            </a:extLst>
          </p:cNvPr>
          <p:cNvSpPr txBox="1"/>
          <p:nvPr/>
        </p:nvSpPr>
        <p:spPr>
          <a:xfrm>
            <a:off x="227937" y="5846335"/>
            <a:ext cx="11903103" cy="1200329"/>
          </a:xfrm>
          <a:prstGeom prst="rect">
            <a:avLst/>
          </a:prstGeom>
          <a:noFill/>
        </p:spPr>
        <p:txBody>
          <a:bodyPr wrap="square" rtlCol="0">
            <a:spAutoFit/>
          </a:bodyPr>
          <a:lstStyle/>
          <a:p>
            <a:pPr lvl="0"/>
            <a:r>
              <a:rPr lang="fr-CH" dirty="0" err="1"/>
              <a:t>Humans</a:t>
            </a:r>
            <a:r>
              <a:rPr lang="fr-CH" dirty="0"/>
              <a:t>: HRF </a:t>
            </a:r>
            <a:r>
              <a:rPr lang="fr-CH" dirty="0" err="1"/>
              <a:t>peak</a:t>
            </a:r>
            <a:r>
              <a:rPr lang="fr-CH" dirty="0"/>
              <a:t> ~4–6 s </a:t>
            </a:r>
            <a:r>
              <a:rPr lang="fr-CH" dirty="0" err="1"/>
              <a:t>after</a:t>
            </a:r>
            <a:r>
              <a:rPr lang="fr-CH" dirty="0"/>
              <a:t> stimulus.</a:t>
            </a:r>
          </a:p>
          <a:p>
            <a:pPr lvl="0"/>
            <a:r>
              <a:rPr lang="fr-CH" dirty="0" err="1"/>
              <a:t>Rodents</a:t>
            </a:r>
            <a:r>
              <a:rPr lang="fr-CH" dirty="0"/>
              <a:t> (rats/</a:t>
            </a:r>
            <a:r>
              <a:rPr lang="fr-CH" dirty="0" err="1"/>
              <a:t>mice</a:t>
            </a:r>
            <a:r>
              <a:rPr lang="fr-CH" dirty="0"/>
              <a:t>): HRF </a:t>
            </a:r>
            <a:r>
              <a:rPr lang="fr-CH" dirty="0" err="1"/>
              <a:t>is</a:t>
            </a:r>
            <a:r>
              <a:rPr lang="fr-CH" dirty="0"/>
              <a:t> </a:t>
            </a:r>
            <a:r>
              <a:rPr lang="fr-CH" dirty="0" err="1"/>
              <a:t>faster</a:t>
            </a:r>
            <a:r>
              <a:rPr lang="fr-CH" dirty="0"/>
              <a:t> and </a:t>
            </a:r>
            <a:r>
              <a:rPr lang="fr-CH" dirty="0" err="1"/>
              <a:t>narrower</a:t>
            </a:r>
            <a:r>
              <a:rPr lang="fr-CH" dirty="0"/>
              <a:t> (</a:t>
            </a:r>
            <a:r>
              <a:rPr lang="fr-CH" dirty="0" err="1"/>
              <a:t>peak</a:t>
            </a:r>
            <a:r>
              <a:rPr lang="fr-CH" dirty="0"/>
              <a:t> ~1–2 s) </a:t>
            </a:r>
            <a:r>
              <a:rPr lang="fr-CH" dirty="0" err="1"/>
              <a:t>because</a:t>
            </a:r>
            <a:r>
              <a:rPr lang="fr-CH" dirty="0"/>
              <a:t> of </a:t>
            </a:r>
            <a:r>
              <a:rPr lang="fr-CH" dirty="0" err="1"/>
              <a:t>smaller</a:t>
            </a:r>
            <a:r>
              <a:rPr lang="fr-CH" dirty="0"/>
              <a:t> </a:t>
            </a:r>
            <a:r>
              <a:rPr lang="fr-CH" dirty="0" err="1"/>
              <a:t>brains</a:t>
            </a:r>
            <a:r>
              <a:rPr lang="fr-CH" dirty="0"/>
              <a:t>, </a:t>
            </a:r>
            <a:r>
              <a:rPr lang="fr-CH" dirty="0" err="1"/>
              <a:t>faster</a:t>
            </a:r>
            <a:r>
              <a:rPr lang="fr-CH" dirty="0"/>
              <a:t> </a:t>
            </a:r>
            <a:r>
              <a:rPr lang="fr-CH" dirty="0" err="1"/>
              <a:t>blood</a:t>
            </a:r>
            <a:r>
              <a:rPr lang="fr-CH" dirty="0"/>
              <a:t> flow, and shorter </a:t>
            </a:r>
            <a:r>
              <a:rPr lang="fr-CH" dirty="0" err="1"/>
              <a:t>vascular</a:t>
            </a:r>
            <a:r>
              <a:rPr lang="fr-CH" dirty="0"/>
              <a:t> transit times.</a:t>
            </a:r>
          </a:p>
          <a:p>
            <a:endParaRPr lang="fr-CH" dirty="0"/>
          </a:p>
        </p:txBody>
      </p:sp>
    </p:spTree>
    <p:extLst>
      <p:ext uri="{BB962C8B-B14F-4D97-AF65-F5344CB8AC3E}">
        <p14:creationId xmlns:p14="http://schemas.microsoft.com/office/powerpoint/2010/main" val="252909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1" name="Straight Connector 1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AC0D2AE-0417-1F78-A5A1-60B9E77FAEDB}"/>
              </a:ext>
            </a:extLst>
          </p:cNvPr>
          <p:cNvSpPr>
            <a:spLocks noGrp="1"/>
          </p:cNvSpPr>
          <p:nvPr>
            <p:ph type="title"/>
          </p:nvPr>
        </p:nvSpPr>
        <p:spPr>
          <a:xfrm>
            <a:off x="1524000" y="1584683"/>
            <a:ext cx="9144000" cy="2551829"/>
          </a:xfrm>
        </p:spPr>
        <p:txBody>
          <a:bodyPr vert="horz" lIns="91440" tIns="45720" rIns="91440" bIns="45720" rtlCol="0" anchor="ctr">
            <a:normAutofit/>
          </a:bodyPr>
          <a:lstStyle/>
          <a:p>
            <a:pPr algn="ctr"/>
            <a:r>
              <a:rPr lang="en-US" sz="6600" kern="1200">
                <a:solidFill>
                  <a:schemeClr val="tx1"/>
                </a:solidFill>
                <a:latin typeface="+mj-lt"/>
                <a:ea typeface="+mj-ea"/>
                <a:cs typeface="+mj-cs"/>
              </a:rPr>
              <a:t>fMRI Acquisition</a:t>
            </a:r>
          </a:p>
        </p:txBody>
      </p:sp>
      <p:sp>
        <p:nvSpPr>
          <p:cNvPr id="3" name="Espace réservé du texte 2">
            <a:extLst>
              <a:ext uri="{FF2B5EF4-FFF2-40B4-BE49-F238E27FC236}">
                <a16:creationId xmlns:a16="http://schemas.microsoft.com/office/drawing/2014/main" id="{A903AA88-D857-F169-93ED-F86E1188450A}"/>
              </a:ext>
            </a:extLst>
          </p:cNvPr>
          <p:cNvSpPr>
            <a:spLocks noGrp="1"/>
          </p:cNvSpPr>
          <p:nvPr>
            <p:ph type="body" idx="1"/>
          </p:nvPr>
        </p:nvSpPr>
        <p:spPr>
          <a:xfrm>
            <a:off x="1524000" y="5160469"/>
            <a:ext cx="9144000" cy="1182135"/>
          </a:xfrm>
        </p:spPr>
        <p:txBody>
          <a:bodyPr vert="horz" lIns="91440" tIns="45720" rIns="91440" bIns="45720" rtlCol="0" anchor="ctr">
            <a:normAutofit/>
          </a:bodyPr>
          <a:lstStyle/>
          <a:p>
            <a:pPr algn="ctr"/>
            <a:endParaRPr lang="en-US" sz="2800" kern="1200">
              <a:solidFill>
                <a:schemeClr val="tx1"/>
              </a:solidFill>
              <a:latin typeface="+mn-lt"/>
              <a:ea typeface="+mn-ea"/>
              <a:cs typeface="+mn-cs"/>
            </a:endParaRPr>
          </a:p>
        </p:txBody>
      </p:sp>
    </p:spTree>
    <p:extLst>
      <p:ext uri="{BB962C8B-B14F-4D97-AF65-F5344CB8AC3E}">
        <p14:creationId xmlns:p14="http://schemas.microsoft.com/office/powerpoint/2010/main" val="3669961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D4A04B3-FD75-F16C-6360-8E3C4D6E2F33}"/>
              </a:ext>
            </a:extLst>
          </p:cNvPr>
          <p:cNvSpPr>
            <a:spLocks noGrp="1"/>
          </p:cNvSpPr>
          <p:nvPr>
            <p:ph type="title"/>
          </p:nvPr>
        </p:nvSpPr>
        <p:spPr/>
        <p:txBody>
          <a:bodyPr/>
          <a:lstStyle/>
          <a:p>
            <a:r>
              <a:rPr lang="fr-CH" dirty="0"/>
              <a:t>Echo </a:t>
            </a:r>
            <a:r>
              <a:rPr lang="fr-CH" dirty="0" err="1"/>
              <a:t>Planar</a:t>
            </a:r>
            <a:r>
              <a:rPr lang="fr-CH" dirty="0"/>
              <a:t> Imaging (EPI)</a:t>
            </a:r>
          </a:p>
        </p:txBody>
      </p:sp>
      <p:pic>
        <p:nvPicPr>
          <p:cNvPr id="7" name="Espace réservé du contenu 6" descr="Une image contenant texte, capture d’écran, Parallèle, ligne">
            <a:extLst>
              <a:ext uri="{FF2B5EF4-FFF2-40B4-BE49-F238E27FC236}">
                <a16:creationId xmlns:a16="http://schemas.microsoft.com/office/drawing/2014/main" id="{4B6303B0-7D40-D880-A842-006C90CD19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3683" y="1499620"/>
            <a:ext cx="9804432" cy="4654689"/>
          </a:xfrm>
        </p:spPr>
      </p:pic>
      <p:sp>
        <p:nvSpPr>
          <p:cNvPr id="8" name="ZoneTexte 7">
            <a:extLst>
              <a:ext uri="{FF2B5EF4-FFF2-40B4-BE49-F238E27FC236}">
                <a16:creationId xmlns:a16="http://schemas.microsoft.com/office/drawing/2014/main" id="{37AA8A13-AE83-052B-61E5-F2B2465F610D}"/>
              </a:ext>
            </a:extLst>
          </p:cNvPr>
          <p:cNvSpPr txBox="1"/>
          <p:nvPr/>
        </p:nvSpPr>
        <p:spPr>
          <a:xfrm>
            <a:off x="2377440" y="6334780"/>
            <a:ext cx="2201500" cy="523220"/>
          </a:xfrm>
          <a:prstGeom prst="rect">
            <a:avLst/>
          </a:prstGeom>
          <a:noFill/>
        </p:spPr>
        <p:txBody>
          <a:bodyPr wrap="none" rtlCol="0">
            <a:spAutoFit/>
          </a:bodyPr>
          <a:lstStyle/>
          <a:p>
            <a:r>
              <a:rPr lang="fr-CH" sz="2800" dirty="0" err="1">
                <a:solidFill>
                  <a:srgbClr val="C00000"/>
                </a:solidFill>
              </a:rPr>
              <a:t>T</a:t>
            </a:r>
            <a:r>
              <a:rPr lang="fr-CH" sz="2800" baseline="-25000" dirty="0" err="1">
                <a:solidFill>
                  <a:srgbClr val="C00000"/>
                </a:solidFill>
              </a:rPr>
              <a:t>acq</a:t>
            </a:r>
            <a:r>
              <a:rPr lang="fr-CH" sz="2800" dirty="0">
                <a:solidFill>
                  <a:srgbClr val="C00000"/>
                </a:solidFill>
              </a:rPr>
              <a:t>= TR x N</a:t>
            </a:r>
            <a:r>
              <a:rPr lang="fr-CH" sz="2800" baseline="-25000" dirty="0">
                <a:solidFill>
                  <a:srgbClr val="C00000"/>
                </a:solidFill>
              </a:rPr>
              <a:t>PE</a:t>
            </a:r>
          </a:p>
        </p:txBody>
      </p:sp>
      <p:sp>
        <p:nvSpPr>
          <p:cNvPr id="9" name="ZoneTexte 8">
            <a:extLst>
              <a:ext uri="{FF2B5EF4-FFF2-40B4-BE49-F238E27FC236}">
                <a16:creationId xmlns:a16="http://schemas.microsoft.com/office/drawing/2014/main" id="{3DF401F9-2BE1-72F3-5083-60CD0A38D0E9}"/>
              </a:ext>
            </a:extLst>
          </p:cNvPr>
          <p:cNvSpPr txBox="1"/>
          <p:nvPr/>
        </p:nvSpPr>
        <p:spPr>
          <a:xfrm>
            <a:off x="7809507" y="6231265"/>
            <a:ext cx="1444883" cy="523220"/>
          </a:xfrm>
          <a:prstGeom prst="rect">
            <a:avLst/>
          </a:prstGeom>
          <a:noFill/>
        </p:spPr>
        <p:txBody>
          <a:bodyPr wrap="none" rtlCol="0">
            <a:spAutoFit/>
          </a:bodyPr>
          <a:lstStyle/>
          <a:p>
            <a:r>
              <a:rPr lang="fr-CH" sz="2800" dirty="0" err="1">
                <a:solidFill>
                  <a:srgbClr val="C00000"/>
                </a:solidFill>
              </a:rPr>
              <a:t>T</a:t>
            </a:r>
            <a:r>
              <a:rPr lang="fr-CH" sz="2800" baseline="-25000" dirty="0" err="1">
                <a:solidFill>
                  <a:srgbClr val="C00000"/>
                </a:solidFill>
              </a:rPr>
              <a:t>acq</a:t>
            </a:r>
            <a:r>
              <a:rPr lang="fr-CH" sz="2800" dirty="0">
                <a:solidFill>
                  <a:srgbClr val="C00000"/>
                </a:solidFill>
              </a:rPr>
              <a:t>= TR </a:t>
            </a:r>
            <a:endParaRPr lang="fr-CH" sz="2800" baseline="-25000" dirty="0">
              <a:solidFill>
                <a:srgbClr val="C00000"/>
              </a:solidFill>
            </a:endParaRPr>
          </a:p>
        </p:txBody>
      </p:sp>
      <p:sp>
        <p:nvSpPr>
          <p:cNvPr id="2" name="ZoneTexte 1">
            <a:extLst>
              <a:ext uri="{FF2B5EF4-FFF2-40B4-BE49-F238E27FC236}">
                <a16:creationId xmlns:a16="http://schemas.microsoft.com/office/drawing/2014/main" id="{8E39A3F2-BABF-B8E0-A916-DA64B7B71789}"/>
              </a:ext>
            </a:extLst>
          </p:cNvPr>
          <p:cNvSpPr txBox="1"/>
          <p:nvPr/>
        </p:nvSpPr>
        <p:spPr>
          <a:xfrm>
            <a:off x="10061134" y="2252133"/>
            <a:ext cx="1989647" cy="923330"/>
          </a:xfrm>
          <a:prstGeom prst="rect">
            <a:avLst/>
          </a:prstGeom>
          <a:noFill/>
        </p:spPr>
        <p:txBody>
          <a:bodyPr wrap="none" rtlCol="0">
            <a:spAutoFit/>
          </a:bodyPr>
          <a:lstStyle/>
          <a:p>
            <a:pPr marL="285750" indent="-285750">
              <a:buFont typeface="Arial" panose="020B0604020202020204" pitchFamily="34" charset="0"/>
              <a:buChar char="•"/>
            </a:pPr>
            <a:r>
              <a:rPr lang="fr-CH" dirty="0"/>
              <a:t>Fast</a:t>
            </a:r>
          </a:p>
          <a:p>
            <a:pPr marL="285750" indent="-285750">
              <a:buFont typeface="Arial" panose="020B0604020202020204" pitchFamily="34" charset="0"/>
              <a:buChar char="•"/>
            </a:pPr>
            <a:r>
              <a:rPr lang="fr-CH" dirty="0"/>
              <a:t>High </a:t>
            </a:r>
            <a:r>
              <a:rPr lang="fr-CH" dirty="0" err="1"/>
              <a:t>Sensitivity</a:t>
            </a:r>
            <a:endParaRPr lang="fr-CH" dirty="0"/>
          </a:p>
          <a:p>
            <a:pPr marL="285750" indent="-285750">
              <a:buFont typeface="Arial" panose="020B0604020202020204" pitchFamily="34" charset="0"/>
              <a:buChar char="•"/>
            </a:pPr>
            <a:r>
              <a:rPr lang="fr-CH" dirty="0" err="1"/>
              <a:t>Artifacted</a:t>
            </a:r>
            <a:endParaRPr lang="fr-CH" dirty="0"/>
          </a:p>
        </p:txBody>
      </p:sp>
    </p:spTree>
    <p:extLst>
      <p:ext uri="{BB962C8B-B14F-4D97-AF65-F5344CB8AC3E}">
        <p14:creationId xmlns:p14="http://schemas.microsoft.com/office/powerpoint/2010/main" val="2998154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A0429B-4545-FB32-3F2E-0E25B57CF484}"/>
              </a:ext>
            </a:extLst>
          </p:cNvPr>
          <p:cNvSpPr>
            <a:spLocks noGrp="1"/>
          </p:cNvSpPr>
          <p:nvPr>
            <p:ph type="title"/>
          </p:nvPr>
        </p:nvSpPr>
        <p:spPr/>
        <p:txBody>
          <a:bodyPr/>
          <a:lstStyle/>
          <a:p>
            <a:endParaRPr lang="fr-CH" dirty="0"/>
          </a:p>
        </p:txBody>
      </p:sp>
      <p:pic>
        <p:nvPicPr>
          <p:cNvPr id="7" name="Espace réservé du contenu 6" descr="Une image contenant texte, capture d’écran&#10;&#10;Le contenu généré par l’IA peut être incorrect.">
            <a:extLst>
              <a:ext uri="{FF2B5EF4-FFF2-40B4-BE49-F238E27FC236}">
                <a16:creationId xmlns:a16="http://schemas.microsoft.com/office/drawing/2014/main" id="{ED853B23-2245-BFFF-677C-BAEF504A629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1543" y="246743"/>
            <a:ext cx="11059886" cy="6429828"/>
          </a:xfrm>
        </p:spPr>
      </p:pic>
    </p:spTree>
    <p:extLst>
      <p:ext uri="{BB962C8B-B14F-4D97-AF65-F5344CB8AC3E}">
        <p14:creationId xmlns:p14="http://schemas.microsoft.com/office/powerpoint/2010/main" val="3887285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747250-7449-A7BC-5A13-E7920786CEE2}"/>
              </a:ext>
            </a:extLst>
          </p:cNvPr>
          <p:cNvSpPr>
            <a:spLocks noGrp="1"/>
          </p:cNvSpPr>
          <p:nvPr>
            <p:ph type="title"/>
          </p:nvPr>
        </p:nvSpPr>
        <p:spPr/>
        <p:txBody>
          <a:bodyPr/>
          <a:lstStyle/>
          <a:p>
            <a:endParaRPr lang="fr-CH" dirty="0"/>
          </a:p>
        </p:txBody>
      </p:sp>
      <p:pic>
        <p:nvPicPr>
          <p:cNvPr id="5" name="Espace réservé du contenu 4" descr="Une image contenant texte, capture d’écran, diagramme">
            <a:extLst>
              <a:ext uri="{FF2B5EF4-FFF2-40B4-BE49-F238E27FC236}">
                <a16:creationId xmlns:a16="http://schemas.microsoft.com/office/drawing/2014/main" id="{7B80967F-5E9D-6EEF-317C-D2297BBAFF8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8640" y="579120"/>
            <a:ext cx="10627360" cy="5597843"/>
          </a:xfrm>
        </p:spPr>
      </p:pic>
    </p:spTree>
    <p:extLst>
      <p:ext uri="{BB962C8B-B14F-4D97-AF65-F5344CB8AC3E}">
        <p14:creationId xmlns:p14="http://schemas.microsoft.com/office/powerpoint/2010/main" val="3150158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F6BD75-FC4C-73DA-041E-4A1D5A2BD2EC}"/>
              </a:ext>
            </a:extLst>
          </p:cNvPr>
          <p:cNvSpPr>
            <a:spLocks noGrp="1"/>
          </p:cNvSpPr>
          <p:nvPr>
            <p:ph type="title"/>
          </p:nvPr>
        </p:nvSpPr>
        <p:spPr/>
        <p:txBody>
          <a:bodyPr/>
          <a:lstStyle/>
          <a:p>
            <a:endParaRPr lang="fr-CH" dirty="0"/>
          </a:p>
        </p:txBody>
      </p:sp>
      <p:pic>
        <p:nvPicPr>
          <p:cNvPr id="5" name="Espace réservé du contenu 4" descr="Une image contenant texte, capture d’écran">
            <a:extLst>
              <a:ext uri="{FF2B5EF4-FFF2-40B4-BE49-F238E27FC236}">
                <a16:creationId xmlns:a16="http://schemas.microsoft.com/office/drawing/2014/main" id="{4075161C-0A0D-346E-4A75-54A1778A7E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3124" y="365125"/>
            <a:ext cx="11158152" cy="5811838"/>
          </a:xfrm>
        </p:spPr>
      </p:pic>
    </p:spTree>
    <p:extLst>
      <p:ext uri="{BB962C8B-B14F-4D97-AF65-F5344CB8AC3E}">
        <p14:creationId xmlns:p14="http://schemas.microsoft.com/office/powerpoint/2010/main" val="1968337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diagramme, Parallèle">
            <a:extLst>
              <a:ext uri="{FF2B5EF4-FFF2-40B4-BE49-F238E27FC236}">
                <a16:creationId xmlns:a16="http://schemas.microsoft.com/office/drawing/2014/main" id="{8A785E0B-DFEF-C587-48F3-391C5C02E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45" y="504417"/>
            <a:ext cx="10459910" cy="5849166"/>
          </a:xfrm>
          <a:prstGeom prst="rect">
            <a:avLst/>
          </a:prstGeom>
        </p:spPr>
      </p:pic>
    </p:spTree>
    <p:extLst>
      <p:ext uri="{BB962C8B-B14F-4D97-AF65-F5344CB8AC3E}">
        <p14:creationId xmlns:p14="http://schemas.microsoft.com/office/powerpoint/2010/main" val="3512044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a:extLst>
              <a:ext uri="{FF2B5EF4-FFF2-40B4-BE49-F238E27FC236}">
                <a16:creationId xmlns:a16="http://schemas.microsoft.com/office/drawing/2014/main" id="{4F0596BB-724C-9423-A03F-0B6F1D84D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13"/>
            <a:ext cx="12192000" cy="6824973"/>
          </a:xfrm>
          <a:prstGeom prst="rect">
            <a:avLst/>
          </a:prstGeom>
        </p:spPr>
      </p:pic>
    </p:spTree>
    <p:extLst>
      <p:ext uri="{BB962C8B-B14F-4D97-AF65-F5344CB8AC3E}">
        <p14:creationId xmlns:p14="http://schemas.microsoft.com/office/powerpoint/2010/main" val="2809839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3FE249-4539-0893-C1FE-25E9ADF972B0}"/>
              </a:ext>
            </a:extLst>
          </p:cNvPr>
          <p:cNvSpPr>
            <a:spLocks noGrp="1"/>
          </p:cNvSpPr>
          <p:nvPr>
            <p:ph type="title"/>
          </p:nvPr>
        </p:nvSpPr>
        <p:spPr/>
        <p:txBody>
          <a:bodyPr/>
          <a:lstStyle/>
          <a:p>
            <a:r>
              <a:rPr lang="en-US" dirty="0"/>
              <a:t>Alternative BOLD fMRI techniques to GRE-EPI and SE-EPI</a:t>
            </a:r>
            <a:endParaRPr lang="fr-CH" dirty="0"/>
          </a:p>
        </p:txBody>
      </p:sp>
      <p:sp>
        <p:nvSpPr>
          <p:cNvPr id="7" name="Rectangle 2">
            <a:extLst>
              <a:ext uri="{FF2B5EF4-FFF2-40B4-BE49-F238E27FC236}">
                <a16:creationId xmlns:a16="http://schemas.microsoft.com/office/drawing/2014/main" id="{1A1BB584-C7AA-67BC-E7FC-DF3F64C7AF37}"/>
              </a:ext>
            </a:extLst>
          </p:cNvPr>
          <p:cNvSpPr>
            <a:spLocks noGrp="1" noChangeArrowheads="1"/>
          </p:cNvSpPr>
          <p:nvPr>
            <p:ph idx="1"/>
          </p:nvPr>
        </p:nvSpPr>
        <p:spPr bwMode="auto">
          <a:xfrm>
            <a:off x="838200" y="1508304"/>
            <a:ext cx="5816016"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rPr>
              <a:t>T2-Prepared BOLD </a:t>
            </a:r>
            <a:r>
              <a:rPr kumimoji="0" lang="fr-FR" altLang="fr-FR" sz="1200" b="1" i="0" u="none" strike="noStrike" cap="none" normalizeH="0" baseline="0" dirty="0" err="1">
                <a:ln>
                  <a:noFill/>
                </a:ln>
                <a:solidFill>
                  <a:schemeClr val="tx1"/>
                </a:solidFill>
                <a:effectLst/>
                <a:latin typeface="Arial" panose="020B0604020202020204" pitchFamily="34" charset="0"/>
              </a:rPr>
              <a:t>fMRI</a:t>
            </a:r>
            <a:endParaRPr kumimoji="0" lang="fr-FR" altLang="fr-FR"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rPr>
              <a:t>Uses a T2-preparation module </a:t>
            </a:r>
            <a:r>
              <a:rPr kumimoji="0" lang="fr-FR" altLang="fr-FR" sz="1200" b="0" i="0" u="none" strike="noStrike" cap="none" normalizeH="0" baseline="0" dirty="0" err="1">
                <a:ln>
                  <a:noFill/>
                </a:ln>
                <a:solidFill>
                  <a:schemeClr val="tx1"/>
                </a:solidFill>
                <a:effectLst/>
                <a:latin typeface="Arial" panose="020B0604020202020204" pitchFamily="34" charset="0"/>
              </a:rPr>
              <a:t>before</a:t>
            </a:r>
            <a:r>
              <a:rPr kumimoji="0" lang="fr-FR" altLang="fr-FR" sz="1200" b="0" i="0" u="none" strike="noStrike" cap="none" normalizeH="0" baseline="0" dirty="0">
                <a:ln>
                  <a:noFill/>
                </a:ln>
                <a:solidFill>
                  <a:schemeClr val="tx1"/>
                </a:solidFill>
                <a:effectLst/>
                <a:latin typeface="Arial" panose="020B0604020202020204" pitchFamily="34" charset="0"/>
              </a:rPr>
              <a:t> image acquisition.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err="1">
                <a:ln>
                  <a:noFill/>
                </a:ln>
                <a:solidFill>
                  <a:schemeClr val="tx1"/>
                </a:solidFill>
                <a:effectLst/>
                <a:latin typeface="Arial" panose="020B0604020202020204" pitchFamily="34" charset="0"/>
              </a:rPr>
              <a:t>Offers</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1" u="none" strike="noStrike" cap="none" normalizeH="0" baseline="0" dirty="0" err="1">
                <a:ln>
                  <a:noFill/>
                </a:ln>
                <a:solidFill>
                  <a:schemeClr val="tx1"/>
                </a:solidFill>
                <a:effectLst/>
                <a:latin typeface="Arial" panose="020B0604020202020204" pitchFamily="34" charset="0"/>
              </a:rPr>
              <a:t>improved</a:t>
            </a:r>
            <a:r>
              <a:rPr kumimoji="0" lang="fr-FR" altLang="fr-FR" sz="1200" b="0" i="1" u="none" strike="noStrike" cap="none" normalizeH="0" baseline="0" dirty="0">
                <a:ln>
                  <a:noFill/>
                </a:ln>
                <a:solidFill>
                  <a:schemeClr val="tx1"/>
                </a:solidFill>
                <a:effectLst/>
                <a:latin typeface="Arial" panose="020B0604020202020204" pitchFamily="34" charset="0"/>
              </a:rPr>
              <a:t> </a:t>
            </a:r>
            <a:r>
              <a:rPr kumimoji="0" lang="fr-FR" altLang="fr-FR" sz="1200" b="0" i="1" u="none" strike="noStrike" cap="none" normalizeH="0" baseline="0" dirty="0" err="1">
                <a:ln>
                  <a:noFill/>
                </a:ln>
                <a:solidFill>
                  <a:schemeClr val="tx1"/>
                </a:solidFill>
                <a:effectLst/>
                <a:latin typeface="Arial" panose="020B0604020202020204" pitchFamily="34" charset="0"/>
              </a:rPr>
              <a:t>reproducibility</a:t>
            </a:r>
            <a:r>
              <a:rPr kumimoji="0" lang="fr-FR" altLang="fr-FR" sz="1200" b="0" i="0" u="none" strike="noStrike" cap="none" normalizeH="0" baseline="0" dirty="0">
                <a:ln>
                  <a:noFill/>
                </a:ln>
                <a:solidFill>
                  <a:schemeClr val="tx1"/>
                </a:solidFill>
                <a:effectLst/>
                <a:latin typeface="Arial" panose="020B0604020202020204" pitchFamily="34" charset="0"/>
              </a:rPr>
              <a:t> and </a:t>
            </a:r>
            <a:r>
              <a:rPr kumimoji="0" lang="fr-FR" altLang="fr-FR" sz="1200" b="0" i="1" u="none" strike="noStrike" cap="none" normalizeH="0" baseline="0" dirty="0" err="1">
                <a:ln>
                  <a:noFill/>
                </a:ln>
                <a:solidFill>
                  <a:schemeClr val="tx1"/>
                </a:solidFill>
                <a:effectLst/>
                <a:latin typeface="Arial" panose="020B0604020202020204" pitchFamily="34" charset="0"/>
              </a:rPr>
              <a:t>hemodynamic</a:t>
            </a:r>
            <a:r>
              <a:rPr kumimoji="0" lang="fr-FR" altLang="fr-FR" sz="1200" b="0" i="1" u="none" strike="noStrike" cap="none" normalizeH="0" baseline="0" dirty="0">
                <a:ln>
                  <a:noFill/>
                </a:ln>
                <a:solidFill>
                  <a:schemeClr val="tx1"/>
                </a:solidFill>
                <a:effectLst/>
                <a:latin typeface="Arial" panose="020B0604020202020204" pitchFamily="34" charset="0"/>
              </a:rPr>
              <a:t> </a:t>
            </a:r>
            <a:r>
              <a:rPr kumimoji="0" lang="fr-FR" altLang="fr-FR" sz="1200" b="0" i="1" u="none" strike="noStrike" cap="none" normalizeH="0" baseline="0" dirty="0" err="1">
                <a:ln>
                  <a:noFill/>
                </a:ln>
                <a:solidFill>
                  <a:schemeClr val="tx1"/>
                </a:solidFill>
                <a:effectLst/>
                <a:latin typeface="Arial" panose="020B0604020202020204" pitchFamily="34" charset="0"/>
              </a:rPr>
              <a:t>response</a:t>
            </a:r>
            <a:r>
              <a:rPr kumimoji="0" lang="fr-FR" altLang="fr-FR" sz="1200" b="0" i="1" u="none" strike="noStrike" cap="none" normalizeH="0" baseline="0" dirty="0">
                <a:ln>
                  <a:noFill/>
                </a:ln>
                <a:solidFill>
                  <a:schemeClr val="tx1"/>
                </a:solidFill>
                <a:effectLst/>
                <a:latin typeface="Arial" panose="020B0604020202020204" pitchFamily="34" charset="0"/>
              </a:rPr>
              <a:t> </a:t>
            </a:r>
            <a:r>
              <a:rPr kumimoji="0" lang="fr-FR" altLang="fr-FR" sz="1200" b="0" i="1" u="none" strike="noStrike" cap="none" normalizeH="0" baseline="0" dirty="0" err="1">
                <a:ln>
                  <a:noFill/>
                </a:ln>
                <a:solidFill>
                  <a:schemeClr val="tx1"/>
                </a:solidFill>
                <a:effectLst/>
                <a:latin typeface="Arial" panose="020B0604020202020204" pitchFamily="34" charset="0"/>
              </a:rPr>
              <a:t>characterization</a:t>
            </a:r>
            <a:r>
              <a:rPr kumimoji="0" lang="fr-FR" altLang="fr-FR" sz="1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err="1">
                <a:ln>
                  <a:noFill/>
                </a:ln>
                <a:solidFill>
                  <a:schemeClr val="tx1"/>
                </a:solidFill>
                <a:effectLst/>
                <a:latin typeface="Arial" panose="020B0604020202020204" pitchFamily="34" charset="0"/>
              </a:rPr>
              <a:t>Reduces</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susceptibility</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artifacts</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common</a:t>
            </a:r>
            <a:r>
              <a:rPr kumimoji="0" lang="fr-FR" altLang="fr-FR" sz="1200" b="0" i="0" u="none" strike="noStrike" cap="none" normalizeH="0" baseline="0" dirty="0">
                <a:ln>
                  <a:noFill/>
                </a:ln>
                <a:solidFill>
                  <a:schemeClr val="tx1"/>
                </a:solidFill>
                <a:effectLst/>
                <a:latin typeface="Arial" panose="020B0604020202020204" pitchFamily="34" charset="0"/>
              </a:rPr>
              <a:t> in GRE-EPI.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err="1">
                <a:ln>
                  <a:noFill/>
                </a:ln>
                <a:solidFill>
                  <a:schemeClr val="tx1"/>
                </a:solidFill>
                <a:effectLst/>
                <a:latin typeface="Arial" panose="020B0604020202020204" pitchFamily="34" charset="0"/>
              </a:rPr>
              <a:t>Suitable</a:t>
            </a:r>
            <a:r>
              <a:rPr kumimoji="0" lang="fr-FR" altLang="fr-FR" sz="1200" b="0" i="0" u="none" strike="noStrike" cap="none" normalizeH="0" baseline="0" dirty="0">
                <a:ln>
                  <a:noFill/>
                </a:ln>
                <a:solidFill>
                  <a:schemeClr val="tx1"/>
                </a:solidFill>
                <a:effectLst/>
                <a:latin typeface="Arial" panose="020B0604020202020204" pitchFamily="34" charset="0"/>
              </a:rPr>
              <a:t> for </a:t>
            </a:r>
            <a:r>
              <a:rPr kumimoji="0" lang="fr-FR" altLang="fr-FR" sz="1200" b="0" i="0" u="none" strike="noStrike" cap="none" normalizeH="0" baseline="0" dirty="0" err="1">
                <a:ln>
                  <a:noFill/>
                </a:ln>
                <a:solidFill>
                  <a:schemeClr val="tx1"/>
                </a:solidFill>
                <a:effectLst/>
                <a:latin typeface="Arial" panose="020B0604020202020204" pitchFamily="34" charset="0"/>
              </a:rPr>
              <a:t>event-related</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tasks</a:t>
            </a:r>
            <a:r>
              <a:rPr kumimoji="0" lang="fr-FR" altLang="fr-FR" sz="1200" b="0" i="0" u="none" strike="noStrike" cap="none" normalizeH="0" baseline="0" dirty="0">
                <a:ln>
                  <a:noFill/>
                </a:ln>
                <a:solidFill>
                  <a:schemeClr val="tx1"/>
                </a:solidFill>
                <a:effectLst/>
                <a:latin typeface="Arial" panose="020B0604020202020204" pitchFamily="34" charset="0"/>
              </a:rPr>
              <a:t> and high-</a:t>
            </a:r>
            <a:r>
              <a:rPr kumimoji="0" lang="fr-FR" altLang="fr-FR" sz="1200" b="0" i="0" u="none" strike="noStrike" cap="none" normalizeH="0" baseline="0" dirty="0" err="1">
                <a:ln>
                  <a:noFill/>
                </a:ln>
                <a:solidFill>
                  <a:schemeClr val="tx1"/>
                </a:solidFill>
                <a:effectLst/>
                <a:latin typeface="Arial" panose="020B0604020202020204" pitchFamily="34" charset="0"/>
              </a:rPr>
              <a:t>field</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imaging</a:t>
            </a:r>
            <a:r>
              <a:rPr kumimoji="0" lang="fr-FR" altLang="fr-FR" sz="1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endParaRPr kumimoji="0" lang="fr-FR" altLang="fr-FR"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rPr>
              <a:t>Multi-Echo EPI</a:t>
            </a:r>
            <a:endParaRPr kumimoji="0" lang="fr-FR" altLang="fr-FR"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err="1">
                <a:ln>
                  <a:noFill/>
                </a:ln>
                <a:solidFill>
                  <a:schemeClr val="tx1"/>
                </a:solidFill>
                <a:effectLst/>
                <a:latin typeface="Arial" panose="020B0604020202020204" pitchFamily="34" charset="0"/>
              </a:rPr>
              <a:t>Acquires</a:t>
            </a:r>
            <a:r>
              <a:rPr kumimoji="0" lang="fr-FR" altLang="fr-FR" sz="1200" b="0" i="0" u="none" strike="noStrike" cap="none" normalizeH="0" baseline="0" dirty="0">
                <a:ln>
                  <a:noFill/>
                </a:ln>
                <a:solidFill>
                  <a:schemeClr val="tx1"/>
                </a:solidFill>
                <a:effectLst/>
                <a:latin typeface="Arial" panose="020B0604020202020204" pitchFamily="34" charset="0"/>
              </a:rPr>
              <a:t> multiple </a:t>
            </a:r>
            <a:r>
              <a:rPr kumimoji="0" lang="fr-FR" altLang="fr-FR" sz="1200" b="0" i="0" u="none" strike="noStrike" cap="none" normalizeH="0" baseline="0" dirty="0" err="1">
                <a:ln>
                  <a:noFill/>
                </a:ln>
                <a:solidFill>
                  <a:schemeClr val="tx1"/>
                </a:solidFill>
                <a:effectLst/>
                <a:latin typeface="Arial" panose="020B0604020202020204" pitchFamily="34" charset="0"/>
              </a:rPr>
              <a:t>echoes</a:t>
            </a:r>
            <a:r>
              <a:rPr kumimoji="0" lang="fr-FR" altLang="fr-FR" sz="1200" b="0" i="0" u="none" strike="noStrike" cap="none" normalizeH="0" baseline="0" dirty="0">
                <a:ln>
                  <a:noFill/>
                </a:ln>
                <a:solidFill>
                  <a:schemeClr val="tx1"/>
                </a:solidFill>
                <a:effectLst/>
                <a:latin typeface="Arial" panose="020B0604020202020204" pitchFamily="34" charset="0"/>
              </a:rPr>
              <a:t> per excitation.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err="1">
                <a:ln>
                  <a:noFill/>
                </a:ln>
                <a:solidFill>
                  <a:schemeClr val="tx1"/>
                </a:solidFill>
                <a:effectLst/>
                <a:latin typeface="Arial" panose="020B0604020202020204" pitchFamily="34" charset="0"/>
              </a:rPr>
              <a:t>Enhances</a:t>
            </a:r>
            <a:r>
              <a:rPr kumimoji="0" lang="fr-FR" altLang="fr-FR" sz="1200" b="0" i="0" u="none" strike="noStrike" cap="none" normalizeH="0" baseline="0" dirty="0">
                <a:ln>
                  <a:noFill/>
                </a:ln>
                <a:solidFill>
                  <a:schemeClr val="tx1"/>
                </a:solidFill>
                <a:effectLst/>
                <a:latin typeface="Arial" panose="020B0604020202020204" pitchFamily="34" charset="0"/>
              </a:rPr>
              <a:t> BOLD </a:t>
            </a:r>
            <a:r>
              <a:rPr kumimoji="0" lang="fr-FR" altLang="fr-FR" sz="1200" b="0" i="0" u="none" strike="noStrike" cap="none" normalizeH="0" baseline="0" dirty="0" err="1">
                <a:ln>
                  <a:noFill/>
                </a:ln>
                <a:solidFill>
                  <a:schemeClr val="tx1"/>
                </a:solidFill>
                <a:effectLst/>
                <a:latin typeface="Arial" panose="020B0604020202020204" pitchFamily="34" charset="0"/>
              </a:rPr>
              <a:t>sensitivity</a:t>
            </a:r>
            <a:r>
              <a:rPr kumimoji="0" lang="fr-FR" altLang="fr-FR" sz="1200" b="0" i="0" u="none" strike="noStrike" cap="none" normalizeH="0" baseline="0" dirty="0">
                <a:ln>
                  <a:noFill/>
                </a:ln>
                <a:solidFill>
                  <a:schemeClr val="tx1"/>
                </a:solidFill>
                <a:effectLst/>
                <a:latin typeface="Arial" panose="020B0604020202020204" pitchFamily="34" charset="0"/>
              </a:rPr>
              <a:t> and </a:t>
            </a:r>
            <a:r>
              <a:rPr kumimoji="0" lang="fr-FR" altLang="fr-FR" sz="1200" b="0" i="0" u="none" strike="noStrike" cap="none" normalizeH="0" baseline="0" dirty="0" err="1">
                <a:ln>
                  <a:noFill/>
                </a:ln>
                <a:solidFill>
                  <a:schemeClr val="tx1"/>
                </a:solidFill>
                <a:effectLst/>
                <a:latin typeface="Arial" panose="020B0604020202020204" pitchFamily="34" charset="0"/>
              </a:rPr>
              <a:t>allows</a:t>
            </a:r>
            <a:r>
              <a:rPr kumimoji="0" lang="fr-FR" altLang="fr-FR" sz="1200" b="0" i="0" u="none" strike="noStrike" cap="none" normalizeH="0" baseline="0" dirty="0">
                <a:ln>
                  <a:noFill/>
                </a:ln>
                <a:solidFill>
                  <a:schemeClr val="tx1"/>
                </a:solidFill>
                <a:effectLst/>
                <a:latin typeface="Arial" panose="020B0604020202020204" pitchFamily="34" charset="0"/>
              </a:rPr>
              <a:t> for </a:t>
            </a:r>
            <a:r>
              <a:rPr kumimoji="0" lang="fr-FR" altLang="fr-FR" sz="1200" b="0" i="1" u="none" strike="noStrike" cap="none" normalizeH="0" baseline="0" dirty="0" err="1">
                <a:ln>
                  <a:noFill/>
                </a:ln>
                <a:solidFill>
                  <a:schemeClr val="tx1"/>
                </a:solidFill>
                <a:effectLst/>
                <a:latin typeface="Arial" panose="020B0604020202020204" pitchFamily="34" charset="0"/>
              </a:rPr>
              <a:t>better</a:t>
            </a:r>
            <a:r>
              <a:rPr kumimoji="0" lang="fr-FR" altLang="fr-FR" sz="1200" b="0" i="1" u="none" strike="noStrike" cap="none" normalizeH="0" baseline="0" dirty="0">
                <a:ln>
                  <a:noFill/>
                </a:ln>
                <a:solidFill>
                  <a:schemeClr val="tx1"/>
                </a:solidFill>
                <a:effectLst/>
                <a:latin typeface="Arial" panose="020B0604020202020204" pitchFamily="34" charset="0"/>
              </a:rPr>
              <a:t> </a:t>
            </a:r>
            <a:r>
              <a:rPr kumimoji="0" lang="fr-FR" altLang="fr-FR" sz="1200" b="0" i="1" u="none" strike="noStrike" cap="none" normalizeH="0" baseline="0" dirty="0" err="1">
                <a:ln>
                  <a:noFill/>
                </a:ln>
                <a:solidFill>
                  <a:schemeClr val="tx1"/>
                </a:solidFill>
                <a:effectLst/>
                <a:latin typeface="Arial" panose="020B0604020202020204" pitchFamily="34" charset="0"/>
              </a:rPr>
              <a:t>separation</a:t>
            </a:r>
            <a:r>
              <a:rPr kumimoji="0" lang="fr-FR" altLang="fr-FR" sz="1200" b="0" i="1" u="none" strike="noStrike" cap="none" normalizeH="0" baseline="0" dirty="0">
                <a:ln>
                  <a:noFill/>
                </a:ln>
                <a:solidFill>
                  <a:schemeClr val="tx1"/>
                </a:solidFill>
                <a:effectLst/>
                <a:latin typeface="Arial" panose="020B0604020202020204" pitchFamily="34" charset="0"/>
              </a:rPr>
              <a:t> of </a:t>
            </a:r>
            <a:r>
              <a:rPr kumimoji="0" lang="fr-FR" altLang="fr-FR" sz="1200" b="0" i="1" u="none" strike="noStrike" cap="none" normalizeH="0" baseline="0" dirty="0" err="1">
                <a:ln>
                  <a:noFill/>
                </a:ln>
                <a:solidFill>
                  <a:schemeClr val="tx1"/>
                </a:solidFill>
                <a:effectLst/>
                <a:latin typeface="Arial" panose="020B0604020202020204" pitchFamily="34" charset="0"/>
              </a:rPr>
              <a:t>physiological</a:t>
            </a:r>
            <a:r>
              <a:rPr kumimoji="0" lang="fr-FR" altLang="fr-FR" sz="1200" b="0" i="1" u="none" strike="noStrike" cap="none" normalizeH="0" baseline="0" dirty="0">
                <a:ln>
                  <a:noFill/>
                </a:ln>
                <a:solidFill>
                  <a:schemeClr val="tx1"/>
                </a:solidFill>
                <a:effectLst/>
                <a:latin typeface="Arial" panose="020B0604020202020204" pitchFamily="34" charset="0"/>
              </a:rPr>
              <a:t> noise</a:t>
            </a:r>
            <a:r>
              <a:rPr kumimoji="0" lang="fr-FR" altLang="fr-FR" sz="1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err="1">
                <a:ln>
                  <a:noFill/>
                </a:ln>
                <a:solidFill>
                  <a:schemeClr val="tx1"/>
                </a:solidFill>
                <a:effectLst/>
                <a:latin typeface="Arial" panose="020B0604020202020204" pitchFamily="34" charset="0"/>
              </a:rPr>
              <a:t>Particularly</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useful</a:t>
            </a:r>
            <a:r>
              <a:rPr kumimoji="0" lang="fr-FR" altLang="fr-FR" sz="1200" b="0" i="0" u="none" strike="noStrike" cap="none" normalizeH="0" baseline="0" dirty="0">
                <a:ln>
                  <a:noFill/>
                </a:ln>
                <a:solidFill>
                  <a:schemeClr val="tx1"/>
                </a:solidFill>
                <a:effectLst/>
                <a:latin typeface="Arial" panose="020B0604020202020204" pitchFamily="34" charset="0"/>
              </a:rPr>
              <a:t> in </a:t>
            </a:r>
            <a:r>
              <a:rPr kumimoji="0" lang="fr-FR" altLang="fr-FR" sz="1200" b="0" i="0" u="none" strike="noStrike" cap="none" normalizeH="0" baseline="0" dirty="0" err="1">
                <a:ln>
                  <a:noFill/>
                </a:ln>
                <a:solidFill>
                  <a:schemeClr val="tx1"/>
                </a:solidFill>
                <a:effectLst/>
                <a:latin typeface="Arial" panose="020B0604020202020204" pitchFamily="34" charset="0"/>
              </a:rPr>
              <a:t>regions</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prone</a:t>
            </a:r>
            <a:r>
              <a:rPr kumimoji="0" lang="fr-FR" altLang="fr-FR" sz="1200" b="0" i="0" u="none" strike="noStrike" cap="none" normalizeH="0" baseline="0" dirty="0">
                <a:ln>
                  <a:noFill/>
                </a:ln>
                <a:solidFill>
                  <a:schemeClr val="tx1"/>
                </a:solidFill>
                <a:effectLst/>
                <a:latin typeface="Arial" panose="020B0604020202020204" pitchFamily="34" charset="0"/>
              </a:rPr>
              <a:t> to signal dropout, like the </a:t>
            </a:r>
            <a:r>
              <a:rPr kumimoji="0" lang="fr-FR" altLang="fr-FR" sz="1200" b="0" i="0" u="none" strike="noStrike" cap="none" normalizeH="0" baseline="0" dirty="0" err="1">
                <a:ln>
                  <a:noFill/>
                </a:ln>
                <a:solidFill>
                  <a:schemeClr val="tx1"/>
                </a:solidFill>
                <a:effectLst/>
                <a:latin typeface="Arial" panose="020B0604020202020204" pitchFamily="34" charset="0"/>
              </a:rPr>
              <a:t>olfactory</a:t>
            </a:r>
            <a:r>
              <a:rPr kumimoji="0" lang="fr-FR" altLang="fr-FR" sz="1200" b="0" i="0" u="none" strike="noStrike" cap="none" normalizeH="0" baseline="0" dirty="0">
                <a:ln>
                  <a:noFill/>
                </a:ln>
                <a:solidFill>
                  <a:schemeClr val="tx1"/>
                </a:solidFill>
                <a:effectLst/>
                <a:latin typeface="Arial" panose="020B0604020202020204" pitchFamily="34" charset="0"/>
              </a:rPr>
              <a:t> cortex.</a:t>
            </a:r>
          </a:p>
          <a:p>
            <a:pPr marL="0" marR="0" lvl="0" indent="0" algn="l" defTabSz="914400" rtl="0" eaLnBrk="0" fontAlgn="base" latinLnBrk="0" hangingPunct="0">
              <a:lnSpc>
                <a:spcPct val="100000"/>
              </a:lnSpc>
              <a:spcBef>
                <a:spcPct val="0"/>
              </a:spcBef>
              <a:spcAft>
                <a:spcPct val="0"/>
              </a:spcAft>
              <a:buClrTx/>
              <a:buSzTx/>
              <a:buNone/>
              <a:tabLst/>
            </a:pPr>
            <a:endParaRPr kumimoji="0" lang="fr-FR" altLang="fr-FR"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1" i="0" u="none" strike="noStrike" cap="none" normalizeH="0" baseline="0" dirty="0" err="1">
                <a:ln>
                  <a:noFill/>
                </a:ln>
                <a:solidFill>
                  <a:schemeClr val="tx1"/>
                </a:solidFill>
                <a:effectLst/>
                <a:latin typeface="Arial" panose="020B0604020202020204" pitchFamily="34" charset="0"/>
              </a:rPr>
              <a:t>Balanced</a:t>
            </a:r>
            <a:r>
              <a:rPr kumimoji="0" lang="fr-FR" altLang="fr-FR" sz="1200" b="1" i="0" u="none" strike="noStrike" cap="none" normalizeH="0" baseline="0" dirty="0">
                <a:ln>
                  <a:noFill/>
                </a:ln>
                <a:solidFill>
                  <a:schemeClr val="tx1"/>
                </a:solidFill>
                <a:effectLst/>
                <a:latin typeface="Arial" panose="020B0604020202020204" pitchFamily="34" charset="0"/>
              </a:rPr>
              <a:t> </a:t>
            </a:r>
            <a:r>
              <a:rPr kumimoji="0" lang="fr-FR" altLang="fr-FR" sz="1200" b="1" i="0" u="none" strike="noStrike" cap="none" normalizeH="0" baseline="0" dirty="0" err="1">
                <a:ln>
                  <a:noFill/>
                </a:ln>
                <a:solidFill>
                  <a:schemeClr val="tx1"/>
                </a:solidFill>
                <a:effectLst/>
                <a:latin typeface="Arial" panose="020B0604020202020204" pitchFamily="34" charset="0"/>
              </a:rPr>
              <a:t>Steady</a:t>
            </a:r>
            <a:r>
              <a:rPr kumimoji="0" lang="fr-FR" altLang="fr-FR" sz="1200" b="1" i="0" u="none" strike="noStrike" cap="none" normalizeH="0" baseline="0" dirty="0">
                <a:ln>
                  <a:noFill/>
                </a:ln>
                <a:solidFill>
                  <a:schemeClr val="tx1"/>
                </a:solidFill>
                <a:effectLst/>
                <a:latin typeface="Arial" panose="020B0604020202020204" pitchFamily="34" charset="0"/>
              </a:rPr>
              <a:t>-State Free </a:t>
            </a:r>
            <a:r>
              <a:rPr kumimoji="0" lang="fr-FR" altLang="fr-FR" sz="1200" b="1" i="0" u="none" strike="noStrike" cap="none" normalizeH="0" baseline="0" dirty="0" err="1">
                <a:ln>
                  <a:noFill/>
                </a:ln>
                <a:solidFill>
                  <a:schemeClr val="tx1"/>
                </a:solidFill>
                <a:effectLst/>
                <a:latin typeface="Arial" panose="020B0604020202020204" pitchFamily="34" charset="0"/>
              </a:rPr>
              <a:t>Precession</a:t>
            </a:r>
            <a:r>
              <a:rPr kumimoji="0" lang="fr-FR" altLang="fr-FR" sz="1200" b="1" i="0" u="none" strike="noStrike" cap="none" normalizeH="0" baseline="0" dirty="0">
                <a:ln>
                  <a:noFill/>
                </a:ln>
                <a:solidFill>
                  <a:schemeClr val="tx1"/>
                </a:solidFill>
                <a:effectLst/>
                <a:latin typeface="Arial" panose="020B0604020202020204" pitchFamily="34" charset="0"/>
              </a:rPr>
              <a:t> (</a:t>
            </a:r>
            <a:r>
              <a:rPr kumimoji="0" lang="fr-FR" altLang="fr-FR" sz="1200" b="1" i="0" u="none" strike="noStrike" cap="none" normalizeH="0" baseline="0" dirty="0" err="1">
                <a:ln>
                  <a:noFill/>
                </a:ln>
                <a:solidFill>
                  <a:schemeClr val="tx1"/>
                </a:solidFill>
                <a:effectLst/>
                <a:latin typeface="Arial" panose="020B0604020202020204" pitchFamily="34" charset="0"/>
              </a:rPr>
              <a:t>bSSFP</a:t>
            </a:r>
            <a:r>
              <a:rPr kumimoji="0" lang="fr-FR" altLang="fr-FR" sz="1200" b="1" i="0" u="none" strike="noStrike" cap="none" normalizeH="0" baseline="0" dirty="0">
                <a:ln>
                  <a:noFill/>
                </a:ln>
                <a:solidFill>
                  <a:schemeClr val="tx1"/>
                </a:solidFill>
                <a:effectLst/>
                <a:latin typeface="Arial" panose="020B0604020202020204" pitchFamily="34" charset="0"/>
              </a:rPr>
              <a:t>)</a:t>
            </a:r>
            <a:endParaRPr kumimoji="0" lang="fr-FR" altLang="fr-FR"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err="1">
                <a:ln>
                  <a:noFill/>
                </a:ln>
                <a:solidFill>
                  <a:schemeClr val="tx1"/>
                </a:solidFill>
                <a:effectLst/>
                <a:latin typeface="Arial" panose="020B0604020202020204" pitchFamily="34" charset="0"/>
              </a:rPr>
              <a:t>Provides</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1" u="none" strike="noStrike" cap="none" normalizeH="0" baseline="0" dirty="0">
                <a:ln>
                  <a:noFill/>
                </a:ln>
                <a:solidFill>
                  <a:schemeClr val="tx1"/>
                </a:solidFill>
                <a:effectLst/>
                <a:latin typeface="Arial" panose="020B0604020202020204" pitchFamily="34" charset="0"/>
              </a:rPr>
              <a:t>non-</a:t>
            </a:r>
            <a:r>
              <a:rPr kumimoji="0" lang="fr-FR" altLang="fr-FR" sz="1200" b="0" i="1" u="none" strike="noStrike" cap="none" normalizeH="0" baseline="0" dirty="0" err="1">
                <a:ln>
                  <a:noFill/>
                </a:ln>
                <a:solidFill>
                  <a:schemeClr val="tx1"/>
                </a:solidFill>
                <a:effectLst/>
                <a:latin typeface="Arial" panose="020B0604020202020204" pitchFamily="34" charset="0"/>
              </a:rPr>
              <a:t>distorted</a:t>
            </a:r>
            <a:r>
              <a:rPr kumimoji="0" lang="fr-FR" altLang="fr-FR" sz="1200" b="0" i="1" u="none" strike="noStrike" cap="none" normalizeH="0" baseline="0" dirty="0">
                <a:ln>
                  <a:noFill/>
                </a:ln>
                <a:solidFill>
                  <a:schemeClr val="tx1"/>
                </a:solidFill>
                <a:effectLst/>
                <a:latin typeface="Arial" panose="020B0604020202020204" pitchFamily="34" charset="0"/>
              </a:rPr>
              <a:t> activation </a:t>
            </a:r>
            <a:r>
              <a:rPr kumimoji="0" lang="fr-FR" altLang="fr-FR" sz="1200" b="0" i="1" u="none" strike="noStrike" cap="none" normalizeH="0" baseline="0" dirty="0" err="1">
                <a:ln>
                  <a:noFill/>
                </a:ln>
                <a:solidFill>
                  <a:schemeClr val="tx1"/>
                </a:solidFill>
                <a:effectLst/>
                <a:latin typeface="Arial" panose="020B0604020202020204" pitchFamily="34" charset="0"/>
              </a:rPr>
              <a:t>maps</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with</a:t>
            </a:r>
            <a:r>
              <a:rPr kumimoji="0" lang="fr-FR" altLang="fr-FR" sz="1200" b="0" i="0" u="none" strike="noStrike" cap="none" normalizeH="0" baseline="0" dirty="0">
                <a:ln>
                  <a:noFill/>
                </a:ln>
                <a:solidFill>
                  <a:schemeClr val="tx1"/>
                </a:solidFill>
                <a:effectLst/>
                <a:latin typeface="Arial" panose="020B0604020202020204" pitchFamily="34" charset="0"/>
              </a:rPr>
              <a:t> high SNR.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rPr>
              <a:t>Effective at ultra-high </a:t>
            </a:r>
            <a:r>
              <a:rPr kumimoji="0" lang="fr-FR" altLang="fr-FR" sz="1200" b="0" i="0" u="none" strike="noStrike" cap="none" normalizeH="0" baseline="0" dirty="0" err="1">
                <a:ln>
                  <a:noFill/>
                </a:ln>
                <a:solidFill>
                  <a:schemeClr val="tx1"/>
                </a:solidFill>
                <a:effectLst/>
                <a:latin typeface="Arial" panose="020B0604020202020204" pitchFamily="34" charset="0"/>
              </a:rPr>
              <a:t>field</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strengths</a:t>
            </a:r>
            <a:r>
              <a:rPr kumimoji="0" lang="fr-FR" altLang="fr-FR" sz="1200" b="0" i="0" u="none" strike="noStrike" cap="none" normalizeH="0" baseline="0" dirty="0">
                <a:ln>
                  <a:noFill/>
                </a:ln>
                <a:solidFill>
                  <a:schemeClr val="tx1"/>
                </a:solidFill>
                <a:effectLst/>
                <a:latin typeface="Arial" panose="020B0604020202020204" pitchFamily="34" charset="0"/>
              </a:rPr>
              <a:t> (e.g., 7T).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err="1">
                <a:ln>
                  <a:noFill/>
                </a:ln>
                <a:solidFill>
                  <a:schemeClr val="tx1"/>
                </a:solidFill>
                <a:effectLst/>
                <a:latin typeface="Arial" panose="020B0604020202020204" pitchFamily="34" charset="0"/>
              </a:rPr>
              <a:t>Maintains</a:t>
            </a:r>
            <a:r>
              <a:rPr kumimoji="0" lang="fr-FR" altLang="fr-FR" sz="1200" b="0" i="0" u="none" strike="noStrike" cap="none" normalizeH="0" baseline="0" dirty="0">
                <a:ln>
                  <a:noFill/>
                </a:ln>
                <a:solidFill>
                  <a:schemeClr val="tx1"/>
                </a:solidFill>
                <a:effectLst/>
                <a:latin typeface="Arial" panose="020B0604020202020204" pitchFamily="34" charset="0"/>
              </a:rPr>
              <a:t> signal in areas </a:t>
            </a:r>
            <a:r>
              <a:rPr kumimoji="0" lang="fr-FR" altLang="fr-FR" sz="1200" b="0" i="0" u="none" strike="noStrike" cap="none" normalizeH="0" baseline="0" dirty="0" err="1">
                <a:ln>
                  <a:noFill/>
                </a:ln>
                <a:solidFill>
                  <a:schemeClr val="tx1"/>
                </a:solidFill>
                <a:effectLst/>
                <a:latin typeface="Arial" panose="020B0604020202020204" pitchFamily="34" charset="0"/>
              </a:rPr>
              <a:t>affected</a:t>
            </a:r>
            <a:r>
              <a:rPr kumimoji="0" lang="fr-FR" altLang="fr-FR" sz="1200" b="0" i="0" u="none" strike="noStrike" cap="none" normalizeH="0" baseline="0" dirty="0">
                <a:ln>
                  <a:noFill/>
                </a:ln>
                <a:solidFill>
                  <a:schemeClr val="tx1"/>
                </a:solidFill>
                <a:effectLst/>
                <a:latin typeface="Arial" panose="020B0604020202020204" pitchFamily="34" charset="0"/>
              </a:rPr>
              <a:t> by B0 </a:t>
            </a:r>
            <a:r>
              <a:rPr kumimoji="0" lang="fr-FR" altLang="fr-FR" sz="1200" b="0" i="0" u="none" strike="noStrike" cap="none" normalizeH="0" baseline="0" dirty="0" err="1">
                <a:ln>
                  <a:noFill/>
                </a:ln>
                <a:solidFill>
                  <a:schemeClr val="tx1"/>
                </a:solidFill>
                <a:effectLst/>
                <a:latin typeface="Arial" panose="020B0604020202020204" pitchFamily="34" charset="0"/>
              </a:rPr>
              <a:t>inhomogeneity</a:t>
            </a:r>
            <a:r>
              <a:rPr kumimoji="0" lang="fr-FR" altLang="fr-FR" sz="1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endParaRPr kumimoji="0" lang="fr-FR" altLang="fr-FR"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1" i="0" u="none" strike="noStrike" cap="none" normalizeH="0" baseline="0" dirty="0" err="1">
                <a:ln>
                  <a:noFill/>
                </a:ln>
                <a:solidFill>
                  <a:schemeClr val="tx1"/>
                </a:solidFill>
                <a:effectLst/>
                <a:latin typeface="Arial" panose="020B0604020202020204" pitchFamily="34" charset="0"/>
              </a:rPr>
              <a:t>Asymmetric</a:t>
            </a:r>
            <a:r>
              <a:rPr kumimoji="0" lang="fr-FR" altLang="fr-FR" sz="1200" b="1" i="0" u="none" strike="noStrike" cap="none" normalizeH="0" baseline="0" dirty="0">
                <a:ln>
                  <a:noFill/>
                </a:ln>
                <a:solidFill>
                  <a:schemeClr val="tx1"/>
                </a:solidFill>
                <a:effectLst/>
                <a:latin typeface="Arial" panose="020B0604020202020204" pitchFamily="34" charset="0"/>
              </a:rPr>
              <a:t> Spin Echo Multi-Echo EPI (ASEME-EPI)</a:t>
            </a:r>
            <a:endParaRPr kumimoji="0" lang="fr-FR" altLang="fr-FR"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rPr>
              <a:t>Combines </a:t>
            </a:r>
            <a:r>
              <a:rPr kumimoji="0" lang="fr-FR" altLang="fr-FR" sz="1200" b="0" i="0" u="none" strike="noStrike" cap="none" normalizeH="0" baseline="0" dirty="0" err="1">
                <a:ln>
                  <a:noFill/>
                </a:ln>
                <a:solidFill>
                  <a:schemeClr val="tx1"/>
                </a:solidFill>
                <a:effectLst/>
                <a:latin typeface="Arial" panose="020B0604020202020204" pitchFamily="34" charset="0"/>
              </a:rPr>
              <a:t>benefits</a:t>
            </a:r>
            <a:r>
              <a:rPr kumimoji="0" lang="fr-FR" altLang="fr-FR" sz="1200" b="0" i="0" u="none" strike="noStrike" cap="none" normalizeH="0" baseline="0" dirty="0">
                <a:ln>
                  <a:noFill/>
                </a:ln>
                <a:solidFill>
                  <a:schemeClr val="tx1"/>
                </a:solidFill>
                <a:effectLst/>
                <a:latin typeface="Arial" panose="020B0604020202020204" pitchFamily="34" charset="0"/>
              </a:rPr>
              <a:t> of GRE and SE-EPI.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err="1">
                <a:ln>
                  <a:noFill/>
                </a:ln>
                <a:solidFill>
                  <a:schemeClr val="tx1"/>
                </a:solidFill>
                <a:effectLst/>
                <a:latin typeface="Arial" panose="020B0604020202020204" pitchFamily="34" charset="0"/>
              </a:rPr>
              <a:t>Designed</a:t>
            </a:r>
            <a:r>
              <a:rPr kumimoji="0" lang="fr-FR" altLang="fr-FR" sz="1200" b="0" i="0" u="none" strike="noStrike" cap="none" normalizeH="0" baseline="0" dirty="0">
                <a:ln>
                  <a:noFill/>
                </a:ln>
                <a:solidFill>
                  <a:schemeClr val="tx1"/>
                </a:solidFill>
                <a:effectLst/>
                <a:latin typeface="Arial" panose="020B0604020202020204" pitchFamily="34" charset="0"/>
              </a:rPr>
              <a:t> for </a:t>
            </a:r>
            <a:r>
              <a:rPr kumimoji="0" lang="fr-FR" altLang="fr-FR" sz="1200" b="0" i="1" u="none" strike="noStrike" cap="none" normalizeH="0" baseline="0" dirty="0">
                <a:ln>
                  <a:noFill/>
                </a:ln>
                <a:solidFill>
                  <a:schemeClr val="tx1"/>
                </a:solidFill>
                <a:effectLst/>
                <a:latin typeface="Arial" panose="020B0604020202020204" pitchFamily="34" charset="0"/>
              </a:rPr>
              <a:t>high-</a:t>
            </a:r>
            <a:r>
              <a:rPr kumimoji="0" lang="fr-FR" altLang="fr-FR" sz="1200" b="0" i="1" u="none" strike="noStrike" cap="none" normalizeH="0" baseline="0" dirty="0" err="1">
                <a:ln>
                  <a:noFill/>
                </a:ln>
                <a:solidFill>
                  <a:schemeClr val="tx1"/>
                </a:solidFill>
                <a:effectLst/>
                <a:latin typeface="Arial" panose="020B0604020202020204" pitchFamily="34" charset="0"/>
              </a:rPr>
              <a:t>field</a:t>
            </a:r>
            <a:r>
              <a:rPr kumimoji="0" lang="fr-FR" altLang="fr-FR" sz="1200" b="0" i="1" u="none" strike="noStrike" cap="none" normalizeH="0" baseline="0" dirty="0">
                <a:ln>
                  <a:noFill/>
                </a:ln>
                <a:solidFill>
                  <a:schemeClr val="tx1"/>
                </a:solidFill>
                <a:effectLst/>
                <a:latin typeface="Arial" panose="020B0604020202020204" pitchFamily="34" charset="0"/>
              </a:rPr>
              <a:t> </a:t>
            </a:r>
            <a:r>
              <a:rPr kumimoji="0" lang="fr-FR" altLang="fr-FR" sz="1200" b="0" i="1" u="none" strike="noStrike" cap="none" normalizeH="0" baseline="0" dirty="0" err="1">
                <a:ln>
                  <a:noFill/>
                </a:ln>
                <a:solidFill>
                  <a:schemeClr val="tx1"/>
                </a:solidFill>
                <a:effectLst/>
                <a:latin typeface="Arial" panose="020B0604020202020204" pitchFamily="34" charset="0"/>
              </a:rPr>
              <a:t>preclinical</a:t>
            </a:r>
            <a:r>
              <a:rPr kumimoji="0" lang="fr-FR" altLang="fr-FR" sz="1200" b="0" i="1" u="none" strike="noStrike" cap="none" normalizeH="0" baseline="0" dirty="0">
                <a:ln>
                  <a:noFill/>
                </a:ln>
                <a:solidFill>
                  <a:schemeClr val="tx1"/>
                </a:solidFill>
                <a:effectLst/>
                <a:latin typeface="Arial" panose="020B0604020202020204" pitchFamily="34" charset="0"/>
              </a:rPr>
              <a:t> </a:t>
            </a:r>
            <a:r>
              <a:rPr kumimoji="0" lang="fr-FR" altLang="fr-FR" sz="1200" b="0" i="1" u="none" strike="noStrike" cap="none" normalizeH="0" baseline="0" dirty="0" err="1">
                <a:ln>
                  <a:noFill/>
                </a:ln>
                <a:solidFill>
                  <a:schemeClr val="tx1"/>
                </a:solidFill>
                <a:effectLst/>
                <a:latin typeface="Arial" panose="020B0604020202020204" pitchFamily="34" charset="0"/>
              </a:rPr>
              <a:t>fMRI</a:t>
            </a:r>
            <a:r>
              <a:rPr kumimoji="0" lang="fr-FR" altLang="fr-FR" sz="1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rPr>
              <a:t>Balances </a:t>
            </a:r>
            <a:r>
              <a:rPr kumimoji="0" lang="fr-FR" altLang="fr-FR" sz="1200" b="0" i="0" u="none" strike="noStrike" cap="none" normalizeH="0" baseline="0" dirty="0" err="1">
                <a:ln>
                  <a:noFill/>
                </a:ln>
                <a:solidFill>
                  <a:schemeClr val="tx1"/>
                </a:solidFill>
                <a:effectLst/>
                <a:latin typeface="Arial" panose="020B0604020202020204" pitchFamily="34" charset="0"/>
              </a:rPr>
              <a:t>sensitivity</a:t>
            </a:r>
            <a:r>
              <a:rPr kumimoji="0" lang="fr-FR" altLang="fr-FR" sz="1200" b="0" i="0" u="none" strike="noStrike" cap="none" normalizeH="0" baseline="0" dirty="0">
                <a:ln>
                  <a:noFill/>
                </a:ln>
                <a:solidFill>
                  <a:schemeClr val="tx1"/>
                </a:solidFill>
                <a:effectLst/>
                <a:latin typeface="Arial" panose="020B0604020202020204" pitchFamily="34" charset="0"/>
              </a:rPr>
              <a:t> and </a:t>
            </a:r>
            <a:r>
              <a:rPr kumimoji="0" lang="fr-FR" altLang="fr-FR" sz="1200" b="0" i="0" u="none" strike="noStrike" cap="none" normalizeH="0" baseline="0" dirty="0" err="1">
                <a:ln>
                  <a:noFill/>
                </a:ln>
                <a:solidFill>
                  <a:schemeClr val="tx1"/>
                </a:solidFill>
                <a:effectLst/>
                <a:latin typeface="Arial" panose="020B0604020202020204" pitchFamily="34" charset="0"/>
              </a:rPr>
              <a:t>specificity</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0" u="none" strike="noStrike" cap="none" normalizeH="0" baseline="0" dirty="0" err="1">
                <a:ln>
                  <a:noFill/>
                </a:ln>
                <a:solidFill>
                  <a:schemeClr val="tx1"/>
                </a:solidFill>
                <a:effectLst/>
                <a:latin typeface="Arial" panose="020B0604020202020204" pitchFamily="34" charset="0"/>
              </a:rPr>
              <a:t>across</a:t>
            </a:r>
            <a:r>
              <a:rPr kumimoji="0" lang="fr-FR" altLang="fr-FR" sz="1200" b="0" i="0" u="none" strike="noStrike" cap="none" normalizeH="0" baseline="0" dirty="0">
                <a:ln>
                  <a:noFill/>
                </a:ln>
                <a:solidFill>
                  <a:schemeClr val="tx1"/>
                </a:solidFill>
                <a:effectLst/>
                <a:latin typeface="Arial" panose="020B0604020202020204" pitchFamily="34" charset="0"/>
              </a:rPr>
              <a:t> cortical and subcortical </a:t>
            </a:r>
            <a:r>
              <a:rPr kumimoji="0" lang="fr-FR" altLang="fr-FR" sz="1200" b="0" i="0" u="none" strike="noStrike" cap="none" normalizeH="0" baseline="0" dirty="0" err="1">
                <a:ln>
                  <a:noFill/>
                </a:ln>
                <a:solidFill>
                  <a:schemeClr val="tx1"/>
                </a:solidFill>
                <a:effectLst/>
                <a:latin typeface="Arial" panose="020B0604020202020204" pitchFamily="34" charset="0"/>
              </a:rPr>
              <a:t>regions</a:t>
            </a:r>
            <a:r>
              <a:rPr kumimoji="0" lang="fr-FR" altLang="fr-FR" sz="1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endParaRPr kumimoji="0" lang="fr-FR" altLang="fr-FR"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1" i="0" u="none" strike="noStrike" cap="none" normalizeH="0" baseline="0" dirty="0" err="1">
                <a:ln>
                  <a:noFill/>
                </a:ln>
                <a:solidFill>
                  <a:schemeClr val="tx1"/>
                </a:solidFill>
                <a:effectLst/>
                <a:latin typeface="Arial" panose="020B0604020202020204" pitchFamily="34" charset="0"/>
              </a:rPr>
              <a:t>Rotating</a:t>
            </a:r>
            <a:r>
              <a:rPr kumimoji="0" lang="fr-FR" altLang="fr-FR" sz="1200" b="1" i="0" u="none" strike="noStrike" cap="none" normalizeH="0" baseline="0" dirty="0">
                <a:ln>
                  <a:noFill/>
                </a:ln>
                <a:solidFill>
                  <a:schemeClr val="tx1"/>
                </a:solidFill>
                <a:effectLst/>
                <a:latin typeface="Arial" panose="020B0604020202020204" pitchFamily="34" charset="0"/>
              </a:rPr>
              <a:t> </a:t>
            </a:r>
            <a:r>
              <a:rPr kumimoji="0" lang="fr-FR" altLang="fr-FR" sz="1200" b="1" i="0" u="none" strike="noStrike" cap="none" normalizeH="0" baseline="0" dirty="0" err="1">
                <a:ln>
                  <a:noFill/>
                </a:ln>
                <a:solidFill>
                  <a:schemeClr val="tx1"/>
                </a:solidFill>
                <a:effectLst/>
                <a:latin typeface="Arial" panose="020B0604020202020204" pitchFamily="34" charset="0"/>
              </a:rPr>
              <a:t>Ultrafast</a:t>
            </a:r>
            <a:r>
              <a:rPr kumimoji="0" lang="fr-FR" altLang="fr-FR" sz="1200" b="1" i="0" u="none" strike="noStrike" cap="none" normalizeH="0" baseline="0" dirty="0">
                <a:ln>
                  <a:noFill/>
                </a:ln>
                <a:solidFill>
                  <a:schemeClr val="tx1"/>
                </a:solidFill>
                <a:effectLst/>
                <a:latin typeface="Arial" panose="020B0604020202020204" pitchFamily="34" charset="0"/>
              </a:rPr>
              <a:t> Imaging </a:t>
            </a:r>
            <a:r>
              <a:rPr kumimoji="0" lang="fr-FR" altLang="fr-FR" sz="1200" b="1" i="0" u="none" strike="noStrike" cap="none" normalizeH="0" baseline="0" dirty="0" err="1">
                <a:ln>
                  <a:noFill/>
                </a:ln>
                <a:solidFill>
                  <a:schemeClr val="tx1"/>
                </a:solidFill>
                <a:effectLst/>
                <a:latin typeface="Arial" panose="020B0604020202020204" pitchFamily="34" charset="0"/>
              </a:rPr>
              <a:t>Sequence</a:t>
            </a:r>
            <a:r>
              <a:rPr kumimoji="0" lang="fr-FR" altLang="fr-FR" sz="1200" b="1" i="0" u="none" strike="noStrike" cap="none" normalizeH="0" baseline="0" dirty="0">
                <a:ln>
                  <a:noFill/>
                </a:ln>
                <a:solidFill>
                  <a:schemeClr val="tx1"/>
                </a:solidFill>
                <a:effectLst/>
                <a:latin typeface="Arial" panose="020B0604020202020204" pitchFamily="34" charset="0"/>
              </a:rPr>
              <a:t> (RUFIS)</a:t>
            </a:r>
            <a:endParaRPr kumimoji="0" lang="fr-FR" altLang="fr-FR"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rPr>
              <a:t>A ZTE-</a:t>
            </a:r>
            <a:r>
              <a:rPr kumimoji="0" lang="fr-FR" altLang="fr-FR" sz="1200" b="0" i="0" u="none" strike="noStrike" cap="none" normalizeH="0" baseline="0" dirty="0" err="1">
                <a:ln>
                  <a:noFill/>
                </a:ln>
                <a:solidFill>
                  <a:schemeClr val="tx1"/>
                </a:solidFill>
                <a:effectLst/>
                <a:latin typeface="Arial" panose="020B0604020202020204" pitchFamily="34" charset="0"/>
              </a:rPr>
              <a:t>based</a:t>
            </a:r>
            <a:r>
              <a:rPr kumimoji="0" lang="fr-FR" altLang="fr-FR" sz="1200" b="0" i="0" u="none" strike="noStrike" cap="none" normalizeH="0" baseline="0" dirty="0">
                <a:ln>
                  <a:noFill/>
                </a:ln>
                <a:solidFill>
                  <a:schemeClr val="tx1"/>
                </a:solidFill>
                <a:effectLst/>
                <a:latin typeface="Arial" panose="020B0604020202020204" pitchFamily="34" charset="0"/>
              </a:rPr>
              <a:t> technique </a:t>
            </a:r>
            <a:r>
              <a:rPr kumimoji="0" lang="fr-FR" altLang="fr-FR" sz="1200" b="0" i="0" u="none" strike="noStrike" cap="none" normalizeH="0" baseline="0" dirty="0" err="1">
                <a:ln>
                  <a:noFill/>
                </a:ln>
                <a:solidFill>
                  <a:schemeClr val="tx1"/>
                </a:solidFill>
                <a:effectLst/>
                <a:latin typeface="Arial" panose="020B0604020202020204" pitchFamily="34" charset="0"/>
              </a:rPr>
              <a:t>with</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1" u="none" strike="noStrike" cap="none" normalizeH="0" baseline="0" dirty="0" err="1">
                <a:ln>
                  <a:noFill/>
                </a:ln>
                <a:solidFill>
                  <a:schemeClr val="tx1"/>
                </a:solidFill>
                <a:effectLst/>
                <a:latin typeface="Arial" panose="020B0604020202020204" pitchFamily="34" charset="0"/>
              </a:rPr>
              <a:t>low</a:t>
            </a:r>
            <a:r>
              <a:rPr kumimoji="0" lang="fr-FR" altLang="fr-FR" sz="1200" b="0" i="1" u="none" strike="noStrike" cap="none" normalizeH="0" baseline="0" dirty="0">
                <a:ln>
                  <a:noFill/>
                </a:ln>
                <a:solidFill>
                  <a:schemeClr val="tx1"/>
                </a:solidFill>
                <a:effectLst/>
                <a:latin typeface="Arial" panose="020B0604020202020204" pitchFamily="34" charset="0"/>
              </a:rPr>
              <a:t> gradient </a:t>
            </a:r>
            <a:r>
              <a:rPr kumimoji="0" lang="fr-FR" altLang="fr-FR" sz="1200" b="0" i="1" u="none" strike="noStrike" cap="none" normalizeH="0" baseline="0" dirty="0" err="1">
                <a:ln>
                  <a:noFill/>
                </a:ln>
                <a:solidFill>
                  <a:schemeClr val="tx1"/>
                </a:solidFill>
                <a:effectLst/>
                <a:latin typeface="Arial" panose="020B0604020202020204" pitchFamily="34" charset="0"/>
              </a:rPr>
              <a:t>switching</a:t>
            </a:r>
            <a:r>
              <a:rPr kumimoji="0" lang="fr-FR" altLang="fr-FR" sz="1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err="1">
                <a:ln>
                  <a:noFill/>
                </a:ln>
                <a:solidFill>
                  <a:schemeClr val="tx1"/>
                </a:solidFill>
                <a:effectLst/>
                <a:latin typeface="Arial" panose="020B0604020202020204" pitchFamily="34" charset="0"/>
              </a:rPr>
              <a:t>Offers</a:t>
            </a:r>
            <a:r>
              <a:rPr kumimoji="0" lang="fr-FR" altLang="fr-FR" sz="1200" b="0" i="0" u="none" strike="noStrike" cap="none" normalizeH="0" baseline="0" dirty="0">
                <a:ln>
                  <a:noFill/>
                </a:ln>
                <a:solidFill>
                  <a:schemeClr val="tx1"/>
                </a:solidFill>
                <a:effectLst/>
                <a:latin typeface="Arial" panose="020B0604020202020204" pitchFamily="34" charset="0"/>
              </a:rPr>
              <a:t> </a:t>
            </a:r>
            <a:r>
              <a:rPr kumimoji="0" lang="fr-FR" altLang="fr-FR" sz="1200" b="0" i="1" u="none" strike="noStrike" cap="none" normalizeH="0" baseline="0" dirty="0">
                <a:ln>
                  <a:noFill/>
                </a:ln>
                <a:solidFill>
                  <a:schemeClr val="tx1"/>
                </a:solidFill>
                <a:effectLst/>
                <a:latin typeface="Arial" panose="020B0604020202020204" pitchFamily="34" charset="0"/>
              </a:rPr>
              <a:t>quiet, </a:t>
            </a:r>
            <a:r>
              <a:rPr kumimoji="0" lang="fr-FR" altLang="fr-FR" sz="1200" b="0" i="1" u="none" strike="noStrike" cap="none" normalizeH="0" baseline="0" dirty="0" err="1">
                <a:ln>
                  <a:noFill/>
                </a:ln>
                <a:solidFill>
                  <a:schemeClr val="tx1"/>
                </a:solidFill>
                <a:effectLst/>
                <a:latin typeface="Arial" panose="020B0604020202020204" pitchFamily="34" charset="0"/>
              </a:rPr>
              <a:t>low-distortion</a:t>
            </a:r>
            <a:r>
              <a:rPr kumimoji="0" lang="fr-FR" altLang="fr-FR" sz="1200" b="0" i="1" u="none" strike="noStrike" cap="none" normalizeH="0" baseline="0" dirty="0">
                <a:ln>
                  <a:noFill/>
                </a:ln>
                <a:solidFill>
                  <a:schemeClr val="tx1"/>
                </a:solidFill>
                <a:effectLst/>
                <a:latin typeface="Arial" panose="020B0604020202020204" pitchFamily="34" charset="0"/>
              </a:rPr>
              <a:t> </a:t>
            </a:r>
            <a:r>
              <a:rPr kumimoji="0" lang="fr-FR" altLang="fr-FR" sz="1200" b="0" i="1" u="none" strike="noStrike" cap="none" normalizeH="0" baseline="0" dirty="0" err="1">
                <a:ln>
                  <a:noFill/>
                </a:ln>
                <a:solidFill>
                  <a:schemeClr val="tx1"/>
                </a:solidFill>
                <a:effectLst/>
                <a:latin typeface="Arial" panose="020B0604020202020204" pitchFamily="34" charset="0"/>
              </a:rPr>
              <a:t>whole-brain</a:t>
            </a:r>
            <a:r>
              <a:rPr kumimoji="0" lang="fr-FR" altLang="fr-FR" sz="1200" b="0" i="1" u="none" strike="noStrike" cap="none" normalizeH="0" baseline="0" dirty="0">
                <a:ln>
                  <a:noFill/>
                </a:ln>
                <a:solidFill>
                  <a:schemeClr val="tx1"/>
                </a:solidFill>
                <a:effectLst/>
                <a:latin typeface="Arial" panose="020B0604020202020204" pitchFamily="34" charset="0"/>
              </a:rPr>
              <a:t> </a:t>
            </a:r>
            <a:r>
              <a:rPr kumimoji="0" lang="fr-FR" altLang="fr-FR" sz="1200" b="0" i="1" u="none" strike="noStrike" cap="none" normalizeH="0" baseline="0" dirty="0" err="1">
                <a:ln>
                  <a:noFill/>
                </a:ln>
                <a:solidFill>
                  <a:schemeClr val="tx1"/>
                </a:solidFill>
                <a:effectLst/>
                <a:latin typeface="Arial" panose="020B0604020202020204" pitchFamily="34" charset="0"/>
              </a:rPr>
              <a:t>imaging</a:t>
            </a:r>
            <a:r>
              <a:rPr kumimoji="0" lang="fr-FR" altLang="fr-FR" sz="1200" b="0" i="0" u="none" strike="noStrike" cap="none" normalizeH="0" baseline="0" dirty="0">
                <a:ln>
                  <a:noFill/>
                </a:ln>
                <a:solidFill>
                  <a:schemeClr val="tx1"/>
                </a:solidFill>
                <a:effectLst/>
                <a:latin typeface="Arial" panose="020B0604020202020204" pitchFamily="34" charset="0"/>
              </a:rPr>
              <a:t> at 7T.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0" i="0" u="none" strike="noStrike" cap="none" normalizeH="0" baseline="0" dirty="0" err="1">
                <a:ln>
                  <a:noFill/>
                </a:ln>
                <a:solidFill>
                  <a:schemeClr val="tx1"/>
                </a:solidFill>
                <a:effectLst/>
                <a:latin typeface="Arial" panose="020B0604020202020204" pitchFamily="34" charset="0"/>
              </a:rPr>
              <a:t>Eliminates</a:t>
            </a:r>
            <a:r>
              <a:rPr kumimoji="0" lang="fr-FR" altLang="fr-FR" sz="1200" b="0" i="0" u="none" strike="noStrike" cap="none" normalizeH="0" baseline="0" dirty="0">
                <a:ln>
                  <a:noFill/>
                </a:ln>
                <a:solidFill>
                  <a:schemeClr val="tx1"/>
                </a:solidFill>
                <a:effectLst/>
                <a:latin typeface="Arial" panose="020B0604020202020204" pitchFamily="34" charset="0"/>
              </a:rPr>
              <a:t> spatial </a:t>
            </a:r>
            <a:r>
              <a:rPr kumimoji="0" lang="fr-FR" altLang="fr-FR" sz="1200" b="0" i="0" u="none" strike="noStrike" cap="none" normalizeH="0" baseline="0" dirty="0" err="1">
                <a:ln>
                  <a:noFill/>
                </a:ln>
                <a:solidFill>
                  <a:schemeClr val="tx1"/>
                </a:solidFill>
                <a:effectLst/>
                <a:latin typeface="Arial" panose="020B0604020202020204" pitchFamily="34" charset="0"/>
              </a:rPr>
              <a:t>distortions</a:t>
            </a:r>
            <a:r>
              <a:rPr kumimoji="0" lang="fr-FR" altLang="fr-FR" sz="1200" b="0" i="0" u="none" strike="noStrike" cap="none" normalizeH="0" baseline="0" dirty="0">
                <a:ln>
                  <a:noFill/>
                </a:ln>
                <a:solidFill>
                  <a:schemeClr val="tx1"/>
                </a:solidFill>
                <a:effectLst/>
                <a:latin typeface="Arial" panose="020B0604020202020204" pitchFamily="34" charset="0"/>
              </a:rPr>
              <a:t> and signal dropout </a:t>
            </a:r>
            <a:r>
              <a:rPr kumimoji="0" lang="fr-FR" altLang="fr-FR" sz="1200" b="0" i="0" u="none" strike="noStrike" cap="none" normalizeH="0" baseline="0" dirty="0" err="1">
                <a:ln>
                  <a:noFill/>
                </a:ln>
                <a:solidFill>
                  <a:schemeClr val="tx1"/>
                </a:solidFill>
                <a:effectLst/>
                <a:latin typeface="Arial" panose="020B0604020202020204" pitchFamily="34" charset="0"/>
              </a:rPr>
              <a:t>near</a:t>
            </a:r>
            <a:r>
              <a:rPr kumimoji="0" lang="fr-FR" altLang="fr-FR" sz="1200" b="0" i="0" u="none" strike="noStrike" cap="none" normalizeH="0" baseline="0" dirty="0">
                <a:ln>
                  <a:noFill/>
                </a:ln>
                <a:solidFill>
                  <a:schemeClr val="tx1"/>
                </a:solidFill>
                <a:effectLst/>
                <a:latin typeface="Arial" panose="020B0604020202020204" pitchFamily="34" charset="0"/>
              </a:rPr>
              <a:t> air-tissue </a:t>
            </a:r>
            <a:r>
              <a:rPr kumimoji="0" lang="fr-FR" altLang="fr-FR" sz="1200" b="0" i="0" u="none" strike="noStrike" cap="none" normalizeH="0" baseline="0" dirty="0" err="1">
                <a:ln>
                  <a:noFill/>
                </a:ln>
                <a:solidFill>
                  <a:schemeClr val="tx1"/>
                </a:solidFill>
                <a:effectLst/>
                <a:latin typeface="Arial" panose="020B0604020202020204" pitchFamily="34" charset="0"/>
              </a:rPr>
              <a:t>boundaries</a:t>
            </a:r>
            <a:r>
              <a:rPr kumimoji="0" lang="fr-FR" altLang="fr-FR" sz="12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8" name="Image 7">
            <a:extLst>
              <a:ext uri="{FF2B5EF4-FFF2-40B4-BE49-F238E27FC236}">
                <a16:creationId xmlns:a16="http://schemas.microsoft.com/office/drawing/2014/main" id="{8C5C0674-4EEB-1B14-9961-3E8F566864ED}"/>
              </a:ext>
            </a:extLst>
          </p:cNvPr>
          <p:cNvPicPr>
            <a:picLocks noChangeAspect="1"/>
          </p:cNvPicPr>
          <p:nvPr/>
        </p:nvPicPr>
        <p:blipFill>
          <a:blip r:embed="rId2"/>
          <a:stretch>
            <a:fillRect/>
          </a:stretch>
        </p:blipFill>
        <p:spPr>
          <a:xfrm>
            <a:off x="6587197" y="1095375"/>
            <a:ext cx="2975903" cy="2743235"/>
          </a:xfrm>
          <a:prstGeom prst="rect">
            <a:avLst/>
          </a:prstGeom>
        </p:spPr>
      </p:pic>
      <p:pic>
        <p:nvPicPr>
          <p:cNvPr id="10" name="Image 9" descr="Une image contenant capture d’écran, balle, sphère, art">
            <a:extLst>
              <a:ext uri="{FF2B5EF4-FFF2-40B4-BE49-F238E27FC236}">
                <a16:creationId xmlns:a16="http://schemas.microsoft.com/office/drawing/2014/main" id="{B49BBE3A-8ED4-07ED-3342-9AB6D7F62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692" y="3069884"/>
            <a:ext cx="3242308" cy="2624490"/>
          </a:xfrm>
          <a:prstGeom prst="rect">
            <a:avLst/>
          </a:prstGeom>
        </p:spPr>
      </p:pic>
      <p:pic>
        <p:nvPicPr>
          <p:cNvPr id="11" name="Image 10">
            <a:extLst>
              <a:ext uri="{FF2B5EF4-FFF2-40B4-BE49-F238E27FC236}">
                <a16:creationId xmlns:a16="http://schemas.microsoft.com/office/drawing/2014/main" id="{28AAC5ED-4EB4-61DC-5021-9AF012C61BB6}"/>
              </a:ext>
            </a:extLst>
          </p:cNvPr>
          <p:cNvPicPr>
            <a:picLocks noChangeAspect="1"/>
          </p:cNvPicPr>
          <p:nvPr/>
        </p:nvPicPr>
        <p:blipFill>
          <a:blip r:embed="rId4"/>
          <a:stretch>
            <a:fillRect/>
          </a:stretch>
        </p:blipFill>
        <p:spPr>
          <a:xfrm>
            <a:off x="6096000" y="4251539"/>
            <a:ext cx="2579945" cy="2310996"/>
          </a:xfrm>
          <a:prstGeom prst="rect">
            <a:avLst/>
          </a:prstGeom>
        </p:spPr>
      </p:pic>
    </p:spTree>
    <p:extLst>
      <p:ext uri="{BB962C8B-B14F-4D97-AF65-F5344CB8AC3E}">
        <p14:creationId xmlns:p14="http://schemas.microsoft.com/office/powerpoint/2010/main" val="3035690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62B3DF-F670-631D-FC80-2D47AD709B05}"/>
              </a:ext>
            </a:extLst>
          </p:cNvPr>
          <p:cNvSpPr>
            <a:spLocks noGrp="1"/>
          </p:cNvSpPr>
          <p:nvPr>
            <p:ph type="title"/>
          </p:nvPr>
        </p:nvSpPr>
        <p:spPr>
          <a:xfrm>
            <a:off x="745067" y="18256"/>
            <a:ext cx="10515600" cy="938478"/>
          </a:xfrm>
        </p:spPr>
        <p:txBody>
          <a:bodyPr>
            <a:normAutofit/>
          </a:bodyPr>
          <a:lstStyle/>
          <a:p>
            <a:r>
              <a:rPr lang="fr-CH" sz="3600" dirty="0"/>
              <a:t>Basic concepts of BOLD </a:t>
            </a:r>
            <a:r>
              <a:rPr lang="fr-CH" sz="3600" dirty="0" err="1"/>
              <a:t>fMRI</a:t>
            </a:r>
            <a:endParaRPr lang="fr-CH" sz="3600" dirty="0"/>
          </a:p>
        </p:txBody>
      </p:sp>
      <p:sp>
        <p:nvSpPr>
          <p:cNvPr id="3" name="Espace réservé du contenu 2">
            <a:extLst>
              <a:ext uri="{FF2B5EF4-FFF2-40B4-BE49-F238E27FC236}">
                <a16:creationId xmlns:a16="http://schemas.microsoft.com/office/drawing/2014/main" id="{0E4D84F6-9ED4-B000-7F06-3B5694948630}"/>
              </a:ext>
            </a:extLst>
          </p:cNvPr>
          <p:cNvSpPr>
            <a:spLocks noGrp="1"/>
          </p:cNvSpPr>
          <p:nvPr>
            <p:ph idx="1"/>
          </p:nvPr>
        </p:nvSpPr>
        <p:spPr>
          <a:xfrm>
            <a:off x="643467" y="1139825"/>
            <a:ext cx="10515600" cy="4351338"/>
          </a:xfrm>
        </p:spPr>
        <p:txBody>
          <a:bodyPr>
            <a:normAutofit/>
          </a:bodyPr>
          <a:lstStyle/>
          <a:p>
            <a:r>
              <a:rPr lang="fr-CH" sz="2000" b="1" dirty="0"/>
              <a:t>Blood </a:t>
            </a:r>
            <a:r>
              <a:rPr lang="fr-CH" sz="2000" b="1" dirty="0" err="1"/>
              <a:t>Oxygen</a:t>
            </a:r>
            <a:r>
              <a:rPr lang="fr-CH" sz="2000" b="1" dirty="0"/>
              <a:t> </a:t>
            </a:r>
            <a:r>
              <a:rPr lang="fr-CH" sz="2000" b="1" dirty="0" err="1"/>
              <a:t>Level</a:t>
            </a:r>
            <a:r>
              <a:rPr lang="fr-CH" sz="2000" b="1" dirty="0"/>
              <a:t> </a:t>
            </a:r>
            <a:r>
              <a:rPr lang="fr-CH" sz="2000" b="1" dirty="0" err="1"/>
              <a:t>Dependent</a:t>
            </a:r>
            <a:r>
              <a:rPr lang="fr-CH" sz="2000" b="1" dirty="0"/>
              <a:t> </a:t>
            </a:r>
            <a:r>
              <a:rPr lang="fr-CH" sz="2000" dirty="0"/>
              <a:t>(BOLD) </a:t>
            </a:r>
            <a:r>
              <a:rPr lang="fr-CH" sz="2000" dirty="0" err="1"/>
              <a:t>contrast</a:t>
            </a:r>
            <a:r>
              <a:rPr lang="fr-CH" sz="2000" dirty="0"/>
              <a:t> </a:t>
            </a:r>
            <a:r>
              <a:rPr lang="fr-CH" sz="2000" dirty="0" err="1"/>
              <a:t>reported</a:t>
            </a:r>
            <a:r>
              <a:rPr lang="fr-CH" sz="2000" dirty="0"/>
              <a:t> in </a:t>
            </a:r>
            <a:r>
              <a:rPr lang="fr-CH" sz="2000" dirty="0" err="1"/>
              <a:t>rodents</a:t>
            </a:r>
            <a:r>
              <a:rPr lang="fr-CH" sz="2000" dirty="0"/>
              <a:t> in 1990 (</a:t>
            </a:r>
            <a:r>
              <a:rPr lang="fr-CH" sz="2000" dirty="0">
                <a:solidFill>
                  <a:schemeClr val="accent1">
                    <a:lumMod val="60000"/>
                    <a:lumOff val="40000"/>
                  </a:schemeClr>
                </a:solidFill>
              </a:rPr>
              <a:t>Ogawa et al</a:t>
            </a:r>
            <a:r>
              <a:rPr lang="fr-CH" sz="2000" dirty="0"/>
              <a:t>.)</a:t>
            </a:r>
          </a:p>
        </p:txBody>
      </p:sp>
      <p:grpSp>
        <p:nvGrpSpPr>
          <p:cNvPr id="20" name="Groupe 19">
            <a:extLst>
              <a:ext uri="{FF2B5EF4-FFF2-40B4-BE49-F238E27FC236}">
                <a16:creationId xmlns:a16="http://schemas.microsoft.com/office/drawing/2014/main" id="{4066AB68-A249-925F-5CF9-8941E041D78E}"/>
              </a:ext>
            </a:extLst>
          </p:cNvPr>
          <p:cNvGrpSpPr/>
          <p:nvPr/>
        </p:nvGrpSpPr>
        <p:grpSpPr>
          <a:xfrm>
            <a:off x="307509" y="1823207"/>
            <a:ext cx="3344847" cy="3379214"/>
            <a:chOff x="555616" y="1589014"/>
            <a:chExt cx="3344847" cy="3379214"/>
          </a:xfrm>
        </p:grpSpPr>
        <p:pic>
          <p:nvPicPr>
            <p:cNvPr id="5" name="Image 4" descr="Une image contenant texte, Police, capture d’écran, blanc&#10;&#10;Le contenu généré par l’IA peut être incorrect.">
              <a:extLst>
                <a:ext uri="{FF2B5EF4-FFF2-40B4-BE49-F238E27FC236}">
                  <a16:creationId xmlns:a16="http://schemas.microsoft.com/office/drawing/2014/main" id="{4D149297-BB6D-7B3D-77C8-3AE89CAEC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616" y="1589014"/>
              <a:ext cx="3344847" cy="1163096"/>
            </a:xfrm>
            <a:prstGeom prst="rect">
              <a:avLst/>
            </a:prstGeom>
            <a:ln>
              <a:solidFill>
                <a:schemeClr val="bg2">
                  <a:lumMod val="25000"/>
                  <a:alpha val="37000"/>
                </a:schemeClr>
              </a:solidFill>
            </a:ln>
          </p:spPr>
        </p:pic>
        <p:pic>
          <p:nvPicPr>
            <p:cNvPr id="7" name="Image 6" descr="Une image contenant film radiographique&#10;&#10;Le contenu généré par l’IA peut être incorrect.">
              <a:extLst>
                <a:ext uri="{FF2B5EF4-FFF2-40B4-BE49-F238E27FC236}">
                  <a16:creationId xmlns:a16="http://schemas.microsoft.com/office/drawing/2014/main" id="{B2601A8B-3DAC-8148-0D46-C60D471C2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933" y="3056730"/>
              <a:ext cx="1733733" cy="1911498"/>
            </a:xfrm>
            <a:prstGeom prst="rect">
              <a:avLst/>
            </a:prstGeom>
            <a:ln>
              <a:solidFill>
                <a:schemeClr val="bg2">
                  <a:lumMod val="25000"/>
                  <a:alpha val="37000"/>
                </a:schemeClr>
              </a:solidFill>
            </a:ln>
          </p:spPr>
        </p:pic>
      </p:grpSp>
      <p:grpSp>
        <p:nvGrpSpPr>
          <p:cNvPr id="21" name="Groupe 20">
            <a:extLst>
              <a:ext uri="{FF2B5EF4-FFF2-40B4-BE49-F238E27FC236}">
                <a16:creationId xmlns:a16="http://schemas.microsoft.com/office/drawing/2014/main" id="{63AB1A80-BF5A-6974-C15D-A76E956F19BE}"/>
              </a:ext>
            </a:extLst>
          </p:cNvPr>
          <p:cNvGrpSpPr/>
          <p:nvPr/>
        </p:nvGrpSpPr>
        <p:grpSpPr>
          <a:xfrm>
            <a:off x="3881260" y="1823208"/>
            <a:ext cx="3986834" cy="3132072"/>
            <a:chOff x="4359348" y="1589015"/>
            <a:chExt cx="4806733" cy="3132072"/>
          </a:xfrm>
        </p:grpSpPr>
        <p:pic>
          <p:nvPicPr>
            <p:cNvPr id="9" name="Image 8" descr="Une image contenant texte, Police, capture d’écran, blanc&#10;&#10;Le contenu généré par l’IA peut être incorrect.">
              <a:extLst>
                <a:ext uri="{FF2B5EF4-FFF2-40B4-BE49-F238E27FC236}">
                  <a16:creationId xmlns:a16="http://schemas.microsoft.com/office/drawing/2014/main" id="{3EF5A2F9-ACF8-8D11-EDE9-03F2E9C19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9348" y="1589015"/>
              <a:ext cx="4806733" cy="1163096"/>
            </a:xfrm>
            <a:prstGeom prst="rect">
              <a:avLst/>
            </a:prstGeom>
            <a:ln>
              <a:solidFill>
                <a:schemeClr val="bg2">
                  <a:lumMod val="25000"/>
                </a:schemeClr>
              </a:solidFill>
            </a:ln>
          </p:spPr>
        </p:pic>
        <p:pic>
          <p:nvPicPr>
            <p:cNvPr id="11" name="Image 10" descr="Une image contenant capture d’écran, film radiographique, Imagerie médicale, radiologie">
              <a:extLst>
                <a:ext uri="{FF2B5EF4-FFF2-40B4-BE49-F238E27FC236}">
                  <a16:creationId xmlns:a16="http://schemas.microsoft.com/office/drawing/2014/main" id="{7C85737A-B741-8D9E-24FD-B59A8E36E8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7949" y="3205163"/>
              <a:ext cx="2374066" cy="1515924"/>
            </a:xfrm>
            <a:prstGeom prst="rect">
              <a:avLst/>
            </a:prstGeom>
            <a:ln>
              <a:solidFill>
                <a:schemeClr val="bg2">
                  <a:lumMod val="25000"/>
                </a:schemeClr>
              </a:solidFill>
            </a:ln>
          </p:spPr>
        </p:pic>
        <p:pic>
          <p:nvPicPr>
            <p:cNvPr id="13" name="Image 12" descr="Une image contenant texte, diagramme, ligne, Police&#10;&#10;Le contenu généré par l’IA peut être incorrect.">
              <a:extLst>
                <a:ext uri="{FF2B5EF4-FFF2-40B4-BE49-F238E27FC236}">
                  <a16:creationId xmlns:a16="http://schemas.microsoft.com/office/drawing/2014/main" id="{DB76F253-A482-95FA-82AA-6A492D3040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2015" y="3194806"/>
              <a:ext cx="2374066" cy="1515925"/>
            </a:xfrm>
            <a:prstGeom prst="rect">
              <a:avLst/>
            </a:prstGeom>
            <a:ln>
              <a:solidFill>
                <a:schemeClr val="bg2">
                  <a:lumMod val="25000"/>
                </a:schemeClr>
              </a:solidFill>
            </a:ln>
          </p:spPr>
        </p:pic>
      </p:grpSp>
      <p:grpSp>
        <p:nvGrpSpPr>
          <p:cNvPr id="22" name="Groupe 21">
            <a:extLst>
              <a:ext uri="{FF2B5EF4-FFF2-40B4-BE49-F238E27FC236}">
                <a16:creationId xmlns:a16="http://schemas.microsoft.com/office/drawing/2014/main" id="{75F0D992-FD0E-1F56-46E2-8F9136B0E06C}"/>
              </a:ext>
            </a:extLst>
          </p:cNvPr>
          <p:cNvGrpSpPr/>
          <p:nvPr/>
        </p:nvGrpSpPr>
        <p:grpSpPr>
          <a:xfrm>
            <a:off x="8080512" y="1823207"/>
            <a:ext cx="3986833" cy="3153008"/>
            <a:chOff x="9164044" y="1707925"/>
            <a:chExt cx="2925074" cy="3014569"/>
          </a:xfrm>
        </p:grpSpPr>
        <p:pic>
          <p:nvPicPr>
            <p:cNvPr id="15" name="Image 14" descr="Une image contenant texte, Police, capture d’écran, algèbre">
              <a:extLst>
                <a:ext uri="{FF2B5EF4-FFF2-40B4-BE49-F238E27FC236}">
                  <a16:creationId xmlns:a16="http://schemas.microsoft.com/office/drawing/2014/main" id="{4C8DB685-9E17-5022-5ED1-98944F7510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4044" y="1707925"/>
              <a:ext cx="2925074" cy="1179136"/>
            </a:xfrm>
            <a:prstGeom prst="rect">
              <a:avLst/>
            </a:prstGeom>
            <a:ln>
              <a:solidFill>
                <a:schemeClr val="bg2">
                  <a:lumMod val="25000"/>
                </a:schemeClr>
              </a:solidFill>
            </a:ln>
          </p:spPr>
        </p:pic>
        <p:pic>
          <p:nvPicPr>
            <p:cNvPr id="17" name="Image 16" descr="Une image contenant capture d’écran&#10;&#10;Le contenu généré par l’IA peut être incorrect.">
              <a:extLst>
                <a:ext uri="{FF2B5EF4-FFF2-40B4-BE49-F238E27FC236}">
                  <a16:creationId xmlns:a16="http://schemas.microsoft.com/office/drawing/2014/main" id="{89910681-6983-35C5-ABF9-A24B0291F8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64044" y="3138116"/>
              <a:ext cx="1170438" cy="1554461"/>
            </a:xfrm>
            <a:prstGeom prst="rect">
              <a:avLst/>
            </a:prstGeom>
            <a:ln>
              <a:solidFill>
                <a:schemeClr val="bg2">
                  <a:lumMod val="25000"/>
                </a:schemeClr>
              </a:solidFill>
            </a:ln>
          </p:spPr>
        </p:pic>
        <p:pic>
          <p:nvPicPr>
            <p:cNvPr id="19" name="Image 18" descr="Une image contenant texte, diagramme, ligne, croquis&#10;&#10;Le contenu généré par l’IA peut être incorrect.">
              <a:extLst>
                <a:ext uri="{FF2B5EF4-FFF2-40B4-BE49-F238E27FC236}">
                  <a16:creationId xmlns:a16="http://schemas.microsoft.com/office/drawing/2014/main" id="{3F659935-F3B8-2B05-E8BA-824F19DFA4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55506" y="3168033"/>
              <a:ext cx="1533611" cy="1554461"/>
            </a:xfrm>
            <a:prstGeom prst="rect">
              <a:avLst/>
            </a:prstGeom>
            <a:ln>
              <a:solidFill>
                <a:schemeClr val="bg2">
                  <a:lumMod val="25000"/>
                </a:schemeClr>
              </a:solidFill>
            </a:ln>
          </p:spPr>
        </p:pic>
      </p:grpSp>
      <p:sp>
        <p:nvSpPr>
          <p:cNvPr id="23" name="ZoneTexte 22">
            <a:extLst>
              <a:ext uri="{FF2B5EF4-FFF2-40B4-BE49-F238E27FC236}">
                <a16:creationId xmlns:a16="http://schemas.microsoft.com/office/drawing/2014/main" id="{2961350F-630D-8BE8-A2AA-BEEC24C52D97}"/>
              </a:ext>
            </a:extLst>
          </p:cNvPr>
          <p:cNvSpPr txBox="1"/>
          <p:nvPr/>
        </p:nvSpPr>
        <p:spPr>
          <a:xfrm>
            <a:off x="1508250" y="5195173"/>
            <a:ext cx="2155270" cy="369332"/>
          </a:xfrm>
          <a:prstGeom prst="rect">
            <a:avLst/>
          </a:prstGeom>
          <a:noFill/>
        </p:spPr>
        <p:txBody>
          <a:bodyPr wrap="none" rtlCol="0">
            <a:spAutoFit/>
          </a:bodyPr>
          <a:lstStyle/>
          <a:p>
            <a:r>
              <a:rPr lang="fr-CH" dirty="0">
                <a:solidFill>
                  <a:srgbClr val="00B0F0"/>
                </a:solidFill>
              </a:rPr>
              <a:t>(Ogawa et al., 1990)</a:t>
            </a:r>
          </a:p>
        </p:txBody>
      </p:sp>
      <p:sp>
        <p:nvSpPr>
          <p:cNvPr id="24" name="ZoneTexte 23">
            <a:extLst>
              <a:ext uri="{FF2B5EF4-FFF2-40B4-BE49-F238E27FC236}">
                <a16:creationId xmlns:a16="http://schemas.microsoft.com/office/drawing/2014/main" id="{48DFEBDA-4CA6-196A-44A9-AA881762C702}"/>
              </a:ext>
            </a:extLst>
          </p:cNvPr>
          <p:cNvSpPr txBox="1"/>
          <p:nvPr/>
        </p:nvSpPr>
        <p:spPr>
          <a:xfrm>
            <a:off x="6002867" y="5195173"/>
            <a:ext cx="2155270" cy="369332"/>
          </a:xfrm>
          <a:prstGeom prst="rect">
            <a:avLst/>
          </a:prstGeom>
          <a:noFill/>
        </p:spPr>
        <p:txBody>
          <a:bodyPr wrap="none" rtlCol="0">
            <a:spAutoFit/>
          </a:bodyPr>
          <a:lstStyle/>
          <a:p>
            <a:r>
              <a:rPr lang="fr-CH" dirty="0">
                <a:solidFill>
                  <a:srgbClr val="00B0F0"/>
                </a:solidFill>
              </a:rPr>
              <a:t>(Ogawa et al., 1992)</a:t>
            </a:r>
          </a:p>
        </p:txBody>
      </p:sp>
      <p:sp>
        <p:nvSpPr>
          <p:cNvPr id="25" name="ZoneTexte 24">
            <a:extLst>
              <a:ext uri="{FF2B5EF4-FFF2-40B4-BE49-F238E27FC236}">
                <a16:creationId xmlns:a16="http://schemas.microsoft.com/office/drawing/2014/main" id="{7D373A30-E04C-0F50-50EA-6059CCC2B80B}"/>
              </a:ext>
            </a:extLst>
          </p:cNvPr>
          <p:cNvSpPr txBox="1"/>
          <p:nvPr/>
        </p:nvSpPr>
        <p:spPr>
          <a:xfrm>
            <a:off x="9710608" y="5159145"/>
            <a:ext cx="2491388" cy="369332"/>
          </a:xfrm>
          <a:prstGeom prst="rect">
            <a:avLst/>
          </a:prstGeom>
          <a:noFill/>
        </p:spPr>
        <p:txBody>
          <a:bodyPr wrap="none" rtlCol="0">
            <a:spAutoFit/>
          </a:bodyPr>
          <a:lstStyle/>
          <a:p>
            <a:r>
              <a:rPr lang="fr-CH" dirty="0">
                <a:solidFill>
                  <a:srgbClr val="00B0F0"/>
                </a:solidFill>
              </a:rPr>
              <a:t>(</a:t>
            </a:r>
            <a:r>
              <a:rPr lang="fr-CH" dirty="0" err="1">
                <a:solidFill>
                  <a:srgbClr val="00B0F0"/>
                </a:solidFill>
              </a:rPr>
              <a:t>Bandettini</a:t>
            </a:r>
            <a:r>
              <a:rPr lang="fr-CH" dirty="0">
                <a:solidFill>
                  <a:srgbClr val="00B0F0"/>
                </a:solidFill>
              </a:rPr>
              <a:t> et al., 1992)</a:t>
            </a:r>
          </a:p>
        </p:txBody>
      </p:sp>
      <p:pic>
        <p:nvPicPr>
          <p:cNvPr id="30" name="Image 29" descr="Une image contenant Tracé, diagramme, ligne">
            <a:extLst>
              <a:ext uri="{FF2B5EF4-FFF2-40B4-BE49-F238E27FC236}">
                <a16:creationId xmlns:a16="http://schemas.microsoft.com/office/drawing/2014/main" id="{A88A41A2-CCD2-33B5-5887-420F224909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559" y="5655472"/>
            <a:ext cx="5328084" cy="1184271"/>
          </a:xfrm>
          <a:prstGeom prst="rect">
            <a:avLst/>
          </a:prstGeom>
        </p:spPr>
      </p:pic>
      <p:sp>
        <p:nvSpPr>
          <p:cNvPr id="31" name="ZoneTexte 30">
            <a:extLst>
              <a:ext uri="{FF2B5EF4-FFF2-40B4-BE49-F238E27FC236}">
                <a16:creationId xmlns:a16="http://schemas.microsoft.com/office/drawing/2014/main" id="{1D4CD0F8-CD6F-4385-D0B6-E1CE9475FD45}"/>
              </a:ext>
            </a:extLst>
          </p:cNvPr>
          <p:cNvSpPr txBox="1"/>
          <p:nvPr/>
        </p:nvSpPr>
        <p:spPr>
          <a:xfrm>
            <a:off x="6480313" y="6003235"/>
            <a:ext cx="5287666" cy="369332"/>
          </a:xfrm>
          <a:prstGeom prst="rect">
            <a:avLst/>
          </a:prstGeom>
          <a:noFill/>
        </p:spPr>
        <p:txBody>
          <a:bodyPr wrap="none" rtlCol="0">
            <a:spAutoFit/>
          </a:bodyPr>
          <a:lstStyle/>
          <a:p>
            <a:r>
              <a:rPr lang="fr-CH" dirty="0"/>
              <a:t>BOLD </a:t>
            </a:r>
            <a:r>
              <a:rPr lang="fr-CH" dirty="0" err="1"/>
              <a:t>fMRI</a:t>
            </a:r>
            <a:r>
              <a:rPr lang="fr-CH" dirty="0"/>
              <a:t> </a:t>
            </a:r>
            <a:r>
              <a:rPr lang="fr-CH" dirty="0" err="1"/>
              <a:t>is</a:t>
            </a:r>
            <a:r>
              <a:rPr lang="fr-CH" dirty="0"/>
              <a:t>  </a:t>
            </a:r>
            <a:r>
              <a:rPr lang="fr-CH" dirty="0" err="1"/>
              <a:t>anavoidable</a:t>
            </a:r>
            <a:r>
              <a:rPr lang="fr-CH" dirty="0"/>
              <a:t> </a:t>
            </a:r>
            <a:r>
              <a:rPr lang="fr-CH" dirty="0" err="1"/>
              <a:t>nowadays</a:t>
            </a:r>
            <a:r>
              <a:rPr lang="fr-CH" dirty="0"/>
              <a:t> but  </a:t>
            </a:r>
            <a:r>
              <a:rPr lang="fr-CH" dirty="0" err="1"/>
              <a:t>complex</a:t>
            </a:r>
            <a:r>
              <a:rPr lang="fr-CH" dirty="0"/>
              <a:t>! </a:t>
            </a:r>
          </a:p>
        </p:txBody>
      </p:sp>
      <p:cxnSp>
        <p:nvCxnSpPr>
          <p:cNvPr id="33" name="Connecteur droit avec flèche 32">
            <a:extLst>
              <a:ext uri="{FF2B5EF4-FFF2-40B4-BE49-F238E27FC236}">
                <a16:creationId xmlns:a16="http://schemas.microsoft.com/office/drawing/2014/main" id="{4F36A671-CAF6-0A4F-376C-85FD62AE2451}"/>
              </a:ext>
            </a:extLst>
          </p:cNvPr>
          <p:cNvCxnSpPr/>
          <p:nvPr/>
        </p:nvCxnSpPr>
        <p:spPr>
          <a:xfrm flipV="1">
            <a:off x="195943" y="5655472"/>
            <a:ext cx="0" cy="9412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4" name="ZoneTexte 33">
            <a:extLst>
              <a:ext uri="{FF2B5EF4-FFF2-40B4-BE49-F238E27FC236}">
                <a16:creationId xmlns:a16="http://schemas.microsoft.com/office/drawing/2014/main" id="{17A53AD0-FEC2-E481-2D6F-BE89574473B2}"/>
              </a:ext>
            </a:extLst>
          </p:cNvPr>
          <p:cNvSpPr txBox="1"/>
          <p:nvPr/>
        </p:nvSpPr>
        <p:spPr>
          <a:xfrm>
            <a:off x="236689" y="6003235"/>
            <a:ext cx="1415003" cy="369332"/>
          </a:xfrm>
          <a:prstGeom prst="rect">
            <a:avLst/>
          </a:prstGeom>
          <a:noFill/>
        </p:spPr>
        <p:txBody>
          <a:bodyPr wrap="none" rtlCol="0">
            <a:spAutoFit/>
          </a:bodyPr>
          <a:lstStyle/>
          <a:p>
            <a:r>
              <a:rPr lang="fr-CH" i="1" dirty="0"/>
              <a:t>Publications</a:t>
            </a:r>
          </a:p>
        </p:txBody>
      </p:sp>
    </p:spTree>
    <p:extLst>
      <p:ext uri="{BB962C8B-B14F-4D97-AF65-F5344CB8AC3E}">
        <p14:creationId xmlns:p14="http://schemas.microsoft.com/office/powerpoint/2010/main" val="1482684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A394FD39-73CE-8DC9-DDC7-887272C069EB}"/>
              </a:ext>
            </a:extLst>
          </p:cNvPr>
          <p:cNvSpPr>
            <a:spLocks noGrp="1"/>
          </p:cNvSpPr>
          <p:nvPr>
            <p:ph type="title"/>
          </p:nvPr>
        </p:nvSpPr>
        <p:spPr>
          <a:xfrm>
            <a:off x="645064" y="525982"/>
            <a:ext cx="4282983" cy="1200361"/>
          </a:xfrm>
        </p:spPr>
        <p:txBody>
          <a:bodyPr anchor="b">
            <a:normAutofit/>
          </a:bodyPr>
          <a:lstStyle/>
          <a:p>
            <a:r>
              <a:rPr lang="fr-CH" sz="3600" dirty="0" err="1"/>
              <a:t>Parallel</a:t>
            </a:r>
            <a:r>
              <a:rPr lang="fr-CH" sz="3600" dirty="0"/>
              <a:t> Imaging &amp; </a:t>
            </a:r>
            <a:r>
              <a:rPr lang="fr-CH" sz="3600" dirty="0" err="1"/>
              <a:t>Acceleration</a:t>
            </a:r>
            <a:r>
              <a:rPr lang="fr-CH" sz="3600" dirty="0"/>
              <a:t> </a:t>
            </a:r>
            <a:r>
              <a:rPr lang="fr-CH" sz="3600" dirty="0" err="1"/>
              <a:t>factors</a:t>
            </a:r>
            <a:endParaRPr lang="fr-CH" sz="3600" dirty="0"/>
          </a:p>
        </p:txBody>
      </p:sp>
      <p:sp>
        <p:nvSpPr>
          <p:cNvPr id="26" name="Rectangle 2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u contenu 4">
            <a:extLst>
              <a:ext uri="{FF2B5EF4-FFF2-40B4-BE49-F238E27FC236}">
                <a16:creationId xmlns:a16="http://schemas.microsoft.com/office/drawing/2014/main" id="{3624A773-0B49-397A-1365-725793AD3FA3}"/>
              </a:ext>
            </a:extLst>
          </p:cNvPr>
          <p:cNvSpPr>
            <a:spLocks noGrp="1"/>
          </p:cNvSpPr>
          <p:nvPr>
            <p:ph idx="1"/>
          </p:nvPr>
        </p:nvSpPr>
        <p:spPr>
          <a:xfrm>
            <a:off x="645066" y="2031101"/>
            <a:ext cx="4282984" cy="3511943"/>
          </a:xfrm>
        </p:spPr>
        <p:txBody>
          <a:bodyPr anchor="ctr">
            <a:normAutofit/>
          </a:bodyPr>
          <a:lstStyle/>
          <a:p>
            <a:pPr marL="0" indent="0">
              <a:buNone/>
            </a:pPr>
            <a:r>
              <a:rPr lang="en-US" sz="1800"/>
              <a:t>accelerates scan time by using multiple receiver coils. </a:t>
            </a:r>
          </a:p>
          <a:p>
            <a:pPr marL="0" indent="0">
              <a:buNone/>
            </a:pPr>
            <a:r>
              <a:rPr lang="en-US" sz="1800"/>
              <a:t>SENSE and GRAPPA are two widely used reconstruction methods: SENSE operates in image space using coil sensitivity maps, while GRAPPA works in k-space using autocalibration signals.</a:t>
            </a:r>
          </a:p>
          <a:p>
            <a:pPr marL="0" indent="0">
              <a:buNone/>
            </a:pPr>
            <a:endParaRPr lang="fr-CH" sz="1800"/>
          </a:p>
        </p:txBody>
      </p:sp>
      <p:sp>
        <p:nvSpPr>
          <p:cNvPr id="28" name="Rectangle 27">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au 5">
            <a:extLst>
              <a:ext uri="{FF2B5EF4-FFF2-40B4-BE49-F238E27FC236}">
                <a16:creationId xmlns:a16="http://schemas.microsoft.com/office/drawing/2014/main" id="{87FF01DE-22A0-1B77-03CA-493E8EC153E8}"/>
              </a:ext>
            </a:extLst>
          </p:cNvPr>
          <p:cNvGraphicFramePr>
            <a:graphicFrameLocks noGrp="1"/>
          </p:cNvGraphicFramePr>
          <p:nvPr>
            <p:extLst>
              <p:ext uri="{D42A27DB-BD31-4B8C-83A1-F6EECF244321}">
                <p14:modId xmlns:p14="http://schemas.microsoft.com/office/powerpoint/2010/main" val="2851019526"/>
              </p:ext>
            </p:extLst>
          </p:nvPr>
        </p:nvGraphicFramePr>
        <p:xfrm>
          <a:off x="5987738" y="945937"/>
          <a:ext cx="5628020" cy="4733256"/>
        </p:xfrm>
        <a:graphic>
          <a:graphicData uri="http://schemas.openxmlformats.org/drawingml/2006/table">
            <a:tbl>
              <a:tblPr>
                <a:noFill/>
              </a:tblPr>
              <a:tblGrid>
                <a:gridCol w="1958077">
                  <a:extLst>
                    <a:ext uri="{9D8B030D-6E8A-4147-A177-3AD203B41FA5}">
                      <a16:colId xmlns:a16="http://schemas.microsoft.com/office/drawing/2014/main" val="871803098"/>
                    </a:ext>
                  </a:extLst>
                </a:gridCol>
                <a:gridCol w="1812232">
                  <a:extLst>
                    <a:ext uri="{9D8B030D-6E8A-4147-A177-3AD203B41FA5}">
                      <a16:colId xmlns:a16="http://schemas.microsoft.com/office/drawing/2014/main" val="831810793"/>
                    </a:ext>
                  </a:extLst>
                </a:gridCol>
                <a:gridCol w="1857711">
                  <a:extLst>
                    <a:ext uri="{9D8B030D-6E8A-4147-A177-3AD203B41FA5}">
                      <a16:colId xmlns:a16="http://schemas.microsoft.com/office/drawing/2014/main" val="2471210282"/>
                    </a:ext>
                  </a:extLst>
                </a:gridCol>
              </a:tblGrid>
              <a:tr h="547998">
                <a:tc>
                  <a:txBody>
                    <a:bodyPr/>
                    <a:lstStyle/>
                    <a:p>
                      <a:pPr algn="l" fontAlgn="ctr">
                        <a:buNone/>
                      </a:pPr>
                      <a:r>
                        <a:rPr lang="fr-CH" sz="1600" b="0" i="0" u="none" strike="noStrike" err="1">
                          <a:solidFill>
                            <a:schemeClr val="tx1">
                              <a:lumMod val="85000"/>
                              <a:lumOff val="15000"/>
                            </a:schemeClr>
                          </a:solidFill>
                          <a:effectLst/>
                          <a:latin typeface="Arial" panose="020B0604020202020204" pitchFamily="34" charset="0"/>
                        </a:rPr>
                        <a:t>Feature</a:t>
                      </a:r>
                      <a:endParaRPr lang="fr-CH" sz="1600" b="0" i="0" u="none" strike="noStrike">
                        <a:solidFill>
                          <a:schemeClr val="tx1">
                            <a:lumMod val="85000"/>
                            <a:lumOff val="15000"/>
                          </a:schemeClr>
                        </a:solidFill>
                        <a:effectLst/>
                        <a:latin typeface="Arial" panose="020B0604020202020204" pitchFamily="34" charset="0"/>
                      </a:endParaRPr>
                    </a:p>
                  </a:txBody>
                  <a:tcPr marL="225823" marR="135494" marT="135494" marB="135494" anchor="ctr">
                    <a:lnL w="12700" cmpd="sng">
                      <a:noFill/>
                      <a:prstDash val="solid"/>
                    </a:lnL>
                    <a:lnR w="38100" cap="flat" cmpd="sng" algn="ctr">
                      <a:solidFill>
                        <a:srgbClr val="FFFFFF"/>
                      </a:solidFill>
                      <a:prstDash val="solid"/>
                    </a:lnR>
                    <a:lnT w="12700" cmpd="sng">
                      <a:noFill/>
                      <a:prstDash val="solid"/>
                    </a:lnT>
                    <a:lnB w="38100" cap="flat" cmpd="sng" algn="ctr">
                      <a:solidFill>
                        <a:srgbClr val="FFFFFF"/>
                      </a:solidFill>
                      <a:prstDash val="solid"/>
                    </a:lnB>
                    <a:solidFill>
                      <a:srgbClr val="878E8B">
                        <a:alpha val="30196"/>
                      </a:srgbClr>
                    </a:solidFill>
                  </a:tcPr>
                </a:tc>
                <a:tc>
                  <a:txBody>
                    <a:bodyPr/>
                    <a:lstStyle/>
                    <a:p>
                      <a:pPr algn="l" fontAlgn="ctr">
                        <a:buNone/>
                      </a:pPr>
                      <a:r>
                        <a:rPr lang="fr-CH" sz="1600" b="0" i="0" u="none" strike="noStrike">
                          <a:solidFill>
                            <a:schemeClr val="tx1">
                              <a:lumMod val="85000"/>
                              <a:lumOff val="15000"/>
                            </a:schemeClr>
                          </a:solidFill>
                          <a:effectLst/>
                          <a:latin typeface="Arial" panose="020B0604020202020204" pitchFamily="34" charset="0"/>
                        </a:rPr>
                        <a:t>SENSE</a:t>
                      </a:r>
                    </a:p>
                  </a:txBody>
                  <a:tcPr marL="225823" marR="135494" marT="135494" marB="135494" anchor="ctr">
                    <a:lnL w="38100" cap="flat" cmpd="sng" algn="ctr">
                      <a:solidFill>
                        <a:srgbClr val="FFFFFF"/>
                      </a:solidFill>
                      <a:prstDash val="solid"/>
                    </a:lnL>
                    <a:lnR w="38100" cap="flat" cmpd="sng" algn="ctr">
                      <a:solidFill>
                        <a:srgbClr val="FFFFFF"/>
                      </a:solidFill>
                      <a:prstDash val="solid"/>
                    </a:lnR>
                    <a:lnT w="12700" cmpd="sng">
                      <a:noFill/>
                      <a:prstDash val="solid"/>
                    </a:lnT>
                    <a:lnB w="38100" cap="flat" cmpd="sng" algn="ctr">
                      <a:solidFill>
                        <a:srgbClr val="FFFFFF"/>
                      </a:solidFill>
                      <a:prstDash val="solid"/>
                    </a:lnB>
                    <a:solidFill>
                      <a:srgbClr val="878E8B">
                        <a:alpha val="30196"/>
                      </a:srgbClr>
                    </a:solidFill>
                  </a:tcPr>
                </a:tc>
                <a:tc>
                  <a:txBody>
                    <a:bodyPr/>
                    <a:lstStyle/>
                    <a:p>
                      <a:pPr algn="l" fontAlgn="ctr">
                        <a:buNone/>
                      </a:pPr>
                      <a:r>
                        <a:rPr lang="fr-CH" sz="1600" b="0" i="0" u="none" strike="noStrike">
                          <a:solidFill>
                            <a:schemeClr val="tx1">
                              <a:lumMod val="85000"/>
                              <a:lumOff val="15000"/>
                            </a:schemeClr>
                          </a:solidFill>
                          <a:effectLst/>
                          <a:latin typeface="Arial" panose="020B0604020202020204" pitchFamily="34" charset="0"/>
                        </a:rPr>
                        <a:t>GRAPPA</a:t>
                      </a:r>
                    </a:p>
                  </a:txBody>
                  <a:tcPr marL="225823" marR="135494" marT="135494" marB="135494" anchor="ctr">
                    <a:lnL w="38100" cap="flat" cmpd="sng" algn="ctr">
                      <a:solidFill>
                        <a:srgbClr val="FFFFFF"/>
                      </a:solidFill>
                      <a:prstDash val="solid"/>
                    </a:lnL>
                    <a:lnR w="12700" cmpd="sng">
                      <a:noFill/>
                      <a:prstDash val="solid"/>
                    </a:lnR>
                    <a:lnT w="12700" cmpd="sng">
                      <a:no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2147339016"/>
                  </a:ext>
                </a:extLst>
              </a:tr>
              <a:tr h="788876">
                <a:tc>
                  <a:txBody>
                    <a:bodyPr/>
                    <a:lstStyle/>
                    <a:p>
                      <a:pPr algn="l" fontAlgn="ctr">
                        <a:buNone/>
                      </a:pPr>
                      <a:r>
                        <a:rPr lang="fr-CH" sz="1600" b="0" i="0" u="none" strike="noStrike">
                          <a:solidFill>
                            <a:schemeClr val="tx1">
                              <a:lumMod val="85000"/>
                              <a:lumOff val="15000"/>
                            </a:schemeClr>
                          </a:solidFill>
                          <a:effectLst/>
                          <a:latin typeface="Arial" panose="020B0604020202020204" pitchFamily="34" charset="0"/>
                        </a:rPr>
                        <a:t>Reconstruction Domain</a:t>
                      </a:r>
                    </a:p>
                  </a:txBody>
                  <a:tcPr marL="225823" marR="135494" marT="135494" marB="135494" anchor="ctr">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l" fontAlgn="ctr">
                        <a:buNone/>
                      </a:pPr>
                      <a:r>
                        <a:rPr lang="fr-CH" sz="1600" b="0" i="0" u="none" strike="noStrike">
                          <a:solidFill>
                            <a:schemeClr val="tx1">
                              <a:lumMod val="85000"/>
                              <a:lumOff val="15000"/>
                            </a:schemeClr>
                          </a:solidFill>
                          <a:effectLst/>
                          <a:latin typeface="Arial" panose="020B0604020202020204" pitchFamily="34" charset="0"/>
                        </a:rPr>
                        <a:t>Image space</a:t>
                      </a:r>
                    </a:p>
                  </a:txBody>
                  <a:tcPr marL="225823" marR="135494" marT="135494" marB="135494"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l" fontAlgn="ctr">
                        <a:buNone/>
                      </a:pPr>
                      <a:r>
                        <a:rPr lang="fr-CH" sz="1600" b="0" i="0" u="none" strike="noStrike">
                          <a:solidFill>
                            <a:schemeClr val="tx1">
                              <a:lumMod val="85000"/>
                              <a:lumOff val="15000"/>
                            </a:schemeClr>
                          </a:solidFill>
                          <a:effectLst/>
                          <a:latin typeface="Arial" panose="020B0604020202020204" pitchFamily="34" charset="0"/>
                        </a:rPr>
                        <a:t>k-space</a:t>
                      </a:r>
                    </a:p>
                  </a:txBody>
                  <a:tcPr marL="225823" marR="135494" marT="135494" marB="135494" anchor="ctr">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2016035665"/>
                  </a:ext>
                </a:extLst>
              </a:tr>
              <a:tr h="788876">
                <a:tc>
                  <a:txBody>
                    <a:bodyPr/>
                    <a:lstStyle/>
                    <a:p>
                      <a:pPr algn="l" fontAlgn="ctr">
                        <a:buNone/>
                      </a:pPr>
                      <a:r>
                        <a:rPr lang="fr-CH" sz="1600" b="0" i="0" u="none" strike="noStrike">
                          <a:solidFill>
                            <a:schemeClr val="tx1">
                              <a:lumMod val="85000"/>
                              <a:lumOff val="15000"/>
                            </a:schemeClr>
                          </a:solidFill>
                          <a:effectLst/>
                          <a:latin typeface="Arial" panose="020B0604020202020204" pitchFamily="34" charset="0"/>
                        </a:rPr>
                        <a:t>Coil Sensitivity Maps</a:t>
                      </a:r>
                    </a:p>
                  </a:txBody>
                  <a:tcPr marL="225823" marR="135494" marT="135494" marB="135494" anchor="ctr">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l" fontAlgn="ctr">
                        <a:buNone/>
                      </a:pPr>
                      <a:r>
                        <a:rPr lang="fr-CH" sz="1600" b="0" i="0" u="none" strike="noStrike">
                          <a:solidFill>
                            <a:schemeClr val="tx1">
                              <a:lumMod val="85000"/>
                              <a:lumOff val="15000"/>
                            </a:schemeClr>
                          </a:solidFill>
                          <a:effectLst/>
                          <a:latin typeface="Arial" panose="020B0604020202020204" pitchFamily="34" charset="0"/>
                        </a:rPr>
                        <a:t>Required</a:t>
                      </a:r>
                    </a:p>
                  </a:txBody>
                  <a:tcPr marL="225823" marR="135494" marT="135494" marB="135494"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l" fontAlgn="ctr">
                        <a:buNone/>
                      </a:pPr>
                      <a:r>
                        <a:rPr lang="fr-CH" sz="1600" b="0" i="0" u="none" strike="noStrike">
                          <a:solidFill>
                            <a:schemeClr val="tx1">
                              <a:lumMod val="85000"/>
                              <a:lumOff val="15000"/>
                            </a:schemeClr>
                          </a:solidFill>
                          <a:effectLst/>
                          <a:latin typeface="Arial" panose="020B0604020202020204" pitchFamily="34" charset="0"/>
                        </a:rPr>
                        <a:t>Not strictly required</a:t>
                      </a:r>
                    </a:p>
                  </a:txBody>
                  <a:tcPr marL="225823" marR="135494" marT="135494" marB="135494" anchor="ctr">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2105641762"/>
                  </a:ext>
                </a:extLst>
              </a:tr>
              <a:tr h="788876">
                <a:tc>
                  <a:txBody>
                    <a:bodyPr/>
                    <a:lstStyle/>
                    <a:p>
                      <a:pPr algn="l" fontAlgn="ctr">
                        <a:buNone/>
                      </a:pPr>
                      <a:r>
                        <a:rPr lang="fr-CH" sz="1600" b="0" i="0" u="none" strike="noStrike">
                          <a:solidFill>
                            <a:schemeClr val="tx1">
                              <a:lumMod val="85000"/>
                              <a:lumOff val="15000"/>
                            </a:schemeClr>
                          </a:solidFill>
                          <a:effectLst/>
                          <a:latin typeface="Arial" panose="020B0604020202020204" pitchFamily="34" charset="0"/>
                        </a:rPr>
                        <a:t>Robustness to Artifacts</a:t>
                      </a:r>
                    </a:p>
                  </a:txBody>
                  <a:tcPr marL="225823" marR="135494" marT="135494" marB="135494" anchor="ctr">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l" fontAlgn="ctr">
                        <a:buNone/>
                      </a:pPr>
                      <a:r>
                        <a:rPr lang="fr-CH" sz="1600" b="0" i="0" u="none" strike="noStrike">
                          <a:solidFill>
                            <a:schemeClr val="tx1">
                              <a:lumMod val="85000"/>
                              <a:lumOff val="15000"/>
                            </a:schemeClr>
                          </a:solidFill>
                          <a:effectLst/>
                          <a:latin typeface="Arial" panose="020B0604020202020204" pitchFamily="34" charset="0"/>
                        </a:rPr>
                        <a:t>Lower</a:t>
                      </a:r>
                    </a:p>
                  </a:txBody>
                  <a:tcPr marL="225823" marR="135494" marT="135494" marB="135494"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l" fontAlgn="ctr">
                        <a:buNone/>
                      </a:pPr>
                      <a:r>
                        <a:rPr lang="fr-CH" sz="1600" b="0" i="0" u="none" strike="noStrike">
                          <a:solidFill>
                            <a:schemeClr val="tx1">
                              <a:lumMod val="85000"/>
                              <a:lumOff val="15000"/>
                            </a:schemeClr>
                          </a:solidFill>
                          <a:effectLst/>
                          <a:latin typeface="Arial" panose="020B0604020202020204" pitchFamily="34" charset="0"/>
                        </a:rPr>
                        <a:t>Higher</a:t>
                      </a:r>
                    </a:p>
                  </a:txBody>
                  <a:tcPr marL="225823" marR="135494" marT="135494" marB="135494" anchor="ctr">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4091955760"/>
                  </a:ext>
                </a:extLst>
              </a:tr>
              <a:tr h="788876">
                <a:tc>
                  <a:txBody>
                    <a:bodyPr/>
                    <a:lstStyle/>
                    <a:p>
                      <a:pPr algn="l" fontAlgn="ctr">
                        <a:buNone/>
                      </a:pPr>
                      <a:r>
                        <a:rPr lang="fr-CH" sz="1600" b="0" i="0" u="none" strike="noStrike">
                          <a:solidFill>
                            <a:schemeClr val="tx1">
                              <a:lumMod val="85000"/>
                              <a:lumOff val="15000"/>
                            </a:schemeClr>
                          </a:solidFill>
                          <a:effectLst/>
                          <a:latin typeface="Arial" panose="020B0604020202020204" pitchFamily="34" charset="0"/>
                        </a:rPr>
                        <a:t>Common Use Cases</a:t>
                      </a:r>
                    </a:p>
                  </a:txBody>
                  <a:tcPr marL="225823" marR="135494" marT="135494" marB="135494" anchor="ctr">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l" fontAlgn="ctr">
                        <a:buNone/>
                      </a:pPr>
                      <a:r>
                        <a:rPr lang="fr-CH" sz="1600" b="0" i="0" u="none" strike="noStrike">
                          <a:solidFill>
                            <a:schemeClr val="tx1">
                              <a:lumMod val="85000"/>
                              <a:lumOff val="15000"/>
                            </a:schemeClr>
                          </a:solidFill>
                          <a:effectLst/>
                          <a:latin typeface="Arial" panose="020B0604020202020204" pitchFamily="34" charset="0"/>
                        </a:rPr>
                        <a:t>Routine scans, low-field MRI</a:t>
                      </a:r>
                    </a:p>
                  </a:txBody>
                  <a:tcPr marL="225823" marR="135494" marT="135494" marB="135494"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l" fontAlgn="ctr">
                        <a:buNone/>
                      </a:pPr>
                      <a:r>
                        <a:rPr lang="fr-CH" sz="1600" b="0" i="0" u="none" strike="noStrike">
                          <a:solidFill>
                            <a:schemeClr val="tx1">
                              <a:lumMod val="85000"/>
                              <a:lumOff val="15000"/>
                            </a:schemeClr>
                          </a:solidFill>
                          <a:effectLst/>
                          <a:latin typeface="Arial" panose="020B0604020202020204" pitchFamily="34" charset="0"/>
                        </a:rPr>
                        <a:t>EPI, high-field, fMRI</a:t>
                      </a:r>
                    </a:p>
                  </a:txBody>
                  <a:tcPr marL="225823" marR="135494" marT="135494" marB="135494" anchor="ctr">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353670719"/>
                  </a:ext>
                </a:extLst>
              </a:tr>
              <a:tr h="1029754">
                <a:tc>
                  <a:txBody>
                    <a:bodyPr/>
                    <a:lstStyle/>
                    <a:p>
                      <a:pPr algn="l" fontAlgn="ctr">
                        <a:buNone/>
                      </a:pPr>
                      <a:r>
                        <a:rPr lang="fr-CH" sz="1600" b="0" i="0" u="none" strike="noStrike">
                          <a:solidFill>
                            <a:schemeClr val="tx1">
                              <a:lumMod val="85000"/>
                              <a:lumOff val="15000"/>
                            </a:schemeClr>
                          </a:solidFill>
                          <a:effectLst/>
                          <a:latin typeface="Arial" panose="020B0604020202020204" pitchFamily="34" charset="0"/>
                        </a:rPr>
                        <a:t>Vendor Implementations</a:t>
                      </a:r>
                    </a:p>
                  </a:txBody>
                  <a:tcPr marL="225823" marR="135494" marT="135494" marB="135494" anchor="ctr">
                    <a:lnL w="12700" cmpd="sng">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l" fontAlgn="ctr">
                        <a:buNone/>
                      </a:pPr>
                      <a:r>
                        <a:rPr lang="fr-CH" sz="1600" b="0" i="0" u="none" strike="noStrike">
                          <a:solidFill>
                            <a:schemeClr val="tx1">
                              <a:lumMod val="85000"/>
                              <a:lumOff val="15000"/>
                            </a:schemeClr>
                          </a:solidFill>
                          <a:effectLst/>
                          <a:latin typeface="Arial" panose="020B0604020202020204" pitchFamily="34" charset="0"/>
                        </a:rPr>
                        <a:t>Philips (SENSE), GE (ASSET)</a:t>
                      </a:r>
                    </a:p>
                  </a:txBody>
                  <a:tcPr marL="225823" marR="135494" marT="135494" marB="135494"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pPr algn="l" fontAlgn="ctr">
                        <a:buNone/>
                      </a:pPr>
                      <a:r>
                        <a:rPr lang="fr-CH" sz="1600" b="0" i="0" u="none" strike="noStrike">
                          <a:solidFill>
                            <a:schemeClr val="tx1">
                              <a:lumMod val="85000"/>
                              <a:lumOff val="15000"/>
                            </a:schemeClr>
                          </a:solidFill>
                          <a:effectLst/>
                          <a:latin typeface="Arial" panose="020B0604020202020204" pitchFamily="34" charset="0"/>
                        </a:rPr>
                        <a:t>Siemens (GRAPPA), GE (ARC)</a:t>
                      </a:r>
                    </a:p>
                  </a:txBody>
                  <a:tcPr marL="225823" marR="135494" marT="135494" marB="135494" anchor="ctr">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solidFill>
                      <a:srgbClr val="878E8B">
                        <a:alpha val="30196"/>
                      </a:srgbClr>
                    </a:solidFill>
                  </a:tcPr>
                </a:tc>
                <a:extLst>
                  <a:ext uri="{0D108BD9-81ED-4DB2-BD59-A6C34878D82A}">
                    <a16:rowId xmlns:a16="http://schemas.microsoft.com/office/drawing/2014/main" val="65884535"/>
                  </a:ext>
                </a:extLst>
              </a:tr>
            </a:tbl>
          </a:graphicData>
        </a:graphic>
      </p:graphicFrame>
    </p:spTree>
    <p:extLst>
      <p:ext uri="{BB962C8B-B14F-4D97-AF65-F5344CB8AC3E}">
        <p14:creationId xmlns:p14="http://schemas.microsoft.com/office/powerpoint/2010/main" val="2182446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1" name="Straight Connector 1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73D6628-B660-EFFB-530A-ED71DCA52D2B}"/>
              </a:ext>
            </a:extLst>
          </p:cNvPr>
          <p:cNvSpPr>
            <a:spLocks noGrp="1"/>
          </p:cNvSpPr>
          <p:nvPr>
            <p:ph type="title"/>
          </p:nvPr>
        </p:nvSpPr>
        <p:spPr>
          <a:xfrm>
            <a:off x="1524000" y="1584683"/>
            <a:ext cx="9144000" cy="2551829"/>
          </a:xfrm>
        </p:spPr>
        <p:txBody>
          <a:bodyPr vert="horz" lIns="91440" tIns="45720" rIns="91440" bIns="45720" rtlCol="0" anchor="ctr">
            <a:normAutofit/>
          </a:bodyPr>
          <a:lstStyle/>
          <a:p>
            <a:pPr algn="ctr"/>
            <a:r>
              <a:rPr lang="en-US" sz="6600" kern="1200">
                <a:solidFill>
                  <a:schemeClr val="tx1"/>
                </a:solidFill>
                <a:latin typeface="+mj-lt"/>
                <a:ea typeface="+mj-ea"/>
                <a:cs typeface="+mj-cs"/>
              </a:rPr>
              <a:t>Pre-Processing</a:t>
            </a:r>
          </a:p>
        </p:txBody>
      </p:sp>
      <p:sp>
        <p:nvSpPr>
          <p:cNvPr id="3" name="Espace réservé du texte 2">
            <a:extLst>
              <a:ext uri="{FF2B5EF4-FFF2-40B4-BE49-F238E27FC236}">
                <a16:creationId xmlns:a16="http://schemas.microsoft.com/office/drawing/2014/main" id="{E2AB490D-EF2E-EA37-8BE9-D4EF19DA7C5B}"/>
              </a:ext>
            </a:extLst>
          </p:cNvPr>
          <p:cNvSpPr>
            <a:spLocks noGrp="1"/>
          </p:cNvSpPr>
          <p:nvPr>
            <p:ph type="body" idx="1"/>
          </p:nvPr>
        </p:nvSpPr>
        <p:spPr>
          <a:xfrm>
            <a:off x="1524000" y="5160469"/>
            <a:ext cx="9144000" cy="1182135"/>
          </a:xfrm>
        </p:spPr>
        <p:txBody>
          <a:bodyPr vert="horz" lIns="91440" tIns="45720" rIns="91440" bIns="45720" rtlCol="0" anchor="ctr">
            <a:normAutofit/>
          </a:bodyPr>
          <a:lstStyle/>
          <a:p>
            <a:pPr algn="ctr"/>
            <a:endParaRPr lang="en-US" sz="2800" kern="1200">
              <a:solidFill>
                <a:schemeClr val="tx1"/>
              </a:solidFill>
              <a:latin typeface="+mn-lt"/>
              <a:ea typeface="+mn-ea"/>
              <a:cs typeface="+mn-cs"/>
            </a:endParaRPr>
          </a:p>
        </p:txBody>
      </p:sp>
    </p:spTree>
    <p:extLst>
      <p:ext uri="{BB962C8B-B14F-4D97-AF65-F5344CB8AC3E}">
        <p14:creationId xmlns:p14="http://schemas.microsoft.com/office/powerpoint/2010/main" val="33663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ièce auto, horloge">
            <a:extLst>
              <a:ext uri="{FF2B5EF4-FFF2-40B4-BE49-F238E27FC236}">
                <a16:creationId xmlns:a16="http://schemas.microsoft.com/office/drawing/2014/main" id="{A0CC17CE-0EF6-8F67-C759-9F8153C5C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9" y="0"/>
            <a:ext cx="12169082" cy="6858000"/>
          </a:xfrm>
          <a:prstGeom prst="rect">
            <a:avLst/>
          </a:prstGeom>
        </p:spPr>
      </p:pic>
    </p:spTree>
    <p:extLst>
      <p:ext uri="{BB962C8B-B14F-4D97-AF65-F5344CB8AC3E}">
        <p14:creationId xmlns:p14="http://schemas.microsoft.com/office/powerpoint/2010/main" val="1870845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conception">
            <a:extLst>
              <a:ext uri="{FF2B5EF4-FFF2-40B4-BE49-F238E27FC236}">
                <a16:creationId xmlns:a16="http://schemas.microsoft.com/office/drawing/2014/main" id="{5DA2F9BF-A52C-E9F8-8789-3BDE8B7D1588}"/>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sharpenSoften amount="5000"/>
                    </a14:imgEffect>
                    <a14:imgEffect>
                      <a14:brightnessContrast bright="10000"/>
                    </a14:imgEffect>
                  </a14:imgLayer>
                </a14:imgProps>
              </a:ext>
              <a:ext uri="{28A0092B-C50C-407E-A947-70E740481C1C}">
                <a14:useLocalDpi xmlns:a14="http://schemas.microsoft.com/office/drawing/2010/main" val="0"/>
              </a:ext>
            </a:extLst>
          </a:blip>
          <a:srcRect b="1801"/>
          <a:stretch>
            <a:fillRect/>
          </a:stretch>
        </p:blipFill>
        <p:spPr>
          <a:xfrm>
            <a:off x="16440" y="0"/>
            <a:ext cx="12084977" cy="6734432"/>
          </a:xfrm>
          <a:prstGeom prst="rect">
            <a:avLst/>
          </a:prstGeom>
          <a:effectLst>
            <a:glow rad="863600">
              <a:schemeClr val="bg1">
                <a:alpha val="40000"/>
              </a:schemeClr>
            </a:glow>
            <a:outerShdw blurRad="1270000" dist="381000" dir="1260000" algn="ctr" rotWithShape="0">
              <a:srgbClr val="000000"/>
            </a:outerShdw>
          </a:effectLst>
        </p:spPr>
      </p:pic>
    </p:spTree>
    <p:extLst>
      <p:ext uri="{BB962C8B-B14F-4D97-AF65-F5344CB8AC3E}">
        <p14:creationId xmlns:p14="http://schemas.microsoft.com/office/powerpoint/2010/main" val="2660567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a:extLst>
              <a:ext uri="{FF2B5EF4-FFF2-40B4-BE49-F238E27FC236}">
                <a16:creationId xmlns:a16="http://schemas.microsoft.com/office/drawing/2014/main" id="{559DB403-5F2A-2251-4809-64ECFB6C67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376"/>
            <a:ext cx="12192000" cy="6619248"/>
          </a:xfrm>
          <a:prstGeom prst="rect">
            <a:avLst/>
          </a:prstGeom>
        </p:spPr>
      </p:pic>
    </p:spTree>
    <p:extLst>
      <p:ext uri="{BB962C8B-B14F-4D97-AF65-F5344CB8AC3E}">
        <p14:creationId xmlns:p14="http://schemas.microsoft.com/office/powerpoint/2010/main" val="3533507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capture d’écran">
            <a:extLst>
              <a:ext uri="{FF2B5EF4-FFF2-40B4-BE49-F238E27FC236}">
                <a16:creationId xmlns:a16="http://schemas.microsoft.com/office/drawing/2014/main" id="{0E1DAFCC-9C89-A9C7-A4EE-F51556734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39229"/>
          </a:xfrm>
          <a:prstGeom prst="rect">
            <a:avLst/>
          </a:prstGeom>
        </p:spPr>
      </p:pic>
    </p:spTree>
    <p:extLst>
      <p:ext uri="{BB962C8B-B14F-4D97-AF65-F5344CB8AC3E}">
        <p14:creationId xmlns:p14="http://schemas.microsoft.com/office/powerpoint/2010/main" val="2428031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cercle, diagramme">
            <a:extLst>
              <a:ext uri="{FF2B5EF4-FFF2-40B4-BE49-F238E27FC236}">
                <a16:creationId xmlns:a16="http://schemas.microsoft.com/office/drawing/2014/main" id="{904F06B6-7FCC-5E89-128C-3361C31CCC7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b="1974"/>
          <a:stretch>
            <a:fillRect/>
          </a:stretch>
        </p:blipFill>
        <p:spPr>
          <a:xfrm>
            <a:off x="6096000" y="3429000"/>
            <a:ext cx="5903762" cy="3254884"/>
          </a:xfrm>
          <a:prstGeom prst="rect">
            <a:avLst/>
          </a:prstGeom>
        </p:spPr>
      </p:pic>
      <p:pic>
        <p:nvPicPr>
          <p:cNvPr id="7" name="Image 6" descr="Une image contenant texte, capture d’écran, Police, conception">
            <a:extLst>
              <a:ext uri="{FF2B5EF4-FFF2-40B4-BE49-F238E27FC236}">
                <a16:creationId xmlns:a16="http://schemas.microsoft.com/office/drawing/2014/main" id="{FEC329B9-44E5-083A-4ACE-14BE28F789C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37000"/>
                    </a14:imgEffect>
                  </a14:imgLayer>
                </a14:imgProps>
              </a:ext>
              <a:ext uri="{28A0092B-C50C-407E-A947-70E740481C1C}">
                <a14:useLocalDpi xmlns:a14="http://schemas.microsoft.com/office/drawing/2010/main" val="0"/>
              </a:ext>
            </a:extLst>
          </a:blip>
          <a:stretch>
            <a:fillRect/>
          </a:stretch>
        </p:blipFill>
        <p:spPr>
          <a:xfrm>
            <a:off x="86497" y="3736957"/>
            <a:ext cx="5817263" cy="2946927"/>
          </a:xfrm>
          <a:prstGeom prst="rect">
            <a:avLst/>
          </a:prstGeom>
        </p:spPr>
      </p:pic>
      <p:pic>
        <p:nvPicPr>
          <p:cNvPr id="11" name="Image 10" descr="Une image contenant texte, Visage humain, capture d’écran, personne">
            <a:extLst>
              <a:ext uri="{FF2B5EF4-FFF2-40B4-BE49-F238E27FC236}">
                <a16:creationId xmlns:a16="http://schemas.microsoft.com/office/drawing/2014/main" id="{6D43EAA3-6B5C-7458-6142-81EE34CFBAD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7000"/>
                    </a14:imgEffect>
                  </a14:imgLayer>
                </a14:imgProps>
              </a:ext>
              <a:ext uri="{28A0092B-C50C-407E-A947-70E740481C1C}">
                <a14:useLocalDpi xmlns:a14="http://schemas.microsoft.com/office/drawing/2010/main" val="0"/>
              </a:ext>
            </a:extLst>
          </a:blip>
          <a:stretch>
            <a:fillRect/>
          </a:stretch>
        </p:blipFill>
        <p:spPr>
          <a:xfrm>
            <a:off x="-1" y="55580"/>
            <a:ext cx="5903761" cy="2946928"/>
          </a:xfrm>
          <a:prstGeom prst="rect">
            <a:avLst/>
          </a:prstGeom>
        </p:spPr>
      </p:pic>
      <p:pic>
        <p:nvPicPr>
          <p:cNvPr id="15" name="Image 14" descr="Une image contenant texte, capture d’écran, Police, conception">
            <a:extLst>
              <a:ext uri="{FF2B5EF4-FFF2-40B4-BE49-F238E27FC236}">
                <a16:creationId xmlns:a16="http://schemas.microsoft.com/office/drawing/2014/main" id="{A5BFB033-7A4A-71D8-2557-397FBB6F1DF7}"/>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5000" contrast="-54000"/>
                    </a14:imgEffect>
                  </a14:imgLayer>
                </a14:imgProps>
              </a:ext>
              <a:ext uri="{28A0092B-C50C-407E-A947-70E740481C1C}">
                <a14:useLocalDpi xmlns:a14="http://schemas.microsoft.com/office/drawing/2010/main" val="0"/>
              </a:ext>
            </a:extLst>
          </a:blip>
          <a:srcRect b="14058"/>
          <a:stretch>
            <a:fillRect/>
          </a:stretch>
        </p:blipFill>
        <p:spPr>
          <a:xfrm>
            <a:off x="6096000" y="55579"/>
            <a:ext cx="5903762" cy="2946928"/>
          </a:xfrm>
          <a:prstGeom prst="rect">
            <a:avLst/>
          </a:prstGeom>
        </p:spPr>
      </p:pic>
    </p:spTree>
    <p:extLst>
      <p:ext uri="{BB962C8B-B14F-4D97-AF65-F5344CB8AC3E}">
        <p14:creationId xmlns:p14="http://schemas.microsoft.com/office/powerpoint/2010/main" val="1807552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texte, capture d’écran&#10;&#10;Le contenu généré par l’IA peut être incorrect.">
            <a:extLst>
              <a:ext uri="{FF2B5EF4-FFF2-40B4-BE49-F238E27FC236}">
                <a16:creationId xmlns:a16="http://schemas.microsoft.com/office/drawing/2014/main" id="{4E6D1FEA-5DCD-FC94-0A48-F4F57A578530}"/>
              </a:ext>
            </a:extLst>
          </p:cNvPr>
          <p:cNvPicPr>
            <a:picLocks noChangeAspect="1"/>
          </p:cNvPicPr>
          <p:nvPr/>
        </p:nvPicPr>
        <p:blipFill>
          <a:blip r:embed="rId2">
            <a:extLst>
              <a:ext uri="{28A0092B-C50C-407E-A947-70E740481C1C}">
                <a14:useLocalDpi xmlns:a14="http://schemas.microsoft.com/office/drawing/2010/main" val="0"/>
              </a:ext>
            </a:extLst>
          </a:blip>
          <a:srcRect l="9158" r="9493" b="-1"/>
          <a:stretch>
            <a:fillRect/>
          </a:stretch>
        </p:blipFill>
        <p:spPr>
          <a:xfrm>
            <a:off x="20" y="1282"/>
            <a:ext cx="12191980" cy="6856718"/>
          </a:xfrm>
          <a:prstGeom prst="rect">
            <a:avLst/>
          </a:prstGeom>
        </p:spPr>
      </p:pic>
    </p:spTree>
    <p:extLst>
      <p:ext uri="{BB962C8B-B14F-4D97-AF65-F5344CB8AC3E}">
        <p14:creationId xmlns:p14="http://schemas.microsoft.com/office/powerpoint/2010/main" val="1320465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capture d’écran, texte, horloge, cercle&#10;&#10;Le contenu généré par l’IA peut être incorrect.">
            <a:extLst>
              <a:ext uri="{FF2B5EF4-FFF2-40B4-BE49-F238E27FC236}">
                <a16:creationId xmlns:a16="http://schemas.microsoft.com/office/drawing/2014/main" id="{7B11149B-89AF-C59A-D60E-5E55A9FFAD70}"/>
              </a:ext>
            </a:extLst>
          </p:cNvPr>
          <p:cNvPicPr>
            <a:picLocks noChangeAspect="1"/>
          </p:cNvPicPr>
          <p:nvPr/>
        </p:nvPicPr>
        <p:blipFill>
          <a:blip r:embed="rId2">
            <a:extLst>
              <a:ext uri="{28A0092B-C50C-407E-A947-70E740481C1C}">
                <a14:useLocalDpi xmlns:a14="http://schemas.microsoft.com/office/drawing/2010/main" val="0"/>
              </a:ext>
            </a:extLst>
          </a:blip>
          <a:srcRect r="3672"/>
          <a:stretch>
            <a:fillRect/>
          </a:stretch>
        </p:blipFill>
        <p:spPr>
          <a:xfrm>
            <a:off x="20" y="10"/>
            <a:ext cx="12191980" cy="6866290"/>
          </a:xfrm>
          <a:prstGeom prst="rect">
            <a:avLst/>
          </a:prstGeom>
        </p:spPr>
      </p:pic>
    </p:spTree>
    <p:extLst>
      <p:ext uri="{BB962C8B-B14F-4D97-AF65-F5344CB8AC3E}">
        <p14:creationId xmlns:p14="http://schemas.microsoft.com/office/powerpoint/2010/main" val="202217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diagramme, conception&#10;&#10;Le contenu généré par l’IA peut être incorrect.">
            <a:extLst>
              <a:ext uri="{FF2B5EF4-FFF2-40B4-BE49-F238E27FC236}">
                <a16:creationId xmlns:a16="http://schemas.microsoft.com/office/drawing/2014/main" id="{8239993C-72FD-F62C-B31C-D248444C8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593"/>
            <a:ext cx="12192000" cy="6722813"/>
          </a:xfrm>
          <a:prstGeom prst="rect">
            <a:avLst/>
          </a:prstGeom>
        </p:spPr>
      </p:pic>
    </p:spTree>
    <p:extLst>
      <p:ext uri="{BB962C8B-B14F-4D97-AF65-F5344CB8AC3E}">
        <p14:creationId xmlns:p14="http://schemas.microsoft.com/office/powerpoint/2010/main" val="1371661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2B22826-5B05-2214-663E-880112B6445C}"/>
              </a:ext>
            </a:extLst>
          </p:cNvPr>
          <p:cNvSpPr>
            <a:spLocks noGrp="1"/>
          </p:cNvSpPr>
          <p:nvPr>
            <p:ph type="title"/>
          </p:nvPr>
        </p:nvSpPr>
        <p:spPr/>
        <p:txBody>
          <a:bodyPr>
            <a:normAutofit/>
          </a:bodyPr>
          <a:lstStyle/>
          <a:p>
            <a:r>
              <a:rPr lang="fr-CH" sz="3600" dirty="0" err="1"/>
              <a:t>Overview</a:t>
            </a:r>
            <a:r>
              <a:rPr lang="fr-CH" sz="3600" dirty="0"/>
              <a:t> of Topics</a:t>
            </a:r>
          </a:p>
        </p:txBody>
      </p:sp>
      <p:sp>
        <p:nvSpPr>
          <p:cNvPr id="6" name="Rectangle 1">
            <a:extLst>
              <a:ext uri="{FF2B5EF4-FFF2-40B4-BE49-F238E27FC236}">
                <a16:creationId xmlns:a16="http://schemas.microsoft.com/office/drawing/2014/main" id="{F3FD9721-3C13-39ED-EA4E-26E492C0FADA}"/>
              </a:ext>
            </a:extLst>
          </p:cNvPr>
          <p:cNvSpPr>
            <a:spLocks noGrp="1" noChangeArrowheads="1"/>
          </p:cNvSpPr>
          <p:nvPr>
            <p:ph idx="1"/>
          </p:nvPr>
        </p:nvSpPr>
        <p:spPr bwMode="auto">
          <a:xfrm>
            <a:off x="965381" y="1760109"/>
            <a:ext cx="6112571" cy="412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250000"/>
              </a:lnSpc>
              <a:spcBef>
                <a:spcPct val="0"/>
              </a:spcBef>
              <a:spcAft>
                <a:spcPct val="0"/>
              </a:spcAft>
              <a:buClrTx/>
              <a:buSzTx/>
              <a:buFontTx/>
              <a:buChar char="•"/>
              <a:tabLst/>
            </a:pPr>
            <a:r>
              <a:rPr kumimoji="0" lang="fr-FR" altLang="fr-FR" sz="1800" b="0" i="0" u="none" strike="noStrike" cap="none" normalizeH="0" baseline="0" dirty="0" err="1">
                <a:ln>
                  <a:noFill/>
                </a:ln>
                <a:solidFill>
                  <a:schemeClr val="tx1"/>
                </a:solidFill>
                <a:effectLst/>
                <a:latin typeface="Arial" panose="020B0604020202020204" pitchFamily="34" charset="0"/>
              </a:rPr>
              <a:t>Understand</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what</a:t>
            </a:r>
            <a:r>
              <a:rPr kumimoji="0" lang="fr-FR" altLang="fr-FR" sz="1800" b="0" i="0" u="none" strike="noStrike" cap="none" normalizeH="0" baseline="0" dirty="0">
                <a:ln>
                  <a:noFill/>
                </a:ln>
                <a:solidFill>
                  <a:schemeClr val="tx1"/>
                </a:solidFill>
                <a:effectLst/>
                <a:latin typeface="Arial" panose="020B0604020202020204" pitchFamily="34" charset="0"/>
              </a:rPr>
              <a:t> BOLD </a:t>
            </a:r>
            <a:r>
              <a:rPr kumimoji="0" lang="fr-FR" altLang="fr-FR" sz="1800" b="0" i="0" u="none" strike="noStrike" cap="none" normalizeH="0" baseline="0" dirty="0" err="1">
                <a:ln>
                  <a:noFill/>
                </a:ln>
                <a:solidFill>
                  <a:schemeClr val="tx1"/>
                </a:solidFill>
                <a:effectLst/>
                <a:latin typeface="Arial" panose="020B0604020202020204" pitchFamily="34" charset="0"/>
              </a:rPr>
              <a:t>fMRI</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measures</a:t>
            </a: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250000"/>
              </a:lnSpc>
              <a:spcBef>
                <a:spcPct val="0"/>
              </a:spcBef>
              <a:spcAft>
                <a:spcPct val="0"/>
              </a:spcAft>
              <a:buClrTx/>
              <a:buSzTx/>
              <a:buFontTx/>
              <a:buChar char="•"/>
              <a:tabLst/>
            </a:pPr>
            <a:r>
              <a:rPr kumimoji="0" lang="fr-FR" altLang="fr-FR" sz="1800" b="0" i="0" u="none" strike="noStrike" cap="none" normalizeH="0" baseline="0" dirty="0" err="1">
                <a:ln>
                  <a:noFill/>
                </a:ln>
                <a:solidFill>
                  <a:schemeClr val="tx1"/>
                </a:solidFill>
                <a:effectLst/>
                <a:latin typeface="Arial" panose="020B0604020202020204" pitchFamily="34" charset="0"/>
              </a:rPr>
              <a:t>Learn</a:t>
            </a:r>
            <a:r>
              <a:rPr kumimoji="0" lang="fr-FR" altLang="fr-FR" sz="1800" b="0" i="0" u="none" strike="noStrike" cap="none" normalizeH="0" baseline="0" dirty="0">
                <a:ln>
                  <a:noFill/>
                </a:ln>
                <a:solidFill>
                  <a:schemeClr val="tx1"/>
                </a:solidFill>
                <a:effectLst/>
                <a:latin typeface="Arial" panose="020B0604020202020204" pitchFamily="34" charset="0"/>
              </a:rPr>
              <a:t> how BOLD </a:t>
            </a:r>
            <a:r>
              <a:rPr kumimoji="0" lang="fr-FR" altLang="fr-FR" sz="1800" b="0" i="0" u="none" strike="noStrike" cap="none" normalizeH="0" baseline="0" dirty="0" err="1">
                <a:ln>
                  <a:noFill/>
                </a:ln>
                <a:solidFill>
                  <a:schemeClr val="tx1"/>
                </a:solidFill>
                <a:effectLst/>
                <a:latin typeface="Arial" panose="020B0604020202020204" pitchFamily="34" charset="0"/>
              </a:rPr>
              <a:t>responses</a:t>
            </a:r>
            <a:r>
              <a:rPr kumimoji="0" lang="fr-FR" altLang="fr-FR" sz="1800" b="0" i="0" u="none" strike="noStrike" cap="none" normalizeH="0" baseline="0" dirty="0">
                <a:ln>
                  <a:noFill/>
                </a:ln>
                <a:solidFill>
                  <a:schemeClr val="tx1"/>
                </a:solidFill>
                <a:effectLst/>
                <a:latin typeface="Arial" panose="020B0604020202020204" pitchFamily="34" charset="0"/>
              </a:rPr>
              <a:t> relate to neural </a:t>
            </a:r>
            <a:r>
              <a:rPr kumimoji="0" lang="fr-FR" altLang="fr-FR" sz="1800" b="0" i="0" u="none" strike="noStrike" cap="none" normalizeH="0" baseline="0" dirty="0" err="1">
                <a:ln>
                  <a:noFill/>
                </a:ln>
                <a:solidFill>
                  <a:schemeClr val="tx1"/>
                </a:solidFill>
                <a:effectLst/>
                <a:latin typeface="Arial" panose="020B0604020202020204" pitchFamily="34" charset="0"/>
              </a:rPr>
              <a:t>activity</a:t>
            </a: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250000"/>
              </a:lnSpc>
              <a:spcBef>
                <a:spcPct val="0"/>
              </a:spcBef>
              <a:spcAft>
                <a:spcPct val="0"/>
              </a:spcAft>
              <a:buClrTx/>
              <a:buSzTx/>
              <a:buFontTx/>
              <a:buChar char="•"/>
              <a:tabLst/>
            </a:pPr>
            <a:r>
              <a:rPr kumimoji="0" lang="fr-FR" altLang="fr-FR" sz="1800" b="0" i="0" u="none" strike="noStrike" cap="none" normalizeH="0" baseline="0" dirty="0" err="1">
                <a:ln>
                  <a:noFill/>
                </a:ln>
                <a:solidFill>
                  <a:schemeClr val="tx1"/>
                </a:solidFill>
                <a:effectLst/>
                <a:latin typeface="Arial" panose="020B0604020202020204" pitchFamily="34" charset="0"/>
              </a:rPr>
              <a:t>Recognize</a:t>
            </a:r>
            <a:r>
              <a:rPr kumimoji="0" lang="fr-FR" altLang="fr-FR" sz="1800" b="0" i="0" u="none" strike="noStrike" cap="none" normalizeH="0" baseline="0" dirty="0">
                <a:ln>
                  <a:noFill/>
                </a:ln>
                <a:solidFill>
                  <a:schemeClr val="tx1"/>
                </a:solidFill>
                <a:effectLst/>
                <a:latin typeface="Arial" panose="020B0604020202020204" pitchFamily="34" charset="0"/>
              </a:rPr>
              <a:t> spatial and temporal </a:t>
            </a:r>
            <a:r>
              <a:rPr kumimoji="0" lang="fr-FR" altLang="fr-FR" sz="1800" b="0" i="0" u="none" strike="noStrike" cap="none" normalizeH="0" baseline="0" dirty="0" err="1">
                <a:ln>
                  <a:noFill/>
                </a:ln>
                <a:solidFill>
                  <a:schemeClr val="tx1"/>
                </a:solidFill>
                <a:effectLst/>
                <a:latin typeface="Arial" panose="020B0604020202020204" pitchFamily="34" charset="0"/>
              </a:rPr>
              <a:t>resolution</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considerations</a:t>
            </a: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250000"/>
              </a:lnSpc>
              <a:spcBef>
                <a:spcPct val="0"/>
              </a:spcBef>
              <a:spcAft>
                <a:spcPct val="0"/>
              </a:spcAft>
              <a:buClrTx/>
              <a:buSzTx/>
              <a:buFontTx/>
              <a:buChar char="•"/>
              <a:tabLst/>
            </a:pPr>
            <a:r>
              <a:rPr kumimoji="0" lang="fr-FR" altLang="fr-FR" sz="1800" b="0" i="0" u="none" strike="noStrike" cap="none" normalizeH="0" baseline="0" dirty="0" err="1">
                <a:ln>
                  <a:noFill/>
                </a:ln>
                <a:solidFill>
                  <a:schemeClr val="tx1"/>
                </a:solidFill>
                <a:effectLst/>
                <a:latin typeface="Arial" panose="020B0604020202020204" pitchFamily="34" charset="0"/>
              </a:rPr>
              <a:t>Understand</a:t>
            </a:r>
            <a:r>
              <a:rPr kumimoji="0" lang="fr-FR" altLang="fr-FR" sz="1800" b="0" i="0" u="none" strike="noStrike" cap="none" normalizeH="0" baseline="0" dirty="0">
                <a:ln>
                  <a:noFill/>
                </a:ln>
                <a:solidFill>
                  <a:schemeClr val="tx1"/>
                </a:solidFill>
                <a:effectLst/>
                <a:latin typeface="Arial" panose="020B0604020202020204" pitchFamily="34" charset="0"/>
              </a:rPr>
              <a:t> multiple </a:t>
            </a:r>
            <a:r>
              <a:rPr kumimoji="0" lang="fr-FR" altLang="fr-FR" sz="1800" b="0" i="0" u="none" strike="noStrike" cap="none" normalizeH="0" baseline="0" dirty="0" err="1">
                <a:ln>
                  <a:noFill/>
                </a:ln>
                <a:solidFill>
                  <a:schemeClr val="tx1"/>
                </a:solidFill>
                <a:effectLst/>
                <a:latin typeface="Arial" panose="020B0604020202020204" pitchFamily="34" charset="0"/>
              </a:rPr>
              <a:t>comparisons</a:t>
            </a:r>
            <a:r>
              <a:rPr kumimoji="0" lang="fr-FR" altLang="fr-FR" sz="1800" b="0" i="0" u="none" strike="noStrike" cap="none" normalizeH="0" baseline="0" dirty="0">
                <a:ln>
                  <a:noFill/>
                </a:ln>
                <a:solidFill>
                  <a:schemeClr val="tx1"/>
                </a:solidFill>
                <a:effectLst/>
                <a:latin typeface="Arial" panose="020B0604020202020204" pitchFamily="34" charset="0"/>
              </a:rPr>
              <a:t> in </a:t>
            </a:r>
            <a:r>
              <a:rPr kumimoji="0" lang="fr-FR" altLang="fr-FR" sz="1800" b="0" i="0" u="none" strike="noStrike" cap="none" normalizeH="0" baseline="0" dirty="0" err="1">
                <a:ln>
                  <a:noFill/>
                </a:ln>
                <a:solidFill>
                  <a:schemeClr val="tx1"/>
                </a:solidFill>
                <a:effectLst/>
                <a:latin typeface="Arial" panose="020B0604020202020204" pitchFamily="34" charset="0"/>
              </a:rPr>
              <a:t>fMRI</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analysis</a:t>
            </a: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indent="0" algn="just" eaLnBrk="0" fontAlgn="base" hangingPunct="0">
              <a:lnSpc>
                <a:spcPct val="250000"/>
              </a:lnSpc>
              <a:spcBef>
                <a:spcPct val="0"/>
              </a:spcBef>
              <a:spcAft>
                <a:spcPct val="0"/>
              </a:spcAft>
              <a:buFontTx/>
              <a:buChar char="•"/>
            </a:pPr>
            <a:r>
              <a:rPr lang="fr-FR" altLang="fr-FR" sz="1800" dirty="0">
                <a:latin typeface="Arial" panose="020B0604020202020204" pitchFamily="34" charset="0"/>
              </a:rPr>
              <a:t>Explore ultra-high </a:t>
            </a:r>
            <a:r>
              <a:rPr lang="fr-FR" altLang="fr-FR" sz="1800" dirty="0" err="1">
                <a:latin typeface="Arial" panose="020B0604020202020204" pitchFamily="34" charset="0"/>
              </a:rPr>
              <a:t>field</a:t>
            </a:r>
            <a:r>
              <a:rPr lang="fr-FR" altLang="fr-FR" sz="1800" dirty="0">
                <a:latin typeface="Arial" panose="020B0604020202020204" pitchFamily="34" charset="0"/>
              </a:rPr>
              <a:t> </a:t>
            </a:r>
            <a:r>
              <a:rPr lang="fr-FR" altLang="fr-FR" sz="1800" dirty="0" err="1">
                <a:latin typeface="Arial" panose="020B0604020202020204" pitchFamily="34" charset="0"/>
              </a:rPr>
              <a:t>benefits</a:t>
            </a:r>
            <a:r>
              <a:rPr lang="fr-FR" altLang="fr-FR" sz="1800" dirty="0">
                <a:latin typeface="Arial" panose="020B0604020202020204" pitchFamily="34" charset="0"/>
              </a:rPr>
              <a:t>/drawbacks</a:t>
            </a:r>
          </a:p>
          <a:p>
            <a:pPr marL="0" marR="0" lvl="0" indent="0" algn="just" defTabSz="914400" rtl="0" eaLnBrk="0" fontAlgn="base" latinLnBrk="0" hangingPunct="0">
              <a:lnSpc>
                <a:spcPct val="250000"/>
              </a:lnSpc>
              <a:spcBef>
                <a:spcPct val="0"/>
              </a:spcBef>
              <a:spcAft>
                <a:spcPct val="0"/>
              </a:spcAft>
              <a:buClrTx/>
              <a:buSz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67054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diagramme&#10;&#10;Le contenu généré par l’IA peut être incorrect.">
            <a:extLst>
              <a:ext uri="{FF2B5EF4-FFF2-40B4-BE49-F238E27FC236}">
                <a16:creationId xmlns:a16="http://schemas.microsoft.com/office/drawing/2014/main" id="{BCE66843-2000-FA00-ABB6-E85E9EDA7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43"/>
            <a:ext cx="12192000" cy="6798513"/>
          </a:xfrm>
          <a:prstGeom prst="rect">
            <a:avLst/>
          </a:prstGeom>
        </p:spPr>
      </p:pic>
    </p:spTree>
    <p:extLst>
      <p:ext uri="{BB962C8B-B14F-4D97-AF65-F5344CB8AC3E}">
        <p14:creationId xmlns:p14="http://schemas.microsoft.com/office/powerpoint/2010/main" val="1356827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film radiographique&#10;&#10;Le contenu généré par l’IA peut être incorrect.">
            <a:extLst>
              <a:ext uri="{FF2B5EF4-FFF2-40B4-BE49-F238E27FC236}">
                <a16:creationId xmlns:a16="http://schemas.microsoft.com/office/drawing/2014/main" id="{086BBFD8-E98D-FE97-E4FB-D55443276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8447"/>
            <a:ext cx="12192000" cy="6541105"/>
          </a:xfrm>
          <a:prstGeom prst="rect">
            <a:avLst/>
          </a:prstGeom>
        </p:spPr>
      </p:pic>
    </p:spTree>
    <p:extLst>
      <p:ext uri="{BB962C8B-B14F-4D97-AF65-F5344CB8AC3E}">
        <p14:creationId xmlns:p14="http://schemas.microsoft.com/office/powerpoint/2010/main" val="1002456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diagramme, conception&#10;&#10;Le contenu généré par l’IA peut être incorrect.">
            <a:extLst>
              <a:ext uri="{FF2B5EF4-FFF2-40B4-BE49-F238E27FC236}">
                <a16:creationId xmlns:a16="http://schemas.microsoft.com/office/drawing/2014/main" id="{6ADC1022-7749-CD0C-8D94-08DC802F3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53"/>
            <a:ext cx="12192000" cy="6839094"/>
          </a:xfrm>
          <a:prstGeom prst="rect">
            <a:avLst/>
          </a:prstGeom>
        </p:spPr>
      </p:pic>
    </p:spTree>
    <p:extLst>
      <p:ext uri="{BB962C8B-B14F-4D97-AF65-F5344CB8AC3E}">
        <p14:creationId xmlns:p14="http://schemas.microsoft.com/office/powerpoint/2010/main" val="1076145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graphisme, Graphique&#10;&#10;Le contenu généré par l’IA peut être incorrect.">
            <a:extLst>
              <a:ext uri="{FF2B5EF4-FFF2-40B4-BE49-F238E27FC236}">
                <a16:creationId xmlns:a16="http://schemas.microsoft.com/office/drawing/2014/main" id="{696DCA01-0512-0A05-8C1A-0DB2FA5AA625}"/>
              </a:ext>
            </a:extLst>
          </p:cNvPr>
          <p:cNvPicPr>
            <a:picLocks noChangeAspect="1"/>
          </p:cNvPicPr>
          <p:nvPr/>
        </p:nvPicPr>
        <p:blipFill>
          <a:blip r:embed="rId2">
            <a:extLst>
              <a:ext uri="{28A0092B-C50C-407E-A947-70E740481C1C}">
                <a14:useLocalDpi xmlns:a14="http://schemas.microsoft.com/office/drawing/2010/main" val="0"/>
              </a:ext>
            </a:extLst>
          </a:blip>
          <a:srcRect b="3915"/>
          <a:stretch>
            <a:fillRect/>
          </a:stretch>
        </p:blipFill>
        <p:spPr>
          <a:xfrm>
            <a:off x="46600" y="0"/>
            <a:ext cx="12098800" cy="6589486"/>
          </a:xfrm>
          <a:prstGeom prst="rect">
            <a:avLst/>
          </a:prstGeom>
        </p:spPr>
      </p:pic>
    </p:spTree>
    <p:extLst>
      <p:ext uri="{BB962C8B-B14F-4D97-AF65-F5344CB8AC3E}">
        <p14:creationId xmlns:p14="http://schemas.microsoft.com/office/powerpoint/2010/main" val="1213283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Imagerie médicale, radiologie&#10;&#10;Le contenu généré par l’IA peut être incorrect.">
            <a:extLst>
              <a:ext uri="{FF2B5EF4-FFF2-40B4-BE49-F238E27FC236}">
                <a16:creationId xmlns:a16="http://schemas.microsoft.com/office/drawing/2014/main" id="{4E5818AE-6BE6-6C05-D159-D8941704C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711"/>
            <a:ext cx="12192000" cy="6788578"/>
          </a:xfrm>
          <a:prstGeom prst="rect">
            <a:avLst/>
          </a:prstGeom>
        </p:spPr>
      </p:pic>
    </p:spTree>
    <p:extLst>
      <p:ext uri="{BB962C8B-B14F-4D97-AF65-F5344CB8AC3E}">
        <p14:creationId xmlns:p14="http://schemas.microsoft.com/office/powerpoint/2010/main" val="1447098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apture d’écran&#10;&#10;Le contenu généré par l’IA peut être incorrect.">
            <a:extLst>
              <a:ext uri="{FF2B5EF4-FFF2-40B4-BE49-F238E27FC236}">
                <a16:creationId xmlns:a16="http://schemas.microsoft.com/office/drawing/2014/main" id="{B6F4CAB6-DB49-6F12-DBAB-7E7930DCE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909"/>
            <a:ext cx="12192000" cy="6586181"/>
          </a:xfrm>
          <a:prstGeom prst="rect">
            <a:avLst/>
          </a:prstGeom>
        </p:spPr>
      </p:pic>
    </p:spTree>
    <p:extLst>
      <p:ext uri="{BB962C8B-B14F-4D97-AF65-F5344CB8AC3E}">
        <p14:creationId xmlns:p14="http://schemas.microsoft.com/office/powerpoint/2010/main" val="114705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conception&#10;&#10;Le contenu généré par l’IA peut être incorrect.">
            <a:extLst>
              <a:ext uri="{FF2B5EF4-FFF2-40B4-BE49-F238E27FC236}">
                <a16:creationId xmlns:a16="http://schemas.microsoft.com/office/drawing/2014/main" id="{4A82C078-AB8A-E25D-F4B3-08A17FE61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927"/>
            <a:ext cx="12192000" cy="6442145"/>
          </a:xfrm>
          <a:prstGeom prst="rect">
            <a:avLst/>
          </a:prstGeom>
        </p:spPr>
      </p:pic>
    </p:spTree>
    <p:extLst>
      <p:ext uri="{BB962C8B-B14F-4D97-AF65-F5344CB8AC3E}">
        <p14:creationId xmlns:p14="http://schemas.microsoft.com/office/powerpoint/2010/main" val="1863524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1" name="Rectangle 10">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texte, capture d’écran, Police&#10;&#10;Le contenu généré par l’IA peut être incorrect.">
            <a:extLst>
              <a:ext uri="{FF2B5EF4-FFF2-40B4-BE49-F238E27FC236}">
                <a16:creationId xmlns:a16="http://schemas.microsoft.com/office/drawing/2014/main" id="{A50AEEDC-290D-8353-E31A-E939689BB215}"/>
              </a:ext>
            </a:extLst>
          </p:cNvPr>
          <p:cNvPicPr>
            <a:picLocks noChangeAspect="1"/>
          </p:cNvPicPr>
          <p:nvPr/>
        </p:nvPicPr>
        <p:blipFill>
          <a:blip r:embed="rId2">
            <a:extLst>
              <a:ext uri="{28A0092B-C50C-407E-A947-70E740481C1C}">
                <a14:useLocalDpi xmlns:a14="http://schemas.microsoft.com/office/drawing/2010/main" val="0"/>
              </a:ext>
            </a:extLst>
          </a:blip>
          <a:srcRect r="14035"/>
          <a:stretch>
            <a:fillRect/>
          </a:stretch>
        </p:blipFill>
        <p:spPr>
          <a:xfrm>
            <a:off x="838200" y="704765"/>
            <a:ext cx="10628376" cy="5440003"/>
          </a:xfrm>
          <a:prstGeom prst="rect">
            <a:avLst/>
          </a:prstGeom>
        </p:spPr>
      </p:pic>
    </p:spTree>
    <p:extLst>
      <p:ext uri="{BB962C8B-B14F-4D97-AF65-F5344CB8AC3E}">
        <p14:creationId xmlns:p14="http://schemas.microsoft.com/office/powerpoint/2010/main" val="3301632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3">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descr="Une image contenant texte, capture d’écran, Police, Graphique&#10;&#10;Le contenu généré par l’IA peut être incorrect.">
            <a:extLst>
              <a:ext uri="{FF2B5EF4-FFF2-40B4-BE49-F238E27FC236}">
                <a16:creationId xmlns:a16="http://schemas.microsoft.com/office/drawing/2014/main" id="{AC5562DF-E8D6-98CA-D0FD-4A7659947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164" y="1978743"/>
            <a:ext cx="6249052" cy="2858940"/>
          </a:xfrm>
          <a:prstGeom prst="rect">
            <a:avLst/>
          </a:prstGeom>
        </p:spPr>
      </p:pic>
      <p:pic>
        <p:nvPicPr>
          <p:cNvPr id="5" name="Image 4" descr="Une image contenant texte, capture d’écran, diagramme, ligne&#10;&#10;Le contenu généré par l’IA peut être incorrect.">
            <a:extLst>
              <a:ext uri="{FF2B5EF4-FFF2-40B4-BE49-F238E27FC236}">
                <a16:creationId xmlns:a16="http://schemas.microsoft.com/office/drawing/2014/main" id="{1BA0C5AA-B258-5D82-74EE-FA482B37A4C6}"/>
              </a:ext>
            </a:extLst>
          </p:cNvPr>
          <p:cNvPicPr>
            <a:picLocks noChangeAspect="1"/>
          </p:cNvPicPr>
          <p:nvPr/>
        </p:nvPicPr>
        <p:blipFill>
          <a:blip r:embed="rId3">
            <a:alphaModFix amt="62000"/>
            <a:extLst>
              <a:ext uri="{BEBA8EAE-BF5A-486C-A8C5-ECC9F3942E4B}">
                <a14:imgProps xmlns:a14="http://schemas.microsoft.com/office/drawing/2010/main">
                  <a14:imgLayer r:embed="rId4">
                    <a14:imgEffect>
                      <a14:sharpenSoften amount="39000"/>
                    </a14:imgEffect>
                    <a14:imgEffect>
                      <a14:saturation sat="57000"/>
                    </a14:imgEffect>
                    <a14:imgEffect>
                      <a14:brightnessContrast bright="9000" contrast="1000"/>
                    </a14:imgEffect>
                  </a14:imgLayer>
                </a14:imgProps>
              </a:ext>
              <a:ext uri="{28A0092B-C50C-407E-A947-70E740481C1C}">
                <a14:useLocalDpi xmlns:a14="http://schemas.microsoft.com/office/drawing/2010/main" val="0"/>
              </a:ext>
            </a:extLst>
          </a:blip>
          <a:stretch>
            <a:fillRect/>
          </a:stretch>
        </p:blipFill>
        <p:spPr>
          <a:xfrm>
            <a:off x="7531606" y="1591047"/>
            <a:ext cx="3785071" cy="2457322"/>
          </a:xfrm>
          <a:prstGeom prst="rect">
            <a:avLst/>
          </a:prstGeom>
        </p:spPr>
      </p:pic>
    </p:spTree>
    <p:extLst>
      <p:ext uri="{BB962C8B-B14F-4D97-AF65-F5344CB8AC3E}">
        <p14:creationId xmlns:p14="http://schemas.microsoft.com/office/powerpoint/2010/main" val="2523123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Visage humain, graphisme">
            <a:extLst>
              <a:ext uri="{FF2B5EF4-FFF2-40B4-BE49-F238E27FC236}">
                <a16:creationId xmlns:a16="http://schemas.microsoft.com/office/drawing/2014/main" id="{5E9692C2-5680-E69B-6CA0-B67FCF18F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76" y="0"/>
            <a:ext cx="10658474" cy="6858000"/>
          </a:xfrm>
          <a:prstGeom prst="rect">
            <a:avLst/>
          </a:prstGeom>
        </p:spPr>
      </p:pic>
    </p:spTree>
    <p:extLst>
      <p:ext uri="{BB962C8B-B14F-4D97-AF65-F5344CB8AC3E}">
        <p14:creationId xmlns:p14="http://schemas.microsoft.com/office/powerpoint/2010/main" val="963691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29B99F-0152-0292-0869-2E22C3696501}"/>
              </a:ext>
            </a:extLst>
          </p:cNvPr>
          <p:cNvSpPr>
            <a:spLocks noGrp="1"/>
          </p:cNvSpPr>
          <p:nvPr>
            <p:ph type="title"/>
          </p:nvPr>
        </p:nvSpPr>
        <p:spPr/>
        <p:txBody>
          <a:bodyPr/>
          <a:lstStyle/>
          <a:p>
            <a:endParaRPr lang="fr-CH"/>
          </a:p>
        </p:txBody>
      </p:sp>
      <p:pic>
        <p:nvPicPr>
          <p:cNvPr id="4" name="Espace réservé du contenu 12">
            <a:extLst>
              <a:ext uri="{FF2B5EF4-FFF2-40B4-BE49-F238E27FC236}">
                <a16:creationId xmlns:a16="http://schemas.microsoft.com/office/drawing/2014/main" id="{69CE3917-3161-782D-1CBA-D88D3C110FB3}"/>
              </a:ext>
            </a:extLst>
          </p:cNvPr>
          <p:cNvPicPr>
            <a:picLocks noGrp="1" noChangeAspect="1"/>
          </p:cNvPicPr>
          <p:nvPr>
            <p:ph idx="1"/>
          </p:nvPr>
        </p:nvPicPr>
        <p:blipFill>
          <a:blip r:embed="rId2"/>
          <a:stretch>
            <a:fillRect/>
          </a:stretch>
        </p:blipFill>
        <p:spPr>
          <a:xfrm>
            <a:off x="206829" y="365125"/>
            <a:ext cx="11625941" cy="5790067"/>
          </a:xfrm>
          <a:prstGeom prst="rect">
            <a:avLst/>
          </a:prstGeom>
        </p:spPr>
      </p:pic>
    </p:spTree>
    <p:extLst>
      <p:ext uri="{BB962C8B-B14F-4D97-AF65-F5344CB8AC3E}">
        <p14:creationId xmlns:p14="http://schemas.microsoft.com/office/powerpoint/2010/main" val="4261875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texte, capture d’écran, Police, Graphique&#10;&#10;Le contenu généré par l’IA peut être incorrect.">
            <a:extLst>
              <a:ext uri="{FF2B5EF4-FFF2-40B4-BE49-F238E27FC236}">
                <a16:creationId xmlns:a16="http://schemas.microsoft.com/office/drawing/2014/main" id="{F90C84F4-B280-A517-9EE5-9D53F72C065B}"/>
              </a:ext>
            </a:extLst>
          </p:cNvPr>
          <p:cNvPicPr>
            <a:picLocks noChangeAspect="1"/>
          </p:cNvPicPr>
          <p:nvPr/>
        </p:nvPicPr>
        <p:blipFill>
          <a:blip r:embed="rId2">
            <a:extLst>
              <a:ext uri="{28A0092B-C50C-407E-A947-70E740481C1C}">
                <a14:useLocalDpi xmlns:a14="http://schemas.microsoft.com/office/drawing/2010/main" val="0"/>
              </a:ext>
            </a:extLst>
          </a:blip>
          <a:srcRect l="13177" r="13921" b="-1"/>
          <a:stretch>
            <a:fillRect/>
          </a:stretch>
        </p:blipFill>
        <p:spPr>
          <a:xfrm>
            <a:off x="212671" y="1282"/>
            <a:ext cx="12191980" cy="6856718"/>
          </a:xfrm>
          <a:prstGeom prst="rect">
            <a:avLst/>
          </a:prstGeom>
        </p:spPr>
      </p:pic>
    </p:spTree>
    <p:extLst>
      <p:ext uri="{BB962C8B-B14F-4D97-AF65-F5344CB8AC3E}">
        <p14:creationId xmlns:p14="http://schemas.microsoft.com/office/powerpoint/2010/main" val="14960487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 diagramme&#10;&#10;Le contenu généré par l’IA peut être incorrect.">
            <a:extLst>
              <a:ext uri="{FF2B5EF4-FFF2-40B4-BE49-F238E27FC236}">
                <a16:creationId xmlns:a16="http://schemas.microsoft.com/office/drawing/2014/main" id="{C7C37425-F8C1-D981-FF69-8AEDEBA43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647" y="0"/>
            <a:ext cx="10196623" cy="6858000"/>
          </a:xfrm>
          <a:prstGeom prst="rect">
            <a:avLst/>
          </a:prstGeom>
        </p:spPr>
      </p:pic>
    </p:spTree>
    <p:extLst>
      <p:ext uri="{BB962C8B-B14F-4D97-AF65-F5344CB8AC3E}">
        <p14:creationId xmlns:p14="http://schemas.microsoft.com/office/powerpoint/2010/main" val="2094546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dessin, briquet&#10;&#10;Le contenu généré par l’IA peut être incorrect.">
            <a:extLst>
              <a:ext uri="{FF2B5EF4-FFF2-40B4-BE49-F238E27FC236}">
                <a16:creationId xmlns:a16="http://schemas.microsoft.com/office/drawing/2014/main" id="{56D7DEA4-9741-3A69-F423-E329D98C1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204" y="985496"/>
            <a:ext cx="8897592" cy="4887007"/>
          </a:xfrm>
          <a:prstGeom prst="rect">
            <a:avLst/>
          </a:prstGeom>
        </p:spPr>
      </p:pic>
    </p:spTree>
    <p:extLst>
      <p:ext uri="{BB962C8B-B14F-4D97-AF65-F5344CB8AC3E}">
        <p14:creationId xmlns:p14="http://schemas.microsoft.com/office/powerpoint/2010/main" val="2589051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 diagramme&#10;&#10;Le contenu généré par l’IA peut être incorrect.">
            <a:extLst>
              <a:ext uri="{FF2B5EF4-FFF2-40B4-BE49-F238E27FC236}">
                <a16:creationId xmlns:a16="http://schemas.microsoft.com/office/drawing/2014/main" id="{31861D3A-485B-171A-C18B-3F11013AE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229" y="928338"/>
            <a:ext cx="10145541" cy="5001323"/>
          </a:xfrm>
          <a:prstGeom prst="rect">
            <a:avLst/>
          </a:prstGeom>
        </p:spPr>
      </p:pic>
      <p:sp>
        <p:nvSpPr>
          <p:cNvPr id="4" name="Rectangle 3">
            <a:extLst>
              <a:ext uri="{FF2B5EF4-FFF2-40B4-BE49-F238E27FC236}">
                <a16:creationId xmlns:a16="http://schemas.microsoft.com/office/drawing/2014/main" id="{6E0A0785-CFCE-0768-A2B3-8E2F3D55F855}"/>
              </a:ext>
            </a:extLst>
          </p:cNvPr>
          <p:cNvSpPr/>
          <p:nvPr/>
        </p:nvSpPr>
        <p:spPr>
          <a:xfrm>
            <a:off x="7126694" y="705054"/>
            <a:ext cx="4114800" cy="4465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2800" dirty="0">
                <a:solidFill>
                  <a:schemeClr val="tx1"/>
                </a:solidFill>
              </a:rPr>
              <a:t>C =[1 0 0 0 0]</a:t>
            </a:r>
          </a:p>
        </p:txBody>
      </p:sp>
    </p:spTree>
    <p:extLst>
      <p:ext uri="{BB962C8B-B14F-4D97-AF65-F5344CB8AC3E}">
        <p14:creationId xmlns:p14="http://schemas.microsoft.com/office/powerpoint/2010/main" val="3426804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 texte&#10;&#10;Le contenu généré par l’IA peut être incorrect.">
            <a:extLst>
              <a:ext uri="{FF2B5EF4-FFF2-40B4-BE49-F238E27FC236}">
                <a16:creationId xmlns:a16="http://schemas.microsoft.com/office/drawing/2014/main" id="{DCBB0D99-40DE-C5EB-CF44-7D793E616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703" y="909286"/>
            <a:ext cx="9802593" cy="5039428"/>
          </a:xfrm>
          <a:prstGeom prst="rect">
            <a:avLst/>
          </a:prstGeom>
        </p:spPr>
      </p:pic>
      <p:sp>
        <p:nvSpPr>
          <p:cNvPr id="4" name="Rectangle 3">
            <a:extLst>
              <a:ext uri="{FF2B5EF4-FFF2-40B4-BE49-F238E27FC236}">
                <a16:creationId xmlns:a16="http://schemas.microsoft.com/office/drawing/2014/main" id="{3DC70E3A-AA98-8EEA-463C-2BC09C8E7D13}"/>
              </a:ext>
            </a:extLst>
          </p:cNvPr>
          <p:cNvSpPr/>
          <p:nvPr/>
        </p:nvSpPr>
        <p:spPr>
          <a:xfrm>
            <a:off x="9856381" y="712381"/>
            <a:ext cx="1350335" cy="4784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626504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texte, capture d’écran&#10;&#10;Le contenu généré par l’IA peut être incorrect.">
            <a:extLst>
              <a:ext uri="{FF2B5EF4-FFF2-40B4-BE49-F238E27FC236}">
                <a16:creationId xmlns:a16="http://schemas.microsoft.com/office/drawing/2014/main" id="{C852B8E4-8470-266D-D0CE-F313353881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2125175"/>
            <a:ext cx="5294716" cy="2607647"/>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Image 4" descr="Une image contenant texte, capture d’écran&#10;&#10;Le contenu généré par l’IA peut être incorrect.">
            <a:extLst>
              <a:ext uri="{FF2B5EF4-FFF2-40B4-BE49-F238E27FC236}">
                <a16:creationId xmlns:a16="http://schemas.microsoft.com/office/drawing/2014/main" id="{065B8FD1-7EF0-925C-8207-F15132CFA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817" y="2098703"/>
            <a:ext cx="5294715" cy="2660593"/>
          </a:xfrm>
          <a:prstGeom prst="rect">
            <a:avLst/>
          </a:prstGeom>
        </p:spPr>
      </p:pic>
    </p:spTree>
    <p:extLst>
      <p:ext uri="{BB962C8B-B14F-4D97-AF65-F5344CB8AC3E}">
        <p14:creationId xmlns:p14="http://schemas.microsoft.com/office/powerpoint/2010/main" val="647291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texte, capture d’écran, diagramme, conception">
            <a:extLst>
              <a:ext uri="{FF2B5EF4-FFF2-40B4-BE49-F238E27FC236}">
                <a16:creationId xmlns:a16="http://schemas.microsoft.com/office/drawing/2014/main" id="{50165762-5032-7B0A-D6B3-4D452B401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882502"/>
            <a:ext cx="5291666" cy="4431654"/>
          </a:xfrm>
          <a:prstGeom prst="rect">
            <a:avLst/>
          </a:prstGeom>
        </p:spPr>
      </p:pic>
      <p:pic>
        <p:nvPicPr>
          <p:cNvPr id="5" name="Image 4" descr="Une image contenant texte, capture d’écran, Police&#10;&#10;Le contenu généré par l’IA peut être incorrect.">
            <a:extLst>
              <a:ext uri="{FF2B5EF4-FFF2-40B4-BE49-F238E27FC236}">
                <a16:creationId xmlns:a16="http://schemas.microsoft.com/office/drawing/2014/main" id="{C5C06AD9-46FB-C4BA-88D5-109978B7D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865" y="882501"/>
            <a:ext cx="5291667" cy="4593265"/>
          </a:xfrm>
          <a:prstGeom prst="rect">
            <a:avLst/>
          </a:prstGeom>
        </p:spPr>
      </p:pic>
      <p:sp>
        <p:nvSpPr>
          <p:cNvPr id="6" name="Rectangle 5">
            <a:extLst>
              <a:ext uri="{FF2B5EF4-FFF2-40B4-BE49-F238E27FC236}">
                <a16:creationId xmlns:a16="http://schemas.microsoft.com/office/drawing/2014/main" id="{D931ABDA-2D7B-893E-2915-87E3FF04E87D}"/>
              </a:ext>
            </a:extLst>
          </p:cNvPr>
          <p:cNvSpPr/>
          <p:nvPr/>
        </p:nvSpPr>
        <p:spPr>
          <a:xfrm>
            <a:off x="552893" y="691116"/>
            <a:ext cx="1392865" cy="5103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dirty="0"/>
          </a:p>
        </p:txBody>
      </p:sp>
    </p:spTree>
    <p:extLst>
      <p:ext uri="{BB962C8B-B14F-4D97-AF65-F5344CB8AC3E}">
        <p14:creationId xmlns:p14="http://schemas.microsoft.com/office/powerpoint/2010/main" val="2006356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10;&#10;Le contenu généré par l’IA peut être incorrect.">
            <a:extLst>
              <a:ext uri="{FF2B5EF4-FFF2-40B4-BE49-F238E27FC236}">
                <a16:creationId xmlns:a16="http://schemas.microsoft.com/office/drawing/2014/main" id="{3D0DBDDC-DEE4-139D-98DA-E5756891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861" y="890233"/>
            <a:ext cx="9688277" cy="5077534"/>
          </a:xfrm>
          <a:prstGeom prst="rect">
            <a:avLst/>
          </a:prstGeom>
        </p:spPr>
      </p:pic>
    </p:spTree>
    <p:extLst>
      <p:ext uri="{BB962C8B-B14F-4D97-AF65-F5344CB8AC3E}">
        <p14:creationId xmlns:p14="http://schemas.microsoft.com/office/powerpoint/2010/main" val="33432477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FFB0EA7-D174-5572-A102-D2D1D35EB29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Genetic tools in preclinical BOLD fMRI</a:t>
            </a:r>
          </a:p>
        </p:txBody>
      </p:sp>
      <p:pic>
        <p:nvPicPr>
          <p:cNvPr id="3074" name="Picture 2" descr="Chemogenetics vs. Optogenetics: Which Method Should I Choose?">
            <a:extLst>
              <a:ext uri="{FF2B5EF4-FFF2-40B4-BE49-F238E27FC236}">
                <a16:creationId xmlns:a16="http://schemas.microsoft.com/office/drawing/2014/main" id="{2118E39F-5C3D-8294-C801-52DC7E1A94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383296" y="643466"/>
            <a:ext cx="5568739" cy="556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295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nourriture, sushi">
            <a:extLst>
              <a:ext uri="{FF2B5EF4-FFF2-40B4-BE49-F238E27FC236}">
                <a16:creationId xmlns:a16="http://schemas.microsoft.com/office/drawing/2014/main" id="{3FB7AB49-5912-0085-7720-3A882AFC9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9784" y="1009312"/>
            <a:ext cx="7392432" cy="4839375"/>
          </a:xfrm>
          <a:prstGeom prst="rect">
            <a:avLst/>
          </a:prstGeom>
        </p:spPr>
      </p:pic>
      <p:sp>
        <p:nvSpPr>
          <p:cNvPr id="4" name="ZoneTexte 3">
            <a:extLst>
              <a:ext uri="{FF2B5EF4-FFF2-40B4-BE49-F238E27FC236}">
                <a16:creationId xmlns:a16="http://schemas.microsoft.com/office/drawing/2014/main" id="{E127C1D3-41D6-5065-8660-81D3FC9F609E}"/>
              </a:ext>
            </a:extLst>
          </p:cNvPr>
          <p:cNvSpPr txBox="1"/>
          <p:nvPr/>
        </p:nvSpPr>
        <p:spPr>
          <a:xfrm>
            <a:off x="2498651" y="233917"/>
            <a:ext cx="7931889" cy="369332"/>
          </a:xfrm>
          <a:prstGeom prst="rect">
            <a:avLst/>
          </a:prstGeom>
          <a:noFill/>
        </p:spPr>
        <p:txBody>
          <a:bodyPr wrap="square" rtlCol="0">
            <a:spAutoFit/>
          </a:bodyPr>
          <a:lstStyle/>
          <a:p>
            <a:r>
              <a:rPr lang="fr-CH" dirty="0"/>
              <a:t>Investigation of the Locus Coeruleus (LC):  Network Connectivity Investigation</a:t>
            </a:r>
          </a:p>
        </p:txBody>
      </p:sp>
      <p:sp>
        <p:nvSpPr>
          <p:cNvPr id="5" name="ZoneTexte 4">
            <a:extLst>
              <a:ext uri="{FF2B5EF4-FFF2-40B4-BE49-F238E27FC236}">
                <a16:creationId xmlns:a16="http://schemas.microsoft.com/office/drawing/2014/main" id="{C8ECF74A-5B0B-A448-D374-442095B64A4C}"/>
              </a:ext>
            </a:extLst>
          </p:cNvPr>
          <p:cNvSpPr txBox="1"/>
          <p:nvPr/>
        </p:nvSpPr>
        <p:spPr>
          <a:xfrm>
            <a:off x="6645349" y="6254751"/>
            <a:ext cx="5155899" cy="369332"/>
          </a:xfrm>
          <a:prstGeom prst="rect">
            <a:avLst/>
          </a:prstGeom>
          <a:noFill/>
        </p:spPr>
        <p:txBody>
          <a:bodyPr wrap="none" rtlCol="0">
            <a:spAutoFit/>
          </a:bodyPr>
          <a:lstStyle/>
          <a:p>
            <a:r>
              <a:rPr lang="fr-CH" dirty="0" err="1"/>
              <a:t>Zerbi</a:t>
            </a:r>
            <a:r>
              <a:rPr lang="fr-CH" dirty="0"/>
              <a:t> et al., </a:t>
            </a:r>
            <a:r>
              <a:rPr lang="fr-CH" dirty="0" err="1"/>
              <a:t>Neuron</a:t>
            </a:r>
            <a:r>
              <a:rPr lang="fr-CH" dirty="0"/>
              <a:t> 103, 702–718, August 21, 2019</a:t>
            </a:r>
          </a:p>
        </p:txBody>
      </p:sp>
    </p:spTree>
    <p:extLst>
      <p:ext uri="{BB962C8B-B14F-4D97-AF65-F5344CB8AC3E}">
        <p14:creationId xmlns:p14="http://schemas.microsoft.com/office/powerpoint/2010/main" val="3791951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76A40EF-05A5-89C3-DAB8-F0B4CE78F05C}"/>
              </a:ext>
            </a:extLst>
          </p:cNvPr>
          <p:cNvSpPr>
            <a:spLocks noGrp="1"/>
          </p:cNvSpPr>
          <p:nvPr>
            <p:ph type="title"/>
          </p:nvPr>
        </p:nvSpPr>
        <p:spPr>
          <a:xfrm>
            <a:off x="392527" y="-56356"/>
            <a:ext cx="10515600" cy="1325563"/>
          </a:xfrm>
        </p:spPr>
        <p:txBody>
          <a:bodyPr>
            <a:normAutofit/>
          </a:bodyPr>
          <a:lstStyle/>
          <a:p>
            <a:r>
              <a:rPr lang="fr-CH" sz="3600" dirty="0"/>
              <a:t>BOLD </a:t>
            </a:r>
            <a:r>
              <a:rPr lang="fr-CH" sz="3600" dirty="0" err="1"/>
              <a:t>Contrast</a:t>
            </a:r>
            <a:endParaRPr lang="fr-CH" sz="3600" dirty="0"/>
          </a:p>
        </p:txBody>
      </p:sp>
      <p:sp>
        <p:nvSpPr>
          <p:cNvPr id="6" name="Espace réservé du texte 5">
            <a:extLst>
              <a:ext uri="{FF2B5EF4-FFF2-40B4-BE49-F238E27FC236}">
                <a16:creationId xmlns:a16="http://schemas.microsoft.com/office/drawing/2014/main" id="{123912D6-81A8-5A55-A3AC-F9DB9689AF92}"/>
              </a:ext>
            </a:extLst>
          </p:cNvPr>
          <p:cNvSpPr>
            <a:spLocks noGrp="1"/>
          </p:cNvSpPr>
          <p:nvPr>
            <p:ph type="body" idx="1"/>
          </p:nvPr>
        </p:nvSpPr>
        <p:spPr>
          <a:xfrm>
            <a:off x="690701" y="888518"/>
            <a:ext cx="5157787" cy="823912"/>
          </a:xfrm>
        </p:spPr>
        <p:txBody>
          <a:bodyPr/>
          <a:lstStyle/>
          <a:p>
            <a:r>
              <a:rPr lang="fr-CH" dirty="0" err="1"/>
              <a:t>Diamagnetism</a:t>
            </a:r>
            <a:endParaRPr lang="fr-CH" dirty="0"/>
          </a:p>
        </p:txBody>
      </p:sp>
      <p:sp>
        <p:nvSpPr>
          <p:cNvPr id="5" name="Espace réservé du contenu 4">
            <a:extLst>
              <a:ext uri="{FF2B5EF4-FFF2-40B4-BE49-F238E27FC236}">
                <a16:creationId xmlns:a16="http://schemas.microsoft.com/office/drawing/2014/main" id="{0BC423BE-37D0-1C35-0881-AE4D42B4812C}"/>
              </a:ext>
            </a:extLst>
          </p:cNvPr>
          <p:cNvSpPr>
            <a:spLocks noGrp="1"/>
          </p:cNvSpPr>
          <p:nvPr>
            <p:ph sz="half" idx="2"/>
          </p:nvPr>
        </p:nvSpPr>
        <p:spPr>
          <a:xfrm>
            <a:off x="492540" y="1712844"/>
            <a:ext cx="5157787" cy="3684588"/>
          </a:xfrm>
        </p:spPr>
        <p:txBody>
          <a:bodyPr>
            <a:normAutofit/>
          </a:bodyPr>
          <a:lstStyle/>
          <a:p>
            <a:r>
              <a:rPr lang="fr-CH" sz="1400" dirty="0"/>
              <a:t>Materials </a:t>
            </a:r>
            <a:r>
              <a:rPr lang="fr-CH" sz="1400" dirty="0" err="1"/>
              <a:t>with</a:t>
            </a:r>
            <a:r>
              <a:rPr lang="fr-CH" sz="1400" dirty="0"/>
              <a:t> </a:t>
            </a:r>
            <a:r>
              <a:rPr lang="fr-CH" sz="1400" b="1" dirty="0"/>
              <a:t>no </a:t>
            </a:r>
            <a:r>
              <a:rPr lang="fr-CH" sz="1400" b="1" dirty="0" err="1"/>
              <a:t>unpaired</a:t>
            </a:r>
            <a:r>
              <a:rPr lang="fr-CH" sz="1400" b="1" dirty="0"/>
              <a:t> </a:t>
            </a:r>
            <a:r>
              <a:rPr lang="fr-CH" sz="1400" b="1" dirty="0" err="1"/>
              <a:t>electrons</a:t>
            </a:r>
            <a:r>
              <a:rPr lang="fr-CH" sz="1400" dirty="0"/>
              <a:t>.</a:t>
            </a:r>
          </a:p>
          <a:p>
            <a:r>
              <a:rPr lang="fr-CH" sz="1400" dirty="0" err="1"/>
              <a:t>Create</a:t>
            </a:r>
            <a:r>
              <a:rPr lang="fr-CH" sz="1400" dirty="0"/>
              <a:t> a </a:t>
            </a:r>
            <a:r>
              <a:rPr lang="fr-CH" sz="1400" b="1" dirty="0" err="1"/>
              <a:t>weak</a:t>
            </a:r>
            <a:r>
              <a:rPr lang="fr-CH" sz="1400" b="1" dirty="0"/>
              <a:t> </a:t>
            </a:r>
            <a:r>
              <a:rPr lang="fr-CH" sz="1400" b="1" dirty="0" err="1"/>
              <a:t>opposing</a:t>
            </a:r>
            <a:r>
              <a:rPr lang="fr-CH" sz="1400" b="1" dirty="0"/>
              <a:t> </a:t>
            </a:r>
            <a:r>
              <a:rPr lang="fr-CH" sz="1400" b="1" dirty="0" err="1"/>
              <a:t>magnetic</a:t>
            </a:r>
            <a:r>
              <a:rPr lang="fr-CH" sz="1400" b="1" dirty="0"/>
              <a:t> </a:t>
            </a:r>
            <a:r>
              <a:rPr lang="fr-CH" sz="1400" b="1" dirty="0" err="1"/>
              <a:t>field</a:t>
            </a:r>
            <a:r>
              <a:rPr lang="fr-CH" sz="1400" dirty="0"/>
              <a:t> </a:t>
            </a:r>
            <a:r>
              <a:rPr lang="fr-CH" sz="1400" dirty="0" err="1"/>
              <a:t>when</a:t>
            </a:r>
            <a:r>
              <a:rPr lang="fr-CH" sz="1400" dirty="0"/>
              <a:t> </a:t>
            </a:r>
            <a:r>
              <a:rPr lang="fr-CH" sz="1400" dirty="0" err="1"/>
              <a:t>placed</a:t>
            </a:r>
            <a:r>
              <a:rPr lang="fr-CH" sz="1400" dirty="0"/>
              <a:t> in an </a:t>
            </a:r>
            <a:r>
              <a:rPr lang="fr-CH" sz="1400" dirty="0" err="1"/>
              <a:t>external</a:t>
            </a:r>
            <a:r>
              <a:rPr lang="fr-CH" sz="1400" dirty="0"/>
              <a:t> </a:t>
            </a:r>
            <a:r>
              <a:rPr lang="fr-CH" sz="1400" dirty="0" err="1"/>
              <a:t>magnetic</a:t>
            </a:r>
            <a:r>
              <a:rPr lang="fr-CH" sz="1400" dirty="0"/>
              <a:t> </a:t>
            </a:r>
            <a:r>
              <a:rPr lang="fr-CH" sz="1400" dirty="0" err="1"/>
              <a:t>field</a:t>
            </a:r>
            <a:r>
              <a:rPr lang="fr-CH" sz="1400" dirty="0"/>
              <a:t>.</a:t>
            </a:r>
          </a:p>
          <a:p>
            <a:r>
              <a:rPr lang="fr-CH" sz="1400" dirty="0" err="1"/>
              <a:t>Slightly</a:t>
            </a:r>
            <a:r>
              <a:rPr lang="fr-CH" sz="1400" dirty="0"/>
              <a:t> </a:t>
            </a:r>
            <a:r>
              <a:rPr lang="fr-CH" sz="1400" b="1" dirty="0" err="1"/>
              <a:t>repel</a:t>
            </a:r>
            <a:r>
              <a:rPr lang="fr-CH" sz="1400" dirty="0"/>
              <a:t> the </a:t>
            </a:r>
            <a:r>
              <a:rPr lang="fr-CH" sz="1400" dirty="0" err="1"/>
              <a:t>magnetic</a:t>
            </a:r>
            <a:r>
              <a:rPr lang="fr-CH" sz="1400" dirty="0"/>
              <a:t> </a:t>
            </a:r>
            <a:r>
              <a:rPr lang="fr-CH" sz="1400" dirty="0" err="1"/>
              <a:t>field</a:t>
            </a:r>
            <a:r>
              <a:rPr lang="fr-CH" sz="1400" dirty="0"/>
              <a:t>.</a:t>
            </a:r>
          </a:p>
          <a:p>
            <a:r>
              <a:rPr lang="fr-CH" sz="1400" dirty="0"/>
              <a:t>Example: </a:t>
            </a:r>
            <a:r>
              <a:rPr lang="fr-CH" sz="1400" b="1" dirty="0" err="1"/>
              <a:t>Oxyhemoglobin</a:t>
            </a:r>
            <a:r>
              <a:rPr lang="fr-CH" sz="1400" b="1" dirty="0"/>
              <a:t> (</a:t>
            </a:r>
            <a:r>
              <a:rPr lang="fr-CH" sz="1400" b="1" dirty="0" err="1"/>
              <a:t>HbO</a:t>
            </a:r>
            <a:r>
              <a:rPr lang="fr-CH" sz="1400" b="1" dirty="0"/>
              <a:t>₂)</a:t>
            </a:r>
            <a:r>
              <a:rPr lang="fr-CH" sz="1400" dirty="0"/>
              <a:t> → </a:t>
            </a:r>
            <a:r>
              <a:rPr lang="fr-CH" sz="1400" b="1" dirty="0" err="1"/>
              <a:t>diamagnetic</a:t>
            </a:r>
            <a:r>
              <a:rPr lang="fr-CH" sz="1400" dirty="0"/>
              <a:t>.</a:t>
            </a:r>
          </a:p>
          <a:p>
            <a:endParaRPr lang="fr-CH" b="1" dirty="0"/>
          </a:p>
          <a:p>
            <a:endParaRPr lang="fr-CH" b="1" dirty="0"/>
          </a:p>
          <a:p>
            <a:endParaRPr lang="fr-CH" dirty="0"/>
          </a:p>
        </p:txBody>
      </p:sp>
      <p:sp>
        <p:nvSpPr>
          <p:cNvPr id="7" name="Espace réservé du texte 6">
            <a:extLst>
              <a:ext uri="{FF2B5EF4-FFF2-40B4-BE49-F238E27FC236}">
                <a16:creationId xmlns:a16="http://schemas.microsoft.com/office/drawing/2014/main" id="{B6709A02-DE71-9A76-DC1B-DD6A749D2A19}"/>
              </a:ext>
            </a:extLst>
          </p:cNvPr>
          <p:cNvSpPr>
            <a:spLocks noGrp="1"/>
          </p:cNvSpPr>
          <p:nvPr>
            <p:ph type="body" sz="quarter" idx="3"/>
          </p:nvPr>
        </p:nvSpPr>
        <p:spPr>
          <a:xfrm>
            <a:off x="665300" y="3143182"/>
            <a:ext cx="5183188" cy="823912"/>
          </a:xfrm>
        </p:spPr>
        <p:txBody>
          <a:bodyPr/>
          <a:lstStyle/>
          <a:p>
            <a:r>
              <a:rPr lang="fr-CH" dirty="0" err="1"/>
              <a:t>Paramagnetism</a:t>
            </a:r>
            <a:endParaRPr lang="fr-CH" dirty="0"/>
          </a:p>
        </p:txBody>
      </p:sp>
      <p:sp>
        <p:nvSpPr>
          <p:cNvPr id="8" name="Espace réservé du contenu 7">
            <a:extLst>
              <a:ext uri="{FF2B5EF4-FFF2-40B4-BE49-F238E27FC236}">
                <a16:creationId xmlns:a16="http://schemas.microsoft.com/office/drawing/2014/main" id="{3D7DAEB3-767D-90BE-37CA-5CED52F6563C}"/>
              </a:ext>
            </a:extLst>
          </p:cNvPr>
          <p:cNvSpPr>
            <a:spLocks noGrp="1"/>
          </p:cNvSpPr>
          <p:nvPr>
            <p:ph sz="quarter" idx="4"/>
          </p:nvPr>
        </p:nvSpPr>
        <p:spPr>
          <a:xfrm>
            <a:off x="492540" y="3967094"/>
            <a:ext cx="5183188" cy="3684588"/>
          </a:xfrm>
        </p:spPr>
        <p:txBody>
          <a:bodyPr>
            <a:normAutofit/>
          </a:bodyPr>
          <a:lstStyle/>
          <a:p>
            <a:r>
              <a:rPr lang="fr-CH" sz="1600" dirty="0"/>
              <a:t>Materials </a:t>
            </a:r>
            <a:r>
              <a:rPr lang="fr-CH" sz="1600" dirty="0" err="1"/>
              <a:t>with</a:t>
            </a:r>
            <a:r>
              <a:rPr lang="fr-CH" sz="1600" dirty="0"/>
              <a:t> </a:t>
            </a:r>
            <a:r>
              <a:rPr lang="fr-CH" sz="1600" b="1" dirty="0" err="1"/>
              <a:t>unpaired</a:t>
            </a:r>
            <a:r>
              <a:rPr lang="fr-CH" sz="1600" b="1" dirty="0"/>
              <a:t> </a:t>
            </a:r>
            <a:r>
              <a:rPr lang="fr-CH" sz="1600" b="1" dirty="0" err="1"/>
              <a:t>electrons</a:t>
            </a:r>
            <a:r>
              <a:rPr lang="fr-CH" sz="1600" dirty="0"/>
              <a:t>.</a:t>
            </a:r>
          </a:p>
          <a:p>
            <a:r>
              <a:rPr lang="fr-CH" sz="1600" dirty="0" err="1"/>
              <a:t>Align</a:t>
            </a:r>
            <a:r>
              <a:rPr lang="fr-CH" sz="1600" dirty="0"/>
              <a:t> </a:t>
            </a:r>
            <a:r>
              <a:rPr lang="fr-CH" sz="1600" dirty="0" err="1"/>
              <a:t>partially</a:t>
            </a:r>
            <a:r>
              <a:rPr lang="fr-CH" sz="1600" dirty="0"/>
              <a:t> </a:t>
            </a:r>
            <a:r>
              <a:rPr lang="fr-CH" sz="1600" dirty="0" err="1"/>
              <a:t>with</a:t>
            </a:r>
            <a:r>
              <a:rPr lang="fr-CH" sz="1600" dirty="0"/>
              <a:t> </a:t>
            </a:r>
            <a:r>
              <a:rPr lang="fr-CH" sz="1600" dirty="0" err="1"/>
              <a:t>external</a:t>
            </a:r>
            <a:r>
              <a:rPr lang="fr-CH" sz="1600" dirty="0"/>
              <a:t> </a:t>
            </a:r>
            <a:r>
              <a:rPr lang="fr-CH" sz="1600" dirty="0" err="1"/>
              <a:t>magnetic</a:t>
            </a:r>
            <a:r>
              <a:rPr lang="fr-CH" sz="1600" dirty="0"/>
              <a:t> </a:t>
            </a:r>
            <a:r>
              <a:rPr lang="fr-CH" sz="1600" dirty="0" err="1"/>
              <a:t>fields</a:t>
            </a:r>
            <a:r>
              <a:rPr lang="fr-CH" sz="1600" dirty="0"/>
              <a:t>, </a:t>
            </a:r>
            <a:r>
              <a:rPr lang="fr-CH" sz="1600" dirty="0" err="1"/>
              <a:t>causing</a:t>
            </a:r>
            <a:r>
              <a:rPr lang="fr-CH" sz="1600" dirty="0"/>
              <a:t> </a:t>
            </a:r>
            <a:r>
              <a:rPr lang="fr-CH" sz="1600" b="1" dirty="0"/>
              <a:t>local </a:t>
            </a:r>
            <a:r>
              <a:rPr lang="fr-CH" sz="1600" b="1" dirty="0" err="1"/>
              <a:t>field</a:t>
            </a:r>
            <a:r>
              <a:rPr lang="fr-CH" sz="1600" b="1" dirty="0"/>
              <a:t> </a:t>
            </a:r>
            <a:r>
              <a:rPr lang="fr-CH" sz="1600" b="1" dirty="0" err="1"/>
              <a:t>inhomogeneities</a:t>
            </a:r>
            <a:r>
              <a:rPr lang="fr-CH" sz="1600" dirty="0"/>
              <a:t>.</a:t>
            </a:r>
          </a:p>
          <a:p>
            <a:r>
              <a:rPr lang="fr-CH" sz="1600" dirty="0" err="1"/>
              <a:t>Slightly</a:t>
            </a:r>
            <a:r>
              <a:rPr lang="fr-CH" sz="1600" dirty="0"/>
              <a:t> </a:t>
            </a:r>
            <a:r>
              <a:rPr lang="fr-CH" sz="1600" b="1" dirty="0" err="1"/>
              <a:t>enhance</a:t>
            </a:r>
            <a:r>
              <a:rPr lang="fr-CH" sz="1600" dirty="0"/>
              <a:t> the </a:t>
            </a:r>
            <a:r>
              <a:rPr lang="fr-CH" sz="1600" dirty="0" err="1"/>
              <a:t>magnetic</a:t>
            </a:r>
            <a:r>
              <a:rPr lang="fr-CH" sz="1600" dirty="0"/>
              <a:t> </a:t>
            </a:r>
            <a:r>
              <a:rPr lang="fr-CH" sz="1600" dirty="0" err="1"/>
              <a:t>field</a:t>
            </a:r>
            <a:r>
              <a:rPr lang="fr-CH" sz="1600" dirty="0"/>
              <a:t>.</a:t>
            </a:r>
          </a:p>
          <a:p>
            <a:r>
              <a:rPr lang="fr-CH" sz="1600" dirty="0"/>
              <a:t>Example: </a:t>
            </a:r>
            <a:r>
              <a:rPr lang="fr-CH" sz="1600" b="1" dirty="0" err="1"/>
              <a:t>Deoxyhemoglobin</a:t>
            </a:r>
            <a:r>
              <a:rPr lang="fr-CH" sz="1600" b="1" dirty="0"/>
              <a:t> (</a:t>
            </a:r>
            <a:r>
              <a:rPr lang="fr-CH" sz="1600" b="1" dirty="0" err="1"/>
              <a:t>Hb</a:t>
            </a:r>
            <a:r>
              <a:rPr lang="fr-CH" sz="1600" b="1" dirty="0"/>
              <a:t>)</a:t>
            </a:r>
            <a:r>
              <a:rPr lang="fr-CH" sz="1600" dirty="0"/>
              <a:t> → </a:t>
            </a:r>
            <a:r>
              <a:rPr lang="fr-CH" sz="1600" b="1" dirty="0" err="1"/>
              <a:t>paramagnetic</a:t>
            </a:r>
            <a:r>
              <a:rPr lang="fr-CH" sz="1600" dirty="0"/>
              <a:t>.</a:t>
            </a:r>
          </a:p>
          <a:p>
            <a:endParaRPr lang="fr-CH" dirty="0"/>
          </a:p>
        </p:txBody>
      </p:sp>
      <p:pic>
        <p:nvPicPr>
          <p:cNvPr id="9" name="Image 8">
            <a:extLst>
              <a:ext uri="{FF2B5EF4-FFF2-40B4-BE49-F238E27FC236}">
                <a16:creationId xmlns:a16="http://schemas.microsoft.com/office/drawing/2014/main" id="{C25D7F78-107D-5CF4-6B34-0616C27A5D46}"/>
              </a:ext>
            </a:extLst>
          </p:cNvPr>
          <p:cNvPicPr>
            <a:picLocks noChangeAspect="1"/>
          </p:cNvPicPr>
          <p:nvPr/>
        </p:nvPicPr>
        <p:blipFill>
          <a:blip r:embed="rId2"/>
          <a:stretch>
            <a:fillRect/>
          </a:stretch>
        </p:blipFill>
        <p:spPr>
          <a:xfrm>
            <a:off x="7325138" y="69282"/>
            <a:ext cx="4266873" cy="2624222"/>
          </a:xfrm>
          <a:prstGeom prst="rect">
            <a:avLst/>
          </a:prstGeom>
        </p:spPr>
      </p:pic>
      <p:pic>
        <p:nvPicPr>
          <p:cNvPr id="10" name="Image 9">
            <a:extLst>
              <a:ext uri="{FF2B5EF4-FFF2-40B4-BE49-F238E27FC236}">
                <a16:creationId xmlns:a16="http://schemas.microsoft.com/office/drawing/2014/main" id="{E1A8458A-EB1B-FCE4-7F1B-583CDE64ADCB}"/>
              </a:ext>
            </a:extLst>
          </p:cNvPr>
          <p:cNvPicPr>
            <a:picLocks noChangeAspect="1"/>
          </p:cNvPicPr>
          <p:nvPr/>
        </p:nvPicPr>
        <p:blipFill>
          <a:blip r:embed="rId3"/>
          <a:stretch>
            <a:fillRect/>
          </a:stretch>
        </p:blipFill>
        <p:spPr>
          <a:xfrm>
            <a:off x="5228703" y="2714831"/>
            <a:ext cx="2140226" cy="1605169"/>
          </a:xfrm>
          <a:prstGeom prst="rect">
            <a:avLst/>
          </a:prstGeom>
        </p:spPr>
      </p:pic>
      <p:pic>
        <p:nvPicPr>
          <p:cNvPr id="11" name="Image 10">
            <a:extLst>
              <a:ext uri="{FF2B5EF4-FFF2-40B4-BE49-F238E27FC236}">
                <a16:creationId xmlns:a16="http://schemas.microsoft.com/office/drawing/2014/main" id="{D17E95EC-276C-EEC9-EBE4-EEF94005E623}"/>
              </a:ext>
            </a:extLst>
          </p:cNvPr>
          <p:cNvPicPr>
            <a:picLocks noChangeAspect="1"/>
          </p:cNvPicPr>
          <p:nvPr/>
        </p:nvPicPr>
        <p:blipFill>
          <a:blip r:embed="rId4"/>
          <a:stretch>
            <a:fillRect/>
          </a:stretch>
        </p:blipFill>
        <p:spPr>
          <a:xfrm>
            <a:off x="8367514" y="2819142"/>
            <a:ext cx="2976018" cy="1500858"/>
          </a:xfrm>
          <a:prstGeom prst="rect">
            <a:avLst/>
          </a:prstGeom>
        </p:spPr>
      </p:pic>
      <p:pic>
        <p:nvPicPr>
          <p:cNvPr id="12" name="Image 11">
            <a:extLst>
              <a:ext uri="{FF2B5EF4-FFF2-40B4-BE49-F238E27FC236}">
                <a16:creationId xmlns:a16="http://schemas.microsoft.com/office/drawing/2014/main" id="{31F1CB6C-2CEA-A1C7-AD17-B9B1E926CCFD}"/>
              </a:ext>
            </a:extLst>
          </p:cNvPr>
          <p:cNvPicPr>
            <a:picLocks noChangeAspect="1"/>
          </p:cNvPicPr>
          <p:nvPr/>
        </p:nvPicPr>
        <p:blipFill>
          <a:blip r:embed="rId5"/>
          <a:srcRect l="8441" t="21971" r="34084" b="18611"/>
          <a:stretch>
            <a:fillRect/>
          </a:stretch>
        </p:blipFill>
        <p:spPr>
          <a:xfrm>
            <a:off x="8367514" y="4532243"/>
            <a:ext cx="2979175" cy="2256475"/>
          </a:xfrm>
          <a:prstGeom prst="rect">
            <a:avLst/>
          </a:prstGeom>
        </p:spPr>
      </p:pic>
      <p:sp>
        <p:nvSpPr>
          <p:cNvPr id="13" name="ZoneTexte 12">
            <a:extLst>
              <a:ext uri="{FF2B5EF4-FFF2-40B4-BE49-F238E27FC236}">
                <a16:creationId xmlns:a16="http://schemas.microsoft.com/office/drawing/2014/main" id="{280014D9-58B7-2DC6-E065-67636D487380}"/>
              </a:ext>
            </a:extLst>
          </p:cNvPr>
          <p:cNvSpPr txBox="1"/>
          <p:nvPr/>
        </p:nvSpPr>
        <p:spPr>
          <a:xfrm>
            <a:off x="6213389" y="4629489"/>
            <a:ext cx="2128724" cy="1661993"/>
          </a:xfrm>
          <a:prstGeom prst="rect">
            <a:avLst/>
          </a:prstGeom>
          <a:noFill/>
        </p:spPr>
        <p:txBody>
          <a:bodyPr wrap="none" rtlCol="0">
            <a:spAutoFit/>
          </a:bodyPr>
          <a:lstStyle/>
          <a:p>
            <a:r>
              <a:rPr lang="fr-CH" dirty="0"/>
              <a:t>T</a:t>
            </a:r>
            <a:r>
              <a:rPr lang="fr-CH" baseline="-25000" dirty="0"/>
              <a:t>2</a:t>
            </a:r>
            <a:r>
              <a:rPr lang="fr-CH" dirty="0"/>
              <a:t> and T</a:t>
            </a:r>
            <a:r>
              <a:rPr lang="fr-CH" baseline="-25000" dirty="0"/>
              <a:t>2</a:t>
            </a:r>
            <a:r>
              <a:rPr lang="fr-CH" dirty="0"/>
              <a:t>*</a:t>
            </a:r>
          </a:p>
          <a:p>
            <a:endParaRPr lang="fr-CH" dirty="0"/>
          </a:p>
          <a:p>
            <a:r>
              <a:rPr lang="fr-CH" dirty="0"/>
              <a:t>O</a:t>
            </a:r>
            <a:r>
              <a:rPr lang="fr-CH" baseline="-25000" dirty="0"/>
              <a:t>2  </a:t>
            </a:r>
            <a:r>
              <a:rPr lang="fr-CH" dirty="0"/>
              <a:t> Slow </a:t>
            </a:r>
            <a:r>
              <a:rPr lang="fr-CH" dirty="0" err="1"/>
              <a:t>decay</a:t>
            </a:r>
            <a:endParaRPr lang="fr-CH" dirty="0"/>
          </a:p>
          <a:p>
            <a:endParaRPr lang="fr-CH" dirty="0"/>
          </a:p>
          <a:p>
            <a:r>
              <a:rPr lang="fr-CH" dirty="0" err="1"/>
              <a:t>Less</a:t>
            </a:r>
            <a:r>
              <a:rPr lang="fr-CH" dirty="0"/>
              <a:t> O</a:t>
            </a:r>
            <a:r>
              <a:rPr lang="fr-CH" baseline="-25000" dirty="0"/>
              <a:t>2  </a:t>
            </a:r>
            <a:r>
              <a:rPr lang="fr-CH" dirty="0"/>
              <a:t> Fast </a:t>
            </a:r>
            <a:r>
              <a:rPr lang="fr-CH" dirty="0" err="1"/>
              <a:t>decay</a:t>
            </a:r>
            <a:endParaRPr lang="fr-CH" dirty="0"/>
          </a:p>
          <a:p>
            <a:endParaRPr lang="fr-CH" baseline="-25000" dirty="0"/>
          </a:p>
        </p:txBody>
      </p:sp>
    </p:spTree>
    <p:extLst>
      <p:ext uri="{BB962C8B-B14F-4D97-AF65-F5344CB8AC3E}">
        <p14:creationId xmlns:p14="http://schemas.microsoft.com/office/powerpoint/2010/main" val="1426937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E14BD74F-78A2-4614-ACEF-451AA63156DA}"/>
              </a:ext>
            </a:extLst>
          </p:cNvPr>
          <p:cNvSpPr txBox="1"/>
          <p:nvPr/>
        </p:nvSpPr>
        <p:spPr>
          <a:xfrm>
            <a:off x="15850" y="3246938"/>
            <a:ext cx="4644364" cy="2800767"/>
          </a:xfrm>
          <a:prstGeom prst="rect">
            <a:avLst/>
          </a:prstGeom>
          <a:noFill/>
        </p:spPr>
        <p:txBody>
          <a:bodyPr wrap="square" lIns="91440" tIns="45720" rIns="91440" bIns="45720" rtlCol="0">
            <a:spAutoFit/>
          </a:bodyPr>
          <a:lst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fr-FR" sz="1600" dirty="0">
                <a:solidFill>
                  <a:srgbClr val="92D050"/>
                </a:solidFill>
                <a:latin typeface="Arial" panose="020B0604020202020204" pitchFamily="34" charset="0"/>
                <a:cs typeface="Arial" panose="020B0604020202020204" pitchFamily="34" charset="0"/>
              </a:rPr>
              <a:t>O-</a:t>
            </a:r>
            <a:r>
              <a:rPr lang="fr-FR" sz="1600" dirty="0" err="1">
                <a:solidFill>
                  <a:srgbClr val="92D050"/>
                </a:solidFill>
                <a:latin typeface="Arial" panose="020B0604020202020204" pitchFamily="34" charset="0"/>
                <a:cs typeface="Arial" panose="020B0604020202020204" pitchFamily="34" charset="0"/>
              </a:rPr>
              <a:t>fMRS</a:t>
            </a:r>
            <a:r>
              <a:rPr lang="fr-FR" sz="1600" dirty="0">
                <a:solidFill>
                  <a:srgbClr val="92D050"/>
                </a:solidFill>
                <a:latin typeface="Arial" panose="020B0604020202020204" pitchFamily="34" charset="0"/>
                <a:cs typeface="Arial" panose="020B0604020202020204" pitchFamily="34" charset="0"/>
              </a:rPr>
              <a:t> : STEAM (TR/TE/TM=4000/2.6ms, 4960 Hz, 4096 points)</a:t>
            </a:r>
          </a:p>
          <a:p>
            <a:r>
              <a:rPr lang="fr-FR" sz="1600" dirty="0">
                <a:solidFill>
                  <a:srgbClr val="92D050"/>
                </a:solidFill>
                <a:latin typeface="Arial" panose="020B0604020202020204" pitchFamily="34" charset="0"/>
                <a:cs typeface="Arial" panose="020B0604020202020204" pitchFamily="34" charset="0"/>
              </a:rPr>
              <a:t>FASTMAP </a:t>
            </a:r>
            <a:r>
              <a:rPr lang="fr-FR" sz="1600" dirty="0" err="1">
                <a:solidFill>
                  <a:srgbClr val="92D050"/>
                </a:solidFill>
                <a:latin typeface="Arial" panose="020B0604020202020204" pitchFamily="34" charset="0"/>
                <a:cs typeface="Arial" panose="020B0604020202020204" pitchFamily="34" charset="0"/>
              </a:rPr>
              <a:t>Shim</a:t>
            </a:r>
            <a:endParaRPr lang="fr-FR" sz="1600" dirty="0">
              <a:solidFill>
                <a:srgbClr val="92D050"/>
              </a:solidFill>
              <a:latin typeface="Arial" panose="020B0604020202020204" pitchFamily="34" charset="0"/>
              <a:cs typeface="Arial" panose="020B0604020202020204" pitchFamily="34" charset="0"/>
            </a:endParaRPr>
          </a:p>
          <a:p>
            <a:r>
              <a:rPr lang="fr-FR" sz="1600" dirty="0">
                <a:solidFill>
                  <a:srgbClr val="92D050"/>
                </a:solidFill>
                <a:latin typeface="Arial" panose="020B0604020202020204" pitchFamily="34" charset="0"/>
                <a:cs typeface="Arial" panose="020B0604020202020204" pitchFamily="34" charset="0"/>
              </a:rPr>
              <a:t>5min OFF-5min ON</a:t>
            </a:r>
          </a:p>
          <a:p>
            <a:pPr algn="ctr"/>
            <a:endParaRPr lang="fr-FR" sz="1600" dirty="0">
              <a:solidFill>
                <a:srgbClr val="92D050"/>
              </a:solidFill>
              <a:latin typeface="Arial" panose="020B0604020202020204" pitchFamily="34" charset="0"/>
              <a:cs typeface="Arial" panose="020B0604020202020204" pitchFamily="34" charset="0"/>
            </a:endParaRPr>
          </a:p>
          <a:p>
            <a:pPr algn="ctr"/>
            <a:endParaRPr lang="fr-FR" sz="1600" dirty="0">
              <a:solidFill>
                <a:srgbClr val="92D050"/>
              </a:solidFill>
              <a:latin typeface="Arial" panose="020B0604020202020204" pitchFamily="34" charset="0"/>
              <a:cs typeface="Arial" panose="020B0604020202020204" pitchFamily="34" charset="0"/>
            </a:endParaRPr>
          </a:p>
          <a:p>
            <a:pPr algn="ctr"/>
            <a:r>
              <a:rPr lang="fr-FR" sz="2000" dirty="0">
                <a:solidFill>
                  <a:schemeClr val="tx2"/>
                </a:solidFill>
                <a:latin typeface="Arial" panose="020B0604020202020204" pitchFamily="34" charset="0"/>
                <a:cs typeface="Arial" panose="020B0604020202020204" pitchFamily="34" charset="0"/>
              </a:rPr>
              <a:t>New </a:t>
            </a:r>
            <a:r>
              <a:rPr lang="fr-FR" sz="2000" dirty="0" err="1">
                <a:solidFill>
                  <a:schemeClr val="tx2"/>
                </a:solidFill>
                <a:latin typeface="Arial" panose="020B0604020202020204" pitchFamily="34" charset="0"/>
                <a:cs typeface="Arial" panose="020B0604020202020204" pitchFamily="34" charset="0"/>
              </a:rPr>
              <a:t>possibilities</a:t>
            </a:r>
            <a:r>
              <a:rPr lang="fr-FR" sz="2000" dirty="0">
                <a:solidFill>
                  <a:schemeClr val="tx2"/>
                </a:solidFill>
                <a:latin typeface="Arial" panose="020B0604020202020204" pitchFamily="34" charset="0"/>
                <a:cs typeface="Arial" panose="020B0604020202020204" pitchFamily="34" charset="0"/>
              </a:rPr>
              <a:t> for </a:t>
            </a:r>
            <a:r>
              <a:rPr lang="fr-FR" sz="2000" dirty="0" err="1">
                <a:solidFill>
                  <a:schemeClr val="tx2"/>
                </a:solidFill>
                <a:latin typeface="Arial" panose="020B0604020202020204" pitchFamily="34" charset="0"/>
                <a:cs typeface="Arial" panose="020B0604020202020204" pitchFamily="34" charset="0"/>
              </a:rPr>
              <a:t>exploring</a:t>
            </a:r>
            <a:r>
              <a:rPr lang="fr-FR" sz="2000" dirty="0">
                <a:solidFill>
                  <a:schemeClr val="tx2"/>
                </a:solidFill>
                <a:latin typeface="Arial" panose="020B0604020202020204" pitchFamily="34" charset="0"/>
                <a:cs typeface="Arial" panose="020B0604020202020204" pitchFamily="34" charset="0"/>
              </a:rPr>
              <a:t> </a:t>
            </a:r>
            <a:r>
              <a:rPr lang="fr-FR" sz="2000" dirty="0" err="1">
                <a:solidFill>
                  <a:schemeClr val="tx2"/>
                </a:solidFill>
                <a:latin typeface="Arial" panose="020B0604020202020204" pitchFamily="34" charset="0"/>
                <a:cs typeface="Arial" panose="020B0604020202020204" pitchFamily="34" charset="0"/>
              </a:rPr>
              <a:t>energetic</a:t>
            </a:r>
            <a:r>
              <a:rPr lang="fr-FR" sz="2000" dirty="0">
                <a:solidFill>
                  <a:schemeClr val="tx2"/>
                </a:solidFill>
                <a:latin typeface="Arial" panose="020B0604020202020204" pitchFamily="34" charset="0"/>
                <a:cs typeface="Arial" panose="020B0604020202020204" pitchFamily="34" charset="0"/>
              </a:rPr>
              <a:t> </a:t>
            </a:r>
            <a:r>
              <a:rPr lang="fr-FR" sz="2000" dirty="0" err="1">
                <a:solidFill>
                  <a:schemeClr val="tx2"/>
                </a:solidFill>
                <a:latin typeface="Arial" panose="020B0604020202020204" pitchFamily="34" charset="0"/>
                <a:cs typeface="Arial" panose="020B0604020202020204" pitchFamily="34" charset="0"/>
              </a:rPr>
              <a:t>demands</a:t>
            </a:r>
            <a:r>
              <a:rPr lang="fr-FR" sz="2000" dirty="0">
                <a:solidFill>
                  <a:schemeClr val="tx2"/>
                </a:solidFill>
                <a:latin typeface="Arial" panose="020B0604020202020204" pitchFamily="34" charset="0"/>
                <a:cs typeface="Arial" panose="020B0604020202020204" pitchFamily="34" charset="0"/>
              </a:rPr>
              <a:t> of  </a:t>
            </a:r>
            <a:r>
              <a:rPr lang="fr-FR" sz="2000" dirty="0" err="1">
                <a:solidFill>
                  <a:schemeClr val="tx2"/>
                </a:solidFill>
                <a:latin typeface="Arial" panose="020B0604020202020204" pitchFamily="34" charset="0"/>
                <a:cs typeface="Arial" panose="020B0604020202020204" pitchFamily="34" charset="0"/>
              </a:rPr>
              <a:t>specific</a:t>
            </a:r>
            <a:r>
              <a:rPr lang="fr-FR" sz="2000" dirty="0">
                <a:solidFill>
                  <a:schemeClr val="tx2"/>
                </a:solidFill>
                <a:latin typeface="Arial" panose="020B0604020202020204" pitchFamily="34" charset="0"/>
                <a:cs typeface="Arial" panose="020B0604020202020204" pitchFamily="34" charset="0"/>
              </a:rPr>
              <a:t> </a:t>
            </a:r>
            <a:r>
              <a:rPr lang="fr-FR" sz="2000" dirty="0" err="1">
                <a:solidFill>
                  <a:schemeClr val="tx2"/>
                </a:solidFill>
                <a:latin typeface="Arial" panose="020B0604020202020204" pitchFamily="34" charset="0"/>
                <a:cs typeface="Arial" panose="020B0604020202020204" pitchFamily="34" charset="0"/>
              </a:rPr>
              <a:t>cell</a:t>
            </a:r>
            <a:r>
              <a:rPr lang="fr-FR" sz="2000" dirty="0">
                <a:solidFill>
                  <a:schemeClr val="tx2"/>
                </a:solidFill>
                <a:latin typeface="Arial" panose="020B0604020202020204" pitchFamily="34" charset="0"/>
                <a:cs typeface="Arial" panose="020B0604020202020204" pitchFamily="34" charset="0"/>
              </a:rPr>
              <a:t> populations and </a:t>
            </a:r>
            <a:r>
              <a:rPr lang="fr-FR" sz="2000" dirty="0" err="1">
                <a:solidFill>
                  <a:schemeClr val="tx2"/>
                </a:solidFill>
                <a:latin typeface="Arial" panose="020B0604020202020204" pitchFamily="34" charset="0"/>
                <a:cs typeface="Arial" panose="020B0604020202020204" pitchFamily="34" charset="0"/>
              </a:rPr>
              <a:t>underpinnings</a:t>
            </a:r>
            <a:r>
              <a:rPr lang="fr-FR" sz="2000" dirty="0">
                <a:solidFill>
                  <a:schemeClr val="tx2"/>
                </a:solidFill>
                <a:latin typeface="Arial" panose="020B0604020202020204" pitchFamily="34" charset="0"/>
                <a:cs typeface="Arial" panose="020B0604020202020204" pitchFamily="34" charset="0"/>
              </a:rPr>
              <a:t> of </a:t>
            </a:r>
            <a:r>
              <a:rPr lang="fr-FR" sz="2000" dirty="0" err="1">
                <a:solidFill>
                  <a:schemeClr val="tx2"/>
                </a:solidFill>
                <a:latin typeface="Arial" panose="020B0604020202020204" pitchFamily="34" charset="0"/>
                <a:cs typeface="Arial" panose="020B0604020202020204" pitchFamily="34" charset="0"/>
              </a:rPr>
              <a:t>energy</a:t>
            </a:r>
            <a:r>
              <a:rPr lang="fr-FR" sz="2000" dirty="0">
                <a:solidFill>
                  <a:schemeClr val="tx2"/>
                </a:solidFill>
                <a:latin typeface="Arial" panose="020B0604020202020204" pitchFamily="34" charset="0"/>
                <a:cs typeface="Arial" panose="020B0604020202020204" pitchFamily="34" charset="0"/>
              </a:rPr>
              <a:t> </a:t>
            </a:r>
            <a:r>
              <a:rPr lang="fr-FR" sz="2000" dirty="0" err="1">
                <a:solidFill>
                  <a:schemeClr val="tx2"/>
                </a:solidFill>
                <a:latin typeface="Arial" panose="020B0604020202020204" pitchFamily="34" charset="0"/>
                <a:cs typeface="Arial" panose="020B0604020202020204" pitchFamily="34" charset="0"/>
              </a:rPr>
              <a:t>metabolism</a:t>
            </a:r>
            <a:r>
              <a:rPr lang="fr-FR" sz="2000" dirty="0">
                <a:solidFill>
                  <a:schemeClr val="tx2"/>
                </a:solidFill>
                <a:latin typeface="Arial" panose="020B0604020202020204" pitchFamily="34" charset="0"/>
                <a:cs typeface="Arial" panose="020B0604020202020204" pitchFamily="34" charset="0"/>
              </a:rPr>
              <a:t> </a:t>
            </a:r>
            <a:r>
              <a:rPr lang="fr-FR" sz="2000" dirty="0" err="1">
                <a:solidFill>
                  <a:schemeClr val="tx2"/>
                </a:solidFill>
                <a:latin typeface="Arial" panose="020B0604020202020204" pitchFamily="34" charset="0"/>
                <a:cs typeface="Arial" panose="020B0604020202020204" pitchFamily="34" charset="0"/>
              </a:rPr>
              <a:t>during</a:t>
            </a:r>
            <a:r>
              <a:rPr lang="fr-FR" sz="2000" dirty="0">
                <a:solidFill>
                  <a:schemeClr val="tx2"/>
                </a:solidFill>
                <a:latin typeface="Arial" panose="020B0604020202020204" pitchFamily="34" charset="0"/>
                <a:cs typeface="Arial" panose="020B0604020202020204" pitchFamily="34" charset="0"/>
              </a:rPr>
              <a:t> </a:t>
            </a:r>
            <a:r>
              <a:rPr lang="fr-FR" sz="2000" dirty="0" err="1">
                <a:solidFill>
                  <a:schemeClr val="tx2"/>
                </a:solidFill>
                <a:latin typeface="Arial" panose="020B0604020202020204" pitchFamily="34" charset="0"/>
                <a:cs typeface="Arial" panose="020B0604020202020204" pitchFamily="34" charset="0"/>
              </a:rPr>
              <a:t>brain</a:t>
            </a:r>
            <a:r>
              <a:rPr lang="fr-FR" sz="2000" dirty="0">
                <a:solidFill>
                  <a:schemeClr val="tx2"/>
                </a:solidFill>
                <a:latin typeface="Arial" panose="020B0604020202020204" pitchFamily="34" charset="0"/>
                <a:cs typeface="Arial" panose="020B0604020202020204" pitchFamily="34" charset="0"/>
              </a:rPr>
              <a:t> </a:t>
            </a:r>
            <a:r>
              <a:rPr lang="fr-FR" sz="2000" dirty="0" err="1">
                <a:solidFill>
                  <a:schemeClr val="tx2"/>
                </a:solidFill>
                <a:latin typeface="Arial" panose="020B0604020202020204" pitchFamily="34" charset="0"/>
                <a:cs typeface="Arial" panose="020B0604020202020204" pitchFamily="34" charset="0"/>
              </a:rPr>
              <a:t>activity</a:t>
            </a:r>
            <a:endParaRPr lang="fr-FR" sz="2000" dirty="0">
              <a:solidFill>
                <a:schemeClr val="tx2"/>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A21F5E1-19C3-41B6-B523-3C4B245384B3}"/>
              </a:ext>
            </a:extLst>
          </p:cNvPr>
          <p:cNvSpPr txBox="1"/>
          <p:nvPr/>
        </p:nvSpPr>
        <p:spPr>
          <a:xfrm>
            <a:off x="-483939" y="1211162"/>
            <a:ext cx="5605464" cy="2062103"/>
          </a:xfrm>
          <a:prstGeom prst="rect">
            <a:avLst/>
          </a:prstGeom>
          <a:noFill/>
        </p:spPr>
        <p:txBody>
          <a:bodyPr wrap="square" lIns="91440" tIns="45720" rIns="91440" bIns="45720">
            <a:spAutoFit/>
          </a:bodyPr>
          <a:lst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lvl="1"/>
            <a:r>
              <a:rPr lang="en-US" sz="1600" dirty="0">
                <a:solidFill>
                  <a:schemeClr val="tx2"/>
                </a:solidFill>
                <a:latin typeface="Arial" panose="020B0604020202020204" pitchFamily="34" charset="0"/>
                <a:cs typeface="Arial" panose="020B0604020202020204" pitchFamily="34" charset="0"/>
              </a:rPr>
              <a:t>Opsin</a:t>
            </a:r>
            <a:r>
              <a:rPr lang="en-US" sz="1600" b="1" dirty="0">
                <a:solidFill>
                  <a:schemeClr val="tx2"/>
                </a:solidFill>
                <a:latin typeface="Arial" panose="020B0604020202020204" pitchFamily="34" charset="0"/>
                <a:cs typeface="Arial" panose="020B0604020202020204" pitchFamily="34" charset="0"/>
              </a:rPr>
              <a:t>: </a:t>
            </a:r>
            <a:r>
              <a:rPr lang="en-US" sz="1600" b="1" i="1" dirty="0">
                <a:solidFill>
                  <a:schemeClr val="tx2"/>
                </a:solidFill>
                <a:latin typeface="Arial" panose="020B0604020202020204" pitchFamily="34" charset="0"/>
                <a:cs typeface="Arial" panose="020B0604020202020204" pitchFamily="34" charset="0"/>
              </a:rPr>
              <a:t>AAV2-CamKII-C1V1</a:t>
            </a:r>
            <a:r>
              <a:rPr lang="en-US" sz="1600" b="1" dirty="0">
                <a:solidFill>
                  <a:schemeClr val="tx2"/>
                </a:solidFill>
                <a:latin typeface="Arial" panose="020B0604020202020204" pitchFamily="34" charset="0"/>
                <a:cs typeface="Arial" panose="020B0604020202020204" pitchFamily="34" charset="0"/>
              </a:rPr>
              <a:t> </a:t>
            </a:r>
            <a:r>
              <a:rPr lang="en-US" sz="1600" dirty="0">
                <a:solidFill>
                  <a:schemeClr val="tx2"/>
                </a:solidFill>
                <a:latin typeface="Arial" panose="020B0604020202020204" pitchFamily="34" charset="0"/>
                <a:cs typeface="Arial" panose="020B0604020202020204" pitchFamily="34" charset="0"/>
              </a:rPr>
              <a:t>injected 4 weeks prior to MRI</a:t>
            </a:r>
          </a:p>
          <a:p>
            <a:pPr marL="285744" indent="-285744"/>
            <a:endParaRPr lang="fr-FR" sz="1600" dirty="0">
              <a:solidFill>
                <a:srgbClr val="FFC000"/>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US" sz="1600" dirty="0">
                <a:solidFill>
                  <a:srgbClr val="FFC000"/>
                </a:solidFill>
                <a:latin typeface="Arial" panose="020B0604020202020204" pitchFamily="34" charset="0"/>
                <a:cs typeface="Arial" panose="020B0604020202020204" pitchFamily="34" charset="0"/>
              </a:rPr>
              <a:t>Medetomidine</a:t>
            </a:r>
          </a:p>
          <a:p>
            <a:pPr lvl="1">
              <a:buFont typeface="Arial" panose="020B0604020202020204" pitchFamily="34" charset="0"/>
              <a:buChar char="•"/>
            </a:pPr>
            <a:r>
              <a:rPr lang="en-US" sz="1600" dirty="0">
                <a:solidFill>
                  <a:srgbClr val="FFC000"/>
                </a:solidFill>
                <a:latin typeface="Arial" panose="020B0604020202020204" pitchFamily="34" charset="0"/>
                <a:cs typeface="Arial" panose="020B0604020202020204" pitchFamily="34" charset="0"/>
              </a:rPr>
              <a:t>Electrical stimulation of S1FL </a:t>
            </a:r>
          </a:p>
          <a:p>
            <a:pPr lvl="1">
              <a:buFont typeface="Arial" panose="020B0604020202020204" pitchFamily="34" charset="0"/>
              <a:buChar char="•"/>
            </a:pPr>
            <a:r>
              <a:rPr lang="fr-FR" sz="1600" dirty="0">
                <a:solidFill>
                  <a:srgbClr val="FFC000"/>
                </a:solidFill>
                <a:latin typeface="Arial" panose="020B0604020202020204" pitchFamily="34" charset="0"/>
                <a:cs typeface="Arial" panose="020B0604020202020204" pitchFamily="34" charset="0"/>
              </a:rPr>
              <a:t>10sOFF- 10sON-10sOFF; 10 ms pulses at 9Hz and 1.2mA)</a:t>
            </a:r>
            <a:endParaRPr lang="en-US" sz="1600" dirty="0">
              <a:solidFill>
                <a:srgbClr val="FFC000"/>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fr-FR" sz="1600" dirty="0">
                <a:solidFill>
                  <a:srgbClr val="FFC000"/>
                </a:solidFill>
                <a:latin typeface="Arial" panose="020B0604020202020204" pitchFamily="34" charset="0"/>
                <a:cs typeface="Arial" panose="020B0604020202020204" pitchFamily="34" charset="0"/>
              </a:rPr>
              <a:t>Green light (552nm)</a:t>
            </a:r>
          </a:p>
        </p:txBody>
      </p:sp>
      <p:pic>
        <p:nvPicPr>
          <p:cNvPr id="13" name="Picture 12">
            <a:extLst>
              <a:ext uri="{FF2B5EF4-FFF2-40B4-BE49-F238E27FC236}">
                <a16:creationId xmlns:a16="http://schemas.microsoft.com/office/drawing/2014/main" id="{FF7E35F1-07FE-4F4F-9B8E-671C692407F8}"/>
              </a:ext>
            </a:extLst>
          </p:cNvPr>
          <p:cNvPicPr/>
          <p:nvPr/>
        </p:nvPicPr>
        <p:blipFill>
          <a:blip r:embed="rId3">
            <a:extLst>
              <a:ext uri="{28A0092B-C50C-407E-A947-70E740481C1C}">
                <a14:useLocalDpi xmlns:a14="http://schemas.microsoft.com/office/drawing/2010/main" val="0"/>
              </a:ext>
            </a:extLst>
          </a:blip>
          <a:stretch>
            <a:fillRect/>
          </a:stretch>
        </p:blipFill>
        <p:spPr>
          <a:xfrm>
            <a:off x="5000214" y="799923"/>
            <a:ext cx="6645911" cy="4984751"/>
          </a:xfrm>
          <a:prstGeom prst="rect">
            <a:avLst/>
          </a:prstGeom>
        </p:spPr>
      </p:pic>
      <p:sp>
        <p:nvSpPr>
          <p:cNvPr id="7" name="Rectangle 6">
            <a:extLst>
              <a:ext uri="{FF2B5EF4-FFF2-40B4-BE49-F238E27FC236}">
                <a16:creationId xmlns:a16="http://schemas.microsoft.com/office/drawing/2014/main" id="{4B303DCA-09D5-462A-A5F7-CF1F690BBA6C}"/>
              </a:ext>
            </a:extLst>
          </p:cNvPr>
          <p:cNvSpPr/>
          <p:nvPr/>
        </p:nvSpPr>
        <p:spPr>
          <a:xfrm>
            <a:off x="0" y="6356349"/>
            <a:ext cx="12192000" cy="50165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GB" sz="3200"/>
          </a:p>
        </p:txBody>
      </p:sp>
      <p:sp>
        <p:nvSpPr>
          <p:cNvPr id="2" name="Title 1">
            <a:extLst>
              <a:ext uri="{FF2B5EF4-FFF2-40B4-BE49-F238E27FC236}">
                <a16:creationId xmlns:a16="http://schemas.microsoft.com/office/drawing/2014/main" id="{8D45ABC0-E59C-4D67-92AE-5B8DC284A971}"/>
              </a:ext>
            </a:extLst>
          </p:cNvPr>
          <p:cNvSpPr>
            <a:spLocks noGrp="1"/>
          </p:cNvSpPr>
          <p:nvPr>
            <p:ph type="title"/>
          </p:nvPr>
        </p:nvSpPr>
        <p:spPr>
          <a:xfrm>
            <a:off x="338487" y="-73003"/>
            <a:ext cx="10515600" cy="1228973"/>
          </a:xfrm>
        </p:spPr>
        <p:txBody>
          <a:bodyPr>
            <a:normAutofit/>
          </a:bodyPr>
          <a:lst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fr-CH" sz="3600" b="1" dirty="0" err="1">
                <a:solidFill>
                  <a:schemeClr val="tx2"/>
                </a:solidFill>
                <a:latin typeface="Arial" panose="020B0604020202020204" pitchFamily="34" charset="0"/>
                <a:cs typeface="Arial" panose="020B0604020202020204" pitchFamily="34" charset="0"/>
              </a:rPr>
              <a:t>Feasibility</a:t>
            </a:r>
            <a:r>
              <a:rPr lang="fr-CH" sz="3600" b="1" dirty="0">
                <a:solidFill>
                  <a:schemeClr val="tx2"/>
                </a:solidFill>
                <a:latin typeface="Arial" panose="020B0604020202020204" pitchFamily="34" charset="0"/>
                <a:cs typeface="Arial" panose="020B0604020202020204" pitchFamily="34" charset="0"/>
              </a:rPr>
              <a:t> of o-fMRS in </a:t>
            </a:r>
            <a:r>
              <a:rPr lang="fr-CH" sz="3600" b="1" dirty="0" err="1">
                <a:solidFill>
                  <a:schemeClr val="tx2"/>
                </a:solidFill>
                <a:latin typeface="Arial" panose="020B0604020202020204" pitchFamily="34" charset="0"/>
                <a:cs typeface="Arial" panose="020B0604020202020204" pitchFamily="34" charset="0"/>
              </a:rPr>
              <a:t>small</a:t>
            </a:r>
            <a:r>
              <a:rPr lang="fr-CH" sz="3600" b="1" dirty="0">
                <a:solidFill>
                  <a:schemeClr val="tx2"/>
                </a:solidFill>
                <a:latin typeface="Arial" panose="020B0604020202020204" pitchFamily="34" charset="0"/>
                <a:cs typeface="Arial" panose="020B0604020202020204" pitchFamily="34" charset="0"/>
              </a:rPr>
              <a:t> </a:t>
            </a:r>
            <a:r>
              <a:rPr lang="fr-CH" sz="3600" b="1" dirty="0" err="1">
                <a:solidFill>
                  <a:schemeClr val="tx2"/>
                </a:solidFill>
                <a:latin typeface="Arial" panose="020B0604020202020204" pitchFamily="34" charset="0"/>
                <a:cs typeface="Arial" panose="020B0604020202020204" pitchFamily="34" charset="0"/>
              </a:rPr>
              <a:t>animals</a:t>
            </a:r>
            <a:r>
              <a:rPr lang="fr-CH" sz="3600" b="1" dirty="0">
                <a:solidFill>
                  <a:schemeClr val="tx2"/>
                </a:solidFill>
                <a:latin typeface="Arial" panose="020B0604020202020204" pitchFamily="34" charset="0"/>
                <a:cs typeface="Arial" panose="020B0604020202020204" pitchFamily="34" charset="0"/>
              </a:rPr>
              <a:t> at 9.4T</a:t>
            </a:r>
            <a:endParaRPr lang="en-GB" sz="4000" b="1" dirty="0">
              <a:solidFill>
                <a:schemeClr val="tx2"/>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503F6537-786C-4360-B5E7-A267F2052C91}"/>
              </a:ext>
            </a:extLst>
          </p:cNvPr>
          <p:cNvSpPr>
            <a:spLocks noGrp="1"/>
          </p:cNvSpPr>
          <p:nvPr>
            <p:ph type="ftr" sz="quarter" idx="11"/>
          </p:nvPr>
        </p:nvSpPr>
        <p:spPr>
          <a:xfrm>
            <a:off x="2" y="6492876"/>
            <a:ext cx="5605463" cy="365125"/>
          </a:xfrm>
        </p:spPr>
        <p:txBody>
          <a:bodyPr/>
          <a:lstStyle>
            <a:defPPr>
              <a:defRPr lang="da-DK"/>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l"/>
            <a:r>
              <a:rPr lang="fr-FR" sz="1867" dirty="0">
                <a:solidFill>
                  <a:schemeClr val="tx1"/>
                </a:solidFill>
                <a:latin typeface="Arial" panose="020B0604020202020204" pitchFamily="34" charset="0"/>
                <a:cs typeface="Arial" panose="020B0604020202020204" pitchFamily="34" charset="0"/>
              </a:rPr>
              <a:t>Lausanne-15 </a:t>
            </a:r>
            <a:r>
              <a:rPr lang="fr-FR" sz="1867" dirty="0" err="1">
                <a:solidFill>
                  <a:schemeClr val="tx1"/>
                </a:solidFill>
                <a:latin typeface="Arial" panose="020B0604020202020204" pitchFamily="34" charset="0"/>
                <a:cs typeface="Arial" panose="020B0604020202020204" pitchFamily="34" charset="0"/>
              </a:rPr>
              <a:t>Dec</a:t>
            </a:r>
            <a:r>
              <a:rPr lang="fr-FR" sz="1867" dirty="0">
                <a:solidFill>
                  <a:schemeClr val="tx1"/>
                </a:solidFill>
                <a:latin typeface="Arial" panose="020B0604020202020204" pitchFamily="34" charset="0"/>
                <a:cs typeface="Arial" panose="020B0604020202020204" pitchFamily="34" charset="0"/>
              </a:rPr>
              <a:t> 2023</a:t>
            </a:r>
            <a:endParaRPr lang="en-GB" sz="1867" dirty="0">
              <a:solidFill>
                <a:schemeClr val="tx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01BBADF-5683-4749-AD2D-20D6E36CA728}"/>
              </a:ext>
            </a:extLst>
          </p:cNvPr>
          <p:cNvSpPr>
            <a:spLocks noGrp="1"/>
          </p:cNvSpPr>
          <p:nvPr>
            <p:ph type="sldNum" sz="quarter" idx="12"/>
          </p:nvPr>
        </p:nvSpPr>
        <p:spPr>
          <a:xfrm>
            <a:off x="9448800" y="6402630"/>
            <a:ext cx="2743200" cy="365125"/>
          </a:xfrm>
        </p:spPr>
        <p:txBody>
          <a:bodyPr/>
          <a:lstStyle>
            <a:defPPr>
              <a:defRPr lang="da-DK"/>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BF0C6AD9-E5C4-45F6-9466-47A94B65640F}" type="slidenum">
              <a:rPr lang="en-GB" sz="1867">
                <a:solidFill>
                  <a:schemeClr val="tx1"/>
                </a:solidFill>
                <a:latin typeface="Arial" panose="020B0604020202020204" pitchFamily="34" charset="0"/>
                <a:cs typeface="Arial" panose="020B0604020202020204" pitchFamily="34" charset="0"/>
              </a:rPr>
              <a:t>50</a:t>
            </a:fld>
            <a:endParaRPr lang="en-GB" sz="1867" dirty="0">
              <a:solidFill>
                <a:schemeClr val="tx1"/>
              </a:solidFill>
              <a:latin typeface="Arial" panose="020B0604020202020204" pitchFamily="34" charset="0"/>
              <a:cs typeface="Arial" panose="020B0604020202020204" pitchFamily="34" charset="0"/>
            </a:endParaRPr>
          </a:p>
        </p:txBody>
      </p:sp>
      <p:sp>
        <p:nvSpPr>
          <p:cNvPr id="28" name="Rectangle 29">
            <a:extLst>
              <a:ext uri="{FF2B5EF4-FFF2-40B4-BE49-F238E27FC236}">
                <a16:creationId xmlns:a16="http://schemas.microsoft.com/office/drawing/2014/main" id="{60BCD95B-CB5F-491D-9843-8DE92ED2457B}"/>
              </a:ext>
            </a:extLst>
          </p:cNvPr>
          <p:cNvSpPr>
            <a:spLocks noChangeArrowheads="1"/>
          </p:cNvSpPr>
          <p:nvPr/>
        </p:nvSpPr>
        <p:spPr bwMode="auto">
          <a:xfrm>
            <a:off x="3221939" y="6450681"/>
            <a:ext cx="8814487" cy="420628"/>
          </a:xfrm>
          <a:prstGeom prst="rect">
            <a:avLst/>
          </a:prstGeom>
          <a:noFill/>
          <a:ln w="9525">
            <a:noFill/>
            <a:miter lim="800000"/>
            <a:headEnd/>
            <a:tailEnd/>
          </a:ln>
        </p:spPr>
        <p:txBody>
          <a:bodyPr wrap="square" lIns="91440" tIns="45720" rIns="91440" bIns="45720">
            <a:spAutoFit/>
          </a:bodyPr>
          <a:lst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fr-CH" altLang="fr-FR" sz="2133" dirty="0">
                <a:solidFill>
                  <a:schemeClr val="tx2"/>
                </a:solidFill>
                <a:latin typeface="Berlin Sans FB" panose="020E0602020502020306" pitchFamily="34" charset="0"/>
                <a:cs typeface="Arial" panose="020B0604020202020204" pitchFamily="34" charset="0"/>
              </a:rPr>
              <a:t>Just et Faber, J. of </a:t>
            </a:r>
            <a:r>
              <a:rPr lang="fr-CH" altLang="fr-FR" sz="2133" dirty="0" err="1">
                <a:solidFill>
                  <a:schemeClr val="tx2"/>
                </a:solidFill>
                <a:latin typeface="Berlin Sans FB" panose="020E0602020502020306" pitchFamily="34" charset="0"/>
                <a:cs typeface="Arial" panose="020B0604020202020204" pitchFamily="34" charset="0"/>
              </a:rPr>
              <a:t>Neurochemistry</a:t>
            </a:r>
            <a:r>
              <a:rPr lang="fr-CH" altLang="fr-FR" sz="2133" dirty="0">
                <a:solidFill>
                  <a:schemeClr val="tx2"/>
                </a:solidFill>
                <a:latin typeface="Berlin Sans FB" panose="020E0602020502020306" pitchFamily="34" charset="0"/>
                <a:cs typeface="Arial" panose="020B0604020202020204" pitchFamily="34" charset="0"/>
              </a:rPr>
              <a:t> 2019;Just N. NMR in </a:t>
            </a:r>
            <a:r>
              <a:rPr lang="fr-CH" altLang="fr-FR" sz="2133" dirty="0" err="1">
                <a:solidFill>
                  <a:schemeClr val="tx2"/>
                </a:solidFill>
                <a:latin typeface="Berlin Sans FB" panose="020E0602020502020306" pitchFamily="34" charset="0"/>
                <a:cs typeface="Arial" panose="020B0604020202020204" pitchFamily="34" charset="0"/>
              </a:rPr>
              <a:t>Biomed</a:t>
            </a:r>
            <a:r>
              <a:rPr lang="fr-CH" altLang="fr-FR" sz="2133" dirty="0">
                <a:solidFill>
                  <a:schemeClr val="tx2"/>
                </a:solidFill>
                <a:latin typeface="Berlin Sans FB" panose="020E0602020502020306" pitchFamily="34" charset="0"/>
                <a:cs typeface="Arial" panose="020B0604020202020204" pitchFamily="34" charset="0"/>
              </a:rPr>
              <a:t>, 2020</a:t>
            </a:r>
            <a:endParaRPr lang="en-GB" altLang="fr-FR" sz="2133" dirty="0">
              <a:solidFill>
                <a:schemeClr val="tx2"/>
              </a:solidFill>
              <a:latin typeface="Berlin Sans FB" panose="020E0602020502020306" pitchFamily="34" charset="0"/>
              <a:cs typeface="Arial" panose="020B0604020202020204" pitchFamily="34" charset="0"/>
            </a:endParaRPr>
          </a:p>
        </p:txBody>
      </p:sp>
      <p:sp>
        <p:nvSpPr>
          <p:cNvPr id="15" name="TextBox 14">
            <a:extLst>
              <a:ext uri="{FF2B5EF4-FFF2-40B4-BE49-F238E27FC236}">
                <a16:creationId xmlns:a16="http://schemas.microsoft.com/office/drawing/2014/main" id="{203EF5C4-A5E5-40C3-B6ED-FFDAA0EC65B0}"/>
              </a:ext>
            </a:extLst>
          </p:cNvPr>
          <p:cNvSpPr txBox="1"/>
          <p:nvPr/>
        </p:nvSpPr>
        <p:spPr>
          <a:xfrm>
            <a:off x="157823" y="505443"/>
            <a:ext cx="4644363" cy="2123659"/>
          </a:xfrm>
          <a:prstGeom prst="rect">
            <a:avLst/>
          </a:prstGeom>
          <a:noFill/>
        </p:spPr>
        <p:txBody>
          <a:bodyPr wrap="square" lIns="91440" tIns="45720" rIns="91440" bIns="45720">
            <a:spAutoFit/>
          </a:bodyPr>
          <a:lst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1867" dirty="0">
              <a:solidFill>
                <a:schemeClr val="bg1"/>
              </a:solidFill>
            </a:endParaRPr>
          </a:p>
          <a:p>
            <a:r>
              <a:rPr lang="de-DE" sz="1600" dirty="0" err="1">
                <a:solidFill>
                  <a:schemeClr val="tx2"/>
                </a:solidFill>
                <a:latin typeface="Arial" panose="020B0604020202020204" pitchFamily="34" charset="0"/>
                <a:cs typeface="Arial" panose="020B0604020202020204" pitchFamily="34" charset="0"/>
              </a:rPr>
              <a:t>Optogenetics</a:t>
            </a:r>
            <a:r>
              <a:rPr lang="de-DE" sz="1600" dirty="0">
                <a:solidFill>
                  <a:schemeClr val="tx2"/>
                </a:solidFill>
                <a:latin typeface="Arial" panose="020B0604020202020204" pitchFamily="34" charset="0"/>
                <a:cs typeface="Arial" panose="020B0604020202020204" pitchFamily="34" charset="0"/>
              </a:rPr>
              <a:t>  </a:t>
            </a:r>
            <a:r>
              <a:rPr lang="de-DE" sz="1600" dirty="0" err="1">
                <a:solidFill>
                  <a:schemeClr val="tx2"/>
                </a:solidFill>
                <a:latin typeface="Arial" panose="020B0604020202020204" pitchFamily="34" charset="0"/>
                <a:cs typeface="Arial" panose="020B0604020202020204" pitchFamily="34" charset="0"/>
              </a:rPr>
              <a:t>allow</a:t>
            </a:r>
            <a:r>
              <a:rPr lang="de-DE" sz="1600" dirty="0">
                <a:solidFill>
                  <a:schemeClr val="tx2"/>
                </a:solidFill>
                <a:latin typeface="Arial" panose="020B0604020202020204" pitchFamily="34" charset="0"/>
                <a:cs typeface="Arial" panose="020B0604020202020204" pitchFamily="34" charset="0"/>
              </a:rPr>
              <a:t>  </a:t>
            </a:r>
            <a:r>
              <a:rPr lang="de-DE" sz="1600" dirty="0" err="1">
                <a:solidFill>
                  <a:schemeClr val="tx2"/>
                </a:solidFill>
                <a:latin typeface="Arial" panose="020B0604020202020204" pitchFamily="34" charset="0"/>
                <a:cs typeface="Arial" panose="020B0604020202020204" pitchFamily="34" charset="0"/>
              </a:rPr>
              <a:t>targeting</a:t>
            </a:r>
            <a:r>
              <a:rPr lang="de-DE" sz="1600" dirty="0">
                <a:solidFill>
                  <a:schemeClr val="tx2"/>
                </a:solidFill>
                <a:latin typeface="Arial" panose="020B0604020202020204" pitchFamily="34" charset="0"/>
                <a:cs typeface="Arial" panose="020B0604020202020204" pitchFamily="34" charset="0"/>
              </a:rPr>
              <a:t> </a:t>
            </a:r>
            <a:r>
              <a:rPr lang="de-DE" sz="1600" dirty="0" err="1">
                <a:solidFill>
                  <a:schemeClr val="tx2"/>
                </a:solidFill>
                <a:latin typeface="Arial" panose="020B0604020202020204" pitchFamily="34" charset="0"/>
                <a:cs typeface="Arial" panose="020B0604020202020204" pitchFamily="34" charset="0"/>
              </a:rPr>
              <a:t>specific</a:t>
            </a:r>
            <a:r>
              <a:rPr lang="de-DE" sz="1600" dirty="0">
                <a:solidFill>
                  <a:schemeClr val="tx2"/>
                </a:solidFill>
                <a:latin typeface="Arial" panose="020B0604020202020204" pitchFamily="34" charset="0"/>
                <a:cs typeface="Arial" panose="020B0604020202020204" pitchFamily="34" charset="0"/>
              </a:rPr>
              <a:t> </a:t>
            </a:r>
            <a:r>
              <a:rPr lang="de-DE" sz="1600" dirty="0" err="1">
                <a:solidFill>
                  <a:schemeClr val="tx2"/>
                </a:solidFill>
                <a:latin typeface="Arial" panose="020B0604020202020204" pitchFamily="34" charset="0"/>
                <a:cs typeface="Arial" panose="020B0604020202020204" pitchFamily="34" charset="0"/>
              </a:rPr>
              <a:t>cell</a:t>
            </a:r>
            <a:r>
              <a:rPr lang="de-DE" sz="1600" dirty="0">
                <a:solidFill>
                  <a:schemeClr val="tx2"/>
                </a:solidFill>
                <a:latin typeface="Arial" panose="020B0604020202020204" pitchFamily="34" charset="0"/>
                <a:cs typeface="Arial" panose="020B0604020202020204" pitchFamily="34" charset="0"/>
              </a:rPr>
              <a:t> </a:t>
            </a:r>
            <a:r>
              <a:rPr lang="de-DE" sz="1600" dirty="0" err="1">
                <a:solidFill>
                  <a:schemeClr val="tx2"/>
                </a:solidFill>
                <a:latin typeface="Arial" panose="020B0604020202020204" pitchFamily="34" charset="0"/>
                <a:cs typeface="Arial" panose="020B0604020202020204" pitchFamily="34" charset="0"/>
              </a:rPr>
              <a:t>populations</a:t>
            </a:r>
            <a:r>
              <a:rPr lang="de-DE" sz="1600" dirty="0">
                <a:solidFill>
                  <a:schemeClr val="tx2"/>
                </a:solidFill>
                <a:latin typeface="Arial" panose="020B0604020202020204" pitchFamily="34" charset="0"/>
                <a:cs typeface="Arial" panose="020B0604020202020204" pitchFamily="34" charset="0"/>
              </a:rPr>
              <a:t>:</a:t>
            </a:r>
          </a:p>
          <a:p>
            <a:endParaRPr lang="de-DE" sz="1600" dirty="0">
              <a:solidFill>
                <a:schemeClr val="tx2"/>
              </a:solidFill>
              <a:latin typeface="Arial" panose="020B0604020202020204" pitchFamily="34" charset="0"/>
              <a:cs typeface="Arial" panose="020B0604020202020204" pitchFamily="34" charset="0"/>
            </a:endParaRPr>
          </a:p>
          <a:p>
            <a:r>
              <a:rPr lang="de-DE" sz="1600" dirty="0">
                <a:solidFill>
                  <a:schemeClr val="tx2"/>
                </a:solidFill>
                <a:latin typeface="Arial" panose="020B0604020202020204" pitchFamily="34" charset="0"/>
                <a:cs typeface="Arial" panose="020B0604020202020204" pitchFamily="34" charset="0"/>
              </a:rPr>
              <a:t>O-fMRI  </a:t>
            </a:r>
            <a:r>
              <a:rPr lang="de-DE" sz="1600" dirty="0" err="1">
                <a:solidFill>
                  <a:schemeClr val="tx2"/>
                </a:solidFill>
                <a:latin typeface="Arial" panose="020B0604020202020204" pitchFamily="34" charset="0"/>
                <a:cs typeface="Arial" panose="020B0604020202020204" pitchFamily="34" charset="0"/>
              </a:rPr>
              <a:t>enables</a:t>
            </a:r>
            <a:r>
              <a:rPr lang="de-DE" sz="1600" dirty="0">
                <a:solidFill>
                  <a:schemeClr val="tx2"/>
                </a:solidFill>
                <a:latin typeface="Arial" panose="020B0604020202020204" pitchFamily="34" charset="0"/>
                <a:cs typeface="Arial" panose="020B0604020202020204" pitchFamily="34" charset="0"/>
              </a:rPr>
              <a:t>  </a:t>
            </a:r>
            <a:r>
              <a:rPr lang="de-DE" sz="1600" dirty="0" err="1">
                <a:solidFill>
                  <a:schemeClr val="tx2"/>
                </a:solidFill>
                <a:latin typeface="Arial" panose="020B0604020202020204" pitchFamily="34" charset="0"/>
                <a:cs typeface="Arial" panose="020B0604020202020204" pitchFamily="34" charset="0"/>
              </a:rPr>
              <a:t>mapping</a:t>
            </a:r>
            <a:r>
              <a:rPr lang="de-DE" sz="1600" dirty="0">
                <a:solidFill>
                  <a:schemeClr val="tx2"/>
                </a:solidFill>
                <a:latin typeface="Arial" panose="020B0604020202020204" pitchFamily="34" charset="0"/>
                <a:cs typeface="Arial" panose="020B0604020202020204" pitchFamily="34" charset="0"/>
              </a:rPr>
              <a:t> of </a:t>
            </a:r>
            <a:r>
              <a:rPr lang="de-DE" sz="1600" dirty="0" err="1">
                <a:solidFill>
                  <a:schemeClr val="tx2"/>
                </a:solidFill>
                <a:latin typeface="Arial" panose="020B0604020202020204" pitchFamily="34" charset="0"/>
                <a:cs typeface="Arial" panose="020B0604020202020204" pitchFamily="34" charset="0"/>
              </a:rPr>
              <a:t>specific</a:t>
            </a:r>
            <a:r>
              <a:rPr lang="de-DE" sz="1600" dirty="0">
                <a:solidFill>
                  <a:schemeClr val="tx2"/>
                </a:solidFill>
                <a:latin typeface="Arial" panose="020B0604020202020204" pitchFamily="34" charset="0"/>
                <a:cs typeface="Arial" panose="020B0604020202020204" pitchFamily="34" charset="0"/>
              </a:rPr>
              <a:t> </a:t>
            </a:r>
            <a:r>
              <a:rPr lang="de-DE" sz="1600" dirty="0" err="1">
                <a:solidFill>
                  <a:schemeClr val="tx2"/>
                </a:solidFill>
                <a:latin typeface="Arial" panose="020B0604020202020204" pitchFamily="34" charset="0"/>
                <a:cs typeface="Arial" panose="020B0604020202020204" pitchFamily="34" charset="0"/>
              </a:rPr>
              <a:t>brain</a:t>
            </a:r>
            <a:endParaRPr lang="de-DE" sz="1600" dirty="0">
              <a:solidFill>
                <a:schemeClr val="tx2"/>
              </a:solidFill>
              <a:latin typeface="Arial" panose="020B0604020202020204" pitchFamily="34" charset="0"/>
              <a:cs typeface="Arial" panose="020B0604020202020204" pitchFamily="34" charset="0"/>
            </a:endParaRPr>
          </a:p>
          <a:p>
            <a:r>
              <a:rPr lang="de-DE" sz="1600" dirty="0" err="1">
                <a:solidFill>
                  <a:schemeClr val="tx2"/>
                </a:solidFill>
                <a:latin typeface="Arial" panose="020B0604020202020204" pitchFamily="34" charset="0"/>
                <a:cs typeface="Arial" panose="020B0604020202020204" pitchFamily="34" charset="0"/>
              </a:rPr>
              <a:t>activities</a:t>
            </a:r>
            <a:endParaRPr lang="de-DE" sz="1600" dirty="0">
              <a:solidFill>
                <a:schemeClr val="tx2"/>
              </a:solidFill>
              <a:latin typeface="Arial" panose="020B0604020202020204" pitchFamily="34" charset="0"/>
              <a:cs typeface="Arial" panose="020B0604020202020204" pitchFamily="34" charset="0"/>
            </a:endParaRPr>
          </a:p>
          <a:p>
            <a:r>
              <a:rPr lang="de-DE" sz="1600" dirty="0">
                <a:solidFill>
                  <a:schemeClr val="tx2"/>
                </a:solidFill>
                <a:latin typeface="Arial" panose="020B0604020202020204" pitchFamily="34" charset="0"/>
                <a:cs typeface="Arial" panose="020B0604020202020204" pitchFamily="34" charset="0"/>
              </a:rPr>
              <a:t>                                                                                                                  </a:t>
            </a:r>
            <a:endParaRPr lang="de-DE" sz="1867" dirty="0">
              <a:solidFill>
                <a:schemeClr val="tx2"/>
              </a:solidFill>
            </a:endParaRPr>
          </a:p>
          <a:p>
            <a:endParaRPr lang="de-DE" sz="1867" dirty="0">
              <a:solidFill>
                <a:schemeClr val="tx2"/>
              </a:solidFill>
            </a:endParaRPr>
          </a:p>
        </p:txBody>
      </p:sp>
      <p:pic>
        <p:nvPicPr>
          <p:cNvPr id="9" name="Picture 2" descr="Résultat de recherche d'images pour &quot;optogenetics&quot;">
            <a:extLst>
              <a:ext uri="{FF2B5EF4-FFF2-40B4-BE49-F238E27FC236}">
                <a16:creationId xmlns:a16="http://schemas.microsoft.com/office/drawing/2014/main" id="{5BADA933-62AA-4087-835D-28D21890D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982" y="924227"/>
            <a:ext cx="6000751" cy="1286091"/>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pic>
        <p:nvPicPr>
          <p:cNvPr id="3" name="Image 30">
            <a:extLst>
              <a:ext uri="{FF2B5EF4-FFF2-40B4-BE49-F238E27FC236}">
                <a16:creationId xmlns:a16="http://schemas.microsoft.com/office/drawing/2014/main" id="{9F50EE74-9724-4320-B62A-736078552E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3191" y="2"/>
            <a:ext cx="1223235" cy="76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E3921D7D-5B86-41FF-A62E-708CE493EA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76521" b="7153"/>
          <a:stretch>
            <a:fillRect/>
          </a:stretch>
        </p:blipFill>
        <p:spPr bwMode="auto">
          <a:xfrm>
            <a:off x="207391" y="6094396"/>
            <a:ext cx="600075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2BD05D5B-986C-4DED-8E7D-0AAFDC6E1742}"/>
              </a:ext>
            </a:extLst>
          </p:cNvPr>
          <p:cNvPicPr/>
          <p:nvPr/>
        </p:nvPicPr>
        <p:blipFill>
          <a:blip r:embed="rId7">
            <a:extLst>
              <a:ext uri="{28A0092B-C50C-407E-A947-70E740481C1C}">
                <a14:useLocalDpi xmlns:a14="http://schemas.microsoft.com/office/drawing/2010/main" val="0"/>
              </a:ext>
            </a:extLst>
          </a:blip>
          <a:stretch>
            <a:fillRect/>
          </a:stretch>
        </p:blipFill>
        <p:spPr>
          <a:xfrm>
            <a:off x="5000214" y="816601"/>
            <a:ext cx="6645911" cy="4984751"/>
          </a:xfrm>
          <a:prstGeom prst="rect">
            <a:avLst/>
          </a:prstGeom>
        </p:spPr>
      </p:pic>
      <p:sp>
        <p:nvSpPr>
          <p:cNvPr id="17" name="TextBox 14">
            <a:extLst>
              <a:ext uri="{FF2B5EF4-FFF2-40B4-BE49-F238E27FC236}">
                <a16:creationId xmlns:a16="http://schemas.microsoft.com/office/drawing/2014/main" id="{B113E8F0-8CD6-4FDC-A1B6-BEB79BC1B3A5}"/>
              </a:ext>
            </a:extLst>
          </p:cNvPr>
          <p:cNvSpPr txBox="1"/>
          <p:nvPr/>
        </p:nvSpPr>
        <p:spPr>
          <a:xfrm>
            <a:off x="23126" y="2224851"/>
            <a:ext cx="4913759" cy="2369880"/>
          </a:xfrm>
          <a:prstGeom prst="rect">
            <a:avLst/>
          </a:prstGeom>
          <a:noFill/>
        </p:spPr>
        <p:txBody>
          <a:bodyPr wrap="square" lIns="91440" tIns="45720" rIns="91440" bIns="45720">
            <a:spAutoFit/>
          </a:bodyPr>
          <a:lst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de-DE" sz="2800" dirty="0">
                <a:solidFill>
                  <a:srgbClr val="FFFF00"/>
                </a:solidFill>
                <a:latin typeface="Arial" panose="020B0604020202020204" pitchFamily="34" charset="0"/>
                <a:cs typeface="Arial" panose="020B0604020202020204" pitchFamily="34" charset="0"/>
              </a:rPr>
              <a:t> </a:t>
            </a:r>
            <a:endParaRPr lang="de-DE" sz="2800" dirty="0">
              <a:latin typeface="Arial" panose="020B0604020202020204" pitchFamily="34" charset="0"/>
              <a:cs typeface="Arial" panose="020B0604020202020204" pitchFamily="34" charset="0"/>
            </a:endParaRPr>
          </a:p>
          <a:p>
            <a:r>
              <a:rPr lang="de-DE" sz="2800" dirty="0">
                <a:latin typeface="Arial" panose="020B0604020202020204" pitchFamily="34" charset="0"/>
                <a:cs typeface="Arial" panose="020B0604020202020204" pitchFamily="34" charset="0"/>
              </a:rPr>
              <a:t>   O-</a:t>
            </a:r>
            <a:r>
              <a:rPr lang="de-DE" sz="2800" dirty="0" err="1">
                <a:latin typeface="Arial" panose="020B0604020202020204" pitchFamily="34" charset="0"/>
                <a:cs typeface="Arial" panose="020B0604020202020204" pitchFamily="34" charset="0"/>
              </a:rPr>
              <a:t>fMRS</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to</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increase</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the</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specificity</a:t>
            </a:r>
            <a:r>
              <a:rPr lang="de-DE" sz="2800" dirty="0">
                <a:latin typeface="Arial" panose="020B0604020202020204" pitchFamily="34" charset="0"/>
                <a:cs typeface="Arial" panose="020B0604020202020204" pitchFamily="34" charset="0"/>
              </a:rPr>
              <a:t>  and </a:t>
            </a:r>
            <a:r>
              <a:rPr lang="de-DE" sz="2800" dirty="0" err="1">
                <a:latin typeface="Arial" panose="020B0604020202020204" pitchFamily="34" charset="0"/>
                <a:cs typeface="Arial" panose="020B0604020202020204" pitchFamily="34" charset="0"/>
              </a:rPr>
              <a:t>precision</a:t>
            </a:r>
            <a:r>
              <a:rPr lang="de-DE" sz="2800" dirty="0">
                <a:latin typeface="Arial" panose="020B0604020202020204" pitchFamily="34" charset="0"/>
                <a:cs typeface="Arial" panose="020B0604020202020204" pitchFamily="34" charset="0"/>
              </a:rPr>
              <a:t> of  </a:t>
            </a:r>
            <a:r>
              <a:rPr lang="de-DE" sz="2800" dirty="0" err="1">
                <a:latin typeface="Arial" panose="020B0604020202020204" pitchFamily="34" charset="0"/>
                <a:cs typeface="Arial" panose="020B0604020202020204" pitchFamily="34" charset="0"/>
              </a:rPr>
              <a:t>metabolic</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readouts</a:t>
            </a:r>
            <a:endParaRPr lang="de-DE" sz="2800" dirty="0">
              <a:latin typeface="Arial" panose="020B0604020202020204" pitchFamily="34" charset="0"/>
              <a:cs typeface="Arial" panose="020B0604020202020204" pitchFamily="34" charset="0"/>
            </a:endParaRPr>
          </a:p>
          <a:p>
            <a:endParaRPr lang="de-DE" sz="1867" dirty="0"/>
          </a:p>
          <a:p>
            <a:endParaRPr lang="de-DE" sz="1867" dirty="0"/>
          </a:p>
        </p:txBody>
      </p:sp>
      <p:pic>
        <p:nvPicPr>
          <p:cNvPr id="16" name="Content Placeholder 19">
            <a:extLst>
              <a:ext uri="{FF2B5EF4-FFF2-40B4-BE49-F238E27FC236}">
                <a16:creationId xmlns:a16="http://schemas.microsoft.com/office/drawing/2014/main" id="{1679E08C-8D1D-4D3F-AEB7-7180D288B3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886" y="2366809"/>
            <a:ext cx="5931847" cy="3555788"/>
          </a:xfrm>
          <a:prstGeom prst="rect">
            <a:avLst/>
          </a:prstGeom>
        </p:spPr>
      </p:pic>
    </p:spTree>
    <p:extLst>
      <p:ext uri="{BB962C8B-B14F-4D97-AF65-F5344CB8AC3E}">
        <p14:creationId xmlns:p14="http://schemas.microsoft.com/office/powerpoint/2010/main" val="702467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0" presetClass="exit" presetSubtype="0" fill="hold" nodeType="withEffect">
                                  <p:stCondLst>
                                    <p:cond delay="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5"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467CFF-D4B9-376F-F945-D17FE2FCDCAB}"/>
              </a:ext>
            </a:extLst>
          </p:cNvPr>
          <p:cNvSpPr>
            <a:spLocks noGrp="1"/>
          </p:cNvSpPr>
          <p:nvPr>
            <p:ph type="title"/>
          </p:nvPr>
        </p:nvSpPr>
        <p:spPr/>
        <p:txBody>
          <a:bodyPr/>
          <a:lstStyle/>
          <a:p>
            <a:r>
              <a:rPr lang="en-US" dirty="0"/>
              <a:t>Ultra-High Field MRI: Benefits vs. Drawback</a:t>
            </a:r>
            <a:endParaRPr lang="fr-CH" dirty="0"/>
          </a:p>
        </p:txBody>
      </p:sp>
      <p:sp>
        <p:nvSpPr>
          <p:cNvPr id="4" name="Rectangle 1">
            <a:extLst>
              <a:ext uri="{FF2B5EF4-FFF2-40B4-BE49-F238E27FC236}">
                <a16:creationId xmlns:a16="http://schemas.microsoft.com/office/drawing/2014/main" id="{07ED0FC7-F7B3-F5E0-6A0C-0283E49C8B0C}"/>
              </a:ext>
            </a:extLst>
          </p:cNvPr>
          <p:cNvSpPr>
            <a:spLocks noGrp="1" noChangeArrowheads="1"/>
          </p:cNvSpPr>
          <p:nvPr>
            <p:ph sz="half" idx="1"/>
          </p:nvPr>
        </p:nvSpPr>
        <p:spPr bwMode="auto">
          <a:xfrm>
            <a:off x="464127" y="2609912"/>
            <a:ext cx="5063838"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1" i="0" u="none" strike="noStrike" cap="none" normalizeH="0" baseline="0" dirty="0">
                <a:ln>
                  <a:noFill/>
                </a:ln>
                <a:solidFill>
                  <a:schemeClr val="tx1"/>
                </a:solidFill>
                <a:effectLst/>
                <a:latin typeface="Arial" panose="020B0604020202020204" pitchFamily="34" charset="0"/>
              </a:rPr>
              <a:t>BENEFITS</a:t>
            </a:r>
          </a:p>
          <a:p>
            <a:pPr marL="457200" lvl="1" indent="0" eaLnBrk="0" fontAlgn="base" hangingPunct="0">
              <a:lnSpc>
                <a:spcPct val="100000"/>
              </a:lnSpc>
              <a:spcBef>
                <a:spcPct val="0"/>
              </a:spcBef>
              <a:spcAft>
                <a:spcPct val="0"/>
              </a:spcAft>
              <a:buFontTx/>
              <a:buChar char="•"/>
            </a:pPr>
            <a:r>
              <a:rPr kumimoji="0" lang="fr-FR" altLang="fr-FR" sz="1400" b="1" i="0" u="none" strike="noStrike" cap="none" normalizeH="0" baseline="0" dirty="0">
                <a:ln>
                  <a:noFill/>
                </a:ln>
                <a:solidFill>
                  <a:schemeClr val="tx1"/>
                </a:solidFill>
                <a:effectLst/>
                <a:latin typeface="Arial" panose="020B0604020202020204" pitchFamily="34" charset="0"/>
              </a:rPr>
              <a:t>Superior </a:t>
            </a:r>
            <a:r>
              <a:rPr kumimoji="0" lang="fr-FR" altLang="fr-FR" sz="1400" b="1" i="0" u="none" strike="noStrike" cap="none" normalizeH="0" baseline="0" dirty="0" err="1">
                <a:ln>
                  <a:noFill/>
                </a:ln>
                <a:solidFill>
                  <a:schemeClr val="tx1"/>
                </a:solidFill>
                <a:effectLst/>
                <a:latin typeface="Arial" panose="020B0604020202020204" pitchFamily="34" charset="0"/>
              </a:rPr>
              <a:t>Resolution</a:t>
            </a:r>
            <a:r>
              <a:rPr kumimoji="0" lang="fr-FR" altLang="fr-FR" sz="1400" b="1" i="0" u="none" strike="noStrike" cap="none" normalizeH="0" baseline="0" dirty="0">
                <a:ln>
                  <a:noFill/>
                </a:ln>
                <a:solidFill>
                  <a:schemeClr val="tx1"/>
                </a:solidFill>
                <a:effectLst/>
                <a:latin typeface="Arial" panose="020B0604020202020204" pitchFamily="34" charset="0"/>
              </a:rPr>
              <a:t> &amp; </a:t>
            </a:r>
            <a:r>
              <a:rPr kumimoji="0" lang="fr-FR" altLang="fr-FR" sz="1400" b="1" i="0" u="none" strike="noStrike" cap="none" normalizeH="0" baseline="0" dirty="0" err="1">
                <a:ln>
                  <a:noFill/>
                </a:ln>
                <a:solidFill>
                  <a:schemeClr val="tx1"/>
                </a:solidFill>
                <a:effectLst/>
                <a:latin typeface="Arial" panose="020B0604020202020204" pitchFamily="34" charset="0"/>
              </a:rPr>
              <a:t>Contrast</a:t>
            </a:r>
            <a:br>
              <a:rPr kumimoji="0" lang="fr-FR" altLang="fr-FR" sz="1400" b="0" i="0" u="none" strike="noStrike" cap="none" normalizeH="0" baseline="0" dirty="0">
                <a:ln>
                  <a:noFill/>
                </a:ln>
                <a:solidFill>
                  <a:schemeClr val="tx1"/>
                </a:solidFill>
                <a:effectLst/>
                <a:latin typeface="Arial" panose="020B0604020202020204" pitchFamily="34" charset="0"/>
              </a:rPr>
            </a:br>
            <a:r>
              <a:rPr kumimoji="0" lang="fr-FR" altLang="fr-FR" sz="1400" b="0" i="0" u="none" strike="noStrike" cap="none" normalizeH="0" baseline="0" dirty="0">
                <a:ln>
                  <a:noFill/>
                </a:ln>
                <a:solidFill>
                  <a:schemeClr val="tx1"/>
                </a:solidFill>
                <a:effectLst/>
                <a:latin typeface="Arial" panose="020B0604020202020204" pitchFamily="34" charset="0"/>
              </a:rPr>
              <a:t>Enables </a:t>
            </a:r>
            <a:r>
              <a:rPr kumimoji="0" lang="fr-FR" altLang="fr-FR" sz="1400" b="0" i="0" u="none" strike="noStrike" cap="none" normalizeH="0" baseline="0" dirty="0" err="1">
                <a:ln>
                  <a:noFill/>
                </a:ln>
                <a:solidFill>
                  <a:schemeClr val="tx1"/>
                </a:solidFill>
                <a:effectLst/>
                <a:latin typeface="Arial" panose="020B0604020202020204" pitchFamily="34" charset="0"/>
              </a:rPr>
              <a:t>ultra-fine</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anatomical</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detail</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especially</a:t>
            </a:r>
            <a:r>
              <a:rPr kumimoji="0" lang="fr-FR" altLang="fr-FR" sz="1400" b="0" i="0" u="none" strike="noStrike" cap="none" normalizeH="0" baseline="0" dirty="0">
                <a:ln>
                  <a:noFill/>
                </a:ln>
                <a:solidFill>
                  <a:schemeClr val="tx1"/>
                </a:solidFill>
                <a:effectLst/>
                <a:latin typeface="Arial" panose="020B0604020202020204" pitchFamily="34" charset="0"/>
              </a:rPr>
              <a:t> in </a:t>
            </a:r>
            <a:r>
              <a:rPr kumimoji="0" lang="fr-FR" altLang="fr-FR" sz="1400" b="0" i="0" u="none" strike="noStrike" cap="none" normalizeH="0" baseline="0" dirty="0" err="1">
                <a:ln>
                  <a:noFill/>
                </a:ln>
                <a:solidFill>
                  <a:schemeClr val="tx1"/>
                </a:solidFill>
                <a:effectLst/>
                <a:latin typeface="Arial" panose="020B0604020202020204" pitchFamily="34" charset="0"/>
              </a:rPr>
              <a:t>brain</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vascular</a:t>
            </a:r>
            <a:r>
              <a:rPr kumimoji="0" lang="fr-FR" altLang="fr-FR" sz="1400" b="0" i="0" u="none" strike="noStrike" cap="none" normalizeH="0" baseline="0" dirty="0">
                <a:ln>
                  <a:noFill/>
                </a:ln>
                <a:solidFill>
                  <a:schemeClr val="tx1"/>
                </a:solidFill>
                <a:effectLst/>
                <a:latin typeface="Arial" panose="020B0604020202020204" pitchFamily="34" charset="0"/>
              </a:rPr>
              <a:t>, and </a:t>
            </a:r>
            <a:r>
              <a:rPr kumimoji="0" lang="fr-FR" altLang="fr-FR" sz="1400" b="0" i="0" u="none" strike="noStrike" cap="none" normalizeH="0" baseline="0" dirty="0" err="1">
                <a:ln>
                  <a:noFill/>
                </a:ln>
                <a:solidFill>
                  <a:schemeClr val="tx1"/>
                </a:solidFill>
                <a:effectLst/>
                <a:latin typeface="Arial" panose="020B0604020202020204" pitchFamily="34" charset="0"/>
              </a:rPr>
              <a:t>musculoskeletal</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imaging</a:t>
            </a:r>
            <a:r>
              <a:rPr kumimoji="0" lang="fr-FR" altLang="fr-FR" sz="1400" b="0" i="0" u="none" strike="noStrike" cap="none" normalizeH="0" baseline="0" dirty="0">
                <a:ln>
                  <a:noFill/>
                </a:ln>
                <a:solidFill>
                  <a:schemeClr val="tx1"/>
                </a:solidFill>
                <a:effectLst/>
                <a:latin typeface="Arial" panose="020B0604020202020204" pitchFamily="34" charset="0"/>
              </a:rPr>
              <a:t>. </a:t>
            </a:r>
          </a:p>
          <a:p>
            <a:pPr marL="457200" lvl="1" indent="0" eaLnBrk="0" fontAlgn="base" hangingPunct="0">
              <a:lnSpc>
                <a:spcPct val="100000"/>
              </a:lnSpc>
              <a:spcBef>
                <a:spcPct val="0"/>
              </a:spcBef>
              <a:spcAft>
                <a:spcPct val="0"/>
              </a:spcAft>
              <a:buFontTx/>
              <a:buChar char="•"/>
            </a:pPr>
            <a:r>
              <a:rPr kumimoji="0" lang="fr-FR" altLang="fr-FR" sz="1400" b="1" i="0" u="none" strike="noStrike" cap="none" normalizeH="0" baseline="0" dirty="0" err="1">
                <a:ln>
                  <a:noFill/>
                </a:ln>
                <a:solidFill>
                  <a:schemeClr val="tx1"/>
                </a:solidFill>
                <a:effectLst/>
                <a:latin typeface="Arial" panose="020B0604020202020204" pitchFamily="34" charset="0"/>
              </a:rPr>
              <a:t>Enhanced</a:t>
            </a:r>
            <a:r>
              <a:rPr kumimoji="0" lang="fr-FR" altLang="fr-FR" sz="1400" b="1" i="0" u="none" strike="noStrike" cap="none" normalizeH="0" baseline="0" dirty="0">
                <a:ln>
                  <a:noFill/>
                </a:ln>
                <a:solidFill>
                  <a:schemeClr val="tx1"/>
                </a:solidFill>
                <a:effectLst/>
                <a:latin typeface="Arial" panose="020B0604020202020204" pitchFamily="34" charset="0"/>
              </a:rPr>
              <a:t> Signal-to-Noise Ratio (SNR)</a:t>
            </a:r>
            <a:br>
              <a:rPr kumimoji="0" lang="fr-FR" altLang="fr-FR" sz="1400" b="0" i="0" u="none" strike="noStrike" cap="none" normalizeH="0" baseline="0" dirty="0">
                <a:ln>
                  <a:noFill/>
                </a:ln>
                <a:solidFill>
                  <a:schemeClr val="tx1"/>
                </a:solidFill>
                <a:effectLst/>
                <a:latin typeface="Arial" panose="020B0604020202020204" pitchFamily="34" charset="0"/>
              </a:rPr>
            </a:br>
            <a:r>
              <a:rPr kumimoji="0" lang="fr-FR" altLang="fr-FR" sz="1400" b="0" i="0" u="none" strike="noStrike" cap="none" normalizeH="0" baseline="0" dirty="0" err="1">
                <a:ln>
                  <a:noFill/>
                </a:ln>
                <a:solidFill>
                  <a:schemeClr val="tx1"/>
                </a:solidFill>
                <a:effectLst/>
                <a:latin typeface="Arial" panose="020B0604020202020204" pitchFamily="34" charset="0"/>
              </a:rPr>
              <a:t>Higher</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field</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strength</a:t>
            </a:r>
            <a:r>
              <a:rPr kumimoji="0" lang="fr-FR" altLang="fr-FR" sz="1400" b="0" i="0" u="none" strike="noStrike" cap="none" normalizeH="0" baseline="0" dirty="0">
                <a:ln>
                  <a:noFill/>
                </a:ln>
                <a:solidFill>
                  <a:schemeClr val="tx1"/>
                </a:solidFill>
                <a:effectLst/>
                <a:latin typeface="Arial" panose="020B0604020202020204" pitchFamily="34" charset="0"/>
              </a:rPr>
              <a:t> boosts SNR, </a:t>
            </a:r>
            <a:r>
              <a:rPr kumimoji="0" lang="fr-FR" altLang="fr-FR" sz="1400" b="0" i="0" u="none" strike="noStrike" cap="none" normalizeH="0" baseline="0" dirty="0" err="1">
                <a:ln>
                  <a:noFill/>
                </a:ln>
                <a:solidFill>
                  <a:schemeClr val="tx1"/>
                </a:solidFill>
                <a:effectLst/>
                <a:latin typeface="Arial" panose="020B0604020202020204" pitchFamily="34" charset="0"/>
              </a:rPr>
              <a:t>improving</a:t>
            </a:r>
            <a:r>
              <a:rPr kumimoji="0" lang="fr-FR" altLang="fr-FR" sz="1400" b="0" i="0" u="none" strike="noStrike" cap="none" normalizeH="0" baseline="0" dirty="0">
                <a:ln>
                  <a:noFill/>
                </a:ln>
                <a:solidFill>
                  <a:schemeClr val="tx1"/>
                </a:solidFill>
                <a:effectLst/>
                <a:latin typeface="Arial" panose="020B0604020202020204" pitchFamily="34" charset="0"/>
              </a:rPr>
              <a:t> image </a:t>
            </a:r>
            <a:r>
              <a:rPr kumimoji="0" lang="fr-FR" altLang="fr-FR" sz="1400" b="0" i="0" u="none" strike="noStrike" cap="none" normalizeH="0" baseline="0" dirty="0" err="1">
                <a:ln>
                  <a:noFill/>
                </a:ln>
                <a:solidFill>
                  <a:schemeClr val="tx1"/>
                </a:solidFill>
                <a:effectLst/>
                <a:latin typeface="Arial" panose="020B0604020202020204" pitchFamily="34" charset="0"/>
              </a:rPr>
              <a:t>clarity</a:t>
            </a:r>
            <a:r>
              <a:rPr kumimoji="0" lang="fr-FR" altLang="fr-FR" sz="1400" b="0" i="0" u="none" strike="noStrike" cap="none" normalizeH="0" baseline="0" dirty="0">
                <a:ln>
                  <a:noFill/>
                </a:ln>
                <a:solidFill>
                  <a:schemeClr val="tx1"/>
                </a:solidFill>
                <a:effectLst/>
                <a:latin typeface="Arial" panose="020B0604020202020204" pitchFamily="34" charset="0"/>
              </a:rPr>
              <a:t> and </a:t>
            </a:r>
            <a:r>
              <a:rPr kumimoji="0" lang="fr-FR" altLang="fr-FR" sz="1400" b="0" i="0" u="none" strike="noStrike" cap="none" normalizeH="0" baseline="0" dirty="0" err="1">
                <a:ln>
                  <a:noFill/>
                </a:ln>
                <a:solidFill>
                  <a:schemeClr val="tx1"/>
                </a:solidFill>
                <a:effectLst/>
                <a:latin typeface="Arial" panose="020B0604020202020204" pitchFamily="34" charset="0"/>
              </a:rPr>
              <a:t>reducing</a:t>
            </a:r>
            <a:r>
              <a:rPr kumimoji="0" lang="fr-FR" altLang="fr-FR" sz="1400" b="0" i="0" u="none" strike="noStrike" cap="none" normalizeH="0" baseline="0" dirty="0">
                <a:ln>
                  <a:noFill/>
                </a:ln>
                <a:solidFill>
                  <a:schemeClr val="tx1"/>
                </a:solidFill>
                <a:effectLst/>
                <a:latin typeface="Arial" panose="020B0604020202020204" pitchFamily="34" charset="0"/>
              </a:rPr>
              <a:t> scan time. </a:t>
            </a:r>
          </a:p>
          <a:p>
            <a:pPr marL="457200" lvl="1" indent="0" eaLnBrk="0" fontAlgn="base" hangingPunct="0">
              <a:lnSpc>
                <a:spcPct val="100000"/>
              </a:lnSpc>
              <a:spcBef>
                <a:spcPct val="0"/>
              </a:spcBef>
              <a:spcAft>
                <a:spcPct val="0"/>
              </a:spcAft>
              <a:buFontTx/>
              <a:buChar char="•"/>
            </a:pPr>
            <a:r>
              <a:rPr kumimoji="0" lang="fr-FR" altLang="fr-FR" sz="1400" b="1" i="0" u="none" strike="noStrike" cap="none" normalizeH="0" baseline="0" dirty="0">
                <a:ln>
                  <a:noFill/>
                </a:ln>
                <a:solidFill>
                  <a:schemeClr val="tx1"/>
                </a:solidFill>
                <a:effectLst/>
                <a:latin typeface="Arial" panose="020B0604020202020204" pitchFamily="34" charset="0"/>
              </a:rPr>
              <a:t>Advanced </a:t>
            </a:r>
            <a:r>
              <a:rPr kumimoji="0" lang="fr-FR" altLang="fr-FR" sz="1400" b="1" i="0" u="none" strike="noStrike" cap="none" normalizeH="0" baseline="0" dirty="0" err="1">
                <a:ln>
                  <a:noFill/>
                </a:ln>
                <a:solidFill>
                  <a:schemeClr val="tx1"/>
                </a:solidFill>
                <a:effectLst/>
                <a:latin typeface="Arial" panose="020B0604020202020204" pitchFamily="34" charset="0"/>
              </a:rPr>
              <a:t>Functional</a:t>
            </a:r>
            <a:r>
              <a:rPr kumimoji="0" lang="fr-FR" altLang="fr-FR" sz="1400" b="1" i="0" u="none" strike="noStrike" cap="none" normalizeH="0" baseline="0" dirty="0">
                <a:ln>
                  <a:noFill/>
                </a:ln>
                <a:solidFill>
                  <a:schemeClr val="tx1"/>
                </a:solidFill>
                <a:effectLst/>
                <a:latin typeface="Arial" panose="020B0604020202020204" pitchFamily="34" charset="0"/>
              </a:rPr>
              <a:t> &amp; </a:t>
            </a:r>
            <a:r>
              <a:rPr kumimoji="0" lang="fr-FR" altLang="fr-FR" sz="1400" b="1" i="0" u="none" strike="noStrike" cap="none" normalizeH="0" baseline="0" dirty="0" err="1">
                <a:ln>
                  <a:noFill/>
                </a:ln>
                <a:solidFill>
                  <a:schemeClr val="tx1"/>
                </a:solidFill>
                <a:effectLst/>
                <a:latin typeface="Arial" panose="020B0604020202020204" pitchFamily="34" charset="0"/>
              </a:rPr>
              <a:t>Metabolic</a:t>
            </a:r>
            <a:r>
              <a:rPr kumimoji="0" lang="fr-FR" altLang="fr-FR" sz="1400" b="1" i="0" u="none" strike="noStrike" cap="none" normalizeH="0" baseline="0" dirty="0">
                <a:ln>
                  <a:noFill/>
                </a:ln>
                <a:solidFill>
                  <a:schemeClr val="tx1"/>
                </a:solidFill>
                <a:effectLst/>
                <a:latin typeface="Arial" panose="020B0604020202020204" pitchFamily="34" charset="0"/>
              </a:rPr>
              <a:t> Imaging</a:t>
            </a:r>
            <a:br>
              <a:rPr kumimoji="0" lang="fr-FR" altLang="fr-FR" sz="1400" b="0" i="0" u="none" strike="noStrike" cap="none" normalizeH="0" baseline="0" dirty="0">
                <a:ln>
                  <a:noFill/>
                </a:ln>
                <a:solidFill>
                  <a:schemeClr val="tx1"/>
                </a:solidFill>
                <a:effectLst/>
                <a:latin typeface="Arial" panose="020B0604020202020204" pitchFamily="34" charset="0"/>
              </a:rPr>
            </a:br>
            <a:r>
              <a:rPr kumimoji="0" lang="fr-FR" altLang="fr-FR" sz="1400" b="0" i="0" u="none" strike="noStrike" cap="none" normalizeH="0" baseline="0" dirty="0" err="1">
                <a:ln>
                  <a:noFill/>
                </a:ln>
                <a:solidFill>
                  <a:schemeClr val="tx1"/>
                </a:solidFill>
                <a:effectLst/>
                <a:latin typeface="Arial" panose="020B0604020202020204" pitchFamily="34" charset="0"/>
              </a:rPr>
              <a:t>Better</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detection</a:t>
            </a:r>
            <a:r>
              <a:rPr kumimoji="0" lang="fr-FR" altLang="fr-FR" sz="1400" b="0" i="0" u="none" strike="noStrike" cap="none" normalizeH="0" baseline="0" dirty="0">
                <a:ln>
                  <a:noFill/>
                </a:ln>
                <a:solidFill>
                  <a:schemeClr val="tx1"/>
                </a:solidFill>
                <a:effectLst/>
                <a:latin typeface="Arial" panose="020B0604020202020204" pitchFamily="34" charset="0"/>
              </a:rPr>
              <a:t> of </a:t>
            </a:r>
            <a:r>
              <a:rPr kumimoji="0" lang="fr-FR" altLang="fr-FR" sz="1400" b="0" i="0" u="none" strike="noStrike" cap="none" normalizeH="0" baseline="0" dirty="0" err="1">
                <a:ln>
                  <a:noFill/>
                </a:ln>
                <a:solidFill>
                  <a:schemeClr val="tx1"/>
                </a:solidFill>
                <a:effectLst/>
                <a:latin typeface="Arial" panose="020B0604020202020204" pitchFamily="34" charset="0"/>
              </a:rPr>
              <a:t>subtle</a:t>
            </a:r>
            <a:r>
              <a:rPr kumimoji="0" lang="fr-FR" altLang="fr-FR" sz="1400" b="0" i="0" u="none" strike="noStrike" cap="none" normalizeH="0" baseline="0" dirty="0">
                <a:ln>
                  <a:noFill/>
                </a:ln>
                <a:solidFill>
                  <a:schemeClr val="tx1"/>
                </a:solidFill>
                <a:effectLst/>
                <a:latin typeface="Arial" panose="020B0604020202020204" pitchFamily="34" charset="0"/>
              </a:rPr>
              <a:t> changes in tissue composition and </a:t>
            </a:r>
            <a:r>
              <a:rPr kumimoji="0" lang="fr-FR" altLang="fr-FR" sz="1400" b="0" i="0" u="none" strike="noStrike" cap="none" normalizeH="0" baseline="0" dirty="0" err="1">
                <a:ln>
                  <a:noFill/>
                </a:ln>
                <a:solidFill>
                  <a:schemeClr val="tx1"/>
                </a:solidFill>
                <a:effectLst/>
                <a:latin typeface="Arial" panose="020B0604020202020204" pitchFamily="34" charset="0"/>
              </a:rPr>
              <a:t>brain</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activity</a:t>
            </a:r>
            <a:r>
              <a:rPr kumimoji="0" lang="fr-FR" altLang="fr-FR" sz="1400" b="0" i="0" u="none" strike="noStrike" cap="none" normalizeH="0" baseline="0" dirty="0">
                <a:ln>
                  <a:noFill/>
                </a:ln>
                <a:solidFill>
                  <a:schemeClr val="tx1"/>
                </a:solidFill>
                <a:effectLst/>
                <a:latin typeface="Arial" panose="020B0604020202020204" pitchFamily="34" charset="0"/>
              </a:rPr>
              <a:t> (e.g., </a:t>
            </a:r>
            <a:r>
              <a:rPr kumimoji="0" lang="fr-FR" altLang="fr-FR" sz="1400" b="0" i="0" u="none" strike="noStrike" cap="none" normalizeH="0" baseline="0" dirty="0" err="1">
                <a:ln>
                  <a:noFill/>
                </a:ln>
                <a:solidFill>
                  <a:schemeClr val="tx1"/>
                </a:solidFill>
                <a:effectLst/>
                <a:latin typeface="Arial" panose="020B0604020202020204" pitchFamily="34" charset="0"/>
              </a:rPr>
              <a:t>fMRI</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spectroscopy</a:t>
            </a:r>
            <a:r>
              <a:rPr kumimoji="0" lang="fr-FR" altLang="fr-FR" sz="1400" b="0" i="0" u="none" strike="noStrike" cap="none" normalizeH="0" baseline="0" dirty="0">
                <a:ln>
                  <a:noFill/>
                </a:ln>
                <a:solidFill>
                  <a:schemeClr val="tx1"/>
                </a:solidFill>
                <a:effectLst/>
                <a:latin typeface="Arial" panose="020B0604020202020204" pitchFamily="34" charset="0"/>
              </a:rPr>
              <a:t>). </a:t>
            </a:r>
          </a:p>
          <a:p>
            <a:pPr marL="457200" lvl="1" indent="0" eaLnBrk="0" fontAlgn="base" hangingPunct="0">
              <a:lnSpc>
                <a:spcPct val="100000"/>
              </a:lnSpc>
              <a:spcBef>
                <a:spcPct val="0"/>
              </a:spcBef>
              <a:spcAft>
                <a:spcPct val="0"/>
              </a:spcAft>
              <a:buFontTx/>
              <a:buChar char="•"/>
            </a:pPr>
            <a:r>
              <a:rPr kumimoji="0" lang="fr-FR" altLang="fr-FR" sz="1400" b="1" i="0" u="none" strike="noStrike" cap="none" normalizeH="0" baseline="0" dirty="0" err="1">
                <a:ln>
                  <a:noFill/>
                </a:ln>
                <a:solidFill>
                  <a:schemeClr val="tx1"/>
                </a:solidFill>
                <a:effectLst/>
                <a:latin typeface="Arial" panose="020B0604020202020204" pitchFamily="34" charset="0"/>
              </a:rPr>
              <a:t>Improved</a:t>
            </a:r>
            <a:r>
              <a:rPr kumimoji="0" lang="fr-FR" altLang="fr-FR" sz="1400" b="1" i="0" u="none" strike="noStrike" cap="none" normalizeH="0" baseline="0" dirty="0">
                <a:ln>
                  <a:noFill/>
                </a:ln>
                <a:solidFill>
                  <a:schemeClr val="tx1"/>
                </a:solidFill>
                <a:effectLst/>
                <a:latin typeface="Arial" panose="020B0604020202020204" pitchFamily="34" charset="0"/>
              </a:rPr>
              <a:t> Diagnostic </a:t>
            </a:r>
            <a:r>
              <a:rPr kumimoji="0" lang="fr-FR" altLang="fr-FR" sz="1400" b="1" i="0" u="none" strike="noStrike" cap="none" normalizeH="0" baseline="0" dirty="0" err="1">
                <a:ln>
                  <a:noFill/>
                </a:ln>
                <a:solidFill>
                  <a:schemeClr val="tx1"/>
                </a:solidFill>
                <a:effectLst/>
                <a:latin typeface="Arial" panose="020B0604020202020204" pitchFamily="34" charset="0"/>
              </a:rPr>
              <a:t>Accuracy</a:t>
            </a:r>
            <a:br>
              <a:rPr kumimoji="0" lang="fr-FR" altLang="fr-FR" sz="1400" b="0" i="0" u="none" strike="noStrike" cap="none" normalizeH="0" baseline="0" dirty="0">
                <a:ln>
                  <a:noFill/>
                </a:ln>
                <a:solidFill>
                  <a:schemeClr val="tx1"/>
                </a:solidFill>
                <a:effectLst/>
                <a:latin typeface="Arial" panose="020B0604020202020204" pitchFamily="34" charset="0"/>
              </a:rPr>
            </a:br>
            <a:r>
              <a:rPr kumimoji="0" lang="fr-FR" altLang="fr-FR" sz="1400" b="0" i="0" u="none" strike="noStrike" cap="none" normalizeH="0" baseline="0" dirty="0" err="1">
                <a:ln>
                  <a:noFill/>
                </a:ln>
                <a:solidFill>
                  <a:schemeClr val="tx1"/>
                </a:solidFill>
                <a:effectLst/>
                <a:latin typeface="Arial" panose="020B0604020202020204" pitchFamily="34" charset="0"/>
              </a:rPr>
              <a:t>Particularly</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useful</a:t>
            </a:r>
            <a:r>
              <a:rPr kumimoji="0" lang="fr-FR" altLang="fr-FR" sz="1400" b="0" i="0" u="none" strike="noStrike" cap="none" normalizeH="0" baseline="0" dirty="0">
                <a:ln>
                  <a:noFill/>
                </a:ln>
                <a:solidFill>
                  <a:schemeClr val="tx1"/>
                </a:solidFill>
                <a:effectLst/>
                <a:latin typeface="Arial" panose="020B0604020202020204" pitchFamily="34" charset="0"/>
              </a:rPr>
              <a:t> in </a:t>
            </a:r>
            <a:r>
              <a:rPr kumimoji="0" lang="fr-FR" altLang="fr-FR" sz="1400" b="0" i="0" u="none" strike="noStrike" cap="none" normalizeH="0" baseline="0" dirty="0" err="1">
                <a:ln>
                  <a:noFill/>
                </a:ln>
                <a:solidFill>
                  <a:schemeClr val="tx1"/>
                </a:solidFill>
                <a:effectLst/>
                <a:latin typeface="Arial" panose="020B0604020202020204" pitchFamily="34" charset="0"/>
              </a:rPr>
              <a:t>neurological</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disorders</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oncology</a:t>
            </a:r>
            <a:r>
              <a:rPr kumimoji="0" lang="fr-FR" altLang="fr-FR" sz="1400" b="0" i="0" u="none" strike="noStrike" cap="none" normalizeH="0" baseline="0" dirty="0">
                <a:ln>
                  <a:noFill/>
                </a:ln>
                <a:solidFill>
                  <a:schemeClr val="tx1"/>
                </a:solidFill>
                <a:effectLst/>
                <a:latin typeface="Arial" panose="020B0604020202020204" pitchFamily="34" charset="0"/>
              </a:rPr>
              <a:t>, and </a:t>
            </a:r>
            <a:r>
              <a:rPr kumimoji="0" lang="fr-FR" altLang="fr-FR" sz="1400" b="0" i="0" u="none" strike="noStrike" cap="none" normalizeH="0" baseline="0" dirty="0" err="1">
                <a:ln>
                  <a:noFill/>
                </a:ln>
                <a:solidFill>
                  <a:schemeClr val="tx1"/>
                </a:solidFill>
                <a:effectLst/>
                <a:latin typeface="Arial" panose="020B0604020202020204" pitchFamily="34" charset="0"/>
              </a:rPr>
              <a:t>cardiovascular</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imaging</a:t>
            </a:r>
            <a:r>
              <a:rPr kumimoji="0" lang="fr-FR" altLang="fr-FR" sz="14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3BA1ED77-8E87-7C31-EBA2-69E4A18D9E97}"/>
              </a:ext>
            </a:extLst>
          </p:cNvPr>
          <p:cNvSpPr>
            <a:spLocks noGrp="1" noChangeArrowheads="1"/>
          </p:cNvSpPr>
          <p:nvPr>
            <p:ph sz="half" idx="2"/>
          </p:nvPr>
        </p:nvSpPr>
        <p:spPr bwMode="auto">
          <a:xfrm>
            <a:off x="5714999" y="2468594"/>
            <a:ext cx="5872943"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1" i="0" u="none" strike="noStrike" cap="none" normalizeH="0" baseline="0" dirty="0" err="1">
                <a:ln>
                  <a:noFill/>
                </a:ln>
                <a:solidFill>
                  <a:schemeClr val="tx1"/>
                </a:solidFill>
                <a:effectLst/>
                <a:latin typeface="Arial" panose="020B0604020202020204" pitchFamily="34" charset="0"/>
              </a:rPr>
              <a:t>DRAWBACKs</a:t>
            </a:r>
            <a:endParaRPr kumimoji="0" lang="fr-FR" altLang="fr-FR" sz="1800" b="1"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fr-FR" altLang="fr-FR" sz="1400" b="1" i="0" u="none" strike="noStrike" cap="none" normalizeH="0" baseline="0" dirty="0" err="1">
                <a:ln>
                  <a:noFill/>
                </a:ln>
                <a:solidFill>
                  <a:schemeClr val="tx1"/>
                </a:solidFill>
                <a:effectLst/>
                <a:latin typeface="Arial" panose="020B0604020202020204" pitchFamily="34" charset="0"/>
              </a:rPr>
              <a:t>Increased</a:t>
            </a:r>
            <a:r>
              <a:rPr kumimoji="0" lang="fr-FR" altLang="fr-FR" sz="1400" b="1" i="0" u="none" strike="noStrike" cap="none" normalizeH="0" baseline="0" dirty="0">
                <a:ln>
                  <a:noFill/>
                </a:ln>
                <a:solidFill>
                  <a:schemeClr val="tx1"/>
                </a:solidFill>
                <a:effectLst/>
                <a:latin typeface="Arial" panose="020B0604020202020204" pitchFamily="34" charset="0"/>
              </a:rPr>
              <a:t> </a:t>
            </a:r>
            <a:r>
              <a:rPr kumimoji="0" lang="fr-FR" altLang="fr-FR" sz="1400" b="1" i="0" u="none" strike="noStrike" cap="none" normalizeH="0" baseline="0" dirty="0" err="1">
                <a:ln>
                  <a:noFill/>
                </a:ln>
                <a:solidFill>
                  <a:schemeClr val="tx1"/>
                </a:solidFill>
                <a:effectLst/>
                <a:latin typeface="Arial" panose="020B0604020202020204" pitchFamily="34" charset="0"/>
              </a:rPr>
              <a:t>Susceptibility</a:t>
            </a:r>
            <a:r>
              <a:rPr kumimoji="0" lang="fr-FR" altLang="fr-FR" sz="1400" b="1" i="0" u="none" strike="noStrike" cap="none" normalizeH="0" baseline="0" dirty="0">
                <a:ln>
                  <a:noFill/>
                </a:ln>
                <a:solidFill>
                  <a:schemeClr val="tx1"/>
                </a:solidFill>
                <a:effectLst/>
                <a:latin typeface="Arial" panose="020B0604020202020204" pitchFamily="34" charset="0"/>
              </a:rPr>
              <a:t> </a:t>
            </a:r>
            <a:r>
              <a:rPr kumimoji="0" lang="fr-FR" altLang="fr-FR" sz="1400" b="1" i="0" u="none" strike="noStrike" cap="none" normalizeH="0" baseline="0" dirty="0" err="1">
                <a:ln>
                  <a:noFill/>
                </a:ln>
                <a:solidFill>
                  <a:schemeClr val="tx1"/>
                </a:solidFill>
                <a:effectLst/>
                <a:latin typeface="Arial" panose="020B0604020202020204" pitchFamily="34" charset="0"/>
              </a:rPr>
              <a:t>Artifacts</a:t>
            </a:r>
            <a:br>
              <a:rPr kumimoji="0" lang="fr-FR" altLang="fr-FR" sz="1400" b="0" i="0" u="none" strike="noStrike" cap="none" normalizeH="0" baseline="0" dirty="0">
                <a:ln>
                  <a:noFill/>
                </a:ln>
                <a:solidFill>
                  <a:schemeClr val="tx1"/>
                </a:solidFill>
                <a:effectLst/>
                <a:latin typeface="Arial" panose="020B0604020202020204" pitchFamily="34" charset="0"/>
              </a:rPr>
            </a:br>
            <a:r>
              <a:rPr kumimoji="0" lang="fr-FR" altLang="fr-FR" sz="1400" b="0" i="0" u="none" strike="noStrike" cap="none" normalizeH="0" baseline="0" dirty="0">
                <a:ln>
                  <a:noFill/>
                </a:ln>
                <a:solidFill>
                  <a:schemeClr val="tx1"/>
                </a:solidFill>
                <a:effectLst/>
                <a:latin typeface="Arial" panose="020B0604020202020204" pitchFamily="34" charset="0"/>
              </a:rPr>
              <a:t>More </a:t>
            </a:r>
            <a:r>
              <a:rPr kumimoji="0" lang="fr-FR" altLang="fr-FR" sz="1400" b="0" i="0" u="none" strike="noStrike" cap="none" normalizeH="0" baseline="0" dirty="0" err="1">
                <a:ln>
                  <a:noFill/>
                </a:ln>
                <a:solidFill>
                  <a:schemeClr val="tx1"/>
                </a:solidFill>
                <a:effectLst/>
                <a:latin typeface="Arial" panose="020B0604020202020204" pitchFamily="34" charset="0"/>
              </a:rPr>
              <a:t>distortion</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near</a:t>
            </a:r>
            <a:r>
              <a:rPr kumimoji="0" lang="fr-FR" altLang="fr-FR" sz="1400" b="0" i="0" u="none" strike="noStrike" cap="none" normalizeH="0" baseline="0" dirty="0">
                <a:ln>
                  <a:noFill/>
                </a:ln>
                <a:solidFill>
                  <a:schemeClr val="tx1"/>
                </a:solidFill>
                <a:effectLst/>
                <a:latin typeface="Arial" panose="020B0604020202020204" pitchFamily="34" charset="0"/>
              </a:rPr>
              <a:t> air-tissue interfaces (e.g., </a:t>
            </a:r>
            <a:r>
              <a:rPr kumimoji="0" lang="fr-FR" altLang="fr-FR" sz="1400" b="0" i="0" u="none" strike="noStrike" cap="none" normalizeH="0" baseline="0" dirty="0" err="1">
                <a:ln>
                  <a:noFill/>
                </a:ln>
                <a:solidFill>
                  <a:schemeClr val="tx1"/>
                </a:solidFill>
                <a:effectLst/>
                <a:latin typeface="Arial" panose="020B0604020202020204" pitchFamily="34" charset="0"/>
              </a:rPr>
              <a:t>sinuses</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lungs</a:t>
            </a:r>
            <a:r>
              <a:rPr kumimoji="0" lang="fr-FR" altLang="fr-FR" sz="1400" b="0" i="0" u="none" strike="noStrike" cap="none" normalizeH="0" baseline="0" dirty="0">
                <a:ln>
                  <a:noFill/>
                </a:ln>
                <a:solidFill>
                  <a:schemeClr val="tx1"/>
                </a:solidFill>
                <a:effectLst/>
                <a:latin typeface="Arial" panose="020B0604020202020204" pitchFamily="34" charset="0"/>
              </a:rPr>
              <a:t>) due to </a:t>
            </a:r>
            <a:r>
              <a:rPr kumimoji="0" lang="fr-FR" altLang="fr-FR" sz="1400" b="0" i="0" u="none" strike="noStrike" cap="none" normalizeH="0" baseline="0" dirty="0" err="1">
                <a:ln>
                  <a:noFill/>
                </a:ln>
                <a:solidFill>
                  <a:schemeClr val="tx1"/>
                </a:solidFill>
                <a:effectLst/>
                <a:latin typeface="Arial" panose="020B0604020202020204" pitchFamily="34" charset="0"/>
              </a:rPr>
              <a:t>magnetic</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field</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inhomogeneities</a:t>
            </a:r>
            <a:r>
              <a:rPr kumimoji="0" lang="fr-FR" altLang="fr-FR" sz="1400" b="0" i="0" u="none" strike="noStrike" cap="none" normalizeH="0" baseline="0" dirty="0">
                <a:ln>
                  <a:noFill/>
                </a:ln>
                <a:solidFill>
                  <a:schemeClr val="tx1"/>
                </a:solidFill>
                <a:effectLst/>
                <a:latin typeface="Arial" panose="020B0604020202020204" pitchFamily="34" charset="0"/>
              </a:rPr>
              <a:t>. </a:t>
            </a:r>
          </a:p>
          <a:p>
            <a:pPr marL="457200" lvl="1" indent="0" eaLnBrk="0" fontAlgn="base" hangingPunct="0">
              <a:lnSpc>
                <a:spcPct val="100000"/>
              </a:lnSpc>
              <a:spcBef>
                <a:spcPct val="0"/>
              </a:spcBef>
              <a:spcAft>
                <a:spcPct val="0"/>
              </a:spcAft>
              <a:buFontTx/>
              <a:buChar char="•"/>
            </a:pPr>
            <a:r>
              <a:rPr kumimoji="0" lang="fr-FR" altLang="fr-FR" sz="1400" b="1" i="0" u="none" strike="noStrike" cap="none" normalizeH="0" baseline="0" dirty="0" err="1">
                <a:ln>
                  <a:noFill/>
                </a:ln>
                <a:solidFill>
                  <a:schemeClr val="tx1"/>
                </a:solidFill>
                <a:effectLst/>
                <a:latin typeface="Arial" panose="020B0604020202020204" pitchFamily="34" charset="0"/>
              </a:rPr>
              <a:t>Safety</a:t>
            </a:r>
            <a:r>
              <a:rPr kumimoji="0" lang="fr-FR" altLang="fr-FR" sz="1400" b="1" i="0" u="none" strike="noStrike" cap="none" normalizeH="0" baseline="0" dirty="0">
                <a:ln>
                  <a:noFill/>
                </a:ln>
                <a:solidFill>
                  <a:schemeClr val="tx1"/>
                </a:solidFill>
                <a:effectLst/>
                <a:latin typeface="Arial" panose="020B0604020202020204" pitchFamily="34" charset="0"/>
              </a:rPr>
              <a:t> &amp; </a:t>
            </a:r>
            <a:r>
              <a:rPr kumimoji="0" lang="fr-FR" altLang="fr-FR" sz="1400" b="1" i="0" u="none" strike="noStrike" cap="none" normalizeH="0" baseline="0" dirty="0" err="1">
                <a:ln>
                  <a:noFill/>
                </a:ln>
                <a:solidFill>
                  <a:schemeClr val="tx1"/>
                </a:solidFill>
                <a:effectLst/>
                <a:latin typeface="Arial" panose="020B0604020202020204" pitchFamily="34" charset="0"/>
              </a:rPr>
              <a:t>Comfort</a:t>
            </a:r>
            <a:r>
              <a:rPr kumimoji="0" lang="fr-FR" altLang="fr-FR" sz="1400" b="1" i="0" u="none" strike="noStrike" cap="none" normalizeH="0" baseline="0" dirty="0">
                <a:ln>
                  <a:noFill/>
                </a:ln>
                <a:solidFill>
                  <a:schemeClr val="tx1"/>
                </a:solidFill>
                <a:effectLst/>
                <a:latin typeface="Arial" panose="020B0604020202020204" pitchFamily="34" charset="0"/>
              </a:rPr>
              <a:t> </a:t>
            </a:r>
            <a:r>
              <a:rPr kumimoji="0" lang="fr-FR" altLang="fr-FR" sz="1400" b="1" i="0" u="none" strike="noStrike" cap="none" normalizeH="0" baseline="0" dirty="0" err="1">
                <a:ln>
                  <a:noFill/>
                </a:ln>
                <a:solidFill>
                  <a:schemeClr val="tx1"/>
                </a:solidFill>
                <a:effectLst/>
                <a:latin typeface="Arial" panose="020B0604020202020204" pitchFamily="34" charset="0"/>
              </a:rPr>
              <a:t>Concerns</a:t>
            </a:r>
            <a:br>
              <a:rPr kumimoji="0" lang="fr-FR" altLang="fr-FR" sz="1400" b="0" i="0" u="none" strike="noStrike" cap="none" normalizeH="0" baseline="0" dirty="0">
                <a:ln>
                  <a:noFill/>
                </a:ln>
                <a:solidFill>
                  <a:schemeClr val="tx1"/>
                </a:solidFill>
                <a:effectLst/>
                <a:latin typeface="Arial" panose="020B0604020202020204" pitchFamily="34" charset="0"/>
              </a:rPr>
            </a:br>
            <a:r>
              <a:rPr kumimoji="0" lang="fr-FR" altLang="fr-FR" sz="1400" b="0" i="0" u="none" strike="noStrike" cap="none" normalizeH="0" baseline="0" dirty="0" err="1">
                <a:ln>
                  <a:noFill/>
                </a:ln>
                <a:solidFill>
                  <a:schemeClr val="tx1"/>
                </a:solidFill>
                <a:effectLst/>
                <a:latin typeface="Arial" panose="020B0604020202020204" pitchFamily="34" charset="0"/>
              </a:rPr>
              <a:t>Higher</a:t>
            </a:r>
            <a:r>
              <a:rPr kumimoji="0" lang="fr-FR" altLang="fr-FR" sz="1400" b="0" i="0" u="none" strike="noStrike" cap="none" normalizeH="0" baseline="0" dirty="0">
                <a:ln>
                  <a:noFill/>
                </a:ln>
                <a:solidFill>
                  <a:schemeClr val="tx1"/>
                </a:solidFill>
                <a:effectLst/>
                <a:latin typeface="Arial" panose="020B0604020202020204" pitchFamily="34" charset="0"/>
              </a:rPr>
              <a:t> SAR (</a:t>
            </a:r>
            <a:r>
              <a:rPr kumimoji="0" lang="fr-FR" altLang="fr-FR" sz="1400" b="0" i="0" u="none" strike="noStrike" cap="none" normalizeH="0" baseline="0" dirty="0" err="1">
                <a:ln>
                  <a:noFill/>
                </a:ln>
                <a:solidFill>
                  <a:schemeClr val="tx1"/>
                </a:solidFill>
                <a:effectLst/>
                <a:latin typeface="Arial" panose="020B0604020202020204" pitchFamily="34" charset="0"/>
              </a:rPr>
              <a:t>specific</a:t>
            </a:r>
            <a:r>
              <a:rPr kumimoji="0" lang="fr-FR" altLang="fr-FR" sz="1400" b="0" i="0" u="none" strike="noStrike" cap="none" normalizeH="0" baseline="0" dirty="0">
                <a:ln>
                  <a:noFill/>
                </a:ln>
                <a:solidFill>
                  <a:schemeClr val="tx1"/>
                </a:solidFill>
                <a:effectLst/>
                <a:latin typeface="Arial" panose="020B0604020202020204" pitchFamily="34" charset="0"/>
              </a:rPr>
              <a:t> absorption rate) </a:t>
            </a:r>
            <a:r>
              <a:rPr kumimoji="0" lang="fr-FR" altLang="fr-FR" sz="1400" b="0" i="0" u="none" strike="noStrike" cap="none" normalizeH="0" baseline="0" dirty="0" err="1">
                <a:ln>
                  <a:noFill/>
                </a:ln>
                <a:solidFill>
                  <a:schemeClr val="tx1"/>
                </a:solidFill>
                <a:effectLst/>
                <a:latin typeface="Arial" panose="020B0604020202020204" pitchFamily="34" charset="0"/>
              </a:rPr>
              <a:t>limits</a:t>
            </a:r>
            <a:r>
              <a:rPr kumimoji="0" lang="fr-FR" altLang="fr-FR" sz="1400" b="0" i="0" u="none" strike="noStrike" cap="none" normalizeH="0" baseline="0" dirty="0">
                <a:ln>
                  <a:noFill/>
                </a:ln>
                <a:solidFill>
                  <a:schemeClr val="tx1"/>
                </a:solidFill>
                <a:effectLst/>
                <a:latin typeface="Arial" panose="020B0604020202020204" pitchFamily="34" charset="0"/>
              </a:rPr>
              <a:t> scan duration; patients </a:t>
            </a:r>
            <a:r>
              <a:rPr kumimoji="0" lang="fr-FR" altLang="fr-FR" sz="1400" b="0" i="0" u="none" strike="noStrike" cap="none" normalizeH="0" baseline="0" dirty="0" err="1">
                <a:ln>
                  <a:noFill/>
                </a:ln>
                <a:solidFill>
                  <a:schemeClr val="tx1"/>
                </a:solidFill>
                <a:effectLst/>
                <a:latin typeface="Arial" panose="020B0604020202020204" pitchFamily="34" charset="0"/>
              </a:rPr>
              <a:t>may</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experience</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dizziness</a:t>
            </a:r>
            <a:r>
              <a:rPr kumimoji="0" lang="fr-FR" altLang="fr-FR" sz="1400" b="0" i="0" u="none" strike="noStrike" cap="none" normalizeH="0" baseline="0" dirty="0">
                <a:ln>
                  <a:noFill/>
                </a:ln>
                <a:solidFill>
                  <a:schemeClr val="tx1"/>
                </a:solidFill>
                <a:effectLst/>
                <a:latin typeface="Arial" panose="020B0604020202020204" pitchFamily="34" charset="0"/>
              </a:rPr>
              <a:t> or </a:t>
            </a:r>
            <a:r>
              <a:rPr kumimoji="0" lang="fr-FR" altLang="fr-FR" sz="1400" b="0" i="0" u="none" strike="noStrike" cap="none" normalizeH="0" baseline="0" dirty="0" err="1">
                <a:ln>
                  <a:noFill/>
                </a:ln>
                <a:solidFill>
                  <a:schemeClr val="tx1"/>
                </a:solidFill>
                <a:effectLst/>
                <a:latin typeface="Arial" panose="020B0604020202020204" pitchFamily="34" charset="0"/>
              </a:rPr>
              <a:t>heating</a:t>
            </a:r>
            <a:r>
              <a:rPr kumimoji="0" lang="fr-FR" altLang="fr-FR" sz="1400" b="0" i="0" u="none" strike="noStrike" cap="none" normalizeH="0" baseline="0" dirty="0">
                <a:ln>
                  <a:noFill/>
                </a:ln>
                <a:solidFill>
                  <a:schemeClr val="tx1"/>
                </a:solidFill>
                <a:effectLst/>
                <a:latin typeface="Arial" panose="020B0604020202020204" pitchFamily="34" charset="0"/>
              </a:rPr>
              <a:t>. </a:t>
            </a:r>
          </a:p>
          <a:p>
            <a:pPr marL="457200" lvl="1" indent="0" eaLnBrk="0" fontAlgn="base" hangingPunct="0">
              <a:lnSpc>
                <a:spcPct val="100000"/>
              </a:lnSpc>
              <a:spcBef>
                <a:spcPct val="0"/>
              </a:spcBef>
              <a:spcAft>
                <a:spcPct val="0"/>
              </a:spcAft>
              <a:buFontTx/>
              <a:buChar char="•"/>
            </a:pPr>
            <a:r>
              <a:rPr kumimoji="0" lang="fr-FR" altLang="fr-FR" sz="1400" b="1" i="0" u="none" strike="noStrike" cap="none" normalizeH="0" baseline="0" dirty="0">
                <a:ln>
                  <a:noFill/>
                </a:ln>
                <a:solidFill>
                  <a:schemeClr val="tx1"/>
                </a:solidFill>
                <a:effectLst/>
                <a:latin typeface="Arial" panose="020B0604020202020204" pitchFamily="34" charset="0"/>
              </a:rPr>
              <a:t>Limited </a:t>
            </a:r>
            <a:r>
              <a:rPr kumimoji="0" lang="fr-FR" altLang="fr-FR" sz="1400" b="1" i="0" u="none" strike="noStrike" cap="none" normalizeH="0" baseline="0" dirty="0" err="1">
                <a:ln>
                  <a:noFill/>
                </a:ln>
                <a:solidFill>
                  <a:schemeClr val="tx1"/>
                </a:solidFill>
                <a:effectLst/>
                <a:latin typeface="Arial" panose="020B0604020202020204" pitchFamily="34" charset="0"/>
              </a:rPr>
              <a:t>Accessibility</a:t>
            </a:r>
            <a:r>
              <a:rPr kumimoji="0" lang="fr-FR" altLang="fr-FR" sz="1400" b="1" i="0" u="none" strike="noStrike" cap="none" normalizeH="0" baseline="0" dirty="0">
                <a:ln>
                  <a:noFill/>
                </a:ln>
                <a:solidFill>
                  <a:schemeClr val="tx1"/>
                </a:solidFill>
                <a:effectLst/>
                <a:latin typeface="Arial" panose="020B0604020202020204" pitchFamily="34" charset="0"/>
              </a:rPr>
              <a:t> &amp; </a:t>
            </a:r>
            <a:r>
              <a:rPr kumimoji="0" lang="fr-FR" altLang="fr-FR" sz="1400" b="1" i="0" u="none" strike="noStrike" cap="none" normalizeH="0" baseline="0" dirty="0" err="1">
                <a:ln>
                  <a:noFill/>
                </a:ln>
                <a:solidFill>
                  <a:schemeClr val="tx1"/>
                </a:solidFill>
                <a:effectLst/>
                <a:latin typeface="Arial" panose="020B0604020202020204" pitchFamily="34" charset="0"/>
              </a:rPr>
              <a:t>Cost</a:t>
            </a:r>
            <a:br>
              <a:rPr kumimoji="0" lang="fr-FR" altLang="fr-FR" sz="1400" b="0" i="0" u="none" strike="noStrike" cap="none" normalizeH="0" baseline="0" dirty="0">
                <a:ln>
                  <a:noFill/>
                </a:ln>
                <a:solidFill>
                  <a:schemeClr val="tx1"/>
                </a:solidFill>
                <a:effectLst/>
                <a:latin typeface="Arial" panose="020B0604020202020204" pitchFamily="34" charset="0"/>
              </a:rPr>
            </a:br>
            <a:r>
              <a:rPr kumimoji="0" lang="fr-FR" altLang="fr-FR" sz="1400" b="0" i="0" u="none" strike="noStrike" cap="none" normalizeH="0" baseline="0" dirty="0">
                <a:ln>
                  <a:noFill/>
                </a:ln>
                <a:solidFill>
                  <a:schemeClr val="tx1"/>
                </a:solidFill>
                <a:effectLst/>
                <a:latin typeface="Arial" panose="020B0604020202020204" pitchFamily="34" charset="0"/>
              </a:rPr>
              <a:t>7T+ scanners are </a:t>
            </a:r>
            <a:r>
              <a:rPr kumimoji="0" lang="fr-FR" altLang="fr-FR" sz="1400" b="0" i="0" u="none" strike="noStrike" cap="none" normalizeH="0" baseline="0" dirty="0" err="1">
                <a:ln>
                  <a:noFill/>
                </a:ln>
                <a:solidFill>
                  <a:schemeClr val="tx1"/>
                </a:solidFill>
                <a:effectLst/>
                <a:latin typeface="Arial" panose="020B0604020202020204" pitchFamily="34" charset="0"/>
              </a:rPr>
              <a:t>expensive</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bulky</a:t>
            </a:r>
            <a:r>
              <a:rPr kumimoji="0" lang="fr-FR" altLang="fr-FR" sz="1400" b="0" i="0" u="none" strike="noStrike" cap="none" normalizeH="0" baseline="0" dirty="0">
                <a:ln>
                  <a:noFill/>
                </a:ln>
                <a:solidFill>
                  <a:schemeClr val="tx1"/>
                </a:solidFill>
                <a:effectLst/>
                <a:latin typeface="Arial" panose="020B0604020202020204" pitchFamily="34" charset="0"/>
              </a:rPr>
              <a:t>, and not </a:t>
            </a:r>
            <a:r>
              <a:rPr kumimoji="0" lang="fr-FR" altLang="fr-FR" sz="1400" b="0" i="0" u="none" strike="noStrike" cap="none" normalizeH="0" baseline="0" dirty="0" err="1">
                <a:ln>
                  <a:noFill/>
                </a:ln>
                <a:solidFill>
                  <a:schemeClr val="tx1"/>
                </a:solidFill>
                <a:effectLst/>
                <a:latin typeface="Arial" panose="020B0604020202020204" pitchFamily="34" charset="0"/>
              </a:rPr>
              <a:t>widely</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available</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regulatory</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approval</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is</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still</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evolving</a:t>
            </a:r>
            <a:r>
              <a:rPr kumimoji="0" lang="fr-FR" altLang="fr-FR" sz="1400" b="0" i="0" u="none" strike="noStrike" cap="none" normalizeH="0" baseline="0" dirty="0">
                <a:ln>
                  <a:noFill/>
                </a:ln>
                <a:solidFill>
                  <a:schemeClr val="tx1"/>
                </a:solidFill>
                <a:effectLst/>
                <a:latin typeface="Arial" panose="020B0604020202020204" pitchFamily="34" charset="0"/>
              </a:rPr>
              <a:t>. </a:t>
            </a:r>
          </a:p>
          <a:p>
            <a:pPr marL="457200" lvl="1" indent="0" eaLnBrk="0" fontAlgn="base" hangingPunct="0">
              <a:lnSpc>
                <a:spcPct val="100000"/>
              </a:lnSpc>
              <a:spcBef>
                <a:spcPct val="0"/>
              </a:spcBef>
              <a:spcAft>
                <a:spcPct val="0"/>
              </a:spcAft>
              <a:buFontTx/>
              <a:buChar char="•"/>
            </a:pPr>
            <a:r>
              <a:rPr kumimoji="0" lang="fr-FR" altLang="fr-FR" sz="1400" b="1" i="0" u="none" strike="noStrike" cap="none" normalizeH="0" baseline="0" dirty="0" err="1">
                <a:ln>
                  <a:noFill/>
                </a:ln>
                <a:solidFill>
                  <a:schemeClr val="tx1"/>
                </a:solidFill>
                <a:effectLst/>
                <a:latin typeface="Arial" panose="020B0604020202020204" pitchFamily="34" charset="0"/>
              </a:rPr>
              <a:t>Technical</a:t>
            </a:r>
            <a:r>
              <a:rPr kumimoji="0" lang="fr-FR" altLang="fr-FR" sz="1400" b="1" i="0" u="none" strike="noStrike" cap="none" normalizeH="0" baseline="0" dirty="0">
                <a:ln>
                  <a:noFill/>
                </a:ln>
                <a:solidFill>
                  <a:schemeClr val="tx1"/>
                </a:solidFill>
                <a:effectLst/>
                <a:latin typeface="Arial" panose="020B0604020202020204" pitchFamily="34" charset="0"/>
              </a:rPr>
              <a:t> </a:t>
            </a:r>
            <a:r>
              <a:rPr kumimoji="0" lang="fr-FR" altLang="fr-FR" sz="1400" b="1" i="0" u="none" strike="noStrike" cap="none" normalizeH="0" baseline="0" dirty="0" err="1">
                <a:ln>
                  <a:noFill/>
                </a:ln>
                <a:solidFill>
                  <a:schemeClr val="tx1"/>
                </a:solidFill>
                <a:effectLst/>
                <a:latin typeface="Arial" panose="020B0604020202020204" pitchFamily="34" charset="0"/>
              </a:rPr>
              <a:t>Complexity</a:t>
            </a:r>
            <a:br>
              <a:rPr kumimoji="0" lang="fr-FR" altLang="fr-FR" sz="1400" b="0" i="0" u="none" strike="noStrike" cap="none" normalizeH="0" baseline="0" dirty="0">
                <a:ln>
                  <a:noFill/>
                </a:ln>
                <a:solidFill>
                  <a:schemeClr val="tx1"/>
                </a:solidFill>
                <a:effectLst/>
                <a:latin typeface="Arial" panose="020B0604020202020204" pitchFamily="34" charset="0"/>
              </a:rPr>
            </a:br>
            <a:r>
              <a:rPr kumimoji="0" lang="fr-FR" altLang="fr-FR" sz="1400" b="0" i="0" u="none" strike="noStrike" cap="none" normalizeH="0" baseline="0" dirty="0" err="1">
                <a:ln>
                  <a:noFill/>
                </a:ln>
                <a:solidFill>
                  <a:schemeClr val="tx1"/>
                </a:solidFill>
                <a:effectLst/>
                <a:latin typeface="Arial" panose="020B0604020202020204" pitchFamily="34" charset="0"/>
              </a:rPr>
              <a:t>Requires</a:t>
            </a:r>
            <a:r>
              <a:rPr kumimoji="0" lang="fr-FR" altLang="fr-FR" sz="1400" b="0" i="0" u="none" strike="noStrike" cap="none" normalizeH="0" baseline="0" dirty="0">
                <a:ln>
                  <a:noFill/>
                </a:ln>
                <a:solidFill>
                  <a:schemeClr val="tx1"/>
                </a:solidFill>
                <a:effectLst/>
                <a:latin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rPr>
              <a:t>specialized</a:t>
            </a:r>
            <a:r>
              <a:rPr kumimoji="0" lang="fr-FR" altLang="fr-FR" sz="1400" b="0" i="0" u="none" strike="noStrike" cap="none" normalizeH="0" baseline="0" dirty="0">
                <a:ln>
                  <a:noFill/>
                </a:ln>
                <a:solidFill>
                  <a:schemeClr val="tx1"/>
                </a:solidFill>
                <a:effectLst/>
                <a:latin typeface="Arial" panose="020B0604020202020204" pitchFamily="34" charset="0"/>
              </a:rPr>
              <a:t> RF </a:t>
            </a:r>
            <a:r>
              <a:rPr kumimoji="0" lang="fr-FR" altLang="fr-FR" sz="1400" b="0" i="0" u="none" strike="noStrike" cap="none" normalizeH="0" baseline="0" dirty="0" err="1">
                <a:ln>
                  <a:noFill/>
                </a:ln>
                <a:solidFill>
                  <a:schemeClr val="tx1"/>
                </a:solidFill>
                <a:effectLst/>
                <a:latin typeface="Arial" panose="020B0604020202020204" pitchFamily="34" charset="0"/>
              </a:rPr>
              <a:t>coils</a:t>
            </a:r>
            <a:r>
              <a:rPr kumimoji="0" lang="fr-FR" altLang="fr-FR" sz="1400" b="0" i="0" u="none" strike="noStrike" cap="none" normalizeH="0" baseline="0" dirty="0">
                <a:ln>
                  <a:noFill/>
                </a:ln>
                <a:solidFill>
                  <a:schemeClr val="tx1"/>
                </a:solidFill>
                <a:effectLst/>
                <a:latin typeface="Arial" panose="020B0604020202020204" pitchFamily="34" charset="0"/>
              </a:rPr>
              <a:t>, pulse </a:t>
            </a:r>
            <a:r>
              <a:rPr kumimoji="0" lang="fr-FR" altLang="fr-FR" sz="1400" b="0" i="0" u="none" strike="noStrike" cap="none" normalizeH="0" baseline="0" dirty="0" err="1">
                <a:ln>
                  <a:noFill/>
                </a:ln>
                <a:solidFill>
                  <a:schemeClr val="tx1"/>
                </a:solidFill>
                <a:effectLst/>
                <a:latin typeface="Arial" panose="020B0604020202020204" pitchFamily="34" charset="0"/>
              </a:rPr>
              <a:t>sequences</a:t>
            </a:r>
            <a:r>
              <a:rPr kumimoji="0" lang="fr-FR" altLang="fr-FR" sz="1400" b="0" i="0" u="none" strike="noStrike" cap="none" normalizeH="0" baseline="0" dirty="0">
                <a:ln>
                  <a:noFill/>
                </a:ln>
                <a:solidFill>
                  <a:schemeClr val="tx1"/>
                </a:solidFill>
                <a:effectLst/>
                <a:latin typeface="Arial" panose="020B0604020202020204" pitchFamily="34" charset="0"/>
              </a:rPr>
              <a:t>, and expertise to manage </a:t>
            </a:r>
            <a:r>
              <a:rPr kumimoji="0" lang="fr-FR" altLang="fr-FR" sz="1400" b="0" i="0" u="none" strike="noStrike" cap="none" normalizeH="0" baseline="0" dirty="0" err="1">
                <a:ln>
                  <a:noFill/>
                </a:ln>
                <a:solidFill>
                  <a:schemeClr val="tx1"/>
                </a:solidFill>
                <a:effectLst/>
                <a:latin typeface="Arial" panose="020B0604020202020204" pitchFamily="34" charset="0"/>
              </a:rPr>
              <a:t>field-dependent</a:t>
            </a:r>
            <a:r>
              <a:rPr kumimoji="0" lang="fr-FR" altLang="fr-FR" sz="1400" b="0" i="0" u="none" strike="noStrike" cap="none" normalizeH="0" baseline="0" dirty="0">
                <a:ln>
                  <a:noFill/>
                </a:ln>
                <a:solidFill>
                  <a:schemeClr val="tx1"/>
                </a:solidFill>
                <a:effectLst/>
                <a:latin typeface="Arial" panose="020B0604020202020204" pitchFamily="34" charset="0"/>
              </a:rPr>
              <a:t> challenges.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06429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9B9E8A9-352D-4DCB-9485-C777000D4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D208602-9431-B828-1AA8-F1FA7DE41BA5}"/>
              </a:ext>
            </a:extLst>
          </p:cNvPr>
          <p:cNvSpPr>
            <a:spLocks noGrp="1"/>
          </p:cNvSpPr>
          <p:nvPr>
            <p:ph type="title"/>
          </p:nvPr>
        </p:nvSpPr>
        <p:spPr>
          <a:xfrm>
            <a:off x="612648" y="1078992"/>
            <a:ext cx="6272784" cy="1536192"/>
          </a:xfrm>
        </p:spPr>
        <p:txBody>
          <a:bodyPr anchor="b">
            <a:normAutofit/>
          </a:bodyPr>
          <a:lstStyle/>
          <a:p>
            <a:r>
              <a:rPr lang="en-US" sz="3300"/>
              <a:t>Ultra-High Field fMRI Reveals Finger-Level Somatotopy</a:t>
            </a:r>
            <a:br>
              <a:rPr lang="en-US" sz="3300"/>
            </a:br>
            <a:endParaRPr lang="fr-CH" sz="3300"/>
          </a:p>
        </p:txBody>
      </p:sp>
      <p:sp>
        <p:nvSpPr>
          <p:cNvPr id="14" name="Rectangle 13">
            <a:extLst>
              <a:ext uri="{FF2B5EF4-FFF2-40B4-BE49-F238E27FC236}">
                <a16:creationId xmlns:a16="http://schemas.microsoft.com/office/drawing/2014/main" id="{C2A9B0E5-C2C1-4B85-99A9-117A659D5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3A8AEACA-9535-4BE8-A91B-8BE82BA54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 6" descr="Une image contenant texte, capture d’écran, graphisme, Graphique&#10;&#10;Le contenu généré par l’IA peut être incorrect.">
            <a:extLst>
              <a:ext uri="{FF2B5EF4-FFF2-40B4-BE49-F238E27FC236}">
                <a16:creationId xmlns:a16="http://schemas.microsoft.com/office/drawing/2014/main" id="{02E39E75-7C5C-16A5-3F50-54A5FE745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2821" y="3141013"/>
            <a:ext cx="3593928" cy="2834640"/>
          </a:xfrm>
          <a:prstGeom prst="rect">
            <a:avLst/>
          </a:prstGeom>
        </p:spPr>
      </p:pic>
      <p:sp>
        <p:nvSpPr>
          <p:cNvPr id="3" name="Espace réservé du contenu 2">
            <a:extLst>
              <a:ext uri="{FF2B5EF4-FFF2-40B4-BE49-F238E27FC236}">
                <a16:creationId xmlns:a16="http://schemas.microsoft.com/office/drawing/2014/main" id="{E19E6DE5-93AA-CF3F-0F4E-733B984BA44C}"/>
              </a:ext>
            </a:extLst>
          </p:cNvPr>
          <p:cNvSpPr>
            <a:spLocks noGrp="1"/>
          </p:cNvSpPr>
          <p:nvPr>
            <p:ph idx="1"/>
          </p:nvPr>
        </p:nvSpPr>
        <p:spPr>
          <a:xfrm>
            <a:off x="612648" y="3195876"/>
            <a:ext cx="6272784" cy="2985468"/>
          </a:xfrm>
        </p:spPr>
        <p:txBody>
          <a:bodyPr>
            <a:normAutofit fontScale="70000" lnSpcReduction="20000"/>
          </a:bodyPr>
          <a:lstStyle/>
          <a:p>
            <a:r>
              <a:rPr lang="en-US" sz="1400" b="1" dirty="0"/>
              <a:t>¨Human Finger Somatotopy in Areas 3b, 1, and 2 (</a:t>
            </a:r>
            <a:r>
              <a:rPr lang="en-US" sz="1400" b="1" dirty="0" err="1"/>
              <a:t>Martuzzi</a:t>
            </a:r>
            <a:r>
              <a:rPr lang="en-US" sz="1400" b="1" dirty="0"/>
              <a:t> et al., 2014)</a:t>
            </a:r>
            <a:endParaRPr lang="en-US" sz="1400" dirty="0"/>
          </a:p>
          <a:p>
            <a:r>
              <a:rPr lang="en-US" sz="1400" b="1" dirty="0"/>
              <a:t>Scanner</a:t>
            </a:r>
            <a:r>
              <a:rPr lang="en-US" sz="1400" dirty="0"/>
              <a:t>: 7 Tesla</a:t>
            </a:r>
          </a:p>
          <a:p>
            <a:r>
              <a:rPr lang="en-US" sz="1400" b="1" dirty="0"/>
              <a:t>Finding</a:t>
            </a:r>
            <a:r>
              <a:rPr lang="en-US" sz="1400" dirty="0"/>
              <a:t>: Clear, distinct cortical representations of individual fingers in somatosensory areas 3b, 1, and 2.</a:t>
            </a:r>
          </a:p>
          <a:p>
            <a:r>
              <a:rPr lang="en-US" sz="1400" b="1" dirty="0"/>
              <a:t>Method</a:t>
            </a:r>
            <a:r>
              <a:rPr lang="en-US" sz="1400" dirty="0"/>
              <a:t>: Natural tactile stimulation of fingers during high-resolution fMRI.</a:t>
            </a:r>
          </a:p>
          <a:p>
            <a:r>
              <a:rPr lang="en-US" sz="1400" b="1" dirty="0"/>
              <a:t>Significance</a:t>
            </a:r>
            <a:r>
              <a:rPr lang="en-US" sz="1400" dirty="0"/>
              <a:t>: Demonstrated that 7T fMRI can resolve fine-scale somatotopic maps that are blurred or undetectable at lower field strengths.</a:t>
            </a:r>
          </a:p>
          <a:p>
            <a:endParaRPr lang="en-US" sz="1400" dirty="0"/>
          </a:p>
          <a:p>
            <a:pPr marL="0" indent="0">
              <a:buNone/>
            </a:pPr>
            <a:r>
              <a:rPr lang="en-US" sz="1400" b="1" dirty="0"/>
              <a:t>Relation Between Palm and Finger Representations (Akselrod et al., 2021)</a:t>
            </a:r>
            <a:endParaRPr lang="en-US" sz="1400" dirty="0"/>
          </a:p>
          <a:p>
            <a:r>
              <a:rPr lang="en-US" sz="1400" b="1" dirty="0"/>
              <a:t>Scanner</a:t>
            </a:r>
            <a:r>
              <a:rPr lang="en-US" sz="1400" dirty="0"/>
              <a:t>: 7 Tesla</a:t>
            </a:r>
          </a:p>
          <a:p>
            <a:r>
              <a:rPr lang="en-US" sz="1400" b="1" dirty="0"/>
              <a:t>Finding</a:t>
            </a:r>
            <a:r>
              <a:rPr lang="en-US" sz="1400" dirty="0"/>
              <a:t>: Mapped the spatial relationship between palm and individual finger representations in S1.</a:t>
            </a:r>
          </a:p>
          <a:p>
            <a:r>
              <a:rPr lang="en-US" sz="1400" b="1" dirty="0"/>
              <a:t>Significance</a:t>
            </a:r>
            <a:r>
              <a:rPr lang="en-US" sz="1400" dirty="0"/>
              <a:t>: Showed functional interactions and topographic precision that would be difficult to capture at 3T.</a:t>
            </a:r>
          </a:p>
          <a:p>
            <a:pPr marL="0" indent="0">
              <a:buNone/>
            </a:pPr>
            <a:r>
              <a:rPr lang="en-US" sz="1400" dirty="0"/>
              <a:t>ultra-high field fMRI enables neuroscientists to move from </a:t>
            </a:r>
            <a:r>
              <a:rPr lang="en-US" sz="1400" b="1" dirty="0"/>
              <a:t>coarse hand maps</a:t>
            </a:r>
            <a:r>
              <a:rPr lang="en-US" sz="1400" dirty="0"/>
              <a:t> at 1.5T/3T to </a:t>
            </a:r>
            <a:r>
              <a:rPr lang="en-US" sz="1400" b="1" dirty="0"/>
              <a:t>fine-grained finger-level resolution</a:t>
            </a:r>
            <a:r>
              <a:rPr lang="en-US" sz="1400" dirty="0"/>
              <a:t> at 7T — a leap that opens new doors for understanding sensorimotor function, </a:t>
            </a:r>
            <a:r>
              <a:rPr lang="en-US" sz="1400" dirty="0" err="1"/>
              <a:t>neuroprosthetics</a:t>
            </a:r>
            <a:r>
              <a:rPr lang="en-US" sz="1400" dirty="0"/>
              <a:t>, and cortical plasticity.</a:t>
            </a:r>
          </a:p>
          <a:p>
            <a:endParaRPr lang="fr-CH" sz="700" dirty="0"/>
          </a:p>
        </p:txBody>
      </p:sp>
      <p:pic>
        <p:nvPicPr>
          <p:cNvPr id="5" name="Image 4" descr="Une image contenant graphisme, capture d’écran, Graphique, art&#10;&#10;Le contenu généré par l’IA peut être incorrect.">
            <a:extLst>
              <a:ext uri="{FF2B5EF4-FFF2-40B4-BE49-F238E27FC236}">
                <a16:creationId xmlns:a16="http://schemas.microsoft.com/office/drawing/2014/main" id="{BF96779B-4A32-F57D-80C1-A62693B2A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0757" y="506392"/>
            <a:ext cx="4229773" cy="2358097"/>
          </a:xfrm>
          <a:prstGeom prst="rect">
            <a:avLst/>
          </a:prstGeom>
        </p:spPr>
      </p:pic>
    </p:spTree>
    <p:extLst>
      <p:ext uri="{BB962C8B-B14F-4D97-AF65-F5344CB8AC3E}">
        <p14:creationId xmlns:p14="http://schemas.microsoft.com/office/powerpoint/2010/main" val="1434863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FC89DC-B4D5-9AA0-F1EB-CE8B3FA32ADB}"/>
              </a:ext>
            </a:extLst>
          </p:cNvPr>
          <p:cNvSpPr>
            <a:spLocks noGrp="1"/>
          </p:cNvSpPr>
          <p:nvPr>
            <p:ph type="title"/>
          </p:nvPr>
        </p:nvSpPr>
        <p:spPr/>
        <p:txBody>
          <a:bodyPr/>
          <a:lstStyle/>
          <a:p>
            <a:r>
              <a:rPr lang="en-US" dirty="0"/>
              <a:t>Proprioceptive Engagement of the Human Cerebellum Studied with 7T-fMRI</a:t>
            </a:r>
            <a:endParaRPr lang="fr-CH" dirty="0"/>
          </a:p>
        </p:txBody>
      </p:sp>
      <p:sp>
        <p:nvSpPr>
          <p:cNvPr id="3" name="Espace réservé du contenu 2">
            <a:extLst>
              <a:ext uri="{FF2B5EF4-FFF2-40B4-BE49-F238E27FC236}">
                <a16:creationId xmlns:a16="http://schemas.microsoft.com/office/drawing/2014/main" id="{C9161A28-C25B-5CB6-B571-C5AD2BFB1FB9}"/>
              </a:ext>
            </a:extLst>
          </p:cNvPr>
          <p:cNvSpPr>
            <a:spLocks noGrp="1"/>
          </p:cNvSpPr>
          <p:nvPr>
            <p:ph idx="1"/>
          </p:nvPr>
        </p:nvSpPr>
        <p:spPr>
          <a:xfrm>
            <a:off x="257629" y="1749889"/>
            <a:ext cx="4227286" cy="4351338"/>
          </a:xfrm>
        </p:spPr>
        <p:txBody>
          <a:bodyPr>
            <a:normAutofit fontScale="92500" lnSpcReduction="10000"/>
          </a:bodyPr>
          <a:lstStyle/>
          <a:p>
            <a:r>
              <a:rPr lang="en-US" sz="2400" dirty="0"/>
              <a:t>This study pushes the boundaries of what’s possible in cerebellar imaging. It shows that ultra-high field fMRI can uncover </a:t>
            </a:r>
            <a:r>
              <a:rPr lang="en-US" sz="2400" b="1" dirty="0"/>
              <a:t>fine-grained functional architecture</a:t>
            </a:r>
            <a:r>
              <a:rPr lang="en-US" sz="2400" dirty="0"/>
              <a:t> in regions previously considered too complex or noisy to study in vivo.</a:t>
            </a:r>
          </a:p>
          <a:p>
            <a:r>
              <a:rPr lang="en-US" sz="2400" dirty="0"/>
              <a:t>The cerebellum’s thin, highly folded cortex makes it difficult to image with conventional MRI. This study leveraged 7T’s enhanced spatial resolution to overcome that.</a:t>
            </a:r>
          </a:p>
          <a:p>
            <a:endParaRPr lang="fr-CH" dirty="0"/>
          </a:p>
        </p:txBody>
      </p:sp>
      <p:sp>
        <p:nvSpPr>
          <p:cNvPr id="6" name="Rectangle 3">
            <a:extLst>
              <a:ext uri="{FF2B5EF4-FFF2-40B4-BE49-F238E27FC236}">
                <a16:creationId xmlns:a16="http://schemas.microsoft.com/office/drawing/2014/main" id="{727E8CC6-7DFD-4988-6BFC-0323FAC1D22F}"/>
              </a:ext>
            </a:extLst>
          </p:cNvPr>
          <p:cNvSpPr>
            <a:spLocks noChangeArrowheads="1"/>
          </p:cNvSpPr>
          <p:nvPr/>
        </p:nvSpPr>
        <p:spPr bwMode="auto">
          <a:xfrm rot="10800000" flipV="1">
            <a:off x="747141" y="7585278"/>
            <a:ext cx="115824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err="1">
                <a:ln>
                  <a:noFill/>
                </a:ln>
                <a:solidFill>
                  <a:schemeClr val="tx1"/>
                </a:solidFill>
                <a:effectLst/>
                <a:latin typeface="Arial" panose="020B0604020202020204" pitchFamily="34" charset="0"/>
              </a:rPr>
              <a:t>Identified</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1" i="0" u="none" strike="noStrike" cap="none" normalizeH="0" baseline="0" dirty="0">
                <a:ln>
                  <a:noFill/>
                </a:ln>
                <a:solidFill>
                  <a:schemeClr val="tx1"/>
                </a:solidFill>
                <a:effectLst/>
                <a:latin typeface="Arial" panose="020B0604020202020204" pitchFamily="34" charset="0"/>
              </a:rPr>
              <a:t>distinct </a:t>
            </a:r>
            <a:r>
              <a:rPr kumimoji="0" lang="fr-FR" altLang="fr-FR" sz="1800" b="1" i="0" u="none" strike="noStrike" cap="none" normalizeH="0" baseline="0" dirty="0" err="1">
                <a:ln>
                  <a:noFill/>
                </a:ln>
                <a:solidFill>
                  <a:schemeClr val="tx1"/>
                </a:solidFill>
                <a:effectLst/>
                <a:latin typeface="Arial" panose="020B0604020202020204" pitchFamily="34" charset="0"/>
              </a:rPr>
              <a:t>cerebellar</a:t>
            </a:r>
            <a:r>
              <a:rPr kumimoji="0" lang="fr-FR" altLang="fr-FR" sz="1800" b="1" i="0" u="none" strike="noStrike" cap="none" normalizeH="0" baseline="0" dirty="0">
                <a:ln>
                  <a:noFill/>
                </a:ln>
                <a:solidFill>
                  <a:schemeClr val="tx1"/>
                </a:solidFill>
                <a:effectLst/>
                <a:latin typeface="Arial" panose="020B0604020202020204" pitchFamily="34" charset="0"/>
              </a:rPr>
              <a:t> activation patterns</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associated</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with</a:t>
            </a:r>
            <a:r>
              <a:rPr kumimoji="0" lang="fr-FR" altLang="fr-FR" sz="1800" b="0" i="0" u="none" strike="noStrike" cap="none" normalizeH="0" baseline="0" dirty="0">
                <a:ln>
                  <a:noFill/>
                </a:ln>
                <a:solidFill>
                  <a:schemeClr val="tx1"/>
                </a:solidFill>
                <a:effectLst/>
                <a:latin typeface="Arial" panose="020B0604020202020204" pitchFamily="34" charset="0"/>
              </a:rPr>
              <a:t> proprioceptive input.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err="1">
                <a:ln>
                  <a:noFill/>
                </a:ln>
                <a:solidFill>
                  <a:schemeClr val="tx1"/>
                </a:solidFill>
                <a:effectLst/>
                <a:latin typeface="Arial" panose="020B0604020202020204" pitchFamily="34" charset="0"/>
              </a:rPr>
              <a:t>Demonstrated</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that</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1" i="0" u="none" strike="noStrike" cap="none" normalizeH="0" baseline="0" dirty="0">
                <a:ln>
                  <a:noFill/>
                </a:ln>
                <a:solidFill>
                  <a:schemeClr val="tx1"/>
                </a:solidFill>
                <a:effectLst/>
                <a:latin typeface="Arial" panose="020B0604020202020204" pitchFamily="34" charset="0"/>
              </a:rPr>
              <a:t>7T </a:t>
            </a:r>
            <a:r>
              <a:rPr kumimoji="0" lang="fr-FR" altLang="fr-FR" sz="1800" b="1" i="0" u="none" strike="noStrike" cap="none" normalizeH="0" baseline="0" dirty="0" err="1">
                <a:ln>
                  <a:noFill/>
                </a:ln>
                <a:solidFill>
                  <a:schemeClr val="tx1"/>
                </a:solidFill>
                <a:effectLst/>
                <a:latin typeface="Arial" panose="020B0604020202020204" pitchFamily="34" charset="0"/>
              </a:rPr>
              <a:t>fMRI</a:t>
            </a:r>
            <a:r>
              <a:rPr kumimoji="0" lang="fr-FR" altLang="fr-FR" sz="1800" b="1" i="0" u="none" strike="noStrike" cap="none" normalizeH="0" baseline="0" dirty="0">
                <a:ln>
                  <a:noFill/>
                </a:ln>
                <a:solidFill>
                  <a:schemeClr val="tx1"/>
                </a:solidFill>
                <a:effectLst/>
                <a:latin typeface="Arial" panose="020B0604020202020204" pitchFamily="34" charset="0"/>
              </a:rPr>
              <a:t> can </a:t>
            </a:r>
            <a:r>
              <a:rPr kumimoji="0" lang="fr-FR" altLang="fr-FR" sz="1800" b="1" i="0" u="none" strike="noStrike" cap="none" normalizeH="0" baseline="0" dirty="0" err="1">
                <a:ln>
                  <a:noFill/>
                </a:ln>
                <a:solidFill>
                  <a:schemeClr val="tx1"/>
                </a:solidFill>
                <a:effectLst/>
                <a:latin typeface="Arial" panose="020B0604020202020204" pitchFamily="34" charset="0"/>
              </a:rPr>
              <a:t>resolve</a:t>
            </a:r>
            <a:r>
              <a:rPr kumimoji="0" lang="fr-FR" altLang="fr-FR" sz="1800" b="1" i="0" u="none" strike="noStrike" cap="none" normalizeH="0" baseline="0" dirty="0">
                <a:ln>
                  <a:noFill/>
                </a:ln>
                <a:solidFill>
                  <a:schemeClr val="tx1"/>
                </a:solidFill>
                <a:effectLst/>
                <a:latin typeface="Arial" panose="020B0604020202020204" pitchFamily="34" charset="0"/>
              </a:rPr>
              <a:t> </a:t>
            </a:r>
            <a:r>
              <a:rPr kumimoji="0" lang="fr-FR" altLang="fr-FR" sz="1800" b="1" i="0" u="none" strike="noStrike" cap="none" normalizeH="0" baseline="0" dirty="0" err="1">
                <a:ln>
                  <a:noFill/>
                </a:ln>
                <a:solidFill>
                  <a:schemeClr val="tx1"/>
                </a:solidFill>
                <a:effectLst/>
                <a:latin typeface="Arial" panose="020B0604020202020204" pitchFamily="34" charset="0"/>
              </a:rPr>
              <a:t>functional</a:t>
            </a:r>
            <a:r>
              <a:rPr kumimoji="0" lang="fr-FR" altLang="fr-FR" sz="1800" b="1" i="0" u="none" strike="noStrike" cap="none" normalizeH="0" baseline="0" dirty="0">
                <a:ln>
                  <a:noFill/>
                </a:ln>
                <a:solidFill>
                  <a:schemeClr val="tx1"/>
                </a:solidFill>
                <a:effectLst/>
                <a:latin typeface="Arial" panose="020B0604020202020204" pitchFamily="34" charset="0"/>
              </a:rPr>
              <a:t> subdivisions</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within</a:t>
            </a:r>
            <a:r>
              <a:rPr kumimoji="0" lang="fr-FR" altLang="fr-FR" sz="1800" b="0" i="0" u="none" strike="noStrike" cap="none" normalizeH="0" baseline="0" dirty="0">
                <a:ln>
                  <a:noFill/>
                </a:ln>
                <a:solidFill>
                  <a:schemeClr val="tx1"/>
                </a:solidFill>
                <a:effectLst/>
                <a:latin typeface="Arial" panose="020B0604020202020204" pitchFamily="34" charset="0"/>
              </a:rPr>
              <a:t> the </a:t>
            </a:r>
            <a:r>
              <a:rPr kumimoji="0" lang="fr-FR" altLang="fr-FR" sz="1800" b="0" i="0" u="none" strike="noStrike" cap="none" normalizeH="0" baseline="0" dirty="0" err="1">
                <a:ln>
                  <a:noFill/>
                </a:ln>
                <a:solidFill>
                  <a:schemeClr val="tx1"/>
                </a:solidFill>
                <a:effectLst/>
                <a:latin typeface="Arial" panose="020B0604020202020204" pitchFamily="34" charset="0"/>
              </a:rPr>
              <a:t>cerebellar</a:t>
            </a:r>
            <a:r>
              <a:rPr kumimoji="0" lang="fr-FR" altLang="fr-FR" sz="1800" b="0" i="0" u="none" strike="noStrike" cap="none" normalizeH="0" baseline="0" dirty="0">
                <a:ln>
                  <a:noFill/>
                </a:ln>
                <a:solidFill>
                  <a:schemeClr val="tx1"/>
                </a:solidFill>
                <a:effectLst/>
                <a:latin typeface="Arial" panose="020B0604020202020204" pitchFamily="34" charset="0"/>
              </a:rPr>
              <a:t> cortex </a:t>
            </a:r>
            <a:r>
              <a:rPr kumimoji="0" lang="fr-FR" altLang="fr-FR" sz="1800" b="0" i="0" u="none" strike="noStrike" cap="none" normalizeH="0" baseline="0" dirty="0" err="1">
                <a:ln>
                  <a:noFill/>
                </a:ln>
                <a:solidFill>
                  <a:schemeClr val="tx1"/>
                </a:solidFill>
                <a:effectLst/>
                <a:latin typeface="Arial" panose="020B0604020202020204" pitchFamily="34" charset="0"/>
              </a:rPr>
              <a:t>that</a:t>
            </a:r>
            <a:r>
              <a:rPr kumimoji="0" lang="fr-FR" altLang="fr-FR" sz="1800" b="0" i="0" u="none" strike="noStrike" cap="none" normalizeH="0" baseline="0" dirty="0">
                <a:ln>
                  <a:noFill/>
                </a:ln>
                <a:solidFill>
                  <a:schemeClr val="tx1"/>
                </a:solidFill>
                <a:effectLst/>
                <a:latin typeface="Arial" panose="020B0604020202020204" pitchFamily="34" charset="0"/>
              </a:rPr>
              <a:t> are not visible at </a:t>
            </a:r>
            <a:r>
              <a:rPr kumimoji="0" lang="fr-FR" altLang="fr-FR" sz="1800" b="0" i="0" u="none" strike="noStrike" cap="none" normalizeH="0" baseline="0" dirty="0" err="1">
                <a:ln>
                  <a:noFill/>
                </a:ln>
                <a:solidFill>
                  <a:schemeClr val="tx1"/>
                </a:solidFill>
                <a:effectLst/>
                <a:latin typeface="Arial" panose="020B0604020202020204" pitchFamily="34" charset="0"/>
              </a:rPr>
              <a:t>lower</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field</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strengths</a:t>
            </a:r>
            <a:r>
              <a:rPr kumimoji="0" lang="fr-FR" altLang="fr-FR"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err="1">
                <a:ln>
                  <a:noFill/>
                </a:ln>
                <a:solidFill>
                  <a:schemeClr val="tx1"/>
                </a:solidFill>
                <a:effectLst/>
                <a:latin typeface="Arial" panose="020B0604020202020204" pitchFamily="34" charset="0"/>
              </a:rPr>
              <a:t>Highlighted</a:t>
            </a:r>
            <a:r>
              <a:rPr kumimoji="0" lang="fr-FR" altLang="fr-FR" sz="1800" b="0" i="0" u="none" strike="noStrike" cap="none" normalizeH="0" baseline="0" dirty="0">
                <a:ln>
                  <a:noFill/>
                </a:ln>
                <a:solidFill>
                  <a:schemeClr val="tx1"/>
                </a:solidFill>
                <a:effectLst/>
                <a:latin typeface="Arial" panose="020B0604020202020204" pitchFamily="34" charset="0"/>
              </a:rPr>
              <a:t> the </a:t>
            </a:r>
            <a:r>
              <a:rPr kumimoji="0" lang="fr-FR" altLang="fr-FR" sz="1800" b="0" i="0" u="none" strike="noStrike" cap="none" normalizeH="0" baseline="0" dirty="0" err="1">
                <a:ln>
                  <a:noFill/>
                </a:ln>
                <a:solidFill>
                  <a:schemeClr val="tx1"/>
                </a:solidFill>
                <a:effectLst/>
                <a:latin typeface="Arial" panose="020B0604020202020204" pitchFamily="34" charset="0"/>
              </a:rPr>
              <a:t>cerebellum’s</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1" i="0" u="none" strike="noStrike" cap="none" normalizeH="0" baseline="0" dirty="0" err="1">
                <a:ln>
                  <a:noFill/>
                </a:ln>
                <a:solidFill>
                  <a:schemeClr val="tx1"/>
                </a:solidFill>
                <a:effectLst/>
                <a:latin typeface="Arial" panose="020B0604020202020204" pitchFamily="34" charset="0"/>
              </a:rPr>
              <a:t>role</a:t>
            </a:r>
            <a:r>
              <a:rPr kumimoji="0" lang="fr-FR" altLang="fr-FR" sz="1800" b="1" i="0" u="none" strike="noStrike" cap="none" normalizeH="0" baseline="0" dirty="0">
                <a:ln>
                  <a:noFill/>
                </a:ln>
                <a:solidFill>
                  <a:schemeClr val="tx1"/>
                </a:solidFill>
                <a:effectLst/>
                <a:latin typeface="Arial" panose="020B0604020202020204" pitchFamily="34" charset="0"/>
              </a:rPr>
              <a:t> in self-perception and </a:t>
            </a:r>
            <a:r>
              <a:rPr kumimoji="0" lang="fr-FR" altLang="fr-FR" sz="1800" b="1" i="0" u="none" strike="noStrike" cap="none" normalizeH="0" baseline="0" dirty="0" err="1">
                <a:ln>
                  <a:noFill/>
                </a:ln>
                <a:solidFill>
                  <a:schemeClr val="tx1"/>
                </a:solidFill>
                <a:effectLst/>
                <a:latin typeface="Arial" panose="020B0604020202020204" pitchFamily="34" charset="0"/>
              </a:rPr>
              <a:t>sensorimotor</a:t>
            </a:r>
            <a:r>
              <a:rPr kumimoji="0" lang="fr-FR" altLang="fr-FR" sz="1800" b="1" i="0" u="none" strike="noStrike" cap="none" normalizeH="0" baseline="0" dirty="0">
                <a:ln>
                  <a:noFill/>
                </a:ln>
                <a:solidFill>
                  <a:schemeClr val="tx1"/>
                </a:solidFill>
                <a:effectLst/>
                <a:latin typeface="Arial" panose="020B0604020202020204" pitchFamily="34" charset="0"/>
              </a:rPr>
              <a:t> </a:t>
            </a:r>
            <a:r>
              <a:rPr kumimoji="0" lang="fr-FR" altLang="fr-FR" sz="1800" b="1" i="0" u="none" strike="noStrike" cap="none" normalizeH="0" baseline="0" dirty="0" err="1">
                <a:ln>
                  <a:noFill/>
                </a:ln>
                <a:solidFill>
                  <a:schemeClr val="tx1"/>
                </a:solidFill>
                <a:effectLst/>
                <a:latin typeface="Arial" panose="020B0604020202020204" pitchFamily="34" charset="0"/>
              </a:rPr>
              <a:t>integration</a:t>
            </a:r>
            <a:r>
              <a:rPr kumimoji="0" lang="fr-FR" altLang="fr-FR"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8" name="Image 7" descr="Une image contenant texte, croquis, diagramme, squelette">
            <a:extLst>
              <a:ext uri="{FF2B5EF4-FFF2-40B4-BE49-F238E27FC236}">
                <a16:creationId xmlns:a16="http://schemas.microsoft.com/office/drawing/2014/main" id="{07DD0D12-536E-6D3F-1A93-F51453B31A5E}"/>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1029" y="1886857"/>
            <a:ext cx="3707581" cy="4015581"/>
          </a:xfrm>
          <a:prstGeom prst="rect">
            <a:avLst/>
          </a:prstGeom>
        </p:spPr>
      </p:pic>
      <p:pic>
        <p:nvPicPr>
          <p:cNvPr id="10" name="Image 9" descr="Une image contenant texte, capture d’écran, conception&#10;&#10;Le contenu généré par l’IA peut être incorrect.">
            <a:extLst>
              <a:ext uri="{FF2B5EF4-FFF2-40B4-BE49-F238E27FC236}">
                <a16:creationId xmlns:a16="http://schemas.microsoft.com/office/drawing/2014/main" id="{1042AEC7-C122-3871-6BF8-F660302AF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6311" y="1573450"/>
            <a:ext cx="3148061" cy="4919425"/>
          </a:xfrm>
          <a:prstGeom prst="rect">
            <a:avLst/>
          </a:prstGeom>
        </p:spPr>
      </p:pic>
      <p:sp>
        <p:nvSpPr>
          <p:cNvPr id="11" name="ZoneTexte 10">
            <a:extLst>
              <a:ext uri="{FF2B5EF4-FFF2-40B4-BE49-F238E27FC236}">
                <a16:creationId xmlns:a16="http://schemas.microsoft.com/office/drawing/2014/main" id="{CFEB3BEA-CB73-C6F4-4ADC-0C1E3862B015}"/>
              </a:ext>
            </a:extLst>
          </p:cNvPr>
          <p:cNvSpPr txBox="1"/>
          <p:nvPr/>
        </p:nvSpPr>
        <p:spPr>
          <a:xfrm>
            <a:off x="257628" y="6243088"/>
            <a:ext cx="7871963" cy="1200329"/>
          </a:xfrm>
          <a:prstGeom prst="rect">
            <a:avLst/>
          </a:prstGeom>
          <a:noFill/>
        </p:spPr>
        <p:txBody>
          <a:bodyPr wrap="none" rtlCol="0">
            <a:spAutoFit/>
          </a:bodyPr>
          <a:lstStyle/>
          <a:p>
            <a:r>
              <a:rPr lang="fr-CH" dirty="0"/>
              <a:t>Emma J.P. Brouwer, Nikos </a:t>
            </a:r>
            <a:r>
              <a:rPr lang="fr-CH" dirty="0" err="1"/>
              <a:t>Priovoulos</a:t>
            </a:r>
            <a:r>
              <a:rPr lang="fr-CH" dirty="0"/>
              <a:t>, Julie Hashimoto, </a:t>
            </a:r>
            <a:r>
              <a:rPr lang="fr-CH" dirty="0" err="1"/>
              <a:t>Wietske</a:t>
            </a:r>
            <a:r>
              <a:rPr lang="fr-CH" dirty="0"/>
              <a:t> van der </a:t>
            </a:r>
            <a:r>
              <a:rPr lang="fr-CH" dirty="0" err="1"/>
              <a:t>Zwaag</a:t>
            </a:r>
            <a:br>
              <a:rPr lang="fr-CH" dirty="0"/>
            </a:br>
            <a:r>
              <a:rPr lang="fr-CH" dirty="0"/>
              <a:t> </a:t>
            </a:r>
            <a:r>
              <a:rPr lang="fr-CH" i="1" dirty="0"/>
              <a:t>Imaging Neuroscience</a:t>
            </a:r>
            <a:r>
              <a:rPr lang="fr-CH" dirty="0"/>
              <a:t>, August 2024</a:t>
            </a:r>
            <a:br>
              <a:rPr lang="fr-CH" dirty="0"/>
            </a:br>
            <a:endParaRPr lang="fr-CH" dirty="0"/>
          </a:p>
          <a:p>
            <a:endParaRPr lang="fr-CH" dirty="0"/>
          </a:p>
        </p:txBody>
      </p:sp>
    </p:spTree>
    <p:extLst>
      <p:ext uri="{BB962C8B-B14F-4D97-AF65-F5344CB8AC3E}">
        <p14:creationId xmlns:p14="http://schemas.microsoft.com/office/powerpoint/2010/main" val="15033341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FE0F-5DF0-E21F-7D6F-46D89E3EC927}"/>
            </a:ext>
          </a:extLst>
        </p:cNvPr>
        <p:cNvGrpSpPr/>
        <p:nvPr/>
      </p:nvGrpSpPr>
      <p:grpSpPr>
        <a:xfrm>
          <a:off x="0" y="0"/>
          <a:ext cx="0" cy="0"/>
          <a:chOff x="0" y="0"/>
          <a:chExt cx="0" cy="0"/>
        </a:xfrm>
      </p:grpSpPr>
      <p:pic>
        <p:nvPicPr>
          <p:cNvPr id="3" name="Image 2" descr="Une image contenant texte, Police, capture d’écran, conception&#10;&#10;Le contenu généré par l’IA peut être incorrect.">
            <a:extLst>
              <a:ext uri="{FF2B5EF4-FFF2-40B4-BE49-F238E27FC236}">
                <a16:creationId xmlns:a16="http://schemas.microsoft.com/office/drawing/2014/main" id="{46710DD8-F98B-7EE6-2C62-53001E04BE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665" y="349134"/>
            <a:ext cx="5594526" cy="3359227"/>
          </a:xfrm>
          <a:prstGeom prst="rect">
            <a:avLst/>
          </a:prstGeom>
        </p:spPr>
      </p:pic>
      <p:pic>
        <p:nvPicPr>
          <p:cNvPr id="5" name="Image 4" descr="Une image contenant capture d’écran, diagramme, sphère&#10;&#10;Le contenu généré par l’IA peut être incorrect.">
            <a:extLst>
              <a:ext uri="{FF2B5EF4-FFF2-40B4-BE49-F238E27FC236}">
                <a16:creationId xmlns:a16="http://schemas.microsoft.com/office/drawing/2014/main" id="{289BD8BD-A31F-AC0C-B75F-9982F2416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902" y="460913"/>
            <a:ext cx="5471433" cy="5936173"/>
          </a:xfrm>
          <a:prstGeom prst="rect">
            <a:avLst/>
          </a:prstGeom>
        </p:spPr>
      </p:pic>
      <p:pic>
        <p:nvPicPr>
          <p:cNvPr id="3074" name="Picture 2" descr="Despre TMS">
            <a:extLst>
              <a:ext uri="{FF2B5EF4-FFF2-40B4-BE49-F238E27FC236}">
                <a16:creationId xmlns:a16="http://schemas.microsoft.com/office/drawing/2014/main" id="{97A50A30-1A8E-7D59-5187-195B4BBD4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382" y="3832168"/>
            <a:ext cx="3542607" cy="2610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742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re 1">
            <a:extLst>
              <a:ext uri="{FF2B5EF4-FFF2-40B4-BE49-F238E27FC236}">
                <a16:creationId xmlns:a16="http://schemas.microsoft.com/office/drawing/2014/main" id="{68B5CE4D-3691-D44F-45C7-1093FB13D0DD}"/>
              </a:ext>
            </a:extLst>
          </p:cNvPr>
          <p:cNvSpPr>
            <a:spLocks noGrp="1"/>
          </p:cNvSpPr>
          <p:nvPr>
            <p:ph type="title"/>
          </p:nvPr>
        </p:nvSpPr>
        <p:spPr>
          <a:xfrm>
            <a:off x="1097195" y="199368"/>
            <a:ext cx="4772975" cy="1800526"/>
          </a:xfrm>
        </p:spPr>
        <p:txBody>
          <a:bodyPr>
            <a:normAutofit/>
          </a:bodyPr>
          <a:lstStyle/>
          <a:p>
            <a:r>
              <a:rPr lang="fr-CH" dirty="0"/>
              <a:t>High-</a:t>
            </a:r>
            <a:r>
              <a:rPr lang="fr-CH" dirty="0" err="1"/>
              <a:t>Resolution</a:t>
            </a:r>
            <a:r>
              <a:rPr lang="fr-CH" dirty="0"/>
              <a:t> </a:t>
            </a:r>
            <a:r>
              <a:rPr lang="fr-CH" dirty="0" err="1"/>
              <a:t>fMRI</a:t>
            </a:r>
            <a:r>
              <a:rPr lang="fr-CH" dirty="0"/>
              <a:t>: line-scanning</a:t>
            </a:r>
          </a:p>
        </p:txBody>
      </p:sp>
      <p:pic>
        <p:nvPicPr>
          <p:cNvPr id="7" name="Image 6" descr="Une image contenant texte, diagramme, croquis, capture d’écran&#10;&#10;Le contenu généré par l’IA peut être incorrect.">
            <a:extLst>
              <a:ext uri="{FF2B5EF4-FFF2-40B4-BE49-F238E27FC236}">
                <a16:creationId xmlns:a16="http://schemas.microsoft.com/office/drawing/2014/main" id="{7074F996-3011-BC99-E031-F9B782903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0211" y="1112633"/>
            <a:ext cx="3848322" cy="1606674"/>
          </a:xfrm>
          <a:prstGeom prst="rect">
            <a:avLst/>
          </a:prstGeom>
        </p:spPr>
      </p:pic>
      <p:pic>
        <p:nvPicPr>
          <p:cNvPr id="5" name="Espace réservé du contenu 4" descr="Une image contenant capture d’écran, texte&#10;&#10;Le contenu généré par l’IA peut être incorrect.">
            <a:extLst>
              <a:ext uri="{FF2B5EF4-FFF2-40B4-BE49-F238E27FC236}">
                <a16:creationId xmlns:a16="http://schemas.microsoft.com/office/drawing/2014/main" id="{25893CF1-9E66-CF99-FAA1-A93B7A881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1374" y="3150524"/>
            <a:ext cx="4332328" cy="3092586"/>
          </a:xfrm>
          <a:prstGeom prst="rect">
            <a:avLst/>
          </a:prstGeom>
        </p:spPr>
      </p:pic>
      <p:sp>
        <p:nvSpPr>
          <p:cNvPr id="8" name="Rectangle 1">
            <a:extLst>
              <a:ext uri="{FF2B5EF4-FFF2-40B4-BE49-F238E27FC236}">
                <a16:creationId xmlns:a16="http://schemas.microsoft.com/office/drawing/2014/main" id="{2EC88B8F-A228-0991-D91F-310E071E6E0D}"/>
              </a:ext>
            </a:extLst>
          </p:cNvPr>
          <p:cNvSpPr>
            <a:spLocks noGrp="1" noChangeArrowheads="1"/>
          </p:cNvSpPr>
          <p:nvPr>
            <p:ph idx="1"/>
          </p:nvPr>
        </p:nvSpPr>
        <p:spPr bwMode="auto">
          <a:xfrm>
            <a:off x="1246188" y="1999894"/>
            <a:ext cx="5927696"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1" i="0" u="none" strike="noStrike" cap="none" normalizeH="0" baseline="0" dirty="0" err="1">
                <a:ln>
                  <a:noFill/>
                </a:ln>
                <a:solidFill>
                  <a:schemeClr val="tx1"/>
                </a:solidFill>
                <a:effectLst/>
                <a:latin typeface="Arial" panose="020B0604020202020204" pitchFamily="34" charset="0"/>
              </a:rPr>
              <a:t>Targeted</a:t>
            </a:r>
            <a:r>
              <a:rPr kumimoji="0" lang="fr-FR" altLang="fr-FR" sz="1800" b="1" i="0" u="none" strike="noStrike" cap="none" normalizeH="0" baseline="0" dirty="0">
                <a:ln>
                  <a:noFill/>
                </a:ln>
                <a:solidFill>
                  <a:schemeClr val="tx1"/>
                </a:solidFill>
                <a:effectLst/>
                <a:latin typeface="Arial" panose="020B0604020202020204" pitchFamily="34" charset="0"/>
              </a:rPr>
              <a:t> Acquisition</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Instead</a:t>
            </a:r>
            <a:r>
              <a:rPr kumimoji="0" lang="fr-FR" altLang="fr-FR" sz="1800" b="0" i="0" u="none" strike="noStrike" cap="none" normalizeH="0" baseline="0" dirty="0">
                <a:ln>
                  <a:noFill/>
                </a:ln>
                <a:solidFill>
                  <a:schemeClr val="tx1"/>
                </a:solidFill>
                <a:effectLst/>
                <a:latin typeface="Arial" panose="020B0604020202020204" pitchFamily="34" charset="0"/>
              </a:rPr>
              <a:t> of </a:t>
            </a:r>
            <a:r>
              <a:rPr kumimoji="0" lang="fr-FR" altLang="fr-FR" sz="1800" b="0" i="0" u="none" strike="noStrike" cap="none" normalizeH="0" baseline="0" dirty="0" err="1">
                <a:ln>
                  <a:noFill/>
                </a:ln>
                <a:solidFill>
                  <a:schemeClr val="tx1"/>
                </a:solidFill>
                <a:effectLst/>
                <a:latin typeface="Arial" panose="020B0604020202020204" pitchFamily="34" charset="0"/>
              </a:rPr>
              <a:t>imaging</a:t>
            </a:r>
            <a:r>
              <a:rPr kumimoji="0" lang="fr-FR" altLang="fr-FR" sz="1800" b="0" i="0" u="none" strike="noStrike" cap="none" normalizeH="0" baseline="0" dirty="0">
                <a:ln>
                  <a:noFill/>
                </a:ln>
                <a:solidFill>
                  <a:schemeClr val="tx1"/>
                </a:solidFill>
                <a:effectLst/>
                <a:latin typeface="Arial" panose="020B0604020202020204" pitchFamily="34" charset="0"/>
              </a:rPr>
              <a:t> an </a:t>
            </a:r>
            <a:r>
              <a:rPr kumimoji="0" lang="fr-FR" altLang="fr-FR" sz="1800" b="0" i="0" u="none" strike="noStrike" cap="none" normalizeH="0" baseline="0" dirty="0" err="1">
                <a:ln>
                  <a:noFill/>
                </a:ln>
                <a:solidFill>
                  <a:schemeClr val="tx1"/>
                </a:solidFill>
                <a:effectLst/>
                <a:latin typeface="Arial" panose="020B0604020202020204" pitchFamily="34" charset="0"/>
              </a:rPr>
              <a:t>entire</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brain</a:t>
            </a:r>
            <a:r>
              <a:rPr kumimoji="0" lang="fr-FR" altLang="fr-FR" sz="1800" b="0" i="0" u="none" strike="noStrike" cap="none" normalizeH="0" baseline="0" dirty="0">
                <a:ln>
                  <a:noFill/>
                </a:ln>
                <a:solidFill>
                  <a:schemeClr val="tx1"/>
                </a:solidFill>
                <a:effectLst/>
                <a:latin typeface="Arial" panose="020B0604020202020204" pitchFamily="34" charset="0"/>
              </a:rPr>
              <a:t> slice, line-scanning </a:t>
            </a:r>
            <a:r>
              <a:rPr kumimoji="0" lang="fr-FR" altLang="fr-FR" sz="1800" b="0" i="0" u="none" strike="noStrike" cap="none" normalizeH="0" baseline="0" dirty="0" err="1">
                <a:ln>
                  <a:noFill/>
                </a:ln>
                <a:solidFill>
                  <a:schemeClr val="tx1"/>
                </a:solidFill>
                <a:effectLst/>
                <a:latin typeface="Arial" panose="020B0604020202020204" pitchFamily="34" charset="0"/>
              </a:rPr>
              <a:t>fMRI</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acquires</a:t>
            </a:r>
            <a:r>
              <a:rPr kumimoji="0" lang="fr-FR" altLang="fr-FR" sz="1800" b="0" i="0" u="none" strike="noStrike" cap="none" normalizeH="0" baseline="0" dirty="0">
                <a:ln>
                  <a:noFill/>
                </a:ln>
                <a:solidFill>
                  <a:schemeClr val="tx1"/>
                </a:solidFill>
                <a:effectLst/>
                <a:latin typeface="Arial" panose="020B0604020202020204" pitchFamily="34" charset="0"/>
              </a:rPr>
              <a:t> data </a:t>
            </a:r>
            <a:r>
              <a:rPr kumimoji="0" lang="fr-FR" altLang="fr-FR" sz="1800" b="0" i="0" u="none" strike="noStrike" cap="none" normalizeH="0" baseline="0" dirty="0" err="1">
                <a:ln>
                  <a:noFill/>
                </a:ln>
                <a:solidFill>
                  <a:schemeClr val="tx1"/>
                </a:solidFill>
                <a:effectLst/>
                <a:latin typeface="Arial" panose="020B0604020202020204" pitchFamily="34" charset="0"/>
              </a:rPr>
              <a:t>from</a:t>
            </a:r>
            <a:r>
              <a:rPr kumimoji="0" lang="fr-FR" altLang="fr-FR" sz="1800" b="0" i="0" u="none" strike="noStrike" cap="none" normalizeH="0" baseline="0" dirty="0">
                <a:ln>
                  <a:noFill/>
                </a:ln>
                <a:solidFill>
                  <a:schemeClr val="tx1"/>
                </a:solidFill>
                <a:effectLst/>
                <a:latin typeface="Arial" panose="020B0604020202020204" pitchFamily="34" charset="0"/>
              </a:rPr>
              <a:t> a </a:t>
            </a:r>
            <a:r>
              <a:rPr kumimoji="0" lang="fr-FR" altLang="fr-FR" sz="1800" b="0" i="0" u="none" strike="noStrike" cap="none" normalizeH="0" baseline="0" dirty="0" err="1">
                <a:ln>
                  <a:noFill/>
                </a:ln>
                <a:solidFill>
                  <a:schemeClr val="tx1"/>
                </a:solidFill>
                <a:effectLst/>
                <a:latin typeface="Arial" panose="020B0604020202020204" pitchFamily="34" charset="0"/>
              </a:rPr>
              <a:t>thin</a:t>
            </a:r>
            <a:r>
              <a:rPr kumimoji="0" lang="fr-FR" altLang="fr-FR" sz="1800" b="0" i="0" u="none" strike="noStrike" cap="none" normalizeH="0" baseline="0" dirty="0">
                <a:ln>
                  <a:noFill/>
                </a:ln>
                <a:solidFill>
                  <a:schemeClr val="tx1"/>
                </a:solidFill>
                <a:effectLst/>
                <a:latin typeface="Arial" panose="020B0604020202020204" pitchFamily="34" charset="0"/>
              </a:rPr>
              <a:t> line (</a:t>
            </a:r>
            <a:r>
              <a:rPr kumimoji="0" lang="fr-FR" altLang="fr-FR" sz="1800" b="0" i="0" u="none" strike="noStrike" cap="none" normalizeH="0" baseline="0" dirty="0" err="1">
                <a:ln>
                  <a:noFill/>
                </a:ln>
                <a:solidFill>
                  <a:schemeClr val="tx1"/>
                </a:solidFill>
                <a:effectLst/>
                <a:latin typeface="Arial" panose="020B0604020202020204" pitchFamily="34" charset="0"/>
              </a:rPr>
              <a:t>typically</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sub-millimeter</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wide</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that</a:t>
            </a:r>
            <a:r>
              <a:rPr kumimoji="0" lang="fr-FR" altLang="fr-FR" sz="1800" b="0" i="0" u="none" strike="noStrike" cap="none" normalizeH="0" baseline="0" dirty="0">
                <a:ln>
                  <a:noFill/>
                </a:ln>
                <a:solidFill>
                  <a:schemeClr val="tx1"/>
                </a:solidFill>
                <a:effectLst/>
                <a:latin typeface="Arial" panose="020B0604020202020204" pitchFamily="34" charset="0"/>
              </a:rPr>
              <a:t> runs </a:t>
            </a:r>
            <a:r>
              <a:rPr kumimoji="0" lang="fr-FR" altLang="fr-FR" sz="1800" b="0" i="0" u="none" strike="noStrike" cap="none" normalizeH="0" baseline="0" dirty="0" err="1">
                <a:ln>
                  <a:noFill/>
                </a:ln>
                <a:solidFill>
                  <a:schemeClr val="tx1"/>
                </a:solidFill>
                <a:effectLst/>
                <a:latin typeface="Arial" panose="020B0604020202020204" pitchFamily="34" charset="0"/>
              </a:rPr>
              <a:t>perpendicular</a:t>
            </a:r>
            <a:r>
              <a:rPr kumimoji="0" lang="fr-FR" altLang="fr-FR" sz="1800" b="0" i="0" u="none" strike="noStrike" cap="none" normalizeH="0" baseline="0" dirty="0">
                <a:ln>
                  <a:noFill/>
                </a:ln>
                <a:solidFill>
                  <a:schemeClr val="tx1"/>
                </a:solidFill>
                <a:effectLst/>
                <a:latin typeface="Arial" panose="020B0604020202020204" pitchFamily="34" charset="0"/>
              </a:rPr>
              <a:t> to the cortical </a:t>
            </a:r>
            <a:r>
              <a:rPr kumimoji="0" lang="fr-FR" altLang="fr-FR" sz="1800" b="0" i="0" u="none" strike="noStrike" cap="none" normalizeH="0" baseline="0" dirty="0" err="1">
                <a:ln>
                  <a:noFill/>
                </a:ln>
                <a:solidFill>
                  <a:schemeClr val="tx1"/>
                </a:solidFill>
                <a:effectLst/>
                <a:latin typeface="Arial" panose="020B0604020202020204" pitchFamily="34" charset="0"/>
              </a:rPr>
              <a:t>layers</a:t>
            </a:r>
            <a:r>
              <a:rPr kumimoji="0" lang="fr-FR" altLang="fr-FR"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1" i="0" u="none" strike="noStrike" cap="none" normalizeH="0" baseline="0" dirty="0" err="1">
                <a:ln>
                  <a:noFill/>
                </a:ln>
                <a:solidFill>
                  <a:schemeClr val="tx1"/>
                </a:solidFill>
                <a:effectLst/>
                <a:latin typeface="Arial" panose="020B0604020202020204" pitchFamily="34" charset="0"/>
              </a:rPr>
              <a:t>Laminar</a:t>
            </a:r>
            <a:r>
              <a:rPr kumimoji="0" lang="fr-FR" altLang="fr-FR" sz="1800" b="1" i="0" u="none" strike="noStrike" cap="none" normalizeH="0" baseline="0" dirty="0">
                <a:ln>
                  <a:noFill/>
                </a:ln>
                <a:solidFill>
                  <a:schemeClr val="tx1"/>
                </a:solidFill>
                <a:effectLst/>
                <a:latin typeface="Arial" panose="020B0604020202020204" pitchFamily="34" charset="0"/>
              </a:rPr>
              <a:t> </a:t>
            </a:r>
            <a:r>
              <a:rPr kumimoji="0" lang="fr-FR" altLang="fr-FR" sz="1800" b="1" i="0" u="none" strike="noStrike" cap="none" normalizeH="0" baseline="0" dirty="0" err="1">
                <a:ln>
                  <a:noFill/>
                </a:ln>
                <a:solidFill>
                  <a:schemeClr val="tx1"/>
                </a:solidFill>
                <a:effectLst/>
                <a:latin typeface="Arial" panose="020B0604020202020204" pitchFamily="34" charset="0"/>
              </a:rPr>
              <a:t>Resolution</a:t>
            </a:r>
            <a:r>
              <a:rPr kumimoji="0" lang="fr-FR" altLang="fr-FR" sz="1800" b="0" i="0" u="none" strike="noStrike" cap="none" normalizeH="0" baseline="0" dirty="0">
                <a:ln>
                  <a:noFill/>
                </a:ln>
                <a:solidFill>
                  <a:schemeClr val="tx1"/>
                </a:solidFill>
                <a:effectLst/>
                <a:latin typeface="Arial" panose="020B0604020202020204" pitchFamily="34" charset="0"/>
              </a:rPr>
              <a:t>: This line </a:t>
            </a:r>
            <a:r>
              <a:rPr kumimoji="0" lang="fr-FR" altLang="fr-FR" sz="1800" b="0" i="0" u="none" strike="noStrike" cap="none" normalizeH="0" baseline="0" dirty="0" err="1">
                <a:ln>
                  <a:noFill/>
                </a:ln>
                <a:solidFill>
                  <a:schemeClr val="tx1"/>
                </a:solidFill>
                <a:effectLst/>
                <a:latin typeface="Arial" panose="020B0604020202020204" pitchFamily="34" charset="0"/>
              </a:rPr>
              <a:t>is</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carefully</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positioned</a:t>
            </a:r>
            <a:r>
              <a:rPr kumimoji="0" lang="fr-FR" altLang="fr-FR" sz="1800" b="0" i="0" u="none" strike="noStrike" cap="none" normalizeH="0" baseline="0" dirty="0">
                <a:ln>
                  <a:noFill/>
                </a:ln>
                <a:solidFill>
                  <a:schemeClr val="tx1"/>
                </a:solidFill>
                <a:effectLst/>
                <a:latin typeface="Arial" panose="020B0604020202020204" pitchFamily="34" charset="0"/>
              </a:rPr>
              <a:t> to </a:t>
            </a:r>
            <a:r>
              <a:rPr kumimoji="0" lang="fr-FR" altLang="fr-FR" sz="1800" b="0" i="0" u="none" strike="noStrike" cap="none" normalizeH="0" baseline="0" dirty="0" err="1">
                <a:ln>
                  <a:noFill/>
                </a:ln>
                <a:solidFill>
                  <a:schemeClr val="tx1"/>
                </a:solidFill>
                <a:effectLst/>
                <a:latin typeface="Arial" panose="020B0604020202020204" pitchFamily="34" charset="0"/>
              </a:rPr>
              <a:t>span</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across</a:t>
            </a:r>
            <a:r>
              <a:rPr kumimoji="0" lang="fr-FR" altLang="fr-FR" sz="1800" b="0" i="0" u="none" strike="noStrike" cap="none" normalizeH="0" baseline="0" dirty="0">
                <a:ln>
                  <a:noFill/>
                </a:ln>
                <a:solidFill>
                  <a:schemeClr val="tx1"/>
                </a:solidFill>
                <a:effectLst/>
                <a:latin typeface="Arial" panose="020B0604020202020204" pitchFamily="34" charset="0"/>
              </a:rPr>
              <a:t> cortical </a:t>
            </a:r>
            <a:r>
              <a:rPr kumimoji="0" lang="fr-FR" altLang="fr-FR" sz="1800" b="0" i="0" u="none" strike="noStrike" cap="none" normalizeH="0" baseline="0" dirty="0" err="1">
                <a:ln>
                  <a:noFill/>
                </a:ln>
                <a:solidFill>
                  <a:schemeClr val="tx1"/>
                </a:solidFill>
                <a:effectLst/>
                <a:latin typeface="Arial" panose="020B0604020202020204" pitchFamily="34" charset="0"/>
              </a:rPr>
              <a:t>layers</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allowing</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researchers</a:t>
            </a:r>
            <a:r>
              <a:rPr kumimoji="0" lang="fr-FR" altLang="fr-FR" sz="1800" b="0" i="0" u="none" strike="noStrike" cap="none" normalizeH="0" baseline="0" dirty="0">
                <a:ln>
                  <a:noFill/>
                </a:ln>
                <a:solidFill>
                  <a:schemeClr val="tx1"/>
                </a:solidFill>
                <a:effectLst/>
                <a:latin typeface="Arial" panose="020B0604020202020204" pitchFamily="34" charset="0"/>
              </a:rPr>
              <a:t> to </a:t>
            </a:r>
            <a:r>
              <a:rPr kumimoji="0" lang="fr-FR" altLang="fr-FR" sz="1800" b="0" i="0" u="none" strike="noStrike" cap="none" normalizeH="0" baseline="0" dirty="0" err="1">
                <a:ln>
                  <a:noFill/>
                </a:ln>
                <a:solidFill>
                  <a:schemeClr val="tx1"/>
                </a:solidFill>
                <a:effectLst/>
                <a:latin typeface="Arial" panose="020B0604020202020204" pitchFamily="34" charset="0"/>
              </a:rPr>
              <a:t>resolve</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1" i="0" u="none" strike="noStrike" cap="none" normalizeH="0" baseline="0" dirty="0">
                <a:ln>
                  <a:noFill/>
                </a:ln>
                <a:solidFill>
                  <a:schemeClr val="tx1"/>
                </a:solidFill>
                <a:effectLst/>
                <a:latin typeface="Arial" panose="020B0604020202020204" pitchFamily="34" charset="0"/>
              </a:rPr>
              <a:t>layer-</a:t>
            </a:r>
            <a:r>
              <a:rPr kumimoji="0" lang="fr-FR" altLang="fr-FR" sz="1800" b="1" i="0" u="none" strike="noStrike" cap="none" normalizeH="0" baseline="0" dirty="0" err="1">
                <a:ln>
                  <a:noFill/>
                </a:ln>
                <a:solidFill>
                  <a:schemeClr val="tx1"/>
                </a:solidFill>
                <a:effectLst/>
                <a:latin typeface="Arial" panose="020B0604020202020204" pitchFamily="34" charset="0"/>
              </a:rPr>
              <a:t>specific</a:t>
            </a:r>
            <a:r>
              <a:rPr kumimoji="0" lang="fr-FR" altLang="fr-FR" sz="1800" b="1" i="0" u="none" strike="noStrike" cap="none" normalizeH="0" baseline="0" dirty="0">
                <a:ln>
                  <a:noFill/>
                </a:ln>
                <a:solidFill>
                  <a:schemeClr val="tx1"/>
                </a:solidFill>
                <a:effectLst/>
                <a:latin typeface="Arial" panose="020B0604020202020204" pitchFamily="34" charset="0"/>
              </a:rPr>
              <a:t> BOLD </a:t>
            </a:r>
            <a:r>
              <a:rPr kumimoji="0" lang="fr-FR" altLang="fr-FR" sz="1800" b="1" i="0" u="none" strike="noStrike" cap="none" normalizeH="0" baseline="0" dirty="0" err="1">
                <a:ln>
                  <a:noFill/>
                </a:ln>
                <a:solidFill>
                  <a:schemeClr val="tx1"/>
                </a:solidFill>
                <a:effectLst/>
                <a:latin typeface="Arial" panose="020B0604020202020204" pitchFamily="34" charset="0"/>
              </a:rPr>
              <a:t>signals</a:t>
            </a:r>
            <a:r>
              <a:rPr kumimoji="0" lang="fr-FR" altLang="fr-FR" sz="1800" b="0" i="0" u="none" strike="noStrike" cap="none" normalizeH="0" baseline="0" dirty="0">
                <a:ln>
                  <a:noFill/>
                </a:ln>
                <a:solidFill>
                  <a:schemeClr val="tx1"/>
                </a:solidFill>
                <a:effectLst/>
                <a:latin typeface="Arial" panose="020B0604020202020204" pitchFamily="34" charset="0"/>
              </a:rPr>
              <a:t> — crucial for </a:t>
            </a:r>
            <a:r>
              <a:rPr kumimoji="0" lang="fr-FR" altLang="fr-FR" sz="1800" b="0" i="0" u="none" strike="noStrike" cap="none" normalizeH="0" baseline="0" dirty="0" err="1">
                <a:ln>
                  <a:noFill/>
                </a:ln>
                <a:solidFill>
                  <a:schemeClr val="tx1"/>
                </a:solidFill>
                <a:effectLst/>
                <a:latin typeface="Arial" panose="020B0604020202020204" pitchFamily="34" charset="0"/>
              </a:rPr>
              <a:t>studying</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feedforward</a:t>
            </a:r>
            <a:r>
              <a:rPr kumimoji="0" lang="fr-FR" altLang="fr-FR" sz="1800" b="0" i="0" u="none" strike="noStrike" cap="none" normalizeH="0" baseline="0" dirty="0">
                <a:ln>
                  <a:noFill/>
                </a:ln>
                <a:solidFill>
                  <a:schemeClr val="tx1"/>
                </a:solidFill>
                <a:effectLst/>
                <a:latin typeface="Arial" panose="020B0604020202020204" pitchFamily="34" charset="0"/>
              </a:rPr>
              <a:t> and feedback </a:t>
            </a:r>
            <a:r>
              <a:rPr kumimoji="0" lang="fr-FR" altLang="fr-FR" sz="1800" b="0" i="0" u="none" strike="noStrike" cap="none" normalizeH="0" baseline="0" dirty="0" err="1">
                <a:ln>
                  <a:noFill/>
                </a:ln>
                <a:solidFill>
                  <a:schemeClr val="tx1"/>
                </a:solidFill>
                <a:effectLst/>
                <a:latin typeface="Arial" panose="020B0604020202020204" pitchFamily="34" charset="0"/>
              </a:rPr>
              <a:t>processing</a:t>
            </a:r>
            <a:r>
              <a:rPr kumimoji="0" lang="fr-FR" altLang="fr-FR"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1" i="0" u="none" strike="noStrike" cap="none" normalizeH="0" baseline="0" dirty="0">
                <a:ln>
                  <a:noFill/>
                </a:ln>
                <a:solidFill>
                  <a:schemeClr val="tx1"/>
                </a:solidFill>
                <a:effectLst/>
                <a:latin typeface="Arial" panose="020B0604020202020204" pitchFamily="34" charset="0"/>
              </a:rPr>
              <a:t>High Temporal </a:t>
            </a:r>
            <a:r>
              <a:rPr kumimoji="0" lang="fr-FR" altLang="fr-FR" sz="1800" b="1" i="0" u="none" strike="noStrike" cap="none" normalizeH="0" baseline="0" dirty="0" err="1">
                <a:ln>
                  <a:noFill/>
                </a:ln>
                <a:solidFill>
                  <a:schemeClr val="tx1"/>
                </a:solidFill>
                <a:effectLst/>
                <a:latin typeface="Arial" panose="020B0604020202020204" pitchFamily="34" charset="0"/>
              </a:rPr>
              <a:t>Resolution</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Because</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only</a:t>
            </a:r>
            <a:r>
              <a:rPr kumimoji="0" lang="fr-FR" altLang="fr-FR" sz="1800" b="0" i="0" u="none" strike="noStrike" cap="none" normalizeH="0" baseline="0" dirty="0">
                <a:ln>
                  <a:noFill/>
                </a:ln>
                <a:solidFill>
                  <a:schemeClr val="tx1"/>
                </a:solidFill>
                <a:effectLst/>
                <a:latin typeface="Arial" panose="020B0604020202020204" pitchFamily="34" charset="0"/>
              </a:rPr>
              <a:t> a </a:t>
            </a:r>
            <a:r>
              <a:rPr kumimoji="0" lang="fr-FR" altLang="fr-FR" sz="1800" b="0" i="0" u="none" strike="noStrike" cap="none" normalizeH="0" baseline="0" dirty="0" err="1">
                <a:ln>
                  <a:noFill/>
                </a:ln>
                <a:solidFill>
                  <a:schemeClr val="tx1"/>
                </a:solidFill>
                <a:effectLst/>
                <a:latin typeface="Arial" panose="020B0604020202020204" pitchFamily="34" charset="0"/>
              </a:rPr>
              <a:t>small</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region</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is</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scanned</a:t>
            </a:r>
            <a:r>
              <a:rPr kumimoji="0" lang="fr-FR" altLang="fr-FR" sz="1800" b="0" i="0" u="none" strike="noStrike" cap="none" normalizeH="0" baseline="0" dirty="0">
                <a:ln>
                  <a:noFill/>
                </a:ln>
                <a:solidFill>
                  <a:schemeClr val="tx1"/>
                </a:solidFill>
                <a:effectLst/>
                <a:latin typeface="Arial" panose="020B0604020202020204" pitchFamily="34" charset="0"/>
              </a:rPr>
              <a:t>, acquisition can </a:t>
            </a:r>
            <a:r>
              <a:rPr kumimoji="0" lang="fr-FR" altLang="fr-FR" sz="1800" b="0" i="0" u="none" strike="noStrike" cap="none" normalizeH="0" baseline="0" dirty="0" err="1">
                <a:ln>
                  <a:noFill/>
                </a:ln>
                <a:solidFill>
                  <a:schemeClr val="tx1"/>
                </a:solidFill>
                <a:effectLst/>
                <a:latin typeface="Arial" panose="020B0604020202020204" pitchFamily="34" charset="0"/>
              </a:rPr>
              <a:t>be</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much</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faster</a:t>
            </a:r>
            <a:r>
              <a:rPr kumimoji="0" lang="fr-FR" altLang="fr-FR" sz="1800" b="0" i="0" u="none" strike="noStrike" cap="none" normalizeH="0" baseline="0" dirty="0">
                <a:ln>
                  <a:noFill/>
                </a:ln>
                <a:solidFill>
                  <a:schemeClr val="tx1"/>
                </a:solidFill>
                <a:effectLst/>
                <a:latin typeface="Arial" panose="020B0604020202020204" pitchFamily="34" charset="0"/>
              </a:rPr>
              <a:t> (e.g., 100–200 ms per line), </a:t>
            </a:r>
            <a:r>
              <a:rPr kumimoji="0" lang="fr-FR" altLang="fr-FR" sz="1800" b="0" i="0" u="none" strike="noStrike" cap="none" normalizeH="0" baseline="0" dirty="0" err="1">
                <a:ln>
                  <a:noFill/>
                </a:ln>
                <a:solidFill>
                  <a:schemeClr val="tx1"/>
                </a:solidFill>
                <a:effectLst/>
                <a:latin typeface="Arial" panose="020B0604020202020204" pitchFamily="34" charset="0"/>
              </a:rPr>
              <a:t>enabling</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tracking</a:t>
            </a:r>
            <a:r>
              <a:rPr kumimoji="0" lang="fr-FR" altLang="fr-FR" sz="1800" b="0" i="0" u="none" strike="noStrike" cap="none" normalizeH="0" baseline="0" dirty="0">
                <a:ln>
                  <a:noFill/>
                </a:ln>
                <a:solidFill>
                  <a:schemeClr val="tx1"/>
                </a:solidFill>
                <a:effectLst/>
                <a:latin typeface="Arial" panose="020B0604020202020204" pitchFamily="34" charset="0"/>
              </a:rPr>
              <a:t> of </a:t>
            </a:r>
            <a:r>
              <a:rPr kumimoji="0" lang="fr-FR" altLang="fr-FR" sz="1800" b="0" i="0" u="none" strike="noStrike" cap="none" normalizeH="0" baseline="0" dirty="0" err="1">
                <a:ln>
                  <a:noFill/>
                </a:ln>
                <a:solidFill>
                  <a:schemeClr val="tx1"/>
                </a:solidFill>
                <a:effectLst/>
                <a:latin typeface="Arial" panose="020B0604020202020204" pitchFamily="34" charset="0"/>
              </a:rPr>
              <a:t>rapid</a:t>
            </a:r>
            <a:r>
              <a:rPr kumimoji="0" lang="fr-FR" altLang="fr-FR" sz="1800" b="0" i="0" u="none" strike="noStrike" cap="none" normalizeH="0" baseline="0" dirty="0">
                <a:ln>
                  <a:noFill/>
                </a:ln>
                <a:solidFill>
                  <a:schemeClr val="tx1"/>
                </a:solidFill>
                <a:effectLst/>
                <a:latin typeface="Arial" panose="020B0604020202020204" pitchFamily="34" charset="0"/>
              </a:rPr>
              <a:t> neural </a:t>
            </a:r>
            <a:r>
              <a:rPr kumimoji="0" lang="fr-FR" altLang="fr-FR" sz="1800" b="0" i="0" u="none" strike="noStrike" cap="none" normalizeH="0" baseline="0" dirty="0" err="1">
                <a:ln>
                  <a:noFill/>
                </a:ln>
                <a:solidFill>
                  <a:schemeClr val="tx1"/>
                </a:solidFill>
                <a:effectLst/>
                <a:latin typeface="Arial" panose="020B0604020202020204" pitchFamily="34" charset="0"/>
              </a:rPr>
              <a:t>dynamics</a:t>
            </a:r>
            <a:r>
              <a:rPr kumimoji="0" lang="fr-FR" altLang="fr-FR"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1" i="0" u="none" strike="noStrike" cap="none" normalizeH="0" baseline="0" dirty="0" err="1">
                <a:ln>
                  <a:noFill/>
                </a:ln>
                <a:solidFill>
                  <a:schemeClr val="tx1"/>
                </a:solidFill>
                <a:effectLst/>
                <a:latin typeface="Arial" panose="020B0604020202020204" pitchFamily="34" charset="0"/>
              </a:rPr>
              <a:t>Reduced</a:t>
            </a:r>
            <a:r>
              <a:rPr kumimoji="0" lang="fr-FR" altLang="fr-FR" sz="1800" b="1" i="0" u="none" strike="noStrike" cap="none" normalizeH="0" baseline="0" dirty="0">
                <a:ln>
                  <a:noFill/>
                </a:ln>
                <a:solidFill>
                  <a:schemeClr val="tx1"/>
                </a:solidFill>
                <a:effectLst/>
                <a:latin typeface="Arial" panose="020B0604020202020204" pitchFamily="34" charset="0"/>
              </a:rPr>
              <a:t> </a:t>
            </a:r>
            <a:r>
              <a:rPr kumimoji="0" lang="fr-FR" altLang="fr-FR" sz="1800" b="1" i="0" u="none" strike="noStrike" cap="none" normalizeH="0" baseline="0" dirty="0" err="1">
                <a:ln>
                  <a:noFill/>
                </a:ln>
                <a:solidFill>
                  <a:schemeClr val="tx1"/>
                </a:solidFill>
                <a:effectLst/>
                <a:latin typeface="Arial" panose="020B0604020202020204" pitchFamily="34" charset="0"/>
              </a:rPr>
              <a:t>Artifacts</a:t>
            </a:r>
            <a:r>
              <a:rPr kumimoji="0" lang="fr-FR" altLang="fr-FR" sz="1800" b="0" i="0" u="none" strike="noStrike" cap="none" normalizeH="0" baseline="0" dirty="0">
                <a:ln>
                  <a:noFill/>
                </a:ln>
                <a:solidFill>
                  <a:schemeClr val="tx1"/>
                </a:solidFill>
                <a:effectLst/>
                <a:latin typeface="Arial" panose="020B0604020202020204" pitchFamily="34" charset="0"/>
              </a:rPr>
              <a:t>: By </a:t>
            </a:r>
            <a:r>
              <a:rPr kumimoji="0" lang="fr-FR" altLang="fr-FR" sz="1800" b="0" i="0" u="none" strike="noStrike" cap="none" normalizeH="0" baseline="0" dirty="0" err="1">
                <a:ln>
                  <a:noFill/>
                </a:ln>
                <a:solidFill>
                  <a:schemeClr val="tx1"/>
                </a:solidFill>
                <a:effectLst/>
                <a:latin typeface="Arial" panose="020B0604020202020204" pitchFamily="34" charset="0"/>
              </a:rPr>
              <a:t>limiting</a:t>
            </a:r>
            <a:r>
              <a:rPr kumimoji="0" lang="fr-FR" altLang="fr-FR" sz="1800" b="0" i="0" u="none" strike="noStrike" cap="none" normalizeH="0" baseline="0" dirty="0">
                <a:ln>
                  <a:noFill/>
                </a:ln>
                <a:solidFill>
                  <a:schemeClr val="tx1"/>
                </a:solidFill>
                <a:effectLst/>
                <a:latin typeface="Arial" panose="020B0604020202020204" pitchFamily="34" charset="0"/>
              </a:rPr>
              <a:t> the </a:t>
            </a:r>
            <a:r>
              <a:rPr kumimoji="0" lang="fr-FR" altLang="fr-FR" sz="1800" b="0" i="0" u="none" strike="noStrike" cap="none" normalizeH="0" baseline="0" dirty="0" err="1">
                <a:ln>
                  <a:noFill/>
                </a:ln>
                <a:solidFill>
                  <a:schemeClr val="tx1"/>
                </a:solidFill>
                <a:effectLst/>
                <a:latin typeface="Arial" panose="020B0604020202020204" pitchFamily="34" charset="0"/>
              </a:rPr>
              <a:t>field</a:t>
            </a:r>
            <a:r>
              <a:rPr kumimoji="0" lang="fr-FR" altLang="fr-FR" sz="1800" b="0" i="0" u="none" strike="noStrike" cap="none" normalizeH="0" baseline="0" dirty="0">
                <a:ln>
                  <a:noFill/>
                </a:ln>
                <a:solidFill>
                  <a:schemeClr val="tx1"/>
                </a:solidFill>
                <a:effectLst/>
                <a:latin typeface="Arial" panose="020B0604020202020204" pitchFamily="34" charset="0"/>
              </a:rPr>
              <a:t> of </a:t>
            </a:r>
            <a:r>
              <a:rPr kumimoji="0" lang="fr-FR" altLang="fr-FR" sz="1800" b="0" i="0" u="none" strike="noStrike" cap="none" normalizeH="0" baseline="0" dirty="0" err="1">
                <a:ln>
                  <a:noFill/>
                </a:ln>
                <a:solidFill>
                  <a:schemeClr val="tx1"/>
                </a:solidFill>
                <a:effectLst/>
                <a:latin typeface="Arial" panose="020B0604020202020204" pitchFamily="34" charset="0"/>
              </a:rPr>
              <a:t>view</a:t>
            </a:r>
            <a:r>
              <a:rPr kumimoji="0" lang="fr-FR" altLang="fr-FR" sz="1800" b="0" i="0" u="none" strike="noStrike" cap="none" normalizeH="0" baseline="0" dirty="0">
                <a:ln>
                  <a:noFill/>
                </a:ln>
                <a:solidFill>
                  <a:schemeClr val="tx1"/>
                </a:solidFill>
                <a:effectLst/>
                <a:latin typeface="Arial" panose="020B0604020202020204" pitchFamily="34" charset="0"/>
              </a:rPr>
              <a:t>, line-scanning </a:t>
            </a:r>
            <a:r>
              <a:rPr kumimoji="0" lang="fr-FR" altLang="fr-FR" sz="1800" b="0" i="0" u="none" strike="noStrike" cap="none" normalizeH="0" baseline="0" dirty="0" err="1">
                <a:ln>
                  <a:noFill/>
                </a:ln>
                <a:solidFill>
                  <a:schemeClr val="tx1"/>
                </a:solidFill>
                <a:effectLst/>
                <a:latin typeface="Arial" panose="020B0604020202020204" pitchFamily="34" charset="0"/>
              </a:rPr>
              <a:t>minimizes</a:t>
            </a:r>
            <a:r>
              <a:rPr kumimoji="0" lang="fr-FR" altLang="fr-FR" sz="1800" b="0" i="0" u="none" strike="noStrike" cap="none" normalizeH="0" baseline="0" dirty="0">
                <a:ln>
                  <a:noFill/>
                </a:ln>
                <a:solidFill>
                  <a:schemeClr val="tx1"/>
                </a:solidFill>
                <a:effectLst/>
                <a:latin typeface="Arial" panose="020B0604020202020204" pitchFamily="34" charset="0"/>
              </a:rPr>
              <a:t> motion and </a:t>
            </a:r>
            <a:r>
              <a:rPr kumimoji="0" lang="fr-FR" altLang="fr-FR" sz="1800" b="0" i="0" u="none" strike="noStrike" cap="none" normalizeH="0" baseline="0" dirty="0" err="1">
                <a:ln>
                  <a:noFill/>
                </a:ln>
                <a:solidFill>
                  <a:schemeClr val="tx1"/>
                </a:solidFill>
                <a:effectLst/>
                <a:latin typeface="Arial" panose="020B0604020202020204" pitchFamily="34" charset="0"/>
              </a:rPr>
              <a:t>susceptibility</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artifacts</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especially</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useful</a:t>
            </a:r>
            <a:r>
              <a:rPr kumimoji="0" lang="fr-FR" altLang="fr-FR" sz="1800" b="0" i="0" u="none" strike="noStrike" cap="none" normalizeH="0" baseline="0" dirty="0">
                <a:ln>
                  <a:noFill/>
                </a:ln>
                <a:solidFill>
                  <a:schemeClr val="tx1"/>
                </a:solidFill>
                <a:effectLst/>
                <a:latin typeface="Arial" panose="020B0604020202020204" pitchFamily="34" charset="0"/>
              </a:rPr>
              <a:t> in animal </a:t>
            </a:r>
            <a:r>
              <a:rPr kumimoji="0" lang="fr-FR" altLang="fr-FR" sz="1800" b="0" i="0" u="none" strike="noStrike" cap="none" normalizeH="0" baseline="0" dirty="0" err="1">
                <a:ln>
                  <a:noFill/>
                </a:ln>
                <a:solidFill>
                  <a:schemeClr val="tx1"/>
                </a:solidFill>
                <a:effectLst/>
                <a:latin typeface="Arial" panose="020B0604020202020204" pitchFamily="34" charset="0"/>
              </a:rPr>
              <a:t>models</a:t>
            </a:r>
            <a:r>
              <a:rPr kumimoji="0" lang="fr-FR" altLang="fr-FR" sz="1800" b="0" i="0" u="none" strike="noStrike" cap="none" normalizeH="0" baseline="0" dirty="0">
                <a:ln>
                  <a:noFill/>
                </a:ln>
                <a:solidFill>
                  <a:schemeClr val="tx1"/>
                </a:solidFill>
                <a:effectLst/>
                <a:latin typeface="Arial" panose="020B0604020202020204" pitchFamily="34" charset="0"/>
              </a:rPr>
              <a:t> or ultra-high </a:t>
            </a:r>
            <a:r>
              <a:rPr kumimoji="0" lang="fr-FR" altLang="fr-FR" sz="1800" b="0" i="0" u="none" strike="noStrike" cap="none" normalizeH="0" baseline="0" dirty="0" err="1">
                <a:ln>
                  <a:noFill/>
                </a:ln>
                <a:solidFill>
                  <a:schemeClr val="tx1"/>
                </a:solidFill>
                <a:effectLst/>
                <a:latin typeface="Arial" panose="020B0604020202020204" pitchFamily="34" charset="0"/>
              </a:rPr>
              <a:t>field</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human</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rPr>
              <a:t>studies</a:t>
            </a:r>
            <a:r>
              <a:rPr kumimoji="0" lang="fr-FR" altLang="fr-FR"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9" name="ZoneTexte 8">
            <a:extLst>
              <a:ext uri="{FF2B5EF4-FFF2-40B4-BE49-F238E27FC236}">
                <a16:creationId xmlns:a16="http://schemas.microsoft.com/office/drawing/2014/main" id="{1BAE159F-0194-E37F-ADF5-B66CFABF0D9A}"/>
              </a:ext>
            </a:extLst>
          </p:cNvPr>
          <p:cNvSpPr txBox="1"/>
          <p:nvPr/>
        </p:nvSpPr>
        <p:spPr>
          <a:xfrm>
            <a:off x="9787538" y="2719307"/>
            <a:ext cx="1963358" cy="369332"/>
          </a:xfrm>
          <a:prstGeom prst="rect">
            <a:avLst/>
          </a:prstGeom>
          <a:noFill/>
        </p:spPr>
        <p:txBody>
          <a:bodyPr wrap="none" rtlCol="0">
            <a:spAutoFit/>
          </a:bodyPr>
          <a:lstStyle/>
          <a:p>
            <a:r>
              <a:rPr lang="fr-CH" dirty="0"/>
              <a:t>Albers et al., 2018</a:t>
            </a:r>
          </a:p>
        </p:txBody>
      </p:sp>
      <p:sp>
        <p:nvSpPr>
          <p:cNvPr id="10" name="ZoneTexte 9">
            <a:extLst>
              <a:ext uri="{FF2B5EF4-FFF2-40B4-BE49-F238E27FC236}">
                <a16:creationId xmlns:a16="http://schemas.microsoft.com/office/drawing/2014/main" id="{0F60112C-13C3-A8DB-D538-7F2253A40860}"/>
              </a:ext>
            </a:extLst>
          </p:cNvPr>
          <p:cNvSpPr txBox="1"/>
          <p:nvPr/>
        </p:nvSpPr>
        <p:spPr>
          <a:xfrm>
            <a:off x="9787538" y="6304995"/>
            <a:ext cx="2303579" cy="369332"/>
          </a:xfrm>
          <a:prstGeom prst="rect">
            <a:avLst/>
          </a:prstGeom>
          <a:noFill/>
        </p:spPr>
        <p:txBody>
          <a:bodyPr wrap="none" rtlCol="0">
            <a:spAutoFit/>
          </a:bodyPr>
          <a:lstStyle/>
          <a:p>
            <a:r>
              <a:rPr lang="fr-CH" dirty="0" err="1"/>
              <a:t>Raimundo</a:t>
            </a:r>
            <a:r>
              <a:rPr lang="fr-CH" dirty="0"/>
              <a:t> et al- 2023</a:t>
            </a:r>
          </a:p>
        </p:txBody>
      </p:sp>
    </p:spTree>
    <p:extLst>
      <p:ext uri="{BB962C8B-B14F-4D97-AF65-F5344CB8AC3E}">
        <p14:creationId xmlns:p14="http://schemas.microsoft.com/office/powerpoint/2010/main" val="1435192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89B50E1-2C1E-5773-F355-F275F0527235}"/>
              </a:ext>
            </a:extLst>
          </p:cNvPr>
          <p:cNvSpPr>
            <a:spLocks noGrp="1"/>
          </p:cNvSpPr>
          <p:nvPr>
            <p:ph type="title"/>
          </p:nvPr>
        </p:nvSpPr>
        <p:spPr/>
        <p:txBody>
          <a:bodyPr/>
          <a:lstStyle/>
          <a:p>
            <a:r>
              <a:rPr lang="fr-CH" dirty="0" err="1"/>
              <a:t>Thanks</a:t>
            </a:r>
            <a:r>
              <a:rPr lang="fr-CH" dirty="0"/>
              <a:t> for </a:t>
            </a:r>
            <a:r>
              <a:rPr lang="fr-CH" dirty="0" err="1"/>
              <a:t>your</a:t>
            </a:r>
            <a:r>
              <a:rPr lang="fr-CH" dirty="0"/>
              <a:t> attention!</a:t>
            </a:r>
          </a:p>
        </p:txBody>
      </p:sp>
    </p:spTree>
    <p:extLst>
      <p:ext uri="{BB962C8B-B14F-4D97-AF65-F5344CB8AC3E}">
        <p14:creationId xmlns:p14="http://schemas.microsoft.com/office/powerpoint/2010/main" val="4209491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diagramme">
            <a:extLst>
              <a:ext uri="{FF2B5EF4-FFF2-40B4-BE49-F238E27FC236}">
                <a16:creationId xmlns:a16="http://schemas.microsoft.com/office/drawing/2014/main" id="{9A8B034E-5C5E-CABB-C34E-136FF7E94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598" y="552048"/>
            <a:ext cx="10240804" cy="5753903"/>
          </a:xfrm>
          <a:prstGeom prst="rect">
            <a:avLst/>
          </a:prstGeom>
        </p:spPr>
      </p:pic>
    </p:spTree>
    <p:extLst>
      <p:ext uri="{BB962C8B-B14F-4D97-AF65-F5344CB8AC3E}">
        <p14:creationId xmlns:p14="http://schemas.microsoft.com/office/powerpoint/2010/main" val="2998456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777F38A-2AAD-4875-0216-06AF0319779C}"/>
              </a:ext>
            </a:extLst>
          </p:cNvPr>
          <p:cNvSpPr>
            <a:spLocks noGrp="1"/>
          </p:cNvSpPr>
          <p:nvPr>
            <p:ph type="body" idx="1"/>
          </p:nvPr>
        </p:nvSpPr>
        <p:spPr>
          <a:xfrm>
            <a:off x="357118" y="-207169"/>
            <a:ext cx="5654145" cy="2505075"/>
          </a:xfrm>
        </p:spPr>
        <p:txBody>
          <a:bodyPr>
            <a:normAutofit/>
          </a:bodyPr>
          <a:lstStyle/>
          <a:p>
            <a:r>
              <a:rPr lang="fr-CH" dirty="0"/>
              <a:t>T2* </a:t>
            </a:r>
            <a:r>
              <a:rPr lang="fr-CH" dirty="0" err="1"/>
              <a:t>effect</a:t>
            </a:r>
            <a:r>
              <a:rPr lang="fr-CH" dirty="0"/>
              <a:t> </a:t>
            </a:r>
            <a:r>
              <a:rPr lang="fr-CH" dirty="0" err="1"/>
              <a:t>near</a:t>
            </a:r>
            <a:r>
              <a:rPr lang="fr-CH" dirty="0"/>
              <a:t>  and Inside </a:t>
            </a:r>
            <a:r>
              <a:rPr lang="fr-CH" dirty="0" err="1"/>
              <a:t>vessels</a:t>
            </a:r>
            <a:endParaRPr lang="fr-CH" dirty="0"/>
          </a:p>
          <a:p>
            <a:pPr marL="342900" indent="-342900">
              <a:buFont typeface="Arial" panose="020B0604020202020204" pitchFamily="34" charset="0"/>
              <a:buChar char="•"/>
            </a:pPr>
            <a:r>
              <a:rPr lang="fr-CH" b="0" dirty="0" err="1"/>
              <a:t>Obtained</a:t>
            </a:r>
            <a:r>
              <a:rPr lang="fr-CH" b="0" dirty="0"/>
              <a:t> </a:t>
            </a:r>
            <a:r>
              <a:rPr lang="fr-CH" b="0" dirty="0" err="1"/>
              <a:t>with</a:t>
            </a:r>
            <a:r>
              <a:rPr lang="fr-CH" b="0" dirty="0"/>
              <a:t> GRE-EPI </a:t>
            </a:r>
          </a:p>
          <a:p>
            <a:pPr marL="342900" indent="-342900">
              <a:buFont typeface="Arial" panose="020B0604020202020204" pitchFamily="34" charset="0"/>
              <a:buChar char="•"/>
            </a:pPr>
            <a:r>
              <a:rPr lang="fr-CH" b="0" dirty="0" err="1"/>
              <a:t>Larger</a:t>
            </a:r>
            <a:r>
              <a:rPr lang="fr-CH" b="0" dirty="0"/>
              <a:t> </a:t>
            </a:r>
            <a:r>
              <a:rPr lang="fr-CH" b="0" dirty="0" err="1"/>
              <a:t>scale</a:t>
            </a:r>
            <a:r>
              <a:rPr lang="fr-CH" b="0" dirty="0"/>
              <a:t> </a:t>
            </a:r>
            <a:r>
              <a:rPr lang="el-GR" b="0" dirty="0"/>
              <a:t>Δ</a:t>
            </a:r>
            <a:r>
              <a:rPr lang="fr-CH" b="0" dirty="0"/>
              <a:t>B</a:t>
            </a:r>
          </a:p>
          <a:p>
            <a:pPr marL="342900" indent="-342900">
              <a:buFont typeface="Arial" panose="020B0604020202020204" pitchFamily="34" charset="0"/>
              <a:buChar char="•"/>
            </a:pPr>
            <a:r>
              <a:rPr lang="fr-CH" b="0" dirty="0"/>
              <a:t>     </a:t>
            </a:r>
            <a:r>
              <a:rPr lang="fr-CH" b="0" dirty="0" err="1"/>
              <a:t>Sensitivity</a:t>
            </a:r>
            <a:r>
              <a:rPr lang="fr-CH" b="0" dirty="0"/>
              <a:t>       </a:t>
            </a:r>
            <a:r>
              <a:rPr lang="fr-CH" b="0" dirty="0" err="1"/>
              <a:t>Specific</a:t>
            </a:r>
            <a:r>
              <a:rPr lang="fr-CH" b="0" dirty="0"/>
              <a:t>  (</a:t>
            </a:r>
            <a:r>
              <a:rPr lang="fr-CH" b="0" dirty="0" err="1"/>
              <a:t>Draining</a:t>
            </a:r>
            <a:r>
              <a:rPr lang="fr-CH" b="0" dirty="0"/>
              <a:t> </a:t>
            </a:r>
            <a:r>
              <a:rPr lang="fr-CH" b="0" dirty="0" err="1"/>
              <a:t>veins</a:t>
            </a:r>
            <a:r>
              <a:rPr lang="fr-CH" b="0" dirty="0"/>
              <a:t>)</a:t>
            </a:r>
          </a:p>
        </p:txBody>
      </p:sp>
      <p:sp>
        <p:nvSpPr>
          <p:cNvPr id="4" name="Espace réservé du contenu 3">
            <a:extLst>
              <a:ext uri="{FF2B5EF4-FFF2-40B4-BE49-F238E27FC236}">
                <a16:creationId xmlns:a16="http://schemas.microsoft.com/office/drawing/2014/main" id="{B7A26504-0232-A8E9-006D-EB8E4BDF32C3}"/>
              </a:ext>
            </a:extLst>
          </p:cNvPr>
          <p:cNvSpPr>
            <a:spLocks noGrp="1"/>
          </p:cNvSpPr>
          <p:nvPr>
            <p:ph sz="half" idx="2"/>
          </p:nvPr>
        </p:nvSpPr>
        <p:spPr>
          <a:xfrm>
            <a:off x="89452" y="2505075"/>
            <a:ext cx="12102548" cy="3684588"/>
          </a:xfrm>
        </p:spPr>
        <p:txBody>
          <a:bodyPr/>
          <a:lstStyle/>
          <a:p>
            <a:r>
              <a:rPr lang="fr-CH" dirty="0"/>
              <a:t>Neural activation → ↑ </a:t>
            </a:r>
            <a:r>
              <a:rPr lang="fr-CH" dirty="0" err="1"/>
              <a:t>blood</a:t>
            </a:r>
            <a:r>
              <a:rPr lang="fr-CH" dirty="0"/>
              <a:t> flow → ↓ [</a:t>
            </a:r>
            <a:r>
              <a:rPr lang="fr-CH" dirty="0" err="1"/>
              <a:t>deoxy-Hb</a:t>
            </a:r>
            <a:r>
              <a:rPr lang="fr-CH" dirty="0"/>
              <a:t>] → ↓ </a:t>
            </a:r>
            <a:r>
              <a:rPr lang="fr-CH" dirty="0" err="1"/>
              <a:t>magnetic</a:t>
            </a:r>
            <a:r>
              <a:rPr lang="fr-CH" dirty="0"/>
              <a:t> </a:t>
            </a:r>
            <a:r>
              <a:rPr lang="fr-CH" dirty="0" err="1"/>
              <a:t>inhomogeneity</a:t>
            </a:r>
            <a:r>
              <a:rPr lang="fr-CH" dirty="0"/>
              <a:t> → ↑ MR signal (T₂* /T</a:t>
            </a:r>
            <a:r>
              <a:rPr lang="fr-CH" baseline="-25000" dirty="0"/>
              <a:t>2</a:t>
            </a:r>
            <a:r>
              <a:rPr lang="fr-CH" dirty="0"/>
              <a:t>)</a:t>
            </a:r>
          </a:p>
        </p:txBody>
      </p:sp>
      <p:sp>
        <p:nvSpPr>
          <p:cNvPr id="5" name="Espace réservé du texte 4">
            <a:extLst>
              <a:ext uri="{FF2B5EF4-FFF2-40B4-BE49-F238E27FC236}">
                <a16:creationId xmlns:a16="http://schemas.microsoft.com/office/drawing/2014/main" id="{02FF158F-0C8B-3744-6C81-49E57DB53E5A}"/>
              </a:ext>
            </a:extLst>
          </p:cNvPr>
          <p:cNvSpPr>
            <a:spLocks noGrp="1"/>
          </p:cNvSpPr>
          <p:nvPr>
            <p:ph type="body" sz="quarter" idx="3"/>
          </p:nvPr>
        </p:nvSpPr>
        <p:spPr>
          <a:xfrm>
            <a:off x="6206067" y="287867"/>
            <a:ext cx="5740400" cy="2378075"/>
          </a:xfrm>
        </p:spPr>
        <p:txBody>
          <a:bodyPr>
            <a:normAutofit/>
          </a:bodyPr>
          <a:lstStyle/>
          <a:p>
            <a:r>
              <a:rPr lang="fr-CH" dirty="0"/>
              <a:t>T2 </a:t>
            </a:r>
            <a:r>
              <a:rPr lang="fr-CH" dirty="0" err="1"/>
              <a:t>effect</a:t>
            </a:r>
            <a:r>
              <a:rPr lang="fr-CH" dirty="0"/>
              <a:t> Inside </a:t>
            </a:r>
            <a:r>
              <a:rPr lang="fr-CH" dirty="0" err="1"/>
              <a:t>vessels</a:t>
            </a:r>
            <a:endParaRPr lang="fr-CH" dirty="0"/>
          </a:p>
          <a:p>
            <a:pPr marL="342900" indent="-342900">
              <a:buFont typeface="Arial" panose="020B0604020202020204" pitchFamily="34" charset="0"/>
              <a:buChar char="•"/>
            </a:pPr>
            <a:r>
              <a:rPr lang="fr-CH" b="0" dirty="0" err="1"/>
              <a:t>Obtained</a:t>
            </a:r>
            <a:r>
              <a:rPr lang="fr-CH" b="0" dirty="0"/>
              <a:t> </a:t>
            </a:r>
            <a:r>
              <a:rPr lang="fr-CH" b="0" dirty="0" err="1"/>
              <a:t>with</a:t>
            </a:r>
            <a:r>
              <a:rPr lang="fr-CH" b="0" dirty="0"/>
              <a:t> SE-EPI </a:t>
            </a:r>
          </a:p>
          <a:p>
            <a:pPr marL="342900" indent="-342900">
              <a:buFont typeface="Arial" panose="020B0604020202020204" pitchFamily="34" charset="0"/>
              <a:buChar char="•"/>
            </a:pPr>
            <a:r>
              <a:rPr lang="fr-CH" b="0" dirty="0"/>
              <a:t>More local </a:t>
            </a:r>
            <a:r>
              <a:rPr lang="el-GR" b="0" dirty="0"/>
              <a:t>Δ</a:t>
            </a:r>
            <a:r>
              <a:rPr lang="fr-CH" b="0" dirty="0"/>
              <a:t>B perturbations</a:t>
            </a:r>
          </a:p>
          <a:p>
            <a:pPr marL="342900" indent="-342900">
              <a:buFont typeface="Arial" panose="020B0604020202020204" pitchFamily="34" charset="0"/>
              <a:buChar char="•"/>
            </a:pPr>
            <a:r>
              <a:rPr lang="fr-CH" b="0" dirty="0"/>
              <a:t>     </a:t>
            </a:r>
            <a:r>
              <a:rPr lang="fr-CH" b="0" dirty="0" err="1"/>
              <a:t>Sensitivity</a:t>
            </a:r>
            <a:r>
              <a:rPr lang="fr-CH" b="0" dirty="0"/>
              <a:t>       </a:t>
            </a:r>
            <a:r>
              <a:rPr lang="fr-CH" b="0" dirty="0" err="1"/>
              <a:t>Specific</a:t>
            </a:r>
            <a:r>
              <a:rPr lang="fr-CH" b="0" dirty="0"/>
              <a:t>  (Active </a:t>
            </a:r>
            <a:r>
              <a:rPr lang="fr-CH" b="0" dirty="0" err="1"/>
              <a:t>regions</a:t>
            </a:r>
            <a:r>
              <a:rPr lang="fr-CH" b="0" dirty="0"/>
              <a:t>)</a:t>
            </a:r>
          </a:p>
          <a:p>
            <a:endParaRPr lang="fr-CH" dirty="0"/>
          </a:p>
        </p:txBody>
      </p:sp>
      <mc:AlternateContent xmlns:mc="http://schemas.openxmlformats.org/markup-compatibility/2006" xmlns:a14="http://schemas.microsoft.com/office/drawing/2010/main">
        <mc:Choice Requires="a14">
          <p:sp>
            <p:nvSpPr>
              <p:cNvPr id="6" name="Espace réservé du contenu 5">
                <a:extLst>
                  <a:ext uri="{FF2B5EF4-FFF2-40B4-BE49-F238E27FC236}">
                    <a16:creationId xmlns:a16="http://schemas.microsoft.com/office/drawing/2014/main" id="{DAE8E452-1D96-A56E-760C-370AC731871E}"/>
                  </a:ext>
                </a:extLst>
              </p:cNvPr>
              <p:cNvSpPr>
                <a:spLocks noGrp="1"/>
              </p:cNvSpPr>
              <p:nvPr>
                <p:ph sz="quarter" idx="4"/>
              </p:nvPr>
            </p:nvSpPr>
            <p:spPr>
              <a:xfrm>
                <a:off x="357118" y="3429000"/>
                <a:ext cx="11280913" cy="3684588"/>
              </a:xfrm>
            </p:spPr>
            <p:txBody>
              <a:bodyPr/>
              <a:lstStyle/>
              <a:p>
                <a:pPr marL="0" indent="0">
                  <a:buNone/>
                </a:pPr>
                <a:r>
                  <a:rPr lang="fr-CH" dirty="0"/>
                  <a:t>S(t)=S</a:t>
                </a:r>
                <a:r>
                  <a:rPr lang="fr-CH" baseline="-25000" dirty="0"/>
                  <a:t>0</a:t>
                </a:r>
                <a:r>
                  <a:rPr lang="fr-CH" dirty="0"/>
                  <a:t>​x </a:t>
                </a:r>
                <a:r>
                  <a:rPr lang="fr-CH" dirty="0" err="1"/>
                  <a:t>exp</a:t>
                </a:r>
                <a:r>
                  <a:rPr lang="fr-CH" dirty="0"/>
                  <a:t>(−t/T</a:t>
                </a:r>
                <a:r>
                  <a:rPr lang="fr-CH" baseline="-25000" dirty="0"/>
                  <a:t>2</a:t>
                </a:r>
                <a:r>
                  <a:rPr lang="fr-CH" baseline="30000" dirty="0"/>
                  <a:t>∗</a:t>
                </a:r>
                <a:r>
                  <a:rPr lang="fr-CH" dirty="0"/>
                  <a:t>​ )</a:t>
                </a:r>
              </a:p>
              <a:p>
                <a:pPr marL="0" indent="0">
                  <a:buNone/>
                </a:pPr>
                <a:r>
                  <a:rPr lang="fr-CH" dirty="0" err="1"/>
                  <a:t>where</a:t>
                </a:r>
                <a:r>
                  <a:rPr lang="fr-CH" dirty="0"/>
                  <a:t>:</a:t>
                </a:r>
              </a:p>
              <a:p>
                <a14:m>
                  <m:oMath xmlns:m="http://schemas.openxmlformats.org/officeDocument/2006/math">
                    <m:r>
                      <a:rPr lang="fr-CH" i="1">
                        <a:latin typeface="Cambria Math" panose="02040503050406030204" pitchFamily="18" charset="0"/>
                      </a:rPr>
                      <m:t>𝑆</m:t>
                    </m:r>
                    <m:d>
                      <m:dPr>
                        <m:ctrlPr>
                          <a:rPr lang="ar-AE" i="1">
                            <a:latin typeface="Cambria Math" panose="02040503050406030204" pitchFamily="18" charset="0"/>
                          </a:rPr>
                        </m:ctrlPr>
                      </m:dPr>
                      <m:e>
                        <m:r>
                          <a:rPr lang="ar-AE" i="1">
                            <a:latin typeface="Cambria Math" panose="02040503050406030204" pitchFamily="18" charset="0"/>
                          </a:rPr>
                          <m:t>𝑡</m:t>
                        </m:r>
                      </m:e>
                    </m:d>
                  </m:oMath>
                </a14:m>
                <a:r>
                  <a:rPr lang="ar-AE" dirty="0"/>
                  <a:t>: </a:t>
                </a:r>
                <a:r>
                  <a:rPr lang="fr-CH" dirty="0"/>
                  <a:t>MR signal at time </a:t>
                </a:r>
                <a14:m>
                  <m:oMath xmlns:m="http://schemas.openxmlformats.org/officeDocument/2006/math">
                    <m:r>
                      <a:rPr lang="fr-CH" i="1">
                        <a:latin typeface="Cambria Math" panose="02040503050406030204" pitchFamily="18" charset="0"/>
                      </a:rPr>
                      <m:t>𝑡</m:t>
                    </m:r>
                  </m:oMath>
                </a14:m>
                <a:endParaRPr lang="fr-CH" dirty="0"/>
              </a:p>
              <a:p>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𝑆</m:t>
                        </m:r>
                      </m:e>
                      <m:sub>
                        <m:r>
                          <a:rPr lang="ar-AE">
                            <a:latin typeface="Cambria Math" panose="02040503050406030204" pitchFamily="18" charset="0"/>
                          </a:rPr>
                          <m:t>0</m:t>
                        </m:r>
                      </m:sub>
                    </m:sSub>
                  </m:oMath>
                </a14:m>
                <a:r>
                  <a:rPr lang="ar-AE" dirty="0"/>
                  <a:t>: </a:t>
                </a:r>
                <a:r>
                  <a:rPr lang="fr-CH" dirty="0"/>
                  <a:t>initial signal amplitude</a:t>
                </a:r>
              </a:p>
              <a:p>
                <a14:m>
                  <m:oMath xmlns:m="http://schemas.openxmlformats.org/officeDocument/2006/math">
                    <m:sSubSup>
                      <m:sSubSupPr>
                        <m:ctrlPr>
                          <a:rPr lang="ar-AE" i="1">
                            <a:latin typeface="Cambria Math" panose="02040503050406030204" pitchFamily="18" charset="0"/>
                          </a:rPr>
                        </m:ctrlPr>
                      </m:sSubSupPr>
                      <m:e>
                        <m:r>
                          <a:rPr lang="ar-AE" i="1">
                            <a:latin typeface="Cambria Math" panose="02040503050406030204" pitchFamily="18" charset="0"/>
                          </a:rPr>
                          <m:t>𝑇</m:t>
                        </m:r>
                      </m:e>
                      <m:sub>
                        <m:r>
                          <a:rPr lang="ar-AE">
                            <a:latin typeface="Cambria Math" panose="02040503050406030204" pitchFamily="18" charset="0"/>
                          </a:rPr>
                          <m:t>2</m:t>
                        </m:r>
                      </m:sub>
                      <m:sup>
                        <m:r>
                          <a:rPr lang="ar-AE">
                            <a:latin typeface="Cambria Math" panose="02040503050406030204" pitchFamily="18" charset="0"/>
                          </a:rPr>
                          <m:t>∗</m:t>
                        </m:r>
                      </m:sup>
                    </m:sSubSup>
                  </m:oMath>
                </a14:m>
                <a:r>
                  <a:rPr lang="ar-AE" dirty="0"/>
                  <a:t>: </a:t>
                </a:r>
                <a:r>
                  <a:rPr lang="fr-CH" dirty="0"/>
                  <a:t>effective transverse relaxation time (shorter </a:t>
                </a:r>
                <a:r>
                  <a:rPr lang="fr-CH" dirty="0" err="1"/>
                  <a:t>when</a:t>
                </a:r>
                <a:r>
                  <a:rPr lang="fr-CH" dirty="0"/>
                  <a:t> </a:t>
                </a:r>
                <a:r>
                  <a:rPr lang="fr-CH" dirty="0" err="1"/>
                  <a:t>deoxy-Hb</a:t>
                </a:r>
                <a:r>
                  <a:rPr lang="fr-CH" dirty="0"/>
                  <a:t> ↑)</a:t>
                </a:r>
              </a:p>
              <a:p>
                <a:pPr marL="0" indent="0">
                  <a:buNone/>
                </a:pPr>
                <a:endParaRPr lang="fr-CH" dirty="0"/>
              </a:p>
            </p:txBody>
          </p:sp>
        </mc:Choice>
        <mc:Fallback xmlns="">
          <p:sp>
            <p:nvSpPr>
              <p:cNvPr id="6" name="Espace réservé du contenu 5">
                <a:extLst>
                  <a:ext uri="{FF2B5EF4-FFF2-40B4-BE49-F238E27FC236}">
                    <a16:creationId xmlns:a16="http://schemas.microsoft.com/office/drawing/2014/main" id="{DAE8E452-1D96-A56E-760C-370AC731871E}"/>
                  </a:ext>
                </a:extLst>
              </p:cNvPr>
              <p:cNvSpPr>
                <a:spLocks noGrp="1" noRot="1" noChangeAspect="1" noMove="1" noResize="1" noEditPoints="1" noAdjustHandles="1" noChangeArrowheads="1" noChangeShapeType="1" noTextEdit="1"/>
              </p:cNvSpPr>
              <p:nvPr>
                <p:ph sz="quarter" idx="4"/>
              </p:nvPr>
            </p:nvSpPr>
            <p:spPr>
              <a:xfrm>
                <a:off x="357118" y="3429000"/>
                <a:ext cx="11280913" cy="3684588"/>
              </a:xfrm>
              <a:blipFill>
                <a:blip r:embed="rId2"/>
                <a:stretch>
                  <a:fillRect l="-1135" t="-3477"/>
                </a:stretch>
              </a:blipFill>
            </p:spPr>
            <p:txBody>
              <a:bodyPr/>
              <a:lstStyle/>
              <a:p>
                <a:r>
                  <a:rPr lang="fr-CH">
                    <a:noFill/>
                  </a:rPr>
                  <a:t> </a:t>
                </a:r>
              </a:p>
            </p:txBody>
          </p:sp>
        </mc:Fallback>
      </mc:AlternateContent>
      <p:sp>
        <p:nvSpPr>
          <p:cNvPr id="7" name="Flèche : haut 6">
            <a:extLst>
              <a:ext uri="{FF2B5EF4-FFF2-40B4-BE49-F238E27FC236}">
                <a16:creationId xmlns:a16="http://schemas.microsoft.com/office/drawing/2014/main" id="{1BFBE88D-D066-79F9-B926-438F4090C882}"/>
              </a:ext>
            </a:extLst>
          </p:cNvPr>
          <p:cNvSpPr/>
          <p:nvPr/>
        </p:nvSpPr>
        <p:spPr>
          <a:xfrm>
            <a:off x="794279" y="1581150"/>
            <a:ext cx="188298" cy="24553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Flèche : haut 7">
            <a:extLst>
              <a:ext uri="{FF2B5EF4-FFF2-40B4-BE49-F238E27FC236}">
                <a16:creationId xmlns:a16="http://schemas.microsoft.com/office/drawing/2014/main" id="{516F7E2D-11D6-141C-F49E-91F7734E371B}"/>
              </a:ext>
            </a:extLst>
          </p:cNvPr>
          <p:cNvSpPr/>
          <p:nvPr/>
        </p:nvSpPr>
        <p:spPr>
          <a:xfrm rot="10800000">
            <a:off x="2550473" y="1635654"/>
            <a:ext cx="188298" cy="24553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Flèche : haut 8">
            <a:extLst>
              <a:ext uri="{FF2B5EF4-FFF2-40B4-BE49-F238E27FC236}">
                <a16:creationId xmlns:a16="http://schemas.microsoft.com/office/drawing/2014/main" id="{DD6FA635-5D47-D43E-91F2-147763D20355}"/>
              </a:ext>
            </a:extLst>
          </p:cNvPr>
          <p:cNvSpPr/>
          <p:nvPr/>
        </p:nvSpPr>
        <p:spPr>
          <a:xfrm rot="10800000">
            <a:off x="6606913" y="1534053"/>
            <a:ext cx="188298" cy="24553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Flèche : haut 9">
            <a:extLst>
              <a:ext uri="{FF2B5EF4-FFF2-40B4-BE49-F238E27FC236}">
                <a16:creationId xmlns:a16="http://schemas.microsoft.com/office/drawing/2014/main" id="{F4645BC2-CEA3-9C24-EF96-682AFDE6BBB9}"/>
              </a:ext>
            </a:extLst>
          </p:cNvPr>
          <p:cNvSpPr/>
          <p:nvPr/>
        </p:nvSpPr>
        <p:spPr>
          <a:xfrm>
            <a:off x="8456426" y="1496484"/>
            <a:ext cx="188298" cy="24553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2" name="Image 11" descr="Une image contenant capture d’écran">
            <a:extLst>
              <a:ext uri="{FF2B5EF4-FFF2-40B4-BE49-F238E27FC236}">
                <a16:creationId xmlns:a16="http://schemas.microsoft.com/office/drawing/2014/main" id="{3E6038D7-002C-87BB-6BC3-3637F6ADF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726" y="3025771"/>
            <a:ext cx="3734321" cy="1962424"/>
          </a:xfrm>
          <a:prstGeom prst="rect">
            <a:avLst/>
          </a:prstGeom>
        </p:spPr>
      </p:pic>
      <p:sp>
        <p:nvSpPr>
          <p:cNvPr id="2" name="Rectangle 1">
            <a:extLst>
              <a:ext uri="{FF2B5EF4-FFF2-40B4-BE49-F238E27FC236}">
                <a16:creationId xmlns:a16="http://schemas.microsoft.com/office/drawing/2014/main" id="{56362709-DC85-37AD-5B08-52C26562FF19}"/>
              </a:ext>
            </a:extLst>
          </p:cNvPr>
          <p:cNvSpPr/>
          <p:nvPr/>
        </p:nvSpPr>
        <p:spPr>
          <a:xfrm>
            <a:off x="357118" y="3429000"/>
            <a:ext cx="3183524" cy="505047"/>
          </a:xfrm>
          <a:prstGeom prst="rect">
            <a:avLst/>
          </a:prstGeom>
          <a:solidFill>
            <a:schemeClr val="bg1">
              <a:alpha val="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756103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BE810DC-B025-5D39-60C1-F89DC4F466BC}"/>
              </a:ext>
            </a:extLst>
          </p:cNvPr>
          <p:cNvSpPr>
            <a:spLocks noGrp="1"/>
          </p:cNvSpPr>
          <p:nvPr>
            <p:ph idx="4294967295"/>
          </p:nvPr>
        </p:nvSpPr>
        <p:spPr>
          <a:xfrm>
            <a:off x="177849" y="-196803"/>
            <a:ext cx="11573576" cy="1646237"/>
          </a:xfrm>
        </p:spPr>
        <p:txBody>
          <a:bodyPr anchor="ctr">
            <a:normAutofit/>
          </a:bodyPr>
          <a:lstStyle/>
          <a:p>
            <a:pPr marL="0" indent="0">
              <a:buNone/>
            </a:pPr>
            <a:r>
              <a:rPr lang="en-US" sz="1800" dirty="0"/>
              <a:t>Logothetis et al. (2004): ‘</a:t>
            </a:r>
            <a:r>
              <a:rPr lang="en-US" sz="1800" i="1" dirty="0"/>
              <a:t>The BOLD signal is an indirect measurement of neural activity … it reflects primarily the input and local processing of a region rather than the long-range output spiking</a:t>
            </a:r>
            <a:r>
              <a:rPr lang="en-US" sz="1800" dirty="0"/>
              <a:t>.’</a:t>
            </a:r>
            <a:endParaRPr lang="fr-CH" sz="1800" dirty="0"/>
          </a:p>
        </p:txBody>
      </p:sp>
      <p:pic>
        <p:nvPicPr>
          <p:cNvPr id="5" name="Image 4">
            <a:extLst>
              <a:ext uri="{FF2B5EF4-FFF2-40B4-BE49-F238E27FC236}">
                <a16:creationId xmlns:a16="http://schemas.microsoft.com/office/drawing/2014/main" id="{96216CCC-F98D-7516-3133-423AB22AD364}"/>
              </a:ext>
            </a:extLst>
          </p:cNvPr>
          <p:cNvPicPr>
            <a:picLocks noChangeAspect="1"/>
          </p:cNvPicPr>
          <p:nvPr/>
        </p:nvPicPr>
        <p:blipFill>
          <a:blip r:embed="rId3"/>
          <a:stretch>
            <a:fillRect/>
          </a:stretch>
        </p:blipFill>
        <p:spPr>
          <a:xfrm>
            <a:off x="8908731" y="1218140"/>
            <a:ext cx="2492928" cy="3639312"/>
          </a:xfrm>
          <a:prstGeom prst="rect">
            <a:avLst/>
          </a:prstGeom>
        </p:spPr>
      </p:pic>
      <p:pic>
        <p:nvPicPr>
          <p:cNvPr id="4" name="Image 3">
            <a:extLst>
              <a:ext uri="{FF2B5EF4-FFF2-40B4-BE49-F238E27FC236}">
                <a16:creationId xmlns:a16="http://schemas.microsoft.com/office/drawing/2014/main" id="{748A9398-CCED-396E-A25D-BF211504B827}"/>
              </a:ext>
            </a:extLst>
          </p:cNvPr>
          <p:cNvPicPr>
            <a:picLocks noChangeAspect="1"/>
          </p:cNvPicPr>
          <p:nvPr/>
        </p:nvPicPr>
        <p:blipFill>
          <a:blip r:embed="rId4"/>
          <a:stretch>
            <a:fillRect/>
          </a:stretch>
        </p:blipFill>
        <p:spPr>
          <a:xfrm>
            <a:off x="4303776" y="1338349"/>
            <a:ext cx="4255190" cy="3164275"/>
          </a:xfrm>
          <a:prstGeom prst="rect">
            <a:avLst/>
          </a:prstGeom>
        </p:spPr>
      </p:pic>
      <p:pic>
        <p:nvPicPr>
          <p:cNvPr id="2" name="Image 1">
            <a:extLst>
              <a:ext uri="{FF2B5EF4-FFF2-40B4-BE49-F238E27FC236}">
                <a16:creationId xmlns:a16="http://schemas.microsoft.com/office/drawing/2014/main" id="{D9CF76AD-E67E-2AF5-13BE-4C0FEDA93881}"/>
              </a:ext>
            </a:extLst>
          </p:cNvPr>
          <p:cNvPicPr>
            <a:picLocks noChangeAspect="1"/>
          </p:cNvPicPr>
          <p:nvPr/>
        </p:nvPicPr>
        <p:blipFill>
          <a:blip r:embed="rId5"/>
          <a:stretch>
            <a:fillRect/>
          </a:stretch>
        </p:blipFill>
        <p:spPr>
          <a:xfrm>
            <a:off x="272286" y="1416474"/>
            <a:ext cx="3584448" cy="2616646"/>
          </a:xfrm>
          <a:prstGeom prst="rect">
            <a:avLst/>
          </a:prstGeom>
        </p:spPr>
      </p:pic>
      <p:sp>
        <p:nvSpPr>
          <p:cNvPr id="6" name="ZoneTexte 5">
            <a:extLst>
              <a:ext uri="{FF2B5EF4-FFF2-40B4-BE49-F238E27FC236}">
                <a16:creationId xmlns:a16="http://schemas.microsoft.com/office/drawing/2014/main" id="{B3E2ABB4-AB73-EFFB-88A2-7930BC6B31EC}"/>
              </a:ext>
            </a:extLst>
          </p:cNvPr>
          <p:cNvSpPr txBox="1"/>
          <p:nvPr/>
        </p:nvSpPr>
        <p:spPr>
          <a:xfrm>
            <a:off x="618424" y="5486400"/>
            <a:ext cx="5477576" cy="1083250"/>
          </a:xfrm>
          <a:prstGeom prst="rect">
            <a:avLst/>
          </a:prstGeom>
          <a:noFill/>
        </p:spPr>
        <p:txBody>
          <a:bodyPr wrap="square" rtlCol="0">
            <a:spAutoFit/>
          </a:bodyPr>
          <a:lstStyle/>
          <a:p>
            <a:endParaRPr lang="fr-CH" dirty="0"/>
          </a:p>
        </p:txBody>
      </p:sp>
      <p:sp>
        <p:nvSpPr>
          <p:cNvPr id="8" name="ZoneTexte 7">
            <a:extLst>
              <a:ext uri="{FF2B5EF4-FFF2-40B4-BE49-F238E27FC236}">
                <a16:creationId xmlns:a16="http://schemas.microsoft.com/office/drawing/2014/main" id="{28C5DBC4-00A1-F591-66F4-077BC071DBDD}"/>
              </a:ext>
            </a:extLst>
          </p:cNvPr>
          <p:cNvSpPr txBox="1"/>
          <p:nvPr/>
        </p:nvSpPr>
        <p:spPr>
          <a:xfrm>
            <a:off x="5401194" y="5486400"/>
            <a:ext cx="6097384" cy="147732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Arial" panose="020B0604020202020204" pitchFamily="34" charset="0"/>
              </a:rPr>
              <a:t>(</a:t>
            </a:r>
            <a:r>
              <a:rPr kumimoji="0" lang="fr-FR" altLang="fr-FR" sz="1800" b="0" i="0" u="none" strike="noStrike" cap="none" normalizeH="0" baseline="0" dirty="0" err="1">
                <a:ln>
                  <a:noFill/>
                </a:ln>
                <a:solidFill>
                  <a:schemeClr val="tx1"/>
                </a:solidFill>
                <a:effectLst/>
                <a:latin typeface="Arial" panose="020B0604020202020204" pitchFamily="34" charset="0"/>
              </a:rPr>
              <a:t>Goense</a:t>
            </a:r>
            <a:r>
              <a:rPr kumimoji="0" lang="fr-FR" altLang="fr-FR" sz="1800" b="0" i="0" u="none" strike="noStrike" cap="none" normalizeH="0" baseline="0" dirty="0">
                <a:ln>
                  <a:noFill/>
                </a:ln>
                <a:solidFill>
                  <a:schemeClr val="tx1"/>
                </a:solidFill>
                <a:effectLst/>
                <a:latin typeface="Arial" panose="020B0604020202020204" pitchFamily="34" charset="0"/>
              </a:rPr>
              <a:t> &amp; </a:t>
            </a:r>
            <a:r>
              <a:rPr kumimoji="0" lang="fr-FR" altLang="fr-FR" sz="1800" b="0" i="0" u="none" strike="noStrike" cap="none" normalizeH="0" baseline="0" dirty="0" err="1">
                <a:ln>
                  <a:noFill/>
                </a:ln>
                <a:solidFill>
                  <a:schemeClr val="tx1"/>
                </a:solidFill>
                <a:effectLst/>
                <a:latin typeface="Arial" panose="020B0604020202020204" pitchFamily="34" charset="0"/>
              </a:rPr>
              <a:t>Logothetis</a:t>
            </a:r>
            <a:r>
              <a:rPr kumimoji="0" lang="fr-FR" altLang="fr-FR" sz="1800" b="0" i="0" u="none" strike="noStrike" cap="none" normalizeH="0" baseline="0" dirty="0">
                <a:ln>
                  <a:noFill/>
                </a:ln>
                <a:solidFill>
                  <a:schemeClr val="tx1"/>
                </a:solidFill>
                <a:effectLst/>
                <a:latin typeface="Arial" panose="020B0604020202020204" pitchFamily="34" charset="0"/>
              </a:rPr>
              <a:t>, 2008)</a:t>
            </a:r>
          </a:p>
          <a:p>
            <a:pPr eaLnBrk="0" fontAlgn="base" hangingPunct="0">
              <a:spcBef>
                <a:spcPct val="0"/>
              </a:spcBef>
              <a:spcAft>
                <a:spcPct val="0"/>
              </a:spcAft>
              <a:buFontTx/>
              <a:buChar char="•"/>
            </a:pPr>
            <a:r>
              <a:rPr lang="fr-FR" altLang="fr-FR" dirty="0">
                <a:latin typeface="Arial" panose="020B0604020202020204" pitchFamily="34" charset="0"/>
              </a:rPr>
              <a:t>(</a:t>
            </a:r>
            <a:r>
              <a:rPr lang="fr-FR" altLang="fr-FR" dirty="0" err="1">
                <a:latin typeface="Arial" panose="020B0604020202020204" pitchFamily="34" charset="0"/>
              </a:rPr>
              <a:t>Logothetis</a:t>
            </a:r>
            <a:r>
              <a:rPr lang="fr-FR" altLang="fr-FR" dirty="0">
                <a:latin typeface="Arial" panose="020B0604020202020204" pitchFamily="34" charset="0"/>
              </a:rPr>
              <a:t> et al., 2001)</a:t>
            </a:r>
          </a:p>
          <a:p>
            <a:pPr eaLnBrk="0" fontAlgn="base" hangingPunct="0">
              <a:spcBef>
                <a:spcPct val="0"/>
              </a:spcBef>
              <a:spcAft>
                <a:spcPct val="0"/>
              </a:spcAft>
              <a:buFontTx/>
              <a:buChar char="•"/>
            </a:pPr>
            <a:r>
              <a:rPr lang="en-US" b="1" dirty="0"/>
              <a:t>“The Underpinnings of the BOLD Functional Magnetic Resonance Imaging Signal”, Logothetis 2003</a:t>
            </a: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9" name="ZoneTexte 8">
            <a:extLst>
              <a:ext uri="{FF2B5EF4-FFF2-40B4-BE49-F238E27FC236}">
                <a16:creationId xmlns:a16="http://schemas.microsoft.com/office/drawing/2014/main" id="{2473F5C6-0668-F627-C73E-26FA9A424462}"/>
              </a:ext>
            </a:extLst>
          </p:cNvPr>
          <p:cNvSpPr txBox="1"/>
          <p:nvPr/>
        </p:nvSpPr>
        <p:spPr>
          <a:xfrm>
            <a:off x="532015" y="4347556"/>
            <a:ext cx="4732770" cy="2585323"/>
          </a:xfrm>
          <a:prstGeom prst="rect">
            <a:avLst/>
          </a:prstGeom>
          <a:noFill/>
        </p:spPr>
        <p:txBody>
          <a:bodyPr wrap="none" rtlCol="0">
            <a:spAutoFit/>
          </a:bodyPr>
          <a:lstStyle/>
          <a:p>
            <a:r>
              <a:rPr lang="fr-CH" dirty="0" err="1"/>
              <a:t>Simultaneous</a:t>
            </a:r>
            <a:r>
              <a:rPr lang="fr-CH" dirty="0"/>
              <a:t> </a:t>
            </a:r>
            <a:r>
              <a:rPr lang="fr-CH" dirty="0" err="1"/>
              <a:t>Electrophysiology</a:t>
            </a:r>
            <a:r>
              <a:rPr lang="fr-CH" dirty="0"/>
              <a:t> &amp; BOLD in</a:t>
            </a:r>
          </a:p>
          <a:p>
            <a:r>
              <a:rPr lang="fr-CH" dirty="0" err="1"/>
              <a:t>awake</a:t>
            </a:r>
            <a:r>
              <a:rPr lang="fr-CH" dirty="0"/>
              <a:t> </a:t>
            </a:r>
            <a:r>
              <a:rPr lang="fr-CH" dirty="0" err="1"/>
              <a:t>monkeys</a:t>
            </a:r>
            <a:r>
              <a:rPr lang="fr-CH" dirty="0"/>
              <a:t>:</a:t>
            </a:r>
          </a:p>
          <a:p>
            <a:r>
              <a:rPr lang="fr-CH" dirty="0"/>
              <a:t>LFP:   </a:t>
            </a:r>
            <a:r>
              <a:rPr lang="fr-CH" dirty="0" err="1"/>
              <a:t>Better</a:t>
            </a:r>
            <a:r>
              <a:rPr lang="fr-CH" dirty="0"/>
              <a:t> </a:t>
            </a:r>
            <a:r>
              <a:rPr lang="fr-CH" dirty="0" err="1"/>
              <a:t>predictor</a:t>
            </a:r>
            <a:r>
              <a:rPr lang="fr-CH" dirty="0"/>
              <a:t> of  neural </a:t>
            </a:r>
            <a:r>
              <a:rPr lang="fr-CH" dirty="0" err="1"/>
              <a:t>activity</a:t>
            </a:r>
            <a:endParaRPr lang="fr-CH" dirty="0"/>
          </a:p>
          <a:p>
            <a:r>
              <a:rPr lang="fr-CH" dirty="0"/>
              <a:t>MUA:  </a:t>
            </a:r>
            <a:r>
              <a:rPr lang="fr-CH" dirty="0" err="1"/>
              <a:t>Spiking</a:t>
            </a:r>
            <a:r>
              <a:rPr lang="fr-CH" dirty="0"/>
              <a:t> output</a:t>
            </a:r>
          </a:p>
          <a:p>
            <a:r>
              <a:rPr lang="fr-CH" dirty="0"/>
              <a:t> </a:t>
            </a:r>
          </a:p>
          <a:p>
            <a:r>
              <a:rPr lang="fr-CH" dirty="0"/>
              <a:t>«</a:t>
            </a:r>
            <a:r>
              <a:rPr lang="fr-CH" dirty="0" err="1"/>
              <a:t>Indirectness</a:t>
            </a:r>
            <a:r>
              <a:rPr lang="fr-CH" dirty="0"/>
              <a:t>» of the BOLD signal </a:t>
            </a:r>
            <a:r>
              <a:rPr lang="fr-CH" dirty="0" err="1"/>
              <a:t>reflecting</a:t>
            </a:r>
            <a:endParaRPr lang="fr-CH" dirty="0"/>
          </a:p>
          <a:p>
            <a:r>
              <a:rPr lang="fr-CH" dirty="0"/>
              <a:t>The neural </a:t>
            </a:r>
            <a:r>
              <a:rPr lang="fr-CH" dirty="0" err="1"/>
              <a:t>imput</a:t>
            </a:r>
            <a:r>
              <a:rPr lang="fr-CH" dirty="0"/>
              <a:t>/</a:t>
            </a:r>
            <a:r>
              <a:rPr lang="fr-CH" dirty="0" err="1"/>
              <a:t>Synaptic</a:t>
            </a:r>
            <a:r>
              <a:rPr lang="fr-CH" dirty="0"/>
              <a:t> </a:t>
            </a:r>
            <a:r>
              <a:rPr lang="fr-CH" dirty="0" err="1"/>
              <a:t>activity</a:t>
            </a:r>
            <a:r>
              <a:rPr lang="fr-CH" dirty="0"/>
              <a:t> </a:t>
            </a:r>
            <a:r>
              <a:rPr lang="fr-CH" dirty="0" err="1"/>
              <a:t>rather</a:t>
            </a:r>
            <a:r>
              <a:rPr lang="fr-CH" dirty="0"/>
              <a:t> </a:t>
            </a:r>
            <a:r>
              <a:rPr lang="fr-CH" dirty="0" err="1"/>
              <a:t>than</a:t>
            </a:r>
            <a:r>
              <a:rPr lang="fr-CH" dirty="0"/>
              <a:t> </a:t>
            </a:r>
          </a:p>
          <a:p>
            <a:r>
              <a:rPr lang="fr-CH" dirty="0"/>
              <a:t>output spikes</a:t>
            </a:r>
          </a:p>
          <a:p>
            <a:endParaRPr lang="fr-CH" dirty="0"/>
          </a:p>
        </p:txBody>
      </p:sp>
    </p:spTree>
    <p:extLst>
      <p:ext uri="{BB962C8B-B14F-4D97-AF65-F5344CB8AC3E}">
        <p14:creationId xmlns:p14="http://schemas.microsoft.com/office/powerpoint/2010/main" val="3443150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re 49">
            <a:extLst>
              <a:ext uri="{FF2B5EF4-FFF2-40B4-BE49-F238E27FC236}">
                <a16:creationId xmlns:a16="http://schemas.microsoft.com/office/drawing/2014/main" id="{193B683B-BA04-4E38-B7EB-428F535D182C}"/>
              </a:ext>
            </a:extLst>
          </p:cNvPr>
          <p:cNvSpPr txBox="1">
            <a:spLocks noGrp="1"/>
          </p:cNvSpPr>
          <p:nvPr>
            <p:ph type="title"/>
          </p:nvPr>
        </p:nvSpPr>
        <p:spPr>
          <a:xfrm>
            <a:off x="0" y="-524093"/>
            <a:ext cx="12912757" cy="1896096"/>
          </a:xfrm>
          <a:prstGeom prst="rect">
            <a:avLst/>
          </a:prstGeom>
        </p:spPr>
        <p:txBody>
          <a:bodyPr vert="horz" wrap="square" lIns="121920" tIns="60960" rIns="121920" bIns="6096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br>
              <a:rPr lang="fr-FR" sz="4267" dirty="0">
                <a:solidFill>
                  <a:schemeClr val="tx2"/>
                </a:solidFill>
                <a:latin typeface="Berlin Sans FB" panose="020E0602020502020306" pitchFamily="34" charset="0"/>
              </a:rPr>
            </a:br>
            <a:r>
              <a:rPr lang="fr-FR" sz="4267" dirty="0">
                <a:solidFill>
                  <a:schemeClr val="tx2"/>
                </a:solidFill>
                <a:latin typeface="Berlin Sans FB" panose="020E0602020502020306" pitchFamily="34" charset="0"/>
              </a:rPr>
              <a:t>    </a:t>
            </a:r>
            <a:r>
              <a:rPr lang="fr-FR" sz="4267" dirty="0" err="1">
                <a:solidFill>
                  <a:schemeClr val="tx2"/>
                </a:solidFill>
                <a:latin typeface="Berlin Sans FB" panose="020E0602020502020306" pitchFamily="34" charset="0"/>
              </a:rPr>
              <a:t>Neurovascular</a:t>
            </a:r>
            <a:r>
              <a:rPr lang="fr-FR" sz="4267" dirty="0">
                <a:solidFill>
                  <a:schemeClr val="tx2"/>
                </a:solidFill>
                <a:latin typeface="Berlin Sans FB" panose="020E0602020502020306" pitchFamily="34" charset="0"/>
              </a:rPr>
              <a:t>                                    </a:t>
            </a:r>
            <a:r>
              <a:rPr lang="da-DK" sz="4267" dirty="0" err="1">
                <a:solidFill>
                  <a:schemeClr val="tx2"/>
                </a:solidFill>
                <a:latin typeface="Berlin Sans FB" panose="020E0602020502020306" pitchFamily="34" charset="0"/>
              </a:rPr>
              <a:t>couplings</a:t>
            </a:r>
            <a:br>
              <a:rPr lang="da-DK" sz="4267" dirty="0">
                <a:solidFill>
                  <a:schemeClr val="tx2"/>
                </a:solidFill>
                <a:latin typeface="Berlin Sans FB" panose="020E0602020502020306" pitchFamily="34" charset="0"/>
              </a:rPr>
            </a:br>
            <a:endParaRPr lang="fr-FR" sz="4267" dirty="0">
              <a:solidFill>
                <a:schemeClr val="tx2"/>
              </a:solidFill>
              <a:latin typeface="Berlin Sans FB" panose="020E0602020502020306" pitchFamily="34" charset="0"/>
            </a:endParaRPr>
          </a:p>
        </p:txBody>
      </p:sp>
      <p:sp>
        <p:nvSpPr>
          <p:cNvPr id="2" name="Content Placeholder 1"/>
          <p:cNvSpPr>
            <a:spLocks noGrp="1"/>
          </p:cNvSpPr>
          <p:nvPr>
            <p:ph idx="1"/>
          </p:nvPr>
        </p:nvSpPr>
        <p:spPr>
          <a:xfrm>
            <a:off x="112541" y="1376633"/>
            <a:ext cx="7039576" cy="4525963"/>
          </a:xfrm>
        </p:spPr>
        <p:txBody>
          <a:bodyPr>
            <a:normAutofit fontScale="92500" lnSpcReduction="20000"/>
          </a:bodyPr>
          <a:lstStyle/>
          <a:p>
            <a:r>
              <a:rPr lang="en-US" sz="3200" dirty="0">
                <a:latin typeface="Berlin Sans FB" panose="020E0602020502020306" pitchFamily="34" charset="0"/>
              </a:rPr>
              <a:t>Action potentials at pre-synaptic cell</a:t>
            </a:r>
          </a:p>
          <a:p>
            <a:pPr lvl="1">
              <a:buFont typeface="Wingdings" panose="05000000000000000000" pitchFamily="2" charset="2"/>
              <a:buChar char="Ø"/>
            </a:pPr>
            <a:r>
              <a:rPr lang="en-US" sz="2667" dirty="0">
                <a:latin typeface="Berlin Sans FB" panose="020E0602020502020306" pitchFamily="34" charset="0"/>
              </a:rPr>
              <a:t>Release of glutamate</a:t>
            </a:r>
          </a:p>
          <a:p>
            <a:pPr lvl="1">
              <a:buFont typeface="Wingdings" panose="05000000000000000000" pitchFamily="2" charset="2"/>
              <a:buChar char="Ø"/>
            </a:pPr>
            <a:r>
              <a:rPr lang="en-US" sz="2667" dirty="0">
                <a:latin typeface="Berlin Sans FB" panose="020E0602020502020306" pitchFamily="34" charset="0"/>
              </a:rPr>
              <a:t>Open-ion –channels on post-synaptic cell</a:t>
            </a:r>
          </a:p>
          <a:p>
            <a:pPr lvl="1">
              <a:buFont typeface="Wingdings" panose="05000000000000000000" pitchFamily="2" charset="2"/>
              <a:buChar char="Ø"/>
            </a:pPr>
            <a:r>
              <a:rPr lang="en-US" sz="2667" dirty="0">
                <a:latin typeface="Berlin Sans FB" panose="020E0602020502020306" pitchFamily="34" charset="0"/>
              </a:rPr>
              <a:t>Re-uptake of glutamate  and pump ions </a:t>
            </a:r>
          </a:p>
          <a:p>
            <a:pPr marL="609585" lvl="1" indent="0">
              <a:buNone/>
            </a:pPr>
            <a:r>
              <a:rPr lang="en-US" sz="2667" dirty="0">
                <a:latin typeface="Berlin Sans FB" panose="020E0602020502020306" pitchFamily="34" charset="0"/>
              </a:rPr>
              <a:t>out of cell</a:t>
            </a:r>
          </a:p>
          <a:p>
            <a:pPr lvl="1">
              <a:buFont typeface="Wingdings" panose="05000000000000000000" pitchFamily="2" charset="2"/>
              <a:buChar char="Ø"/>
            </a:pPr>
            <a:r>
              <a:rPr lang="en-US" sz="2667" dirty="0">
                <a:latin typeface="Berlin Sans FB" panose="020E0602020502020306" pitchFamily="34" charset="0"/>
              </a:rPr>
              <a:t>Uses energy and oxygen</a:t>
            </a:r>
          </a:p>
          <a:p>
            <a:pPr marL="609585" lvl="1" indent="0">
              <a:buNone/>
            </a:pPr>
            <a:endParaRPr lang="en-US" sz="2667" dirty="0">
              <a:latin typeface="Berlin Sans FB" panose="020E0602020502020306" pitchFamily="34" charset="0"/>
            </a:endParaRPr>
          </a:p>
          <a:p>
            <a:r>
              <a:rPr lang="en-US" sz="3200" dirty="0">
                <a:latin typeface="Berlin Sans FB" panose="020E0602020502020306" pitchFamily="34" charset="0"/>
              </a:rPr>
              <a:t>Triggers Hemodynamic response</a:t>
            </a:r>
          </a:p>
          <a:p>
            <a:pPr lvl="1">
              <a:buFont typeface="Wingdings" panose="05000000000000000000" pitchFamily="2" charset="2"/>
              <a:buChar char="Ø"/>
            </a:pPr>
            <a:r>
              <a:rPr lang="en-US" sz="2667" dirty="0">
                <a:latin typeface="Berlin Sans FB" panose="020E0602020502020306" pitchFamily="34" charset="0"/>
              </a:rPr>
              <a:t>Triggers blood vessel dilation</a:t>
            </a:r>
          </a:p>
          <a:p>
            <a:pPr lvl="1">
              <a:buFont typeface="Wingdings" panose="05000000000000000000" pitchFamily="2" charset="2"/>
              <a:buChar char="Ø"/>
            </a:pPr>
            <a:r>
              <a:rPr lang="en-US" sz="2667" dirty="0">
                <a:latin typeface="Berlin Sans FB" panose="020E0602020502020306" pitchFamily="34" charset="0"/>
              </a:rPr>
              <a:t>Decreased ratio deoxygenated / oxygenated blood</a:t>
            </a:r>
          </a:p>
          <a:p>
            <a:pPr lvl="1">
              <a:buFont typeface="Wingdings" panose="05000000000000000000" pitchFamily="2" charset="2"/>
              <a:buChar char="Ø"/>
            </a:pPr>
            <a:r>
              <a:rPr lang="en-US" sz="2667" dirty="0">
                <a:latin typeface="Berlin Sans FB" panose="020E0602020502020306" pitchFamily="34" charset="0"/>
              </a:rPr>
              <a:t>Decrease in </a:t>
            </a:r>
            <a:r>
              <a:rPr lang="en-US" sz="2667" dirty="0" err="1">
                <a:latin typeface="Berlin Sans FB" panose="020E0602020502020306" pitchFamily="34" charset="0"/>
              </a:rPr>
              <a:t>paramagnetism</a:t>
            </a:r>
            <a:endParaRPr lang="en-US" sz="2667" dirty="0">
              <a:latin typeface="Berlin Sans FB" panose="020E0602020502020306" pitchFamily="34" charset="0"/>
            </a:endParaRPr>
          </a:p>
          <a:p>
            <a:pPr lvl="1">
              <a:buFont typeface="Wingdings" panose="05000000000000000000" pitchFamily="2" charset="2"/>
              <a:buChar char="Ø"/>
            </a:pPr>
            <a:r>
              <a:rPr lang="en-US" sz="2667" dirty="0">
                <a:latin typeface="Berlin Sans FB" panose="020E0602020502020306" pitchFamily="34" charset="0"/>
              </a:rPr>
              <a:t>Increase in T2*</a:t>
            </a:r>
            <a:endParaRPr lang="da-DK" sz="2667" dirty="0">
              <a:latin typeface="Berlin Sans FB" panose="020E0602020502020306" pitchFamily="34" charset="0"/>
            </a:endParaRPr>
          </a:p>
        </p:txBody>
      </p:sp>
      <p:pic>
        <p:nvPicPr>
          <p:cNvPr id="52" name="Picture 51">
            <a:extLst>
              <a:ext uri="{FF2B5EF4-FFF2-40B4-BE49-F238E27FC236}">
                <a16:creationId xmlns:a16="http://schemas.microsoft.com/office/drawing/2014/main" id="{B1A9FE9F-FAAF-4D6C-9596-427E23E00E96}"/>
              </a:ext>
            </a:extLst>
          </p:cNvPr>
          <p:cNvPicPr>
            <a:picLocks noChangeAspect="1"/>
          </p:cNvPicPr>
          <p:nvPr/>
        </p:nvPicPr>
        <p:blipFill rotWithShape="1">
          <a:blip r:embed="rId3">
            <a:extLst>
              <a:ext uri="{28A0092B-C50C-407E-A947-70E740481C1C}">
                <a14:useLocalDpi xmlns:a14="http://schemas.microsoft.com/office/drawing/2010/main" val="0"/>
              </a:ext>
            </a:extLst>
          </a:blip>
          <a:srcRect t="12102" b="15505"/>
          <a:stretch/>
        </p:blipFill>
        <p:spPr>
          <a:xfrm>
            <a:off x="517941" y="776393"/>
            <a:ext cx="10753196" cy="5543512"/>
          </a:xfrm>
          <a:prstGeom prst="rect">
            <a:avLst/>
          </a:prstGeom>
        </p:spPr>
      </p:pic>
      <p:sp>
        <p:nvSpPr>
          <p:cNvPr id="4" name="TextBox 3"/>
          <p:cNvSpPr txBox="1"/>
          <p:nvPr/>
        </p:nvSpPr>
        <p:spPr>
          <a:xfrm>
            <a:off x="3969903" y="59025"/>
            <a:ext cx="5030544" cy="748988"/>
          </a:xfrm>
          <a:prstGeom prst="rect">
            <a:avLst/>
          </a:prstGeom>
          <a:noFill/>
        </p:spPr>
        <p:txBody>
          <a:bodyPr wrap="none" rtlCol="0">
            <a:spAutoFit/>
          </a:bodyPr>
          <a:lstStyle/>
          <a:p>
            <a:r>
              <a:rPr lang="da-DK" sz="4267" dirty="0">
                <a:solidFill>
                  <a:srgbClr val="C00000"/>
                </a:solidFill>
                <a:latin typeface="Berlin Sans FB" panose="020E0602020502020306" pitchFamily="34" charset="0"/>
              </a:rPr>
              <a:t>and </a:t>
            </a:r>
            <a:r>
              <a:rPr lang="da-DK" sz="4267" dirty="0" err="1">
                <a:solidFill>
                  <a:srgbClr val="C00000"/>
                </a:solidFill>
                <a:latin typeface="Berlin Sans FB" panose="020E0602020502020306" pitchFamily="34" charset="0"/>
              </a:rPr>
              <a:t>Neurometabolic</a:t>
            </a:r>
            <a:r>
              <a:rPr lang="da-DK" sz="4267" dirty="0">
                <a:solidFill>
                  <a:srgbClr val="C00000"/>
                </a:solidFill>
                <a:latin typeface="Berlin Sans FB" panose="020E0602020502020306" pitchFamily="34" charset="0"/>
              </a:rPr>
              <a:t> </a:t>
            </a:r>
          </a:p>
        </p:txBody>
      </p:sp>
      <p:sp>
        <p:nvSpPr>
          <p:cNvPr id="5" name="Rectangle 4"/>
          <p:cNvSpPr/>
          <p:nvPr/>
        </p:nvSpPr>
        <p:spPr>
          <a:xfrm>
            <a:off x="8753694" y="923122"/>
            <a:ext cx="3072341" cy="5530215"/>
          </a:xfrm>
          <a:prstGeom prst="rect">
            <a:avLst/>
          </a:prstGeom>
          <a:solidFill>
            <a:schemeClr val="accent1">
              <a:alpha val="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6" name="Rectangle 5"/>
          <p:cNvSpPr/>
          <p:nvPr/>
        </p:nvSpPr>
        <p:spPr>
          <a:xfrm>
            <a:off x="2831637" y="923122"/>
            <a:ext cx="5856651" cy="5530215"/>
          </a:xfrm>
          <a:prstGeom prst="rect">
            <a:avLst/>
          </a:prstGeom>
          <a:solidFill>
            <a:schemeClr val="accent1">
              <a:alpha val="0"/>
            </a:schemeClr>
          </a:solidFill>
          <a:ln w="508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7" name="Right Arrow 6"/>
          <p:cNvSpPr/>
          <p:nvPr/>
        </p:nvSpPr>
        <p:spPr>
          <a:xfrm>
            <a:off x="8400256" y="1846095"/>
            <a:ext cx="672075" cy="2592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8" name="Left Arrow 7"/>
          <p:cNvSpPr/>
          <p:nvPr/>
        </p:nvSpPr>
        <p:spPr>
          <a:xfrm>
            <a:off x="8304246" y="2219266"/>
            <a:ext cx="768085" cy="25922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pic>
        <p:nvPicPr>
          <p:cNvPr id="5123" name="Picture 3" descr="C:\Users\NJUS0009\AppData\Local\Microsoft\Windows\INetCache\IE\XJP2U0SJ\hands_PNG907[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216317" y="4312014"/>
            <a:ext cx="2016409" cy="1680341"/>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831638" y="923122"/>
            <a:ext cx="3072341" cy="5530215"/>
          </a:xfrm>
          <a:prstGeom prst="rect">
            <a:avLst/>
          </a:prstGeom>
          <a:solidFill>
            <a:schemeClr val="accent3">
              <a:lumMod val="75000"/>
              <a:alpha val="0"/>
            </a:schemeClr>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10" name="Slide Number Placeholder 9"/>
          <p:cNvSpPr>
            <a:spLocks noGrp="1"/>
          </p:cNvSpPr>
          <p:nvPr>
            <p:ph type="sldNum" sz="quarter" idx="12"/>
          </p:nvPr>
        </p:nvSpPr>
        <p:spPr>
          <a:xfrm>
            <a:off x="9168341" y="6429842"/>
            <a:ext cx="2844800" cy="365125"/>
          </a:xfrm>
        </p:spPr>
        <p:txBody>
          <a:bodyPr/>
          <a:lstStyle/>
          <a:p>
            <a:fld id="{A503A317-CB16-4205-B6D5-592F9D4DB15F}" type="slidenum">
              <a:rPr lang="da-DK" smtClean="0"/>
              <a:t>9</a:t>
            </a:fld>
            <a:endParaRPr lang="da-DK" dirty="0"/>
          </a:p>
        </p:txBody>
      </p:sp>
    </p:spTree>
    <p:custDataLst>
      <p:tags r:id="rId1"/>
    </p:custDataLst>
    <p:extLst>
      <p:ext uri="{BB962C8B-B14F-4D97-AF65-F5344CB8AC3E}">
        <p14:creationId xmlns:p14="http://schemas.microsoft.com/office/powerpoint/2010/main" val="14429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6"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4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2|6.5"/>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2295</Words>
  <Application>Microsoft Office PowerPoint</Application>
  <PresentationFormat>Grand écran</PresentationFormat>
  <Paragraphs>230</Paragraphs>
  <Slides>56</Slides>
  <Notes>5</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56</vt:i4>
      </vt:variant>
    </vt:vector>
  </HeadingPairs>
  <TitlesOfParts>
    <vt:vector size="65" baseType="lpstr">
      <vt:lpstr>Aptos</vt:lpstr>
      <vt:lpstr>Aptos Display</vt:lpstr>
      <vt:lpstr>Arial</vt:lpstr>
      <vt:lpstr>Berlin Sans FB</vt:lpstr>
      <vt:lpstr>Calibri</vt:lpstr>
      <vt:lpstr>Cambria Math</vt:lpstr>
      <vt:lpstr>Wingdings</vt:lpstr>
      <vt:lpstr>Thème Office</vt:lpstr>
      <vt:lpstr>Office Theme</vt:lpstr>
      <vt:lpstr>Introduction to BOLD fMRI: Principles and Practical Considerations</vt:lpstr>
      <vt:lpstr>Basic concepts of BOLD fMRI</vt:lpstr>
      <vt:lpstr>Overview of Topics</vt:lpstr>
      <vt:lpstr>Présentation PowerPoint</vt:lpstr>
      <vt:lpstr>BOLD Contrast</vt:lpstr>
      <vt:lpstr>Présentation PowerPoint</vt:lpstr>
      <vt:lpstr>Présentation PowerPoint</vt:lpstr>
      <vt:lpstr>Présentation PowerPoint</vt:lpstr>
      <vt:lpstr>     Neurovascular                                    couplings </vt:lpstr>
      <vt:lpstr>Présentation PowerPoint</vt:lpstr>
      <vt:lpstr>What is a typical BOLD response?</vt:lpstr>
      <vt:lpstr>fMRI Acquisition</vt:lpstr>
      <vt:lpstr>Echo Planar Imaging (EPI)</vt:lpstr>
      <vt:lpstr>Présentation PowerPoint</vt:lpstr>
      <vt:lpstr>Présentation PowerPoint</vt:lpstr>
      <vt:lpstr>Présentation PowerPoint</vt:lpstr>
      <vt:lpstr>Présentation PowerPoint</vt:lpstr>
      <vt:lpstr>Présentation PowerPoint</vt:lpstr>
      <vt:lpstr>Alternative BOLD fMRI techniques to GRE-EPI and SE-EPI</vt:lpstr>
      <vt:lpstr>Parallel Imaging &amp; Acceleration factors</vt:lpstr>
      <vt:lpstr>Pre-Processing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Genetic tools in preclinical BOLD fMRI</vt:lpstr>
      <vt:lpstr>Présentation PowerPoint</vt:lpstr>
      <vt:lpstr>Feasibility of o-fMRS in small animals at 9.4T</vt:lpstr>
      <vt:lpstr>Ultra-High Field MRI: Benefits vs. Drawback</vt:lpstr>
      <vt:lpstr>Ultra-High Field fMRI Reveals Finger-Level Somatotopy </vt:lpstr>
      <vt:lpstr>Proprioceptive Engagement of the Human Cerebellum Studied with 7T-fMRI</vt:lpstr>
      <vt:lpstr>Présentation PowerPoint</vt:lpstr>
      <vt:lpstr>High-Resolution fMRI: line-scanning</vt:lpstr>
      <vt:lpstr>Thanks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Nathalie Just</dc:creator>
  <cp:lastModifiedBy>Nathalie Just</cp:lastModifiedBy>
  <cp:revision>30</cp:revision>
  <dcterms:created xsi:type="dcterms:W3CDTF">2025-10-09T06:45:44Z</dcterms:created>
  <dcterms:modified xsi:type="dcterms:W3CDTF">2025-10-31T14:03:07Z</dcterms:modified>
</cp:coreProperties>
</file>