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0" r:id="rId3"/>
    <p:sldId id="261" r:id="rId4"/>
    <p:sldId id="362" r:id="rId5"/>
    <p:sldId id="406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363" r:id="rId14"/>
    <p:sldId id="364" r:id="rId15"/>
    <p:sldId id="274" r:id="rId16"/>
    <p:sldId id="275" r:id="rId17"/>
    <p:sldId id="277" r:id="rId18"/>
    <p:sldId id="276" r:id="rId19"/>
    <p:sldId id="361" r:id="rId20"/>
    <p:sldId id="401" r:id="rId21"/>
    <p:sldId id="357" r:id="rId22"/>
    <p:sldId id="407" r:id="rId23"/>
    <p:sldId id="356" r:id="rId24"/>
    <p:sldId id="359" r:id="rId25"/>
    <p:sldId id="360" r:id="rId26"/>
    <p:sldId id="402" r:id="rId27"/>
    <p:sldId id="342" r:id="rId28"/>
    <p:sldId id="320" r:id="rId29"/>
    <p:sldId id="321" r:id="rId30"/>
    <p:sldId id="347" r:id="rId31"/>
    <p:sldId id="348" r:id="rId32"/>
    <p:sldId id="329" r:id="rId33"/>
    <p:sldId id="405" r:id="rId34"/>
    <p:sldId id="323" r:id="rId35"/>
    <p:sldId id="404" r:id="rId36"/>
    <p:sldId id="349" r:id="rId37"/>
    <p:sldId id="341" r:id="rId38"/>
    <p:sldId id="409" r:id="rId39"/>
    <p:sldId id="381" r:id="rId40"/>
    <p:sldId id="312" r:id="rId41"/>
    <p:sldId id="345" r:id="rId42"/>
    <p:sldId id="313" r:id="rId43"/>
    <p:sldId id="314" r:id="rId44"/>
    <p:sldId id="339" r:id="rId45"/>
    <p:sldId id="322" r:id="rId46"/>
    <p:sldId id="316" r:id="rId47"/>
    <p:sldId id="317" r:id="rId48"/>
    <p:sldId id="318" r:id="rId49"/>
    <p:sldId id="410" r:id="rId50"/>
    <p:sldId id="41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4660"/>
  </p:normalViewPr>
  <p:slideViewPr>
    <p:cSldViewPr snapToGrid="0">
      <p:cViewPr varScale="1">
        <p:scale>
          <a:sx n="93" d="100"/>
          <a:sy n="93" d="100"/>
        </p:scale>
        <p:origin x="86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59E4A-B4A6-4526-8E9F-FBE4BA8D8CD7}" type="datetimeFigureOut">
              <a:rPr lang="en-GB" smtClean="0"/>
              <a:t>26/09/2025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59A4B-6DC4-4DBD-AEBF-CFF2767585F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52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966A-E78F-A659-8BFE-2C735DE9E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FC1AC-6E54-CAFD-BFEF-D8B9715F0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77EF-5714-ECD5-9FDB-86F7C1BE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D6A5-8804-427A-B62D-D313B88B8F52}" type="datetime1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6EA15-838D-770C-3C15-F4730FA5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47D52-26E1-7C14-E887-A6778012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79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9D26-688B-9566-D614-0B87B1C0E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E8A1A-500D-565A-6F82-0D7B71875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06A2-A1AA-4EBA-14D2-A7A4C79C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20DE-87BF-4395-99E2-41FD138C772E}" type="datetime1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CB82D-7FE7-CE67-B30C-C076492E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7DE8A-D09B-1455-9A7E-8E74BD01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8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24061A-211B-4A6B-EA9C-BDE0E4E70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ECC08-4812-0A1A-B0A6-94DF4CB2F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E966C-E6FD-52EC-7194-2B9917CA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8B0-1E23-412B-BAB4-EA0BBE8828C9}" type="datetime1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A9094-1559-E368-44FA-E38F3FA7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9D2C5-3697-FF4A-6B6D-C9FC6BC1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17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7" y="908050"/>
            <a:ext cx="11320584" cy="12969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9617" y="2708277"/>
            <a:ext cx="5566507" cy="345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3693" y="2708277"/>
            <a:ext cx="5566508" cy="3457575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Espace réservé du numéro de diapositiv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415955" y="6337300"/>
            <a:ext cx="134424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492B2-7C4C-4008-8632-5E7C390F48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A2D3-DE9A-D8A2-C318-D587C8F2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2A7D-F4E0-F807-50E8-BD28A638D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57BA8-96A3-6FB1-C9EC-73D07FB0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78AA-FFA9-4D58-B9F6-FA343DC08340}" type="datetime1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6670-09D0-395D-6FA4-469A5868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E991F-A148-4F82-50E9-42CC44BB7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08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20E2A-F597-6CA7-724A-8127E253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B7490-8F40-A6D0-75C1-D10878BBE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01FBA-9C06-E7B6-EE57-89CABF30D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B1FF3-264C-4785-A1D1-5F6D145974C7}" type="datetime1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9EBF8-4CE9-6E30-1627-296CA0DD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2A031-DC02-5852-5A5C-2C429880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78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FCC58-4117-543A-1399-A46F1A18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960EF-5CC0-DBDF-A4B5-C9CB88728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1A774-F420-1B12-487D-72E7DCE27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72511-F835-7C0E-F65B-22B317BCA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066D-1EE0-490A-A8AB-1990AAE40A37}" type="datetime1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FC1FB-0FFA-E867-175B-6B0FD7D96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DC6C7-5A51-6A7A-C5AA-6113A2C6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79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D7370-FDB5-2763-9BCE-D257BCA1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59519-03A8-7AEB-1CF6-86999531C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05991-E0EE-4495-46C5-E995B86D6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5675C-78C4-BCB9-EBDF-FC3143E08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6B6EC-B987-8DC6-ED35-B823C9949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11CCEA-603B-F43D-D360-6FB488B42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3B3F-D957-49F0-A5C9-07E2BDAA9B13}" type="datetime1">
              <a:rPr lang="en-GB" smtClean="0"/>
              <a:t>26/09/2025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710E02-AF23-0386-AC36-C4D067D1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8E25D-3860-DE8F-091E-3D90DE82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08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2318-CCD1-4BE6-0247-6EF8131D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8D1517-2CA1-951D-2C8A-6B4D0EC7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3E5-0685-4FDD-86C4-6BE0369D9033}" type="datetime1">
              <a:rPr lang="en-GB" smtClean="0"/>
              <a:t>26/09/2025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7CDB7-A192-E1E7-266B-52609DCF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475D7-0A48-B48F-7BB3-2BF999BB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73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1D48B-85E7-AAEC-BF57-F69364E5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1EC6B-FB07-4208-9CDC-2C0D64CEB023}" type="datetime1">
              <a:rPr lang="en-GB" smtClean="0"/>
              <a:t>26/09/2025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886AB-4541-F87B-B35A-875CE6FD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07142-F7A9-BFF3-645B-70BD5D23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30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53A2-8E5C-4E85-3002-DD2365AA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9D7C-52F8-395B-226F-48CE59035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67C2E-9B3E-04FD-13B5-0C212F5A9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3FFF1-0EDD-66BD-87C8-217C3F40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9A8E8-D4C1-4086-A0E7-A12B28104C63}" type="datetime1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2FDF1-1EA7-6360-C4A0-A7EF9C0D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B18DE-11A9-8AE6-03AA-E0BEE7382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04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5177-B9D1-0E8C-5144-A1E4F58A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CB5A1-1E9C-02C9-8AE0-FC5F8CA31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ED196-44E3-B720-BAF9-C52E0548E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00F86-86EF-8B24-8679-8ECCB01A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FD094-EA3E-4F21-92C8-2A37173ECA04}" type="datetime1">
              <a:rPr lang="en-GB" smtClean="0"/>
              <a:t>26/09/2025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163A0-D077-0511-23B7-35E568C4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3A261-6E4A-5D57-42B4-DD3AA009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3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7A083-25D2-D861-FE82-21FE9660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E6477-03D0-3A0C-A6FE-D86CB2D57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F32A-453F-C680-520B-BB2E60651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F86846-3582-4E93-9DC2-85B79D9A7D5B}" type="datetime1">
              <a:rPr lang="en-GB" smtClean="0"/>
              <a:t>26/09/2025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CCDAE-BEF4-5776-D9A7-E4676FEA2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9B15C-DF72-463F-FC51-80CDF37FE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7B905B-60F4-490A-844E-DA38F7C5C78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4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10.png"/><Relationship Id="rId12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png"/><Relationship Id="rId11" Type="http://schemas.openxmlformats.org/officeDocument/2006/relationships/image" Target="../media/image27.png"/><Relationship Id="rId5" Type="http://schemas.openxmlformats.org/officeDocument/2006/relationships/image" Target="../media/image192.png"/><Relationship Id="rId1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180.png"/><Relationship Id="rId9" Type="http://schemas.openxmlformats.org/officeDocument/2006/relationships/image" Target="../media/image22.png"/><Relationship Id="rId1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jpe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35.png"/><Relationship Id="rId5" Type="http://schemas.openxmlformats.org/officeDocument/2006/relationships/image" Target="../media/image1.png"/><Relationship Id="rId10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12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12" Type="http://schemas.openxmlformats.org/officeDocument/2006/relationships/image" Target="../media/image1.png"/><Relationship Id="rId2" Type="http://schemas.openxmlformats.org/officeDocument/2006/relationships/image" Target="../media/image3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3" Type="http://schemas.openxmlformats.org/officeDocument/2006/relationships/image" Target="../media/image38.png"/><Relationship Id="rId21" Type="http://schemas.openxmlformats.org/officeDocument/2006/relationships/image" Target="../media/image70.png"/><Relationship Id="rId7" Type="http://schemas.openxmlformats.org/officeDocument/2006/relationships/image" Target="../media/image30.png"/><Relationship Id="rId12" Type="http://schemas.openxmlformats.org/officeDocument/2006/relationships/image" Target="../media/image62.png"/><Relationship Id="rId17" Type="http://schemas.openxmlformats.org/officeDocument/2006/relationships/image" Target="../media/image57.png"/><Relationship Id="rId2" Type="http://schemas.openxmlformats.org/officeDocument/2006/relationships/image" Target="../media/image3.jpeg"/><Relationship Id="rId16" Type="http://schemas.openxmlformats.org/officeDocument/2006/relationships/image" Target="../media/image1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61.png"/><Relationship Id="rId5" Type="http://schemas.openxmlformats.org/officeDocument/2006/relationships/image" Target="../media/image41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8.png"/><Relationship Id="rId4" Type="http://schemas.openxmlformats.org/officeDocument/2006/relationships/image" Target="../media/image2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9.png"/><Relationship Id="rId18" Type="http://schemas.openxmlformats.org/officeDocument/2006/relationships/image" Target="../media/image79.png"/><Relationship Id="rId3" Type="http://schemas.openxmlformats.org/officeDocument/2006/relationships/image" Target="../media/image58.tiff"/><Relationship Id="rId21" Type="http://schemas.openxmlformats.org/officeDocument/2006/relationships/image" Target="../media/image82.png"/><Relationship Id="rId7" Type="http://schemas.openxmlformats.org/officeDocument/2006/relationships/image" Target="../media/image74.png"/><Relationship Id="rId12" Type="http://schemas.openxmlformats.org/officeDocument/2006/relationships/image" Target="../media/image36.png"/><Relationship Id="rId17" Type="http://schemas.openxmlformats.org/officeDocument/2006/relationships/image" Target="../media/image78.png"/><Relationship Id="rId2" Type="http://schemas.openxmlformats.org/officeDocument/2006/relationships/image" Target="../media/image71.png"/><Relationship Id="rId16" Type="http://schemas.openxmlformats.org/officeDocument/2006/relationships/image" Target="../media/image1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30.png"/><Relationship Id="rId5" Type="http://schemas.openxmlformats.org/officeDocument/2006/relationships/image" Target="../media/image66.png"/><Relationship Id="rId15" Type="http://schemas.openxmlformats.org/officeDocument/2006/relationships/image" Target="../media/image61.png"/><Relationship Id="rId10" Type="http://schemas.openxmlformats.org/officeDocument/2006/relationships/image" Target="../media/image2.png"/><Relationship Id="rId19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8.tiff"/><Relationship Id="rId7" Type="http://schemas.openxmlformats.org/officeDocument/2006/relationships/image" Target="../media/image7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86.png"/><Relationship Id="rId5" Type="http://schemas.openxmlformats.org/officeDocument/2006/relationships/image" Target="../media/image66.png"/><Relationship Id="rId10" Type="http://schemas.openxmlformats.org/officeDocument/2006/relationships/image" Target="../media/image2.png"/><Relationship Id="rId4" Type="http://schemas.openxmlformats.org/officeDocument/2006/relationships/image" Target="../media/image85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image" Target="../media/image72.png"/><Relationship Id="rId12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6.png"/><Relationship Id="rId5" Type="http://schemas.openxmlformats.org/officeDocument/2006/relationships/image" Target="../media/image87.png"/><Relationship Id="rId15" Type="http://schemas.openxmlformats.org/officeDocument/2006/relationships/image" Target="../media/image77.png"/><Relationship Id="rId10" Type="http://schemas.openxmlformats.org/officeDocument/2006/relationships/image" Target="../media/image36.png"/><Relationship Id="rId4" Type="http://schemas.openxmlformats.org/officeDocument/2006/relationships/image" Target="../media/image58.tiff"/><Relationship Id="rId9" Type="http://schemas.openxmlformats.org/officeDocument/2006/relationships/image" Target="../media/image75.png"/><Relationship Id="rId1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8.png"/><Relationship Id="rId18" Type="http://schemas.openxmlformats.org/officeDocument/2006/relationships/image" Target="../media/image58.tiff"/><Relationship Id="rId26" Type="http://schemas.openxmlformats.org/officeDocument/2006/relationships/image" Target="../media/image108.png"/><Relationship Id="rId3" Type="http://schemas.openxmlformats.org/officeDocument/2006/relationships/image" Target="../media/image90.png"/><Relationship Id="rId21" Type="http://schemas.openxmlformats.org/officeDocument/2006/relationships/image" Target="../media/image105.png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07.png"/><Relationship Id="rId2" Type="http://schemas.openxmlformats.org/officeDocument/2006/relationships/image" Target="../media/image72.png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24" Type="http://schemas.openxmlformats.org/officeDocument/2006/relationships/image" Target="../media/image106.png"/><Relationship Id="rId5" Type="http://schemas.openxmlformats.org/officeDocument/2006/relationships/image" Target="../media/image66.png"/><Relationship Id="rId15" Type="http://schemas.openxmlformats.org/officeDocument/2006/relationships/image" Target="../media/image100.png"/><Relationship Id="rId23" Type="http://schemas.openxmlformats.org/officeDocument/2006/relationships/image" Target="../media/image2.png"/><Relationship Id="rId10" Type="http://schemas.openxmlformats.org/officeDocument/2006/relationships/image" Target="../media/image95.png"/><Relationship Id="rId19" Type="http://schemas.openxmlformats.org/officeDocument/2006/relationships/image" Target="../media/image103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2" Type="http://schemas.openxmlformats.org/officeDocument/2006/relationships/image" Target="../media/image8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2.png"/><Relationship Id="rId3" Type="http://schemas.openxmlformats.org/officeDocument/2006/relationships/image" Target="../media/image10.gif"/><Relationship Id="rId12" Type="http://schemas.openxmlformats.org/officeDocument/2006/relationships/image" Target="../media/image1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138.png"/><Relationship Id="rId5" Type="http://schemas.openxmlformats.org/officeDocument/2006/relationships/image" Target="../media/image12.gif"/><Relationship Id="rId10" Type="http://schemas.openxmlformats.org/officeDocument/2006/relationships/image" Target="../media/image58.tiff"/><Relationship Id="rId4" Type="http://schemas.openxmlformats.org/officeDocument/2006/relationships/image" Target="../media/image11.gif"/><Relationship Id="rId9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5.png"/><Relationship Id="rId7" Type="http://schemas.openxmlformats.org/officeDocument/2006/relationships/image" Target="../media/image143.png"/><Relationship Id="rId12" Type="http://schemas.openxmlformats.org/officeDocument/2006/relationships/image" Target="../media/image146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11" Type="http://schemas.openxmlformats.org/officeDocument/2006/relationships/image" Target="../media/image2.png"/><Relationship Id="rId5" Type="http://schemas.openxmlformats.org/officeDocument/2006/relationships/image" Target="../media/image142.png"/><Relationship Id="rId10" Type="http://schemas.openxmlformats.org/officeDocument/2006/relationships/image" Target="../media/image1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8.png"/><Relationship Id="rId7" Type="http://schemas.openxmlformats.org/officeDocument/2006/relationships/image" Target="../media/image3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35.png"/><Relationship Id="rId5" Type="http://schemas.openxmlformats.org/officeDocument/2006/relationships/image" Target="../media/image2.png"/><Relationship Id="rId10" Type="http://schemas.openxmlformats.org/officeDocument/2006/relationships/image" Target="../media/image152.png"/><Relationship Id="rId4" Type="http://schemas.openxmlformats.org/officeDocument/2006/relationships/image" Target="../media/image1.png"/><Relationship Id="rId9" Type="http://schemas.openxmlformats.org/officeDocument/2006/relationships/image" Target="../media/image1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40.png"/><Relationship Id="rId7" Type="http://schemas.openxmlformats.org/officeDocument/2006/relationships/image" Target="../media/image1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4.png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8.png"/><Relationship Id="rId7" Type="http://schemas.openxmlformats.org/officeDocument/2006/relationships/image" Target="../media/image141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59.pn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2.png"/><Relationship Id="rId7" Type="http://schemas.openxmlformats.org/officeDocument/2006/relationships/image" Target="../media/image166.png"/><Relationship Id="rId12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8.png"/><Relationship Id="rId10" Type="http://schemas.openxmlformats.org/officeDocument/2006/relationships/image" Target="../media/image169.png"/><Relationship Id="rId4" Type="http://schemas.openxmlformats.org/officeDocument/2006/relationships/image" Target="../media/image3.jpeg"/><Relationship Id="rId9" Type="http://schemas.openxmlformats.org/officeDocument/2006/relationships/image" Target="../media/image1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png"/><Relationship Id="rId5" Type="http://schemas.openxmlformats.org/officeDocument/2006/relationships/image" Target="../media/image164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3.png"/><Relationship Id="rId5" Type="http://schemas.openxmlformats.org/officeDocument/2006/relationships/image" Target="../media/image164.jpeg"/><Relationship Id="rId4" Type="http://schemas.openxmlformats.org/officeDocument/2006/relationships/image" Target="../media/image1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9.png"/><Relationship Id="rId7" Type="http://schemas.openxmlformats.org/officeDocument/2006/relationships/image" Target="../media/image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1.png"/><Relationship Id="rId5" Type="http://schemas.openxmlformats.org/officeDocument/2006/relationships/image" Target="../media/image180.emf"/><Relationship Id="rId4" Type="http://schemas.openxmlformats.org/officeDocument/2006/relationships/oleObject" Target="../embeddings/oleObject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75.png"/><Relationship Id="rId5" Type="http://schemas.openxmlformats.org/officeDocument/2006/relationships/image" Target="../media/image41.png"/><Relationship Id="rId10" Type="http://schemas.openxmlformats.org/officeDocument/2006/relationships/image" Target="../media/image74.png"/><Relationship Id="rId4" Type="http://schemas.openxmlformats.org/officeDocument/2006/relationships/image" Target="../media/image3.jpe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wmf"/><Relationship Id="rId11" Type="http://schemas.openxmlformats.org/officeDocument/2006/relationships/image" Target="../media/image5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C6B3E9-D23B-BC57-1E17-4F89BB2B3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116" y="412149"/>
            <a:ext cx="9762478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  <a:latin typeface="Franklin Gothic Demi" panose="020B0703020102020204" pitchFamily="34" charset="0"/>
              </a:rPr>
              <a:t>Advanced biomedical imaging methods and instrumentation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9F43F29-1E59-128F-6356-6AE3209DB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3100" dirty="0">
                <a:latin typeface="Franklin Gothic Demi" panose="020B0703020102020204" pitchFamily="34" charset="0"/>
              </a:rPr>
              <a:t>Lecture 5 </a:t>
            </a:r>
          </a:p>
          <a:p>
            <a:r>
              <a:rPr lang="en-GB" sz="3100" dirty="0">
                <a:latin typeface="Franklin Gothic Demi" panose="020B0703020102020204" pitchFamily="34" charset="0"/>
              </a:rPr>
              <a:t>Principles of image encoding</a:t>
            </a:r>
          </a:p>
          <a:p>
            <a:endParaRPr lang="en-GB" dirty="0">
              <a:latin typeface="Franklin Gothic Demi" panose="020B0703020102020204" pitchFamily="34" charset="0"/>
            </a:endParaRPr>
          </a:p>
          <a:p>
            <a:r>
              <a:rPr lang="en-GB" dirty="0"/>
              <a:t>Antoine Lutti</a:t>
            </a:r>
          </a:p>
          <a:p>
            <a:r>
              <a:rPr lang="en-GB" dirty="0"/>
              <a:t>Laboratory for Neuroimaging Research, Lausanne University Hospital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5341F6-1038-CB88-2899-DFF9D3AF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BE2555-26E5-88BE-7307-2FCCAFB01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8" name="Picture 4" descr="Géosciences et environnement UNIL">
            <a:extLst>
              <a:ext uri="{FF2B5EF4-FFF2-40B4-BE49-F238E27FC236}">
                <a16:creationId xmlns:a16="http://schemas.microsoft.com/office/drawing/2014/main" id="{4E297CA4-994D-8BB2-2DC0-51716A91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7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EDAEC-76B6-818B-D80A-CC92496E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2A7BD7EB-0DF9-1BD9-5138-9842AEF2B58A}"/>
              </a:ext>
            </a:extLst>
          </p:cNvPr>
          <p:cNvSpPr txBox="1">
            <a:spLocks/>
          </p:cNvSpPr>
          <p:nvPr/>
        </p:nvSpPr>
        <p:spPr>
          <a:xfrm>
            <a:off x="990600" y="17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Principles of image formation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4" name="Image 345" descr="brain.jpg">
            <a:extLst>
              <a:ext uri="{FF2B5EF4-FFF2-40B4-BE49-F238E27FC236}">
                <a16:creationId xmlns:a16="http://schemas.microsoft.com/office/drawing/2014/main" id="{2DF7229F-0F9F-27BD-580E-5BB20A6C34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194" y="3620982"/>
            <a:ext cx="2493111" cy="2190597"/>
          </a:xfrm>
          <a:prstGeom prst="rect">
            <a:avLst/>
          </a:prstGeom>
        </p:spPr>
      </p:pic>
      <p:sp>
        <p:nvSpPr>
          <p:cNvPr id="43" name="Line 11">
            <a:extLst>
              <a:ext uri="{FF2B5EF4-FFF2-40B4-BE49-F238E27FC236}">
                <a16:creationId xmlns:a16="http://schemas.microsoft.com/office/drawing/2014/main" id="{9E1E2BD9-6415-48DA-E556-E71A9E575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86" y="5581152"/>
            <a:ext cx="34788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44" name="Text Box 20">
            <a:extLst>
              <a:ext uri="{FF2B5EF4-FFF2-40B4-BE49-F238E27FC236}">
                <a16:creationId xmlns:a16="http://schemas.microsoft.com/office/drawing/2014/main" id="{3EC321BE-851B-79AA-476D-08C1D6D46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018" y="5718435"/>
            <a:ext cx="30040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>
                <a:latin typeface="Times New Roman" pitchFamily="18" charset="0"/>
              </a:rPr>
              <a:t>x</a:t>
            </a:r>
            <a:endParaRPr lang="de-DE" dirty="0">
              <a:latin typeface="Times New Roman" pitchFamily="18" charset="0"/>
            </a:endParaRPr>
          </a:p>
        </p:txBody>
      </p:sp>
      <p:sp>
        <p:nvSpPr>
          <p:cNvPr id="45" name="Line 47">
            <a:extLst>
              <a:ext uri="{FF2B5EF4-FFF2-40B4-BE49-F238E27FC236}">
                <a16:creationId xmlns:a16="http://schemas.microsoft.com/office/drawing/2014/main" id="{B53F9C45-6938-0000-B379-314CB994B3FB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650959" y="4608807"/>
            <a:ext cx="1944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C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E3B7E4-D167-B9C3-02C8-C54D145031FC}"/>
              </a:ext>
            </a:extLst>
          </p:cNvPr>
          <p:cNvGrpSpPr/>
          <p:nvPr/>
        </p:nvGrpSpPr>
        <p:grpSpPr>
          <a:xfrm>
            <a:off x="397900" y="3419752"/>
            <a:ext cx="3385177" cy="1969954"/>
            <a:chOff x="6401122" y="4254639"/>
            <a:chExt cx="3385177" cy="1969954"/>
          </a:xfrm>
        </p:grpSpPr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F349C44D-A8BA-5DF4-F2DA-FF9B7AD213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61592" y="5283719"/>
              <a:ext cx="0" cy="9408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27225390-31B9-4239-AC26-D10064B464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19332" y="5092604"/>
              <a:ext cx="0" cy="11319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1D840D8D-C6A1-2774-46D9-E3FDE053B7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78979" y="4901490"/>
              <a:ext cx="0" cy="132310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E5CB1BE4-4823-67A1-9925-E68D475DB6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34812" y="4725076"/>
              <a:ext cx="0" cy="14995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1DE83E17-58CE-830C-BA2E-EAC512B508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92551" y="4511909"/>
              <a:ext cx="0" cy="17126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30A4D925-1E9F-A4D0-E227-454DD3BAC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50291" y="4357547"/>
              <a:ext cx="0" cy="18670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78216448-0580-4ECF-4C0E-83C0BC1FD5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01122" y="4254639"/>
              <a:ext cx="2866596" cy="1198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2" name="Text Box 36">
              <a:extLst>
                <a:ext uri="{FF2B5EF4-FFF2-40B4-BE49-F238E27FC236}">
                  <a16:creationId xmlns:a16="http://schemas.microsoft.com/office/drawing/2014/main" id="{15AAD29C-2B5E-FF98-E48B-FB4BA6BC56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4365" y="4733166"/>
              <a:ext cx="5319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 err="1">
                  <a:solidFill>
                    <a:srgbClr val="FF0000"/>
                  </a:solidFill>
                  <a:latin typeface="+mj-lt"/>
                </a:rPr>
                <a:t>G</a:t>
              </a:r>
              <a:r>
                <a:rPr lang="en-GB" b="1" baseline="-25000" dirty="0" err="1">
                  <a:solidFill>
                    <a:srgbClr val="FF0000"/>
                  </a:solidFill>
                  <a:latin typeface="+mj-lt"/>
                </a:rPr>
                <a:t>x</a:t>
              </a:r>
              <a:endParaRPr lang="en-GB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Line 37">
              <a:extLst>
                <a:ext uri="{FF2B5EF4-FFF2-40B4-BE49-F238E27FC236}">
                  <a16:creationId xmlns:a16="http://schemas.microsoft.com/office/drawing/2014/main" id="{492BF892-EB3F-1B8D-9DF5-F5353CE57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4366" y="4588703"/>
              <a:ext cx="530469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fr-CH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CFD1004-DEA6-EABB-2E65-12907009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52"/>
          <a:stretch/>
        </p:blipFill>
        <p:spPr>
          <a:xfrm>
            <a:off x="4918948" y="3486875"/>
            <a:ext cx="2880000" cy="2094274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3719240A-263E-C115-16B4-F93AAE8EBECF}"/>
              </a:ext>
            </a:extLst>
          </p:cNvPr>
          <p:cNvSpPr/>
          <p:nvPr/>
        </p:nvSpPr>
        <p:spPr>
          <a:xfrm>
            <a:off x="4124746" y="4353340"/>
            <a:ext cx="530469" cy="36293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D79D9C-4ACD-E1E6-192E-4AF04133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52"/>
          <a:stretch/>
        </p:blipFill>
        <p:spPr>
          <a:xfrm>
            <a:off x="9007237" y="3490190"/>
            <a:ext cx="2880000" cy="2094274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60E98D96-4569-6078-84FB-A46E279A84DC}"/>
              </a:ext>
            </a:extLst>
          </p:cNvPr>
          <p:cNvSpPr/>
          <p:nvPr/>
        </p:nvSpPr>
        <p:spPr>
          <a:xfrm>
            <a:off x="8063950" y="4356655"/>
            <a:ext cx="530469" cy="36293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E1B1DFC-FC07-5C40-4FBB-DC8E4D3EA95F}"/>
                  </a:ext>
                </a:extLst>
              </p:cNvPr>
              <p:cNvSpPr txBox="1"/>
              <p:nvPr/>
            </p:nvSpPr>
            <p:spPr>
              <a:xfrm>
                <a:off x="5026715" y="5626913"/>
                <a:ext cx="73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E1B1DFC-FC07-5C40-4FBB-DC8E4D3EA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715" y="5626913"/>
                <a:ext cx="73278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9923BDE-9EBE-A57C-6530-2F3A17EDBCCD}"/>
                  </a:ext>
                </a:extLst>
              </p:cNvPr>
              <p:cNvSpPr txBox="1"/>
              <p:nvPr/>
            </p:nvSpPr>
            <p:spPr>
              <a:xfrm>
                <a:off x="7057608" y="5620289"/>
                <a:ext cx="73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9923BDE-9EBE-A57C-6530-2F3A17EDB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608" y="5620289"/>
                <a:ext cx="7327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80E7CA-6BB9-B610-FCD5-F1B1654FC56E}"/>
                  </a:ext>
                </a:extLst>
              </p:cNvPr>
              <p:cNvSpPr txBox="1"/>
              <p:nvPr/>
            </p:nvSpPr>
            <p:spPr>
              <a:xfrm>
                <a:off x="9105062" y="5630228"/>
                <a:ext cx="73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80E7CA-6BB9-B610-FCD5-F1B1654FC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062" y="5630228"/>
                <a:ext cx="73278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57854D-C456-BA77-863C-290AD94BB00D}"/>
                  </a:ext>
                </a:extLst>
              </p:cNvPr>
              <p:cNvSpPr txBox="1"/>
              <p:nvPr/>
            </p:nvSpPr>
            <p:spPr>
              <a:xfrm>
                <a:off x="11135955" y="5623604"/>
                <a:ext cx="73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57854D-C456-BA77-863C-290AD94BB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5955" y="5623604"/>
                <a:ext cx="7327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E55C36-263B-E4C2-1920-57379DFF4A99}"/>
                  </a:ext>
                </a:extLst>
              </p:cNvPr>
              <p:cNvSpPr txBox="1"/>
              <p:nvPr/>
            </p:nvSpPr>
            <p:spPr>
              <a:xfrm>
                <a:off x="9675421" y="2850428"/>
                <a:ext cx="15436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/(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E55C36-263B-E4C2-1920-57379DFF4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421" y="2850428"/>
                <a:ext cx="1543632" cy="369332"/>
              </a:xfrm>
              <a:prstGeom prst="rect">
                <a:avLst/>
              </a:prstGeom>
              <a:blipFill>
                <a:blip r:embed="rId8"/>
                <a:stretch>
                  <a:fillRect r="-395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73087-2F6C-B777-9E3C-49C0CACE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10</a:t>
            </a:fld>
            <a:endParaRPr lang="en-GB"/>
          </a:p>
        </p:txBody>
      </p:sp>
      <p:sp>
        <p:nvSpPr>
          <p:cNvPr id="10" name="ZoneTexte 112">
            <a:extLst>
              <a:ext uri="{FF2B5EF4-FFF2-40B4-BE49-F238E27FC236}">
                <a16:creationId xmlns:a16="http://schemas.microsoft.com/office/drawing/2014/main" id="{E0A7616F-FCE1-E672-5F81-7ECAC6592F4D}"/>
              </a:ext>
            </a:extLst>
          </p:cNvPr>
          <p:cNvSpPr txBox="1"/>
          <p:nvPr/>
        </p:nvSpPr>
        <p:spPr>
          <a:xfrm>
            <a:off x="2017650" y="1444449"/>
            <a:ext cx="823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Image formation </a:t>
            </a:r>
            <a:r>
              <a:rPr lang="fr-CH" sz="2400" b="1" dirty="0" err="1"/>
              <a:t>requires</a:t>
            </a:r>
            <a:r>
              <a:rPr lang="fr-CH" sz="2400" b="1" dirty="0"/>
              <a:t> </a:t>
            </a:r>
            <a:r>
              <a:rPr lang="fr-CH" sz="2400" b="1" i="1" dirty="0"/>
              <a:t>gradients</a:t>
            </a:r>
            <a:r>
              <a:rPr lang="fr-CH" sz="2400" b="1" dirty="0"/>
              <a:t> of </a:t>
            </a:r>
            <a:r>
              <a:rPr lang="fr-CH" sz="2400" b="1" dirty="0" err="1"/>
              <a:t>magnetic</a:t>
            </a:r>
            <a:r>
              <a:rPr lang="fr-CH" sz="2400" b="1" dirty="0"/>
              <a:t> </a:t>
            </a:r>
            <a:r>
              <a:rPr lang="fr-CH" sz="2400" b="1" dirty="0" err="1"/>
              <a:t>field</a:t>
            </a:r>
            <a:r>
              <a:rPr lang="fr-CH" sz="2400" b="1" dirty="0"/>
              <a:t> (</a:t>
            </a:r>
            <a:r>
              <a:rPr lang="fr-CH" sz="2400" b="1" i="1" dirty="0"/>
              <a:t>G</a:t>
            </a:r>
            <a:r>
              <a:rPr lang="fr-CH" sz="2400" b="1" dirty="0"/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3F438F-C1DF-C83E-EED9-EF0671CEE687}"/>
                  </a:ext>
                </a:extLst>
              </p:cNvPr>
              <p:cNvSpPr txBox="1"/>
              <p:nvPr/>
            </p:nvSpPr>
            <p:spPr>
              <a:xfrm>
                <a:off x="530925" y="2850428"/>
                <a:ext cx="25456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CH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3F438F-C1DF-C83E-EED9-EF0671CEE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25" y="2850428"/>
                <a:ext cx="254564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08F4C42-646C-CD89-5278-4CF86FD36E82}"/>
              </a:ext>
            </a:extLst>
          </p:cNvPr>
          <p:cNvSpPr txBox="1"/>
          <p:nvPr/>
        </p:nvSpPr>
        <p:spPr>
          <a:xfrm>
            <a:off x="676699" y="2335326"/>
            <a:ext cx="2421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Magnetic field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5510BD-E6B2-DB5C-597B-73E52A52280B}"/>
                  </a:ext>
                </a:extLst>
              </p:cNvPr>
              <p:cNvSpPr txBox="1"/>
              <p:nvPr/>
            </p:nvSpPr>
            <p:spPr>
              <a:xfrm>
                <a:off x="5096290" y="2863682"/>
                <a:ext cx="25456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l-GR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m:t>γ</m:t>
                      </m:r>
                      <m:r>
                        <a:rPr lang="fr-CH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CH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5510BD-E6B2-DB5C-597B-73E52A52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290" y="2863682"/>
                <a:ext cx="2545648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62FEA4B2-65D3-E70C-2CA7-BD40BDE7AE43}"/>
              </a:ext>
            </a:extLst>
          </p:cNvPr>
          <p:cNvSpPr txBox="1"/>
          <p:nvPr/>
        </p:nvSpPr>
        <p:spPr>
          <a:xfrm>
            <a:off x="5185740" y="2341950"/>
            <a:ext cx="2421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Larmor frequency</a:t>
            </a:r>
            <a:endParaRPr lang="en-GB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1ED3A8-1626-37F1-E3ED-B51E563C3C91}"/>
              </a:ext>
            </a:extLst>
          </p:cNvPr>
          <p:cNvSpPr txBox="1"/>
          <p:nvPr/>
        </p:nvSpPr>
        <p:spPr>
          <a:xfrm>
            <a:off x="9254147" y="2335326"/>
            <a:ext cx="2421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Image</a:t>
            </a:r>
            <a:endParaRPr lang="en-GB" sz="20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7E3913-4D7C-C600-54E5-04AC708B3A56}"/>
              </a:ext>
            </a:extLst>
          </p:cNvPr>
          <p:cNvCxnSpPr>
            <a:cxnSpLocks/>
          </p:cNvCxnSpPr>
          <p:nvPr/>
        </p:nvCxnSpPr>
        <p:spPr>
          <a:xfrm flipV="1">
            <a:off x="8984973" y="3233014"/>
            <a:ext cx="0" cy="234813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181">
                <a:extLst>
                  <a:ext uri="{FF2B5EF4-FFF2-40B4-BE49-F238E27FC236}">
                    <a16:creationId xmlns:a16="http://schemas.microsoft.com/office/drawing/2014/main" id="{788757E3-58D1-61AA-4EE6-97A5DA055CEE}"/>
                  </a:ext>
                </a:extLst>
              </p:cNvPr>
              <p:cNvSpPr txBox="1"/>
              <p:nvPr/>
            </p:nvSpPr>
            <p:spPr>
              <a:xfrm>
                <a:off x="8205878" y="3025466"/>
                <a:ext cx="905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CH" b="1" dirty="0"/>
              </a:p>
            </p:txBody>
          </p:sp>
        </mc:Choice>
        <mc:Fallback xmlns="">
          <p:sp>
            <p:nvSpPr>
              <p:cNvPr id="39" name="ZoneTexte 181">
                <a:extLst>
                  <a:ext uri="{FF2B5EF4-FFF2-40B4-BE49-F238E27FC236}">
                    <a16:creationId xmlns:a16="http://schemas.microsoft.com/office/drawing/2014/main" id="{788757E3-58D1-61AA-4EE6-97A5DA055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878" y="3025466"/>
                <a:ext cx="905602" cy="369332"/>
              </a:xfrm>
              <a:prstGeom prst="rect">
                <a:avLst/>
              </a:prstGeom>
              <a:blipFill>
                <a:blip r:embed="rId11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181">
                <a:extLst>
                  <a:ext uri="{FF2B5EF4-FFF2-40B4-BE49-F238E27FC236}">
                    <a16:creationId xmlns:a16="http://schemas.microsoft.com/office/drawing/2014/main" id="{D92843C6-90D9-913B-BEF1-01779793E419}"/>
                  </a:ext>
                </a:extLst>
              </p:cNvPr>
              <p:cNvSpPr txBox="1"/>
              <p:nvPr/>
            </p:nvSpPr>
            <p:spPr>
              <a:xfrm>
                <a:off x="7843691" y="6104298"/>
                <a:ext cx="34788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CH" dirty="0"/>
                  <a:t> ≡ distribution of signal </a:t>
                </a:r>
                <a:r>
                  <a:rPr lang="fr-CH" dirty="0" err="1"/>
                  <a:t>intensities</a:t>
                </a:r>
                <a:r>
                  <a:rPr lang="fr-CH" dirty="0"/>
                  <a:t> </a:t>
                </a:r>
                <a:r>
                  <a:rPr lang="fr-CH" dirty="0" err="1"/>
                  <a:t>across</a:t>
                </a:r>
                <a:r>
                  <a:rPr lang="fr-CH" dirty="0"/>
                  <a:t> the image</a:t>
                </a:r>
              </a:p>
            </p:txBody>
          </p:sp>
        </mc:Choice>
        <mc:Fallback xmlns="">
          <p:sp>
            <p:nvSpPr>
              <p:cNvPr id="40" name="ZoneTexte 181">
                <a:extLst>
                  <a:ext uri="{FF2B5EF4-FFF2-40B4-BE49-F238E27FC236}">
                    <a16:creationId xmlns:a16="http://schemas.microsoft.com/office/drawing/2014/main" id="{D92843C6-90D9-913B-BEF1-01779793E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691" y="6104298"/>
                <a:ext cx="3478823" cy="646331"/>
              </a:xfrm>
              <a:prstGeom prst="rect">
                <a:avLst/>
              </a:prstGeom>
              <a:blipFill>
                <a:blip r:embed="rId12"/>
                <a:stretch>
                  <a:fillRect t="-3774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626416-146B-0091-E47C-E480C5CB3A85}"/>
              </a:ext>
            </a:extLst>
          </p:cNvPr>
          <p:cNvCxnSpPr>
            <a:cxnSpLocks/>
          </p:cNvCxnSpPr>
          <p:nvPr/>
        </p:nvCxnSpPr>
        <p:spPr>
          <a:xfrm>
            <a:off x="8989704" y="5561271"/>
            <a:ext cx="3096279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B8484B-7E1E-7B9D-A3A5-80B5C1B2AA3E}"/>
                  </a:ext>
                </a:extLst>
              </p:cNvPr>
              <p:cNvSpPr txBox="1"/>
              <p:nvPr/>
            </p:nvSpPr>
            <p:spPr>
              <a:xfrm>
                <a:off x="11783841" y="5601225"/>
                <a:ext cx="5093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DB8484B-7E1E-7B9D-A3A5-80B5C1B2A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841" y="5601225"/>
                <a:ext cx="50934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extLst>
              <a:ext uri="{FF2B5EF4-FFF2-40B4-BE49-F238E27FC236}">
                <a16:creationId xmlns:a16="http://schemas.microsoft.com/office/drawing/2014/main" id="{6A956064-67FA-8C1F-5097-0EBF48F497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49" name="Picture 4" descr="Géosciences et environnement UNIL">
            <a:extLst>
              <a:ext uri="{FF2B5EF4-FFF2-40B4-BE49-F238E27FC236}">
                <a16:creationId xmlns:a16="http://schemas.microsoft.com/office/drawing/2014/main" id="{834963B3-077C-2363-A05F-A316904D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345" descr="brain.jpg">
            <a:extLst>
              <a:ext uri="{FF2B5EF4-FFF2-40B4-BE49-F238E27FC236}">
                <a16:creationId xmlns:a16="http://schemas.microsoft.com/office/drawing/2014/main" id="{7D401F5E-1016-66FF-DD31-837EA72A81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4768" y="4283912"/>
            <a:ext cx="2592288" cy="2277743"/>
          </a:xfrm>
          <a:prstGeom prst="rect">
            <a:avLst/>
          </a:prstGeom>
        </p:spPr>
      </p:pic>
      <p:pic>
        <p:nvPicPr>
          <p:cNvPr id="3" name="Image 4" descr="Singer2.jpg">
            <a:extLst>
              <a:ext uri="{FF2B5EF4-FFF2-40B4-BE49-F238E27FC236}">
                <a16:creationId xmlns:a16="http://schemas.microsoft.com/office/drawing/2014/main" id="{4D524CAF-258A-4023-FD27-480E606FF6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714" r="11206" b="10053"/>
          <a:stretch>
            <a:fillRect/>
          </a:stretch>
        </p:blipFill>
        <p:spPr>
          <a:xfrm>
            <a:off x="2389654" y="2347451"/>
            <a:ext cx="1144920" cy="1507871"/>
          </a:xfrm>
          <a:prstGeom prst="rect">
            <a:avLst/>
          </a:prstGeom>
        </p:spPr>
      </p:pic>
      <p:pic>
        <p:nvPicPr>
          <p:cNvPr id="4" name="Image 5" descr="Singer2.jpg">
            <a:extLst>
              <a:ext uri="{FF2B5EF4-FFF2-40B4-BE49-F238E27FC236}">
                <a16:creationId xmlns:a16="http://schemas.microsoft.com/office/drawing/2014/main" id="{54DC3205-7156-4F8A-13D7-93BDB10B2D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714" r="11206" b="10053"/>
          <a:stretch>
            <a:fillRect/>
          </a:stretch>
        </p:blipFill>
        <p:spPr>
          <a:xfrm>
            <a:off x="3685798" y="2347451"/>
            <a:ext cx="1144920" cy="1507871"/>
          </a:xfrm>
          <a:prstGeom prst="rect">
            <a:avLst/>
          </a:prstGeom>
        </p:spPr>
      </p:pic>
      <p:pic>
        <p:nvPicPr>
          <p:cNvPr id="5" name="Image 6" descr="Singer2.jpg">
            <a:extLst>
              <a:ext uri="{FF2B5EF4-FFF2-40B4-BE49-F238E27FC236}">
                <a16:creationId xmlns:a16="http://schemas.microsoft.com/office/drawing/2014/main" id="{63746BEC-A4F2-691B-D598-4D91629730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714" r="11206" b="10053"/>
          <a:stretch>
            <a:fillRect/>
          </a:stretch>
        </p:blipFill>
        <p:spPr>
          <a:xfrm>
            <a:off x="4981942" y="2347451"/>
            <a:ext cx="1144920" cy="1507871"/>
          </a:xfrm>
          <a:prstGeom prst="rect">
            <a:avLst/>
          </a:prstGeom>
        </p:spPr>
      </p:pic>
      <p:pic>
        <p:nvPicPr>
          <p:cNvPr id="6" name="Image 7" descr="Singer2.jpg">
            <a:extLst>
              <a:ext uri="{FF2B5EF4-FFF2-40B4-BE49-F238E27FC236}">
                <a16:creationId xmlns:a16="http://schemas.microsoft.com/office/drawing/2014/main" id="{84C8EC2E-CEF8-16B5-5085-1B55DA2F9C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714" r="11206" b="10053"/>
          <a:stretch>
            <a:fillRect/>
          </a:stretch>
        </p:blipFill>
        <p:spPr>
          <a:xfrm>
            <a:off x="6278086" y="2347451"/>
            <a:ext cx="1144920" cy="1507871"/>
          </a:xfrm>
          <a:prstGeom prst="rect">
            <a:avLst/>
          </a:prstGeom>
        </p:spPr>
      </p:pic>
      <p:cxnSp>
        <p:nvCxnSpPr>
          <p:cNvPr id="7" name="Connecteur droit avec flèche 9">
            <a:extLst>
              <a:ext uri="{FF2B5EF4-FFF2-40B4-BE49-F238E27FC236}">
                <a16:creationId xmlns:a16="http://schemas.microsoft.com/office/drawing/2014/main" id="{22F7DA7D-1742-64B1-9194-A7BB3D8D8406}"/>
              </a:ext>
            </a:extLst>
          </p:cNvPr>
          <p:cNvCxnSpPr/>
          <p:nvPr/>
        </p:nvCxnSpPr>
        <p:spPr>
          <a:xfrm>
            <a:off x="2317646" y="3856826"/>
            <a:ext cx="54726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10">
            <a:extLst>
              <a:ext uri="{FF2B5EF4-FFF2-40B4-BE49-F238E27FC236}">
                <a16:creationId xmlns:a16="http://schemas.microsoft.com/office/drawing/2014/main" id="{C3ED3758-F6F1-CDD2-E2C6-7DC340EF7F76}"/>
              </a:ext>
            </a:extLst>
          </p:cNvPr>
          <p:cNvSpPr txBox="1"/>
          <p:nvPr/>
        </p:nvSpPr>
        <p:spPr>
          <a:xfrm>
            <a:off x="7646238" y="385682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x</a:t>
            </a:r>
          </a:p>
        </p:txBody>
      </p:sp>
      <p:sp>
        <p:nvSpPr>
          <p:cNvPr id="9" name="ZoneTexte 35">
            <a:extLst>
              <a:ext uri="{FF2B5EF4-FFF2-40B4-BE49-F238E27FC236}">
                <a16:creationId xmlns:a16="http://schemas.microsoft.com/office/drawing/2014/main" id="{2B3A3BFF-66D8-765C-1ED8-FA056EB05DAE}"/>
              </a:ext>
            </a:extLst>
          </p:cNvPr>
          <p:cNvSpPr txBox="1"/>
          <p:nvPr/>
        </p:nvSpPr>
        <p:spPr>
          <a:xfrm rot="16200000">
            <a:off x="-2403157" y="4037666"/>
            <a:ext cx="5083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http://fr.depositphotos.com/4901723/stock-illustration-Opera-singer.html</a:t>
            </a:r>
          </a:p>
        </p:txBody>
      </p:sp>
      <p:sp>
        <p:nvSpPr>
          <p:cNvPr id="10" name="ZoneTexte 26">
            <a:extLst>
              <a:ext uri="{FF2B5EF4-FFF2-40B4-BE49-F238E27FC236}">
                <a16:creationId xmlns:a16="http://schemas.microsoft.com/office/drawing/2014/main" id="{82C2991F-A74C-6418-B2FF-1338C789C554}"/>
              </a:ext>
            </a:extLst>
          </p:cNvPr>
          <p:cNvSpPr txBox="1"/>
          <p:nvPr/>
        </p:nvSpPr>
        <p:spPr>
          <a:xfrm>
            <a:off x="4261862" y="1604253"/>
            <a:ext cx="128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B=B</a:t>
            </a:r>
            <a:r>
              <a:rPr lang="fr-CH" sz="2400" b="1" baseline="-25000" dirty="0"/>
              <a:t>0</a:t>
            </a:r>
          </a:p>
        </p:txBody>
      </p:sp>
      <p:cxnSp>
        <p:nvCxnSpPr>
          <p:cNvPr id="11" name="Connecteur droit avec flèche 30">
            <a:extLst>
              <a:ext uri="{FF2B5EF4-FFF2-40B4-BE49-F238E27FC236}">
                <a16:creationId xmlns:a16="http://schemas.microsoft.com/office/drawing/2014/main" id="{52E8EF07-3BAE-798F-B068-0FA2D63A360C}"/>
              </a:ext>
            </a:extLst>
          </p:cNvPr>
          <p:cNvCxnSpPr/>
          <p:nvPr/>
        </p:nvCxnSpPr>
        <p:spPr>
          <a:xfrm flipV="1">
            <a:off x="3389208" y="4556336"/>
            <a:ext cx="424" cy="8514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31">
            <a:extLst>
              <a:ext uri="{FF2B5EF4-FFF2-40B4-BE49-F238E27FC236}">
                <a16:creationId xmlns:a16="http://schemas.microsoft.com/office/drawing/2014/main" id="{4B91026C-3E3C-8B9D-E718-D0A829A28CB4}"/>
              </a:ext>
            </a:extLst>
          </p:cNvPr>
          <p:cNvCxnSpPr/>
          <p:nvPr/>
        </p:nvCxnSpPr>
        <p:spPr>
          <a:xfrm>
            <a:off x="3387324" y="5397838"/>
            <a:ext cx="3674716" cy="24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32">
            <a:extLst>
              <a:ext uri="{FF2B5EF4-FFF2-40B4-BE49-F238E27FC236}">
                <a16:creationId xmlns:a16="http://schemas.microsoft.com/office/drawing/2014/main" id="{5262CE88-F0B9-38A0-3DBE-2C9F02F96967}"/>
              </a:ext>
            </a:extLst>
          </p:cNvPr>
          <p:cNvCxnSpPr/>
          <p:nvPr/>
        </p:nvCxnSpPr>
        <p:spPr>
          <a:xfrm>
            <a:off x="3389632" y="5400769"/>
            <a:ext cx="756704" cy="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43">
            <a:extLst>
              <a:ext uri="{FF2B5EF4-FFF2-40B4-BE49-F238E27FC236}">
                <a16:creationId xmlns:a16="http://schemas.microsoft.com/office/drawing/2014/main" id="{9FBC1BEC-47D4-810E-547C-FD638A70E869}"/>
              </a:ext>
            </a:extLst>
          </p:cNvPr>
          <p:cNvSpPr txBox="1"/>
          <p:nvPr/>
        </p:nvSpPr>
        <p:spPr>
          <a:xfrm>
            <a:off x="3029592" y="4300800"/>
            <a:ext cx="423914" cy="543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z</a:t>
            </a:r>
          </a:p>
        </p:txBody>
      </p:sp>
      <p:cxnSp>
        <p:nvCxnSpPr>
          <p:cNvPr id="15" name="Connecteur droit avec flèche 45">
            <a:extLst>
              <a:ext uri="{FF2B5EF4-FFF2-40B4-BE49-F238E27FC236}">
                <a16:creationId xmlns:a16="http://schemas.microsoft.com/office/drawing/2014/main" id="{3CE1765F-3FAD-0C7A-1379-F6C8994767F3}"/>
              </a:ext>
            </a:extLst>
          </p:cNvPr>
          <p:cNvCxnSpPr/>
          <p:nvPr/>
        </p:nvCxnSpPr>
        <p:spPr>
          <a:xfrm flipH="1">
            <a:off x="2957584" y="5415664"/>
            <a:ext cx="430370" cy="471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46">
            <a:extLst>
              <a:ext uri="{FF2B5EF4-FFF2-40B4-BE49-F238E27FC236}">
                <a16:creationId xmlns:a16="http://schemas.microsoft.com/office/drawing/2014/main" id="{00D2A472-1592-8C8C-FFE4-C1F2940A0CAA}"/>
              </a:ext>
            </a:extLst>
          </p:cNvPr>
          <p:cNvSpPr txBox="1"/>
          <p:nvPr/>
        </p:nvSpPr>
        <p:spPr>
          <a:xfrm>
            <a:off x="2605678" y="5780472"/>
            <a:ext cx="42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y</a:t>
            </a:r>
          </a:p>
        </p:txBody>
      </p:sp>
      <p:sp>
        <p:nvSpPr>
          <p:cNvPr id="17" name="ZoneTexte 47">
            <a:extLst>
              <a:ext uri="{FF2B5EF4-FFF2-40B4-BE49-F238E27FC236}">
                <a16:creationId xmlns:a16="http://schemas.microsoft.com/office/drawing/2014/main" id="{D851FFAD-92C2-0F0C-61B3-78DD137F6ACB}"/>
              </a:ext>
            </a:extLst>
          </p:cNvPr>
          <p:cNvSpPr txBox="1"/>
          <p:nvPr/>
        </p:nvSpPr>
        <p:spPr>
          <a:xfrm>
            <a:off x="6854150" y="5413416"/>
            <a:ext cx="42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x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3F839E67-67A9-4DB0-A4A4-100CCBB5058A}"/>
              </a:ext>
            </a:extLst>
          </p:cNvPr>
          <p:cNvSpPr/>
          <p:nvPr/>
        </p:nvSpPr>
        <p:spPr>
          <a:xfrm rot="4416070">
            <a:off x="3814346" y="5108506"/>
            <a:ext cx="535284" cy="535284"/>
          </a:xfrm>
          <a:prstGeom prst="arc">
            <a:avLst/>
          </a:prstGeom>
          <a:ln w="508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ZoneTexte 53">
            <a:extLst>
              <a:ext uri="{FF2B5EF4-FFF2-40B4-BE49-F238E27FC236}">
                <a16:creationId xmlns:a16="http://schemas.microsoft.com/office/drawing/2014/main" id="{EABB93CB-9D68-5542-0630-6AE4CBB2A4CE}"/>
              </a:ext>
            </a:extLst>
          </p:cNvPr>
          <p:cNvSpPr txBox="1"/>
          <p:nvPr/>
        </p:nvSpPr>
        <p:spPr>
          <a:xfrm>
            <a:off x="1093510" y="307403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/>
              <a:t>Opera</a:t>
            </a:r>
            <a:endParaRPr lang="fr-CH" sz="2400" b="1" dirty="0"/>
          </a:p>
        </p:txBody>
      </p:sp>
      <p:sp>
        <p:nvSpPr>
          <p:cNvPr id="20" name="ZoneTexte 54">
            <a:extLst>
              <a:ext uri="{FF2B5EF4-FFF2-40B4-BE49-F238E27FC236}">
                <a16:creationId xmlns:a16="http://schemas.microsoft.com/office/drawing/2014/main" id="{E3155462-ACFD-22F5-59A0-D4683ADF89BE}"/>
              </a:ext>
            </a:extLst>
          </p:cNvPr>
          <p:cNvSpPr txBox="1"/>
          <p:nvPr/>
        </p:nvSpPr>
        <p:spPr>
          <a:xfrm>
            <a:off x="1093510" y="479556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MRI</a:t>
            </a:r>
          </a:p>
        </p:txBody>
      </p:sp>
      <p:cxnSp>
        <p:nvCxnSpPr>
          <p:cNvPr id="21" name="Connecteur droit avec flèche 56">
            <a:extLst>
              <a:ext uri="{FF2B5EF4-FFF2-40B4-BE49-F238E27FC236}">
                <a16:creationId xmlns:a16="http://schemas.microsoft.com/office/drawing/2014/main" id="{D07280AA-4264-FE75-875D-D0CE305B07B0}"/>
              </a:ext>
            </a:extLst>
          </p:cNvPr>
          <p:cNvCxnSpPr/>
          <p:nvPr/>
        </p:nvCxnSpPr>
        <p:spPr>
          <a:xfrm>
            <a:off x="4525200" y="5407281"/>
            <a:ext cx="756704" cy="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33984ACB-E187-FEED-B54B-52B530710129}"/>
              </a:ext>
            </a:extLst>
          </p:cNvPr>
          <p:cNvSpPr/>
          <p:nvPr/>
        </p:nvSpPr>
        <p:spPr>
          <a:xfrm rot="4416070">
            <a:off x="4949914" y="5125066"/>
            <a:ext cx="535284" cy="535284"/>
          </a:xfrm>
          <a:prstGeom prst="arc">
            <a:avLst/>
          </a:prstGeom>
          <a:ln w="508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3" name="Connecteur droit avec flèche 58">
            <a:extLst>
              <a:ext uri="{FF2B5EF4-FFF2-40B4-BE49-F238E27FC236}">
                <a16:creationId xmlns:a16="http://schemas.microsoft.com/office/drawing/2014/main" id="{5D25BA69-9172-36E2-C350-F5714A11A7BF}"/>
              </a:ext>
            </a:extLst>
          </p:cNvPr>
          <p:cNvCxnSpPr/>
          <p:nvPr/>
        </p:nvCxnSpPr>
        <p:spPr>
          <a:xfrm>
            <a:off x="5677328" y="5412736"/>
            <a:ext cx="756704" cy="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71B9EB35-25A4-4366-B959-6354F1E379A4}"/>
              </a:ext>
            </a:extLst>
          </p:cNvPr>
          <p:cNvSpPr/>
          <p:nvPr/>
        </p:nvSpPr>
        <p:spPr>
          <a:xfrm rot="4416070">
            <a:off x="6102042" y="5125066"/>
            <a:ext cx="535284" cy="535284"/>
          </a:xfrm>
          <a:prstGeom prst="arc">
            <a:avLst/>
          </a:prstGeom>
          <a:ln w="508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ZoneTexte 27">
            <a:extLst>
              <a:ext uri="{FF2B5EF4-FFF2-40B4-BE49-F238E27FC236}">
                <a16:creationId xmlns:a16="http://schemas.microsoft.com/office/drawing/2014/main" id="{CF065A9C-EA13-7749-A423-C990D9D29710}"/>
              </a:ext>
            </a:extLst>
          </p:cNvPr>
          <p:cNvSpPr txBox="1"/>
          <p:nvPr/>
        </p:nvSpPr>
        <p:spPr>
          <a:xfrm>
            <a:off x="7358206" y="523690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Symbol" pitchFamily="18" charset="2"/>
              </a:rPr>
              <a:t>w</a:t>
            </a:r>
            <a:r>
              <a:rPr lang="fr-CH" sz="2000" dirty="0"/>
              <a:t>(x)</a:t>
            </a:r>
            <a:r>
              <a:rPr lang="fr-CH" sz="2000" dirty="0">
                <a:latin typeface="Symbol" pitchFamily="18" charset="2"/>
              </a:rPr>
              <a:t> </a:t>
            </a:r>
            <a:r>
              <a:rPr lang="fr-CH" sz="2000" dirty="0"/>
              <a:t>= </a:t>
            </a:r>
            <a:r>
              <a:rPr lang="fr-CH" sz="2000" dirty="0">
                <a:latin typeface="Symbol" pitchFamily="18" charset="2"/>
              </a:rPr>
              <a:t>w</a:t>
            </a:r>
            <a:r>
              <a:rPr lang="fr-CH" sz="2000" baseline="-25000" dirty="0"/>
              <a:t>0</a:t>
            </a:r>
            <a:endParaRPr lang="fr-CH" sz="2000" dirty="0"/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AC7F5E48-0CE0-B68E-504F-3F874193BCC9}"/>
              </a:ext>
            </a:extLst>
          </p:cNvPr>
          <p:cNvSpPr txBox="1">
            <a:spLocks/>
          </p:cNvSpPr>
          <p:nvPr/>
        </p:nvSpPr>
        <p:spPr>
          <a:xfrm>
            <a:off x="990600" y="17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Principles of image formation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099EF6C-A547-2AEA-9716-B1F070BBBE0B}"/>
              </a:ext>
            </a:extLst>
          </p:cNvPr>
          <p:cNvGrpSpPr/>
          <p:nvPr/>
        </p:nvGrpSpPr>
        <p:grpSpPr>
          <a:xfrm>
            <a:off x="9064487" y="2712123"/>
            <a:ext cx="2880000" cy="2232000"/>
            <a:chOff x="7722704" y="2712123"/>
            <a:chExt cx="2913058" cy="2283630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F913800-0C0D-8834-8407-F1F3C2AB5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9918" y="2712123"/>
              <a:ext cx="2835844" cy="2283630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29BE47D-2E04-BBCA-8867-CB4B442C66B2}"/>
                </a:ext>
              </a:extLst>
            </p:cNvPr>
            <p:cNvSpPr/>
            <p:nvPr/>
          </p:nvSpPr>
          <p:spPr>
            <a:xfrm>
              <a:off x="7722704" y="4828278"/>
              <a:ext cx="2913058" cy="167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B4F061B-E6E6-B913-7774-3164F3B9FB24}"/>
                  </a:ext>
                </a:extLst>
              </p:cNvPr>
              <p:cNvSpPr txBox="1"/>
              <p:nvPr/>
            </p:nvSpPr>
            <p:spPr>
              <a:xfrm>
                <a:off x="10038424" y="4876881"/>
                <a:ext cx="11620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CH" b="1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CH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B4F061B-E6E6-B913-7774-3164F3B9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8424" y="4876881"/>
                <a:ext cx="1162049" cy="276999"/>
              </a:xfrm>
              <a:prstGeom prst="rect">
                <a:avLst/>
              </a:prstGeom>
              <a:blipFill>
                <a:blip r:embed="rId5"/>
                <a:stretch>
                  <a:fillRect l="-2632" b="-2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93D15D-0CE1-40C3-D9ED-F396763D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11</a:t>
            </a:fld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BFFA32-CB27-CAD3-8A72-03F79ABD5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29" name="Picture 4" descr="Géosciences et environnement UNIL">
            <a:extLst>
              <a:ext uri="{FF2B5EF4-FFF2-40B4-BE49-F238E27FC236}">
                <a16:creationId xmlns:a16="http://schemas.microsoft.com/office/drawing/2014/main" id="{7F4F5C3C-9462-A035-E920-5A2BB3B9B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63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F87B1-40C9-3330-FC24-FB35949E7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345" descr="brain.jpg">
            <a:extLst>
              <a:ext uri="{FF2B5EF4-FFF2-40B4-BE49-F238E27FC236}">
                <a16:creationId xmlns:a16="http://schemas.microsoft.com/office/drawing/2014/main" id="{3044C453-97A3-2215-CABD-BF4E42A8D2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4768" y="4283912"/>
            <a:ext cx="2592288" cy="2277743"/>
          </a:xfrm>
          <a:prstGeom prst="rect">
            <a:avLst/>
          </a:prstGeom>
        </p:spPr>
      </p:pic>
      <p:sp>
        <p:nvSpPr>
          <p:cNvPr id="9" name="ZoneTexte 35">
            <a:extLst>
              <a:ext uri="{FF2B5EF4-FFF2-40B4-BE49-F238E27FC236}">
                <a16:creationId xmlns:a16="http://schemas.microsoft.com/office/drawing/2014/main" id="{78127CCB-9426-369B-5613-B8BB817CACE9}"/>
              </a:ext>
            </a:extLst>
          </p:cNvPr>
          <p:cNvSpPr txBox="1"/>
          <p:nvPr/>
        </p:nvSpPr>
        <p:spPr>
          <a:xfrm rot="16200000">
            <a:off x="-2403157" y="4037666"/>
            <a:ext cx="5083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http://fr.depositphotos.com/4901723/stock-illustration-Opera-singer.html</a:t>
            </a:r>
          </a:p>
        </p:txBody>
      </p:sp>
      <p:sp>
        <p:nvSpPr>
          <p:cNvPr id="19" name="ZoneTexte 53">
            <a:extLst>
              <a:ext uri="{FF2B5EF4-FFF2-40B4-BE49-F238E27FC236}">
                <a16:creationId xmlns:a16="http://schemas.microsoft.com/office/drawing/2014/main" id="{8E64921C-B0E4-C0BE-7EBC-8CAC0D7CCF76}"/>
              </a:ext>
            </a:extLst>
          </p:cNvPr>
          <p:cNvSpPr txBox="1"/>
          <p:nvPr/>
        </p:nvSpPr>
        <p:spPr>
          <a:xfrm>
            <a:off x="1093510" y="307403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/>
              <a:t>Opera</a:t>
            </a:r>
            <a:endParaRPr lang="fr-CH" sz="2400" b="1" dirty="0"/>
          </a:p>
        </p:txBody>
      </p:sp>
      <p:sp>
        <p:nvSpPr>
          <p:cNvPr id="20" name="ZoneTexte 54">
            <a:extLst>
              <a:ext uri="{FF2B5EF4-FFF2-40B4-BE49-F238E27FC236}">
                <a16:creationId xmlns:a16="http://schemas.microsoft.com/office/drawing/2014/main" id="{002DD98B-FF5B-648E-2582-17094470760B}"/>
              </a:ext>
            </a:extLst>
          </p:cNvPr>
          <p:cNvSpPr txBox="1"/>
          <p:nvPr/>
        </p:nvSpPr>
        <p:spPr>
          <a:xfrm>
            <a:off x="1093510" y="479556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MRI</a:t>
            </a:r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4045C1F9-FC89-27CE-8601-CBCFC03274A5}"/>
              </a:ext>
            </a:extLst>
          </p:cNvPr>
          <p:cNvSpPr txBox="1">
            <a:spLocks/>
          </p:cNvSpPr>
          <p:nvPr/>
        </p:nvSpPr>
        <p:spPr>
          <a:xfrm>
            <a:off x="990600" y="17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Principles of image formation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2" name="Image 14" descr="Singer2.jpg">
            <a:extLst>
              <a:ext uri="{FF2B5EF4-FFF2-40B4-BE49-F238E27FC236}">
                <a16:creationId xmlns:a16="http://schemas.microsoft.com/office/drawing/2014/main" id="{DDA004AC-F8D7-F628-D041-2FCBD491DA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714" r="11206" b="10053"/>
          <a:stretch>
            <a:fillRect/>
          </a:stretch>
        </p:blipFill>
        <p:spPr>
          <a:xfrm>
            <a:off x="2629696" y="3109149"/>
            <a:ext cx="637416" cy="730050"/>
          </a:xfrm>
          <a:prstGeom prst="rect">
            <a:avLst/>
          </a:prstGeom>
        </p:spPr>
      </p:pic>
      <p:pic>
        <p:nvPicPr>
          <p:cNvPr id="27" name="Image 15" descr="Singer2.jpg">
            <a:extLst>
              <a:ext uri="{FF2B5EF4-FFF2-40B4-BE49-F238E27FC236}">
                <a16:creationId xmlns:a16="http://schemas.microsoft.com/office/drawing/2014/main" id="{6DDAE4A1-871C-444B-30AA-C0297D709B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714" r="11206" b="10053"/>
          <a:stretch>
            <a:fillRect/>
          </a:stretch>
        </p:blipFill>
        <p:spPr>
          <a:xfrm>
            <a:off x="3591287" y="2873841"/>
            <a:ext cx="834161" cy="955388"/>
          </a:xfrm>
          <a:prstGeom prst="rect">
            <a:avLst/>
          </a:prstGeom>
        </p:spPr>
      </p:pic>
      <p:pic>
        <p:nvPicPr>
          <p:cNvPr id="29" name="Image 16" descr="Singer2.jpg">
            <a:extLst>
              <a:ext uri="{FF2B5EF4-FFF2-40B4-BE49-F238E27FC236}">
                <a16:creationId xmlns:a16="http://schemas.microsoft.com/office/drawing/2014/main" id="{7FFDB90E-A987-7106-50BE-40FBA86E11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714" r="11206" b="10053"/>
          <a:stretch>
            <a:fillRect/>
          </a:stretch>
        </p:blipFill>
        <p:spPr>
          <a:xfrm>
            <a:off x="4731846" y="2397447"/>
            <a:ext cx="1250105" cy="1431782"/>
          </a:xfrm>
          <a:prstGeom prst="rect">
            <a:avLst/>
          </a:prstGeom>
        </p:spPr>
      </p:pic>
      <p:pic>
        <p:nvPicPr>
          <p:cNvPr id="30" name="Image 17" descr="Singer2.jpg">
            <a:extLst>
              <a:ext uri="{FF2B5EF4-FFF2-40B4-BE49-F238E27FC236}">
                <a16:creationId xmlns:a16="http://schemas.microsoft.com/office/drawing/2014/main" id="{022035BC-0DB0-908F-742D-02FE078E6B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9714" r="11206" b="10053"/>
          <a:stretch>
            <a:fillRect/>
          </a:stretch>
        </p:blipFill>
        <p:spPr>
          <a:xfrm>
            <a:off x="5998730" y="1957021"/>
            <a:ext cx="1655736" cy="1896364"/>
          </a:xfrm>
          <a:prstGeom prst="rect">
            <a:avLst/>
          </a:prstGeom>
        </p:spPr>
      </p:pic>
      <p:cxnSp>
        <p:nvCxnSpPr>
          <p:cNvPr id="31" name="Connecteur droit avec flèche 18">
            <a:extLst>
              <a:ext uri="{FF2B5EF4-FFF2-40B4-BE49-F238E27FC236}">
                <a16:creationId xmlns:a16="http://schemas.microsoft.com/office/drawing/2014/main" id="{983CF5DF-B914-9D1A-80F2-F520323ED558}"/>
              </a:ext>
            </a:extLst>
          </p:cNvPr>
          <p:cNvCxnSpPr/>
          <p:nvPr/>
        </p:nvCxnSpPr>
        <p:spPr>
          <a:xfrm>
            <a:off x="2442859" y="3856613"/>
            <a:ext cx="5354779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19">
            <a:extLst>
              <a:ext uri="{FF2B5EF4-FFF2-40B4-BE49-F238E27FC236}">
                <a16:creationId xmlns:a16="http://schemas.microsoft.com/office/drawing/2014/main" id="{C3E4A84C-A9D3-3363-83DE-734DDDFC52FD}"/>
              </a:ext>
            </a:extLst>
          </p:cNvPr>
          <p:cNvSpPr txBox="1"/>
          <p:nvPr/>
        </p:nvSpPr>
        <p:spPr>
          <a:xfrm>
            <a:off x="7668151" y="3901237"/>
            <a:ext cx="20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x</a:t>
            </a:r>
          </a:p>
        </p:txBody>
      </p:sp>
      <p:cxnSp>
        <p:nvCxnSpPr>
          <p:cNvPr id="33" name="Connecteur droit 22">
            <a:extLst>
              <a:ext uri="{FF2B5EF4-FFF2-40B4-BE49-F238E27FC236}">
                <a16:creationId xmlns:a16="http://schemas.microsoft.com/office/drawing/2014/main" id="{75E8DE2A-4575-5A27-F737-BFD48611E796}"/>
              </a:ext>
            </a:extLst>
          </p:cNvPr>
          <p:cNvCxnSpPr/>
          <p:nvPr/>
        </p:nvCxnSpPr>
        <p:spPr>
          <a:xfrm flipV="1">
            <a:off x="2362467" y="1738129"/>
            <a:ext cx="4824536" cy="1512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25">
            <a:extLst>
              <a:ext uri="{FF2B5EF4-FFF2-40B4-BE49-F238E27FC236}">
                <a16:creationId xmlns:a16="http://schemas.microsoft.com/office/drawing/2014/main" id="{4DEEFC13-BC23-16EA-2C0C-B2F2E3390A8A}"/>
              </a:ext>
            </a:extLst>
          </p:cNvPr>
          <p:cNvCxnSpPr/>
          <p:nvPr/>
        </p:nvCxnSpPr>
        <p:spPr>
          <a:xfrm flipV="1">
            <a:off x="2362467" y="3181157"/>
            <a:ext cx="4896544" cy="720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994908E6-F26B-F670-0B8A-F00A817BEF4F}"/>
              </a:ext>
            </a:extLst>
          </p:cNvPr>
          <p:cNvSpPr/>
          <p:nvPr/>
        </p:nvSpPr>
        <p:spPr>
          <a:xfrm rot="2398032">
            <a:off x="3667358" y="2530620"/>
            <a:ext cx="871113" cy="82718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6" name="ZoneTexte 28">
            <a:extLst>
              <a:ext uri="{FF2B5EF4-FFF2-40B4-BE49-F238E27FC236}">
                <a16:creationId xmlns:a16="http://schemas.microsoft.com/office/drawing/2014/main" id="{C9A3B356-D69A-3080-6695-8AAC429B9858}"/>
              </a:ext>
            </a:extLst>
          </p:cNvPr>
          <p:cNvSpPr txBox="1"/>
          <p:nvPr/>
        </p:nvSpPr>
        <p:spPr>
          <a:xfrm>
            <a:off x="4461143" y="2636391"/>
            <a:ext cx="40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/>
              <a:t>G</a:t>
            </a:r>
          </a:p>
        </p:txBody>
      </p:sp>
      <p:sp>
        <p:nvSpPr>
          <p:cNvPr id="37" name="ZoneTexte 29">
            <a:extLst>
              <a:ext uri="{FF2B5EF4-FFF2-40B4-BE49-F238E27FC236}">
                <a16:creationId xmlns:a16="http://schemas.microsoft.com/office/drawing/2014/main" id="{4834F0E1-7748-9676-ED98-872CCE2DDD02}"/>
              </a:ext>
            </a:extLst>
          </p:cNvPr>
          <p:cNvSpPr txBox="1"/>
          <p:nvPr/>
        </p:nvSpPr>
        <p:spPr>
          <a:xfrm>
            <a:off x="3874635" y="1524537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B=B</a:t>
            </a:r>
            <a:r>
              <a:rPr lang="fr-CH" sz="2400" b="1" baseline="-25000" dirty="0"/>
              <a:t>0</a:t>
            </a:r>
            <a:r>
              <a:rPr lang="fr-CH" sz="2400" b="1" dirty="0"/>
              <a:t>+</a:t>
            </a:r>
            <a:r>
              <a:rPr lang="fr-CH" sz="2400" b="1" dirty="0" err="1"/>
              <a:t>Gx</a:t>
            </a:r>
            <a:endParaRPr lang="fr-CH" sz="2400" b="1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9335EB-1B05-F31E-87F1-6C7F71AB0334}"/>
              </a:ext>
            </a:extLst>
          </p:cNvPr>
          <p:cNvGrpSpPr/>
          <p:nvPr/>
        </p:nvGrpSpPr>
        <p:grpSpPr>
          <a:xfrm>
            <a:off x="2685186" y="3933056"/>
            <a:ext cx="4096322" cy="1953508"/>
            <a:chOff x="2267744" y="3933056"/>
            <a:chExt cx="4096322" cy="1953508"/>
          </a:xfrm>
        </p:grpSpPr>
        <p:cxnSp>
          <p:nvCxnSpPr>
            <p:cNvPr id="38" name="Connecteur droit avec flèche 54">
              <a:extLst>
                <a:ext uri="{FF2B5EF4-FFF2-40B4-BE49-F238E27FC236}">
                  <a16:creationId xmlns:a16="http://schemas.microsoft.com/office/drawing/2014/main" id="{AA5F168F-F938-4808-95AD-50092AD12C6E}"/>
                </a:ext>
              </a:extLst>
            </p:cNvPr>
            <p:cNvCxnSpPr/>
            <p:nvPr/>
          </p:nvCxnSpPr>
          <p:spPr>
            <a:xfrm>
              <a:off x="2979690" y="5216583"/>
              <a:ext cx="30963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55">
              <a:extLst>
                <a:ext uri="{FF2B5EF4-FFF2-40B4-BE49-F238E27FC236}">
                  <a16:creationId xmlns:a16="http://schemas.microsoft.com/office/drawing/2014/main" id="{35BB145E-1FE3-5AD4-1367-261B8EAB19CB}"/>
                </a:ext>
              </a:extLst>
            </p:cNvPr>
            <p:cNvCxnSpPr/>
            <p:nvPr/>
          </p:nvCxnSpPr>
          <p:spPr>
            <a:xfrm flipV="1">
              <a:off x="2979266" y="4260600"/>
              <a:ext cx="0" cy="9559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56">
              <a:extLst>
                <a:ext uri="{FF2B5EF4-FFF2-40B4-BE49-F238E27FC236}">
                  <a16:creationId xmlns:a16="http://schemas.microsoft.com/office/drawing/2014/main" id="{19050CE6-FE6C-A4AD-F8D1-9E2436EB19B9}"/>
                </a:ext>
              </a:extLst>
            </p:cNvPr>
            <p:cNvCxnSpPr/>
            <p:nvPr/>
          </p:nvCxnSpPr>
          <p:spPr>
            <a:xfrm>
              <a:off x="2977382" y="5204254"/>
              <a:ext cx="30963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57">
              <a:extLst>
                <a:ext uri="{FF2B5EF4-FFF2-40B4-BE49-F238E27FC236}">
                  <a16:creationId xmlns:a16="http://schemas.microsoft.com/office/drawing/2014/main" id="{84B693E1-4029-BB75-7146-F30DEFAE146E}"/>
                </a:ext>
              </a:extLst>
            </p:cNvPr>
            <p:cNvCxnSpPr/>
            <p:nvPr/>
          </p:nvCxnSpPr>
          <p:spPr>
            <a:xfrm>
              <a:off x="2979690" y="5209537"/>
              <a:ext cx="756704" cy="0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58">
              <a:extLst>
                <a:ext uri="{FF2B5EF4-FFF2-40B4-BE49-F238E27FC236}">
                  <a16:creationId xmlns:a16="http://schemas.microsoft.com/office/drawing/2014/main" id="{552227D7-BF18-0F41-FAAE-FB0F48038FC8}"/>
                </a:ext>
              </a:extLst>
            </p:cNvPr>
            <p:cNvCxnSpPr/>
            <p:nvPr/>
          </p:nvCxnSpPr>
          <p:spPr>
            <a:xfrm>
              <a:off x="4971775" y="5134451"/>
              <a:ext cx="600203" cy="271261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arrow"/>
            </a:ln>
            <a:scene3d>
              <a:camera prst="orthographicFront">
                <a:rot lat="30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Line 12">
              <a:extLst>
                <a:ext uri="{FF2B5EF4-FFF2-40B4-BE49-F238E27FC236}">
                  <a16:creationId xmlns:a16="http://schemas.microsoft.com/office/drawing/2014/main" id="{0A9C0E6D-F492-EC16-7684-6676A65727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9730" y="4829647"/>
              <a:ext cx="0" cy="2441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4" name="Line 12">
              <a:extLst>
                <a:ext uri="{FF2B5EF4-FFF2-40B4-BE49-F238E27FC236}">
                  <a16:creationId xmlns:a16="http://schemas.microsoft.com/office/drawing/2014/main" id="{7199A338-245B-04BF-5C06-AB0C52412D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8438" y="4685631"/>
              <a:ext cx="0" cy="3870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5" name="Line 12">
              <a:extLst>
                <a:ext uri="{FF2B5EF4-FFF2-40B4-BE49-F238E27FC236}">
                  <a16:creationId xmlns:a16="http://schemas.microsoft.com/office/drawing/2014/main" id="{538561DA-DFD6-2D99-A25A-68E13DF372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21140" y="4613623"/>
              <a:ext cx="0" cy="4674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6" name="Line 12">
              <a:extLst>
                <a:ext uri="{FF2B5EF4-FFF2-40B4-BE49-F238E27FC236}">
                  <a16:creationId xmlns:a16="http://schemas.microsoft.com/office/drawing/2014/main" id="{2FD81C57-A4A1-DCF6-F821-33C7073872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9848" y="4541615"/>
              <a:ext cx="0" cy="5458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7" name="Line 12">
              <a:extLst>
                <a:ext uri="{FF2B5EF4-FFF2-40B4-BE49-F238E27FC236}">
                  <a16:creationId xmlns:a16="http://schemas.microsoft.com/office/drawing/2014/main" id="{FBFD79EE-0DEF-6B03-A057-FE07D516A9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02550" y="4426741"/>
              <a:ext cx="0" cy="648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 w="0" h="0"/>
            </a:sp3d>
          </p:spPr>
          <p:txBody>
            <a:bodyPr wrap="none" anchor="ctr"/>
            <a:lstStyle/>
            <a:p>
              <a:endParaRPr lang="fr-CH"/>
            </a:p>
          </p:txBody>
        </p:sp>
        <p:cxnSp>
          <p:nvCxnSpPr>
            <p:cNvPr id="48" name="Connecteur droit 64">
              <a:extLst>
                <a:ext uri="{FF2B5EF4-FFF2-40B4-BE49-F238E27FC236}">
                  <a16:creationId xmlns:a16="http://schemas.microsoft.com/office/drawing/2014/main" id="{19327BFD-3D7F-80DB-781E-53684A330DBD}"/>
                </a:ext>
              </a:extLst>
            </p:cNvPr>
            <p:cNvCxnSpPr>
              <a:stCxn id="43" idx="1"/>
            </p:cNvCxnSpPr>
            <p:nvPr/>
          </p:nvCxnSpPr>
          <p:spPr>
            <a:xfrm flipV="1">
              <a:off x="3339730" y="4426741"/>
              <a:ext cx="2520280" cy="40290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ZoneTexte 66">
              <a:extLst>
                <a:ext uri="{FF2B5EF4-FFF2-40B4-BE49-F238E27FC236}">
                  <a16:creationId xmlns:a16="http://schemas.microsoft.com/office/drawing/2014/main" id="{F6290158-F12B-271E-10B4-19B1AB96219F}"/>
                </a:ext>
              </a:extLst>
            </p:cNvPr>
            <p:cNvSpPr txBox="1"/>
            <p:nvPr/>
          </p:nvSpPr>
          <p:spPr>
            <a:xfrm>
              <a:off x="2619650" y="3933056"/>
              <a:ext cx="423914" cy="543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z</a:t>
              </a:r>
            </a:p>
          </p:txBody>
        </p:sp>
        <p:cxnSp>
          <p:nvCxnSpPr>
            <p:cNvPr id="50" name="Connecteur droit avec flèche 68">
              <a:extLst>
                <a:ext uri="{FF2B5EF4-FFF2-40B4-BE49-F238E27FC236}">
                  <a16:creationId xmlns:a16="http://schemas.microsoft.com/office/drawing/2014/main" id="{22AE2233-0DDC-0C33-F533-95D0D2C30657}"/>
                </a:ext>
              </a:extLst>
            </p:cNvPr>
            <p:cNvCxnSpPr/>
            <p:nvPr/>
          </p:nvCxnSpPr>
          <p:spPr>
            <a:xfrm flipH="1">
              <a:off x="2547642" y="5224432"/>
              <a:ext cx="430370" cy="4710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69">
              <a:extLst>
                <a:ext uri="{FF2B5EF4-FFF2-40B4-BE49-F238E27FC236}">
                  <a16:creationId xmlns:a16="http://schemas.microsoft.com/office/drawing/2014/main" id="{CCEDEADE-A9F4-9BE6-79BA-B63DB4F864A9}"/>
                </a:ext>
              </a:extLst>
            </p:cNvPr>
            <p:cNvSpPr txBox="1"/>
            <p:nvPr/>
          </p:nvSpPr>
          <p:spPr>
            <a:xfrm>
              <a:off x="2267744" y="5517232"/>
              <a:ext cx="423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y</a:t>
              </a:r>
            </a:p>
          </p:txBody>
        </p:sp>
        <p:sp>
          <p:nvSpPr>
            <p:cNvPr id="52" name="ZoneTexte 70">
              <a:extLst>
                <a:ext uri="{FF2B5EF4-FFF2-40B4-BE49-F238E27FC236}">
                  <a16:creationId xmlns:a16="http://schemas.microsoft.com/office/drawing/2014/main" id="{A5075C76-C931-BFC0-CBCF-CC2683191A4F}"/>
                </a:ext>
              </a:extLst>
            </p:cNvPr>
            <p:cNvSpPr txBox="1"/>
            <p:nvPr/>
          </p:nvSpPr>
          <p:spPr>
            <a:xfrm>
              <a:off x="5940152" y="5222184"/>
              <a:ext cx="423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x</a:t>
              </a:r>
            </a:p>
          </p:txBody>
        </p:sp>
        <p:cxnSp>
          <p:nvCxnSpPr>
            <p:cNvPr id="53" name="Connecteur droit avec flèche 71">
              <a:extLst>
                <a:ext uri="{FF2B5EF4-FFF2-40B4-BE49-F238E27FC236}">
                  <a16:creationId xmlns:a16="http://schemas.microsoft.com/office/drawing/2014/main" id="{82410AFB-9A02-3DC4-3439-9B87D4169037}"/>
                </a:ext>
              </a:extLst>
            </p:cNvPr>
            <p:cNvCxnSpPr/>
            <p:nvPr/>
          </p:nvCxnSpPr>
          <p:spPr>
            <a:xfrm>
              <a:off x="4113888" y="5234801"/>
              <a:ext cx="720080" cy="72008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453D9F76-B82D-B3D4-B507-76DFD067B9DB}"/>
                </a:ext>
              </a:extLst>
            </p:cNvPr>
            <p:cNvSpPr/>
            <p:nvPr/>
          </p:nvSpPr>
          <p:spPr>
            <a:xfrm rot="6144875">
              <a:off x="5021992" y="4783718"/>
              <a:ext cx="830466" cy="830466"/>
            </a:xfrm>
            <a:prstGeom prst="arc">
              <a:avLst/>
            </a:prstGeom>
            <a:ln w="5080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08D2DA1-1F56-8408-2F4E-6F38DF3B7F79}"/>
                </a:ext>
              </a:extLst>
            </p:cNvPr>
            <p:cNvSpPr/>
            <p:nvPr/>
          </p:nvSpPr>
          <p:spPr>
            <a:xfrm rot="6144875">
              <a:off x="4430977" y="4952937"/>
              <a:ext cx="535284" cy="535284"/>
            </a:xfrm>
            <a:prstGeom prst="arc">
              <a:avLst/>
            </a:prstGeom>
            <a:ln w="5080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94ED8D81-F942-5670-A357-5EF5AC8B583B}"/>
                </a:ext>
              </a:extLst>
            </p:cNvPr>
            <p:cNvSpPr/>
            <p:nvPr/>
          </p:nvSpPr>
          <p:spPr>
            <a:xfrm rot="6144875">
              <a:off x="3484845" y="5077053"/>
              <a:ext cx="327560" cy="327560"/>
            </a:xfrm>
            <a:prstGeom prst="arc">
              <a:avLst/>
            </a:prstGeom>
            <a:ln w="5080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57" name="ZoneTexte 37">
            <a:extLst>
              <a:ext uri="{FF2B5EF4-FFF2-40B4-BE49-F238E27FC236}">
                <a16:creationId xmlns:a16="http://schemas.microsoft.com/office/drawing/2014/main" id="{0907D692-CD1B-6F2A-A378-A6A3E4911AD8}"/>
              </a:ext>
            </a:extLst>
          </p:cNvPr>
          <p:cNvSpPr txBox="1"/>
          <p:nvPr/>
        </p:nvSpPr>
        <p:spPr>
          <a:xfrm>
            <a:off x="6588224" y="50038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latin typeface="Symbol" pitchFamily="18" charset="2"/>
              </a:rPr>
              <a:t>w</a:t>
            </a:r>
            <a:r>
              <a:rPr lang="fr-CH" sz="2000" dirty="0"/>
              <a:t>(x)</a:t>
            </a:r>
            <a:r>
              <a:rPr lang="fr-CH" sz="2000" dirty="0">
                <a:latin typeface="Symbol" pitchFamily="18" charset="2"/>
              </a:rPr>
              <a:t> </a:t>
            </a:r>
            <a:r>
              <a:rPr lang="fr-CH" sz="2000" dirty="0"/>
              <a:t>= </a:t>
            </a:r>
            <a:r>
              <a:rPr lang="fr-CH" sz="2000" dirty="0">
                <a:latin typeface="Symbol" pitchFamily="18" charset="2"/>
              </a:rPr>
              <a:t>w</a:t>
            </a:r>
            <a:r>
              <a:rPr lang="fr-CH" sz="2000" baseline="-25000" dirty="0"/>
              <a:t>0</a:t>
            </a:r>
            <a:r>
              <a:rPr lang="fr-CH" sz="2000" dirty="0"/>
              <a:t>+</a:t>
            </a:r>
            <a:r>
              <a:rPr lang="fr-CH" sz="2000" dirty="0">
                <a:latin typeface="Symbol" pitchFamily="18" charset="2"/>
              </a:rPr>
              <a:t>g*</a:t>
            </a:r>
            <a:r>
              <a:rPr lang="fr-CH" sz="2000" dirty="0"/>
              <a:t>G*x</a:t>
            </a:r>
            <a:r>
              <a:rPr lang="fr-CH" sz="2000" dirty="0">
                <a:latin typeface="Symbol" pitchFamily="18" charset="2"/>
              </a:rPr>
              <a:t> </a:t>
            </a:r>
            <a:endParaRPr lang="fr-CH" sz="2000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55E8E5C-DE33-25E0-D6BB-F31BC6BE9F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152"/>
          <a:stretch/>
        </p:blipFill>
        <p:spPr>
          <a:xfrm>
            <a:off x="9007237" y="2993235"/>
            <a:ext cx="2880000" cy="20942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9FBCBE-0E73-6E13-E966-3D796727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B214C-6609-C860-C087-51EABAFB7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5" name="Picture 4" descr="Géosciences et environnement UNIL">
            <a:extLst>
              <a:ext uri="{FF2B5EF4-FFF2-40B4-BE49-F238E27FC236}">
                <a16:creationId xmlns:a16="http://schemas.microsoft.com/office/drawing/2014/main" id="{F0DD4126-9543-BAD2-7278-A89094FF7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5EA041-4B15-3BB5-1602-2236DCF2002A}"/>
                  </a:ext>
                </a:extLst>
              </p:cNvPr>
              <p:cNvSpPr txBox="1"/>
              <p:nvPr/>
            </p:nvSpPr>
            <p:spPr>
              <a:xfrm>
                <a:off x="9105062" y="5182973"/>
                <a:ext cx="73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5EA041-4B15-3BB5-1602-2236DCF20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062" y="5182973"/>
                <a:ext cx="7327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B48AF7-DBD2-577A-7BEC-C0CB2A31516C}"/>
                  </a:ext>
                </a:extLst>
              </p:cNvPr>
              <p:cNvSpPr txBox="1"/>
              <p:nvPr/>
            </p:nvSpPr>
            <p:spPr>
              <a:xfrm>
                <a:off x="11135955" y="5176349"/>
                <a:ext cx="73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B48AF7-DBD2-577A-7BEC-C0CB2A315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5955" y="5176349"/>
                <a:ext cx="7327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E277746-C4D3-88BC-4D2A-4830E88A7F84}"/>
              </a:ext>
            </a:extLst>
          </p:cNvPr>
          <p:cNvSpPr txBox="1"/>
          <p:nvPr/>
        </p:nvSpPr>
        <p:spPr>
          <a:xfrm>
            <a:off x="9254147" y="1888071"/>
            <a:ext cx="2421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Image</a:t>
            </a:r>
            <a:endParaRPr lang="en-GB" sz="2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068D27-A54E-940A-E686-86C43769774E}"/>
              </a:ext>
            </a:extLst>
          </p:cNvPr>
          <p:cNvCxnSpPr>
            <a:cxnSpLocks/>
          </p:cNvCxnSpPr>
          <p:nvPr/>
        </p:nvCxnSpPr>
        <p:spPr>
          <a:xfrm flipV="1">
            <a:off x="8984973" y="2785759"/>
            <a:ext cx="0" cy="234813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181">
                <a:extLst>
                  <a:ext uri="{FF2B5EF4-FFF2-40B4-BE49-F238E27FC236}">
                    <a16:creationId xmlns:a16="http://schemas.microsoft.com/office/drawing/2014/main" id="{EEB2FFC1-B777-9617-7150-4CE3A856EFA1}"/>
                  </a:ext>
                </a:extLst>
              </p:cNvPr>
              <p:cNvSpPr txBox="1"/>
              <p:nvPr/>
            </p:nvSpPr>
            <p:spPr>
              <a:xfrm>
                <a:off x="8205878" y="2578211"/>
                <a:ext cx="905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CH" b="1" dirty="0"/>
              </a:p>
            </p:txBody>
          </p:sp>
        </mc:Choice>
        <mc:Fallback xmlns="">
          <p:sp>
            <p:nvSpPr>
              <p:cNvPr id="21" name="ZoneTexte 181">
                <a:extLst>
                  <a:ext uri="{FF2B5EF4-FFF2-40B4-BE49-F238E27FC236}">
                    <a16:creationId xmlns:a16="http://schemas.microsoft.com/office/drawing/2014/main" id="{EEB2FFC1-B777-9617-7150-4CE3A856E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878" y="2578211"/>
                <a:ext cx="905602" cy="369332"/>
              </a:xfrm>
              <a:prstGeom prst="rect">
                <a:avLst/>
              </a:prstGeom>
              <a:blipFill>
                <a:blip r:embed="rId9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181">
                <a:extLst>
                  <a:ext uri="{FF2B5EF4-FFF2-40B4-BE49-F238E27FC236}">
                    <a16:creationId xmlns:a16="http://schemas.microsoft.com/office/drawing/2014/main" id="{3BDFC8A6-95DC-4CDD-D0AC-38F872EDF620}"/>
                  </a:ext>
                </a:extLst>
              </p:cNvPr>
              <p:cNvSpPr txBox="1"/>
              <p:nvPr/>
            </p:nvSpPr>
            <p:spPr>
              <a:xfrm>
                <a:off x="8579185" y="5657043"/>
                <a:ext cx="34788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CH" dirty="0"/>
                  <a:t> ≡ distribution of signal </a:t>
                </a:r>
                <a:r>
                  <a:rPr lang="fr-CH" dirty="0" err="1"/>
                  <a:t>intensities</a:t>
                </a:r>
                <a:r>
                  <a:rPr lang="fr-CH" dirty="0"/>
                  <a:t> </a:t>
                </a:r>
                <a:r>
                  <a:rPr lang="fr-CH" dirty="0" err="1"/>
                  <a:t>across</a:t>
                </a:r>
                <a:r>
                  <a:rPr lang="fr-CH" dirty="0"/>
                  <a:t> the image</a:t>
                </a:r>
              </a:p>
            </p:txBody>
          </p:sp>
        </mc:Choice>
        <mc:Fallback xmlns="">
          <p:sp>
            <p:nvSpPr>
              <p:cNvPr id="22" name="ZoneTexte 181">
                <a:extLst>
                  <a:ext uri="{FF2B5EF4-FFF2-40B4-BE49-F238E27FC236}">
                    <a16:creationId xmlns:a16="http://schemas.microsoft.com/office/drawing/2014/main" id="{3BDFC8A6-95DC-4CDD-D0AC-38F872EDF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185" y="5657043"/>
                <a:ext cx="3478823" cy="646331"/>
              </a:xfrm>
              <a:prstGeom prst="rect">
                <a:avLst/>
              </a:prstGeom>
              <a:blipFill>
                <a:blip r:embed="rId10"/>
                <a:stretch>
                  <a:fillRect t="-4717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458283-B03B-92E1-2F2E-0CC29F18ED0C}"/>
              </a:ext>
            </a:extLst>
          </p:cNvPr>
          <p:cNvCxnSpPr>
            <a:cxnSpLocks/>
          </p:cNvCxnSpPr>
          <p:nvPr/>
        </p:nvCxnSpPr>
        <p:spPr>
          <a:xfrm>
            <a:off x="8989704" y="5114016"/>
            <a:ext cx="3096279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2DC4A4-63B1-7A27-A1FD-3676CE48A753}"/>
                  </a:ext>
                </a:extLst>
              </p:cNvPr>
              <p:cNvSpPr txBox="1"/>
              <p:nvPr/>
            </p:nvSpPr>
            <p:spPr>
              <a:xfrm>
                <a:off x="11783841" y="5153970"/>
                <a:ext cx="5093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2DC4A4-63B1-7A27-A1FD-3676CE48A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3841" y="5153970"/>
                <a:ext cx="50934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752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54079-8648-BDC6-4CC9-7B2EE86D7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29BB9AA3-3630-EEFA-1B37-F9CE161A2D15}"/>
              </a:ext>
            </a:extLst>
          </p:cNvPr>
          <p:cNvGrpSpPr/>
          <p:nvPr/>
        </p:nvGrpSpPr>
        <p:grpSpPr>
          <a:xfrm>
            <a:off x="5321401" y="4045095"/>
            <a:ext cx="3240000" cy="1991319"/>
            <a:chOff x="2909063" y="4569582"/>
            <a:chExt cx="3240000" cy="1991319"/>
          </a:xfrm>
        </p:grpSpPr>
        <p:pic>
          <p:nvPicPr>
            <p:cNvPr id="1033" name="Image 345" descr="brain.jpg">
              <a:extLst>
                <a:ext uri="{FF2B5EF4-FFF2-40B4-BE49-F238E27FC236}">
                  <a16:creationId xmlns:a16="http://schemas.microsoft.com/office/drawing/2014/main" id="{78ACCA04-9515-9819-CBFD-49CCFEC9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22742"/>
            <a:stretch/>
          </p:blipFill>
          <p:spPr>
            <a:xfrm>
              <a:off x="3035525" y="4569582"/>
              <a:ext cx="2933420" cy="199131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098" name="Picture 1097" descr="A diagram of a graph&#10;&#10;AI-generated content may be incorrect.">
              <a:extLst>
                <a:ext uri="{FF2B5EF4-FFF2-40B4-BE49-F238E27FC236}">
                  <a16:creationId xmlns:a16="http://schemas.microsoft.com/office/drawing/2014/main" id="{1035557A-CD46-921E-B356-911476E1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0" t="31996" r="9170" b="37053"/>
            <a:stretch/>
          </p:blipFill>
          <p:spPr>
            <a:xfrm>
              <a:off x="2909063" y="5212064"/>
              <a:ext cx="3240000" cy="1047689"/>
            </a:xfrm>
            <a:prstGeom prst="rect">
              <a:avLst/>
            </a:prstGeom>
          </p:spPr>
        </p:pic>
        <p:sp>
          <p:nvSpPr>
            <p:cNvPr id="1106" name="Text Box 36">
              <a:extLst>
                <a:ext uri="{FF2B5EF4-FFF2-40B4-BE49-F238E27FC236}">
                  <a16:creationId xmlns:a16="http://schemas.microsoft.com/office/drawing/2014/main" id="{4048E305-F2A5-F2D6-5B7B-EF9A73647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200" y="5066409"/>
              <a:ext cx="5319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 err="1">
                  <a:solidFill>
                    <a:srgbClr val="FF0000"/>
                  </a:solidFill>
                  <a:latin typeface="+mj-lt"/>
                </a:rPr>
                <a:t>G</a:t>
              </a:r>
              <a:r>
                <a:rPr lang="en-GB" b="1" baseline="-25000" dirty="0" err="1">
                  <a:solidFill>
                    <a:srgbClr val="FF0000"/>
                  </a:solidFill>
                  <a:latin typeface="+mj-lt"/>
                </a:rPr>
                <a:t>x</a:t>
              </a:r>
              <a:endParaRPr lang="en-GB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07" name="Line 37">
              <a:extLst>
                <a:ext uri="{FF2B5EF4-FFF2-40B4-BE49-F238E27FC236}">
                  <a16:creationId xmlns:a16="http://schemas.microsoft.com/office/drawing/2014/main" id="{0E4F6747-2943-13F7-6B27-FB2B4A4624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681" y="5452401"/>
              <a:ext cx="718950" cy="10706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fr-CH"/>
            </a:p>
          </p:txBody>
        </p:sp>
      </p:grpSp>
      <p:sp>
        <p:nvSpPr>
          <p:cNvPr id="1100" name="TextBox 1099">
            <a:extLst>
              <a:ext uri="{FF2B5EF4-FFF2-40B4-BE49-F238E27FC236}">
                <a16:creationId xmlns:a16="http://schemas.microsoft.com/office/drawing/2014/main" id="{9D774E68-133F-E517-E006-A6D5515999CA}"/>
              </a:ext>
            </a:extLst>
          </p:cNvPr>
          <p:cNvSpPr txBox="1"/>
          <p:nvPr/>
        </p:nvSpPr>
        <p:spPr>
          <a:xfrm>
            <a:off x="6368996" y="6152464"/>
            <a:ext cx="451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i="1" dirty="0"/>
              <a:t>G</a:t>
            </a:r>
            <a:r>
              <a:rPr lang="fr-CH" b="1" dirty="0"/>
              <a:t> </a:t>
            </a:r>
            <a:r>
              <a:rPr lang="fr-CH" b="1" dirty="0" err="1"/>
              <a:t>modulates</a:t>
            </a:r>
            <a:r>
              <a:rPr lang="fr-CH" b="1" dirty="0"/>
              <a:t> the phase of the </a:t>
            </a:r>
            <a:r>
              <a:rPr lang="fr-CH" b="1" dirty="0" err="1"/>
              <a:t>magnetization</a:t>
            </a:r>
            <a:r>
              <a:rPr lang="fr-CH" b="1" dirty="0"/>
              <a:t> </a:t>
            </a:r>
            <a:r>
              <a:rPr lang="fr-CH" b="1" dirty="0" err="1"/>
              <a:t>across</a:t>
            </a:r>
            <a:r>
              <a:rPr lang="fr-CH" b="1" dirty="0"/>
              <a:t> the </a:t>
            </a:r>
            <a:r>
              <a:rPr lang="fr-CH" b="1" dirty="0" err="1"/>
              <a:t>field</a:t>
            </a:r>
            <a:r>
              <a:rPr lang="fr-CH" b="1" dirty="0"/>
              <a:t> of </a:t>
            </a:r>
            <a:r>
              <a:rPr lang="fr-CH" b="1" dirty="0" err="1"/>
              <a:t>view</a:t>
            </a:r>
            <a:endParaRPr lang="en-GB" b="1" dirty="0"/>
          </a:p>
        </p:txBody>
      </p:sp>
      <p:cxnSp>
        <p:nvCxnSpPr>
          <p:cNvPr id="1103" name="Straight Arrow Connector 1102">
            <a:extLst>
              <a:ext uri="{FF2B5EF4-FFF2-40B4-BE49-F238E27FC236}">
                <a16:creationId xmlns:a16="http://schemas.microsoft.com/office/drawing/2014/main" id="{A6368CE2-A65B-4EE8-AF9E-B96613611F34}"/>
              </a:ext>
            </a:extLst>
          </p:cNvPr>
          <p:cNvCxnSpPr>
            <a:cxnSpLocks/>
          </p:cNvCxnSpPr>
          <p:nvPr/>
        </p:nvCxnSpPr>
        <p:spPr>
          <a:xfrm>
            <a:off x="6669667" y="3076412"/>
            <a:ext cx="1016479" cy="721233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5" name="Slide Number Placeholder 1104">
            <a:extLst>
              <a:ext uri="{FF2B5EF4-FFF2-40B4-BE49-F238E27FC236}">
                <a16:creationId xmlns:a16="http://schemas.microsoft.com/office/drawing/2014/main" id="{D8538738-1151-02EE-6A74-0A21E3EF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13</a:t>
            </a:fld>
            <a:endParaRPr lang="en-GB"/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4A5309BA-6529-D741-82DD-D19C7FFCF8E7}"/>
              </a:ext>
            </a:extLst>
          </p:cNvPr>
          <p:cNvSpPr txBox="1"/>
          <p:nvPr/>
        </p:nvSpPr>
        <p:spPr>
          <a:xfrm>
            <a:off x="186804" y="1052851"/>
            <a:ext cx="545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Image </a:t>
            </a:r>
            <a:r>
              <a:rPr lang="fr-CH" sz="2400" b="1" dirty="0" err="1"/>
              <a:t>encoding</a:t>
            </a:r>
            <a:r>
              <a:rPr lang="fr-CH" sz="2400" b="1" dirty="0"/>
              <a:t> combines data acquisition </a:t>
            </a:r>
            <a:r>
              <a:rPr lang="fr-CH" sz="2400" b="1" dirty="0" err="1"/>
              <a:t>with</a:t>
            </a:r>
            <a:r>
              <a:rPr lang="fr-CH" sz="2400" b="1" dirty="0"/>
              <a:t> an </a:t>
            </a:r>
            <a:r>
              <a:rPr lang="fr-CH" sz="2400" b="1" i="1" dirty="0" err="1"/>
              <a:t>encoding</a:t>
            </a:r>
            <a:r>
              <a:rPr lang="fr-CH" sz="2400" b="1" dirty="0"/>
              <a:t> gradient </a:t>
            </a:r>
            <a:endParaRPr lang="en-GB" sz="2400" b="1" dirty="0"/>
          </a:p>
        </p:txBody>
      </p: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33804DE4-D80F-55B4-6772-7476139CE444}"/>
              </a:ext>
            </a:extLst>
          </p:cNvPr>
          <p:cNvGrpSpPr/>
          <p:nvPr/>
        </p:nvGrpSpPr>
        <p:grpSpPr>
          <a:xfrm>
            <a:off x="6053402" y="372403"/>
            <a:ext cx="4178535" cy="2061527"/>
            <a:chOff x="3678814" y="205861"/>
            <a:chExt cx="4178535" cy="206152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9177D7-EBA0-26C7-2D90-7E1A1636B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5990" y="1484317"/>
              <a:ext cx="2132452" cy="35799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B063972-C3B6-2C91-BAFD-86D342A10E53}"/>
                </a:ext>
              </a:extLst>
            </p:cNvPr>
            <p:cNvCxnSpPr>
              <a:cxnSpLocks/>
            </p:cNvCxnSpPr>
            <p:nvPr/>
          </p:nvCxnSpPr>
          <p:spPr>
            <a:xfrm>
              <a:off x="4421590" y="1796053"/>
              <a:ext cx="322088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9A04D8-90B9-E36D-BAB1-D019C8578536}"/>
                </a:ext>
              </a:extLst>
            </p:cNvPr>
            <p:cNvSpPr txBox="1"/>
            <p:nvPr/>
          </p:nvSpPr>
          <p:spPr>
            <a:xfrm>
              <a:off x="3948955" y="1596783"/>
              <a:ext cx="69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70B6AA6-D944-8921-FF63-5D40015FE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4002" y="381655"/>
              <a:ext cx="1841057" cy="966252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C44CD44-A4BA-10AE-270C-6EE303E9FE43}"/>
                </a:ext>
              </a:extLst>
            </p:cNvPr>
            <p:cNvCxnSpPr>
              <a:cxnSpLocks/>
            </p:cNvCxnSpPr>
            <p:nvPr/>
          </p:nvCxnSpPr>
          <p:spPr>
            <a:xfrm>
              <a:off x="4421590" y="1159366"/>
              <a:ext cx="322977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B8D14CF-82FF-E6CC-86DF-B607E7107D96}"/>
                </a:ext>
              </a:extLst>
            </p:cNvPr>
            <p:cNvSpPr txBox="1"/>
            <p:nvPr/>
          </p:nvSpPr>
          <p:spPr>
            <a:xfrm>
              <a:off x="3804461" y="942628"/>
              <a:ext cx="836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RF</a:t>
              </a:r>
              <a:endParaRPr lang="en-GB" sz="1400" dirty="0"/>
            </a:p>
          </p:txBody>
        </p:sp>
        <p:sp>
          <p:nvSpPr>
            <p:cNvPr id="1046" name="Ellipse 172">
              <a:extLst>
                <a:ext uri="{FF2B5EF4-FFF2-40B4-BE49-F238E27FC236}">
                  <a16:creationId xmlns:a16="http://schemas.microsoft.com/office/drawing/2014/main" id="{E65760CD-8982-B659-798F-3573D60BE4DE}"/>
                </a:ext>
              </a:extLst>
            </p:cNvPr>
            <p:cNvSpPr/>
            <p:nvPr/>
          </p:nvSpPr>
          <p:spPr>
            <a:xfrm>
              <a:off x="5518767" y="1120862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54" name="Ellipse 172">
              <a:extLst>
                <a:ext uri="{FF2B5EF4-FFF2-40B4-BE49-F238E27FC236}">
                  <a16:creationId xmlns:a16="http://schemas.microsoft.com/office/drawing/2014/main" id="{4C18B268-CC0B-655A-F06E-6CB246ACAE06}"/>
                </a:ext>
              </a:extLst>
            </p:cNvPr>
            <p:cNvSpPr/>
            <p:nvPr/>
          </p:nvSpPr>
          <p:spPr>
            <a:xfrm>
              <a:off x="5653929" y="1143983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55" name="Ellipse 172">
              <a:extLst>
                <a:ext uri="{FF2B5EF4-FFF2-40B4-BE49-F238E27FC236}">
                  <a16:creationId xmlns:a16="http://schemas.microsoft.com/office/drawing/2014/main" id="{38E74614-4022-7201-209D-108DE89BE42C}"/>
                </a:ext>
              </a:extLst>
            </p:cNvPr>
            <p:cNvSpPr/>
            <p:nvPr/>
          </p:nvSpPr>
          <p:spPr>
            <a:xfrm>
              <a:off x="5757080" y="1092409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56" name="Ellipse 172">
              <a:extLst>
                <a:ext uri="{FF2B5EF4-FFF2-40B4-BE49-F238E27FC236}">
                  <a16:creationId xmlns:a16="http://schemas.microsoft.com/office/drawing/2014/main" id="{F5DAC6DF-9C81-6ABB-3C05-10C9FBCDEF94}"/>
                </a:ext>
              </a:extLst>
            </p:cNvPr>
            <p:cNvSpPr/>
            <p:nvPr/>
          </p:nvSpPr>
          <p:spPr>
            <a:xfrm>
              <a:off x="5860231" y="1152877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57" name="Ellipse 172">
              <a:extLst>
                <a:ext uri="{FF2B5EF4-FFF2-40B4-BE49-F238E27FC236}">
                  <a16:creationId xmlns:a16="http://schemas.microsoft.com/office/drawing/2014/main" id="{4DF5F554-38E4-13B3-A0AD-D4C7EE156580}"/>
                </a:ext>
              </a:extLst>
            </p:cNvPr>
            <p:cNvSpPr/>
            <p:nvPr/>
          </p:nvSpPr>
          <p:spPr>
            <a:xfrm>
              <a:off x="5958046" y="1090632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58" name="Ellipse 172">
              <a:extLst>
                <a:ext uri="{FF2B5EF4-FFF2-40B4-BE49-F238E27FC236}">
                  <a16:creationId xmlns:a16="http://schemas.microsoft.com/office/drawing/2014/main" id="{13D2D479-089F-7B11-8103-FE18ECA971E0}"/>
                </a:ext>
              </a:extLst>
            </p:cNvPr>
            <p:cNvSpPr/>
            <p:nvPr/>
          </p:nvSpPr>
          <p:spPr>
            <a:xfrm>
              <a:off x="6055861" y="1151100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59" name="Ellipse 172">
              <a:extLst>
                <a:ext uri="{FF2B5EF4-FFF2-40B4-BE49-F238E27FC236}">
                  <a16:creationId xmlns:a16="http://schemas.microsoft.com/office/drawing/2014/main" id="{E7017947-B528-257A-E660-30956E2A6516}"/>
                </a:ext>
              </a:extLst>
            </p:cNvPr>
            <p:cNvSpPr/>
            <p:nvPr/>
          </p:nvSpPr>
          <p:spPr>
            <a:xfrm>
              <a:off x="6137670" y="1035501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0" name="Ellipse 172">
              <a:extLst>
                <a:ext uri="{FF2B5EF4-FFF2-40B4-BE49-F238E27FC236}">
                  <a16:creationId xmlns:a16="http://schemas.microsoft.com/office/drawing/2014/main" id="{0DEC777D-6BBD-F828-C356-8FD108B722EC}"/>
                </a:ext>
              </a:extLst>
            </p:cNvPr>
            <p:cNvSpPr/>
            <p:nvPr/>
          </p:nvSpPr>
          <p:spPr>
            <a:xfrm>
              <a:off x="6224815" y="1250694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1" name="Ellipse 172">
              <a:extLst>
                <a:ext uri="{FF2B5EF4-FFF2-40B4-BE49-F238E27FC236}">
                  <a16:creationId xmlns:a16="http://schemas.microsoft.com/office/drawing/2014/main" id="{7F4DBEF8-FA02-86B2-D5A4-CAE1A42D7818}"/>
                </a:ext>
              </a:extLst>
            </p:cNvPr>
            <p:cNvSpPr/>
            <p:nvPr/>
          </p:nvSpPr>
          <p:spPr>
            <a:xfrm>
              <a:off x="6306624" y="889671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2" name="Ellipse 172">
              <a:extLst>
                <a:ext uri="{FF2B5EF4-FFF2-40B4-BE49-F238E27FC236}">
                  <a16:creationId xmlns:a16="http://schemas.microsoft.com/office/drawing/2014/main" id="{670BB552-A075-D569-9B77-B5C3D57C33AB}"/>
                </a:ext>
              </a:extLst>
            </p:cNvPr>
            <p:cNvSpPr/>
            <p:nvPr/>
          </p:nvSpPr>
          <p:spPr>
            <a:xfrm>
              <a:off x="6404439" y="491293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3" name="Ellipse 172">
              <a:extLst>
                <a:ext uri="{FF2B5EF4-FFF2-40B4-BE49-F238E27FC236}">
                  <a16:creationId xmlns:a16="http://schemas.microsoft.com/office/drawing/2014/main" id="{52B5D304-D2C2-A525-4421-E0410AA6000F}"/>
                </a:ext>
              </a:extLst>
            </p:cNvPr>
            <p:cNvSpPr/>
            <p:nvPr/>
          </p:nvSpPr>
          <p:spPr>
            <a:xfrm>
              <a:off x="6486249" y="1245361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4" name="Ellipse 172">
              <a:extLst>
                <a:ext uri="{FF2B5EF4-FFF2-40B4-BE49-F238E27FC236}">
                  <a16:creationId xmlns:a16="http://schemas.microsoft.com/office/drawing/2014/main" id="{2459D2F0-F8F7-7B2B-2B6E-AF52FA70ACFE}"/>
                </a:ext>
              </a:extLst>
            </p:cNvPr>
            <p:cNvSpPr/>
            <p:nvPr/>
          </p:nvSpPr>
          <p:spPr>
            <a:xfrm>
              <a:off x="6578729" y="1081746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5" name="Ellipse 172">
              <a:extLst>
                <a:ext uri="{FF2B5EF4-FFF2-40B4-BE49-F238E27FC236}">
                  <a16:creationId xmlns:a16="http://schemas.microsoft.com/office/drawing/2014/main" id="{86A06C8E-3110-0352-FFDC-64D9050A71D3}"/>
                </a:ext>
              </a:extLst>
            </p:cNvPr>
            <p:cNvSpPr/>
            <p:nvPr/>
          </p:nvSpPr>
          <p:spPr>
            <a:xfrm>
              <a:off x="6676544" y="1163555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6" name="Ellipse 172">
              <a:extLst>
                <a:ext uri="{FF2B5EF4-FFF2-40B4-BE49-F238E27FC236}">
                  <a16:creationId xmlns:a16="http://schemas.microsoft.com/office/drawing/2014/main" id="{259816A2-7245-2A5E-2CF5-6F7E27D64A42}"/>
                </a:ext>
              </a:extLst>
            </p:cNvPr>
            <p:cNvSpPr/>
            <p:nvPr/>
          </p:nvSpPr>
          <p:spPr>
            <a:xfrm>
              <a:off x="6769024" y="1079969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7" name="Ellipse 172">
              <a:extLst>
                <a:ext uri="{FF2B5EF4-FFF2-40B4-BE49-F238E27FC236}">
                  <a16:creationId xmlns:a16="http://schemas.microsoft.com/office/drawing/2014/main" id="{9DAC7FA7-2A10-448F-49AC-070C6A1910D5}"/>
                </a:ext>
              </a:extLst>
            </p:cNvPr>
            <p:cNvSpPr/>
            <p:nvPr/>
          </p:nvSpPr>
          <p:spPr>
            <a:xfrm>
              <a:off x="6872174" y="1129767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8" name="Ellipse 172">
              <a:extLst>
                <a:ext uri="{FF2B5EF4-FFF2-40B4-BE49-F238E27FC236}">
                  <a16:creationId xmlns:a16="http://schemas.microsoft.com/office/drawing/2014/main" id="{1902680E-F05F-B3FD-F938-F9F8331921B6}"/>
                </a:ext>
              </a:extLst>
            </p:cNvPr>
            <p:cNvSpPr/>
            <p:nvPr/>
          </p:nvSpPr>
          <p:spPr>
            <a:xfrm>
              <a:off x="6964654" y="1094198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9" name="Ellipse 172">
              <a:extLst>
                <a:ext uri="{FF2B5EF4-FFF2-40B4-BE49-F238E27FC236}">
                  <a16:creationId xmlns:a16="http://schemas.microsoft.com/office/drawing/2014/main" id="{FA405671-449B-8539-6080-21A0851E5C61}"/>
                </a:ext>
              </a:extLst>
            </p:cNvPr>
            <p:cNvSpPr/>
            <p:nvPr/>
          </p:nvSpPr>
          <p:spPr>
            <a:xfrm>
              <a:off x="7067805" y="1133325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70" name="Ellipse 172">
              <a:extLst>
                <a:ext uri="{FF2B5EF4-FFF2-40B4-BE49-F238E27FC236}">
                  <a16:creationId xmlns:a16="http://schemas.microsoft.com/office/drawing/2014/main" id="{768278F3-E39B-D632-EB62-FD5FCEF2EE57}"/>
                </a:ext>
              </a:extLst>
            </p:cNvPr>
            <p:cNvSpPr/>
            <p:nvPr/>
          </p:nvSpPr>
          <p:spPr>
            <a:xfrm>
              <a:off x="7170955" y="1092421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71" name="Ellipse 172">
              <a:extLst>
                <a:ext uri="{FF2B5EF4-FFF2-40B4-BE49-F238E27FC236}">
                  <a16:creationId xmlns:a16="http://schemas.microsoft.com/office/drawing/2014/main" id="{C60B7F3E-63D8-2701-1C30-60837988F122}"/>
                </a:ext>
              </a:extLst>
            </p:cNvPr>
            <p:cNvSpPr/>
            <p:nvPr/>
          </p:nvSpPr>
          <p:spPr>
            <a:xfrm>
              <a:off x="7279441" y="1142219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3" name="TextBox 1082">
                  <a:extLst>
                    <a:ext uri="{FF2B5EF4-FFF2-40B4-BE49-F238E27FC236}">
                      <a16:creationId xmlns:a16="http://schemas.microsoft.com/office/drawing/2014/main" id="{96B6C23B-059D-8DB0-690B-9DE1E0D9FC18}"/>
                    </a:ext>
                  </a:extLst>
                </p:cNvPr>
                <p:cNvSpPr txBox="1"/>
                <p:nvPr/>
              </p:nvSpPr>
              <p:spPr>
                <a:xfrm>
                  <a:off x="7598137" y="1108378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3" name="TextBox 1082">
                  <a:extLst>
                    <a:ext uri="{FF2B5EF4-FFF2-40B4-BE49-F238E27FC236}">
                      <a16:creationId xmlns:a16="http://schemas.microsoft.com/office/drawing/2014/main" id="{96B6C23B-059D-8DB0-690B-9DE1E0D9F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137" y="1108378"/>
                  <a:ext cx="246762" cy="198260"/>
                </a:xfrm>
                <a:prstGeom prst="rect">
                  <a:avLst/>
                </a:prstGeom>
                <a:blipFill>
                  <a:blip r:embed="rId6"/>
                  <a:stretch>
                    <a:fillRect r="-5000" b="-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4" name="TextBox 1083">
                  <a:extLst>
                    <a:ext uri="{FF2B5EF4-FFF2-40B4-BE49-F238E27FC236}">
                      <a16:creationId xmlns:a16="http://schemas.microsoft.com/office/drawing/2014/main" id="{FD1AA9E4-737D-A781-0694-E3C1ACB7ED2C}"/>
                    </a:ext>
                  </a:extLst>
                </p:cNvPr>
                <p:cNvSpPr txBox="1"/>
                <p:nvPr/>
              </p:nvSpPr>
              <p:spPr>
                <a:xfrm>
                  <a:off x="7610587" y="1723727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4" name="TextBox 1083">
                  <a:extLst>
                    <a:ext uri="{FF2B5EF4-FFF2-40B4-BE49-F238E27FC236}">
                      <a16:creationId xmlns:a16="http://schemas.microsoft.com/office/drawing/2014/main" id="{FD1AA9E4-737D-A781-0694-E3C1ACB7ED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0587" y="1723727"/>
                  <a:ext cx="246762" cy="198260"/>
                </a:xfrm>
                <a:prstGeom prst="rect">
                  <a:avLst/>
                </a:prstGeom>
                <a:blipFill>
                  <a:blip r:embed="rId7"/>
                  <a:stretch>
                    <a:fillRect r="-5000" b="-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09" name="Ellipse 142">
              <a:extLst>
                <a:ext uri="{FF2B5EF4-FFF2-40B4-BE49-F238E27FC236}">
                  <a16:creationId xmlns:a16="http://schemas.microsoft.com/office/drawing/2014/main" id="{2DF57D5F-116F-FD95-1D78-A3ECDB247311}"/>
                </a:ext>
              </a:extLst>
            </p:cNvPr>
            <p:cNvSpPr/>
            <p:nvPr/>
          </p:nvSpPr>
          <p:spPr>
            <a:xfrm>
              <a:off x="5284932" y="384720"/>
              <a:ext cx="2157757" cy="188266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15" name="Rectangle 1114">
              <a:extLst>
                <a:ext uri="{FF2B5EF4-FFF2-40B4-BE49-F238E27FC236}">
                  <a16:creationId xmlns:a16="http://schemas.microsoft.com/office/drawing/2014/main" id="{2465F649-88D5-49EA-5C7C-589FAB92BC6B}"/>
                </a:ext>
              </a:extLst>
            </p:cNvPr>
            <p:cNvSpPr/>
            <p:nvPr/>
          </p:nvSpPr>
          <p:spPr>
            <a:xfrm>
              <a:off x="4422797" y="735603"/>
              <a:ext cx="144016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16" name="ZoneTexte 146">
              <a:extLst>
                <a:ext uri="{FF2B5EF4-FFF2-40B4-BE49-F238E27FC236}">
                  <a16:creationId xmlns:a16="http://schemas.microsoft.com/office/drawing/2014/main" id="{98C13695-E97F-3359-FF61-C136ECF439FA}"/>
                </a:ext>
              </a:extLst>
            </p:cNvPr>
            <p:cNvSpPr txBox="1"/>
            <p:nvPr/>
          </p:nvSpPr>
          <p:spPr>
            <a:xfrm>
              <a:off x="3678814" y="205861"/>
              <a:ext cx="1756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Excitation</a:t>
              </a:r>
            </a:p>
          </p:txBody>
        </p:sp>
      </p:grp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41800D1D-C556-7937-4C98-B4F7754C608D}"/>
              </a:ext>
            </a:extLst>
          </p:cNvPr>
          <p:cNvGrpSpPr/>
          <p:nvPr/>
        </p:nvGrpSpPr>
        <p:grpSpPr>
          <a:xfrm>
            <a:off x="8699454" y="4045095"/>
            <a:ext cx="3404317" cy="1998479"/>
            <a:chOff x="6684678" y="4569582"/>
            <a:chExt cx="3404317" cy="1998479"/>
          </a:xfrm>
        </p:grpSpPr>
        <p:pic>
          <p:nvPicPr>
            <p:cNvPr id="1034" name="Picture 1033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8EC06D50-E326-7CEC-B827-72DA87D9F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28"/>
            <a:stretch/>
          </p:blipFill>
          <p:spPr>
            <a:xfrm>
              <a:off x="6684678" y="4569582"/>
              <a:ext cx="2945270" cy="1998479"/>
            </a:xfrm>
            <a:prstGeom prst="rect">
              <a:avLst/>
            </a:prstGeom>
          </p:spPr>
        </p:pic>
        <p:cxnSp>
          <p:nvCxnSpPr>
            <p:cNvPr id="1118" name="Straight Arrow Connector 1117">
              <a:extLst>
                <a:ext uri="{FF2B5EF4-FFF2-40B4-BE49-F238E27FC236}">
                  <a16:creationId xmlns:a16="http://schemas.microsoft.com/office/drawing/2014/main" id="{B36122BD-0BD5-9357-1B88-15FE79A91689}"/>
                </a:ext>
              </a:extLst>
            </p:cNvPr>
            <p:cNvCxnSpPr>
              <a:cxnSpLocks/>
            </p:cNvCxnSpPr>
            <p:nvPr/>
          </p:nvCxnSpPr>
          <p:spPr>
            <a:xfrm>
              <a:off x="6992716" y="5633979"/>
              <a:ext cx="3096279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9" name="TextBox 1118">
                  <a:extLst>
                    <a:ext uri="{FF2B5EF4-FFF2-40B4-BE49-F238E27FC236}">
                      <a16:creationId xmlns:a16="http://schemas.microsoft.com/office/drawing/2014/main" id="{082EA30C-8366-2E80-731C-D842E4678212}"/>
                    </a:ext>
                  </a:extLst>
                </p:cNvPr>
                <p:cNvSpPr txBox="1"/>
                <p:nvPr/>
              </p:nvSpPr>
              <p:spPr>
                <a:xfrm>
                  <a:off x="9528093" y="5705865"/>
                  <a:ext cx="50934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19" name="TextBox 1118">
                  <a:extLst>
                    <a:ext uri="{FF2B5EF4-FFF2-40B4-BE49-F238E27FC236}">
                      <a16:creationId xmlns:a16="http://schemas.microsoft.com/office/drawing/2014/main" id="{082EA30C-8366-2E80-731C-D842E46782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8093" y="5705865"/>
                  <a:ext cx="509341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5" name="ZoneTexte 181">
                <a:extLst>
                  <a:ext uri="{FF2B5EF4-FFF2-40B4-BE49-F238E27FC236}">
                    <a16:creationId xmlns:a16="http://schemas.microsoft.com/office/drawing/2014/main" id="{906926AE-8BE7-7D0B-C595-B3E4E9AB0C24}"/>
                  </a:ext>
                </a:extLst>
              </p:cNvPr>
              <p:cNvSpPr txBox="1"/>
              <p:nvPr/>
            </p:nvSpPr>
            <p:spPr>
              <a:xfrm>
                <a:off x="7937238" y="2803775"/>
                <a:ext cx="35143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CH" sz="1600" dirty="0"/>
                  <a:t> ≡ distribution of signal </a:t>
                </a:r>
                <a:r>
                  <a:rPr lang="fr-CH" sz="1600" dirty="0" err="1"/>
                  <a:t>intensities</a:t>
                </a:r>
                <a:r>
                  <a:rPr lang="fr-CH" sz="1600" dirty="0"/>
                  <a:t> </a:t>
                </a:r>
                <a:r>
                  <a:rPr lang="fr-CH" sz="1600" dirty="0" err="1"/>
                  <a:t>across</a:t>
                </a:r>
                <a:r>
                  <a:rPr lang="fr-CH" sz="1600" dirty="0"/>
                  <a:t> the images</a:t>
                </a:r>
              </a:p>
            </p:txBody>
          </p:sp>
        </mc:Choice>
        <mc:Fallback xmlns="">
          <p:sp>
            <p:nvSpPr>
              <p:cNvPr id="1125" name="ZoneTexte 181">
                <a:extLst>
                  <a:ext uri="{FF2B5EF4-FFF2-40B4-BE49-F238E27FC236}">
                    <a16:creationId xmlns:a16="http://schemas.microsoft.com/office/drawing/2014/main" id="{906926AE-8BE7-7D0B-C595-B3E4E9AB0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38" y="2803775"/>
                <a:ext cx="3514314" cy="584775"/>
              </a:xfrm>
              <a:prstGeom prst="rect">
                <a:avLst/>
              </a:prstGeom>
              <a:blipFill>
                <a:blip r:embed="rId10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7" name="Image 345" descr="brain.jpg">
            <a:extLst>
              <a:ext uri="{FF2B5EF4-FFF2-40B4-BE49-F238E27FC236}">
                <a16:creationId xmlns:a16="http://schemas.microsoft.com/office/drawing/2014/main" id="{24663087-D4AA-F07D-4639-FDAF331F62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22742"/>
          <a:stretch/>
        </p:blipFill>
        <p:spPr>
          <a:xfrm>
            <a:off x="1231247" y="3797645"/>
            <a:ext cx="2933420" cy="199131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131" name="Rectangle 1130">
            <a:extLst>
              <a:ext uri="{FF2B5EF4-FFF2-40B4-BE49-F238E27FC236}">
                <a16:creationId xmlns:a16="http://schemas.microsoft.com/office/drawing/2014/main" id="{E793CB3F-F484-FA31-F9B9-BAB5723B8E7F}"/>
              </a:ext>
            </a:extLst>
          </p:cNvPr>
          <p:cNvSpPr/>
          <p:nvPr/>
        </p:nvSpPr>
        <p:spPr>
          <a:xfrm>
            <a:off x="962885" y="3851505"/>
            <a:ext cx="107212" cy="198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32" name="Rectangle 1131">
            <a:extLst>
              <a:ext uri="{FF2B5EF4-FFF2-40B4-BE49-F238E27FC236}">
                <a16:creationId xmlns:a16="http://schemas.microsoft.com/office/drawing/2014/main" id="{0E15121D-9E00-4623-2050-EC62E0DCA31E}"/>
              </a:ext>
            </a:extLst>
          </p:cNvPr>
          <p:cNvSpPr/>
          <p:nvPr/>
        </p:nvSpPr>
        <p:spPr>
          <a:xfrm>
            <a:off x="4274914" y="3909585"/>
            <a:ext cx="107212" cy="198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133" name="Groupe 25">
            <a:extLst>
              <a:ext uri="{FF2B5EF4-FFF2-40B4-BE49-F238E27FC236}">
                <a16:creationId xmlns:a16="http://schemas.microsoft.com/office/drawing/2014/main" id="{4448A30D-82FB-9133-1F41-57C6EFA7C5ED}"/>
              </a:ext>
            </a:extLst>
          </p:cNvPr>
          <p:cNvGrpSpPr/>
          <p:nvPr/>
        </p:nvGrpSpPr>
        <p:grpSpPr>
          <a:xfrm>
            <a:off x="1075749" y="5916804"/>
            <a:ext cx="3224923" cy="850837"/>
            <a:chOff x="688863" y="2429665"/>
            <a:chExt cx="1802144" cy="850837"/>
          </a:xfrm>
        </p:grpSpPr>
        <p:sp>
          <p:nvSpPr>
            <p:cNvPr id="1134" name="ZoneTexte 28">
              <a:extLst>
                <a:ext uri="{FF2B5EF4-FFF2-40B4-BE49-F238E27FC236}">
                  <a16:creationId xmlns:a16="http://schemas.microsoft.com/office/drawing/2014/main" id="{E251D557-1429-E5A1-8DAA-618EC4AF5587}"/>
                </a:ext>
              </a:extLst>
            </p:cNvPr>
            <p:cNvSpPr txBox="1"/>
            <p:nvPr/>
          </p:nvSpPr>
          <p:spPr>
            <a:xfrm>
              <a:off x="1065487" y="291117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receiver</a:t>
              </a:r>
              <a:r>
                <a:rPr lang="fr-CH" dirty="0"/>
                <a:t> </a:t>
              </a:r>
              <a:r>
                <a:rPr lang="fr-CH" dirty="0" err="1"/>
                <a:t>coil</a:t>
              </a:r>
              <a:endParaRPr lang="fr-CH" dirty="0"/>
            </a:p>
          </p:txBody>
        </p:sp>
        <p:cxnSp>
          <p:nvCxnSpPr>
            <p:cNvPr id="1135" name="Connecteur droit avec flèche 29">
              <a:extLst>
                <a:ext uri="{FF2B5EF4-FFF2-40B4-BE49-F238E27FC236}">
                  <a16:creationId xmlns:a16="http://schemas.microsoft.com/office/drawing/2014/main" id="{7DB88165-2E39-237A-675E-72BAA0A852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3872" y="2429665"/>
              <a:ext cx="507135" cy="5821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6" name="Connecteur droit avec flèche 35">
              <a:extLst>
                <a:ext uri="{FF2B5EF4-FFF2-40B4-BE49-F238E27FC236}">
                  <a16:creationId xmlns:a16="http://schemas.microsoft.com/office/drawing/2014/main" id="{4A3FAE91-5E2A-B32A-B322-B3FA9E339A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863" y="2439028"/>
              <a:ext cx="491143" cy="58870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1" name="Straight Arrow Connector 1140">
            <a:extLst>
              <a:ext uri="{FF2B5EF4-FFF2-40B4-BE49-F238E27FC236}">
                <a16:creationId xmlns:a16="http://schemas.microsoft.com/office/drawing/2014/main" id="{06F78E49-62EF-B2B6-F642-0B3C0B4367DF}"/>
              </a:ext>
            </a:extLst>
          </p:cNvPr>
          <p:cNvCxnSpPr>
            <a:cxnSpLocks/>
          </p:cNvCxnSpPr>
          <p:nvPr/>
        </p:nvCxnSpPr>
        <p:spPr>
          <a:xfrm flipH="1">
            <a:off x="4035534" y="3209468"/>
            <a:ext cx="857050" cy="291099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4FA3A8-D15A-160B-C56B-C5CE64FB90BD}"/>
                  </a:ext>
                </a:extLst>
              </p:cNvPr>
              <p:cNvSpPr txBox="1"/>
              <p:nvPr/>
            </p:nvSpPr>
            <p:spPr>
              <a:xfrm>
                <a:off x="3925244" y="2601248"/>
                <a:ext cx="4203234" cy="6470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nary>
                                <m:naryPr>
                                  <m:ctrlPr>
                                    <a:rPr lang="fr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fr-CH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H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fr-CH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nary>
                              <m:d>
                                <m:dPr>
                                  <m:ctrlPr>
                                    <a:rPr lang="fr-CH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CH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′∙</m:t>
                              </m:r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fr-CH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4FA3A8-D15A-160B-C56B-C5CE64FB9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244" y="2601248"/>
                <a:ext cx="4203234" cy="6470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64E3326-4941-2495-A97B-2F070EF57E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5" name="Picture 4" descr="Géosciences et environnement UNIL">
            <a:extLst>
              <a:ext uri="{FF2B5EF4-FFF2-40B4-BE49-F238E27FC236}">
                <a16:creationId xmlns:a16="http://schemas.microsoft.com/office/drawing/2014/main" id="{F00C4202-FB08-95B4-2B14-C7213CAF3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B2265F-73C0-262C-6C04-8E673DA00164}"/>
                  </a:ext>
                </a:extLst>
              </p:cNvPr>
              <p:cNvSpPr txBox="1"/>
              <p:nvPr/>
            </p:nvSpPr>
            <p:spPr>
              <a:xfrm>
                <a:off x="8766623" y="695430"/>
                <a:ext cx="6834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B2265F-73C0-262C-6C04-8E673DA00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623" y="695430"/>
                <a:ext cx="68342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F17DAE8-6686-ECDF-0F1E-48C0054DFDC0}"/>
              </a:ext>
            </a:extLst>
          </p:cNvPr>
          <p:cNvSpPr txBox="1"/>
          <p:nvPr/>
        </p:nvSpPr>
        <p:spPr>
          <a:xfrm>
            <a:off x="8530336" y="3556063"/>
            <a:ext cx="3988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dirty="0"/>
              <a:t>Components of the </a:t>
            </a:r>
            <a:r>
              <a:rPr lang="fr-CH" sz="1800" dirty="0" err="1"/>
              <a:t>magnetization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3317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C1AB8-378F-66DC-57CC-EE183AA21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Slide Number Placeholder 1104">
            <a:extLst>
              <a:ext uri="{FF2B5EF4-FFF2-40B4-BE49-F238E27FC236}">
                <a16:creationId xmlns:a16="http://schemas.microsoft.com/office/drawing/2014/main" id="{6D53EF8B-E99E-C247-9057-550FC696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14</a:t>
            </a:fld>
            <a:endParaRPr lang="en-GB"/>
          </a:p>
        </p:txBody>
      </p:sp>
      <p:grpSp>
        <p:nvGrpSpPr>
          <p:cNvPr id="1148" name="Group 1147">
            <a:extLst>
              <a:ext uri="{FF2B5EF4-FFF2-40B4-BE49-F238E27FC236}">
                <a16:creationId xmlns:a16="http://schemas.microsoft.com/office/drawing/2014/main" id="{5D6D42CF-CAE4-D13F-2681-E19096CDC006}"/>
              </a:ext>
            </a:extLst>
          </p:cNvPr>
          <p:cNvGrpSpPr/>
          <p:nvPr/>
        </p:nvGrpSpPr>
        <p:grpSpPr>
          <a:xfrm>
            <a:off x="6766340" y="4367756"/>
            <a:ext cx="4178535" cy="2177092"/>
            <a:chOff x="6299202" y="4337939"/>
            <a:chExt cx="4178535" cy="2177092"/>
          </a:xfrm>
        </p:grpSpPr>
        <p:pic>
          <p:nvPicPr>
            <p:cNvPr id="1074" name="Picture 1073">
              <a:extLst>
                <a:ext uri="{FF2B5EF4-FFF2-40B4-BE49-F238E27FC236}">
                  <a16:creationId xmlns:a16="http://schemas.microsoft.com/office/drawing/2014/main" id="{5BFF3A1B-AA36-DCBB-5FDD-0CF266CAB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6378" y="5616395"/>
              <a:ext cx="2132452" cy="357990"/>
            </a:xfrm>
            <a:prstGeom prst="rect">
              <a:avLst/>
            </a:prstGeom>
          </p:spPr>
        </p:pic>
        <p:cxnSp>
          <p:nvCxnSpPr>
            <p:cNvPr id="1075" name="Straight Arrow Connector 1074">
              <a:extLst>
                <a:ext uri="{FF2B5EF4-FFF2-40B4-BE49-F238E27FC236}">
                  <a16:creationId xmlns:a16="http://schemas.microsoft.com/office/drawing/2014/main" id="{8E91733C-4EAC-134B-16E0-9B914D64ED9E}"/>
                </a:ext>
              </a:extLst>
            </p:cNvPr>
            <p:cNvCxnSpPr>
              <a:cxnSpLocks/>
            </p:cNvCxnSpPr>
            <p:nvPr/>
          </p:nvCxnSpPr>
          <p:spPr>
            <a:xfrm>
              <a:off x="7041978" y="5928131"/>
              <a:ext cx="322088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6" name="TextBox 1075">
              <a:extLst>
                <a:ext uri="{FF2B5EF4-FFF2-40B4-BE49-F238E27FC236}">
                  <a16:creationId xmlns:a16="http://schemas.microsoft.com/office/drawing/2014/main" id="{BEBB258C-BCAB-967B-056A-099D45F56A37}"/>
                </a:ext>
              </a:extLst>
            </p:cNvPr>
            <p:cNvSpPr txBox="1"/>
            <p:nvPr/>
          </p:nvSpPr>
          <p:spPr>
            <a:xfrm>
              <a:off x="6569343" y="5728861"/>
              <a:ext cx="69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p:pic>
          <p:nvPicPr>
            <p:cNvPr id="1077" name="Picture 1076">
              <a:extLst>
                <a:ext uri="{FF2B5EF4-FFF2-40B4-BE49-F238E27FC236}">
                  <a16:creationId xmlns:a16="http://schemas.microsoft.com/office/drawing/2014/main" id="{A8DD05CD-3931-53C2-00E7-474928A5E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4390" y="4513733"/>
              <a:ext cx="1841057" cy="966252"/>
            </a:xfrm>
            <a:prstGeom prst="rect">
              <a:avLst/>
            </a:prstGeom>
          </p:spPr>
        </p:pic>
        <p:cxnSp>
          <p:nvCxnSpPr>
            <p:cNvPr id="1078" name="Straight Arrow Connector 1077">
              <a:extLst>
                <a:ext uri="{FF2B5EF4-FFF2-40B4-BE49-F238E27FC236}">
                  <a16:creationId xmlns:a16="http://schemas.microsoft.com/office/drawing/2014/main" id="{45976AE8-B744-F588-01BD-DF810FB43570}"/>
                </a:ext>
              </a:extLst>
            </p:cNvPr>
            <p:cNvCxnSpPr>
              <a:cxnSpLocks/>
            </p:cNvCxnSpPr>
            <p:nvPr/>
          </p:nvCxnSpPr>
          <p:spPr>
            <a:xfrm>
              <a:off x="7041978" y="5291444"/>
              <a:ext cx="322977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18963F09-94BE-A756-B65B-59F8CC4EEF2F}"/>
                </a:ext>
              </a:extLst>
            </p:cNvPr>
            <p:cNvSpPr txBox="1"/>
            <p:nvPr/>
          </p:nvSpPr>
          <p:spPr>
            <a:xfrm>
              <a:off x="6424849" y="5074706"/>
              <a:ext cx="836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ADC (RF)</a:t>
              </a:r>
              <a:endParaRPr lang="en-GB" sz="1400" dirty="0"/>
            </a:p>
          </p:txBody>
        </p:sp>
        <p:sp>
          <p:nvSpPr>
            <p:cNvPr id="1096" name="Ellipse 172">
              <a:extLst>
                <a:ext uri="{FF2B5EF4-FFF2-40B4-BE49-F238E27FC236}">
                  <a16:creationId xmlns:a16="http://schemas.microsoft.com/office/drawing/2014/main" id="{DD7A1EC9-4EEE-1877-C904-8055E22D638C}"/>
                </a:ext>
              </a:extLst>
            </p:cNvPr>
            <p:cNvSpPr/>
            <p:nvPr/>
          </p:nvSpPr>
          <p:spPr>
            <a:xfrm>
              <a:off x="9492562" y="5261845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4" name="TextBox 1103">
                  <a:extLst>
                    <a:ext uri="{FF2B5EF4-FFF2-40B4-BE49-F238E27FC236}">
                      <a16:creationId xmlns:a16="http://schemas.microsoft.com/office/drawing/2014/main" id="{E06FDF32-97D5-5532-8091-2C933F755C81}"/>
                    </a:ext>
                  </a:extLst>
                </p:cNvPr>
                <p:cNvSpPr txBox="1"/>
                <p:nvPr/>
              </p:nvSpPr>
              <p:spPr>
                <a:xfrm>
                  <a:off x="10218525" y="5240456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04" name="TextBox 1103">
                  <a:extLst>
                    <a:ext uri="{FF2B5EF4-FFF2-40B4-BE49-F238E27FC236}">
                      <a16:creationId xmlns:a16="http://schemas.microsoft.com/office/drawing/2014/main" id="{E06FDF32-97D5-5532-8091-2C933F755C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8525" y="5240456"/>
                  <a:ext cx="246762" cy="198260"/>
                </a:xfrm>
                <a:prstGeom prst="rect">
                  <a:avLst/>
                </a:prstGeom>
                <a:blipFill>
                  <a:blip r:embed="rId4"/>
                  <a:stretch>
                    <a:fillRect r="-5000" b="-718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0" name="TextBox 1109">
                  <a:extLst>
                    <a:ext uri="{FF2B5EF4-FFF2-40B4-BE49-F238E27FC236}">
                      <a16:creationId xmlns:a16="http://schemas.microsoft.com/office/drawing/2014/main" id="{8C4E8399-B496-BC11-82E7-70DE945F20D2}"/>
                    </a:ext>
                  </a:extLst>
                </p:cNvPr>
                <p:cNvSpPr txBox="1"/>
                <p:nvPr/>
              </p:nvSpPr>
              <p:spPr>
                <a:xfrm>
                  <a:off x="10230975" y="5855805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10" name="TextBox 1109">
                  <a:extLst>
                    <a:ext uri="{FF2B5EF4-FFF2-40B4-BE49-F238E27FC236}">
                      <a16:creationId xmlns:a16="http://schemas.microsoft.com/office/drawing/2014/main" id="{8C4E8399-B496-BC11-82E7-70DE945F20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0975" y="5855805"/>
                  <a:ext cx="246762" cy="198260"/>
                </a:xfrm>
                <a:prstGeom prst="rect">
                  <a:avLst/>
                </a:prstGeom>
                <a:blipFill>
                  <a:blip r:embed="rId5"/>
                  <a:stretch>
                    <a:fillRect r="-5000" b="-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07E6468A-C697-76EF-4255-482DFE42DB4E}"/>
                </a:ext>
              </a:extLst>
            </p:cNvPr>
            <p:cNvSpPr/>
            <p:nvPr/>
          </p:nvSpPr>
          <p:spPr>
            <a:xfrm>
              <a:off x="7043185" y="4867681"/>
              <a:ext cx="144016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12" name="ZoneTexte 146">
              <a:extLst>
                <a:ext uri="{FF2B5EF4-FFF2-40B4-BE49-F238E27FC236}">
                  <a16:creationId xmlns:a16="http://schemas.microsoft.com/office/drawing/2014/main" id="{8AC9E252-759C-7728-1841-0F57A403A506}"/>
                </a:ext>
              </a:extLst>
            </p:cNvPr>
            <p:cNvSpPr txBox="1"/>
            <p:nvPr/>
          </p:nvSpPr>
          <p:spPr>
            <a:xfrm>
              <a:off x="6299202" y="4337939"/>
              <a:ext cx="1756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Excitation</a:t>
              </a:r>
            </a:p>
          </p:txBody>
        </p:sp>
        <p:sp>
          <p:nvSpPr>
            <p:cNvPr id="1126" name="TextBox 1125">
              <a:extLst>
                <a:ext uri="{FF2B5EF4-FFF2-40B4-BE49-F238E27FC236}">
                  <a16:creationId xmlns:a16="http://schemas.microsoft.com/office/drawing/2014/main" id="{F030C232-E603-EC75-B85F-61054D8C041C}"/>
                </a:ext>
              </a:extLst>
            </p:cNvPr>
            <p:cNvSpPr txBox="1"/>
            <p:nvPr/>
          </p:nvSpPr>
          <p:spPr>
            <a:xfrm>
              <a:off x="8125656" y="5624228"/>
              <a:ext cx="1404000" cy="288000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cxnSp>
          <p:nvCxnSpPr>
            <p:cNvPr id="1128" name="Straight Arrow Connector 1127">
              <a:extLst>
                <a:ext uri="{FF2B5EF4-FFF2-40B4-BE49-F238E27FC236}">
                  <a16:creationId xmlns:a16="http://schemas.microsoft.com/office/drawing/2014/main" id="{D88A71D0-1D18-F841-C205-A9126CBAA7D4}"/>
                </a:ext>
              </a:extLst>
            </p:cNvPr>
            <p:cNvCxnSpPr>
              <a:cxnSpLocks/>
            </p:cNvCxnSpPr>
            <p:nvPr/>
          </p:nvCxnSpPr>
          <p:spPr>
            <a:xfrm>
              <a:off x="8125655" y="6074286"/>
              <a:ext cx="1404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8" name="TextBox 1137">
              <a:extLst>
                <a:ext uri="{FF2B5EF4-FFF2-40B4-BE49-F238E27FC236}">
                  <a16:creationId xmlns:a16="http://schemas.microsoft.com/office/drawing/2014/main" id="{987A4C58-E814-BEE9-9DD4-FDCC99CD1A93}"/>
                </a:ext>
              </a:extLst>
            </p:cNvPr>
            <p:cNvSpPr txBox="1"/>
            <p:nvPr/>
          </p:nvSpPr>
          <p:spPr>
            <a:xfrm>
              <a:off x="8543267" y="6145699"/>
              <a:ext cx="538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>
                  <a:latin typeface="Symbol" panose="05050102010706020507" pitchFamily="18" charset="2"/>
                </a:rPr>
                <a:t>d</a:t>
              </a:r>
              <a:r>
                <a:rPr lang="fr-CH" baseline="-25000" dirty="0"/>
                <a:t>2</a:t>
              </a:r>
              <a:endParaRPr lang="en-GB" baseline="-25000" dirty="0"/>
            </a:p>
          </p:txBody>
        </p:sp>
        <p:cxnSp>
          <p:nvCxnSpPr>
            <p:cNvPr id="1139" name="Straight Arrow Connector 1138">
              <a:extLst>
                <a:ext uri="{FF2B5EF4-FFF2-40B4-BE49-F238E27FC236}">
                  <a16:creationId xmlns:a16="http://schemas.microsoft.com/office/drawing/2014/main" id="{5BF3A890-7EBA-C752-8962-F2A28432A5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84893" y="5622256"/>
              <a:ext cx="0" cy="288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2" name="TextBox 1141">
              <a:extLst>
                <a:ext uri="{FF2B5EF4-FFF2-40B4-BE49-F238E27FC236}">
                  <a16:creationId xmlns:a16="http://schemas.microsoft.com/office/drawing/2014/main" id="{7F0E0E2C-C3BD-A7A8-FA7B-682892EC73B8}"/>
                </a:ext>
              </a:extLst>
            </p:cNvPr>
            <p:cNvSpPr txBox="1"/>
            <p:nvPr/>
          </p:nvSpPr>
          <p:spPr>
            <a:xfrm>
              <a:off x="7626143" y="5602479"/>
              <a:ext cx="320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i="1" dirty="0"/>
                <a:t>G</a:t>
              </a:r>
              <a:endParaRPr lang="en-GB" sz="1400" i="1" baseline="-25000" dirty="0"/>
            </a:p>
          </p:txBody>
        </p:sp>
      </p:grpSp>
      <p:grpSp>
        <p:nvGrpSpPr>
          <p:cNvPr id="1147" name="Group 1146">
            <a:extLst>
              <a:ext uri="{FF2B5EF4-FFF2-40B4-BE49-F238E27FC236}">
                <a16:creationId xmlns:a16="http://schemas.microsoft.com/office/drawing/2014/main" id="{7898910D-C73B-E890-4335-6C2312FC593F}"/>
              </a:ext>
            </a:extLst>
          </p:cNvPr>
          <p:cNvGrpSpPr/>
          <p:nvPr/>
        </p:nvGrpSpPr>
        <p:grpSpPr>
          <a:xfrm>
            <a:off x="1204059" y="4341048"/>
            <a:ext cx="4178535" cy="2200485"/>
            <a:chOff x="736921" y="4311231"/>
            <a:chExt cx="4178535" cy="220048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A07A40B-00F5-CF15-45CC-AAD31816D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4097" y="5589687"/>
              <a:ext cx="2144425" cy="360000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26E6E4C-1C4F-B85D-8B6A-461C5C400060}"/>
                </a:ext>
              </a:extLst>
            </p:cNvPr>
            <p:cNvCxnSpPr>
              <a:cxnSpLocks/>
            </p:cNvCxnSpPr>
            <p:nvPr/>
          </p:nvCxnSpPr>
          <p:spPr>
            <a:xfrm>
              <a:off x="1479697" y="5901423"/>
              <a:ext cx="322088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3905702-C63F-326D-C0EC-2A354D9B0B75}"/>
                </a:ext>
              </a:extLst>
            </p:cNvPr>
            <p:cNvSpPr txBox="1"/>
            <p:nvPr/>
          </p:nvSpPr>
          <p:spPr>
            <a:xfrm>
              <a:off x="1007062" y="5702153"/>
              <a:ext cx="69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4CC83D3-F6ED-E512-7A6A-DAFFA4BF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2109" y="4487025"/>
              <a:ext cx="1841057" cy="966252"/>
            </a:xfrm>
            <a:prstGeom prst="rect">
              <a:avLst/>
            </a:prstGeom>
          </p:spPr>
        </p:pic>
        <p:cxnSp>
          <p:nvCxnSpPr>
            <p:cNvPr id="1024" name="Straight Arrow Connector 1023">
              <a:extLst>
                <a:ext uri="{FF2B5EF4-FFF2-40B4-BE49-F238E27FC236}">
                  <a16:creationId xmlns:a16="http://schemas.microsoft.com/office/drawing/2014/main" id="{2EC1B6C5-D3CC-A034-C045-E32C1F8BDBCF}"/>
                </a:ext>
              </a:extLst>
            </p:cNvPr>
            <p:cNvCxnSpPr>
              <a:cxnSpLocks/>
            </p:cNvCxnSpPr>
            <p:nvPr/>
          </p:nvCxnSpPr>
          <p:spPr>
            <a:xfrm>
              <a:off x="1479697" y="5264736"/>
              <a:ext cx="322977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9198142B-AD4E-B9AC-F953-A0B5A58C2880}"/>
                </a:ext>
              </a:extLst>
            </p:cNvPr>
            <p:cNvSpPr txBox="1"/>
            <p:nvPr/>
          </p:nvSpPr>
          <p:spPr>
            <a:xfrm>
              <a:off x="862568" y="5047998"/>
              <a:ext cx="836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ADC (RF)</a:t>
              </a:r>
              <a:endParaRPr lang="en-GB" sz="1400" dirty="0"/>
            </a:p>
          </p:txBody>
        </p:sp>
        <p:sp>
          <p:nvSpPr>
            <p:cNvPr id="1036" name="Ellipse 172">
              <a:extLst>
                <a:ext uri="{FF2B5EF4-FFF2-40B4-BE49-F238E27FC236}">
                  <a16:creationId xmlns:a16="http://schemas.microsoft.com/office/drawing/2014/main" id="{6FE0D29F-3631-2B55-56AD-08E3B9295C8E}"/>
                </a:ext>
              </a:extLst>
            </p:cNvPr>
            <p:cNvSpPr/>
            <p:nvPr/>
          </p:nvSpPr>
          <p:spPr>
            <a:xfrm>
              <a:off x="3282922" y="5356064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9" name="TextBox 1048">
                  <a:extLst>
                    <a:ext uri="{FF2B5EF4-FFF2-40B4-BE49-F238E27FC236}">
                      <a16:creationId xmlns:a16="http://schemas.microsoft.com/office/drawing/2014/main" id="{B6EA546F-2C9A-7A15-61EA-FBEA4E919A1C}"/>
                    </a:ext>
                  </a:extLst>
                </p:cNvPr>
                <p:cNvSpPr txBox="1"/>
                <p:nvPr/>
              </p:nvSpPr>
              <p:spPr>
                <a:xfrm>
                  <a:off x="4656244" y="5213748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49" name="TextBox 1048">
                  <a:extLst>
                    <a:ext uri="{FF2B5EF4-FFF2-40B4-BE49-F238E27FC236}">
                      <a16:creationId xmlns:a16="http://schemas.microsoft.com/office/drawing/2014/main" id="{B6EA546F-2C9A-7A15-61EA-FBEA4E919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6244" y="5213748"/>
                  <a:ext cx="246762" cy="198260"/>
                </a:xfrm>
                <a:prstGeom prst="rect">
                  <a:avLst/>
                </a:prstGeom>
                <a:blipFill>
                  <a:blip r:embed="rId6"/>
                  <a:stretch>
                    <a:fillRect r="-4878" b="-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0" name="TextBox 1049">
                  <a:extLst>
                    <a:ext uri="{FF2B5EF4-FFF2-40B4-BE49-F238E27FC236}">
                      <a16:creationId xmlns:a16="http://schemas.microsoft.com/office/drawing/2014/main" id="{E742621C-6B72-C84A-4AD5-5DAB91AC09B1}"/>
                    </a:ext>
                  </a:extLst>
                </p:cNvPr>
                <p:cNvSpPr txBox="1"/>
                <p:nvPr/>
              </p:nvSpPr>
              <p:spPr>
                <a:xfrm>
                  <a:off x="4668694" y="5829097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50" name="TextBox 1049">
                  <a:extLst>
                    <a:ext uri="{FF2B5EF4-FFF2-40B4-BE49-F238E27FC236}">
                      <a16:creationId xmlns:a16="http://schemas.microsoft.com/office/drawing/2014/main" id="{E742621C-6B72-C84A-4AD5-5DAB91AC09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8694" y="5829097"/>
                  <a:ext cx="246762" cy="198260"/>
                </a:xfrm>
                <a:prstGeom prst="rect">
                  <a:avLst/>
                </a:prstGeom>
                <a:blipFill>
                  <a:blip r:embed="rId7"/>
                  <a:stretch>
                    <a:fillRect r="-4878" b="-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AA74EFA9-B78F-FD01-4DE0-FE623750DD58}"/>
                </a:ext>
              </a:extLst>
            </p:cNvPr>
            <p:cNvSpPr/>
            <p:nvPr/>
          </p:nvSpPr>
          <p:spPr>
            <a:xfrm>
              <a:off x="1480904" y="4840973"/>
              <a:ext cx="144016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72" name="ZoneTexte 146">
              <a:extLst>
                <a:ext uri="{FF2B5EF4-FFF2-40B4-BE49-F238E27FC236}">
                  <a16:creationId xmlns:a16="http://schemas.microsoft.com/office/drawing/2014/main" id="{6E2DFD56-E92E-45F8-94EB-69B6AC32CF85}"/>
                </a:ext>
              </a:extLst>
            </p:cNvPr>
            <p:cNvSpPr txBox="1"/>
            <p:nvPr/>
          </p:nvSpPr>
          <p:spPr>
            <a:xfrm>
              <a:off x="736921" y="4311231"/>
              <a:ext cx="1756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Excitation</a:t>
              </a:r>
            </a:p>
          </p:txBody>
        </p:sp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56677BE3-BA73-0A47-D229-57E584CC5AA7}"/>
                </a:ext>
              </a:extLst>
            </p:cNvPr>
            <p:cNvSpPr txBox="1"/>
            <p:nvPr/>
          </p:nvSpPr>
          <p:spPr>
            <a:xfrm>
              <a:off x="2566377" y="5610974"/>
              <a:ext cx="792000" cy="288000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cxnSp>
          <p:nvCxnSpPr>
            <p:cNvPr id="1120" name="Straight Arrow Connector 1119">
              <a:extLst>
                <a:ext uri="{FF2B5EF4-FFF2-40B4-BE49-F238E27FC236}">
                  <a16:creationId xmlns:a16="http://schemas.microsoft.com/office/drawing/2014/main" id="{D53A3D63-8B31-6E25-D4DF-BC6DD964E440}"/>
                </a:ext>
              </a:extLst>
            </p:cNvPr>
            <p:cNvCxnSpPr>
              <a:cxnSpLocks/>
            </p:cNvCxnSpPr>
            <p:nvPr/>
          </p:nvCxnSpPr>
          <p:spPr>
            <a:xfrm>
              <a:off x="2566377" y="6061032"/>
              <a:ext cx="79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7" name="TextBox 1136">
              <a:extLst>
                <a:ext uri="{FF2B5EF4-FFF2-40B4-BE49-F238E27FC236}">
                  <a16:creationId xmlns:a16="http://schemas.microsoft.com/office/drawing/2014/main" id="{36D19D26-E1DA-FD45-482F-857E46B2DB5F}"/>
                </a:ext>
              </a:extLst>
            </p:cNvPr>
            <p:cNvSpPr txBox="1"/>
            <p:nvPr/>
          </p:nvSpPr>
          <p:spPr>
            <a:xfrm>
              <a:off x="2715639" y="6142384"/>
              <a:ext cx="538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>
                  <a:latin typeface="Symbol" panose="05050102010706020507" pitchFamily="18" charset="2"/>
                </a:rPr>
                <a:t>d</a:t>
              </a:r>
              <a:r>
                <a:rPr lang="fr-CH" baseline="-25000" dirty="0"/>
                <a:t>1</a:t>
              </a:r>
              <a:endParaRPr lang="en-GB" baseline="-25000" dirty="0"/>
            </a:p>
          </p:txBody>
        </p:sp>
        <p:cxnSp>
          <p:nvCxnSpPr>
            <p:cNvPr id="1143" name="Straight Arrow Connector 1142">
              <a:extLst>
                <a:ext uri="{FF2B5EF4-FFF2-40B4-BE49-F238E27FC236}">
                  <a16:creationId xmlns:a16="http://schemas.microsoft.com/office/drawing/2014/main" id="{59034C9C-3559-E056-2713-D4BCC0DB2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1611" y="5583824"/>
              <a:ext cx="0" cy="288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4" name="TextBox 1143">
              <a:extLst>
                <a:ext uri="{FF2B5EF4-FFF2-40B4-BE49-F238E27FC236}">
                  <a16:creationId xmlns:a16="http://schemas.microsoft.com/office/drawing/2014/main" id="{99B66E15-B031-F248-1755-BE6F14CF625C}"/>
                </a:ext>
              </a:extLst>
            </p:cNvPr>
            <p:cNvSpPr txBox="1"/>
            <p:nvPr/>
          </p:nvSpPr>
          <p:spPr>
            <a:xfrm>
              <a:off x="2082861" y="5564047"/>
              <a:ext cx="320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i="1" dirty="0"/>
                <a:t>G</a:t>
              </a:r>
              <a:endParaRPr lang="en-GB" sz="1400" i="1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45" name="TextBox 1144">
                <a:extLst>
                  <a:ext uri="{FF2B5EF4-FFF2-40B4-BE49-F238E27FC236}">
                    <a16:creationId xmlns:a16="http://schemas.microsoft.com/office/drawing/2014/main" id="{09D648DC-23FA-245A-44CA-A2529D5ADBB6}"/>
                  </a:ext>
                </a:extLst>
              </p:cNvPr>
              <p:cNvSpPr txBox="1"/>
              <p:nvPr/>
            </p:nvSpPr>
            <p:spPr>
              <a:xfrm>
                <a:off x="2319489" y="3923149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145" name="TextBox 1144">
                <a:extLst>
                  <a:ext uri="{FF2B5EF4-FFF2-40B4-BE49-F238E27FC236}">
                    <a16:creationId xmlns:a16="http://schemas.microsoft.com/office/drawing/2014/main" id="{09D648DC-23FA-245A-44CA-A2529D5AD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489" y="3923149"/>
                <a:ext cx="27432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6" name="TextBox 1145">
                <a:extLst>
                  <a:ext uri="{FF2B5EF4-FFF2-40B4-BE49-F238E27FC236}">
                    <a16:creationId xmlns:a16="http://schemas.microsoft.com/office/drawing/2014/main" id="{21417516-43AA-B728-FBBE-B4F24BAC5634}"/>
                  </a:ext>
                </a:extLst>
              </p:cNvPr>
              <p:cNvSpPr txBox="1"/>
              <p:nvPr/>
            </p:nvSpPr>
            <p:spPr>
              <a:xfrm>
                <a:off x="7802768" y="3924330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146" name="TextBox 1145">
                <a:extLst>
                  <a:ext uri="{FF2B5EF4-FFF2-40B4-BE49-F238E27FC236}">
                    <a16:creationId xmlns:a16="http://schemas.microsoft.com/office/drawing/2014/main" id="{21417516-43AA-B728-FBBE-B4F24BAC5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768" y="3924330"/>
                <a:ext cx="27432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8" name="Group 1157">
            <a:extLst>
              <a:ext uri="{FF2B5EF4-FFF2-40B4-BE49-F238E27FC236}">
                <a16:creationId xmlns:a16="http://schemas.microsoft.com/office/drawing/2014/main" id="{296ABCF5-BF2F-19B5-5D76-1C6722D3B963}"/>
              </a:ext>
            </a:extLst>
          </p:cNvPr>
          <p:cNvGrpSpPr/>
          <p:nvPr/>
        </p:nvGrpSpPr>
        <p:grpSpPr>
          <a:xfrm>
            <a:off x="5255396" y="1465632"/>
            <a:ext cx="6005638" cy="2011509"/>
            <a:chOff x="5255396" y="2111676"/>
            <a:chExt cx="6005638" cy="20115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F9D34F0-861B-605A-3362-03EDE731C02E}"/>
                    </a:ext>
                  </a:extLst>
                </p:cNvPr>
                <p:cNvSpPr txBox="1"/>
                <p:nvPr/>
              </p:nvSpPr>
              <p:spPr>
                <a:xfrm>
                  <a:off x="5255396" y="2111676"/>
                  <a:ext cx="6005638" cy="9240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/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nary>
                                  <m:nary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nary>
                                <m:d>
                                  <m:d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fr-CH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𝑑𝑡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′∙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nary>
                        <m:r>
                          <a:rPr lang="fr-CH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/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fr-CH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e>
                        </m:nary>
                        <m:r>
                          <a:rPr lang="fr-CH" i="1">
                            <a:latin typeface="Cambria Math" panose="02040503050406030204" pitchFamily="18" charset="0"/>
                          </a:rPr>
                          <m:t>𝑑𝑥</m:t>
                        </m:r>
                      </m:oMath>
                    </m:oMathPara>
                  </a14:m>
                  <a:endParaRPr lang="en-GB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F9D34F0-861B-605A-3362-03EDE731C0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5396" y="2111676"/>
                  <a:ext cx="6005638" cy="9240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0CDF69C-0114-9F9C-AFC2-5E462081947D}"/>
                    </a:ext>
                  </a:extLst>
                </p:cNvPr>
                <p:cNvSpPr txBox="1"/>
                <p:nvPr/>
              </p:nvSpPr>
              <p:spPr>
                <a:xfrm>
                  <a:off x="6054153" y="3025831"/>
                  <a:ext cx="2743200" cy="7117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r>
                          <a:rPr lang="fr-CH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nary>
                          <m:naryPr>
                            <m:ctrlP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nary>
                        <m:d>
                          <m:dPr>
                            <m:ctrlP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fr-CH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fr-C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  <m:r>
                          <a:rPr lang="fr-C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0CDF69C-0114-9F9C-AFC2-5E46208194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4153" y="3025831"/>
                  <a:ext cx="2743200" cy="71173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BF9EA8-1E3D-42F0-7AB5-97418BCC841E}"/>
                </a:ext>
              </a:extLst>
            </p:cNvPr>
            <p:cNvSpPr txBox="1"/>
            <p:nvPr/>
          </p:nvSpPr>
          <p:spPr>
            <a:xfrm>
              <a:off x="5811910" y="3216909"/>
              <a:ext cx="863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with</a:t>
              </a:r>
            </a:p>
          </p:txBody>
        </p:sp>
        <p:sp>
          <p:nvSpPr>
            <p:cNvPr id="1151" name="ZoneTexte 181">
              <a:extLst>
                <a:ext uri="{FF2B5EF4-FFF2-40B4-BE49-F238E27FC236}">
                  <a16:creationId xmlns:a16="http://schemas.microsoft.com/office/drawing/2014/main" id="{95196E8F-E545-4EB1-C276-B2E69D07DEA4}"/>
                </a:ext>
              </a:extLst>
            </p:cNvPr>
            <p:cNvSpPr txBox="1"/>
            <p:nvPr/>
          </p:nvSpPr>
          <p:spPr>
            <a:xfrm>
              <a:off x="8258215" y="3199855"/>
              <a:ext cx="30028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dirty="0"/>
                <a:t>≡ ‘</a:t>
              </a:r>
              <a:r>
                <a:rPr lang="fr-CH" b="1" dirty="0" err="1"/>
                <a:t>accumulated</a:t>
              </a:r>
              <a:r>
                <a:rPr lang="fr-CH" b="1" dirty="0"/>
                <a:t> phase’ </a:t>
              </a:r>
              <a:r>
                <a:rPr lang="fr-CH" b="1" dirty="0" err="1"/>
                <a:t>induced</a:t>
              </a:r>
              <a:r>
                <a:rPr lang="fr-CH" b="1" dirty="0"/>
                <a:t> by gradient time course ([k]=mm</a:t>
              </a:r>
              <a:r>
                <a:rPr lang="fr-CH" b="1" baseline="30000" dirty="0"/>
                <a:t>-1</a:t>
              </a:r>
              <a:r>
                <a:rPr lang="fr-CH" b="1" dirty="0"/>
                <a:t>)</a:t>
              </a:r>
            </a:p>
          </p:txBody>
        </p:sp>
      </p:grpSp>
      <p:pic>
        <p:nvPicPr>
          <p:cNvPr id="1152" name="Picture 1151">
            <a:extLst>
              <a:ext uri="{FF2B5EF4-FFF2-40B4-BE49-F238E27FC236}">
                <a16:creationId xmlns:a16="http://schemas.microsoft.com/office/drawing/2014/main" id="{64FB2584-9271-3E52-48ED-8B358F0E19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153" name="Picture 4" descr="Géosciences et environnement UNIL">
            <a:extLst>
              <a:ext uri="{FF2B5EF4-FFF2-40B4-BE49-F238E27FC236}">
                <a16:creationId xmlns:a16="http://schemas.microsoft.com/office/drawing/2014/main" id="{FE223324-6EBC-F161-8E19-3F0EE894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7" name="Group 1156">
            <a:extLst>
              <a:ext uri="{FF2B5EF4-FFF2-40B4-BE49-F238E27FC236}">
                <a16:creationId xmlns:a16="http://schemas.microsoft.com/office/drawing/2014/main" id="{1E7FCD2C-4B80-E4EA-83A7-EA83C2DD5DD5}"/>
              </a:ext>
            </a:extLst>
          </p:cNvPr>
          <p:cNvGrpSpPr/>
          <p:nvPr/>
        </p:nvGrpSpPr>
        <p:grpSpPr>
          <a:xfrm>
            <a:off x="435685" y="1247074"/>
            <a:ext cx="4178535" cy="2061527"/>
            <a:chOff x="435685" y="859448"/>
            <a:chExt cx="4178535" cy="2061527"/>
          </a:xfrm>
        </p:grpSpPr>
        <p:grpSp>
          <p:nvGrpSpPr>
            <p:cNvPr id="1117" name="Group 1116">
              <a:extLst>
                <a:ext uri="{FF2B5EF4-FFF2-40B4-BE49-F238E27FC236}">
                  <a16:creationId xmlns:a16="http://schemas.microsoft.com/office/drawing/2014/main" id="{B1DF7892-B635-D8D2-B355-62EA8FF23611}"/>
                </a:ext>
              </a:extLst>
            </p:cNvPr>
            <p:cNvGrpSpPr/>
            <p:nvPr/>
          </p:nvGrpSpPr>
          <p:grpSpPr>
            <a:xfrm>
              <a:off x="435685" y="859448"/>
              <a:ext cx="4178535" cy="2061527"/>
              <a:chOff x="3678814" y="205861"/>
              <a:chExt cx="4178535" cy="2061527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C10480B4-6070-A24D-7EBC-67CFA1694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25990" y="1484317"/>
                <a:ext cx="2132452" cy="357990"/>
              </a:xfrm>
              <a:prstGeom prst="rect">
                <a:avLst/>
              </a:prstGeom>
            </p:spPr>
          </p:pic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756B6B2B-81DA-6B79-615A-92C1C8A2C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1590" y="1796053"/>
                <a:ext cx="322088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2DD2FBD-2DD8-828A-06CA-3E699B7D0759}"/>
                  </a:ext>
                </a:extLst>
              </p:cNvPr>
              <p:cNvSpPr txBox="1"/>
              <p:nvPr/>
            </p:nvSpPr>
            <p:spPr>
              <a:xfrm>
                <a:off x="3948955" y="1596783"/>
                <a:ext cx="6922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 err="1"/>
                  <a:t>G</a:t>
                </a:r>
                <a:r>
                  <a:rPr lang="fr-CH" sz="1400" baseline="-25000" dirty="0" err="1"/>
                  <a:t>x</a:t>
                </a:r>
                <a:endParaRPr lang="en-GB" sz="1400" baseline="-25000" dirty="0"/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C908DD3-A73D-BF16-CFDA-20C2436FC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4002" y="381655"/>
                <a:ext cx="1841057" cy="966252"/>
              </a:xfrm>
              <a:prstGeom prst="rect">
                <a:avLst/>
              </a:prstGeom>
            </p:spPr>
          </p:pic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51271428-2C47-1986-0B04-68680E4A88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1590" y="1159366"/>
                <a:ext cx="322977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D609430-87BF-EB01-16DE-0AE89A61FABE}"/>
                  </a:ext>
                </a:extLst>
              </p:cNvPr>
              <p:cNvSpPr txBox="1"/>
              <p:nvPr/>
            </p:nvSpPr>
            <p:spPr>
              <a:xfrm>
                <a:off x="3804461" y="942628"/>
                <a:ext cx="8367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RF</a:t>
                </a:r>
                <a:endParaRPr lang="en-GB" sz="1400" dirty="0"/>
              </a:p>
            </p:txBody>
          </p:sp>
          <p:sp>
            <p:nvSpPr>
              <p:cNvPr id="1046" name="Ellipse 172">
                <a:extLst>
                  <a:ext uri="{FF2B5EF4-FFF2-40B4-BE49-F238E27FC236}">
                    <a16:creationId xmlns:a16="http://schemas.microsoft.com/office/drawing/2014/main" id="{FB26FFBA-3827-971E-E97E-F2198DC8FA80}"/>
                  </a:ext>
                </a:extLst>
              </p:cNvPr>
              <p:cNvSpPr/>
              <p:nvPr/>
            </p:nvSpPr>
            <p:spPr>
              <a:xfrm>
                <a:off x="5518767" y="1120862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54" name="Ellipse 172">
                <a:extLst>
                  <a:ext uri="{FF2B5EF4-FFF2-40B4-BE49-F238E27FC236}">
                    <a16:creationId xmlns:a16="http://schemas.microsoft.com/office/drawing/2014/main" id="{3F6D6412-0032-63A7-BD96-34E798BEE8E1}"/>
                  </a:ext>
                </a:extLst>
              </p:cNvPr>
              <p:cNvSpPr/>
              <p:nvPr/>
            </p:nvSpPr>
            <p:spPr>
              <a:xfrm>
                <a:off x="5653929" y="1143983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55" name="Ellipse 172">
                <a:extLst>
                  <a:ext uri="{FF2B5EF4-FFF2-40B4-BE49-F238E27FC236}">
                    <a16:creationId xmlns:a16="http://schemas.microsoft.com/office/drawing/2014/main" id="{685D36FA-A959-A71D-00EA-AA68ED2DD54C}"/>
                  </a:ext>
                </a:extLst>
              </p:cNvPr>
              <p:cNvSpPr/>
              <p:nvPr/>
            </p:nvSpPr>
            <p:spPr>
              <a:xfrm>
                <a:off x="5757080" y="1092409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56" name="Ellipse 172">
                <a:extLst>
                  <a:ext uri="{FF2B5EF4-FFF2-40B4-BE49-F238E27FC236}">
                    <a16:creationId xmlns:a16="http://schemas.microsoft.com/office/drawing/2014/main" id="{920C1833-17DB-5A4D-872E-D0D0079BDA87}"/>
                  </a:ext>
                </a:extLst>
              </p:cNvPr>
              <p:cNvSpPr/>
              <p:nvPr/>
            </p:nvSpPr>
            <p:spPr>
              <a:xfrm>
                <a:off x="5860231" y="1152877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57" name="Ellipse 172">
                <a:extLst>
                  <a:ext uri="{FF2B5EF4-FFF2-40B4-BE49-F238E27FC236}">
                    <a16:creationId xmlns:a16="http://schemas.microsoft.com/office/drawing/2014/main" id="{4C0B1C41-38A2-2133-16CC-3E13728D1004}"/>
                  </a:ext>
                </a:extLst>
              </p:cNvPr>
              <p:cNvSpPr/>
              <p:nvPr/>
            </p:nvSpPr>
            <p:spPr>
              <a:xfrm>
                <a:off x="5958046" y="1090632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58" name="Ellipse 172">
                <a:extLst>
                  <a:ext uri="{FF2B5EF4-FFF2-40B4-BE49-F238E27FC236}">
                    <a16:creationId xmlns:a16="http://schemas.microsoft.com/office/drawing/2014/main" id="{E12B41D5-C4B6-BCB3-8D15-9AC6AFC6F12E}"/>
                  </a:ext>
                </a:extLst>
              </p:cNvPr>
              <p:cNvSpPr/>
              <p:nvPr/>
            </p:nvSpPr>
            <p:spPr>
              <a:xfrm>
                <a:off x="6055861" y="1151100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59" name="Ellipse 172">
                <a:extLst>
                  <a:ext uri="{FF2B5EF4-FFF2-40B4-BE49-F238E27FC236}">
                    <a16:creationId xmlns:a16="http://schemas.microsoft.com/office/drawing/2014/main" id="{9F9FF787-7915-9BB2-211A-CF259D35EBEC}"/>
                  </a:ext>
                </a:extLst>
              </p:cNvPr>
              <p:cNvSpPr/>
              <p:nvPr/>
            </p:nvSpPr>
            <p:spPr>
              <a:xfrm>
                <a:off x="6137670" y="1035501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0" name="Ellipse 172">
                <a:extLst>
                  <a:ext uri="{FF2B5EF4-FFF2-40B4-BE49-F238E27FC236}">
                    <a16:creationId xmlns:a16="http://schemas.microsoft.com/office/drawing/2014/main" id="{15057D96-8838-24F5-CBED-CE15312979E2}"/>
                  </a:ext>
                </a:extLst>
              </p:cNvPr>
              <p:cNvSpPr/>
              <p:nvPr/>
            </p:nvSpPr>
            <p:spPr>
              <a:xfrm>
                <a:off x="6224815" y="1250694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1" name="Ellipse 172">
                <a:extLst>
                  <a:ext uri="{FF2B5EF4-FFF2-40B4-BE49-F238E27FC236}">
                    <a16:creationId xmlns:a16="http://schemas.microsoft.com/office/drawing/2014/main" id="{EC72374F-C3CF-6C93-011C-C4BDA25D7F6F}"/>
                  </a:ext>
                </a:extLst>
              </p:cNvPr>
              <p:cNvSpPr/>
              <p:nvPr/>
            </p:nvSpPr>
            <p:spPr>
              <a:xfrm>
                <a:off x="6306624" y="889671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2" name="Ellipse 172">
                <a:extLst>
                  <a:ext uri="{FF2B5EF4-FFF2-40B4-BE49-F238E27FC236}">
                    <a16:creationId xmlns:a16="http://schemas.microsoft.com/office/drawing/2014/main" id="{7F0D773F-CC22-1A90-4028-2F79FD23CEF1}"/>
                  </a:ext>
                </a:extLst>
              </p:cNvPr>
              <p:cNvSpPr/>
              <p:nvPr/>
            </p:nvSpPr>
            <p:spPr>
              <a:xfrm>
                <a:off x="6404439" y="491293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3" name="Ellipse 172">
                <a:extLst>
                  <a:ext uri="{FF2B5EF4-FFF2-40B4-BE49-F238E27FC236}">
                    <a16:creationId xmlns:a16="http://schemas.microsoft.com/office/drawing/2014/main" id="{062B5B0B-EAD4-D2F1-8CBF-3B7D45230004}"/>
                  </a:ext>
                </a:extLst>
              </p:cNvPr>
              <p:cNvSpPr/>
              <p:nvPr/>
            </p:nvSpPr>
            <p:spPr>
              <a:xfrm>
                <a:off x="6486249" y="1245361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4" name="Ellipse 172">
                <a:extLst>
                  <a:ext uri="{FF2B5EF4-FFF2-40B4-BE49-F238E27FC236}">
                    <a16:creationId xmlns:a16="http://schemas.microsoft.com/office/drawing/2014/main" id="{579F67D9-F0C5-A282-7364-5AB74D6C6A4A}"/>
                  </a:ext>
                </a:extLst>
              </p:cNvPr>
              <p:cNvSpPr/>
              <p:nvPr/>
            </p:nvSpPr>
            <p:spPr>
              <a:xfrm>
                <a:off x="6578729" y="1081746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5" name="Ellipse 172">
                <a:extLst>
                  <a:ext uri="{FF2B5EF4-FFF2-40B4-BE49-F238E27FC236}">
                    <a16:creationId xmlns:a16="http://schemas.microsoft.com/office/drawing/2014/main" id="{BC4FB19F-3DC2-9874-34E3-E1F1CD0FED8C}"/>
                  </a:ext>
                </a:extLst>
              </p:cNvPr>
              <p:cNvSpPr/>
              <p:nvPr/>
            </p:nvSpPr>
            <p:spPr>
              <a:xfrm>
                <a:off x="6676544" y="1163555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6" name="Ellipse 172">
                <a:extLst>
                  <a:ext uri="{FF2B5EF4-FFF2-40B4-BE49-F238E27FC236}">
                    <a16:creationId xmlns:a16="http://schemas.microsoft.com/office/drawing/2014/main" id="{143795ED-992B-93F8-C991-712FC0666C78}"/>
                  </a:ext>
                </a:extLst>
              </p:cNvPr>
              <p:cNvSpPr/>
              <p:nvPr/>
            </p:nvSpPr>
            <p:spPr>
              <a:xfrm>
                <a:off x="6769024" y="1079969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7" name="Ellipse 172">
                <a:extLst>
                  <a:ext uri="{FF2B5EF4-FFF2-40B4-BE49-F238E27FC236}">
                    <a16:creationId xmlns:a16="http://schemas.microsoft.com/office/drawing/2014/main" id="{8661DC93-CE18-511B-2C54-7C753B2D96C0}"/>
                  </a:ext>
                </a:extLst>
              </p:cNvPr>
              <p:cNvSpPr/>
              <p:nvPr/>
            </p:nvSpPr>
            <p:spPr>
              <a:xfrm>
                <a:off x="6872174" y="1129767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8" name="Ellipse 172">
                <a:extLst>
                  <a:ext uri="{FF2B5EF4-FFF2-40B4-BE49-F238E27FC236}">
                    <a16:creationId xmlns:a16="http://schemas.microsoft.com/office/drawing/2014/main" id="{7D566848-C7EF-9A7F-43F1-EEEAFF23F9A2}"/>
                  </a:ext>
                </a:extLst>
              </p:cNvPr>
              <p:cNvSpPr/>
              <p:nvPr/>
            </p:nvSpPr>
            <p:spPr>
              <a:xfrm>
                <a:off x="6964654" y="1094198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69" name="Ellipse 172">
                <a:extLst>
                  <a:ext uri="{FF2B5EF4-FFF2-40B4-BE49-F238E27FC236}">
                    <a16:creationId xmlns:a16="http://schemas.microsoft.com/office/drawing/2014/main" id="{5CDEEEB5-CFBD-AB45-9E94-86A7B4E10864}"/>
                  </a:ext>
                </a:extLst>
              </p:cNvPr>
              <p:cNvSpPr/>
              <p:nvPr/>
            </p:nvSpPr>
            <p:spPr>
              <a:xfrm>
                <a:off x="7067805" y="1133325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70" name="Ellipse 172">
                <a:extLst>
                  <a:ext uri="{FF2B5EF4-FFF2-40B4-BE49-F238E27FC236}">
                    <a16:creationId xmlns:a16="http://schemas.microsoft.com/office/drawing/2014/main" id="{6212B9C3-B761-5E5E-CE11-E705B72A6586}"/>
                  </a:ext>
                </a:extLst>
              </p:cNvPr>
              <p:cNvSpPr/>
              <p:nvPr/>
            </p:nvSpPr>
            <p:spPr>
              <a:xfrm>
                <a:off x="7170955" y="1092421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071" name="Ellipse 172">
                <a:extLst>
                  <a:ext uri="{FF2B5EF4-FFF2-40B4-BE49-F238E27FC236}">
                    <a16:creationId xmlns:a16="http://schemas.microsoft.com/office/drawing/2014/main" id="{3B452931-02F5-E718-BE68-7BCA9C03B5EC}"/>
                  </a:ext>
                </a:extLst>
              </p:cNvPr>
              <p:cNvSpPr/>
              <p:nvPr/>
            </p:nvSpPr>
            <p:spPr>
              <a:xfrm>
                <a:off x="7279441" y="1142219"/>
                <a:ext cx="87766" cy="87766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3" name="TextBox 1082">
                    <a:extLst>
                      <a:ext uri="{FF2B5EF4-FFF2-40B4-BE49-F238E27FC236}">
                        <a16:creationId xmlns:a16="http://schemas.microsoft.com/office/drawing/2014/main" id="{9B8EF238-5783-95D8-B1E6-6E874271EAA8}"/>
                      </a:ext>
                    </a:extLst>
                  </p:cNvPr>
                  <p:cNvSpPr txBox="1"/>
                  <p:nvPr/>
                </p:nvSpPr>
                <p:spPr>
                  <a:xfrm>
                    <a:off x="7598137" y="1108378"/>
                    <a:ext cx="246762" cy="19826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83" name="TextBox 1082">
                    <a:extLst>
                      <a:ext uri="{FF2B5EF4-FFF2-40B4-BE49-F238E27FC236}">
                        <a16:creationId xmlns:a16="http://schemas.microsoft.com/office/drawing/2014/main" id="{9B8EF238-5783-95D8-B1E6-6E874271EA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98137" y="1108378"/>
                    <a:ext cx="246762" cy="19826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4878" b="-7187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4" name="TextBox 1083">
                    <a:extLst>
                      <a:ext uri="{FF2B5EF4-FFF2-40B4-BE49-F238E27FC236}">
                        <a16:creationId xmlns:a16="http://schemas.microsoft.com/office/drawing/2014/main" id="{D8535EC3-2966-BE0A-6A84-337B72D90FD9}"/>
                      </a:ext>
                    </a:extLst>
                  </p:cNvPr>
                  <p:cNvSpPr txBox="1"/>
                  <p:nvPr/>
                </p:nvSpPr>
                <p:spPr>
                  <a:xfrm>
                    <a:off x="7610587" y="1723727"/>
                    <a:ext cx="246762" cy="19826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84" name="TextBox 1083">
                    <a:extLst>
                      <a:ext uri="{FF2B5EF4-FFF2-40B4-BE49-F238E27FC236}">
                        <a16:creationId xmlns:a16="http://schemas.microsoft.com/office/drawing/2014/main" id="{D8535EC3-2966-BE0A-6A84-337B72D90F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10587" y="1723727"/>
                    <a:ext cx="246762" cy="198260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r="-4878" b="-7187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09" name="Ellipse 142">
                <a:extLst>
                  <a:ext uri="{FF2B5EF4-FFF2-40B4-BE49-F238E27FC236}">
                    <a16:creationId xmlns:a16="http://schemas.microsoft.com/office/drawing/2014/main" id="{3EA828CE-D688-26A7-E4AD-1EBD49BED7CE}"/>
                  </a:ext>
                </a:extLst>
              </p:cNvPr>
              <p:cNvSpPr/>
              <p:nvPr/>
            </p:nvSpPr>
            <p:spPr>
              <a:xfrm>
                <a:off x="5284932" y="384720"/>
                <a:ext cx="2157757" cy="188266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115" name="Rectangle 1114">
                <a:extLst>
                  <a:ext uri="{FF2B5EF4-FFF2-40B4-BE49-F238E27FC236}">
                    <a16:creationId xmlns:a16="http://schemas.microsoft.com/office/drawing/2014/main" id="{D09FF1F7-D69D-ABBC-6DB2-4AEF53A6F843}"/>
                  </a:ext>
                </a:extLst>
              </p:cNvPr>
              <p:cNvSpPr/>
              <p:nvPr/>
            </p:nvSpPr>
            <p:spPr>
              <a:xfrm>
                <a:off x="4422797" y="735603"/>
                <a:ext cx="144016" cy="43204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116" name="ZoneTexte 146">
                <a:extLst>
                  <a:ext uri="{FF2B5EF4-FFF2-40B4-BE49-F238E27FC236}">
                    <a16:creationId xmlns:a16="http://schemas.microsoft.com/office/drawing/2014/main" id="{91F8C8FE-2420-DA0A-E3EF-D6D2941691BD}"/>
                  </a:ext>
                </a:extLst>
              </p:cNvPr>
              <p:cNvSpPr txBox="1"/>
              <p:nvPr/>
            </p:nvSpPr>
            <p:spPr>
              <a:xfrm>
                <a:off x="3678814" y="205861"/>
                <a:ext cx="1756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/>
                  <a:t>Excitation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6" name="TextBox 1155">
                  <a:extLst>
                    <a:ext uri="{FF2B5EF4-FFF2-40B4-BE49-F238E27FC236}">
                      <a16:creationId xmlns:a16="http://schemas.microsoft.com/office/drawing/2014/main" id="{043D31A4-04DE-0717-1057-A7BD4879F247}"/>
                    </a:ext>
                  </a:extLst>
                </p:cNvPr>
                <p:cNvSpPr txBox="1"/>
                <p:nvPr/>
              </p:nvSpPr>
              <p:spPr>
                <a:xfrm>
                  <a:off x="2454683" y="1212336"/>
                  <a:ext cx="68342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6" name="TextBox 1155">
                  <a:extLst>
                    <a:ext uri="{FF2B5EF4-FFF2-40B4-BE49-F238E27FC236}">
                      <a16:creationId xmlns:a16="http://schemas.microsoft.com/office/drawing/2014/main" id="{043D31A4-04DE-0717-1057-A7BD4879F2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4683" y="1212336"/>
                  <a:ext cx="683423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59" name="Title 5">
            <a:extLst>
              <a:ext uri="{FF2B5EF4-FFF2-40B4-BE49-F238E27FC236}">
                <a16:creationId xmlns:a16="http://schemas.microsoft.com/office/drawing/2014/main" id="{600BDFF7-112B-62C0-D0CC-71CC06D6836F}"/>
              </a:ext>
            </a:extLst>
          </p:cNvPr>
          <p:cNvSpPr txBox="1">
            <a:spLocks/>
          </p:cNvSpPr>
          <p:nvPr/>
        </p:nvSpPr>
        <p:spPr>
          <a:xfrm>
            <a:off x="990600" y="17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K-</a:t>
            </a:r>
            <a:r>
              <a:rPr lang="fr-CH" b="1" dirty="0" err="1">
                <a:solidFill>
                  <a:srgbClr val="0070C0"/>
                </a:solidFill>
              </a:rPr>
              <a:t>space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95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AE374-F44B-E1D7-CAE2-8D96CB2BF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345" descr="brain.jpg">
            <a:extLst>
              <a:ext uri="{FF2B5EF4-FFF2-40B4-BE49-F238E27FC236}">
                <a16:creationId xmlns:a16="http://schemas.microsoft.com/office/drawing/2014/main" id="{DF9369EA-3871-1DDF-B457-AF98F2FAFD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22742"/>
          <a:stretch/>
        </p:blipFill>
        <p:spPr>
          <a:xfrm>
            <a:off x="4289167" y="1894398"/>
            <a:ext cx="2933420" cy="199131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8" name="Picture 57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F5AF09F6-B754-FC1D-367F-CC11A287D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/>
        </p:blipFill>
        <p:spPr>
          <a:xfrm>
            <a:off x="8157425" y="4629591"/>
            <a:ext cx="2880000" cy="1944000"/>
          </a:xfrm>
          <a:prstGeom prst="rect">
            <a:avLst/>
          </a:prstGeom>
        </p:spPr>
      </p:pic>
      <p:pic>
        <p:nvPicPr>
          <p:cNvPr id="60" name="Picture 59" descr="A diagram of a graph&#10;&#10;AI-generated content may be incorrect.">
            <a:extLst>
              <a:ext uri="{FF2B5EF4-FFF2-40B4-BE49-F238E27FC236}">
                <a16:creationId xmlns:a16="http://schemas.microsoft.com/office/drawing/2014/main" id="{8034DFD2-DD6B-2D33-C3DD-3B96EB82A5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t="32849" r="8787" b="37641"/>
          <a:stretch/>
        </p:blipFill>
        <p:spPr>
          <a:xfrm>
            <a:off x="4075934" y="2611318"/>
            <a:ext cx="3600000" cy="1093888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503ECBAC-6AA5-A6E5-89D6-373CD0A8F4FF}"/>
              </a:ext>
            </a:extLst>
          </p:cNvPr>
          <p:cNvSpPr txBox="1"/>
          <p:nvPr/>
        </p:nvSpPr>
        <p:spPr>
          <a:xfrm>
            <a:off x="4698733" y="1231253"/>
            <a:ext cx="2430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Phase modulation</a:t>
            </a:r>
            <a:endParaRPr lang="en-GB" dirty="0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4AA0B159-2830-A765-B908-E2E4804BAD62}"/>
              </a:ext>
            </a:extLst>
          </p:cNvPr>
          <p:cNvSpPr txBox="1"/>
          <p:nvPr/>
        </p:nvSpPr>
        <p:spPr>
          <a:xfrm>
            <a:off x="8319880" y="1224629"/>
            <a:ext cx="2430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x/y components</a:t>
            </a:r>
            <a:endParaRPr lang="en-GB" dirty="0"/>
          </a:p>
        </p:txBody>
      </p:sp>
      <p:sp>
        <p:nvSpPr>
          <p:cNvPr id="208" name="Slide Number Placeholder 207">
            <a:extLst>
              <a:ext uri="{FF2B5EF4-FFF2-40B4-BE49-F238E27FC236}">
                <a16:creationId xmlns:a16="http://schemas.microsoft.com/office/drawing/2014/main" id="{DC74AA03-BFBC-363D-744C-C86A8C58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15</a:t>
            </a:fld>
            <a:endParaRPr lang="en-GB"/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D8469957-EBDB-2858-BDFD-BF964EF6FCDA}"/>
              </a:ext>
            </a:extLst>
          </p:cNvPr>
          <p:cNvGrpSpPr/>
          <p:nvPr/>
        </p:nvGrpSpPr>
        <p:grpSpPr>
          <a:xfrm>
            <a:off x="4296000" y="4579517"/>
            <a:ext cx="3600000" cy="1991319"/>
            <a:chOff x="4296000" y="4331042"/>
            <a:chExt cx="3600000" cy="1991319"/>
          </a:xfrm>
        </p:grpSpPr>
        <p:pic>
          <p:nvPicPr>
            <p:cNvPr id="63" name="Image 345" descr="brain.jpg">
              <a:extLst>
                <a:ext uri="{FF2B5EF4-FFF2-40B4-BE49-F238E27FC236}">
                  <a16:creationId xmlns:a16="http://schemas.microsoft.com/office/drawing/2014/main" id="{ECD1E94E-1715-84C9-5579-DE5DD94CD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22742"/>
            <a:stretch/>
          </p:blipFill>
          <p:spPr>
            <a:xfrm>
              <a:off x="4409224" y="4331042"/>
              <a:ext cx="2933420" cy="199131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62" name="Picture 61" descr="A diagram of a graph&#10;&#10;AI-generated content may be incorrect.">
              <a:extLst>
                <a:ext uri="{FF2B5EF4-FFF2-40B4-BE49-F238E27FC236}">
                  <a16:creationId xmlns:a16="http://schemas.microsoft.com/office/drawing/2014/main" id="{5E941F91-DF09-0479-6096-E1D033DD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3" t="34419" r="8314" b="39813"/>
            <a:stretch/>
          </p:blipFill>
          <p:spPr>
            <a:xfrm>
              <a:off x="4296000" y="5023795"/>
              <a:ext cx="3600000" cy="981271"/>
            </a:xfrm>
            <a:prstGeom prst="rect">
              <a:avLst/>
            </a:prstGeom>
          </p:spPr>
        </p:pic>
        <p:sp>
          <p:nvSpPr>
            <p:cNvPr id="209" name="Text Box 36">
              <a:extLst>
                <a:ext uri="{FF2B5EF4-FFF2-40B4-BE49-F238E27FC236}">
                  <a16:creationId xmlns:a16="http://schemas.microsoft.com/office/drawing/2014/main" id="{DFCAF33E-60A9-1F51-364F-B66A0EF40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5390" y="4989462"/>
              <a:ext cx="5319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 err="1">
                  <a:solidFill>
                    <a:srgbClr val="FF0000"/>
                  </a:solidFill>
                  <a:latin typeface="+mj-lt"/>
                </a:rPr>
                <a:t>G</a:t>
              </a:r>
              <a:r>
                <a:rPr lang="en-GB" b="1" baseline="-25000" dirty="0" err="1">
                  <a:solidFill>
                    <a:srgbClr val="FF0000"/>
                  </a:solidFill>
                  <a:latin typeface="+mj-lt"/>
                </a:rPr>
                <a:t>x</a:t>
              </a:r>
              <a:endParaRPr lang="en-GB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10" name="Line 37">
              <a:extLst>
                <a:ext uri="{FF2B5EF4-FFF2-40B4-BE49-F238E27FC236}">
                  <a16:creationId xmlns:a16="http://schemas.microsoft.com/office/drawing/2014/main" id="{86FDB344-4437-1545-E54A-97750CC3EA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0871" y="5375454"/>
              <a:ext cx="718950" cy="10706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fr-CH"/>
            </a:p>
          </p:txBody>
        </p:sp>
      </p:grpSp>
      <p:sp>
        <p:nvSpPr>
          <p:cNvPr id="211" name="Text Box 36">
            <a:extLst>
              <a:ext uri="{FF2B5EF4-FFF2-40B4-BE49-F238E27FC236}">
                <a16:creationId xmlns:a16="http://schemas.microsoft.com/office/drawing/2014/main" id="{5B1A71BB-14D1-79A0-CB72-6AA4F992B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710" y="2626363"/>
            <a:ext cx="531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 err="1">
                <a:solidFill>
                  <a:srgbClr val="FF0000"/>
                </a:solidFill>
                <a:latin typeface="+mj-lt"/>
              </a:rPr>
              <a:t>G</a:t>
            </a:r>
            <a:r>
              <a:rPr lang="en-GB" b="1" baseline="-25000" dirty="0" err="1">
                <a:solidFill>
                  <a:srgbClr val="FF0000"/>
                </a:solidFill>
                <a:latin typeface="+mj-lt"/>
              </a:rPr>
              <a:t>x</a:t>
            </a:r>
            <a:endParaRPr lang="en-GB" b="1" baseline="-2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2" name="Line 37">
            <a:extLst>
              <a:ext uri="{FF2B5EF4-FFF2-40B4-BE49-F238E27FC236}">
                <a16:creationId xmlns:a16="http://schemas.microsoft.com/office/drawing/2014/main" id="{902E4B63-C38E-9F3B-C881-128AFB4D2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6191" y="3012355"/>
            <a:ext cx="718950" cy="1070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CH"/>
          </a:p>
        </p:txBody>
      </p:sp>
      <p:pic>
        <p:nvPicPr>
          <p:cNvPr id="214" name="Picture 4" descr="Géosciences et environnement UNIL">
            <a:extLst>
              <a:ext uri="{FF2B5EF4-FFF2-40B4-BE49-F238E27FC236}">
                <a16:creationId xmlns:a16="http://schemas.microsoft.com/office/drawing/2014/main" id="{2DE59D81-6DD1-9A0A-0CDB-F05EB344E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" name="Group 215">
            <a:extLst>
              <a:ext uri="{FF2B5EF4-FFF2-40B4-BE49-F238E27FC236}">
                <a16:creationId xmlns:a16="http://schemas.microsoft.com/office/drawing/2014/main" id="{114E92C5-DF34-3726-0415-1FEE8D0B52A4}"/>
              </a:ext>
            </a:extLst>
          </p:cNvPr>
          <p:cNvGrpSpPr/>
          <p:nvPr/>
        </p:nvGrpSpPr>
        <p:grpSpPr>
          <a:xfrm>
            <a:off x="329312" y="278292"/>
            <a:ext cx="3670845" cy="1881364"/>
            <a:chOff x="329312" y="278292"/>
            <a:chExt cx="3670845" cy="188136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8F40241-C444-67B7-4611-725DA81D8BC6}"/>
                </a:ext>
              </a:extLst>
            </p:cNvPr>
            <p:cNvGrpSpPr/>
            <p:nvPr/>
          </p:nvGrpSpPr>
          <p:grpSpPr>
            <a:xfrm>
              <a:off x="329312" y="278292"/>
              <a:ext cx="3670845" cy="1881364"/>
              <a:chOff x="482967" y="30077"/>
              <a:chExt cx="4247167" cy="217674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EC27B58-4847-96F6-B4CC-66A6C674AD2F}"/>
                  </a:ext>
                </a:extLst>
              </p:cNvPr>
              <p:cNvGrpSpPr/>
              <p:nvPr/>
            </p:nvGrpSpPr>
            <p:grpSpPr>
              <a:xfrm>
                <a:off x="482967" y="30077"/>
                <a:ext cx="4247167" cy="2176742"/>
                <a:chOff x="2954764" y="123270"/>
                <a:chExt cx="5598737" cy="2869436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EDDCAB7-8C07-8492-B44D-48F786230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37910" y="2177384"/>
                  <a:ext cx="3972479" cy="666889"/>
                </a:xfrm>
                <a:prstGeom prst="rect">
                  <a:avLst/>
                </a:prstGeom>
              </p:spPr>
            </p:pic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A99A3447-80CF-B150-3137-E0E1DB2853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6877" y="2758108"/>
                  <a:ext cx="440634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9E231B-F874-7351-8883-AEAF8E41E102}"/>
                    </a:ext>
                  </a:extLst>
                </p:cNvPr>
                <p:cNvSpPr txBox="1"/>
                <p:nvPr/>
              </p:nvSpPr>
              <p:spPr>
                <a:xfrm>
                  <a:off x="3011714" y="2386895"/>
                  <a:ext cx="1289570" cy="573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sz="1400" dirty="0" err="1"/>
                    <a:t>G</a:t>
                  </a:r>
                  <a:r>
                    <a:rPr lang="fr-CH" sz="1400" baseline="-25000" dirty="0" err="1"/>
                    <a:t>x</a:t>
                  </a:r>
                  <a:endParaRPr lang="en-GB" sz="1400" baseline="-25000" dirty="0"/>
                </a:p>
              </p:txBody>
            </p: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E11E3A4B-16E7-FC09-7235-8B4AD47CEDE2}"/>
                    </a:ext>
                  </a:extLst>
                </p:cNvPr>
                <p:cNvGrpSpPr/>
                <p:nvPr/>
              </p:nvGrpSpPr>
              <p:grpSpPr>
                <a:xfrm>
                  <a:off x="2954764" y="123270"/>
                  <a:ext cx="5215024" cy="1800000"/>
                  <a:chOff x="2259025" y="837474"/>
                  <a:chExt cx="5215024" cy="1800000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2E28FF4E-58AD-D198-7070-C43AC2DA38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436527" y="837474"/>
                    <a:ext cx="3429648" cy="1800000"/>
                  </a:xfrm>
                  <a:prstGeom prst="rect">
                    <a:avLst/>
                  </a:prstGeom>
                </p:spPr>
              </p:pic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BE34A469-6762-8090-F64F-FF1588F6A7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67701" y="2286247"/>
                    <a:ext cx="4406348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9ECC82A-8977-6E34-8509-857F22203F5B}"/>
                      </a:ext>
                    </a:extLst>
                  </p:cNvPr>
                  <p:cNvSpPr txBox="1"/>
                  <p:nvPr/>
                </p:nvSpPr>
                <p:spPr>
                  <a:xfrm>
                    <a:off x="2259025" y="1882493"/>
                    <a:ext cx="1558743" cy="4694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CH" sz="1400" dirty="0"/>
                      <a:t>RF</a:t>
                    </a:r>
                    <a:endParaRPr lang="en-GB" sz="1400" dirty="0"/>
                  </a:p>
                </p:txBody>
              </p:sp>
              <p:sp>
                <p:nvSpPr>
                  <p:cNvPr id="15" name="Ellipse 172">
                    <a:extLst>
                      <a:ext uri="{FF2B5EF4-FFF2-40B4-BE49-F238E27FC236}">
                        <a16:creationId xmlns:a16="http://schemas.microsoft.com/office/drawing/2014/main" id="{C5DF0292-BADF-CA9A-45A2-0A6FD77CA2C5}"/>
                      </a:ext>
                    </a:extLst>
                  </p:cNvPr>
                  <p:cNvSpPr/>
                  <p:nvPr/>
                </p:nvSpPr>
                <p:spPr>
                  <a:xfrm>
                    <a:off x="3501290" y="2214519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17" name="Ellipse 172">
                    <a:extLst>
                      <a:ext uri="{FF2B5EF4-FFF2-40B4-BE49-F238E27FC236}">
                        <a16:creationId xmlns:a16="http://schemas.microsoft.com/office/drawing/2014/main" id="{65E9FE52-AC5D-19A3-BFF6-FEE035C19CAB}"/>
                      </a:ext>
                    </a:extLst>
                  </p:cNvPr>
                  <p:cNvSpPr/>
                  <p:nvPr/>
                </p:nvSpPr>
                <p:spPr>
                  <a:xfrm>
                    <a:off x="3726877" y="2257590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19" name="Ellipse 172">
                    <a:extLst>
                      <a:ext uri="{FF2B5EF4-FFF2-40B4-BE49-F238E27FC236}">
                        <a16:creationId xmlns:a16="http://schemas.microsoft.com/office/drawing/2014/main" id="{B4A8DE2E-7644-6B40-274C-E69BECB65492}"/>
                      </a:ext>
                    </a:extLst>
                  </p:cNvPr>
                  <p:cNvSpPr/>
                  <p:nvPr/>
                </p:nvSpPr>
                <p:spPr>
                  <a:xfrm>
                    <a:off x="3945236" y="2161515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21" name="Ellipse 172">
                    <a:extLst>
                      <a:ext uri="{FF2B5EF4-FFF2-40B4-BE49-F238E27FC236}">
                        <a16:creationId xmlns:a16="http://schemas.microsoft.com/office/drawing/2014/main" id="{B530D003-B972-7BBF-D697-FEEB49A1D1CF}"/>
                      </a:ext>
                    </a:extLst>
                  </p:cNvPr>
                  <p:cNvSpPr/>
                  <p:nvPr/>
                </p:nvSpPr>
                <p:spPr>
                  <a:xfrm>
                    <a:off x="4162502" y="2242772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26" name="Ellipse 172">
                    <a:extLst>
                      <a:ext uri="{FF2B5EF4-FFF2-40B4-BE49-F238E27FC236}">
                        <a16:creationId xmlns:a16="http://schemas.microsoft.com/office/drawing/2014/main" id="{FCDDD3B5-EE99-F928-545D-9583F23E70AC}"/>
                      </a:ext>
                    </a:extLst>
                  </p:cNvPr>
                  <p:cNvSpPr/>
                  <p:nvPr/>
                </p:nvSpPr>
                <p:spPr>
                  <a:xfrm>
                    <a:off x="4397467" y="2198309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42" name="Ellipse 172">
                    <a:extLst>
                      <a:ext uri="{FF2B5EF4-FFF2-40B4-BE49-F238E27FC236}">
                        <a16:creationId xmlns:a16="http://schemas.microsoft.com/office/drawing/2014/main" id="{16EFC3B0-07A1-C38D-3DCA-7EF481E56E83}"/>
                      </a:ext>
                    </a:extLst>
                  </p:cNvPr>
                  <p:cNvSpPr/>
                  <p:nvPr/>
                </p:nvSpPr>
                <p:spPr>
                  <a:xfrm>
                    <a:off x="4591444" y="2099454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43" name="Ellipse 172">
                    <a:extLst>
                      <a:ext uri="{FF2B5EF4-FFF2-40B4-BE49-F238E27FC236}">
                        <a16:creationId xmlns:a16="http://schemas.microsoft.com/office/drawing/2014/main" id="{20543FD8-7767-6C1D-3EAE-8E769AF65F0E}"/>
                      </a:ext>
                    </a:extLst>
                  </p:cNvPr>
                  <p:cNvSpPr/>
                  <p:nvPr/>
                </p:nvSpPr>
                <p:spPr>
                  <a:xfrm>
                    <a:off x="4791451" y="2412428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44" name="Ellipse 172">
                    <a:extLst>
                      <a:ext uri="{FF2B5EF4-FFF2-40B4-BE49-F238E27FC236}">
                        <a16:creationId xmlns:a16="http://schemas.microsoft.com/office/drawing/2014/main" id="{71B4235A-AC4F-0C4D-20BE-2C2F18446803}"/>
                      </a:ext>
                    </a:extLst>
                  </p:cNvPr>
                  <p:cNvSpPr/>
                  <p:nvPr/>
                </p:nvSpPr>
                <p:spPr>
                  <a:xfrm>
                    <a:off x="4981522" y="1714775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45" name="Ellipse 172">
                    <a:extLst>
                      <a:ext uri="{FF2B5EF4-FFF2-40B4-BE49-F238E27FC236}">
                        <a16:creationId xmlns:a16="http://schemas.microsoft.com/office/drawing/2014/main" id="{E3818496-FEA3-43D0-7106-3BFE69E65972}"/>
                      </a:ext>
                    </a:extLst>
                  </p:cNvPr>
                  <p:cNvSpPr/>
                  <p:nvPr/>
                </p:nvSpPr>
                <p:spPr>
                  <a:xfrm>
                    <a:off x="5185120" y="1378067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46" name="Ellipse 172">
                    <a:extLst>
                      <a:ext uri="{FF2B5EF4-FFF2-40B4-BE49-F238E27FC236}">
                        <a16:creationId xmlns:a16="http://schemas.microsoft.com/office/drawing/2014/main" id="{3175045A-7CE3-5E77-7596-6DB9FB520855}"/>
                      </a:ext>
                    </a:extLst>
                  </p:cNvPr>
                  <p:cNvSpPr/>
                  <p:nvPr/>
                </p:nvSpPr>
                <p:spPr>
                  <a:xfrm>
                    <a:off x="5303582" y="2446445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47" name="Ellipse 172">
                    <a:extLst>
                      <a:ext uri="{FF2B5EF4-FFF2-40B4-BE49-F238E27FC236}">
                        <a16:creationId xmlns:a16="http://schemas.microsoft.com/office/drawing/2014/main" id="{42DE577F-2498-FF5E-51B6-0548690B537C}"/>
                      </a:ext>
                    </a:extLst>
                  </p:cNvPr>
                  <p:cNvSpPr/>
                  <p:nvPr/>
                </p:nvSpPr>
                <p:spPr>
                  <a:xfrm>
                    <a:off x="5475860" y="2141651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48" name="Ellipse 172">
                    <a:extLst>
                      <a:ext uri="{FF2B5EF4-FFF2-40B4-BE49-F238E27FC236}">
                        <a16:creationId xmlns:a16="http://schemas.microsoft.com/office/drawing/2014/main" id="{DFF8CB57-45D8-43AB-A7D7-A69E1411ADA4}"/>
                      </a:ext>
                    </a:extLst>
                  </p:cNvPr>
                  <p:cNvSpPr/>
                  <p:nvPr/>
                </p:nvSpPr>
                <p:spPr>
                  <a:xfrm>
                    <a:off x="5658077" y="2294051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49" name="Ellipse 172">
                    <a:extLst>
                      <a:ext uri="{FF2B5EF4-FFF2-40B4-BE49-F238E27FC236}">
                        <a16:creationId xmlns:a16="http://schemas.microsoft.com/office/drawing/2014/main" id="{D29A287C-C6A3-87F0-F83B-85BFA9B72ED8}"/>
                      </a:ext>
                    </a:extLst>
                  </p:cNvPr>
                  <p:cNvSpPr/>
                  <p:nvPr/>
                </p:nvSpPr>
                <p:spPr>
                  <a:xfrm>
                    <a:off x="5830355" y="2138342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50" name="Ellipse 172">
                    <a:extLst>
                      <a:ext uri="{FF2B5EF4-FFF2-40B4-BE49-F238E27FC236}">
                        <a16:creationId xmlns:a16="http://schemas.microsoft.com/office/drawing/2014/main" id="{24AE2C21-BF4F-8668-4635-329D2652DBF6}"/>
                      </a:ext>
                    </a:extLst>
                  </p:cNvPr>
                  <p:cNvSpPr/>
                  <p:nvPr/>
                </p:nvSpPr>
                <p:spPr>
                  <a:xfrm>
                    <a:off x="6022511" y="2231108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51" name="Ellipse 172">
                    <a:extLst>
                      <a:ext uri="{FF2B5EF4-FFF2-40B4-BE49-F238E27FC236}">
                        <a16:creationId xmlns:a16="http://schemas.microsoft.com/office/drawing/2014/main" id="{302D12F7-7E27-62C0-4E56-D134E9AD11B0}"/>
                      </a:ext>
                    </a:extLst>
                  </p:cNvPr>
                  <p:cNvSpPr/>
                  <p:nvPr/>
                </p:nvSpPr>
                <p:spPr>
                  <a:xfrm>
                    <a:off x="6194789" y="2164848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52" name="Ellipse 172">
                    <a:extLst>
                      <a:ext uri="{FF2B5EF4-FFF2-40B4-BE49-F238E27FC236}">
                        <a16:creationId xmlns:a16="http://schemas.microsoft.com/office/drawing/2014/main" id="{DBA8474C-A202-FD78-FE3E-65B013830726}"/>
                      </a:ext>
                    </a:extLst>
                  </p:cNvPr>
                  <p:cNvSpPr/>
                  <p:nvPr/>
                </p:nvSpPr>
                <p:spPr>
                  <a:xfrm>
                    <a:off x="6386945" y="2237736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53" name="Ellipse 172">
                    <a:extLst>
                      <a:ext uri="{FF2B5EF4-FFF2-40B4-BE49-F238E27FC236}">
                        <a16:creationId xmlns:a16="http://schemas.microsoft.com/office/drawing/2014/main" id="{F183080F-58B7-A915-5632-290B001F258F}"/>
                      </a:ext>
                    </a:extLst>
                  </p:cNvPr>
                  <p:cNvSpPr/>
                  <p:nvPr/>
                </p:nvSpPr>
                <p:spPr>
                  <a:xfrm>
                    <a:off x="6579101" y="2161538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54" name="Ellipse 172">
                    <a:extLst>
                      <a:ext uri="{FF2B5EF4-FFF2-40B4-BE49-F238E27FC236}">
                        <a16:creationId xmlns:a16="http://schemas.microsoft.com/office/drawing/2014/main" id="{84014164-83B5-6423-2577-4E41A19EE3DD}"/>
                      </a:ext>
                    </a:extLst>
                  </p:cNvPr>
                  <p:cNvSpPr/>
                  <p:nvPr/>
                </p:nvSpPr>
                <p:spPr>
                  <a:xfrm>
                    <a:off x="6781196" y="2254304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4DC2D33A-076C-FC9D-9E4E-A9F2052C8EA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70623" y="1477060"/>
                      <a:ext cx="45968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4DC2D33A-076C-FC9D-9E4E-A9F2052C8EA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70623" y="1477060"/>
                      <a:ext cx="459685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37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E61D35EC-F72D-B687-193A-D6D85D9BB3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3816" y="2623374"/>
                      <a:ext cx="45968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E61D35EC-F72D-B687-193A-D6D85D9BB39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3816" y="2623374"/>
                      <a:ext cx="459685" cy="36933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410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7DF7144B-2852-5370-772D-80A6E0847E06}"/>
                  </a:ext>
                </a:extLst>
              </p:cNvPr>
              <p:cNvCxnSpPr/>
              <p:nvPr/>
            </p:nvCxnSpPr>
            <p:spPr>
              <a:xfrm>
                <a:off x="1965808" y="987410"/>
                <a:ext cx="2047875" cy="0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149F2F3-249B-74D5-2AC7-4A3CF4C9E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2284" y="871063"/>
                <a:ext cx="0" cy="25804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DD19576-0BEF-75CD-AB10-CE0E1E0DC6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1705" y="870569"/>
                <a:ext cx="0" cy="25804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728183F-ED55-70B4-235E-46CDA69CF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5534" y="871029"/>
                <a:ext cx="0" cy="25804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C9D298E-BFD1-A8A4-C8B7-C8A05310E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4252" y="871063"/>
                <a:ext cx="0" cy="25804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75E207A-CBF4-F8D0-A911-5945D82F71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2284" y="857854"/>
                <a:ext cx="179421" cy="0"/>
              </a:xfrm>
              <a:prstGeom prst="line">
                <a:avLst/>
              </a:prstGeom>
              <a:ln w="12700">
                <a:prstDash val="solid"/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" name="ZoneTexte 144">
                <a:extLst>
                  <a:ext uri="{FF2B5EF4-FFF2-40B4-BE49-F238E27FC236}">
                    <a16:creationId xmlns:a16="http://schemas.microsoft.com/office/drawing/2014/main" id="{7EF0C1A6-5107-CA01-F100-94F4E688BF87}"/>
                  </a:ext>
                </a:extLst>
              </p:cNvPr>
              <p:cNvSpPr txBox="1"/>
              <p:nvPr/>
            </p:nvSpPr>
            <p:spPr>
              <a:xfrm>
                <a:off x="1242594" y="492401"/>
                <a:ext cx="429047" cy="427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 err="1">
                    <a:latin typeface="Symbol" pitchFamily="18" charset="2"/>
                  </a:rPr>
                  <a:t>d</a:t>
                </a:r>
                <a:r>
                  <a:rPr lang="fr-CH" dirty="0" err="1"/>
                  <a:t>t</a:t>
                </a:r>
                <a:endParaRPr lang="fr-CH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89EE02D4-3738-EBE9-05A5-8F6AF5832273}"/>
                    </a:ext>
                  </a:extLst>
                </p:cNvPr>
                <p:cNvSpPr txBox="1"/>
                <p:nvPr/>
              </p:nvSpPr>
              <p:spPr>
                <a:xfrm>
                  <a:off x="2315376" y="495962"/>
                  <a:ext cx="68342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89EE02D4-3738-EBE9-05A5-8F6AF58322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5376" y="495962"/>
                  <a:ext cx="683423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7410DBDC-FD3C-5FA3-4EA1-00BC682727A5}"/>
              </a:ext>
            </a:extLst>
          </p:cNvPr>
          <p:cNvGrpSpPr/>
          <p:nvPr/>
        </p:nvGrpSpPr>
        <p:grpSpPr>
          <a:xfrm>
            <a:off x="153345" y="4657180"/>
            <a:ext cx="3697507" cy="1744880"/>
            <a:chOff x="153345" y="4657180"/>
            <a:chExt cx="3697507" cy="1744880"/>
          </a:xfrm>
        </p:grpSpPr>
        <p:sp>
          <p:nvSpPr>
            <p:cNvPr id="124" name="ZoneTexte 7">
              <a:extLst>
                <a:ext uri="{FF2B5EF4-FFF2-40B4-BE49-F238E27FC236}">
                  <a16:creationId xmlns:a16="http://schemas.microsoft.com/office/drawing/2014/main" id="{A455B7AE-8527-A8C7-F9D2-0712B46860D7}"/>
                </a:ext>
              </a:extLst>
            </p:cNvPr>
            <p:cNvSpPr txBox="1"/>
            <p:nvPr/>
          </p:nvSpPr>
          <p:spPr>
            <a:xfrm>
              <a:off x="153345" y="5485169"/>
              <a:ext cx="1748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dirty="0"/>
                <a:t>Data point #2</a:t>
              </a:r>
            </a:p>
          </p:txBody>
        </p: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9609BD8B-23F1-BCA8-0103-68BF3894985D}"/>
                </a:ext>
              </a:extLst>
            </p:cNvPr>
            <p:cNvGrpSpPr/>
            <p:nvPr/>
          </p:nvGrpSpPr>
          <p:grpSpPr>
            <a:xfrm>
              <a:off x="2027548" y="4657180"/>
              <a:ext cx="1823304" cy="1744880"/>
              <a:chOff x="2027548" y="4657180"/>
              <a:chExt cx="1823304" cy="1744880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1B437108-3EE0-032A-B8F1-DB7F1286BB11}"/>
                  </a:ext>
                </a:extLst>
              </p:cNvPr>
              <p:cNvGrpSpPr/>
              <p:nvPr/>
            </p:nvGrpSpPr>
            <p:grpSpPr>
              <a:xfrm>
                <a:off x="2027548" y="4657180"/>
                <a:ext cx="1546106" cy="1744880"/>
                <a:chOff x="918635" y="4779280"/>
                <a:chExt cx="1546106" cy="1744880"/>
              </a:xfrm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79CD9583-1110-3ECA-35CB-DB21567349E6}"/>
                    </a:ext>
                  </a:extLst>
                </p:cNvPr>
                <p:cNvGrpSpPr/>
                <p:nvPr/>
              </p:nvGrpSpPr>
              <p:grpSpPr>
                <a:xfrm>
                  <a:off x="927780" y="5859775"/>
                  <a:ext cx="1536961" cy="664385"/>
                  <a:chOff x="728456" y="4003609"/>
                  <a:chExt cx="1536961" cy="664385"/>
                </a:xfrm>
              </p:grpSpPr>
              <p:pic>
                <p:nvPicPr>
                  <p:cNvPr id="167" name="Picture 166">
                    <a:extLst>
                      <a:ext uri="{FF2B5EF4-FFF2-40B4-BE49-F238E27FC236}">
                        <a16:creationId xmlns:a16="http://schemas.microsoft.com/office/drawing/2014/main" id="{84D5F101-8073-55E9-4F20-B03E19E685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r="76759"/>
                  <a:stretch/>
                </p:blipFill>
                <p:spPr>
                  <a:xfrm>
                    <a:off x="1281268" y="4003609"/>
                    <a:ext cx="700380" cy="505899"/>
                  </a:xfrm>
                  <a:prstGeom prst="rect">
                    <a:avLst/>
                  </a:prstGeom>
                </p:spPr>
              </p:pic>
              <p:cxnSp>
                <p:nvCxnSpPr>
                  <p:cNvPr id="168" name="Straight Arrow Connector 167">
                    <a:extLst>
                      <a:ext uri="{FF2B5EF4-FFF2-40B4-BE49-F238E27FC236}">
                        <a16:creationId xmlns:a16="http://schemas.microsoft.com/office/drawing/2014/main" id="{CBAD091B-DC0F-43B8-2D1C-AD0D767F86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92332" y="4444144"/>
                    <a:ext cx="1073085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9AD22582-D230-FBBE-EBB9-D592174F6056}"/>
                      </a:ext>
                    </a:extLst>
                  </p:cNvPr>
                  <p:cNvSpPr txBox="1"/>
                  <p:nvPr/>
                </p:nvSpPr>
                <p:spPr>
                  <a:xfrm>
                    <a:off x="728456" y="4233055"/>
                    <a:ext cx="978260" cy="4349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CH" sz="1400" dirty="0" err="1"/>
                      <a:t>G</a:t>
                    </a:r>
                    <a:r>
                      <a:rPr lang="fr-CH" sz="1400" baseline="-25000" dirty="0" err="1"/>
                      <a:t>x</a:t>
                    </a:r>
                    <a:endParaRPr lang="en-GB" sz="1400" baseline="-25000" dirty="0"/>
                  </a:p>
                </p:txBody>
              </p:sp>
            </p:grpSp>
            <p:pic>
              <p:nvPicPr>
                <p:cNvPr id="170" name="Picture 169">
                  <a:extLst>
                    <a:ext uri="{FF2B5EF4-FFF2-40B4-BE49-F238E27FC236}">
                      <a16:creationId xmlns:a16="http://schemas.microsoft.com/office/drawing/2014/main" id="{6152356C-BF23-DEA3-4ADC-C71E4115D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54731" r="85117"/>
                <a:stretch/>
              </p:blipFill>
              <p:spPr>
                <a:xfrm>
                  <a:off x="1685879" y="5033216"/>
                  <a:ext cx="387214" cy="618133"/>
                </a:xfrm>
                <a:prstGeom prst="rect">
                  <a:avLst/>
                </a:prstGeom>
              </p:spPr>
            </p:pic>
            <p:cxnSp>
              <p:nvCxnSpPr>
                <p:cNvPr id="171" name="Straight Arrow Connector 170">
                  <a:extLst>
                    <a:ext uri="{FF2B5EF4-FFF2-40B4-BE49-F238E27FC236}">
                      <a16:creationId xmlns:a16="http://schemas.microsoft.com/office/drawing/2014/main" id="{B0205D4B-11BB-A49F-FF20-91D455FF63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04220" y="5415989"/>
                  <a:ext cx="1042927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0CCAF74C-CCC3-A099-087E-AE446ADCEBA7}"/>
                    </a:ext>
                  </a:extLst>
                </p:cNvPr>
                <p:cNvSpPr txBox="1"/>
                <p:nvPr/>
              </p:nvSpPr>
              <p:spPr>
                <a:xfrm>
                  <a:off x="918635" y="5138804"/>
                  <a:ext cx="46760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sz="1400" dirty="0"/>
                    <a:t>RF</a:t>
                  </a:r>
                  <a:endParaRPr lang="en-GB" sz="1400" dirty="0"/>
                </a:p>
              </p:txBody>
            </p:sp>
            <p:sp>
              <p:nvSpPr>
                <p:cNvPr id="174" name="Ellipse 172">
                  <a:extLst>
                    <a:ext uri="{FF2B5EF4-FFF2-40B4-BE49-F238E27FC236}">
                      <a16:creationId xmlns:a16="http://schemas.microsoft.com/office/drawing/2014/main" id="{51B64607-7010-6F99-EB90-FCED807F0D49}"/>
                    </a:ext>
                  </a:extLst>
                </p:cNvPr>
                <p:cNvSpPr/>
                <p:nvPr/>
              </p:nvSpPr>
              <p:spPr>
                <a:xfrm>
                  <a:off x="1904268" y="5394250"/>
                  <a:ext cx="124028" cy="124028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379493C-B69A-3EF1-BD54-41E2C0C4D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0065" y="5157942"/>
                  <a:ext cx="0" cy="258048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F99D48F7-47AE-9B1E-2777-F9D1FDBF01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79486" y="5157448"/>
                  <a:ext cx="0" cy="258048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211BB93-0E1B-C180-291C-3C7E845642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3315" y="5157908"/>
                  <a:ext cx="0" cy="258048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FBBF7FA3-EE42-E253-B22C-A9128DD722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69134" y="5144733"/>
                  <a:ext cx="179421" cy="0"/>
                </a:xfrm>
                <a:prstGeom prst="line">
                  <a:avLst/>
                </a:prstGeom>
                <a:ln w="12700">
                  <a:prstDash val="solid"/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ZoneTexte 144">
                  <a:extLst>
                    <a:ext uri="{FF2B5EF4-FFF2-40B4-BE49-F238E27FC236}">
                      <a16:creationId xmlns:a16="http://schemas.microsoft.com/office/drawing/2014/main" id="{3044566B-D5F4-4290-31BC-4A307467B08F}"/>
                    </a:ext>
                  </a:extLst>
                </p:cNvPr>
                <p:cNvSpPr txBox="1"/>
                <p:nvPr/>
              </p:nvSpPr>
              <p:spPr>
                <a:xfrm>
                  <a:off x="1754606" y="4779280"/>
                  <a:ext cx="3986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dirty="0" err="1">
                      <a:latin typeface="Symbol" pitchFamily="18" charset="2"/>
                    </a:rPr>
                    <a:t>d</a:t>
                  </a:r>
                  <a:r>
                    <a:rPr lang="fr-CH" dirty="0" err="1"/>
                    <a:t>t</a:t>
                  </a:r>
                  <a:endParaRPr lang="fr-CH" dirty="0"/>
                </a:p>
              </p:txBody>
            </p: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06E0A5C8-C5D6-4372-0134-C601C20A38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6716" y="5712311"/>
                  <a:ext cx="24" cy="34957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AF8E6CAE-B875-FB26-1268-4BC9111227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9996" y="5736123"/>
                  <a:ext cx="0" cy="3257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36FACC87-C0C3-E659-D6CE-522B25B6C1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0065" y="5842754"/>
                  <a:ext cx="359931" cy="0"/>
                </a:xfrm>
                <a:prstGeom prst="line">
                  <a:avLst/>
                </a:prstGeom>
                <a:ln w="12700">
                  <a:prstDash val="solid"/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9" name="ZoneTexte 144">
                  <a:extLst>
                    <a:ext uri="{FF2B5EF4-FFF2-40B4-BE49-F238E27FC236}">
                      <a16:creationId xmlns:a16="http://schemas.microsoft.com/office/drawing/2014/main" id="{5503527D-7E1A-5B2A-FE44-B651BDB88567}"/>
                    </a:ext>
                  </a:extLst>
                </p:cNvPr>
                <p:cNvSpPr txBox="1"/>
                <p:nvPr/>
              </p:nvSpPr>
              <p:spPr>
                <a:xfrm>
                  <a:off x="1554062" y="5442621"/>
                  <a:ext cx="7003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dirty="0">
                      <a:latin typeface="Symbol" pitchFamily="18" charset="2"/>
                    </a:rPr>
                    <a:t>2*</a:t>
                  </a:r>
                  <a:r>
                    <a:rPr lang="fr-CH" dirty="0" err="1">
                      <a:latin typeface="Symbol" pitchFamily="18" charset="2"/>
                    </a:rPr>
                    <a:t>d</a:t>
                  </a:r>
                  <a:r>
                    <a:rPr lang="fr-CH" dirty="0" err="1"/>
                    <a:t>t</a:t>
                  </a:r>
                  <a:endParaRPr lang="fr-CH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2" name="TextBox 201">
                    <a:extLst>
                      <a:ext uri="{FF2B5EF4-FFF2-40B4-BE49-F238E27FC236}">
                        <a16:creationId xmlns:a16="http://schemas.microsoft.com/office/drawing/2014/main" id="{80ADB226-1C05-E914-9F54-2EA60D59E202}"/>
                      </a:ext>
                    </a:extLst>
                  </p:cNvPr>
                  <p:cNvSpPr txBox="1"/>
                  <p:nvPr/>
                </p:nvSpPr>
                <p:spPr>
                  <a:xfrm>
                    <a:off x="3490663" y="5234302"/>
                    <a:ext cx="348715" cy="28017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02" name="TextBox 201">
                    <a:extLst>
                      <a:ext uri="{FF2B5EF4-FFF2-40B4-BE49-F238E27FC236}">
                        <a16:creationId xmlns:a16="http://schemas.microsoft.com/office/drawing/2014/main" id="{80ADB226-1C05-E914-9F54-2EA60D59E2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0663" y="5234302"/>
                    <a:ext cx="348715" cy="28017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956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61B96A15-6645-C9B0-D632-79565C16C932}"/>
                      </a:ext>
                    </a:extLst>
                  </p:cNvPr>
                  <p:cNvSpPr txBox="1"/>
                  <p:nvPr/>
                </p:nvSpPr>
                <p:spPr>
                  <a:xfrm>
                    <a:off x="3502137" y="6037434"/>
                    <a:ext cx="348715" cy="28017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61B96A15-6645-C9B0-D632-79565C16C9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2137" y="6037434"/>
                    <a:ext cx="348715" cy="28017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1956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7EB18D50-F035-0CD6-D35F-EFEA7E0C6EE7}"/>
                  </a:ext>
                </a:extLst>
              </p:cNvPr>
              <p:cNvSpPr txBox="1"/>
              <p:nvPr/>
            </p:nvSpPr>
            <p:spPr>
              <a:xfrm>
                <a:off x="2824645" y="5786962"/>
                <a:ext cx="360000" cy="396000"/>
              </a:xfrm>
              <a:prstGeom prst="rect">
                <a:avLst/>
              </a:prstGeom>
              <a:solidFill>
                <a:srgbClr val="7030A0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</p:grp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88E8CB66-B651-E159-283A-D00E714A835F}"/>
              </a:ext>
            </a:extLst>
          </p:cNvPr>
          <p:cNvGrpSpPr/>
          <p:nvPr/>
        </p:nvGrpSpPr>
        <p:grpSpPr>
          <a:xfrm>
            <a:off x="146674" y="2172202"/>
            <a:ext cx="3701183" cy="1561523"/>
            <a:chOff x="146674" y="2172202"/>
            <a:chExt cx="3701183" cy="1561523"/>
          </a:xfrm>
        </p:grpSpPr>
        <p:sp>
          <p:nvSpPr>
            <p:cNvPr id="24" name="ZoneTexte 7">
              <a:extLst>
                <a:ext uri="{FF2B5EF4-FFF2-40B4-BE49-F238E27FC236}">
                  <a16:creationId xmlns:a16="http://schemas.microsoft.com/office/drawing/2014/main" id="{0406D37B-7A26-3BA2-4F08-8FFE0ED11C1A}"/>
                </a:ext>
              </a:extLst>
            </p:cNvPr>
            <p:cNvSpPr txBox="1"/>
            <p:nvPr/>
          </p:nvSpPr>
          <p:spPr>
            <a:xfrm>
              <a:off x="146674" y="2685614"/>
              <a:ext cx="1748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dirty="0"/>
                <a:t>Data point #1</a:t>
              </a: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D1FFCE1E-4310-C859-E11E-A174F9AB023E}"/>
                </a:ext>
              </a:extLst>
            </p:cNvPr>
            <p:cNvGrpSpPr/>
            <p:nvPr/>
          </p:nvGrpSpPr>
          <p:grpSpPr>
            <a:xfrm>
              <a:off x="2001455" y="2172202"/>
              <a:ext cx="1846402" cy="1561523"/>
              <a:chOff x="2001455" y="2172202"/>
              <a:chExt cx="1846402" cy="15615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54C0C91F-9428-12DB-E187-90B7D429CDA2}"/>
                      </a:ext>
                    </a:extLst>
                  </p:cNvPr>
                  <p:cNvSpPr txBox="1"/>
                  <p:nvPr/>
                </p:nvSpPr>
                <p:spPr>
                  <a:xfrm>
                    <a:off x="3497607" y="2715521"/>
                    <a:ext cx="348715" cy="28017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54C0C91F-9428-12DB-E187-90B7D429CD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7607" y="2715521"/>
                    <a:ext cx="348715" cy="28017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956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2C95CE08-9E3A-86CF-0403-608C831E2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84346"/>
              <a:stretch/>
            </p:blipFill>
            <p:spPr>
              <a:xfrm>
                <a:off x="2573352" y="3069340"/>
                <a:ext cx="418770" cy="505899"/>
              </a:xfrm>
              <a:prstGeom prst="rect">
                <a:avLst/>
              </a:prstGeom>
            </p:spPr>
          </p:pic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A8EBF504-35FA-A637-FDFF-EFA2EB838F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4415" y="3509875"/>
                <a:ext cx="107308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0FE164DF-C764-5741-4302-FF472FA4F498}"/>
                  </a:ext>
                </a:extLst>
              </p:cNvPr>
              <p:cNvSpPr txBox="1"/>
              <p:nvPr/>
            </p:nvSpPr>
            <p:spPr>
              <a:xfrm>
                <a:off x="2020539" y="3298786"/>
                <a:ext cx="978260" cy="434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 err="1"/>
                  <a:t>G</a:t>
                </a:r>
                <a:r>
                  <a:rPr lang="fr-CH" sz="1400" baseline="-25000" dirty="0" err="1"/>
                  <a:t>x</a:t>
                </a:r>
                <a:endParaRPr lang="en-GB" sz="1400" baseline="-25000" dirty="0"/>
              </a:p>
            </p:txBody>
          </p:sp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DFE9BB11-633D-47D6-9B29-8C916C30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54731" r="92559"/>
              <a:stretch/>
            </p:blipFill>
            <p:spPr>
              <a:xfrm>
                <a:off x="2778638" y="2426138"/>
                <a:ext cx="193605" cy="618133"/>
              </a:xfrm>
              <a:prstGeom prst="rect">
                <a:avLst/>
              </a:prstGeom>
            </p:spPr>
          </p:pic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292FF5D9-5AE6-6C28-6BB4-9C33E69E6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6979" y="2808911"/>
                <a:ext cx="104292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37D113C8-7133-D2C4-AB0F-8AE0666D9B35}"/>
                  </a:ext>
                </a:extLst>
              </p:cNvPr>
              <p:cNvSpPr txBox="1"/>
              <p:nvPr/>
            </p:nvSpPr>
            <p:spPr>
              <a:xfrm>
                <a:off x="2001455" y="2531726"/>
                <a:ext cx="4949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RF</a:t>
                </a:r>
                <a:endParaRPr lang="en-GB" sz="1400" dirty="0"/>
              </a:p>
            </p:txBody>
          </p:sp>
          <p:sp>
            <p:nvSpPr>
              <p:cNvPr id="144" name="Ellipse 172">
                <a:extLst>
                  <a:ext uri="{FF2B5EF4-FFF2-40B4-BE49-F238E27FC236}">
                    <a16:creationId xmlns:a16="http://schemas.microsoft.com/office/drawing/2014/main" id="{832D8657-68A4-2EFB-B67A-F8F342DC0723}"/>
                  </a:ext>
                </a:extLst>
              </p:cNvPr>
              <p:cNvSpPr/>
              <p:nvPr/>
            </p:nvSpPr>
            <p:spPr>
              <a:xfrm>
                <a:off x="2825898" y="2754498"/>
                <a:ext cx="124028" cy="124028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7EF180C3-BA7B-B119-89F6-C707C6963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2824" y="2550864"/>
                <a:ext cx="0" cy="518476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3FED4FD5-8AE4-C259-ED5A-DA3AA47DF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2245" y="2550370"/>
                <a:ext cx="0" cy="51897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9B752D0-4E69-516E-EE3D-8050869B9F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2824" y="2537655"/>
                <a:ext cx="179421" cy="0"/>
              </a:xfrm>
              <a:prstGeom prst="line">
                <a:avLst/>
              </a:prstGeom>
              <a:ln w="12700">
                <a:prstDash val="solid"/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4" name="ZoneTexte 144">
                <a:extLst>
                  <a:ext uri="{FF2B5EF4-FFF2-40B4-BE49-F238E27FC236}">
                    <a16:creationId xmlns:a16="http://schemas.microsoft.com/office/drawing/2014/main" id="{2B5D8538-5893-F14A-69CF-82963978B619}"/>
                  </a:ext>
                </a:extLst>
              </p:cNvPr>
              <p:cNvSpPr txBox="1"/>
              <p:nvPr/>
            </p:nvSpPr>
            <p:spPr>
              <a:xfrm>
                <a:off x="2673532" y="2172202"/>
                <a:ext cx="3986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 err="1">
                    <a:latin typeface="Symbol" pitchFamily="18" charset="2"/>
                  </a:rPr>
                  <a:t>d</a:t>
                </a:r>
                <a:r>
                  <a:rPr lang="fr-CH" dirty="0" err="1"/>
                  <a:t>t</a:t>
                </a:r>
                <a:endParaRPr lang="fr-CH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4EAEF55F-A659-671C-BC00-4F229398B43C}"/>
                      </a:ext>
                    </a:extLst>
                  </p:cNvPr>
                  <p:cNvSpPr txBox="1"/>
                  <p:nvPr/>
                </p:nvSpPr>
                <p:spPr>
                  <a:xfrm>
                    <a:off x="3499142" y="3389446"/>
                    <a:ext cx="348715" cy="28017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4EAEF55F-A659-671C-BC00-4F229398B4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9142" y="3389446"/>
                    <a:ext cx="348715" cy="28017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956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F1E258E2-1B9B-A7EE-9363-448075D1BB94}"/>
                  </a:ext>
                </a:extLst>
              </p:cNvPr>
              <p:cNvSpPr txBox="1"/>
              <p:nvPr/>
            </p:nvSpPr>
            <p:spPr>
              <a:xfrm>
                <a:off x="2797179" y="3107581"/>
                <a:ext cx="180000" cy="396000"/>
              </a:xfrm>
              <a:prstGeom prst="rect">
                <a:avLst/>
              </a:prstGeom>
              <a:solidFill>
                <a:srgbClr val="7030A0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</p:grpSp>
      </p:grpSp>
      <p:pic>
        <p:nvPicPr>
          <p:cNvPr id="213" name="Picture 212">
            <a:extLst>
              <a:ext uri="{FF2B5EF4-FFF2-40B4-BE49-F238E27FC236}">
                <a16:creationId xmlns:a16="http://schemas.microsoft.com/office/drawing/2014/main" id="{A41F7F01-8E4F-43D1-EA24-E20B086B06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F1470574-FD01-844D-2463-33008887E909}"/>
              </a:ext>
            </a:extLst>
          </p:cNvPr>
          <p:cNvGrpSpPr/>
          <p:nvPr/>
        </p:nvGrpSpPr>
        <p:grpSpPr>
          <a:xfrm>
            <a:off x="8071200" y="1926714"/>
            <a:ext cx="3394654" cy="1944000"/>
            <a:chOff x="8021505" y="1837263"/>
            <a:chExt cx="3394654" cy="1944000"/>
          </a:xfrm>
        </p:grpSpPr>
        <p:pic>
          <p:nvPicPr>
            <p:cNvPr id="56" name="Picture 55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C552416D-0B82-CB0C-58C6-4B4CF6EE9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9"/>
            <a:stretch/>
          </p:blipFill>
          <p:spPr>
            <a:xfrm>
              <a:off x="8021505" y="1837263"/>
              <a:ext cx="2880000" cy="1944000"/>
            </a:xfrm>
            <a:prstGeom prst="rect">
              <a:avLst/>
            </a:prstGeom>
          </p:spPr>
        </p:pic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4878EBDF-1CC6-6708-B174-ED934D40DE52}"/>
                </a:ext>
              </a:extLst>
            </p:cNvPr>
            <p:cNvCxnSpPr>
              <a:cxnSpLocks/>
            </p:cNvCxnSpPr>
            <p:nvPr/>
          </p:nvCxnSpPr>
          <p:spPr>
            <a:xfrm>
              <a:off x="8319880" y="2888587"/>
              <a:ext cx="3096279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026E33D5-39FF-1D1C-A109-1ACFDD76F475}"/>
                    </a:ext>
                  </a:extLst>
                </p:cNvPr>
                <p:cNvSpPr txBox="1"/>
                <p:nvPr/>
              </p:nvSpPr>
              <p:spPr>
                <a:xfrm>
                  <a:off x="10855257" y="2960473"/>
                  <a:ext cx="50934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026E33D5-39FF-1D1C-A109-1ACFDD76F4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5257" y="2960473"/>
                  <a:ext cx="509341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88947837-76D3-92F2-C393-44273ECB9848}"/>
              </a:ext>
            </a:extLst>
          </p:cNvPr>
          <p:cNvCxnSpPr>
            <a:cxnSpLocks/>
          </p:cNvCxnSpPr>
          <p:nvPr/>
        </p:nvCxnSpPr>
        <p:spPr>
          <a:xfrm>
            <a:off x="8500601" y="5676017"/>
            <a:ext cx="3096279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86BC84ED-6A4B-C577-E75E-5C5FFF78E434}"/>
                  </a:ext>
                </a:extLst>
              </p:cNvPr>
              <p:cNvSpPr txBox="1"/>
              <p:nvPr/>
            </p:nvSpPr>
            <p:spPr>
              <a:xfrm>
                <a:off x="11035978" y="5747903"/>
                <a:ext cx="5093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86BC84ED-6A4B-C577-E75E-5C5FFF78E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5978" y="5747903"/>
                <a:ext cx="509341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91C6464A-B7F4-98A2-EC5C-1AC9D9B56071}"/>
                  </a:ext>
                </a:extLst>
              </p:cNvPr>
              <p:cNvSpPr txBox="1"/>
              <p:nvPr/>
            </p:nvSpPr>
            <p:spPr>
              <a:xfrm>
                <a:off x="-325852" y="3186900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91C6464A-B7F4-98A2-EC5C-1AC9D9B56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5852" y="3186900"/>
                <a:ext cx="2743200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1CB924FB-44AB-C0C5-5C03-68E5FF426624}"/>
                  </a:ext>
                </a:extLst>
              </p:cNvPr>
              <p:cNvSpPr txBox="1"/>
              <p:nvPr/>
            </p:nvSpPr>
            <p:spPr>
              <a:xfrm>
                <a:off x="-332476" y="5824079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fr-CH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CH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1CB924FB-44AB-C0C5-5C03-68E5FF426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2476" y="5824079"/>
                <a:ext cx="2743200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Title 5">
            <a:extLst>
              <a:ext uri="{FF2B5EF4-FFF2-40B4-BE49-F238E27FC236}">
                <a16:creationId xmlns:a16="http://schemas.microsoft.com/office/drawing/2014/main" id="{2B944B19-0FC5-197C-BCC7-64923584B0D3}"/>
              </a:ext>
            </a:extLst>
          </p:cNvPr>
          <p:cNvSpPr txBox="1">
            <a:spLocks/>
          </p:cNvSpPr>
          <p:nvPr/>
        </p:nvSpPr>
        <p:spPr>
          <a:xfrm>
            <a:off x="990600" y="17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K-</a:t>
            </a:r>
            <a:r>
              <a:rPr lang="fr-CH" b="1" dirty="0" err="1">
                <a:solidFill>
                  <a:srgbClr val="0070C0"/>
                </a:solidFill>
              </a:rPr>
              <a:t>space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50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59BE428-3077-7E1D-8D46-17464E5CBC0B}"/>
                  </a:ext>
                </a:extLst>
              </p:cNvPr>
              <p:cNvSpPr/>
              <p:nvPr/>
            </p:nvSpPr>
            <p:spPr>
              <a:xfrm>
                <a:off x="5343610" y="1301856"/>
                <a:ext cx="2584874" cy="818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CH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59BE428-3077-7E1D-8D46-17464E5CB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610" y="1301856"/>
                <a:ext cx="2584874" cy="818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Ellipse 172">
            <a:extLst>
              <a:ext uri="{FF2B5EF4-FFF2-40B4-BE49-F238E27FC236}">
                <a16:creationId xmlns:a16="http://schemas.microsoft.com/office/drawing/2014/main" id="{F2D53684-7369-D1BD-5A4E-162C55CFBDD5}"/>
              </a:ext>
            </a:extLst>
          </p:cNvPr>
          <p:cNvSpPr/>
          <p:nvPr/>
        </p:nvSpPr>
        <p:spPr>
          <a:xfrm rot="15503279">
            <a:off x="3226132" y="3072569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9" name="Ellipse 172">
            <a:extLst>
              <a:ext uri="{FF2B5EF4-FFF2-40B4-BE49-F238E27FC236}">
                <a16:creationId xmlns:a16="http://schemas.microsoft.com/office/drawing/2014/main" id="{DD92216F-C0EE-3174-7034-0A9B82B421A9}"/>
              </a:ext>
            </a:extLst>
          </p:cNvPr>
          <p:cNvSpPr/>
          <p:nvPr/>
        </p:nvSpPr>
        <p:spPr>
          <a:xfrm rot="15503279">
            <a:off x="3229447" y="3523145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0" name="Ellipse 172">
            <a:extLst>
              <a:ext uri="{FF2B5EF4-FFF2-40B4-BE49-F238E27FC236}">
                <a16:creationId xmlns:a16="http://schemas.microsoft.com/office/drawing/2014/main" id="{811FA61F-691E-937E-44B5-933A6451001A}"/>
              </a:ext>
            </a:extLst>
          </p:cNvPr>
          <p:cNvSpPr/>
          <p:nvPr/>
        </p:nvSpPr>
        <p:spPr>
          <a:xfrm rot="15503279">
            <a:off x="3222823" y="3983650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2" name="ZoneTexte 26">
            <a:extLst>
              <a:ext uri="{FF2B5EF4-FFF2-40B4-BE49-F238E27FC236}">
                <a16:creationId xmlns:a16="http://schemas.microsoft.com/office/drawing/2014/main" id="{2101F1B7-570F-1E7E-66F3-92CE5F130DF5}"/>
              </a:ext>
            </a:extLst>
          </p:cNvPr>
          <p:cNvSpPr txBox="1"/>
          <p:nvPr/>
        </p:nvSpPr>
        <p:spPr>
          <a:xfrm>
            <a:off x="8118499" y="3923066"/>
            <a:ext cx="481078" cy="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dirty="0"/>
              <a:t>*</a:t>
            </a:r>
          </a:p>
        </p:txBody>
      </p:sp>
      <p:grpSp>
        <p:nvGrpSpPr>
          <p:cNvPr id="153" name="Groupe 139">
            <a:extLst>
              <a:ext uri="{FF2B5EF4-FFF2-40B4-BE49-F238E27FC236}">
                <a16:creationId xmlns:a16="http://schemas.microsoft.com/office/drawing/2014/main" id="{20677A07-A974-9098-F27D-39A703D90C9E}"/>
              </a:ext>
            </a:extLst>
          </p:cNvPr>
          <p:cNvGrpSpPr/>
          <p:nvPr/>
        </p:nvGrpSpPr>
        <p:grpSpPr>
          <a:xfrm>
            <a:off x="8743593" y="2846940"/>
            <a:ext cx="449216" cy="2961454"/>
            <a:chOff x="7092319" y="3861049"/>
            <a:chExt cx="360000" cy="1944214"/>
          </a:xfrm>
        </p:grpSpPr>
        <p:pic>
          <p:nvPicPr>
            <p:cNvPr id="154" name="Image 140" descr="realsignal.tif">
              <a:extLst>
                <a:ext uri="{FF2B5EF4-FFF2-40B4-BE49-F238E27FC236}">
                  <a16:creationId xmlns:a16="http://schemas.microsoft.com/office/drawing/2014/main" id="{45BDA5B0-B266-E6D5-B38D-7301A3D8D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13915" t="9978" r="19768" b="10387"/>
            <a:stretch>
              <a:fillRect/>
            </a:stretch>
          </p:blipFill>
          <p:spPr>
            <a:xfrm rot="5400000">
              <a:off x="6315150" y="4700830"/>
              <a:ext cx="1944214" cy="264651"/>
            </a:xfrm>
            <a:prstGeom prst="rect">
              <a:avLst/>
            </a:prstGeom>
          </p:spPr>
        </p:pic>
        <p:grpSp>
          <p:nvGrpSpPr>
            <p:cNvPr id="155" name="Groupe 141">
              <a:extLst>
                <a:ext uri="{FF2B5EF4-FFF2-40B4-BE49-F238E27FC236}">
                  <a16:creationId xmlns:a16="http://schemas.microsoft.com/office/drawing/2014/main" id="{527BEBD4-ED1D-1120-1849-3401AD8F3E61}"/>
                </a:ext>
              </a:extLst>
            </p:cNvPr>
            <p:cNvGrpSpPr/>
            <p:nvPr/>
          </p:nvGrpSpPr>
          <p:grpSpPr>
            <a:xfrm rot="5400000">
              <a:off x="6336319" y="4670447"/>
              <a:ext cx="1872000" cy="360000"/>
              <a:chOff x="6583591" y="5292000"/>
              <a:chExt cx="1872000" cy="360000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A6AE7A67-89AA-8717-6F15-8C89EC9A5668}"/>
                  </a:ext>
                </a:extLst>
              </p:cNvPr>
              <p:cNvSpPr/>
              <p:nvPr/>
            </p:nvSpPr>
            <p:spPr>
              <a:xfrm>
                <a:off x="6583591" y="5292000"/>
                <a:ext cx="1872000" cy="3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cxnSp>
            <p:nvCxnSpPr>
              <p:cNvPr id="157" name="Connecteur droit 143">
                <a:extLst>
                  <a:ext uri="{FF2B5EF4-FFF2-40B4-BE49-F238E27FC236}">
                    <a16:creationId xmlns:a16="http://schemas.microsoft.com/office/drawing/2014/main" id="{E478000B-896E-F7AF-F9D5-DCF9CC3ED2D2}"/>
                  </a:ext>
                </a:extLst>
              </p:cNvPr>
              <p:cNvCxnSpPr/>
              <p:nvPr/>
            </p:nvCxnSpPr>
            <p:spPr>
              <a:xfrm>
                <a:off x="6822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44">
                <a:extLst>
                  <a:ext uri="{FF2B5EF4-FFF2-40B4-BE49-F238E27FC236}">
                    <a16:creationId xmlns:a16="http://schemas.microsoft.com/office/drawing/2014/main" id="{F5EFF4A8-B50C-B124-F205-29404B299598}"/>
                  </a:ext>
                </a:extLst>
              </p:cNvPr>
              <p:cNvCxnSpPr/>
              <p:nvPr/>
            </p:nvCxnSpPr>
            <p:spPr>
              <a:xfrm>
                <a:off x="7056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45">
                <a:extLst>
                  <a:ext uri="{FF2B5EF4-FFF2-40B4-BE49-F238E27FC236}">
                    <a16:creationId xmlns:a16="http://schemas.microsoft.com/office/drawing/2014/main" id="{2A2FBD88-FC35-CDA6-1A8C-1C1EFA01E25D}"/>
                  </a:ext>
                </a:extLst>
              </p:cNvPr>
              <p:cNvCxnSpPr/>
              <p:nvPr/>
            </p:nvCxnSpPr>
            <p:spPr>
              <a:xfrm>
                <a:off x="7290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46">
                <a:extLst>
                  <a:ext uri="{FF2B5EF4-FFF2-40B4-BE49-F238E27FC236}">
                    <a16:creationId xmlns:a16="http://schemas.microsoft.com/office/drawing/2014/main" id="{B87C919A-112B-98B7-3942-ACDA6AA8DB64}"/>
                  </a:ext>
                </a:extLst>
              </p:cNvPr>
              <p:cNvCxnSpPr/>
              <p:nvPr/>
            </p:nvCxnSpPr>
            <p:spPr>
              <a:xfrm>
                <a:off x="7542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47">
                <a:extLst>
                  <a:ext uri="{FF2B5EF4-FFF2-40B4-BE49-F238E27FC236}">
                    <a16:creationId xmlns:a16="http://schemas.microsoft.com/office/drawing/2014/main" id="{F745239D-7279-1014-7822-774BBDA41CBB}"/>
                  </a:ext>
                </a:extLst>
              </p:cNvPr>
              <p:cNvCxnSpPr/>
              <p:nvPr/>
            </p:nvCxnSpPr>
            <p:spPr>
              <a:xfrm>
                <a:off x="7776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48">
                <a:extLst>
                  <a:ext uri="{FF2B5EF4-FFF2-40B4-BE49-F238E27FC236}">
                    <a16:creationId xmlns:a16="http://schemas.microsoft.com/office/drawing/2014/main" id="{A2DA4744-FFDE-46C5-A6AF-E3DB9CC2A048}"/>
                  </a:ext>
                </a:extLst>
              </p:cNvPr>
              <p:cNvCxnSpPr/>
              <p:nvPr/>
            </p:nvCxnSpPr>
            <p:spPr>
              <a:xfrm>
                <a:off x="8010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49">
                <a:extLst>
                  <a:ext uri="{FF2B5EF4-FFF2-40B4-BE49-F238E27FC236}">
                    <a16:creationId xmlns:a16="http://schemas.microsoft.com/office/drawing/2014/main" id="{3FECE959-2F14-6744-518D-4D88207ED82D}"/>
                  </a:ext>
                </a:extLst>
              </p:cNvPr>
              <p:cNvCxnSpPr/>
              <p:nvPr/>
            </p:nvCxnSpPr>
            <p:spPr>
              <a:xfrm>
                <a:off x="8244408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ZoneTexte 181">
                <a:extLst>
                  <a:ext uri="{FF2B5EF4-FFF2-40B4-BE49-F238E27FC236}">
                    <a16:creationId xmlns:a16="http://schemas.microsoft.com/office/drawing/2014/main" id="{89A9722D-E96B-ABD8-757D-7721257DF671}"/>
                  </a:ext>
                </a:extLst>
              </p:cNvPr>
              <p:cNvSpPr txBox="1"/>
              <p:nvPr/>
            </p:nvSpPr>
            <p:spPr>
              <a:xfrm>
                <a:off x="8534040" y="1878932"/>
                <a:ext cx="9056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b="1" dirty="0"/>
                  <a:t>Image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CH" b="1" dirty="0"/>
              </a:p>
            </p:txBody>
          </p:sp>
        </mc:Choice>
        <mc:Fallback xmlns="">
          <p:sp>
            <p:nvSpPr>
              <p:cNvPr id="164" name="ZoneTexte 181">
                <a:extLst>
                  <a:ext uri="{FF2B5EF4-FFF2-40B4-BE49-F238E27FC236}">
                    <a16:creationId xmlns:a16="http://schemas.microsoft.com/office/drawing/2014/main" id="{89A9722D-E96B-ABD8-757D-7721257DF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040" y="1878932"/>
                <a:ext cx="905602" cy="646331"/>
              </a:xfrm>
              <a:prstGeom prst="rect">
                <a:avLst/>
              </a:prstGeom>
              <a:blipFill>
                <a:blip r:embed="rId4"/>
                <a:stretch>
                  <a:fillRect l="-2027" t="-3774" r="-1351"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5" name="Connecteur droit 116">
            <a:extLst>
              <a:ext uri="{FF2B5EF4-FFF2-40B4-BE49-F238E27FC236}">
                <a16:creationId xmlns:a16="http://schemas.microsoft.com/office/drawing/2014/main" id="{0A170F11-5B32-D2CF-FEE3-785A1BBAAC3F}"/>
              </a:ext>
            </a:extLst>
          </p:cNvPr>
          <p:cNvCxnSpPr>
            <a:cxnSpLocks/>
          </p:cNvCxnSpPr>
          <p:nvPr/>
        </p:nvCxnSpPr>
        <p:spPr>
          <a:xfrm>
            <a:off x="3332862" y="4871236"/>
            <a:ext cx="0" cy="5068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ZoneTexte 2">
            <a:extLst>
              <a:ext uri="{FF2B5EF4-FFF2-40B4-BE49-F238E27FC236}">
                <a16:creationId xmlns:a16="http://schemas.microsoft.com/office/drawing/2014/main" id="{56B4C6AE-54D1-F4E7-04F6-1D41434B6081}"/>
              </a:ext>
            </a:extLst>
          </p:cNvPr>
          <p:cNvSpPr txBox="1"/>
          <p:nvPr/>
        </p:nvSpPr>
        <p:spPr>
          <a:xfrm>
            <a:off x="3946920" y="4085319"/>
            <a:ext cx="481078" cy="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dirty="0"/>
              <a:t>=</a:t>
            </a:r>
          </a:p>
        </p:txBody>
      </p:sp>
      <p:sp>
        <p:nvSpPr>
          <p:cNvPr id="168" name="ZoneTexte 180">
            <a:extLst>
              <a:ext uri="{FF2B5EF4-FFF2-40B4-BE49-F238E27FC236}">
                <a16:creationId xmlns:a16="http://schemas.microsoft.com/office/drawing/2014/main" id="{F1610C47-3080-C8F5-9DA6-0AB83034AFE0}"/>
              </a:ext>
            </a:extLst>
          </p:cNvPr>
          <p:cNvSpPr txBox="1"/>
          <p:nvPr/>
        </p:nvSpPr>
        <p:spPr>
          <a:xfrm>
            <a:off x="4262440" y="2410113"/>
            <a:ext cx="450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Fourier </a:t>
            </a:r>
            <a:r>
              <a:rPr lang="fr-CH" b="1" dirty="0" err="1"/>
              <a:t>Transform</a:t>
            </a:r>
            <a:r>
              <a:rPr lang="fr-CH" b="1" dirty="0"/>
              <a:t> (e</a:t>
            </a:r>
            <a:r>
              <a:rPr lang="fr-CH" b="1" baseline="30000" dirty="0"/>
              <a:t>-</a:t>
            </a:r>
            <a:r>
              <a:rPr lang="fr-CH" b="1" baseline="30000" dirty="0" err="1"/>
              <a:t>i</a:t>
            </a:r>
            <a:r>
              <a:rPr lang="fr-CH" b="1" baseline="30000" dirty="0" err="1">
                <a:latin typeface="Symbol" pitchFamily="18" charset="2"/>
              </a:rPr>
              <a:t>F</a:t>
            </a:r>
            <a:r>
              <a:rPr lang="fr-CH" b="1" dirty="0"/>
              <a:t>)</a:t>
            </a:r>
          </a:p>
        </p:txBody>
      </p:sp>
      <p:sp>
        <p:nvSpPr>
          <p:cNvPr id="171" name="Slide Number Placeholder 170">
            <a:extLst>
              <a:ext uri="{FF2B5EF4-FFF2-40B4-BE49-F238E27FC236}">
                <a16:creationId xmlns:a16="http://schemas.microsoft.com/office/drawing/2014/main" id="{5783F974-AD1E-66D5-69B3-0CEDAA9B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16</a:t>
            </a:fld>
            <a:endParaRPr lang="en-GB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2270AC85-DC73-8163-AAA2-09346B12037B}"/>
              </a:ext>
            </a:extLst>
          </p:cNvPr>
          <p:cNvSpPr/>
          <p:nvPr/>
        </p:nvSpPr>
        <p:spPr>
          <a:xfrm rot="15503279">
            <a:off x="3226138" y="5595686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4" name="Connecteur droit 135">
            <a:extLst>
              <a:ext uri="{FF2B5EF4-FFF2-40B4-BE49-F238E27FC236}">
                <a16:creationId xmlns:a16="http://schemas.microsoft.com/office/drawing/2014/main" id="{10EC1506-5F8C-B967-40E1-986565ABE1AE}"/>
              </a:ext>
            </a:extLst>
          </p:cNvPr>
          <p:cNvCxnSpPr/>
          <p:nvPr/>
        </p:nvCxnSpPr>
        <p:spPr>
          <a:xfrm rot="16200000">
            <a:off x="3346067" y="3608518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37">
            <a:extLst>
              <a:ext uri="{FF2B5EF4-FFF2-40B4-BE49-F238E27FC236}">
                <a16:creationId xmlns:a16="http://schemas.microsoft.com/office/drawing/2014/main" id="{C6BBA821-510D-A11B-F24A-88BFFB3ACF82}"/>
              </a:ext>
            </a:extLst>
          </p:cNvPr>
          <p:cNvCxnSpPr/>
          <p:nvPr/>
        </p:nvCxnSpPr>
        <p:spPr>
          <a:xfrm rot="16200000">
            <a:off x="3346067" y="3143976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33">
            <a:extLst>
              <a:ext uri="{FF2B5EF4-FFF2-40B4-BE49-F238E27FC236}">
                <a16:creationId xmlns:a16="http://schemas.microsoft.com/office/drawing/2014/main" id="{81235439-30BD-E25B-3CBA-2378957C1D5F}"/>
              </a:ext>
            </a:extLst>
          </p:cNvPr>
          <p:cNvCxnSpPr/>
          <p:nvPr/>
        </p:nvCxnSpPr>
        <p:spPr>
          <a:xfrm rot="16200000">
            <a:off x="3346067" y="4090927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2">
            <a:extLst>
              <a:ext uri="{FF2B5EF4-FFF2-40B4-BE49-F238E27FC236}">
                <a16:creationId xmlns:a16="http://schemas.microsoft.com/office/drawing/2014/main" id="{77146AB7-9A9B-839B-623E-6E622E5E9105}"/>
              </a:ext>
            </a:extLst>
          </p:cNvPr>
          <p:cNvSpPr/>
          <p:nvPr/>
        </p:nvSpPr>
        <p:spPr>
          <a:xfrm rot="15503279">
            <a:off x="3226138" y="4473977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0F40E3AC-62EF-A7F0-12C1-AB4DAB7E421D}"/>
              </a:ext>
            </a:extLst>
          </p:cNvPr>
          <p:cNvSpPr/>
          <p:nvPr/>
        </p:nvSpPr>
        <p:spPr>
          <a:xfrm>
            <a:off x="3079897" y="2914564"/>
            <a:ext cx="507758" cy="301677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0" name="Connecteur droit 133">
            <a:extLst>
              <a:ext uri="{FF2B5EF4-FFF2-40B4-BE49-F238E27FC236}">
                <a16:creationId xmlns:a16="http://schemas.microsoft.com/office/drawing/2014/main" id="{578F4B5A-B9EC-5986-11CB-2A597E9B7CCB}"/>
              </a:ext>
            </a:extLst>
          </p:cNvPr>
          <p:cNvCxnSpPr/>
          <p:nvPr/>
        </p:nvCxnSpPr>
        <p:spPr>
          <a:xfrm rot="16200000">
            <a:off x="3339443" y="4571314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onnecteur droit 133">
            <a:extLst>
              <a:ext uri="{FF2B5EF4-FFF2-40B4-BE49-F238E27FC236}">
                <a16:creationId xmlns:a16="http://schemas.microsoft.com/office/drawing/2014/main" id="{E6E110DD-962A-E143-2DE4-0EDD2300DC2A}"/>
              </a:ext>
            </a:extLst>
          </p:cNvPr>
          <p:cNvCxnSpPr/>
          <p:nvPr/>
        </p:nvCxnSpPr>
        <p:spPr>
          <a:xfrm rot="16200000">
            <a:off x="3342758" y="5210726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B10B6FC7-97ED-C19F-325D-F8E98759C29C}"/>
              </a:ext>
            </a:extLst>
          </p:cNvPr>
          <p:cNvGrpSpPr/>
          <p:nvPr/>
        </p:nvGrpSpPr>
        <p:grpSpPr>
          <a:xfrm>
            <a:off x="4943194" y="2902119"/>
            <a:ext cx="2900529" cy="3057352"/>
            <a:chOff x="4943194" y="2703339"/>
            <a:chExt cx="2900529" cy="3057352"/>
          </a:xfrm>
        </p:grpSpPr>
        <p:pic>
          <p:nvPicPr>
            <p:cNvPr id="53" name="Picture 52" descr="A graph with numbers and lines&#10;&#10;AI-generated content may be incorrect.">
              <a:extLst>
                <a:ext uri="{FF2B5EF4-FFF2-40B4-BE49-F238E27FC236}">
                  <a16:creationId xmlns:a16="http://schemas.microsoft.com/office/drawing/2014/main" id="{582264B4-67ED-36C5-4021-65273895A86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9" t="-1" r="8142" b="8128"/>
            <a:stretch/>
          </p:blipFill>
          <p:spPr>
            <a:xfrm>
              <a:off x="4943194" y="2709963"/>
              <a:ext cx="2872409" cy="480688"/>
            </a:xfrm>
            <a:prstGeom prst="rect">
              <a:avLst/>
            </a:prstGeom>
          </p:spPr>
        </p:pic>
        <p:pic>
          <p:nvPicPr>
            <p:cNvPr id="55" name="Picture 54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717B610D-6F4D-8320-EA1F-3AB3A775532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4" t="-1" r="8137" b="8128"/>
            <a:stretch/>
          </p:blipFill>
          <p:spPr>
            <a:xfrm>
              <a:off x="4943195" y="3184310"/>
              <a:ext cx="2872409" cy="480688"/>
            </a:xfrm>
            <a:prstGeom prst="rect">
              <a:avLst/>
            </a:prstGeom>
          </p:spPr>
        </p:pic>
        <p:pic>
          <p:nvPicPr>
            <p:cNvPr id="57" name="Picture 56" descr="A graph with red and blue dots&#10;&#10;AI-generated content may be incorrect.">
              <a:extLst>
                <a:ext uri="{FF2B5EF4-FFF2-40B4-BE49-F238E27FC236}">
                  <a16:creationId xmlns:a16="http://schemas.microsoft.com/office/drawing/2014/main" id="{1197595E-3AF5-AB02-EDEF-DAB429F2D27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9" t="-1" r="8142" b="8128"/>
            <a:stretch/>
          </p:blipFill>
          <p:spPr>
            <a:xfrm>
              <a:off x="4943194" y="3635695"/>
              <a:ext cx="2872409" cy="480688"/>
            </a:xfrm>
            <a:prstGeom prst="rect">
              <a:avLst/>
            </a:prstGeom>
          </p:spPr>
        </p:pic>
        <p:pic>
          <p:nvPicPr>
            <p:cNvPr id="59" name="Picture 58" descr="A graph with blue and red lines&#10;&#10;AI-generated content may be incorrect.">
              <a:extLst>
                <a:ext uri="{FF2B5EF4-FFF2-40B4-BE49-F238E27FC236}">
                  <a16:creationId xmlns:a16="http://schemas.microsoft.com/office/drawing/2014/main" id="{318CACD0-A7EF-9A1D-8715-67A419B5665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9" t="-1" r="8142" b="8128"/>
            <a:stretch/>
          </p:blipFill>
          <p:spPr>
            <a:xfrm>
              <a:off x="4943194" y="4096305"/>
              <a:ext cx="2872409" cy="480688"/>
            </a:xfrm>
            <a:prstGeom prst="rect">
              <a:avLst/>
            </a:prstGeom>
          </p:spPr>
        </p:pic>
        <p:cxnSp>
          <p:nvCxnSpPr>
            <p:cNvPr id="185" name="Connecteur droit 116">
              <a:extLst>
                <a:ext uri="{FF2B5EF4-FFF2-40B4-BE49-F238E27FC236}">
                  <a16:creationId xmlns:a16="http://schemas.microsoft.com/office/drawing/2014/main" id="{10C63868-3496-63C8-3CB4-164BB82C5065}"/>
                </a:ext>
              </a:extLst>
            </p:cNvPr>
            <p:cNvCxnSpPr>
              <a:cxnSpLocks/>
            </p:cNvCxnSpPr>
            <p:nvPr/>
          </p:nvCxnSpPr>
          <p:spPr>
            <a:xfrm>
              <a:off x="6268218" y="4638244"/>
              <a:ext cx="0" cy="506896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20120F3-6FBF-945A-70E7-E873A64F0B3E}"/>
                </a:ext>
              </a:extLst>
            </p:cNvPr>
            <p:cNvSpPr/>
            <p:nvPr/>
          </p:nvSpPr>
          <p:spPr>
            <a:xfrm>
              <a:off x="4963072" y="2709963"/>
              <a:ext cx="2849622" cy="3016778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2" name="Connecteur droit 133">
              <a:extLst>
                <a:ext uri="{FF2B5EF4-FFF2-40B4-BE49-F238E27FC236}">
                  <a16:creationId xmlns:a16="http://schemas.microsoft.com/office/drawing/2014/main" id="{714F044B-EBEA-7838-7727-B492DCFE4F73}"/>
                </a:ext>
              </a:extLst>
            </p:cNvPr>
            <p:cNvCxnSpPr>
              <a:cxnSpLocks/>
            </p:cNvCxnSpPr>
            <p:nvPr/>
          </p:nvCxnSpPr>
          <p:spPr>
            <a:xfrm>
              <a:off x="4971314" y="5253533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62D15D45-D541-D168-9006-37215FC08EBB}"/>
                </a:ext>
              </a:extLst>
            </p:cNvPr>
            <p:cNvCxnSpPr/>
            <p:nvPr/>
          </p:nvCxnSpPr>
          <p:spPr>
            <a:xfrm>
              <a:off x="5343610" y="2709963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133">
              <a:extLst>
                <a:ext uri="{FF2B5EF4-FFF2-40B4-BE49-F238E27FC236}">
                  <a16:creationId xmlns:a16="http://schemas.microsoft.com/office/drawing/2014/main" id="{C98E7740-8332-3181-5292-0FC5C21EED33}"/>
                </a:ext>
              </a:extLst>
            </p:cNvPr>
            <p:cNvCxnSpPr>
              <a:cxnSpLocks/>
            </p:cNvCxnSpPr>
            <p:nvPr/>
          </p:nvCxnSpPr>
          <p:spPr>
            <a:xfrm>
              <a:off x="4954751" y="3179574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cteur droit 133">
              <a:extLst>
                <a:ext uri="{FF2B5EF4-FFF2-40B4-BE49-F238E27FC236}">
                  <a16:creationId xmlns:a16="http://schemas.microsoft.com/office/drawing/2014/main" id="{64B0BAD8-6C22-E3EA-ED09-B1911876215F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27" y="3620206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cteur droit 133">
              <a:extLst>
                <a:ext uri="{FF2B5EF4-FFF2-40B4-BE49-F238E27FC236}">
                  <a16:creationId xmlns:a16="http://schemas.microsoft.com/office/drawing/2014/main" id="{D6DE0251-3E65-39CF-8B1A-DFDC5284F624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27" y="4117163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133">
              <a:extLst>
                <a:ext uri="{FF2B5EF4-FFF2-40B4-BE49-F238E27FC236}">
                  <a16:creationId xmlns:a16="http://schemas.microsoft.com/office/drawing/2014/main" id="{1E186800-47C1-2839-3388-827F1F95D36C}"/>
                </a:ext>
              </a:extLst>
            </p:cNvPr>
            <p:cNvCxnSpPr>
              <a:cxnSpLocks/>
            </p:cNvCxnSpPr>
            <p:nvPr/>
          </p:nvCxnSpPr>
          <p:spPr>
            <a:xfrm>
              <a:off x="4951442" y="4557795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E95F6B4-B1F0-CAAD-DB9B-365A611D7F66}"/>
                </a:ext>
              </a:extLst>
            </p:cNvPr>
            <p:cNvCxnSpPr/>
            <p:nvPr/>
          </p:nvCxnSpPr>
          <p:spPr>
            <a:xfrm>
              <a:off x="5744486" y="2703339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C7060E9B-4D59-B629-1BA7-0CCF142A9FDA}"/>
                </a:ext>
              </a:extLst>
            </p:cNvPr>
            <p:cNvCxnSpPr/>
            <p:nvPr/>
          </p:nvCxnSpPr>
          <p:spPr>
            <a:xfrm>
              <a:off x="6171869" y="2713278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C0753DD9-69F7-493C-50D8-25DF48BD5D73}"/>
                </a:ext>
              </a:extLst>
            </p:cNvPr>
            <p:cNvCxnSpPr/>
            <p:nvPr/>
          </p:nvCxnSpPr>
          <p:spPr>
            <a:xfrm>
              <a:off x="6602562" y="2706654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A8DB45A4-BC00-D912-80B8-AC9969E279B6}"/>
                </a:ext>
              </a:extLst>
            </p:cNvPr>
            <p:cNvCxnSpPr/>
            <p:nvPr/>
          </p:nvCxnSpPr>
          <p:spPr>
            <a:xfrm>
              <a:off x="7010066" y="2736471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744B561-4354-076F-515B-9E6F03DB1216}"/>
                </a:ext>
              </a:extLst>
            </p:cNvPr>
            <p:cNvCxnSpPr/>
            <p:nvPr/>
          </p:nvCxnSpPr>
          <p:spPr>
            <a:xfrm>
              <a:off x="7401003" y="2739786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C855A73-4237-851E-D65E-46F1B9503A1B}"/>
                </a:ext>
              </a:extLst>
            </p:cNvPr>
            <p:cNvCxnSpPr>
              <a:cxnSpLocks/>
            </p:cNvCxnSpPr>
            <p:nvPr/>
          </p:nvCxnSpPr>
          <p:spPr>
            <a:xfrm>
              <a:off x="5346925" y="5253533"/>
              <a:ext cx="0" cy="47733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839F3220-2F71-02A3-22F7-FFA588EE4114}"/>
                </a:ext>
              </a:extLst>
            </p:cNvPr>
            <p:cNvCxnSpPr>
              <a:cxnSpLocks/>
            </p:cNvCxnSpPr>
            <p:nvPr/>
          </p:nvCxnSpPr>
          <p:spPr>
            <a:xfrm>
              <a:off x="5747801" y="5253533"/>
              <a:ext cx="0" cy="4707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90B6D15-0C9E-41A5-06F9-B1C8BE9AE37F}"/>
                </a:ext>
              </a:extLst>
            </p:cNvPr>
            <p:cNvCxnSpPr>
              <a:cxnSpLocks/>
            </p:cNvCxnSpPr>
            <p:nvPr/>
          </p:nvCxnSpPr>
          <p:spPr>
            <a:xfrm>
              <a:off x="6175184" y="5253533"/>
              <a:ext cx="0" cy="4806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008FBD2-260A-9F4D-19AA-114E5795134E}"/>
                </a:ext>
              </a:extLst>
            </p:cNvPr>
            <p:cNvCxnSpPr>
              <a:cxnSpLocks/>
            </p:cNvCxnSpPr>
            <p:nvPr/>
          </p:nvCxnSpPr>
          <p:spPr>
            <a:xfrm>
              <a:off x="6605877" y="5253533"/>
              <a:ext cx="0" cy="4740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681A3C9D-7C7E-9E2F-BBDE-AA2A8C2F3DB6}"/>
                </a:ext>
              </a:extLst>
            </p:cNvPr>
            <p:cNvCxnSpPr>
              <a:cxnSpLocks/>
            </p:cNvCxnSpPr>
            <p:nvPr/>
          </p:nvCxnSpPr>
          <p:spPr>
            <a:xfrm>
              <a:off x="7013381" y="5253533"/>
              <a:ext cx="0" cy="5038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929A47FB-6BD4-F7DA-BA72-A72C4A8380CE}"/>
                </a:ext>
              </a:extLst>
            </p:cNvPr>
            <p:cNvCxnSpPr>
              <a:cxnSpLocks/>
            </p:cNvCxnSpPr>
            <p:nvPr/>
          </p:nvCxnSpPr>
          <p:spPr>
            <a:xfrm>
              <a:off x="7404318" y="5253533"/>
              <a:ext cx="0" cy="5071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0" name="Picture 289" descr="A graph of a function&#10;&#10;AI-generated content may be incorrect.">
            <a:extLst>
              <a:ext uri="{FF2B5EF4-FFF2-40B4-BE49-F238E27FC236}">
                <a16:creationId xmlns:a16="http://schemas.microsoft.com/office/drawing/2014/main" id="{074ADFEF-CA66-E89F-4530-9EE6B3060F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9" t="56092" r="13054" b="27004"/>
          <a:stretch/>
        </p:blipFill>
        <p:spPr>
          <a:xfrm>
            <a:off x="7214797" y="6123720"/>
            <a:ext cx="905373" cy="365125"/>
          </a:xfrm>
          <a:prstGeom prst="rect">
            <a:avLst/>
          </a:prstGeom>
        </p:spPr>
      </p:pic>
      <p:pic>
        <p:nvPicPr>
          <p:cNvPr id="292" name="Picture 4" descr="Géosciences et environnement UNIL">
            <a:extLst>
              <a:ext uri="{FF2B5EF4-FFF2-40B4-BE49-F238E27FC236}">
                <a16:creationId xmlns:a16="http://schemas.microsoft.com/office/drawing/2014/main" id="{41CE177C-C69F-C4BB-8DE7-549255E02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3" name="Group 292">
            <a:extLst>
              <a:ext uri="{FF2B5EF4-FFF2-40B4-BE49-F238E27FC236}">
                <a16:creationId xmlns:a16="http://schemas.microsoft.com/office/drawing/2014/main" id="{66FBF2C3-F400-144F-7442-504AA55BC12C}"/>
              </a:ext>
            </a:extLst>
          </p:cNvPr>
          <p:cNvGrpSpPr/>
          <p:nvPr/>
        </p:nvGrpSpPr>
        <p:grpSpPr>
          <a:xfrm>
            <a:off x="329312" y="278292"/>
            <a:ext cx="3670845" cy="1881364"/>
            <a:chOff x="329312" y="278292"/>
            <a:chExt cx="3670845" cy="1881364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04C81BF9-40F4-DE86-1AA6-1900F3FF943E}"/>
                </a:ext>
              </a:extLst>
            </p:cNvPr>
            <p:cNvGrpSpPr/>
            <p:nvPr/>
          </p:nvGrpSpPr>
          <p:grpSpPr>
            <a:xfrm>
              <a:off x="329312" y="278292"/>
              <a:ext cx="3670845" cy="1881364"/>
              <a:chOff x="482967" y="30077"/>
              <a:chExt cx="4247167" cy="2176742"/>
            </a:xfrm>
          </p:grpSpPr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53E1EF63-1BB6-441C-F39A-28C53916A580}"/>
                  </a:ext>
                </a:extLst>
              </p:cNvPr>
              <p:cNvGrpSpPr/>
              <p:nvPr/>
            </p:nvGrpSpPr>
            <p:grpSpPr>
              <a:xfrm>
                <a:off x="482967" y="30077"/>
                <a:ext cx="4247167" cy="2176742"/>
                <a:chOff x="2954764" y="123270"/>
                <a:chExt cx="5598737" cy="2869436"/>
              </a:xfrm>
            </p:grpSpPr>
            <p:pic>
              <p:nvPicPr>
                <p:cNvPr id="304" name="Picture 303">
                  <a:extLst>
                    <a:ext uri="{FF2B5EF4-FFF2-40B4-BE49-F238E27FC236}">
                      <a16:creationId xmlns:a16="http://schemas.microsoft.com/office/drawing/2014/main" id="{7DA2733E-925E-3B72-5EE3-2357DA4DB0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37910" y="2177384"/>
                  <a:ext cx="3972479" cy="666889"/>
                </a:xfrm>
                <a:prstGeom prst="rect">
                  <a:avLst/>
                </a:prstGeom>
              </p:spPr>
            </p:pic>
            <p:cxnSp>
              <p:nvCxnSpPr>
                <p:cNvPr id="305" name="Straight Arrow Connector 304">
                  <a:extLst>
                    <a:ext uri="{FF2B5EF4-FFF2-40B4-BE49-F238E27FC236}">
                      <a16:creationId xmlns:a16="http://schemas.microsoft.com/office/drawing/2014/main" id="{CA7C6D6A-6C79-0868-B53B-15AD5E2946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6877" y="2758108"/>
                  <a:ext cx="440634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6" name="TextBox 305">
                  <a:extLst>
                    <a:ext uri="{FF2B5EF4-FFF2-40B4-BE49-F238E27FC236}">
                      <a16:creationId xmlns:a16="http://schemas.microsoft.com/office/drawing/2014/main" id="{649C0FC7-D829-CE4C-A329-804BB73C4AAB}"/>
                    </a:ext>
                  </a:extLst>
                </p:cNvPr>
                <p:cNvSpPr txBox="1"/>
                <p:nvPr/>
              </p:nvSpPr>
              <p:spPr>
                <a:xfrm>
                  <a:off x="3011714" y="2386895"/>
                  <a:ext cx="1289570" cy="573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sz="1400" dirty="0" err="1"/>
                    <a:t>G</a:t>
                  </a:r>
                  <a:r>
                    <a:rPr lang="fr-CH" sz="1400" baseline="-25000" dirty="0" err="1"/>
                    <a:t>x</a:t>
                  </a:r>
                  <a:endParaRPr lang="en-GB" sz="1400" baseline="-25000" dirty="0"/>
                </a:p>
              </p:txBody>
            </p: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47DEC9B2-86BF-CE1B-BEFD-F645255F72DC}"/>
                    </a:ext>
                  </a:extLst>
                </p:cNvPr>
                <p:cNvGrpSpPr/>
                <p:nvPr/>
              </p:nvGrpSpPr>
              <p:grpSpPr>
                <a:xfrm>
                  <a:off x="2954764" y="123270"/>
                  <a:ext cx="5215024" cy="1800000"/>
                  <a:chOff x="2259025" y="837474"/>
                  <a:chExt cx="5215024" cy="1800000"/>
                </a:xfrm>
              </p:grpSpPr>
              <p:pic>
                <p:nvPicPr>
                  <p:cNvPr id="310" name="Picture 309">
                    <a:extLst>
                      <a:ext uri="{FF2B5EF4-FFF2-40B4-BE49-F238E27FC236}">
                        <a16:creationId xmlns:a16="http://schemas.microsoft.com/office/drawing/2014/main" id="{A8D60A70-45FB-733B-2ABD-838FCFC291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436527" y="837474"/>
                    <a:ext cx="3429648" cy="1800000"/>
                  </a:xfrm>
                  <a:prstGeom prst="rect">
                    <a:avLst/>
                  </a:prstGeom>
                </p:spPr>
              </p:pic>
              <p:cxnSp>
                <p:nvCxnSpPr>
                  <p:cNvPr id="311" name="Straight Arrow Connector 310">
                    <a:extLst>
                      <a:ext uri="{FF2B5EF4-FFF2-40B4-BE49-F238E27FC236}">
                        <a16:creationId xmlns:a16="http://schemas.microsoft.com/office/drawing/2014/main" id="{08F6BD31-1C59-585C-6448-F38DDD0A1C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67701" y="2286247"/>
                    <a:ext cx="4406348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2" name="TextBox 311">
                    <a:extLst>
                      <a:ext uri="{FF2B5EF4-FFF2-40B4-BE49-F238E27FC236}">
                        <a16:creationId xmlns:a16="http://schemas.microsoft.com/office/drawing/2014/main" id="{EE12650F-E166-4405-FC87-EC9661B733BE}"/>
                      </a:ext>
                    </a:extLst>
                  </p:cNvPr>
                  <p:cNvSpPr txBox="1"/>
                  <p:nvPr/>
                </p:nvSpPr>
                <p:spPr>
                  <a:xfrm>
                    <a:off x="2259025" y="1882493"/>
                    <a:ext cx="1558743" cy="4694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CH" sz="1400" dirty="0"/>
                      <a:t>RF</a:t>
                    </a:r>
                    <a:endParaRPr lang="en-GB" sz="1400" dirty="0"/>
                  </a:p>
                </p:txBody>
              </p:sp>
              <p:sp>
                <p:nvSpPr>
                  <p:cNvPr id="313" name="Ellipse 172">
                    <a:extLst>
                      <a:ext uri="{FF2B5EF4-FFF2-40B4-BE49-F238E27FC236}">
                        <a16:creationId xmlns:a16="http://schemas.microsoft.com/office/drawing/2014/main" id="{C386AA5E-C6C1-2FEA-024B-EFD2BAB13539}"/>
                      </a:ext>
                    </a:extLst>
                  </p:cNvPr>
                  <p:cNvSpPr/>
                  <p:nvPr/>
                </p:nvSpPr>
                <p:spPr>
                  <a:xfrm>
                    <a:off x="3501290" y="2214519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14" name="Ellipse 172">
                    <a:extLst>
                      <a:ext uri="{FF2B5EF4-FFF2-40B4-BE49-F238E27FC236}">
                        <a16:creationId xmlns:a16="http://schemas.microsoft.com/office/drawing/2014/main" id="{256E2E07-D63B-8C46-DF7A-1E20EC464E3D}"/>
                      </a:ext>
                    </a:extLst>
                  </p:cNvPr>
                  <p:cNvSpPr/>
                  <p:nvPr/>
                </p:nvSpPr>
                <p:spPr>
                  <a:xfrm>
                    <a:off x="3726877" y="2257590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15" name="Ellipse 172">
                    <a:extLst>
                      <a:ext uri="{FF2B5EF4-FFF2-40B4-BE49-F238E27FC236}">
                        <a16:creationId xmlns:a16="http://schemas.microsoft.com/office/drawing/2014/main" id="{E4743A7E-F157-DCF8-C94C-B183387E095C}"/>
                      </a:ext>
                    </a:extLst>
                  </p:cNvPr>
                  <p:cNvSpPr/>
                  <p:nvPr/>
                </p:nvSpPr>
                <p:spPr>
                  <a:xfrm>
                    <a:off x="3945236" y="2161515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16" name="Ellipse 172">
                    <a:extLst>
                      <a:ext uri="{FF2B5EF4-FFF2-40B4-BE49-F238E27FC236}">
                        <a16:creationId xmlns:a16="http://schemas.microsoft.com/office/drawing/2014/main" id="{7DA669C7-4217-95C0-D707-0060522518ED}"/>
                      </a:ext>
                    </a:extLst>
                  </p:cNvPr>
                  <p:cNvSpPr/>
                  <p:nvPr/>
                </p:nvSpPr>
                <p:spPr>
                  <a:xfrm>
                    <a:off x="4162502" y="2242772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17" name="Ellipse 172">
                    <a:extLst>
                      <a:ext uri="{FF2B5EF4-FFF2-40B4-BE49-F238E27FC236}">
                        <a16:creationId xmlns:a16="http://schemas.microsoft.com/office/drawing/2014/main" id="{7F167507-0E17-2D37-668C-D4AE441D3838}"/>
                      </a:ext>
                    </a:extLst>
                  </p:cNvPr>
                  <p:cNvSpPr/>
                  <p:nvPr/>
                </p:nvSpPr>
                <p:spPr>
                  <a:xfrm>
                    <a:off x="4397467" y="2198309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18" name="Ellipse 172">
                    <a:extLst>
                      <a:ext uri="{FF2B5EF4-FFF2-40B4-BE49-F238E27FC236}">
                        <a16:creationId xmlns:a16="http://schemas.microsoft.com/office/drawing/2014/main" id="{34A87203-D397-4C6F-D4C2-AB3C2035915E}"/>
                      </a:ext>
                    </a:extLst>
                  </p:cNvPr>
                  <p:cNvSpPr/>
                  <p:nvPr/>
                </p:nvSpPr>
                <p:spPr>
                  <a:xfrm>
                    <a:off x="4591444" y="2099454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19" name="Ellipse 172">
                    <a:extLst>
                      <a:ext uri="{FF2B5EF4-FFF2-40B4-BE49-F238E27FC236}">
                        <a16:creationId xmlns:a16="http://schemas.microsoft.com/office/drawing/2014/main" id="{57ECC9DE-46B5-7CD0-FDA0-566B2A6028BE}"/>
                      </a:ext>
                    </a:extLst>
                  </p:cNvPr>
                  <p:cNvSpPr/>
                  <p:nvPr/>
                </p:nvSpPr>
                <p:spPr>
                  <a:xfrm>
                    <a:off x="4791451" y="2412428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0" name="Ellipse 172">
                    <a:extLst>
                      <a:ext uri="{FF2B5EF4-FFF2-40B4-BE49-F238E27FC236}">
                        <a16:creationId xmlns:a16="http://schemas.microsoft.com/office/drawing/2014/main" id="{B1788487-38BD-2AD4-8FCA-4505DA0CE87F}"/>
                      </a:ext>
                    </a:extLst>
                  </p:cNvPr>
                  <p:cNvSpPr/>
                  <p:nvPr/>
                </p:nvSpPr>
                <p:spPr>
                  <a:xfrm>
                    <a:off x="4981522" y="1714775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1" name="Ellipse 172">
                    <a:extLst>
                      <a:ext uri="{FF2B5EF4-FFF2-40B4-BE49-F238E27FC236}">
                        <a16:creationId xmlns:a16="http://schemas.microsoft.com/office/drawing/2014/main" id="{C212D5AB-767C-F2BF-73A3-C4E681EF17A4}"/>
                      </a:ext>
                    </a:extLst>
                  </p:cNvPr>
                  <p:cNvSpPr/>
                  <p:nvPr/>
                </p:nvSpPr>
                <p:spPr>
                  <a:xfrm>
                    <a:off x="5185120" y="1378067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2" name="Ellipse 172">
                    <a:extLst>
                      <a:ext uri="{FF2B5EF4-FFF2-40B4-BE49-F238E27FC236}">
                        <a16:creationId xmlns:a16="http://schemas.microsoft.com/office/drawing/2014/main" id="{63C99F29-2F19-EC80-0A13-605022FA00EC}"/>
                      </a:ext>
                    </a:extLst>
                  </p:cNvPr>
                  <p:cNvSpPr/>
                  <p:nvPr/>
                </p:nvSpPr>
                <p:spPr>
                  <a:xfrm>
                    <a:off x="5303582" y="2446445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3" name="Ellipse 172">
                    <a:extLst>
                      <a:ext uri="{FF2B5EF4-FFF2-40B4-BE49-F238E27FC236}">
                        <a16:creationId xmlns:a16="http://schemas.microsoft.com/office/drawing/2014/main" id="{A8158B39-E731-D27C-F6B2-11FDFE9598C0}"/>
                      </a:ext>
                    </a:extLst>
                  </p:cNvPr>
                  <p:cNvSpPr/>
                  <p:nvPr/>
                </p:nvSpPr>
                <p:spPr>
                  <a:xfrm>
                    <a:off x="5475860" y="2141651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4" name="Ellipse 172">
                    <a:extLst>
                      <a:ext uri="{FF2B5EF4-FFF2-40B4-BE49-F238E27FC236}">
                        <a16:creationId xmlns:a16="http://schemas.microsoft.com/office/drawing/2014/main" id="{A6BA11F4-876E-87DF-DF94-6EAB06DB5CA5}"/>
                      </a:ext>
                    </a:extLst>
                  </p:cNvPr>
                  <p:cNvSpPr/>
                  <p:nvPr/>
                </p:nvSpPr>
                <p:spPr>
                  <a:xfrm>
                    <a:off x="5658077" y="2294051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5" name="Ellipse 172">
                    <a:extLst>
                      <a:ext uri="{FF2B5EF4-FFF2-40B4-BE49-F238E27FC236}">
                        <a16:creationId xmlns:a16="http://schemas.microsoft.com/office/drawing/2014/main" id="{1CFBF5CE-4851-0235-2259-22792296619C}"/>
                      </a:ext>
                    </a:extLst>
                  </p:cNvPr>
                  <p:cNvSpPr/>
                  <p:nvPr/>
                </p:nvSpPr>
                <p:spPr>
                  <a:xfrm>
                    <a:off x="5830355" y="2138342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6" name="Ellipse 172">
                    <a:extLst>
                      <a:ext uri="{FF2B5EF4-FFF2-40B4-BE49-F238E27FC236}">
                        <a16:creationId xmlns:a16="http://schemas.microsoft.com/office/drawing/2014/main" id="{6EE0BA81-F563-CD2B-5BCE-9ECFB3EF3D8C}"/>
                      </a:ext>
                    </a:extLst>
                  </p:cNvPr>
                  <p:cNvSpPr/>
                  <p:nvPr/>
                </p:nvSpPr>
                <p:spPr>
                  <a:xfrm>
                    <a:off x="6022511" y="2231108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7" name="Ellipse 172">
                    <a:extLst>
                      <a:ext uri="{FF2B5EF4-FFF2-40B4-BE49-F238E27FC236}">
                        <a16:creationId xmlns:a16="http://schemas.microsoft.com/office/drawing/2014/main" id="{A1951F2D-0292-086F-EB87-0B5021FA07CC}"/>
                      </a:ext>
                    </a:extLst>
                  </p:cNvPr>
                  <p:cNvSpPr/>
                  <p:nvPr/>
                </p:nvSpPr>
                <p:spPr>
                  <a:xfrm>
                    <a:off x="6194789" y="2164848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8" name="Ellipse 172">
                    <a:extLst>
                      <a:ext uri="{FF2B5EF4-FFF2-40B4-BE49-F238E27FC236}">
                        <a16:creationId xmlns:a16="http://schemas.microsoft.com/office/drawing/2014/main" id="{DA703E85-F4A9-EA26-EBC0-425970AB18B9}"/>
                      </a:ext>
                    </a:extLst>
                  </p:cNvPr>
                  <p:cNvSpPr/>
                  <p:nvPr/>
                </p:nvSpPr>
                <p:spPr>
                  <a:xfrm>
                    <a:off x="6386945" y="2237736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29" name="Ellipse 172">
                    <a:extLst>
                      <a:ext uri="{FF2B5EF4-FFF2-40B4-BE49-F238E27FC236}">
                        <a16:creationId xmlns:a16="http://schemas.microsoft.com/office/drawing/2014/main" id="{077F2A21-3367-D301-D048-3E1A34D032A5}"/>
                      </a:ext>
                    </a:extLst>
                  </p:cNvPr>
                  <p:cNvSpPr/>
                  <p:nvPr/>
                </p:nvSpPr>
                <p:spPr>
                  <a:xfrm>
                    <a:off x="6579101" y="2161538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  <p:sp>
                <p:nvSpPr>
                  <p:cNvPr id="330" name="Ellipse 172">
                    <a:extLst>
                      <a:ext uri="{FF2B5EF4-FFF2-40B4-BE49-F238E27FC236}">
                        <a16:creationId xmlns:a16="http://schemas.microsoft.com/office/drawing/2014/main" id="{FB83923F-23A2-9B20-74C6-1C6D5D7A6552}"/>
                      </a:ext>
                    </a:extLst>
                  </p:cNvPr>
                  <p:cNvSpPr/>
                  <p:nvPr/>
                </p:nvSpPr>
                <p:spPr>
                  <a:xfrm>
                    <a:off x="6781196" y="2254304"/>
                    <a:ext cx="163497" cy="163497"/>
                  </a:xfrm>
                  <a:prstGeom prst="ellipse">
                    <a:avLst/>
                  </a:prstGeom>
                  <a:solidFill>
                    <a:srgbClr val="00B050">
                      <a:alpha val="50000"/>
                    </a:srgb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H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8" name="TextBox 307">
                      <a:extLst>
                        <a:ext uri="{FF2B5EF4-FFF2-40B4-BE49-F238E27FC236}">
                          <a16:creationId xmlns:a16="http://schemas.microsoft.com/office/drawing/2014/main" id="{6554124C-1B0B-2076-4D01-391F8056C1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70623" y="1477060"/>
                      <a:ext cx="45968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08" name="TextBox 307">
                      <a:extLst>
                        <a:ext uri="{FF2B5EF4-FFF2-40B4-BE49-F238E27FC236}">
                          <a16:creationId xmlns:a16="http://schemas.microsoft.com/office/drawing/2014/main" id="{6554124C-1B0B-2076-4D01-391F8056C1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70623" y="1477060"/>
                      <a:ext cx="459685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b="-37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9" name="TextBox 308">
                      <a:extLst>
                        <a:ext uri="{FF2B5EF4-FFF2-40B4-BE49-F238E27FC236}">
                          <a16:creationId xmlns:a16="http://schemas.microsoft.com/office/drawing/2014/main" id="{BA2D85AB-8DB8-AF5D-26EF-23E6CD85A0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3816" y="2623374"/>
                      <a:ext cx="45968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09" name="TextBox 308">
                      <a:extLst>
                        <a:ext uri="{FF2B5EF4-FFF2-40B4-BE49-F238E27FC236}">
                          <a16:creationId xmlns:a16="http://schemas.microsoft.com/office/drawing/2014/main" id="{BA2D85AB-8DB8-AF5D-26EF-23E6CD85A0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3816" y="2623374"/>
                      <a:ext cx="459685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b="-410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F1B364D4-3072-349F-049B-1FFECC415843}"/>
                  </a:ext>
                </a:extLst>
              </p:cNvPr>
              <p:cNvCxnSpPr/>
              <p:nvPr/>
            </p:nvCxnSpPr>
            <p:spPr>
              <a:xfrm>
                <a:off x="1965808" y="987410"/>
                <a:ext cx="2047875" cy="0"/>
              </a:xfrm>
              <a:prstGeom prst="line">
                <a:avLst/>
              </a:prstGeom>
              <a:ln w="9525"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BA1FED1B-44A3-8E27-A390-DE93CE67A1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2284" y="871063"/>
                <a:ext cx="0" cy="25804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A9D38966-5A32-E3DA-D16B-E77ED55140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1705" y="870569"/>
                <a:ext cx="0" cy="25804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CB115B0A-E153-3C82-4759-855B87B1C1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5534" y="871029"/>
                <a:ext cx="0" cy="25804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75F01221-17FB-FDE6-60AE-022291821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4252" y="871063"/>
                <a:ext cx="0" cy="25804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129AF07A-576C-B7EA-1BED-7EC233DDAC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2284" y="857854"/>
                <a:ext cx="179421" cy="0"/>
              </a:xfrm>
              <a:prstGeom prst="line">
                <a:avLst/>
              </a:prstGeom>
              <a:ln w="12700">
                <a:prstDash val="solid"/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3" name="ZoneTexte 144">
                <a:extLst>
                  <a:ext uri="{FF2B5EF4-FFF2-40B4-BE49-F238E27FC236}">
                    <a16:creationId xmlns:a16="http://schemas.microsoft.com/office/drawing/2014/main" id="{B3E16451-BE11-D148-4C11-424A3EC8B591}"/>
                  </a:ext>
                </a:extLst>
              </p:cNvPr>
              <p:cNvSpPr txBox="1"/>
              <p:nvPr/>
            </p:nvSpPr>
            <p:spPr>
              <a:xfrm>
                <a:off x="1242594" y="492401"/>
                <a:ext cx="429047" cy="427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 err="1">
                    <a:latin typeface="Symbol" pitchFamily="18" charset="2"/>
                  </a:rPr>
                  <a:t>d</a:t>
                </a:r>
                <a:r>
                  <a:rPr lang="fr-CH" dirty="0" err="1"/>
                  <a:t>t</a:t>
                </a:r>
                <a:endParaRPr lang="fr-CH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TextBox 294">
                  <a:extLst>
                    <a:ext uri="{FF2B5EF4-FFF2-40B4-BE49-F238E27FC236}">
                      <a16:creationId xmlns:a16="http://schemas.microsoft.com/office/drawing/2014/main" id="{95DC2437-5F54-E693-B8CB-62BACD00F956}"/>
                    </a:ext>
                  </a:extLst>
                </p:cNvPr>
                <p:cNvSpPr txBox="1"/>
                <p:nvPr/>
              </p:nvSpPr>
              <p:spPr>
                <a:xfrm>
                  <a:off x="2315376" y="495962"/>
                  <a:ext cx="68342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5" name="TextBox 294">
                  <a:extLst>
                    <a:ext uri="{FF2B5EF4-FFF2-40B4-BE49-F238E27FC236}">
                      <a16:creationId xmlns:a16="http://schemas.microsoft.com/office/drawing/2014/main" id="{95DC2437-5F54-E693-B8CB-62BACD00F9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5376" y="495962"/>
                  <a:ext cx="683423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91" name="Picture 290">
            <a:extLst>
              <a:ext uri="{FF2B5EF4-FFF2-40B4-BE49-F238E27FC236}">
                <a16:creationId xmlns:a16="http://schemas.microsoft.com/office/drawing/2014/main" id="{81671373-D64A-1C05-A51D-92DAA7CA35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069B62EC-490E-FE7B-B3D8-83A183447EAA}"/>
                  </a:ext>
                </a:extLst>
              </p:cNvPr>
              <p:cNvSpPr txBox="1"/>
              <p:nvPr/>
            </p:nvSpPr>
            <p:spPr>
              <a:xfrm>
                <a:off x="2753524" y="2464015"/>
                <a:ext cx="10478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069B62EC-490E-FE7B-B3D8-83A183447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24" y="2464015"/>
                <a:ext cx="104784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4" name="TextBox 333">
            <a:extLst>
              <a:ext uri="{FF2B5EF4-FFF2-40B4-BE49-F238E27FC236}">
                <a16:creationId xmlns:a16="http://schemas.microsoft.com/office/drawing/2014/main" id="{99747BD2-72B4-4CD5-0588-72AAFAEADBB4}"/>
              </a:ext>
            </a:extLst>
          </p:cNvPr>
          <p:cNvSpPr txBox="1"/>
          <p:nvPr/>
        </p:nvSpPr>
        <p:spPr>
          <a:xfrm>
            <a:off x="2713382" y="2174782"/>
            <a:ext cx="115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Raw data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F198C631-B569-5087-D0C5-EC2C275014F8}"/>
                  </a:ext>
                </a:extLst>
              </p:cNvPr>
              <p:cNvSpPr txBox="1"/>
              <p:nvPr/>
            </p:nvSpPr>
            <p:spPr>
              <a:xfrm>
                <a:off x="750473" y="2981516"/>
                <a:ext cx="2743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F198C631-B569-5087-D0C5-EC2C27501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73" y="2981516"/>
                <a:ext cx="2743200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C2E3A0D5-4906-EE45-09F3-3F092AC1DCBD}"/>
                  </a:ext>
                </a:extLst>
              </p:cNvPr>
              <p:cNvSpPr txBox="1"/>
              <p:nvPr/>
            </p:nvSpPr>
            <p:spPr>
              <a:xfrm>
                <a:off x="750473" y="3432055"/>
                <a:ext cx="2743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fr-CH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C2E3A0D5-4906-EE45-09F3-3F092AC1D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73" y="3432055"/>
                <a:ext cx="2743200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D88277DA-B574-D6F2-9619-7BA6F7A15440}"/>
                  </a:ext>
                </a:extLst>
              </p:cNvPr>
              <p:cNvSpPr txBox="1"/>
              <p:nvPr/>
            </p:nvSpPr>
            <p:spPr>
              <a:xfrm>
                <a:off x="743849" y="3899222"/>
                <a:ext cx="2743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D88277DA-B574-D6F2-9619-7BA6F7A15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49" y="3899222"/>
                <a:ext cx="2743200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6BAB1FE4-27A1-FB1D-D1D8-070F19F4CFD5}"/>
                  </a:ext>
                </a:extLst>
              </p:cNvPr>
              <p:cNvSpPr txBox="1"/>
              <p:nvPr/>
            </p:nvSpPr>
            <p:spPr>
              <a:xfrm>
                <a:off x="743849" y="4349761"/>
                <a:ext cx="2743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fr-CH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6BAB1FE4-27A1-FB1D-D1D8-070F19F4C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49" y="4349761"/>
                <a:ext cx="2743200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TextBox 338">
                <a:extLst>
                  <a:ext uri="{FF2B5EF4-FFF2-40B4-BE49-F238E27FC236}">
                    <a16:creationId xmlns:a16="http://schemas.microsoft.com/office/drawing/2014/main" id="{4552FDF6-58B1-2423-CD46-44F91298E1C8}"/>
                  </a:ext>
                </a:extLst>
              </p:cNvPr>
              <p:cNvSpPr txBox="1"/>
              <p:nvPr/>
            </p:nvSpPr>
            <p:spPr>
              <a:xfrm>
                <a:off x="737225" y="5496073"/>
                <a:ext cx="2743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𝑥𝑁</m:t>
                          </m:r>
                        </m:sub>
                      </m:sSub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fr-CH" sz="1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39" name="TextBox 338">
                <a:extLst>
                  <a:ext uri="{FF2B5EF4-FFF2-40B4-BE49-F238E27FC236}">
                    <a16:creationId xmlns:a16="http://schemas.microsoft.com/office/drawing/2014/main" id="{4552FDF6-58B1-2423-CD46-44F91298E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25" y="5496073"/>
                <a:ext cx="2743200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0" name="Title 5">
            <a:extLst>
              <a:ext uri="{FF2B5EF4-FFF2-40B4-BE49-F238E27FC236}">
                <a16:creationId xmlns:a16="http://schemas.microsoft.com/office/drawing/2014/main" id="{32214187-442D-9A70-C792-6D59E903D545}"/>
              </a:ext>
            </a:extLst>
          </p:cNvPr>
          <p:cNvSpPr txBox="1">
            <a:spLocks/>
          </p:cNvSpPr>
          <p:nvPr/>
        </p:nvSpPr>
        <p:spPr>
          <a:xfrm>
            <a:off x="990600" y="17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K-</a:t>
            </a:r>
            <a:r>
              <a:rPr lang="fr-CH" b="1" dirty="0" err="1">
                <a:solidFill>
                  <a:srgbClr val="0070C0"/>
                </a:solidFill>
              </a:rPr>
              <a:t>space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1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90DB2-DA0D-0F2A-A2A1-26A6F5E24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C11B2E-6870-4D88-73D5-26346F3549F3}"/>
                  </a:ext>
                </a:extLst>
              </p:cNvPr>
              <p:cNvSpPr/>
              <p:nvPr/>
            </p:nvSpPr>
            <p:spPr>
              <a:xfrm>
                <a:off x="4821688" y="1410387"/>
                <a:ext cx="2584875" cy="818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CH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C11B2E-6870-4D88-73D5-26346F354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688" y="1410387"/>
                <a:ext cx="2584875" cy="818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ZoneTexte 26">
            <a:extLst>
              <a:ext uri="{FF2B5EF4-FFF2-40B4-BE49-F238E27FC236}">
                <a16:creationId xmlns:a16="http://schemas.microsoft.com/office/drawing/2014/main" id="{702DE8E3-6DC5-91AB-DD0A-08EF89A40A1A}"/>
              </a:ext>
            </a:extLst>
          </p:cNvPr>
          <p:cNvSpPr txBox="1"/>
          <p:nvPr/>
        </p:nvSpPr>
        <p:spPr>
          <a:xfrm>
            <a:off x="8118499" y="3893249"/>
            <a:ext cx="481078" cy="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dirty="0"/>
              <a:t>*</a:t>
            </a:r>
          </a:p>
        </p:txBody>
      </p:sp>
      <p:grpSp>
        <p:nvGrpSpPr>
          <p:cNvPr id="153" name="Groupe 139">
            <a:extLst>
              <a:ext uri="{FF2B5EF4-FFF2-40B4-BE49-F238E27FC236}">
                <a16:creationId xmlns:a16="http://schemas.microsoft.com/office/drawing/2014/main" id="{BB20733C-AAE1-A8FC-C1E9-7DE44EA01CE8}"/>
              </a:ext>
            </a:extLst>
          </p:cNvPr>
          <p:cNvGrpSpPr/>
          <p:nvPr/>
        </p:nvGrpSpPr>
        <p:grpSpPr>
          <a:xfrm>
            <a:off x="2709845" y="2708973"/>
            <a:ext cx="449216" cy="2961454"/>
            <a:chOff x="7092319" y="3861049"/>
            <a:chExt cx="360000" cy="1944214"/>
          </a:xfrm>
        </p:grpSpPr>
        <p:pic>
          <p:nvPicPr>
            <p:cNvPr id="154" name="Image 140" descr="realsignal.tif">
              <a:extLst>
                <a:ext uri="{FF2B5EF4-FFF2-40B4-BE49-F238E27FC236}">
                  <a16:creationId xmlns:a16="http://schemas.microsoft.com/office/drawing/2014/main" id="{8B405E4D-0FD3-3387-9FD5-FBF73E364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13915" t="9978" r="19768" b="10387"/>
            <a:stretch>
              <a:fillRect/>
            </a:stretch>
          </p:blipFill>
          <p:spPr>
            <a:xfrm rot="5400000">
              <a:off x="6315150" y="4700830"/>
              <a:ext cx="1944214" cy="264651"/>
            </a:xfrm>
            <a:prstGeom prst="rect">
              <a:avLst/>
            </a:prstGeom>
          </p:spPr>
        </p:pic>
        <p:grpSp>
          <p:nvGrpSpPr>
            <p:cNvPr id="155" name="Groupe 141">
              <a:extLst>
                <a:ext uri="{FF2B5EF4-FFF2-40B4-BE49-F238E27FC236}">
                  <a16:creationId xmlns:a16="http://schemas.microsoft.com/office/drawing/2014/main" id="{4E5DD376-1807-B464-985E-868533290BDB}"/>
                </a:ext>
              </a:extLst>
            </p:cNvPr>
            <p:cNvGrpSpPr/>
            <p:nvPr/>
          </p:nvGrpSpPr>
          <p:grpSpPr>
            <a:xfrm rot="5400000">
              <a:off x="6336319" y="4670447"/>
              <a:ext cx="1872000" cy="360000"/>
              <a:chOff x="6583591" y="5292000"/>
              <a:chExt cx="1872000" cy="360000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4D17D9D-9FC0-14CB-F554-502B6778283E}"/>
                  </a:ext>
                </a:extLst>
              </p:cNvPr>
              <p:cNvSpPr/>
              <p:nvPr/>
            </p:nvSpPr>
            <p:spPr>
              <a:xfrm>
                <a:off x="6583591" y="5292000"/>
                <a:ext cx="1872000" cy="3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cxnSp>
            <p:nvCxnSpPr>
              <p:cNvPr id="157" name="Connecteur droit 143">
                <a:extLst>
                  <a:ext uri="{FF2B5EF4-FFF2-40B4-BE49-F238E27FC236}">
                    <a16:creationId xmlns:a16="http://schemas.microsoft.com/office/drawing/2014/main" id="{B4903A05-B476-4E8C-FBC2-5DB5DA0DEC75}"/>
                  </a:ext>
                </a:extLst>
              </p:cNvPr>
              <p:cNvCxnSpPr/>
              <p:nvPr/>
            </p:nvCxnSpPr>
            <p:spPr>
              <a:xfrm>
                <a:off x="6822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44">
                <a:extLst>
                  <a:ext uri="{FF2B5EF4-FFF2-40B4-BE49-F238E27FC236}">
                    <a16:creationId xmlns:a16="http://schemas.microsoft.com/office/drawing/2014/main" id="{0743EB56-F227-4231-0551-671556BD57AD}"/>
                  </a:ext>
                </a:extLst>
              </p:cNvPr>
              <p:cNvCxnSpPr/>
              <p:nvPr/>
            </p:nvCxnSpPr>
            <p:spPr>
              <a:xfrm>
                <a:off x="7056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45">
                <a:extLst>
                  <a:ext uri="{FF2B5EF4-FFF2-40B4-BE49-F238E27FC236}">
                    <a16:creationId xmlns:a16="http://schemas.microsoft.com/office/drawing/2014/main" id="{8454E125-3059-34E1-1891-A95C75C56F67}"/>
                  </a:ext>
                </a:extLst>
              </p:cNvPr>
              <p:cNvCxnSpPr/>
              <p:nvPr/>
            </p:nvCxnSpPr>
            <p:spPr>
              <a:xfrm>
                <a:off x="7290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46">
                <a:extLst>
                  <a:ext uri="{FF2B5EF4-FFF2-40B4-BE49-F238E27FC236}">
                    <a16:creationId xmlns:a16="http://schemas.microsoft.com/office/drawing/2014/main" id="{DA73F2AB-AFC1-BFB3-7C89-824DAE7F0DAD}"/>
                  </a:ext>
                </a:extLst>
              </p:cNvPr>
              <p:cNvCxnSpPr/>
              <p:nvPr/>
            </p:nvCxnSpPr>
            <p:spPr>
              <a:xfrm>
                <a:off x="7542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47">
                <a:extLst>
                  <a:ext uri="{FF2B5EF4-FFF2-40B4-BE49-F238E27FC236}">
                    <a16:creationId xmlns:a16="http://schemas.microsoft.com/office/drawing/2014/main" id="{AADCA217-51C6-BACE-B93A-D0B4970E2D34}"/>
                  </a:ext>
                </a:extLst>
              </p:cNvPr>
              <p:cNvCxnSpPr/>
              <p:nvPr/>
            </p:nvCxnSpPr>
            <p:spPr>
              <a:xfrm>
                <a:off x="7776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48">
                <a:extLst>
                  <a:ext uri="{FF2B5EF4-FFF2-40B4-BE49-F238E27FC236}">
                    <a16:creationId xmlns:a16="http://schemas.microsoft.com/office/drawing/2014/main" id="{462785C9-AAEC-77BD-BBD5-5F58D45ABAE2}"/>
                  </a:ext>
                </a:extLst>
              </p:cNvPr>
              <p:cNvCxnSpPr/>
              <p:nvPr/>
            </p:nvCxnSpPr>
            <p:spPr>
              <a:xfrm>
                <a:off x="8010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49">
                <a:extLst>
                  <a:ext uri="{FF2B5EF4-FFF2-40B4-BE49-F238E27FC236}">
                    <a16:creationId xmlns:a16="http://schemas.microsoft.com/office/drawing/2014/main" id="{D223965A-8127-9982-6F83-CA28A8F4FA50}"/>
                  </a:ext>
                </a:extLst>
              </p:cNvPr>
              <p:cNvCxnSpPr/>
              <p:nvPr/>
            </p:nvCxnSpPr>
            <p:spPr>
              <a:xfrm>
                <a:off x="8244408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ZoneTexte 181">
                <a:extLst>
                  <a:ext uri="{FF2B5EF4-FFF2-40B4-BE49-F238E27FC236}">
                    <a16:creationId xmlns:a16="http://schemas.microsoft.com/office/drawing/2014/main" id="{572BC57A-B48B-A368-9CB7-89455F6AE59D}"/>
                  </a:ext>
                </a:extLst>
              </p:cNvPr>
              <p:cNvSpPr txBox="1"/>
              <p:nvPr/>
            </p:nvSpPr>
            <p:spPr>
              <a:xfrm>
                <a:off x="593179" y="3543368"/>
                <a:ext cx="12304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b="1" dirty="0"/>
                  <a:t>1D Image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CH" b="1" dirty="0"/>
              </a:p>
            </p:txBody>
          </p:sp>
        </mc:Choice>
        <mc:Fallback xmlns="">
          <p:sp>
            <p:nvSpPr>
              <p:cNvPr id="164" name="ZoneTexte 181">
                <a:extLst>
                  <a:ext uri="{FF2B5EF4-FFF2-40B4-BE49-F238E27FC236}">
                    <a16:creationId xmlns:a16="http://schemas.microsoft.com/office/drawing/2014/main" id="{572BC57A-B48B-A368-9CB7-89455F6AE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79" y="3543368"/>
                <a:ext cx="1230451" cy="646331"/>
              </a:xfrm>
              <a:prstGeom prst="rect">
                <a:avLst/>
              </a:prstGeom>
              <a:blipFill>
                <a:blip r:embed="rId4"/>
                <a:stretch>
                  <a:fillRect l="-990" t="-3774" r="-1485"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ZoneTexte 2">
            <a:extLst>
              <a:ext uri="{FF2B5EF4-FFF2-40B4-BE49-F238E27FC236}">
                <a16:creationId xmlns:a16="http://schemas.microsoft.com/office/drawing/2014/main" id="{4DF2B2CD-4691-3133-F29E-5240BDE1BE82}"/>
              </a:ext>
            </a:extLst>
          </p:cNvPr>
          <p:cNvSpPr txBox="1"/>
          <p:nvPr/>
        </p:nvSpPr>
        <p:spPr>
          <a:xfrm>
            <a:off x="3946920" y="4055502"/>
            <a:ext cx="481078" cy="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dirty="0"/>
              <a:t>=</a:t>
            </a:r>
          </a:p>
        </p:txBody>
      </p:sp>
      <p:sp>
        <p:nvSpPr>
          <p:cNvPr id="168" name="ZoneTexte 180">
            <a:extLst>
              <a:ext uri="{FF2B5EF4-FFF2-40B4-BE49-F238E27FC236}">
                <a16:creationId xmlns:a16="http://schemas.microsoft.com/office/drawing/2014/main" id="{A92B117F-157A-4DE0-98B0-90FA9F64DA3F}"/>
              </a:ext>
            </a:extLst>
          </p:cNvPr>
          <p:cNvSpPr txBox="1"/>
          <p:nvPr/>
        </p:nvSpPr>
        <p:spPr>
          <a:xfrm>
            <a:off x="4385948" y="2349196"/>
            <a:ext cx="397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Fourier </a:t>
            </a:r>
            <a:r>
              <a:rPr lang="fr-CH" b="1" dirty="0" err="1"/>
              <a:t>Transform</a:t>
            </a:r>
            <a:r>
              <a:rPr lang="fr-CH" b="1" dirty="0"/>
              <a:t> (</a:t>
            </a:r>
            <a:r>
              <a:rPr lang="fr-CH" b="1" dirty="0" err="1"/>
              <a:t>e</a:t>
            </a:r>
            <a:r>
              <a:rPr lang="fr-CH" b="1" baseline="30000" dirty="0" err="1"/>
              <a:t>i</a:t>
            </a:r>
            <a:r>
              <a:rPr lang="fr-CH" b="1" baseline="30000" dirty="0" err="1">
                <a:latin typeface="Symbol" pitchFamily="18" charset="2"/>
              </a:rPr>
              <a:t>F</a:t>
            </a:r>
            <a:r>
              <a:rPr lang="fr-CH" b="1" dirty="0"/>
              <a:t>)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55D37F6-C44F-3FAC-4182-B80867EA8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Image reconstruction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91E80EE3-1C98-69D8-35C8-877D9F1B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17</a:t>
            </a:fld>
            <a:endParaRPr lang="en-GB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B3B4BDB-EA22-18F9-EBAB-C062D7573205}"/>
              </a:ext>
            </a:extLst>
          </p:cNvPr>
          <p:cNvGrpSpPr/>
          <p:nvPr/>
        </p:nvGrpSpPr>
        <p:grpSpPr>
          <a:xfrm>
            <a:off x="4943194" y="2872302"/>
            <a:ext cx="2900529" cy="3057352"/>
            <a:chOff x="4943194" y="2703339"/>
            <a:chExt cx="2900529" cy="3057352"/>
          </a:xfrm>
        </p:grpSpPr>
        <p:pic>
          <p:nvPicPr>
            <p:cNvPr id="49" name="Picture 48" descr="A graph with numbers and lines&#10;&#10;AI-generated content may be incorrect.">
              <a:extLst>
                <a:ext uri="{FF2B5EF4-FFF2-40B4-BE49-F238E27FC236}">
                  <a16:creationId xmlns:a16="http://schemas.microsoft.com/office/drawing/2014/main" id="{6753C164-F1E4-4655-DD5A-6DDB129BDC9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9" t="-1" r="8142" b="8128"/>
            <a:stretch/>
          </p:blipFill>
          <p:spPr>
            <a:xfrm>
              <a:off x="4943194" y="2709963"/>
              <a:ext cx="2872409" cy="480688"/>
            </a:xfrm>
            <a:prstGeom prst="rect">
              <a:avLst/>
            </a:prstGeom>
          </p:spPr>
        </p:pic>
        <p:pic>
          <p:nvPicPr>
            <p:cNvPr id="50" name="Picture 49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9BB7491B-5E51-B9F2-09E7-120456DF120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4" t="-1" r="8137" b="8128"/>
            <a:stretch/>
          </p:blipFill>
          <p:spPr>
            <a:xfrm>
              <a:off x="4943195" y="3184310"/>
              <a:ext cx="2872409" cy="480688"/>
            </a:xfrm>
            <a:prstGeom prst="rect">
              <a:avLst/>
            </a:prstGeom>
          </p:spPr>
        </p:pic>
        <p:pic>
          <p:nvPicPr>
            <p:cNvPr id="51" name="Picture 50" descr="A graph with red and blue dots&#10;&#10;AI-generated content may be incorrect.">
              <a:extLst>
                <a:ext uri="{FF2B5EF4-FFF2-40B4-BE49-F238E27FC236}">
                  <a16:creationId xmlns:a16="http://schemas.microsoft.com/office/drawing/2014/main" id="{EE26F23B-FB78-30A7-A5DD-2DF22D50342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9" t="-1" r="8142" b="8128"/>
            <a:stretch/>
          </p:blipFill>
          <p:spPr>
            <a:xfrm>
              <a:off x="4943194" y="3635695"/>
              <a:ext cx="2872409" cy="480688"/>
            </a:xfrm>
            <a:prstGeom prst="rect">
              <a:avLst/>
            </a:prstGeom>
          </p:spPr>
        </p:pic>
        <p:pic>
          <p:nvPicPr>
            <p:cNvPr id="52" name="Picture 51" descr="A graph with blue and red lines&#10;&#10;AI-generated content may be incorrect.">
              <a:extLst>
                <a:ext uri="{FF2B5EF4-FFF2-40B4-BE49-F238E27FC236}">
                  <a16:creationId xmlns:a16="http://schemas.microsoft.com/office/drawing/2014/main" id="{46363A39-4DBA-3DBE-7D4C-C96B5C8508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9" t="-1" r="8142" b="8128"/>
            <a:stretch/>
          </p:blipFill>
          <p:spPr>
            <a:xfrm>
              <a:off x="4943194" y="4096305"/>
              <a:ext cx="2872409" cy="480688"/>
            </a:xfrm>
            <a:prstGeom prst="rect">
              <a:avLst/>
            </a:prstGeom>
          </p:spPr>
        </p:pic>
        <p:cxnSp>
          <p:nvCxnSpPr>
            <p:cNvPr id="54" name="Connecteur droit 116">
              <a:extLst>
                <a:ext uri="{FF2B5EF4-FFF2-40B4-BE49-F238E27FC236}">
                  <a16:creationId xmlns:a16="http://schemas.microsoft.com/office/drawing/2014/main" id="{E18723DF-3052-0413-5B29-E85DA4F02407}"/>
                </a:ext>
              </a:extLst>
            </p:cNvPr>
            <p:cNvCxnSpPr>
              <a:cxnSpLocks/>
            </p:cNvCxnSpPr>
            <p:nvPr/>
          </p:nvCxnSpPr>
          <p:spPr>
            <a:xfrm>
              <a:off x="6268218" y="4638244"/>
              <a:ext cx="0" cy="506896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0882D82-12AE-E505-9741-7F6102DFACE9}"/>
                </a:ext>
              </a:extLst>
            </p:cNvPr>
            <p:cNvSpPr/>
            <p:nvPr/>
          </p:nvSpPr>
          <p:spPr>
            <a:xfrm>
              <a:off x="4963072" y="2709963"/>
              <a:ext cx="2849622" cy="3016778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Connecteur droit 133">
              <a:extLst>
                <a:ext uri="{FF2B5EF4-FFF2-40B4-BE49-F238E27FC236}">
                  <a16:creationId xmlns:a16="http://schemas.microsoft.com/office/drawing/2014/main" id="{08BF7EBA-36EE-A784-ABDB-8F30379EAF4B}"/>
                </a:ext>
              </a:extLst>
            </p:cNvPr>
            <p:cNvCxnSpPr>
              <a:cxnSpLocks/>
            </p:cNvCxnSpPr>
            <p:nvPr/>
          </p:nvCxnSpPr>
          <p:spPr>
            <a:xfrm>
              <a:off x="4971314" y="5253533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AFAFC7C-2B85-B0B5-DEFD-A91E66F02D57}"/>
                </a:ext>
              </a:extLst>
            </p:cNvPr>
            <p:cNvCxnSpPr/>
            <p:nvPr/>
          </p:nvCxnSpPr>
          <p:spPr>
            <a:xfrm>
              <a:off x="5343610" y="2709963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133">
              <a:extLst>
                <a:ext uri="{FF2B5EF4-FFF2-40B4-BE49-F238E27FC236}">
                  <a16:creationId xmlns:a16="http://schemas.microsoft.com/office/drawing/2014/main" id="{1FE47F23-4351-EAE9-9DEA-1FC5CBB91F9E}"/>
                </a:ext>
              </a:extLst>
            </p:cNvPr>
            <p:cNvCxnSpPr>
              <a:cxnSpLocks/>
            </p:cNvCxnSpPr>
            <p:nvPr/>
          </p:nvCxnSpPr>
          <p:spPr>
            <a:xfrm>
              <a:off x="4954751" y="3179574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33">
              <a:extLst>
                <a:ext uri="{FF2B5EF4-FFF2-40B4-BE49-F238E27FC236}">
                  <a16:creationId xmlns:a16="http://schemas.microsoft.com/office/drawing/2014/main" id="{DFE976A5-86A6-F930-73E3-71EFB7A089C9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27" y="3620206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33">
              <a:extLst>
                <a:ext uri="{FF2B5EF4-FFF2-40B4-BE49-F238E27FC236}">
                  <a16:creationId xmlns:a16="http://schemas.microsoft.com/office/drawing/2014/main" id="{0D97ECA2-4A50-A392-2741-DF3EC8A55E76}"/>
                </a:ext>
              </a:extLst>
            </p:cNvPr>
            <p:cNvCxnSpPr>
              <a:cxnSpLocks/>
            </p:cNvCxnSpPr>
            <p:nvPr/>
          </p:nvCxnSpPr>
          <p:spPr>
            <a:xfrm>
              <a:off x="4948127" y="4117163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33">
              <a:extLst>
                <a:ext uri="{FF2B5EF4-FFF2-40B4-BE49-F238E27FC236}">
                  <a16:creationId xmlns:a16="http://schemas.microsoft.com/office/drawing/2014/main" id="{A4E71A84-F673-F9E3-B14A-84183B73EFBB}"/>
                </a:ext>
              </a:extLst>
            </p:cNvPr>
            <p:cNvCxnSpPr>
              <a:cxnSpLocks/>
            </p:cNvCxnSpPr>
            <p:nvPr/>
          </p:nvCxnSpPr>
          <p:spPr>
            <a:xfrm>
              <a:off x="4951442" y="4557795"/>
              <a:ext cx="28724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0785B2-3357-8A72-2078-F244321DBC54}"/>
                </a:ext>
              </a:extLst>
            </p:cNvPr>
            <p:cNvCxnSpPr/>
            <p:nvPr/>
          </p:nvCxnSpPr>
          <p:spPr>
            <a:xfrm>
              <a:off x="5744486" y="2703339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98A16F9-3EB4-38F3-FCC5-87D4E8005642}"/>
                </a:ext>
              </a:extLst>
            </p:cNvPr>
            <p:cNvCxnSpPr/>
            <p:nvPr/>
          </p:nvCxnSpPr>
          <p:spPr>
            <a:xfrm>
              <a:off x="6171869" y="2713278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EEC4C26-E546-A57F-7D26-112B90FF603C}"/>
                </a:ext>
              </a:extLst>
            </p:cNvPr>
            <p:cNvCxnSpPr/>
            <p:nvPr/>
          </p:nvCxnSpPr>
          <p:spPr>
            <a:xfrm>
              <a:off x="6602562" y="2706654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7F49827-74E6-C93D-16E0-17880286278D}"/>
                </a:ext>
              </a:extLst>
            </p:cNvPr>
            <p:cNvCxnSpPr/>
            <p:nvPr/>
          </p:nvCxnSpPr>
          <p:spPr>
            <a:xfrm>
              <a:off x="7010066" y="2736471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99B0658-219F-C863-689A-2620DD53C3DA}"/>
                </a:ext>
              </a:extLst>
            </p:cNvPr>
            <p:cNvCxnSpPr/>
            <p:nvPr/>
          </p:nvCxnSpPr>
          <p:spPr>
            <a:xfrm>
              <a:off x="7401003" y="2739786"/>
              <a:ext cx="0" cy="1854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A714BE9-12AC-83DA-7E78-DD41CF9DCDE9}"/>
                </a:ext>
              </a:extLst>
            </p:cNvPr>
            <p:cNvCxnSpPr>
              <a:cxnSpLocks/>
            </p:cNvCxnSpPr>
            <p:nvPr/>
          </p:nvCxnSpPr>
          <p:spPr>
            <a:xfrm>
              <a:off x="5346925" y="5253533"/>
              <a:ext cx="0" cy="47733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8158652-BDD9-88E5-1211-6DF814908041}"/>
                </a:ext>
              </a:extLst>
            </p:cNvPr>
            <p:cNvCxnSpPr>
              <a:cxnSpLocks/>
            </p:cNvCxnSpPr>
            <p:nvPr/>
          </p:nvCxnSpPr>
          <p:spPr>
            <a:xfrm>
              <a:off x="5747801" y="5253533"/>
              <a:ext cx="0" cy="4707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F0DBF96-9C6D-1316-3744-844A0DBEFA34}"/>
                </a:ext>
              </a:extLst>
            </p:cNvPr>
            <p:cNvCxnSpPr>
              <a:cxnSpLocks/>
            </p:cNvCxnSpPr>
            <p:nvPr/>
          </p:nvCxnSpPr>
          <p:spPr>
            <a:xfrm>
              <a:off x="6175184" y="5253533"/>
              <a:ext cx="0" cy="4806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418F90C-E1D0-C6CE-F2C1-5001749B1032}"/>
                </a:ext>
              </a:extLst>
            </p:cNvPr>
            <p:cNvCxnSpPr>
              <a:cxnSpLocks/>
            </p:cNvCxnSpPr>
            <p:nvPr/>
          </p:nvCxnSpPr>
          <p:spPr>
            <a:xfrm>
              <a:off x="6605877" y="5253533"/>
              <a:ext cx="0" cy="4740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82D4594-02E7-A4E2-F5E2-6F97BD7C795E}"/>
                </a:ext>
              </a:extLst>
            </p:cNvPr>
            <p:cNvCxnSpPr>
              <a:cxnSpLocks/>
            </p:cNvCxnSpPr>
            <p:nvPr/>
          </p:nvCxnSpPr>
          <p:spPr>
            <a:xfrm>
              <a:off x="7013381" y="5253533"/>
              <a:ext cx="0" cy="5038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13468B0-A9B4-663B-6B56-85274587CF9F}"/>
                </a:ext>
              </a:extLst>
            </p:cNvPr>
            <p:cNvCxnSpPr>
              <a:cxnSpLocks/>
            </p:cNvCxnSpPr>
            <p:nvPr/>
          </p:nvCxnSpPr>
          <p:spPr>
            <a:xfrm>
              <a:off x="7404318" y="5253533"/>
              <a:ext cx="0" cy="5071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Ellipse 172">
            <a:extLst>
              <a:ext uri="{FF2B5EF4-FFF2-40B4-BE49-F238E27FC236}">
                <a16:creationId xmlns:a16="http://schemas.microsoft.com/office/drawing/2014/main" id="{D90116B1-F91C-0528-9E28-22F97EFCB932}"/>
              </a:ext>
            </a:extLst>
          </p:cNvPr>
          <p:cNvSpPr/>
          <p:nvPr/>
        </p:nvSpPr>
        <p:spPr>
          <a:xfrm rot="15503279">
            <a:off x="8990813" y="3042752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9" name="Ellipse 172">
            <a:extLst>
              <a:ext uri="{FF2B5EF4-FFF2-40B4-BE49-F238E27FC236}">
                <a16:creationId xmlns:a16="http://schemas.microsoft.com/office/drawing/2014/main" id="{93E5E04E-441D-2C14-26BB-2B4AF3A9B84D}"/>
              </a:ext>
            </a:extLst>
          </p:cNvPr>
          <p:cNvSpPr/>
          <p:nvPr/>
        </p:nvSpPr>
        <p:spPr>
          <a:xfrm rot="15503279">
            <a:off x="8994128" y="3493328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0" name="Ellipse 172">
            <a:extLst>
              <a:ext uri="{FF2B5EF4-FFF2-40B4-BE49-F238E27FC236}">
                <a16:creationId xmlns:a16="http://schemas.microsoft.com/office/drawing/2014/main" id="{1998D921-A786-7005-3DCD-384FEF1C27AF}"/>
              </a:ext>
            </a:extLst>
          </p:cNvPr>
          <p:cNvSpPr/>
          <p:nvPr/>
        </p:nvSpPr>
        <p:spPr>
          <a:xfrm rot="15503279">
            <a:off x="8987504" y="3953833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21" name="Connecteur droit 116">
            <a:extLst>
              <a:ext uri="{FF2B5EF4-FFF2-40B4-BE49-F238E27FC236}">
                <a16:creationId xmlns:a16="http://schemas.microsoft.com/office/drawing/2014/main" id="{4D3E3504-6DC0-7E41-F34A-5251845A13C2}"/>
              </a:ext>
            </a:extLst>
          </p:cNvPr>
          <p:cNvCxnSpPr>
            <a:cxnSpLocks/>
          </p:cNvCxnSpPr>
          <p:nvPr/>
        </p:nvCxnSpPr>
        <p:spPr>
          <a:xfrm>
            <a:off x="9097543" y="4841419"/>
            <a:ext cx="0" cy="5068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72">
            <a:extLst>
              <a:ext uri="{FF2B5EF4-FFF2-40B4-BE49-F238E27FC236}">
                <a16:creationId xmlns:a16="http://schemas.microsoft.com/office/drawing/2014/main" id="{DA94F538-BE0A-FC73-3C6B-775B07256B73}"/>
              </a:ext>
            </a:extLst>
          </p:cNvPr>
          <p:cNvSpPr/>
          <p:nvPr/>
        </p:nvSpPr>
        <p:spPr>
          <a:xfrm rot="15503279">
            <a:off x="8990819" y="5565869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23" name="Connecteur droit 135">
            <a:extLst>
              <a:ext uri="{FF2B5EF4-FFF2-40B4-BE49-F238E27FC236}">
                <a16:creationId xmlns:a16="http://schemas.microsoft.com/office/drawing/2014/main" id="{29523FFA-65C2-19F2-18AF-FE3F69A1F31C}"/>
              </a:ext>
            </a:extLst>
          </p:cNvPr>
          <p:cNvCxnSpPr/>
          <p:nvPr/>
        </p:nvCxnSpPr>
        <p:spPr>
          <a:xfrm rot="16200000">
            <a:off x="9110748" y="3578701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37">
            <a:extLst>
              <a:ext uri="{FF2B5EF4-FFF2-40B4-BE49-F238E27FC236}">
                <a16:creationId xmlns:a16="http://schemas.microsoft.com/office/drawing/2014/main" id="{FAD9946F-AC06-EB45-231B-7435DBCAD080}"/>
              </a:ext>
            </a:extLst>
          </p:cNvPr>
          <p:cNvCxnSpPr/>
          <p:nvPr/>
        </p:nvCxnSpPr>
        <p:spPr>
          <a:xfrm rot="16200000">
            <a:off x="9110748" y="3114159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33">
            <a:extLst>
              <a:ext uri="{FF2B5EF4-FFF2-40B4-BE49-F238E27FC236}">
                <a16:creationId xmlns:a16="http://schemas.microsoft.com/office/drawing/2014/main" id="{4076A75A-61AE-E41F-2F62-1171F9142504}"/>
              </a:ext>
            </a:extLst>
          </p:cNvPr>
          <p:cNvCxnSpPr/>
          <p:nvPr/>
        </p:nvCxnSpPr>
        <p:spPr>
          <a:xfrm rot="16200000">
            <a:off x="9110748" y="4061110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72">
            <a:extLst>
              <a:ext uri="{FF2B5EF4-FFF2-40B4-BE49-F238E27FC236}">
                <a16:creationId xmlns:a16="http://schemas.microsoft.com/office/drawing/2014/main" id="{0B520064-1EB1-2821-C1C2-B7BFA1E7A64A}"/>
              </a:ext>
            </a:extLst>
          </p:cNvPr>
          <p:cNvSpPr/>
          <p:nvPr/>
        </p:nvSpPr>
        <p:spPr>
          <a:xfrm rot="15503279">
            <a:off x="8990819" y="4444160"/>
            <a:ext cx="216000" cy="2160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C2E1E95-7A96-050A-E1FF-E0649D00936B}"/>
              </a:ext>
            </a:extLst>
          </p:cNvPr>
          <p:cNvSpPr/>
          <p:nvPr/>
        </p:nvSpPr>
        <p:spPr>
          <a:xfrm>
            <a:off x="8844578" y="2884747"/>
            <a:ext cx="507758" cy="301677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8" name="Connecteur droit 133">
            <a:extLst>
              <a:ext uri="{FF2B5EF4-FFF2-40B4-BE49-F238E27FC236}">
                <a16:creationId xmlns:a16="http://schemas.microsoft.com/office/drawing/2014/main" id="{C1783D92-9013-2846-2353-C6ACB83B415D}"/>
              </a:ext>
            </a:extLst>
          </p:cNvPr>
          <p:cNvCxnSpPr/>
          <p:nvPr/>
        </p:nvCxnSpPr>
        <p:spPr>
          <a:xfrm rot="16200000">
            <a:off x="9104124" y="4541497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33">
            <a:extLst>
              <a:ext uri="{FF2B5EF4-FFF2-40B4-BE49-F238E27FC236}">
                <a16:creationId xmlns:a16="http://schemas.microsoft.com/office/drawing/2014/main" id="{9C15CFDF-A51F-E088-427E-9879A51618B0}"/>
              </a:ext>
            </a:extLst>
          </p:cNvPr>
          <p:cNvCxnSpPr/>
          <p:nvPr/>
        </p:nvCxnSpPr>
        <p:spPr>
          <a:xfrm rot="16200000">
            <a:off x="9107439" y="5180909"/>
            <a:ext cx="0" cy="483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129">
            <a:extLst>
              <a:ext uri="{FF2B5EF4-FFF2-40B4-BE49-F238E27FC236}">
                <a16:creationId xmlns:a16="http://schemas.microsoft.com/office/drawing/2014/main" id="{9AD8F77C-804E-28E6-BEB9-D55C8AE22E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31" name="Picture 4" descr="Géosciences et environnement UNIL">
            <a:extLst>
              <a:ext uri="{FF2B5EF4-FFF2-40B4-BE49-F238E27FC236}">
                <a16:creationId xmlns:a16="http://schemas.microsoft.com/office/drawing/2014/main" id="{A97F61C8-D960-0D36-8D54-DEE28066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5B1DDB2-061E-E181-F919-07F1861DB51A}"/>
                  </a:ext>
                </a:extLst>
              </p:cNvPr>
              <p:cNvSpPr txBox="1"/>
              <p:nvPr/>
            </p:nvSpPr>
            <p:spPr>
              <a:xfrm>
                <a:off x="8559183" y="2471330"/>
                <a:ext cx="10478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5B1DDB2-061E-E181-F919-07F1861D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183" y="2471330"/>
                <a:ext cx="104784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TextBox 132">
            <a:extLst>
              <a:ext uri="{FF2B5EF4-FFF2-40B4-BE49-F238E27FC236}">
                <a16:creationId xmlns:a16="http://schemas.microsoft.com/office/drawing/2014/main" id="{0ADC0B50-E926-3889-E904-D9014F0372F3}"/>
              </a:ext>
            </a:extLst>
          </p:cNvPr>
          <p:cNvSpPr txBox="1"/>
          <p:nvPr/>
        </p:nvSpPr>
        <p:spPr>
          <a:xfrm>
            <a:off x="8519041" y="2182097"/>
            <a:ext cx="115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Raw data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755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7E55F-4A19-6AB3-A365-D7FE444E9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ZoneTexte 11">
            <a:extLst>
              <a:ext uri="{FF2B5EF4-FFF2-40B4-BE49-F238E27FC236}">
                <a16:creationId xmlns:a16="http://schemas.microsoft.com/office/drawing/2014/main" id="{B6B53C0E-9C72-F596-1130-0B5FFF30E99F}"/>
              </a:ext>
            </a:extLst>
          </p:cNvPr>
          <p:cNvSpPr txBox="1"/>
          <p:nvPr/>
        </p:nvSpPr>
        <p:spPr>
          <a:xfrm>
            <a:off x="6119783" y="1454123"/>
            <a:ext cx="592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The Fourier </a:t>
            </a:r>
            <a:r>
              <a:rPr lang="fr-CH" b="1" dirty="0" err="1"/>
              <a:t>Transform</a:t>
            </a:r>
            <a:r>
              <a:rPr lang="fr-CH" b="1" dirty="0"/>
              <a:t> </a:t>
            </a:r>
            <a:r>
              <a:rPr lang="fr-CH" b="1" dirty="0" err="1"/>
              <a:t>governs</a:t>
            </a:r>
            <a:r>
              <a:rPr lang="fr-CH" b="1" dirty="0"/>
              <a:t> the </a:t>
            </a:r>
            <a:r>
              <a:rPr lang="fr-CH" b="1" dirty="0" err="1"/>
              <a:t>relationship</a:t>
            </a:r>
            <a:r>
              <a:rPr lang="fr-CH" b="1" dirty="0"/>
              <a:t> </a:t>
            </a:r>
            <a:r>
              <a:rPr lang="fr-CH" b="1" dirty="0" err="1"/>
              <a:t>between</a:t>
            </a:r>
            <a:r>
              <a:rPr lang="fr-CH" b="1" dirty="0"/>
              <a:t> the </a:t>
            </a:r>
            <a:r>
              <a:rPr lang="fr-CH" b="1" dirty="0" err="1"/>
              <a:t>raw</a:t>
            </a:r>
            <a:r>
              <a:rPr lang="fr-CH" b="1" dirty="0"/>
              <a:t> k-</a:t>
            </a:r>
            <a:r>
              <a:rPr lang="fr-CH" b="1" dirty="0" err="1"/>
              <a:t>space</a:t>
            </a:r>
            <a:r>
              <a:rPr lang="fr-CH" b="1" dirty="0"/>
              <a:t> data and </a:t>
            </a:r>
            <a:r>
              <a:rPr lang="fr-CH" b="1" dirty="0" err="1"/>
              <a:t>its</a:t>
            </a:r>
            <a:r>
              <a:rPr lang="fr-CH" b="1" dirty="0"/>
              <a:t> image </a:t>
            </a:r>
            <a:r>
              <a:rPr lang="fr-CH" b="1" dirty="0" err="1"/>
              <a:t>space</a:t>
            </a:r>
            <a:endParaRPr lang="fr-CH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401488-3D6D-C26C-1DBE-A027DC43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18</a:t>
            </a:fld>
            <a:endParaRPr lang="en-GB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A26B8F3-8DAD-4BBA-D044-83E449BC6B22}"/>
              </a:ext>
            </a:extLst>
          </p:cNvPr>
          <p:cNvGrpSpPr/>
          <p:nvPr/>
        </p:nvGrpSpPr>
        <p:grpSpPr>
          <a:xfrm>
            <a:off x="812607" y="2547086"/>
            <a:ext cx="3600000" cy="1991319"/>
            <a:chOff x="491906" y="1964958"/>
            <a:chExt cx="3600000" cy="1991319"/>
          </a:xfrm>
        </p:grpSpPr>
        <p:pic>
          <p:nvPicPr>
            <p:cNvPr id="146" name="Image 345" descr="brain.jpg">
              <a:extLst>
                <a:ext uri="{FF2B5EF4-FFF2-40B4-BE49-F238E27FC236}">
                  <a16:creationId xmlns:a16="http://schemas.microsoft.com/office/drawing/2014/main" id="{9E68C8A3-A423-6A42-7D83-D95B0DFDE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b="22742"/>
            <a:stretch/>
          </p:blipFill>
          <p:spPr>
            <a:xfrm>
              <a:off x="605130" y="1964958"/>
              <a:ext cx="2933420" cy="199131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47" name="Picture 146" descr="A diagram of a graph&#10;&#10;AI-generated content may be incorrect.">
              <a:extLst>
                <a:ext uri="{FF2B5EF4-FFF2-40B4-BE49-F238E27FC236}">
                  <a16:creationId xmlns:a16="http://schemas.microsoft.com/office/drawing/2014/main" id="{F56C3E2E-6211-5582-1BDC-88EB27AFF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3" t="34419" r="8314" b="39813"/>
            <a:stretch/>
          </p:blipFill>
          <p:spPr>
            <a:xfrm>
              <a:off x="491906" y="2657711"/>
              <a:ext cx="3600000" cy="981271"/>
            </a:xfrm>
            <a:prstGeom prst="rect">
              <a:avLst/>
            </a:prstGeom>
          </p:spPr>
        </p:pic>
        <p:sp>
          <p:nvSpPr>
            <p:cNvPr id="166" name="Text Box 36">
              <a:extLst>
                <a:ext uri="{FF2B5EF4-FFF2-40B4-BE49-F238E27FC236}">
                  <a16:creationId xmlns:a16="http://schemas.microsoft.com/office/drawing/2014/main" id="{AC4C08B2-CE4F-D867-59DC-E7AD7E5D5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296" y="2623378"/>
              <a:ext cx="5319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 err="1">
                  <a:solidFill>
                    <a:srgbClr val="FF0000"/>
                  </a:solidFill>
                  <a:latin typeface="+mj-lt"/>
                </a:rPr>
                <a:t>G</a:t>
              </a:r>
              <a:r>
                <a:rPr lang="en-GB" b="1" baseline="-25000" dirty="0" err="1">
                  <a:solidFill>
                    <a:srgbClr val="FF0000"/>
                  </a:solidFill>
                  <a:latin typeface="+mj-lt"/>
                </a:rPr>
                <a:t>x</a:t>
              </a:r>
              <a:endParaRPr lang="en-GB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1" name="Line 37">
              <a:extLst>
                <a:ext uri="{FF2B5EF4-FFF2-40B4-BE49-F238E27FC236}">
                  <a16:creationId xmlns:a16="http://schemas.microsoft.com/office/drawing/2014/main" id="{0BA7EF2E-AEE1-4F25-5D72-34AB1A700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6777" y="3009370"/>
              <a:ext cx="718950" cy="10706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fr-CH"/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39B16E95-81C4-15AF-3AAA-5526E2ADD1E0}"/>
              </a:ext>
            </a:extLst>
          </p:cNvPr>
          <p:cNvSpPr txBox="1"/>
          <p:nvPr/>
        </p:nvSpPr>
        <p:spPr>
          <a:xfrm>
            <a:off x="127996" y="1475305"/>
            <a:ext cx="4792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Gradients of </a:t>
            </a:r>
            <a:r>
              <a:rPr lang="fr-CH" b="1" dirty="0" err="1"/>
              <a:t>magnetic</a:t>
            </a:r>
            <a:r>
              <a:rPr lang="fr-CH" b="1" dirty="0"/>
              <a:t> </a:t>
            </a:r>
            <a:r>
              <a:rPr lang="fr-CH" b="1" dirty="0" err="1"/>
              <a:t>fields</a:t>
            </a:r>
            <a:r>
              <a:rPr lang="fr-CH" b="1" dirty="0"/>
              <a:t> </a:t>
            </a:r>
            <a:r>
              <a:rPr lang="fr-CH" b="1" dirty="0" err="1"/>
              <a:t>modulate</a:t>
            </a:r>
            <a:r>
              <a:rPr lang="fr-CH" b="1" dirty="0"/>
              <a:t> the phase of the </a:t>
            </a:r>
            <a:r>
              <a:rPr lang="fr-CH" b="1" dirty="0" err="1"/>
              <a:t>magnetization</a:t>
            </a:r>
            <a:endParaRPr lang="en-GB" b="1" dirty="0"/>
          </a:p>
        </p:txBody>
      </p:sp>
      <p:sp>
        <p:nvSpPr>
          <p:cNvPr id="176" name="Title 5">
            <a:extLst>
              <a:ext uri="{FF2B5EF4-FFF2-40B4-BE49-F238E27FC236}">
                <a16:creationId xmlns:a16="http://schemas.microsoft.com/office/drawing/2014/main" id="{A5E592D6-9D76-155B-B87B-080E3B75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 err="1">
                <a:solidFill>
                  <a:srgbClr val="0070C0"/>
                </a:solidFill>
              </a:rPr>
              <a:t>Recap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E0FD0500-533D-B637-172A-182DF53D9E2E}"/>
              </a:ext>
            </a:extLst>
          </p:cNvPr>
          <p:cNvGrpSpPr/>
          <p:nvPr/>
        </p:nvGrpSpPr>
        <p:grpSpPr>
          <a:xfrm>
            <a:off x="5765746" y="2552027"/>
            <a:ext cx="5923077" cy="2580285"/>
            <a:chOff x="5628733" y="2943017"/>
            <a:chExt cx="5923077" cy="2580285"/>
          </a:xfrm>
        </p:grpSpPr>
        <p:sp>
          <p:nvSpPr>
            <p:cNvPr id="47" name="Ellipse 172">
              <a:extLst>
                <a:ext uri="{FF2B5EF4-FFF2-40B4-BE49-F238E27FC236}">
                  <a16:creationId xmlns:a16="http://schemas.microsoft.com/office/drawing/2014/main" id="{FDC931AC-B7AE-A326-C3DD-40AD09B7CDC4}"/>
                </a:ext>
              </a:extLst>
            </p:cNvPr>
            <p:cNvSpPr/>
            <p:nvPr/>
          </p:nvSpPr>
          <p:spPr>
            <a:xfrm rot="15503279">
              <a:off x="6843805" y="3820122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8" name="Ellipse 172">
              <a:extLst>
                <a:ext uri="{FF2B5EF4-FFF2-40B4-BE49-F238E27FC236}">
                  <a16:creationId xmlns:a16="http://schemas.microsoft.com/office/drawing/2014/main" id="{AB524809-F5FF-AEDF-768D-6DA64353B83E}"/>
                </a:ext>
              </a:extLst>
            </p:cNvPr>
            <p:cNvSpPr/>
            <p:nvPr/>
          </p:nvSpPr>
          <p:spPr>
            <a:xfrm rot="15503279">
              <a:off x="6845747" y="4084071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9" name="Ellipse 172">
              <a:extLst>
                <a:ext uri="{FF2B5EF4-FFF2-40B4-BE49-F238E27FC236}">
                  <a16:creationId xmlns:a16="http://schemas.microsoft.com/office/drawing/2014/main" id="{B19BEBF4-45D7-E740-CC12-2AC72996CA4D}"/>
                </a:ext>
              </a:extLst>
            </p:cNvPr>
            <p:cNvSpPr/>
            <p:nvPr/>
          </p:nvSpPr>
          <p:spPr>
            <a:xfrm rot="15503279">
              <a:off x="6841866" y="4353835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0" name="ZoneTexte 26">
              <a:extLst>
                <a:ext uri="{FF2B5EF4-FFF2-40B4-BE49-F238E27FC236}">
                  <a16:creationId xmlns:a16="http://schemas.microsoft.com/office/drawing/2014/main" id="{6B7DDDD9-0912-576B-881F-089632608CFA}"/>
                </a:ext>
              </a:extLst>
            </p:cNvPr>
            <p:cNvSpPr txBox="1"/>
            <p:nvPr/>
          </p:nvSpPr>
          <p:spPr>
            <a:xfrm>
              <a:off x="9709761" y="4318345"/>
              <a:ext cx="281816" cy="45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4400" dirty="0"/>
                <a:t>*</a:t>
              </a:r>
            </a:p>
          </p:txBody>
        </p:sp>
        <p:grpSp>
          <p:nvGrpSpPr>
            <p:cNvPr id="51" name="Groupe 139">
              <a:extLst>
                <a:ext uri="{FF2B5EF4-FFF2-40B4-BE49-F238E27FC236}">
                  <a16:creationId xmlns:a16="http://schemas.microsoft.com/office/drawing/2014/main" id="{0764A341-A16A-2D6B-5B94-1DB4CD3D3360}"/>
                </a:ext>
              </a:extLst>
            </p:cNvPr>
            <p:cNvGrpSpPr/>
            <p:nvPr/>
          </p:nvGrpSpPr>
          <p:grpSpPr>
            <a:xfrm>
              <a:off x="10075942" y="3687949"/>
              <a:ext cx="263151" cy="1734824"/>
              <a:chOff x="7092319" y="3861049"/>
              <a:chExt cx="360000" cy="1944214"/>
            </a:xfrm>
          </p:grpSpPr>
          <p:pic>
            <p:nvPicPr>
              <p:cNvPr id="52" name="Image 140" descr="realsignal.tif">
                <a:extLst>
                  <a:ext uri="{FF2B5EF4-FFF2-40B4-BE49-F238E27FC236}">
                    <a16:creationId xmlns:a16="http://schemas.microsoft.com/office/drawing/2014/main" id="{CD9B1D59-F5AD-28E0-F027-3606D1BAF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13915" t="9978" r="19768" b="10387"/>
              <a:stretch>
                <a:fillRect/>
              </a:stretch>
            </p:blipFill>
            <p:spPr>
              <a:xfrm rot="5400000">
                <a:off x="6315150" y="4700830"/>
                <a:ext cx="1944214" cy="264651"/>
              </a:xfrm>
              <a:prstGeom prst="rect">
                <a:avLst/>
              </a:prstGeom>
            </p:spPr>
          </p:pic>
          <p:grpSp>
            <p:nvGrpSpPr>
              <p:cNvPr id="54" name="Groupe 141">
                <a:extLst>
                  <a:ext uri="{FF2B5EF4-FFF2-40B4-BE49-F238E27FC236}">
                    <a16:creationId xmlns:a16="http://schemas.microsoft.com/office/drawing/2014/main" id="{935EC155-6A2E-75B9-9166-0981BADDDFFF}"/>
                  </a:ext>
                </a:extLst>
              </p:cNvPr>
              <p:cNvGrpSpPr/>
              <p:nvPr/>
            </p:nvGrpSpPr>
            <p:grpSpPr>
              <a:xfrm rot="5400000">
                <a:off x="6336319" y="4670447"/>
                <a:ext cx="1872000" cy="360000"/>
                <a:chOff x="6583591" y="5292000"/>
                <a:chExt cx="1872000" cy="360000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550C1F8-2F3D-53E4-306C-B5E49934096F}"/>
                    </a:ext>
                  </a:extLst>
                </p:cNvPr>
                <p:cNvSpPr/>
                <p:nvPr/>
              </p:nvSpPr>
              <p:spPr>
                <a:xfrm>
                  <a:off x="6583591" y="5292000"/>
                  <a:ext cx="1872000" cy="36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cxnSp>
              <p:nvCxnSpPr>
                <p:cNvPr id="58" name="Connecteur droit 143">
                  <a:extLst>
                    <a:ext uri="{FF2B5EF4-FFF2-40B4-BE49-F238E27FC236}">
                      <a16:creationId xmlns:a16="http://schemas.microsoft.com/office/drawing/2014/main" id="{EA098FCC-8AF1-F035-0665-E5AD569815ED}"/>
                    </a:ext>
                  </a:extLst>
                </p:cNvPr>
                <p:cNvCxnSpPr/>
                <p:nvPr/>
              </p:nvCxnSpPr>
              <p:spPr>
                <a:xfrm>
                  <a:off x="6822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144">
                  <a:extLst>
                    <a:ext uri="{FF2B5EF4-FFF2-40B4-BE49-F238E27FC236}">
                      <a16:creationId xmlns:a16="http://schemas.microsoft.com/office/drawing/2014/main" id="{196B5E00-5696-5F9F-85CB-5CBCA0CF9477}"/>
                    </a:ext>
                  </a:extLst>
                </p:cNvPr>
                <p:cNvCxnSpPr/>
                <p:nvPr/>
              </p:nvCxnSpPr>
              <p:spPr>
                <a:xfrm>
                  <a:off x="7056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145">
                  <a:extLst>
                    <a:ext uri="{FF2B5EF4-FFF2-40B4-BE49-F238E27FC236}">
                      <a16:creationId xmlns:a16="http://schemas.microsoft.com/office/drawing/2014/main" id="{2701E8A3-CF65-0FF1-6456-0941F499ACEB}"/>
                    </a:ext>
                  </a:extLst>
                </p:cNvPr>
                <p:cNvCxnSpPr/>
                <p:nvPr/>
              </p:nvCxnSpPr>
              <p:spPr>
                <a:xfrm>
                  <a:off x="7290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146">
                  <a:extLst>
                    <a:ext uri="{FF2B5EF4-FFF2-40B4-BE49-F238E27FC236}">
                      <a16:creationId xmlns:a16="http://schemas.microsoft.com/office/drawing/2014/main" id="{1F25F356-77B0-9E4B-4C9B-AD579AE3E6C2}"/>
                    </a:ext>
                  </a:extLst>
                </p:cNvPr>
                <p:cNvCxnSpPr/>
                <p:nvPr/>
              </p:nvCxnSpPr>
              <p:spPr>
                <a:xfrm>
                  <a:off x="7542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147">
                  <a:extLst>
                    <a:ext uri="{FF2B5EF4-FFF2-40B4-BE49-F238E27FC236}">
                      <a16:creationId xmlns:a16="http://schemas.microsoft.com/office/drawing/2014/main" id="{00F33A0F-9D06-B595-0726-E799B47F35E2}"/>
                    </a:ext>
                  </a:extLst>
                </p:cNvPr>
                <p:cNvCxnSpPr/>
                <p:nvPr/>
              </p:nvCxnSpPr>
              <p:spPr>
                <a:xfrm>
                  <a:off x="7776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48">
                  <a:extLst>
                    <a:ext uri="{FF2B5EF4-FFF2-40B4-BE49-F238E27FC236}">
                      <a16:creationId xmlns:a16="http://schemas.microsoft.com/office/drawing/2014/main" id="{7F8E4BA1-0051-B619-8D9A-EA4CFC358275}"/>
                    </a:ext>
                  </a:extLst>
                </p:cNvPr>
                <p:cNvCxnSpPr/>
                <p:nvPr/>
              </p:nvCxnSpPr>
              <p:spPr>
                <a:xfrm>
                  <a:off x="8010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149">
                  <a:extLst>
                    <a:ext uri="{FF2B5EF4-FFF2-40B4-BE49-F238E27FC236}">
                      <a16:creationId xmlns:a16="http://schemas.microsoft.com/office/drawing/2014/main" id="{CDB6B41E-ECE5-529C-CF96-C24A5D4A1A24}"/>
                    </a:ext>
                  </a:extLst>
                </p:cNvPr>
                <p:cNvCxnSpPr/>
                <p:nvPr/>
              </p:nvCxnSpPr>
              <p:spPr>
                <a:xfrm>
                  <a:off x="8244408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ZoneTexte 181">
                  <a:extLst>
                    <a:ext uri="{FF2B5EF4-FFF2-40B4-BE49-F238E27FC236}">
                      <a16:creationId xmlns:a16="http://schemas.microsoft.com/office/drawing/2014/main" id="{7D6C703E-C722-191E-6BD0-DF89B2C0D526}"/>
                    </a:ext>
                  </a:extLst>
                </p:cNvPr>
                <p:cNvSpPr txBox="1"/>
                <p:nvPr/>
              </p:nvSpPr>
              <p:spPr>
                <a:xfrm>
                  <a:off x="9850669" y="3014445"/>
                  <a:ext cx="8904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b="1" dirty="0"/>
                    <a:t>Image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fr-CH" b="1" dirty="0"/>
                </a:p>
              </p:txBody>
            </p:sp>
          </mc:Choice>
          <mc:Fallback xmlns="">
            <p:sp>
              <p:nvSpPr>
                <p:cNvPr id="108" name="ZoneTexte 181">
                  <a:extLst>
                    <a:ext uri="{FF2B5EF4-FFF2-40B4-BE49-F238E27FC236}">
                      <a16:creationId xmlns:a16="http://schemas.microsoft.com/office/drawing/2014/main" id="{7D6C703E-C722-191E-6BD0-DF89B2C0D5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0669" y="3014445"/>
                  <a:ext cx="890405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2055" t="-3774" r="-2740" b="-377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9" name="Connecteur droit 116">
              <a:extLst>
                <a:ext uri="{FF2B5EF4-FFF2-40B4-BE49-F238E27FC236}">
                  <a16:creationId xmlns:a16="http://schemas.microsoft.com/office/drawing/2014/main" id="{9F3A0EE8-FF6E-7C4E-2486-AFA43C2621FD}"/>
                </a:ext>
              </a:extLst>
            </p:cNvPr>
            <p:cNvCxnSpPr>
              <a:cxnSpLocks/>
            </p:cNvCxnSpPr>
            <p:nvPr/>
          </p:nvCxnSpPr>
          <p:spPr>
            <a:xfrm>
              <a:off x="6906327" y="4873784"/>
              <a:ext cx="0" cy="29694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ZoneTexte 2">
              <a:extLst>
                <a:ext uri="{FF2B5EF4-FFF2-40B4-BE49-F238E27FC236}">
                  <a16:creationId xmlns:a16="http://schemas.microsoft.com/office/drawing/2014/main" id="{637A8A68-68F1-021F-F6B3-805E3C752FA4}"/>
                </a:ext>
              </a:extLst>
            </p:cNvPr>
            <p:cNvSpPr txBox="1"/>
            <p:nvPr/>
          </p:nvSpPr>
          <p:spPr>
            <a:xfrm>
              <a:off x="7266044" y="4413393"/>
              <a:ext cx="281816" cy="45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4400" dirty="0"/>
                <a:t>=</a:t>
              </a:r>
            </a:p>
          </p:txBody>
        </p:sp>
        <p:sp>
          <p:nvSpPr>
            <p:cNvPr id="111" name="ZoneTexte 180">
              <a:extLst>
                <a:ext uri="{FF2B5EF4-FFF2-40B4-BE49-F238E27FC236}">
                  <a16:creationId xmlns:a16="http://schemas.microsoft.com/office/drawing/2014/main" id="{EDA70821-3943-FD23-4D53-DF09D2FF6507}"/>
                </a:ext>
              </a:extLst>
            </p:cNvPr>
            <p:cNvSpPr txBox="1"/>
            <p:nvPr/>
          </p:nvSpPr>
          <p:spPr>
            <a:xfrm>
              <a:off x="7575092" y="3083444"/>
              <a:ext cx="22755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dirty="0"/>
                <a:t>Fourier </a:t>
              </a:r>
              <a:r>
                <a:rPr lang="fr-CH" b="1" dirty="0" err="1"/>
                <a:t>Transform</a:t>
              </a:r>
              <a:r>
                <a:rPr lang="fr-CH" b="1" dirty="0"/>
                <a:t> (e</a:t>
              </a:r>
              <a:r>
                <a:rPr lang="fr-CH" b="1" baseline="30000" dirty="0"/>
                <a:t>-</a:t>
              </a:r>
              <a:r>
                <a:rPr lang="fr-CH" b="1" baseline="30000" dirty="0" err="1"/>
                <a:t>i</a:t>
              </a:r>
              <a:r>
                <a:rPr lang="fr-CH" b="1" baseline="30000" dirty="0" err="1">
                  <a:latin typeface="Symbol" pitchFamily="18" charset="2"/>
                </a:rPr>
                <a:t>F</a:t>
              </a:r>
              <a:r>
                <a:rPr lang="fr-CH" b="1" dirty="0"/>
                <a:t>)</a:t>
              </a:r>
            </a:p>
          </p:txBody>
        </p:sp>
        <p:sp>
          <p:nvSpPr>
            <p:cNvPr id="112" name="Ellipse 172">
              <a:extLst>
                <a:ext uri="{FF2B5EF4-FFF2-40B4-BE49-F238E27FC236}">
                  <a16:creationId xmlns:a16="http://schemas.microsoft.com/office/drawing/2014/main" id="{CD0D24DD-34F4-724D-0C52-2A615220ADD4}"/>
                </a:ext>
              </a:extLst>
            </p:cNvPr>
            <p:cNvSpPr/>
            <p:nvPr/>
          </p:nvSpPr>
          <p:spPr>
            <a:xfrm rot="15503279">
              <a:off x="6843808" y="5298168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113" name="Connecteur droit 135">
              <a:extLst>
                <a:ext uri="{FF2B5EF4-FFF2-40B4-BE49-F238E27FC236}">
                  <a16:creationId xmlns:a16="http://schemas.microsoft.com/office/drawing/2014/main" id="{380D7CE9-E9D1-AA2A-0040-B4928C89D56E}"/>
                </a:ext>
              </a:extLst>
            </p:cNvPr>
            <p:cNvCxnSpPr/>
            <p:nvPr/>
          </p:nvCxnSpPr>
          <p:spPr>
            <a:xfrm rot="16200000">
              <a:off x="6914063" y="4134082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37">
              <a:extLst>
                <a:ext uri="{FF2B5EF4-FFF2-40B4-BE49-F238E27FC236}">
                  <a16:creationId xmlns:a16="http://schemas.microsoft.com/office/drawing/2014/main" id="{E18B013F-97B4-C8E7-DA12-844AEF8F34DE}"/>
                </a:ext>
              </a:extLst>
            </p:cNvPr>
            <p:cNvCxnSpPr/>
            <p:nvPr/>
          </p:nvCxnSpPr>
          <p:spPr>
            <a:xfrm rot="16200000">
              <a:off x="6914063" y="3861953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33">
              <a:extLst>
                <a:ext uri="{FF2B5EF4-FFF2-40B4-BE49-F238E27FC236}">
                  <a16:creationId xmlns:a16="http://schemas.microsoft.com/office/drawing/2014/main" id="{08F04368-7E5D-5A5E-DD76-7356CA3647A0}"/>
                </a:ext>
              </a:extLst>
            </p:cNvPr>
            <p:cNvCxnSpPr/>
            <p:nvPr/>
          </p:nvCxnSpPr>
          <p:spPr>
            <a:xfrm rot="16200000">
              <a:off x="6914063" y="4416678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Ellipse 172">
              <a:extLst>
                <a:ext uri="{FF2B5EF4-FFF2-40B4-BE49-F238E27FC236}">
                  <a16:creationId xmlns:a16="http://schemas.microsoft.com/office/drawing/2014/main" id="{EF1BA641-17FB-1ACF-099D-75A3AF44CE5B}"/>
                </a:ext>
              </a:extLst>
            </p:cNvPr>
            <p:cNvSpPr/>
            <p:nvPr/>
          </p:nvSpPr>
          <p:spPr>
            <a:xfrm rot="15503279">
              <a:off x="6843808" y="4641069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656B837-7C21-CB77-F78E-3529ADBA3D2B}"/>
                </a:ext>
              </a:extLst>
            </p:cNvPr>
            <p:cNvSpPr/>
            <p:nvPr/>
          </p:nvSpPr>
          <p:spPr>
            <a:xfrm>
              <a:off x="6758140" y="3727563"/>
              <a:ext cx="297445" cy="176723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0" name="Connecteur droit 133">
              <a:extLst>
                <a:ext uri="{FF2B5EF4-FFF2-40B4-BE49-F238E27FC236}">
                  <a16:creationId xmlns:a16="http://schemas.microsoft.com/office/drawing/2014/main" id="{258DFEF8-16FF-FFDE-F042-ADBCB237B8F7}"/>
                </a:ext>
              </a:extLst>
            </p:cNvPr>
            <p:cNvCxnSpPr/>
            <p:nvPr/>
          </p:nvCxnSpPr>
          <p:spPr>
            <a:xfrm rot="16200000">
              <a:off x="6910182" y="4698089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33">
              <a:extLst>
                <a:ext uri="{FF2B5EF4-FFF2-40B4-BE49-F238E27FC236}">
                  <a16:creationId xmlns:a16="http://schemas.microsoft.com/office/drawing/2014/main" id="{8574E410-EC56-AC69-D41C-EBC84A9E8F4E}"/>
                </a:ext>
              </a:extLst>
            </p:cNvPr>
            <p:cNvCxnSpPr/>
            <p:nvPr/>
          </p:nvCxnSpPr>
          <p:spPr>
            <a:xfrm rot="16200000">
              <a:off x="6912124" y="5072658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4F8C742F-DF42-2224-9D07-FBA32D60F325}"/>
                </a:ext>
              </a:extLst>
            </p:cNvPr>
            <p:cNvGrpSpPr/>
            <p:nvPr/>
          </p:nvGrpSpPr>
          <p:grpSpPr>
            <a:xfrm>
              <a:off x="7849662" y="3720273"/>
              <a:ext cx="1699135" cy="1791001"/>
              <a:chOff x="4943194" y="2703339"/>
              <a:chExt cx="2900529" cy="3057352"/>
            </a:xfrm>
          </p:grpSpPr>
          <p:pic>
            <p:nvPicPr>
              <p:cNvPr id="123" name="Picture 122" descr="A graph with numbers and lines&#10;&#10;AI-generated content may be incorrect.">
                <a:extLst>
                  <a:ext uri="{FF2B5EF4-FFF2-40B4-BE49-F238E27FC236}">
                    <a16:creationId xmlns:a16="http://schemas.microsoft.com/office/drawing/2014/main" id="{2CBC4354-46B5-8E41-3F51-011F2C61CD7B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69" t="-1" r="8142" b="8128"/>
              <a:stretch/>
            </p:blipFill>
            <p:spPr>
              <a:xfrm>
                <a:off x="4943194" y="2709963"/>
                <a:ext cx="2872409" cy="480688"/>
              </a:xfrm>
              <a:prstGeom prst="rect">
                <a:avLst/>
              </a:prstGeom>
            </p:spPr>
          </p:pic>
          <p:pic>
            <p:nvPicPr>
              <p:cNvPr id="124" name="Picture 123" descr="A graph of a function&#10;&#10;AI-generated content may be incorrect.">
                <a:extLst>
                  <a:ext uri="{FF2B5EF4-FFF2-40B4-BE49-F238E27FC236}">
                    <a16:creationId xmlns:a16="http://schemas.microsoft.com/office/drawing/2014/main" id="{1AFC658F-9752-9D11-5B69-A342BC3E9C3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74" t="-1" r="8137" b="8128"/>
              <a:stretch/>
            </p:blipFill>
            <p:spPr>
              <a:xfrm>
                <a:off x="4943195" y="3184310"/>
                <a:ext cx="2872409" cy="480688"/>
              </a:xfrm>
              <a:prstGeom prst="rect">
                <a:avLst/>
              </a:prstGeom>
            </p:spPr>
          </p:pic>
          <p:pic>
            <p:nvPicPr>
              <p:cNvPr id="125" name="Picture 124" descr="A graph with red and blue dots&#10;&#10;AI-generated content may be incorrect.">
                <a:extLst>
                  <a:ext uri="{FF2B5EF4-FFF2-40B4-BE49-F238E27FC236}">
                    <a16:creationId xmlns:a16="http://schemas.microsoft.com/office/drawing/2014/main" id="{6F424A66-9169-72ED-5B3A-D6FA1B394FE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69" t="-1" r="8142" b="8128"/>
              <a:stretch/>
            </p:blipFill>
            <p:spPr>
              <a:xfrm>
                <a:off x="4943194" y="3635695"/>
                <a:ext cx="2872409" cy="480688"/>
              </a:xfrm>
              <a:prstGeom prst="rect">
                <a:avLst/>
              </a:prstGeom>
            </p:spPr>
          </p:pic>
          <p:pic>
            <p:nvPicPr>
              <p:cNvPr id="126" name="Picture 125" descr="A graph with blue and red lines&#10;&#10;AI-generated content may be incorrect.">
                <a:extLst>
                  <a:ext uri="{FF2B5EF4-FFF2-40B4-BE49-F238E27FC236}">
                    <a16:creationId xmlns:a16="http://schemas.microsoft.com/office/drawing/2014/main" id="{B61DF553-6031-FD05-C8C8-6557F09A40E4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69" t="-1" r="8142" b="8128"/>
              <a:stretch/>
            </p:blipFill>
            <p:spPr>
              <a:xfrm>
                <a:off x="4943194" y="4096305"/>
                <a:ext cx="2872409" cy="480688"/>
              </a:xfrm>
              <a:prstGeom prst="rect">
                <a:avLst/>
              </a:prstGeom>
            </p:spPr>
          </p:pic>
          <p:cxnSp>
            <p:nvCxnSpPr>
              <p:cNvPr id="127" name="Connecteur droit 116">
                <a:extLst>
                  <a:ext uri="{FF2B5EF4-FFF2-40B4-BE49-F238E27FC236}">
                    <a16:creationId xmlns:a16="http://schemas.microsoft.com/office/drawing/2014/main" id="{61E998FC-A11E-2958-78C9-D3DD564A75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8218" y="4638244"/>
                <a:ext cx="0" cy="50689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2A37F39-E702-7313-6E22-B43471E4B7DD}"/>
                  </a:ext>
                </a:extLst>
              </p:cNvPr>
              <p:cNvSpPr/>
              <p:nvPr/>
            </p:nvSpPr>
            <p:spPr>
              <a:xfrm>
                <a:off x="4963072" y="2709963"/>
                <a:ext cx="2849622" cy="3016778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9" name="Connecteur droit 133">
                <a:extLst>
                  <a:ext uri="{FF2B5EF4-FFF2-40B4-BE49-F238E27FC236}">
                    <a16:creationId xmlns:a16="http://schemas.microsoft.com/office/drawing/2014/main" id="{0C62B6FC-581D-0C85-A83E-F8B61D88CF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1314" y="5253533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C8DD537-9D91-63FA-EDD7-E3EC0AE46208}"/>
                  </a:ext>
                </a:extLst>
              </p:cNvPr>
              <p:cNvCxnSpPr/>
              <p:nvPr/>
            </p:nvCxnSpPr>
            <p:spPr>
              <a:xfrm>
                <a:off x="5343610" y="2709963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3">
                <a:extLst>
                  <a:ext uri="{FF2B5EF4-FFF2-40B4-BE49-F238E27FC236}">
                    <a16:creationId xmlns:a16="http://schemas.microsoft.com/office/drawing/2014/main" id="{DC70D12D-7488-16C2-CE4C-5A3C6B22B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4751" y="3179574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3">
                <a:extLst>
                  <a:ext uri="{FF2B5EF4-FFF2-40B4-BE49-F238E27FC236}">
                    <a16:creationId xmlns:a16="http://schemas.microsoft.com/office/drawing/2014/main" id="{6EB264A0-EC78-5262-A60A-7A9FBBFAFB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8127" y="3620206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3">
                <a:extLst>
                  <a:ext uri="{FF2B5EF4-FFF2-40B4-BE49-F238E27FC236}">
                    <a16:creationId xmlns:a16="http://schemas.microsoft.com/office/drawing/2014/main" id="{AFB84C0F-8DB8-95B2-488C-E32C8950CA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8127" y="4117163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>
                <a:extLst>
                  <a:ext uri="{FF2B5EF4-FFF2-40B4-BE49-F238E27FC236}">
                    <a16:creationId xmlns:a16="http://schemas.microsoft.com/office/drawing/2014/main" id="{05408461-077F-2137-AE78-13754A52D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1442" y="4557795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C8A20DF-602A-1C4D-B305-3FDA18F769E6}"/>
                  </a:ext>
                </a:extLst>
              </p:cNvPr>
              <p:cNvCxnSpPr/>
              <p:nvPr/>
            </p:nvCxnSpPr>
            <p:spPr>
              <a:xfrm>
                <a:off x="5744486" y="2703339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970FD2E4-9F01-E4BA-62B3-3EDB7F0C79C5}"/>
                  </a:ext>
                </a:extLst>
              </p:cNvPr>
              <p:cNvCxnSpPr/>
              <p:nvPr/>
            </p:nvCxnSpPr>
            <p:spPr>
              <a:xfrm>
                <a:off x="6171869" y="2713278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D50C902-D6E4-3863-776D-19ED185A51A6}"/>
                  </a:ext>
                </a:extLst>
              </p:cNvPr>
              <p:cNvCxnSpPr/>
              <p:nvPr/>
            </p:nvCxnSpPr>
            <p:spPr>
              <a:xfrm>
                <a:off x="6602562" y="2706654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02369AC0-83E8-8350-2B4B-EE14F90E3F33}"/>
                  </a:ext>
                </a:extLst>
              </p:cNvPr>
              <p:cNvCxnSpPr/>
              <p:nvPr/>
            </p:nvCxnSpPr>
            <p:spPr>
              <a:xfrm>
                <a:off x="7010066" y="2736471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648A71F-12E9-E586-0A32-DF211AE8EFB4}"/>
                  </a:ext>
                </a:extLst>
              </p:cNvPr>
              <p:cNvCxnSpPr/>
              <p:nvPr/>
            </p:nvCxnSpPr>
            <p:spPr>
              <a:xfrm>
                <a:off x="7401003" y="2739786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BD9B5FE-EC69-2D67-AE72-0BC5E87411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6925" y="5253533"/>
                <a:ext cx="0" cy="47733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7775E1BA-F44E-649C-E38B-90CBF0FAB4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7801" y="5253533"/>
                <a:ext cx="0" cy="47071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AFB922ED-A7DD-97CC-0A6A-A4BD71B585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5184" y="5253533"/>
                <a:ext cx="0" cy="4806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09A73E5-8B56-3235-8A1F-03B5CE755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5877" y="5253533"/>
                <a:ext cx="0" cy="47402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0ACE1861-1FCE-46CF-52DB-AD7E7C0D45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3381" y="5253533"/>
                <a:ext cx="0" cy="5038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F84BD212-E087-0D40-7712-1A70695E5B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4318" y="5253533"/>
                <a:ext cx="0" cy="5071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DC3EEB12-F53E-4D9C-77BA-83420047B2FA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5199279" y="4188756"/>
              <a:ext cx="1764000" cy="905092"/>
              <a:chOff x="3436527" y="837474"/>
              <a:chExt cx="3508166" cy="1800000"/>
            </a:xfrm>
          </p:grpSpPr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66657D16-80FC-F555-2135-B8B148EB8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36527" y="837474"/>
                <a:ext cx="3429648" cy="1800000"/>
              </a:xfrm>
              <a:prstGeom prst="rect">
                <a:avLst/>
              </a:prstGeom>
            </p:spPr>
          </p:pic>
          <p:sp>
            <p:nvSpPr>
              <p:cNvPr id="195" name="Ellipse 172">
                <a:extLst>
                  <a:ext uri="{FF2B5EF4-FFF2-40B4-BE49-F238E27FC236}">
                    <a16:creationId xmlns:a16="http://schemas.microsoft.com/office/drawing/2014/main" id="{F9A7FDDB-574F-8998-D150-756D85B95B2B}"/>
                  </a:ext>
                </a:extLst>
              </p:cNvPr>
              <p:cNvSpPr/>
              <p:nvPr/>
            </p:nvSpPr>
            <p:spPr>
              <a:xfrm>
                <a:off x="3501290" y="2214519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6" name="Ellipse 172">
                <a:extLst>
                  <a:ext uri="{FF2B5EF4-FFF2-40B4-BE49-F238E27FC236}">
                    <a16:creationId xmlns:a16="http://schemas.microsoft.com/office/drawing/2014/main" id="{9C12BBEB-39E2-C4F1-2CF6-DC857938A0EB}"/>
                  </a:ext>
                </a:extLst>
              </p:cNvPr>
              <p:cNvSpPr/>
              <p:nvPr/>
            </p:nvSpPr>
            <p:spPr>
              <a:xfrm>
                <a:off x="3726877" y="2257590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7" name="Ellipse 172">
                <a:extLst>
                  <a:ext uri="{FF2B5EF4-FFF2-40B4-BE49-F238E27FC236}">
                    <a16:creationId xmlns:a16="http://schemas.microsoft.com/office/drawing/2014/main" id="{9E342E4E-BF0A-7295-DF6D-B81C0DD58BD3}"/>
                  </a:ext>
                </a:extLst>
              </p:cNvPr>
              <p:cNvSpPr/>
              <p:nvPr/>
            </p:nvSpPr>
            <p:spPr>
              <a:xfrm>
                <a:off x="3945236" y="216151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8" name="Ellipse 172">
                <a:extLst>
                  <a:ext uri="{FF2B5EF4-FFF2-40B4-BE49-F238E27FC236}">
                    <a16:creationId xmlns:a16="http://schemas.microsoft.com/office/drawing/2014/main" id="{3C4F2186-63AA-73B3-504A-C8D02712DDAC}"/>
                  </a:ext>
                </a:extLst>
              </p:cNvPr>
              <p:cNvSpPr/>
              <p:nvPr/>
            </p:nvSpPr>
            <p:spPr>
              <a:xfrm>
                <a:off x="4162502" y="2242772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9" name="Ellipse 172">
                <a:extLst>
                  <a:ext uri="{FF2B5EF4-FFF2-40B4-BE49-F238E27FC236}">
                    <a16:creationId xmlns:a16="http://schemas.microsoft.com/office/drawing/2014/main" id="{468C4003-48A1-C601-8910-D52FC326B8E3}"/>
                  </a:ext>
                </a:extLst>
              </p:cNvPr>
              <p:cNvSpPr/>
              <p:nvPr/>
            </p:nvSpPr>
            <p:spPr>
              <a:xfrm>
                <a:off x="4397467" y="2198309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0" name="Ellipse 172">
                <a:extLst>
                  <a:ext uri="{FF2B5EF4-FFF2-40B4-BE49-F238E27FC236}">
                    <a16:creationId xmlns:a16="http://schemas.microsoft.com/office/drawing/2014/main" id="{0A7C224C-B6B5-2228-F534-3303B0E69811}"/>
                  </a:ext>
                </a:extLst>
              </p:cNvPr>
              <p:cNvSpPr/>
              <p:nvPr/>
            </p:nvSpPr>
            <p:spPr>
              <a:xfrm>
                <a:off x="4591444" y="2099454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1" name="Ellipse 172">
                <a:extLst>
                  <a:ext uri="{FF2B5EF4-FFF2-40B4-BE49-F238E27FC236}">
                    <a16:creationId xmlns:a16="http://schemas.microsoft.com/office/drawing/2014/main" id="{DB1B390E-7F5C-2DC9-D068-78E417FF0ED6}"/>
                  </a:ext>
                </a:extLst>
              </p:cNvPr>
              <p:cNvSpPr/>
              <p:nvPr/>
            </p:nvSpPr>
            <p:spPr>
              <a:xfrm>
                <a:off x="4791451" y="241242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2" name="Ellipse 172">
                <a:extLst>
                  <a:ext uri="{FF2B5EF4-FFF2-40B4-BE49-F238E27FC236}">
                    <a16:creationId xmlns:a16="http://schemas.microsoft.com/office/drawing/2014/main" id="{B1C68468-57F1-7AE2-21D6-132B4647FA9F}"/>
                  </a:ext>
                </a:extLst>
              </p:cNvPr>
              <p:cNvSpPr/>
              <p:nvPr/>
            </p:nvSpPr>
            <p:spPr>
              <a:xfrm>
                <a:off x="4981522" y="171477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3" name="Ellipse 172">
                <a:extLst>
                  <a:ext uri="{FF2B5EF4-FFF2-40B4-BE49-F238E27FC236}">
                    <a16:creationId xmlns:a16="http://schemas.microsoft.com/office/drawing/2014/main" id="{23238366-4EC0-3385-7ECD-16C2784E8B09}"/>
                  </a:ext>
                </a:extLst>
              </p:cNvPr>
              <p:cNvSpPr/>
              <p:nvPr/>
            </p:nvSpPr>
            <p:spPr>
              <a:xfrm>
                <a:off x="5185120" y="1378067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4" name="Ellipse 172">
                <a:extLst>
                  <a:ext uri="{FF2B5EF4-FFF2-40B4-BE49-F238E27FC236}">
                    <a16:creationId xmlns:a16="http://schemas.microsoft.com/office/drawing/2014/main" id="{A4CBB4E5-323F-27FB-99F5-66C8944DBA59}"/>
                  </a:ext>
                </a:extLst>
              </p:cNvPr>
              <p:cNvSpPr/>
              <p:nvPr/>
            </p:nvSpPr>
            <p:spPr>
              <a:xfrm>
                <a:off x="5303582" y="244644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5" name="Ellipse 172">
                <a:extLst>
                  <a:ext uri="{FF2B5EF4-FFF2-40B4-BE49-F238E27FC236}">
                    <a16:creationId xmlns:a16="http://schemas.microsoft.com/office/drawing/2014/main" id="{87F2E3C3-1F8E-57F8-B3FD-F7CF465A42A3}"/>
                  </a:ext>
                </a:extLst>
              </p:cNvPr>
              <p:cNvSpPr/>
              <p:nvPr/>
            </p:nvSpPr>
            <p:spPr>
              <a:xfrm>
                <a:off x="5475860" y="2141651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6" name="Ellipse 172">
                <a:extLst>
                  <a:ext uri="{FF2B5EF4-FFF2-40B4-BE49-F238E27FC236}">
                    <a16:creationId xmlns:a16="http://schemas.microsoft.com/office/drawing/2014/main" id="{99182552-CE68-885E-3846-1C37EDBBB69A}"/>
                  </a:ext>
                </a:extLst>
              </p:cNvPr>
              <p:cNvSpPr/>
              <p:nvPr/>
            </p:nvSpPr>
            <p:spPr>
              <a:xfrm>
                <a:off x="5658077" y="2294051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7" name="Ellipse 172">
                <a:extLst>
                  <a:ext uri="{FF2B5EF4-FFF2-40B4-BE49-F238E27FC236}">
                    <a16:creationId xmlns:a16="http://schemas.microsoft.com/office/drawing/2014/main" id="{7E470F31-EDD1-0180-9105-846D0DDF839C}"/>
                  </a:ext>
                </a:extLst>
              </p:cNvPr>
              <p:cNvSpPr/>
              <p:nvPr/>
            </p:nvSpPr>
            <p:spPr>
              <a:xfrm>
                <a:off x="5830355" y="2138342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8" name="Ellipse 172">
                <a:extLst>
                  <a:ext uri="{FF2B5EF4-FFF2-40B4-BE49-F238E27FC236}">
                    <a16:creationId xmlns:a16="http://schemas.microsoft.com/office/drawing/2014/main" id="{D7630538-FCF2-646E-C427-986F7177228B}"/>
                  </a:ext>
                </a:extLst>
              </p:cNvPr>
              <p:cNvSpPr/>
              <p:nvPr/>
            </p:nvSpPr>
            <p:spPr>
              <a:xfrm>
                <a:off x="6022511" y="223110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9" name="Ellipse 172">
                <a:extLst>
                  <a:ext uri="{FF2B5EF4-FFF2-40B4-BE49-F238E27FC236}">
                    <a16:creationId xmlns:a16="http://schemas.microsoft.com/office/drawing/2014/main" id="{5E2F35E9-5A82-6B10-C0FD-168150DF8669}"/>
                  </a:ext>
                </a:extLst>
              </p:cNvPr>
              <p:cNvSpPr/>
              <p:nvPr/>
            </p:nvSpPr>
            <p:spPr>
              <a:xfrm>
                <a:off x="6194789" y="216484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10" name="Ellipse 172">
                <a:extLst>
                  <a:ext uri="{FF2B5EF4-FFF2-40B4-BE49-F238E27FC236}">
                    <a16:creationId xmlns:a16="http://schemas.microsoft.com/office/drawing/2014/main" id="{8748B170-FFCB-1479-E53A-844ED9806EC5}"/>
                  </a:ext>
                </a:extLst>
              </p:cNvPr>
              <p:cNvSpPr/>
              <p:nvPr/>
            </p:nvSpPr>
            <p:spPr>
              <a:xfrm>
                <a:off x="6386945" y="2237736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11" name="Ellipse 172">
                <a:extLst>
                  <a:ext uri="{FF2B5EF4-FFF2-40B4-BE49-F238E27FC236}">
                    <a16:creationId xmlns:a16="http://schemas.microsoft.com/office/drawing/2014/main" id="{285EEAEE-FC7D-B8A8-D42C-7FD1497CE423}"/>
                  </a:ext>
                </a:extLst>
              </p:cNvPr>
              <p:cNvSpPr/>
              <p:nvPr/>
            </p:nvSpPr>
            <p:spPr>
              <a:xfrm>
                <a:off x="6579101" y="216153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12" name="Ellipse 172">
                <a:extLst>
                  <a:ext uri="{FF2B5EF4-FFF2-40B4-BE49-F238E27FC236}">
                    <a16:creationId xmlns:a16="http://schemas.microsoft.com/office/drawing/2014/main" id="{5A8DA6A9-2AC8-FB95-BB0B-4823B9A2E961}"/>
                  </a:ext>
                </a:extLst>
              </p:cNvPr>
              <p:cNvSpPr/>
              <p:nvPr/>
            </p:nvSpPr>
            <p:spPr>
              <a:xfrm>
                <a:off x="6781196" y="2254304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865E7610-C0F5-F609-5BFE-0F654D7C8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6012" r="3005" b="3803"/>
            <a:stretch/>
          </p:blipFill>
          <p:spPr>
            <a:xfrm>
              <a:off x="10845000" y="2943017"/>
              <a:ext cx="706810" cy="914696"/>
            </a:xfrm>
            <a:prstGeom prst="rect">
              <a:avLst/>
            </a:prstGeom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1A3A2CE2-03E4-8C79-4601-FFC39F47B852}"/>
                </a:ext>
              </a:extLst>
            </p:cNvPr>
            <p:cNvSpPr txBox="1"/>
            <p:nvPr/>
          </p:nvSpPr>
          <p:spPr>
            <a:xfrm>
              <a:off x="6309761" y="3042783"/>
              <a:ext cx="12945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b="1" dirty="0"/>
                <a:t>Raw data </a:t>
              </a:r>
              <a:endParaRPr lang="en-GB" b="1" dirty="0"/>
            </a:p>
          </p:txBody>
        </p:sp>
      </p:grpSp>
      <p:pic>
        <p:nvPicPr>
          <p:cNvPr id="217" name="Picture 216">
            <a:extLst>
              <a:ext uri="{FF2B5EF4-FFF2-40B4-BE49-F238E27FC236}">
                <a16:creationId xmlns:a16="http://schemas.microsoft.com/office/drawing/2014/main" id="{748CF874-2EAF-8865-8C3A-458B8941D8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218" name="Picture 4" descr="Géosciences et environnement UNIL">
            <a:extLst>
              <a:ext uri="{FF2B5EF4-FFF2-40B4-BE49-F238E27FC236}">
                <a16:creationId xmlns:a16="http://schemas.microsoft.com/office/drawing/2014/main" id="{C5244F84-C589-6960-EF06-AED991C1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1A3BA4E-270C-1363-2A2C-AC942B040387}"/>
                  </a:ext>
                </a:extLst>
              </p:cNvPr>
              <p:cNvSpPr txBox="1"/>
              <p:nvPr/>
            </p:nvSpPr>
            <p:spPr>
              <a:xfrm>
                <a:off x="1152766" y="4857696"/>
                <a:ext cx="2743200" cy="711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fr-CH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trlP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CH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fr-CH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1A3BA4E-270C-1363-2A2C-AC942B040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766" y="4857696"/>
                <a:ext cx="2743200" cy="7117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0" name="ZoneTexte 181">
            <a:extLst>
              <a:ext uri="{FF2B5EF4-FFF2-40B4-BE49-F238E27FC236}">
                <a16:creationId xmlns:a16="http://schemas.microsoft.com/office/drawing/2014/main" id="{C4C1CFCA-C246-7CD7-5996-526DE3D33658}"/>
              </a:ext>
            </a:extLst>
          </p:cNvPr>
          <p:cNvSpPr txBox="1"/>
          <p:nvPr/>
        </p:nvSpPr>
        <p:spPr>
          <a:xfrm>
            <a:off x="646079" y="5706888"/>
            <a:ext cx="3905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≡ ‘</a:t>
            </a:r>
            <a:r>
              <a:rPr lang="fr-CH" dirty="0" err="1"/>
              <a:t>accumulated</a:t>
            </a:r>
            <a:r>
              <a:rPr lang="fr-CH" dirty="0"/>
              <a:t> phase’ </a:t>
            </a:r>
            <a:r>
              <a:rPr lang="fr-CH" dirty="0" err="1"/>
              <a:t>induced</a:t>
            </a:r>
            <a:r>
              <a:rPr lang="fr-CH" dirty="0"/>
              <a:t> by gradient time course ([k]=mm</a:t>
            </a:r>
            <a:r>
              <a:rPr lang="fr-CH" baseline="30000" dirty="0"/>
              <a:t>-1</a:t>
            </a:r>
            <a:r>
              <a:rPr lang="fr-CH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97CB1D-FE68-907A-CB5F-F21D6622BE9F}"/>
                  </a:ext>
                </a:extLst>
              </p:cNvPr>
              <p:cNvSpPr txBox="1"/>
              <p:nvPr/>
            </p:nvSpPr>
            <p:spPr>
              <a:xfrm>
                <a:off x="6551563" y="2959258"/>
                <a:ext cx="10478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97CB1D-FE68-907A-CB5F-F21D6622B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563" y="2959258"/>
                <a:ext cx="104784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016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C7610-D93C-7AD1-79ED-7D49ECE24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>
            <a:extLst>
              <a:ext uri="{FF2B5EF4-FFF2-40B4-BE49-F238E27FC236}">
                <a16:creationId xmlns:a16="http://schemas.microsoft.com/office/drawing/2014/main" id="{C1065EAC-FA8F-CFF2-AB4B-3FF61825081C}"/>
              </a:ext>
            </a:extLst>
          </p:cNvPr>
          <p:cNvGrpSpPr/>
          <p:nvPr/>
        </p:nvGrpSpPr>
        <p:grpSpPr>
          <a:xfrm>
            <a:off x="4290261" y="6062607"/>
            <a:ext cx="2621522" cy="365586"/>
            <a:chOff x="7537204" y="5781396"/>
            <a:chExt cx="2621522" cy="365586"/>
          </a:xfrm>
        </p:grpSpPr>
        <p:pic>
          <p:nvPicPr>
            <p:cNvPr id="221" name="Picture 220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D648BC75-D8FD-EDE3-FF94-67E993508BF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4" t="-1" r="8137" b="8128"/>
            <a:stretch/>
          </p:blipFill>
          <p:spPr>
            <a:xfrm>
              <a:off x="7537204" y="5781396"/>
              <a:ext cx="763200" cy="360000"/>
            </a:xfrm>
            <a:prstGeom prst="rect">
              <a:avLst/>
            </a:prstGeom>
          </p:spPr>
        </p:pic>
        <p:pic>
          <p:nvPicPr>
            <p:cNvPr id="222" name="Picture 221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3CE25312-673C-5D79-A724-E141B7B8004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4" t="-1" r="8137" b="8128"/>
            <a:stretch/>
          </p:blipFill>
          <p:spPr>
            <a:xfrm>
              <a:off x="8282850" y="5785126"/>
              <a:ext cx="763200" cy="360000"/>
            </a:xfrm>
            <a:prstGeom prst="rect">
              <a:avLst/>
            </a:prstGeom>
          </p:spPr>
        </p:pic>
        <p:pic>
          <p:nvPicPr>
            <p:cNvPr id="223" name="Picture 222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9A391EE0-E9E3-AB27-8EB7-6DA9DDE39EA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4" t="-1" r="8137" b="8128"/>
            <a:stretch/>
          </p:blipFill>
          <p:spPr>
            <a:xfrm>
              <a:off x="9026107" y="5783679"/>
              <a:ext cx="763200" cy="360000"/>
            </a:xfrm>
            <a:prstGeom prst="rect">
              <a:avLst/>
            </a:prstGeom>
          </p:spPr>
        </p:pic>
        <p:pic>
          <p:nvPicPr>
            <p:cNvPr id="225" name="Picture 224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CD24ABAB-671B-FD3D-FC95-B02D084D5B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4" t="-1" r="47470" b="8128"/>
            <a:stretch/>
          </p:blipFill>
          <p:spPr>
            <a:xfrm>
              <a:off x="9771753" y="5786982"/>
              <a:ext cx="386973" cy="360000"/>
            </a:xfrm>
            <a:prstGeom prst="rect">
              <a:avLst/>
            </a:prstGeom>
          </p:spPr>
        </p:pic>
      </p:grpSp>
      <p:cxnSp>
        <p:nvCxnSpPr>
          <p:cNvPr id="187" name="Connecteur droit 133">
            <a:extLst>
              <a:ext uri="{FF2B5EF4-FFF2-40B4-BE49-F238E27FC236}">
                <a16:creationId xmlns:a16="http://schemas.microsoft.com/office/drawing/2014/main" id="{56AF9B4E-B70B-BF0B-618C-29D9655066D1}"/>
              </a:ext>
            </a:extLst>
          </p:cNvPr>
          <p:cNvCxnSpPr>
            <a:cxnSpLocks/>
          </p:cNvCxnSpPr>
          <p:nvPr/>
        </p:nvCxnSpPr>
        <p:spPr>
          <a:xfrm>
            <a:off x="4267364" y="6024965"/>
            <a:ext cx="26857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4C12670-8A27-501B-838F-F458F2F04F08}"/>
              </a:ext>
            </a:extLst>
          </p:cNvPr>
          <p:cNvGrpSpPr/>
          <p:nvPr/>
        </p:nvGrpSpPr>
        <p:grpSpPr>
          <a:xfrm>
            <a:off x="4270679" y="6042226"/>
            <a:ext cx="2685792" cy="438456"/>
            <a:chOff x="7514307" y="4892999"/>
            <a:chExt cx="2685792" cy="438456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3A8BFE4B-D026-D004-9313-0D3DE1440918}"/>
                </a:ext>
              </a:extLst>
            </p:cNvPr>
            <p:cNvCxnSpPr/>
            <p:nvPr/>
          </p:nvCxnSpPr>
          <p:spPr>
            <a:xfrm>
              <a:off x="7908915" y="4892999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33">
              <a:extLst>
                <a:ext uri="{FF2B5EF4-FFF2-40B4-BE49-F238E27FC236}">
                  <a16:creationId xmlns:a16="http://schemas.microsoft.com/office/drawing/2014/main" id="{DC5DAB19-8E71-3CAB-C91A-B0D3C2E2A0B8}"/>
                </a:ext>
              </a:extLst>
            </p:cNvPr>
            <p:cNvCxnSpPr>
              <a:cxnSpLocks/>
            </p:cNvCxnSpPr>
            <p:nvPr/>
          </p:nvCxnSpPr>
          <p:spPr>
            <a:xfrm>
              <a:off x="7514307" y="5316374"/>
              <a:ext cx="26857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CDF2B47-A261-9F22-B8E6-322C726B0C71}"/>
                </a:ext>
              </a:extLst>
            </p:cNvPr>
            <p:cNvCxnSpPr/>
            <p:nvPr/>
          </p:nvCxnSpPr>
          <p:spPr>
            <a:xfrm>
              <a:off x="8290515" y="4894363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868EE7A-174E-3A91-1D5A-83466839D370}"/>
                </a:ext>
              </a:extLst>
            </p:cNvPr>
            <p:cNvCxnSpPr/>
            <p:nvPr/>
          </p:nvCxnSpPr>
          <p:spPr>
            <a:xfrm>
              <a:off x="8672115" y="4893717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70B2398F-6FFA-07C0-4EBB-7557D51B01D0}"/>
                </a:ext>
              </a:extLst>
            </p:cNvPr>
            <p:cNvCxnSpPr/>
            <p:nvPr/>
          </p:nvCxnSpPr>
          <p:spPr>
            <a:xfrm>
              <a:off x="9053715" y="4897463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D280C2CF-5D2F-50B6-B248-A5EEE4BC5C95}"/>
                </a:ext>
              </a:extLst>
            </p:cNvPr>
            <p:cNvCxnSpPr/>
            <p:nvPr/>
          </p:nvCxnSpPr>
          <p:spPr>
            <a:xfrm>
              <a:off x="9399315" y="4896355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B292F95C-5F16-933E-00D2-63FFE6A9B23A}"/>
                </a:ext>
              </a:extLst>
            </p:cNvPr>
            <p:cNvCxnSpPr/>
            <p:nvPr/>
          </p:nvCxnSpPr>
          <p:spPr>
            <a:xfrm>
              <a:off x="9780915" y="4899455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73A7E613-88A6-F21F-F2C3-5B3CEBB4953F}"/>
                  </a:ext>
                </a:extLst>
              </p:cNvPr>
              <p:cNvSpPr txBox="1"/>
              <p:nvPr/>
            </p:nvSpPr>
            <p:spPr>
              <a:xfrm>
                <a:off x="3921529" y="6111771"/>
                <a:ext cx="5497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73A7E613-88A6-F21F-F2C3-5B3CEBB49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529" y="6111771"/>
                <a:ext cx="549772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9CF913C1-5805-3EA0-959C-346DF33BBA8B}"/>
                  </a:ext>
                </a:extLst>
              </p:cNvPr>
              <p:cNvSpPr txBox="1"/>
              <p:nvPr/>
            </p:nvSpPr>
            <p:spPr>
              <a:xfrm>
                <a:off x="3924844" y="5926245"/>
                <a:ext cx="5497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9CF913C1-5805-3EA0-959C-346DF33BB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44" y="5926245"/>
                <a:ext cx="549772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 descr="A graph of a function&#10;&#10;AI-generated content may be incorrect.">
            <a:extLst>
              <a:ext uri="{FF2B5EF4-FFF2-40B4-BE49-F238E27FC236}">
                <a16:creationId xmlns:a16="http://schemas.microsoft.com/office/drawing/2014/main" id="{A7872916-271F-C7A1-0A77-FDED4A10E17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-1" r="8137" b="8128"/>
          <a:stretch/>
        </p:blipFill>
        <p:spPr>
          <a:xfrm>
            <a:off x="4275456" y="5065381"/>
            <a:ext cx="2685792" cy="360000"/>
          </a:xfrm>
          <a:prstGeom prst="rect">
            <a:avLst/>
          </a:prstGeom>
        </p:spPr>
      </p:pic>
      <p:pic>
        <p:nvPicPr>
          <p:cNvPr id="89" name="Picture 8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ABC73F9-0AA9-9C5A-234A-740B1E5A21E3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t="-1" r="8142" b="8128"/>
          <a:stretch/>
        </p:blipFill>
        <p:spPr>
          <a:xfrm>
            <a:off x="4275455" y="4657183"/>
            <a:ext cx="2685792" cy="360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08BDD1-9F6C-58BC-B75B-B29FFBA5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19</a:t>
            </a:fld>
            <a:endParaRPr lang="en-GB" dirty="0"/>
          </a:p>
        </p:txBody>
      </p:sp>
      <p:sp>
        <p:nvSpPr>
          <p:cNvPr id="47" name="Ellipse 172">
            <a:extLst>
              <a:ext uri="{FF2B5EF4-FFF2-40B4-BE49-F238E27FC236}">
                <a16:creationId xmlns:a16="http://schemas.microsoft.com/office/drawing/2014/main" id="{9A05216B-0B6E-B712-2256-C7600E234929}"/>
              </a:ext>
            </a:extLst>
          </p:cNvPr>
          <p:cNvSpPr/>
          <p:nvPr/>
        </p:nvSpPr>
        <p:spPr>
          <a:xfrm rot="15503279">
            <a:off x="3038453" y="3433267"/>
            <a:ext cx="201966" cy="20196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8" name="Ellipse 172">
            <a:extLst>
              <a:ext uri="{FF2B5EF4-FFF2-40B4-BE49-F238E27FC236}">
                <a16:creationId xmlns:a16="http://schemas.microsoft.com/office/drawing/2014/main" id="{5410345E-C05E-164B-949B-100A306F01F3}"/>
              </a:ext>
            </a:extLst>
          </p:cNvPr>
          <p:cNvSpPr/>
          <p:nvPr/>
        </p:nvSpPr>
        <p:spPr>
          <a:xfrm rot="15503279">
            <a:off x="3041553" y="3854570"/>
            <a:ext cx="201966" cy="20196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9" name="Ellipse 172">
            <a:extLst>
              <a:ext uri="{FF2B5EF4-FFF2-40B4-BE49-F238E27FC236}">
                <a16:creationId xmlns:a16="http://schemas.microsoft.com/office/drawing/2014/main" id="{808F009D-9A28-006C-4052-6ECDC04E9371}"/>
              </a:ext>
            </a:extLst>
          </p:cNvPr>
          <p:cNvSpPr/>
          <p:nvPr/>
        </p:nvSpPr>
        <p:spPr>
          <a:xfrm rot="15503279">
            <a:off x="3035358" y="4285156"/>
            <a:ext cx="201966" cy="20196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09" name="Connecteur droit 116">
            <a:extLst>
              <a:ext uri="{FF2B5EF4-FFF2-40B4-BE49-F238E27FC236}">
                <a16:creationId xmlns:a16="http://schemas.microsoft.com/office/drawing/2014/main" id="{9F933FF6-C435-7E22-70BE-C5D78494BA63}"/>
              </a:ext>
            </a:extLst>
          </p:cNvPr>
          <p:cNvCxnSpPr>
            <a:cxnSpLocks/>
          </p:cNvCxnSpPr>
          <p:nvPr/>
        </p:nvCxnSpPr>
        <p:spPr>
          <a:xfrm>
            <a:off x="3122413" y="5551966"/>
            <a:ext cx="0" cy="37427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2">
            <a:extLst>
              <a:ext uri="{FF2B5EF4-FFF2-40B4-BE49-F238E27FC236}">
                <a16:creationId xmlns:a16="http://schemas.microsoft.com/office/drawing/2014/main" id="{DBDB821D-11E8-5684-AAA6-2010A5A5282C}"/>
              </a:ext>
            </a:extLst>
          </p:cNvPr>
          <p:cNvSpPr txBox="1"/>
          <p:nvPr/>
        </p:nvSpPr>
        <p:spPr>
          <a:xfrm>
            <a:off x="3483815" y="4400097"/>
            <a:ext cx="449822" cy="72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dirty="0"/>
              <a:t>=</a:t>
            </a:r>
          </a:p>
        </p:txBody>
      </p:sp>
      <p:sp>
        <p:nvSpPr>
          <p:cNvPr id="111" name="ZoneTexte 180">
            <a:extLst>
              <a:ext uri="{FF2B5EF4-FFF2-40B4-BE49-F238E27FC236}">
                <a16:creationId xmlns:a16="http://schemas.microsoft.com/office/drawing/2014/main" id="{5E5C625B-83F5-F0FB-5184-C125A0FCEA3C}"/>
              </a:ext>
            </a:extLst>
          </p:cNvPr>
          <p:cNvSpPr txBox="1"/>
          <p:nvPr/>
        </p:nvSpPr>
        <p:spPr>
          <a:xfrm>
            <a:off x="5206751" y="2879871"/>
            <a:ext cx="7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FT</a:t>
            </a:r>
          </a:p>
        </p:txBody>
      </p:sp>
      <p:sp>
        <p:nvSpPr>
          <p:cNvPr id="112" name="Ellipse 172">
            <a:extLst>
              <a:ext uri="{FF2B5EF4-FFF2-40B4-BE49-F238E27FC236}">
                <a16:creationId xmlns:a16="http://schemas.microsoft.com/office/drawing/2014/main" id="{66BE6502-E5CC-ED49-7AED-3B56B7F60F75}"/>
              </a:ext>
            </a:extLst>
          </p:cNvPr>
          <p:cNvSpPr/>
          <p:nvPr/>
        </p:nvSpPr>
        <p:spPr>
          <a:xfrm rot="15503279">
            <a:off x="3038458" y="6170144"/>
            <a:ext cx="201966" cy="201966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13" name="Connecteur droit 135">
            <a:extLst>
              <a:ext uri="{FF2B5EF4-FFF2-40B4-BE49-F238E27FC236}">
                <a16:creationId xmlns:a16="http://schemas.microsoft.com/office/drawing/2014/main" id="{28703E8E-F912-ADA3-0561-7A8F29F8877E}"/>
              </a:ext>
            </a:extLst>
          </p:cNvPr>
          <p:cNvCxnSpPr/>
          <p:nvPr/>
        </p:nvCxnSpPr>
        <p:spPr>
          <a:xfrm rot="16200000">
            <a:off x="3150596" y="3934396"/>
            <a:ext cx="0" cy="4517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37">
            <a:extLst>
              <a:ext uri="{FF2B5EF4-FFF2-40B4-BE49-F238E27FC236}">
                <a16:creationId xmlns:a16="http://schemas.microsoft.com/office/drawing/2014/main" id="{E6D86ABA-D3F1-080B-402A-89701751A9B6}"/>
              </a:ext>
            </a:extLst>
          </p:cNvPr>
          <p:cNvCxnSpPr/>
          <p:nvPr/>
        </p:nvCxnSpPr>
        <p:spPr>
          <a:xfrm rot="16200000">
            <a:off x="3150596" y="3500035"/>
            <a:ext cx="0" cy="4517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33">
            <a:extLst>
              <a:ext uri="{FF2B5EF4-FFF2-40B4-BE49-F238E27FC236}">
                <a16:creationId xmlns:a16="http://schemas.microsoft.com/office/drawing/2014/main" id="{542BC095-4A68-CC80-F408-96DF845F9572}"/>
              </a:ext>
            </a:extLst>
          </p:cNvPr>
          <p:cNvCxnSpPr>
            <a:cxnSpLocks/>
          </p:cNvCxnSpPr>
          <p:nvPr/>
        </p:nvCxnSpPr>
        <p:spPr>
          <a:xfrm rot="16200000">
            <a:off x="3141072" y="4385463"/>
            <a:ext cx="0" cy="4517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72">
            <a:extLst>
              <a:ext uri="{FF2B5EF4-FFF2-40B4-BE49-F238E27FC236}">
                <a16:creationId xmlns:a16="http://schemas.microsoft.com/office/drawing/2014/main" id="{619B1908-ACDD-5422-390E-0AFC9EC1D265}"/>
              </a:ext>
            </a:extLst>
          </p:cNvPr>
          <p:cNvSpPr/>
          <p:nvPr/>
        </p:nvSpPr>
        <p:spPr>
          <a:xfrm rot="15503279">
            <a:off x="3038458" y="4717435"/>
            <a:ext cx="201966" cy="20196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DD79E94-CBBE-62DB-4E14-5C234CB9F62C}"/>
              </a:ext>
            </a:extLst>
          </p:cNvPr>
          <p:cNvSpPr/>
          <p:nvPr/>
        </p:nvSpPr>
        <p:spPr>
          <a:xfrm>
            <a:off x="2901718" y="3285527"/>
            <a:ext cx="474769" cy="318869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0" name="Connecteur droit 133">
            <a:extLst>
              <a:ext uri="{FF2B5EF4-FFF2-40B4-BE49-F238E27FC236}">
                <a16:creationId xmlns:a16="http://schemas.microsoft.com/office/drawing/2014/main" id="{B5854A6A-9852-8985-70A6-C6841B3EE093}"/>
              </a:ext>
            </a:extLst>
          </p:cNvPr>
          <p:cNvCxnSpPr>
            <a:cxnSpLocks/>
          </p:cNvCxnSpPr>
          <p:nvPr/>
        </p:nvCxnSpPr>
        <p:spPr>
          <a:xfrm>
            <a:off x="2901717" y="5017177"/>
            <a:ext cx="468576" cy="35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33">
            <a:extLst>
              <a:ext uri="{FF2B5EF4-FFF2-40B4-BE49-F238E27FC236}">
                <a16:creationId xmlns:a16="http://schemas.microsoft.com/office/drawing/2014/main" id="{0CF0042B-CA53-4CE6-5000-8A30455A23BC}"/>
              </a:ext>
            </a:extLst>
          </p:cNvPr>
          <p:cNvCxnSpPr/>
          <p:nvPr/>
        </p:nvCxnSpPr>
        <p:spPr>
          <a:xfrm rot="16200000">
            <a:off x="3147501" y="5810194"/>
            <a:ext cx="0" cy="4517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16">
            <a:extLst>
              <a:ext uri="{FF2B5EF4-FFF2-40B4-BE49-F238E27FC236}">
                <a16:creationId xmlns:a16="http://schemas.microsoft.com/office/drawing/2014/main" id="{EE483391-5455-FEAD-B1CA-1F5346A885D9}"/>
              </a:ext>
            </a:extLst>
          </p:cNvPr>
          <p:cNvCxnSpPr>
            <a:cxnSpLocks/>
          </p:cNvCxnSpPr>
          <p:nvPr/>
        </p:nvCxnSpPr>
        <p:spPr>
          <a:xfrm>
            <a:off x="5574789" y="3362347"/>
            <a:ext cx="0" cy="114303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840F901-509B-8A78-677A-1357E6D5FA37}"/>
              </a:ext>
            </a:extLst>
          </p:cNvPr>
          <p:cNvSpPr/>
          <p:nvPr/>
        </p:nvSpPr>
        <p:spPr>
          <a:xfrm>
            <a:off x="4274924" y="3299963"/>
            <a:ext cx="2664485" cy="316338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B7AB6C8-2089-AD67-69DA-22EA325AC128}"/>
              </a:ext>
            </a:extLst>
          </p:cNvPr>
          <p:cNvCxnSpPr/>
          <p:nvPr/>
        </p:nvCxnSpPr>
        <p:spPr>
          <a:xfrm>
            <a:off x="4658657" y="4604367"/>
            <a:ext cx="0" cy="4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3">
            <a:extLst>
              <a:ext uri="{FF2B5EF4-FFF2-40B4-BE49-F238E27FC236}">
                <a16:creationId xmlns:a16="http://schemas.microsoft.com/office/drawing/2014/main" id="{9C5A97B4-78A5-6E4C-A9BA-516498BD5339}"/>
              </a:ext>
            </a:extLst>
          </p:cNvPr>
          <p:cNvCxnSpPr>
            <a:cxnSpLocks/>
          </p:cNvCxnSpPr>
          <p:nvPr/>
        </p:nvCxnSpPr>
        <p:spPr>
          <a:xfrm>
            <a:off x="4260950" y="4615738"/>
            <a:ext cx="26857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CCFED0D5-90D3-84EC-8E51-4E9477690EF0}"/>
              </a:ext>
            </a:extLst>
          </p:cNvPr>
          <p:cNvCxnSpPr>
            <a:cxnSpLocks/>
          </p:cNvCxnSpPr>
          <p:nvPr/>
        </p:nvCxnSpPr>
        <p:spPr>
          <a:xfrm>
            <a:off x="4264049" y="5027742"/>
            <a:ext cx="26857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9D3EA06-851B-2745-C304-AFD6C69DC4DA}"/>
              </a:ext>
            </a:extLst>
          </p:cNvPr>
          <p:cNvCxnSpPr/>
          <p:nvPr/>
        </p:nvCxnSpPr>
        <p:spPr>
          <a:xfrm>
            <a:off x="5040257" y="4605731"/>
            <a:ext cx="0" cy="4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F3DB234-C6E2-975F-9553-8709B1250DF9}"/>
              </a:ext>
            </a:extLst>
          </p:cNvPr>
          <p:cNvCxnSpPr/>
          <p:nvPr/>
        </p:nvCxnSpPr>
        <p:spPr>
          <a:xfrm>
            <a:off x="5421857" y="4605085"/>
            <a:ext cx="0" cy="4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22E4854-5001-9FE8-31BC-8BB33ED9D33A}"/>
              </a:ext>
            </a:extLst>
          </p:cNvPr>
          <p:cNvCxnSpPr/>
          <p:nvPr/>
        </p:nvCxnSpPr>
        <p:spPr>
          <a:xfrm>
            <a:off x="5803457" y="4608831"/>
            <a:ext cx="0" cy="4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434C8315-3161-DFB6-F689-7E78AAAD0520}"/>
              </a:ext>
            </a:extLst>
          </p:cNvPr>
          <p:cNvCxnSpPr/>
          <p:nvPr/>
        </p:nvCxnSpPr>
        <p:spPr>
          <a:xfrm>
            <a:off x="6149057" y="4607723"/>
            <a:ext cx="0" cy="4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C2999D7C-6027-1190-CBF3-E2B4D704872A}"/>
              </a:ext>
            </a:extLst>
          </p:cNvPr>
          <p:cNvCxnSpPr/>
          <p:nvPr/>
        </p:nvCxnSpPr>
        <p:spPr>
          <a:xfrm>
            <a:off x="6530657" y="4610823"/>
            <a:ext cx="0" cy="43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4E2D7DB-78EE-48C7-0707-60C31F985205}"/>
                  </a:ext>
                </a:extLst>
              </p:cNvPr>
              <p:cNvSpPr txBox="1"/>
              <p:nvPr/>
            </p:nvSpPr>
            <p:spPr>
              <a:xfrm>
                <a:off x="2713818" y="2792294"/>
                <a:ext cx="8611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1" i="1" smtClean="0"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fr-CH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4E2D7DB-78EE-48C7-0707-60C31F985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818" y="2792294"/>
                <a:ext cx="86116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9E4140-2A30-93F7-EA42-4A1F80437DED}"/>
                  </a:ext>
                </a:extLst>
              </p:cNvPr>
              <p:cNvSpPr txBox="1"/>
              <p:nvPr/>
            </p:nvSpPr>
            <p:spPr>
              <a:xfrm>
                <a:off x="6952544" y="4604459"/>
                <a:ext cx="159306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fr-CH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9E4140-2A30-93F7-EA42-4A1F80437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544" y="4604459"/>
                <a:ext cx="1593064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6C3C415-2254-1EF3-6D5D-9333A4B1D9B3}"/>
                  </a:ext>
                </a:extLst>
              </p:cNvPr>
              <p:cNvSpPr txBox="1"/>
              <p:nvPr/>
            </p:nvSpPr>
            <p:spPr>
              <a:xfrm>
                <a:off x="3914899" y="4673912"/>
                <a:ext cx="5497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6C3C415-2254-1EF3-6D5D-9333A4B1D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899" y="4673912"/>
                <a:ext cx="549772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8607411B-88F9-5563-68B4-AB02F0AED0B5}"/>
                  </a:ext>
                </a:extLst>
              </p:cNvPr>
              <p:cNvSpPr txBox="1"/>
              <p:nvPr/>
            </p:nvSpPr>
            <p:spPr>
              <a:xfrm>
                <a:off x="3918214" y="4488386"/>
                <a:ext cx="5497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8607411B-88F9-5563-68B4-AB02F0AED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214" y="4488386"/>
                <a:ext cx="549772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Ellipse 172">
            <a:extLst>
              <a:ext uri="{FF2B5EF4-FFF2-40B4-BE49-F238E27FC236}">
                <a16:creationId xmlns:a16="http://schemas.microsoft.com/office/drawing/2014/main" id="{E381D050-AE30-FB9F-6969-FB9EE7E229EC}"/>
              </a:ext>
            </a:extLst>
          </p:cNvPr>
          <p:cNvSpPr/>
          <p:nvPr/>
        </p:nvSpPr>
        <p:spPr>
          <a:xfrm rot="15503279">
            <a:off x="3025152" y="5122897"/>
            <a:ext cx="201966" cy="201966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55" name="Connecteur droit 133">
            <a:extLst>
              <a:ext uri="{FF2B5EF4-FFF2-40B4-BE49-F238E27FC236}">
                <a16:creationId xmlns:a16="http://schemas.microsoft.com/office/drawing/2014/main" id="{35F8BC00-AAE3-C262-051B-68DABDCD9403}"/>
              </a:ext>
            </a:extLst>
          </p:cNvPr>
          <p:cNvCxnSpPr>
            <a:cxnSpLocks/>
          </p:cNvCxnSpPr>
          <p:nvPr/>
        </p:nvCxnSpPr>
        <p:spPr>
          <a:xfrm flipV="1">
            <a:off x="2892005" y="5430192"/>
            <a:ext cx="481388" cy="1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55D62B86-2486-175B-F615-E3E21C3F718A}"/>
              </a:ext>
            </a:extLst>
          </p:cNvPr>
          <p:cNvGrpSpPr/>
          <p:nvPr/>
        </p:nvGrpSpPr>
        <p:grpSpPr>
          <a:xfrm>
            <a:off x="1113985" y="91334"/>
            <a:ext cx="4378203" cy="2683702"/>
            <a:chOff x="288627" y="2832734"/>
            <a:chExt cx="4378203" cy="268370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8004009-1CB0-2572-B9B5-41A8FCFC1249}"/>
                </a:ext>
              </a:extLst>
            </p:cNvPr>
            <p:cNvGrpSpPr/>
            <p:nvPr/>
          </p:nvGrpSpPr>
          <p:grpSpPr>
            <a:xfrm>
              <a:off x="288627" y="3138447"/>
              <a:ext cx="4378203" cy="1923465"/>
              <a:chOff x="665937" y="1290260"/>
              <a:chExt cx="4378203" cy="192346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BDDB8B9-1F51-9494-6AED-F2EE81AAB2BF}"/>
                  </a:ext>
                </a:extLst>
              </p:cNvPr>
              <p:cNvGrpSpPr/>
              <p:nvPr/>
            </p:nvGrpSpPr>
            <p:grpSpPr>
              <a:xfrm>
                <a:off x="792469" y="1477535"/>
                <a:ext cx="4045691" cy="966252"/>
                <a:chOff x="-62544" y="837474"/>
                <a:chExt cx="7536593" cy="1800000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DDA0E2F0-2A26-4766-B41D-3536508BF3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36527" y="837474"/>
                  <a:ext cx="3429648" cy="1800000"/>
                </a:xfrm>
                <a:prstGeom prst="rect">
                  <a:avLst/>
                </a:prstGeom>
              </p:spPr>
            </p:pic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7E7CD3EB-BBE1-2F57-6E8E-6177A2F5F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3337" y="2286247"/>
                  <a:ext cx="64207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8CA631D-D9E7-ADBB-820E-EB49D212A3EE}"/>
                    </a:ext>
                  </a:extLst>
                </p:cNvPr>
                <p:cNvSpPr txBox="1"/>
                <p:nvPr/>
              </p:nvSpPr>
              <p:spPr>
                <a:xfrm>
                  <a:off x="-62544" y="1919523"/>
                  <a:ext cx="1558741" cy="573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sz="1400" dirty="0"/>
                    <a:t>RF</a:t>
                  </a:r>
                  <a:endParaRPr lang="en-GB" sz="1400" dirty="0"/>
                </a:p>
              </p:txBody>
            </p:sp>
            <p:sp>
              <p:nvSpPr>
                <p:cNvPr id="6" name="Ellipse 172">
                  <a:extLst>
                    <a:ext uri="{FF2B5EF4-FFF2-40B4-BE49-F238E27FC236}">
                      <a16:creationId xmlns:a16="http://schemas.microsoft.com/office/drawing/2014/main" id="{FD54B592-537C-ED55-E5D5-AC658F2D057D}"/>
                    </a:ext>
                  </a:extLst>
                </p:cNvPr>
                <p:cNvSpPr/>
                <p:nvPr/>
              </p:nvSpPr>
              <p:spPr>
                <a:xfrm>
                  <a:off x="3501290" y="2214519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7" name="Ellipse 172">
                  <a:extLst>
                    <a:ext uri="{FF2B5EF4-FFF2-40B4-BE49-F238E27FC236}">
                      <a16:creationId xmlns:a16="http://schemas.microsoft.com/office/drawing/2014/main" id="{B1C01B11-7C37-8FAF-E8C4-81D3F6789210}"/>
                    </a:ext>
                  </a:extLst>
                </p:cNvPr>
                <p:cNvSpPr/>
                <p:nvPr/>
              </p:nvSpPr>
              <p:spPr>
                <a:xfrm>
                  <a:off x="3753080" y="2257590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8" name="Ellipse 172">
                  <a:extLst>
                    <a:ext uri="{FF2B5EF4-FFF2-40B4-BE49-F238E27FC236}">
                      <a16:creationId xmlns:a16="http://schemas.microsoft.com/office/drawing/2014/main" id="{5F6E071C-9E01-FDB8-C3DE-6F2B0072426A}"/>
                    </a:ext>
                  </a:extLst>
                </p:cNvPr>
                <p:cNvSpPr/>
                <p:nvPr/>
              </p:nvSpPr>
              <p:spPr>
                <a:xfrm>
                  <a:off x="3945236" y="2161515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9" name="Ellipse 172">
                  <a:extLst>
                    <a:ext uri="{FF2B5EF4-FFF2-40B4-BE49-F238E27FC236}">
                      <a16:creationId xmlns:a16="http://schemas.microsoft.com/office/drawing/2014/main" id="{6330427B-F8C0-E0CB-BE02-532FD3BD2BAA}"/>
                    </a:ext>
                  </a:extLst>
                </p:cNvPr>
                <p:cNvSpPr/>
                <p:nvPr/>
              </p:nvSpPr>
              <p:spPr>
                <a:xfrm>
                  <a:off x="4137392" y="2274159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1" name="Ellipse 172">
                  <a:extLst>
                    <a:ext uri="{FF2B5EF4-FFF2-40B4-BE49-F238E27FC236}">
                      <a16:creationId xmlns:a16="http://schemas.microsoft.com/office/drawing/2014/main" id="{43F52009-1A23-87A3-2074-AE1A212352B0}"/>
                    </a:ext>
                  </a:extLst>
                </p:cNvPr>
                <p:cNvSpPr/>
                <p:nvPr/>
              </p:nvSpPr>
              <p:spPr>
                <a:xfrm>
                  <a:off x="4319609" y="2158205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2" name="Ellipse 172">
                  <a:extLst>
                    <a:ext uri="{FF2B5EF4-FFF2-40B4-BE49-F238E27FC236}">
                      <a16:creationId xmlns:a16="http://schemas.microsoft.com/office/drawing/2014/main" id="{D66F2142-9DAD-93D4-4014-94AC54352227}"/>
                    </a:ext>
                  </a:extLst>
                </p:cNvPr>
                <p:cNvSpPr/>
                <p:nvPr/>
              </p:nvSpPr>
              <p:spPr>
                <a:xfrm>
                  <a:off x="4501826" y="2270849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3" name="Ellipse 172">
                  <a:extLst>
                    <a:ext uri="{FF2B5EF4-FFF2-40B4-BE49-F238E27FC236}">
                      <a16:creationId xmlns:a16="http://schemas.microsoft.com/office/drawing/2014/main" id="{27970942-7F69-38D6-6CA2-827CC8A05C4B}"/>
                    </a:ext>
                  </a:extLst>
                </p:cNvPr>
                <p:cNvSpPr/>
                <p:nvPr/>
              </p:nvSpPr>
              <p:spPr>
                <a:xfrm>
                  <a:off x="4654226" y="2055504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4" name="Ellipse 172">
                  <a:extLst>
                    <a:ext uri="{FF2B5EF4-FFF2-40B4-BE49-F238E27FC236}">
                      <a16:creationId xmlns:a16="http://schemas.microsoft.com/office/drawing/2014/main" id="{6E1769B9-F770-8A52-7EE0-1510735C5F92}"/>
                    </a:ext>
                  </a:extLst>
                </p:cNvPr>
                <p:cNvSpPr/>
                <p:nvPr/>
              </p:nvSpPr>
              <p:spPr>
                <a:xfrm>
                  <a:off x="4816565" y="2456379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5" name="Ellipse 172">
                  <a:extLst>
                    <a:ext uri="{FF2B5EF4-FFF2-40B4-BE49-F238E27FC236}">
                      <a16:creationId xmlns:a16="http://schemas.microsoft.com/office/drawing/2014/main" id="{FF27DD09-1617-4397-A936-BAAE8EC8595E}"/>
                    </a:ext>
                  </a:extLst>
                </p:cNvPr>
                <p:cNvSpPr/>
                <p:nvPr/>
              </p:nvSpPr>
              <p:spPr>
                <a:xfrm>
                  <a:off x="4968965" y="1783841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6" name="Ellipse 172">
                  <a:extLst>
                    <a:ext uri="{FF2B5EF4-FFF2-40B4-BE49-F238E27FC236}">
                      <a16:creationId xmlns:a16="http://schemas.microsoft.com/office/drawing/2014/main" id="{D9B87B0B-023D-1699-1DD1-FF5DFD83A76D}"/>
                    </a:ext>
                  </a:extLst>
                </p:cNvPr>
                <p:cNvSpPr/>
                <p:nvPr/>
              </p:nvSpPr>
              <p:spPr>
                <a:xfrm>
                  <a:off x="5114151" y="893595"/>
                  <a:ext cx="163497" cy="163496"/>
                </a:xfrm>
                <a:prstGeom prst="ellipse">
                  <a:avLst/>
                </a:prstGeom>
                <a:solidFill>
                  <a:srgbClr val="FF0000">
                    <a:alpha val="5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7" name="Ellipse 172">
                  <a:extLst>
                    <a:ext uri="{FF2B5EF4-FFF2-40B4-BE49-F238E27FC236}">
                      <a16:creationId xmlns:a16="http://schemas.microsoft.com/office/drawing/2014/main" id="{427B6BE4-7B6F-C32D-3129-F05057C40BB1}"/>
                    </a:ext>
                  </a:extLst>
                </p:cNvPr>
                <p:cNvSpPr/>
                <p:nvPr/>
              </p:nvSpPr>
              <p:spPr>
                <a:xfrm>
                  <a:off x="5303582" y="2446445"/>
                  <a:ext cx="163497" cy="163497"/>
                </a:xfrm>
                <a:prstGeom prst="ellipse">
                  <a:avLst/>
                </a:prstGeom>
                <a:solidFill>
                  <a:srgbClr val="7030A0">
                    <a:alpha val="50000"/>
                  </a:srgb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8" name="Ellipse 172">
                  <a:extLst>
                    <a:ext uri="{FF2B5EF4-FFF2-40B4-BE49-F238E27FC236}">
                      <a16:creationId xmlns:a16="http://schemas.microsoft.com/office/drawing/2014/main" id="{066E9CBF-D0C7-5098-CB4C-8931C5EEAE89}"/>
                    </a:ext>
                  </a:extLst>
                </p:cNvPr>
                <p:cNvSpPr/>
                <p:nvPr/>
              </p:nvSpPr>
              <p:spPr>
                <a:xfrm>
                  <a:off x="5475860" y="2141651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9" name="Ellipse 172">
                  <a:extLst>
                    <a:ext uri="{FF2B5EF4-FFF2-40B4-BE49-F238E27FC236}">
                      <a16:creationId xmlns:a16="http://schemas.microsoft.com/office/drawing/2014/main" id="{F78F160E-F734-FA6F-170A-57AAB62F9BD6}"/>
                    </a:ext>
                  </a:extLst>
                </p:cNvPr>
                <p:cNvSpPr/>
                <p:nvPr/>
              </p:nvSpPr>
              <p:spPr>
                <a:xfrm>
                  <a:off x="5658077" y="2294051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0" name="Ellipse 172">
                  <a:extLst>
                    <a:ext uri="{FF2B5EF4-FFF2-40B4-BE49-F238E27FC236}">
                      <a16:creationId xmlns:a16="http://schemas.microsoft.com/office/drawing/2014/main" id="{B239A587-FD80-5A77-3A38-8A7CE3B34FEB}"/>
                    </a:ext>
                  </a:extLst>
                </p:cNvPr>
                <p:cNvSpPr/>
                <p:nvPr/>
              </p:nvSpPr>
              <p:spPr>
                <a:xfrm>
                  <a:off x="5830355" y="2138342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1" name="Ellipse 172">
                  <a:extLst>
                    <a:ext uri="{FF2B5EF4-FFF2-40B4-BE49-F238E27FC236}">
                      <a16:creationId xmlns:a16="http://schemas.microsoft.com/office/drawing/2014/main" id="{F3C9F907-0238-7FB2-17F4-6F6CDDF88E41}"/>
                    </a:ext>
                  </a:extLst>
                </p:cNvPr>
                <p:cNvSpPr/>
                <p:nvPr/>
              </p:nvSpPr>
              <p:spPr>
                <a:xfrm>
                  <a:off x="6022511" y="2231108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2" name="Ellipse 172">
                  <a:extLst>
                    <a:ext uri="{FF2B5EF4-FFF2-40B4-BE49-F238E27FC236}">
                      <a16:creationId xmlns:a16="http://schemas.microsoft.com/office/drawing/2014/main" id="{42FE3F22-DBE7-6141-014B-0C7B5051884B}"/>
                    </a:ext>
                  </a:extLst>
                </p:cNvPr>
                <p:cNvSpPr/>
                <p:nvPr/>
              </p:nvSpPr>
              <p:spPr>
                <a:xfrm>
                  <a:off x="6194789" y="2164848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3" name="Ellipse 172">
                  <a:extLst>
                    <a:ext uri="{FF2B5EF4-FFF2-40B4-BE49-F238E27FC236}">
                      <a16:creationId xmlns:a16="http://schemas.microsoft.com/office/drawing/2014/main" id="{4BD2EF9E-4FEC-758E-8B63-44CAE3133933}"/>
                    </a:ext>
                  </a:extLst>
                </p:cNvPr>
                <p:cNvSpPr/>
                <p:nvPr/>
              </p:nvSpPr>
              <p:spPr>
                <a:xfrm>
                  <a:off x="6386945" y="2237736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4" name="Ellipse 172">
                  <a:extLst>
                    <a:ext uri="{FF2B5EF4-FFF2-40B4-BE49-F238E27FC236}">
                      <a16:creationId xmlns:a16="http://schemas.microsoft.com/office/drawing/2014/main" id="{4F3303A9-AB11-C6BE-0089-BC5B3D2BB390}"/>
                    </a:ext>
                  </a:extLst>
                </p:cNvPr>
                <p:cNvSpPr/>
                <p:nvPr/>
              </p:nvSpPr>
              <p:spPr>
                <a:xfrm>
                  <a:off x="6579101" y="2161538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5" name="Ellipse 172">
                  <a:extLst>
                    <a:ext uri="{FF2B5EF4-FFF2-40B4-BE49-F238E27FC236}">
                      <a16:creationId xmlns:a16="http://schemas.microsoft.com/office/drawing/2014/main" id="{AEC96AA3-982D-E166-596F-39789CBEB8AB}"/>
                    </a:ext>
                  </a:extLst>
                </p:cNvPr>
                <p:cNvSpPr/>
                <p:nvPr/>
              </p:nvSpPr>
              <p:spPr>
                <a:xfrm>
                  <a:off x="6781196" y="2254304"/>
                  <a:ext cx="163497" cy="163497"/>
                </a:xfrm>
                <a:prstGeom prst="ellipse">
                  <a:avLst/>
                </a:prstGeom>
                <a:solidFill>
                  <a:srgbClr val="00B0F0">
                    <a:alpha val="50000"/>
                  </a:srgb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406AE40-51B7-72B2-6E17-F6AF29FD840F}"/>
                      </a:ext>
                    </a:extLst>
                  </p:cNvPr>
                  <p:cNvSpPr txBox="1"/>
                  <p:nvPr/>
                </p:nvSpPr>
                <p:spPr>
                  <a:xfrm>
                    <a:off x="4784928" y="2204258"/>
                    <a:ext cx="246762" cy="19826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406AE40-51B7-72B2-6E17-F6AF29FD84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84928" y="2204258"/>
                    <a:ext cx="246762" cy="1982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4878" b="-6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E2448D8-0BF4-C20D-01F3-E0A19B43DC44}"/>
                  </a:ext>
                </a:extLst>
              </p:cNvPr>
              <p:cNvSpPr/>
              <p:nvPr/>
            </p:nvSpPr>
            <p:spPr>
              <a:xfrm>
                <a:off x="1409920" y="1820002"/>
                <a:ext cx="144016" cy="43204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9" name="ZoneTexte 146">
                <a:extLst>
                  <a:ext uri="{FF2B5EF4-FFF2-40B4-BE49-F238E27FC236}">
                    <a16:creationId xmlns:a16="http://schemas.microsoft.com/office/drawing/2014/main" id="{DDBAF7D7-9618-7FB8-C8CF-7419930B1843}"/>
                  </a:ext>
                </a:extLst>
              </p:cNvPr>
              <p:cNvSpPr txBox="1"/>
              <p:nvPr/>
            </p:nvSpPr>
            <p:spPr>
              <a:xfrm>
                <a:off x="665937" y="1290260"/>
                <a:ext cx="17567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dirty="0"/>
                  <a:t>Excitation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4B0EE76-37A7-8ED1-5150-9D2D3B20BA74}"/>
                  </a:ext>
                </a:extLst>
              </p:cNvPr>
              <p:cNvGrpSpPr/>
              <p:nvPr/>
            </p:nvGrpSpPr>
            <p:grpSpPr>
              <a:xfrm>
                <a:off x="817694" y="2605924"/>
                <a:ext cx="4226446" cy="607801"/>
                <a:chOff x="4368431" y="4058866"/>
                <a:chExt cx="4226446" cy="607801"/>
              </a:xfrm>
            </p:grpSpPr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4372F2FE-7298-2D0B-C003-AB22639D2A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0657" y="4364753"/>
                  <a:ext cx="341934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6B0DEF5-34AE-E03A-D546-E47E919831EC}"/>
                    </a:ext>
                  </a:extLst>
                </p:cNvPr>
                <p:cNvSpPr txBox="1"/>
                <p:nvPr/>
              </p:nvSpPr>
              <p:spPr>
                <a:xfrm>
                  <a:off x="4368431" y="4165483"/>
                  <a:ext cx="69224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sz="1400" dirty="0" err="1"/>
                    <a:t>G</a:t>
                  </a:r>
                  <a:r>
                    <a:rPr lang="fr-CH" sz="1400" baseline="-25000" dirty="0" err="1"/>
                    <a:t>x</a:t>
                  </a:r>
                  <a:endParaRPr lang="en-GB" sz="1400" baseline="-250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D4C4B383-14B9-AB50-F655-B8389311C8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48115" y="4292427"/>
                      <a:ext cx="246762" cy="1982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D4C4B383-14B9-AB50-F655-B8389311C88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48115" y="4292427"/>
                      <a:ext cx="246762" cy="19826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4878" b="-6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94938CA-DF53-0003-CB33-87C8CE9092ED}"/>
                    </a:ext>
                  </a:extLst>
                </p:cNvPr>
                <p:cNvSpPr/>
                <p:nvPr/>
              </p:nvSpPr>
              <p:spPr>
                <a:xfrm>
                  <a:off x="6221528" y="4058866"/>
                  <a:ext cx="1911716" cy="30631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F7AA1DE-E97D-C164-4D70-1B3E646AE542}"/>
                    </a:ext>
                  </a:extLst>
                </p:cNvPr>
                <p:cNvSpPr/>
                <p:nvPr/>
              </p:nvSpPr>
              <p:spPr>
                <a:xfrm>
                  <a:off x="5270685" y="4360351"/>
                  <a:ext cx="954000" cy="306316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9F5E67A-7DD5-ACBB-0C4E-77F58CEA5EB4}"/>
                  </a:ext>
                </a:extLst>
              </p:cNvPr>
              <p:cNvGrpSpPr/>
              <p:nvPr/>
            </p:nvGrpSpPr>
            <p:grpSpPr>
              <a:xfrm>
                <a:off x="2785755" y="1613605"/>
                <a:ext cx="370827" cy="550310"/>
                <a:chOff x="1134940" y="399588"/>
                <a:chExt cx="370827" cy="550310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F5B299E-00E1-93DF-7CFF-C8DCDB5B2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64317" y="726866"/>
                  <a:ext cx="0" cy="223032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CD64F8F4-C468-840F-D5B5-A75AC35537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9513" y="726440"/>
                  <a:ext cx="0" cy="223032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ZoneTexte 144">
                  <a:extLst>
                    <a:ext uri="{FF2B5EF4-FFF2-40B4-BE49-F238E27FC236}">
                      <a16:creationId xmlns:a16="http://schemas.microsoft.com/office/drawing/2014/main" id="{BC121CC5-FD75-D65E-F77F-BFB655D62301}"/>
                    </a:ext>
                  </a:extLst>
                </p:cNvPr>
                <p:cNvSpPr txBox="1"/>
                <p:nvPr/>
              </p:nvSpPr>
              <p:spPr>
                <a:xfrm>
                  <a:off x="1134940" y="399588"/>
                  <a:ext cx="3708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dirty="0" err="1">
                      <a:latin typeface="Symbol" pitchFamily="18" charset="2"/>
                    </a:rPr>
                    <a:t>d</a:t>
                  </a:r>
                  <a:r>
                    <a:rPr lang="fr-CH" dirty="0" err="1"/>
                    <a:t>t</a:t>
                  </a:r>
                  <a:endParaRPr lang="fr-CH" dirty="0"/>
                </a:p>
              </p:txBody>
            </p:sp>
          </p:grp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EB1C0F4-C349-ECD1-7626-69B78BB644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8836" y="1982937"/>
                <a:ext cx="155074" cy="0"/>
              </a:xfrm>
              <a:prstGeom prst="line">
                <a:avLst/>
              </a:prstGeom>
              <a:ln w="12700">
                <a:prstDash val="solid"/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82CB8E80-22C6-D299-9C74-7E4671093F23}"/>
                </a:ext>
              </a:extLst>
            </p:cNvPr>
            <p:cNvGrpSpPr/>
            <p:nvPr/>
          </p:nvGrpSpPr>
          <p:grpSpPr>
            <a:xfrm>
              <a:off x="2392380" y="2832734"/>
              <a:ext cx="1695353" cy="2683702"/>
              <a:chOff x="2759751" y="984547"/>
              <a:chExt cx="1695353" cy="2683702"/>
            </a:xfrm>
          </p:grpSpPr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10342DCB-A4D9-CA9D-53C4-53FCD7C88C80}"/>
                  </a:ext>
                </a:extLst>
              </p:cNvPr>
              <p:cNvCxnSpPr>
                <a:cxnSpLocks/>
                <a:stCxn id="163" idx="2"/>
              </p:cNvCxnSpPr>
              <p:nvPr/>
            </p:nvCxnSpPr>
            <p:spPr>
              <a:xfrm>
                <a:off x="3598600" y="1353879"/>
                <a:ext cx="0" cy="1447024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5931367D-CAF9-016E-557A-F902B5ECCFAF}"/>
                      </a:ext>
                    </a:extLst>
                  </p:cNvPr>
                  <p:cNvSpPr txBox="1"/>
                  <p:nvPr/>
                </p:nvSpPr>
                <p:spPr>
                  <a:xfrm>
                    <a:off x="2759751" y="3021918"/>
                    <a:ext cx="1695353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fr-CH" sz="18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CH" sz="1800" b="1" i="1" smtClean="0">
                              <a:latin typeface="Cambria Math" panose="02040503050406030204" pitchFamily="18" charset="0"/>
                            </a:rPr>
                            <m:t>𝑻𝑬</m:t>
                          </m:r>
                        </m:oMath>
                      </m:oMathPara>
                    </a14:m>
                    <a:endParaRPr lang="fr-CH" sz="1800" b="1" i="1" dirty="0"/>
                  </a:p>
                  <a:p>
                    <a:pPr algn="ctr"/>
                    <a:r>
                      <a:rPr lang="en-GB" b="1" i="1" dirty="0"/>
                      <a:t>(‘echo time’)</a:t>
                    </a:r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5931367D-CAF9-016E-557A-F902B5ECCF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9751" y="3021918"/>
                    <a:ext cx="1695353" cy="64633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509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9448EA3F-B487-075D-2CC7-FB7338D4446C}"/>
                      </a:ext>
                    </a:extLst>
                  </p:cNvPr>
                  <p:cNvSpPr txBox="1"/>
                  <p:nvPr/>
                </p:nvSpPr>
                <p:spPr>
                  <a:xfrm>
                    <a:off x="2885523" y="984547"/>
                    <a:ext cx="142615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CH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CH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fr-CH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fr-CH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en-GB" b="1" dirty="0"/>
                  </a:p>
                </p:txBody>
              </p:sp>
            </mc:Choice>
            <mc:Fallback xmlns="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9448EA3F-B487-075D-2CC7-FB7338D444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5523" y="984547"/>
                    <a:ext cx="1426154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3372BA5-4520-438E-20AB-7771323AAEA9}"/>
              </a:ext>
            </a:extLst>
          </p:cNvPr>
          <p:cNvGrpSpPr/>
          <p:nvPr/>
        </p:nvGrpSpPr>
        <p:grpSpPr>
          <a:xfrm>
            <a:off x="4267364" y="5045003"/>
            <a:ext cx="2685792" cy="438456"/>
            <a:chOff x="7514307" y="4892999"/>
            <a:chExt cx="2685792" cy="438456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F94F2D47-0F95-0B80-8870-25E0676823D1}"/>
                </a:ext>
              </a:extLst>
            </p:cNvPr>
            <p:cNvCxnSpPr/>
            <p:nvPr/>
          </p:nvCxnSpPr>
          <p:spPr>
            <a:xfrm>
              <a:off x="7908915" y="4892999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33">
              <a:extLst>
                <a:ext uri="{FF2B5EF4-FFF2-40B4-BE49-F238E27FC236}">
                  <a16:creationId xmlns:a16="http://schemas.microsoft.com/office/drawing/2014/main" id="{F7CE3B13-034C-75F7-90A4-F6A8CCB8C770}"/>
                </a:ext>
              </a:extLst>
            </p:cNvPr>
            <p:cNvCxnSpPr>
              <a:cxnSpLocks/>
            </p:cNvCxnSpPr>
            <p:nvPr/>
          </p:nvCxnSpPr>
          <p:spPr>
            <a:xfrm>
              <a:off x="7514307" y="5316374"/>
              <a:ext cx="268579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2709E4F3-F14B-18C5-CF61-248E6955765F}"/>
                </a:ext>
              </a:extLst>
            </p:cNvPr>
            <p:cNvCxnSpPr/>
            <p:nvPr/>
          </p:nvCxnSpPr>
          <p:spPr>
            <a:xfrm>
              <a:off x="8290515" y="4894363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D0BA22B-7BC1-D3CD-F5CB-FF0D5159FD57}"/>
                </a:ext>
              </a:extLst>
            </p:cNvPr>
            <p:cNvCxnSpPr/>
            <p:nvPr/>
          </p:nvCxnSpPr>
          <p:spPr>
            <a:xfrm>
              <a:off x="8672115" y="4893717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E8C3035-FC11-9A6B-2027-7A157764C55A}"/>
                </a:ext>
              </a:extLst>
            </p:cNvPr>
            <p:cNvCxnSpPr/>
            <p:nvPr/>
          </p:nvCxnSpPr>
          <p:spPr>
            <a:xfrm>
              <a:off x="9053715" y="4897463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5044AF4-5DC1-BC8E-BF42-F658C78496A2}"/>
                </a:ext>
              </a:extLst>
            </p:cNvPr>
            <p:cNvCxnSpPr/>
            <p:nvPr/>
          </p:nvCxnSpPr>
          <p:spPr>
            <a:xfrm>
              <a:off x="9399315" y="4896355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2632F6B-8C11-9CD5-2E64-510F1744A30A}"/>
                </a:ext>
              </a:extLst>
            </p:cNvPr>
            <p:cNvCxnSpPr/>
            <p:nvPr/>
          </p:nvCxnSpPr>
          <p:spPr>
            <a:xfrm>
              <a:off x="9780915" y="4899455"/>
              <a:ext cx="0" cy="432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EFD30187-EEDF-D887-BE97-E0439CDFB4B0}"/>
                  </a:ext>
                </a:extLst>
              </p:cNvPr>
              <p:cNvSpPr txBox="1"/>
              <p:nvPr/>
            </p:nvSpPr>
            <p:spPr>
              <a:xfrm>
                <a:off x="3918214" y="5114548"/>
                <a:ext cx="5497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EFD30187-EEDF-D887-BE97-E0439CDFB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214" y="5114548"/>
                <a:ext cx="549772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C552FA1F-6132-557E-2E0E-B276E8677CB3}"/>
                  </a:ext>
                </a:extLst>
              </p:cNvPr>
              <p:cNvSpPr txBox="1"/>
              <p:nvPr/>
            </p:nvSpPr>
            <p:spPr>
              <a:xfrm>
                <a:off x="3921529" y="4929022"/>
                <a:ext cx="5497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C552FA1F-6132-557E-2E0E-B276E8677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529" y="4929022"/>
                <a:ext cx="549772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4" name="Connecteur droit 116">
            <a:extLst>
              <a:ext uri="{FF2B5EF4-FFF2-40B4-BE49-F238E27FC236}">
                <a16:creationId xmlns:a16="http://schemas.microsoft.com/office/drawing/2014/main" id="{19833119-B966-D3CB-C6FF-29144B7F0770}"/>
              </a:ext>
            </a:extLst>
          </p:cNvPr>
          <p:cNvCxnSpPr>
            <a:cxnSpLocks/>
          </p:cNvCxnSpPr>
          <p:nvPr/>
        </p:nvCxnSpPr>
        <p:spPr>
          <a:xfrm>
            <a:off x="5578104" y="5482691"/>
            <a:ext cx="0" cy="52999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446E7482-93C1-1D00-B2E0-DAB0BDB26CFF}"/>
              </a:ext>
            </a:extLst>
          </p:cNvPr>
          <p:cNvCxnSpPr>
            <a:cxnSpLocks/>
          </p:cNvCxnSpPr>
          <p:nvPr/>
        </p:nvCxnSpPr>
        <p:spPr>
          <a:xfrm>
            <a:off x="4241072" y="6545239"/>
            <a:ext cx="273006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74114602-CC66-647E-3153-05A438B4B331}"/>
                  </a:ext>
                </a:extLst>
              </p:cNvPr>
              <p:cNvSpPr txBox="1"/>
              <p:nvPr/>
            </p:nvSpPr>
            <p:spPr>
              <a:xfrm>
                <a:off x="4870968" y="6569241"/>
                <a:ext cx="14748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𝐹𝑂𝑉</m:t>
                      </m:r>
                      <m:r>
                        <a:rPr lang="fr-CH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 xmlns=""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74114602-CC66-647E-3153-05A438B4B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968" y="6569241"/>
                <a:ext cx="1474887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5" name="Group 254">
            <a:extLst>
              <a:ext uri="{FF2B5EF4-FFF2-40B4-BE49-F238E27FC236}">
                <a16:creationId xmlns:a16="http://schemas.microsoft.com/office/drawing/2014/main" id="{0E320C7D-4F15-A480-F008-C6591BAABDA4}"/>
              </a:ext>
            </a:extLst>
          </p:cNvPr>
          <p:cNvGrpSpPr/>
          <p:nvPr/>
        </p:nvGrpSpPr>
        <p:grpSpPr>
          <a:xfrm>
            <a:off x="6954975" y="4951087"/>
            <a:ext cx="4491590" cy="512039"/>
            <a:chOff x="8433258" y="4781468"/>
            <a:chExt cx="4491590" cy="5120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29AC7347-730E-110A-7EFE-69DF9A3387AF}"/>
                    </a:ext>
                  </a:extLst>
                </p:cNvPr>
                <p:cNvSpPr txBox="1"/>
                <p:nvPr/>
              </p:nvSpPr>
              <p:spPr>
                <a:xfrm>
                  <a:off x="8433258" y="4781468"/>
                  <a:ext cx="449159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𝐹𝑂𝑉</m:t>
                            </m:r>
                          </m:e>
                          <m:sub>
                            <m:r>
                              <a:rPr lang="fr-CH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GB" sz="1600" b="1" dirty="0"/>
                </a:p>
              </p:txBody>
            </p:sp>
          </mc:Choice>
          <mc:Fallback xmlns=""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29AC7347-730E-110A-7EFE-69DF9A3387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3258" y="4781468"/>
                  <a:ext cx="4491590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7" name="Arrow: Right 236">
              <a:extLst>
                <a:ext uri="{FF2B5EF4-FFF2-40B4-BE49-F238E27FC236}">
                  <a16:creationId xmlns:a16="http://schemas.microsoft.com/office/drawing/2014/main" id="{FA8FA8A5-A39D-4A53-7DEF-961BC410218F}"/>
                </a:ext>
              </a:extLst>
            </p:cNvPr>
            <p:cNvSpPr/>
            <p:nvPr/>
          </p:nvSpPr>
          <p:spPr>
            <a:xfrm>
              <a:off x="8509425" y="5088871"/>
              <a:ext cx="382494" cy="204636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25FC95EF-2004-B3D1-16A2-4A5603586F93}"/>
                  </a:ext>
                </a:extLst>
              </p:cNvPr>
              <p:cNvSpPr txBox="1"/>
              <p:nvPr/>
            </p:nvSpPr>
            <p:spPr>
              <a:xfrm>
                <a:off x="6965293" y="5935916"/>
                <a:ext cx="449159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2∗</m:t>
                          </m:r>
                          <m:r>
                            <a:rPr lang="fr-CH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𝑅𝑒𝑠</m:t>
                          </m:r>
                        </m:e>
                        <m:sub>
                          <m:r>
                            <a:rPr lang="fr-CH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fr-CH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fr-CH" sz="1600" b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25FC95EF-2004-B3D1-16A2-4A5603586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293" y="5935916"/>
                <a:ext cx="4491591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Arrow: Right 238">
            <a:extLst>
              <a:ext uri="{FF2B5EF4-FFF2-40B4-BE49-F238E27FC236}">
                <a16:creationId xmlns:a16="http://schemas.microsoft.com/office/drawing/2014/main" id="{AB4F7BE6-BAAD-F01E-46D4-02A703E646F7}"/>
              </a:ext>
            </a:extLst>
          </p:cNvPr>
          <p:cNvSpPr/>
          <p:nvPr/>
        </p:nvSpPr>
        <p:spPr>
          <a:xfrm>
            <a:off x="7059476" y="6316383"/>
            <a:ext cx="382494" cy="20463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DD3F7DDB-2E39-4053-807A-83520DD48EDB}"/>
              </a:ext>
            </a:extLst>
          </p:cNvPr>
          <p:cNvGrpSpPr/>
          <p:nvPr/>
        </p:nvGrpSpPr>
        <p:grpSpPr>
          <a:xfrm>
            <a:off x="6574397" y="570581"/>
            <a:ext cx="2815086" cy="3294134"/>
            <a:chOff x="7578350" y="459941"/>
            <a:chExt cx="2815086" cy="3294134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C6CA5B65-AA03-DF53-0236-9116ACE1537D}"/>
                </a:ext>
              </a:extLst>
            </p:cNvPr>
            <p:cNvGrpSpPr/>
            <p:nvPr/>
          </p:nvGrpSpPr>
          <p:grpSpPr>
            <a:xfrm>
              <a:off x="7578350" y="459941"/>
              <a:ext cx="2815086" cy="3294134"/>
              <a:chOff x="9486243" y="219458"/>
              <a:chExt cx="2815086" cy="329413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0F2CF873-6062-28A3-7F54-DD452942D16D}"/>
                  </a:ext>
                </a:extLst>
              </p:cNvPr>
              <p:cNvGrpSpPr/>
              <p:nvPr/>
            </p:nvGrpSpPr>
            <p:grpSpPr>
              <a:xfrm>
                <a:off x="10588712" y="219458"/>
                <a:ext cx="1421225" cy="3294134"/>
                <a:chOff x="10588712" y="2435880"/>
                <a:chExt cx="1421225" cy="3294134"/>
              </a:xfrm>
            </p:grpSpPr>
            <p:grpSp>
              <p:nvGrpSpPr>
                <p:cNvPr id="51" name="Groupe 139">
                  <a:extLst>
                    <a:ext uri="{FF2B5EF4-FFF2-40B4-BE49-F238E27FC236}">
                      <a16:creationId xmlns:a16="http://schemas.microsoft.com/office/drawing/2014/main" id="{D7ADE8DE-EEED-5DEF-252F-40F664787253}"/>
                    </a:ext>
                  </a:extLst>
                </p:cNvPr>
                <p:cNvGrpSpPr/>
                <p:nvPr/>
              </p:nvGrpSpPr>
              <p:grpSpPr>
                <a:xfrm>
                  <a:off x="11056770" y="2960965"/>
                  <a:ext cx="420030" cy="2769049"/>
                  <a:chOff x="7092319" y="3861049"/>
                  <a:chExt cx="360000" cy="1944214"/>
                </a:xfrm>
              </p:grpSpPr>
              <p:pic>
                <p:nvPicPr>
                  <p:cNvPr id="52" name="Image 140" descr="realsignal.tif">
                    <a:extLst>
                      <a:ext uri="{FF2B5EF4-FFF2-40B4-BE49-F238E27FC236}">
                        <a16:creationId xmlns:a16="http://schemas.microsoft.com/office/drawing/2014/main" id="{5CAB0DFE-AEB4-4351-5305-817B1AA2CC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/>
                  <a:srcRect l="13915" t="9978" r="19768" b="10387"/>
                  <a:stretch>
                    <a:fillRect/>
                  </a:stretch>
                </p:blipFill>
                <p:spPr>
                  <a:xfrm rot="5400000">
                    <a:off x="6315150" y="4700830"/>
                    <a:ext cx="1944214" cy="264651"/>
                  </a:xfrm>
                  <a:prstGeom prst="rect">
                    <a:avLst/>
                  </a:prstGeom>
                </p:spPr>
              </p:pic>
              <p:grpSp>
                <p:nvGrpSpPr>
                  <p:cNvPr id="54" name="Groupe 141">
                    <a:extLst>
                      <a:ext uri="{FF2B5EF4-FFF2-40B4-BE49-F238E27FC236}">
                        <a16:creationId xmlns:a16="http://schemas.microsoft.com/office/drawing/2014/main" id="{F4348B30-1CFF-14A8-0971-B87A946EC25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336319" y="4670447"/>
                    <a:ext cx="1872000" cy="360000"/>
                    <a:chOff x="6583591" y="5292000"/>
                    <a:chExt cx="1872000" cy="360000"/>
                  </a:xfrm>
                </p:grpSpPr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87D36C82-FFD1-73C6-F9EA-B1A8BC4C69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3591" y="5292000"/>
                      <a:ext cx="1872000" cy="3600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H"/>
                    </a:p>
                  </p:txBody>
                </p:sp>
                <p:cxnSp>
                  <p:nvCxnSpPr>
                    <p:cNvPr id="58" name="Connecteur droit 143">
                      <a:extLst>
                        <a:ext uri="{FF2B5EF4-FFF2-40B4-BE49-F238E27FC236}">
                          <a16:creationId xmlns:a16="http://schemas.microsoft.com/office/drawing/2014/main" id="{E9BF179C-A4E6-17A7-7D27-357772D04D1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822000" y="5292000"/>
                      <a:ext cx="0" cy="36000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Connecteur droit 144">
                      <a:extLst>
                        <a:ext uri="{FF2B5EF4-FFF2-40B4-BE49-F238E27FC236}">
                          <a16:creationId xmlns:a16="http://schemas.microsoft.com/office/drawing/2014/main" id="{C3348141-FFCA-2470-BE6F-C8DBB6FFA7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056000" y="5292000"/>
                      <a:ext cx="0" cy="36000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Connecteur droit 145">
                      <a:extLst>
                        <a:ext uri="{FF2B5EF4-FFF2-40B4-BE49-F238E27FC236}">
                          <a16:creationId xmlns:a16="http://schemas.microsoft.com/office/drawing/2014/main" id="{0BCE6A9A-021D-14F5-45AE-AB989BC8E6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90000" y="5292000"/>
                      <a:ext cx="0" cy="36000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Connecteur droit 146">
                      <a:extLst>
                        <a:ext uri="{FF2B5EF4-FFF2-40B4-BE49-F238E27FC236}">
                          <a16:creationId xmlns:a16="http://schemas.microsoft.com/office/drawing/2014/main" id="{0D913CF5-3299-A36B-C920-8184309CA24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42000" y="5292000"/>
                      <a:ext cx="0" cy="36000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Connecteur droit 147">
                      <a:extLst>
                        <a:ext uri="{FF2B5EF4-FFF2-40B4-BE49-F238E27FC236}">
                          <a16:creationId xmlns:a16="http://schemas.microsoft.com/office/drawing/2014/main" id="{7A2F249A-148C-DA64-7428-12EB20FB23D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776000" y="5292000"/>
                      <a:ext cx="0" cy="36000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Connecteur droit 148">
                      <a:extLst>
                        <a:ext uri="{FF2B5EF4-FFF2-40B4-BE49-F238E27FC236}">
                          <a16:creationId xmlns:a16="http://schemas.microsoft.com/office/drawing/2014/main" id="{535FF4D5-649D-8E49-72F6-AABA25FCD3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010000" y="5292000"/>
                      <a:ext cx="0" cy="36000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Connecteur droit 149">
                      <a:extLst>
                        <a:ext uri="{FF2B5EF4-FFF2-40B4-BE49-F238E27FC236}">
                          <a16:creationId xmlns:a16="http://schemas.microsoft.com/office/drawing/2014/main" id="{C2AAF5D0-26DC-7986-8180-D4F6F7C55FF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244408" y="5292000"/>
                      <a:ext cx="0" cy="36000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ZoneTexte 181">
                      <a:extLst>
                        <a:ext uri="{FF2B5EF4-FFF2-40B4-BE49-F238E27FC236}">
                          <a16:creationId xmlns:a16="http://schemas.microsoft.com/office/drawing/2014/main" id="{9A8B0123-F020-8C92-9DD6-3F8C8A29CF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88712" y="2435880"/>
                      <a:ext cx="142122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oMath>
                        </m:oMathPara>
                      </a14:m>
                      <a:endParaRPr lang="fr-CH" b="1" dirty="0"/>
                    </a:p>
                  </p:txBody>
                </p:sp>
              </mc:Choice>
              <mc:Fallback xmlns="">
                <p:sp>
                  <p:nvSpPr>
                    <p:cNvPr id="108" name="ZoneTexte 181">
                      <a:extLst>
                        <a:ext uri="{FF2B5EF4-FFF2-40B4-BE49-F238E27FC236}">
                          <a16:creationId xmlns:a16="http://schemas.microsoft.com/office/drawing/2014/main" id="{9A8B0123-F020-8C92-9DD6-3F8C8A29CF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588712" y="2435880"/>
                      <a:ext cx="1421225" cy="369332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31" name="Straight Arrow Connector 230">
                <a:extLst>
                  <a:ext uri="{FF2B5EF4-FFF2-40B4-BE49-F238E27FC236}">
                    <a16:creationId xmlns:a16="http://schemas.microsoft.com/office/drawing/2014/main" id="{2AB4F10B-3AF9-8D79-B57A-FB39748E95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86243" y="2137628"/>
                <a:ext cx="273006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2" name="TextBox 231">
                    <a:extLst>
                      <a:ext uri="{FF2B5EF4-FFF2-40B4-BE49-F238E27FC236}">
                        <a16:creationId xmlns:a16="http://schemas.microsoft.com/office/drawing/2014/main" id="{D2BF2FC7-FEBE-629B-EA5F-70137F267F0F}"/>
                      </a:ext>
                    </a:extLst>
                  </p:cNvPr>
                  <p:cNvSpPr txBox="1"/>
                  <p:nvPr/>
                </p:nvSpPr>
                <p:spPr>
                  <a:xfrm>
                    <a:off x="9602737" y="1952962"/>
                    <a:ext cx="147488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𝐹𝑂𝑉</m:t>
                          </m:r>
                          <m:r>
                            <a:rPr lang="fr-CH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GB" baseline="-25000" dirty="0"/>
                  </a:p>
                </p:txBody>
              </p:sp>
            </mc:Choice>
            <mc:Fallback xmlns="">
              <p:sp>
                <p:nvSpPr>
                  <p:cNvPr id="232" name="TextBox 231">
                    <a:extLst>
                      <a:ext uri="{FF2B5EF4-FFF2-40B4-BE49-F238E27FC236}">
                        <a16:creationId xmlns:a16="http://schemas.microsoft.com/office/drawing/2014/main" id="{D2BF2FC7-FEBE-629B-EA5F-70137F267F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02737" y="1952962"/>
                    <a:ext cx="1474887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1" name="TextBox 240">
                    <a:extLst>
                      <a:ext uri="{FF2B5EF4-FFF2-40B4-BE49-F238E27FC236}">
                        <a16:creationId xmlns:a16="http://schemas.microsoft.com/office/drawing/2014/main" id="{D9D15BA9-2419-B118-F49F-E229974094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548440" y="2821507"/>
                    <a:ext cx="752889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CH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𝑅𝑒𝑠</m:t>
                              </m:r>
                            </m:e>
                            <m:sub>
                              <m:r>
                                <a:rPr lang="fr-CH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1" name="TextBox 240">
                    <a:extLst>
                      <a:ext uri="{FF2B5EF4-FFF2-40B4-BE49-F238E27FC236}">
                        <a16:creationId xmlns:a16="http://schemas.microsoft.com/office/drawing/2014/main" id="{D9D15BA9-2419-B118-F49F-E229974094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48440" y="2821507"/>
                    <a:ext cx="752889" cy="3693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4825BCB6-5A64-F6F9-C046-09050ECE3026}"/>
                </a:ext>
              </a:extLst>
            </p:cNvPr>
            <p:cNvCxnSpPr>
              <a:cxnSpLocks/>
            </p:cNvCxnSpPr>
            <p:nvPr/>
          </p:nvCxnSpPr>
          <p:spPr>
            <a:xfrm>
              <a:off x="9041812" y="3285527"/>
              <a:ext cx="39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8" name="Picture 247">
            <a:extLst>
              <a:ext uri="{FF2B5EF4-FFF2-40B4-BE49-F238E27FC236}">
                <a16:creationId xmlns:a16="http://schemas.microsoft.com/office/drawing/2014/main" id="{FC5AD11D-CAC3-5238-A6F5-2713578A66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249" name="Picture 4" descr="Géosciences et environnement UNIL">
            <a:extLst>
              <a:ext uri="{FF2B5EF4-FFF2-40B4-BE49-F238E27FC236}">
                <a16:creationId xmlns:a16="http://schemas.microsoft.com/office/drawing/2014/main" id="{CC5DD5F2-C370-E388-5AFD-03589CE0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1DFD25AE-07B0-9053-3DDF-DB1B770DC5AE}"/>
                  </a:ext>
                </a:extLst>
              </p:cNvPr>
              <p:cNvSpPr txBox="1"/>
              <p:nvPr/>
            </p:nvSpPr>
            <p:spPr>
              <a:xfrm>
                <a:off x="7148330" y="6181286"/>
                <a:ext cx="2919565" cy="452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fr-CH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fr-CH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sSub>
                            <m:sSubPr>
                              <m:ctrlPr>
                                <a:rPr lang="fr-CH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𝑹𝒆𝒔</m:t>
                              </m:r>
                            </m:e>
                            <m:sub>
                              <m:r>
                                <a:rPr lang="fr-CH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  <m:r>
                        <a:rPr lang="fr-CH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𝒅𝒌</m:t>
                      </m:r>
                      <m:r>
                        <a:rPr lang="fr-CH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f>
                        <m:fPr>
                          <m:type m:val="skw"/>
                          <m:ctrlPr>
                            <a:rPr lang="fr-CH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r>
                            <a:rPr lang="fr-CH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1DFD25AE-07B0-9053-3DDF-DB1B770DC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330" y="6181286"/>
                <a:ext cx="2919565" cy="452303"/>
              </a:xfrm>
              <a:prstGeom prst="rect">
                <a:avLst/>
              </a:prstGeom>
              <a:blipFill>
                <a:blip r:embed="rId24"/>
                <a:stretch>
                  <a:fillRect t="-100000" r="-10021" b="-1581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F0C9A8F9-3557-1936-E34A-90C108F8FBD8}"/>
                  </a:ext>
                </a:extLst>
              </p:cNvPr>
              <p:cNvSpPr txBox="1"/>
              <p:nvPr/>
            </p:nvSpPr>
            <p:spPr>
              <a:xfrm>
                <a:off x="7370887" y="5142964"/>
                <a:ext cx="2295188" cy="4571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CH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fr-CH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CH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𝒅𝒌</m:t>
                      </m:r>
                      <m:r>
                        <a:rPr lang="fr-CH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fr-CH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CH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sSub>
                            <m:sSubPr>
                              <m:ctrlPr>
                                <a:rPr lang="fr-CH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𝑭𝑶𝑽</m:t>
                              </m:r>
                            </m:e>
                            <m:sub>
                              <m:r>
                                <a:rPr lang="fr-CH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F0C9A8F9-3557-1936-E34A-90C108F8F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887" y="5142964"/>
                <a:ext cx="2295188" cy="457113"/>
              </a:xfrm>
              <a:prstGeom prst="rect">
                <a:avLst/>
              </a:prstGeom>
              <a:blipFill>
                <a:blip r:embed="rId25"/>
                <a:stretch>
                  <a:fillRect t="-96000" b="-15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1" name="Right Brace 260">
            <a:extLst>
              <a:ext uri="{FF2B5EF4-FFF2-40B4-BE49-F238E27FC236}">
                <a16:creationId xmlns:a16="http://schemas.microsoft.com/office/drawing/2014/main" id="{906B7070-30D1-6067-B148-79568CEB9F49}"/>
              </a:ext>
            </a:extLst>
          </p:cNvPr>
          <p:cNvSpPr/>
          <p:nvPr/>
        </p:nvSpPr>
        <p:spPr>
          <a:xfrm>
            <a:off x="9704374" y="4303585"/>
            <a:ext cx="297236" cy="115954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8F6B802B-54D4-A41E-395C-C8D75977FA09}"/>
              </a:ext>
            </a:extLst>
          </p:cNvPr>
          <p:cNvSpPr txBox="1"/>
          <p:nvPr/>
        </p:nvSpPr>
        <p:spPr>
          <a:xfrm>
            <a:off x="10070589" y="4583219"/>
            <a:ext cx="225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Small </a:t>
            </a:r>
            <a:r>
              <a:rPr lang="fr-CH" i="1" dirty="0" err="1"/>
              <a:t>k</a:t>
            </a:r>
            <a:r>
              <a:rPr lang="fr-CH" i="1" baseline="-25000" dirty="0" err="1"/>
              <a:t>x</a:t>
            </a:r>
            <a:r>
              <a:rPr lang="fr-CH" dirty="0"/>
              <a:t> ≡ ‘</a:t>
            </a:r>
            <a:r>
              <a:rPr lang="fr-CH" dirty="0" err="1"/>
              <a:t>low</a:t>
            </a:r>
            <a:r>
              <a:rPr lang="fr-CH" dirty="0"/>
              <a:t> spatial </a:t>
            </a:r>
            <a:r>
              <a:rPr lang="fr-CH" dirty="0" err="1"/>
              <a:t>frequencies</a:t>
            </a:r>
            <a:r>
              <a:rPr lang="fr-CH" dirty="0"/>
              <a:t>’</a:t>
            </a:r>
            <a:endParaRPr lang="en-GB" dirty="0"/>
          </a:p>
        </p:txBody>
      </p:sp>
      <p:sp>
        <p:nvSpPr>
          <p:cNvPr id="263" name="Right Brace 262">
            <a:extLst>
              <a:ext uri="{FF2B5EF4-FFF2-40B4-BE49-F238E27FC236}">
                <a16:creationId xmlns:a16="http://schemas.microsoft.com/office/drawing/2014/main" id="{B26BB8ED-DD92-D808-C188-44C35B102599}"/>
              </a:ext>
            </a:extLst>
          </p:cNvPr>
          <p:cNvSpPr/>
          <p:nvPr/>
        </p:nvSpPr>
        <p:spPr>
          <a:xfrm>
            <a:off x="9687811" y="5509529"/>
            <a:ext cx="297236" cy="95971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1B4DA9E4-7ED0-38F8-27A9-27561BDB029E}"/>
              </a:ext>
            </a:extLst>
          </p:cNvPr>
          <p:cNvSpPr txBox="1"/>
          <p:nvPr/>
        </p:nvSpPr>
        <p:spPr>
          <a:xfrm>
            <a:off x="10054026" y="5789163"/>
            <a:ext cx="225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High </a:t>
            </a:r>
            <a:r>
              <a:rPr lang="fr-CH" i="1" dirty="0" err="1"/>
              <a:t>k</a:t>
            </a:r>
            <a:r>
              <a:rPr lang="fr-CH" i="1" baseline="-25000" dirty="0" err="1"/>
              <a:t>x</a:t>
            </a:r>
            <a:r>
              <a:rPr lang="fr-CH" dirty="0"/>
              <a:t> ≡ ‘high spatial </a:t>
            </a:r>
            <a:r>
              <a:rPr lang="fr-CH" dirty="0" err="1"/>
              <a:t>frequencies</a:t>
            </a:r>
            <a:r>
              <a:rPr lang="fr-CH" dirty="0"/>
              <a:t>’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C0ABD6E2-B1C1-7F23-1716-EEA5BA5856BA}"/>
                  </a:ext>
                </a:extLst>
              </p:cNvPr>
              <p:cNvSpPr txBox="1"/>
              <p:nvPr/>
            </p:nvSpPr>
            <p:spPr>
              <a:xfrm>
                <a:off x="-29382" y="2382743"/>
                <a:ext cx="2743200" cy="711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fr-CH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trlP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CH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fr-CH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C0ABD6E2-B1C1-7F23-1716-EEA5BA585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82" y="2382743"/>
                <a:ext cx="2743200" cy="71173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01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5F67D-E677-F3BF-6C8F-497694C71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3E991E-0B96-7C2E-20A2-39A3E0FE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Origin of the MRI signal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5E9F68DB-4219-5F2A-9061-683232E86441}"/>
              </a:ext>
            </a:extLst>
          </p:cNvPr>
          <p:cNvSpPr txBox="1"/>
          <p:nvPr/>
        </p:nvSpPr>
        <p:spPr>
          <a:xfrm>
            <a:off x="4040421" y="1284387"/>
            <a:ext cx="356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Magnetic field B</a:t>
            </a:r>
            <a:r>
              <a:rPr lang="en-US" sz="2800" b="1" baseline="-25000" dirty="0"/>
              <a:t>0</a:t>
            </a:r>
            <a:r>
              <a:rPr lang="en-US" sz="2800" b="1" dirty="0"/>
              <a:t> = 0 </a:t>
            </a:r>
          </a:p>
        </p:txBody>
      </p:sp>
      <p:pic>
        <p:nvPicPr>
          <p:cNvPr id="8" name="Image 345" descr="brain.jpg">
            <a:extLst>
              <a:ext uri="{FF2B5EF4-FFF2-40B4-BE49-F238E27FC236}">
                <a16:creationId xmlns:a16="http://schemas.microsoft.com/office/drawing/2014/main" id="{97C6940B-6B77-16D8-5F98-5151D7D300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4000" y="2258690"/>
            <a:ext cx="2592288" cy="2277743"/>
          </a:xfrm>
          <a:prstGeom prst="rect">
            <a:avLst/>
          </a:prstGeom>
        </p:spPr>
      </p:pic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11041D0-CA4D-7564-5BBA-51623E187017}"/>
              </a:ext>
            </a:extLst>
          </p:cNvPr>
          <p:cNvGrpSpPr/>
          <p:nvPr/>
        </p:nvGrpSpPr>
        <p:grpSpPr>
          <a:xfrm rot="13638117">
            <a:off x="8043961" y="2624050"/>
            <a:ext cx="72000" cy="323834"/>
            <a:chOff x="4111718" y="3858249"/>
            <a:chExt cx="72000" cy="323834"/>
          </a:xfrm>
        </p:grpSpPr>
        <p:sp>
          <p:nvSpPr>
            <p:cNvPr id="189" name="Oval 260">
              <a:extLst>
                <a:ext uri="{FF2B5EF4-FFF2-40B4-BE49-F238E27FC236}">
                  <a16:creationId xmlns:a16="http://schemas.microsoft.com/office/drawing/2014/main" id="{CDDF330E-C5DF-1391-1846-85D7916616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0" name="Line 261">
              <a:extLst>
                <a:ext uri="{FF2B5EF4-FFF2-40B4-BE49-F238E27FC236}">
                  <a16:creationId xmlns:a16="http://schemas.microsoft.com/office/drawing/2014/main" id="{FDD46AEB-1248-D90B-06A1-F56A84B0FF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1" name="Line 262">
              <a:extLst>
                <a:ext uri="{FF2B5EF4-FFF2-40B4-BE49-F238E27FC236}">
                  <a16:creationId xmlns:a16="http://schemas.microsoft.com/office/drawing/2014/main" id="{9F0D6202-1475-CEB5-D119-5ACF5991CC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D9F495D-7604-6A37-EC75-7876B3B67D5A}"/>
              </a:ext>
            </a:extLst>
          </p:cNvPr>
          <p:cNvGrpSpPr/>
          <p:nvPr/>
        </p:nvGrpSpPr>
        <p:grpSpPr>
          <a:xfrm rot="4578426">
            <a:off x="9186333" y="3354806"/>
            <a:ext cx="72000" cy="323834"/>
            <a:chOff x="4111718" y="3858249"/>
            <a:chExt cx="72000" cy="323834"/>
          </a:xfrm>
        </p:grpSpPr>
        <p:sp>
          <p:nvSpPr>
            <p:cNvPr id="193" name="Oval 260">
              <a:extLst>
                <a:ext uri="{FF2B5EF4-FFF2-40B4-BE49-F238E27FC236}">
                  <a16:creationId xmlns:a16="http://schemas.microsoft.com/office/drawing/2014/main" id="{3FF045AF-5D4D-4BA2-BB70-CD893637B4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4" name="Line 261">
              <a:extLst>
                <a:ext uri="{FF2B5EF4-FFF2-40B4-BE49-F238E27FC236}">
                  <a16:creationId xmlns:a16="http://schemas.microsoft.com/office/drawing/2014/main" id="{70EC8D0B-B908-63A5-41B4-4EDBE41D3F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5" name="Line 262">
              <a:extLst>
                <a:ext uri="{FF2B5EF4-FFF2-40B4-BE49-F238E27FC236}">
                  <a16:creationId xmlns:a16="http://schemas.microsoft.com/office/drawing/2014/main" id="{3CFBC005-C895-FB47-7B61-6280758522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B2BCEB2D-F69A-6A47-E451-0A95FB6378EB}"/>
              </a:ext>
            </a:extLst>
          </p:cNvPr>
          <p:cNvGrpSpPr/>
          <p:nvPr/>
        </p:nvGrpSpPr>
        <p:grpSpPr>
          <a:xfrm rot="12239248">
            <a:off x="8348761" y="2928850"/>
            <a:ext cx="72000" cy="323834"/>
            <a:chOff x="4111718" y="3858249"/>
            <a:chExt cx="72000" cy="323834"/>
          </a:xfrm>
        </p:grpSpPr>
        <p:sp>
          <p:nvSpPr>
            <p:cNvPr id="197" name="Oval 260">
              <a:extLst>
                <a:ext uri="{FF2B5EF4-FFF2-40B4-BE49-F238E27FC236}">
                  <a16:creationId xmlns:a16="http://schemas.microsoft.com/office/drawing/2014/main" id="{0AF6D7F6-50F6-0F7A-5CC5-7D70DD4240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8" name="Line 261">
              <a:extLst>
                <a:ext uri="{FF2B5EF4-FFF2-40B4-BE49-F238E27FC236}">
                  <a16:creationId xmlns:a16="http://schemas.microsoft.com/office/drawing/2014/main" id="{8E1DE06F-9836-7FA6-A7A0-DD935F1827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9" name="Line 262">
              <a:extLst>
                <a:ext uri="{FF2B5EF4-FFF2-40B4-BE49-F238E27FC236}">
                  <a16:creationId xmlns:a16="http://schemas.microsoft.com/office/drawing/2014/main" id="{D2AC05C0-CB59-2185-A1C7-AAB5C25A996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1B38098-0B24-4E1A-29E1-E296FC2D412F}"/>
              </a:ext>
            </a:extLst>
          </p:cNvPr>
          <p:cNvGrpSpPr/>
          <p:nvPr/>
        </p:nvGrpSpPr>
        <p:grpSpPr>
          <a:xfrm rot="8438324">
            <a:off x="8610032" y="3298246"/>
            <a:ext cx="72000" cy="323834"/>
            <a:chOff x="4111718" y="3858249"/>
            <a:chExt cx="72000" cy="323834"/>
          </a:xfrm>
        </p:grpSpPr>
        <p:sp>
          <p:nvSpPr>
            <p:cNvPr id="201" name="Oval 260">
              <a:extLst>
                <a:ext uri="{FF2B5EF4-FFF2-40B4-BE49-F238E27FC236}">
                  <a16:creationId xmlns:a16="http://schemas.microsoft.com/office/drawing/2014/main" id="{830AA0F4-425B-91A4-B50D-AD8740F2DC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2" name="Line 261">
              <a:extLst>
                <a:ext uri="{FF2B5EF4-FFF2-40B4-BE49-F238E27FC236}">
                  <a16:creationId xmlns:a16="http://schemas.microsoft.com/office/drawing/2014/main" id="{0FE16F02-3E99-81D3-7012-C58A742B3D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03" name="Line 262">
              <a:extLst>
                <a:ext uri="{FF2B5EF4-FFF2-40B4-BE49-F238E27FC236}">
                  <a16:creationId xmlns:a16="http://schemas.microsoft.com/office/drawing/2014/main" id="{AAE2C364-7D3D-95FA-925A-A72D1AD9B46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06BEB62C-093B-F8DD-5ACF-8BEB57C65C03}"/>
              </a:ext>
            </a:extLst>
          </p:cNvPr>
          <p:cNvGrpSpPr/>
          <p:nvPr/>
        </p:nvGrpSpPr>
        <p:grpSpPr>
          <a:xfrm rot="7659571">
            <a:off x="8551540" y="2584790"/>
            <a:ext cx="72000" cy="323834"/>
            <a:chOff x="4111718" y="3858249"/>
            <a:chExt cx="72000" cy="323834"/>
          </a:xfrm>
        </p:grpSpPr>
        <p:sp>
          <p:nvSpPr>
            <p:cNvPr id="205" name="Oval 260">
              <a:extLst>
                <a:ext uri="{FF2B5EF4-FFF2-40B4-BE49-F238E27FC236}">
                  <a16:creationId xmlns:a16="http://schemas.microsoft.com/office/drawing/2014/main" id="{AA364B75-FD1A-D1CF-2B0D-DA77DC94FD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6" name="Line 261">
              <a:extLst>
                <a:ext uri="{FF2B5EF4-FFF2-40B4-BE49-F238E27FC236}">
                  <a16:creationId xmlns:a16="http://schemas.microsoft.com/office/drawing/2014/main" id="{6EB2EB2B-D516-7A72-E8A4-4380F9D2EE0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07" name="Line 262">
              <a:extLst>
                <a:ext uri="{FF2B5EF4-FFF2-40B4-BE49-F238E27FC236}">
                  <a16:creationId xmlns:a16="http://schemas.microsoft.com/office/drawing/2014/main" id="{08C31530-84A5-F155-7020-DE836EEECAA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4B498AD-15CF-1F15-0448-D00A88F76815}"/>
              </a:ext>
            </a:extLst>
          </p:cNvPr>
          <p:cNvGrpSpPr/>
          <p:nvPr/>
        </p:nvGrpSpPr>
        <p:grpSpPr>
          <a:xfrm rot="3809260">
            <a:off x="8885727" y="2998233"/>
            <a:ext cx="72000" cy="323834"/>
            <a:chOff x="4111718" y="3858249"/>
            <a:chExt cx="72000" cy="323834"/>
          </a:xfrm>
        </p:grpSpPr>
        <p:sp>
          <p:nvSpPr>
            <p:cNvPr id="209" name="Oval 260">
              <a:extLst>
                <a:ext uri="{FF2B5EF4-FFF2-40B4-BE49-F238E27FC236}">
                  <a16:creationId xmlns:a16="http://schemas.microsoft.com/office/drawing/2014/main" id="{97B18BE4-7623-9548-D76A-192542C1B8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0" name="Line 261">
              <a:extLst>
                <a:ext uri="{FF2B5EF4-FFF2-40B4-BE49-F238E27FC236}">
                  <a16:creationId xmlns:a16="http://schemas.microsoft.com/office/drawing/2014/main" id="{87A6A8FE-0537-D23A-7081-C975B757A9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11" name="Line 262">
              <a:extLst>
                <a:ext uri="{FF2B5EF4-FFF2-40B4-BE49-F238E27FC236}">
                  <a16:creationId xmlns:a16="http://schemas.microsoft.com/office/drawing/2014/main" id="{F0D100FE-B1B5-4364-0C9B-7CA0F35ADD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D9C493E4-9A95-3E0E-AA2A-4BCA44EB27D0}"/>
              </a:ext>
            </a:extLst>
          </p:cNvPr>
          <p:cNvGrpSpPr/>
          <p:nvPr/>
        </p:nvGrpSpPr>
        <p:grpSpPr>
          <a:xfrm rot="14556579">
            <a:off x="7312860" y="2796515"/>
            <a:ext cx="72000" cy="323834"/>
            <a:chOff x="4111718" y="3858249"/>
            <a:chExt cx="72000" cy="323834"/>
          </a:xfrm>
        </p:grpSpPr>
        <p:sp>
          <p:nvSpPr>
            <p:cNvPr id="213" name="Oval 260">
              <a:extLst>
                <a:ext uri="{FF2B5EF4-FFF2-40B4-BE49-F238E27FC236}">
                  <a16:creationId xmlns:a16="http://schemas.microsoft.com/office/drawing/2014/main" id="{F2E79235-F015-739B-0D7F-93385D830F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382350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4" name="Line 261">
              <a:extLst>
                <a:ext uri="{FF2B5EF4-FFF2-40B4-BE49-F238E27FC236}">
                  <a16:creationId xmlns:a16="http://schemas.microsoft.com/office/drawing/2014/main" id="{35D5CDDD-D181-7EE7-8B3E-317F3209A0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15" name="Line 262">
              <a:extLst>
                <a:ext uri="{FF2B5EF4-FFF2-40B4-BE49-F238E27FC236}">
                  <a16:creationId xmlns:a16="http://schemas.microsoft.com/office/drawing/2014/main" id="{7983F592-B491-4209-51CA-680D616B8E6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4AB5B2CA-E2C4-D2CB-F6A8-3AA80B7AE203}"/>
              </a:ext>
            </a:extLst>
          </p:cNvPr>
          <p:cNvGrpSpPr/>
          <p:nvPr/>
        </p:nvGrpSpPr>
        <p:grpSpPr>
          <a:xfrm rot="14513636">
            <a:off x="7729387" y="2996146"/>
            <a:ext cx="72000" cy="323834"/>
            <a:chOff x="4111718" y="3858249"/>
            <a:chExt cx="72000" cy="323834"/>
          </a:xfrm>
        </p:grpSpPr>
        <p:sp>
          <p:nvSpPr>
            <p:cNvPr id="217" name="Oval 260">
              <a:extLst>
                <a:ext uri="{FF2B5EF4-FFF2-40B4-BE49-F238E27FC236}">
                  <a16:creationId xmlns:a16="http://schemas.microsoft.com/office/drawing/2014/main" id="{1969A5BA-E664-543E-8E57-2FF771C6FD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8" name="Line 261">
              <a:extLst>
                <a:ext uri="{FF2B5EF4-FFF2-40B4-BE49-F238E27FC236}">
                  <a16:creationId xmlns:a16="http://schemas.microsoft.com/office/drawing/2014/main" id="{29DB61B2-175C-EA1F-3760-F06E5092D1F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19" name="Line 262">
              <a:extLst>
                <a:ext uri="{FF2B5EF4-FFF2-40B4-BE49-F238E27FC236}">
                  <a16:creationId xmlns:a16="http://schemas.microsoft.com/office/drawing/2014/main" id="{9B546A71-AACD-8DEA-7F66-981E3C69D6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BCE1ADB4-CAC5-866E-EC3A-009B2A514A39}"/>
              </a:ext>
            </a:extLst>
          </p:cNvPr>
          <p:cNvGrpSpPr/>
          <p:nvPr/>
        </p:nvGrpSpPr>
        <p:grpSpPr>
          <a:xfrm rot="17581412">
            <a:off x="7786793" y="3355882"/>
            <a:ext cx="72000" cy="323834"/>
            <a:chOff x="4111718" y="3858249"/>
            <a:chExt cx="72000" cy="323834"/>
          </a:xfrm>
        </p:grpSpPr>
        <p:sp>
          <p:nvSpPr>
            <p:cNvPr id="221" name="Oval 260">
              <a:extLst>
                <a:ext uri="{FF2B5EF4-FFF2-40B4-BE49-F238E27FC236}">
                  <a16:creationId xmlns:a16="http://schemas.microsoft.com/office/drawing/2014/main" id="{FAE96430-0E60-EA31-0AEB-65A3DEE55E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2" name="Line 261">
              <a:extLst>
                <a:ext uri="{FF2B5EF4-FFF2-40B4-BE49-F238E27FC236}">
                  <a16:creationId xmlns:a16="http://schemas.microsoft.com/office/drawing/2014/main" id="{E0877342-35BF-FEB7-4717-82A8FB9554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23" name="Line 262">
              <a:extLst>
                <a:ext uri="{FF2B5EF4-FFF2-40B4-BE49-F238E27FC236}">
                  <a16:creationId xmlns:a16="http://schemas.microsoft.com/office/drawing/2014/main" id="{8EE861EF-11AF-5B86-7174-656BB55A57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9A5062A8-D2A6-A03A-A19A-8D80CEDC7410}"/>
              </a:ext>
            </a:extLst>
          </p:cNvPr>
          <p:cNvGrpSpPr/>
          <p:nvPr/>
        </p:nvGrpSpPr>
        <p:grpSpPr>
          <a:xfrm rot="20105395">
            <a:off x="8158670" y="3485083"/>
            <a:ext cx="72000" cy="323834"/>
            <a:chOff x="4111718" y="3858249"/>
            <a:chExt cx="72000" cy="323834"/>
          </a:xfrm>
        </p:grpSpPr>
        <p:sp>
          <p:nvSpPr>
            <p:cNvPr id="225" name="Oval 260">
              <a:extLst>
                <a:ext uri="{FF2B5EF4-FFF2-40B4-BE49-F238E27FC236}">
                  <a16:creationId xmlns:a16="http://schemas.microsoft.com/office/drawing/2014/main" id="{7AAF9B6C-4D71-53D5-2160-52D7B5ADA2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6" name="Line 261">
              <a:extLst>
                <a:ext uri="{FF2B5EF4-FFF2-40B4-BE49-F238E27FC236}">
                  <a16:creationId xmlns:a16="http://schemas.microsoft.com/office/drawing/2014/main" id="{97C67196-8351-2056-75BF-F516D2DE782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27" name="Line 262">
              <a:extLst>
                <a:ext uri="{FF2B5EF4-FFF2-40B4-BE49-F238E27FC236}">
                  <a16:creationId xmlns:a16="http://schemas.microsoft.com/office/drawing/2014/main" id="{B16FA11E-3CCC-B057-4EB7-6870A381F1E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978F518B-D47D-FDE0-A246-DE475E4FDA92}"/>
              </a:ext>
            </a:extLst>
          </p:cNvPr>
          <p:cNvGrpSpPr/>
          <p:nvPr/>
        </p:nvGrpSpPr>
        <p:grpSpPr>
          <a:xfrm rot="7296763">
            <a:off x="7686943" y="2574216"/>
            <a:ext cx="72000" cy="323834"/>
            <a:chOff x="4111718" y="3858249"/>
            <a:chExt cx="72000" cy="323834"/>
          </a:xfrm>
        </p:grpSpPr>
        <p:sp>
          <p:nvSpPr>
            <p:cNvPr id="229" name="Oval 260">
              <a:extLst>
                <a:ext uri="{FF2B5EF4-FFF2-40B4-BE49-F238E27FC236}">
                  <a16:creationId xmlns:a16="http://schemas.microsoft.com/office/drawing/2014/main" id="{752215C4-34CC-1DB9-2CB3-75BF0AD698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0" name="Line 261">
              <a:extLst>
                <a:ext uri="{FF2B5EF4-FFF2-40B4-BE49-F238E27FC236}">
                  <a16:creationId xmlns:a16="http://schemas.microsoft.com/office/drawing/2014/main" id="{1C2658E5-0415-071F-00E1-47CBCB6DDDE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31" name="Line 262">
              <a:extLst>
                <a:ext uri="{FF2B5EF4-FFF2-40B4-BE49-F238E27FC236}">
                  <a16:creationId xmlns:a16="http://schemas.microsoft.com/office/drawing/2014/main" id="{EB5E45E8-6453-D591-AD8C-14706DBF24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A04272CB-EC52-D240-B9CE-39AC597FA4BD}"/>
              </a:ext>
            </a:extLst>
          </p:cNvPr>
          <p:cNvGrpSpPr/>
          <p:nvPr/>
        </p:nvGrpSpPr>
        <p:grpSpPr>
          <a:xfrm rot="5553067">
            <a:off x="8062867" y="3144414"/>
            <a:ext cx="72000" cy="323834"/>
            <a:chOff x="4111718" y="3858249"/>
            <a:chExt cx="72000" cy="323834"/>
          </a:xfrm>
        </p:grpSpPr>
        <p:sp>
          <p:nvSpPr>
            <p:cNvPr id="233" name="Oval 260">
              <a:extLst>
                <a:ext uri="{FF2B5EF4-FFF2-40B4-BE49-F238E27FC236}">
                  <a16:creationId xmlns:a16="http://schemas.microsoft.com/office/drawing/2014/main" id="{EC810296-69C0-DB29-6D13-6D802E661D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4" name="Line 261">
              <a:extLst>
                <a:ext uri="{FF2B5EF4-FFF2-40B4-BE49-F238E27FC236}">
                  <a16:creationId xmlns:a16="http://schemas.microsoft.com/office/drawing/2014/main" id="{86AB9B02-9994-C3B8-D6F5-14BE0B64E0C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35" name="Line 262">
              <a:extLst>
                <a:ext uri="{FF2B5EF4-FFF2-40B4-BE49-F238E27FC236}">
                  <a16:creationId xmlns:a16="http://schemas.microsoft.com/office/drawing/2014/main" id="{F0B85BFA-7841-C8F4-B5DC-FACC7FEB79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77F1054-8191-2C01-71BE-0E1227373B5F}"/>
              </a:ext>
            </a:extLst>
          </p:cNvPr>
          <p:cNvGrpSpPr/>
          <p:nvPr/>
        </p:nvGrpSpPr>
        <p:grpSpPr>
          <a:xfrm rot="276846">
            <a:off x="8396640" y="3377962"/>
            <a:ext cx="72000" cy="323834"/>
            <a:chOff x="4111718" y="3858249"/>
            <a:chExt cx="72000" cy="323834"/>
          </a:xfrm>
        </p:grpSpPr>
        <p:sp>
          <p:nvSpPr>
            <p:cNvPr id="237" name="Oval 260">
              <a:extLst>
                <a:ext uri="{FF2B5EF4-FFF2-40B4-BE49-F238E27FC236}">
                  <a16:creationId xmlns:a16="http://schemas.microsoft.com/office/drawing/2014/main" id="{0747DF3F-4D38-9589-4181-8413E0C643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8" name="Line 261">
              <a:extLst>
                <a:ext uri="{FF2B5EF4-FFF2-40B4-BE49-F238E27FC236}">
                  <a16:creationId xmlns:a16="http://schemas.microsoft.com/office/drawing/2014/main" id="{3708CAA4-7447-B379-2F3F-FD62CBABF5D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39" name="Line 262">
              <a:extLst>
                <a:ext uri="{FF2B5EF4-FFF2-40B4-BE49-F238E27FC236}">
                  <a16:creationId xmlns:a16="http://schemas.microsoft.com/office/drawing/2014/main" id="{5369941A-05EE-559C-D301-33758377BD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BAB26EEB-1C5C-AF2B-5669-EC976A95FDD4}"/>
              </a:ext>
            </a:extLst>
          </p:cNvPr>
          <p:cNvGrpSpPr/>
          <p:nvPr/>
        </p:nvGrpSpPr>
        <p:grpSpPr>
          <a:xfrm rot="471059">
            <a:off x="7453829" y="3101588"/>
            <a:ext cx="72000" cy="323834"/>
            <a:chOff x="4111718" y="3858249"/>
            <a:chExt cx="72000" cy="323834"/>
          </a:xfrm>
        </p:grpSpPr>
        <p:sp>
          <p:nvSpPr>
            <p:cNvPr id="241" name="Oval 260">
              <a:extLst>
                <a:ext uri="{FF2B5EF4-FFF2-40B4-BE49-F238E27FC236}">
                  <a16:creationId xmlns:a16="http://schemas.microsoft.com/office/drawing/2014/main" id="{4F9179A5-3B8C-872C-8D19-A27A4AAE11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7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2" name="Line 261">
              <a:extLst>
                <a:ext uri="{FF2B5EF4-FFF2-40B4-BE49-F238E27FC236}">
                  <a16:creationId xmlns:a16="http://schemas.microsoft.com/office/drawing/2014/main" id="{07FC566D-57AE-3AEB-DE0E-535AADC9C7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43" name="Line 262">
              <a:extLst>
                <a:ext uri="{FF2B5EF4-FFF2-40B4-BE49-F238E27FC236}">
                  <a16:creationId xmlns:a16="http://schemas.microsoft.com/office/drawing/2014/main" id="{36297AD1-5E60-45E6-5E94-C2344A43F1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55B48B37-9581-ADE3-720D-3457830254FA}"/>
              </a:ext>
            </a:extLst>
          </p:cNvPr>
          <p:cNvGrpSpPr/>
          <p:nvPr/>
        </p:nvGrpSpPr>
        <p:grpSpPr>
          <a:xfrm rot="12348609">
            <a:off x="8926331" y="2611244"/>
            <a:ext cx="72000" cy="323834"/>
            <a:chOff x="4111718" y="3858249"/>
            <a:chExt cx="72000" cy="323834"/>
          </a:xfrm>
        </p:grpSpPr>
        <p:sp>
          <p:nvSpPr>
            <p:cNvPr id="245" name="Oval 260">
              <a:extLst>
                <a:ext uri="{FF2B5EF4-FFF2-40B4-BE49-F238E27FC236}">
                  <a16:creationId xmlns:a16="http://schemas.microsoft.com/office/drawing/2014/main" id="{5E9CCA26-0A0C-2651-B143-103BDC6790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6" name="Line 261">
              <a:extLst>
                <a:ext uri="{FF2B5EF4-FFF2-40B4-BE49-F238E27FC236}">
                  <a16:creationId xmlns:a16="http://schemas.microsoft.com/office/drawing/2014/main" id="{788F2C42-76B0-B2DB-254D-0B3194A259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47" name="Line 262">
              <a:extLst>
                <a:ext uri="{FF2B5EF4-FFF2-40B4-BE49-F238E27FC236}">
                  <a16:creationId xmlns:a16="http://schemas.microsoft.com/office/drawing/2014/main" id="{4D66D54A-EEE7-0E18-055B-69504D1A76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76FF8FE-FBF5-2541-C1B3-A28A144B3736}"/>
              </a:ext>
            </a:extLst>
          </p:cNvPr>
          <p:cNvGrpSpPr/>
          <p:nvPr/>
        </p:nvGrpSpPr>
        <p:grpSpPr>
          <a:xfrm rot="13779826">
            <a:off x="8935444" y="3265946"/>
            <a:ext cx="72000" cy="323834"/>
            <a:chOff x="4111718" y="3858249"/>
            <a:chExt cx="72000" cy="323834"/>
          </a:xfrm>
        </p:grpSpPr>
        <p:sp>
          <p:nvSpPr>
            <p:cNvPr id="249" name="Oval 260">
              <a:extLst>
                <a:ext uri="{FF2B5EF4-FFF2-40B4-BE49-F238E27FC236}">
                  <a16:creationId xmlns:a16="http://schemas.microsoft.com/office/drawing/2014/main" id="{D658FCB6-34EE-2A87-D5CD-E1D0562D0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60046">
              <a:off x="4111718" y="3984706"/>
              <a:ext cx="72000" cy="7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0" name="Line 261">
              <a:extLst>
                <a:ext uri="{FF2B5EF4-FFF2-40B4-BE49-F238E27FC236}">
                  <a16:creationId xmlns:a16="http://schemas.microsoft.com/office/drawing/2014/main" id="{2D621250-E471-BDDA-DF78-12B7FF02E7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9185" y="4075403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51" name="Line 262">
              <a:extLst>
                <a:ext uri="{FF2B5EF4-FFF2-40B4-BE49-F238E27FC236}">
                  <a16:creationId xmlns:a16="http://schemas.microsoft.com/office/drawing/2014/main" id="{A05D11E6-41DB-0639-77A5-1A59BDEF12A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760046" flipV="1">
              <a:off x="4146550" y="3858249"/>
              <a:ext cx="0" cy="10668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none" w="sm" len="sm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1D761-CD74-D612-C1C7-97F74713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2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59E9C4-8758-1A4D-5535-8A56AED60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3" name="Picture 4" descr="Géosciences et environnement UNIL">
            <a:extLst>
              <a:ext uri="{FF2B5EF4-FFF2-40B4-BE49-F238E27FC236}">
                <a16:creationId xmlns:a16="http://schemas.microsoft.com/office/drawing/2014/main" id="{F103238E-92A9-00C9-321C-1F5990F86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8C4F2A-E6ED-0411-2293-FE4A7B85D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8" y="5083835"/>
            <a:ext cx="3004418" cy="13866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6A6DF9-EF2B-E8BC-7EBA-3AAB8695EE31}"/>
              </a:ext>
            </a:extLst>
          </p:cNvPr>
          <p:cNvSpPr txBox="1"/>
          <p:nvPr/>
        </p:nvSpPr>
        <p:spPr>
          <a:xfrm>
            <a:off x="609598" y="6550315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https://www.cis.rit.edu/htbooks/nmr/chap-3/chap-3.htm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52CBCC-9617-3F32-C23A-CBE667F647F8}"/>
              </a:ext>
            </a:extLst>
          </p:cNvPr>
          <p:cNvSpPr/>
          <p:nvPr/>
        </p:nvSpPr>
        <p:spPr>
          <a:xfrm>
            <a:off x="6777398" y="2245365"/>
            <a:ext cx="107212" cy="2465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B0C183-C4C6-8A7E-9ACA-85C1DB5B3E5B}"/>
              </a:ext>
            </a:extLst>
          </p:cNvPr>
          <p:cNvSpPr/>
          <p:nvPr/>
        </p:nvSpPr>
        <p:spPr>
          <a:xfrm>
            <a:off x="9735103" y="2265243"/>
            <a:ext cx="107212" cy="2465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8" name="Groupe 25">
            <a:extLst>
              <a:ext uri="{FF2B5EF4-FFF2-40B4-BE49-F238E27FC236}">
                <a16:creationId xmlns:a16="http://schemas.microsoft.com/office/drawing/2014/main" id="{440D12CE-45F8-8B15-7C7E-7D4AFA712B43}"/>
              </a:ext>
            </a:extLst>
          </p:cNvPr>
          <p:cNvGrpSpPr/>
          <p:nvPr/>
        </p:nvGrpSpPr>
        <p:grpSpPr>
          <a:xfrm>
            <a:off x="7397518" y="4480792"/>
            <a:ext cx="2255956" cy="1252489"/>
            <a:chOff x="3235288" y="3924110"/>
            <a:chExt cx="1260668" cy="1252489"/>
          </a:xfrm>
        </p:grpSpPr>
        <p:sp>
          <p:nvSpPr>
            <p:cNvPr id="19" name="ZoneTexte 28">
              <a:extLst>
                <a:ext uri="{FF2B5EF4-FFF2-40B4-BE49-F238E27FC236}">
                  <a16:creationId xmlns:a16="http://schemas.microsoft.com/office/drawing/2014/main" id="{7E29BB25-70E7-CB5E-9E1B-2C64522942F6}"/>
                </a:ext>
              </a:extLst>
            </p:cNvPr>
            <p:cNvSpPr txBox="1"/>
            <p:nvPr/>
          </p:nvSpPr>
          <p:spPr>
            <a:xfrm>
              <a:off x="3235288" y="461181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receiver</a:t>
              </a:r>
              <a:r>
                <a:rPr lang="fr-CH" dirty="0"/>
                <a:t> </a:t>
              </a:r>
              <a:r>
                <a:rPr lang="fr-CH" dirty="0" err="1"/>
                <a:t>coil</a:t>
              </a:r>
              <a:endParaRPr lang="fr-CH" dirty="0"/>
            </a:p>
          </p:txBody>
        </p:sp>
        <p:cxnSp>
          <p:nvCxnSpPr>
            <p:cNvPr id="20" name="Connecteur droit avec flèche 29">
              <a:extLst>
                <a:ext uri="{FF2B5EF4-FFF2-40B4-BE49-F238E27FC236}">
                  <a16:creationId xmlns:a16="http://schemas.microsoft.com/office/drawing/2014/main" id="{B41FB3AF-160F-2F4E-6457-7AFB10484E40}"/>
                </a:ext>
              </a:extLst>
            </p:cNvPr>
            <p:cNvCxnSpPr>
              <a:cxnSpLocks/>
            </p:cNvCxnSpPr>
            <p:nvPr/>
          </p:nvCxnSpPr>
          <p:spPr>
            <a:xfrm>
              <a:off x="4122747" y="4957906"/>
              <a:ext cx="373209" cy="2186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35">
              <a:extLst>
                <a:ext uri="{FF2B5EF4-FFF2-40B4-BE49-F238E27FC236}">
                  <a16:creationId xmlns:a16="http://schemas.microsoft.com/office/drawing/2014/main" id="{66640C38-9525-65E9-8CB6-1E659E6FB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3058" y="3924110"/>
              <a:ext cx="452898" cy="5722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63BF64F6-93AA-1F3D-3902-78636B345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25237" y="5005825"/>
            <a:ext cx="1976827" cy="1797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CDA8159-045A-762B-7083-6F3F8DBCCBB8}"/>
              </a:ext>
            </a:extLst>
          </p:cNvPr>
          <p:cNvGrpSpPr/>
          <p:nvPr/>
        </p:nvGrpSpPr>
        <p:grpSpPr>
          <a:xfrm>
            <a:off x="1829730" y="2838101"/>
            <a:ext cx="5497470" cy="1135696"/>
            <a:chOff x="1172984" y="2330820"/>
            <a:chExt cx="5497470" cy="113569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170D84A-C923-05A0-A463-A89A51586E2E}"/>
                </a:ext>
              </a:extLst>
            </p:cNvPr>
            <p:cNvGrpSpPr/>
            <p:nvPr/>
          </p:nvGrpSpPr>
          <p:grpSpPr>
            <a:xfrm rot="15095821">
              <a:off x="3839419" y="3231327"/>
              <a:ext cx="72000" cy="323834"/>
              <a:chOff x="4111718" y="3858249"/>
              <a:chExt cx="72000" cy="323834"/>
            </a:xfrm>
          </p:grpSpPr>
          <p:sp>
            <p:nvSpPr>
              <p:cNvPr id="31" name="Oval 260">
                <a:extLst>
                  <a:ext uri="{FF2B5EF4-FFF2-40B4-BE49-F238E27FC236}">
                    <a16:creationId xmlns:a16="http://schemas.microsoft.com/office/drawing/2014/main" id="{55993D0B-11BF-49B1-20D9-3965A899E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7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2" name="Line 261">
                <a:extLst>
                  <a:ext uri="{FF2B5EF4-FFF2-40B4-BE49-F238E27FC236}">
                    <a16:creationId xmlns:a16="http://schemas.microsoft.com/office/drawing/2014/main" id="{7D289725-98D9-978E-2D6F-66FAD7111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33" name="Line 262">
                <a:extLst>
                  <a:ext uri="{FF2B5EF4-FFF2-40B4-BE49-F238E27FC236}">
                    <a16:creationId xmlns:a16="http://schemas.microsoft.com/office/drawing/2014/main" id="{E7A90221-89FD-6289-F090-F9EE9BE39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Box 231">
                  <a:extLst>
                    <a:ext uri="{FF2B5EF4-FFF2-40B4-BE49-F238E27FC236}">
                      <a16:creationId xmlns:a16="http://schemas.microsoft.com/office/drawing/2014/main" id="{EFDDC4A9-22E4-FD40-3133-5DDCD4BCB1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2984" y="2330820"/>
                  <a:ext cx="5497470" cy="113569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CH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de-DE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CH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</m:nary>
                        <m:r>
                          <a:rPr lang="fr-CH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CH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de-DE" sz="28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 Box 231">
                  <a:extLst>
                    <a:ext uri="{FF2B5EF4-FFF2-40B4-BE49-F238E27FC236}">
                      <a16:creationId xmlns:a16="http://schemas.microsoft.com/office/drawing/2014/main" id="{EFDDC4A9-22E4-FD40-3133-5DDCD4BCB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72984" y="2330820"/>
                  <a:ext cx="5497470" cy="113569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189D19D-8CB9-AE12-43E7-C831C48CCDB4}"/>
              </a:ext>
            </a:extLst>
          </p:cNvPr>
          <p:cNvSpPr txBox="1"/>
          <p:nvPr/>
        </p:nvSpPr>
        <p:spPr>
          <a:xfrm>
            <a:off x="142766" y="3122150"/>
            <a:ext cx="2975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</a:rPr>
              <a:t>Net</a:t>
            </a:r>
            <a:r>
              <a:rPr lang="de-DE" sz="2400" b="1" dirty="0">
                <a:solidFill>
                  <a:srgbClr val="0070C0"/>
                </a:solidFill>
              </a:rPr>
              <a:t> </a:t>
            </a:r>
            <a:r>
              <a:rPr lang="de-DE" sz="2400" b="1" dirty="0" err="1">
                <a:solidFill>
                  <a:srgbClr val="0070C0"/>
                </a:solidFill>
              </a:rPr>
              <a:t>magnetization</a:t>
            </a:r>
            <a:r>
              <a:rPr lang="de-DE" sz="2400" b="1" dirty="0">
                <a:solidFill>
                  <a:srgbClr val="0070C0"/>
                </a:solidFill>
              </a:rPr>
              <a:t>: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0407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E7CB-76E0-4B04-AD24-430A6E9BA1ED}" type="slidenum">
              <a:rPr lang="fr-CH" smtClean="0"/>
              <a:t>20</a:t>
            </a:fld>
            <a:endParaRPr lang="fr-CH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7084" t="14033" r="56675" b="31182"/>
          <a:stretch>
            <a:fillRect/>
          </a:stretch>
        </p:blipFill>
        <p:spPr bwMode="auto">
          <a:xfrm>
            <a:off x="1909833" y="2472952"/>
            <a:ext cx="1841619" cy="21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5658" y="205922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dirty="0" err="1"/>
              <a:t>object</a:t>
            </a:r>
            <a:endParaRPr lang="fr-CH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661858" y="1240152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dirty="0" err="1"/>
              <a:t>sampled</a:t>
            </a:r>
            <a:r>
              <a:rPr lang="fr-CH" sz="2000" dirty="0"/>
              <a:t> k-</a:t>
            </a:r>
            <a:r>
              <a:rPr lang="fr-CH" sz="2000" dirty="0" err="1"/>
              <a:t>space</a:t>
            </a:r>
            <a:endParaRPr lang="fr-CH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041043" y="1240152"/>
            <a:ext cx="1750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2000" dirty="0" err="1"/>
              <a:t>reconstructed</a:t>
            </a:r>
            <a:endParaRPr lang="fr-CH" sz="2000" dirty="0"/>
          </a:p>
        </p:txBody>
      </p:sp>
      <p:pic>
        <p:nvPicPr>
          <p:cNvPr id="12" name="Picture 6" descr="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333" y="2697045"/>
            <a:ext cx="1728192" cy="17281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 descr="im_low64"/>
          <p:cNvPicPr>
            <a:picLocks noChangeAspect="1" noChangeArrowheads="1"/>
          </p:cNvPicPr>
          <p:nvPr/>
        </p:nvPicPr>
        <p:blipFill>
          <a:blip r:embed="rId4" cstate="print"/>
          <a:srcRect l="3691"/>
          <a:stretch>
            <a:fillRect/>
          </a:stretch>
        </p:blipFill>
        <p:spPr bwMode="auto">
          <a:xfrm>
            <a:off x="9006489" y="1628800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1" descr="im_low32"/>
          <p:cNvPicPr>
            <a:picLocks noChangeAspect="1" noChangeArrowheads="1"/>
          </p:cNvPicPr>
          <p:nvPr/>
        </p:nvPicPr>
        <p:blipFill>
          <a:blip r:embed="rId5" cstate="print"/>
          <a:srcRect l="3691"/>
          <a:stretch>
            <a:fillRect/>
          </a:stretch>
        </p:blipFill>
        <p:spPr bwMode="auto">
          <a:xfrm>
            <a:off x="9006489" y="1628800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6" descr="im_low16"/>
          <p:cNvPicPr>
            <a:picLocks noChangeAspect="1" noChangeArrowheads="1"/>
          </p:cNvPicPr>
          <p:nvPr/>
        </p:nvPicPr>
        <p:blipFill>
          <a:blip r:embed="rId6" cstate="print"/>
          <a:srcRect l="3691"/>
          <a:stretch>
            <a:fillRect/>
          </a:stretch>
        </p:blipFill>
        <p:spPr bwMode="auto">
          <a:xfrm>
            <a:off x="9006489" y="1628800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1" descr="im_low08"/>
          <p:cNvPicPr>
            <a:picLocks noChangeAspect="1" noChangeArrowheads="1"/>
          </p:cNvPicPr>
          <p:nvPr/>
        </p:nvPicPr>
        <p:blipFill>
          <a:blip r:embed="rId7" cstate="print"/>
          <a:srcRect l="3691"/>
          <a:stretch>
            <a:fillRect/>
          </a:stretch>
        </p:blipFill>
        <p:spPr bwMode="auto">
          <a:xfrm>
            <a:off x="9006489" y="1628800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6" descr="im_low04"/>
          <p:cNvPicPr>
            <a:picLocks noChangeAspect="1" noChangeArrowheads="1"/>
          </p:cNvPicPr>
          <p:nvPr/>
        </p:nvPicPr>
        <p:blipFill>
          <a:blip r:embed="rId8" cstate="print"/>
          <a:srcRect l="3691"/>
          <a:stretch>
            <a:fillRect/>
          </a:stretch>
        </p:blipFill>
        <p:spPr bwMode="auto">
          <a:xfrm>
            <a:off x="9006489" y="1628800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30" descr="im_low02"/>
          <p:cNvPicPr>
            <a:picLocks noChangeAspect="1" noChangeArrowheads="1"/>
          </p:cNvPicPr>
          <p:nvPr/>
        </p:nvPicPr>
        <p:blipFill>
          <a:blip r:embed="rId9" cstate="print"/>
          <a:srcRect l="3691"/>
          <a:stretch>
            <a:fillRect/>
          </a:stretch>
        </p:blipFill>
        <p:spPr bwMode="auto">
          <a:xfrm>
            <a:off x="9006489" y="1628800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2" descr="im_high64"/>
          <p:cNvPicPr>
            <a:picLocks noChangeAspect="1" noChangeArrowheads="1"/>
          </p:cNvPicPr>
          <p:nvPr/>
        </p:nvPicPr>
        <p:blipFill>
          <a:blip r:embed="rId10" cstate="print">
            <a:lum bright="6000" contrast="6000"/>
          </a:blip>
          <a:srcRect l="3691"/>
          <a:stretch>
            <a:fillRect/>
          </a:stretch>
        </p:blipFill>
        <p:spPr bwMode="auto">
          <a:xfrm>
            <a:off x="9042426" y="4160911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0" descr="im_high32"/>
          <p:cNvPicPr>
            <a:picLocks noChangeAspect="1" noChangeArrowheads="1"/>
          </p:cNvPicPr>
          <p:nvPr/>
        </p:nvPicPr>
        <p:blipFill>
          <a:blip r:embed="rId11" cstate="print">
            <a:lum bright="6000" contrast="6000"/>
          </a:blip>
          <a:srcRect l="3691"/>
          <a:stretch>
            <a:fillRect/>
          </a:stretch>
        </p:blipFill>
        <p:spPr bwMode="auto">
          <a:xfrm>
            <a:off x="9042426" y="4160911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15" descr="im_high16"/>
          <p:cNvPicPr>
            <a:picLocks noChangeAspect="1" noChangeArrowheads="1"/>
          </p:cNvPicPr>
          <p:nvPr/>
        </p:nvPicPr>
        <p:blipFill>
          <a:blip r:embed="rId12" cstate="print">
            <a:lum bright="12000" contrast="18000"/>
          </a:blip>
          <a:srcRect l="3691"/>
          <a:stretch>
            <a:fillRect/>
          </a:stretch>
        </p:blipFill>
        <p:spPr bwMode="auto">
          <a:xfrm>
            <a:off x="9042426" y="4160911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20" descr="im_high08"/>
          <p:cNvPicPr>
            <a:picLocks noChangeAspect="1" noChangeArrowheads="1"/>
          </p:cNvPicPr>
          <p:nvPr/>
        </p:nvPicPr>
        <p:blipFill>
          <a:blip r:embed="rId13" cstate="print">
            <a:lum bright="12000" contrast="18000"/>
          </a:blip>
          <a:srcRect l="3691"/>
          <a:stretch>
            <a:fillRect/>
          </a:stretch>
        </p:blipFill>
        <p:spPr bwMode="auto">
          <a:xfrm>
            <a:off x="9042426" y="4160911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5" descr="im_high04"/>
          <p:cNvPicPr>
            <a:picLocks noChangeAspect="1" noChangeArrowheads="1"/>
          </p:cNvPicPr>
          <p:nvPr/>
        </p:nvPicPr>
        <p:blipFill>
          <a:blip r:embed="rId14" cstate="print">
            <a:lum bright="12000" contrast="24000"/>
          </a:blip>
          <a:srcRect l="3691"/>
          <a:stretch>
            <a:fillRect/>
          </a:stretch>
        </p:blipFill>
        <p:spPr bwMode="auto">
          <a:xfrm>
            <a:off x="9042426" y="4160911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31" descr="im_high02"/>
          <p:cNvPicPr>
            <a:picLocks noChangeAspect="1" noChangeArrowheads="1"/>
          </p:cNvPicPr>
          <p:nvPr/>
        </p:nvPicPr>
        <p:blipFill>
          <a:blip r:embed="rId15" cstate="print"/>
          <a:srcRect l="3691"/>
          <a:stretch>
            <a:fillRect/>
          </a:stretch>
        </p:blipFill>
        <p:spPr bwMode="auto">
          <a:xfrm>
            <a:off x="9042426" y="4160911"/>
            <a:ext cx="1831751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5" descr="raw_low6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64576" y="1626256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13" descr="raw_low3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64576" y="1626256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18" descr="raw_low1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764576" y="1626256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23" descr="raw_low0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64576" y="1626256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Picture 28" descr="raw_low0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64576" y="1626256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Picture 33" descr="raw_low0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64576" y="1626256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" name="Picture 4" descr="raw_high6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764576" y="4131165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12" descr="raw_high3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764576" y="4131165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Picture 17" descr="raw_high1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764576" y="4131165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" name="Picture 22" descr="raw_high08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764576" y="4131165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" name="Picture 27" descr="raw_high04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764576" y="4131167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" name="Picture 32" descr="raw_high0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764578" y="4131167"/>
            <a:ext cx="1901952" cy="190195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1909834" y="2420888"/>
            <a:ext cx="819455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351" dirty="0">
                <a:solidFill>
                  <a:schemeClr val="bg1"/>
                </a:solidFill>
              </a:rPr>
              <a:t>512x512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88515" y="2420888"/>
            <a:ext cx="819455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351" dirty="0">
                <a:solidFill>
                  <a:schemeClr val="bg1"/>
                </a:solidFill>
              </a:rPr>
              <a:t>512x512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4E1890F-3D6F-A172-BFF5-FD891A5CDC51}"/>
              </a:ext>
            </a:extLst>
          </p:cNvPr>
          <p:cNvCxnSpPr>
            <a:cxnSpLocks/>
          </p:cNvCxnSpPr>
          <p:nvPr/>
        </p:nvCxnSpPr>
        <p:spPr>
          <a:xfrm>
            <a:off x="5621242" y="3665587"/>
            <a:ext cx="108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AF941B-4273-F642-8252-A2B15ACD9FBF}"/>
              </a:ext>
            </a:extLst>
          </p:cNvPr>
          <p:cNvCxnSpPr>
            <a:cxnSpLocks/>
          </p:cNvCxnSpPr>
          <p:nvPr/>
        </p:nvCxnSpPr>
        <p:spPr>
          <a:xfrm flipV="1">
            <a:off x="5621242" y="2602786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7CE4DB2-0FD1-EE4B-E4B3-BD2A806918DE}"/>
              </a:ext>
            </a:extLst>
          </p:cNvPr>
          <p:cNvSpPr txBox="1"/>
          <p:nvPr/>
        </p:nvSpPr>
        <p:spPr>
          <a:xfrm>
            <a:off x="6701242" y="3555569"/>
            <a:ext cx="479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1" dirty="0" err="1"/>
              <a:t>k</a:t>
            </a:r>
            <a:r>
              <a:rPr lang="fr-CH" i="1" baseline="-25000" dirty="0" err="1"/>
              <a:t>x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E44A0C-9BC3-885D-F4C6-735EF979EEED}"/>
              </a:ext>
            </a:extLst>
          </p:cNvPr>
          <p:cNvSpPr txBox="1"/>
          <p:nvPr/>
        </p:nvSpPr>
        <p:spPr>
          <a:xfrm>
            <a:off x="5213346" y="2368929"/>
            <a:ext cx="479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1" dirty="0" err="1"/>
              <a:t>k</a:t>
            </a:r>
            <a:r>
              <a:rPr lang="fr-CH" i="1" baseline="-25000" dirty="0" err="1"/>
              <a:t>y</a:t>
            </a:r>
            <a:endParaRPr lang="en-GB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491699F-B5CC-0713-8812-C30D702E80C8}"/>
              </a:ext>
            </a:extLst>
          </p:cNvPr>
          <p:cNvCxnSpPr>
            <a:cxnSpLocks/>
          </p:cNvCxnSpPr>
          <p:nvPr/>
        </p:nvCxnSpPr>
        <p:spPr>
          <a:xfrm>
            <a:off x="5624557" y="6163622"/>
            <a:ext cx="108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48DF6C-CD3C-9E39-47A5-047F9AF76F5A}"/>
              </a:ext>
            </a:extLst>
          </p:cNvPr>
          <p:cNvCxnSpPr>
            <a:cxnSpLocks/>
          </p:cNvCxnSpPr>
          <p:nvPr/>
        </p:nvCxnSpPr>
        <p:spPr>
          <a:xfrm flipV="1">
            <a:off x="5624557" y="5100821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A2491B4-FF43-0363-1061-FEAC888234CA}"/>
              </a:ext>
            </a:extLst>
          </p:cNvPr>
          <p:cNvSpPr txBox="1"/>
          <p:nvPr/>
        </p:nvSpPr>
        <p:spPr>
          <a:xfrm>
            <a:off x="6704557" y="6053604"/>
            <a:ext cx="479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1" dirty="0" err="1"/>
              <a:t>k</a:t>
            </a:r>
            <a:r>
              <a:rPr lang="fr-CH" i="1" baseline="-25000" dirty="0" err="1"/>
              <a:t>x</a:t>
            </a:r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548911-0A5E-C135-8734-C05A256D168C}"/>
              </a:ext>
            </a:extLst>
          </p:cNvPr>
          <p:cNvSpPr txBox="1"/>
          <p:nvPr/>
        </p:nvSpPr>
        <p:spPr>
          <a:xfrm>
            <a:off x="5216661" y="4866964"/>
            <a:ext cx="479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1" dirty="0" err="1"/>
              <a:t>k</a:t>
            </a:r>
            <a:r>
              <a:rPr lang="fr-CH" i="1" baseline="-25000" dirty="0" err="1"/>
              <a:t>y</a:t>
            </a:r>
            <a:endParaRPr lang="en-GB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9662E3-1D3A-6A18-9519-16D6F7B1246C}"/>
              </a:ext>
            </a:extLst>
          </p:cNvPr>
          <p:cNvCxnSpPr>
            <a:cxnSpLocks/>
          </p:cNvCxnSpPr>
          <p:nvPr/>
        </p:nvCxnSpPr>
        <p:spPr>
          <a:xfrm>
            <a:off x="8924339" y="3688780"/>
            <a:ext cx="108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19E02B3-ED6D-C9EF-10EA-FF7930A42375}"/>
              </a:ext>
            </a:extLst>
          </p:cNvPr>
          <p:cNvCxnSpPr>
            <a:cxnSpLocks/>
          </p:cNvCxnSpPr>
          <p:nvPr/>
        </p:nvCxnSpPr>
        <p:spPr>
          <a:xfrm flipV="1">
            <a:off x="8924339" y="2625979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D644306-C9A8-B06E-B0EE-881C7B5FA236}"/>
              </a:ext>
            </a:extLst>
          </p:cNvPr>
          <p:cNvSpPr txBox="1"/>
          <p:nvPr/>
        </p:nvSpPr>
        <p:spPr>
          <a:xfrm>
            <a:off x="10004339" y="3578762"/>
            <a:ext cx="479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1" dirty="0"/>
              <a:t>x</a:t>
            </a:r>
            <a:endParaRPr lang="en-GB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17C4955-0CE3-96AE-FE81-E1BD9362FD94}"/>
              </a:ext>
            </a:extLst>
          </p:cNvPr>
          <p:cNvSpPr txBox="1"/>
          <p:nvPr/>
        </p:nvSpPr>
        <p:spPr>
          <a:xfrm>
            <a:off x="8516443" y="2392122"/>
            <a:ext cx="479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1" dirty="0"/>
              <a:t>y</a:t>
            </a:r>
            <a:endParaRPr lang="en-GB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306132A-9DAD-1BAE-AB5C-BC9B1EF3B965}"/>
              </a:ext>
            </a:extLst>
          </p:cNvPr>
          <p:cNvCxnSpPr>
            <a:cxnSpLocks/>
          </p:cNvCxnSpPr>
          <p:nvPr/>
        </p:nvCxnSpPr>
        <p:spPr>
          <a:xfrm>
            <a:off x="8927654" y="6186815"/>
            <a:ext cx="108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738F5F9-A481-E163-3E83-55E3DB60F8FF}"/>
              </a:ext>
            </a:extLst>
          </p:cNvPr>
          <p:cNvCxnSpPr>
            <a:cxnSpLocks/>
          </p:cNvCxnSpPr>
          <p:nvPr/>
        </p:nvCxnSpPr>
        <p:spPr>
          <a:xfrm flipV="1">
            <a:off x="8927654" y="5124014"/>
            <a:ext cx="0" cy="108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C08533D-FE25-FAEA-028A-0930F2551522}"/>
              </a:ext>
            </a:extLst>
          </p:cNvPr>
          <p:cNvSpPr txBox="1"/>
          <p:nvPr/>
        </p:nvSpPr>
        <p:spPr>
          <a:xfrm>
            <a:off x="10007654" y="6076797"/>
            <a:ext cx="479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1" dirty="0"/>
              <a:t>x</a:t>
            </a:r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94F7180-125F-E60E-CCF4-F5F5744C1C4D}"/>
              </a:ext>
            </a:extLst>
          </p:cNvPr>
          <p:cNvSpPr txBox="1"/>
          <p:nvPr/>
        </p:nvSpPr>
        <p:spPr>
          <a:xfrm>
            <a:off x="8519758" y="4890157"/>
            <a:ext cx="479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1" dirty="0"/>
              <a:t>y</a:t>
            </a:r>
            <a:endParaRPr lang="en-GB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63ECEC2-853C-FFAD-E211-8D3F4BF3B7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67" name="Picture 4" descr="Géosciences et environnement UNIL">
            <a:extLst>
              <a:ext uri="{FF2B5EF4-FFF2-40B4-BE49-F238E27FC236}">
                <a16:creationId xmlns:a16="http://schemas.microsoft.com/office/drawing/2014/main" id="{2EEFCC12-C33D-B47E-76A1-DAF5C59D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9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31345-3C50-A739-AAAE-28A43DAA4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1CA23AA-4144-C0DC-8CA4-69F51B27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A basic MRI </a:t>
            </a:r>
            <a:r>
              <a:rPr lang="fr-CH" b="1" dirty="0" err="1">
                <a:solidFill>
                  <a:srgbClr val="0070C0"/>
                </a:solidFill>
              </a:rPr>
              <a:t>sequence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96CD3E-A261-F658-4DBF-FB3BE05129E1}"/>
              </a:ext>
            </a:extLst>
          </p:cNvPr>
          <p:cNvGrpSpPr/>
          <p:nvPr/>
        </p:nvGrpSpPr>
        <p:grpSpPr>
          <a:xfrm>
            <a:off x="5491254" y="4327259"/>
            <a:ext cx="2376264" cy="2476335"/>
            <a:chOff x="5375920" y="3552310"/>
            <a:chExt cx="2376264" cy="2476335"/>
          </a:xfrm>
        </p:grpSpPr>
        <p:sp>
          <p:nvSpPr>
            <p:cNvPr id="45" name="ZoneTexte 96">
              <a:extLst>
                <a:ext uri="{FF2B5EF4-FFF2-40B4-BE49-F238E27FC236}">
                  <a16:creationId xmlns:a16="http://schemas.microsoft.com/office/drawing/2014/main" id="{4545C7E7-927F-4F50-D456-0FDC5539B481}"/>
                </a:ext>
              </a:extLst>
            </p:cNvPr>
            <p:cNvSpPr txBox="1"/>
            <p:nvPr/>
          </p:nvSpPr>
          <p:spPr>
            <a:xfrm>
              <a:off x="5375920" y="3552310"/>
              <a:ext cx="23148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400" b="1" dirty="0"/>
                <a:t>2D Image</a:t>
              </a:r>
            </a:p>
          </p:txBody>
        </p:sp>
        <p:pic>
          <p:nvPicPr>
            <p:cNvPr id="2050" name="Picture 2" descr="Image result for MRI image">
              <a:extLst>
                <a:ext uri="{FF2B5EF4-FFF2-40B4-BE49-F238E27FC236}">
                  <a16:creationId xmlns:a16="http://schemas.microsoft.com/office/drawing/2014/main" id="{D7917A24-CD45-AF7B-B41F-268FF78921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2" t="4831" r="7122" b="22753"/>
            <a:stretch/>
          </p:blipFill>
          <p:spPr bwMode="auto">
            <a:xfrm>
              <a:off x="5375920" y="4077072"/>
              <a:ext cx="2376264" cy="1951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EF101C-EC94-2DA7-EB01-D0DCEDA0D0FE}"/>
              </a:ext>
            </a:extLst>
          </p:cNvPr>
          <p:cNvGrpSpPr/>
          <p:nvPr/>
        </p:nvGrpSpPr>
        <p:grpSpPr>
          <a:xfrm>
            <a:off x="335454" y="2920687"/>
            <a:ext cx="2739797" cy="1820670"/>
            <a:chOff x="4538184" y="2172610"/>
            <a:chExt cx="2739797" cy="1820670"/>
          </a:xfrm>
        </p:grpSpPr>
        <p:pic>
          <p:nvPicPr>
            <p:cNvPr id="40" name="Picture 8" descr="https://www.cis.rit.edu/htbooks/mri/chap-3/images/b1-1a.gif">
              <a:extLst>
                <a:ext uri="{FF2B5EF4-FFF2-40B4-BE49-F238E27FC236}">
                  <a16:creationId xmlns:a16="http://schemas.microsoft.com/office/drawing/2014/main" id="{4C447FCC-2ADB-95DC-75A0-FE5E5064B8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892" y="2183529"/>
              <a:ext cx="2095500" cy="180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https://www.cis.rit.edu/htbooks/mri/chap-3/images/y-prime.gif">
              <a:extLst>
                <a:ext uri="{FF2B5EF4-FFF2-40B4-BE49-F238E27FC236}">
                  <a16:creationId xmlns:a16="http://schemas.microsoft.com/office/drawing/2014/main" id="{F56A9392-77D6-9676-DF0A-31B39CCD1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681" y="2172610"/>
              <a:ext cx="114300" cy="180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https://www.cis.rit.edu/htbooks/mri/chap-3/images/x-p-b1.gif">
              <a:extLst>
                <a:ext uri="{FF2B5EF4-FFF2-40B4-BE49-F238E27FC236}">
                  <a16:creationId xmlns:a16="http://schemas.microsoft.com/office/drawing/2014/main" id="{03FABFB2-F35B-6901-4145-360CDA512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184" y="2177373"/>
              <a:ext cx="476250" cy="180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8C408AF-A969-79BD-4A7D-C2DADFBA8851}"/>
                </a:ext>
              </a:extLst>
            </p:cNvPr>
            <p:cNvGrpSpPr/>
            <p:nvPr/>
          </p:nvGrpSpPr>
          <p:grpSpPr>
            <a:xfrm>
              <a:off x="4614962" y="2349353"/>
              <a:ext cx="344966" cy="1091579"/>
              <a:chOff x="1184694" y="2552408"/>
              <a:chExt cx="344966" cy="1091579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F45EB201-3BEB-1E4B-7437-986272F68E67}"/>
                  </a:ext>
                </a:extLst>
              </p:cNvPr>
              <p:cNvCxnSpPr/>
              <p:nvPr/>
            </p:nvCxnSpPr>
            <p:spPr>
              <a:xfrm flipV="1">
                <a:off x="1184694" y="2638147"/>
                <a:ext cx="0" cy="1005840"/>
              </a:xfrm>
              <a:prstGeom prst="straightConnector1">
                <a:avLst/>
              </a:prstGeom>
              <a:ln w="22225">
                <a:solidFill>
                  <a:srgbClr val="0000FF"/>
                </a:solidFill>
                <a:headEnd type="none" w="sm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F74B7BF-B052-3E96-2BFF-2AF3844EF46C}"/>
                  </a:ext>
                </a:extLst>
              </p:cNvPr>
              <p:cNvSpPr txBox="1"/>
              <p:nvPr/>
            </p:nvSpPr>
            <p:spPr>
              <a:xfrm>
                <a:off x="1184694" y="2552408"/>
                <a:ext cx="3449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B</a:t>
                </a:r>
                <a:r>
                  <a:rPr lang="en-US" sz="1200" baseline="-25000" dirty="0">
                    <a:solidFill>
                      <a:srgbClr val="0000FF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99EA151-550C-439C-B299-AA5D93C5C460}"/>
              </a:ext>
            </a:extLst>
          </p:cNvPr>
          <p:cNvGrpSpPr/>
          <p:nvPr/>
        </p:nvGrpSpPr>
        <p:grpSpPr>
          <a:xfrm>
            <a:off x="1154394" y="1192694"/>
            <a:ext cx="6073516" cy="2236305"/>
            <a:chOff x="2953378" y="1192694"/>
            <a:chExt cx="6073516" cy="223630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0B462B7-654C-57DB-DF8A-04648AF04842}"/>
                </a:ext>
              </a:extLst>
            </p:cNvPr>
            <p:cNvGrpSpPr/>
            <p:nvPr/>
          </p:nvGrpSpPr>
          <p:grpSpPr>
            <a:xfrm>
              <a:off x="2953378" y="1379969"/>
              <a:ext cx="5692841" cy="1540332"/>
              <a:chOff x="-2051510" y="123270"/>
              <a:chExt cx="10605011" cy="2869436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1271AA8A-04F7-E0BC-5412-0F7FA3CAAF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77924" y="2758108"/>
                <a:ext cx="883114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77FA88-7B08-D87F-6B38-A9DD57708957}"/>
                  </a:ext>
                </a:extLst>
              </p:cNvPr>
              <p:cNvSpPr txBox="1"/>
              <p:nvPr/>
            </p:nvSpPr>
            <p:spPr>
              <a:xfrm>
                <a:off x="-1967493" y="2386894"/>
                <a:ext cx="1289568" cy="573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 err="1"/>
                  <a:t>G</a:t>
                </a:r>
                <a:r>
                  <a:rPr lang="fr-CH" sz="1400" baseline="-25000" dirty="0" err="1"/>
                  <a:t>x</a:t>
                </a:r>
                <a:endParaRPr lang="en-GB" sz="1400" baseline="-25000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973441E-C88C-EC4B-56E7-7FCAFC4789CF}"/>
                  </a:ext>
                </a:extLst>
              </p:cNvPr>
              <p:cNvGrpSpPr/>
              <p:nvPr/>
            </p:nvGrpSpPr>
            <p:grpSpPr>
              <a:xfrm>
                <a:off x="-2051510" y="123270"/>
                <a:ext cx="10221298" cy="1800000"/>
                <a:chOff x="-2747249" y="837474"/>
                <a:chExt cx="10221298" cy="1800000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6C1A1AD3-7D03-F77F-B5CF-5216850231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36527" y="837474"/>
                  <a:ext cx="3429648" cy="1800000"/>
                </a:xfrm>
                <a:prstGeom prst="rect">
                  <a:avLst/>
                </a:prstGeom>
              </p:spPr>
            </p:pic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BDD0BF50-3217-C126-5ADD-4EFB2F8AA5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373663" y="2286247"/>
                  <a:ext cx="884771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46A02A5-2E5A-24A8-AC13-524D1C3C24E4}"/>
                    </a:ext>
                  </a:extLst>
                </p:cNvPr>
                <p:cNvSpPr txBox="1"/>
                <p:nvPr/>
              </p:nvSpPr>
              <p:spPr>
                <a:xfrm>
                  <a:off x="-2747249" y="1882493"/>
                  <a:ext cx="1558740" cy="573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sz="1400" dirty="0"/>
                    <a:t>RF</a:t>
                  </a:r>
                  <a:endParaRPr lang="en-GB" sz="1400" dirty="0"/>
                </a:p>
              </p:txBody>
            </p:sp>
            <p:sp>
              <p:nvSpPr>
                <p:cNvPr id="15" name="Ellipse 172">
                  <a:extLst>
                    <a:ext uri="{FF2B5EF4-FFF2-40B4-BE49-F238E27FC236}">
                      <a16:creationId xmlns:a16="http://schemas.microsoft.com/office/drawing/2014/main" id="{8DC70CA9-CAEA-24F4-4E80-BD0C64C8115C}"/>
                    </a:ext>
                  </a:extLst>
                </p:cNvPr>
                <p:cNvSpPr/>
                <p:nvPr/>
              </p:nvSpPr>
              <p:spPr>
                <a:xfrm>
                  <a:off x="3501290" y="2214519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6" name="Ellipse 172">
                  <a:extLst>
                    <a:ext uri="{FF2B5EF4-FFF2-40B4-BE49-F238E27FC236}">
                      <a16:creationId xmlns:a16="http://schemas.microsoft.com/office/drawing/2014/main" id="{069C6B11-27E3-913D-7F88-DB6CBB64F747}"/>
                    </a:ext>
                  </a:extLst>
                </p:cNvPr>
                <p:cNvSpPr/>
                <p:nvPr/>
              </p:nvSpPr>
              <p:spPr>
                <a:xfrm>
                  <a:off x="3753080" y="2257590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7" name="Ellipse 172">
                  <a:extLst>
                    <a:ext uri="{FF2B5EF4-FFF2-40B4-BE49-F238E27FC236}">
                      <a16:creationId xmlns:a16="http://schemas.microsoft.com/office/drawing/2014/main" id="{19BA9EE7-54E8-DCBB-4AEA-504DB3CB216F}"/>
                    </a:ext>
                  </a:extLst>
                </p:cNvPr>
                <p:cNvSpPr/>
                <p:nvPr/>
              </p:nvSpPr>
              <p:spPr>
                <a:xfrm>
                  <a:off x="3945236" y="2161515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8" name="Ellipse 172">
                  <a:extLst>
                    <a:ext uri="{FF2B5EF4-FFF2-40B4-BE49-F238E27FC236}">
                      <a16:creationId xmlns:a16="http://schemas.microsoft.com/office/drawing/2014/main" id="{E3420C3E-8F78-9954-3C40-B7D32C5DFE0C}"/>
                    </a:ext>
                  </a:extLst>
                </p:cNvPr>
                <p:cNvSpPr/>
                <p:nvPr/>
              </p:nvSpPr>
              <p:spPr>
                <a:xfrm>
                  <a:off x="4137392" y="2274159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19" name="Ellipse 172">
                  <a:extLst>
                    <a:ext uri="{FF2B5EF4-FFF2-40B4-BE49-F238E27FC236}">
                      <a16:creationId xmlns:a16="http://schemas.microsoft.com/office/drawing/2014/main" id="{3AC44213-A8AE-B086-A2C0-989F86985363}"/>
                    </a:ext>
                  </a:extLst>
                </p:cNvPr>
                <p:cNvSpPr/>
                <p:nvPr/>
              </p:nvSpPr>
              <p:spPr>
                <a:xfrm>
                  <a:off x="4319609" y="2158205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0" name="Ellipse 172">
                  <a:extLst>
                    <a:ext uri="{FF2B5EF4-FFF2-40B4-BE49-F238E27FC236}">
                      <a16:creationId xmlns:a16="http://schemas.microsoft.com/office/drawing/2014/main" id="{88D3A1D9-A206-ED1A-4C21-D9E50B861533}"/>
                    </a:ext>
                  </a:extLst>
                </p:cNvPr>
                <p:cNvSpPr/>
                <p:nvPr/>
              </p:nvSpPr>
              <p:spPr>
                <a:xfrm>
                  <a:off x="4501826" y="2270849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1" name="Ellipse 172">
                  <a:extLst>
                    <a:ext uri="{FF2B5EF4-FFF2-40B4-BE49-F238E27FC236}">
                      <a16:creationId xmlns:a16="http://schemas.microsoft.com/office/drawing/2014/main" id="{A1D85D1E-7B4B-3CC3-979F-96643846963F}"/>
                    </a:ext>
                  </a:extLst>
                </p:cNvPr>
                <p:cNvSpPr/>
                <p:nvPr/>
              </p:nvSpPr>
              <p:spPr>
                <a:xfrm>
                  <a:off x="4654226" y="2055504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2" name="Ellipse 172">
                  <a:extLst>
                    <a:ext uri="{FF2B5EF4-FFF2-40B4-BE49-F238E27FC236}">
                      <a16:creationId xmlns:a16="http://schemas.microsoft.com/office/drawing/2014/main" id="{A7484F38-6F4F-3C37-C592-45AD9FB38033}"/>
                    </a:ext>
                  </a:extLst>
                </p:cNvPr>
                <p:cNvSpPr/>
                <p:nvPr/>
              </p:nvSpPr>
              <p:spPr>
                <a:xfrm>
                  <a:off x="4816565" y="2456379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3" name="Ellipse 172">
                  <a:extLst>
                    <a:ext uri="{FF2B5EF4-FFF2-40B4-BE49-F238E27FC236}">
                      <a16:creationId xmlns:a16="http://schemas.microsoft.com/office/drawing/2014/main" id="{4F2E3FA7-D8C0-DCBC-FA7B-BCB9F1A6A3A6}"/>
                    </a:ext>
                  </a:extLst>
                </p:cNvPr>
                <p:cNvSpPr/>
                <p:nvPr/>
              </p:nvSpPr>
              <p:spPr>
                <a:xfrm>
                  <a:off x="4968965" y="1783841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4" name="Ellipse 172">
                  <a:extLst>
                    <a:ext uri="{FF2B5EF4-FFF2-40B4-BE49-F238E27FC236}">
                      <a16:creationId xmlns:a16="http://schemas.microsoft.com/office/drawing/2014/main" id="{952C62B6-C0BD-8350-2F46-C339DFB586FE}"/>
                    </a:ext>
                  </a:extLst>
                </p:cNvPr>
                <p:cNvSpPr/>
                <p:nvPr/>
              </p:nvSpPr>
              <p:spPr>
                <a:xfrm>
                  <a:off x="5151182" y="1041716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5" name="Ellipse 172">
                  <a:extLst>
                    <a:ext uri="{FF2B5EF4-FFF2-40B4-BE49-F238E27FC236}">
                      <a16:creationId xmlns:a16="http://schemas.microsoft.com/office/drawing/2014/main" id="{FEE28015-9219-B5CF-52A1-DB4B02712CE2}"/>
                    </a:ext>
                  </a:extLst>
                </p:cNvPr>
                <p:cNvSpPr/>
                <p:nvPr/>
              </p:nvSpPr>
              <p:spPr>
                <a:xfrm>
                  <a:off x="5303582" y="2446445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6" name="Ellipse 172">
                  <a:extLst>
                    <a:ext uri="{FF2B5EF4-FFF2-40B4-BE49-F238E27FC236}">
                      <a16:creationId xmlns:a16="http://schemas.microsoft.com/office/drawing/2014/main" id="{EBC60325-F8F2-D43D-C084-083D85AA9B97}"/>
                    </a:ext>
                  </a:extLst>
                </p:cNvPr>
                <p:cNvSpPr/>
                <p:nvPr/>
              </p:nvSpPr>
              <p:spPr>
                <a:xfrm>
                  <a:off x="5475860" y="2141651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7" name="Ellipse 172">
                  <a:extLst>
                    <a:ext uri="{FF2B5EF4-FFF2-40B4-BE49-F238E27FC236}">
                      <a16:creationId xmlns:a16="http://schemas.microsoft.com/office/drawing/2014/main" id="{7D8C1657-277D-DD45-3784-79F8BB9A1753}"/>
                    </a:ext>
                  </a:extLst>
                </p:cNvPr>
                <p:cNvSpPr/>
                <p:nvPr/>
              </p:nvSpPr>
              <p:spPr>
                <a:xfrm>
                  <a:off x="5658077" y="2294051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8" name="Ellipse 172">
                  <a:extLst>
                    <a:ext uri="{FF2B5EF4-FFF2-40B4-BE49-F238E27FC236}">
                      <a16:creationId xmlns:a16="http://schemas.microsoft.com/office/drawing/2014/main" id="{80DE1A4B-19D8-E77F-FB41-00AEAC886751}"/>
                    </a:ext>
                  </a:extLst>
                </p:cNvPr>
                <p:cNvSpPr/>
                <p:nvPr/>
              </p:nvSpPr>
              <p:spPr>
                <a:xfrm>
                  <a:off x="5830355" y="2138342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29" name="Ellipse 172">
                  <a:extLst>
                    <a:ext uri="{FF2B5EF4-FFF2-40B4-BE49-F238E27FC236}">
                      <a16:creationId xmlns:a16="http://schemas.microsoft.com/office/drawing/2014/main" id="{B13AE769-E5FF-01A0-1054-C622179CF682}"/>
                    </a:ext>
                  </a:extLst>
                </p:cNvPr>
                <p:cNvSpPr/>
                <p:nvPr/>
              </p:nvSpPr>
              <p:spPr>
                <a:xfrm>
                  <a:off x="6022511" y="2231108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0" name="Ellipse 172">
                  <a:extLst>
                    <a:ext uri="{FF2B5EF4-FFF2-40B4-BE49-F238E27FC236}">
                      <a16:creationId xmlns:a16="http://schemas.microsoft.com/office/drawing/2014/main" id="{59E3E81E-2752-06FA-4200-AE5E84DE53EC}"/>
                    </a:ext>
                  </a:extLst>
                </p:cNvPr>
                <p:cNvSpPr/>
                <p:nvPr/>
              </p:nvSpPr>
              <p:spPr>
                <a:xfrm>
                  <a:off x="6194789" y="2164848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1" name="Ellipse 172">
                  <a:extLst>
                    <a:ext uri="{FF2B5EF4-FFF2-40B4-BE49-F238E27FC236}">
                      <a16:creationId xmlns:a16="http://schemas.microsoft.com/office/drawing/2014/main" id="{0AABAD09-2FBE-5A26-1C10-391834DC0F5E}"/>
                    </a:ext>
                  </a:extLst>
                </p:cNvPr>
                <p:cNvSpPr/>
                <p:nvPr/>
              </p:nvSpPr>
              <p:spPr>
                <a:xfrm>
                  <a:off x="6386945" y="2237736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2" name="Ellipse 172">
                  <a:extLst>
                    <a:ext uri="{FF2B5EF4-FFF2-40B4-BE49-F238E27FC236}">
                      <a16:creationId xmlns:a16="http://schemas.microsoft.com/office/drawing/2014/main" id="{76581D43-BE59-B7B6-3906-F1698EDF48DE}"/>
                    </a:ext>
                  </a:extLst>
                </p:cNvPr>
                <p:cNvSpPr/>
                <p:nvPr/>
              </p:nvSpPr>
              <p:spPr>
                <a:xfrm>
                  <a:off x="6579101" y="2161538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sp>
              <p:nvSpPr>
                <p:cNvPr id="33" name="Ellipse 172">
                  <a:extLst>
                    <a:ext uri="{FF2B5EF4-FFF2-40B4-BE49-F238E27FC236}">
                      <a16:creationId xmlns:a16="http://schemas.microsoft.com/office/drawing/2014/main" id="{C01210BD-8B0C-AB47-EE10-0A069C6289F7}"/>
                    </a:ext>
                  </a:extLst>
                </p:cNvPr>
                <p:cNvSpPr/>
                <p:nvPr/>
              </p:nvSpPr>
              <p:spPr>
                <a:xfrm>
                  <a:off x="6781196" y="2254304"/>
                  <a:ext cx="163497" cy="163497"/>
                </a:xfrm>
                <a:prstGeom prst="ellipse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6665FAD-9E12-A9F1-F5B2-54B2DEAC0A74}"/>
                      </a:ext>
                    </a:extLst>
                  </p:cNvPr>
                  <p:cNvSpPr txBox="1"/>
                  <p:nvPr/>
                </p:nvSpPr>
                <p:spPr>
                  <a:xfrm>
                    <a:off x="8070623" y="1477060"/>
                    <a:ext cx="45968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6665FAD-9E12-A9F1-F5B2-54B2DEAC0A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70623" y="1477060"/>
                    <a:ext cx="45968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5000" b="-7187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26E3C05-5E82-A561-3AA6-3C9428716E38}"/>
                      </a:ext>
                    </a:extLst>
                  </p:cNvPr>
                  <p:cNvSpPr txBox="1"/>
                  <p:nvPr/>
                </p:nvSpPr>
                <p:spPr>
                  <a:xfrm>
                    <a:off x="8093816" y="2623374"/>
                    <a:ext cx="45968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226E3C05-5E82-A561-3AA6-3C9428716E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3816" y="2623374"/>
                    <a:ext cx="459685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5000" b="-7187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7CD4433-02FA-1827-2094-613538502DC6}"/>
                </a:ext>
              </a:extLst>
            </p:cNvPr>
            <p:cNvSpPr/>
            <p:nvPr/>
          </p:nvSpPr>
          <p:spPr>
            <a:xfrm>
              <a:off x="3700036" y="1702558"/>
              <a:ext cx="144016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0" name="ZoneTexte 135">
              <a:extLst>
                <a:ext uri="{FF2B5EF4-FFF2-40B4-BE49-F238E27FC236}">
                  <a16:creationId xmlns:a16="http://schemas.microsoft.com/office/drawing/2014/main" id="{3E71980C-5B92-BE22-772D-19BF2EA68CEC}"/>
                </a:ext>
              </a:extLst>
            </p:cNvPr>
            <p:cNvSpPr txBox="1"/>
            <p:nvPr/>
          </p:nvSpPr>
          <p:spPr>
            <a:xfrm>
              <a:off x="8018782" y="131352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err="1"/>
                <a:t>readout</a:t>
              </a:r>
              <a:endParaRPr lang="fr-CH" dirty="0"/>
            </a:p>
          </p:txBody>
        </p:sp>
        <p:sp>
          <p:nvSpPr>
            <p:cNvPr id="51" name="Ellipse 142">
              <a:extLst>
                <a:ext uri="{FF2B5EF4-FFF2-40B4-BE49-F238E27FC236}">
                  <a16:creationId xmlns:a16="http://schemas.microsoft.com/office/drawing/2014/main" id="{39F0ADF4-381E-0535-AE6A-18D27E63C23F}"/>
                </a:ext>
              </a:extLst>
            </p:cNvPr>
            <p:cNvSpPr/>
            <p:nvPr/>
          </p:nvSpPr>
          <p:spPr>
            <a:xfrm>
              <a:off x="6073943" y="1212150"/>
              <a:ext cx="2157757" cy="2216849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2" name="ZoneTexte 146">
              <a:extLst>
                <a:ext uri="{FF2B5EF4-FFF2-40B4-BE49-F238E27FC236}">
                  <a16:creationId xmlns:a16="http://schemas.microsoft.com/office/drawing/2014/main" id="{3A3204AB-F6CC-E5DB-3FA0-6C19A06132DE}"/>
                </a:ext>
              </a:extLst>
            </p:cNvPr>
            <p:cNvSpPr txBox="1"/>
            <p:nvPr/>
          </p:nvSpPr>
          <p:spPr>
            <a:xfrm>
              <a:off x="3184650" y="1192694"/>
              <a:ext cx="1168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Excitation</a:t>
              </a:r>
            </a:p>
          </p:txBody>
        </p:sp>
      </p:grp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66E23C34-5635-E1C3-0755-DCB270089325}"/>
              </a:ext>
            </a:extLst>
          </p:cNvPr>
          <p:cNvSpPr/>
          <p:nvPr/>
        </p:nvSpPr>
        <p:spPr>
          <a:xfrm>
            <a:off x="3565965" y="5665306"/>
            <a:ext cx="786785" cy="5910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4389213-CB1E-A228-D032-1D0628FE3552}"/>
              </a:ext>
            </a:extLst>
          </p:cNvPr>
          <p:cNvSpPr txBox="1"/>
          <p:nvPr/>
        </p:nvSpPr>
        <p:spPr>
          <a:xfrm>
            <a:off x="3567201" y="5181707"/>
            <a:ext cx="795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800" b="1" dirty="0"/>
              <a:t>??</a:t>
            </a:r>
            <a:endParaRPr lang="en-GB" dirty="0"/>
          </a:p>
        </p:txBody>
      </p:sp>
      <p:grpSp>
        <p:nvGrpSpPr>
          <p:cNvPr id="101" name="Groupe 139">
            <a:extLst>
              <a:ext uri="{FF2B5EF4-FFF2-40B4-BE49-F238E27FC236}">
                <a16:creationId xmlns:a16="http://schemas.microsoft.com/office/drawing/2014/main" id="{0B2ACA64-04F8-AD05-740F-C21BB2B065D1}"/>
              </a:ext>
            </a:extLst>
          </p:cNvPr>
          <p:cNvGrpSpPr/>
          <p:nvPr/>
        </p:nvGrpSpPr>
        <p:grpSpPr>
          <a:xfrm>
            <a:off x="9692838" y="1114370"/>
            <a:ext cx="449216" cy="2961454"/>
            <a:chOff x="7092319" y="3861049"/>
            <a:chExt cx="360000" cy="1944214"/>
          </a:xfrm>
        </p:grpSpPr>
        <p:pic>
          <p:nvPicPr>
            <p:cNvPr id="103" name="Image 140" descr="realsignal.tif">
              <a:extLst>
                <a:ext uri="{FF2B5EF4-FFF2-40B4-BE49-F238E27FC236}">
                  <a16:creationId xmlns:a16="http://schemas.microsoft.com/office/drawing/2014/main" id="{1B786259-C4C5-27F2-446C-360822B4E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l="13915" t="9978" r="19768" b="10387"/>
            <a:stretch>
              <a:fillRect/>
            </a:stretch>
          </p:blipFill>
          <p:spPr>
            <a:xfrm rot="5400000">
              <a:off x="6315150" y="4700830"/>
              <a:ext cx="1944214" cy="264651"/>
            </a:xfrm>
            <a:prstGeom prst="rect">
              <a:avLst/>
            </a:prstGeom>
          </p:spPr>
        </p:pic>
        <p:grpSp>
          <p:nvGrpSpPr>
            <p:cNvPr id="105" name="Groupe 141">
              <a:extLst>
                <a:ext uri="{FF2B5EF4-FFF2-40B4-BE49-F238E27FC236}">
                  <a16:creationId xmlns:a16="http://schemas.microsoft.com/office/drawing/2014/main" id="{4F06D7AA-B175-8014-8BFA-A4A3E9634936}"/>
                </a:ext>
              </a:extLst>
            </p:cNvPr>
            <p:cNvGrpSpPr/>
            <p:nvPr/>
          </p:nvGrpSpPr>
          <p:grpSpPr>
            <a:xfrm rot="5400000">
              <a:off x="6336319" y="4670447"/>
              <a:ext cx="1872000" cy="360000"/>
              <a:chOff x="6583591" y="5292000"/>
              <a:chExt cx="1872000" cy="360000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B0D74411-6AC2-A06A-B7A1-A454BEE59F27}"/>
                  </a:ext>
                </a:extLst>
              </p:cNvPr>
              <p:cNvSpPr/>
              <p:nvPr/>
            </p:nvSpPr>
            <p:spPr>
              <a:xfrm>
                <a:off x="6583591" y="5292000"/>
                <a:ext cx="1872000" cy="3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cxnSp>
            <p:nvCxnSpPr>
              <p:cNvPr id="108" name="Connecteur droit 143">
                <a:extLst>
                  <a:ext uri="{FF2B5EF4-FFF2-40B4-BE49-F238E27FC236}">
                    <a16:creationId xmlns:a16="http://schemas.microsoft.com/office/drawing/2014/main" id="{87C59DDE-350D-CC51-56D9-A8C18488FA08}"/>
                  </a:ext>
                </a:extLst>
              </p:cNvPr>
              <p:cNvCxnSpPr/>
              <p:nvPr/>
            </p:nvCxnSpPr>
            <p:spPr>
              <a:xfrm>
                <a:off x="6822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44">
                <a:extLst>
                  <a:ext uri="{FF2B5EF4-FFF2-40B4-BE49-F238E27FC236}">
                    <a16:creationId xmlns:a16="http://schemas.microsoft.com/office/drawing/2014/main" id="{97445E6B-F3F0-70B4-3142-92881B500197}"/>
                  </a:ext>
                </a:extLst>
              </p:cNvPr>
              <p:cNvCxnSpPr/>
              <p:nvPr/>
            </p:nvCxnSpPr>
            <p:spPr>
              <a:xfrm>
                <a:off x="7056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45">
                <a:extLst>
                  <a:ext uri="{FF2B5EF4-FFF2-40B4-BE49-F238E27FC236}">
                    <a16:creationId xmlns:a16="http://schemas.microsoft.com/office/drawing/2014/main" id="{CAB01992-D399-0D4C-4B45-D1B315D7DFCB}"/>
                  </a:ext>
                </a:extLst>
              </p:cNvPr>
              <p:cNvCxnSpPr/>
              <p:nvPr/>
            </p:nvCxnSpPr>
            <p:spPr>
              <a:xfrm>
                <a:off x="7290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46">
                <a:extLst>
                  <a:ext uri="{FF2B5EF4-FFF2-40B4-BE49-F238E27FC236}">
                    <a16:creationId xmlns:a16="http://schemas.microsoft.com/office/drawing/2014/main" id="{CCBD43F0-4709-FEE0-F7FA-AA59F78B9147}"/>
                  </a:ext>
                </a:extLst>
              </p:cNvPr>
              <p:cNvCxnSpPr/>
              <p:nvPr/>
            </p:nvCxnSpPr>
            <p:spPr>
              <a:xfrm>
                <a:off x="7542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47">
                <a:extLst>
                  <a:ext uri="{FF2B5EF4-FFF2-40B4-BE49-F238E27FC236}">
                    <a16:creationId xmlns:a16="http://schemas.microsoft.com/office/drawing/2014/main" id="{39E71F63-EE8A-35C1-6DF6-C657A3E9C94D}"/>
                  </a:ext>
                </a:extLst>
              </p:cNvPr>
              <p:cNvCxnSpPr/>
              <p:nvPr/>
            </p:nvCxnSpPr>
            <p:spPr>
              <a:xfrm>
                <a:off x="7776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48">
                <a:extLst>
                  <a:ext uri="{FF2B5EF4-FFF2-40B4-BE49-F238E27FC236}">
                    <a16:creationId xmlns:a16="http://schemas.microsoft.com/office/drawing/2014/main" id="{707AC51C-2058-A9D6-A049-3360D6B1BC98}"/>
                  </a:ext>
                </a:extLst>
              </p:cNvPr>
              <p:cNvCxnSpPr/>
              <p:nvPr/>
            </p:nvCxnSpPr>
            <p:spPr>
              <a:xfrm>
                <a:off x="8010000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49">
                <a:extLst>
                  <a:ext uri="{FF2B5EF4-FFF2-40B4-BE49-F238E27FC236}">
                    <a16:creationId xmlns:a16="http://schemas.microsoft.com/office/drawing/2014/main" id="{D7EE1C1A-1620-825D-AE19-B236B63DA372}"/>
                  </a:ext>
                </a:extLst>
              </p:cNvPr>
              <p:cNvCxnSpPr/>
              <p:nvPr/>
            </p:nvCxnSpPr>
            <p:spPr>
              <a:xfrm>
                <a:off x="8244408" y="5292000"/>
                <a:ext cx="0" cy="36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ZoneTexte 181">
                <a:extLst>
                  <a:ext uri="{FF2B5EF4-FFF2-40B4-BE49-F238E27FC236}">
                    <a16:creationId xmlns:a16="http://schemas.microsoft.com/office/drawing/2014/main" id="{32463902-E483-B31C-C346-0BEDD02C16C4}"/>
                  </a:ext>
                </a:extLst>
              </p:cNvPr>
              <p:cNvSpPr txBox="1"/>
              <p:nvPr/>
            </p:nvSpPr>
            <p:spPr>
              <a:xfrm>
                <a:off x="10414833" y="2196796"/>
                <a:ext cx="12002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b="1" dirty="0"/>
                  <a:t>1D image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CH" b="1" dirty="0"/>
              </a:p>
            </p:txBody>
          </p:sp>
        </mc:Choice>
        <mc:Fallback xmlns="">
          <p:sp>
            <p:nvSpPr>
              <p:cNvPr id="115" name="ZoneTexte 181">
                <a:extLst>
                  <a:ext uri="{FF2B5EF4-FFF2-40B4-BE49-F238E27FC236}">
                    <a16:creationId xmlns:a16="http://schemas.microsoft.com/office/drawing/2014/main" id="{32463902-E483-B31C-C346-0BEDD02C1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833" y="2196796"/>
                <a:ext cx="1200278" cy="646331"/>
              </a:xfrm>
              <a:prstGeom prst="rect">
                <a:avLst/>
              </a:prstGeom>
              <a:blipFill>
                <a:blip r:embed="rId11"/>
                <a:stretch>
                  <a:fillRect l="-2030" t="-3774" r="-2538"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Slide Number Placeholder 115">
            <a:extLst>
              <a:ext uri="{FF2B5EF4-FFF2-40B4-BE49-F238E27FC236}">
                <a16:creationId xmlns:a16="http://schemas.microsoft.com/office/drawing/2014/main" id="{847F9A79-1F49-5E1F-FCE6-E8D818464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21</a:t>
            </a:fld>
            <a:endParaRPr lang="en-GB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4182CFE-DA4B-6D7C-060D-38A38A3D12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18" name="Picture 4" descr="Géosciences et environnement UNIL">
            <a:extLst>
              <a:ext uri="{FF2B5EF4-FFF2-40B4-BE49-F238E27FC236}">
                <a16:creationId xmlns:a16="http://schemas.microsoft.com/office/drawing/2014/main" id="{33991912-0060-0F70-3942-944FA56B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8A724F5E-8CA6-D40C-9B1C-EE540A47B6F8}"/>
              </a:ext>
            </a:extLst>
          </p:cNvPr>
          <p:cNvSpPr/>
          <p:nvPr/>
        </p:nvSpPr>
        <p:spPr>
          <a:xfrm>
            <a:off x="7982723" y="2131032"/>
            <a:ext cx="786785" cy="5910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74B466-C8BE-1F2E-F58A-7E58CC8F1697}"/>
              </a:ext>
            </a:extLst>
          </p:cNvPr>
          <p:cNvSpPr/>
          <p:nvPr/>
        </p:nvSpPr>
        <p:spPr>
          <a:xfrm>
            <a:off x="4468249" y="2493951"/>
            <a:ext cx="1888844" cy="30631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5459BB-002B-B2C4-157D-A58D6C48E64B}"/>
              </a:ext>
            </a:extLst>
          </p:cNvPr>
          <p:cNvSpPr/>
          <p:nvPr/>
        </p:nvSpPr>
        <p:spPr>
          <a:xfrm>
            <a:off x="3517406" y="2795436"/>
            <a:ext cx="954000" cy="30631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5045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8FA2E-83DB-FAD5-685E-7C16B2EA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22</a:t>
            </a:fld>
            <a:endParaRPr lang="en-GB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1D8349E-11ED-F130-7C7B-904472054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Slice-</a:t>
            </a:r>
            <a:r>
              <a:rPr lang="fr-CH" b="1" dirty="0" err="1">
                <a:solidFill>
                  <a:srgbClr val="0070C0"/>
                </a:solidFill>
              </a:rPr>
              <a:t>selective</a:t>
            </a:r>
            <a:r>
              <a:rPr lang="fr-CH" b="1" dirty="0">
                <a:solidFill>
                  <a:srgbClr val="0070C0"/>
                </a:solidFill>
              </a:rPr>
              <a:t> excitation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5703792-20B1-F850-6018-DDE755DEADCE}"/>
              </a:ext>
            </a:extLst>
          </p:cNvPr>
          <p:cNvGrpSpPr/>
          <p:nvPr/>
        </p:nvGrpSpPr>
        <p:grpSpPr>
          <a:xfrm>
            <a:off x="2554358" y="1473973"/>
            <a:ext cx="5174134" cy="1955027"/>
            <a:chOff x="318054" y="1928086"/>
            <a:chExt cx="5174134" cy="195502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7CDEA39-04D3-7BF3-D5BA-C1978FA0902F}"/>
                </a:ext>
              </a:extLst>
            </p:cNvPr>
            <p:cNvCxnSpPr>
              <a:cxnSpLocks/>
            </p:cNvCxnSpPr>
            <p:nvPr/>
          </p:nvCxnSpPr>
          <p:spPr>
            <a:xfrm>
              <a:off x="1839529" y="2544790"/>
              <a:ext cx="344667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4AB6B6-E059-F5FA-00F0-8E389B0EE2EA}"/>
                </a:ext>
              </a:extLst>
            </p:cNvPr>
            <p:cNvSpPr txBox="1"/>
            <p:nvPr/>
          </p:nvSpPr>
          <p:spPr>
            <a:xfrm>
              <a:off x="357811" y="2227513"/>
              <a:ext cx="14809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/>
                <a:t>Slice-</a:t>
              </a:r>
              <a:r>
                <a:rPr lang="fr-CH" sz="1400" dirty="0" err="1"/>
                <a:t>selective</a:t>
              </a:r>
              <a:r>
                <a:rPr lang="fr-CH" sz="1400" dirty="0"/>
                <a:t> RF pulse</a:t>
              </a:r>
              <a:endParaRPr lang="en-GB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C1043DE-E56D-49A0-46A3-25BD91B97A26}"/>
                    </a:ext>
                  </a:extLst>
                </p:cNvPr>
                <p:cNvSpPr txBox="1"/>
                <p:nvPr/>
              </p:nvSpPr>
              <p:spPr>
                <a:xfrm>
                  <a:off x="5232976" y="2493802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C1043DE-E56D-49A0-46A3-25BD91B97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2976" y="2493802"/>
                  <a:ext cx="246762" cy="198260"/>
                </a:xfrm>
                <a:prstGeom prst="rect">
                  <a:avLst/>
                </a:prstGeom>
                <a:blipFill>
                  <a:blip r:embed="rId2"/>
                  <a:stretch>
                    <a:fillRect r="-4878" b="-718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F252D2C-3BCF-51D9-1CC5-6C45A6292114}"/>
                </a:ext>
              </a:extLst>
            </p:cNvPr>
            <p:cNvGrpSpPr/>
            <p:nvPr/>
          </p:nvGrpSpPr>
          <p:grpSpPr>
            <a:xfrm>
              <a:off x="3190395" y="1928086"/>
              <a:ext cx="2095813" cy="1207097"/>
              <a:chOff x="3190395" y="1928086"/>
              <a:chExt cx="2095813" cy="1207097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2728A03-783E-7D9B-3EBD-487334325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910"/>
              <a:stretch/>
            </p:blipFill>
            <p:spPr>
              <a:xfrm>
                <a:off x="3190395" y="1928086"/>
                <a:ext cx="1768604" cy="1207097"/>
              </a:xfrm>
              <a:prstGeom prst="rect">
                <a:avLst/>
              </a:prstGeom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FA378D0-3037-33F5-DDC0-8FA67E013E0B}"/>
                  </a:ext>
                </a:extLst>
              </p:cNvPr>
              <p:cNvSpPr/>
              <p:nvPr/>
            </p:nvSpPr>
            <p:spPr>
              <a:xfrm>
                <a:off x="3190395" y="2158184"/>
                <a:ext cx="659422" cy="2313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8A328D9-E117-FE14-2513-8FEFA9DDBD22}"/>
                  </a:ext>
                </a:extLst>
              </p:cNvPr>
              <p:cNvSpPr/>
              <p:nvPr/>
            </p:nvSpPr>
            <p:spPr>
              <a:xfrm>
                <a:off x="4626786" y="2101580"/>
                <a:ext cx="659422" cy="2313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F03E441-290D-39CB-DFC7-0CEF8871A456}"/>
                </a:ext>
              </a:extLst>
            </p:cNvPr>
            <p:cNvGrpSpPr/>
            <p:nvPr/>
          </p:nvGrpSpPr>
          <p:grpSpPr>
            <a:xfrm>
              <a:off x="318054" y="3253276"/>
              <a:ext cx="5174134" cy="629837"/>
              <a:chOff x="3420743" y="4058866"/>
              <a:chExt cx="5174134" cy="629837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48BDF09-835B-36C1-CC86-B9E5D2F27B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0657" y="4364753"/>
                <a:ext cx="341934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D2E0391-C386-91B0-85AF-72FC7434D3E0}"/>
                  </a:ext>
                </a:extLst>
              </p:cNvPr>
              <p:cNvSpPr txBox="1"/>
              <p:nvPr/>
            </p:nvSpPr>
            <p:spPr>
              <a:xfrm>
                <a:off x="3420743" y="4165483"/>
                <a:ext cx="14809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400" dirty="0"/>
                  <a:t>Slice-</a:t>
                </a:r>
                <a:r>
                  <a:rPr lang="fr-CH" sz="1400" dirty="0" err="1"/>
                  <a:t>selective</a:t>
                </a:r>
                <a:r>
                  <a:rPr lang="fr-CH" sz="1400" dirty="0"/>
                  <a:t> gradient (</a:t>
                </a:r>
                <a:r>
                  <a:rPr lang="fr-CH" sz="1400" dirty="0" err="1"/>
                  <a:t>G</a:t>
                </a:r>
                <a:r>
                  <a:rPr lang="fr-CH" sz="1400" baseline="-25000" dirty="0" err="1"/>
                  <a:t>z</a:t>
                </a:r>
                <a:r>
                  <a:rPr lang="fr-CH" sz="1400" dirty="0"/>
                  <a:t>)</a:t>
                </a:r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C5C4154-AD7E-70AD-71A1-0143DB5FF827}"/>
                      </a:ext>
                    </a:extLst>
                  </p:cNvPr>
                  <p:cNvSpPr txBox="1"/>
                  <p:nvPr/>
                </p:nvSpPr>
                <p:spPr>
                  <a:xfrm>
                    <a:off x="8348115" y="4292427"/>
                    <a:ext cx="246762" cy="19826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C5C4154-AD7E-70AD-71A1-0143DB5FF8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8115" y="4292427"/>
                    <a:ext cx="246762" cy="19826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4878" b="-6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EAC0BC6-D050-4CF1-1047-2C419D1F6529}"/>
                  </a:ext>
                </a:extLst>
              </p:cNvPr>
              <p:cNvSpPr/>
              <p:nvPr/>
            </p:nvSpPr>
            <p:spPr>
              <a:xfrm>
                <a:off x="6221528" y="4058866"/>
                <a:ext cx="1911716" cy="30631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6031496E-34C4-41A8-2CF3-2D382A58E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4" y="4631310"/>
            <a:ext cx="2430576" cy="160414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20604BC-D2B2-ACD0-98DE-0880FE152023}"/>
              </a:ext>
            </a:extLst>
          </p:cNvPr>
          <p:cNvSpPr txBox="1"/>
          <p:nvPr/>
        </p:nvSpPr>
        <p:spPr>
          <a:xfrm>
            <a:off x="477342" y="3863256"/>
            <a:ext cx="3033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/>
              <a:t>Slice-</a:t>
            </a:r>
            <a:r>
              <a:rPr lang="fr-CH" sz="2000" b="1" dirty="0" err="1"/>
              <a:t>selective</a:t>
            </a:r>
            <a:r>
              <a:rPr lang="fr-CH" sz="2000" b="1" dirty="0"/>
              <a:t> RF pulse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DE914-F705-DDD9-0F8D-49A894378E90}"/>
              </a:ext>
            </a:extLst>
          </p:cNvPr>
          <p:cNvSpPr txBox="1"/>
          <p:nvPr/>
        </p:nvSpPr>
        <p:spPr>
          <a:xfrm>
            <a:off x="4123645" y="3813964"/>
            <a:ext cx="341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/>
              <a:t>Slice-</a:t>
            </a:r>
            <a:r>
              <a:rPr lang="fr-CH" sz="2000" b="1" dirty="0" err="1"/>
              <a:t>selective</a:t>
            </a:r>
            <a:r>
              <a:rPr lang="fr-CH" sz="2000" b="1" dirty="0"/>
              <a:t> gradient (</a:t>
            </a:r>
            <a:r>
              <a:rPr lang="fr-CH" sz="2000" b="1" dirty="0" err="1"/>
              <a:t>G</a:t>
            </a:r>
            <a:r>
              <a:rPr lang="fr-CH" sz="2000" b="1" baseline="-25000" dirty="0" err="1"/>
              <a:t>z</a:t>
            </a:r>
            <a:r>
              <a:rPr lang="fr-CH" sz="2000" b="1" dirty="0"/>
              <a:t>)</a:t>
            </a:r>
            <a:endParaRPr lang="en-GB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2F36FAB-F7CA-24CE-9629-7970FF5D2985}"/>
                  </a:ext>
                </a:extLst>
              </p:cNvPr>
              <p:cNvSpPr txBox="1"/>
              <p:nvPr/>
            </p:nvSpPr>
            <p:spPr>
              <a:xfrm>
                <a:off x="3555968" y="4399649"/>
                <a:ext cx="4933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2F36FAB-F7CA-24CE-9629-7970FF5D2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68" y="4399649"/>
                <a:ext cx="49338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A83BE4AB-13F1-D410-F00F-85826C56A2C8}"/>
              </a:ext>
            </a:extLst>
          </p:cNvPr>
          <p:cNvGrpSpPr/>
          <p:nvPr/>
        </p:nvGrpSpPr>
        <p:grpSpPr>
          <a:xfrm>
            <a:off x="4188568" y="4518574"/>
            <a:ext cx="2844186" cy="1716882"/>
            <a:chOff x="4891931" y="4446897"/>
            <a:chExt cx="3477970" cy="2099464"/>
          </a:xfrm>
        </p:grpSpPr>
        <p:pic>
          <p:nvPicPr>
            <p:cNvPr id="59" name="Image 345" descr="brain.jpg">
              <a:extLst>
                <a:ext uri="{FF2B5EF4-FFF2-40B4-BE49-F238E27FC236}">
                  <a16:creationId xmlns:a16="http://schemas.microsoft.com/office/drawing/2014/main" id="{8295574C-F5CF-FEA8-68C2-6C61189B7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b="22742"/>
            <a:stretch/>
          </p:blipFill>
          <p:spPr>
            <a:xfrm>
              <a:off x="5436481" y="4446897"/>
              <a:ext cx="2933420" cy="199131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sp>
          <p:nvSpPr>
            <p:cNvPr id="63" name="Line 47">
              <a:extLst>
                <a:ext uri="{FF2B5EF4-FFF2-40B4-BE49-F238E27FC236}">
                  <a16:creationId xmlns:a16="http://schemas.microsoft.com/office/drawing/2014/main" id="{EC46C410-E6D6-0528-8E80-209021A7C1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19587" y="5574017"/>
              <a:ext cx="1944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FE44160-A95C-9F0F-C9E2-AE3A715A8938}"/>
                </a:ext>
              </a:extLst>
            </p:cNvPr>
            <p:cNvSpPr/>
            <p:nvPr/>
          </p:nvSpPr>
          <p:spPr>
            <a:xfrm>
              <a:off x="5335935" y="4527287"/>
              <a:ext cx="3033966" cy="2019074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alpha val="50000"/>
                  </a:srgbClr>
                </a:gs>
                <a:gs pos="68000">
                  <a:schemeClr val="accent1">
                    <a:lumMod val="20000"/>
                    <a:lumOff val="80000"/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10D1539B-A93D-B49C-583B-E60B92A3476B}"/>
              </a:ext>
            </a:extLst>
          </p:cNvPr>
          <p:cNvSpPr/>
          <p:nvPr/>
        </p:nvSpPr>
        <p:spPr>
          <a:xfrm>
            <a:off x="7690434" y="4894151"/>
            <a:ext cx="786785" cy="5910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3852523-D376-977F-2F9F-87E3D8D043A1}"/>
                  </a:ext>
                </a:extLst>
              </p:cNvPr>
              <p:cNvSpPr txBox="1"/>
              <p:nvPr/>
            </p:nvSpPr>
            <p:spPr>
              <a:xfrm>
                <a:off x="4402073" y="4128145"/>
                <a:ext cx="25456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l-GR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m:t>γ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3852523-D376-977F-2F9F-87E3D8D04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073" y="4128145"/>
                <a:ext cx="2545648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AD82A412-CA56-6FC6-FBFB-D0EF794CAD3E}"/>
              </a:ext>
            </a:extLst>
          </p:cNvPr>
          <p:cNvSpPr txBox="1"/>
          <p:nvPr/>
        </p:nvSpPr>
        <p:spPr>
          <a:xfrm>
            <a:off x="8772651" y="3813964"/>
            <a:ext cx="3419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/>
              <a:t>Slice-</a:t>
            </a:r>
            <a:r>
              <a:rPr lang="fr-CH" sz="2000" b="1" dirty="0" err="1"/>
              <a:t>selective</a:t>
            </a:r>
            <a:r>
              <a:rPr lang="fr-CH" sz="2000" b="1" dirty="0"/>
              <a:t> excitation</a:t>
            </a:r>
            <a:endParaRPr lang="en-GB" sz="2000" b="1" dirty="0"/>
          </a:p>
        </p:txBody>
      </p:sp>
      <p:pic>
        <p:nvPicPr>
          <p:cNvPr id="72" name="Image 345" descr="brain.jpg">
            <a:extLst>
              <a:ext uri="{FF2B5EF4-FFF2-40B4-BE49-F238E27FC236}">
                <a16:creationId xmlns:a16="http://schemas.microsoft.com/office/drawing/2014/main" id="{A29A5A7A-1598-F8D2-F598-0E5F053F938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b="22742"/>
          <a:stretch/>
        </p:blipFill>
        <p:spPr>
          <a:xfrm>
            <a:off x="9388101" y="4373930"/>
            <a:ext cx="2398868" cy="16284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E82CFCC5-C25C-F692-F988-AB5CB71966C2}"/>
              </a:ext>
            </a:extLst>
          </p:cNvPr>
          <p:cNvSpPr/>
          <p:nvPr/>
        </p:nvSpPr>
        <p:spPr>
          <a:xfrm>
            <a:off x="9305877" y="5109841"/>
            <a:ext cx="2481092" cy="237299"/>
          </a:xfrm>
          <a:prstGeom prst="rect">
            <a:avLst/>
          </a:prstGeom>
          <a:gradFill flip="none" rotWithShape="1">
            <a:gsLst>
              <a:gs pos="29376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Line 47">
            <a:extLst>
              <a:ext uri="{FF2B5EF4-FFF2-40B4-BE49-F238E27FC236}">
                <a16:creationId xmlns:a16="http://schemas.microsoft.com/office/drawing/2014/main" id="{739D4AE5-A718-BFFE-32EB-4F39063087B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981447" y="5252904"/>
            <a:ext cx="36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 wrap="none"/>
          <a:lstStyle/>
          <a:p>
            <a:endParaRPr lang="fr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Object 81">
                <a:extLst>
                  <a:ext uri="{FF2B5EF4-FFF2-40B4-BE49-F238E27FC236}">
                    <a16:creationId xmlns:a16="http://schemas.microsoft.com/office/drawing/2014/main" id="{99FE5B55-518D-9A39-87D4-26E96AE3A28C}"/>
                  </a:ext>
                </a:extLst>
              </p:cNvPr>
              <p:cNvSpPr txBox="1"/>
              <p:nvPr/>
            </p:nvSpPr>
            <p:spPr>
              <a:xfrm>
                <a:off x="8399464" y="5597651"/>
                <a:ext cx="1379537" cy="392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82" name="Object 81">
                <a:extLst>
                  <a:ext uri="{FF2B5EF4-FFF2-40B4-BE49-F238E27FC236}">
                    <a16:creationId xmlns:a16="http://schemas.microsoft.com/office/drawing/2014/main" id="{99FE5B55-518D-9A39-87D4-26E96AE3A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464" y="5597651"/>
                <a:ext cx="1379537" cy="392113"/>
              </a:xfrm>
              <a:prstGeom prst="rect">
                <a:avLst/>
              </a:prstGeom>
              <a:blipFill>
                <a:blip r:embed="rId8"/>
                <a:stretch>
                  <a:fillRect b="-3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FAF3387-7570-D97B-479C-62626FF04725}"/>
                  </a:ext>
                </a:extLst>
              </p:cNvPr>
              <p:cNvSpPr txBox="1"/>
              <p:nvPr/>
            </p:nvSpPr>
            <p:spPr>
              <a:xfrm>
                <a:off x="8582093" y="5003486"/>
                <a:ext cx="5071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GB" sz="1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FAF3387-7570-D97B-479C-62626FF04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093" y="5003486"/>
                <a:ext cx="5071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C7EC9058-E261-A426-F5AD-7E6F990C00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88" name="Picture 4" descr="Géosciences et environnement UNIL">
            <a:extLst>
              <a:ext uri="{FF2B5EF4-FFF2-40B4-BE49-F238E27FC236}">
                <a16:creationId xmlns:a16="http://schemas.microsoft.com/office/drawing/2014/main" id="{5E34D256-31D4-C2AE-A127-511DE2DB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4CB8AEA-32D4-85BF-2E7F-A2E22E62D731}"/>
                  </a:ext>
                </a:extLst>
              </p:cNvPr>
              <p:cNvSpPr txBox="1"/>
              <p:nvPr/>
            </p:nvSpPr>
            <p:spPr>
              <a:xfrm>
                <a:off x="966884" y="4142423"/>
                <a:ext cx="19952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CH" sz="1800" dirty="0" err="1"/>
                  <a:t>Bandwith</a:t>
                </a:r>
                <a:r>
                  <a:rPr lang="fr-CH" sz="1800" dirty="0"/>
                  <a:t> </a:t>
                </a:r>
                <a14:m>
                  <m:oMath xmlns:m="http://schemas.openxmlformats.org/officeDocument/2006/math">
                    <m:r>
                      <a:rPr lang="en-GB" sz="18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en-GB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GB" sz="18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4CB8AEA-32D4-85BF-2E7F-A2E22E62D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84" y="4142423"/>
                <a:ext cx="1995257" cy="369332"/>
              </a:xfrm>
              <a:prstGeom prst="rect">
                <a:avLst/>
              </a:prstGeom>
              <a:blipFill>
                <a:blip r:embed="rId12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7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690054" y="159951"/>
            <a:ext cx="675954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4400" b="1" dirty="0">
                <a:solidFill>
                  <a:srgbClr val="0070C0"/>
                </a:solidFill>
                <a:latin typeface="+mj-lt"/>
              </a:rPr>
              <a:t>2D Image encoding</a:t>
            </a:r>
          </a:p>
          <a:p>
            <a:pPr algn="ctr" eaLnBrk="0" hangingPunct="0">
              <a:defRPr/>
            </a:pPr>
            <a:r>
              <a:rPr lang="en-GB" sz="3200" b="1" dirty="0">
                <a:solidFill>
                  <a:srgbClr val="0070C0"/>
                </a:solidFill>
              </a:rPr>
              <a:t>Gradient-recalled (‘GRE’) sequence</a:t>
            </a:r>
            <a:endParaRPr lang="de-DE" sz="32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C5C99AF-C3EB-71EC-4BCF-D57063170716}"/>
                  </a:ext>
                </a:extLst>
              </p:cNvPr>
              <p:cNvSpPr txBox="1"/>
              <p:nvPr/>
            </p:nvSpPr>
            <p:spPr>
              <a:xfrm>
                <a:off x="2092504" y="1518103"/>
                <a:ext cx="7101646" cy="8899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∬"/>
                          <m:limLoc m:val="undOvr"/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CH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CH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fr-CH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fr-CH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CH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CH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fr-CH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fr-CH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p>
                          </m:sSup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𝑑𝑥𝑑𝑦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C5C99AF-C3EB-71EC-4BCF-D57063170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504" y="1518103"/>
                <a:ext cx="7101646" cy="8899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7C1AF88-F534-44F8-784F-C1854BE8C41D}"/>
              </a:ext>
            </a:extLst>
          </p:cNvPr>
          <p:cNvGrpSpPr/>
          <p:nvPr/>
        </p:nvGrpSpPr>
        <p:grpSpPr>
          <a:xfrm>
            <a:off x="8930355" y="3915431"/>
            <a:ext cx="2269268" cy="1269987"/>
            <a:chOff x="8848178" y="4431804"/>
            <a:chExt cx="2269268" cy="126998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FA01E7E-9161-2A93-AF55-7BAD0B6A0B6E}"/>
                </a:ext>
              </a:extLst>
            </p:cNvPr>
            <p:cNvSpPr txBox="1"/>
            <p:nvPr/>
          </p:nvSpPr>
          <p:spPr>
            <a:xfrm>
              <a:off x="9076325" y="4431804"/>
              <a:ext cx="1560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Echo time TE: </a:t>
              </a:r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F8D4C7C-E6FE-4931-B445-5779D8A61627}"/>
                    </a:ext>
                  </a:extLst>
                </p:cNvPr>
                <p:cNvSpPr txBox="1"/>
                <p:nvPr/>
              </p:nvSpPr>
              <p:spPr>
                <a:xfrm>
                  <a:off x="8848178" y="4986531"/>
                  <a:ext cx="2269268" cy="715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fr-C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C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𝑇𝐸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CH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fr-CH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fr-CH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  <m:r>
                          <a:rPr lang="fr-CH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F8D4C7C-E6FE-4931-B445-5779D8A616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8178" y="4986531"/>
                  <a:ext cx="2269268" cy="7152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8" name="Slide Number Placeholder 87">
            <a:extLst>
              <a:ext uri="{FF2B5EF4-FFF2-40B4-BE49-F238E27FC236}">
                <a16:creationId xmlns:a16="http://schemas.microsoft.com/office/drawing/2014/main" id="{1B2B5732-E525-4295-98F7-08095709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23</a:t>
            </a:fld>
            <a:endParaRPr lang="en-GB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5500B007-5D43-3CE0-A271-65BE98F1F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90" name="Picture 4" descr="Géosciences et environnement UNIL">
            <a:extLst>
              <a:ext uri="{FF2B5EF4-FFF2-40B4-BE49-F238E27FC236}">
                <a16:creationId xmlns:a16="http://schemas.microsoft.com/office/drawing/2014/main" id="{0635F9C7-8588-8D57-79D6-3A32BCF0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5D84596-EA5F-9B90-79AD-50C3157EAEBE}"/>
                  </a:ext>
                </a:extLst>
              </p:cNvPr>
              <p:cNvSpPr txBox="1"/>
              <p:nvPr/>
            </p:nvSpPr>
            <p:spPr>
              <a:xfrm>
                <a:off x="8876162" y="1632656"/>
                <a:ext cx="2743200" cy="711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CH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fr-CH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nary>
                        <m:naryPr>
                          <m:ctrlP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CH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fr-CH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CH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CH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fr-CH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5D84596-EA5F-9B90-79AD-50C3157EA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162" y="1632656"/>
                <a:ext cx="2743200" cy="7117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8274F360-4E36-F1CB-418B-C064D04DF8F5}"/>
              </a:ext>
            </a:extLst>
          </p:cNvPr>
          <p:cNvSpPr txBox="1"/>
          <p:nvPr/>
        </p:nvSpPr>
        <p:spPr>
          <a:xfrm>
            <a:off x="8299403" y="1834021"/>
            <a:ext cx="863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with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505E1EA-973F-D07F-4AB1-681E922DD9C9}"/>
              </a:ext>
            </a:extLst>
          </p:cNvPr>
          <p:cNvGrpSpPr/>
          <p:nvPr/>
        </p:nvGrpSpPr>
        <p:grpSpPr>
          <a:xfrm>
            <a:off x="709347" y="2356867"/>
            <a:ext cx="7483678" cy="4226582"/>
            <a:chOff x="375704" y="2458979"/>
            <a:chExt cx="7483678" cy="4226582"/>
          </a:xfrm>
        </p:grpSpPr>
        <p:sp>
          <p:nvSpPr>
            <p:cNvPr id="232" name="Rectangle 231"/>
            <p:cNvSpPr/>
            <p:nvPr/>
          </p:nvSpPr>
          <p:spPr>
            <a:xfrm>
              <a:off x="3415914" y="5977641"/>
              <a:ext cx="1010595" cy="30631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B32477-E87F-DB08-964B-902EBEF4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6033" y="3182894"/>
              <a:ext cx="1841058" cy="966252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BE2BC60-AD38-FCA7-16DD-519B46909E9C}"/>
                </a:ext>
              </a:extLst>
            </p:cNvPr>
            <p:cNvCxnSpPr>
              <a:cxnSpLocks/>
            </p:cNvCxnSpPr>
            <p:nvPr/>
          </p:nvCxnSpPr>
          <p:spPr>
            <a:xfrm>
              <a:off x="2903891" y="3960605"/>
              <a:ext cx="474951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69C459-B5A9-2900-46EF-45153BCF4C7A}"/>
                </a:ext>
              </a:extLst>
            </p:cNvPr>
            <p:cNvSpPr txBox="1"/>
            <p:nvPr/>
          </p:nvSpPr>
          <p:spPr>
            <a:xfrm>
              <a:off x="1838549" y="3743867"/>
              <a:ext cx="836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RF</a:t>
              </a:r>
              <a:endParaRPr lang="en-GB" sz="1400" dirty="0"/>
            </a:p>
          </p:txBody>
        </p:sp>
        <p:sp>
          <p:nvSpPr>
            <p:cNvPr id="27" name="Ellipse 172">
              <a:extLst>
                <a:ext uri="{FF2B5EF4-FFF2-40B4-BE49-F238E27FC236}">
                  <a16:creationId xmlns:a16="http://schemas.microsoft.com/office/drawing/2014/main" id="{62D0BF5E-58BF-91EA-869C-798A7900D867}"/>
                </a:ext>
              </a:extLst>
            </p:cNvPr>
            <p:cNvSpPr/>
            <p:nvPr/>
          </p:nvSpPr>
          <p:spPr>
            <a:xfrm>
              <a:off x="5520798" y="3922101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8" name="Ellipse 172">
              <a:extLst>
                <a:ext uri="{FF2B5EF4-FFF2-40B4-BE49-F238E27FC236}">
                  <a16:creationId xmlns:a16="http://schemas.microsoft.com/office/drawing/2014/main" id="{6FE434DA-ADE9-8E70-33D7-00C9C7279532}"/>
                </a:ext>
              </a:extLst>
            </p:cNvPr>
            <p:cNvSpPr/>
            <p:nvPr/>
          </p:nvSpPr>
          <p:spPr>
            <a:xfrm>
              <a:off x="5655961" y="3945222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9" name="Ellipse 172">
              <a:extLst>
                <a:ext uri="{FF2B5EF4-FFF2-40B4-BE49-F238E27FC236}">
                  <a16:creationId xmlns:a16="http://schemas.microsoft.com/office/drawing/2014/main" id="{DE8B5B3A-8D21-19FE-C2D6-28AFAE2A1398}"/>
                </a:ext>
              </a:extLst>
            </p:cNvPr>
            <p:cNvSpPr/>
            <p:nvPr/>
          </p:nvSpPr>
          <p:spPr>
            <a:xfrm>
              <a:off x="5759112" y="3893648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0" name="Ellipse 172">
              <a:extLst>
                <a:ext uri="{FF2B5EF4-FFF2-40B4-BE49-F238E27FC236}">
                  <a16:creationId xmlns:a16="http://schemas.microsoft.com/office/drawing/2014/main" id="{503C130E-4F64-B09E-0740-216A6204B8E2}"/>
                </a:ext>
              </a:extLst>
            </p:cNvPr>
            <p:cNvSpPr/>
            <p:nvPr/>
          </p:nvSpPr>
          <p:spPr>
            <a:xfrm>
              <a:off x="5862262" y="3954116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1" name="Ellipse 172">
              <a:extLst>
                <a:ext uri="{FF2B5EF4-FFF2-40B4-BE49-F238E27FC236}">
                  <a16:creationId xmlns:a16="http://schemas.microsoft.com/office/drawing/2014/main" id="{0792863F-0919-A1D0-0248-67B7676EDE28}"/>
                </a:ext>
              </a:extLst>
            </p:cNvPr>
            <p:cNvSpPr/>
            <p:nvPr/>
          </p:nvSpPr>
          <p:spPr>
            <a:xfrm>
              <a:off x="5960078" y="3891871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2" name="Ellipse 172">
              <a:extLst>
                <a:ext uri="{FF2B5EF4-FFF2-40B4-BE49-F238E27FC236}">
                  <a16:creationId xmlns:a16="http://schemas.microsoft.com/office/drawing/2014/main" id="{727EBACF-5F5B-6A87-344A-330BF1294837}"/>
                </a:ext>
              </a:extLst>
            </p:cNvPr>
            <p:cNvSpPr/>
            <p:nvPr/>
          </p:nvSpPr>
          <p:spPr>
            <a:xfrm>
              <a:off x="6057893" y="3952339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3" name="Ellipse 172">
              <a:extLst>
                <a:ext uri="{FF2B5EF4-FFF2-40B4-BE49-F238E27FC236}">
                  <a16:creationId xmlns:a16="http://schemas.microsoft.com/office/drawing/2014/main" id="{94294B24-4D2F-C2F9-AF81-519ED8DCC92D}"/>
                </a:ext>
              </a:extLst>
            </p:cNvPr>
            <p:cNvSpPr/>
            <p:nvPr/>
          </p:nvSpPr>
          <p:spPr>
            <a:xfrm>
              <a:off x="6139702" y="3836741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5" name="Ellipse 172">
              <a:extLst>
                <a:ext uri="{FF2B5EF4-FFF2-40B4-BE49-F238E27FC236}">
                  <a16:creationId xmlns:a16="http://schemas.microsoft.com/office/drawing/2014/main" id="{766928C1-6FA7-1DA2-683B-261A59291194}"/>
                </a:ext>
              </a:extLst>
            </p:cNvPr>
            <p:cNvSpPr/>
            <p:nvPr/>
          </p:nvSpPr>
          <p:spPr>
            <a:xfrm>
              <a:off x="6226847" y="4051933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6" name="Ellipse 172">
              <a:extLst>
                <a:ext uri="{FF2B5EF4-FFF2-40B4-BE49-F238E27FC236}">
                  <a16:creationId xmlns:a16="http://schemas.microsoft.com/office/drawing/2014/main" id="{2258036C-1B92-6D27-7597-01F2CE4AB068}"/>
                </a:ext>
              </a:extLst>
            </p:cNvPr>
            <p:cNvSpPr/>
            <p:nvPr/>
          </p:nvSpPr>
          <p:spPr>
            <a:xfrm>
              <a:off x="6308656" y="3690910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7" name="Ellipse 172">
              <a:extLst>
                <a:ext uri="{FF2B5EF4-FFF2-40B4-BE49-F238E27FC236}">
                  <a16:creationId xmlns:a16="http://schemas.microsoft.com/office/drawing/2014/main" id="{1B0220BC-904E-A3C3-693C-510D5E6E5092}"/>
                </a:ext>
              </a:extLst>
            </p:cNvPr>
            <p:cNvSpPr/>
            <p:nvPr/>
          </p:nvSpPr>
          <p:spPr>
            <a:xfrm>
              <a:off x="6406471" y="3292532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8" name="Ellipse 172">
              <a:extLst>
                <a:ext uri="{FF2B5EF4-FFF2-40B4-BE49-F238E27FC236}">
                  <a16:creationId xmlns:a16="http://schemas.microsoft.com/office/drawing/2014/main" id="{8417163E-254C-5E9E-4DCD-726013F73D09}"/>
                </a:ext>
              </a:extLst>
            </p:cNvPr>
            <p:cNvSpPr/>
            <p:nvPr/>
          </p:nvSpPr>
          <p:spPr>
            <a:xfrm>
              <a:off x="6488281" y="4046600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9" name="Ellipse 172">
              <a:extLst>
                <a:ext uri="{FF2B5EF4-FFF2-40B4-BE49-F238E27FC236}">
                  <a16:creationId xmlns:a16="http://schemas.microsoft.com/office/drawing/2014/main" id="{D76A40A8-275B-202C-2BFB-5A82088846A4}"/>
                </a:ext>
              </a:extLst>
            </p:cNvPr>
            <p:cNvSpPr/>
            <p:nvPr/>
          </p:nvSpPr>
          <p:spPr>
            <a:xfrm>
              <a:off x="6580761" y="3882985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0" name="Ellipse 172">
              <a:extLst>
                <a:ext uri="{FF2B5EF4-FFF2-40B4-BE49-F238E27FC236}">
                  <a16:creationId xmlns:a16="http://schemas.microsoft.com/office/drawing/2014/main" id="{84C2AB85-8112-EC46-2438-530198C59670}"/>
                </a:ext>
              </a:extLst>
            </p:cNvPr>
            <p:cNvSpPr/>
            <p:nvPr/>
          </p:nvSpPr>
          <p:spPr>
            <a:xfrm>
              <a:off x="6678576" y="3964794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1" name="Ellipse 172">
              <a:extLst>
                <a:ext uri="{FF2B5EF4-FFF2-40B4-BE49-F238E27FC236}">
                  <a16:creationId xmlns:a16="http://schemas.microsoft.com/office/drawing/2014/main" id="{7C42D910-5076-54B3-A3C2-475673A652BF}"/>
                </a:ext>
              </a:extLst>
            </p:cNvPr>
            <p:cNvSpPr/>
            <p:nvPr/>
          </p:nvSpPr>
          <p:spPr>
            <a:xfrm>
              <a:off x="6771056" y="3881209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2" name="Ellipse 172">
              <a:extLst>
                <a:ext uri="{FF2B5EF4-FFF2-40B4-BE49-F238E27FC236}">
                  <a16:creationId xmlns:a16="http://schemas.microsoft.com/office/drawing/2014/main" id="{6E20EEFE-4C26-68F6-A09A-1DEFD7938CCB}"/>
                </a:ext>
              </a:extLst>
            </p:cNvPr>
            <p:cNvSpPr/>
            <p:nvPr/>
          </p:nvSpPr>
          <p:spPr>
            <a:xfrm>
              <a:off x="6874207" y="3931006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3" name="Ellipse 172">
              <a:extLst>
                <a:ext uri="{FF2B5EF4-FFF2-40B4-BE49-F238E27FC236}">
                  <a16:creationId xmlns:a16="http://schemas.microsoft.com/office/drawing/2014/main" id="{8691FFA1-7BC4-FDC3-4979-CB27B2D20D3D}"/>
                </a:ext>
              </a:extLst>
            </p:cNvPr>
            <p:cNvSpPr/>
            <p:nvPr/>
          </p:nvSpPr>
          <p:spPr>
            <a:xfrm>
              <a:off x="6966687" y="3895437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4" name="Ellipse 172">
              <a:extLst>
                <a:ext uri="{FF2B5EF4-FFF2-40B4-BE49-F238E27FC236}">
                  <a16:creationId xmlns:a16="http://schemas.microsoft.com/office/drawing/2014/main" id="{A58EDF31-5C69-B227-2304-626A105FF690}"/>
                </a:ext>
              </a:extLst>
            </p:cNvPr>
            <p:cNvSpPr/>
            <p:nvPr/>
          </p:nvSpPr>
          <p:spPr>
            <a:xfrm>
              <a:off x="7069837" y="3934564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5" name="Ellipse 172">
              <a:extLst>
                <a:ext uri="{FF2B5EF4-FFF2-40B4-BE49-F238E27FC236}">
                  <a16:creationId xmlns:a16="http://schemas.microsoft.com/office/drawing/2014/main" id="{1872B8B0-768E-A1FE-18E6-B93C8048AC1C}"/>
                </a:ext>
              </a:extLst>
            </p:cNvPr>
            <p:cNvSpPr/>
            <p:nvPr/>
          </p:nvSpPr>
          <p:spPr>
            <a:xfrm>
              <a:off x="7172988" y="3893660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6" name="Ellipse 172">
              <a:extLst>
                <a:ext uri="{FF2B5EF4-FFF2-40B4-BE49-F238E27FC236}">
                  <a16:creationId xmlns:a16="http://schemas.microsoft.com/office/drawing/2014/main" id="{21C8C384-91D6-FBB3-2D94-719105B757FC}"/>
                </a:ext>
              </a:extLst>
            </p:cNvPr>
            <p:cNvSpPr/>
            <p:nvPr/>
          </p:nvSpPr>
          <p:spPr>
            <a:xfrm>
              <a:off x="7281474" y="3943458"/>
              <a:ext cx="87766" cy="87766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0C4311B-4C38-845A-D277-7F9AAF40E5BF}"/>
                    </a:ext>
                  </a:extLst>
                </p:cNvPr>
                <p:cNvSpPr txBox="1"/>
                <p:nvPr/>
              </p:nvSpPr>
              <p:spPr>
                <a:xfrm>
                  <a:off x="7600170" y="3909617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0C4311B-4C38-845A-D277-7F9AAF40E5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0170" y="3909617"/>
                  <a:ext cx="246762" cy="198260"/>
                </a:xfrm>
                <a:prstGeom prst="rect">
                  <a:avLst/>
                </a:prstGeom>
                <a:blipFill>
                  <a:blip r:embed="rId8"/>
                  <a:stretch>
                    <a:fillRect r="-4878" b="-718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ZoneTexte 146">
              <a:extLst>
                <a:ext uri="{FF2B5EF4-FFF2-40B4-BE49-F238E27FC236}">
                  <a16:creationId xmlns:a16="http://schemas.microsoft.com/office/drawing/2014/main" id="{43D60B4D-5580-57C4-62AE-8C26EB1129A1}"/>
                </a:ext>
              </a:extLst>
            </p:cNvPr>
            <p:cNvSpPr txBox="1"/>
            <p:nvPr/>
          </p:nvSpPr>
          <p:spPr>
            <a:xfrm>
              <a:off x="1990311" y="2995619"/>
              <a:ext cx="1756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Slice-</a:t>
              </a:r>
              <a:r>
                <a:rPr lang="fr-CH" dirty="0" err="1"/>
                <a:t>selective</a:t>
              </a:r>
              <a:r>
                <a:rPr lang="fr-CH" dirty="0"/>
                <a:t> excitation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6BF8CE6-5FDE-9CBA-080F-6D876323C98B}"/>
                </a:ext>
              </a:extLst>
            </p:cNvPr>
            <p:cNvCxnSpPr>
              <a:cxnSpLocks/>
            </p:cNvCxnSpPr>
            <p:nvPr/>
          </p:nvCxnSpPr>
          <p:spPr>
            <a:xfrm>
              <a:off x="2327424" y="6290248"/>
              <a:ext cx="532040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272AB35-1B44-4942-2C04-02F2094A5B4F}"/>
                </a:ext>
              </a:extLst>
            </p:cNvPr>
            <p:cNvSpPr txBox="1"/>
            <p:nvPr/>
          </p:nvSpPr>
          <p:spPr>
            <a:xfrm>
              <a:off x="1857147" y="6071102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G</a:t>
              </a:r>
              <a:r>
                <a:rPr lang="fr-CH" sz="1400" baseline="-25000" dirty="0"/>
                <a:t>y</a:t>
              </a:r>
              <a:endParaRPr lang="en-GB" sz="1400" baseline="-250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42B866F-7B6C-5959-34DA-40728E69BEF1}"/>
                </a:ext>
              </a:extLst>
            </p:cNvPr>
            <p:cNvCxnSpPr>
              <a:cxnSpLocks/>
            </p:cNvCxnSpPr>
            <p:nvPr/>
          </p:nvCxnSpPr>
          <p:spPr>
            <a:xfrm>
              <a:off x="2327424" y="5491812"/>
              <a:ext cx="531708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30C553-A903-8853-5920-A7696F68A14E}"/>
                </a:ext>
              </a:extLst>
            </p:cNvPr>
            <p:cNvSpPr txBox="1"/>
            <p:nvPr/>
          </p:nvSpPr>
          <p:spPr>
            <a:xfrm>
              <a:off x="1843893" y="5292542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8564649-082A-B220-4928-A1AECFAFEDE8}"/>
                    </a:ext>
                  </a:extLst>
                </p:cNvPr>
                <p:cNvSpPr txBox="1"/>
                <p:nvPr/>
              </p:nvSpPr>
              <p:spPr>
                <a:xfrm>
                  <a:off x="7612620" y="5419486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8564649-082A-B220-4928-A1AECFAFED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2620" y="5419486"/>
                  <a:ext cx="246762" cy="198260"/>
                </a:xfrm>
                <a:prstGeom prst="rect">
                  <a:avLst/>
                </a:prstGeom>
                <a:blipFill>
                  <a:blip r:embed="rId9"/>
                  <a:stretch>
                    <a:fillRect r="-5000" b="-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4CE71E5-F8BB-037B-90E9-D788D85DBC59}"/>
                </a:ext>
              </a:extLst>
            </p:cNvPr>
            <p:cNvSpPr/>
            <p:nvPr/>
          </p:nvSpPr>
          <p:spPr>
            <a:xfrm>
              <a:off x="5486033" y="5185925"/>
              <a:ext cx="1911716" cy="306316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AC1779F-77FE-2422-F546-A02A2ECFCC0C}"/>
                </a:ext>
              </a:extLst>
            </p:cNvPr>
            <p:cNvSpPr/>
            <p:nvPr/>
          </p:nvSpPr>
          <p:spPr>
            <a:xfrm>
              <a:off x="4535190" y="5487410"/>
              <a:ext cx="954000" cy="306316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C258153-1DAB-8843-CA28-16745139D0A5}"/>
                    </a:ext>
                  </a:extLst>
                </p:cNvPr>
                <p:cNvSpPr txBox="1"/>
                <p:nvPr/>
              </p:nvSpPr>
              <p:spPr>
                <a:xfrm>
                  <a:off x="7605996" y="6168232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C258153-1DAB-8843-CA28-16745139D0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5996" y="6168232"/>
                  <a:ext cx="246762" cy="198260"/>
                </a:xfrm>
                <a:prstGeom prst="rect">
                  <a:avLst/>
                </a:prstGeom>
                <a:blipFill>
                  <a:blip r:embed="rId10"/>
                  <a:stretch>
                    <a:fillRect r="-4878" b="-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7AF2B9D-6A09-F863-8C19-D37A2F7804B8}"/>
                </a:ext>
              </a:extLst>
            </p:cNvPr>
            <p:cNvCxnSpPr>
              <a:cxnSpLocks/>
            </p:cNvCxnSpPr>
            <p:nvPr/>
          </p:nvCxnSpPr>
          <p:spPr>
            <a:xfrm>
              <a:off x="2913199" y="2846530"/>
              <a:ext cx="3493272" cy="0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B82488F-F697-EC49-E1F6-0AC8693401C1}"/>
                </a:ext>
              </a:extLst>
            </p:cNvPr>
            <p:cNvSpPr txBox="1"/>
            <p:nvPr/>
          </p:nvSpPr>
          <p:spPr>
            <a:xfrm>
              <a:off x="1727075" y="6316229"/>
              <a:ext cx="12720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CH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A86E8A6-A1C1-2075-3704-82188B0DC981}"/>
                </a:ext>
              </a:extLst>
            </p:cNvPr>
            <p:cNvSpPr txBox="1"/>
            <p:nvPr/>
          </p:nvSpPr>
          <p:spPr>
            <a:xfrm>
              <a:off x="4253948" y="2458979"/>
              <a:ext cx="695740" cy="37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TE</a:t>
              </a:r>
              <a:endParaRPr lang="en-GB" dirty="0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A987789F-F7CD-3FEE-84E9-96857458CB15}"/>
                </a:ext>
              </a:extLst>
            </p:cNvPr>
            <p:cNvCxnSpPr>
              <a:cxnSpLocks/>
            </p:cNvCxnSpPr>
            <p:nvPr/>
          </p:nvCxnSpPr>
          <p:spPr>
            <a:xfrm>
              <a:off x="2301980" y="4729232"/>
              <a:ext cx="53547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48E18C8-2988-B700-2802-A179775A6DF6}"/>
                </a:ext>
              </a:extLst>
            </p:cNvPr>
            <p:cNvSpPr/>
            <p:nvPr/>
          </p:nvSpPr>
          <p:spPr>
            <a:xfrm>
              <a:off x="2301980" y="4429499"/>
              <a:ext cx="1010595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899E416-338A-545B-5E0B-5D89C08F4F5A}"/>
                </a:ext>
              </a:extLst>
            </p:cNvPr>
            <p:cNvSpPr txBox="1"/>
            <p:nvPr/>
          </p:nvSpPr>
          <p:spPr>
            <a:xfrm>
              <a:off x="1847208" y="4550425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z</a:t>
              </a:r>
              <a:endParaRPr lang="en-GB" sz="1400" baseline="-25000" dirty="0"/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373840C-AAB9-8C01-22AB-00CCA2D550F6}"/>
                </a:ext>
              </a:extLst>
            </p:cNvPr>
            <p:cNvGrpSpPr/>
            <p:nvPr/>
          </p:nvGrpSpPr>
          <p:grpSpPr>
            <a:xfrm>
              <a:off x="2128997" y="3647832"/>
              <a:ext cx="1437780" cy="636147"/>
              <a:chOff x="2208510" y="3647832"/>
              <a:chExt cx="1437780" cy="636147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DE4F305C-9936-5358-0FF6-2DC18FB4D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910"/>
              <a:stretch/>
            </p:blipFill>
            <p:spPr>
              <a:xfrm>
                <a:off x="2367066" y="3647832"/>
                <a:ext cx="932065" cy="636147"/>
              </a:xfrm>
              <a:prstGeom prst="rect">
                <a:avLst/>
              </a:prstGeom>
            </p:spPr>
          </p:pic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DDDC89A-6DEC-F1E7-32B7-BD7444CC2768}"/>
                  </a:ext>
                </a:extLst>
              </p:cNvPr>
              <p:cNvSpPr/>
              <p:nvPr/>
            </p:nvSpPr>
            <p:spPr>
              <a:xfrm>
                <a:off x="2208510" y="3756723"/>
                <a:ext cx="518223" cy="1175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858A57D-172A-78D3-2390-52FFEEA014DC}"/>
                  </a:ext>
                </a:extLst>
              </p:cNvPr>
              <p:cNvSpPr/>
              <p:nvPr/>
            </p:nvSpPr>
            <p:spPr>
              <a:xfrm>
                <a:off x="3128067" y="3739875"/>
                <a:ext cx="518223" cy="1175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0" name="ZoneTexte 146">
              <a:extLst>
                <a:ext uri="{FF2B5EF4-FFF2-40B4-BE49-F238E27FC236}">
                  <a16:creationId xmlns:a16="http://schemas.microsoft.com/office/drawing/2014/main" id="{11BF1E3B-6ED0-96E7-C851-900E77D0ADB5}"/>
                </a:ext>
              </a:extLst>
            </p:cNvPr>
            <p:cNvSpPr txBox="1"/>
            <p:nvPr/>
          </p:nvSpPr>
          <p:spPr>
            <a:xfrm>
              <a:off x="375704" y="5136590"/>
              <a:ext cx="1564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Readout</a:t>
              </a:r>
              <a:r>
                <a:rPr lang="fr-CH" dirty="0"/>
                <a:t> gradient</a:t>
              </a:r>
            </a:p>
          </p:txBody>
        </p:sp>
        <p:sp>
          <p:nvSpPr>
            <p:cNvPr id="121" name="ZoneTexte 146">
              <a:extLst>
                <a:ext uri="{FF2B5EF4-FFF2-40B4-BE49-F238E27FC236}">
                  <a16:creationId xmlns:a16="http://schemas.microsoft.com/office/drawing/2014/main" id="{989FB84E-31A2-F0EB-E42F-C1F3252A23AE}"/>
                </a:ext>
              </a:extLst>
            </p:cNvPr>
            <p:cNvSpPr txBox="1"/>
            <p:nvPr/>
          </p:nvSpPr>
          <p:spPr>
            <a:xfrm>
              <a:off x="476725" y="6001533"/>
              <a:ext cx="1388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‘Phase’ gradient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6387520-FE41-43E7-FC13-9D57942E2C28}"/>
                </a:ext>
              </a:extLst>
            </p:cNvPr>
            <p:cNvSpPr txBox="1"/>
            <p:nvPr/>
          </p:nvSpPr>
          <p:spPr>
            <a:xfrm>
              <a:off x="1691397" y="5572801"/>
              <a:ext cx="12720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CH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A04DA18-E4FF-D7AA-7E34-224FFEF7B9C7}"/>
                </a:ext>
              </a:extLst>
            </p:cNvPr>
            <p:cNvSpPr txBox="1"/>
            <p:nvPr/>
          </p:nvSpPr>
          <p:spPr>
            <a:xfrm>
              <a:off x="1674831" y="4741278"/>
              <a:ext cx="12720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CH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3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45C65-2ED0-C8F1-9746-7BDA88430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345" descr="brain.jpg">
            <a:extLst>
              <a:ext uri="{FF2B5EF4-FFF2-40B4-BE49-F238E27FC236}">
                <a16:creationId xmlns:a16="http://schemas.microsoft.com/office/drawing/2014/main" id="{BC3A83CA-26C6-ACF3-18FC-3E23EABB4F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22742"/>
          <a:stretch/>
        </p:blipFill>
        <p:spPr>
          <a:xfrm>
            <a:off x="1579550" y="4309809"/>
            <a:ext cx="2933420" cy="199131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" name="Picture 9" descr="A diagram of a graph&#10;&#10;AI-generated content may be incorrect.">
            <a:extLst>
              <a:ext uri="{FF2B5EF4-FFF2-40B4-BE49-F238E27FC236}">
                <a16:creationId xmlns:a16="http://schemas.microsoft.com/office/drawing/2014/main" id="{43203247-4467-11AD-5DE7-C2FFBEB9DE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 t="14663" r="24554" b="37720"/>
          <a:stretch/>
        </p:blipFill>
        <p:spPr>
          <a:xfrm>
            <a:off x="1973429" y="3802838"/>
            <a:ext cx="2533914" cy="22964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8FC849-0EB0-A207-1037-428B1EC88A86}"/>
              </a:ext>
            </a:extLst>
          </p:cNvPr>
          <p:cNvGrpSpPr/>
          <p:nvPr/>
        </p:nvGrpSpPr>
        <p:grpSpPr>
          <a:xfrm>
            <a:off x="3331061" y="1529061"/>
            <a:ext cx="5680391" cy="966252"/>
            <a:chOff x="-2051510" y="123270"/>
            <a:chExt cx="10581818" cy="1800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BFA59A9-FBE4-AB2C-AFE6-CF10AA7D3212}"/>
                </a:ext>
              </a:extLst>
            </p:cNvPr>
            <p:cNvGrpSpPr/>
            <p:nvPr/>
          </p:nvGrpSpPr>
          <p:grpSpPr>
            <a:xfrm>
              <a:off x="-2051510" y="123270"/>
              <a:ext cx="10221298" cy="1800000"/>
              <a:chOff x="-2747249" y="837474"/>
              <a:chExt cx="10221298" cy="18000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DBF4192-09C0-0968-187C-2954414BF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6527" y="837474"/>
                <a:ext cx="3429648" cy="1800000"/>
              </a:xfrm>
              <a:prstGeom prst="rect">
                <a:avLst/>
              </a:prstGeom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D1F859E-04BD-22A4-4884-A2546C06C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373663" y="2286247"/>
                <a:ext cx="8847712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E8F8E2-D04D-3EB6-5413-2A07AF6A6D6E}"/>
                  </a:ext>
                </a:extLst>
              </p:cNvPr>
              <p:cNvSpPr txBox="1"/>
              <p:nvPr/>
            </p:nvSpPr>
            <p:spPr>
              <a:xfrm>
                <a:off x="-2747249" y="1882493"/>
                <a:ext cx="1558740" cy="573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400" dirty="0"/>
                  <a:t>RF</a:t>
                </a:r>
                <a:endParaRPr lang="en-GB" sz="1400" dirty="0"/>
              </a:p>
            </p:txBody>
          </p:sp>
          <p:sp>
            <p:nvSpPr>
              <p:cNvPr id="27" name="Ellipse 172">
                <a:extLst>
                  <a:ext uri="{FF2B5EF4-FFF2-40B4-BE49-F238E27FC236}">
                    <a16:creationId xmlns:a16="http://schemas.microsoft.com/office/drawing/2014/main" id="{9E83E847-CE30-8E1F-69C3-51838C36B21D}"/>
                  </a:ext>
                </a:extLst>
              </p:cNvPr>
              <p:cNvSpPr/>
              <p:nvPr/>
            </p:nvSpPr>
            <p:spPr>
              <a:xfrm>
                <a:off x="3501290" y="2214519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8" name="Ellipse 172">
                <a:extLst>
                  <a:ext uri="{FF2B5EF4-FFF2-40B4-BE49-F238E27FC236}">
                    <a16:creationId xmlns:a16="http://schemas.microsoft.com/office/drawing/2014/main" id="{A8CCA363-FCDA-E3DD-CE6B-A25CD7F17A1E}"/>
                  </a:ext>
                </a:extLst>
              </p:cNvPr>
              <p:cNvSpPr/>
              <p:nvPr/>
            </p:nvSpPr>
            <p:spPr>
              <a:xfrm>
                <a:off x="3753080" y="2257590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9" name="Ellipse 172">
                <a:extLst>
                  <a:ext uri="{FF2B5EF4-FFF2-40B4-BE49-F238E27FC236}">
                    <a16:creationId xmlns:a16="http://schemas.microsoft.com/office/drawing/2014/main" id="{DD89A013-211C-7643-E82C-E8A351462D82}"/>
                  </a:ext>
                </a:extLst>
              </p:cNvPr>
              <p:cNvSpPr/>
              <p:nvPr/>
            </p:nvSpPr>
            <p:spPr>
              <a:xfrm>
                <a:off x="3945236" y="216151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0" name="Ellipse 172">
                <a:extLst>
                  <a:ext uri="{FF2B5EF4-FFF2-40B4-BE49-F238E27FC236}">
                    <a16:creationId xmlns:a16="http://schemas.microsoft.com/office/drawing/2014/main" id="{0E338104-0FCB-8821-A59F-6E7F5037FF4A}"/>
                  </a:ext>
                </a:extLst>
              </p:cNvPr>
              <p:cNvSpPr/>
              <p:nvPr/>
            </p:nvSpPr>
            <p:spPr>
              <a:xfrm>
                <a:off x="4137392" y="2274159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1" name="Ellipse 172">
                <a:extLst>
                  <a:ext uri="{FF2B5EF4-FFF2-40B4-BE49-F238E27FC236}">
                    <a16:creationId xmlns:a16="http://schemas.microsoft.com/office/drawing/2014/main" id="{EFD61975-6330-5385-64BC-BC4BBB319792}"/>
                  </a:ext>
                </a:extLst>
              </p:cNvPr>
              <p:cNvSpPr/>
              <p:nvPr/>
            </p:nvSpPr>
            <p:spPr>
              <a:xfrm>
                <a:off x="4319609" y="215820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2" name="Ellipse 172">
                <a:extLst>
                  <a:ext uri="{FF2B5EF4-FFF2-40B4-BE49-F238E27FC236}">
                    <a16:creationId xmlns:a16="http://schemas.microsoft.com/office/drawing/2014/main" id="{9295E3F4-0EA6-1DD5-662B-302D199649DF}"/>
                  </a:ext>
                </a:extLst>
              </p:cNvPr>
              <p:cNvSpPr/>
              <p:nvPr/>
            </p:nvSpPr>
            <p:spPr>
              <a:xfrm>
                <a:off x="4501826" y="2270849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3" name="Ellipse 172">
                <a:extLst>
                  <a:ext uri="{FF2B5EF4-FFF2-40B4-BE49-F238E27FC236}">
                    <a16:creationId xmlns:a16="http://schemas.microsoft.com/office/drawing/2014/main" id="{CC88F42E-9652-B134-DE6B-A3A46AC551A9}"/>
                  </a:ext>
                </a:extLst>
              </p:cNvPr>
              <p:cNvSpPr/>
              <p:nvPr/>
            </p:nvSpPr>
            <p:spPr>
              <a:xfrm>
                <a:off x="4654226" y="2055504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5" name="Ellipse 172">
                <a:extLst>
                  <a:ext uri="{FF2B5EF4-FFF2-40B4-BE49-F238E27FC236}">
                    <a16:creationId xmlns:a16="http://schemas.microsoft.com/office/drawing/2014/main" id="{B4389493-4E47-4C20-BE02-A4F2FE5D3133}"/>
                  </a:ext>
                </a:extLst>
              </p:cNvPr>
              <p:cNvSpPr/>
              <p:nvPr/>
            </p:nvSpPr>
            <p:spPr>
              <a:xfrm>
                <a:off x="4816565" y="2456379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6" name="Ellipse 172">
                <a:extLst>
                  <a:ext uri="{FF2B5EF4-FFF2-40B4-BE49-F238E27FC236}">
                    <a16:creationId xmlns:a16="http://schemas.microsoft.com/office/drawing/2014/main" id="{27E925E8-169B-E27B-670D-F2FE683E5D22}"/>
                  </a:ext>
                </a:extLst>
              </p:cNvPr>
              <p:cNvSpPr/>
              <p:nvPr/>
            </p:nvSpPr>
            <p:spPr>
              <a:xfrm>
                <a:off x="4968965" y="1783841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7" name="Ellipse 172">
                <a:extLst>
                  <a:ext uri="{FF2B5EF4-FFF2-40B4-BE49-F238E27FC236}">
                    <a16:creationId xmlns:a16="http://schemas.microsoft.com/office/drawing/2014/main" id="{BD4BC2C6-2515-9FB6-1E37-3113F628CB4A}"/>
                  </a:ext>
                </a:extLst>
              </p:cNvPr>
              <p:cNvSpPr/>
              <p:nvPr/>
            </p:nvSpPr>
            <p:spPr>
              <a:xfrm>
                <a:off x="5151182" y="1041716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8" name="Ellipse 172">
                <a:extLst>
                  <a:ext uri="{FF2B5EF4-FFF2-40B4-BE49-F238E27FC236}">
                    <a16:creationId xmlns:a16="http://schemas.microsoft.com/office/drawing/2014/main" id="{362D3A8D-B865-B767-4B3B-36577861239E}"/>
                  </a:ext>
                </a:extLst>
              </p:cNvPr>
              <p:cNvSpPr/>
              <p:nvPr/>
            </p:nvSpPr>
            <p:spPr>
              <a:xfrm>
                <a:off x="5303582" y="244644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9" name="Ellipse 172">
                <a:extLst>
                  <a:ext uri="{FF2B5EF4-FFF2-40B4-BE49-F238E27FC236}">
                    <a16:creationId xmlns:a16="http://schemas.microsoft.com/office/drawing/2014/main" id="{988F0A72-396F-310C-6056-839061949EAC}"/>
                  </a:ext>
                </a:extLst>
              </p:cNvPr>
              <p:cNvSpPr/>
              <p:nvPr/>
            </p:nvSpPr>
            <p:spPr>
              <a:xfrm>
                <a:off x="5475860" y="2141651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0" name="Ellipse 172">
                <a:extLst>
                  <a:ext uri="{FF2B5EF4-FFF2-40B4-BE49-F238E27FC236}">
                    <a16:creationId xmlns:a16="http://schemas.microsoft.com/office/drawing/2014/main" id="{66F1F832-EA77-D4F4-0AB2-7FAF2FC3375D}"/>
                  </a:ext>
                </a:extLst>
              </p:cNvPr>
              <p:cNvSpPr/>
              <p:nvPr/>
            </p:nvSpPr>
            <p:spPr>
              <a:xfrm>
                <a:off x="5658077" y="2294051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" name="Ellipse 172">
                <a:extLst>
                  <a:ext uri="{FF2B5EF4-FFF2-40B4-BE49-F238E27FC236}">
                    <a16:creationId xmlns:a16="http://schemas.microsoft.com/office/drawing/2014/main" id="{219B5231-257C-83CB-DE86-8F1FAEF9FCF8}"/>
                  </a:ext>
                </a:extLst>
              </p:cNvPr>
              <p:cNvSpPr/>
              <p:nvPr/>
            </p:nvSpPr>
            <p:spPr>
              <a:xfrm>
                <a:off x="5830355" y="2138342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" name="Ellipse 172">
                <a:extLst>
                  <a:ext uri="{FF2B5EF4-FFF2-40B4-BE49-F238E27FC236}">
                    <a16:creationId xmlns:a16="http://schemas.microsoft.com/office/drawing/2014/main" id="{83FB4DF9-3186-D3A7-7992-000FC47420A3}"/>
                  </a:ext>
                </a:extLst>
              </p:cNvPr>
              <p:cNvSpPr/>
              <p:nvPr/>
            </p:nvSpPr>
            <p:spPr>
              <a:xfrm>
                <a:off x="6022511" y="223110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3" name="Ellipse 172">
                <a:extLst>
                  <a:ext uri="{FF2B5EF4-FFF2-40B4-BE49-F238E27FC236}">
                    <a16:creationId xmlns:a16="http://schemas.microsoft.com/office/drawing/2014/main" id="{AEC89681-0E9D-C02D-E4F7-1F3867303B86}"/>
                  </a:ext>
                </a:extLst>
              </p:cNvPr>
              <p:cNvSpPr/>
              <p:nvPr/>
            </p:nvSpPr>
            <p:spPr>
              <a:xfrm>
                <a:off x="6194789" y="216484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4" name="Ellipse 172">
                <a:extLst>
                  <a:ext uri="{FF2B5EF4-FFF2-40B4-BE49-F238E27FC236}">
                    <a16:creationId xmlns:a16="http://schemas.microsoft.com/office/drawing/2014/main" id="{D6537953-0C89-380C-DAF9-9C5517E8114D}"/>
                  </a:ext>
                </a:extLst>
              </p:cNvPr>
              <p:cNvSpPr/>
              <p:nvPr/>
            </p:nvSpPr>
            <p:spPr>
              <a:xfrm>
                <a:off x="6386945" y="2237736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5" name="Ellipse 172">
                <a:extLst>
                  <a:ext uri="{FF2B5EF4-FFF2-40B4-BE49-F238E27FC236}">
                    <a16:creationId xmlns:a16="http://schemas.microsoft.com/office/drawing/2014/main" id="{DF61B5F2-A55D-20D4-B065-189EAD7330B1}"/>
                  </a:ext>
                </a:extLst>
              </p:cNvPr>
              <p:cNvSpPr/>
              <p:nvPr/>
            </p:nvSpPr>
            <p:spPr>
              <a:xfrm>
                <a:off x="6579101" y="216153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6" name="Ellipse 172">
                <a:extLst>
                  <a:ext uri="{FF2B5EF4-FFF2-40B4-BE49-F238E27FC236}">
                    <a16:creationId xmlns:a16="http://schemas.microsoft.com/office/drawing/2014/main" id="{AFB1AE28-17ED-B691-7CD6-E72CED052326}"/>
                  </a:ext>
                </a:extLst>
              </p:cNvPr>
              <p:cNvSpPr/>
              <p:nvPr/>
            </p:nvSpPr>
            <p:spPr>
              <a:xfrm>
                <a:off x="6781196" y="2254304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9886228-A8E4-3071-CE15-79BC35936A03}"/>
                    </a:ext>
                  </a:extLst>
                </p:cNvPr>
                <p:cNvSpPr txBox="1"/>
                <p:nvPr/>
              </p:nvSpPr>
              <p:spPr>
                <a:xfrm>
                  <a:off x="8070623" y="1477060"/>
                  <a:ext cx="45968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9886228-A8E4-3071-CE15-79BC35936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623" y="1477060"/>
                  <a:ext cx="459685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5000" b="-6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C7DAE8D-2C87-9B54-874D-37B0EEFE1AE3}"/>
              </a:ext>
            </a:extLst>
          </p:cNvPr>
          <p:cNvSpPr/>
          <p:nvPr/>
        </p:nvSpPr>
        <p:spPr>
          <a:xfrm>
            <a:off x="4077719" y="1851650"/>
            <a:ext cx="144016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8" name="ZoneTexte 135">
            <a:extLst>
              <a:ext uri="{FF2B5EF4-FFF2-40B4-BE49-F238E27FC236}">
                <a16:creationId xmlns:a16="http://schemas.microsoft.com/office/drawing/2014/main" id="{F9CF821D-CDD4-1273-F446-BEC47BE81174}"/>
              </a:ext>
            </a:extLst>
          </p:cNvPr>
          <p:cNvSpPr txBox="1"/>
          <p:nvPr/>
        </p:nvSpPr>
        <p:spPr>
          <a:xfrm>
            <a:off x="8396465" y="146262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readout</a:t>
            </a:r>
            <a:endParaRPr lang="fr-CH" dirty="0"/>
          </a:p>
        </p:txBody>
      </p:sp>
      <p:sp>
        <p:nvSpPr>
          <p:cNvPr id="49" name="Ellipse 142">
            <a:extLst>
              <a:ext uri="{FF2B5EF4-FFF2-40B4-BE49-F238E27FC236}">
                <a16:creationId xmlns:a16="http://schemas.microsoft.com/office/drawing/2014/main" id="{D50C5D5A-9AD6-1110-67DD-172BD87A8CC9}"/>
              </a:ext>
            </a:extLst>
          </p:cNvPr>
          <p:cNvSpPr/>
          <p:nvPr/>
        </p:nvSpPr>
        <p:spPr>
          <a:xfrm>
            <a:off x="6551016" y="1331425"/>
            <a:ext cx="2157757" cy="221684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0" name="ZoneTexte 146">
            <a:extLst>
              <a:ext uri="{FF2B5EF4-FFF2-40B4-BE49-F238E27FC236}">
                <a16:creationId xmlns:a16="http://schemas.microsoft.com/office/drawing/2014/main" id="{9EFB807B-5DCA-4FDA-B07C-346C1B801BC0}"/>
              </a:ext>
            </a:extLst>
          </p:cNvPr>
          <p:cNvSpPr txBox="1"/>
          <p:nvPr/>
        </p:nvSpPr>
        <p:spPr>
          <a:xfrm>
            <a:off x="3562333" y="1341786"/>
            <a:ext cx="116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Excitation</a:t>
            </a:r>
          </a:p>
        </p:txBody>
      </p:sp>
      <p:pic>
        <p:nvPicPr>
          <p:cNvPr id="53" name="Image 345" descr="brain.jpg">
            <a:extLst>
              <a:ext uri="{FF2B5EF4-FFF2-40B4-BE49-F238E27FC236}">
                <a16:creationId xmlns:a16="http://schemas.microsoft.com/office/drawing/2014/main" id="{D456E8D1-BE8E-A4D3-23F8-4D30BCC55D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22742"/>
          <a:stretch/>
        </p:blipFill>
        <p:spPr>
          <a:xfrm>
            <a:off x="8023342" y="4326203"/>
            <a:ext cx="2933420" cy="199131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4" name="Picture 53" descr="A diagram of a graph&#10;&#10;AI-generated content may be incorrect.">
            <a:extLst>
              <a:ext uri="{FF2B5EF4-FFF2-40B4-BE49-F238E27FC236}">
                <a16:creationId xmlns:a16="http://schemas.microsoft.com/office/drawing/2014/main" id="{38FFD72D-8210-C05B-F303-07BDE0D2C7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34419" r="8314" b="39813"/>
          <a:stretch/>
        </p:blipFill>
        <p:spPr>
          <a:xfrm>
            <a:off x="7910118" y="5018956"/>
            <a:ext cx="3600000" cy="981271"/>
          </a:xfrm>
          <a:prstGeom prst="rect">
            <a:avLst/>
          </a:prstGeom>
        </p:spPr>
      </p:pic>
      <p:sp>
        <p:nvSpPr>
          <p:cNvPr id="57" name="Arrow: Right 56">
            <a:extLst>
              <a:ext uri="{FF2B5EF4-FFF2-40B4-BE49-F238E27FC236}">
                <a16:creationId xmlns:a16="http://schemas.microsoft.com/office/drawing/2014/main" id="{280DB35A-EF85-BAB4-34F0-7900EF3CB657}"/>
              </a:ext>
            </a:extLst>
          </p:cNvPr>
          <p:cNvSpPr/>
          <p:nvPr/>
        </p:nvSpPr>
        <p:spPr>
          <a:xfrm rot="3287145">
            <a:off x="7064028" y="3466387"/>
            <a:ext cx="1459530" cy="3261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C9B1933A-4FA2-703D-0480-6959521CC6F8}"/>
              </a:ext>
            </a:extLst>
          </p:cNvPr>
          <p:cNvSpPr/>
          <p:nvPr/>
        </p:nvSpPr>
        <p:spPr>
          <a:xfrm rot="8201676">
            <a:off x="3902384" y="3949301"/>
            <a:ext cx="1209917" cy="4241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C6670C-3E6E-FB9B-8B6F-A57C7866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24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80BF7-B869-4936-1636-C772A55ED65E}"/>
              </a:ext>
            </a:extLst>
          </p:cNvPr>
          <p:cNvSpPr/>
          <p:nvPr/>
        </p:nvSpPr>
        <p:spPr>
          <a:xfrm>
            <a:off x="4598670" y="3359714"/>
            <a:ext cx="1010595" cy="3063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92ADE2-179F-47E4-FA66-52FB7792A282}"/>
              </a:ext>
            </a:extLst>
          </p:cNvPr>
          <p:cNvCxnSpPr>
            <a:cxnSpLocks/>
          </p:cNvCxnSpPr>
          <p:nvPr/>
        </p:nvCxnSpPr>
        <p:spPr>
          <a:xfrm>
            <a:off x="4089962" y="3672321"/>
            <a:ext cx="47406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DA77C2D-D0F1-63CC-F884-3B0543880CEC}"/>
              </a:ext>
            </a:extLst>
          </p:cNvPr>
          <p:cNvSpPr txBox="1"/>
          <p:nvPr/>
        </p:nvSpPr>
        <p:spPr>
          <a:xfrm>
            <a:off x="3407652" y="3453175"/>
            <a:ext cx="69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G</a:t>
            </a:r>
            <a:r>
              <a:rPr lang="fr-CH" sz="1400" baseline="-25000" dirty="0"/>
              <a:t>y</a:t>
            </a:r>
            <a:endParaRPr lang="en-GB" sz="1400" baseline="-25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25B0FF-5BB3-0F44-4227-CB689BC37CE9}"/>
              </a:ext>
            </a:extLst>
          </p:cNvPr>
          <p:cNvGrpSpPr/>
          <p:nvPr/>
        </p:nvGrpSpPr>
        <p:grpSpPr>
          <a:xfrm>
            <a:off x="3394398" y="2567998"/>
            <a:ext cx="5647740" cy="607801"/>
            <a:chOff x="2947137" y="4058866"/>
            <a:chExt cx="5647740" cy="60780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8D3FA55-D5F1-CBA0-97C5-BF91C2702E9B}"/>
                </a:ext>
              </a:extLst>
            </p:cNvPr>
            <p:cNvCxnSpPr>
              <a:cxnSpLocks/>
            </p:cNvCxnSpPr>
            <p:nvPr/>
          </p:nvCxnSpPr>
          <p:spPr>
            <a:xfrm>
              <a:off x="3639386" y="4364753"/>
              <a:ext cx="47406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E158EB-B98F-CA9A-5DCF-9D783E699A8E}"/>
                </a:ext>
              </a:extLst>
            </p:cNvPr>
            <p:cNvSpPr txBox="1"/>
            <p:nvPr/>
          </p:nvSpPr>
          <p:spPr>
            <a:xfrm>
              <a:off x="2947137" y="4165483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C1547CE-40B5-5A94-8571-DD8DABBA919B}"/>
                    </a:ext>
                  </a:extLst>
                </p:cNvPr>
                <p:cNvSpPr txBox="1"/>
                <p:nvPr/>
              </p:nvSpPr>
              <p:spPr>
                <a:xfrm>
                  <a:off x="8348115" y="4292427"/>
                  <a:ext cx="246762" cy="198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C1547CE-40B5-5A94-8571-DD8DABBA91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115" y="4292427"/>
                  <a:ext cx="246762" cy="198260"/>
                </a:xfrm>
                <a:prstGeom prst="rect">
                  <a:avLst/>
                </a:prstGeom>
                <a:blipFill>
                  <a:blip r:embed="rId7"/>
                  <a:stretch>
                    <a:fillRect r="-5000" b="-718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2B20F1-3136-6FB4-DB10-B13CCCF74A0E}"/>
                </a:ext>
              </a:extLst>
            </p:cNvPr>
            <p:cNvSpPr/>
            <p:nvPr/>
          </p:nvSpPr>
          <p:spPr>
            <a:xfrm>
              <a:off x="6221528" y="4058866"/>
              <a:ext cx="1911716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54F055-B9E6-E244-BC6A-E09B3D2C55A5}"/>
                </a:ext>
              </a:extLst>
            </p:cNvPr>
            <p:cNvSpPr/>
            <p:nvPr/>
          </p:nvSpPr>
          <p:spPr>
            <a:xfrm>
              <a:off x="5270685" y="4360351"/>
              <a:ext cx="954000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19A8D3-2F84-6F21-60A3-01725E0CF166}"/>
                  </a:ext>
                </a:extLst>
              </p:cNvPr>
              <p:cNvSpPr txBox="1"/>
              <p:nvPr/>
            </p:nvSpPr>
            <p:spPr>
              <a:xfrm>
                <a:off x="8788752" y="3550305"/>
                <a:ext cx="246762" cy="198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19A8D3-2F84-6F21-60A3-01725E0CF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752" y="3550305"/>
                <a:ext cx="246762" cy="198260"/>
              </a:xfrm>
              <a:prstGeom prst="rect">
                <a:avLst/>
              </a:prstGeom>
              <a:blipFill>
                <a:blip r:embed="rId8"/>
                <a:stretch>
                  <a:fillRect r="-5000" b="-6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992F4E9-AB5B-C540-D090-632F60E06CEF}"/>
              </a:ext>
            </a:extLst>
          </p:cNvPr>
          <p:cNvSpPr txBox="1"/>
          <p:nvPr/>
        </p:nvSpPr>
        <p:spPr>
          <a:xfrm>
            <a:off x="3515967" y="3661779"/>
            <a:ext cx="1272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81D6A0-16AB-8A8C-749A-0A721AF033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34" name="Picture 4" descr="Géosciences et environnement UNIL">
            <a:extLst>
              <a:ext uri="{FF2B5EF4-FFF2-40B4-BE49-F238E27FC236}">
                <a16:creationId xmlns:a16="http://schemas.microsoft.com/office/drawing/2014/main" id="{62C76FE8-5D8D-B8E7-D02C-E2D52D62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ZoneTexte 146">
            <a:extLst>
              <a:ext uri="{FF2B5EF4-FFF2-40B4-BE49-F238E27FC236}">
                <a16:creationId xmlns:a16="http://schemas.microsoft.com/office/drawing/2014/main" id="{F6076928-9244-B6F3-0EFC-A406632B20D7}"/>
              </a:ext>
            </a:extLst>
          </p:cNvPr>
          <p:cNvSpPr txBox="1"/>
          <p:nvPr/>
        </p:nvSpPr>
        <p:spPr>
          <a:xfrm>
            <a:off x="991343" y="2653879"/>
            <a:ext cx="202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/>
              <a:t>Readout</a:t>
            </a:r>
            <a:r>
              <a:rPr lang="fr-CH" dirty="0"/>
              <a:t> gradient</a:t>
            </a:r>
          </a:p>
        </p:txBody>
      </p:sp>
      <p:sp>
        <p:nvSpPr>
          <p:cNvPr id="56" name="ZoneTexte 146">
            <a:extLst>
              <a:ext uri="{FF2B5EF4-FFF2-40B4-BE49-F238E27FC236}">
                <a16:creationId xmlns:a16="http://schemas.microsoft.com/office/drawing/2014/main" id="{894C79AB-BB93-DE6D-F142-94E50C8CB67C}"/>
              </a:ext>
            </a:extLst>
          </p:cNvPr>
          <p:cNvSpPr txBox="1"/>
          <p:nvPr/>
        </p:nvSpPr>
        <p:spPr>
          <a:xfrm>
            <a:off x="1004597" y="3392687"/>
            <a:ext cx="202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‘Phase’ gradient</a:t>
            </a:r>
          </a:p>
        </p:txBody>
      </p:sp>
      <p:sp>
        <p:nvSpPr>
          <p:cNvPr id="59" name="Text Box 3">
            <a:extLst>
              <a:ext uri="{FF2B5EF4-FFF2-40B4-BE49-F238E27FC236}">
                <a16:creationId xmlns:a16="http://schemas.microsoft.com/office/drawing/2014/main" id="{9F1BF1C2-00E7-1287-3395-A9021F378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54" y="159951"/>
            <a:ext cx="675954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4400" b="1" dirty="0">
                <a:solidFill>
                  <a:srgbClr val="0070C0"/>
                </a:solidFill>
                <a:latin typeface="+mj-lt"/>
              </a:rPr>
              <a:t>2D Image encoding</a:t>
            </a:r>
          </a:p>
          <a:p>
            <a:pPr algn="ctr" eaLnBrk="0" hangingPunct="0">
              <a:defRPr/>
            </a:pPr>
            <a:r>
              <a:rPr lang="en-GB" sz="3200" b="1" dirty="0">
                <a:solidFill>
                  <a:srgbClr val="0070C0"/>
                </a:solidFill>
              </a:rPr>
              <a:t>Gradient-recalled (‘GRE’) sequence</a:t>
            </a:r>
            <a:endParaRPr lang="de-DE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E62D2-710D-F843-0CF8-263B50726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3D51B1-1990-3E50-A4C1-EA943B70B776}"/>
              </a:ext>
            </a:extLst>
          </p:cNvPr>
          <p:cNvCxnSpPr>
            <a:cxnSpLocks/>
          </p:cNvCxnSpPr>
          <p:nvPr/>
        </p:nvCxnSpPr>
        <p:spPr>
          <a:xfrm>
            <a:off x="967408" y="2435979"/>
            <a:ext cx="917050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5405EFE-380A-200F-9C25-D45A28DF2D77}"/>
              </a:ext>
            </a:extLst>
          </p:cNvPr>
          <p:cNvSpPr txBox="1"/>
          <p:nvPr/>
        </p:nvSpPr>
        <p:spPr>
          <a:xfrm>
            <a:off x="438773" y="1831615"/>
            <a:ext cx="836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RF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B9D4FF-3519-6467-BE04-1346D87A6593}"/>
                  </a:ext>
                </a:extLst>
              </p:cNvPr>
              <p:cNvSpPr txBox="1"/>
              <p:nvPr/>
            </p:nvSpPr>
            <p:spPr>
              <a:xfrm>
                <a:off x="10066719" y="2384991"/>
                <a:ext cx="246762" cy="198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B9D4FF-3519-6467-BE04-1346D87A6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19" y="2384991"/>
                <a:ext cx="246762" cy="198260"/>
              </a:xfrm>
              <a:prstGeom prst="rect">
                <a:avLst/>
              </a:prstGeom>
              <a:blipFill>
                <a:blip r:embed="rId2"/>
                <a:stretch>
                  <a:fillRect r="-4878" b="-6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B6028618-21C4-F7D6-549D-87E933F3B512}"/>
              </a:ext>
            </a:extLst>
          </p:cNvPr>
          <p:cNvSpPr/>
          <p:nvPr/>
        </p:nvSpPr>
        <p:spPr>
          <a:xfrm>
            <a:off x="976716" y="1980857"/>
            <a:ext cx="144016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731D21-AF0B-78CF-E71A-7C76F02C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25</a:t>
            </a:fld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036CFB-7AFE-C606-665E-0664CB8E12C8}"/>
              </a:ext>
            </a:extLst>
          </p:cNvPr>
          <p:cNvCxnSpPr>
            <a:cxnSpLocks/>
          </p:cNvCxnSpPr>
          <p:nvPr/>
        </p:nvCxnSpPr>
        <p:spPr>
          <a:xfrm>
            <a:off x="985644" y="3003092"/>
            <a:ext cx="915226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C89439-D5D9-7E61-F03B-F04BA637E43F}"/>
                  </a:ext>
                </a:extLst>
              </p:cNvPr>
              <p:cNvSpPr txBox="1"/>
              <p:nvPr/>
            </p:nvSpPr>
            <p:spPr>
              <a:xfrm>
                <a:off x="10097405" y="2930766"/>
                <a:ext cx="246762" cy="198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C89439-D5D9-7E61-F03B-F04BA637E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405" y="2930766"/>
                <a:ext cx="246762" cy="198260"/>
              </a:xfrm>
              <a:prstGeom prst="rect">
                <a:avLst/>
              </a:prstGeom>
              <a:blipFill>
                <a:blip r:embed="rId3"/>
                <a:stretch>
                  <a:fillRect r="-4878" b="-71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7342493D-994C-20EF-DCBF-8D06422684C0}"/>
              </a:ext>
            </a:extLst>
          </p:cNvPr>
          <p:cNvGrpSpPr/>
          <p:nvPr/>
        </p:nvGrpSpPr>
        <p:grpSpPr>
          <a:xfrm>
            <a:off x="2521256" y="1658268"/>
            <a:ext cx="1128217" cy="966252"/>
            <a:chOff x="2521256" y="1529061"/>
            <a:chExt cx="1128217" cy="9662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B6060E7-964E-7335-D3EE-63CBDED2F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1256" y="1529061"/>
              <a:ext cx="1102966" cy="966252"/>
            </a:xfrm>
            <a:prstGeom prst="rect">
              <a:avLst/>
            </a:prstGeom>
          </p:spPr>
        </p:pic>
        <p:sp>
          <p:nvSpPr>
            <p:cNvPr id="27" name="Ellipse 172">
              <a:extLst>
                <a:ext uri="{FF2B5EF4-FFF2-40B4-BE49-F238E27FC236}">
                  <a16:creationId xmlns:a16="http://schemas.microsoft.com/office/drawing/2014/main" id="{AB569D91-730E-EDD3-9651-6F3CB522520D}"/>
                </a:ext>
              </a:extLst>
            </p:cNvPr>
            <p:cNvSpPr/>
            <p:nvPr/>
          </p:nvSpPr>
          <p:spPr>
            <a:xfrm>
              <a:off x="2542083" y="2268268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8" name="Ellipse 172">
              <a:extLst>
                <a:ext uri="{FF2B5EF4-FFF2-40B4-BE49-F238E27FC236}">
                  <a16:creationId xmlns:a16="http://schemas.microsoft.com/office/drawing/2014/main" id="{E3F2BE8F-329F-BB15-C48F-5D438C528FE0}"/>
                </a:ext>
              </a:extLst>
            </p:cNvPr>
            <p:cNvSpPr/>
            <p:nvPr/>
          </p:nvSpPr>
          <p:spPr>
            <a:xfrm>
              <a:off x="2623059" y="2291389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9" name="Ellipse 172">
              <a:extLst>
                <a:ext uri="{FF2B5EF4-FFF2-40B4-BE49-F238E27FC236}">
                  <a16:creationId xmlns:a16="http://schemas.microsoft.com/office/drawing/2014/main" id="{28082CEE-E459-79CB-C0FE-764375F860E7}"/>
                </a:ext>
              </a:extLst>
            </p:cNvPr>
            <p:cNvSpPr/>
            <p:nvPr/>
          </p:nvSpPr>
          <p:spPr>
            <a:xfrm>
              <a:off x="2684856" y="2239815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0" name="Ellipse 172">
              <a:extLst>
                <a:ext uri="{FF2B5EF4-FFF2-40B4-BE49-F238E27FC236}">
                  <a16:creationId xmlns:a16="http://schemas.microsoft.com/office/drawing/2014/main" id="{942DB1A4-63D7-FF2B-08DE-7F32DD70E436}"/>
                </a:ext>
              </a:extLst>
            </p:cNvPr>
            <p:cNvSpPr/>
            <p:nvPr/>
          </p:nvSpPr>
          <p:spPr>
            <a:xfrm>
              <a:off x="2746652" y="2300283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1" name="Ellipse 172">
              <a:extLst>
                <a:ext uri="{FF2B5EF4-FFF2-40B4-BE49-F238E27FC236}">
                  <a16:creationId xmlns:a16="http://schemas.microsoft.com/office/drawing/2014/main" id="{88E61E4B-CD33-7756-4586-7702C09BE50A}"/>
                </a:ext>
              </a:extLst>
            </p:cNvPr>
            <p:cNvSpPr/>
            <p:nvPr/>
          </p:nvSpPr>
          <p:spPr>
            <a:xfrm>
              <a:off x="2805253" y="2238038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2" name="Ellipse 172">
              <a:extLst>
                <a:ext uri="{FF2B5EF4-FFF2-40B4-BE49-F238E27FC236}">
                  <a16:creationId xmlns:a16="http://schemas.microsoft.com/office/drawing/2014/main" id="{339F2AEA-BEBD-5D33-D791-E6F65FF34B05}"/>
                </a:ext>
              </a:extLst>
            </p:cNvPr>
            <p:cNvSpPr/>
            <p:nvPr/>
          </p:nvSpPr>
          <p:spPr>
            <a:xfrm>
              <a:off x="2863854" y="2298506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3" name="Ellipse 172">
              <a:extLst>
                <a:ext uri="{FF2B5EF4-FFF2-40B4-BE49-F238E27FC236}">
                  <a16:creationId xmlns:a16="http://schemas.microsoft.com/office/drawing/2014/main" id="{578B0F01-6429-C46D-47E5-7C33AE57381F}"/>
                </a:ext>
              </a:extLst>
            </p:cNvPr>
            <p:cNvSpPr/>
            <p:nvPr/>
          </p:nvSpPr>
          <p:spPr>
            <a:xfrm>
              <a:off x="2912865" y="2182908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5" name="Ellipse 172">
              <a:extLst>
                <a:ext uri="{FF2B5EF4-FFF2-40B4-BE49-F238E27FC236}">
                  <a16:creationId xmlns:a16="http://schemas.microsoft.com/office/drawing/2014/main" id="{39ABB27A-9F6D-76EA-3A5C-6A242CC4B4FE}"/>
                </a:ext>
              </a:extLst>
            </p:cNvPr>
            <p:cNvSpPr/>
            <p:nvPr/>
          </p:nvSpPr>
          <p:spPr>
            <a:xfrm>
              <a:off x="2965073" y="2398100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6" name="Ellipse 172">
              <a:extLst>
                <a:ext uri="{FF2B5EF4-FFF2-40B4-BE49-F238E27FC236}">
                  <a16:creationId xmlns:a16="http://schemas.microsoft.com/office/drawing/2014/main" id="{C00000C9-5A4E-4BB3-292D-95514D9BA977}"/>
                </a:ext>
              </a:extLst>
            </p:cNvPr>
            <p:cNvSpPr/>
            <p:nvPr/>
          </p:nvSpPr>
          <p:spPr>
            <a:xfrm>
              <a:off x="3014084" y="2037077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7" name="Ellipse 172">
              <a:extLst>
                <a:ext uri="{FF2B5EF4-FFF2-40B4-BE49-F238E27FC236}">
                  <a16:creationId xmlns:a16="http://schemas.microsoft.com/office/drawing/2014/main" id="{3D7CBED8-CCED-34C7-3073-D8C569B657EF}"/>
                </a:ext>
              </a:extLst>
            </p:cNvPr>
            <p:cNvSpPr/>
            <p:nvPr/>
          </p:nvSpPr>
          <p:spPr>
            <a:xfrm>
              <a:off x="3072684" y="1638699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8" name="Ellipse 172">
              <a:extLst>
                <a:ext uri="{FF2B5EF4-FFF2-40B4-BE49-F238E27FC236}">
                  <a16:creationId xmlns:a16="http://schemas.microsoft.com/office/drawing/2014/main" id="{D3679DC8-38F6-D28D-340F-3EF1B751FC2A}"/>
                </a:ext>
              </a:extLst>
            </p:cNvPr>
            <p:cNvSpPr/>
            <p:nvPr/>
          </p:nvSpPr>
          <p:spPr>
            <a:xfrm>
              <a:off x="3121696" y="2392767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9" name="Ellipse 172">
              <a:extLst>
                <a:ext uri="{FF2B5EF4-FFF2-40B4-BE49-F238E27FC236}">
                  <a16:creationId xmlns:a16="http://schemas.microsoft.com/office/drawing/2014/main" id="{40D971CE-9766-FDC3-63A9-D9118CF39FE2}"/>
                </a:ext>
              </a:extLst>
            </p:cNvPr>
            <p:cNvSpPr/>
            <p:nvPr/>
          </p:nvSpPr>
          <p:spPr>
            <a:xfrm>
              <a:off x="3177100" y="2229152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0" name="Ellipse 172">
              <a:extLst>
                <a:ext uri="{FF2B5EF4-FFF2-40B4-BE49-F238E27FC236}">
                  <a16:creationId xmlns:a16="http://schemas.microsoft.com/office/drawing/2014/main" id="{C6EBEFA0-7E46-56DE-3402-F0B4DD2DBE74}"/>
                </a:ext>
              </a:extLst>
            </p:cNvPr>
            <p:cNvSpPr/>
            <p:nvPr/>
          </p:nvSpPr>
          <p:spPr>
            <a:xfrm>
              <a:off x="3235701" y="2310961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1" name="Ellipse 172">
              <a:extLst>
                <a:ext uri="{FF2B5EF4-FFF2-40B4-BE49-F238E27FC236}">
                  <a16:creationId xmlns:a16="http://schemas.microsoft.com/office/drawing/2014/main" id="{F9FDF351-1C41-3F0E-CF5F-F2AD7A020022}"/>
                </a:ext>
              </a:extLst>
            </p:cNvPr>
            <p:cNvSpPr/>
            <p:nvPr/>
          </p:nvSpPr>
          <p:spPr>
            <a:xfrm>
              <a:off x="3291105" y="2227376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2" name="Ellipse 172">
              <a:extLst>
                <a:ext uri="{FF2B5EF4-FFF2-40B4-BE49-F238E27FC236}">
                  <a16:creationId xmlns:a16="http://schemas.microsoft.com/office/drawing/2014/main" id="{EE71C622-2788-6340-9BFB-5DE26013A01E}"/>
                </a:ext>
              </a:extLst>
            </p:cNvPr>
            <p:cNvSpPr/>
            <p:nvPr/>
          </p:nvSpPr>
          <p:spPr>
            <a:xfrm>
              <a:off x="3352902" y="2277173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3" name="Ellipse 172">
              <a:extLst>
                <a:ext uri="{FF2B5EF4-FFF2-40B4-BE49-F238E27FC236}">
                  <a16:creationId xmlns:a16="http://schemas.microsoft.com/office/drawing/2014/main" id="{756926A7-981F-0810-7144-4D0E1D637890}"/>
                </a:ext>
              </a:extLst>
            </p:cNvPr>
            <p:cNvSpPr/>
            <p:nvPr/>
          </p:nvSpPr>
          <p:spPr>
            <a:xfrm>
              <a:off x="3408306" y="2241604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4" name="Ellipse 172">
              <a:extLst>
                <a:ext uri="{FF2B5EF4-FFF2-40B4-BE49-F238E27FC236}">
                  <a16:creationId xmlns:a16="http://schemas.microsoft.com/office/drawing/2014/main" id="{A0371D35-D6E7-8F2B-6D60-834252F28EAB}"/>
                </a:ext>
              </a:extLst>
            </p:cNvPr>
            <p:cNvSpPr/>
            <p:nvPr/>
          </p:nvSpPr>
          <p:spPr>
            <a:xfrm>
              <a:off x="3470103" y="2280731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5" name="Ellipse 172">
              <a:extLst>
                <a:ext uri="{FF2B5EF4-FFF2-40B4-BE49-F238E27FC236}">
                  <a16:creationId xmlns:a16="http://schemas.microsoft.com/office/drawing/2014/main" id="{21B7C6D6-559D-AC67-F795-C7CA87C5745F}"/>
                </a:ext>
              </a:extLst>
            </p:cNvPr>
            <p:cNvSpPr/>
            <p:nvPr/>
          </p:nvSpPr>
          <p:spPr>
            <a:xfrm>
              <a:off x="3531900" y="2239827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6" name="Ellipse 172">
              <a:extLst>
                <a:ext uri="{FF2B5EF4-FFF2-40B4-BE49-F238E27FC236}">
                  <a16:creationId xmlns:a16="http://schemas.microsoft.com/office/drawing/2014/main" id="{DB91E225-E3FB-7BF4-E5AD-56316C02025E}"/>
                </a:ext>
              </a:extLst>
            </p:cNvPr>
            <p:cNvSpPr/>
            <p:nvPr/>
          </p:nvSpPr>
          <p:spPr>
            <a:xfrm>
              <a:off x="3596893" y="2289625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A3BAEB9-FD3D-C52B-7DB0-4C1940847518}"/>
              </a:ext>
            </a:extLst>
          </p:cNvPr>
          <p:cNvGrpSpPr/>
          <p:nvPr/>
        </p:nvGrpSpPr>
        <p:grpSpPr>
          <a:xfrm>
            <a:off x="1962537" y="2697205"/>
            <a:ext cx="1714941" cy="607801"/>
            <a:chOff x="3253048" y="2567998"/>
            <a:chExt cx="2862559" cy="6078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C2F78B-D345-B04D-DA1F-899F66CF9077}"/>
                </a:ext>
              </a:extLst>
            </p:cNvPr>
            <p:cNvSpPr/>
            <p:nvPr/>
          </p:nvSpPr>
          <p:spPr>
            <a:xfrm>
              <a:off x="4203891" y="2567998"/>
              <a:ext cx="1911716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359A48-8674-2293-1ABC-CEC2365448F6}"/>
                </a:ext>
              </a:extLst>
            </p:cNvPr>
            <p:cNvSpPr/>
            <p:nvPr/>
          </p:nvSpPr>
          <p:spPr>
            <a:xfrm>
              <a:off x="3253048" y="2869483"/>
              <a:ext cx="954000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5941EA3-DFE3-E152-A7CF-7BB56937B445}"/>
              </a:ext>
            </a:extLst>
          </p:cNvPr>
          <p:cNvSpPr/>
          <p:nvPr/>
        </p:nvSpPr>
        <p:spPr>
          <a:xfrm>
            <a:off x="1291986" y="3449165"/>
            <a:ext cx="605441" cy="3063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F5B35F6-9B9B-A20E-DF7B-F85708D9FF65}"/>
                  </a:ext>
                </a:extLst>
              </p:cNvPr>
              <p:cNvSpPr txBox="1"/>
              <p:nvPr/>
            </p:nvSpPr>
            <p:spPr>
              <a:xfrm>
                <a:off x="10090781" y="3639756"/>
                <a:ext cx="246762" cy="198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F5B35F6-9B9B-A20E-DF7B-F85708D9F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0781" y="3639756"/>
                <a:ext cx="246762" cy="198260"/>
              </a:xfrm>
              <a:prstGeom prst="rect">
                <a:avLst/>
              </a:prstGeom>
              <a:blipFill>
                <a:blip r:embed="rId5"/>
                <a:stretch>
                  <a:fillRect r="-4878" b="-6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BDA87429-3E5E-508E-4835-D3F254E9A822}"/>
              </a:ext>
            </a:extLst>
          </p:cNvPr>
          <p:cNvSpPr txBox="1"/>
          <p:nvPr/>
        </p:nvSpPr>
        <p:spPr>
          <a:xfrm>
            <a:off x="414964" y="2469084"/>
            <a:ext cx="1272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H" dirty="0">
                <a:latin typeface="Cambria" panose="02040503050406030204" pitchFamily="18" charset="0"/>
                <a:ea typeface="Cambria" panose="02040503050406030204" pitchFamily="18" charset="0"/>
              </a:rPr>
              <a:t>=0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2A56E05-0258-EA7E-6B52-00F28687FEE6}"/>
              </a:ext>
            </a:extLst>
          </p:cNvPr>
          <p:cNvSpPr/>
          <p:nvPr/>
        </p:nvSpPr>
        <p:spPr>
          <a:xfrm>
            <a:off x="3882251" y="1984172"/>
            <a:ext cx="144016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B216E7B-9714-659D-7E3F-10003676DC1A}"/>
              </a:ext>
            </a:extLst>
          </p:cNvPr>
          <p:cNvGrpSpPr/>
          <p:nvPr/>
        </p:nvGrpSpPr>
        <p:grpSpPr>
          <a:xfrm>
            <a:off x="5426792" y="1661583"/>
            <a:ext cx="1128210" cy="966252"/>
            <a:chOff x="5426792" y="1532376"/>
            <a:chExt cx="1128210" cy="96625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0A4AF55-8592-B822-267D-6B51B0B0F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6792" y="1532376"/>
              <a:ext cx="1102966" cy="966252"/>
            </a:xfrm>
            <a:prstGeom prst="rect">
              <a:avLst/>
            </a:prstGeom>
          </p:spPr>
        </p:pic>
        <p:sp>
          <p:nvSpPr>
            <p:cNvPr id="71" name="Ellipse 172">
              <a:extLst>
                <a:ext uri="{FF2B5EF4-FFF2-40B4-BE49-F238E27FC236}">
                  <a16:creationId xmlns:a16="http://schemas.microsoft.com/office/drawing/2014/main" id="{1DCD4135-380A-70F2-1DB6-EAFB447706EB}"/>
                </a:ext>
              </a:extLst>
            </p:cNvPr>
            <p:cNvSpPr/>
            <p:nvPr/>
          </p:nvSpPr>
          <p:spPr>
            <a:xfrm>
              <a:off x="5447619" y="2271583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2" name="Ellipse 172">
              <a:extLst>
                <a:ext uri="{FF2B5EF4-FFF2-40B4-BE49-F238E27FC236}">
                  <a16:creationId xmlns:a16="http://schemas.microsoft.com/office/drawing/2014/main" id="{5C43E481-8E45-EFA3-6DD2-42ED79596233}"/>
                </a:ext>
              </a:extLst>
            </p:cNvPr>
            <p:cNvSpPr/>
            <p:nvPr/>
          </p:nvSpPr>
          <p:spPr>
            <a:xfrm>
              <a:off x="5528594" y="2294704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3" name="Ellipse 172">
              <a:extLst>
                <a:ext uri="{FF2B5EF4-FFF2-40B4-BE49-F238E27FC236}">
                  <a16:creationId xmlns:a16="http://schemas.microsoft.com/office/drawing/2014/main" id="{D33AB47A-FB0C-1EF7-0E13-6D948F4C8B29}"/>
                </a:ext>
              </a:extLst>
            </p:cNvPr>
            <p:cNvSpPr/>
            <p:nvPr/>
          </p:nvSpPr>
          <p:spPr>
            <a:xfrm>
              <a:off x="5590392" y="2243130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4" name="Ellipse 172">
              <a:extLst>
                <a:ext uri="{FF2B5EF4-FFF2-40B4-BE49-F238E27FC236}">
                  <a16:creationId xmlns:a16="http://schemas.microsoft.com/office/drawing/2014/main" id="{0E6F897B-E88C-318E-EDF9-B519B9785579}"/>
                </a:ext>
              </a:extLst>
            </p:cNvPr>
            <p:cNvSpPr/>
            <p:nvPr/>
          </p:nvSpPr>
          <p:spPr>
            <a:xfrm>
              <a:off x="5652188" y="2303598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5" name="Ellipse 172">
              <a:extLst>
                <a:ext uri="{FF2B5EF4-FFF2-40B4-BE49-F238E27FC236}">
                  <a16:creationId xmlns:a16="http://schemas.microsoft.com/office/drawing/2014/main" id="{64C4302D-7736-53C4-E284-F82C78BA3950}"/>
                </a:ext>
              </a:extLst>
            </p:cNvPr>
            <p:cNvSpPr/>
            <p:nvPr/>
          </p:nvSpPr>
          <p:spPr>
            <a:xfrm>
              <a:off x="5710790" y="2241353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6" name="Ellipse 172">
              <a:extLst>
                <a:ext uri="{FF2B5EF4-FFF2-40B4-BE49-F238E27FC236}">
                  <a16:creationId xmlns:a16="http://schemas.microsoft.com/office/drawing/2014/main" id="{C465BF31-7E25-860A-9F60-FF70C654182E}"/>
                </a:ext>
              </a:extLst>
            </p:cNvPr>
            <p:cNvSpPr/>
            <p:nvPr/>
          </p:nvSpPr>
          <p:spPr>
            <a:xfrm>
              <a:off x="5769391" y="2301821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7" name="Ellipse 172">
              <a:extLst>
                <a:ext uri="{FF2B5EF4-FFF2-40B4-BE49-F238E27FC236}">
                  <a16:creationId xmlns:a16="http://schemas.microsoft.com/office/drawing/2014/main" id="{1A0D9D22-ED06-CC73-E006-635C646F599C}"/>
                </a:ext>
              </a:extLst>
            </p:cNvPr>
            <p:cNvSpPr/>
            <p:nvPr/>
          </p:nvSpPr>
          <p:spPr>
            <a:xfrm>
              <a:off x="5818401" y="2186223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8" name="Ellipse 172">
              <a:extLst>
                <a:ext uri="{FF2B5EF4-FFF2-40B4-BE49-F238E27FC236}">
                  <a16:creationId xmlns:a16="http://schemas.microsoft.com/office/drawing/2014/main" id="{86441391-4F4C-65F7-A9B7-9194C67DF295}"/>
                </a:ext>
              </a:extLst>
            </p:cNvPr>
            <p:cNvSpPr/>
            <p:nvPr/>
          </p:nvSpPr>
          <p:spPr>
            <a:xfrm>
              <a:off x="5870608" y="2401415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9" name="Ellipse 172">
              <a:extLst>
                <a:ext uri="{FF2B5EF4-FFF2-40B4-BE49-F238E27FC236}">
                  <a16:creationId xmlns:a16="http://schemas.microsoft.com/office/drawing/2014/main" id="{891DA867-381C-0461-231D-239A326B6213}"/>
                </a:ext>
              </a:extLst>
            </p:cNvPr>
            <p:cNvSpPr/>
            <p:nvPr/>
          </p:nvSpPr>
          <p:spPr>
            <a:xfrm>
              <a:off x="5919619" y="2040392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0" name="Ellipse 172">
              <a:extLst>
                <a:ext uri="{FF2B5EF4-FFF2-40B4-BE49-F238E27FC236}">
                  <a16:creationId xmlns:a16="http://schemas.microsoft.com/office/drawing/2014/main" id="{2632E75F-93A4-6071-E8AA-C676624847D6}"/>
                </a:ext>
              </a:extLst>
            </p:cNvPr>
            <p:cNvSpPr/>
            <p:nvPr/>
          </p:nvSpPr>
          <p:spPr>
            <a:xfrm>
              <a:off x="5978221" y="1642014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1" name="Ellipse 172">
              <a:extLst>
                <a:ext uri="{FF2B5EF4-FFF2-40B4-BE49-F238E27FC236}">
                  <a16:creationId xmlns:a16="http://schemas.microsoft.com/office/drawing/2014/main" id="{FD8FFC5B-1162-E5EF-D056-528065FE9280}"/>
                </a:ext>
              </a:extLst>
            </p:cNvPr>
            <p:cNvSpPr/>
            <p:nvPr/>
          </p:nvSpPr>
          <p:spPr>
            <a:xfrm>
              <a:off x="6027233" y="2396082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2" name="Ellipse 172">
              <a:extLst>
                <a:ext uri="{FF2B5EF4-FFF2-40B4-BE49-F238E27FC236}">
                  <a16:creationId xmlns:a16="http://schemas.microsoft.com/office/drawing/2014/main" id="{802A5CC1-146B-1FA6-C168-1521F3C513E0}"/>
                </a:ext>
              </a:extLst>
            </p:cNvPr>
            <p:cNvSpPr/>
            <p:nvPr/>
          </p:nvSpPr>
          <p:spPr>
            <a:xfrm>
              <a:off x="6082637" y="2232467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3" name="Ellipse 172">
              <a:extLst>
                <a:ext uri="{FF2B5EF4-FFF2-40B4-BE49-F238E27FC236}">
                  <a16:creationId xmlns:a16="http://schemas.microsoft.com/office/drawing/2014/main" id="{CDFA4C88-ADB2-9BF2-062A-83D705BBFE9B}"/>
                </a:ext>
              </a:extLst>
            </p:cNvPr>
            <p:cNvSpPr/>
            <p:nvPr/>
          </p:nvSpPr>
          <p:spPr>
            <a:xfrm>
              <a:off x="6141236" y="2314276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4" name="Ellipse 172">
              <a:extLst>
                <a:ext uri="{FF2B5EF4-FFF2-40B4-BE49-F238E27FC236}">
                  <a16:creationId xmlns:a16="http://schemas.microsoft.com/office/drawing/2014/main" id="{98B5FB30-AF27-7BF5-18FF-DEF240DE4AC6}"/>
                </a:ext>
              </a:extLst>
            </p:cNvPr>
            <p:cNvSpPr/>
            <p:nvPr/>
          </p:nvSpPr>
          <p:spPr>
            <a:xfrm>
              <a:off x="6196638" y="2230691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5" name="Ellipse 172">
              <a:extLst>
                <a:ext uri="{FF2B5EF4-FFF2-40B4-BE49-F238E27FC236}">
                  <a16:creationId xmlns:a16="http://schemas.microsoft.com/office/drawing/2014/main" id="{D9E901EA-3AFD-0670-7A6A-2D2672EAD293}"/>
                </a:ext>
              </a:extLst>
            </p:cNvPr>
            <p:cNvSpPr/>
            <p:nvPr/>
          </p:nvSpPr>
          <p:spPr>
            <a:xfrm>
              <a:off x="6258433" y="2280488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6" name="Ellipse 172">
              <a:extLst>
                <a:ext uri="{FF2B5EF4-FFF2-40B4-BE49-F238E27FC236}">
                  <a16:creationId xmlns:a16="http://schemas.microsoft.com/office/drawing/2014/main" id="{4AC920B4-2B02-2900-03EB-A0FBA4DC7460}"/>
                </a:ext>
              </a:extLst>
            </p:cNvPr>
            <p:cNvSpPr/>
            <p:nvPr/>
          </p:nvSpPr>
          <p:spPr>
            <a:xfrm>
              <a:off x="6313840" y="2244919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7" name="Ellipse 172">
              <a:extLst>
                <a:ext uri="{FF2B5EF4-FFF2-40B4-BE49-F238E27FC236}">
                  <a16:creationId xmlns:a16="http://schemas.microsoft.com/office/drawing/2014/main" id="{13B8D108-17FF-246D-F13C-4142A6A20F15}"/>
                </a:ext>
              </a:extLst>
            </p:cNvPr>
            <p:cNvSpPr/>
            <p:nvPr/>
          </p:nvSpPr>
          <p:spPr>
            <a:xfrm>
              <a:off x="6375642" y="2284046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8" name="Ellipse 172">
              <a:extLst>
                <a:ext uri="{FF2B5EF4-FFF2-40B4-BE49-F238E27FC236}">
                  <a16:creationId xmlns:a16="http://schemas.microsoft.com/office/drawing/2014/main" id="{7D1F99D4-73DC-4199-1AD0-8AD75122004B}"/>
                </a:ext>
              </a:extLst>
            </p:cNvPr>
            <p:cNvSpPr/>
            <p:nvPr/>
          </p:nvSpPr>
          <p:spPr>
            <a:xfrm>
              <a:off x="6437432" y="2243142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9" name="Ellipse 172">
              <a:extLst>
                <a:ext uri="{FF2B5EF4-FFF2-40B4-BE49-F238E27FC236}">
                  <a16:creationId xmlns:a16="http://schemas.microsoft.com/office/drawing/2014/main" id="{61C2871A-C680-A93C-D8E8-992CFC82F0A7}"/>
                </a:ext>
              </a:extLst>
            </p:cNvPr>
            <p:cNvSpPr/>
            <p:nvPr/>
          </p:nvSpPr>
          <p:spPr>
            <a:xfrm>
              <a:off x="6502422" y="2292940"/>
              <a:ext cx="52580" cy="8776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C4A590A-ACDF-4E03-BADE-8E52ABAF0DD0}"/>
              </a:ext>
            </a:extLst>
          </p:cNvPr>
          <p:cNvGrpSpPr/>
          <p:nvPr/>
        </p:nvGrpSpPr>
        <p:grpSpPr>
          <a:xfrm>
            <a:off x="4868072" y="2700520"/>
            <a:ext cx="1714941" cy="607801"/>
            <a:chOff x="3253048" y="2567998"/>
            <a:chExt cx="2862559" cy="60780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BB53D23-470E-10E9-FE51-CDB35AB819B4}"/>
                </a:ext>
              </a:extLst>
            </p:cNvPr>
            <p:cNvSpPr/>
            <p:nvPr/>
          </p:nvSpPr>
          <p:spPr>
            <a:xfrm>
              <a:off x="4203891" y="2567998"/>
              <a:ext cx="1911716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DD21A2-0F74-78AE-E24C-B99B0D2778E8}"/>
                </a:ext>
              </a:extLst>
            </p:cNvPr>
            <p:cNvSpPr/>
            <p:nvPr/>
          </p:nvSpPr>
          <p:spPr>
            <a:xfrm>
              <a:off x="3253048" y="2869483"/>
              <a:ext cx="954000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3D7CA5E-FCEE-6061-A0FF-8512260090FA}"/>
              </a:ext>
            </a:extLst>
          </p:cNvPr>
          <p:cNvSpPr/>
          <p:nvPr/>
        </p:nvSpPr>
        <p:spPr>
          <a:xfrm>
            <a:off x="4197521" y="3530448"/>
            <a:ext cx="605441" cy="22834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D6546AB-CFA6-03EA-B10F-3F27FEED989E}"/>
              </a:ext>
            </a:extLst>
          </p:cNvPr>
          <p:cNvSpPr txBox="1"/>
          <p:nvPr/>
        </p:nvSpPr>
        <p:spPr>
          <a:xfrm>
            <a:off x="3320499" y="2472399"/>
            <a:ext cx="1272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H" dirty="0">
                <a:latin typeface="Cambria" panose="02040503050406030204" pitchFamily="18" charset="0"/>
                <a:ea typeface="Cambria" panose="02040503050406030204" pitchFamily="18" charset="0"/>
              </a:rPr>
              <a:t>=0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22F8368-2B19-1FBA-689C-7D6A32E78D18}"/>
              </a:ext>
            </a:extLst>
          </p:cNvPr>
          <p:cNvCxnSpPr>
            <a:cxnSpLocks/>
          </p:cNvCxnSpPr>
          <p:nvPr/>
        </p:nvCxnSpPr>
        <p:spPr>
          <a:xfrm>
            <a:off x="6957391" y="2166284"/>
            <a:ext cx="2832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A4430B01-BE4A-5F42-88B1-123B80274E6E}"/>
              </a:ext>
            </a:extLst>
          </p:cNvPr>
          <p:cNvSpPr/>
          <p:nvPr/>
        </p:nvSpPr>
        <p:spPr>
          <a:xfrm>
            <a:off x="7311242" y="1994105"/>
            <a:ext cx="144016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8040485-14DB-FF47-4ECD-1AA07B1C9D54}"/>
              </a:ext>
            </a:extLst>
          </p:cNvPr>
          <p:cNvGrpSpPr/>
          <p:nvPr/>
        </p:nvGrpSpPr>
        <p:grpSpPr>
          <a:xfrm>
            <a:off x="8845843" y="1651638"/>
            <a:ext cx="1128217" cy="966252"/>
            <a:chOff x="8845843" y="1522431"/>
            <a:chExt cx="1128217" cy="96625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A3A0558D-3DF9-61BA-9CF6-B649F9681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5843" y="1522431"/>
              <a:ext cx="1102973" cy="966252"/>
            </a:xfrm>
            <a:prstGeom prst="rect">
              <a:avLst/>
            </a:prstGeom>
          </p:spPr>
        </p:pic>
        <p:sp>
          <p:nvSpPr>
            <p:cNvPr id="101" name="Ellipse 172">
              <a:extLst>
                <a:ext uri="{FF2B5EF4-FFF2-40B4-BE49-F238E27FC236}">
                  <a16:creationId xmlns:a16="http://schemas.microsoft.com/office/drawing/2014/main" id="{67E00824-3FC5-B91F-081A-03F0C80914A7}"/>
                </a:ext>
              </a:extLst>
            </p:cNvPr>
            <p:cNvSpPr/>
            <p:nvPr/>
          </p:nvSpPr>
          <p:spPr>
            <a:xfrm>
              <a:off x="8866670" y="2261638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2" name="Ellipse 172">
              <a:extLst>
                <a:ext uri="{FF2B5EF4-FFF2-40B4-BE49-F238E27FC236}">
                  <a16:creationId xmlns:a16="http://schemas.microsoft.com/office/drawing/2014/main" id="{0E3295C6-7ADE-16DF-610A-EFAB899C47DF}"/>
                </a:ext>
              </a:extLst>
            </p:cNvPr>
            <p:cNvSpPr/>
            <p:nvPr/>
          </p:nvSpPr>
          <p:spPr>
            <a:xfrm>
              <a:off x="8947646" y="2284759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3" name="Ellipse 172">
              <a:extLst>
                <a:ext uri="{FF2B5EF4-FFF2-40B4-BE49-F238E27FC236}">
                  <a16:creationId xmlns:a16="http://schemas.microsoft.com/office/drawing/2014/main" id="{780508B9-590A-8A39-BE8A-59F1833B4FE0}"/>
                </a:ext>
              </a:extLst>
            </p:cNvPr>
            <p:cNvSpPr/>
            <p:nvPr/>
          </p:nvSpPr>
          <p:spPr>
            <a:xfrm>
              <a:off x="9009444" y="2233185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4" name="Ellipse 172">
              <a:extLst>
                <a:ext uri="{FF2B5EF4-FFF2-40B4-BE49-F238E27FC236}">
                  <a16:creationId xmlns:a16="http://schemas.microsoft.com/office/drawing/2014/main" id="{0E7BF680-CC83-FF1C-E8D2-69FB3BC1DB3B}"/>
                </a:ext>
              </a:extLst>
            </p:cNvPr>
            <p:cNvSpPr/>
            <p:nvPr/>
          </p:nvSpPr>
          <p:spPr>
            <a:xfrm>
              <a:off x="9071240" y="2293653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5" name="Ellipse 172">
              <a:extLst>
                <a:ext uri="{FF2B5EF4-FFF2-40B4-BE49-F238E27FC236}">
                  <a16:creationId xmlns:a16="http://schemas.microsoft.com/office/drawing/2014/main" id="{D3AB067F-7A67-8F9A-6AF8-B8F662BFE85B}"/>
                </a:ext>
              </a:extLst>
            </p:cNvPr>
            <p:cNvSpPr/>
            <p:nvPr/>
          </p:nvSpPr>
          <p:spPr>
            <a:xfrm>
              <a:off x="9129843" y="2231408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6" name="Ellipse 172">
              <a:extLst>
                <a:ext uri="{FF2B5EF4-FFF2-40B4-BE49-F238E27FC236}">
                  <a16:creationId xmlns:a16="http://schemas.microsoft.com/office/drawing/2014/main" id="{A5F7C9E8-30BF-785B-D76D-3B390CCD5D27}"/>
                </a:ext>
              </a:extLst>
            </p:cNvPr>
            <p:cNvSpPr/>
            <p:nvPr/>
          </p:nvSpPr>
          <p:spPr>
            <a:xfrm>
              <a:off x="9188444" y="2291876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7" name="Ellipse 172">
              <a:extLst>
                <a:ext uri="{FF2B5EF4-FFF2-40B4-BE49-F238E27FC236}">
                  <a16:creationId xmlns:a16="http://schemas.microsoft.com/office/drawing/2014/main" id="{ED6FE567-AA01-6203-9E3E-B9D018606890}"/>
                </a:ext>
              </a:extLst>
            </p:cNvPr>
            <p:cNvSpPr/>
            <p:nvPr/>
          </p:nvSpPr>
          <p:spPr>
            <a:xfrm>
              <a:off x="9237454" y="2176278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8" name="Ellipse 172">
              <a:extLst>
                <a:ext uri="{FF2B5EF4-FFF2-40B4-BE49-F238E27FC236}">
                  <a16:creationId xmlns:a16="http://schemas.microsoft.com/office/drawing/2014/main" id="{6169D836-194B-53B5-45C9-66A2609A8330}"/>
                </a:ext>
              </a:extLst>
            </p:cNvPr>
            <p:cNvSpPr/>
            <p:nvPr/>
          </p:nvSpPr>
          <p:spPr>
            <a:xfrm>
              <a:off x="9289662" y="2391470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9" name="Ellipse 172">
              <a:extLst>
                <a:ext uri="{FF2B5EF4-FFF2-40B4-BE49-F238E27FC236}">
                  <a16:creationId xmlns:a16="http://schemas.microsoft.com/office/drawing/2014/main" id="{8DEC3519-1300-428B-D054-5979A2EA8569}"/>
                </a:ext>
              </a:extLst>
            </p:cNvPr>
            <p:cNvSpPr/>
            <p:nvPr/>
          </p:nvSpPr>
          <p:spPr>
            <a:xfrm>
              <a:off x="9338673" y="2030447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0" name="Ellipse 172">
              <a:extLst>
                <a:ext uri="{FF2B5EF4-FFF2-40B4-BE49-F238E27FC236}">
                  <a16:creationId xmlns:a16="http://schemas.microsoft.com/office/drawing/2014/main" id="{1C04E8B1-D04B-4DB1-1057-C21F09795770}"/>
                </a:ext>
              </a:extLst>
            </p:cNvPr>
            <p:cNvSpPr/>
            <p:nvPr/>
          </p:nvSpPr>
          <p:spPr>
            <a:xfrm>
              <a:off x="9397276" y="1632069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1" name="Ellipse 172">
              <a:extLst>
                <a:ext uri="{FF2B5EF4-FFF2-40B4-BE49-F238E27FC236}">
                  <a16:creationId xmlns:a16="http://schemas.microsoft.com/office/drawing/2014/main" id="{9E60BF6A-1DA8-555D-E0F0-76FEE7B06679}"/>
                </a:ext>
              </a:extLst>
            </p:cNvPr>
            <p:cNvSpPr/>
            <p:nvPr/>
          </p:nvSpPr>
          <p:spPr>
            <a:xfrm>
              <a:off x="9446288" y="2386137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2" name="Ellipse 172">
              <a:extLst>
                <a:ext uri="{FF2B5EF4-FFF2-40B4-BE49-F238E27FC236}">
                  <a16:creationId xmlns:a16="http://schemas.microsoft.com/office/drawing/2014/main" id="{9697C352-20C1-4887-661D-73A7420BECC1}"/>
                </a:ext>
              </a:extLst>
            </p:cNvPr>
            <p:cNvSpPr/>
            <p:nvPr/>
          </p:nvSpPr>
          <p:spPr>
            <a:xfrm>
              <a:off x="9501692" y="2222522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3" name="Ellipse 172">
              <a:extLst>
                <a:ext uri="{FF2B5EF4-FFF2-40B4-BE49-F238E27FC236}">
                  <a16:creationId xmlns:a16="http://schemas.microsoft.com/office/drawing/2014/main" id="{35ECD49E-6C40-96A5-9188-E5BEE1ED8C80}"/>
                </a:ext>
              </a:extLst>
            </p:cNvPr>
            <p:cNvSpPr/>
            <p:nvPr/>
          </p:nvSpPr>
          <p:spPr>
            <a:xfrm>
              <a:off x="9560291" y="2304331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4" name="Ellipse 172">
              <a:extLst>
                <a:ext uri="{FF2B5EF4-FFF2-40B4-BE49-F238E27FC236}">
                  <a16:creationId xmlns:a16="http://schemas.microsoft.com/office/drawing/2014/main" id="{62245D7A-840C-4839-C81F-1A4434E70F83}"/>
                </a:ext>
              </a:extLst>
            </p:cNvPr>
            <p:cNvSpPr/>
            <p:nvPr/>
          </p:nvSpPr>
          <p:spPr>
            <a:xfrm>
              <a:off x="9615694" y="2220746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5" name="Ellipse 172">
              <a:extLst>
                <a:ext uri="{FF2B5EF4-FFF2-40B4-BE49-F238E27FC236}">
                  <a16:creationId xmlns:a16="http://schemas.microsoft.com/office/drawing/2014/main" id="{9C521EFD-38A9-5A8A-EE15-0ECD07DA1E05}"/>
                </a:ext>
              </a:extLst>
            </p:cNvPr>
            <p:cNvSpPr/>
            <p:nvPr/>
          </p:nvSpPr>
          <p:spPr>
            <a:xfrm>
              <a:off x="9677490" y="2270543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6" name="Ellipse 172">
              <a:extLst>
                <a:ext uri="{FF2B5EF4-FFF2-40B4-BE49-F238E27FC236}">
                  <a16:creationId xmlns:a16="http://schemas.microsoft.com/office/drawing/2014/main" id="{C404E6BA-8A44-5FEF-57B6-AD2B5C779AAB}"/>
                </a:ext>
              </a:extLst>
            </p:cNvPr>
            <p:cNvSpPr/>
            <p:nvPr/>
          </p:nvSpPr>
          <p:spPr>
            <a:xfrm>
              <a:off x="9732897" y="2234974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7" name="Ellipse 172">
              <a:extLst>
                <a:ext uri="{FF2B5EF4-FFF2-40B4-BE49-F238E27FC236}">
                  <a16:creationId xmlns:a16="http://schemas.microsoft.com/office/drawing/2014/main" id="{E522F9AE-707A-7D88-EA49-7C7FE0F60055}"/>
                </a:ext>
              </a:extLst>
            </p:cNvPr>
            <p:cNvSpPr/>
            <p:nvPr/>
          </p:nvSpPr>
          <p:spPr>
            <a:xfrm>
              <a:off x="9794699" y="2274101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8" name="Ellipse 172">
              <a:extLst>
                <a:ext uri="{FF2B5EF4-FFF2-40B4-BE49-F238E27FC236}">
                  <a16:creationId xmlns:a16="http://schemas.microsoft.com/office/drawing/2014/main" id="{E7129E59-19EF-C2CB-C527-AB309CD74A6F}"/>
                </a:ext>
              </a:extLst>
            </p:cNvPr>
            <p:cNvSpPr/>
            <p:nvPr/>
          </p:nvSpPr>
          <p:spPr>
            <a:xfrm>
              <a:off x="9856489" y="2233197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9" name="Ellipse 172">
              <a:extLst>
                <a:ext uri="{FF2B5EF4-FFF2-40B4-BE49-F238E27FC236}">
                  <a16:creationId xmlns:a16="http://schemas.microsoft.com/office/drawing/2014/main" id="{F44950CB-7E24-D1F8-E031-551F8F556A21}"/>
                </a:ext>
              </a:extLst>
            </p:cNvPr>
            <p:cNvSpPr/>
            <p:nvPr/>
          </p:nvSpPr>
          <p:spPr>
            <a:xfrm>
              <a:off x="9921480" y="2282995"/>
              <a:ext cx="52580" cy="87766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69A19B2-6A58-8E85-0B1C-36573CBCE32A}"/>
              </a:ext>
            </a:extLst>
          </p:cNvPr>
          <p:cNvGrpSpPr/>
          <p:nvPr/>
        </p:nvGrpSpPr>
        <p:grpSpPr>
          <a:xfrm>
            <a:off x="8287124" y="2690575"/>
            <a:ext cx="1714941" cy="607801"/>
            <a:chOff x="3253048" y="2567998"/>
            <a:chExt cx="2862559" cy="60780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8792F4-325A-E9F3-5A63-338942D4513C}"/>
                </a:ext>
              </a:extLst>
            </p:cNvPr>
            <p:cNvSpPr/>
            <p:nvPr/>
          </p:nvSpPr>
          <p:spPr>
            <a:xfrm>
              <a:off x="4203891" y="2567998"/>
              <a:ext cx="1911716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0CAD718-BF31-3773-F729-D00BB53C0526}"/>
                </a:ext>
              </a:extLst>
            </p:cNvPr>
            <p:cNvSpPr/>
            <p:nvPr/>
          </p:nvSpPr>
          <p:spPr>
            <a:xfrm>
              <a:off x="3253048" y="2869483"/>
              <a:ext cx="954000" cy="306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366124B7-5CBF-A480-AA88-3B4DDC86EA0F}"/>
              </a:ext>
            </a:extLst>
          </p:cNvPr>
          <p:cNvSpPr/>
          <p:nvPr/>
        </p:nvSpPr>
        <p:spPr>
          <a:xfrm flipV="1">
            <a:off x="7616573" y="3758789"/>
            <a:ext cx="605441" cy="271869"/>
          </a:xfrm>
          <a:prstGeom prst="rect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56D0852-841C-EA25-27A4-2912ACE50742}"/>
              </a:ext>
            </a:extLst>
          </p:cNvPr>
          <p:cNvSpPr txBox="1"/>
          <p:nvPr/>
        </p:nvSpPr>
        <p:spPr>
          <a:xfrm>
            <a:off x="6809124" y="2462454"/>
            <a:ext cx="1272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fr-CH" dirty="0">
                <a:latin typeface="Cambria" panose="02040503050406030204" pitchFamily="18" charset="0"/>
                <a:ea typeface="Cambria" panose="02040503050406030204" pitchFamily="18" charset="0"/>
              </a:rPr>
              <a:t>=0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0A9F0A-3FE4-254C-4ABA-2B4279E8AC72}"/>
              </a:ext>
            </a:extLst>
          </p:cNvPr>
          <p:cNvCxnSpPr>
            <a:cxnSpLocks/>
          </p:cNvCxnSpPr>
          <p:nvPr/>
        </p:nvCxnSpPr>
        <p:spPr>
          <a:xfrm>
            <a:off x="988959" y="3761772"/>
            <a:ext cx="91489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1" name="Picture 2" descr="Image result for MRI image">
            <a:extLst>
              <a:ext uri="{FF2B5EF4-FFF2-40B4-BE49-F238E27FC236}">
                <a16:creationId xmlns:a16="http://schemas.microsoft.com/office/drawing/2014/main" id="{A778CBE8-9737-66C3-5C15-31E9746F7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4831" r="7122" b="16069"/>
          <a:stretch/>
        </p:blipFill>
        <p:spPr bwMode="auto">
          <a:xfrm>
            <a:off x="6619203" y="4515337"/>
            <a:ext cx="2376264" cy="21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Groupe 11">
            <a:extLst>
              <a:ext uri="{FF2B5EF4-FFF2-40B4-BE49-F238E27FC236}">
                <a16:creationId xmlns:a16="http://schemas.microsoft.com/office/drawing/2014/main" id="{3A6D5774-10E6-9889-FFBD-8E29D49AC809}"/>
              </a:ext>
            </a:extLst>
          </p:cNvPr>
          <p:cNvGrpSpPr/>
          <p:nvPr/>
        </p:nvGrpSpPr>
        <p:grpSpPr>
          <a:xfrm>
            <a:off x="2448953" y="4409932"/>
            <a:ext cx="2304256" cy="2276286"/>
            <a:chOff x="1619672" y="3373257"/>
            <a:chExt cx="1872208" cy="2385318"/>
          </a:xfrm>
        </p:grpSpPr>
        <p:pic>
          <p:nvPicPr>
            <p:cNvPr id="123" name="Image 1" descr="kspace.jpg">
              <a:extLst>
                <a:ext uri="{FF2B5EF4-FFF2-40B4-BE49-F238E27FC236}">
                  <a16:creationId xmlns:a16="http://schemas.microsoft.com/office/drawing/2014/main" id="{F8567A76-ED85-3365-C4D1-AA930D65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t="5842" r="77884" b="63072"/>
            <a:stretch/>
          </p:blipFill>
          <p:spPr>
            <a:xfrm>
              <a:off x="1619672" y="3373257"/>
              <a:ext cx="1872208" cy="2385318"/>
            </a:xfrm>
            <a:prstGeom prst="rect">
              <a:avLst/>
            </a:prstGeom>
          </p:spPr>
        </p:pic>
        <p:cxnSp>
          <p:nvCxnSpPr>
            <p:cNvPr id="124" name="Connecteur droit 12">
              <a:extLst>
                <a:ext uri="{FF2B5EF4-FFF2-40B4-BE49-F238E27FC236}">
                  <a16:creationId xmlns:a16="http://schemas.microsoft.com/office/drawing/2014/main" id="{A269B751-3459-213B-C227-D94772628979}"/>
                </a:ext>
              </a:extLst>
            </p:cNvPr>
            <p:cNvCxnSpPr/>
            <p:nvPr/>
          </p:nvCxnSpPr>
          <p:spPr>
            <a:xfrm>
              <a:off x="1691680" y="5454516"/>
              <a:ext cx="1728192" cy="0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3">
              <a:extLst>
                <a:ext uri="{FF2B5EF4-FFF2-40B4-BE49-F238E27FC236}">
                  <a16:creationId xmlns:a16="http://schemas.microsoft.com/office/drawing/2014/main" id="{2ED558F2-0224-D768-4544-12C600B2D6FC}"/>
                </a:ext>
              </a:extLst>
            </p:cNvPr>
            <p:cNvCxnSpPr/>
            <p:nvPr/>
          </p:nvCxnSpPr>
          <p:spPr>
            <a:xfrm>
              <a:off x="1691680" y="3794309"/>
              <a:ext cx="172819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4">
              <a:extLst>
                <a:ext uri="{FF2B5EF4-FFF2-40B4-BE49-F238E27FC236}">
                  <a16:creationId xmlns:a16="http://schemas.microsoft.com/office/drawing/2014/main" id="{70F73FE5-1D64-3BBA-2028-59B711D22A4C}"/>
                </a:ext>
              </a:extLst>
            </p:cNvPr>
            <p:cNvCxnSpPr/>
            <p:nvPr/>
          </p:nvCxnSpPr>
          <p:spPr>
            <a:xfrm flipV="1">
              <a:off x="1979712" y="4086364"/>
              <a:ext cx="0" cy="93610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5">
              <a:extLst>
                <a:ext uri="{FF2B5EF4-FFF2-40B4-BE49-F238E27FC236}">
                  <a16:creationId xmlns:a16="http://schemas.microsoft.com/office/drawing/2014/main" id="{60864D9E-8B65-66B9-08E9-BF9984A70386}"/>
                </a:ext>
              </a:extLst>
            </p:cNvPr>
            <p:cNvCxnSpPr/>
            <p:nvPr/>
          </p:nvCxnSpPr>
          <p:spPr>
            <a:xfrm flipV="1">
              <a:off x="3059832" y="4086364"/>
              <a:ext cx="0" cy="93610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7">
              <a:extLst>
                <a:ext uri="{FF2B5EF4-FFF2-40B4-BE49-F238E27FC236}">
                  <a16:creationId xmlns:a16="http://schemas.microsoft.com/office/drawing/2014/main" id="{D55FE849-E359-D6FA-06DA-39C8FD522F46}"/>
                </a:ext>
              </a:extLst>
            </p:cNvPr>
            <p:cNvCxnSpPr/>
            <p:nvPr/>
          </p:nvCxnSpPr>
          <p:spPr>
            <a:xfrm>
              <a:off x="1691680" y="3510300"/>
              <a:ext cx="172819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Connecteur droit avec flèche 2">
            <a:extLst>
              <a:ext uri="{FF2B5EF4-FFF2-40B4-BE49-F238E27FC236}">
                <a16:creationId xmlns:a16="http://schemas.microsoft.com/office/drawing/2014/main" id="{0300D776-62E3-08EA-ACF4-600A65B24F67}"/>
              </a:ext>
            </a:extLst>
          </p:cNvPr>
          <p:cNvCxnSpPr>
            <a:cxnSpLocks/>
          </p:cNvCxnSpPr>
          <p:nvPr/>
        </p:nvCxnSpPr>
        <p:spPr>
          <a:xfrm flipV="1">
            <a:off x="2306782" y="5089102"/>
            <a:ext cx="0" cy="16930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3">
            <a:extLst>
              <a:ext uri="{FF2B5EF4-FFF2-40B4-BE49-F238E27FC236}">
                <a16:creationId xmlns:a16="http://schemas.microsoft.com/office/drawing/2014/main" id="{D17079A3-345C-96CB-5D08-1B533BA3A54F}"/>
              </a:ext>
            </a:extLst>
          </p:cNvPr>
          <p:cNvCxnSpPr/>
          <p:nvPr/>
        </p:nvCxnSpPr>
        <p:spPr>
          <a:xfrm>
            <a:off x="5360819" y="5505433"/>
            <a:ext cx="864096" cy="0"/>
          </a:xfrm>
          <a:prstGeom prst="straightConnector1">
            <a:avLst/>
          </a:prstGeom>
          <a:ln w="508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ZoneTexte 4">
            <a:extLst>
              <a:ext uri="{FF2B5EF4-FFF2-40B4-BE49-F238E27FC236}">
                <a16:creationId xmlns:a16="http://schemas.microsoft.com/office/drawing/2014/main" id="{4D2D7895-F5E2-F90F-E597-7D9A4B05741F}"/>
              </a:ext>
            </a:extLst>
          </p:cNvPr>
          <p:cNvSpPr txBox="1"/>
          <p:nvPr/>
        </p:nvSpPr>
        <p:spPr>
          <a:xfrm>
            <a:off x="5328207" y="4885970"/>
            <a:ext cx="1057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/>
              <a:t>2D FT</a:t>
            </a:r>
          </a:p>
        </p:txBody>
      </p:sp>
      <p:sp>
        <p:nvSpPr>
          <p:cNvPr id="132" name="ZoneTexte 6">
            <a:extLst>
              <a:ext uri="{FF2B5EF4-FFF2-40B4-BE49-F238E27FC236}">
                <a16:creationId xmlns:a16="http://schemas.microsoft.com/office/drawing/2014/main" id="{04A90FD2-434A-4F8E-2DF6-D3DA10978779}"/>
              </a:ext>
            </a:extLst>
          </p:cNvPr>
          <p:cNvSpPr txBox="1"/>
          <p:nvPr/>
        </p:nvSpPr>
        <p:spPr>
          <a:xfrm>
            <a:off x="7665973" y="404060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/>
              <a:t>y</a:t>
            </a:r>
            <a:endParaRPr lang="fr-CH" i="1" baseline="-25000" dirty="0"/>
          </a:p>
        </p:txBody>
      </p:sp>
      <p:sp>
        <p:nvSpPr>
          <p:cNvPr id="133" name="ZoneTexte 7">
            <a:extLst>
              <a:ext uri="{FF2B5EF4-FFF2-40B4-BE49-F238E27FC236}">
                <a16:creationId xmlns:a16="http://schemas.microsoft.com/office/drawing/2014/main" id="{CDD66587-BFE9-E191-AAAB-63CD070F56BF}"/>
              </a:ext>
            </a:extLst>
          </p:cNvPr>
          <p:cNvSpPr txBox="1"/>
          <p:nvPr/>
        </p:nvSpPr>
        <p:spPr>
          <a:xfrm>
            <a:off x="9034125" y="5813419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/>
              <a:t>x</a:t>
            </a:r>
            <a:endParaRPr lang="fr-CH" i="1" baseline="-25000" dirty="0"/>
          </a:p>
        </p:txBody>
      </p:sp>
      <p:cxnSp>
        <p:nvCxnSpPr>
          <p:cNvPr id="134" name="Connecteur droit avec flèche 8">
            <a:extLst>
              <a:ext uri="{FF2B5EF4-FFF2-40B4-BE49-F238E27FC236}">
                <a16:creationId xmlns:a16="http://schemas.microsoft.com/office/drawing/2014/main" id="{ECC66C03-0A92-80AA-C1EB-AC4DBCBE144F}"/>
              </a:ext>
            </a:extLst>
          </p:cNvPr>
          <p:cNvCxnSpPr/>
          <p:nvPr/>
        </p:nvCxnSpPr>
        <p:spPr>
          <a:xfrm>
            <a:off x="7954005" y="5822711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9">
            <a:extLst>
              <a:ext uri="{FF2B5EF4-FFF2-40B4-BE49-F238E27FC236}">
                <a16:creationId xmlns:a16="http://schemas.microsoft.com/office/drawing/2014/main" id="{0270B21B-4CE6-4AF3-727F-818CDC542477}"/>
              </a:ext>
            </a:extLst>
          </p:cNvPr>
          <p:cNvCxnSpPr/>
          <p:nvPr/>
        </p:nvCxnSpPr>
        <p:spPr>
          <a:xfrm flipV="1">
            <a:off x="7954005" y="4238535"/>
            <a:ext cx="0" cy="15841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0">
            <a:extLst>
              <a:ext uri="{FF2B5EF4-FFF2-40B4-BE49-F238E27FC236}">
                <a16:creationId xmlns:a16="http://schemas.microsoft.com/office/drawing/2014/main" id="{8B3BA5CC-03B7-E48F-3E86-CD67B343453E}"/>
              </a:ext>
            </a:extLst>
          </p:cNvPr>
          <p:cNvCxnSpPr/>
          <p:nvPr/>
        </p:nvCxnSpPr>
        <p:spPr>
          <a:xfrm>
            <a:off x="2306782" y="6782160"/>
            <a:ext cx="136815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ZoneTexte 18">
            <a:extLst>
              <a:ext uri="{FF2B5EF4-FFF2-40B4-BE49-F238E27FC236}">
                <a16:creationId xmlns:a16="http://schemas.microsoft.com/office/drawing/2014/main" id="{EFDAB895-89F3-EBDB-D9F2-6FF04ECC074B}"/>
              </a:ext>
            </a:extLst>
          </p:cNvPr>
          <p:cNvSpPr txBox="1"/>
          <p:nvPr/>
        </p:nvSpPr>
        <p:spPr>
          <a:xfrm>
            <a:off x="3705574" y="654885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Read</a:t>
            </a:r>
            <a:endParaRPr lang="fr-CH" baseline="-25000" dirty="0"/>
          </a:p>
        </p:txBody>
      </p:sp>
      <p:sp>
        <p:nvSpPr>
          <p:cNvPr id="138" name="ZoneTexte 19">
            <a:extLst>
              <a:ext uri="{FF2B5EF4-FFF2-40B4-BE49-F238E27FC236}">
                <a16:creationId xmlns:a16="http://schemas.microsoft.com/office/drawing/2014/main" id="{3B8ECC64-6BBF-7537-A14E-282C658A9988}"/>
              </a:ext>
            </a:extLst>
          </p:cNvPr>
          <p:cNvSpPr txBox="1"/>
          <p:nvPr/>
        </p:nvSpPr>
        <p:spPr>
          <a:xfrm>
            <a:off x="1478561" y="4682874"/>
            <a:ext cx="101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Phase</a:t>
            </a:r>
            <a:endParaRPr lang="fr-CH" baseline="-25000" dirty="0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0659460-B86E-05E4-6868-5080E54597AB}"/>
              </a:ext>
            </a:extLst>
          </p:cNvPr>
          <p:cNvCxnSpPr>
            <a:cxnSpLocks/>
          </p:cNvCxnSpPr>
          <p:nvPr/>
        </p:nvCxnSpPr>
        <p:spPr>
          <a:xfrm>
            <a:off x="938220" y="1619875"/>
            <a:ext cx="2944031" cy="9513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13631221-0302-1053-3172-AF647A049C9F}"/>
              </a:ext>
            </a:extLst>
          </p:cNvPr>
          <p:cNvSpPr txBox="1"/>
          <p:nvPr/>
        </p:nvSpPr>
        <p:spPr>
          <a:xfrm>
            <a:off x="2060306" y="1232324"/>
            <a:ext cx="695740" cy="37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TR</a:t>
            </a:r>
            <a:endParaRPr lang="en-GB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EAEBCD68-E791-A6D9-276C-1D666A198912}"/>
              </a:ext>
            </a:extLst>
          </p:cNvPr>
          <p:cNvSpPr/>
          <p:nvPr/>
        </p:nvSpPr>
        <p:spPr>
          <a:xfrm>
            <a:off x="6787138" y="1997078"/>
            <a:ext cx="144016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8AC668BB-EE23-D5DC-B173-340CA0AB0ECE}"/>
              </a:ext>
            </a:extLst>
          </p:cNvPr>
          <p:cNvCxnSpPr>
            <a:cxnSpLocks/>
          </p:cNvCxnSpPr>
          <p:nvPr/>
        </p:nvCxnSpPr>
        <p:spPr>
          <a:xfrm>
            <a:off x="3843753" y="1633129"/>
            <a:ext cx="2944031" cy="9513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7F4CF9C3-5927-3E20-B561-97BE7C3FA062}"/>
              </a:ext>
            </a:extLst>
          </p:cNvPr>
          <p:cNvSpPr txBox="1"/>
          <p:nvPr/>
        </p:nvSpPr>
        <p:spPr>
          <a:xfrm>
            <a:off x="5136341" y="1245578"/>
            <a:ext cx="695740" cy="37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TR</a:t>
            </a:r>
            <a:endParaRPr lang="en-GB" dirty="0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B2717956-5AAC-5259-8A25-CC9CFA59198E}"/>
              </a:ext>
            </a:extLst>
          </p:cNvPr>
          <p:cNvCxnSpPr>
            <a:cxnSpLocks/>
          </p:cNvCxnSpPr>
          <p:nvPr/>
        </p:nvCxnSpPr>
        <p:spPr>
          <a:xfrm>
            <a:off x="7262802" y="1633129"/>
            <a:ext cx="2944031" cy="9513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DEAA1044-C587-8F3C-5BB5-03505BD3123F}"/>
              </a:ext>
            </a:extLst>
          </p:cNvPr>
          <p:cNvSpPr txBox="1"/>
          <p:nvPr/>
        </p:nvSpPr>
        <p:spPr>
          <a:xfrm>
            <a:off x="8384888" y="1245578"/>
            <a:ext cx="695740" cy="37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TR</a:t>
            </a:r>
            <a:endParaRPr lang="en-GB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9B8E788-64FF-A7D9-2F6E-4221D4B9E0F7}"/>
              </a:ext>
            </a:extLst>
          </p:cNvPr>
          <p:cNvSpPr txBox="1"/>
          <p:nvPr/>
        </p:nvSpPr>
        <p:spPr>
          <a:xfrm>
            <a:off x="9975814" y="1108116"/>
            <a:ext cx="226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TR – </a:t>
            </a:r>
            <a:r>
              <a:rPr lang="fr-CH" i="1" dirty="0" err="1"/>
              <a:t>repetition</a:t>
            </a:r>
            <a:r>
              <a:rPr lang="fr-CH" i="1" dirty="0"/>
              <a:t> time</a:t>
            </a:r>
            <a:endParaRPr lang="en-GB" i="1" dirty="0"/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28D44B40-0FBA-9806-79C0-EA36806E8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59" name="Picture 4" descr="Géosciences et environnement UNIL">
            <a:extLst>
              <a:ext uri="{FF2B5EF4-FFF2-40B4-BE49-F238E27FC236}">
                <a16:creationId xmlns:a16="http://schemas.microsoft.com/office/drawing/2014/main" id="{3F0C4681-CCE4-21F3-0B03-B81421AE2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D452B37-D52E-E483-1ED0-EE68096BC10E}"/>
              </a:ext>
            </a:extLst>
          </p:cNvPr>
          <p:cNvCxnSpPr>
            <a:cxnSpLocks/>
          </p:cNvCxnSpPr>
          <p:nvPr/>
        </p:nvCxnSpPr>
        <p:spPr>
          <a:xfrm>
            <a:off x="7027975" y="3530448"/>
            <a:ext cx="2832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ZoneTexte 146">
            <a:extLst>
              <a:ext uri="{FF2B5EF4-FFF2-40B4-BE49-F238E27FC236}">
                <a16:creationId xmlns:a16="http://schemas.microsoft.com/office/drawing/2014/main" id="{9CB0EC18-6769-FF43-EEC5-7473E2E08307}"/>
              </a:ext>
            </a:extLst>
          </p:cNvPr>
          <p:cNvSpPr txBox="1"/>
          <p:nvPr/>
        </p:nvSpPr>
        <p:spPr>
          <a:xfrm>
            <a:off x="-153495" y="2739229"/>
            <a:ext cx="135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/>
              <a:t>Readout</a:t>
            </a:r>
            <a:r>
              <a:rPr lang="fr-CH" sz="1400" dirty="0"/>
              <a:t> gradient</a:t>
            </a:r>
          </a:p>
        </p:txBody>
      </p:sp>
      <p:sp>
        <p:nvSpPr>
          <p:cNvPr id="163" name="ZoneTexte 146">
            <a:extLst>
              <a:ext uri="{FF2B5EF4-FFF2-40B4-BE49-F238E27FC236}">
                <a16:creationId xmlns:a16="http://schemas.microsoft.com/office/drawing/2014/main" id="{C061F9BD-C44B-11D7-E815-50B106759B13}"/>
              </a:ext>
            </a:extLst>
          </p:cNvPr>
          <p:cNvSpPr txBox="1"/>
          <p:nvPr/>
        </p:nvSpPr>
        <p:spPr>
          <a:xfrm>
            <a:off x="-140241" y="3478037"/>
            <a:ext cx="135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/>
              <a:t>‘Phase’ gradient</a:t>
            </a:r>
          </a:p>
        </p:txBody>
      </p:sp>
      <p:sp>
        <p:nvSpPr>
          <p:cNvPr id="164" name="Text Box 3">
            <a:extLst>
              <a:ext uri="{FF2B5EF4-FFF2-40B4-BE49-F238E27FC236}">
                <a16:creationId xmlns:a16="http://schemas.microsoft.com/office/drawing/2014/main" id="{9D438758-3AF1-C60C-1BDB-E4060653C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54" y="159951"/>
            <a:ext cx="675954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4400" b="1" dirty="0">
                <a:solidFill>
                  <a:srgbClr val="0070C0"/>
                </a:solidFill>
                <a:latin typeface="+mj-lt"/>
              </a:rPr>
              <a:t>2D Image encoding</a:t>
            </a:r>
          </a:p>
          <a:p>
            <a:pPr algn="ctr" eaLnBrk="0" hangingPunct="0">
              <a:defRPr/>
            </a:pPr>
            <a:r>
              <a:rPr lang="en-GB" sz="3200" b="1" dirty="0">
                <a:solidFill>
                  <a:srgbClr val="0070C0"/>
                </a:solidFill>
              </a:rPr>
              <a:t>Gradient-recalled (‘GRE’) sequence</a:t>
            </a:r>
            <a:endParaRPr lang="de-DE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09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053D4-FA7F-7119-7564-B458D01A8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7">
            <a:extLst>
              <a:ext uri="{FF2B5EF4-FFF2-40B4-BE49-F238E27FC236}">
                <a16:creationId xmlns:a16="http://schemas.microsoft.com/office/drawing/2014/main" id="{174AB11C-3C93-8629-1BEF-29462B758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59" name="Picture 4" descr="Géosciences et environnement UNIL">
            <a:extLst>
              <a:ext uri="{FF2B5EF4-FFF2-40B4-BE49-F238E27FC236}">
                <a16:creationId xmlns:a16="http://schemas.microsoft.com/office/drawing/2014/main" id="{F05DB0C1-2258-C51B-A5C1-0ECFF101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809D92-B4A5-475D-6E2D-B078F1A32117}"/>
              </a:ext>
            </a:extLst>
          </p:cNvPr>
          <p:cNvSpPr txBox="1"/>
          <p:nvPr/>
        </p:nvSpPr>
        <p:spPr>
          <a:xfrm>
            <a:off x="1220428" y="3985467"/>
            <a:ext cx="566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err="1"/>
              <a:t>Repetition</a:t>
            </a:r>
            <a:r>
              <a:rPr lang="fr-CH" dirty="0"/>
              <a:t> of data acquisition for a </a:t>
            </a:r>
            <a:r>
              <a:rPr lang="fr-CH" dirty="0" err="1"/>
              <a:t>given</a:t>
            </a:r>
            <a:r>
              <a:rPr lang="fr-CH" dirty="0"/>
              <a:t> slice can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interleaved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data acquisition </a:t>
            </a:r>
            <a:r>
              <a:rPr lang="fr-CH" dirty="0" err="1"/>
              <a:t>from</a:t>
            </a:r>
            <a:r>
              <a:rPr lang="fr-CH" dirty="0"/>
              <a:t> </a:t>
            </a:r>
            <a:r>
              <a:rPr lang="fr-CH" dirty="0" err="1"/>
              <a:t>other</a:t>
            </a:r>
            <a:r>
              <a:rPr lang="fr-CH" dirty="0"/>
              <a:t> slices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54034B8E-B683-4D43-5036-19C1FF175D4B}"/>
              </a:ext>
            </a:extLst>
          </p:cNvPr>
          <p:cNvGrpSpPr/>
          <p:nvPr/>
        </p:nvGrpSpPr>
        <p:grpSpPr>
          <a:xfrm>
            <a:off x="892041" y="1234529"/>
            <a:ext cx="4554601" cy="2618079"/>
            <a:chOff x="414964" y="1232324"/>
            <a:chExt cx="4554601" cy="2618079"/>
          </a:xfrm>
        </p:grpSpPr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95245C72-95F7-6433-0C81-69E909899FF1}"/>
                </a:ext>
              </a:extLst>
            </p:cNvPr>
            <p:cNvCxnSpPr>
              <a:cxnSpLocks/>
            </p:cNvCxnSpPr>
            <p:nvPr/>
          </p:nvCxnSpPr>
          <p:spPr>
            <a:xfrm>
              <a:off x="967408" y="2435979"/>
              <a:ext cx="335347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08F87015-B9D9-2DBB-C06F-F1A9CE574EAE}"/>
                </a:ext>
              </a:extLst>
            </p:cNvPr>
            <p:cNvSpPr txBox="1"/>
            <p:nvPr/>
          </p:nvSpPr>
          <p:spPr>
            <a:xfrm>
              <a:off x="438773" y="1831615"/>
              <a:ext cx="836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RF</a:t>
              </a:r>
              <a:endParaRPr lang="en-GB" sz="1400" dirty="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A1FC33E4-44AD-EF73-FE13-56B1A67EFC95}"/>
                </a:ext>
              </a:extLst>
            </p:cNvPr>
            <p:cNvSpPr/>
            <p:nvPr/>
          </p:nvSpPr>
          <p:spPr>
            <a:xfrm>
              <a:off x="976716" y="1980857"/>
              <a:ext cx="144016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B79CF686-1B19-1D19-28BC-8FB864A9BDA5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4" y="3003092"/>
              <a:ext cx="33352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AAE380C-4CA4-9D60-5B39-0571DFC05540}"/>
                </a:ext>
              </a:extLst>
            </p:cNvPr>
            <p:cNvSpPr txBox="1"/>
            <p:nvPr/>
          </p:nvSpPr>
          <p:spPr>
            <a:xfrm>
              <a:off x="502110" y="2803822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2CA3DD7D-6474-F5D5-B803-42B612C1980A}"/>
                </a:ext>
              </a:extLst>
            </p:cNvPr>
            <p:cNvGrpSpPr/>
            <p:nvPr/>
          </p:nvGrpSpPr>
          <p:grpSpPr>
            <a:xfrm>
              <a:off x="2521256" y="1658268"/>
              <a:ext cx="1128217" cy="966252"/>
              <a:chOff x="2521256" y="1529061"/>
              <a:chExt cx="1128217" cy="966252"/>
            </a:xfrm>
          </p:grpSpPr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2B7DF017-8CD2-B9D3-1D2B-330AFD1BF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1256" y="1529061"/>
                <a:ext cx="1102966" cy="966252"/>
              </a:xfrm>
              <a:prstGeom prst="rect">
                <a:avLst/>
              </a:prstGeom>
            </p:spPr>
          </p:pic>
          <p:sp>
            <p:nvSpPr>
              <p:cNvPr id="175" name="Ellipse 172">
                <a:extLst>
                  <a:ext uri="{FF2B5EF4-FFF2-40B4-BE49-F238E27FC236}">
                    <a16:creationId xmlns:a16="http://schemas.microsoft.com/office/drawing/2014/main" id="{B3CEF2A0-68A9-7685-D446-FC1A33EB743B}"/>
                  </a:ext>
                </a:extLst>
              </p:cNvPr>
              <p:cNvSpPr/>
              <p:nvPr/>
            </p:nvSpPr>
            <p:spPr>
              <a:xfrm>
                <a:off x="2542083" y="2268268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76" name="Ellipse 172">
                <a:extLst>
                  <a:ext uri="{FF2B5EF4-FFF2-40B4-BE49-F238E27FC236}">
                    <a16:creationId xmlns:a16="http://schemas.microsoft.com/office/drawing/2014/main" id="{80B33B6B-4169-8E78-5770-54D56A58AC35}"/>
                  </a:ext>
                </a:extLst>
              </p:cNvPr>
              <p:cNvSpPr/>
              <p:nvPr/>
            </p:nvSpPr>
            <p:spPr>
              <a:xfrm>
                <a:off x="2623059" y="2291389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77" name="Ellipse 172">
                <a:extLst>
                  <a:ext uri="{FF2B5EF4-FFF2-40B4-BE49-F238E27FC236}">
                    <a16:creationId xmlns:a16="http://schemas.microsoft.com/office/drawing/2014/main" id="{F9564237-EFB6-9DD2-8C60-3F844652E7C4}"/>
                  </a:ext>
                </a:extLst>
              </p:cNvPr>
              <p:cNvSpPr/>
              <p:nvPr/>
            </p:nvSpPr>
            <p:spPr>
              <a:xfrm>
                <a:off x="2684856" y="2239815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78" name="Ellipse 172">
                <a:extLst>
                  <a:ext uri="{FF2B5EF4-FFF2-40B4-BE49-F238E27FC236}">
                    <a16:creationId xmlns:a16="http://schemas.microsoft.com/office/drawing/2014/main" id="{7021C866-D76F-D384-5130-49D90734DA4F}"/>
                  </a:ext>
                </a:extLst>
              </p:cNvPr>
              <p:cNvSpPr/>
              <p:nvPr/>
            </p:nvSpPr>
            <p:spPr>
              <a:xfrm>
                <a:off x="2746652" y="2300283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79" name="Ellipse 172">
                <a:extLst>
                  <a:ext uri="{FF2B5EF4-FFF2-40B4-BE49-F238E27FC236}">
                    <a16:creationId xmlns:a16="http://schemas.microsoft.com/office/drawing/2014/main" id="{911F1495-E02B-A69C-5C7F-19A6300E364D}"/>
                  </a:ext>
                </a:extLst>
              </p:cNvPr>
              <p:cNvSpPr/>
              <p:nvPr/>
            </p:nvSpPr>
            <p:spPr>
              <a:xfrm>
                <a:off x="2805253" y="2238038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0" name="Ellipse 172">
                <a:extLst>
                  <a:ext uri="{FF2B5EF4-FFF2-40B4-BE49-F238E27FC236}">
                    <a16:creationId xmlns:a16="http://schemas.microsoft.com/office/drawing/2014/main" id="{ED1A8D2A-F95D-C1DB-ED7C-AF8C3C1B28E4}"/>
                  </a:ext>
                </a:extLst>
              </p:cNvPr>
              <p:cNvSpPr/>
              <p:nvPr/>
            </p:nvSpPr>
            <p:spPr>
              <a:xfrm>
                <a:off x="2863854" y="2298506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1" name="Ellipse 172">
                <a:extLst>
                  <a:ext uri="{FF2B5EF4-FFF2-40B4-BE49-F238E27FC236}">
                    <a16:creationId xmlns:a16="http://schemas.microsoft.com/office/drawing/2014/main" id="{524973B9-28C9-D5C1-68E8-D4FD9B29E411}"/>
                  </a:ext>
                </a:extLst>
              </p:cNvPr>
              <p:cNvSpPr/>
              <p:nvPr/>
            </p:nvSpPr>
            <p:spPr>
              <a:xfrm>
                <a:off x="2912865" y="2182908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2" name="Ellipse 172">
                <a:extLst>
                  <a:ext uri="{FF2B5EF4-FFF2-40B4-BE49-F238E27FC236}">
                    <a16:creationId xmlns:a16="http://schemas.microsoft.com/office/drawing/2014/main" id="{B2FF4144-54DA-94E1-9C88-7C0F611A4FA5}"/>
                  </a:ext>
                </a:extLst>
              </p:cNvPr>
              <p:cNvSpPr/>
              <p:nvPr/>
            </p:nvSpPr>
            <p:spPr>
              <a:xfrm>
                <a:off x="2965073" y="2398100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3" name="Ellipse 172">
                <a:extLst>
                  <a:ext uri="{FF2B5EF4-FFF2-40B4-BE49-F238E27FC236}">
                    <a16:creationId xmlns:a16="http://schemas.microsoft.com/office/drawing/2014/main" id="{289F9CD6-2EC2-EE38-E390-275A128AD256}"/>
                  </a:ext>
                </a:extLst>
              </p:cNvPr>
              <p:cNvSpPr/>
              <p:nvPr/>
            </p:nvSpPr>
            <p:spPr>
              <a:xfrm>
                <a:off x="3014084" y="2037077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4" name="Ellipse 172">
                <a:extLst>
                  <a:ext uri="{FF2B5EF4-FFF2-40B4-BE49-F238E27FC236}">
                    <a16:creationId xmlns:a16="http://schemas.microsoft.com/office/drawing/2014/main" id="{5B7AD567-EB03-FCB6-6819-9111569E5513}"/>
                  </a:ext>
                </a:extLst>
              </p:cNvPr>
              <p:cNvSpPr/>
              <p:nvPr/>
            </p:nvSpPr>
            <p:spPr>
              <a:xfrm>
                <a:off x="3072684" y="1638699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5" name="Ellipse 172">
                <a:extLst>
                  <a:ext uri="{FF2B5EF4-FFF2-40B4-BE49-F238E27FC236}">
                    <a16:creationId xmlns:a16="http://schemas.microsoft.com/office/drawing/2014/main" id="{BB0AA1F5-27A7-4132-617E-74BA2E8F0EF4}"/>
                  </a:ext>
                </a:extLst>
              </p:cNvPr>
              <p:cNvSpPr/>
              <p:nvPr/>
            </p:nvSpPr>
            <p:spPr>
              <a:xfrm>
                <a:off x="3121696" y="2392767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6" name="Ellipse 172">
                <a:extLst>
                  <a:ext uri="{FF2B5EF4-FFF2-40B4-BE49-F238E27FC236}">
                    <a16:creationId xmlns:a16="http://schemas.microsoft.com/office/drawing/2014/main" id="{CB794B5A-3671-7C2F-47D7-F9DDC86F33A6}"/>
                  </a:ext>
                </a:extLst>
              </p:cNvPr>
              <p:cNvSpPr/>
              <p:nvPr/>
            </p:nvSpPr>
            <p:spPr>
              <a:xfrm>
                <a:off x="3177100" y="2229152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7" name="Ellipse 172">
                <a:extLst>
                  <a:ext uri="{FF2B5EF4-FFF2-40B4-BE49-F238E27FC236}">
                    <a16:creationId xmlns:a16="http://schemas.microsoft.com/office/drawing/2014/main" id="{244743D7-F6A5-340B-5D49-76BFE5F882BC}"/>
                  </a:ext>
                </a:extLst>
              </p:cNvPr>
              <p:cNvSpPr/>
              <p:nvPr/>
            </p:nvSpPr>
            <p:spPr>
              <a:xfrm>
                <a:off x="3235701" y="2310961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8" name="Ellipse 172">
                <a:extLst>
                  <a:ext uri="{FF2B5EF4-FFF2-40B4-BE49-F238E27FC236}">
                    <a16:creationId xmlns:a16="http://schemas.microsoft.com/office/drawing/2014/main" id="{D945A703-1F09-B31E-5E75-20621061A2EA}"/>
                  </a:ext>
                </a:extLst>
              </p:cNvPr>
              <p:cNvSpPr/>
              <p:nvPr/>
            </p:nvSpPr>
            <p:spPr>
              <a:xfrm>
                <a:off x="3291105" y="2227376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89" name="Ellipse 172">
                <a:extLst>
                  <a:ext uri="{FF2B5EF4-FFF2-40B4-BE49-F238E27FC236}">
                    <a16:creationId xmlns:a16="http://schemas.microsoft.com/office/drawing/2014/main" id="{7E91EC18-906B-DE27-BA72-B2264F32F812}"/>
                  </a:ext>
                </a:extLst>
              </p:cNvPr>
              <p:cNvSpPr/>
              <p:nvPr/>
            </p:nvSpPr>
            <p:spPr>
              <a:xfrm>
                <a:off x="3352902" y="2277173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0" name="Ellipse 172">
                <a:extLst>
                  <a:ext uri="{FF2B5EF4-FFF2-40B4-BE49-F238E27FC236}">
                    <a16:creationId xmlns:a16="http://schemas.microsoft.com/office/drawing/2014/main" id="{6A578B26-0B6C-C259-4C5D-7C468855A942}"/>
                  </a:ext>
                </a:extLst>
              </p:cNvPr>
              <p:cNvSpPr/>
              <p:nvPr/>
            </p:nvSpPr>
            <p:spPr>
              <a:xfrm>
                <a:off x="3408306" y="2241604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1" name="Ellipse 172">
                <a:extLst>
                  <a:ext uri="{FF2B5EF4-FFF2-40B4-BE49-F238E27FC236}">
                    <a16:creationId xmlns:a16="http://schemas.microsoft.com/office/drawing/2014/main" id="{7BDFEBAD-CBF9-1688-0E9F-8761921C0E29}"/>
                  </a:ext>
                </a:extLst>
              </p:cNvPr>
              <p:cNvSpPr/>
              <p:nvPr/>
            </p:nvSpPr>
            <p:spPr>
              <a:xfrm>
                <a:off x="3470103" y="2280731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2" name="Ellipse 172">
                <a:extLst>
                  <a:ext uri="{FF2B5EF4-FFF2-40B4-BE49-F238E27FC236}">
                    <a16:creationId xmlns:a16="http://schemas.microsoft.com/office/drawing/2014/main" id="{C0847693-A5C9-44AB-91EA-BEE67F431DC7}"/>
                  </a:ext>
                </a:extLst>
              </p:cNvPr>
              <p:cNvSpPr/>
              <p:nvPr/>
            </p:nvSpPr>
            <p:spPr>
              <a:xfrm>
                <a:off x="3531900" y="2239827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3" name="Ellipse 172">
                <a:extLst>
                  <a:ext uri="{FF2B5EF4-FFF2-40B4-BE49-F238E27FC236}">
                    <a16:creationId xmlns:a16="http://schemas.microsoft.com/office/drawing/2014/main" id="{2E4B0DFD-C9D4-A388-DAA2-22BA1FC564D4}"/>
                  </a:ext>
                </a:extLst>
              </p:cNvPr>
              <p:cNvSpPr/>
              <p:nvPr/>
            </p:nvSpPr>
            <p:spPr>
              <a:xfrm>
                <a:off x="3596893" y="2289625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6FA40F3A-820C-683B-292A-7634F565F51B}"/>
                </a:ext>
              </a:extLst>
            </p:cNvPr>
            <p:cNvGrpSpPr/>
            <p:nvPr/>
          </p:nvGrpSpPr>
          <p:grpSpPr>
            <a:xfrm>
              <a:off x="1962537" y="2697205"/>
              <a:ext cx="1714941" cy="607801"/>
              <a:chOff x="3253048" y="2567998"/>
              <a:chExt cx="2862559" cy="607801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40466306-ADE1-F858-D936-2D7DE2B3BAEE}"/>
                  </a:ext>
                </a:extLst>
              </p:cNvPr>
              <p:cNvSpPr/>
              <p:nvPr/>
            </p:nvSpPr>
            <p:spPr>
              <a:xfrm>
                <a:off x="4203891" y="2567998"/>
                <a:ext cx="1911716" cy="30631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5EFE9BF2-852D-91DD-CB56-F000F3EAB967}"/>
                  </a:ext>
                </a:extLst>
              </p:cNvPr>
              <p:cNvSpPr/>
              <p:nvPr/>
            </p:nvSpPr>
            <p:spPr>
              <a:xfrm>
                <a:off x="3253048" y="2869483"/>
                <a:ext cx="954000" cy="30631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ED781099-A7FF-3FEE-1A3C-5B2A504131B0}"/>
                </a:ext>
              </a:extLst>
            </p:cNvPr>
            <p:cNvSpPr/>
            <p:nvPr/>
          </p:nvSpPr>
          <p:spPr>
            <a:xfrm>
              <a:off x="1291986" y="3449165"/>
              <a:ext cx="605441" cy="30631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FB74A9C-E495-A728-E43B-37C09552CC1B}"/>
                </a:ext>
              </a:extLst>
            </p:cNvPr>
            <p:cNvSpPr txBox="1"/>
            <p:nvPr/>
          </p:nvSpPr>
          <p:spPr>
            <a:xfrm>
              <a:off x="515364" y="3542626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G</a:t>
              </a:r>
              <a:r>
                <a:rPr lang="fr-CH" sz="1400" baseline="-25000" dirty="0"/>
                <a:t>y</a:t>
              </a:r>
              <a:endParaRPr lang="en-GB" sz="1400" baseline="-25000" dirty="0"/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68EE0E4A-8660-B0EB-A378-058CC7F7D50F}"/>
                </a:ext>
              </a:extLst>
            </p:cNvPr>
            <p:cNvSpPr txBox="1"/>
            <p:nvPr/>
          </p:nvSpPr>
          <p:spPr>
            <a:xfrm>
              <a:off x="414964" y="2469084"/>
              <a:ext cx="12720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CH" i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fr-CH" dirty="0">
                  <a:latin typeface="Cambria" panose="02040503050406030204" pitchFamily="18" charset="0"/>
                  <a:ea typeface="Cambria" panose="02040503050406030204" pitchFamily="18" charset="0"/>
                </a:rPr>
                <a:t>=0</a:t>
              </a:r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A0ADB9A-095C-76BB-B2AF-AD3FFFF73157}"/>
                </a:ext>
              </a:extLst>
            </p:cNvPr>
            <p:cNvSpPr/>
            <p:nvPr/>
          </p:nvSpPr>
          <p:spPr>
            <a:xfrm>
              <a:off x="3882251" y="1984172"/>
              <a:ext cx="144016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DCA420CC-4A48-0CB1-AEB1-A870DD73D2ED}"/>
                </a:ext>
              </a:extLst>
            </p:cNvPr>
            <p:cNvCxnSpPr>
              <a:cxnSpLocks/>
            </p:cNvCxnSpPr>
            <p:nvPr/>
          </p:nvCxnSpPr>
          <p:spPr>
            <a:xfrm>
              <a:off x="988959" y="3761772"/>
              <a:ext cx="33319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114ABA69-BCCB-982C-4E05-E58BA059EED3}"/>
                </a:ext>
              </a:extLst>
            </p:cNvPr>
            <p:cNvCxnSpPr>
              <a:cxnSpLocks/>
            </p:cNvCxnSpPr>
            <p:nvPr/>
          </p:nvCxnSpPr>
          <p:spPr>
            <a:xfrm>
              <a:off x="938220" y="1619875"/>
              <a:ext cx="2944031" cy="9513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0DEC6BF3-2077-82B0-FF4E-044C6527C484}"/>
                </a:ext>
              </a:extLst>
            </p:cNvPr>
            <p:cNvSpPr txBox="1"/>
            <p:nvPr/>
          </p:nvSpPr>
          <p:spPr>
            <a:xfrm>
              <a:off x="2060306" y="1232324"/>
              <a:ext cx="695740" cy="37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TR</a:t>
              </a:r>
              <a:endParaRPr lang="en-GB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C088C93-5188-9542-AFD5-8C9D122DDB08}"/>
                </a:ext>
              </a:extLst>
            </p:cNvPr>
            <p:cNvSpPr txBox="1"/>
            <p:nvPr/>
          </p:nvSpPr>
          <p:spPr>
            <a:xfrm>
              <a:off x="682733" y="1663265"/>
              <a:ext cx="92905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600" dirty="0"/>
                <a:t>slice #1</a:t>
              </a:r>
              <a:endParaRPr lang="en-GB" sz="1600" dirty="0"/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A2042DF-C6D3-AD8F-521F-4BEF0B112EDE}"/>
                </a:ext>
              </a:extLst>
            </p:cNvPr>
            <p:cNvSpPr txBox="1"/>
            <p:nvPr/>
          </p:nvSpPr>
          <p:spPr>
            <a:xfrm>
              <a:off x="3496393" y="1657840"/>
              <a:ext cx="92905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600" dirty="0"/>
                <a:t>slice #2</a:t>
              </a:r>
              <a:endParaRPr lang="en-GB" sz="1600" dirty="0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09FFDEF9-757E-065A-930F-1B1D632FD5FE}"/>
                </a:ext>
              </a:extLst>
            </p:cNvPr>
            <p:cNvCxnSpPr>
              <a:cxnSpLocks/>
            </p:cNvCxnSpPr>
            <p:nvPr/>
          </p:nvCxnSpPr>
          <p:spPr>
            <a:xfrm>
              <a:off x="4224130" y="2254050"/>
              <a:ext cx="745435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BF985A0C-9527-F15B-B6D4-0211ADE1DE50}"/>
              </a:ext>
            </a:extLst>
          </p:cNvPr>
          <p:cNvGrpSpPr/>
          <p:nvPr/>
        </p:nvGrpSpPr>
        <p:grpSpPr>
          <a:xfrm>
            <a:off x="7238387" y="1552344"/>
            <a:ext cx="4542792" cy="2186450"/>
            <a:chOff x="5764695" y="3355344"/>
            <a:chExt cx="4542792" cy="2186450"/>
          </a:xfrm>
        </p:grpSpPr>
        <p:grpSp>
          <p:nvGrpSpPr>
            <p:cNvPr id="4" name="Groupe 111">
              <a:extLst>
                <a:ext uri="{FF2B5EF4-FFF2-40B4-BE49-F238E27FC236}">
                  <a16:creationId xmlns:a16="http://schemas.microsoft.com/office/drawing/2014/main" id="{F1320AB7-788C-045B-AA81-A4E99B00D039}"/>
                </a:ext>
              </a:extLst>
            </p:cNvPr>
            <p:cNvGrpSpPr/>
            <p:nvPr/>
          </p:nvGrpSpPr>
          <p:grpSpPr>
            <a:xfrm>
              <a:off x="5764695" y="3378793"/>
              <a:ext cx="3613734" cy="2163001"/>
              <a:chOff x="107504" y="2765577"/>
              <a:chExt cx="3613734" cy="2163001"/>
            </a:xfrm>
          </p:grpSpPr>
          <p:pic>
            <p:nvPicPr>
              <p:cNvPr id="5" name="Picture 4" descr="spintag">
                <a:extLst>
                  <a:ext uri="{FF2B5EF4-FFF2-40B4-BE49-F238E27FC236}">
                    <a16:creationId xmlns:a16="http://schemas.microsoft.com/office/drawing/2014/main" id="{4AD7B99D-8CAD-7DCF-EDC5-215A685A8C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1594" r="2049" b="35158"/>
              <a:stretch/>
            </p:blipFill>
            <p:spPr bwMode="auto">
              <a:xfrm>
                <a:off x="107504" y="2765577"/>
                <a:ext cx="3613734" cy="2163001"/>
              </a:xfrm>
              <a:prstGeom prst="rect">
                <a:avLst/>
              </a:prstGeom>
              <a:noFill/>
            </p:spPr>
          </p:pic>
          <p:sp>
            <p:nvSpPr>
              <p:cNvPr id="6" name="Line 5">
                <a:extLst>
                  <a:ext uri="{FF2B5EF4-FFF2-40B4-BE49-F238E27FC236}">
                    <a16:creationId xmlns:a16="http://schemas.microsoft.com/office/drawing/2014/main" id="{60C135BF-2834-D6C3-6A41-E609C19D5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528" y="3899345"/>
                <a:ext cx="3312368" cy="2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7" name="Line 5">
                <a:extLst>
                  <a:ext uri="{FF2B5EF4-FFF2-40B4-BE49-F238E27FC236}">
                    <a16:creationId xmlns:a16="http://schemas.microsoft.com/office/drawing/2014/main" id="{7006FD27-0DAC-909E-E12A-EBB83E9A9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528" y="3789040"/>
                <a:ext cx="3312368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F93EFC06-2546-7829-6482-4AD53C669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528" y="3683321"/>
                <a:ext cx="3312368" cy="2"/>
              </a:xfrm>
              <a:prstGeom prst="line">
                <a:avLst/>
              </a:prstGeom>
              <a:noFill/>
              <a:ln w="25400">
                <a:solidFill>
                  <a:srgbClr val="00B0F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1" name="Line 5">
                <a:extLst>
                  <a:ext uri="{FF2B5EF4-FFF2-40B4-BE49-F238E27FC236}">
                    <a16:creationId xmlns:a16="http://schemas.microsoft.com/office/drawing/2014/main" id="{9AC4713F-FB9A-66F6-CE0F-D7C1897413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528" y="3573016"/>
                <a:ext cx="3312368" cy="2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5" name="Line 5">
                <a:extLst>
                  <a:ext uri="{FF2B5EF4-FFF2-40B4-BE49-F238E27FC236}">
                    <a16:creationId xmlns:a16="http://schemas.microsoft.com/office/drawing/2014/main" id="{95D311F5-999E-50BE-6C67-16EDB0C2F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528" y="3467297"/>
                <a:ext cx="3312368" cy="2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6" name="Line 5">
                <a:extLst>
                  <a:ext uri="{FF2B5EF4-FFF2-40B4-BE49-F238E27FC236}">
                    <a16:creationId xmlns:a16="http://schemas.microsoft.com/office/drawing/2014/main" id="{8CC18899-703B-9E62-D815-79A99E9DED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528" y="3035249"/>
                <a:ext cx="3312368" cy="2"/>
              </a:xfrm>
              <a:prstGeom prst="line">
                <a:avLst/>
              </a:prstGeom>
              <a:noFill/>
              <a:ln w="25400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7" name="Line 5">
                <a:extLst>
                  <a:ext uri="{FF2B5EF4-FFF2-40B4-BE49-F238E27FC236}">
                    <a16:creationId xmlns:a16="http://schemas.microsoft.com/office/drawing/2014/main" id="{2FDA0121-F0F6-201B-ABA7-B4635CC21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528" y="2924944"/>
                <a:ext cx="3312368" cy="2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2045F022-3A23-8830-C65B-87E1ECA99A91}"/>
                </a:ext>
              </a:extLst>
            </p:cNvPr>
            <p:cNvSpPr txBox="1"/>
            <p:nvPr/>
          </p:nvSpPr>
          <p:spPr>
            <a:xfrm>
              <a:off x="9378429" y="3355344"/>
              <a:ext cx="92905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600" dirty="0"/>
                <a:t>slice #1</a:t>
              </a:r>
              <a:endParaRPr lang="en-GB" sz="1600" dirty="0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B8BE8327-60A2-717A-F18F-AA3C4D39EBF6}"/>
                </a:ext>
              </a:extLst>
            </p:cNvPr>
            <p:cNvSpPr txBox="1"/>
            <p:nvPr/>
          </p:nvSpPr>
          <p:spPr>
            <a:xfrm>
              <a:off x="9378429" y="3524621"/>
              <a:ext cx="92905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sz="1600" dirty="0"/>
                <a:t>slice #2</a:t>
              </a:r>
              <a:endParaRPr lang="en-GB" sz="1600" dirty="0"/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87F6137-65DA-1490-D502-AD4A72C81F8F}"/>
                </a:ext>
              </a:extLst>
            </p:cNvPr>
            <p:cNvCxnSpPr>
              <a:cxnSpLocks/>
            </p:cNvCxnSpPr>
            <p:nvPr/>
          </p:nvCxnSpPr>
          <p:spPr>
            <a:xfrm>
              <a:off x="9793965" y="3956955"/>
              <a:ext cx="0" cy="71443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Arrow: Right 221">
            <a:extLst>
              <a:ext uri="{FF2B5EF4-FFF2-40B4-BE49-F238E27FC236}">
                <a16:creationId xmlns:a16="http://schemas.microsoft.com/office/drawing/2014/main" id="{4C983C4B-9F84-A26F-1687-FEEFE6C04DE8}"/>
              </a:ext>
            </a:extLst>
          </p:cNvPr>
          <p:cNvSpPr/>
          <p:nvPr/>
        </p:nvSpPr>
        <p:spPr>
          <a:xfrm>
            <a:off x="1512438" y="5189421"/>
            <a:ext cx="656631" cy="34621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BE426445-324D-BCB2-0403-A1C1CE69D245}"/>
              </a:ext>
            </a:extLst>
          </p:cNvPr>
          <p:cNvSpPr txBox="1"/>
          <p:nvPr/>
        </p:nvSpPr>
        <p:spPr>
          <a:xfrm>
            <a:off x="2725381" y="4685228"/>
            <a:ext cx="2527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 err="1"/>
              <a:t>TR</a:t>
            </a:r>
            <a:r>
              <a:rPr lang="fr-CH" baseline="-25000" dirty="0" err="1"/>
              <a:t>effective</a:t>
            </a:r>
            <a:r>
              <a:rPr lang="fr-CH" dirty="0"/>
              <a:t> = </a:t>
            </a:r>
            <a:r>
              <a:rPr lang="fr-CH" dirty="0" err="1"/>
              <a:t>Nslices</a:t>
            </a:r>
            <a:r>
              <a:rPr lang="fr-CH" dirty="0"/>
              <a:t> * TR</a:t>
            </a:r>
            <a:endParaRPr lang="en-GB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D8F4490D-8D38-C3B9-62D7-60352DEDE4AC}"/>
              </a:ext>
            </a:extLst>
          </p:cNvPr>
          <p:cNvSpPr txBox="1"/>
          <p:nvPr/>
        </p:nvSpPr>
        <p:spPr>
          <a:xfrm>
            <a:off x="2287817" y="5138104"/>
            <a:ext cx="4284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 err="1"/>
              <a:t>Enhanced</a:t>
            </a:r>
            <a:r>
              <a:rPr lang="fr-CH" dirty="0"/>
              <a:t> T</a:t>
            </a:r>
            <a:r>
              <a:rPr lang="fr-CH" baseline="-25000" dirty="0"/>
              <a:t>2</a:t>
            </a:r>
            <a:r>
              <a:rPr lang="fr-CH" dirty="0"/>
              <a:t> –</a:t>
            </a:r>
            <a:r>
              <a:rPr lang="fr-CH" dirty="0" err="1"/>
              <a:t>weighted</a:t>
            </a:r>
            <a:r>
              <a:rPr lang="fr-CH" dirty="0"/>
              <a:t> image </a:t>
            </a:r>
            <a:r>
              <a:rPr lang="fr-CH" dirty="0" err="1"/>
              <a:t>contrast</a:t>
            </a:r>
            <a:r>
              <a:rPr lang="fr-CH" dirty="0"/>
              <a:t>, </a:t>
            </a:r>
            <a:r>
              <a:rPr lang="fr-CH" dirty="0" err="1"/>
              <a:t>reduced</a:t>
            </a:r>
            <a:r>
              <a:rPr lang="fr-CH" dirty="0"/>
              <a:t> T</a:t>
            </a:r>
            <a:r>
              <a:rPr lang="fr-CH" baseline="-25000" dirty="0"/>
              <a:t>1</a:t>
            </a:r>
            <a:r>
              <a:rPr lang="fr-CH" dirty="0"/>
              <a:t> –</a:t>
            </a:r>
            <a:r>
              <a:rPr lang="fr-CH" dirty="0" err="1"/>
              <a:t>weighted</a:t>
            </a:r>
            <a:r>
              <a:rPr lang="fr-CH" dirty="0"/>
              <a:t> image </a:t>
            </a:r>
            <a:r>
              <a:rPr lang="fr-CH" dirty="0" err="1"/>
              <a:t>contrast</a:t>
            </a:r>
            <a:endParaRPr lang="fr-CH" dirty="0"/>
          </a:p>
        </p:txBody>
      </p:sp>
      <p:pic>
        <p:nvPicPr>
          <p:cNvPr id="17410" name="Picture 2" descr="MRI Basics">
            <a:extLst>
              <a:ext uri="{FF2B5EF4-FFF2-40B4-BE49-F238E27FC236}">
                <a16:creationId xmlns:a16="http://schemas.microsoft.com/office/drawing/2014/main" id="{67B4446D-EB26-51D7-293A-0DEA95A07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83"/>
          <a:stretch/>
        </p:blipFill>
        <p:spPr bwMode="auto">
          <a:xfrm>
            <a:off x="8332457" y="4146540"/>
            <a:ext cx="3411840" cy="21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" name="TextBox 227">
            <a:extLst>
              <a:ext uri="{FF2B5EF4-FFF2-40B4-BE49-F238E27FC236}">
                <a16:creationId xmlns:a16="http://schemas.microsoft.com/office/drawing/2014/main" id="{1467070B-E016-2F35-0359-CAB1D83B5E1B}"/>
              </a:ext>
            </a:extLst>
          </p:cNvPr>
          <p:cNvSpPr txBox="1"/>
          <p:nvPr/>
        </p:nvSpPr>
        <p:spPr>
          <a:xfrm>
            <a:off x="7657210" y="6488682"/>
            <a:ext cx="47032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https://case.edu/med/neurology/NR/MRI%20Basics.htm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CB881DF0-69AF-1A00-3EFB-68832C3197FD}"/>
              </a:ext>
            </a:extLst>
          </p:cNvPr>
          <p:cNvSpPr txBox="1"/>
          <p:nvPr/>
        </p:nvSpPr>
        <p:spPr>
          <a:xfrm>
            <a:off x="1223743" y="5926908"/>
            <a:ext cx="566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Slice-</a:t>
            </a:r>
            <a:r>
              <a:rPr lang="fr-CH" dirty="0" err="1"/>
              <a:t>selective</a:t>
            </a:r>
            <a:r>
              <a:rPr lang="fr-CH" dirty="0"/>
              <a:t> excitation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32" name="Arrow: Right 231">
            <a:extLst>
              <a:ext uri="{FF2B5EF4-FFF2-40B4-BE49-F238E27FC236}">
                <a16:creationId xmlns:a16="http://schemas.microsoft.com/office/drawing/2014/main" id="{791832BE-5F66-BC8D-9654-83D61D50D244}"/>
              </a:ext>
            </a:extLst>
          </p:cNvPr>
          <p:cNvSpPr/>
          <p:nvPr/>
        </p:nvSpPr>
        <p:spPr>
          <a:xfrm>
            <a:off x="1490875" y="6376495"/>
            <a:ext cx="656631" cy="34621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35660964-AAFD-5A54-A2A4-235AC2F3EB8B}"/>
              </a:ext>
            </a:extLst>
          </p:cNvPr>
          <p:cNvSpPr txBox="1"/>
          <p:nvPr/>
        </p:nvSpPr>
        <p:spPr>
          <a:xfrm>
            <a:off x="2349598" y="6376495"/>
            <a:ext cx="4703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~large slice </a:t>
            </a:r>
            <a:r>
              <a:rPr lang="fr-CH" dirty="0" err="1"/>
              <a:t>thickness</a:t>
            </a:r>
            <a:r>
              <a:rPr lang="fr-CH" dirty="0"/>
              <a:t>, </a:t>
            </a:r>
            <a:r>
              <a:rPr lang="fr-CH" dirty="0" err="1"/>
              <a:t>imperfect</a:t>
            </a:r>
            <a:r>
              <a:rPr lang="fr-CH" dirty="0"/>
              <a:t> slice profile</a:t>
            </a:r>
            <a:endParaRPr lang="en-GB" dirty="0"/>
          </a:p>
        </p:txBody>
      </p:sp>
      <p:sp>
        <p:nvSpPr>
          <p:cNvPr id="236" name="Text Box 3">
            <a:extLst>
              <a:ext uri="{FF2B5EF4-FFF2-40B4-BE49-F238E27FC236}">
                <a16:creationId xmlns:a16="http://schemas.microsoft.com/office/drawing/2014/main" id="{2B37411F-5C92-CE18-8F21-8F7DB1B4E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54" y="159951"/>
            <a:ext cx="675954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4400" b="1" dirty="0">
                <a:solidFill>
                  <a:srgbClr val="0070C0"/>
                </a:solidFill>
                <a:latin typeface="+mj-lt"/>
              </a:rPr>
              <a:t>2D Image encoding</a:t>
            </a:r>
          </a:p>
          <a:p>
            <a:pPr algn="ctr" eaLnBrk="0" hangingPunct="0">
              <a:defRPr/>
            </a:pPr>
            <a:r>
              <a:rPr lang="en-GB" sz="3200" b="1" dirty="0">
                <a:solidFill>
                  <a:srgbClr val="0070C0"/>
                </a:solidFill>
              </a:rPr>
              <a:t>Gradient-recalled (‘GRE’) sequence</a:t>
            </a:r>
            <a:endParaRPr lang="de-DE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13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92"/>
          <p:cNvGrpSpPr/>
          <p:nvPr/>
        </p:nvGrpSpPr>
        <p:grpSpPr>
          <a:xfrm>
            <a:off x="2434880" y="3868319"/>
            <a:ext cx="326739" cy="650601"/>
            <a:chOff x="1968779" y="4585434"/>
            <a:chExt cx="321941" cy="931798"/>
          </a:xfrm>
        </p:grpSpPr>
        <p:grpSp>
          <p:nvGrpSpPr>
            <p:cNvPr id="28" name="Group 41"/>
            <p:cNvGrpSpPr/>
            <p:nvPr/>
          </p:nvGrpSpPr>
          <p:grpSpPr>
            <a:xfrm>
              <a:off x="1968779" y="4585434"/>
              <a:ext cx="321940" cy="468000"/>
              <a:chOff x="6876256" y="5589240"/>
              <a:chExt cx="321940" cy="468000"/>
            </a:xfrm>
          </p:grpSpPr>
          <p:cxnSp>
            <p:nvCxnSpPr>
              <p:cNvPr id="49" name="Straight Connector 126"/>
              <p:cNvCxnSpPr/>
              <p:nvPr/>
            </p:nvCxnSpPr>
            <p:spPr>
              <a:xfrm flipV="1">
                <a:off x="6876256" y="5589240"/>
                <a:ext cx="72008" cy="4680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127"/>
              <p:cNvCxnSpPr/>
              <p:nvPr/>
            </p:nvCxnSpPr>
            <p:spPr>
              <a:xfrm>
                <a:off x="6948264" y="5595590"/>
                <a:ext cx="1800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128"/>
              <p:cNvCxnSpPr/>
              <p:nvPr/>
            </p:nvCxnSpPr>
            <p:spPr>
              <a:xfrm flipH="1" flipV="1">
                <a:off x="7126188" y="5589240"/>
                <a:ext cx="72008" cy="4680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53"/>
            <p:cNvGrpSpPr/>
            <p:nvPr/>
          </p:nvGrpSpPr>
          <p:grpSpPr>
            <a:xfrm>
              <a:off x="1968779" y="4729450"/>
              <a:ext cx="321940" cy="323984"/>
              <a:chOff x="5796136" y="5582890"/>
              <a:chExt cx="321940" cy="468000"/>
            </a:xfrm>
          </p:grpSpPr>
          <p:cxnSp>
            <p:nvCxnSpPr>
              <p:cNvPr id="46" name="Straight Connector 123"/>
              <p:cNvCxnSpPr/>
              <p:nvPr/>
            </p:nvCxnSpPr>
            <p:spPr>
              <a:xfrm flipV="1">
                <a:off x="5796136" y="5582890"/>
                <a:ext cx="72008" cy="468000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24"/>
              <p:cNvCxnSpPr/>
              <p:nvPr/>
            </p:nvCxnSpPr>
            <p:spPr>
              <a:xfrm>
                <a:off x="5868144" y="5589240"/>
                <a:ext cx="180000" cy="0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125"/>
              <p:cNvCxnSpPr/>
              <p:nvPr/>
            </p:nvCxnSpPr>
            <p:spPr>
              <a:xfrm flipH="1" flipV="1">
                <a:off x="6046068" y="5582890"/>
                <a:ext cx="72008" cy="468000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64"/>
            <p:cNvGrpSpPr/>
            <p:nvPr/>
          </p:nvGrpSpPr>
          <p:grpSpPr>
            <a:xfrm>
              <a:off x="1968779" y="4873466"/>
              <a:ext cx="321940" cy="179968"/>
              <a:chOff x="5796136" y="5582890"/>
              <a:chExt cx="321940" cy="468000"/>
            </a:xfrm>
          </p:grpSpPr>
          <p:cxnSp>
            <p:nvCxnSpPr>
              <p:cNvPr id="43" name="Straight Connector 120"/>
              <p:cNvCxnSpPr/>
              <p:nvPr/>
            </p:nvCxnSpPr>
            <p:spPr>
              <a:xfrm flipV="1">
                <a:off x="5796136" y="5582890"/>
                <a:ext cx="72008" cy="468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21"/>
              <p:cNvCxnSpPr/>
              <p:nvPr/>
            </p:nvCxnSpPr>
            <p:spPr>
              <a:xfrm>
                <a:off x="5868144" y="5589240"/>
                <a:ext cx="18000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22"/>
              <p:cNvCxnSpPr/>
              <p:nvPr/>
            </p:nvCxnSpPr>
            <p:spPr>
              <a:xfrm flipH="1" flipV="1">
                <a:off x="6046068" y="5582890"/>
                <a:ext cx="72008" cy="468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68"/>
            <p:cNvGrpSpPr/>
            <p:nvPr/>
          </p:nvGrpSpPr>
          <p:grpSpPr>
            <a:xfrm rot="10800000">
              <a:off x="1968779" y="5049232"/>
              <a:ext cx="321940" cy="468000"/>
              <a:chOff x="6876256" y="5589240"/>
              <a:chExt cx="321940" cy="468000"/>
            </a:xfrm>
          </p:grpSpPr>
          <p:cxnSp>
            <p:nvCxnSpPr>
              <p:cNvPr id="40" name="Straight Connector 117"/>
              <p:cNvCxnSpPr/>
              <p:nvPr/>
            </p:nvCxnSpPr>
            <p:spPr>
              <a:xfrm flipV="1">
                <a:off x="6876256" y="5589240"/>
                <a:ext cx="72008" cy="468000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118"/>
              <p:cNvCxnSpPr/>
              <p:nvPr/>
            </p:nvCxnSpPr>
            <p:spPr>
              <a:xfrm>
                <a:off x="6948264" y="5595590"/>
                <a:ext cx="180000" cy="0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19"/>
              <p:cNvCxnSpPr/>
              <p:nvPr/>
            </p:nvCxnSpPr>
            <p:spPr>
              <a:xfrm flipH="1" flipV="1">
                <a:off x="7126188" y="5589240"/>
                <a:ext cx="72008" cy="468000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72"/>
            <p:cNvGrpSpPr/>
            <p:nvPr/>
          </p:nvGrpSpPr>
          <p:grpSpPr>
            <a:xfrm rot="10800000">
              <a:off x="1968779" y="5042882"/>
              <a:ext cx="321940" cy="323984"/>
              <a:chOff x="5796136" y="5582890"/>
              <a:chExt cx="321940" cy="468000"/>
            </a:xfrm>
          </p:grpSpPr>
          <p:cxnSp>
            <p:nvCxnSpPr>
              <p:cNvPr id="37" name="Straight Connector 114"/>
              <p:cNvCxnSpPr/>
              <p:nvPr/>
            </p:nvCxnSpPr>
            <p:spPr>
              <a:xfrm flipV="1">
                <a:off x="5796136" y="5582890"/>
                <a:ext cx="72008" cy="46800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115"/>
              <p:cNvCxnSpPr/>
              <p:nvPr/>
            </p:nvCxnSpPr>
            <p:spPr>
              <a:xfrm>
                <a:off x="5868144" y="5589240"/>
                <a:ext cx="180000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16"/>
              <p:cNvCxnSpPr/>
              <p:nvPr/>
            </p:nvCxnSpPr>
            <p:spPr>
              <a:xfrm flipH="1" flipV="1">
                <a:off x="6046068" y="5582890"/>
                <a:ext cx="72008" cy="46800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76"/>
            <p:cNvGrpSpPr/>
            <p:nvPr/>
          </p:nvGrpSpPr>
          <p:grpSpPr>
            <a:xfrm rot="10800000">
              <a:off x="1968780" y="5040837"/>
              <a:ext cx="321940" cy="179968"/>
              <a:chOff x="5796136" y="5582890"/>
              <a:chExt cx="321940" cy="468000"/>
            </a:xfrm>
          </p:grpSpPr>
          <p:cxnSp>
            <p:nvCxnSpPr>
              <p:cNvPr id="34" name="Straight Connector 111"/>
              <p:cNvCxnSpPr/>
              <p:nvPr/>
            </p:nvCxnSpPr>
            <p:spPr>
              <a:xfrm flipV="1">
                <a:off x="5796136" y="5582890"/>
                <a:ext cx="72008" cy="46800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12"/>
              <p:cNvCxnSpPr/>
              <p:nvPr/>
            </p:nvCxnSpPr>
            <p:spPr>
              <a:xfrm>
                <a:off x="5868144" y="5589240"/>
                <a:ext cx="18000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13"/>
              <p:cNvCxnSpPr/>
              <p:nvPr/>
            </p:nvCxnSpPr>
            <p:spPr>
              <a:xfrm flipH="1" flipV="1">
                <a:off x="6046068" y="5582890"/>
                <a:ext cx="72008" cy="46800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/>
        </p:nvSpPr>
        <p:spPr>
          <a:xfrm>
            <a:off x="3798875" y="3892311"/>
            <a:ext cx="146162" cy="30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3592996" y="5303003"/>
            <a:ext cx="73081" cy="30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100"/>
          <p:cNvSpPr txBox="1"/>
          <p:nvPr/>
        </p:nvSpPr>
        <p:spPr>
          <a:xfrm>
            <a:off x="455621" y="4026291"/>
            <a:ext cx="1634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Direction #2 (y)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82511" y="4769861"/>
            <a:ext cx="146162" cy="30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5562599" y="5062000"/>
            <a:ext cx="73081" cy="30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8" name="Group 92"/>
          <p:cNvGrpSpPr/>
          <p:nvPr/>
        </p:nvGrpSpPr>
        <p:grpSpPr>
          <a:xfrm>
            <a:off x="2452842" y="4769574"/>
            <a:ext cx="326739" cy="650601"/>
            <a:chOff x="1968779" y="4585434"/>
            <a:chExt cx="321941" cy="931798"/>
          </a:xfrm>
        </p:grpSpPr>
        <p:grpSp>
          <p:nvGrpSpPr>
            <p:cNvPr id="59" name="Group 41"/>
            <p:cNvGrpSpPr/>
            <p:nvPr/>
          </p:nvGrpSpPr>
          <p:grpSpPr>
            <a:xfrm>
              <a:off x="1968779" y="4585434"/>
              <a:ext cx="321940" cy="468000"/>
              <a:chOff x="6876256" y="5589240"/>
              <a:chExt cx="321940" cy="468000"/>
            </a:xfrm>
          </p:grpSpPr>
          <p:cxnSp>
            <p:nvCxnSpPr>
              <p:cNvPr id="80" name="Straight Connector 157"/>
              <p:cNvCxnSpPr/>
              <p:nvPr/>
            </p:nvCxnSpPr>
            <p:spPr>
              <a:xfrm flipV="1">
                <a:off x="6876256" y="5589240"/>
                <a:ext cx="72008" cy="4680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158"/>
              <p:cNvCxnSpPr/>
              <p:nvPr/>
            </p:nvCxnSpPr>
            <p:spPr>
              <a:xfrm>
                <a:off x="6948264" y="5595590"/>
                <a:ext cx="1800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159"/>
              <p:cNvCxnSpPr/>
              <p:nvPr/>
            </p:nvCxnSpPr>
            <p:spPr>
              <a:xfrm flipH="1" flipV="1">
                <a:off x="7126188" y="5589240"/>
                <a:ext cx="72008" cy="4680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3"/>
            <p:cNvGrpSpPr/>
            <p:nvPr/>
          </p:nvGrpSpPr>
          <p:grpSpPr>
            <a:xfrm>
              <a:off x="1968779" y="4729450"/>
              <a:ext cx="321940" cy="323984"/>
              <a:chOff x="5796136" y="5582890"/>
              <a:chExt cx="321940" cy="468000"/>
            </a:xfrm>
          </p:grpSpPr>
          <p:cxnSp>
            <p:nvCxnSpPr>
              <p:cNvPr id="77" name="Straight Connector 154"/>
              <p:cNvCxnSpPr/>
              <p:nvPr/>
            </p:nvCxnSpPr>
            <p:spPr>
              <a:xfrm flipV="1">
                <a:off x="5796136" y="5582890"/>
                <a:ext cx="72008" cy="468000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155"/>
              <p:cNvCxnSpPr/>
              <p:nvPr/>
            </p:nvCxnSpPr>
            <p:spPr>
              <a:xfrm>
                <a:off x="5868144" y="5589240"/>
                <a:ext cx="180000" cy="0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156"/>
              <p:cNvCxnSpPr/>
              <p:nvPr/>
            </p:nvCxnSpPr>
            <p:spPr>
              <a:xfrm flipH="1" flipV="1">
                <a:off x="6046068" y="5582890"/>
                <a:ext cx="72008" cy="468000"/>
              </a:xfrm>
              <a:prstGeom prst="lin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4"/>
            <p:cNvGrpSpPr/>
            <p:nvPr/>
          </p:nvGrpSpPr>
          <p:grpSpPr>
            <a:xfrm>
              <a:off x="1968779" y="4873466"/>
              <a:ext cx="321940" cy="179968"/>
              <a:chOff x="5796136" y="5582890"/>
              <a:chExt cx="321940" cy="468000"/>
            </a:xfrm>
          </p:grpSpPr>
          <p:cxnSp>
            <p:nvCxnSpPr>
              <p:cNvPr id="74" name="Straight Connector 151"/>
              <p:cNvCxnSpPr/>
              <p:nvPr/>
            </p:nvCxnSpPr>
            <p:spPr>
              <a:xfrm flipV="1">
                <a:off x="5796136" y="5582890"/>
                <a:ext cx="72008" cy="468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152"/>
              <p:cNvCxnSpPr/>
              <p:nvPr/>
            </p:nvCxnSpPr>
            <p:spPr>
              <a:xfrm>
                <a:off x="5868144" y="5589240"/>
                <a:ext cx="180000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153"/>
              <p:cNvCxnSpPr/>
              <p:nvPr/>
            </p:nvCxnSpPr>
            <p:spPr>
              <a:xfrm flipH="1" flipV="1">
                <a:off x="6046068" y="5582890"/>
                <a:ext cx="72008" cy="468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8"/>
            <p:cNvGrpSpPr/>
            <p:nvPr/>
          </p:nvGrpSpPr>
          <p:grpSpPr>
            <a:xfrm rot="10800000">
              <a:off x="1968779" y="5049232"/>
              <a:ext cx="321940" cy="468000"/>
              <a:chOff x="6876256" y="5589240"/>
              <a:chExt cx="321940" cy="468000"/>
            </a:xfrm>
          </p:grpSpPr>
          <p:cxnSp>
            <p:nvCxnSpPr>
              <p:cNvPr id="71" name="Straight Connector 148"/>
              <p:cNvCxnSpPr/>
              <p:nvPr/>
            </p:nvCxnSpPr>
            <p:spPr>
              <a:xfrm flipV="1">
                <a:off x="6876256" y="5589240"/>
                <a:ext cx="72008" cy="468000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149"/>
              <p:cNvCxnSpPr/>
              <p:nvPr/>
            </p:nvCxnSpPr>
            <p:spPr>
              <a:xfrm>
                <a:off x="6948264" y="5595590"/>
                <a:ext cx="180000" cy="0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150"/>
              <p:cNvCxnSpPr/>
              <p:nvPr/>
            </p:nvCxnSpPr>
            <p:spPr>
              <a:xfrm flipH="1" flipV="1">
                <a:off x="7126188" y="5589240"/>
                <a:ext cx="72008" cy="468000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72"/>
            <p:cNvGrpSpPr/>
            <p:nvPr/>
          </p:nvGrpSpPr>
          <p:grpSpPr>
            <a:xfrm rot="10800000">
              <a:off x="1968779" y="5042882"/>
              <a:ext cx="321940" cy="323984"/>
              <a:chOff x="5796136" y="5582890"/>
              <a:chExt cx="321940" cy="468000"/>
            </a:xfrm>
          </p:grpSpPr>
          <p:cxnSp>
            <p:nvCxnSpPr>
              <p:cNvPr id="68" name="Straight Connector 145"/>
              <p:cNvCxnSpPr/>
              <p:nvPr/>
            </p:nvCxnSpPr>
            <p:spPr>
              <a:xfrm flipV="1">
                <a:off x="5796136" y="5582890"/>
                <a:ext cx="72008" cy="46800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146"/>
              <p:cNvCxnSpPr/>
              <p:nvPr/>
            </p:nvCxnSpPr>
            <p:spPr>
              <a:xfrm>
                <a:off x="5868144" y="5589240"/>
                <a:ext cx="180000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147"/>
              <p:cNvCxnSpPr/>
              <p:nvPr/>
            </p:nvCxnSpPr>
            <p:spPr>
              <a:xfrm flipH="1" flipV="1">
                <a:off x="6046068" y="5582890"/>
                <a:ext cx="72008" cy="46800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76"/>
            <p:cNvGrpSpPr/>
            <p:nvPr/>
          </p:nvGrpSpPr>
          <p:grpSpPr>
            <a:xfrm rot="10800000">
              <a:off x="1968780" y="5040837"/>
              <a:ext cx="321940" cy="179968"/>
              <a:chOff x="5796136" y="5582890"/>
              <a:chExt cx="321940" cy="468000"/>
            </a:xfrm>
          </p:grpSpPr>
          <p:cxnSp>
            <p:nvCxnSpPr>
              <p:cNvPr id="65" name="Straight Connector 142"/>
              <p:cNvCxnSpPr/>
              <p:nvPr/>
            </p:nvCxnSpPr>
            <p:spPr>
              <a:xfrm flipV="1">
                <a:off x="5796136" y="5582890"/>
                <a:ext cx="72008" cy="46800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143"/>
              <p:cNvCxnSpPr/>
              <p:nvPr/>
            </p:nvCxnSpPr>
            <p:spPr>
              <a:xfrm>
                <a:off x="5868144" y="5589240"/>
                <a:ext cx="18000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144"/>
              <p:cNvCxnSpPr/>
              <p:nvPr/>
            </p:nvCxnSpPr>
            <p:spPr>
              <a:xfrm flipH="1" flipV="1">
                <a:off x="6046068" y="5582890"/>
                <a:ext cx="72008" cy="46800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TextBox 160"/>
          <p:cNvSpPr txBox="1"/>
          <p:nvPr/>
        </p:nvSpPr>
        <p:spPr>
          <a:xfrm>
            <a:off x="539857" y="4890388"/>
            <a:ext cx="1478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Direction #3 (z)</a:t>
            </a:r>
          </a:p>
        </p:txBody>
      </p:sp>
      <p:grpSp>
        <p:nvGrpSpPr>
          <p:cNvPr id="84" name="Group 161"/>
          <p:cNvGrpSpPr/>
          <p:nvPr/>
        </p:nvGrpSpPr>
        <p:grpSpPr>
          <a:xfrm>
            <a:off x="2109802" y="5395138"/>
            <a:ext cx="3528088" cy="265829"/>
            <a:chOff x="1547664" y="2492896"/>
            <a:chExt cx="3528392" cy="216024"/>
          </a:xfrm>
          <a:scene3d>
            <a:camera prst="orthographicFront">
              <a:rot lat="10800000" lon="0" rev="0"/>
            </a:camera>
            <a:lightRig rig="threePt" dir="t"/>
          </a:scene3d>
        </p:grpSpPr>
        <p:cxnSp>
          <p:nvCxnSpPr>
            <p:cNvPr id="85" name="Straight Arrow Connector 162"/>
            <p:cNvCxnSpPr/>
            <p:nvPr/>
          </p:nvCxnSpPr>
          <p:spPr>
            <a:xfrm>
              <a:off x="1547664" y="2492896"/>
              <a:ext cx="352839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163"/>
            <p:cNvCxnSpPr/>
            <p:nvPr/>
          </p:nvCxnSpPr>
          <p:spPr>
            <a:xfrm>
              <a:off x="1547664" y="2492896"/>
              <a:ext cx="0" cy="21602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164"/>
            <p:cNvCxnSpPr/>
            <p:nvPr/>
          </p:nvCxnSpPr>
          <p:spPr>
            <a:xfrm>
              <a:off x="5076056" y="2492896"/>
              <a:ext cx="0" cy="21602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165"/>
          <p:cNvSpPr txBox="1"/>
          <p:nvPr/>
        </p:nvSpPr>
        <p:spPr>
          <a:xfrm>
            <a:off x="3643870" y="54158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</a:t>
            </a:r>
            <a:r>
              <a:rPr lang="en-GB" baseline="-25000" dirty="0" err="1"/>
              <a:t>y</a:t>
            </a:r>
            <a:endParaRPr lang="en-GB" baseline="-25000" dirty="0"/>
          </a:p>
        </p:txBody>
      </p:sp>
      <p:sp>
        <p:nvSpPr>
          <p:cNvPr id="93" name="TextBox 170"/>
          <p:cNvSpPr txBox="1"/>
          <p:nvPr/>
        </p:nvSpPr>
        <p:spPr>
          <a:xfrm>
            <a:off x="3690054" y="5816503"/>
            <a:ext cx="91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</a:t>
            </a:r>
            <a:r>
              <a:rPr lang="en-GB" baseline="-25000" dirty="0" err="1"/>
              <a:t>z</a:t>
            </a:r>
            <a:endParaRPr lang="en-GB" baseline="-25000" dirty="0"/>
          </a:p>
        </p:txBody>
      </p:sp>
      <p:cxnSp>
        <p:nvCxnSpPr>
          <p:cNvPr id="103" name="Straight Arrow Connector 88"/>
          <p:cNvCxnSpPr>
            <a:cxnSpLocks/>
          </p:cNvCxnSpPr>
          <p:nvPr/>
        </p:nvCxnSpPr>
        <p:spPr>
          <a:xfrm>
            <a:off x="2046259" y="3279691"/>
            <a:ext cx="3600000" cy="531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ZoneTexte 140"/>
          <p:cNvSpPr txBox="1"/>
          <p:nvPr/>
        </p:nvSpPr>
        <p:spPr>
          <a:xfrm>
            <a:off x="497668" y="2924686"/>
            <a:ext cx="1354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dirty="0" err="1"/>
              <a:t>Readout</a:t>
            </a:r>
            <a:r>
              <a:rPr lang="fr-CH" sz="1600" dirty="0"/>
              <a:t> direction(x)</a:t>
            </a:r>
          </a:p>
        </p:txBody>
      </p:sp>
      <p:cxnSp>
        <p:nvCxnSpPr>
          <p:cNvPr id="148" name="Straight Arrow Connector 88"/>
          <p:cNvCxnSpPr>
            <a:cxnSpLocks/>
          </p:cNvCxnSpPr>
          <p:nvPr/>
        </p:nvCxnSpPr>
        <p:spPr>
          <a:xfrm>
            <a:off x="2064329" y="4194541"/>
            <a:ext cx="3600000" cy="531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88"/>
          <p:cNvCxnSpPr>
            <a:cxnSpLocks/>
          </p:cNvCxnSpPr>
          <p:nvPr/>
        </p:nvCxnSpPr>
        <p:spPr>
          <a:xfrm>
            <a:off x="2050013" y="5084925"/>
            <a:ext cx="3600000" cy="531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80294A-56F4-7312-EA02-1B2FD0CB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27</a:t>
            </a:fld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6C0A08-4A3A-C2B5-DC56-572D65BC5050}"/>
              </a:ext>
            </a:extLst>
          </p:cNvPr>
          <p:cNvSpPr txBox="1"/>
          <p:nvPr/>
        </p:nvSpPr>
        <p:spPr>
          <a:xfrm>
            <a:off x="945668" y="2422229"/>
            <a:ext cx="836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RF</a:t>
            </a:r>
            <a:endParaRPr lang="en-GB" sz="1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155D9D2-0738-D6A5-9DAF-A5EC2DE9A6D6}"/>
              </a:ext>
            </a:extLst>
          </p:cNvPr>
          <p:cNvSpPr/>
          <p:nvPr/>
        </p:nvSpPr>
        <p:spPr>
          <a:xfrm>
            <a:off x="2063181" y="2267614"/>
            <a:ext cx="144016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6B6EF3-15F8-6713-228B-0772157A3B71}"/>
              </a:ext>
            </a:extLst>
          </p:cNvPr>
          <p:cNvSpPr txBox="1"/>
          <p:nvPr/>
        </p:nvSpPr>
        <p:spPr>
          <a:xfrm>
            <a:off x="3392140" y="1763304"/>
            <a:ext cx="695740" cy="37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TR</a:t>
            </a:r>
            <a:endParaRPr lang="en-GB" dirty="0"/>
          </a:p>
        </p:txBody>
      </p:sp>
      <p:cxnSp>
        <p:nvCxnSpPr>
          <p:cNvPr id="95" name="Straight Arrow Connector 88">
            <a:extLst>
              <a:ext uri="{FF2B5EF4-FFF2-40B4-BE49-F238E27FC236}">
                <a16:creationId xmlns:a16="http://schemas.microsoft.com/office/drawing/2014/main" id="{C7224FAC-062E-E77B-119C-A31A562CEB27}"/>
              </a:ext>
            </a:extLst>
          </p:cNvPr>
          <p:cNvCxnSpPr>
            <a:cxnSpLocks/>
          </p:cNvCxnSpPr>
          <p:nvPr/>
        </p:nvCxnSpPr>
        <p:spPr>
          <a:xfrm>
            <a:off x="2049572" y="2716479"/>
            <a:ext cx="3600000" cy="531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FC5CC4-D0D1-87FB-1655-407016CA0C56}"/>
              </a:ext>
            </a:extLst>
          </p:cNvPr>
          <p:cNvGrpSpPr/>
          <p:nvPr/>
        </p:nvGrpSpPr>
        <p:grpSpPr>
          <a:xfrm>
            <a:off x="4028801" y="2219067"/>
            <a:ext cx="1128217" cy="609518"/>
            <a:chOff x="2521256" y="1529061"/>
            <a:chExt cx="1128217" cy="9662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926507-0DB2-55FA-E755-DE14620F2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1256" y="1529061"/>
              <a:ext cx="1102966" cy="966252"/>
            </a:xfrm>
            <a:prstGeom prst="rect">
              <a:avLst/>
            </a:prstGeom>
          </p:spPr>
        </p:pic>
        <p:sp>
          <p:nvSpPr>
            <p:cNvPr id="4" name="Ellipse 172">
              <a:extLst>
                <a:ext uri="{FF2B5EF4-FFF2-40B4-BE49-F238E27FC236}">
                  <a16:creationId xmlns:a16="http://schemas.microsoft.com/office/drawing/2014/main" id="{BA61C168-8C38-3D79-9E88-9EB04C85E2FF}"/>
                </a:ext>
              </a:extLst>
            </p:cNvPr>
            <p:cNvSpPr/>
            <p:nvPr/>
          </p:nvSpPr>
          <p:spPr>
            <a:xfrm>
              <a:off x="2542083" y="2268268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" name="Ellipse 172">
              <a:extLst>
                <a:ext uri="{FF2B5EF4-FFF2-40B4-BE49-F238E27FC236}">
                  <a16:creationId xmlns:a16="http://schemas.microsoft.com/office/drawing/2014/main" id="{E6CA712D-80B6-56C2-5515-D3F3429D34C9}"/>
                </a:ext>
              </a:extLst>
            </p:cNvPr>
            <p:cNvSpPr/>
            <p:nvPr/>
          </p:nvSpPr>
          <p:spPr>
            <a:xfrm>
              <a:off x="2623059" y="2291389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" name="Ellipse 172">
              <a:extLst>
                <a:ext uri="{FF2B5EF4-FFF2-40B4-BE49-F238E27FC236}">
                  <a16:creationId xmlns:a16="http://schemas.microsoft.com/office/drawing/2014/main" id="{949BBF6E-12E1-CA18-5022-2713D2CE677C}"/>
                </a:ext>
              </a:extLst>
            </p:cNvPr>
            <p:cNvSpPr/>
            <p:nvPr/>
          </p:nvSpPr>
          <p:spPr>
            <a:xfrm>
              <a:off x="2684856" y="2239815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" name="Ellipse 172">
              <a:extLst>
                <a:ext uri="{FF2B5EF4-FFF2-40B4-BE49-F238E27FC236}">
                  <a16:creationId xmlns:a16="http://schemas.microsoft.com/office/drawing/2014/main" id="{04702DFC-BFDE-ABC7-FD98-5DC5FB5BC4B8}"/>
                </a:ext>
              </a:extLst>
            </p:cNvPr>
            <p:cNvSpPr/>
            <p:nvPr/>
          </p:nvSpPr>
          <p:spPr>
            <a:xfrm>
              <a:off x="2746652" y="2300283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9" name="Ellipse 172">
              <a:extLst>
                <a:ext uri="{FF2B5EF4-FFF2-40B4-BE49-F238E27FC236}">
                  <a16:creationId xmlns:a16="http://schemas.microsoft.com/office/drawing/2014/main" id="{5C451F56-4B03-E3FB-C756-FF03B00B5DF7}"/>
                </a:ext>
              </a:extLst>
            </p:cNvPr>
            <p:cNvSpPr/>
            <p:nvPr/>
          </p:nvSpPr>
          <p:spPr>
            <a:xfrm>
              <a:off x="2805253" y="2238038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Ellipse 172">
              <a:extLst>
                <a:ext uri="{FF2B5EF4-FFF2-40B4-BE49-F238E27FC236}">
                  <a16:creationId xmlns:a16="http://schemas.microsoft.com/office/drawing/2014/main" id="{B2F24F78-76C3-8155-923B-09A835C57D9E}"/>
                </a:ext>
              </a:extLst>
            </p:cNvPr>
            <p:cNvSpPr/>
            <p:nvPr/>
          </p:nvSpPr>
          <p:spPr>
            <a:xfrm>
              <a:off x="2863854" y="2298506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1" name="Ellipse 172">
              <a:extLst>
                <a:ext uri="{FF2B5EF4-FFF2-40B4-BE49-F238E27FC236}">
                  <a16:creationId xmlns:a16="http://schemas.microsoft.com/office/drawing/2014/main" id="{BAF788A6-24FF-3FE9-78CA-BBFF8927EEAA}"/>
                </a:ext>
              </a:extLst>
            </p:cNvPr>
            <p:cNvSpPr/>
            <p:nvPr/>
          </p:nvSpPr>
          <p:spPr>
            <a:xfrm>
              <a:off x="2912865" y="2182908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Ellipse 172">
              <a:extLst>
                <a:ext uri="{FF2B5EF4-FFF2-40B4-BE49-F238E27FC236}">
                  <a16:creationId xmlns:a16="http://schemas.microsoft.com/office/drawing/2014/main" id="{697E304B-C0B7-E755-E5AC-C9BC4384A23C}"/>
                </a:ext>
              </a:extLst>
            </p:cNvPr>
            <p:cNvSpPr/>
            <p:nvPr/>
          </p:nvSpPr>
          <p:spPr>
            <a:xfrm>
              <a:off x="2965073" y="2398100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Ellipse 172">
              <a:extLst>
                <a:ext uri="{FF2B5EF4-FFF2-40B4-BE49-F238E27FC236}">
                  <a16:creationId xmlns:a16="http://schemas.microsoft.com/office/drawing/2014/main" id="{36B3C000-311B-D0F8-A085-FF2685D948B1}"/>
                </a:ext>
              </a:extLst>
            </p:cNvPr>
            <p:cNvSpPr/>
            <p:nvPr/>
          </p:nvSpPr>
          <p:spPr>
            <a:xfrm>
              <a:off x="3014084" y="2037077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Ellipse 172">
              <a:extLst>
                <a:ext uri="{FF2B5EF4-FFF2-40B4-BE49-F238E27FC236}">
                  <a16:creationId xmlns:a16="http://schemas.microsoft.com/office/drawing/2014/main" id="{B5CC8BE1-B559-ED7C-1BCD-15EC1311B4FB}"/>
                </a:ext>
              </a:extLst>
            </p:cNvPr>
            <p:cNvSpPr/>
            <p:nvPr/>
          </p:nvSpPr>
          <p:spPr>
            <a:xfrm>
              <a:off x="3072684" y="1638699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Ellipse 172">
              <a:extLst>
                <a:ext uri="{FF2B5EF4-FFF2-40B4-BE49-F238E27FC236}">
                  <a16:creationId xmlns:a16="http://schemas.microsoft.com/office/drawing/2014/main" id="{061E8CD7-717E-AB01-36F8-287172A84F4C}"/>
                </a:ext>
              </a:extLst>
            </p:cNvPr>
            <p:cNvSpPr/>
            <p:nvPr/>
          </p:nvSpPr>
          <p:spPr>
            <a:xfrm>
              <a:off x="3121696" y="2392767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6" name="Ellipse 172">
              <a:extLst>
                <a:ext uri="{FF2B5EF4-FFF2-40B4-BE49-F238E27FC236}">
                  <a16:creationId xmlns:a16="http://schemas.microsoft.com/office/drawing/2014/main" id="{79D2E529-9AB1-1180-DFE6-B4E4D9567C35}"/>
                </a:ext>
              </a:extLst>
            </p:cNvPr>
            <p:cNvSpPr/>
            <p:nvPr/>
          </p:nvSpPr>
          <p:spPr>
            <a:xfrm>
              <a:off x="3177100" y="2229152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7" name="Ellipse 172">
              <a:extLst>
                <a:ext uri="{FF2B5EF4-FFF2-40B4-BE49-F238E27FC236}">
                  <a16:creationId xmlns:a16="http://schemas.microsoft.com/office/drawing/2014/main" id="{C65B753C-76FC-8964-EFF1-4121838D3DAA}"/>
                </a:ext>
              </a:extLst>
            </p:cNvPr>
            <p:cNvSpPr/>
            <p:nvPr/>
          </p:nvSpPr>
          <p:spPr>
            <a:xfrm>
              <a:off x="3235701" y="2310961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8" name="Ellipse 172">
              <a:extLst>
                <a:ext uri="{FF2B5EF4-FFF2-40B4-BE49-F238E27FC236}">
                  <a16:creationId xmlns:a16="http://schemas.microsoft.com/office/drawing/2014/main" id="{B6F33E2F-9162-6C44-E545-566AFA63A759}"/>
                </a:ext>
              </a:extLst>
            </p:cNvPr>
            <p:cNvSpPr/>
            <p:nvPr/>
          </p:nvSpPr>
          <p:spPr>
            <a:xfrm>
              <a:off x="3291105" y="2227376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9" name="Ellipse 172">
              <a:extLst>
                <a:ext uri="{FF2B5EF4-FFF2-40B4-BE49-F238E27FC236}">
                  <a16:creationId xmlns:a16="http://schemas.microsoft.com/office/drawing/2014/main" id="{B94D332C-332A-E9C8-6D3A-0846B8EBF3C4}"/>
                </a:ext>
              </a:extLst>
            </p:cNvPr>
            <p:cNvSpPr/>
            <p:nvPr/>
          </p:nvSpPr>
          <p:spPr>
            <a:xfrm>
              <a:off x="3352902" y="2277173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0" name="Ellipse 172">
              <a:extLst>
                <a:ext uri="{FF2B5EF4-FFF2-40B4-BE49-F238E27FC236}">
                  <a16:creationId xmlns:a16="http://schemas.microsoft.com/office/drawing/2014/main" id="{B26CB571-C09A-0450-304D-0B1F6F369CC0}"/>
                </a:ext>
              </a:extLst>
            </p:cNvPr>
            <p:cNvSpPr/>
            <p:nvPr/>
          </p:nvSpPr>
          <p:spPr>
            <a:xfrm>
              <a:off x="3408306" y="2241604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2" name="Ellipse 172">
              <a:extLst>
                <a:ext uri="{FF2B5EF4-FFF2-40B4-BE49-F238E27FC236}">
                  <a16:creationId xmlns:a16="http://schemas.microsoft.com/office/drawing/2014/main" id="{F17B995D-586D-93E3-114C-D79F114F2FC6}"/>
                </a:ext>
              </a:extLst>
            </p:cNvPr>
            <p:cNvSpPr/>
            <p:nvPr/>
          </p:nvSpPr>
          <p:spPr>
            <a:xfrm>
              <a:off x="3470103" y="2280731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3" name="Ellipse 172">
              <a:extLst>
                <a:ext uri="{FF2B5EF4-FFF2-40B4-BE49-F238E27FC236}">
                  <a16:creationId xmlns:a16="http://schemas.microsoft.com/office/drawing/2014/main" id="{724ABC91-4451-0EB7-966D-C94885900307}"/>
                </a:ext>
              </a:extLst>
            </p:cNvPr>
            <p:cNvSpPr/>
            <p:nvPr/>
          </p:nvSpPr>
          <p:spPr>
            <a:xfrm>
              <a:off x="3531900" y="2239827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4" name="Ellipse 172">
              <a:extLst>
                <a:ext uri="{FF2B5EF4-FFF2-40B4-BE49-F238E27FC236}">
                  <a16:creationId xmlns:a16="http://schemas.microsoft.com/office/drawing/2014/main" id="{80953D5F-23E1-7FFD-9D19-0BF67FAE0317}"/>
                </a:ext>
              </a:extLst>
            </p:cNvPr>
            <p:cNvSpPr/>
            <p:nvPr/>
          </p:nvSpPr>
          <p:spPr>
            <a:xfrm>
              <a:off x="3596893" y="2289625"/>
              <a:ext cx="52580" cy="877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EA54525-10B0-C517-BF36-5E3BB0328CF6}"/>
              </a:ext>
            </a:extLst>
          </p:cNvPr>
          <p:cNvCxnSpPr>
            <a:cxnSpLocks/>
          </p:cNvCxnSpPr>
          <p:nvPr/>
        </p:nvCxnSpPr>
        <p:spPr>
          <a:xfrm>
            <a:off x="2041461" y="2160794"/>
            <a:ext cx="3604798" cy="4756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0" name="Group 161">
            <a:extLst>
              <a:ext uri="{FF2B5EF4-FFF2-40B4-BE49-F238E27FC236}">
                <a16:creationId xmlns:a16="http://schemas.microsoft.com/office/drawing/2014/main" id="{17DD793A-BCA4-5411-67A4-A839177D4680}"/>
              </a:ext>
            </a:extLst>
          </p:cNvPr>
          <p:cNvGrpSpPr/>
          <p:nvPr/>
        </p:nvGrpSpPr>
        <p:grpSpPr>
          <a:xfrm>
            <a:off x="2113117" y="5805953"/>
            <a:ext cx="3528088" cy="265829"/>
            <a:chOff x="1547664" y="2492896"/>
            <a:chExt cx="3528392" cy="216024"/>
          </a:xfrm>
          <a:scene3d>
            <a:camera prst="orthographicFront">
              <a:rot lat="10800000" lon="0" rev="0"/>
            </a:camera>
            <a:lightRig rig="threePt" dir="t"/>
          </a:scene3d>
        </p:grpSpPr>
        <p:cxnSp>
          <p:nvCxnSpPr>
            <p:cNvPr id="101" name="Straight Arrow Connector 162">
              <a:extLst>
                <a:ext uri="{FF2B5EF4-FFF2-40B4-BE49-F238E27FC236}">
                  <a16:creationId xmlns:a16="http://schemas.microsoft.com/office/drawing/2014/main" id="{4BCC0105-0855-AFA7-293F-F120251B026D}"/>
                </a:ext>
              </a:extLst>
            </p:cNvPr>
            <p:cNvCxnSpPr/>
            <p:nvPr/>
          </p:nvCxnSpPr>
          <p:spPr>
            <a:xfrm>
              <a:off x="1547664" y="2492896"/>
              <a:ext cx="352839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63">
              <a:extLst>
                <a:ext uri="{FF2B5EF4-FFF2-40B4-BE49-F238E27FC236}">
                  <a16:creationId xmlns:a16="http://schemas.microsoft.com/office/drawing/2014/main" id="{3B162899-A9BA-89F6-FEB8-54F91FE24504}"/>
                </a:ext>
              </a:extLst>
            </p:cNvPr>
            <p:cNvCxnSpPr/>
            <p:nvPr/>
          </p:nvCxnSpPr>
          <p:spPr>
            <a:xfrm>
              <a:off x="1547664" y="2492896"/>
              <a:ext cx="0" cy="21602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64">
              <a:extLst>
                <a:ext uri="{FF2B5EF4-FFF2-40B4-BE49-F238E27FC236}">
                  <a16:creationId xmlns:a16="http://schemas.microsoft.com/office/drawing/2014/main" id="{FB520976-42BB-8A6C-75B8-F209EB4876CE}"/>
                </a:ext>
              </a:extLst>
            </p:cNvPr>
            <p:cNvCxnSpPr/>
            <p:nvPr/>
          </p:nvCxnSpPr>
          <p:spPr>
            <a:xfrm>
              <a:off x="5076056" y="2492896"/>
              <a:ext cx="0" cy="21602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15033E7A-1729-1309-3598-BDF3D5133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07" name="Picture 4" descr="Géosciences et environnement UNIL">
            <a:extLst>
              <a:ext uri="{FF2B5EF4-FFF2-40B4-BE49-F238E27FC236}">
                <a16:creationId xmlns:a16="http://schemas.microsoft.com/office/drawing/2014/main" id="{D8EEEA68-6580-6EC6-3146-39041188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 descr="spintag">
            <a:extLst>
              <a:ext uri="{FF2B5EF4-FFF2-40B4-BE49-F238E27FC236}">
                <a16:creationId xmlns:a16="http://schemas.microsoft.com/office/drawing/2014/main" id="{CCC4D258-3900-E1D2-3F5B-04D570DB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1594" r="2049" b="35158"/>
          <a:stretch/>
        </p:blipFill>
        <p:spPr bwMode="auto">
          <a:xfrm>
            <a:off x="7301241" y="1458026"/>
            <a:ext cx="3613734" cy="2163001"/>
          </a:xfrm>
          <a:prstGeom prst="rect">
            <a:avLst/>
          </a:prstGeom>
          <a:noFill/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066A6CFD-D7E6-DCB4-6C21-24E0A95F3D68}"/>
              </a:ext>
            </a:extLst>
          </p:cNvPr>
          <p:cNvSpPr/>
          <p:nvPr/>
        </p:nvSpPr>
        <p:spPr>
          <a:xfrm>
            <a:off x="7301241" y="1458026"/>
            <a:ext cx="3613734" cy="2157691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7BB0A01-34FC-54E1-303A-9C0EA05A531C}"/>
              </a:ext>
            </a:extLst>
          </p:cNvPr>
          <p:cNvSpPr txBox="1"/>
          <p:nvPr/>
        </p:nvSpPr>
        <p:spPr>
          <a:xfrm>
            <a:off x="6501161" y="4050724"/>
            <a:ext cx="4660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MRI signal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acquired</a:t>
            </a:r>
            <a:r>
              <a:rPr lang="fr-CH" dirty="0"/>
              <a:t> </a:t>
            </a:r>
            <a:r>
              <a:rPr lang="fr-CH" dirty="0" err="1"/>
              <a:t>from</a:t>
            </a:r>
            <a:r>
              <a:rPr lang="fr-CH" dirty="0"/>
              <a:t> a 3D volume </a:t>
            </a:r>
            <a:r>
              <a:rPr lang="fr-CH" dirty="0" err="1"/>
              <a:t>during</a:t>
            </a:r>
            <a:r>
              <a:rPr lang="fr-CH" dirty="0"/>
              <a:t> all the acquisition</a:t>
            </a:r>
          </a:p>
        </p:txBody>
      </p: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F5DA2033-BDD0-676A-39B4-1D11AEBDF222}"/>
              </a:ext>
            </a:extLst>
          </p:cNvPr>
          <p:cNvSpPr/>
          <p:nvPr/>
        </p:nvSpPr>
        <p:spPr>
          <a:xfrm>
            <a:off x="6928852" y="4953647"/>
            <a:ext cx="656631" cy="34621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9" name="Arrow: Right 138">
            <a:extLst>
              <a:ext uri="{FF2B5EF4-FFF2-40B4-BE49-F238E27FC236}">
                <a16:creationId xmlns:a16="http://schemas.microsoft.com/office/drawing/2014/main" id="{FE070166-6543-916E-984D-4558499D11C9}"/>
              </a:ext>
            </a:extLst>
          </p:cNvPr>
          <p:cNvSpPr/>
          <p:nvPr/>
        </p:nvSpPr>
        <p:spPr>
          <a:xfrm>
            <a:off x="6907289" y="6140721"/>
            <a:ext cx="656631" cy="34621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0BDF3003-8574-C55A-2B5E-30AF6DC26816}"/>
              </a:ext>
            </a:extLst>
          </p:cNvPr>
          <p:cNvSpPr txBox="1"/>
          <p:nvPr/>
        </p:nvSpPr>
        <p:spPr>
          <a:xfrm>
            <a:off x="7621826" y="4761759"/>
            <a:ext cx="4284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/>
              <a:t>High SNR</a:t>
            </a:r>
          </a:p>
          <a:p>
            <a:r>
              <a:rPr lang="fr-CH" dirty="0" err="1"/>
              <a:t>Increased</a:t>
            </a:r>
            <a:r>
              <a:rPr lang="fr-CH" dirty="0"/>
              <a:t> motion </a:t>
            </a:r>
            <a:r>
              <a:rPr lang="fr-CH" dirty="0" err="1"/>
              <a:t>sensitivity</a:t>
            </a:r>
            <a:endParaRPr lang="fr-CH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04CF990-2E98-73F0-2C06-28AD6BB4A41A}"/>
              </a:ext>
            </a:extLst>
          </p:cNvPr>
          <p:cNvSpPr txBox="1"/>
          <p:nvPr/>
        </p:nvSpPr>
        <p:spPr>
          <a:xfrm>
            <a:off x="6501161" y="5555636"/>
            <a:ext cx="3577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NO slice-</a:t>
            </a:r>
            <a:r>
              <a:rPr lang="fr-CH" dirty="0" err="1"/>
              <a:t>selective</a:t>
            </a:r>
            <a:r>
              <a:rPr lang="fr-CH" dirty="0"/>
              <a:t> excitation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C7828CD-31A8-9B97-2713-8CC223DE03CB}"/>
              </a:ext>
            </a:extLst>
          </p:cNvPr>
          <p:cNvSpPr txBox="1"/>
          <p:nvPr/>
        </p:nvSpPr>
        <p:spPr>
          <a:xfrm>
            <a:off x="7621826" y="6117599"/>
            <a:ext cx="358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 err="1"/>
              <a:t>Improved</a:t>
            </a:r>
            <a:r>
              <a:rPr lang="fr-CH" dirty="0"/>
              <a:t> </a:t>
            </a:r>
            <a:r>
              <a:rPr lang="fr-CH" dirty="0" err="1"/>
              <a:t>anatomical</a:t>
            </a:r>
            <a:r>
              <a:rPr lang="fr-CH" dirty="0"/>
              <a:t> </a:t>
            </a:r>
            <a:r>
              <a:rPr lang="fr-CH" dirty="0" err="1"/>
              <a:t>accuracy</a:t>
            </a:r>
            <a:endParaRPr lang="fr-CH" dirty="0"/>
          </a:p>
        </p:txBody>
      </p:sp>
      <p:sp>
        <p:nvSpPr>
          <p:cNvPr id="152" name="Text Box 3">
            <a:extLst>
              <a:ext uri="{FF2B5EF4-FFF2-40B4-BE49-F238E27FC236}">
                <a16:creationId xmlns:a16="http://schemas.microsoft.com/office/drawing/2014/main" id="{936268C4-AB88-BF8B-6398-7A29918DB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54" y="159951"/>
            <a:ext cx="675954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4400" b="1" dirty="0">
                <a:solidFill>
                  <a:srgbClr val="0070C0"/>
                </a:solidFill>
                <a:latin typeface="+mj-lt"/>
              </a:rPr>
              <a:t>3D Image encoding</a:t>
            </a:r>
          </a:p>
          <a:p>
            <a:pPr algn="ctr" eaLnBrk="0" hangingPunct="0">
              <a:defRPr/>
            </a:pPr>
            <a:r>
              <a:rPr lang="en-GB" sz="3200" b="1" dirty="0">
                <a:solidFill>
                  <a:srgbClr val="0070C0"/>
                </a:solidFill>
              </a:rPr>
              <a:t>Gradient-recalled (‘GRE’) sequence</a:t>
            </a:r>
            <a:endParaRPr lang="de-DE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279576" y="1484785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high </a:t>
            </a:r>
            <a:r>
              <a:rPr lang="fr-CH" sz="2400" b="1" dirty="0" err="1"/>
              <a:t>imaging</a:t>
            </a:r>
            <a:r>
              <a:rPr lang="fr-CH" sz="2400" b="1" dirty="0"/>
              <a:t> speed</a:t>
            </a:r>
          </a:p>
        </p:txBody>
      </p:sp>
      <p:grpSp>
        <p:nvGrpSpPr>
          <p:cNvPr id="2" name="Groupe 9"/>
          <p:cNvGrpSpPr/>
          <p:nvPr/>
        </p:nvGrpSpPr>
        <p:grpSpPr>
          <a:xfrm>
            <a:off x="7536160" y="4365104"/>
            <a:ext cx="2273220" cy="1875952"/>
            <a:chOff x="6084168" y="4087120"/>
            <a:chExt cx="1471195" cy="1214088"/>
          </a:xfrm>
        </p:grpSpPr>
        <p:pic>
          <p:nvPicPr>
            <p:cNvPr id="7" name="Picture 1" descr="C:\Users\alutti\Documents\Teaching\LemanicNeuroscience\Lecture2\DWI.png"/>
            <p:cNvPicPr>
              <a:picLocks noChangeAspect="1" noChangeArrowheads="1"/>
            </p:cNvPicPr>
            <p:nvPr/>
          </p:nvPicPr>
          <p:blipFill>
            <a:blip r:embed="rId2" cstate="print"/>
            <a:srcRect l="75926" t="4728" b="50240"/>
            <a:stretch>
              <a:fillRect/>
            </a:stretch>
          </p:blipFill>
          <p:spPr bwMode="auto">
            <a:xfrm>
              <a:off x="6968360" y="4087120"/>
              <a:ext cx="587003" cy="792088"/>
            </a:xfrm>
            <a:prstGeom prst="rect">
              <a:avLst/>
            </a:prstGeom>
            <a:noFill/>
          </p:spPr>
        </p:pic>
        <p:pic>
          <p:nvPicPr>
            <p:cNvPr id="8" name="Picture 1" descr="C:\Users\alutti\Documents\Teaching\LemanicNeuroscience\Lecture2\DWI.png"/>
            <p:cNvPicPr>
              <a:picLocks noChangeAspect="1" noChangeArrowheads="1"/>
            </p:cNvPicPr>
            <p:nvPr/>
          </p:nvPicPr>
          <p:blipFill>
            <a:blip r:embed="rId2" cstate="print"/>
            <a:srcRect l="52302" t="4728" r="24073" b="50240"/>
            <a:stretch>
              <a:fillRect/>
            </a:stretch>
          </p:blipFill>
          <p:spPr bwMode="auto">
            <a:xfrm>
              <a:off x="6732240" y="4221088"/>
              <a:ext cx="576064" cy="792088"/>
            </a:xfrm>
            <a:prstGeom prst="rect">
              <a:avLst/>
            </a:prstGeom>
            <a:noFill/>
          </p:spPr>
        </p:pic>
        <p:pic>
          <p:nvPicPr>
            <p:cNvPr id="9" name="Picture 1" descr="C:\Users\alutti\Documents\Teaching\LemanicNeuroscience\Lecture2\DWI.png"/>
            <p:cNvPicPr>
              <a:picLocks noChangeAspect="1" noChangeArrowheads="1"/>
            </p:cNvPicPr>
            <p:nvPr/>
          </p:nvPicPr>
          <p:blipFill>
            <a:blip r:embed="rId2" cstate="print"/>
            <a:srcRect l="72630" t="49283" b="5208"/>
            <a:stretch>
              <a:fillRect/>
            </a:stretch>
          </p:blipFill>
          <p:spPr bwMode="auto">
            <a:xfrm>
              <a:off x="6352877" y="4365104"/>
              <a:ext cx="667395" cy="800472"/>
            </a:xfrm>
            <a:prstGeom prst="rect">
              <a:avLst/>
            </a:prstGeom>
            <a:noFill/>
          </p:spPr>
        </p:pic>
        <p:pic>
          <p:nvPicPr>
            <p:cNvPr id="37889" name="Picture 1" descr="C:\Users\alutti\Documents\Teaching\LemanicNeuroscience\Lecture2\DWI.png"/>
            <p:cNvPicPr>
              <a:picLocks noChangeAspect="1" noChangeArrowheads="1"/>
            </p:cNvPicPr>
            <p:nvPr/>
          </p:nvPicPr>
          <p:blipFill>
            <a:blip r:embed="rId2" cstate="print"/>
            <a:srcRect l="50846" t="49760" r="24073" b="5208"/>
            <a:stretch>
              <a:fillRect/>
            </a:stretch>
          </p:blipFill>
          <p:spPr bwMode="auto">
            <a:xfrm>
              <a:off x="6084168" y="4509120"/>
              <a:ext cx="611560" cy="792088"/>
            </a:xfrm>
            <a:prstGeom prst="rect">
              <a:avLst/>
            </a:prstGeom>
            <a:noFill/>
          </p:spPr>
        </p:pic>
      </p:grpSp>
      <p:sp>
        <p:nvSpPr>
          <p:cNvPr id="11" name="ZoneTexte 10"/>
          <p:cNvSpPr txBox="1"/>
          <p:nvPr/>
        </p:nvSpPr>
        <p:spPr>
          <a:xfrm>
            <a:off x="1182757" y="2348881"/>
            <a:ext cx="62093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200" dirty="0"/>
              <a:t>Example applications</a:t>
            </a:r>
          </a:p>
          <a:p>
            <a:endParaRPr lang="fr-CH" sz="2200" dirty="0"/>
          </a:p>
          <a:p>
            <a:pPr lvl="1">
              <a:buFont typeface="Arial" pitchFamily="34" charset="0"/>
              <a:buChar char="•"/>
            </a:pPr>
            <a:r>
              <a:rPr lang="fr-CH" sz="2200" dirty="0"/>
              <a:t> </a:t>
            </a:r>
            <a:r>
              <a:rPr lang="fr-CH" sz="2200" dirty="0" err="1"/>
              <a:t>Functional</a:t>
            </a:r>
            <a:r>
              <a:rPr lang="fr-CH" sz="2200" dirty="0"/>
              <a:t> </a:t>
            </a:r>
            <a:r>
              <a:rPr lang="fr-CH" sz="2200" dirty="0" err="1"/>
              <a:t>imaging</a:t>
            </a:r>
            <a:r>
              <a:rPr lang="fr-CH" sz="2200" dirty="0"/>
              <a:t> (</a:t>
            </a:r>
            <a:r>
              <a:rPr lang="fr-CH" sz="2200" dirty="0" err="1"/>
              <a:t>fMRI</a:t>
            </a:r>
            <a:r>
              <a:rPr lang="fr-CH" sz="2200" dirty="0"/>
              <a:t>) </a:t>
            </a:r>
          </a:p>
          <a:p>
            <a:pPr marL="0" lvl="1"/>
            <a:r>
              <a:rPr lang="fr-CH" sz="2200" dirty="0"/>
              <a:t>Variation of signal </a:t>
            </a:r>
            <a:r>
              <a:rPr lang="fr-CH" sz="2200" dirty="0" err="1"/>
              <a:t>intensities</a:t>
            </a:r>
            <a:r>
              <a:rPr lang="fr-CH" sz="2200" dirty="0"/>
              <a:t> </a:t>
            </a:r>
            <a:r>
              <a:rPr lang="fr-CH" sz="2200" dirty="0" err="1"/>
              <a:t>across</a:t>
            </a:r>
            <a:r>
              <a:rPr lang="fr-CH" sz="2200" dirty="0"/>
              <a:t> </a:t>
            </a:r>
            <a:r>
              <a:rPr lang="fr-CH" sz="2200" dirty="0" err="1"/>
              <a:t>repetitions</a:t>
            </a:r>
            <a:r>
              <a:rPr lang="fr-CH" sz="2200" dirty="0"/>
              <a:t> ~ </a:t>
            </a:r>
            <a:r>
              <a:rPr lang="fr-CH" sz="2200" dirty="0" err="1"/>
              <a:t>brain</a:t>
            </a:r>
            <a:r>
              <a:rPr lang="fr-CH" sz="2200" dirty="0"/>
              <a:t> activation</a:t>
            </a:r>
          </a:p>
          <a:p>
            <a:pPr marL="0" lvl="1"/>
            <a:endParaRPr lang="fr-CH" sz="2200" dirty="0"/>
          </a:p>
          <a:p>
            <a:pPr lvl="1">
              <a:buFont typeface="Arial" pitchFamily="34" charset="0"/>
              <a:buChar char="•"/>
            </a:pPr>
            <a:endParaRPr lang="fr-CH" sz="2200" dirty="0"/>
          </a:p>
          <a:p>
            <a:pPr lvl="1">
              <a:buFont typeface="Arial" pitchFamily="34" charset="0"/>
              <a:buChar char="•"/>
            </a:pPr>
            <a:r>
              <a:rPr lang="fr-CH" sz="2200" dirty="0"/>
              <a:t> Diffusion-</a:t>
            </a:r>
            <a:r>
              <a:rPr lang="fr-CH" sz="2200" dirty="0" err="1"/>
              <a:t>weighted</a:t>
            </a:r>
            <a:r>
              <a:rPr lang="fr-CH" sz="2200" dirty="0"/>
              <a:t> </a:t>
            </a:r>
            <a:r>
              <a:rPr lang="fr-CH" sz="2200" dirty="0" err="1"/>
              <a:t>imaging</a:t>
            </a:r>
            <a:r>
              <a:rPr lang="fr-CH" sz="2200" dirty="0"/>
              <a:t> </a:t>
            </a:r>
          </a:p>
          <a:p>
            <a:pPr marL="0" lvl="1"/>
            <a:r>
              <a:rPr lang="fr-CH" sz="2200" dirty="0"/>
              <a:t>Variation of signal </a:t>
            </a:r>
            <a:r>
              <a:rPr lang="fr-CH" sz="2200" dirty="0" err="1"/>
              <a:t>intensities</a:t>
            </a:r>
            <a:r>
              <a:rPr lang="fr-CH" sz="2200" dirty="0"/>
              <a:t> </a:t>
            </a:r>
            <a:r>
              <a:rPr lang="fr-CH" sz="2200" dirty="0" err="1"/>
              <a:t>across</a:t>
            </a:r>
            <a:r>
              <a:rPr lang="fr-CH" sz="2200" dirty="0"/>
              <a:t> </a:t>
            </a:r>
            <a:r>
              <a:rPr lang="fr-CH" sz="2200" dirty="0" err="1"/>
              <a:t>repetitions</a:t>
            </a:r>
            <a:r>
              <a:rPr lang="fr-CH" sz="2200" dirty="0"/>
              <a:t> ~ </a:t>
            </a:r>
            <a:r>
              <a:rPr lang="fr-CH" sz="2200" dirty="0" err="1"/>
              <a:t>fiber</a:t>
            </a:r>
            <a:r>
              <a:rPr lang="fr-CH" sz="2200" dirty="0"/>
              <a:t> (orientation, </a:t>
            </a:r>
            <a:r>
              <a:rPr lang="fr-CH" sz="2200" dirty="0" err="1"/>
              <a:t>diameter</a:t>
            </a:r>
            <a:r>
              <a:rPr lang="fr-CH" sz="2200" dirty="0"/>
              <a:t>,…)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7464152" y="2204864"/>
            <a:ext cx="2376338" cy="2132856"/>
            <a:chOff x="6444208" y="4725144"/>
            <a:chExt cx="2376338" cy="213285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4251" t="30531" r="55607" b="53543"/>
            <a:stretch>
              <a:fillRect/>
            </a:stretch>
          </p:blipFill>
          <p:spPr bwMode="auto">
            <a:xfrm>
              <a:off x="7524328" y="4725144"/>
              <a:ext cx="1296218" cy="127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4251" t="30531" r="55607" b="53543"/>
            <a:stretch>
              <a:fillRect/>
            </a:stretch>
          </p:blipFill>
          <p:spPr bwMode="auto">
            <a:xfrm>
              <a:off x="7236296" y="5013176"/>
              <a:ext cx="1296218" cy="127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4251" t="30531" r="55607" b="53543"/>
            <a:stretch>
              <a:fillRect/>
            </a:stretch>
          </p:blipFill>
          <p:spPr bwMode="auto">
            <a:xfrm>
              <a:off x="6804248" y="5301208"/>
              <a:ext cx="1296218" cy="127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4251" t="30531" r="55607" b="53543"/>
            <a:stretch>
              <a:fillRect/>
            </a:stretch>
          </p:blipFill>
          <p:spPr bwMode="auto">
            <a:xfrm>
              <a:off x="6444208" y="5585820"/>
              <a:ext cx="1296218" cy="127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854200" y="577850"/>
            <a:ext cx="8489950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GB" sz="4400" b="1" dirty="0">
                <a:solidFill>
                  <a:srgbClr val="0070C0"/>
                </a:solidFill>
                <a:latin typeface="+mj-lt"/>
                <a:ea typeface="+mj-ea"/>
                <a:cs typeface="Arial" pitchFamily="34" charset="0"/>
              </a:rPr>
              <a:t>Echo Planar Imaging (EPI)</a:t>
            </a:r>
            <a:endParaRPr lang="en-US" sz="4400" b="1" dirty="0">
              <a:solidFill>
                <a:srgbClr val="0070C0"/>
              </a:solidFill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66F6B-CA3D-3A27-05ED-94007C95F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6" name="Picture 4" descr="Géosciences et environnement UNIL">
            <a:extLst>
              <a:ext uri="{FF2B5EF4-FFF2-40B4-BE49-F238E27FC236}">
                <a16:creationId xmlns:a16="http://schemas.microsoft.com/office/drawing/2014/main" id="{5B18FF7A-56D2-FABE-CB0D-0BB7C6111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1"/>
          <p:cNvSpPr>
            <a:spLocks noChangeShapeType="1"/>
          </p:cNvSpPr>
          <p:nvPr/>
        </p:nvSpPr>
        <p:spPr bwMode="auto">
          <a:xfrm flipV="1">
            <a:off x="2258616" y="2508745"/>
            <a:ext cx="4481438" cy="7374"/>
          </a:xfrm>
          <a:prstGeom prst="line">
            <a:avLst/>
          </a:prstGeom>
          <a:noFill/>
          <a:ln w="28575">
            <a:solidFill>
              <a:srgbClr val="007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" name="Freeform 33"/>
          <p:cNvSpPr>
            <a:spLocks noChangeAspect="1"/>
          </p:cNvSpPr>
          <p:nvPr/>
        </p:nvSpPr>
        <p:spPr bwMode="auto">
          <a:xfrm>
            <a:off x="2692750" y="2438695"/>
            <a:ext cx="293109" cy="118903"/>
          </a:xfrm>
          <a:custGeom>
            <a:avLst/>
            <a:gdLst>
              <a:gd name="T0" fmla="*/ 504825 w 960"/>
              <a:gd name="T1" fmla="*/ 107783 h 912"/>
              <a:gd name="T2" fmla="*/ 479584 w 960"/>
              <a:gd name="T3" fmla="*/ 118561 h 912"/>
              <a:gd name="T4" fmla="*/ 454343 w 960"/>
              <a:gd name="T5" fmla="*/ 86226 h 912"/>
              <a:gd name="T6" fmla="*/ 429101 w 960"/>
              <a:gd name="T7" fmla="*/ 140117 h 912"/>
              <a:gd name="T8" fmla="*/ 403860 w 960"/>
              <a:gd name="T9" fmla="*/ 64670 h 912"/>
              <a:gd name="T10" fmla="*/ 378619 w 960"/>
              <a:gd name="T11" fmla="*/ 161674 h 912"/>
              <a:gd name="T12" fmla="*/ 353378 w 960"/>
              <a:gd name="T13" fmla="*/ 43113 h 912"/>
              <a:gd name="T14" fmla="*/ 328136 w 960"/>
              <a:gd name="T15" fmla="*/ 183230 h 912"/>
              <a:gd name="T16" fmla="*/ 302895 w 960"/>
              <a:gd name="T17" fmla="*/ 21557 h 912"/>
              <a:gd name="T18" fmla="*/ 277654 w 960"/>
              <a:gd name="T19" fmla="*/ 204787 h 912"/>
              <a:gd name="T20" fmla="*/ 252412 w 960"/>
              <a:gd name="T21" fmla="*/ 0 h 912"/>
              <a:gd name="T22" fmla="*/ 227171 w 960"/>
              <a:gd name="T23" fmla="*/ 204787 h 912"/>
              <a:gd name="T24" fmla="*/ 201930 w 960"/>
              <a:gd name="T25" fmla="*/ 21557 h 912"/>
              <a:gd name="T26" fmla="*/ 176689 w 960"/>
              <a:gd name="T27" fmla="*/ 183230 h 912"/>
              <a:gd name="T28" fmla="*/ 151448 w 960"/>
              <a:gd name="T29" fmla="*/ 43113 h 912"/>
              <a:gd name="T30" fmla="*/ 126206 w 960"/>
              <a:gd name="T31" fmla="*/ 161674 h 912"/>
              <a:gd name="T32" fmla="*/ 100965 w 960"/>
              <a:gd name="T33" fmla="*/ 64670 h 912"/>
              <a:gd name="T34" fmla="*/ 75724 w 960"/>
              <a:gd name="T35" fmla="*/ 140117 h 912"/>
              <a:gd name="T36" fmla="*/ 50483 w 960"/>
              <a:gd name="T37" fmla="*/ 86226 h 912"/>
              <a:gd name="T38" fmla="*/ 25241 w 960"/>
              <a:gd name="T39" fmla="*/ 118561 h 912"/>
              <a:gd name="T40" fmla="*/ 0 w 960"/>
              <a:gd name="T41" fmla="*/ 107783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2107994" y="1844825"/>
            <a:ext cx="103104" cy="6701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5"/>
          <p:cNvSpPr txBox="1"/>
          <p:nvPr/>
        </p:nvSpPr>
        <p:spPr>
          <a:xfrm>
            <a:off x="1920552" y="141277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RF</a:t>
            </a:r>
          </a:p>
        </p:txBody>
      </p:sp>
      <p:cxnSp>
        <p:nvCxnSpPr>
          <p:cNvPr id="23" name="Straight Arrow Connector 37"/>
          <p:cNvCxnSpPr/>
          <p:nvPr/>
        </p:nvCxnSpPr>
        <p:spPr>
          <a:xfrm>
            <a:off x="7393162" y="2911898"/>
            <a:ext cx="2304255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8"/>
          <p:cNvCxnSpPr/>
          <p:nvPr/>
        </p:nvCxnSpPr>
        <p:spPr>
          <a:xfrm rot="16200000">
            <a:off x="7335556" y="2933645"/>
            <a:ext cx="2189043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0"/>
          <p:cNvSpPr txBox="1"/>
          <p:nvPr/>
        </p:nvSpPr>
        <p:spPr>
          <a:xfrm>
            <a:off x="9697416" y="2649101"/>
            <a:ext cx="71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</a:t>
            </a:r>
            <a:endParaRPr lang="en-GB" baseline="-25000" dirty="0"/>
          </a:p>
        </p:txBody>
      </p:sp>
      <p:sp>
        <p:nvSpPr>
          <p:cNvPr id="26" name="TextBox 42"/>
          <p:cNvSpPr txBox="1"/>
          <p:nvPr/>
        </p:nvSpPr>
        <p:spPr>
          <a:xfrm>
            <a:off x="8041232" y="1434257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phase</a:t>
            </a:r>
            <a:endParaRPr lang="en-GB" baseline="-25000" dirty="0"/>
          </a:p>
        </p:txBody>
      </p:sp>
      <p:cxnSp>
        <p:nvCxnSpPr>
          <p:cNvPr id="28" name="Straight Connector 45"/>
          <p:cNvCxnSpPr/>
          <p:nvPr/>
        </p:nvCxnSpPr>
        <p:spPr>
          <a:xfrm>
            <a:off x="7393160" y="3954537"/>
            <a:ext cx="2160240" cy="0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60"/>
          <p:cNvCxnSpPr/>
          <p:nvPr/>
        </p:nvCxnSpPr>
        <p:spPr>
          <a:xfrm>
            <a:off x="6817096" y="2874417"/>
            <a:ext cx="504056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ine 6"/>
          <p:cNvSpPr>
            <a:spLocks noChangeShapeType="1"/>
          </p:cNvSpPr>
          <p:nvPr/>
        </p:nvSpPr>
        <p:spPr bwMode="auto">
          <a:xfrm flipV="1">
            <a:off x="2107994" y="3268587"/>
            <a:ext cx="4709103" cy="25273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1" name="Line 18"/>
          <p:cNvSpPr>
            <a:spLocks noChangeShapeType="1"/>
          </p:cNvSpPr>
          <p:nvPr/>
        </p:nvSpPr>
        <p:spPr bwMode="auto">
          <a:xfrm>
            <a:off x="2107994" y="3914700"/>
            <a:ext cx="478111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3" name="Freeform 20"/>
          <p:cNvSpPr>
            <a:spLocks/>
          </p:cNvSpPr>
          <p:nvPr/>
        </p:nvSpPr>
        <p:spPr bwMode="auto">
          <a:xfrm>
            <a:off x="2712640" y="3615036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8" name="Freeform 20"/>
          <p:cNvSpPr>
            <a:spLocks/>
          </p:cNvSpPr>
          <p:nvPr/>
        </p:nvSpPr>
        <p:spPr bwMode="auto">
          <a:xfrm rot="10800000">
            <a:off x="2406678" y="3287900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79AB76-7448-DE1C-37D9-02633D39C0A8}"/>
              </a:ext>
            </a:extLst>
          </p:cNvPr>
          <p:cNvSpPr txBox="1">
            <a:spLocks noChangeArrowheads="1"/>
          </p:cNvSpPr>
          <p:nvPr/>
        </p:nvSpPr>
        <p:spPr>
          <a:xfrm>
            <a:off x="1854200" y="577850"/>
            <a:ext cx="8489950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GB" sz="4400" b="1" dirty="0">
                <a:solidFill>
                  <a:srgbClr val="0070C0"/>
                </a:solidFill>
                <a:latin typeface="+mj-lt"/>
                <a:ea typeface="+mj-ea"/>
                <a:cs typeface="Arial" pitchFamily="34" charset="0"/>
              </a:rPr>
              <a:t>Echo Planar Imaging (EPI)</a:t>
            </a:r>
            <a:endParaRPr lang="en-US" sz="4400" b="1" dirty="0">
              <a:solidFill>
                <a:srgbClr val="0070C0"/>
              </a:solidFill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D8E4F-1C38-9BE1-7665-BDF48F24F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9" name="Picture 4" descr="Géosciences et environnement UNIL">
            <a:extLst>
              <a:ext uri="{FF2B5EF4-FFF2-40B4-BE49-F238E27FC236}">
                <a16:creationId xmlns:a16="http://schemas.microsoft.com/office/drawing/2014/main" id="{490A9DA5-AD79-A0FC-F46A-D48FE57D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93A632-A28C-8E69-5C36-553B7F285C98}"/>
              </a:ext>
            </a:extLst>
          </p:cNvPr>
          <p:cNvGrpSpPr/>
          <p:nvPr/>
        </p:nvGrpSpPr>
        <p:grpSpPr>
          <a:xfrm>
            <a:off x="-63297" y="3652105"/>
            <a:ext cx="2509994" cy="369332"/>
            <a:chOff x="-63297" y="3021787"/>
            <a:chExt cx="2509994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641323-39BE-4B7B-786F-03BFA5BF7364}"/>
                </a:ext>
              </a:extLst>
            </p:cNvPr>
            <p:cNvSpPr txBox="1"/>
            <p:nvPr/>
          </p:nvSpPr>
          <p:spPr>
            <a:xfrm>
              <a:off x="1754448" y="3066177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p:sp>
          <p:nvSpPr>
            <p:cNvPr id="12" name="ZoneTexte 146">
              <a:extLst>
                <a:ext uri="{FF2B5EF4-FFF2-40B4-BE49-F238E27FC236}">
                  <a16:creationId xmlns:a16="http://schemas.microsoft.com/office/drawing/2014/main" id="{242008ED-A510-3A16-6549-046C58767757}"/>
                </a:ext>
              </a:extLst>
            </p:cNvPr>
            <p:cNvSpPr txBox="1"/>
            <p:nvPr/>
          </p:nvSpPr>
          <p:spPr>
            <a:xfrm>
              <a:off x="-63297" y="3021787"/>
              <a:ext cx="2026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Readout</a:t>
              </a:r>
              <a:r>
                <a:rPr lang="fr-CH" dirty="0"/>
                <a:t> gradient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A3B4F87-5A55-C42A-8C4C-0410102161DC}"/>
              </a:ext>
            </a:extLst>
          </p:cNvPr>
          <p:cNvGrpSpPr/>
          <p:nvPr/>
        </p:nvGrpSpPr>
        <p:grpSpPr>
          <a:xfrm>
            <a:off x="-50043" y="3004261"/>
            <a:ext cx="2509994" cy="374163"/>
            <a:chOff x="-50043" y="3678961"/>
            <a:chExt cx="2509994" cy="3741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F8697D-3367-0783-6BFB-5DF15987C0ED}"/>
                </a:ext>
              </a:extLst>
            </p:cNvPr>
            <p:cNvSpPr txBox="1"/>
            <p:nvPr/>
          </p:nvSpPr>
          <p:spPr>
            <a:xfrm>
              <a:off x="1767702" y="3745347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G</a:t>
              </a:r>
              <a:r>
                <a:rPr lang="fr-CH" sz="1400" baseline="-25000" dirty="0"/>
                <a:t>y</a:t>
              </a:r>
              <a:endParaRPr lang="en-GB" sz="1400" baseline="-25000" dirty="0"/>
            </a:p>
          </p:txBody>
        </p:sp>
        <p:sp>
          <p:nvSpPr>
            <p:cNvPr id="13" name="ZoneTexte 146">
              <a:extLst>
                <a:ext uri="{FF2B5EF4-FFF2-40B4-BE49-F238E27FC236}">
                  <a16:creationId xmlns:a16="http://schemas.microsoft.com/office/drawing/2014/main" id="{B99BB420-34AE-7673-66BA-DB74AFD235FB}"/>
                </a:ext>
              </a:extLst>
            </p:cNvPr>
            <p:cNvSpPr txBox="1"/>
            <p:nvPr/>
          </p:nvSpPr>
          <p:spPr>
            <a:xfrm>
              <a:off x="-50043" y="3678961"/>
              <a:ext cx="2026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‘Phase’ gradient</a:t>
              </a:r>
            </a:p>
          </p:txBody>
        </p:sp>
      </p:grpSp>
      <p:sp>
        <p:nvSpPr>
          <p:cNvPr id="4" name="ZoneTexte 135">
            <a:extLst>
              <a:ext uri="{FF2B5EF4-FFF2-40B4-BE49-F238E27FC236}">
                <a16:creationId xmlns:a16="http://schemas.microsoft.com/office/drawing/2014/main" id="{7AC8E673-80EE-1B0E-899F-E7E2AF3FA327}"/>
              </a:ext>
            </a:extLst>
          </p:cNvPr>
          <p:cNvSpPr txBox="1"/>
          <p:nvPr/>
        </p:nvSpPr>
        <p:spPr>
          <a:xfrm>
            <a:off x="2849723" y="1702137"/>
            <a:ext cx="116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readout</a:t>
            </a:r>
            <a:endParaRPr lang="fr-CH" dirty="0"/>
          </a:p>
        </p:txBody>
      </p:sp>
      <p:sp>
        <p:nvSpPr>
          <p:cNvPr id="14" name="Ellipse 142">
            <a:extLst>
              <a:ext uri="{FF2B5EF4-FFF2-40B4-BE49-F238E27FC236}">
                <a16:creationId xmlns:a16="http://schemas.microsoft.com/office/drawing/2014/main" id="{36833C74-9D59-D1AF-D040-78ADE51CC04A}"/>
              </a:ext>
            </a:extLst>
          </p:cNvPr>
          <p:cNvSpPr/>
          <p:nvPr/>
        </p:nvSpPr>
        <p:spPr>
          <a:xfrm>
            <a:off x="2591417" y="2041639"/>
            <a:ext cx="480781" cy="221684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75B3C-42ED-5280-E828-206BD485E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9FC1B8B-3C03-E960-C9AE-F869F0D65B8A}"/>
              </a:ext>
            </a:extLst>
          </p:cNvPr>
          <p:cNvGrpSpPr/>
          <p:nvPr/>
        </p:nvGrpSpPr>
        <p:grpSpPr>
          <a:xfrm>
            <a:off x="6984000" y="2536983"/>
            <a:ext cx="2592288" cy="2277743"/>
            <a:chOff x="6096000" y="2658693"/>
            <a:chExt cx="2592288" cy="2277743"/>
          </a:xfrm>
        </p:grpSpPr>
        <p:pic>
          <p:nvPicPr>
            <p:cNvPr id="8" name="Image 345" descr="brain.jpg">
              <a:extLst>
                <a:ext uri="{FF2B5EF4-FFF2-40B4-BE49-F238E27FC236}">
                  <a16:creationId xmlns:a16="http://schemas.microsoft.com/office/drawing/2014/main" id="{E9017A5A-6C35-3568-B6D0-B496DAC7D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0" y="2658693"/>
              <a:ext cx="2592288" cy="2277743"/>
            </a:xfrm>
            <a:prstGeom prst="rect">
              <a:avLst/>
            </a:prstGeom>
          </p:spPr>
        </p:pic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76B63620-CB44-A23D-2B33-563F6F1FB1AE}"/>
                </a:ext>
              </a:extLst>
            </p:cNvPr>
            <p:cNvGrpSpPr/>
            <p:nvPr/>
          </p:nvGrpSpPr>
          <p:grpSpPr>
            <a:xfrm rot="20523131">
              <a:off x="7155961" y="3024053"/>
              <a:ext cx="72000" cy="323834"/>
              <a:chOff x="4111718" y="3858249"/>
              <a:chExt cx="72000" cy="323834"/>
            </a:xfrm>
          </p:grpSpPr>
          <p:sp>
            <p:nvSpPr>
              <p:cNvPr id="189" name="Oval 260">
                <a:extLst>
                  <a:ext uri="{FF2B5EF4-FFF2-40B4-BE49-F238E27FC236}">
                    <a16:creationId xmlns:a16="http://schemas.microsoft.com/office/drawing/2014/main" id="{B1FE4FFC-9D0C-B3BD-E932-F25F2DC16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90" name="Line 261">
                <a:extLst>
                  <a:ext uri="{FF2B5EF4-FFF2-40B4-BE49-F238E27FC236}">
                    <a16:creationId xmlns:a16="http://schemas.microsoft.com/office/drawing/2014/main" id="{44FA1CE1-BCED-7F9B-C197-0BA9BEECD4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1" name="Line 262">
                <a:extLst>
                  <a:ext uri="{FF2B5EF4-FFF2-40B4-BE49-F238E27FC236}">
                    <a16:creationId xmlns:a16="http://schemas.microsoft.com/office/drawing/2014/main" id="{6EDDAF59-FD39-7496-A3CB-40E4A6E4B0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8E8E11A6-42EC-79AB-0151-4CD7E213D0B2}"/>
                </a:ext>
              </a:extLst>
            </p:cNvPr>
            <p:cNvGrpSpPr/>
            <p:nvPr/>
          </p:nvGrpSpPr>
          <p:grpSpPr>
            <a:xfrm rot="1031062">
              <a:off x="8298333" y="3754809"/>
              <a:ext cx="72000" cy="323834"/>
              <a:chOff x="4111718" y="3858249"/>
              <a:chExt cx="72000" cy="323834"/>
            </a:xfrm>
          </p:grpSpPr>
          <p:sp>
            <p:nvSpPr>
              <p:cNvPr id="193" name="Oval 260">
                <a:extLst>
                  <a:ext uri="{FF2B5EF4-FFF2-40B4-BE49-F238E27FC236}">
                    <a16:creationId xmlns:a16="http://schemas.microsoft.com/office/drawing/2014/main" id="{7B472369-64F5-D410-E36F-B9652B8F2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94" name="Line 261">
                <a:extLst>
                  <a:ext uri="{FF2B5EF4-FFF2-40B4-BE49-F238E27FC236}">
                    <a16:creationId xmlns:a16="http://schemas.microsoft.com/office/drawing/2014/main" id="{8AF66CD8-3FE5-1809-65D0-286A7F59C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" name="Line 262">
                <a:extLst>
                  <a:ext uri="{FF2B5EF4-FFF2-40B4-BE49-F238E27FC236}">
                    <a16:creationId xmlns:a16="http://schemas.microsoft.com/office/drawing/2014/main" id="{512D00FF-A170-7F84-491F-192B7267E3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4CA5DC8-4CF0-E71C-8AF7-A3A27CB73BDC}"/>
                </a:ext>
              </a:extLst>
            </p:cNvPr>
            <p:cNvGrpSpPr/>
            <p:nvPr/>
          </p:nvGrpSpPr>
          <p:grpSpPr>
            <a:xfrm rot="12239248">
              <a:off x="7460761" y="3328853"/>
              <a:ext cx="72000" cy="323834"/>
              <a:chOff x="4111718" y="3858249"/>
              <a:chExt cx="72000" cy="323834"/>
            </a:xfrm>
          </p:grpSpPr>
          <p:sp>
            <p:nvSpPr>
              <p:cNvPr id="197" name="Oval 260">
                <a:extLst>
                  <a:ext uri="{FF2B5EF4-FFF2-40B4-BE49-F238E27FC236}">
                    <a16:creationId xmlns:a16="http://schemas.microsoft.com/office/drawing/2014/main" id="{83BE8A96-69CD-D837-92E0-A409477C0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98" name="Line 261">
                <a:extLst>
                  <a:ext uri="{FF2B5EF4-FFF2-40B4-BE49-F238E27FC236}">
                    <a16:creationId xmlns:a16="http://schemas.microsoft.com/office/drawing/2014/main" id="{B895601E-CF71-84FD-49DB-96C5D01AF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9" name="Line 262">
                <a:extLst>
                  <a:ext uri="{FF2B5EF4-FFF2-40B4-BE49-F238E27FC236}">
                    <a16:creationId xmlns:a16="http://schemas.microsoft.com/office/drawing/2014/main" id="{E817EB35-8414-B0E9-C725-AFD9479932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D03675D2-00AB-E28E-5F0D-C847B7DB3136}"/>
                </a:ext>
              </a:extLst>
            </p:cNvPr>
            <p:cNvGrpSpPr/>
            <p:nvPr/>
          </p:nvGrpSpPr>
          <p:grpSpPr>
            <a:xfrm rot="8438324">
              <a:off x="7722032" y="3698249"/>
              <a:ext cx="72000" cy="323834"/>
              <a:chOff x="4111718" y="3858249"/>
              <a:chExt cx="72000" cy="323834"/>
            </a:xfrm>
          </p:grpSpPr>
          <p:sp>
            <p:nvSpPr>
              <p:cNvPr id="201" name="Oval 260">
                <a:extLst>
                  <a:ext uri="{FF2B5EF4-FFF2-40B4-BE49-F238E27FC236}">
                    <a16:creationId xmlns:a16="http://schemas.microsoft.com/office/drawing/2014/main" id="{54E51158-2852-B8D9-3D21-D45726772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02" name="Line 261">
                <a:extLst>
                  <a:ext uri="{FF2B5EF4-FFF2-40B4-BE49-F238E27FC236}">
                    <a16:creationId xmlns:a16="http://schemas.microsoft.com/office/drawing/2014/main" id="{77DBD400-200C-1F4E-8122-3773F7DF0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03" name="Line 262">
                <a:extLst>
                  <a:ext uri="{FF2B5EF4-FFF2-40B4-BE49-F238E27FC236}">
                    <a16:creationId xmlns:a16="http://schemas.microsoft.com/office/drawing/2014/main" id="{6BDB8746-B64D-5DFE-C4D2-24ACB252E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3D9A5B9A-CDE6-9621-13E3-7891B99A6684}"/>
                </a:ext>
              </a:extLst>
            </p:cNvPr>
            <p:cNvGrpSpPr/>
            <p:nvPr/>
          </p:nvGrpSpPr>
          <p:grpSpPr>
            <a:xfrm rot="8792693">
              <a:off x="7663540" y="2984793"/>
              <a:ext cx="72000" cy="323834"/>
              <a:chOff x="4111718" y="3858249"/>
              <a:chExt cx="72000" cy="323834"/>
            </a:xfrm>
          </p:grpSpPr>
          <p:sp>
            <p:nvSpPr>
              <p:cNvPr id="205" name="Oval 260">
                <a:extLst>
                  <a:ext uri="{FF2B5EF4-FFF2-40B4-BE49-F238E27FC236}">
                    <a16:creationId xmlns:a16="http://schemas.microsoft.com/office/drawing/2014/main" id="{D5AD5E75-04BB-2CF1-2582-15706BC1D3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06" name="Line 261">
                <a:extLst>
                  <a:ext uri="{FF2B5EF4-FFF2-40B4-BE49-F238E27FC236}">
                    <a16:creationId xmlns:a16="http://schemas.microsoft.com/office/drawing/2014/main" id="{DA768159-D84D-8F13-5C85-C6145CC7C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07" name="Line 262">
                <a:extLst>
                  <a:ext uri="{FF2B5EF4-FFF2-40B4-BE49-F238E27FC236}">
                    <a16:creationId xmlns:a16="http://schemas.microsoft.com/office/drawing/2014/main" id="{DD0A81FE-9428-8259-11D0-F35D89E1B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44616D88-0249-0C23-41A0-804D4DBA4D67}"/>
                </a:ext>
              </a:extLst>
            </p:cNvPr>
            <p:cNvGrpSpPr/>
            <p:nvPr/>
          </p:nvGrpSpPr>
          <p:grpSpPr>
            <a:xfrm rot="11821598">
              <a:off x="7997727" y="3398236"/>
              <a:ext cx="72000" cy="323834"/>
              <a:chOff x="4111718" y="3858249"/>
              <a:chExt cx="72000" cy="323834"/>
            </a:xfrm>
          </p:grpSpPr>
          <p:sp>
            <p:nvSpPr>
              <p:cNvPr id="209" name="Oval 260">
                <a:extLst>
                  <a:ext uri="{FF2B5EF4-FFF2-40B4-BE49-F238E27FC236}">
                    <a16:creationId xmlns:a16="http://schemas.microsoft.com/office/drawing/2014/main" id="{E08C8425-5976-27D7-0B39-2AEFAFE77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0" name="Line 261">
                <a:extLst>
                  <a:ext uri="{FF2B5EF4-FFF2-40B4-BE49-F238E27FC236}">
                    <a16:creationId xmlns:a16="http://schemas.microsoft.com/office/drawing/2014/main" id="{9065A625-B26D-8218-E8FF-CEB1FC0DB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11" name="Line 262">
                <a:extLst>
                  <a:ext uri="{FF2B5EF4-FFF2-40B4-BE49-F238E27FC236}">
                    <a16:creationId xmlns:a16="http://schemas.microsoft.com/office/drawing/2014/main" id="{0B440649-8065-F22C-3CD6-32C28BE36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36677ED8-8AE1-24D8-F2FF-274DDEB43F1A}"/>
                </a:ext>
              </a:extLst>
            </p:cNvPr>
            <p:cNvGrpSpPr/>
            <p:nvPr/>
          </p:nvGrpSpPr>
          <p:grpSpPr>
            <a:xfrm rot="12093641">
              <a:off x="6424860" y="3196518"/>
              <a:ext cx="72000" cy="323834"/>
              <a:chOff x="4111718" y="3858249"/>
              <a:chExt cx="72000" cy="323834"/>
            </a:xfrm>
          </p:grpSpPr>
          <p:sp>
            <p:nvSpPr>
              <p:cNvPr id="213" name="Oval 260">
                <a:extLst>
                  <a:ext uri="{FF2B5EF4-FFF2-40B4-BE49-F238E27FC236}">
                    <a16:creationId xmlns:a16="http://schemas.microsoft.com/office/drawing/2014/main" id="{2E8E005D-FF2D-08DF-B587-93584201F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382350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4" name="Line 261">
                <a:extLst>
                  <a:ext uri="{FF2B5EF4-FFF2-40B4-BE49-F238E27FC236}">
                    <a16:creationId xmlns:a16="http://schemas.microsoft.com/office/drawing/2014/main" id="{E7812A53-9321-9E50-1006-B084147B2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15" name="Line 262">
                <a:extLst>
                  <a:ext uri="{FF2B5EF4-FFF2-40B4-BE49-F238E27FC236}">
                    <a16:creationId xmlns:a16="http://schemas.microsoft.com/office/drawing/2014/main" id="{9B4274F3-3AC2-35A6-CBE5-AD56CA58F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CACB0F1B-381D-8367-F689-AD375E3008A0}"/>
                </a:ext>
              </a:extLst>
            </p:cNvPr>
            <p:cNvGrpSpPr/>
            <p:nvPr/>
          </p:nvGrpSpPr>
          <p:grpSpPr>
            <a:xfrm rot="19738893">
              <a:off x="6841387" y="3396149"/>
              <a:ext cx="72000" cy="323834"/>
              <a:chOff x="4111718" y="3858249"/>
              <a:chExt cx="72000" cy="323834"/>
            </a:xfrm>
          </p:grpSpPr>
          <p:sp>
            <p:nvSpPr>
              <p:cNvPr id="217" name="Oval 260">
                <a:extLst>
                  <a:ext uri="{FF2B5EF4-FFF2-40B4-BE49-F238E27FC236}">
                    <a16:creationId xmlns:a16="http://schemas.microsoft.com/office/drawing/2014/main" id="{69FBACF0-0601-919F-3DB4-77F585211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8" name="Line 261">
                <a:extLst>
                  <a:ext uri="{FF2B5EF4-FFF2-40B4-BE49-F238E27FC236}">
                    <a16:creationId xmlns:a16="http://schemas.microsoft.com/office/drawing/2014/main" id="{7FFB40C3-7B6E-E8E8-6171-16917491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19" name="Line 262">
                <a:extLst>
                  <a:ext uri="{FF2B5EF4-FFF2-40B4-BE49-F238E27FC236}">
                    <a16:creationId xmlns:a16="http://schemas.microsoft.com/office/drawing/2014/main" id="{48129A83-430B-51BF-06DE-F8BA964A8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F2030DB3-2938-DD27-EA48-91D862C9B9DA}"/>
                </a:ext>
              </a:extLst>
            </p:cNvPr>
            <p:cNvGrpSpPr/>
            <p:nvPr/>
          </p:nvGrpSpPr>
          <p:grpSpPr>
            <a:xfrm rot="2132599">
              <a:off x="6898793" y="3755885"/>
              <a:ext cx="72000" cy="323834"/>
              <a:chOff x="4111718" y="3858249"/>
              <a:chExt cx="72000" cy="323834"/>
            </a:xfrm>
          </p:grpSpPr>
          <p:sp>
            <p:nvSpPr>
              <p:cNvPr id="221" name="Oval 260">
                <a:extLst>
                  <a:ext uri="{FF2B5EF4-FFF2-40B4-BE49-F238E27FC236}">
                    <a16:creationId xmlns:a16="http://schemas.microsoft.com/office/drawing/2014/main" id="{C3D5A59B-ABEA-493E-1D80-B2142F7E8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22" name="Line 261">
                <a:extLst>
                  <a:ext uri="{FF2B5EF4-FFF2-40B4-BE49-F238E27FC236}">
                    <a16:creationId xmlns:a16="http://schemas.microsoft.com/office/drawing/2014/main" id="{24C48194-BA0C-8641-9A48-044B7973B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23" name="Line 262">
                <a:extLst>
                  <a:ext uri="{FF2B5EF4-FFF2-40B4-BE49-F238E27FC236}">
                    <a16:creationId xmlns:a16="http://schemas.microsoft.com/office/drawing/2014/main" id="{6F0C2758-F6F9-0E36-5A1B-36D57991E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087E497B-6948-6FD3-E042-3E15F9808E49}"/>
                </a:ext>
              </a:extLst>
            </p:cNvPr>
            <p:cNvGrpSpPr/>
            <p:nvPr/>
          </p:nvGrpSpPr>
          <p:grpSpPr>
            <a:xfrm rot="20105395">
              <a:off x="7270670" y="3885086"/>
              <a:ext cx="72000" cy="323834"/>
              <a:chOff x="4111718" y="3858249"/>
              <a:chExt cx="72000" cy="323834"/>
            </a:xfrm>
          </p:grpSpPr>
          <p:sp>
            <p:nvSpPr>
              <p:cNvPr id="225" name="Oval 260">
                <a:extLst>
                  <a:ext uri="{FF2B5EF4-FFF2-40B4-BE49-F238E27FC236}">
                    <a16:creationId xmlns:a16="http://schemas.microsoft.com/office/drawing/2014/main" id="{7EF397C7-C3F6-FD4E-486A-548763033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26" name="Line 261">
                <a:extLst>
                  <a:ext uri="{FF2B5EF4-FFF2-40B4-BE49-F238E27FC236}">
                    <a16:creationId xmlns:a16="http://schemas.microsoft.com/office/drawing/2014/main" id="{8D9233E1-897E-372A-A17E-08A712C916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27" name="Line 262">
                <a:extLst>
                  <a:ext uri="{FF2B5EF4-FFF2-40B4-BE49-F238E27FC236}">
                    <a16:creationId xmlns:a16="http://schemas.microsoft.com/office/drawing/2014/main" id="{C6FC5BDD-74EA-EB49-08B0-CE4845DE0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168A58A-BDA2-5215-7206-125FBDC2B36C}"/>
                </a:ext>
              </a:extLst>
            </p:cNvPr>
            <p:cNvGrpSpPr/>
            <p:nvPr/>
          </p:nvGrpSpPr>
          <p:grpSpPr>
            <a:xfrm rot="7296763">
              <a:off x="6798943" y="2974219"/>
              <a:ext cx="72000" cy="323834"/>
              <a:chOff x="4111718" y="3858249"/>
              <a:chExt cx="72000" cy="323834"/>
            </a:xfrm>
          </p:grpSpPr>
          <p:sp>
            <p:nvSpPr>
              <p:cNvPr id="229" name="Oval 260">
                <a:extLst>
                  <a:ext uri="{FF2B5EF4-FFF2-40B4-BE49-F238E27FC236}">
                    <a16:creationId xmlns:a16="http://schemas.microsoft.com/office/drawing/2014/main" id="{BA3E038E-76C3-8151-4558-790740D3C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30" name="Line 261">
                <a:extLst>
                  <a:ext uri="{FF2B5EF4-FFF2-40B4-BE49-F238E27FC236}">
                    <a16:creationId xmlns:a16="http://schemas.microsoft.com/office/drawing/2014/main" id="{A8F33769-023E-27A9-080A-D813BFF4A8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31" name="Line 262">
                <a:extLst>
                  <a:ext uri="{FF2B5EF4-FFF2-40B4-BE49-F238E27FC236}">
                    <a16:creationId xmlns:a16="http://schemas.microsoft.com/office/drawing/2014/main" id="{67FCBE52-55AA-B68E-36CF-DE6AC8210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7954EE29-FB41-5928-1E76-7439080D5250}"/>
                </a:ext>
              </a:extLst>
            </p:cNvPr>
            <p:cNvGrpSpPr/>
            <p:nvPr/>
          </p:nvGrpSpPr>
          <p:grpSpPr>
            <a:xfrm rot="9129009">
              <a:off x="7174867" y="3544417"/>
              <a:ext cx="72000" cy="323834"/>
              <a:chOff x="4111718" y="3858249"/>
              <a:chExt cx="72000" cy="323834"/>
            </a:xfrm>
          </p:grpSpPr>
          <p:sp>
            <p:nvSpPr>
              <p:cNvPr id="233" name="Oval 260">
                <a:extLst>
                  <a:ext uri="{FF2B5EF4-FFF2-40B4-BE49-F238E27FC236}">
                    <a16:creationId xmlns:a16="http://schemas.microsoft.com/office/drawing/2014/main" id="{49259641-AC30-0CEB-F744-35A1BA7CE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34" name="Line 261">
                <a:extLst>
                  <a:ext uri="{FF2B5EF4-FFF2-40B4-BE49-F238E27FC236}">
                    <a16:creationId xmlns:a16="http://schemas.microsoft.com/office/drawing/2014/main" id="{B1227D2C-7EDC-008B-4CCD-C3D46F6EA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35" name="Line 262">
                <a:extLst>
                  <a:ext uri="{FF2B5EF4-FFF2-40B4-BE49-F238E27FC236}">
                    <a16:creationId xmlns:a16="http://schemas.microsoft.com/office/drawing/2014/main" id="{E215A713-4909-C89E-EF73-2D996499D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BF4D60E-36A9-41F7-2316-39D42D283262}"/>
                </a:ext>
              </a:extLst>
            </p:cNvPr>
            <p:cNvGrpSpPr/>
            <p:nvPr/>
          </p:nvGrpSpPr>
          <p:grpSpPr>
            <a:xfrm rot="276846">
              <a:off x="7508640" y="3777965"/>
              <a:ext cx="72000" cy="323834"/>
              <a:chOff x="4111718" y="3858249"/>
              <a:chExt cx="72000" cy="323834"/>
            </a:xfrm>
          </p:grpSpPr>
          <p:sp>
            <p:nvSpPr>
              <p:cNvPr id="237" name="Oval 260">
                <a:extLst>
                  <a:ext uri="{FF2B5EF4-FFF2-40B4-BE49-F238E27FC236}">
                    <a16:creationId xmlns:a16="http://schemas.microsoft.com/office/drawing/2014/main" id="{37966CD2-3895-C757-DB77-D1BF0F159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38" name="Line 261">
                <a:extLst>
                  <a:ext uri="{FF2B5EF4-FFF2-40B4-BE49-F238E27FC236}">
                    <a16:creationId xmlns:a16="http://schemas.microsoft.com/office/drawing/2014/main" id="{895C5254-3BDF-8364-2D87-7347FE431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39" name="Line 262">
                <a:extLst>
                  <a:ext uri="{FF2B5EF4-FFF2-40B4-BE49-F238E27FC236}">
                    <a16:creationId xmlns:a16="http://schemas.microsoft.com/office/drawing/2014/main" id="{8DECE548-9B40-AD4C-0B00-280453380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1DCB9372-6D58-3321-20B3-A7A59C7A38D2}"/>
                </a:ext>
              </a:extLst>
            </p:cNvPr>
            <p:cNvGrpSpPr/>
            <p:nvPr/>
          </p:nvGrpSpPr>
          <p:grpSpPr>
            <a:xfrm rot="1743203">
              <a:off x="6565829" y="3501591"/>
              <a:ext cx="72000" cy="323834"/>
              <a:chOff x="4111718" y="3858249"/>
              <a:chExt cx="72000" cy="323834"/>
            </a:xfrm>
          </p:grpSpPr>
          <p:sp>
            <p:nvSpPr>
              <p:cNvPr id="241" name="Oval 260">
                <a:extLst>
                  <a:ext uri="{FF2B5EF4-FFF2-40B4-BE49-F238E27FC236}">
                    <a16:creationId xmlns:a16="http://schemas.microsoft.com/office/drawing/2014/main" id="{B6860149-1830-FF3B-A835-667C16C9C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7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42" name="Line 261">
                <a:extLst>
                  <a:ext uri="{FF2B5EF4-FFF2-40B4-BE49-F238E27FC236}">
                    <a16:creationId xmlns:a16="http://schemas.microsoft.com/office/drawing/2014/main" id="{03D98C5B-C365-52FD-BE0B-416D148F2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43" name="Line 262">
                <a:extLst>
                  <a:ext uri="{FF2B5EF4-FFF2-40B4-BE49-F238E27FC236}">
                    <a16:creationId xmlns:a16="http://schemas.microsoft.com/office/drawing/2014/main" id="{C774F66A-8FE3-B526-106A-D8288A9AA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8573BC60-BC9E-8056-0832-09ABAE81C899}"/>
                </a:ext>
              </a:extLst>
            </p:cNvPr>
            <p:cNvGrpSpPr/>
            <p:nvPr/>
          </p:nvGrpSpPr>
          <p:grpSpPr>
            <a:xfrm rot="11014093">
              <a:off x="8038331" y="3011247"/>
              <a:ext cx="72000" cy="323834"/>
              <a:chOff x="4111718" y="3858249"/>
              <a:chExt cx="72000" cy="323834"/>
            </a:xfrm>
          </p:grpSpPr>
          <p:sp>
            <p:nvSpPr>
              <p:cNvPr id="245" name="Oval 260">
                <a:extLst>
                  <a:ext uri="{FF2B5EF4-FFF2-40B4-BE49-F238E27FC236}">
                    <a16:creationId xmlns:a16="http://schemas.microsoft.com/office/drawing/2014/main" id="{1E64830B-2848-1FC8-A97D-E5B0EA152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46" name="Line 261">
                <a:extLst>
                  <a:ext uri="{FF2B5EF4-FFF2-40B4-BE49-F238E27FC236}">
                    <a16:creationId xmlns:a16="http://schemas.microsoft.com/office/drawing/2014/main" id="{D87B446D-6474-FFD8-7F7F-69AD26179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47" name="Line 262">
                <a:extLst>
                  <a:ext uri="{FF2B5EF4-FFF2-40B4-BE49-F238E27FC236}">
                    <a16:creationId xmlns:a16="http://schemas.microsoft.com/office/drawing/2014/main" id="{30A579E5-0A81-FABE-927D-1E06835D0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DC84D55D-6FEF-4BFC-7B02-B103AC02FAEB}"/>
                </a:ext>
              </a:extLst>
            </p:cNvPr>
            <p:cNvGrpSpPr/>
            <p:nvPr/>
          </p:nvGrpSpPr>
          <p:grpSpPr>
            <a:xfrm rot="13779826">
              <a:off x="8047444" y="3665949"/>
              <a:ext cx="72000" cy="323834"/>
              <a:chOff x="4111718" y="3858249"/>
              <a:chExt cx="72000" cy="323834"/>
            </a:xfrm>
          </p:grpSpPr>
          <p:sp>
            <p:nvSpPr>
              <p:cNvPr id="249" name="Oval 260">
                <a:extLst>
                  <a:ext uri="{FF2B5EF4-FFF2-40B4-BE49-F238E27FC236}">
                    <a16:creationId xmlns:a16="http://schemas.microsoft.com/office/drawing/2014/main" id="{D0FFD2E3-530B-0E6F-D2A0-6EC231437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6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0" name="Line 261">
                <a:extLst>
                  <a:ext uri="{FF2B5EF4-FFF2-40B4-BE49-F238E27FC236}">
                    <a16:creationId xmlns:a16="http://schemas.microsoft.com/office/drawing/2014/main" id="{82604841-6AC6-2598-29F6-972FE54D2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51" name="Line 262">
                <a:extLst>
                  <a:ext uri="{FF2B5EF4-FFF2-40B4-BE49-F238E27FC236}">
                    <a16:creationId xmlns:a16="http://schemas.microsoft.com/office/drawing/2014/main" id="{BB508EF4-DBB0-E440-D4E5-3FBBCABBB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</p:grpSp>
      <p:sp>
        <p:nvSpPr>
          <p:cNvPr id="97" name="Line 229">
            <a:extLst>
              <a:ext uri="{FF2B5EF4-FFF2-40B4-BE49-F238E27FC236}">
                <a16:creationId xmlns:a16="http://schemas.microsoft.com/office/drawing/2014/main" id="{A8DA1996-075B-E3CD-9001-8DBA729E93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21083" y="2417505"/>
            <a:ext cx="25385" cy="1989584"/>
          </a:xfrm>
          <a:prstGeom prst="line">
            <a:avLst/>
          </a:prstGeom>
          <a:noFill/>
          <a:ln w="1016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98" name="Text Box 231">
            <a:extLst>
              <a:ext uri="{FF2B5EF4-FFF2-40B4-BE49-F238E27FC236}">
                <a16:creationId xmlns:a16="http://schemas.microsoft.com/office/drawing/2014/main" id="{46442D77-F1BB-254E-F56B-5E66BA758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422" y="1882492"/>
            <a:ext cx="6832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3200" b="1" dirty="0">
                <a:solidFill>
                  <a:srgbClr val="0070C0"/>
                </a:solidFill>
              </a:rPr>
              <a:t>M</a:t>
            </a:r>
            <a:r>
              <a:rPr lang="de-DE" sz="3200" b="1" baseline="-25000" dirty="0">
                <a:solidFill>
                  <a:srgbClr val="0070C0"/>
                </a:solidFill>
              </a:rPr>
              <a:t>0</a:t>
            </a:r>
            <a:endParaRPr lang="de-DE" baseline="-25000" dirty="0">
              <a:solidFill>
                <a:srgbClr val="0070C0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9BD5E0E-1C2E-1224-976B-FBB124EAFE64}"/>
              </a:ext>
            </a:extLst>
          </p:cNvPr>
          <p:cNvSpPr/>
          <p:nvPr/>
        </p:nvSpPr>
        <p:spPr>
          <a:xfrm rot="16200000">
            <a:off x="7249631" y="2136910"/>
            <a:ext cx="596328" cy="33493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D2567-37B7-08FD-DA58-9BE33430576A}"/>
              </a:ext>
            </a:extLst>
          </p:cNvPr>
          <p:cNvSpPr txBox="1"/>
          <p:nvPr/>
        </p:nvSpPr>
        <p:spPr>
          <a:xfrm>
            <a:off x="6910892" y="1691462"/>
            <a:ext cx="582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</a:t>
            </a:r>
            <a:r>
              <a:rPr lang="en-US" sz="2800" b="1" baseline="-25000" dirty="0"/>
              <a:t>0</a:t>
            </a:r>
            <a:endParaRPr lang="en-GB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411120-A1A4-78CA-12E4-3459AEF49397}"/>
                  </a:ext>
                </a:extLst>
              </p:cNvPr>
              <p:cNvSpPr txBox="1"/>
              <p:nvPr/>
            </p:nvSpPr>
            <p:spPr>
              <a:xfrm>
                <a:off x="1403141" y="4189667"/>
                <a:ext cx="2425141" cy="753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den>
                      </m:f>
                      <m:r>
                        <a:rPr lang="fr-CH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fr-CH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CH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CH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fr-CH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CH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411120-A1A4-78CA-12E4-3459AEF49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141" y="4189667"/>
                <a:ext cx="2425141" cy="753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2AD7387-5A86-258D-387C-A99D3E20E962}"/>
              </a:ext>
            </a:extLst>
          </p:cNvPr>
          <p:cNvSpPr txBox="1"/>
          <p:nvPr/>
        </p:nvSpPr>
        <p:spPr>
          <a:xfrm>
            <a:off x="3865119" y="4288908"/>
            <a:ext cx="2523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γ</a:t>
            </a:r>
            <a:r>
              <a:rPr lang="fr-CH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el-G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gyromagnetic ratio</a:t>
            </a:r>
            <a:endParaRPr lang="fr-CH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fr-CH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fr-CH" b="0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</a:t>
            </a:r>
            <a:r>
              <a:rPr lang="fr-CH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fr-CH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field</a:t>
            </a:r>
            <a:r>
              <a:rPr lang="fr-CH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CH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strength</a:t>
            </a:r>
            <a:endParaRPr lang="fr-CH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7238CCD2-F7B7-A3A1-C4F0-BF2A3699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Origin of the MRI signal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AB246-D517-D3AC-9047-EA2C947C7D15}"/>
              </a:ext>
            </a:extLst>
          </p:cNvPr>
          <p:cNvSpPr txBox="1"/>
          <p:nvPr/>
        </p:nvSpPr>
        <p:spPr>
          <a:xfrm>
            <a:off x="4040421" y="1284387"/>
            <a:ext cx="356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Magnetic field B</a:t>
            </a:r>
            <a:r>
              <a:rPr lang="en-US" sz="2800" b="1" baseline="-25000" dirty="0"/>
              <a:t>0</a:t>
            </a:r>
            <a:r>
              <a:rPr lang="en-US" sz="2800" b="1" dirty="0"/>
              <a:t> ≠ 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722B-6ADC-9856-4A66-88ABFFE3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3</a:t>
            </a:fld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0C9BA4-38C4-CC1F-3C85-9B27B220E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21" name="Picture 4" descr="Géosciences et environnement UNIL">
            <a:extLst>
              <a:ext uri="{FF2B5EF4-FFF2-40B4-BE49-F238E27FC236}">
                <a16:creationId xmlns:a16="http://schemas.microsoft.com/office/drawing/2014/main" id="{1DF5185D-E2EC-4462-13EA-36A6CC6FA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559A650-1785-066E-C76B-CA38CA212941}"/>
              </a:ext>
            </a:extLst>
          </p:cNvPr>
          <p:cNvSpPr/>
          <p:nvPr/>
        </p:nvSpPr>
        <p:spPr>
          <a:xfrm>
            <a:off x="6777398" y="2245365"/>
            <a:ext cx="107212" cy="2465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5C7A98-7D3E-BD79-D2F4-B521E7D8EE7E}"/>
              </a:ext>
            </a:extLst>
          </p:cNvPr>
          <p:cNvSpPr/>
          <p:nvPr/>
        </p:nvSpPr>
        <p:spPr>
          <a:xfrm>
            <a:off x="9735103" y="2275183"/>
            <a:ext cx="107212" cy="2465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D32C4E4-F004-EC6E-2EB5-946DE198A52E}"/>
              </a:ext>
            </a:extLst>
          </p:cNvPr>
          <p:cNvGrpSpPr/>
          <p:nvPr/>
        </p:nvGrpSpPr>
        <p:grpSpPr>
          <a:xfrm>
            <a:off x="7397518" y="4480792"/>
            <a:ext cx="2255956" cy="1252489"/>
            <a:chOff x="3235288" y="3924110"/>
            <a:chExt cx="1260668" cy="1252489"/>
          </a:xfrm>
        </p:grpSpPr>
        <p:sp>
          <p:nvSpPr>
            <p:cNvPr id="27" name="ZoneTexte 28">
              <a:extLst>
                <a:ext uri="{FF2B5EF4-FFF2-40B4-BE49-F238E27FC236}">
                  <a16:creationId xmlns:a16="http://schemas.microsoft.com/office/drawing/2014/main" id="{6F937EBF-FFBC-D365-49B3-E33DE1781043}"/>
                </a:ext>
              </a:extLst>
            </p:cNvPr>
            <p:cNvSpPr txBox="1"/>
            <p:nvPr/>
          </p:nvSpPr>
          <p:spPr>
            <a:xfrm>
              <a:off x="3235288" y="461181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receiver</a:t>
              </a:r>
              <a:r>
                <a:rPr lang="fr-CH" dirty="0"/>
                <a:t> </a:t>
              </a:r>
              <a:r>
                <a:rPr lang="fr-CH" dirty="0" err="1"/>
                <a:t>coil</a:t>
              </a:r>
              <a:endParaRPr lang="fr-CH" dirty="0"/>
            </a:p>
          </p:txBody>
        </p:sp>
        <p:cxnSp>
          <p:nvCxnSpPr>
            <p:cNvPr id="28" name="Connecteur droit avec flèche 29">
              <a:extLst>
                <a:ext uri="{FF2B5EF4-FFF2-40B4-BE49-F238E27FC236}">
                  <a16:creationId xmlns:a16="http://schemas.microsoft.com/office/drawing/2014/main" id="{B0C7EE09-769C-8608-D4D7-79470271DCDA}"/>
                </a:ext>
              </a:extLst>
            </p:cNvPr>
            <p:cNvCxnSpPr>
              <a:cxnSpLocks/>
            </p:cNvCxnSpPr>
            <p:nvPr/>
          </p:nvCxnSpPr>
          <p:spPr>
            <a:xfrm>
              <a:off x="4122747" y="4957906"/>
              <a:ext cx="373209" cy="21869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35">
              <a:extLst>
                <a:ext uri="{FF2B5EF4-FFF2-40B4-BE49-F238E27FC236}">
                  <a16:creationId xmlns:a16="http://schemas.microsoft.com/office/drawing/2014/main" id="{603A59DD-64A9-ABB1-FB50-990AD005E1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3058" y="3924110"/>
              <a:ext cx="452898" cy="5722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6">
            <a:extLst>
              <a:ext uri="{FF2B5EF4-FFF2-40B4-BE49-F238E27FC236}">
                <a16:creationId xmlns:a16="http://schemas.microsoft.com/office/drawing/2014/main" id="{C644599F-1497-E3E8-F671-5205D22EA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25237" y="5005825"/>
            <a:ext cx="1976827" cy="1797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642475A-FD78-FA06-E79F-4150991543DE}"/>
              </a:ext>
            </a:extLst>
          </p:cNvPr>
          <p:cNvGrpSpPr/>
          <p:nvPr/>
        </p:nvGrpSpPr>
        <p:grpSpPr>
          <a:xfrm>
            <a:off x="1829730" y="2838101"/>
            <a:ext cx="5497470" cy="1135696"/>
            <a:chOff x="1172984" y="2330820"/>
            <a:chExt cx="5497470" cy="11356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DFC729-9A9C-51C3-CDEA-04D3E15C1110}"/>
                </a:ext>
              </a:extLst>
            </p:cNvPr>
            <p:cNvGrpSpPr/>
            <p:nvPr/>
          </p:nvGrpSpPr>
          <p:grpSpPr>
            <a:xfrm rot="15095821">
              <a:off x="3839419" y="3231327"/>
              <a:ext cx="72000" cy="323834"/>
              <a:chOff x="4111718" y="3858249"/>
              <a:chExt cx="72000" cy="323834"/>
            </a:xfrm>
          </p:grpSpPr>
          <p:sp>
            <p:nvSpPr>
              <p:cNvPr id="17" name="Oval 260">
                <a:extLst>
                  <a:ext uri="{FF2B5EF4-FFF2-40B4-BE49-F238E27FC236}">
                    <a16:creationId xmlns:a16="http://schemas.microsoft.com/office/drawing/2014/main" id="{7088CA1E-45F5-518D-30E2-AB1EA91B7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046">
                <a:off x="4111718" y="3984707"/>
                <a:ext cx="72000" cy="72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8" name="Line 261">
                <a:extLst>
                  <a:ext uri="{FF2B5EF4-FFF2-40B4-BE49-F238E27FC236}">
                    <a16:creationId xmlns:a16="http://schemas.microsoft.com/office/drawing/2014/main" id="{C8C97D10-38B6-9F21-1405-D705540AA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9185" y="4075403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" name="Line 262">
                <a:extLst>
                  <a:ext uri="{FF2B5EF4-FFF2-40B4-BE49-F238E27FC236}">
                    <a16:creationId xmlns:a16="http://schemas.microsoft.com/office/drawing/2014/main" id="{27B104B7-77E2-C1D2-EB46-9EF0173232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760046" flipV="1">
                <a:off x="4146550" y="3858249"/>
                <a:ext cx="0" cy="10668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231">
                  <a:extLst>
                    <a:ext uri="{FF2B5EF4-FFF2-40B4-BE49-F238E27FC236}">
                      <a16:creationId xmlns:a16="http://schemas.microsoft.com/office/drawing/2014/main" id="{5225E770-E5E7-5EEE-FBB6-08C795469B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2984" y="2330820"/>
                  <a:ext cx="5497470" cy="113569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fr-CH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de-DE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de-DE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CH" sz="2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</m:nary>
                        <m:r>
                          <a:rPr lang="fr-CH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fr-CH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de-DE" sz="28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 Box 231">
                  <a:extLst>
                    <a:ext uri="{FF2B5EF4-FFF2-40B4-BE49-F238E27FC236}">
                      <a16:creationId xmlns:a16="http://schemas.microsoft.com/office/drawing/2014/main" id="{5225E770-E5E7-5EEE-FBB6-08C795469B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72984" y="2330820"/>
                  <a:ext cx="5497470" cy="113569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20CBB07-B4CD-C3E3-82B3-95431BE7138D}"/>
              </a:ext>
            </a:extLst>
          </p:cNvPr>
          <p:cNvSpPr txBox="1"/>
          <p:nvPr/>
        </p:nvSpPr>
        <p:spPr>
          <a:xfrm>
            <a:off x="142766" y="3122150"/>
            <a:ext cx="2975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i="1" dirty="0">
                <a:solidFill>
                  <a:srgbClr val="0070C0"/>
                </a:solidFill>
              </a:rPr>
              <a:t>Net</a:t>
            </a:r>
            <a:r>
              <a:rPr lang="de-DE" sz="2400" b="1" dirty="0">
                <a:solidFill>
                  <a:srgbClr val="0070C0"/>
                </a:solidFill>
              </a:rPr>
              <a:t> </a:t>
            </a:r>
            <a:r>
              <a:rPr lang="de-DE" sz="2400" b="1" dirty="0" err="1">
                <a:solidFill>
                  <a:srgbClr val="0070C0"/>
                </a:solidFill>
              </a:rPr>
              <a:t>magnetization</a:t>
            </a:r>
            <a:r>
              <a:rPr lang="de-DE" sz="2400" b="1" dirty="0">
                <a:solidFill>
                  <a:srgbClr val="0070C0"/>
                </a:solidFill>
              </a:rPr>
              <a:t>:</a:t>
            </a:r>
            <a:endParaRPr lang="en-GB" sz="24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AF77BE3-7F4C-B96A-A496-6EAE67029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8" y="5083835"/>
            <a:ext cx="3004418" cy="138665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3CCA2C0-FDE5-49E0-3674-39F62404951B}"/>
              </a:ext>
            </a:extLst>
          </p:cNvPr>
          <p:cNvSpPr txBox="1"/>
          <p:nvPr/>
        </p:nvSpPr>
        <p:spPr>
          <a:xfrm>
            <a:off x="609598" y="6550315"/>
            <a:ext cx="6097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https://www.cis.rit.edu/htbooks/nmr/chap-3/chap-3.htm</a:t>
            </a:r>
          </a:p>
        </p:txBody>
      </p:sp>
    </p:spTree>
    <p:extLst>
      <p:ext uri="{BB962C8B-B14F-4D97-AF65-F5344CB8AC3E}">
        <p14:creationId xmlns:p14="http://schemas.microsoft.com/office/powerpoint/2010/main" val="2156809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1"/>
          <p:cNvSpPr>
            <a:spLocks noChangeShapeType="1"/>
          </p:cNvSpPr>
          <p:nvPr/>
        </p:nvSpPr>
        <p:spPr bwMode="auto">
          <a:xfrm flipV="1">
            <a:off x="2257600" y="2508745"/>
            <a:ext cx="4481438" cy="7374"/>
          </a:xfrm>
          <a:prstGeom prst="line">
            <a:avLst/>
          </a:prstGeom>
          <a:noFill/>
          <a:ln w="28575">
            <a:solidFill>
              <a:srgbClr val="007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" name="Freeform 33"/>
          <p:cNvSpPr>
            <a:spLocks noChangeAspect="1"/>
          </p:cNvSpPr>
          <p:nvPr/>
        </p:nvSpPr>
        <p:spPr bwMode="auto">
          <a:xfrm>
            <a:off x="2691734" y="2438695"/>
            <a:ext cx="293109" cy="118903"/>
          </a:xfrm>
          <a:custGeom>
            <a:avLst/>
            <a:gdLst>
              <a:gd name="T0" fmla="*/ 504825 w 960"/>
              <a:gd name="T1" fmla="*/ 107783 h 912"/>
              <a:gd name="T2" fmla="*/ 479584 w 960"/>
              <a:gd name="T3" fmla="*/ 118561 h 912"/>
              <a:gd name="T4" fmla="*/ 454343 w 960"/>
              <a:gd name="T5" fmla="*/ 86226 h 912"/>
              <a:gd name="T6" fmla="*/ 429101 w 960"/>
              <a:gd name="T7" fmla="*/ 140117 h 912"/>
              <a:gd name="T8" fmla="*/ 403860 w 960"/>
              <a:gd name="T9" fmla="*/ 64670 h 912"/>
              <a:gd name="T10" fmla="*/ 378619 w 960"/>
              <a:gd name="T11" fmla="*/ 161674 h 912"/>
              <a:gd name="T12" fmla="*/ 353378 w 960"/>
              <a:gd name="T13" fmla="*/ 43113 h 912"/>
              <a:gd name="T14" fmla="*/ 328136 w 960"/>
              <a:gd name="T15" fmla="*/ 183230 h 912"/>
              <a:gd name="T16" fmla="*/ 302895 w 960"/>
              <a:gd name="T17" fmla="*/ 21557 h 912"/>
              <a:gd name="T18" fmla="*/ 277654 w 960"/>
              <a:gd name="T19" fmla="*/ 204787 h 912"/>
              <a:gd name="T20" fmla="*/ 252412 w 960"/>
              <a:gd name="T21" fmla="*/ 0 h 912"/>
              <a:gd name="T22" fmla="*/ 227171 w 960"/>
              <a:gd name="T23" fmla="*/ 204787 h 912"/>
              <a:gd name="T24" fmla="*/ 201930 w 960"/>
              <a:gd name="T25" fmla="*/ 21557 h 912"/>
              <a:gd name="T26" fmla="*/ 176689 w 960"/>
              <a:gd name="T27" fmla="*/ 183230 h 912"/>
              <a:gd name="T28" fmla="*/ 151448 w 960"/>
              <a:gd name="T29" fmla="*/ 43113 h 912"/>
              <a:gd name="T30" fmla="*/ 126206 w 960"/>
              <a:gd name="T31" fmla="*/ 161674 h 912"/>
              <a:gd name="T32" fmla="*/ 100965 w 960"/>
              <a:gd name="T33" fmla="*/ 64670 h 912"/>
              <a:gd name="T34" fmla="*/ 75724 w 960"/>
              <a:gd name="T35" fmla="*/ 140117 h 912"/>
              <a:gd name="T36" fmla="*/ 50483 w 960"/>
              <a:gd name="T37" fmla="*/ 86226 h 912"/>
              <a:gd name="T38" fmla="*/ 25241 w 960"/>
              <a:gd name="T39" fmla="*/ 118561 h 912"/>
              <a:gd name="T40" fmla="*/ 0 w 960"/>
              <a:gd name="T41" fmla="*/ 107783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" name="Freeform 34"/>
          <p:cNvSpPr>
            <a:spLocks noChangeAspect="1"/>
          </p:cNvSpPr>
          <p:nvPr/>
        </p:nvSpPr>
        <p:spPr bwMode="auto">
          <a:xfrm>
            <a:off x="3047521" y="2409200"/>
            <a:ext cx="293109" cy="177893"/>
          </a:xfrm>
          <a:custGeom>
            <a:avLst/>
            <a:gdLst>
              <a:gd name="T0" fmla="*/ 504825 w 960"/>
              <a:gd name="T1" fmla="*/ 161256 h 912"/>
              <a:gd name="T2" fmla="*/ 479584 w 960"/>
              <a:gd name="T3" fmla="*/ 177382 h 912"/>
              <a:gd name="T4" fmla="*/ 454343 w 960"/>
              <a:gd name="T5" fmla="*/ 129005 h 912"/>
              <a:gd name="T6" fmla="*/ 429101 w 960"/>
              <a:gd name="T7" fmla="*/ 209633 h 912"/>
              <a:gd name="T8" fmla="*/ 403860 w 960"/>
              <a:gd name="T9" fmla="*/ 96754 h 912"/>
              <a:gd name="T10" fmla="*/ 378619 w 960"/>
              <a:gd name="T11" fmla="*/ 241884 h 912"/>
              <a:gd name="T12" fmla="*/ 353378 w 960"/>
              <a:gd name="T13" fmla="*/ 64503 h 912"/>
              <a:gd name="T14" fmla="*/ 328136 w 960"/>
              <a:gd name="T15" fmla="*/ 274136 h 912"/>
              <a:gd name="T16" fmla="*/ 302895 w 960"/>
              <a:gd name="T17" fmla="*/ 32251 h 912"/>
              <a:gd name="T18" fmla="*/ 277654 w 960"/>
              <a:gd name="T19" fmla="*/ 306387 h 912"/>
              <a:gd name="T20" fmla="*/ 252412 w 960"/>
              <a:gd name="T21" fmla="*/ 0 h 912"/>
              <a:gd name="T22" fmla="*/ 227171 w 960"/>
              <a:gd name="T23" fmla="*/ 306387 h 912"/>
              <a:gd name="T24" fmla="*/ 201930 w 960"/>
              <a:gd name="T25" fmla="*/ 32251 h 912"/>
              <a:gd name="T26" fmla="*/ 176689 w 960"/>
              <a:gd name="T27" fmla="*/ 274136 h 912"/>
              <a:gd name="T28" fmla="*/ 151448 w 960"/>
              <a:gd name="T29" fmla="*/ 64503 h 912"/>
              <a:gd name="T30" fmla="*/ 126206 w 960"/>
              <a:gd name="T31" fmla="*/ 241884 h 912"/>
              <a:gd name="T32" fmla="*/ 100965 w 960"/>
              <a:gd name="T33" fmla="*/ 96754 h 912"/>
              <a:gd name="T34" fmla="*/ 75724 w 960"/>
              <a:gd name="T35" fmla="*/ 209633 h 912"/>
              <a:gd name="T36" fmla="*/ 50483 w 960"/>
              <a:gd name="T37" fmla="*/ 129005 h 912"/>
              <a:gd name="T38" fmla="*/ 25241 w 960"/>
              <a:gd name="T39" fmla="*/ 177382 h 912"/>
              <a:gd name="T40" fmla="*/ 0 w 960"/>
              <a:gd name="T41" fmla="*/ 161256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2106978" y="1844825"/>
            <a:ext cx="103104" cy="6701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5"/>
          <p:cNvSpPr txBox="1"/>
          <p:nvPr/>
        </p:nvSpPr>
        <p:spPr>
          <a:xfrm>
            <a:off x="1919536" y="141277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RF</a:t>
            </a:r>
          </a:p>
        </p:txBody>
      </p:sp>
      <p:cxnSp>
        <p:nvCxnSpPr>
          <p:cNvPr id="23" name="Straight Arrow Connector 37"/>
          <p:cNvCxnSpPr/>
          <p:nvPr/>
        </p:nvCxnSpPr>
        <p:spPr>
          <a:xfrm>
            <a:off x="7392146" y="2911898"/>
            <a:ext cx="2304255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8"/>
          <p:cNvCxnSpPr/>
          <p:nvPr/>
        </p:nvCxnSpPr>
        <p:spPr>
          <a:xfrm rot="16200000">
            <a:off x="7334540" y="2933645"/>
            <a:ext cx="2189043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0"/>
          <p:cNvSpPr txBox="1"/>
          <p:nvPr/>
        </p:nvSpPr>
        <p:spPr>
          <a:xfrm>
            <a:off x="9696400" y="2649101"/>
            <a:ext cx="71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</a:t>
            </a:r>
            <a:endParaRPr lang="en-GB" baseline="-25000" dirty="0"/>
          </a:p>
        </p:txBody>
      </p:sp>
      <p:sp>
        <p:nvSpPr>
          <p:cNvPr id="26" name="TextBox 42"/>
          <p:cNvSpPr txBox="1"/>
          <p:nvPr/>
        </p:nvSpPr>
        <p:spPr>
          <a:xfrm>
            <a:off x="8040216" y="1434257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phase</a:t>
            </a:r>
            <a:endParaRPr lang="en-GB" baseline="-25000" dirty="0"/>
          </a:p>
        </p:txBody>
      </p:sp>
      <p:cxnSp>
        <p:nvCxnSpPr>
          <p:cNvPr id="27" name="Straight Connector 43"/>
          <p:cNvCxnSpPr/>
          <p:nvPr/>
        </p:nvCxnSpPr>
        <p:spPr>
          <a:xfrm>
            <a:off x="7392144" y="3759731"/>
            <a:ext cx="2160240" cy="0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45"/>
          <p:cNvCxnSpPr/>
          <p:nvPr/>
        </p:nvCxnSpPr>
        <p:spPr>
          <a:xfrm>
            <a:off x="7392144" y="3954537"/>
            <a:ext cx="2160240" cy="0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60"/>
          <p:cNvCxnSpPr/>
          <p:nvPr/>
        </p:nvCxnSpPr>
        <p:spPr>
          <a:xfrm>
            <a:off x="6816080" y="2874417"/>
            <a:ext cx="504056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ine 6"/>
          <p:cNvSpPr>
            <a:spLocks noChangeShapeType="1"/>
          </p:cNvSpPr>
          <p:nvPr/>
        </p:nvSpPr>
        <p:spPr bwMode="auto">
          <a:xfrm flipV="1">
            <a:off x="2106979" y="3268588"/>
            <a:ext cx="49929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51" name="Freeform 8"/>
          <p:cNvSpPr>
            <a:spLocks/>
          </p:cNvSpPr>
          <p:nvPr/>
        </p:nvSpPr>
        <p:spPr bwMode="auto">
          <a:xfrm>
            <a:off x="2999656" y="3070150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1" name="Line 18"/>
          <p:cNvSpPr>
            <a:spLocks noChangeShapeType="1"/>
          </p:cNvSpPr>
          <p:nvPr/>
        </p:nvSpPr>
        <p:spPr bwMode="auto">
          <a:xfrm>
            <a:off x="2106978" y="3900462"/>
            <a:ext cx="4781110" cy="1423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3" name="Freeform 20"/>
          <p:cNvSpPr>
            <a:spLocks/>
          </p:cNvSpPr>
          <p:nvPr/>
        </p:nvSpPr>
        <p:spPr bwMode="auto">
          <a:xfrm>
            <a:off x="2711624" y="3615036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75" name="Freeform 20"/>
          <p:cNvSpPr>
            <a:spLocks/>
          </p:cNvSpPr>
          <p:nvPr/>
        </p:nvSpPr>
        <p:spPr bwMode="auto">
          <a:xfrm>
            <a:off x="3067472" y="3615036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01" name="ZoneTexte 100"/>
          <p:cNvSpPr txBox="1"/>
          <p:nvPr/>
        </p:nvSpPr>
        <p:spPr>
          <a:xfrm>
            <a:off x="2495600" y="5373217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‘</a:t>
            </a:r>
            <a:r>
              <a:rPr lang="fr-CH" dirty="0" err="1"/>
              <a:t>Blips</a:t>
            </a:r>
            <a:r>
              <a:rPr lang="fr-CH" dirty="0"/>
              <a:t>’ </a:t>
            </a:r>
            <a:r>
              <a:rPr lang="fr-CH" dirty="0" err="1"/>
              <a:t>along</a:t>
            </a:r>
            <a:r>
              <a:rPr lang="fr-CH" dirty="0"/>
              <a:t> phase (y) directions </a:t>
            </a:r>
            <a:r>
              <a:rPr lang="fr-CH" dirty="0" err="1"/>
              <a:t>incrementally</a:t>
            </a:r>
            <a:r>
              <a:rPr lang="fr-CH" dirty="0"/>
              <a:t> </a:t>
            </a:r>
            <a:r>
              <a:rPr lang="fr-CH" dirty="0" err="1"/>
              <a:t>vary</a:t>
            </a:r>
            <a:r>
              <a:rPr lang="fr-CH" dirty="0"/>
              <a:t> the modulation of the </a:t>
            </a:r>
            <a:r>
              <a:rPr lang="fr-CH" dirty="0" err="1"/>
              <a:t>true</a:t>
            </a:r>
            <a:r>
              <a:rPr lang="fr-CH" dirty="0"/>
              <a:t> signal distributions</a:t>
            </a:r>
          </a:p>
        </p:txBody>
      </p:sp>
      <p:sp>
        <p:nvSpPr>
          <p:cNvPr id="68" name="Freeform 20"/>
          <p:cNvSpPr>
            <a:spLocks/>
          </p:cNvSpPr>
          <p:nvPr/>
        </p:nvSpPr>
        <p:spPr bwMode="auto">
          <a:xfrm rot="10800000">
            <a:off x="2405662" y="3252388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F9F602-8776-23A3-910B-10E4A0FE56D8}"/>
              </a:ext>
            </a:extLst>
          </p:cNvPr>
          <p:cNvSpPr txBox="1">
            <a:spLocks noChangeArrowheads="1"/>
          </p:cNvSpPr>
          <p:nvPr/>
        </p:nvSpPr>
        <p:spPr>
          <a:xfrm>
            <a:off x="1854200" y="577850"/>
            <a:ext cx="8489950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GB" sz="4400" b="1" dirty="0">
                <a:solidFill>
                  <a:srgbClr val="0070C0"/>
                </a:solidFill>
                <a:latin typeface="+mj-lt"/>
                <a:ea typeface="+mj-ea"/>
                <a:cs typeface="Arial" pitchFamily="34" charset="0"/>
              </a:rPr>
              <a:t>Echo Planar Imaging (EPI)</a:t>
            </a:r>
            <a:endParaRPr lang="en-US" sz="4400" b="1" dirty="0">
              <a:solidFill>
                <a:srgbClr val="0070C0"/>
              </a:solidFill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646B6-7C8E-C546-632F-1E01B6354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0" name="Picture 4" descr="Géosciences et environnement UNIL">
            <a:extLst>
              <a:ext uri="{FF2B5EF4-FFF2-40B4-BE49-F238E27FC236}">
                <a16:creationId xmlns:a16="http://schemas.microsoft.com/office/drawing/2014/main" id="{F6C69A01-3379-527B-C59F-7F9C497A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4896C1-BE2E-0741-E06A-CB74C4147757}"/>
              </a:ext>
            </a:extLst>
          </p:cNvPr>
          <p:cNvGrpSpPr/>
          <p:nvPr/>
        </p:nvGrpSpPr>
        <p:grpSpPr>
          <a:xfrm>
            <a:off x="-63297" y="3652105"/>
            <a:ext cx="2509994" cy="369332"/>
            <a:chOff x="-63297" y="3021787"/>
            <a:chExt cx="2509994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A17AD4-E1FF-6786-56A4-11D0F8A17C60}"/>
                </a:ext>
              </a:extLst>
            </p:cNvPr>
            <p:cNvSpPr txBox="1"/>
            <p:nvPr/>
          </p:nvSpPr>
          <p:spPr>
            <a:xfrm>
              <a:off x="1754448" y="3066177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p:sp>
          <p:nvSpPr>
            <p:cNvPr id="4" name="ZoneTexte 146">
              <a:extLst>
                <a:ext uri="{FF2B5EF4-FFF2-40B4-BE49-F238E27FC236}">
                  <a16:creationId xmlns:a16="http://schemas.microsoft.com/office/drawing/2014/main" id="{32EF680C-AEF0-F2CF-1A74-1A997B27FAAD}"/>
                </a:ext>
              </a:extLst>
            </p:cNvPr>
            <p:cNvSpPr txBox="1"/>
            <p:nvPr/>
          </p:nvSpPr>
          <p:spPr>
            <a:xfrm>
              <a:off x="-63297" y="3021787"/>
              <a:ext cx="2026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Readout</a:t>
              </a:r>
              <a:r>
                <a:rPr lang="fr-CH" dirty="0"/>
                <a:t> gradient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BB63-F051-CB6A-3FD0-71CE3F61AA89}"/>
              </a:ext>
            </a:extLst>
          </p:cNvPr>
          <p:cNvGrpSpPr/>
          <p:nvPr/>
        </p:nvGrpSpPr>
        <p:grpSpPr>
          <a:xfrm>
            <a:off x="-50043" y="3004261"/>
            <a:ext cx="2509994" cy="374163"/>
            <a:chOff x="-50043" y="3678961"/>
            <a:chExt cx="2509994" cy="3741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2BB5CD-946B-3FC5-EE47-9A5CEDDE647D}"/>
                </a:ext>
              </a:extLst>
            </p:cNvPr>
            <p:cNvSpPr txBox="1"/>
            <p:nvPr/>
          </p:nvSpPr>
          <p:spPr>
            <a:xfrm>
              <a:off x="1767702" y="3745347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G</a:t>
              </a:r>
              <a:r>
                <a:rPr lang="fr-CH" sz="1400" baseline="-25000" dirty="0"/>
                <a:t>y</a:t>
              </a:r>
              <a:endParaRPr lang="en-GB" sz="1400" baseline="-25000" dirty="0"/>
            </a:p>
          </p:txBody>
        </p:sp>
        <p:sp>
          <p:nvSpPr>
            <p:cNvPr id="17" name="ZoneTexte 146">
              <a:extLst>
                <a:ext uri="{FF2B5EF4-FFF2-40B4-BE49-F238E27FC236}">
                  <a16:creationId xmlns:a16="http://schemas.microsoft.com/office/drawing/2014/main" id="{323371C0-D358-01A5-8580-564CD25D90CB}"/>
                </a:ext>
              </a:extLst>
            </p:cNvPr>
            <p:cNvSpPr txBox="1"/>
            <p:nvPr/>
          </p:nvSpPr>
          <p:spPr>
            <a:xfrm>
              <a:off x="-50043" y="3678961"/>
              <a:ext cx="2026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‘Phase’ gradient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1"/>
          <p:cNvSpPr>
            <a:spLocks noChangeShapeType="1"/>
          </p:cNvSpPr>
          <p:nvPr/>
        </p:nvSpPr>
        <p:spPr bwMode="auto">
          <a:xfrm flipV="1">
            <a:off x="2257600" y="3207344"/>
            <a:ext cx="4481438" cy="7374"/>
          </a:xfrm>
          <a:prstGeom prst="line">
            <a:avLst/>
          </a:prstGeom>
          <a:noFill/>
          <a:ln w="28575">
            <a:solidFill>
              <a:srgbClr val="0070C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" name="Freeform 33"/>
          <p:cNvSpPr>
            <a:spLocks noChangeAspect="1"/>
          </p:cNvSpPr>
          <p:nvPr/>
        </p:nvSpPr>
        <p:spPr bwMode="auto">
          <a:xfrm>
            <a:off x="2691734" y="3137294"/>
            <a:ext cx="293109" cy="118903"/>
          </a:xfrm>
          <a:custGeom>
            <a:avLst/>
            <a:gdLst>
              <a:gd name="T0" fmla="*/ 504825 w 960"/>
              <a:gd name="T1" fmla="*/ 107783 h 912"/>
              <a:gd name="T2" fmla="*/ 479584 w 960"/>
              <a:gd name="T3" fmla="*/ 118561 h 912"/>
              <a:gd name="T4" fmla="*/ 454343 w 960"/>
              <a:gd name="T5" fmla="*/ 86226 h 912"/>
              <a:gd name="T6" fmla="*/ 429101 w 960"/>
              <a:gd name="T7" fmla="*/ 140117 h 912"/>
              <a:gd name="T8" fmla="*/ 403860 w 960"/>
              <a:gd name="T9" fmla="*/ 64670 h 912"/>
              <a:gd name="T10" fmla="*/ 378619 w 960"/>
              <a:gd name="T11" fmla="*/ 161674 h 912"/>
              <a:gd name="T12" fmla="*/ 353378 w 960"/>
              <a:gd name="T13" fmla="*/ 43113 h 912"/>
              <a:gd name="T14" fmla="*/ 328136 w 960"/>
              <a:gd name="T15" fmla="*/ 183230 h 912"/>
              <a:gd name="T16" fmla="*/ 302895 w 960"/>
              <a:gd name="T17" fmla="*/ 21557 h 912"/>
              <a:gd name="T18" fmla="*/ 277654 w 960"/>
              <a:gd name="T19" fmla="*/ 204787 h 912"/>
              <a:gd name="T20" fmla="*/ 252412 w 960"/>
              <a:gd name="T21" fmla="*/ 0 h 912"/>
              <a:gd name="T22" fmla="*/ 227171 w 960"/>
              <a:gd name="T23" fmla="*/ 204787 h 912"/>
              <a:gd name="T24" fmla="*/ 201930 w 960"/>
              <a:gd name="T25" fmla="*/ 21557 h 912"/>
              <a:gd name="T26" fmla="*/ 176689 w 960"/>
              <a:gd name="T27" fmla="*/ 183230 h 912"/>
              <a:gd name="T28" fmla="*/ 151448 w 960"/>
              <a:gd name="T29" fmla="*/ 43113 h 912"/>
              <a:gd name="T30" fmla="*/ 126206 w 960"/>
              <a:gd name="T31" fmla="*/ 161674 h 912"/>
              <a:gd name="T32" fmla="*/ 100965 w 960"/>
              <a:gd name="T33" fmla="*/ 64670 h 912"/>
              <a:gd name="T34" fmla="*/ 75724 w 960"/>
              <a:gd name="T35" fmla="*/ 140117 h 912"/>
              <a:gd name="T36" fmla="*/ 50483 w 960"/>
              <a:gd name="T37" fmla="*/ 86226 h 912"/>
              <a:gd name="T38" fmla="*/ 25241 w 960"/>
              <a:gd name="T39" fmla="*/ 118561 h 912"/>
              <a:gd name="T40" fmla="*/ 0 w 960"/>
              <a:gd name="T41" fmla="*/ 107783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" name="Freeform 34"/>
          <p:cNvSpPr>
            <a:spLocks noChangeAspect="1"/>
          </p:cNvSpPr>
          <p:nvPr/>
        </p:nvSpPr>
        <p:spPr bwMode="auto">
          <a:xfrm>
            <a:off x="3047521" y="3107799"/>
            <a:ext cx="293109" cy="177893"/>
          </a:xfrm>
          <a:custGeom>
            <a:avLst/>
            <a:gdLst>
              <a:gd name="T0" fmla="*/ 504825 w 960"/>
              <a:gd name="T1" fmla="*/ 161256 h 912"/>
              <a:gd name="T2" fmla="*/ 479584 w 960"/>
              <a:gd name="T3" fmla="*/ 177382 h 912"/>
              <a:gd name="T4" fmla="*/ 454343 w 960"/>
              <a:gd name="T5" fmla="*/ 129005 h 912"/>
              <a:gd name="T6" fmla="*/ 429101 w 960"/>
              <a:gd name="T7" fmla="*/ 209633 h 912"/>
              <a:gd name="T8" fmla="*/ 403860 w 960"/>
              <a:gd name="T9" fmla="*/ 96754 h 912"/>
              <a:gd name="T10" fmla="*/ 378619 w 960"/>
              <a:gd name="T11" fmla="*/ 241884 h 912"/>
              <a:gd name="T12" fmla="*/ 353378 w 960"/>
              <a:gd name="T13" fmla="*/ 64503 h 912"/>
              <a:gd name="T14" fmla="*/ 328136 w 960"/>
              <a:gd name="T15" fmla="*/ 274136 h 912"/>
              <a:gd name="T16" fmla="*/ 302895 w 960"/>
              <a:gd name="T17" fmla="*/ 32251 h 912"/>
              <a:gd name="T18" fmla="*/ 277654 w 960"/>
              <a:gd name="T19" fmla="*/ 306387 h 912"/>
              <a:gd name="T20" fmla="*/ 252412 w 960"/>
              <a:gd name="T21" fmla="*/ 0 h 912"/>
              <a:gd name="T22" fmla="*/ 227171 w 960"/>
              <a:gd name="T23" fmla="*/ 306387 h 912"/>
              <a:gd name="T24" fmla="*/ 201930 w 960"/>
              <a:gd name="T25" fmla="*/ 32251 h 912"/>
              <a:gd name="T26" fmla="*/ 176689 w 960"/>
              <a:gd name="T27" fmla="*/ 274136 h 912"/>
              <a:gd name="T28" fmla="*/ 151448 w 960"/>
              <a:gd name="T29" fmla="*/ 64503 h 912"/>
              <a:gd name="T30" fmla="*/ 126206 w 960"/>
              <a:gd name="T31" fmla="*/ 241884 h 912"/>
              <a:gd name="T32" fmla="*/ 100965 w 960"/>
              <a:gd name="T33" fmla="*/ 96754 h 912"/>
              <a:gd name="T34" fmla="*/ 75724 w 960"/>
              <a:gd name="T35" fmla="*/ 209633 h 912"/>
              <a:gd name="T36" fmla="*/ 50483 w 960"/>
              <a:gd name="T37" fmla="*/ 129005 h 912"/>
              <a:gd name="T38" fmla="*/ 25241 w 960"/>
              <a:gd name="T39" fmla="*/ 177382 h 912"/>
              <a:gd name="T40" fmla="*/ 0 w 960"/>
              <a:gd name="T41" fmla="*/ 161256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0" name="Freeform 35"/>
          <p:cNvSpPr>
            <a:spLocks noChangeAspect="1"/>
          </p:cNvSpPr>
          <p:nvPr/>
        </p:nvSpPr>
        <p:spPr bwMode="auto">
          <a:xfrm>
            <a:off x="3403308" y="3048807"/>
            <a:ext cx="293109" cy="296796"/>
          </a:xfrm>
          <a:custGeom>
            <a:avLst/>
            <a:gdLst>
              <a:gd name="T0" fmla="*/ 504825 w 960"/>
              <a:gd name="T1" fmla="*/ 269039 h 912"/>
              <a:gd name="T2" fmla="*/ 479584 w 960"/>
              <a:gd name="T3" fmla="*/ 295943 h 912"/>
              <a:gd name="T4" fmla="*/ 454343 w 960"/>
              <a:gd name="T5" fmla="*/ 215232 h 912"/>
              <a:gd name="T6" fmla="*/ 429101 w 960"/>
              <a:gd name="T7" fmla="*/ 349751 h 912"/>
              <a:gd name="T8" fmla="*/ 403860 w 960"/>
              <a:gd name="T9" fmla="*/ 161424 h 912"/>
              <a:gd name="T10" fmla="*/ 378619 w 960"/>
              <a:gd name="T11" fmla="*/ 403559 h 912"/>
              <a:gd name="T12" fmla="*/ 353378 w 960"/>
              <a:gd name="T13" fmla="*/ 107616 h 912"/>
              <a:gd name="T14" fmla="*/ 328136 w 960"/>
              <a:gd name="T15" fmla="*/ 457367 h 912"/>
              <a:gd name="T16" fmla="*/ 302895 w 960"/>
              <a:gd name="T17" fmla="*/ 53808 h 912"/>
              <a:gd name="T18" fmla="*/ 277654 w 960"/>
              <a:gd name="T19" fmla="*/ 511175 h 912"/>
              <a:gd name="T20" fmla="*/ 252412 w 960"/>
              <a:gd name="T21" fmla="*/ 0 h 912"/>
              <a:gd name="T22" fmla="*/ 227171 w 960"/>
              <a:gd name="T23" fmla="*/ 511175 h 912"/>
              <a:gd name="T24" fmla="*/ 201930 w 960"/>
              <a:gd name="T25" fmla="*/ 53808 h 912"/>
              <a:gd name="T26" fmla="*/ 176689 w 960"/>
              <a:gd name="T27" fmla="*/ 457367 h 912"/>
              <a:gd name="T28" fmla="*/ 151448 w 960"/>
              <a:gd name="T29" fmla="*/ 107616 h 912"/>
              <a:gd name="T30" fmla="*/ 126206 w 960"/>
              <a:gd name="T31" fmla="*/ 403559 h 912"/>
              <a:gd name="T32" fmla="*/ 100965 w 960"/>
              <a:gd name="T33" fmla="*/ 161424 h 912"/>
              <a:gd name="T34" fmla="*/ 75724 w 960"/>
              <a:gd name="T35" fmla="*/ 349751 h 912"/>
              <a:gd name="T36" fmla="*/ 50483 w 960"/>
              <a:gd name="T37" fmla="*/ 215232 h 912"/>
              <a:gd name="T38" fmla="*/ 25241 w 960"/>
              <a:gd name="T39" fmla="*/ 295943 h 912"/>
              <a:gd name="T40" fmla="*/ 0 w 960"/>
              <a:gd name="T41" fmla="*/ 269039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1" name="Freeform 36"/>
          <p:cNvSpPr>
            <a:spLocks noChangeAspect="1"/>
          </p:cNvSpPr>
          <p:nvPr/>
        </p:nvSpPr>
        <p:spPr bwMode="auto">
          <a:xfrm>
            <a:off x="3759095" y="2950182"/>
            <a:ext cx="293109" cy="473768"/>
          </a:xfrm>
          <a:custGeom>
            <a:avLst/>
            <a:gdLst>
              <a:gd name="T0" fmla="*/ 504825 w 960"/>
              <a:gd name="T1" fmla="*/ 429461 h 912"/>
              <a:gd name="T2" fmla="*/ 479584 w 960"/>
              <a:gd name="T3" fmla="*/ 472407 h 912"/>
              <a:gd name="T4" fmla="*/ 454343 w 960"/>
              <a:gd name="T5" fmla="*/ 343568 h 912"/>
              <a:gd name="T6" fmla="*/ 429101 w 960"/>
              <a:gd name="T7" fmla="*/ 558299 h 912"/>
              <a:gd name="T8" fmla="*/ 403860 w 960"/>
              <a:gd name="T9" fmla="*/ 257676 h 912"/>
              <a:gd name="T10" fmla="*/ 378619 w 960"/>
              <a:gd name="T11" fmla="*/ 644191 h 912"/>
              <a:gd name="T12" fmla="*/ 353378 w 960"/>
              <a:gd name="T13" fmla="*/ 171784 h 912"/>
              <a:gd name="T14" fmla="*/ 328136 w 960"/>
              <a:gd name="T15" fmla="*/ 730083 h 912"/>
              <a:gd name="T16" fmla="*/ 302895 w 960"/>
              <a:gd name="T17" fmla="*/ 85892 h 912"/>
              <a:gd name="T18" fmla="*/ 277654 w 960"/>
              <a:gd name="T19" fmla="*/ 815975 h 912"/>
              <a:gd name="T20" fmla="*/ 252412 w 960"/>
              <a:gd name="T21" fmla="*/ 0 h 912"/>
              <a:gd name="T22" fmla="*/ 227171 w 960"/>
              <a:gd name="T23" fmla="*/ 815975 h 912"/>
              <a:gd name="T24" fmla="*/ 201930 w 960"/>
              <a:gd name="T25" fmla="*/ 85892 h 912"/>
              <a:gd name="T26" fmla="*/ 176689 w 960"/>
              <a:gd name="T27" fmla="*/ 730083 h 912"/>
              <a:gd name="T28" fmla="*/ 151448 w 960"/>
              <a:gd name="T29" fmla="*/ 171784 h 912"/>
              <a:gd name="T30" fmla="*/ 126206 w 960"/>
              <a:gd name="T31" fmla="*/ 644191 h 912"/>
              <a:gd name="T32" fmla="*/ 100965 w 960"/>
              <a:gd name="T33" fmla="*/ 257676 h 912"/>
              <a:gd name="T34" fmla="*/ 75724 w 960"/>
              <a:gd name="T35" fmla="*/ 558299 h 912"/>
              <a:gd name="T36" fmla="*/ 50483 w 960"/>
              <a:gd name="T37" fmla="*/ 343568 h 912"/>
              <a:gd name="T38" fmla="*/ 25241 w 960"/>
              <a:gd name="T39" fmla="*/ 472407 h 912"/>
              <a:gd name="T40" fmla="*/ 0 w 960"/>
              <a:gd name="T41" fmla="*/ 429461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2" name="Freeform 37"/>
          <p:cNvSpPr>
            <a:spLocks noChangeAspect="1"/>
          </p:cNvSpPr>
          <p:nvPr/>
        </p:nvSpPr>
        <p:spPr bwMode="auto">
          <a:xfrm>
            <a:off x="4114881" y="2860776"/>
            <a:ext cx="293109" cy="652583"/>
          </a:xfrm>
          <a:custGeom>
            <a:avLst/>
            <a:gdLst>
              <a:gd name="T0" fmla="*/ 504825 w 960"/>
              <a:gd name="T1" fmla="*/ 591553 h 912"/>
              <a:gd name="T2" fmla="*/ 479584 w 960"/>
              <a:gd name="T3" fmla="*/ 650708 h 912"/>
              <a:gd name="T4" fmla="*/ 454343 w 960"/>
              <a:gd name="T5" fmla="*/ 473242 h 912"/>
              <a:gd name="T6" fmla="*/ 429101 w 960"/>
              <a:gd name="T7" fmla="*/ 769019 h 912"/>
              <a:gd name="T8" fmla="*/ 403860 w 960"/>
              <a:gd name="T9" fmla="*/ 354932 h 912"/>
              <a:gd name="T10" fmla="*/ 378619 w 960"/>
              <a:gd name="T11" fmla="*/ 887329 h 912"/>
              <a:gd name="T12" fmla="*/ 353378 w 960"/>
              <a:gd name="T13" fmla="*/ 236621 h 912"/>
              <a:gd name="T14" fmla="*/ 328136 w 960"/>
              <a:gd name="T15" fmla="*/ 1005640 h 912"/>
              <a:gd name="T16" fmla="*/ 302895 w 960"/>
              <a:gd name="T17" fmla="*/ 118311 h 912"/>
              <a:gd name="T18" fmla="*/ 277654 w 960"/>
              <a:gd name="T19" fmla="*/ 1123950 h 912"/>
              <a:gd name="T20" fmla="*/ 252412 w 960"/>
              <a:gd name="T21" fmla="*/ 0 h 912"/>
              <a:gd name="T22" fmla="*/ 227171 w 960"/>
              <a:gd name="T23" fmla="*/ 1123950 h 912"/>
              <a:gd name="T24" fmla="*/ 201930 w 960"/>
              <a:gd name="T25" fmla="*/ 118311 h 912"/>
              <a:gd name="T26" fmla="*/ 176689 w 960"/>
              <a:gd name="T27" fmla="*/ 1005640 h 912"/>
              <a:gd name="T28" fmla="*/ 151448 w 960"/>
              <a:gd name="T29" fmla="*/ 236621 h 912"/>
              <a:gd name="T30" fmla="*/ 126206 w 960"/>
              <a:gd name="T31" fmla="*/ 887329 h 912"/>
              <a:gd name="T32" fmla="*/ 100965 w 960"/>
              <a:gd name="T33" fmla="*/ 354932 h 912"/>
              <a:gd name="T34" fmla="*/ 75724 w 960"/>
              <a:gd name="T35" fmla="*/ 769019 h 912"/>
              <a:gd name="T36" fmla="*/ 50483 w 960"/>
              <a:gd name="T37" fmla="*/ 473242 h 912"/>
              <a:gd name="T38" fmla="*/ 25241 w 960"/>
              <a:gd name="T39" fmla="*/ 650708 h 912"/>
              <a:gd name="T40" fmla="*/ 0 w 960"/>
              <a:gd name="T41" fmla="*/ 591553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3" name="Freeform 38"/>
          <p:cNvSpPr>
            <a:spLocks noChangeAspect="1"/>
          </p:cNvSpPr>
          <p:nvPr/>
        </p:nvSpPr>
        <p:spPr bwMode="auto">
          <a:xfrm>
            <a:off x="4470668" y="2747403"/>
            <a:ext cx="293109" cy="884859"/>
          </a:xfrm>
          <a:custGeom>
            <a:avLst/>
            <a:gdLst>
              <a:gd name="T0" fmla="*/ 504825 w 960"/>
              <a:gd name="T1" fmla="*/ 802105 h 912"/>
              <a:gd name="T2" fmla="*/ 479584 w 960"/>
              <a:gd name="T3" fmla="*/ 882316 h 912"/>
              <a:gd name="T4" fmla="*/ 454343 w 960"/>
              <a:gd name="T5" fmla="*/ 641684 h 912"/>
              <a:gd name="T6" fmla="*/ 429101 w 960"/>
              <a:gd name="T7" fmla="*/ 1042737 h 912"/>
              <a:gd name="T8" fmla="*/ 403860 w 960"/>
              <a:gd name="T9" fmla="*/ 481263 h 912"/>
              <a:gd name="T10" fmla="*/ 378619 w 960"/>
              <a:gd name="T11" fmla="*/ 1203158 h 912"/>
              <a:gd name="T12" fmla="*/ 353378 w 960"/>
              <a:gd name="T13" fmla="*/ 320842 h 912"/>
              <a:gd name="T14" fmla="*/ 328136 w 960"/>
              <a:gd name="T15" fmla="*/ 1363579 h 912"/>
              <a:gd name="T16" fmla="*/ 302895 w 960"/>
              <a:gd name="T17" fmla="*/ 160421 h 912"/>
              <a:gd name="T18" fmla="*/ 277654 w 960"/>
              <a:gd name="T19" fmla="*/ 1524000 h 912"/>
              <a:gd name="T20" fmla="*/ 252412 w 960"/>
              <a:gd name="T21" fmla="*/ 0 h 912"/>
              <a:gd name="T22" fmla="*/ 227171 w 960"/>
              <a:gd name="T23" fmla="*/ 1524000 h 912"/>
              <a:gd name="T24" fmla="*/ 201930 w 960"/>
              <a:gd name="T25" fmla="*/ 160421 h 912"/>
              <a:gd name="T26" fmla="*/ 176689 w 960"/>
              <a:gd name="T27" fmla="*/ 1363579 h 912"/>
              <a:gd name="T28" fmla="*/ 151448 w 960"/>
              <a:gd name="T29" fmla="*/ 320842 h 912"/>
              <a:gd name="T30" fmla="*/ 126206 w 960"/>
              <a:gd name="T31" fmla="*/ 1203158 h 912"/>
              <a:gd name="T32" fmla="*/ 100965 w 960"/>
              <a:gd name="T33" fmla="*/ 481263 h 912"/>
              <a:gd name="T34" fmla="*/ 75724 w 960"/>
              <a:gd name="T35" fmla="*/ 1042737 h 912"/>
              <a:gd name="T36" fmla="*/ 50483 w 960"/>
              <a:gd name="T37" fmla="*/ 641684 h 912"/>
              <a:gd name="T38" fmla="*/ 25241 w 960"/>
              <a:gd name="T39" fmla="*/ 882316 h 912"/>
              <a:gd name="T40" fmla="*/ 0 w 960"/>
              <a:gd name="T41" fmla="*/ 802105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4" name="Freeform 39"/>
          <p:cNvSpPr>
            <a:spLocks noChangeAspect="1"/>
          </p:cNvSpPr>
          <p:nvPr/>
        </p:nvSpPr>
        <p:spPr bwMode="auto">
          <a:xfrm>
            <a:off x="4826455" y="2860776"/>
            <a:ext cx="293109" cy="652583"/>
          </a:xfrm>
          <a:custGeom>
            <a:avLst/>
            <a:gdLst>
              <a:gd name="T0" fmla="*/ 504825 w 960"/>
              <a:gd name="T1" fmla="*/ 591553 h 912"/>
              <a:gd name="T2" fmla="*/ 479584 w 960"/>
              <a:gd name="T3" fmla="*/ 650708 h 912"/>
              <a:gd name="T4" fmla="*/ 454343 w 960"/>
              <a:gd name="T5" fmla="*/ 473242 h 912"/>
              <a:gd name="T6" fmla="*/ 429101 w 960"/>
              <a:gd name="T7" fmla="*/ 769019 h 912"/>
              <a:gd name="T8" fmla="*/ 403860 w 960"/>
              <a:gd name="T9" fmla="*/ 354932 h 912"/>
              <a:gd name="T10" fmla="*/ 378619 w 960"/>
              <a:gd name="T11" fmla="*/ 887329 h 912"/>
              <a:gd name="T12" fmla="*/ 353378 w 960"/>
              <a:gd name="T13" fmla="*/ 236621 h 912"/>
              <a:gd name="T14" fmla="*/ 328136 w 960"/>
              <a:gd name="T15" fmla="*/ 1005640 h 912"/>
              <a:gd name="T16" fmla="*/ 302895 w 960"/>
              <a:gd name="T17" fmla="*/ 118311 h 912"/>
              <a:gd name="T18" fmla="*/ 277654 w 960"/>
              <a:gd name="T19" fmla="*/ 1123950 h 912"/>
              <a:gd name="T20" fmla="*/ 252412 w 960"/>
              <a:gd name="T21" fmla="*/ 0 h 912"/>
              <a:gd name="T22" fmla="*/ 227171 w 960"/>
              <a:gd name="T23" fmla="*/ 1123950 h 912"/>
              <a:gd name="T24" fmla="*/ 201930 w 960"/>
              <a:gd name="T25" fmla="*/ 118311 h 912"/>
              <a:gd name="T26" fmla="*/ 176689 w 960"/>
              <a:gd name="T27" fmla="*/ 1005640 h 912"/>
              <a:gd name="T28" fmla="*/ 151448 w 960"/>
              <a:gd name="T29" fmla="*/ 236621 h 912"/>
              <a:gd name="T30" fmla="*/ 126206 w 960"/>
              <a:gd name="T31" fmla="*/ 887329 h 912"/>
              <a:gd name="T32" fmla="*/ 100965 w 960"/>
              <a:gd name="T33" fmla="*/ 354932 h 912"/>
              <a:gd name="T34" fmla="*/ 75724 w 960"/>
              <a:gd name="T35" fmla="*/ 769019 h 912"/>
              <a:gd name="T36" fmla="*/ 50483 w 960"/>
              <a:gd name="T37" fmla="*/ 473242 h 912"/>
              <a:gd name="T38" fmla="*/ 25241 w 960"/>
              <a:gd name="T39" fmla="*/ 650708 h 912"/>
              <a:gd name="T40" fmla="*/ 0 w 960"/>
              <a:gd name="T41" fmla="*/ 591553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5" name="Freeform 40"/>
          <p:cNvSpPr>
            <a:spLocks noChangeAspect="1"/>
          </p:cNvSpPr>
          <p:nvPr/>
        </p:nvSpPr>
        <p:spPr bwMode="auto">
          <a:xfrm>
            <a:off x="6268037" y="3137294"/>
            <a:ext cx="293109" cy="118903"/>
          </a:xfrm>
          <a:custGeom>
            <a:avLst/>
            <a:gdLst>
              <a:gd name="T0" fmla="*/ 504825 w 960"/>
              <a:gd name="T1" fmla="*/ 107783 h 912"/>
              <a:gd name="T2" fmla="*/ 479584 w 960"/>
              <a:gd name="T3" fmla="*/ 118561 h 912"/>
              <a:gd name="T4" fmla="*/ 454343 w 960"/>
              <a:gd name="T5" fmla="*/ 86226 h 912"/>
              <a:gd name="T6" fmla="*/ 429101 w 960"/>
              <a:gd name="T7" fmla="*/ 140117 h 912"/>
              <a:gd name="T8" fmla="*/ 403860 w 960"/>
              <a:gd name="T9" fmla="*/ 64670 h 912"/>
              <a:gd name="T10" fmla="*/ 378619 w 960"/>
              <a:gd name="T11" fmla="*/ 161674 h 912"/>
              <a:gd name="T12" fmla="*/ 353378 w 960"/>
              <a:gd name="T13" fmla="*/ 43113 h 912"/>
              <a:gd name="T14" fmla="*/ 328136 w 960"/>
              <a:gd name="T15" fmla="*/ 183230 h 912"/>
              <a:gd name="T16" fmla="*/ 302895 w 960"/>
              <a:gd name="T17" fmla="*/ 21557 h 912"/>
              <a:gd name="T18" fmla="*/ 277654 w 960"/>
              <a:gd name="T19" fmla="*/ 204787 h 912"/>
              <a:gd name="T20" fmla="*/ 252412 w 960"/>
              <a:gd name="T21" fmla="*/ 0 h 912"/>
              <a:gd name="T22" fmla="*/ 227171 w 960"/>
              <a:gd name="T23" fmla="*/ 204787 h 912"/>
              <a:gd name="T24" fmla="*/ 201930 w 960"/>
              <a:gd name="T25" fmla="*/ 21557 h 912"/>
              <a:gd name="T26" fmla="*/ 176689 w 960"/>
              <a:gd name="T27" fmla="*/ 183230 h 912"/>
              <a:gd name="T28" fmla="*/ 151448 w 960"/>
              <a:gd name="T29" fmla="*/ 43113 h 912"/>
              <a:gd name="T30" fmla="*/ 126206 w 960"/>
              <a:gd name="T31" fmla="*/ 161674 h 912"/>
              <a:gd name="T32" fmla="*/ 100965 w 960"/>
              <a:gd name="T33" fmla="*/ 64670 h 912"/>
              <a:gd name="T34" fmla="*/ 75724 w 960"/>
              <a:gd name="T35" fmla="*/ 140117 h 912"/>
              <a:gd name="T36" fmla="*/ 50483 w 960"/>
              <a:gd name="T37" fmla="*/ 86226 h 912"/>
              <a:gd name="T38" fmla="*/ 25241 w 960"/>
              <a:gd name="T39" fmla="*/ 118561 h 912"/>
              <a:gd name="T40" fmla="*/ 0 w 960"/>
              <a:gd name="T41" fmla="*/ 107783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6" name="Freeform 41"/>
          <p:cNvSpPr>
            <a:spLocks noChangeAspect="1"/>
          </p:cNvSpPr>
          <p:nvPr/>
        </p:nvSpPr>
        <p:spPr bwMode="auto">
          <a:xfrm>
            <a:off x="5893816" y="3107799"/>
            <a:ext cx="293109" cy="177893"/>
          </a:xfrm>
          <a:custGeom>
            <a:avLst/>
            <a:gdLst>
              <a:gd name="T0" fmla="*/ 504825 w 960"/>
              <a:gd name="T1" fmla="*/ 161256 h 912"/>
              <a:gd name="T2" fmla="*/ 479584 w 960"/>
              <a:gd name="T3" fmla="*/ 177382 h 912"/>
              <a:gd name="T4" fmla="*/ 454343 w 960"/>
              <a:gd name="T5" fmla="*/ 129005 h 912"/>
              <a:gd name="T6" fmla="*/ 429101 w 960"/>
              <a:gd name="T7" fmla="*/ 209633 h 912"/>
              <a:gd name="T8" fmla="*/ 403860 w 960"/>
              <a:gd name="T9" fmla="*/ 96754 h 912"/>
              <a:gd name="T10" fmla="*/ 378619 w 960"/>
              <a:gd name="T11" fmla="*/ 241884 h 912"/>
              <a:gd name="T12" fmla="*/ 353378 w 960"/>
              <a:gd name="T13" fmla="*/ 64503 h 912"/>
              <a:gd name="T14" fmla="*/ 328136 w 960"/>
              <a:gd name="T15" fmla="*/ 274136 h 912"/>
              <a:gd name="T16" fmla="*/ 302895 w 960"/>
              <a:gd name="T17" fmla="*/ 32251 h 912"/>
              <a:gd name="T18" fmla="*/ 277654 w 960"/>
              <a:gd name="T19" fmla="*/ 306387 h 912"/>
              <a:gd name="T20" fmla="*/ 252412 w 960"/>
              <a:gd name="T21" fmla="*/ 0 h 912"/>
              <a:gd name="T22" fmla="*/ 227171 w 960"/>
              <a:gd name="T23" fmla="*/ 306387 h 912"/>
              <a:gd name="T24" fmla="*/ 201930 w 960"/>
              <a:gd name="T25" fmla="*/ 32251 h 912"/>
              <a:gd name="T26" fmla="*/ 176689 w 960"/>
              <a:gd name="T27" fmla="*/ 274136 h 912"/>
              <a:gd name="T28" fmla="*/ 151448 w 960"/>
              <a:gd name="T29" fmla="*/ 64503 h 912"/>
              <a:gd name="T30" fmla="*/ 126206 w 960"/>
              <a:gd name="T31" fmla="*/ 241884 h 912"/>
              <a:gd name="T32" fmla="*/ 100965 w 960"/>
              <a:gd name="T33" fmla="*/ 96754 h 912"/>
              <a:gd name="T34" fmla="*/ 75724 w 960"/>
              <a:gd name="T35" fmla="*/ 209633 h 912"/>
              <a:gd name="T36" fmla="*/ 50483 w 960"/>
              <a:gd name="T37" fmla="*/ 129005 h 912"/>
              <a:gd name="T38" fmla="*/ 25241 w 960"/>
              <a:gd name="T39" fmla="*/ 177382 h 912"/>
              <a:gd name="T40" fmla="*/ 0 w 960"/>
              <a:gd name="T41" fmla="*/ 161256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7" name="Freeform 42"/>
          <p:cNvSpPr>
            <a:spLocks noChangeAspect="1"/>
          </p:cNvSpPr>
          <p:nvPr/>
        </p:nvSpPr>
        <p:spPr bwMode="auto">
          <a:xfrm>
            <a:off x="5538029" y="3048807"/>
            <a:ext cx="293109" cy="296796"/>
          </a:xfrm>
          <a:custGeom>
            <a:avLst/>
            <a:gdLst>
              <a:gd name="T0" fmla="*/ 504825 w 960"/>
              <a:gd name="T1" fmla="*/ 269039 h 912"/>
              <a:gd name="T2" fmla="*/ 479584 w 960"/>
              <a:gd name="T3" fmla="*/ 295943 h 912"/>
              <a:gd name="T4" fmla="*/ 454343 w 960"/>
              <a:gd name="T5" fmla="*/ 215232 h 912"/>
              <a:gd name="T6" fmla="*/ 429101 w 960"/>
              <a:gd name="T7" fmla="*/ 349751 h 912"/>
              <a:gd name="T8" fmla="*/ 403860 w 960"/>
              <a:gd name="T9" fmla="*/ 161424 h 912"/>
              <a:gd name="T10" fmla="*/ 378619 w 960"/>
              <a:gd name="T11" fmla="*/ 403559 h 912"/>
              <a:gd name="T12" fmla="*/ 353378 w 960"/>
              <a:gd name="T13" fmla="*/ 107616 h 912"/>
              <a:gd name="T14" fmla="*/ 328136 w 960"/>
              <a:gd name="T15" fmla="*/ 457367 h 912"/>
              <a:gd name="T16" fmla="*/ 302895 w 960"/>
              <a:gd name="T17" fmla="*/ 53808 h 912"/>
              <a:gd name="T18" fmla="*/ 277654 w 960"/>
              <a:gd name="T19" fmla="*/ 511175 h 912"/>
              <a:gd name="T20" fmla="*/ 252412 w 960"/>
              <a:gd name="T21" fmla="*/ 0 h 912"/>
              <a:gd name="T22" fmla="*/ 227171 w 960"/>
              <a:gd name="T23" fmla="*/ 511175 h 912"/>
              <a:gd name="T24" fmla="*/ 201930 w 960"/>
              <a:gd name="T25" fmla="*/ 53808 h 912"/>
              <a:gd name="T26" fmla="*/ 176689 w 960"/>
              <a:gd name="T27" fmla="*/ 457367 h 912"/>
              <a:gd name="T28" fmla="*/ 151448 w 960"/>
              <a:gd name="T29" fmla="*/ 107616 h 912"/>
              <a:gd name="T30" fmla="*/ 126206 w 960"/>
              <a:gd name="T31" fmla="*/ 403559 h 912"/>
              <a:gd name="T32" fmla="*/ 100965 w 960"/>
              <a:gd name="T33" fmla="*/ 161424 h 912"/>
              <a:gd name="T34" fmla="*/ 75724 w 960"/>
              <a:gd name="T35" fmla="*/ 349751 h 912"/>
              <a:gd name="T36" fmla="*/ 50483 w 960"/>
              <a:gd name="T37" fmla="*/ 215232 h 912"/>
              <a:gd name="T38" fmla="*/ 25241 w 960"/>
              <a:gd name="T39" fmla="*/ 295943 h 912"/>
              <a:gd name="T40" fmla="*/ 0 w 960"/>
              <a:gd name="T41" fmla="*/ 269039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8" name="Freeform 43"/>
          <p:cNvSpPr>
            <a:spLocks noChangeAspect="1"/>
          </p:cNvSpPr>
          <p:nvPr/>
        </p:nvSpPr>
        <p:spPr bwMode="auto">
          <a:xfrm>
            <a:off x="5182242" y="2959400"/>
            <a:ext cx="293109" cy="474691"/>
          </a:xfrm>
          <a:custGeom>
            <a:avLst/>
            <a:gdLst>
              <a:gd name="T0" fmla="*/ 504825 w 960"/>
              <a:gd name="T1" fmla="*/ 430296 h 912"/>
              <a:gd name="T2" fmla="*/ 479584 w 960"/>
              <a:gd name="T3" fmla="*/ 473326 h 912"/>
              <a:gd name="T4" fmla="*/ 454343 w 960"/>
              <a:gd name="T5" fmla="*/ 344237 h 912"/>
              <a:gd name="T6" fmla="*/ 429101 w 960"/>
              <a:gd name="T7" fmla="*/ 559385 h 912"/>
              <a:gd name="T8" fmla="*/ 403860 w 960"/>
              <a:gd name="T9" fmla="*/ 258178 h 912"/>
              <a:gd name="T10" fmla="*/ 378619 w 960"/>
              <a:gd name="T11" fmla="*/ 645445 h 912"/>
              <a:gd name="T12" fmla="*/ 353378 w 960"/>
              <a:gd name="T13" fmla="*/ 172119 h 912"/>
              <a:gd name="T14" fmla="*/ 328136 w 960"/>
              <a:gd name="T15" fmla="*/ 731504 h 912"/>
              <a:gd name="T16" fmla="*/ 302895 w 960"/>
              <a:gd name="T17" fmla="*/ 86059 h 912"/>
              <a:gd name="T18" fmla="*/ 277654 w 960"/>
              <a:gd name="T19" fmla="*/ 817563 h 912"/>
              <a:gd name="T20" fmla="*/ 252412 w 960"/>
              <a:gd name="T21" fmla="*/ 0 h 912"/>
              <a:gd name="T22" fmla="*/ 227171 w 960"/>
              <a:gd name="T23" fmla="*/ 817563 h 912"/>
              <a:gd name="T24" fmla="*/ 201930 w 960"/>
              <a:gd name="T25" fmla="*/ 86059 h 912"/>
              <a:gd name="T26" fmla="*/ 176689 w 960"/>
              <a:gd name="T27" fmla="*/ 731504 h 912"/>
              <a:gd name="T28" fmla="*/ 151448 w 960"/>
              <a:gd name="T29" fmla="*/ 172119 h 912"/>
              <a:gd name="T30" fmla="*/ 126206 w 960"/>
              <a:gd name="T31" fmla="*/ 645445 h 912"/>
              <a:gd name="T32" fmla="*/ 100965 w 960"/>
              <a:gd name="T33" fmla="*/ 258178 h 912"/>
              <a:gd name="T34" fmla="*/ 75724 w 960"/>
              <a:gd name="T35" fmla="*/ 559385 h 912"/>
              <a:gd name="T36" fmla="*/ 50483 w 960"/>
              <a:gd name="T37" fmla="*/ 344237 h 912"/>
              <a:gd name="T38" fmla="*/ 25241 w 960"/>
              <a:gd name="T39" fmla="*/ 473326 h 912"/>
              <a:gd name="T40" fmla="*/ 0 w 960"/>
              <a:gd name="T41" fmla="*/ 430296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2106978" y="2543424"/>
            <a:ext cx="103104" cy="6701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5"/>
          <p:cNvSpPr txBox="1"/>
          <p:nvPr/>
        </p:nvSpPr>
        <p:spPr>
          <a:xfrm>
            <a:off x="1919536" y="211137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RF</a:t>
            </a:r>
          </a:p>
        </p:txBody>
      </p:sp>
      <p:cxnSp>
        <p:nvCxnSpPr>
          <p:cNvPr id="23" name="Straight Arrow Connector 37"/>
          <p:cNvCxnSpPr/>
          <p:nvPr/>
        </p:nvCxnSpPr>
        <p:spPr>
          <a:xfrm>
            <a:off x="7392146" y="3610497"/>
            <a:ext cx="2304255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8"/>
          <p:cNvCxnSpPr/>
          <p:nvPr/>
        </p:nvCxnSpPr>
        <p:spPr>
          <a:xfrm rot="16200000">
            <a:off x="7334540" y="3632244"/>
            <a:ext cx="2189043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0"/>
          <p:cNvSpPr txBox="1"/>
          <p:nvPr/>
        </p:nvSpPr>
        <p:spPr>
          <a:xfrm>
            <a:off x="9696400" y="3347700"/>
            <a:ext cx="71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</a:t>
            </a:r>
            <a:endParaRPr lang="en-GB" baseline="-25000" dirty="0"/>
          </a:p>
        </p:txBody>
      </p:sp>
      <p:sp>
        <p:nvSpPr>
          <p:cNvPr id="26" name="TextBox 42"/>
          <p:cNvSpPr txBox="1"/>
          <p:nvPr/>
        </p:nvSpPr>
        <p:spPr>
          <a:xfrm>
            <a:off x="8040216" y="2132856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phase</a:t>
            </a:r>
            <a:endParaRPr lang="en-GB" baseline="-25000" dirty="0"/>
          </a:p>
        </p:txBody>
      </p:sp>
      <p:cxnSp>
        <p:nvCxnSpPr>
          <p:cNvPr id="27" name="Straight Connector 43"/>
          <p:cNvCxnSpPr/>
          <p:nvPr/>
        </p:nvCxnSpPr>
        <p:spPr>
          <a:xfrm>
            <a:off x="7392144" y="4458330"/>
            <a:ext cx="2160240" cy="0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45"/>
          <p:cNvCxnSpPr/>
          <p:nvPr/>
        </p:nvCxnSpPr>
        <p:spPr>
          <a:xfrm>
            <a:off x="7392144" y="4653136"/>
            <a:ext cx="2160240" cy="0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55"/>
          <p:cNvCxnSpPr/>
          <p:nvPr/>
        </p:nvCxnSpPr>
        <p:spPr>
          <a:xfrm>
            <a:off x="7392144" y="4028408"/>
            <a:ext cx="2160240" cy="0"/>
          </a:xfrm>
          <a:prstGeom prst="line">
            <a:avLst/>
          </a:prstGeom>
          <a:ln w="254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59"/>
          <p:cNvCxnSpPr/>
          <p:nvPr/>
        </p:nvCxnSpPr>
        <p:spPr>
          <a:xfrm>
            <a:off x="7392144" y="4244432"/>
            <a:ext cx="2160240" cy="0"/>
          </a:xfrm>
          <a:prstGeom prst="line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60"/>
          <p:cNvCxnSpPr/>
          <p:nvPr/>
        </p:nvCxnSpPr>
        <p:spPr>
          <a:xfrm>
            <a:off x="6816080" y="3573016"/>
            <a:ext cx="504056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3"/>
          <p:cNvCxnSpPr/>
          <p:nvPr/>
        </p:nvCxnSpPr>
        <p:spPr>
          <a:xfrm>
            <a:off x="7392144" y="3608876"/>
            <a:ext cx="2160240" cy="0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5"/>
          <p:cNvCxnSpPr/>
          <p:nvPr/>
        </p:nvCxnSpPr>
        <p:spPr>
          <a:xfrm>
            <a:off x="7392144" y="3822774"/>
            <a:ext cx="2160240" cy="0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55"/>
          <p:cNvCxnSpPr/>
          <p:nvPr/>
        </p:nvCxnSpPr>
        <p:spPr>
          <a:xfrm>
            <a:off x="7392144" y="3212976"/>
            <a:ext cx="2160240" cy="0"/>
          </a:xfrm>
          <a:prstGeom prst="line">
            <a:avLst/>
          </a:prstGeom>
          <a:ln w="254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59"/>
          <p:cNvCxnSpPr/>
          <p:nvPr/>
        </p:nvCxnSpPr>
        <p:spPr>
          <a:xfrm>
            <a:off x="7392144" y="3429000"/>
            <a:ext cx="2160240" cy="0"/>
          </a:xfrm>
          <a:prstGeom prst="line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3"/>
          <p:cNvCxnSpPr/>
          <p:nvPr/>
        </p:nvCxnSpPr>
        <p:spPr>
          <a:xfrm>
            <a:off x="7392144" y="2766286"/>
            <a:ext cx="2160240" cy="0"/>
          </a:xfrm>
          <a:prstGeom prst="line">
            <a:avLst/>
          </a:prstGeom>
          <a:ln w="254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5"/>
          <p:cNvCxnSpPr/>
          <p:nvPr/>
        </p:nvCxnSpPr>
        <p:spPr>
          <a:xfrm>
            <a:off x="7392144" y="2996952"/>
            <a:ext cx="2160240" cy="0"/>
          </a:xfrm>
          <a:prstGeom prst="line">
            <a:avLst/>
          </a:prstGeom>
          <a:ln w="254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59"/>
          <p:cNvCxnSpPr/>
          <p:nvPr/>
        </p:nvCxnSpPr>
        <p:spPr>
          <a:xfrm>
            <a:off x="7392144" y="2552388"/>
            <a:ext cx="2160240" cy="0"/>
          </a:xfrm>
          <a:prstGeom prst="line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063552" y="5301209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/>
              <a:t>EPI : </a:t>
            </a:r>
            <a:r>
              <a:rPr lang="fr-CH" b="1" dirty="0" err="1"/>
              <a:t>whole</a:t>
            </a:r>
            <a:r>
              <a:rPr lang="fr-CH" b="1" dirty="0"/>
              <a:t> 2D plane (</a:t>
            </a:r>
            <a:r>
              <a:rPr lang="fr-CH" b="1" i="1" dirty="0"/>
              <a:t>slice</a:t>
            </a:r>
            <a:r>
              <a:rPr lang="fr-CH" b="1" dirty="0"/>
              <a:t>) </a:t>
            </a:r>
            <a:r>
              <a:rPr lang="fr-CH" b="1" dirty="0" err="1"/>
              <a:t>acquired</a:t>
            </a:r>
            <a:r>
              <a:rPr lang="fr-CH" b="1" dirty="0"/>
              <a:t> </a:t>
            </a:r>
            <a:r>
              <a:rPr lang="fr-CH" b="1" dirty="0" err="1"/>
              <a:t>following</a:t>
            </a:r>
            <a:r>
              <a:rPr lang="fr-CH" b="1" dirty="0"/>
              <a:t> one RF excitation - </a:t>
            </a:r>
            <a:r>
              <a:rPr lang="fr-CH" sz="2400" b="1" dirty="0"/>
              <a:t>FAST</a:t>
            </a: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 flipV="1">
            <a:off x="2106979" y="3967187"/>
            <a:ext cx="49929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51" name="Freeform 8"/>
          <p:cNvSpPr>
            <a:spLocks/>
          </p:cNvSpPr>
          <p:nvPr/>
        </p:nvSpPr>
        <p:spPr bwMode="auto">
          <a:xfrm>
            <a:off x="2999656" y="3768749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1" name="Line 18"/>
          <p:cNvSpPr>
            <a:spLocks noChangeShapeType="1"/>
          </p:cNvSpPr>
          <p:nvPr/>
        </p:nvSpPr>
        <p:spPr bwMode="auto">
          <a:xfrm>
            <a:off x="2106978" y="4568939"/>
            <a:ext cx="4781110" cy="4436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3" name="Freeform 20"/>
          <p:cNvSpPr>
            <a:spLocks/>
          </p:cNvSpPr>
          <p:nvPr/>
        </p:nvSpPr>
        <p:spPr bwMode="auto">
          <a:xfrm>
            <a:off x="2711624" y="4313635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74" name="Freeform 8"/>
          <p:cNvSpPr>
            <a:spLocks/>
          </p:cNvSpPr>
          <p:nvPr/>
        </p:nvSpPr>
        <p:spPr bwMode="auto">
          <a:xfrm>
            <a:off x="3355504" y="3768749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75" name="Freeform 20"/>
          <p:cNvSpPr>
            <a:spLocks/>
          </p:cNvSpPr>
          <p:nvPr/>
        </p:nvSpPr>
        <p:spPr bwMode="auto">
          <a:xfrm>
            <a:off x="3067472" y="4313635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2" name="Freeform 8"/>
          <p:cNvSpPr>
            <a:spLocks/>
          </p:cNvSpPr>
          <p:nvPr/>
        </p:nvSpPr>
        <p:spPr bwMode="auto">
          <a:xfrm>
            <a:off x="3719736" y="3768749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3" name="Freeform 20"/>
          <p:cNvSpPr>
            <a:spLocks/>
          </p:cNvSpPr>
          <p:nvPr/>
        </p:nvSpPr>
        <p:spPr bwMode="auto">
          <a:xfrm>
            <a:off x="3431704" y="4313635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4" name="Freeform 8"/>
          <p:cNvSpPr>
            <a:spLocks/>
          </p:cNvSpPr>
          <p:nvPr/>
        </p:nvSpPr>
        <p:spPr bwMode="auto">
          <a:xfrm>
            <a:off x="4075584" y="3768749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5" name="Freeform 20"/>
          <p:cNvSpPr>
            <a:spLocks/>
          </p:cNvSpPr>
          <p:nvPr/>
        </p:nvSpPr>
        <p:spPr bwMode="auto">
          <a:xfrm>
            <a:off x="3787552" y="4313635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6" name="Freeform 33"/>
          <p:cNvSpPr>
            <a:spLocks noChangeAspect="1"/>
          </p:cNvSpPr>
          <p:nvPr/>
        </p:nvSpPr>
        <p:spPr bwMode="auto">
          <a:xfrm>
            <a:off x="4113964" y="3148928"/>
            <a:ext cx="293109" cy="118903"/>
          </a:xfrm>
          <a:custGeom>
            <a:avLst/>
            <a:gdLst>
              <a:gd name="T0" fmla="*/ 504825 w 960"/>
              <a:gd name="T1" fmla="*/ 107783 h 912"/>
              <a:gd name="T2" fmla="*/ 479584 w 960"/>
              <a:gd name="T3" fmla="*/ 118561 h 912"/>
              <a:gd name="T4" fmla="*/ 454343 w 960"/>
              <a:gd name="T5" fmla="*/ 86226 h 912"/>
              <a:gd name="T6" fmla="*/ 429101 w 960"/>
              <a:gd name="T7" fmla="*/ 140117 h 912"/>
              <a:gd name="T8" fmla="*/ 403860 w 960"/>
              <a:gd name="T9" fmla="*/ 64670 h 912"/>
              <a:gd name="T10" fmla="*/ 378619 w 960"/>
              <a:gd name="T11" fmla="*/ 161674 h 912"/>
              <a:gd name="T12" fmla="*/ 353378 w 960"/>
              <a:gd name="T13" fmla="*/ 43113 h 912"/>
              <a:gd name="T14" fmla="*/ 328136 w 960"/>
              <a:gd name="T15" fmla="*/ 183230 h 912"/>
              <a:gd name="T16" fmla="*/ 302895 w 960"/>
              <a:gd name="T17" fmla="*/ 21557 h 912"/>
              <a:gd name="T18" fmla="*/ 277654 w 960"/>
              <a:gd name="T19" fmla="*/ 204787 h 912"/>
              <a:gd name="T20" fmla="*/ 252412 w 960"/>
              <a:gd name="T21" fmla="*/ 0 h 912"/>
              <a:gd name="T22" fmla="*/ 227171 w 960"/>
              <a:gd name="T23" fmla="*/ 204787 h 912"/>
              <a:gd name="T24" fmla="*/ 201930 w 960"/>
              <a:gd name="T25" fmla="*/ 21557 h 912"/>
              <a:gd name="T26" fmla="*/ 176689 w 960"/>
              <a:gd name="T27" fmla="*/ 183230 h 912"/>
              <a:gd name="T28" fmla="*/ 151448 w 960"/>
              <a:gd name="T29" fmla="*/ 43113 h 912"/>
              <a:gd name="T30" fmla="*/ 126206 w 960"/>
              <a:gd name="T31" fmla="*/ 161674 h 912"/>
              <a:gd name="T32" fmla="*/ 100965 w 960"/>
              <a:gd name="T33" fmla="*/ 64670 h 912"/>
              <a:gd name="T34" fmla="*/ 75724 w 960"/>
              <a:gd name="T35" fmla="*/ 140117 h 912"/>
              <a:gd name="T36" fmla="*/ 50483 w 960"/>
              <a:gd name="T37" fmla="*/ 86226 h 912"/>
              <a:gd name="T38" fmla="*/ 25241 w 960"/>
              <a:gd name="T39" fmla="*/ 118561 h 912"/>
              <a:gd name="T40" fmla="*/ 0 w 960"/>
              <a:gd name="T41" fmla="*/ 107783 h 9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60"/>
              <a:gd name="T64" fmla="*/ 0 h 912"/>
              <a:gd name="T65" fmla="*/ 960 w 960"/>
              <a:gd name="T66" fmla="*/ 912 h 9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60" h="912">
                <a:moveTo>
                  <a:pt x="960" y="480"/>
                </a:moveTo>
                <a:lnTo>
                  <a:pt x="912" y="528"/>
                </a:lnTo>
                <a:lnTo>
                  <a:pt x="864" y="384"/>
                </a:lnTo>
                <a:lnTo>
                  <a:pt x="816" y="624"/>
                </a:lnTo>
                <a:lnTo>
                  <a:pt x="768" y="288"/>
                </a:lnTo>
                <a:lnTo>
                  <a:pt x="720" y="720"/>
                </a:lnTo>
                <a:lnTo>
                  <a:pt x="672" y="192"/>
                </a:lnTo>
                <a:lnTo>
                  <a:pt x="624" y="816"/>
                </a:lnTo>
                <a:lnTo>
                  <a:pt x="576" y="96"/>
                </a:lnTo>
                <a:lnTo>
                  <a:pt x="528" y="912"/>
                </a:lnTo>
                <a:lnTo>
                  <a:pt x="480" y="0"/>
                </a:lnTo>
                <a:lnTo>
                  <a:pt x="432" y="912"/>
                </a:lnTo>
                <a:lnTo>
                  <a:pt x="384" y="96"/>
                </a:lnTo>
                <a:lnTo>
                  <a:pt x="336" y="816"/>
                </a:lnTo>
                <a:lnTo>
                  <a:pt x="288" y="192"/>
                </a:lnTo>
                <a:lnTo>
                  <a:pt x="240" y="720"/>
                </a:lnTo>
                <a:lnTo>
                  <a:pt x="192" y="288"/>
                </a:lnTo>
                <a:lnTo>
                  <a:pt x="144" y="624"/>
                </a:lnTo>
                <a:lnTo>
                  <a:pt x="96" y="384"/>
                </a:lnTo>
                <a:lnTo>
                  <a:pt x="48" y="528"/>
                </a:lnTo>
                <a:lnTo>
                  <a:pt x="0" y="48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7" name="Freeform 8"/>
          <p:cNvSpPr>
            <a:spLocks/>
          </p:cNvSpPr>
          <p:nvPr/>
        </p:nvSpPr>
        <p:spPr bwMode="auto">
          <a:xfrm>
            <a:off x="4421886" y="3780383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8" name="Freeform 20"/>
          <p:cNvSpPr>
            <a:spLocks/>
          </p:cNvSpPr>
          <p:nvPr/>
        </p:nvSpPr>
        <p:spPr bwMode="auto">
          <a:xfrm>
            <a:off x="4133854" y="4325269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9" name="Freeform 8"/>
          <p:cNvSpPr>
            <a:spLocks/>
          </p:cNvSpPr>
          <p:nvPr/>
        </p:nvSpPr>
        <p:spPr bwMode="auto">
          <a:xfrm>
            <a:off x="4777734" y="3780383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0" name="Freeform 20"/>
          <p:cNvSpPr>
            <a:spLocks/>
          </p:cNvSpPr>
          <p:nvPr/>
        </p:nvSpPr>
        <p:spPr bwMode="auto">
          <a:xfrm>
            <a:off x="4489702" y="4325269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1" name="Freeform 8"/>
          <p:cNvSpPr>
            <a:spLocks/>
          </p:cNvSpPr>
          <p:nvPr/>
        </p:nvSpPr>
        <p:spPr bwMode="auto">
          <a:xfrm>
            <a:off x="5141966" y="3780383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2" name="Freeform 20"/>
          <p:cNvSpPr>
            <a:spLocks/>
          </p:cNvSpPr>
          <p:nvPr/>
        </p:nvSpPr>
        <p:spPr bwMode="auto">
          <a:xfrm>
            <a:off x="4853934" y="4325269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3" name="Freeform 8"/>
          <p:cNvSpPr>
            <a:spLocks/>
          </p:cNvSpPr>
          <p:nvPr/>
        </p:nvSpPr>
        <p:spPr bwMode="auto">
          <a:xfrm>
            <a:off x="5497814" y="3780383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4" name="Freeform 20"/>
          <p:cNvSpPr>
            <a:spLocks/>
          </p:cNvSpPr>
          <p:nvPr/>
        </p:nvSpPr>
        <p:spPr bwMode="auto">
          <a:xfrm>
            <a:off x="5209782" y="4325269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5" name="Freeform 8"/>
          <p:cNvSpPr>
            <a:spLocks/>
          </p:cNvSpPr>
          <p:nvPr/>
        </p:nvSpPr>
        <p:spPr bwMode="auto">
          <a:xfrm>
            <a:off x="5848889" y="3768749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6" name="Freeform 20"/>
          <p:cNvSpPr>
            <a:spLocks/>
          </p:cNvSpPr>
          <p:nvPr/>
        </p:nvSpPr>
        <p:spPr bwMode="auto">
          <a:xfrm>
            <a:off x="5560857" y="4313635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7" name="Freeform 8"/>
          <p:cNvSpPr>
            <a:spLocks/>
          </p:cNvSpPr>
          <p:nvPr/>
        </p:nvSpPr>
        <p:spPr bwMode="auto">
          <a:xfrm>
            <a:off x="6213121" y="3768749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8" name="Freeform 20"/>
          <p:cNvSpPr>
            <a:spLocks/>
          </p:cNvSpPr>
          <p:nvPr/>
        </p:nvSpPr>
        <p:spPr bwMode="auto">
          <a:xfrm>
            <a:off x="5925089" y="4313635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99" name="Freeform 8"/>
          <p:cNvSpPr>
            <a:spLocks/>
          </p:cNvSpPr>
          <p:nvPr/>
        </p:nvSpPr>
        <p:spPr bwMode="auto">
          <a:xfrm>
            <a:off x="6568969" y="3768749"/>
            <a:ext cx="76200" cy="203200"/>
          </a:xfrm>
          <a:custGeom>
            <a:avLst/>
            <a:gdLst>
              <a:gd name="T0" fmla="*/ 0 w 1056"/>
              <a:gd name="T1" fmla="*/ 143368872 h 288"/>
              <a:gd name="T2" fmla="*/ 0 w 1056"/>
              <a:gd name="T3" fmla="*/ 0 h 288"/>
              <a:gd name="T4" fmla="*/ 5498522 w 1056"/>
              <a:gd name="T5" fmla="*/ 0 h 288"/>
              <a:gd name="T6" fmla="*/ 5498522 w 1056"/>
              <a:gd name="T7" fmla="*/ 143368872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00" name="Freeform 20"/>
          <p:cNvSpPr>
            <a:spLocks/>
          </p:cNvSpPr>
          <p:nvPr/>
        </p:nvSpPr>
        <p:spPr bwMode="auto">
          <a:xfrm>
            <a:off x="6280937" y="4313635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cxnSp>
        <p:nvCxnSpPr>
          <p:cNvPr id="64" name="Straight Arrow Connector 12"/>
          <p:cNvCxnSpPr/>
          <p:nvPr/>
        </p:nvCxnSpPr>
        <p:spPr>
          <a:xfrm flipV="1">
            <a:off x="2261646" y="2598010"/>
            <a:ext cx="2394194" cy="8711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3"/>
          <p:cNvSpPr txBox="1"/>
          <p:nvPr/>
        </p:nvSpPr>
        <p:spPr>
          <a:xfrm>
            <a:off x="3215680" y="2111375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5375920" y="2471415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TE – </a:t>
            </a:r>
            <a:r>
              <a:rPr lang="fr-CH" sz="1600" dirty="0" err="1"/>
              <a:t>echo</a:t>
            </a:r>
            <a:r>
              <a:rPr lang="fr-CH" sz="1600" dirty="0"/>
              <a:t> time</a:t>
            </a:r>
          </a:p>
        </p:txBody>
      </p:sp>
      <p:sp>
        <p:nvSpPr>
          <p:cNvPr id="68" name="Freeform 20"/>
          <p:cNvSpPr>
            <a:spLocks/>
          </p:cNvSpPr>
          <p:nvPr/>
        </p:nvSpPr>
        <p:spPr bwMode="auto">
          <a:xfrm rot="10800000">
            <a:off x="2405662" y="3950987"/>
            <a:ext cx="274166" cy="306387"/>
          </a:xfrm>
          <a:custGeom>
            <a:avLst/>
            <a:gdLst>
              <a:gd name="T0" fmla="*/ 0 w 1056"/>
              <a:gd name="T1" fmla="*/ 325947890 h 288"/>
              <a:gd name="T2" fmla="*/ 0 w 1056"/>
              <a:gd name="T3" fmla="*/ 0 h 288"/>
              <a:gd name="T4" fmla="*/ 272644632 w 1056"/>
              <a:gd name="T5" fmla="*/ 0 h 288"/>
              <a:gd name="T6" fmla="*/ 272644632 w 1056"/>
              <a:gd name="T7" fmla="*/ 325947890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288"/>
              <a:gd name="T14" fmla="*/ 1056 w 1056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288">
                <a:moveTo>
                  <a:pt x="0" y="288"/>
                </a:moveTo>
                <a:lnTo>
                  <a:pt x="0" y="0"/>
                </a:lnTo>
                <a:lnTo>
                  <a:pt x="1056" y="0"/>
                </a:lnTo>
                <a:lnTo>
                  <a:pt x="1056" y="288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424163-0537-DA3F-6511-5A15978AD0C2}"/>
              </a:ext>
            </a:extLst>
          </p:cNvPr>
          <p:cNvSpPr txBox="1">
            <a:spLocks noChangeArrowheads="1"/>
          </p:cNvSpPr>
          <p:nvPr/>
        </p:nvSpPr>
        <p:spPr>
          <a:xfrm>
            <a:off x="1854200" y="577850"/>
            <a:ext cx="8489950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GB" sz="4400" b="1" dirty="0">
                <a:solidFill>
                  <a:srgbClr val="0070C0"/>
                </a:solidFill>
                <a:latin typeface="+mj-lt"/>
                <a:ea typeface="+mj-ea"/>
                <a:cs typeface="Arial" pitchFamily="34" charset="0"/>
              </a:rPr>
              <a:t>Echo Planar Imaging (EPI)</a:t>
            </a:r>
            <a:endParaRPr lang="en-US" sz="4400" b="1" dirty="0">
              <a:solidFill>
                <a:srgbClr val="0070C0"/>
              </a:solidFill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B5F23-928C-0A15-0A23-0B1353C4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21" name="Picture 4" descr="Géosciences et environnement UNIL">
            <a:extLst>
              <a:ext uri="{FF2B5EF4-FFF2-40B4-BE49-F238E27FC236}">
                <a16:creationId xmlns:a16="http://schemas.microsoft.com/office/drawing/2014/main" id="{33347ADC-F076-E5D9-D2FD-0EE8AFCF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6C5808-DA3C-1249-B21B-783DCBF0CF8B}"/>
              </a:ext>
            </a:extLst>
          </p:cNvPr>
          <p:cNvGrpSpPr/>
          <p:nvPr/>
        </p:nvGrpSpPr>
        <p:grpSpPr>
          <a:xfrm>
            <a:off x="-63297" y="4335690"/>
            <a:ext cx="2509994" cy="369332"/>
            <a:chOff x="-63297" y="3021787"/>
            <a:chExt cx="2509994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3D600E-11C5-8BEB-8A5D-3F0422F254BA}"/>
                </a:ext>
              </a:extLst>
            </p:cNvPr>
            <p:cNvSpPr txBox="1"/>
            <p:nvPr/>
          </p:nvSpPr>
          <p:spPr>
            <a:xfrm>
              <a:off x="1754448" y="3066177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err="1"/>
                <a:t>G</a:t>
              </a:r>
              <a:r>
                <a:rPr lang="fr-CH" sz="1400" baseline="-25000" dirty="0" err="1"/>
                <a:t>x</a:t>
              </a:r>
              <a:endParaRPr lang="en-GB" sz="1400" baseline="-25000" dirty="0"/>
            </a:p>
          </p:txBody>
        </p:sp>
        <p:sp>
          <p:nvSpPr>
            <p:cNvPr id="4" name="ZoneTexte 146">
              <a:extLst>
                <a:ext uri="{FF2B5EF4-FFF2-40B4-BE49-F238E27FC236}">
                  <a16:creationId xmlns:a16="http://schemas.microsoft.com/office/drawing/2014/main" id="{18AD7A7C-3D25-CB97-0790-BF96F1982488}"/>
                </a:ext>
              </a:extLst>
            </p:cNvPr>
            <p:cNvSpPr txBox="1"/>
            <p:nvPr/>
          </p:nvSpPr>
          <p:spPr>
            <a:xfrm>
              <a:off x="-63297" y="3021787"/>
              <a:ext cx="2026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Readout</a:t>
              </a:r>
              <a:r>
                <a:rPr lang="fr-CH" dirty="0"/>
                <a:t> gradient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FDCF2B-2D6E-ADED-7D93-F6D2A6DB3F25}"/>
              </a:ext>
            </a:extLst>
          </p:cNvPr>
          <p:cNvGrpSpPr/>
          <p:nvPr/>
        </p:nvGrpSpPr>
        <p:grpSpPr>
          <a:xfrm>
            <a:off x="-50043" y="3687846"/>
            <a:ext cx="2509994" cy="374163"/>
            <a:chOff x="-50043" y="3678961"/>
            <a:chExt cx="2509994" cy="3741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F5544A-32DD-0CDC-5241-2B4B1831349B}"/>
                </a:ext>
              </a:extLst>
            </p:cNvPr>
            <p:cNvSpPr txBox="1"/>
            <p:nvPr/>
          </p:nvSpPr>
          <p:spPr>
            <a:xfrm>
              <a:off x="1767702" y="3745347"/>
              <a:ext cx="69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G</a:t>
              </a:r>
              <a:r>
                <a:rPr lang="fr-CH" sz="1400" baseline="-25000" dirty="0"/>
                <a:t>y</a:t>
              </a:r>
              <a:endParaRPr lang="en-GB" sz="1400" baseline="-25000" dirty="0"/>
            </a:p>
          </p:txBody>
        </p:sp>
        <p:sp>
          <p:nvSpPr>
            <p:cNvPr id="38" name="ZoneTexte 146">
              <a:extLst>
                <a:ext uri="{FF2B5EF4-FFF2-40B4-BE49-F238E27FC236}">
                  <a16:creationId xmlns:a16="http://schemas.microsoft.com/office/drawing/2014/main" id="{6675DD57-3772-2390-4E94-CE243DC4ED81}"/>
                </a:ext>
              </a:extLst>
            </p:cNvPr>
            <p:cNvSpPr txBox="1"/>
            <p:nvPr/>
          </p:nvSpPr>
          <p:spPr>
            <a:xfrm>
              <a:off x="-50043" y="3678961"/>
              <a:ext cx="2026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‘Phase’ gradient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1"/>
          <p:cNvGrpSpPr/>
          <p:nvPr/>
        </p:nvGrpSpPr>
        <p:grpSpPr>
          <a:xfrm>
            <a:off x="4007768" y="1340768"/>
            <a:ext cx="3613734" cy="3097064"/>
            <a:chOff x="107504" y="2492896"/>
            <a:chExt cx="3613734" cy="3097064"/>
          </a:xfrm>
        </p:grpSpPr>
        <p:pic>
          <p:nvPicPr>
            <p:cNvPr id="47" name="Picture 4" descr="spintag"/>
            <p:cNvPicPr>
              <a:picLocks noChangeAspect="1" noChangeArrowheads="1"/>
            </p:cNvPicPr>
            <p:nvPr/>
          </p:nvPicPr>
          <p:blipFill>
            <a:blip r:embed="rId2" cstate="print"/>
            <a:srcRect t="4881" r="2049" b="18877"/>
            <a:stretch>
              <a:fillRect/>
            </a:stretch>
          </p:blipFill>
          <p:spPr bwMode="auto">
            <a:xfrm>
              <a:off x="107504" y="2492896"/>
              <a:ext cx="3613734" cy="3097064"/>
            </a:xfrm>
            <a:prstGeom prst="rect">
              <a:avLst/>
            </a:prstGeom>
            <a:noFill/>
          </p:spPr>
        </p:pic>
        <p:sp>
          <p:nvSpPr>
            <p:cNvPr id="48" name="Line 5"/>
            <p:cNvSpPr>
              <a:spLocks noChangeShapeType="1"/>
            </p:cNvSpPr>
            <p:nvPr/>
          </p:nvSpPr>
          <p:spPr bwMode="auto">
            <a:xfrm>
              <a:off x="323528" y="3899345"/>
              <a:ext cx="3312368" cy="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5" name="Line 5"/>
            <p:cNvSpPr>
              <a:spLocks noChangeShapeType="1"/>
            </p:cNvSpPr>
            <p:nvPr/>
          </p:nvSpPr>
          <p:spPr bwMode="auto">
            <a:xfrm>
              <a:off x="323528" y="3789040"/>
              <a:ext cx="3312368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>
              <a:off x="323528" y="3683321"/>
              <a:ext cx="3312368" cy="2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7" name="Line 5"/>
            <p:cNvSpPr>
              <a:spLocks noChangeShapeType="1"/>
            </p:cNvSpPr>
            <p:nvPr/>
          </p:nvSpPr>
          <p:spPr bwMode="auto">
            <a:xfrm>
              <a:off x="323528" y="3573016"/>
              <a:ext cx="3312368" cy="2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8" name="Line 5"/>
            <p:cNvSpPr>
              <a:spLocks noChangeShapeType="1"/>
            </p:cNvSpPr>
            <p:nvPr/>
          </p:nvSpPr>
          <p:spPr bwMode="auto">
            <a:xfrm>
              <a:off x="323528" y="3467297"/>
              <a:ext cx="3312368" cy="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2" name="Line 5"/>
            <p:cNvSpPr>
              <a:spLocks noChangeShapeType="1"/>
            </p:cNvSpPr>
            <p:nvPr/>
          </p:nvSpPr>
          <p:spPr bwMode="auto">
            <a:xfrm>
              <a:off x="323528" y="3035249"/>
              <a:ext cx="3312368" cy="2"/>
            </a:xfrm>
            <a:prstGeom prst="line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3" name="Line 5"/>
            <p:cNvSpPr>
              <a:spLocks noChangeShapeType="1"/>
            </p:cNvSpPr>
            <p:nvPr/>
          </p:nvSpPr>
          <p:spPr bwMode="auto">
            <a:xfrm>
              <a:off x="323528" y="2924944"/>
              <a:ext cx="3312368" cy="2"/>
            </a:xfrm>
            <a:prstGeom prst="line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2063552" y="4571836"/>
            <a:ext cx="7920880" cy="1944250"/>
            <a:chOff x="3347864" y="2564904"/>
            <a:chExt cx="7920880" cy="1944250"/>
          </a:xfrm>
        </p:grpSpPr>
        <p:sp>
          <p:nvSpPr>
            <p:cNvPr id="66" name="Rectangle 65"/>
            <p:cNvSpPr/>
            <p:nvPr/>
          </p:nvSpPr>
          <p:spPr>
            <a:xfrm>
              <a:off x="3796661" y="3068960"/>
              <a:ext cx="90755" cy="93610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Arrow Connector 9"/>
            <p:cNvCxnSpPr/>
            <p:nvPr/>
          </p:nvCxnSpPr>
          <p:spPr>
            <a:xfrm flipV="1">
              <a:off x="3778896" y="4005064"/>
              <a:ext cx="4897560" cy="3326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10"/>
            <p:cNvSpPr txBox="1"/>
            <p:nvPr/>
          </p:nvSpPr>
          <p:spPr>
            <a:xfrm>
              <a:off x="8532440" y="3924379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t</a:t>
              </a:r>
            </a:p>
          </p:txBody>
        </p:sp>
        <p:sp>
          <p:nvSpPr>
            <p:cNvPr id="70" name="TextBox 5"/>
            <p:cNvSpPr txBox="1"/>
            <p:nvPr/>
          </p:nvSpPr>
          <p:spPr>
            <a:xfrm>
              <a:off x="3347864" y="2573615"/>
              <a:ext cx="1043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RF</a:t>
              </a:r>
            </a:p>
          </p:txBody>
        </p:sp>
        <p:cxnSp>
          <p:nvCxnSpPr>
            <p:cNvPr id="74" name="Connecteur droit 73"/>
            <p:cNvCxnSpPr/>
            <p:nvPr/>
          </p:nvCxnSpPr>
          <p:spPr>
            <a:xfrm>
              <a:off x="6479704" y="3509719"/>
              <a:ext cx="93610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e 74"/>
            <p:cNvGrpSpPr/>
            <p:nvPr/>
          </p:nvGrpSpPr>
          <p:grpSpPr>
            <a:xfrm>
              <a:off x="3960440" y="3581727"/>
              <a:ext cx="1043608" cy="432048"/>
              <a:chOff x="1836712" y="2852936"/>
              <a:chExt cx="1043608" cy="432048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1907704" y="2852936"/>
                <a:ext cx="864096" cy="43204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1836712" y="2924944"/>
                <a:ext cx="10436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600" dirty="0"/>
                  <a:t>2D Image</a:t>
                </a:r>
              </a:p>
            </p:txBody>
          </p:sp>
        </p:grpSp>
        <p:cxnSp>
          <p:nvCxnSpPr>
            <p:cNvPr id="81" name="Straight Arrow Connector 12"/>
            <p:cNvCxnSpPr/>
            <p:nvPr/>
          </p:nvCxnSpPr>
          <p:spPr>
            <a:xfrm flipV="1">
              <a:off x="3887416" y="3140968"/>
              <a:ext cx="1224136" cy="1742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13"/>
            <p:cNvSpPr txBox="1"/>
            <p:nvPr/>
          </p:nvSpPr>
          <p:spPr>
            <a:xfrm>
              <a:off x="4247456" y="2663045"/>
              <a:ext cx="61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TR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128301" y="3060249"/>
              <a:ext cx="90755" cy="93610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TextBox 5"/>
            <p:cNvSpPr txBox="1"/>
            <p:nvPr/>
          </p:nvSpPr>
          <p:spPr>
            <a:xfrm>
              <a:off x="4679504" y="2564904"/>
              <a:ext cx="1043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RF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363072" y="3573016"/>
              <a:ext cx="864096" cy="43204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99" name="Straight Arrow Connector 12"/>
            <p:cNvCxnSpPr/>
            <p:nvPr/>
          </p:nvCxnSpPr>
          <p:spPr>
            <a:xfrm flipV="1">
              <a:off x="5219056" y="3132257"/>
              <a:ext cx="1224136" cy="1742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13"/>
            <p:cNvSpPr txBox="1"/>
            <p:nvPr/>
          </p:nvSpPr>
          <p:spPr>
            <a:xfrm>
              <a:off x="5579096" y="2654334"/>
              <a:ext cx="61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TR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7360549" y="3060249"/>
              <a:ext cx="90755" cy="93610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TextBox 5"/>
            <p:cNvSpPr txBox="1"/>
            <p:nvPr/>
          </p:nvSpPr>
          <p:spPr>
            <a:xfrm>
              <a:off x="6911752" y="2564904"/>
              <a:ext cx="1043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RF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595320" y="3573016"/>
              <a:ext cx="864096" cy="43204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107" name="Straight Arrow Connector 12"/>
            <p:cNvCxnSpPr/>
            <p:nvPr/>
          </p:nvCxnSpPr>
          <p:spPr>
            <a:xfrm flipV="1">
              <a:off x="7451304" y="3132257"/>
              <a:ext cx="1224136" cy="1742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3"/>
            <p:cNvSpPr txBox="1"/>
            <p:nvPr/>
          </p:nvSpPr>
          <p:spPr>
            <a:xfrm>
              <a:off x="7811344" y="2654334"/>
              <a:ext cx="61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TR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460957" y="3060249"/>
              <a:ext cx="90755" cy="93610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TextBox 5"/>
            <p:cNvSpPr txBox="1"/>
            <p:nvPr/>
          </p:nvSpPr>
          <p:spPr>
            <a:xfrm>
              <a:off x="6012160" y="2564904"/>
              <a:ext cx="1043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RF</a:t>
              </a: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8964488" y="3510300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TR</a:t>
              </a:r>
              <a:r>
                <a:rPr lang="fr-CH" baseline="-25000" dirty="0" err="1"/>
                <a:t>volume</a:t>
              </a:r>
              <a:r>
                <a:rPr lang="fr-CH" dirty="0"/>
                <a:t> = </a:t>
              </a:r>
              <a:r>
                <a:rPr lang="fr-CH" dirty="0" err="1"/>
                <a:t>Nslices</a:t>
              </a:r>
              <a:r>
                <a:rPr lang="fr-CH" dirty="0"/>
                <a:t> x TR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252520" y="3068960"/>
              <a:ext cx="15923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dirty="0"/>
                <a:t>TR~ 50-100ms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379C749-9D52-FDEA-FBF2-909ECC2CB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5" name="Picture 4" descr="Géosciences et environnement UNIL">
            <a:extLst>
              <a:ext uri="{FF2B5EF4-FFF2-40B4-BE49-F238E27FC236}">
                <a16:creationId xmlns:a16="http://schemas.microsoft.com/office/drawing/2014/main" id="{30363928-25DC-38B5-43F5-6E421D533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A45C8BA-6448-780D-EC77-A6DF2E94C8A4}"/>
              </a:ext>
            </a:extLst>
          </p:cNvPr>
          <p:cNvSpPr txBox="1">
            <a:spLocks noChangeArrowheads="1"/>
          </p:cNvSpPr>
          <p:nvPr/>
        </p:nvSpPr>
        <p:spPr>
          <a:xfrm>
            <a:off x="1854200" y="577850"/>
            <a:ext cx="8489950" cy="80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GB" sz="4400" b="1" dirty="0">
                <a:solidFill>
                  <a:srgbClr val="0070C0"/>
                </a:solidFill>
                <a:latin typeface="+mj-lt"/>
                <a:ea typeface="+mj-ea"/>
                <a:cs typeface="Arial" pitchFamily="34" charset="0"/>
              </a:rPr>
              <a:t>Echo Planar Imaging (EPI)</a:t>
            </a:r>
            <a:endParaRPr lang="en-US" sz="4400" b="1" dirty="0">
              <a:solidFill>
                <a:srgbClr val="0070C0"/>
              </a:solidFill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D66BA-A110-7423-96AA-C7976C89E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FB5E5B6-E37D-A523-4E74-F301F9D1C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13" y="260648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EPI limitations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DDE64-CC38-3B58-E564-760D99461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3" name="Picture 2" descr="Géosciences et environnement UNIL">
            <a:extLst>
              <a:ext uri="{FF2B5EF4-FFF2-40B4-BE49-F238E27FC236}">
                <a16:creationId xmlns:a16="http://schemas.microsoft.com/office/drawing/2014/main" id="{795F4087-32B5-C729-AB63-7B2BEA334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C1B3662-1F15-757B-C1FB-9C5FC184B32D}"/>
              </a:ext>
            </a:extLst>
          </p:cNvPr>
          <p:cNvGrpSpPr/>
          <p:nvPr/>
        </p:nvGrpSpPr>
        <p:grpSpPr>
          <a:xfrm>
            <a:off x="2201203" y="2090010"/>
            <a:ext cx="8142948" cy="3789829"/>
            <a:chOff x="1223232" y="2110467"/>
            <a:chExt cx="8142948" cy="3789829"/>
          </a:xfrm>
        </p:grpSpPr>
        <p:cxnSp>
          <p:nvCxnSpPr>
            <p:cNvPr id="5" name="Straight Arrow Connector 37">
              <a:extLst>
                <a:ext uri="{FF2B5EF4-FFF2-40B4-BE49-F238E27FC236}">
                  <a16:creationId xmlns:a16="http://schemas.microsoft.com/office/drawing/2014/main" id="{73FB35A5-C4C0-04B2-8CDD-7D69214F31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2613" y="3805021"/>
              <a:ext cx="3550837" cy="162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38">
              <a:extLst>
                <a:ext uri="{FF2B5EF4-FFF2-40B4-BE49-F238E27FC236}">
                  <a16:creationId xmlns:a16="http://schemas.microsoft.com/office/drawing/2014/main" id="{573B9D1B-49D7-9585-3A2D-317C56FAC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9529" y="2329886"/>
              <a:ext cx="2" cy="259302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40">
              <a:extLst>
                <a:ext uri="{FF2B5EF4-FFF2-40B4-BE49-F238E27FC236}">
                  <a16:creationId xmlns:a16="http://schemas.microsoft.com/office/drawing/2014/main" id="{49FB5191-52EF-EBE0-E8DC-9516BFA37207}"/>
                </a:ext>
              </a:extLst>
            </p:cNvPr>
            <p:cNvSpPr txBox="1"/>
            <p:nvPr/>
          </p:nvSpPr>
          <p:spPr>
            <a:xfrm>
              <a:off x="6709947" y="3925981"/>
              <a:ext cx="18628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Readout direction</a:t>
              </a:r>
            </a:p>
          </p:txBody>
        </p:sp>
        <p:sp>
          <p:nvSpPr>
            <p:cNvPr id="8" name="TextBox 42">
              <a:extLst>
                <a:ext uri="{FF2B5EF4-FFF2-40B4-BE49-F238E27FC236}">
                  <a16:creationId xmlns:a16="http://schemas.microsoft.com/office/drawing/2014/main" id="{58BF8D56-5F96-1CF9-2198-B22A9455F7B9}"/>
                </a:ext>
              </a:extLst>
            </p:cNvPr>
            <p:cNvSpPr txBox="1"/>
            <p:nvPr/>
          </p:nvSpPr>
          <p:spPr>
            <a:xfrm>
              <a:off x="5419615" y="2110467"/>
              <a:ext cx="2826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Phase direction</a:t>
              </a:r>
            </a:p>
          </p:txBody>
        </p:sp>
        <p:cxnSp>
          <p:nvCxnSpPr>
            <p:cNvPr id="9" name="Straight Connector 43">
              <a:extLst>
                <a:ext uri="{FF2B5EF4-FFF2-40B4-BE49-F238E27FC236}">
                  <a16:creationId xmlns:a16="http://schemas.microsoft.com/office/drawing/2014/main" id="{D30C42A9-0EDB-05CC-45F2-E18961237E61}"/>
                </a:ext>
              </a:extLst>
            </p:cNvPr>
            <p:cNvCxnSpPr/>
            <p:nvPr/>
          </p:nvCxnSpPr>
          <p:spPr>
            <a:xfrm>
              <a:off x="4302611" y="4654475"/>
              <a:ext cx="2160240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5">
              <a:extLst>
                <a:ext uri="{FF2B5EF4-FFF2-40B4-BE49-F238E27FC236}">
                  <a16:creationId xmlns:a16="http://schemas.microsoft.com/office/drawing/2014/main" id="{5338BD09-2146-6CE7-BF9F-A84C7D73B62B}"/>
                </a:ext>
              </a:extLst>
            </p:cNvPr>
            <p:cNvCxnSpPr/>
            <p:nvPr/>
          </p:nvCxnSpPr>
          <p:spPr>
            <a:xfrm>
              <a:off x="4302611" y="4849281"/>
              <a:ext cx="21602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55">
              <a:extLst>
                <a:ext uri="{FF2B5EF4-FFF2-40B4-BE49-F238E27FC236}">
                  <a16:creationId xmlns:a16="http://schemas.microsoft.com/office/drawing/2014/main" id="{FDB84FE5-ACAE-5857-F43C-22027359D5FF}"/>
                </a:ext>
              </a:extLst>
            </p:cNvPr>
            <p:cNvCxnSpPr/>
            <p:nvPr/>
          </p:nvCxnSpPr>
          <p:spPr>
            <a:xfrm>
              <a:off x="4302611" y="4224553"/>
              <a:ext cx="2160240" cy="0"/>
            </a:xfrm>
            <a:prstGeom prst="line">
              <a:avLst/>
            </a:prstGeom>
            <a:ln w="254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59">
              <a:extLst>
                <a:ext uri="{FF2B5EF4-FFF2-40B4-BE49-F238E27FC236}">
                  <a16:creationId xmlns:a16="http://schemas.microsoft.com/office/drawing/2014/main" id="{F559805E-6471-D204-44BC-2D0C044AFA28}"/>
                </a:ext>
              </a:extLst>
            </p:cNvPr>
            <p:cNvCxnSpPr/>
            <p:nvPr/>
          </p:nvCxnSpPr>
          <p:spPr>
            <a:xfrm>
              <a:off x="4302611" y="4440577"/>
              <a:ext cx="2160240" cy="0"/>
            </a:xfrm>
            <a:prstGeom prst="line">
              <a:avLst/>
            </a:prstGeom>
            <a:ln w="254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3">
              <a:extLst>
                <a:ext uri="{FF2B5EF4-FFF2-40B4-BE49-F238E27FC236}">
                  <a16:creationId xmlns:a16="http://schemas.microsoft.com/office/drawing/2014/main" id="{8E9B6ED7-0930-571B-F836-1E4632A925D8}"/>
                </a:ext>
              </a:extLst>
            </p:cNvPr>
            <p:cNvCxnSpPr/>
            <p:nvPr/>
          </p:nvCxnSpPr>
          <p:spPr>
            <a:xfrm>
              <a:off x="4302611" y="3805021"/>
              <a:ext cx="2160240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5">
              <a:extLst>
                <a:ext uri="{FF2B5EF4-FFF2-40B4-BE49-F238E27FC236}">
                  <a16:creationId xmlns:a16="http://schemas.microsoft.com/office/drawing/2014/main" id="{23770AFB-217F-A84F-B939-513CE84BCC48}"/>
                </a:ext>
              </a:extLst>
            </p:cNvPr>
            <p:cNvCxnSpPr/>
            <p:nvPr/>
          </p:nvCxnSpPr>
          <p:spPr>
            <a:xfrm>
              <a:off x="4302611" y="4018919"/>
              <a:ext cx="21602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5">
              <a:extLst>
                <a:ext uri="{FF2B5EF4-FFF2-40B4-BE49-F238E27FC236}">
                  <a16:creationId xmlns:a16="http://schemas.microsoft.com/office/drawing/2014/main" id="{E97D73F6-15B3-7E40-587E-8AD322CDA51B}"/>
                </a:ext>
              </a:extLst>
            </p:cNvPr>
            <p:cNvCxnSpPr/>
            <p:nvPr/>
          </p:nvCxnSpPr>
          <p:spPr>
            <a:xfrm>
              <a:off x="4302611" y="3409121"/>
              <a:ext cx="2160240" cy="0"/>
            </a:xfrm>
            <a:prstGeom prst="line">
              <a:avLst/>
            </a:prstGeom>
            <a:ln w="254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9">
              <a:extLst>
                <a:ext uri="{FF2B5EF4-FFF2-40B4-BE49-F238E27FC236}">
                  <a16:creationId xmlns:a16="http://schemas.microsoft.com/office/drawing/2014/main" id="{D5497610-42AC-63B6-9B4D-8248376BADBA}"/>
                </a:ext>
              </a:extLst>
            </p:cNvPr>
            <p:cNvCxnSpPr/>
            <p:nvPr/>
          </p:nvCxnSpPr>
          <p:spPr>
            <a:xfrm>
              <a:off x="4302611" y="3625145"/>
              <a:ext cx="2160240" cy="0"/>
            </a:xfrm>
            <a:prstGeom prst="line">
              <a:avLst/>
            </a:prstGeom>
            <a:ln w="254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3">
              <a:extLst>
                <a:ext uri="{FF2B5EF4-FFF2-40B4-BE49-F238E27FC236}">
                  <a16:creationId xmlns:a16="http://schemas.microsoft.com/office/drawing/2014/main" id="{9B20688C-D5E1-F288-CF46-B7F61D281755}"/>
                </a:ext>
              </a:extLst>
            </p:cNvPr>
            <p:cNvCxnSpPr/>
            <p:nvPr/>
          </p:nvCxnSpPr>
          <p:spPr>
            <a:xfrm>
              <a:off x="4302611" y="2962431"/>
              <a:ext cx="2160240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45">
              <a:extLst>
                <a:ext uri="{FF2B5EF4-FFF2-40B4-BE49-F238E27FC236}">
                  <a16:creationId xmlns:a16="http://schemas.microsoft.com/office/drawing/2014/main" id="{5DB0A8D1-3387-E8A2-218E-50E1CDAACCDD}"/>
                </a:ext>
              </a:extLst>
            </p:cNvPr>
            <p:cNvCxnSpPr/>
            <p:nvPr/>
          </p:nvCxnSpPr>
          <p:spPr>
            <a:xfrm>
              <a:off x="4302611" y="3193097"/>
              <a:ext cx="21602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59">
              <a:extLst>
                <a:ext uri="{FF2B5EF4-FFF2-40B4-BE49-F238E27FC236}">
                  <a16:creationId xmlns:a16="http://schemas.microsoft.com/office/drawing/2014/main" id="{9056C9BF-E298-6D1C-C4EC-0C55C071AE41}"/>
                </a:ext>
              </a:extLst>
            </p:cNvPr>
            <p:cNvCxnSpPr/>
            <p:nvPr/>
          </p:nvCxnSpPr>
          <p:spPr>
            <a:xfrm>
              <a:off x="4302611" y="2748533"/>
              <a:ext cx="2160240" cy="0"/>
            </a:xfrm>
            <a:prstGeom prst="line">
              <a:avLst/>
            </a:prstGeom>
            <a:ln w="254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2">
              <a:extLst>
                <a:ext uri="{FF2B5EF4-FFF2-40B4-BE49-F238E27FC236}">
                  <a16:creationId xmlns:a16="http://schemas.microsoft.com/office/drawing/2014/main" id="{F48BBD8F-5D01-54D5-570D-4ECC969239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2611" y="5310099"/>
              <a:ext cx="2160240" cy="8711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5E266F-AF14-9BCE-03B5-E9CA7E48429A}"/>
                </a:ext>
              </a:extLst>
            </p:cNvPr>
            <p:cNvSpPr txBox="1"/>
            <p:nvPr/>
          </p:nvSpPr>
          <p:spPr>
            <a:xfrm>
              <a:off x="4721087" y="5530964"/>
              <a:ext cx="1550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err="1"/>
                <a:t>T</a:t>
              </a:r>
              <a:r>
                <a:rPr lang="fr-CH" baseline="-25000" dirty="0" err="1"/>
                <a:t>acq</a:t>
              </a:r>
              <a:r>
                <a:rPr lang="fr-CH" dirty="0"/>
                <a:t> ~ 1ms</a:t>
              </a:r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54F8C1B-44E7-3BE4-A8A5-D652A2942C9A}"/>
                </a:ext>
              </a:extLst>
            </p:cNvPr>
            <p:cNvSpPr txBox="1"/>
            <p:nvPr/>
          </p:nvSpPr>
          <p:spPr>
            <a:xfrm>
              <a:off x="6709947" y="5507842"/>
              <a:ext cx="26562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Bandwidth ~1000Hz</a:t>
              </a: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848E25A3-985F-A522-A340-C3408B3E7550}"/>
                </a:ext>
              </a:extLst>
            </p:cNvPr>
            <p:cNvSpPr/>
            <p:nvPr/>
          </p:nvSpPr>
          <p:spPr>
            <a:xfrm>
              <a:off x="6096000" y="5530964"/>
              <a:ext cx="656631" cy="34621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cxnSp>
          <p:nvCxnSpPr>
            <p:cNvPr id="32" name="Straight Arrow Connector 12">
              <a:extLst>
                <a:ext uri="{FF2B5EF4-FFF2-40B4-BE49-F238E27FC236}">
                  <a16:creationId xmlns:a16="http://schemas.microsoft.com/office/drawing/2014/main" id="{A00FAC45-37C9-EBE3-F641-01D88F7611FD}"/>
                </a:ext>
              </a:extLst>
            </p:cNvPr>
            <p:cNvCxnSpPr>
              <a:cxnSpLocks/>
            </p:cNvCxnSpPr>
            <p:nvPr/>
          </p:nvCxnSpPr>
          <p:spPr>
            <a:xfrm>
              <a:off x="4052376" y="2678618"/>
              <a:ext cx="0" cy="2244293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203355-E22D-0BF9-6452-7229D8941A45}"/>
                </a:ext>
              </a:extLst>
            </p:cNvPr>
            <p:cNvSpPr txBox="1"/>
            <p:nvPr/>
          </p:nvSpPr>
          <p:spPr>
            <a:xfrm>
              <a:off x="1949077" y="3322103"/>
              <a:ext cx="2016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 err="1"/>
                <a:t>T</a:t>
              </a:r>
              <a:r>
                <a:rPr lang="fr-CH" baseline="-25000" dirty="0" err="1"/>
                <a:t>acq</a:t>
              </a:r>
              <a:r>
                <a:rPr lang="fr-CH" dirty="0"/>
                <a:t> ~ </a:t>
              </a:r>
              <a:r>
                <a:rPr lang="fr-CH" dirty="0" err="1"/>
                <a:t>N</a:t>
              </a:r>
              <a:r>
                <a:rPr lang="fr-CH" baseline="-25000" dirty="0" err="1"/>
                <a:t>voxels</a:t>
              </a:r>
              <a:r>
                <a:rPr lang="fr-CH" dirty="0"/>
                <a:t>*1ms</a:t>
              </a:r>
              <a:endParaRPr lang="en-GB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678C8F8-1822-F6E6-2581-3262A7466F5E}"/>
                </a:ext>
              </a:extLst>
            </p:cNvPr>
            <p:cNvSpPr txBox="1"/>
            <p:nvPr/>
          </p:nvSpPr>
          <p:spPr>
            <a:xfrm>
              <a:off x="1644837" y="3809861"/>
              <a:ext cx="26562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Bandwidth ~50Hz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3B36365B-8DE5-5998-FA01-B3862AEA75CC}"/>
                </a:ext>
              </a:extLst>
            </p:cNvPr>
            <p:cNvSpPr/>
            <p:nvPr/>
          </p:nvSpPr>
          <p:spPr>
            <a:xfrm>
              <a:off x="1223232" y="3852037"/>
              <a:ext cx="656631" cy="346210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E1417C1-D81C-5A0E-0302-064790D13CE5}"/>
              </a:ext>
            </a:extLst>
          </p:cNvPr>
          <p:cNvGrpSpPr/>
          <p:nvPr/>
        </p:nvGrpSpPr>
        <p:grpSpPr>
          <a:xfrm>
            <a:off x="-94782" y="870772"/>
            <a:ext cx="3981868" cy="1685916"/>
            <a:chOff x="861577" y="2080233"/>
            <a:chExt cx="6238302" cy="2641285"/>
          </a:xfrm>
        </p:grpSpPr>
        <p:sp>
          <p:nvSpPr>
            <p:cNvPr id="39" name="Line 31">
              <a:extLst>
                <a:ext uri="{FF2B5EF4-FFF2-40B4-BE49-F238E27FC236}">
                  <a16:creationId xmlns:a16="http://schemas.microsoft.com/office/drawing/2014/main" id="{C95192F3-1966-207B-28DA-510B742240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7600" y="3207344"/>
              <a:ext cx="4481438" cy="737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7C9C1F57-9ED5-1114-8A23-DA5576F16D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91734" y="3137294"/>
              <a:ext cx="293109" cy="118903"/>
            </a:xfrm>
            <a:custGeom>
              <a:avLst/>
              <a:gdLst>
                <a:gd name="T0" fmla="*/ 504825 w 960"/>
                <a:gd name="T1" fmla="*/ 107783 h 912"/>
                <a:gd name="T2" fmla="*/ 479584 w 960"/>
                <a:gd name="T3" fmla="*/ 118561 h 912"/>
                <a:gd name="T4" fmla="*/ 454343 w 960"/>
                <a:gd name="T5" fmla="*/ 86226 h 912"/>
                <a:gd name="T6" fmla="*/ 429101 w 960"/>
                <a:gd name="T7" fmla="*/ 140117 h 912"/>
                <a:gd name="T8" fmla="*/ 403860 w 960"/>
                <a:gd name="T9" fmla="*/ 64670 h 912"/>
                <a:gd name="T10" fmla="*/ 378619 w 960"/>
                <a:gd name="T11" fmla="*/ 161674 h 912"/>
                <a:gd name="T12" fmla="*/ 353378 w 960"/>
                <a:gd name="T13" fmla="*/ 43113 h 912"/>
                <a:gd name="T14" fmla="*/ 328136 w 960"/>
                <a:gd name="T15" fmla="*/ 183230 h 912"/>
                <a:gd name="T16" fmla="*/ 302895 w 960"/>
                <a:gd name="T17" fmla="*/ 21557 h 912"/>
                <a:gd name="T18" fmla="*/ 277654 w 960"/>
                <a:gd name="T19" fmla="*/ 204787 h 912"/>
                <a:gd name="T20" fmla="*/ 252412 w 960"/>
                <a:gd name="T21" fmla="*/ 0 h 912"/>
                <a:gd name="T22" fmla="*/ 227171 w 960"/>
                <a:gd name="T23" fmla="*/ 204787 h 912"/>
                <a:gd name="T24" fmla="*/ 201930 w 960"/>
                <a:gd name="T25" fmla="*/ 21557 h 912"/>
                <a:gd name="T26" fmla="*/ 176689 w 960"/>
                <a:gd name="T27" fmla="*/ 183230 h 912"/>
                <a:gd name="T28" fmla="*/ 151448 w 960"/>
                <a:gd name="T29" fmla="*/ 43113 h 912"/>
                <a:gd name="T30" fmla="*/ 126206 w 960"/>
                <a:gd name="T31" fmla="*/ 161674 h 912"/>
                <a:gd name="T32" fmla="*/ 100965 w 960"/>
                <a:gd name="T33" fmla="*/ 64670 h 912"/>
                <a:gd name="T34" fmla="*/ 75724 w 960"/>
                <a:gd name="T35" fmla="*/ 140117 h 912"/>
                <a:gd name="T36" fmla="*/ 50483 w 960"/>
                <a:gd name="T37" fmla="*/ 86226 h 912"/>
                <a:gd name="T38" fmla="*/ 25241 w 960"/>
                <a:gd name="T39" fmla="*/ 118561 h 912"/>
                <a:gd name="T40" fmla="*/ 0 w 960"/>
                <a:gd name="T41" fmla="*/ 107783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CD815197-8EFE-F888-1E12-9B635AA65A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47521" y="3107799"/>
              <a:ext cx="293109" cy="177893"/>
            </a:xfrm>
            <a:custGeom>
              <a:avLst/>
              <a:gdLst>
                <a:gd name="T0" fmla="*/ 504825 w 960"/>
                <a:gd name="T1" fmla="*/ 161256 h 912"/>
                <a:gd name="T2" fmla="*/ 479584 w 960"/>
                <a:gd name="T3" fmla="*/ 177382 h 912"/>
                <a:gd name="T4" fmla="*/ 454343 w 960"/>
                <a:gd name="T5" fmla="*/ 129005 h 912"/>
                <a:gd name="T6" fmla="*/ 429101 w 960"/>
                <a:gd name="T7" fmla="*/ 209633 h 912"/>
                <a:gd name="T8" fmla="*/ 403860 w 960"/>
                <a:gd name="T9" fmla="*/ 96754 h 912"/>
                <a:gd name="T10" fmla="*/ 378619 w 960"/>
                <a:gd name="T11" fmla="*/ 241884 h 912"/>
                <a:gd name="T12" fmla="*/ 353378 w 960"/>
                <a:gd name="T13" fmla="*/ 64503 h 912"/>
                <a:gd name="T14" fmla="*/ 328136 w 960"/>
                <a:gd name="T15" fmla="*/ 274136 h 912"/>
                <a:gd name="T16" fmla="*/ 302895 w 960"/>
                <a:gd name="T17" fmla="*/ 32251 h 912"/>
                <a:gd name="T18" fmla="*/ 277654 w 960"/>
                <a:gd name="T19" fmla="*/ 306387 h 912"/>
                <a:gd name="T20" fmla="*/ 252412 w 960"/>
                <a:gd name="T21" fmla="*/ 0 h 912"/>
                <a:gd name="T22" fmla="*/ 227171 w 960"/>
                <a:gd name="T23" fmla="*/ 306387 h 912"/>
                <a:gd name="T24" fmla="*/ 201930 w 960"/>
                <a:gd name="T25" fmla="*/ 32251 h 912"/>
                <a:gd name="T26" fmla="*/ 176689 w 960"/>
                <a:gd name="T27" fmla="*/ 274136 h 912"/>
                <a:gd name="T28" fmla="*/ 151448 w 960"/>
                <a:gd name="T29" fmla="*/ 64503 h 912"/>
                <a:gd name="T30" fmla="*/ 126206 w 960"/>
                <a:gd name="T31" fmla="*/ 241884 h 912"/>
                <a:gd name="T32" fmla="*/ 100965 w 960"/>
                <a:gd name="T33" fmla="*/ 96754 h 912"/>
                <a:gd name="T34" fmla="*/ 75724 w 960"/>
                <a:gd name="T35" fmla="*/ 209633 h 912"/>
                <a:gd name="T36" fmla="*/ 50483 w 960"/>
                <a:gd name="T37" fmla="*/ 129005 h 912"/>
                <a:gd name="T38" fmla="*/ 25241 w 960"/>
                <a:gd name="T39" fmla="*/ 177382 h 912"/>
                <a:gd name="T40" fmla="*/ 0 w 960"/>
                <a:gd name="T41" fmla="*/ 161256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D8E4B73B-C1AD-9D33-9F85-EE22276D2A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03308" y="3048807"/>
              <a:ext cx="293109" cy="296796"/>
            </a:xfrm>
            <a:custGeom>
              <a:avLst/>
              <a:gdLst>
                <a:gd name="T0" fmla="*/ 504825 w 960"/>
                <a:gd name="T1" fmla="*/ 269039 h 912"/>
                <a:gd name="T2" fmla="*/ 479584 w 960"/>
                <a:gd name="T3" fmla="*/ 295943 h 912"/>
                <a:gd name="T4" fmla="*/ 454343 w 960"/>
                <a:gd name="T5" fmla="*/ 215232 h 912"/>
                <a:gd name="T6" fmla="*/ 429101 w 960"/>
                <a:gd name="T7" fmla="*/ 349751 h 912"/>
                <a:gd name="T8" fmla="*/ 403860 w 960"/>
                <a:gd name="T9" fmla="*/ 161424 h 912"/>
                <a:gd name="T10" fmla="*/ 378619 w 960"/>
                <a:gd name="T11" fmla="*/ 403559 h 912"/>
                <a:gd name="T12" fmla="*/ 353378 w 960"/>
                <a:gd name="T13" fmla="*/ 107616 h 912"/>
                <a:gd name="T14" fmla="*/ 328136 w 960"/>
                <a:gd name="T15" fmla="*/ 457367 h 912"/>
                <a:gd name="T16" fmla="*/ 302895 w 960"/>
                <a:gd name="T17" fmla="*/ 53808 h 912"/>
                <a:gd name="T18" fmla="*/ 277654 w 960"/>
                <a:gd name="T19" fmla="*/ 511175 h 912"/>
                <a:gd name="T20" fmla="*/ 252412 w 960"/>
                <a:gd name="T21" fmla="*/ 0 h 912"/>
                <a:gd name="T22" fmla="*/ 227171 w 960"/>
                <a:gd name="T23" fmla="*/ 511175 h 912"/>
                <a:gd name="T24" fmla="*/ 201930 w 960"/>
                <a:gd name="T25" fmla="*/ 53808 h 912"/>
                <a:gd name="T26" fmla="*/ 176689 w 960"/>
                <a:gd name="T27" fmla="*/ 457367 h 912"/>
                <a:gd name="T28" fmla="*/ 151448 w 960"/>
                <a:gd name="T29" fmla="*/ 107616 h 912"/>
                <a:gd name="T30" fmla="*/ 126206 w 960"/>
                <a:gd name="T31" fmla="*/ 403559 h 912"/>
                <a:gd name="T32" fmla="*/ 100965 w 960"/>
                <a:gd name="T33" fmla="*/ 161424 h 912"/>
                <a:gd name="T34" fmla="*/ 75724 w 960"/>
                <a:gd name="T35" fmla="*/ 349751 h 912"/>
                <a:gd name="T36" fmla="*/ 50483 w 960"/>
                <a:gd name="T37" fmla="*/ 215232 h 912"/>
                <a:gd name="T38" fmla="*/ 25241 w 960"/>
                <a:gd name="T39" fmla="*/ 295943 h 912"/>
                <a:gd name="T40" fmla="*/ 0 w 960"/>
                <a:gd name="T41" fmla="*/ 269039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C3FA6A34-AA4D-B958-1A33-CCCC752DFD1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59095" y="2950182"/>
              <a:ext cx="293109" cy="473768"/>
            </a:xfrm>
            <a:custGeom>
              <a:avLst/>
              <a:gdLst>
                <a:gd name="T0" fmla="*/ 504825 w 960"/>
                <a:gd name="T1" fmla="*/ 429461 h 912"/>
                <a:gd name="T2" fmla="*/ 479584 w 960"/>
                <a:gd name="T3" fmla="*/ 472407 h 912"/>
                <a:gd name="T4" fmla="*/ 454343 w 960"/>
                <a:gd name="T5" fmla="*/ 343568 h 912"/>
                <a:gd name="T6" fmla="*/ 429101 w 960"/>
                <a:gd name="T7" fmla="*/ 558299 h 912"/>
                <a:gd name="T8" fmla="*/ 403860 w 960"/>
                <a:gd name="T9" fmla="*/ 257676 h 912"/>
                <a:gd name="T10" fmla="*/ 378619 w 960"/>
                <a:gd name="T11" fmla="*/ 644191 h 912"/>
                <a:gd name="T12" fmla="*/ 353378 w 960"/>
                <a:gd name="T13" fmla="*/ 171784 h 912"/>
                <a:gd name="T14" fmla="*/ 328136 w 960"/>
                <a:gd name="T15" fmla="*/ 730083 h 912"/>
                <a:gd name="T16" fmla="*/ 302895 w 960"/>
                <a:gd name="T17" fmla="*/ 85892 h 912"/>
                <a:gd name="T18" fmla="*/ 277654 w 960"/>
                <a:gd name="T19" fmla="*/ 815975 h 912"/>
                <a:gd name="T20" fmla="*/ 252412 w 960"/>
                <a:gd name="T21" fmla="*/ 0 h 912"/>
                <a:gd name="T22" fmla="*/ 227171 w 960"/>
                <a:gd name="T23" fmla="*/ 815975 h 912"/>
                <a:gd name="T24" fmla="*/ 201930 w 960"/>
                <a:gd name="T25" fmla="*/ 85892 h 912"/>
                <a:gd name="T26" fmla="*/ 176689 w 960"/>
                <a:gd name="T27" fmla="*/ 730083 h 912"/>
                <a:gd name="T28" fmla="*/ 151448 w 960"/>
                <a:gd name="T29" fmla="*/ 171784 h 912"/>
                <a:gd name="T30" fmla="*/ 126206 w 960"/>
                <a:gd name="T31" fmla="*/ 644191 h 912"/>
                <a:gd name="T32" fmla="*/ 100965 w 960"/>
                <a:gd name="T33" fmla="*/ 257676 h 912"/>
                <a:gd name="T34" fmla="*/ 75724 w 960"/>
                <a:gd name="T35" fmla="*/ 558299 h 912"/>
                <a:gd name="T36" fmla="*/ 50483 w 960"/>
                <a:gd name="T37" fmla="*/ 343568 h 912"/>
                <a:gd name="T38" fmla="*/ 25241 w 960"/>
                <a:gd name="T39" fmla="*/ 472407 h 912"/>
                <a:gd name="T40" fmla="*/ 0 w 960"/>
                <a:gd name="T41" fmla="*/ 429461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B3061673-01F9-68CF-0931-3ED60766B7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4881" y="2860776"/>
              <a:ext cx="293109" cy="652583"/>
            </a:xfrm>
            <a:custGeom>
              <a:avLst/>
              <a:gdLst>
                <a:gd name="T0" fmla="*/ 504825 w 960"/>
                <a:gd name="T1" fmla="*/ 591553 h 912"/>
                <a:gd name="T2" fmla="*/ 479584 w 960"/>
                <a:gd name="T3" fmla="*/ 650708 h 912"/>
                <a:gd name="T4" fmla="*/ 454343 w 960"/>
                <a:gd name="T5" fmla="*/ 473242 h 912"/>
                <a:gd name="T6" fmla="*/ 429101 w 960"/>
                <a:gd name="T7" fmla="*/ 769019 h 912"/>
                <a:gd name="T8" fmla="*/ 403860 w 960"/>
                <a:gd name="T9" fmla="*/ 354932 h 912"/>
                <a:gd name="T10" fmla="*/ 378619 w 960"/>
                <a:gd name="T11" fmla="*/ 887329 h 912"/>
                <a:gd name="T12" fmla="*/ 353378 w 960"/>
                <a:gd name="T13" fmla="*/ 236621 h 912"/>
                <a:gd name="T14" fmla="*/ 328136 w 960"/>
                <a:gd name="T15" fmla="*/ 1005640 h 912"/>
                <a:gd name="T16" fmla="*/ 302895 w 960"/>
                <a:gd name="T17" fmla="*/ 118311 h 912"/>
                <a:gd name="T18" fmla="*/ 277654 w 960"/>
                <a:gd name="T19" fmla="*/ 1123950 h 912"/>
                <a:gd name="T20" fmla="*/ 252412 w 960"/>
                <a:gd name="T21" fmla="*/ 0 h 912"/>
                <a:gd name="T22" fmla="*/ 227171 w 960"/>
                <a:gd name="T23" fmla="*/ 1123950 h 912"/>
                <a:gd name="T24" fmla="*/ 201930 w 960"/>
                <a:gd name="T25" fmla="*/ 118311 h 912"/>
                <a:gd name="T26" fmla="*/ 176689 w 960"/>
                <a:gd name="T27" fmla="*/ 1005640 h 912"/>
                <a:gd name="T28" fmla="*/ 151448 w 960"/>
                <a:gd name="T29" fmla="*/ 236621 h 912"/>
                <a:gd name="T30" fmla="*/ 126206 w 960"/>
                <a:gd name="T31" fmla="*/ 887329 h 912"/>
                <a:gd name="T32" fmla="*/ 100965 w 960"/>
                <a:gd name="T33" fmla="*/ 354932 h 912"/>
                <a:gd name="T34" fmla="*/ 75724 w 960"/>
                <a:gd name="T35" fmla="*/ 769019 h 912"/>
                <a:gd name="T36" fmla="*/ 50483 w 960"/>
                <a:gd name="T37" fmla="*/ 473242 h 912"/>
                <a:gd name="T38" fmla="*/ 25241 w 960"/>
                <a:gd name="T39" fmla="*/ 650708 h 912"/>
                <a:gd name="T40" fmla="*/ 0 w 960"/>
                <a:gd name="T41" fmla="*/ 591553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759ADF4C-C3C6-8DA7-531C-8F91E90EF3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70668" y="2747403"/>
              <a:ext cx="293109" cy="884859"/>
            </a:xfrm>
            <a:custGeom>
              <a:avLst/>
              <a:gdLst>
                <a:gd name="T0" fmla="*/ 504825 w 960"/>
                <a:gd name="T1" fmla="*/ 802105 h 912"/>
                <a:gd name="T2" fmla="*/ 479584 w 960"/>
                <a:gd name="T3" fmla="*/ 882316 h 912"/>
                <a:gd name="T4" fmla="*/ 454343 w 960"/>
                <a:gd name="T5" fmla="*/ 641684 h 912"/>
                <a:gd name="T6" fmla="*/ 429101 w 960"/>
                <a:gd name="T7" fmla="*/ 1042737 h 912"/>
                <a:gd name="T8" fmla="*/ 403860 w 960"/>
                <a:gd name="T9" fmla="*/ 481263 h 912"/>
                <a:gd name="T10" fmla="*/ 378619 w 960"/>
                <a:gd name="T11" fmla="*/ 1203158 h 912"/>
                <a:gd name="T12" fmla="*/ 353378 w 960"/>
                <a:gd name="T13" fmla="*/ 320842 h 912"/>
                <a:gd name="T14" fmla="*/ 328136 w 960"/>
                <a:gd name="T15" fmla="*/ 1363579 h 912"/>
                <a:gd name="T16" fmla="*/ 302895 w 960"/>
                <a:gd name="T17" fmla="*/ 160421 h 912"/>
                <a:gd name="T18" fmla="*/ 277654 w 960"/>
                <a:gd name="T19" fmla="*/ 1524000 h 912"/>
                <a:gd name="T20" fmla="*/ 252412 w 960"/>
                <a:gd name="T21" fmla="*/ 0 h 912"/>
                <a:gd name="T22" fmla="*/ 227171 w 960"/>
                <a:gd name="T23" fmla="*/ 1524000 h 912"/>
                <a:gd name="T24" fmla="*/ 201930 w 960"/>
                <a:gd name="T25" fmla="*/ 160421 h 912"/>
                <a:gd name="T26" fmla="*/ 176689 w 960"/>
                <a:gd name="T27" fmla="*/ 1363579 h 912"/>
                <a:gd name="T28" fmla="*/ 151448 w 960"/>
                <a:gd name="T29" fmla="*/ 320842 h 912"/>
                <a:gd name="T30" fmla="*/ 126206 w 960"/>
                <a:gd name="T31" fmla="*/ 1203158 h 912"/>
                <a:gd name="T32" fmla="*/ 100965 w 960"/>
                <a:gd name="T33" fmla="*/ 481263 h 912"/>
                <a:gd name="T34" fmla="*/ 75724 w 960"/>
                <a:gd name="T35" fmla="*/ 1042737 h 912"/>
                <a:gd name="T36" fmla="*/ 50483 w 960"/>
                <a:gd name="T37" fmla="*/ 641684 h 912"/>
                <a:gd name="T38" fmla="*/ 25241 w 960"/>
                <a:gd name="T39" fmla="*/ 882316 h 912"/>
                <a:gd name="T40" fmla="*/ 0 w 960"/>
                <a:gd name="T41" fmla="*/ 802105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9D4C2113-55C8-1E4F-EEC4-98FEAAD27B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26455" y="2860776"/>
              <a:ext cx="293109" cy="652583"/>
            </a:xfrm>
            <a:custGeom>
              <a:avLst/>
              <a:gdLst>
                <a:gd name="T0" fmla="*/ 504825 w 960"/>
                <a:gd name="T1" fmla="*/ 591553 h 912"/>
                <a:gd name="T2" fmla="*/ 479584 w 960"/>
                <a:gd name="T3" fmla="*/ 650708 h 912"/>
                <a:gd name="T4" fmla="*/ 454343 w 960"/>
                <a:gd name="T5" fmla="*/ 473242 h 912"/>
                <a:gd name="T6" fmla="*/ 429101 w 960"/>
                <a:gd name="T7" fmla="*/ 769019 h 912"/>
                <a:gd name="T8" fmla="*/ 403860 w 960"/>
                <a:gd name="T9" fmla="*/ 354932 h 912"/>
                <a:gd name="T10" fmla="*/ 378619 w 960"/>
                <a:gd name="T11" fmla="*/ 887329 h 912"/>
                <a:gd name="T12" fmla="*/ 353378 w 960"/>
                <a:gd name="T13" fmla="*/ 236621 h 912"/>
                <a:gd name="T14" fmla="*/ 328136 w 960"/>
                <a:gd name="T15" fmla="*/ 1005640 h 912"/>
                <a:gd name="T16" fmla="*/ 302895 w 960"/>
                <a:gd name="T17" fmla="*/ 118311 h 912"/>
                <a:gd name="T18" fmla="*/ 277654 w 960"/>
                <a:gd name="T19" fmla="*/ 1123950 h 912"/>
                <a:gd name="T20" fmla="*/ 252412 w 960"/>
                <a:gd name="T21" fmla="*/ 0 h 912"/>
                <a:gd name="T22" fmla="*/ 227171 w 960"/>
                <a:gd name="T23" fmla="*/ 1123950 h 912"/>
                <a:gd name="T24" fmla="*/ 201930 w 960"/>
                <a:gd name="T25" fmla="*/ 118311 h 912"/>
                <a:gd name="T26" fmla="*/ 176689 w 960"/>
                <a:gd name="T27" fmla="*/ 1005640 h 912"/>
                <a:gd name="T28" fmla="*/ 151448 w 960"/>
                <a:gd name="T29" fmla="*/ 236621 h 912"/>
                <a:gd name="T30" fmla="*/ 126206 w 960"/>
                <a:gd name="T31" fmla="*/ 887329 h 912"/>
                <a:gd name="T32" fmla="*/ 100965 w 960"/>
                <a:gd name="T33" fmla="*/ 354932 h 912"/>
                <a:gd name="T34" fmla="*/ 75724 w 960"/>
                <a:gd name="T35" fmla="*/ 769019 h 912"/>
                <a:gd name="T36" fmla="*/ 50483 w 960"/>
                <a:gd name="T37" fmla="*/ 473242 h 912"/>
                <a:gd name="T38" fmla="*/ 25241 w 960"/>
                <a:gd name="T39" fmla="*/ 650708 h 912"/>
                <a:gd name="T40" fmla="*/ 0 w 960"/>
                <a:gd name="T41" fmla="*/ 591553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06ECE274-E57D-5B02-44E7-AEE9CE1460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68037" y="3137294"/>
              <a:ext cx="293109" cy="118903"/>
            </a:xfrm>
            <a:custGeom>
              <a:avLst/>
              <a:gdLst>
                <a:gd name="T0" fmla="*/ 504825 w 960"/>
                <a:gd name="T1" fmla="*/ 107783 h 912"/>
                <a:gd name="T2" fmla="*/ 479584 w 960"/>
                <a:gd name="T3" fmla="*/ 118561 h 912"/>
                <a:gd name="T4" fmla="*/ 454343 w 960"/>
                <a:gd name="T5" fmla="*/ 86226 h 912"/>
                <a:gd name="T6" fmla="*/ 429101 w 960"/>
                <a:gd name="T7" fmla="*/ 140117 h 912"/>
                <a:gd name="T8" fmla="*/ 403860 w 960"/>
                <a:gd name="T9" fmla="*/ 64670 h 912"/>
                <a:gd name="T10" fmla="*/ 378619 w 960"/>
                <a:gd name="T11" fmla="*/ 161674 h 912"/>
                <a:gd name="T12" fmla="*/ 353378 w 960"/>
                <a:gd name="T13" fmla="*/ 43113 h 912"/>
                <a:gd name="T14" fmla="*/ 328136 w 960"/>
                <a:gd name="T15" fmla="*/ 183230 h 912"/>
                <a:gd name="T16" fmla="*/ 302895 w 960"/>
                <a:gd name="T17" fmla="*/ 21557 h 912"/>
                <a:gd name="T18" fmla="*/ 277654 w 960"/>
                <a:gd name="T19" fmla="*/ 204787 h 912"/>
                <a:gd name="T20" fmla="*/ 252412 w 960"/>
                <a:gd name="T21" fmla="*/ 0 h 912"/>
                <a:gd name="T22" fmla="*/ 227171 w 960"/>
                <a:gd name="T23" fmla="*/ 204787 h 912"/>
                <a:gd name="T24" fmla="*/ 201930 w 960"/>
                <a:gd name="T25" fmla="*/ 21557 h 912"/>
                <a:gd name="T26" fmla="*/ 176689 w 960"/>
                <a:gd name="T27" fmla="*/ 183230 h 912"/>
                <a:gd name="T28" fmla="*/ 151448 w 960"/>
                <a:gd name="T29" fmla="*/ 43113 h 912"/>
                <a:gd name="T30" fmla="*/ 126206 w 960"/>
                <a:gd name="T31" fmla="*/ 161674 h 912"/>
                <a:gd name="T32" fmla="*/ 100965 w 960"/>
                <a:gd name="T33" fmla="*/ 64670 h 912"/>
                <a:gd name="T34" fmla="*/ 75724 w 960"/>
                <a:gd name="T35" fmla="*/ 140117 h 912"/>
                <a:gd name="T36" fmla="*/ 50483 w 960"/>
                <a:gd name="T37" fmla="*/ 86226 h 912"/>
                <a:gd name="T38" fmla="*/ 25241 w 960"/>
                <a:gd name="T39" fmla="*/ 118561 h 912"/>
                <a:gd name="T40" fmla="*/ 0 w 960"/>
                <a:gd name="T41" fmla="*/ 107783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DF55D162-6FAD-3212-8C86-7B8C61CC271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93816" y="3107799"/>
              <a:ext cx="293109" cy="177893"/>
            </a:xfrm>
            <a:custGeom>
              <a:avLst/>
              <a:gdLst>
                <a:gd name="T0" fmla="*/ 504825 w 960"/>
                <a:gd name="T1" fmla="*/ 161256 h 912"/>
                <a:gd name="T2" fmla="*/ 479584 w 960"/>
                <a:gd name="T3" fmla="*/ 177382 h 912"/>
                <a:gd name="T4" fmla="*/ 454343 w 960"/>
                <a:gd name="T5" fmla="*/ 129005 h 912"/>
                <a:gd name="T6" fmla="*/ 429101 w 960"/>
                <a:gd name="T7" fmla="*/ 209633 h 912"/>
                <a:gd name="T8" fmla="*/ 403860 w 960"/>
                <a:gd name="T9" fmla="*/ 96754 h 912"/>
                <a:gd name="T10" fmla="*/ 378619 w 960"/>
                <a:gd name="T11" fmla="*/ 241884 h 912"/>
                <a:gd name="T12" fmla="*/ 353378 w 960"/>
                <a:gd name="T13" fmla="*/ 64503 h 912"/>
                <a:gd name="T14" fmla="*/ 328136 w 960"/>
                <a:gd name="T15" fmla="*/ 274136 h 912"/>
                <a:gd name="T16" fmla="*/ 302895 w 960"/>
                <a:gd name="T17" fmla="*/ 32251 h 912"/>
                <a:gd name="T18" fmla="*/ 277654 w 960"/>
                <a:gd name="T19" fmla="*/ 306387 h 912"/>
                <a:gd name="T20" fmla="*/ 252412 w 960"/>
                <a:gd name="T21" fmla="*/ 0 h 912"/>
                <a:gd name="T22" fmla="*/ 227171 w 960"/>
                <a:gd name="T23" fmla="*/ 306387 h 912"/>
                <a:gd name="T24" fmla="*/ 201930 w 960"/>
                <a:gd name="T25" fmla="*/ 32251 h 912"/>
                <a:gd name="T26" fmla="*/ 176689 w 960"/>
                <a:gd name="T27" fmla="*/ 274136 h 912"/>
                <a:gd name="T28" fmla="*/ 151448 w 960"/>
                <a:gd name="T29" fmla="*/ 64503 h 912"/>
                <a:gd name="T30" fmla="*/ 126206 w 960"/>
                <a:gd name="T31" fmla="*/ 241884 h 912"/>
                <a:gd name="T32" fmla="*/ 100965 w 960"/>
                <a:gd name="T33" fmla="*/ 96754 h 912"/>
                <a:gd name="T34" fmla="*/ 75724 w 960"/>
                <a:gd name="T35" fmla="*/ 209633 h 912"/>
                <a:gd name="T36" fmla="*/ 50483 w 960"/>
                <a:gd name="T37" fmla="*/ 129005 h 912"/>
                <a:gd name="T38" fmla="*/ 25241 w 960"/>
                <a:gd name="T39" fmla="*/ 177382 h 912"/>
                <a:gd name="T40" fmla="*/ 0 w 960"/>
                <a:gd name="T41" fmla="*/ 161256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5E14A948-0ED9-7F5F-35AB-6EFBE2A5EA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38029" y="3048807"/>
              <a:ext cx="293109" cy="296796"/>
            </a:xfrm>
            <a:custGeom>
              <a:avLst/>
              <a:gdLst>
                <a:gd name="T0" fmla="*/ 504825 w 960"/>
                <a:gd name="T1" fmla="*/ 269039 h 912"/>
                <a:gd name="T2" fmla="*/ 479584 w 960"/>
                <a:gd name="T3" fmla="*/ 295943 h 912"/>
                <a:gd name="T4" fmla="*/ 454343 w 960"/>
                <a:gd name="T5" fmla="*/ 215232 h 912"/>
                <a:gd name="T6" fmla="*/ 429101 w 960"/>
                <a:gd name="T7" fmla="*/ 349751 h 912"/>
                <a:gd name="T8" fmla="*/ 403860 w 960"/>
                <a:gd name="T9" fmla="*/ 161424 h 912"/>
                <a:gd name="T10" fmla="*/ 378619 w 960"/>
                <a:gd name="T11" fmla="*/ 403559 h 912"/>
                <a:gd name="T12" fmla="*/ 353378 w 960"/>
                <a:gd name="T13" fmla="*/ 107616 h 912"/>
                <a:gd name="T14" fmla="*/ 328136 w 960"/>
                <a:gd name="T15" fmla="*/ 457367 h 912"/>
                <a:gd name="T16" fmla="*/ 302895 w 960"/>
                <a:gd name="T17" fmla="*/ 53808 h 912"/>
                <a:gd name="T18" fmla="*/ 277654 w 960"/>
                <a:gd name="T19" fmla="*/ 511175 h 912"/>
                <a:gd name="T20" fmla="*/ 252412 w 960"/>
                <a:gd name="T21" fmla="*/ 0 h 912"/>
                <a:gd name="T22" fmla="*/ 227171 w 960"/>
                <a:gd name="T23" fmla="*/ 511175 h 912"/>
                <a:gd name="T24" fmla="*/ 201930 w 960"/>
                <a:gd name="T25" fmla="*/ 53808 h 912"/>
                <a:gd name="T26" fmla="*/ 176689 w 960"/>
                <a:gd name="T27" fmla="*/ 457367 h 912"/>
                <a:gd name="T28" fmla="*/ 151448 w 960"/>
                <a:gd name="T29" fmla="*/ 107616 h 912"/>
                <a:gd name="T30" fmla="*/ 126206 w 960"/>
                <a:gd name="T31" fmla="*/ 403559 h 912"/>
                <a:gd name="T32" fmla="*/ 100965 w 960"/>
                <a:gd name="T33" fmla="*/ 161424 h 912"/>
                <a:gd name="T34" fmla="*/ 75724 w 960"/>
                <a:gd name="T35" fmla="*/ 349751 h 912"/>
                <a:gd name="T36" fmla="*/ 50483 w 960"/>
                <a:gd name="T37" fmla="*/ 215232 h 912"/>
                <a:gd name="T38" fmla="*/ 25241 w 960"/>
                <a:gd name="T39" fmla="*/ 295943 h 912"/>
                <a:gd name="T40" fmla="*/ 0 w 960"/>
                <a:gd name="T41" fmla="*/ 269039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14C9016-0A0C-86CF-E0B6-1BDE947053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82242" y="2959400"/>
              <a:ext cx="293109" cy="474691"/>
            </a:xfrm>
            <a:custGeom>
              <a:avLst/>
              <a:gdLst>
                <a:gd name="T0" fmla="*/ 504825 w 960"/>
                <a:gd name="T1" fmla="*/ 430296 h 912"/>
                <a:gd name="T2" fmla="*/ 479584 w 960"/>
                <a:gd name="T3" fmla="*/ 473326 h 912"/>
                <a:gd name="T4" fmla="*/ 454343 w 960"/>
                <a:gd name="T5" fmla="*/ 344237 h 912"/>
                <a:gd name="T6" fmla="*/ 429101 w 960"/>
                <a:gd name="T7" fmla="*/ 559385 h 912"/>
                <a:gd name="T8" fmla="*/ 403860 w 960"/>
                <a:gd name="T9" fmla="*/ 258178 h 912"/>
                <a:gd name="T10" fmla="*/ 378619 w 960"/>
                <a:gd name="T11" fmla="*/ 645445 h 912"/>
                <a:gd name="T12" fmla="*/ 353378 w 960"/>
                <a:gd name="T13" fmla="*/ 172119 h 912"/>
                <a:gd name="T14" fmla="*/ 328136 w 960"/>
                <a:gd name="T15" fmla="*/ 731504 h 912"/>
                <a:gd name="T16" fmla="*/ 302895 w 960"/>
                <a:gd name="T17" fmla="*/ 86059 h 912"/>
                <a:gd name="T18" fmla="*/ 277654 w 960"/>
                <a:gd name="T19" fmla="*/ 817563 h 912"/>
                <a:gd name="T20" fmla="*/ 252412 w 960"/>
                <a:gd name="T21" fmla="*/ 0 h 912"/>
                <a:gd name="T22" fmla="*/ 227171 w 960"/>
                <a:gd name="T23" fmla="*/ 817563 h 912"/>
                <a:gd name="T24" fmla="*/ 201930 w 960"/>
                <a:gd name="T25" fmla="*/ 86059 h 912"/>
                <a:gd name="T26" fmla="*/ 176689 w 960"/>
                <a:gd name="T27" fmla="*/ 731504 h 912"/>
                <a:gd name="T28" fmla="*/ 151448 w 960"/>
                <a:gd name="T29" fmla="*/ 172119 h 912"/>
                <a:gd name="T30" fmla="*/ 126206 w 960"/>
                <a:gd name="T31" fmla="*/ 645445 h 912"/>
                <a:gd name="T32" fmla="*/ 100965 w 960"/>
                <a:gd name="T33" fmla="*/ 258178 h 912"/>
                <a:gd name="T34" fmla="*/ 75724 w 960"/>
                <a:gd name="T35" fmla="*/ 559385 h 912"/>
                <a:gd name="T36" fmla="*/ 50483 w 960"/>
                <a:gd name="T37" fmla="*/ 344237 h 912"/>
                <a:gd name="T38" fmla="*/ 25241 w 960"/>
                <a:gd name="T39" fmla="*/ 473326 h 912"/>
                <a:gd name="T40" fmla="*/ 0 w 960"/>
                <a:gd name="T41" fmla="*/ 430296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5DFE05D-07C1-5788-C710-A46C8FDBB906}"/>
                </a:ext>
              </a:extLst>
            </p:cNvPr>
            <p:cNvSpPr/>
            <p:nvPr/>
          </p:nvSpPr>
          <p:spPr>
            <a:xfrm>
              <a:off x="2106978" y="2543424"/>
              <a:ext cx="103104" cy="67017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">
              <a:extLst>
                <a:ext uri="{FF2B5EF4-FFF2-40B4-BE49-F238E27FC236}">
                  <a16:creationId xmlns:a16="http://schemas.microsoft.com/office/drawing/2014/main" id="{B7AE3718-C4F5-9ECF-8560-065C3455D488}"/>
                </a:ext>
              </a:extLst>
            </p:cNvPr>
            <p:cNvSpPr txBox="1"/>
            <p:nvPr/>
          </p:nvSpPr>
          <p:spPr>
            <a:xfrm>
              <a:off x="1819778" y="2080233"/>
              <a:ext cx="868525" cy="48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itchFamily="34" charset="0"/>
                  <a:cs typeface="Arial" pitchFamily="34" charset="0"/>
                </a:rPr>
                <a:t>RF</a:t>
              </a: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83D05246-9BEE-8C6E-C65D-90834EA207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6979" y="3967187"/>
              <a:ext cx="49929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F91DBA3A-FCDD-B10B-42D1-6818D295E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656" y="3768749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5" name="Line 18">
              <a:extLst>
                <a:ext uri="{FF2B5EF4-FFF2-40B4-BE49-F238E27FC236}">
                  <a16:creationId xmlns:a16="http://schemas.microsoft.com/office/drawing/2014/main" id="{F1331A33-0693-297C-AC2D-0F96A4D3FD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978" y="4568939"/>
              <a:ext cx="4781110" cy="443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59D67316-2484-D7FA-18C1-7D981399A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624" y="4313635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264A2B5-8617-023F-E802-B96B8F5CE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504" y="3768749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2357E050-8763-5DAC-2B9F-2E50C488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472" y="4313635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80B4B180-553D-2E8B-DA90-63407010F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736" y="3768749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9D0B58B-88AA-68A2-3627-3855697C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704" y="4313635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4CBD85F6-5415-B95F-F19C-AA0D5C12C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584" y="3768749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93F68190-24CB-6DB7-0436-E44708EDC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552" y="4313635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730D9C93-9B59-DF33-7981-D2DDD51459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3964" y="3148928"/>
              <a:ext cx="293109" cy="118903"/>
            </a:xfrm>
            <a:custGeom>
              <a:avLst/>
              <a:gdLst>
                <a:gd name="T0" fmla="*/ 504825 w 960"/>
                <a:gd name="T1" fmla="*/ 107783 h 912"/>
                <a:gd name="T2" fmla="*/ 479584 w 960"/>
                <a:gd name="T3" fmla="*/ 118561 h 912"/>
                <a:gd name="T4" fmla="*/ 454343 w 960"/>
                <a:gd name="T5" fmla="*/ 86226 h 912"/>
                <a:gd name="T6" fmla="*/ 429101 w 960"/>
                <a:gd name="T7" fmla="*/ 140117 h 912"/>
                <a:gd name="T8" fmla="*/ 403860 w 960"/>
                <a:gd name="T9" fmla="*/ 64670 h 912"/>
                <a:gd name="T10" fmla="*/ 378619 w 960"/>
                <a:gd name="T11" fmla="*/ 161674 h 912"/>
                <a:gd name="T12" fmla="*/ 353378 w 960"/>
                <a:gd name="T13" fmla="*/ 43113 h 912"/>
                <a:gd name="T14" fmla="*/ 328136 w 960"/>
                <a:gd name="T15" fmla="*/ 183230 h 912"/>
                <a:gd name="T16" fmla="*/ 302895 w 960"/>
                <a:gd name="T17" fmla="*/ 21557 h 912"/>
                <a:gd name="T18" fmla="*/ 277654 w 960"/>
                <a:gd name="T19" fmla="*/ 204787 h 912"/>
                <a:gd name="T20" fmla="*/ 252412 w 960"/>
                <a:gd name="T21" fmla="*/ 0 h 912"/>
                <a:gd name="T22" fmla="*/ 227171 w 960"/>
                <a:gd name="T23" fmla="*/ 204787 h 912"/>
                <a:gd name="T24" fmla="*/ 201930 w 960"/>
                <a:gd name="T25" fmla="*/ 21557 h 912"/>
                <a:gd name="T26" fmla="*/ 176689 w 960"/>
                <a:gd name="T27" fmla="*/ 183230 h 912"/>
                <a:gd name="T28" fmla="*/ 151448 w 960"/>
                <a:gd name="T29" fmla="*/ 43113 h 912"/>
                <a:gd name="T30" fmla="*/ 126206 w 960"/>
                <a:gd name="T31" fmla="*/ 161674 h 912"/>
                <a:gd name="T32" fmla="*/ 100965 w 960"/>
                <a:gd name="T33" fmla="*/ 64670 h 912"/>
                <a:gd name="T34" fmla="*/ 75724 w 960"/>
                <a:gd name="T35" fmla="*/ 140117 h 912"/>
                <a:gd name="T36" fmla="*/ 50483 w 960"/>
                <a:gd name="T37" fmla="*/ 86226 h 912"/>
                <a:gd name="T38" fmla="*/ 25241 w 960"/>
                <a:gd name="T39" fmla="*/ 118561 h 912"/>
                <a:gd name="T40" fmla="*/ 0 w 960"/>
                <a:gd name="T41" fmla="*/ 107783 h 9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0"/>
                <a:gd name="T64" fmla="*/ 0 h 912"/>
                <a:gd name="T65" fmla="*/ 960 w 960"/>
                <a:gd name="T66" fmla="*/ 912 h 9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0" h="912">
                  <a:moveTo>
                    <a:pt x="960" y="480"/>
                  </a:moveTo>
                  <a:lnTo>
                    <a:pt x="912" y="528"/>
                  </a:lnTo>
                  <a:lnTo>
                    <a:pt x="864" y="384"/>
                  </a:lnTo>
                  <a:lnTo>
                    <a:pt x="816" y="624"/>
                  </a:lnTo>
                  <a:lnTo>
                    <a:pt x="768" y="288"/>
                  </a:lnTo>
                  <a:lnTo>
                    <a:pt x="720" y="720"/>
                  </a:lnTo>
                  <a:lnTo>
                    <a:pt x="672" y="192"/>
                  </a:lnTo>
                  <a:lnTo>
                    <a:pt x="624" y="816"/>
                  </a:lnTo>
                  <a:lnTo>
                    <a:pt x="576" y="96"/>
                  </a:lnTo>
                  <a:lnTo>
                    <a:pt x="528" y="912"/>
                  </a:lnTo>
                  <a:lnTo>
                    <a:pt x="480" y="0"/>
                  </a:lnTo>
                  <a:lnTo>
                    <a:pt x="432" y="912"/>
                  </a:lnTo>
                  <a:lnTo>
                    <a:pt x="384" y="96"/>
                  </a:lnTo>
                  <a:lnTo>
                    <a:pt x="336" y="816"/>
                  </a:lnTo>
                  <a:lnTo>
                    <a:pt x="288" y="192"/>
                  </a:lnTo>
                  <a:lnTo>
                    <a:pt x="240" y="720"/>
                  </a:lnTo>
                  <a:lnTo>
                    <a:pt x="192" y="288"/>
                  </a:lnTo>
                  <a:lnTo>
                    <a:pt x="144" y="624"/>
                  </a:lnTo>
                  <a:lnTo>
                    <a:pt x="96" y="384"/>
                  </a:lnTo>
                  <a:lnTo>
                    <a:pt x="48" y="528"/>
                  </a:lnTo>
                  <a:lnTo>
                    <a:pt x="0" y="48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CD93EE60-6170-8726-EAB4-761E18DA5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886" y="3780383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ABC3DD30-727F-AAFE-70FE-BE3B72B09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854" y="4325269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D2BC4724-192A-5E1D-BC46-8BAF65D91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734" y="3780383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08CC974A-E286-72D6-AB0B-11629667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702" y="4325269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A01C6802-5A7E-1EFC-3042-1E2BA3ED5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966" y="3780383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CA1BA703-C3D4-DCBA-9B94-6DDB4396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934" y="4325269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41E4A13F-6A77-F3E2-064D-D19A887C9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814" y="3780383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3B31D991-99F1-3EAD-3304-696082E6D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9782" y="4325269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BE1148E7-B3D6-849A-AF7F-7B53469CA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889" y="3768749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3" name="Freeform 20">
              <a:extLst>
                <a:ext uri="{FF2B5EF4-FFF2-40B4-BE49-F238E27FC236}">
                  <a16:creationId xmlns:a16="http://schemas.microsoft.com/office/drawing/2014/main" id="{9BAF3D22-C058-952C-113B-999A32484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0857" y="4313635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9A780687-D85A-BAC0-32A2-498AF20A4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121" y="3768749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8D70143A-D4C5-1694-40B6-C765E3E93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089" y="4313635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82EF2DD0-2CAB-B059-9B76-CD355D915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969" y="3768749"/>
              <a:ext cx="76200" cy="203200"/>
            </a:xfrm>
            <a:custGeom>
              <a:avLst/>
              <a:gdLst>
                <a:gd name="T0" fmla="*/ 0 w 1056"/>
                <a:gd name="T1" fmla="*/ 143368872 h 288"/>
                <a:gd name="T2" fmla="*/ 0 w 1056"/>
                <a:gd name="T3" fmla="*/ 0 h 288"/>
                <a:gd name="T4" fmla="*/ 5498522 w 1056"/>
                <a:gd name="T5" fmla="*/ 0 h 288"/>
                <a:gd name="T6" fmla="*/ 5498522 w 1056"/>
                <a:gd name="T7" fmla="*/ 14336887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01E06689-17DB-9E9F-13C7-A8550E2B7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937" y="4313635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C8D70DF8-6A19-9354-B220-E4647290BC5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405662" y="3950987"/>
              <a:ext cx="274166" cy="306387"/>
            </a:xfrm>
            <a:custGeom>
              <a:avLst/>
              <a:gdLst>
                <a:gd name="T0" fmla="*/ 0 w 1056"/>
                <a:gd name="T1" fmla="*/ 325947890 h 288"/>
                <a:gd name="T2" fmla="*/ 0 w 1056"/>
                <a:gd name="T3" fmla="*/ 0 h 288"/>
                <a:gd name="T4" fmla="*/ 272644632 w 1056"/>
                <a:gd name="T5" fmla="*/ 0 h 288"/>
                <a:gd name="T6" fmla="*/ 272644632 w 1056"/>
                <a:gd name="T7" fmla="*/ 32594789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6"/>
                <a:gd name="T13" fmla="*/ 0 h 288"/>
                <a:gd name="T14" fmla="*/ 1056 w 1056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6" h="288">
                  <a:moveTo>
                    <a:pt x="0" y="288"/>
                  </a:moveTo>
                  <a:lnTo>
                    <a:pt x="0" y="0"/>
                  </a:lnTo>
                  <a:lnTo>
                    <a:pt x="1056" y="0"/>
                  </a:lnTo>
                  <a:lnTo>
                    <a:pt x="1056" y="28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4" name="ZoneTexte 146">
              <a:extLst>
                <a:ext uri="{FF2B5EF4-FFF2-40B4-BE49-F238E27FC236}">
                  <a16:creationId xmlns:a16="http://schemas.microsoft.com/office/drawing/2014/main" id="{9417FDB7-469B-3AE1-BE5C-48EA0A3E8397}"/>
                </a:ext>
              </a:extLst>
            </p:cNvPr>
            <p:cNvSpPr txBox="1"/>
            <p:nvPr/>
          </p:nvSpPr>
          <p:spPr>
            <a:xfrm>
              <a:off x="861577" y="4239331"/>
              <a:ext cx="1328303" cy="482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 err="1"/>
                <a:t>Readout</a:t>
              </a:r>
              <a:endParaRPr lang="fr-CH" sz="1400" dirty="0"/>
            </a:p>
          </p:txBody>
        </p:sp>
        <p:sp>
          <p:nvSpPr>
            <p:cNvPr id="85" name="ZoneTexte 146">
              <a:extLst>
                <a:ext uri="{FF2B5EF4-FFF2-40B4-BE49-F238E27FC236}">
                  <a16:creationId xmlns:a16="http://schemas.microsoft.com/office/drawing/2014/main" id="{63C74962-A3BD-7187-69B4-124EED436432}"/>
                </a:ext>
              </a:extLst>
            </p:cNvPr>
            <p:cNvSpPr txBox="1"/>
            <p:nvPr/>
          </p:nvSpPr>
          <p:spPr>
            <a:xfrm>
              <a:off x="874831" y="3668711"/>
              <a:ext cx="1268257" cy="482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/>
                <a:t>‘Phase’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3082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853713" y="260648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EPI limitations </a:t>
            </a:r>
            <a:br>
              <a:rPr lang="fr-CH" b="1" dirty="0">
                <a:solidFill>
                  <a:srgbClr val="0070C0"/>
                </a:solidFill>
              </a:rPr>
            </a:br>
            <a:r>
              <a:rPr lang="fr-CH" sz="3200" b="1" dirty="0">
                <a:solidFill>
                  <a:srgbClr val="0070C0"/>
                </a:solidFill>
              </a:rPr>
              <a:t>Image </a:t>
            </a:r>
            <a:r>
              <a:rPr lang="fr-CH" sz="3200" b="1" dirty="0" err="1">
                <a:solidFill>
                  <a:srgbClr val="0070C0"/>
                </a:solidFill>
              </a:rPr>
              <a:t>distortions</a:t>
            </a:r>
            <a:endParaRPr lang="fr-CH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9D7F4-9DCE-110D-9574-0511B598D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5" name="Picture 4" descr="Géosciences et environnement UNIL">
            <a:extLst>
              <a:ext uri="{FF2B5EF4-FFF2-40B4-BE49-F238E27FC236}">
                <a16:creationId xmlns:a16="http://schemas.microsoft.com/office/drawing/2014/main" id="{0E33D296-08E2-DEB8-7AE0-27F03FE1A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C0500D6-601D-B2D3-25F4-D44D6C4AFF24}"/>
              </a:ext>
            </a:extLst>
          </p:cNvPr>
          <p:cNvGrpSpPr/>
          <p:nvPr/>
        </p:nvGrpSpPr>
        <p:grpSpPr>
          <a:xfrm>
            <a:off x="2012738" y="2273173"/>
            <a:ext cx="8247408" cy="2588204"/>
            <a:chOff x="-21718" y="685928"/>
            <a:chExt cx="11959068" cy="3752997"/>
          </a:xfrm>
        </p:grpSpPr>
        <p:pic>
          <p:nvPicPr>
            <p:cNvPr id="3" name="Image 345" descr="brain.jpg">
              <a:extLst>
                <a:ext uri="{FF2B5EF4-FFF2-40B4-BE49-F238E27FC236}">
                  <a16:creationId xmlns:a16="http://schemas.microsoft.com/office/drawing/2014/main" id="{B1CFDB5F-796E-58A6-A68C-ED9F7B41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561" y="1971584"/>
              <a:ext cx="2493111" cy="2190597"/>
            </a:xfrm>
            <a:prstGeom prst="rect">
              <a:avLst/>
            </a:prstGeom>
          </p:spPr>
        </p:pic>
        <p:sp>
          <p:nvSpPr>
            <p:cNvPr id="6" name="Line 11">
              <a:extLst>
                <a:ext uri="{FF2B5EF4-FFF2-40B4-BE49-F238E27FC236}">
                  <a16:creationId xmlns:a16="http://schemas.microsoft.com/office/drawing/2014/main" id="{1500B45E-E60E-1915-A128-C65458FF7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753" y="3931754"/>
              <a:ext cx="347882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7" name="Text Box 20">
              <a:extLst>
                <a:ext uri="{FF2B5EF4-FFF2-40B4-BE49-F238E27FC236}">
                  <a16:creationId xmlns:a16="http://schemas.microsoft.com/office/drawing/2014/main" id="{CAC1F3AA-54C2-B8FD-FB09-6E6C71CED0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5385" y="4069037"/>
              <a:ext cx="300404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b="1" dirty="0">
                  <a:latin typeface="Times New Roman" pitchFamily="18" charset="0"/>
                </a:rPr>
                <a:t>x</a:t>
              </a:r>
              <a:endParaRPr lang="de-DE" dirty="0">
                <a:latin typeface="Times New Roman" pitchFamily="18" charset="0"/>
              </a:endParaRPr>
            </a:p>
          </p:txBody>
        </p:sp>
        <p:sp>
          <p:nvSpPr>
            <p:cNvPr id="8" name="Line 47">
              <a:extLst>
                <a:ext uri="{FF2B5EF4-FFF2-40B4-BE49-F238E27FC236}">
                  <a16:creationId xmlns:a16="http://schemas.microsoft.com/office/drawing/2014/main" id="{8B1B7DF3-F10D-8FBC-EEC6-54B83693B69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-799592" y="2959409"/>
              <a:ext cx="19446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fr-CH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42920C8-2D59-7FAD-CAD6-BC7557D02D2B}"/>
                </a:ext>
              </a:extLst>
            </p:cNvPr>
            <p:cNvGrpSpPr/>
            <p:nvPr/>
          </p:nvGrpSpPr>
          <p:grpSpPr>
            <a:xfrm>
              <a:off x="249267" y="1770354"/>
              <a:ext cx="3385177" cy="1969954"/>
              <a:chOff x="6401122" y="4254639"/>
              <a:chExt cx="3385177" cy="1969954"/>
            </a:xfrm>
          </p:grpSpPr>
          <p:sp>
            <p:nvSpPr>
              <p:cNvPr id="10" name="Line 12">
                <a:extLst>
                  <a:ext uri="{FF2B5EF4-FFF2-40B4-BE49-F238E27FC236}">
                    <a16:creationId xmlns:a16="http://schemas.microsoft.com/office/drawing/2014/main" id="{17429F86-8322-1570-35BC-6F096741E1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61592" y="5283719"/>
                <a:ext cx="0" cy="94087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2" name="Line 13">
                <a:extLst>
                  <a:ext uri="{FF2B5EF4-FFF2-40B4-BE49-F238E27FC236}">
                    <a16:creationId xmlns:a16="http://schemas.microsoft.com/office/drawing/2014/main" id="{A58A45D7-E083-DA26-F2AA-7D9CB26179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19332" y="5092604"/>
                <a:ext cx="0" cy="11319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3" name="Line 14">
                <a:extLst>
                  <a:ext uri="{FF2B5EF4-FFF2-40B4-BE49-F238E27FC236}">
                    <a16:creationId xmlns:a16="http://schemas.microsoft.com/office/drawing/2014/main" id="{11CFE457-570E-2C13-317B-6014062E79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78979" y="4901490"/>
                <a:ext cx="0" cy="132310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5" name="Line 15">
                <a:extLst>
                  <a:ext uri="{FF2B5EF4-FFF2-40B4-BE49-F238E27FC236}">
                    <a16:creationId xmlns:a16="http://schemas.microsoft.com/office/drawing/2014/main" id="{7E265E5D-C5A7-ABC8-92BB-C54AF1D03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34812" y="4725076"/>
                <a:ext cx="0" cy="14995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32AB626F-3088-CE7F-6FA5-16432A9EB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92551" y="4511909"/>
                <a:ext cx="0" cy="17126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" name="Line 17">
                <a:extLst>
                  <a:ext uri="{FF2B5EF4-FFF2-40B4-BE49-F238E27FC236}">
                    <a16:creationId xmlns:a16="http://schemas.microsoft.com/office/drawing/2014/main" id="{CCB4CEE5-00A0-E382-A1DC-3AABDEC66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50291" y="4357547"/>
                <a:ext cx="0" cy="18670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" name="Line 18">
                <a:extLst>
                  <a:ext uri="{FF2B5EF4-FFF2-40B4-BE49-F238E27FC236}">
                    <a16:creationId xmlns:a16="http://schemas.microsoft.com/office/drawing/2014/main" id="{4291DF9B-2C3F-79FE-E0A8-810F9130A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1122" y="4254639"/>
                <a:ext cx="2866596" cy="1198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20" name="Text Box 36">
                <a:extLst>
                  <a:ext uri="{FF2B5EF4-FFF2-40B4-BE49-F238E27FC236}">
                    <a16:creationId xmlns:a16="http://schemas.microsoft.com/office/drawing/2014/main" id="{4F99AAF6-93A4-C171-57E0-9D24E1BECF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54365" y="4733166"/>
                <a:ext cx="5319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b="1" dirty="0" err="1">
                    <a:solidFill>
                      <a:srgbClr val="FF0000"/>
                    </a:solidFill>
                    <a:latin typeface="+mj-lt"/>
                  </a:rPr>
                  <a:t>G</a:t>
                </a:r>
                <a:r>
                  <a:rPr lang="en-GB" b="1" baseline="-25000" dirty="0" err="1">
                    <a:solidFill>
                      <a:srgbClr val="FF0000"/>
                    </a:solidFill>
                    <a:latin typeface="+mj-lt"/>
                  </a:rPr>
                  <a:t>x</a:t>
                </a:r>
                <a:endParaRPr lang="en-GB" b="1" baseline="-25000" dirty="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21" name="Line 37">
                <a:extLst>
                  <a:ext uri="{FF2B5EF4-FFF2-40B4-BE49-F238E27FC236}">
                    <a16:creationId xmlns:a16="http://schemas.microsoft.com/office/drawing/2014/main" id="{BA632BB0-431F-62C5-6B79-D5D9F6410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54366" y="4588703"/>
                <a:ext cx="530469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fr-CH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AFDB98-30EF-D73F-9232-6CC27DBF3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6152"/>
            <a:stretch/>
          </p:blipFill>
          <p:spPr>
            <a:xfrm>
              <a:off x="4770315" y="1837477"/>
              <a:ext cx="2880000" cy="2094274"/>
            </a:xfrm>
            <a:prstGeom prst="rect">
              <a:avLst/>
            </a:prstGeom>
          </p:spPr>
        </p:pic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2CFC85C5-F27C-94F9-D3B0-12B82947ED96}"/>
                </a:ext>
              </a:extLst>
            </p:cNvPr>
            <p:cNvSpPr/>
            <p:nvPr/>
          </p:nvSpPr>
          <p:spPr>
            <a:xfrm>
              <a:off x="3976113" y="2703942"/>
              <a:ext cx="530469" cy="362933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2464D93-56A1-1B71-F629-FFA3B45B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6152"/>
            <a:stretch/>
          </p:blipFill>
          <p:spPr>
            <a:xfrm>
              <a:off x="8858604" y="1840792"/>
              <a:ext cx="2880000" cy="2094274"/>
            </a:xfrm>
            <a:prstGeom prst="rect">
              <a:avLst/>
            </a:prstGeom>
          </p:spPr>
        </p:pic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FF579CBB-6456-9CC7-CEE4-A926A17D1F82}"/>
                </a:ext>
              </a:extLst>
            </p:cNvPr>
            <p:cNvSpPr/>
            <p:nvPr/>
          </p:nvSpPr>
          <p:spPr>
            <a:xfrm>
              <a:off x="7915317" y="2707257"/>
              <a:ext cx="530469" cy="362933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F1977B8-1E58-4A2D-06FC-45BBB2DCE06F}"/>
                    </a:ext>
                  </a:extLst>
                </p:cNvPr>
                <p:cNvSpPr txBox="1"/>
                <p:nvPr/>
              </p:nvSpPr>
              <p:spPr>
                <a:xfrm>
                  <a:off x="4878082" y="3977515"/>
                  <a:ext cx="73278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fr-CH" b="1" i="1" smtClean="0">
                                <a:latin typeface="Cambria Math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F1977B8-1E58-4A2D-06FC-45BBB2DCE0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8082" y="3977515"/>
                  <a:ext cx="732785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31325" b="-452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103220-9771-467B-262E-0B12730864A0}"/>
                    </a:ext>
                  </a:extLst>
                </p:cNvPr>
                <p:cNvSpPr txBox="1"/>
                <p:nvPr/>
              </p:nvSpPr>
              <p:spPr>
                <a:xfrm>
                  <a:off x="6908975" y="3970891"/>
                  <a:ext cx="73278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fr-CH" b="1" i="1" smtClean="0">
                                <a:latin typeface="Cambria Math" panose="02040503050406030204" pitchFamily="18" charset="0"/>
                              </a:rPr>
                              <m:t>𝒎𝒂𝒙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103220-9771-467B-262E-0B12730864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975" y="3970891"/>
                  <a:ext cx="732785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34940" b="-4146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3DB6571-8F81-C452-FFE1-91557BF6B278}"/>
                    </a:ext>
                  </a:extLst>
                </p:cNvPr>
                <p:cNvSpPr txBox="1"/>
                <p:nvPr/>
              </p:nvSpPr>
              <p:spPr>
                <a:xfrm>
                  <a:off x="8956429" y="3980830"/>
                  <a:ext cx="73278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CH" b="1" i="1" smtClean="0">
                                <a:latin typeface="Cambria Math" panose="02040503050406030204" pitchFamily="18" charset="0"/>
                              </a:rPr>
                              <m:t>𝒎𝒊𝒏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3DB6571-8F81-C452-FFE1-91557BF6B2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6429" y="3980830"/>
                  <a:ext cx="732785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21687" b="-4634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FC5691E-065A-AC69-B951-1FB5391BF1D5}"/>
                    </a:ext>
                  </a:extLst>
                </p:cNvPr>
                <p:cNvSpPr txBox="1"/>
                <p:nvPr/>
              </p:nvSpPr>
              <p:spPr>
                <a:xfrm>
                  <a:off x="10987322" y="3974206"/>
                  <a:ext cx="73278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H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fr-CH" b="1" i="1" smtClean="0">
                                <a:latin typeface="Cambria Math" panose="02040503050406030204" pitchFamily="18" charset="0"/>
                              </a:rPr>
                              <m:t>𝒎𝒂𝒙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FC5691E-065A-AC69-B951-1FB5391BF1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7322" y="3974206"/>
                  <a:ext cx="732785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24096" b="-3809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4471D27-916C-6E99-D205-E3CB1423D45A}"/>
                    </a:ext>
                  </a:extLst>
                </p:cNvPr>
                <p:cNvSpPr txBox="1"/>
                <p:nvPr/>
              </p:nvSpPr>
              <p:spPr>
                <a:xfrm>
                  <a:off x="9526788" y="1201030"/>
                  <a:ext cx="2211817" cy="5355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/(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4471D27-916C-6E99-D205-E3CB1423D4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6788" y="1201030"/>
                  <a:ext cx="2211817" cy="535546"/>
                </a:xfrm>
                <a:prstGeom prst="rect">
                  <a:avLst/>
                </a:prstGeom>
                <a:blipFill>
                  <a:blip r:embed="rId10"/>
                  <a:stretch>
                    <a:fillRect r="-398"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4903592-BABB-724B-03E3-50BD945D8B72}"/>
                    </a:ext>
                  </a:extLst>
                </p:cNvPr>
                <p:cNvSpPr txBox="1"/>
                <p:nvPr/>
              </p:nvSpPr>
              <p:spPr>
                <a:xfrm>
                  <a:off x="-21718" y="1201030"/>
                  <a:ext cx="3180250" cy="5355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4903592-BABB-724B-03E3-50BD945D8B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1718" y="1201030"/>
                  <a:ext cx="3180250" cy="53554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3E16307-09C3-9749-2065-5ACA6D8D1C85}"/>
                </a:ext>
              </a:extLst>
            </p:cNvPr>
            <p:cNvSpPr txBox="1"/>
            <p:nvPr/>
          </p:nvSpPr>
          <p:spPr>
            <a:xfrm>
              <a:off x="172752" y="685928"/>
              <a:ext cx="3217158" cy="580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Magnetic field</a:t>
              </a:r>
              <a:endParaRPr lang="en-GB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390423D-DF0D-DF67-5222-563381EB5B63}"/>
                    </a:ext>
                  </a:extLst>
                </p:cNvPr>
                <p:cNvSpPr txBox="1"/>
                <p:nvPr/>
              </p:nvSpPr>
              <p:spPr>
                <a:xfrm>
                  <a:off x="4344557" y="1214285"/>
                  <a:ext cx="3581108" cy="5355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</a:rPr>
                          <m:t>γ</m:t>
                        </m:r>
                        <m:r>
                          <a:rPr lang="fr-CH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fr-CH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390423D-DF0D-DF67-5222-563381EB5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4557" y="1214285"/>
                  <a:ext cx="3581108" cy="535546"/>
                </a:xfrm>
                <a:prstGeom prst="rect">
                  <a:avLst/>
                </a:prstGeom>
                <a:blipFill>
                  <a:blip r:embed="rId12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AB415CE-06FC-6072-B8A6-BC0E882BF89C}"/>
                </a:ext>
              </a:extLst>
            </p:cNvPr>
            <p:cNvSpPr txBox="1"/>
            <p:nvPr/>
          </p:nvSpPr>
          <p:spPr>
            <a:xfrm>
              <a:off x="4640607" y="692552"/>
              <a:ext cx="3286931" cy="580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Larmor frequency</a:t>
              </a:r>
              <a:endParaRPr lang="en-GB" sz="2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31B2EA2-8DF0-3EF3-9C91-45FAA1EEDA51}"/>
                </a:ext>
              </a:extLst>
            </p:cNvPr>
            <p:cNvSpPr txBox="1"/>
            <p:nvPr/>
          </p:nvSpPr>
          <p:spPr>
            <a:xfrm>
              <a:off x="9105514" y="685928"/>
              <a:ext cx="24212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Image</a:t>
              </a:r>
              <a:endParaRPr lang="en-GB" sz="2000" dirty="0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8C4D6E9-297B-9B7B-D831-AF081E0EBC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6340" y="1583616"/>
              <a:ext cx="0" cy="2348135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181">
                  <a:extLst>
                    <a:ext uri="{FF2B5EF4-FFF2-40B4-BE49-F238E27FC236}">
                      <a16:creationId xmlns:a16="http://schemas.microsoft.com/office/drawing/2014/main" id="{2D1507BF-42A0-F587-8AEA-AD0A87E71BEA}"/>
                    </a:ext>
                  </a:extLst>
                </p:cNvPr>
                <p:cNvSpPr txBox="1"/>
                <p:nvPr/>
              </p:nvSpPr>
              <p:spPr>
                <a:xfrm>
                  <a:off x="8057245" y="1376068"/>
                  <a:ext cx="9056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fr-CH" b="1" dirty="0"/>
                </a:p>
              </p:txBody>
            </p:sp>
          </mc:Choice>
          <mc:Fallback xmlns="">
            <p:sp>
              <p:nvSpPr>
                <p:cNvPr id="45" name="ZoneTexte 181">
                  <a:extLst>
                    <a:ext uri="{FF2B5EF4-FFF2-40B4-BE49-F238E27FC236}">
                      <a16:creationId xmlns:a16="http://schemas.microsoft.com/office/drawing/2014/main" id="{2D1507BF-42A0-F587-8AEA-AD0A87E71B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7245" y="1376068"/>
                  <a:ext cx="90560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2913" b="-523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7FBDE5C-A626-7971-C8AF-42A13A2EAA02}"/>
                </a:ext>
              </a:extLst>
            </p:cNvPr>
            <p:cNvCxnSpPr>
              <a:cxnSpLocks/>
            </p:cNvCxnSpPr>
            <p:nvPr/>
          </p:nvCxnSpPr>
          <p:spPr>
            <a:xfrm>
              <a:off x="8841071" y="3911873"/>
              <a:ext cx="3096279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7EF9F40-8D42-90C8-2F04-87F2D40D6BFB}"/>
              </a:ext>
            </a:extLst>
          </p:cNvPr>
          <p:cNvSpPr txBox="1"/>
          <p:nvPr/>
        </p:nvSpPr>
        <p:spPr>
          <a:xfrm rot="17854374">
            <a:off x="-287551" y="2459381"/>
            <a:ext cx="3160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400" b="1" dirty="0">
                <a:solidFill>
                  <a:srgbClr val="FF0000"/>
                </a:solidFill>
              </a:rPr>
              <a:t>REMINDER</a:t>
            </a:r>
            <a:endParaRPr lang="en-GB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A621-7474-8C18-BBC6-61E0911F4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 descr="C:\Users\alutti\Downloads\warning_sign_bold.png">
            <a:extLst>
              <a:ext uri="{FF2B5EF4-FFF2-40B4-BE49-F238E27FC236}">
                <a16:creationId xmlns:a16="http://schemas.microsoft.com/office/drawing/2014/main" id="{C19EB3CB-A195-E060-DD15-D12286EC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229998" y="3648794"/>
            <a:ext cx="1260744" cy="1106488"/>
          </a:xfrm>
          <a:prstGeom prst="rect">
            <a:avLst/>
          </a:prstGeom>
          <a:noFill/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F9D84719-7C99-2643-F028-2912BF8DBF7C}"/>
              </a:ext>
            </a:extLst>
          </p:cNvPr>
          <p:cNvGrpSpPr/>
          <p:nvPr/>
        </p:nvGrpSpPr>
        <p:grpSpPr>
          <a:xfrm>
            <a:off x="5973417" y="3908714"/>
            <a:ext cx="4792270" cy="1003732"/>
            <a:chOff x="6470373" y="2514650"/>
            <a:chExt cx="4792270" cy="1003732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ADF1E7B-04EC-614F-C028-E0CC714F505E}"/>
                </a:ext>
              </a:extLst>
            </p:cNvPr>
            <p:cNvSpPr txBox="1"/>
            <p:nvPr/>
          </p:nvSpPr>
          <p:spPr>
            <a:xfrm>
              <a:off x="6470373" y="2687385"/>
              <a:ext cx="47922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2400" dirty="0">
                  <a:latin typeface="Symbol" pitchFamily="18" charset="2"/>
                </a:rPr>
                <a:t>w</a:t>
              </a:r>
              <a:r>
                <a:rPr lang="fr-CH" sz="2400" dirty="0"/>
                <a:t>(x)=</a:t>
              </a:r>
              <a:r>
                <a:rPr lang="fr-CH" sz="2400" dirty="0">
                  <a:latin typeface="Symbol" pitchFamily="18" charset="2"/>
                </a:rPr>
                <a:t>g</a:t>
              </a:r>
              <a:r>
                <a:rPr lang="fr-CH" sz="2400" dirty="0"/>
                <a:t>*(B</a:t>
              </a:r>
              <a:r>
                <a:rPr lang="fr-CH" sz="2400" baseline="-25000" dirty="0"/>
                <a:t>0</a:t>
              </a:r>
              <a:r>
                <a:rPr lang="fr-CH" sz="2400" dirty="0"/>
                <a:t>+B(x) </a:t>
              </a:r>
              <a:r>
                <a:rPr lang="fr-CH" sz="2400" b="1" dirty="0"/>
                <a:t>+ </a:t>
              </a:r>
              <a:r>
                <a:rPr lang="fr-CH" sz="2400" b="1" dirty="0" err="1"/>
                <a:t>B</a:t>
              </a:r>
              <a:r>
                <a:rPr lang="fr-CH" sz="2400" b="1" baseline="-25000" dirty="0" err="1"/>
                <a:t>susc</a:t>
              </a:r>
              <a:r>
                <a:rPr lang="fr-CH" sz="2400" b="1" dirty="0"/>
                <a:t>(x)</a:t>
              </a:r>
              <a:r>
                <a:rPr lang="fr-CH" sz="2400" dirty="0"/>
                <a:t>)</a:t>
              </a:r>
              <a:endParaRPr lang="fr-CH" sz="2400" b="1" dirty="0"/>
            </a:p>
            <a:p>
              <a:r>
                <a:rPr lang="fr-CH" sz="2400" dirty="0">
                  <a:latin typeface="Symbol" pitchFamily="18" charset="2"/>
                </a:rPr>
                <a:t> </a:t>
              </a:r>
              <a:endParaRPr lang="fr-CH" sz="24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54AC3C5-0A4D-6738-A21F-CD53B00C45F2}"/>
                </a:ext>
              </a:extLst>
            </p:cNvPr>
            <p:cNvSpPr/>
            <p:nvPr/>
          </p:nvSpPr>
          <p:spPr>
            <a:xfrm>
              <a:off x="8592668" y="2514650"/>
              <a:ext cx="1368152" cy="86409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F106E7-B518-CAB6-74BB-80C78C03A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5" name="Picture 4" descr="Géosciences et environnement UNIL">
            <a:extLst>
              <a:ext uri="{FF2B5EF4-FFF2-40B4-BE49-F238E27FC236}">
                <a16:creationId xmlns:a16="http://schemas.microsoft.com/office/drawing/2014/main" id="{F3FD159A-8F65-F58D-D89A-E2770D10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TEMP\ScreenShot057.jpg">
            <a:extLst>
              <a:ext uri="{FF2B5EF4-FFF2-40B4-BE49-F238E27FC236}">
                <a16:creationId xmlns:a16="http://schemas.microsoft.com/office/drawing/2014/main" id="{06CEAE28-BF02-A4D0-063F-C740437C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0775" b="74694"/>
          <a:stretch/>
        </p:blipFill>
        <p:spPr bwMode="auto">
          <a:xfrm>
            <a:off x="2666208" y="4345147"/>
            <a:ext cx="1376143" cy="1447644"/>
          </a:xfrm>
          <a:prstGeom prst="rect">
            <a:avLst/>
          </a:prstGeom>
          <a:noFill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2FB0CDEA-4C88-DBC0-46F0-BEC17200CBBE}"/>
              </a:ext>
            </a:extLst>
          </p:cNvPr>
          <p:cNvSpPr/>
          <p:nvPr/>
        </p:nvSpPr>
        <p:spPr>
          <a:xfrm>
            <a:off x="1592290" y="1957315"/>
            <a:ext cx="2520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err="1"/>
              <a:t>inhomogeneities</a:t>
            </a:r>
            <a:r>
              <a:rPr lang="en-US" dirty="0"/>
              <a:t> at air/tissue interface</a:t>
            </a:r>
            <a:endParaRPr lang="fr-CH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7F4A000-5594-55E0-9163-61CFF6EC10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3175" r="66557"/>
          <a:stretch/>
        </p:blipFill>
        <p:spPr>
          <a:xfrm>
            <a:off x="1331630" y="2756029"/>
            <a:ext cx="1113424" cy="14460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E59C15-766C-BB48-DFFA-60351E58E1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649" t="2804" r="10334" b="62353"/>
          <a:stretch/>
        </p:blipFill>
        <p:spPr>
          <a:xfrm>
            <a:off x="2666208" y="2758954"/>
            <a:ext cx="1299005" cy="1368152"/>
          </a:xfrm>
          <a:prstGeom prst="rect">
            <a:avLst/>
          </a:prstGeom>
        </p:spPr>
      </p:pic>
      <p:pic>
        <p:nvPicPr>
          <p:cNvPr id="53" name="Picture 3" descr="C:\TEMP\ScreenShot057.jpg">
            <a:extLst>
              <a:ext uri="{FF2B5EF4-FFF2-40B4-BE49-F238E27FC236}">
                <a16:creationId xmlns:a16="http://schemas.microsoft.com/office/drawing/2014/main" id="{55182666-A9E6-5E80-6895-F73147FD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976" t="24343" r="52541" b="50351"/>
          <a:stretch/>
        </p:blipFill>
        <p:spPr bwMode="auto">
          <a:xfrm>
            <a:off x="1331630" y="4410580"/>
            <a:ext cx="1113424" cy="1296144"/>
          </a:xfrm>
          <a:prstGeom prst="rect">
            <a:avLst/>
          </a:prstGeom>
          <a:noFill/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91088A8-9D42-893D-B865-B94AFD8ED466}"/>
              </a:ext>
            </a:extLst>
          </p:cNvPr>
          <p:cNvGrpSpPr/>
          <p:nvPr/>
        </p:nvGrpSpPr>
        <p:grpSpPr>
          <a:xfrm>
            <a:off x="4211637" y="4259583"/>
            <a:ext cx="1046532" cy="1598138"/>
            <a:chOff x="5202021" y="3748390"/>
            <a:chExt cx="1046532" cy="1598138"/>
          </a:xfrm>
        </p:grpSpPr>
        <p:grpSp>
          <p:nvGrpSpPr>
            <p:cNvPr id="55" name="Group 13">
              <a:extLst>
                <a:ext uri="{FF2B5EF4-FFF2-40B4-BE49-F238E27FC236}">
                  <a16:creationId xmlns:a16="http://schemas.microsoft.com/office/drawing/2014/main" id="{089ADD26-9314-727D-9B8C-5DDB549FABA6}"/>
                </a:ext>
              </a:extLst>
            </p:cNvPr>
            <p:cNvGrpSpPr/>
            <p:nvPr/>
          </p:nvGrpSpPr>
          <p:grpSpPr>
            <a:xfrm>
              <a:off x="5202021" y="3933056"/>
              <a:ext cx="1046532" cy="1232551"/>
              <a:chOff x="3809371" y="4034259"/>
              <a:chExt cx="872100" cy="1027113"/>
            </a:xfrm>
          </p:grpSpPr>
          <p:sp>
            <p:nvSpPr>
              <p:cNvPr id="58" name="AutoShape 4">
                <a:extLst>
                  <a:ext uri="{FF2B5EF4-FFF2-40B4-BE49-F238E27FC236}">
                    <a16:creationId xmlns:a16="http://schemas.microsoft.com/office/drawing/2014/main" id="{9A77F654-C62D-0C34-A3C0-7E2BBCE1223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918595" y="4202534"/>
                <a:ext cx="425450" cy="827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59" name="Picture 5">
                <a:extLst>
                  <a:ext uri="{FF2B5EF4-FFF2-40B4-BE49-F238E27FC236}">
                    <a16:creationId xmlns:a16="http://schemas.microsoft.com/office/drawing/2014/main" id="{6539FD8E-76BE-E332-3618-0FEF89AADE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851920" y="4034259"/>
                <a:ext cx="84138" cy="10271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60" name="Text Box 28">
                <a:extLst>
                  <a:ext uri="{FF2B5EF4-FFF2-40B4-BE49-F238E27FC236}">
                    <a16:creationId xmlns:a16="http://schemas.microsoft.com/office/drawing/2014/main" id="{14B252FB-860D-D7A9-5625-D9BC0483E3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9371" y="4334289"/>
                <a:ext cx="872100" cy="307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dirty="0" err="1">
                    <a:solidFill>
                      <a:srgbClr val="000000"/>
                    </a:solidFill>
                  </a:rPr>
                  <a:t>B</a:t>
                </a:r>
                <a:r>
                  <a:rPr lang="en-GB" baseline="-25000" dirty="0" err="1">
                    <a:solidFill>
                      <a:srgbClr val="000000"/>
                    </a:solidFill>
                  </a:rPr>
                  <a:t>susc</a:t>
                </a:r>
                <a:r>
                  <a:rPr lang="en-GB" dirty="0">
                    <a:solidFill>
                      <a:srgbClr val="000000"/>
                    </a:solidFill>
                  </a:rPr>
                  <a:t> (Hz)</a:t>
                </a:r>
              </a:p>
            </p:txBody>
          </p:sp>
        </p:grpSp>
        <p:sp>
          <p:nvSpPr>
            <p:cNvPr id="56" name="Text Box 28">
              <a:extLst>
                <a:ext uri="{FF2B5EF4-FFF2-40B4-BE49-F238E27FC236}">
                  <a16:creationId xmlns:a16="http://schemas.microsoft.com/office/drawing/2014/main" id="{1C2370BF-BD1B-3783-0911-91057956A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2518" y="3748390"/>
              <a:ext cx="7315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rgbClr val="000000"/>
                  </a:solidFill>
                </a:rPr>
                <a:t>150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 Box 28">
              <a:extLst>
                <a:ext uri="{FF2B5EF4-FFF2-40B4-BE49-F238E27FC236}">
                  <a16:creationId xmlns:a16="http://schemas.microsoft.com/office/drawing/2014/main" id="{AD655E71-4A76-F0F9-B92F-BCBB53539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4909" y="4977196"/>
              <a:ext cx="7315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rgbClr val="000000"/>
                  </a:solidFill>
                </a:rPr>
                <a:t>-100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Titre 1">
            <a:extLst>
              <a:ext uri="{FF2B5EF4-FFF2-40B4-BE49-F238E27FC236}">
                <a16:creationId xmlns:a16="http://schemas.microsoft.com/office/drawing/2014/main" id="{451B077F-80A6-6A21-003D-EBD95EE6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13" y="260648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EPI limitations </a:t>
            </a:r>
            <a:br>
              <a:rPr lang="fr-CH" b="1" dirty="0">
                <a:solidFill>
                  <a:srgbClr val="0070C0"/>
                </a:solidFill>
              </a:rPr>
            </a:br>
            <a:r>
              <a:rPr lang="fr-CH" sz="3200" b="1" dirty="0">
                <a:solidFill>
                  <a:srgbClr val="0070C0"/>
                </a:solidFill>
              </a:rPr>
              <a:t>Image </a:t>
            </a:r>
            <a:r>
              <a:rPr lang="fr-CH" sz="3200" b="1" dirty="0" err="1">
                <a:solidFill>
                  <a:srgbClr val="0070C0"/>
                </a:solidFill>
              </a:rPr>
              <a:t>distortions</a:t>
            </a:r>
            <a:endParaRPr lang="fr-CH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75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33" name="Picture 29732">
            <a:extLst>
              <a:ext uri="{FF2B5EF4-FFF2-40B4-BE49-F238E27FC236}">
                <a16:creationId xmlns:a16="http://schemas.microsoft.com/office/drawing/2014/main" id="{095DFC25-66F7-3829-F7F1-8F1F6FDD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29734" name="Picture 29733" descr="Géosciences et environnement UNIL">
            <a:extLst>
              <a:ext uri="{FF2B5EF4-FFF2-40B4-BE49-F238E27FC236}">
                <a16:creationId xmlns:a16="http://schemas.microsoft.com/office/drawing/2014/main" id="{8F93D220-4D34-DFE9-E1D5-2AA31024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r_unwarp_sl28"/>
          <p:cNvPicPr>
            <a:picLocks noChangeAspect="1" noChangeArrowheads="1"/>
          </p:cNvPicPr>
          <p:nvPr/>
        </p:nvPicPr>
        <p:blipFill>
          <a:blip r:embed="rId4" cstate="print"/>
          <a:srcRect l="13751" t="31635" r="61865" b="34964"/>
          <a:stretch>
            <a:fillRect/>
          </a:stretch>
        </p:blipFill>
        <p:spPr bwMode="auto">
          <a:xfrm>
            <a:off x="7020116" y="5062300"/>
            <a:ext cx="1298088" cy="13359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Picture 19" descr="hr_unwarp_sl28"/>
          <p:cNvPicPr>
            <a:picLocks noChangeAspect="1" noChangeArrowheads="1"/>
          </p:cNvPicPr>
          <p:nvPr/>
        </p:nvPicPr>
        <p:blipFill>
          <a:blip r:embed="rId4" cstate="print"/>
          <a:srcRect l="39809" t="31635" r="36908" b="34964"/>
          <a:stretch>
            <a:fillRect/>
          </a:stretch>
        </p:blipFill>
        <p:spPr bwMode="auto">
          <a:xfrm>
            <a:off x="8428082" y="5076563"/>
            <a:ext cx="1239472" cy="13359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241761" y="6498185"/>
            <a:ext cx="4416839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i="1" dirty="0"/>
              <a:t>Hutton et al, 2002, Neuroimage</a:t>
            </a:r>
            <a:endParaRPr lang="en-US" sz="1600" i="1" dirty="0"/>
          </a:p>
        </p:txBody>
      </p:sp>
      <p:pic>
        <p:nvPicPr>
          <p:cNvPr id="19" name="Picture 21" descr="hr_unwarp_sl28"/>
          <p:cNvPicPr>
            <a:picLocks noChangeAspect="1" noChangeArrowheads="1"/>
          </p:cNvPicPr>
          <p:nvPr/>
        </p:nvPicPr>
        <p:blipFill>
          <a:blip r:embed="rId4" cstate="print"/>
          <a:srcRect l="70116" t="31635" r="15059" b="52550"/>
          <a:stretch>
            <a:fillRect/>
          </a:stretch>
        </p:blipFill>
        <p:spPr bwMode="auto">
          <a:xfrm>
            <a:off x="9778003" y="5068956"/>
            <a:ext cx="1698624" cy="1361586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76506" y="5327039"/>
            <a:ext cx="2612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 err="1"/>
              <a:t>Distortion</a:t>
            </a:r>
            <a:r>
              <a:rPr lang="fr-CH" sz="2000" b="1" dirty="0"/>
              <a:t> correction techniques</a:t>
            </a:r>
          </a:p>
        </p:txBody>
      </p:sp>
      <p:pic>
        <p:nvPicPr>
          <p:cNvPr id="46" name="Picture 3" descr="C:\TEMP\ScreenShot057.jpg">
            <a:extLst>
              <a:ext uri="{FF2B5EF4-FFF2-40B4-BE49-F238E27FC236}">
                <a16:creationId xmlns:a16="http://schemas.microsoft.com/office/drawing/2014/main" id="{2D8DEC01-918F-B4DD-64C6-1CD90876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0775" b="74694"/>
          <a:stretch/>
        </p:blipFill>
        <p:spPr bwMode="auto">
          <a:xfrm>
            <a:off x="235235" y="487955"/>
            <a:ext cx="1376143" cy="1447644"/>
          </a:xfrm>
          <a:prstGeom prst="rect">
            <a:avLst/>
          </a:prstGeom>
          <a:noFill/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EB3A532-FE1A-B942-10A9-B5F4204B2809}"/>
              </a:ext>
            </a:extLst>
          </p:cNvPr>
          <p:cNvGrpSpPr/>
          <p:nvPr/>
        </p:nvGrpSpPr>
        <p:grpSpPr>
          <a:xfrm>
            <a:off x="1780664" y="402391"/>
            <a:ext cx="1046532" cy="1598138"/>
            <a:chOff x="5202021" y="3748390"/>
            <a:chExt cx="1046532" cy="1598138"/>
          </a:xfrm>
        </p:grpSpPr>
        <p:grpSp>
          <p:nvGrpSpPr>
            <p:cNvPr id="48" name="Group 13">
              <a:extLst>
                <a:ext uri="{FF2B5EF4-FFF2-40B4-BE49-F238E27FC236}">
                  <a16:creationId xmlns:a16="http://schemas.microsoft.com/office/drawing/2014/main" id="{F4F539FA-8D80-665E-42F0-26F37148EA04}"/>
                </a:ext>
              </a:extLst>
            </p:cNvPr>
            <p:cNvGrpSpPr/>
            <p:nvPr/>
          </p:nvGrpSpPr>
          <p:grpSpPr>
            <a:xfrm>
              <a:off x="5202021" y="3933056"/>
              <a:ext cx="1046532" cy="1232551"/>
              <a:chOff x="3809371" y="4034259"/>
              <a:chExt cx="872100" cy="1027113"/>
            </a:xfrm>
          </p:grpSpPr>
          <p:sp>
            <p:nvSpPr>
              <p:cNvPr id="51" name="AutoShape 4">
                <a:extLst>
                  <a:ext uri="{FF2B5EF4-FFF2-40B4-BE49-F238E27FC236}">
                    <a16:creationId xmlns:a16="http://schemas.microsoft.com/office/drawing/2014/main" id="{E1D4F9BF-A5CD-6120-2116-58CB3FC94EE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918595" y="4202534"/>
                <a:ext cx="425450" cy="827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52" name="Picture 5">
                <a:extLst>
                  <a:ext uri="{FF2B5EF4-FFF2-40B4-BE49-F238E27FC236}">
                    <a16:creationId xmlns:a16="http://schemas.microsoft.com/office/drawing/2014/main" id="{443B338A-2DF7-53CC-16C8-40D31BEA6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51920" y="4034259"/>
                <a:ext cx="84138" cy="10271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3" name="Text Box 28">
                <a:extLst>
                  <a:ext uri="{FF2B5EF4-FFF2-40B4-BE49-F238E27FC236}">
                    <a16:creationId xmlns:a16="http://schemas.microsoft.com/office/drawing/2014/main" id="{50D3F971-6E2E-469D-7B92-B6F1991274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9371" y="4334289"/>
                <a:ext cx="872100" cy="307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dirty="0" err="1">
                    <a:solidFill>
                      <a:srgbClr val="000000"/>
                    </a:solidFill>
                  </a:rPr>
                  <a:t>B</a:t>
                </a:r>
                <a:r>
                  <a:rPr lang="en-GB" baseline="-25000" dirty="0" err="1">
                    <a:solidFill>
                      <a:srgbClr val="000000"/>
                    </a:solidFill>
                  </a:rPr>
                  <a:t>susc</a:t>
                </a:r>
                <a:r>
                  <a:rPr lang="en-GB" dirty="0">
                    <a:solidFill>
                      <a:srgbClr val="000000"/>
                    </a:solidFill>
                  </a:rPr>
                  <a:t> (Hz)</a:t>
                </a:r>
              </a:p>
            </p:txBody>
          </p:sp>
        </p:grpSp>
        <p:sp>
          <p:nvSpPr>
            <p:cNvPr id="49" name="Text Box 28">
              <a:extLst>
                <a:ext uri="{FF2B5EF4-FFF2-40B4-BE49-F238E27FC236}">
                  <a16:creationId xmlns:a16="http://schemas.microsoft.com/office/drawing/2014/main" id="{5852B0D2-E451-7CAE-2FA6-204FE99F0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2518" y="3748390"/>
              <a:ext cx="7315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rgbClr val="000000"/>
                  </a:solidFill>
                </a:rPr>
                <a:t>150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 Box 28">
              <a:extLst>
                <a:ext uri="{FF2B5EF4-FFF2-40B4-BE49-F238E27FC236}">
                  <a16:creationId xmlns:a16="http://schemas.microsoft.com/office/drawing/2014/main" id="{0CC86AD4-BB0B-1887-7AAC-8D6FA21D4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4909" y="4977196"/>
              <a:ext cx="7315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>
                  <a:solidFill>
                    <a:srgbClr val="000000"/>
                  </a:solidFill>
                </a:rPr>
                <a:t>-100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75765D-6233-7627-2D93-FBB23C3CC563}"/>
              </a:ext>
            </a:extLst>
          </p:cNvPr>
          <p:cNvSpPr txBox="1"/>
          <p:nvPr/>
        </p:nvSpPr>
        <p:spPr>
          <a:xfrm>
            <a:off x="8107331" y="4625597"/>
            <a:ext cx="1880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 err="1"/>
              <a:t>Fieldmap-based</a:t>
            </a:r>
            <a:endParaRPr lang="en-GB" dirty="0"/>
          </a:p>
        </p:txBody>
      </p:sp>
      <p:grpSp>
        <p:nvGrpSpPr>
          <p:cNvPr id="29730" name="Group 29729">
            <a:extLst>
              <a:ext uri="{FF2B5EF4-FFF2-40B4-BE49-F238E27FC236}">
                <a16:creationId xmlns:a16="http://schemas.microsoft.com/office/drawing/2014/main" id="{6AA00836-2909-9EC8-E88E-7D05C6D2137E}"/>
              </a:ext>
            </a:extLst>
          </p:cNvPr>
          <p:cNvGrpSpPr/>
          <p:nvPr/>
        </p:nvGrpSpPr>
        <p:grpSpPr>
          <a:xfrm>
            <a:off x="2408570" y="4709275"/>
            <a:ext cx="4416839" cy="2183120"/>
            <a:chOff x="321375" y="4509483"/>
            <a:chExt cx="4416839" cy="218312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7212820-F01B-2BFF-5F43-1B042C6F37F0}"/>
                </a:ext>
              </a:extLst>
            </p:cNvPr>
            <p:cNvSpPr txBox="1"/>
            <p:nvPr/>
          </p:nvSpPr>
          <p:spPr>
            <a:xfrm>
              <a:off x="2828628" y="4509483"/>
              <a:ext cx="14052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dirty="0" err="1"/>
                <a:t>corrected</a:t>
              </a:r>
              <a:endParaRPr lang="en-GB" dirty="0"/>
            </a:p>
          </p:txBody>
        </p:sp>
        <p:pic>
          <p:nvPicPr>
            <p:cNvPr id="29700" name="Picture 4">
              <a:extLst>
                <a:ext uri="{FF2B5EF4-FFF2-40B4-BE49-F238E27FC236}">
                  <a16:creationId xmlns:a16="http://schemas.microsoft.com/office/drawing/2014/main" id="{B0E8D39B-5F52-CD6D-7590-0255EEB87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5" t="1" r="33027" b="69560"/>
            <a:stretch/>
          </p:blipFill>
          <p:spPr bwMode="auto">
            <a:xfrm>
              <a:off x="834818" y="4973904"/>
              <a:ext cx="1993810" cy="1333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696" name="Picture 4">
              <a:extLst>
                <a:ext uri="{FF2B5EF4-FFF2-40B4-BE49-F238E27FC236}">
                  <a16:creationId xmlns:a16="http://schemas.microsoft.com/office/drawing/2014/main" id="{EE6772AC-6448-9CBB-7633-27A77C7443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4" t="68763" r="33027" b="-1249"/>
            <a:stretch/>
          </p:blipFill>
          <p:spPr bwMode="auto">
            <a:xfrm>
              <a:off x="2873149" y="4953454"/>
              <a:ext cx="1029468" cy="1423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99" name="TextBox 29698">
              <a:extLst>
                <a:ext uri="{FF2B5EF4-FFF2-40B4-BE49-F238E27FC236}">
                  <a16:creationId xmlns:a16="http://schemas.microsoft.com/office/drawing/2014/main" id="{F38C12CC-690E-39B0-D542-492682C3A779}"/>
                </a:ext>
              </a:extLst>
            </p:cNvPr>
            <p:cNvSpPr txBox="1"/>
            <p:nvPr/>
          </p:nvSpPr>
          <p:spPr>
            <a:xfrm>
              <a:off x="878602" y="4526271"/>
              <a:ext cx="9651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dirty="0" err="1"/>
                <a:t>blip</a:t>
              </a:r>
              <a:r>
                <a:rPr lang="fr-CH" dirty="0"/>
                <a:t>-up</a:t>
              </a:r>
              <a:endParaRPr lang="en-GB" dirty="0"/>
            </a:p>
          </p:txBody>
        </p:sp>
        <p:sp>
          <p:nvSpPr>
            <p:cNvPr id="29701" name="TextBox 29700">
              <a:extLst>
                <a:ext uri="{FF2B5EF4-FFF2-40B4-BE49-F238E27FC236}">
                  <a16:creationId xmlns:a16="http://schemas.microsoft.com/office/drawing/2014/main" id="{C6740DBA-ED90-600D-974B-CEDACF1D654E}"/>
                </a:ext>
              </a:extLst>
            </p:cNvPr>
            <p:cNvSpPr txBox="1"/>
            <p:nvPr/>
          </p:nvSpPr>
          <p:spPr>
            <a:xfrm>
              <a:off x="1752659" y="4529865"/>
              <a:ext cx="21519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dirty="0" err="1"/>
                <a:t>blip</a:t>
              </a:r>
              <a:r>
                <a:rPr lang="fr-CH" dirty="0"/>
                <a:t>-down</a:t>
              </a:r>
              <a:endParaRPr lang="en-GB" dirty="0"/>
            </a:p>
          </p:txBody>
        </p:sp>
        <p:sp>
          <p:nvSpPr>
            <p:cNvPr id="29702" name="Text Box 20">
              <a:extLst>
                <a:ext uri="{FF2B5EF4-FFF2-40B4-BE49-F238E27FC236}">
                  <a16:creationId xmlns:a16="http://schemas.microsoft.com/office/drawing/2014/main" id="{C9F55973-4F50-5016-4BD4-545FCC507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375" y="6356053"/>
              <a:ext cx="4416839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i="1" dirty="0"/>
                <a:t>Andersson et al, 2003, Neuroimage</a:t>
              </a:r>
              <a:endParaRPr lang="en-US" sz="1600" i="1" dirty="0"/>
            </a:p>
          </p:txBody>
        </p:sp>
      </p:grpSp>
      <p:grpSp>
        <p:nvGrpSpPr>
          <p:cNvPr id="29703" name="Group 29702">
            <a:extLst>
              <a:ext uri="{FF2B5EF4-FFF2-40B4-BE49-F238E27FC236}">
                <a16:creationId xmlns:a16="http://schemas.microsoft.com/office/drawing/2014/main" id="{65BC3581-A11F-445C-1479-1FFE4C34EEAF}"/>
              </a:ext>
            </a:extLst>
          </p:cNvPr>
          <p:cNvGrpSpPr/>
          <p:nvPr/>
        </p:nvGrpSpPr>
        <p:grpSpPr>
          <a:xfrm>
            <a:off x="2558191" y="1365494"/>
            <a:ext cx="5080263" cy="3330798"/>
            <a:chOff x="3492491" y="2239674"/>
            <a:chExt cx="5080263" cy="3330798"/>
          </a:xfrm>
        </p:grpSpPr>
        <p:cxnSp>
          <p:nvCxnSpPr>
            <p:cNvPr id="29704" name="Straight Arrow Connector 37">
              <a:extLst>
                <a:ext uri="{FF2B5EF4-FFF2-40B4-BE49-F238E27FC236}">
                  <a16:creationId xmlns:a16="http://schemas.microsoft.com/office/drawing/2014/main" id="{6F74BC3E-EBE3-BF3A-B5CD-17F1B4B9DC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2613" y="3805021"/>
              <a:ext cx="3550837" cy="162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05" name="Straight Arrow Connector 38">
              <a:extLst>
                <a:ext uri="{FF2B5EF4-FFF2-40B4-BE49-F238E27FC236}">
                  <a16:creationId xmlns:a16="http://schemas.microsoft.com/office/drawing/2014/main" id="{07DE4BF8-BE80-34C9-C6D2-DEBD463B5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9529" y="2329886"/>
              <a:ext cx="2" cy="259302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06" name="TextBox 40">
              <a:extLst>
                <a:ext uri="{FF2B5EF4-FFF2-40B4-BE49-F238E27FC236}">
                  <a16:creationId xmlns:a16="http://schemas.microsoft.com/office/drawing/2014/main" id="{A8D2291B-E361-E78D-D120-810B6582AC15}"/>
                </a:ext>
              </a:extLst>
            </p:cNvPr>
            <p:cNvSpPr txBox="1"/>
            <p:nvPr/>
          </p:nvSpPr>
          <p:spPr>
            <a:xfrm>
              <a:off x="6709947" y="3925981"/>
              <a:ext cx="18628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Readout direction</a:t>
              </a:r>
            </a:p>
          </p:txBody>
        </p:sp>
        <p:sp>
          <p:nvSpPr>
            <p:cNvPr id="29707" name="TextBox 42">
              <a:extLst>
                <a:ext uri="{FF2B5EF4-FFF2-40B4-BE49-F238E27FC236}">
                  <a16:creationId xmlns:a16="http://schemas.microsoft.com/office/drawing/2014/main" id="{CAF5CD96-3E92-82E4-9C6C-E4BFE0935D3D}"/>
                </a:ext>
              </a:extLst>
            </p:cNvPr>
            <p:cNvSpPr txBox="1"/>
            <p:nvPr/>
          </p:nvSpPr>
          <p:spPr>
            <a:xfrm>
              <a:off x="5419615" y="2239674"/>
              <a:ext cx="2826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Phase direction</a:t>
              </a:r>
            </a:p>
          </p:txBody>
        </p:sp>
        <p:cxnSp>
          <p:nvCxnSpPr>
            <p:cNvPr id="29708" name="Straight Connector 43">
              <a:extLst>
                <a:ext uri="{FF2B5EF4-FFF2-40B4-BE49-F238E27FC236}">
                  <a16:creationId xmlns:a16="http://schemas.microsoft.com/office/drawing/2014/main" id="{35E18C80-A6DC-C59C-2017-B48D2800CEB4}"/>
                </a:ext>
              </a:extLst>
            </p:cNvPr>
            <p:cNvCxnSpPr/>
            <p:nvPr/>
          </p:nvCxnSpPr>
          <p:spPr>
            <a:xfrm>
              <a:off x="4302611" y="4654475"/>
              <a:ext cx="2160240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09" name="Straight Connector 45">
              <a:extLst>
                <a:ext uri="{FF2B5EF4-FFF2-40B4-BE49-F238E27FC236}">
                  <a16:creationId xmlns:a16="http://schemas.microsoft.com/office/drawing/2014/main" id="{858B475E-F215-2E9C-216E-A2E05DC209B1}"/>
                </a:ext>
              </a:extLst>
            </p:cNvPr>
            <p:cNvCxnSpPr/>
            <p:nvPr/>
          </p:nvCxnSpPr>
          <p:spPr>
            <a:xfrm>
              <a:off x="4302611" y="4849281"/>
              <a:ext cx="21602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0" name="Straight Connector 55">
              <a:extLst>
                <a:ext uri="{FF2B5EF4-FFF2-40B4-BE49-F238E27FC236}">
                  <a16:creationId xmlns:a16="http://schemas.microsoft.com/office/drawing/2014/main" id="{43491363-6551-FE0B-7EE1-126158D963F9}"/>
                </a:ext>
              </a:extLst>
            </p:cNvPr>
            <p:cNvCxnSpPr/>
            <p:nvPr/>
          </p:nvCxnSpPr>
          <p:spPr>
            <a:xfrm>
              <a:off x="4302611" y="4224553"/>
              <a:ext cx="2160240" cy="0"/>
            </a:xfrm>
            <a:prstGeom prst="line">
              <a:avLst/>
            </a:prstGeom>
            <a:ln w="254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1" name="Straight Connector 59">
              <a:extLst>
                <a:ext uri="{FF2B5EF4-FFF2-40B4-BE49-F238E27FC236}">
                  <a16:creationId xmlns:a16="http://schemas.microsoft.com/office/drawing/2014/main" id="{C80EE554-D14E-8D42-71DF-DAF157F82416}"/>
                </a:ext>
              </a:extLst>
            </p:cNvPr>
            <p:cNvCxnSpPr/>
            <p:nvPr/>
          </p:nvCxnSpPr>
          <p:spPr>
            <a:xfrm>
              <a:off x="4302611" y="4440577"/>
              <a:ext cx="2160240" cy="0"/>
            </a:xfrm>
            <a:prstGeom prst="line">
              <a:avLst/>
            </a:prstGeom>
            <a:ln w="254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2" name="Straight Connector 43">
              <a:extLst>
                <a:ext uri="{FF2B5EF4-FFF2-40B4-BE49-F238E27FC236}">
                  <a16:creationId xmlns:a16="http://schemas.microsoft.com/office/drawing/2014/main" id="{08F68ADF-5D2E-E1FE-97B1-D24C35E58BFB}"/>
                </a:ext>
              </a:extLst>
            </p:cNvPr>
            <p:cNvCxnSpPr/>
            <p:nvPr/>
          </p:nvCxnSpPr>
          <p:spPr>
            <a:xfrm>
              <a:off x="4302611" y="3805021"/>
              <a:ext cx="2160240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3" name="Straight Connector 45">
              <a:extLst>
                <a:ext uri="{FF2B5EF4-FFF2-40B4-BE49-F238E27FC236}">
                  <a16:creationId xmlns:a16="http://schemas.microsoft.com/office/drawing/2014/main" id="{883FCA70-F8AE-C5F6-FD5D-F41DE4620889}"/>
                </a:ext>
              </a:extLst>
            </p:cNvPr>
            <p:cNvCxnSpPr/>
            <p:nvPr/>
          </p:nvCxnSpPr>
          <p:spPr>
            <a:xfrm>
              <a:off x="4302611" y="4018919"/>
              <a:ext cx="21602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4" name="Straight Connector 55">
              <a:extLst>
                <a:ext uri="{FF2B5EF4-FFF2-40B4-BE49-F238E27FC236}">
                  <a16:creationId xmlns:a16="http://schemas.microsoft.com/office/drawing/2014/main" id="{64955E78-DD63-6A7B-4AA5-529C3137B61C}"/>
                </a:ext>
              </a:extLst>
            </p:cNvPr>
            <p:cNvCxnSpPr/>
            <p:nvPr/>
          </p:nvCxnSpPr>
          <p:spPr>
            <a:xfrm>
              <a:off x="4302611" y="3409121"/>
              <a:ext cx="2160240" cy="0"/>
            </a:xfrm>
            <a:prstGeom prst="line">
              <a:avLst/>
            </a:prstGeom>
            <a:ln w="254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5" name="Straight Connector 59">
              <a:extLst>
                <a:ext uri="{FF2B5EF4-FFF2-40B4-BE49-F238E27FC236}">
                  <a16:creationId xmlns:a16="http://schemas.microsoft.com/office/drawing/2014/main" id="{ADE986D7-8781-DC23-1583-D338F4EA0016}"/>
                </a:ext>
              </a:extLst>
            </p:cNvPr>
            <p:cNvCxnSpPr/>
            <p:nvPr/>
          </p:nvCxnSpPr>
          <p:spPr>
            <a:xfrm>
              <a:off x="4302611" y="3625145"/>
              <a:ext cx="2160240" cy="0"/>
            </a:xfrm>
            <a:prstGeom prst="line">
              <a:avLst/>
            </a:prstGeom>
            <a:ln w="254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6" name="Straight Connector 43">
              <a:extLst>
                <a:ext uri="{FF2B5EF4-FFF2-40B4-BE49-F238E27FC236}">
                  <a16:creationId xmlns:a16="http://schemas.microsoft.com/office/drawing/2014/main" id="{1B761B08-C3F5-A3D2-8786-115ACD27373C}"/>
                </a:ext>
              </a:extLst>
            </p:cNvPr>
            <p:cNvCxnSpPr/>
            <p:nvPr/>
          </p:nvCxnSpPr>
          <p:spPr>
            <a:xfrm>
              <a:off x="4302611" y="2962431"/>
              <a:ext cx="2160240" cy="0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7" name="Straight Connector 45">
              <a:extLst>
                <a:ext uri="{FF2B5EF4-FFF2-40B4-BE49-F238E27FC236}">
                  <a16:creationId xmlns:a16="http://schemas.microsoft.com/office/drawing/2014/main" id="{96397E88-94D3-F261-5DD1-1F1C4C817BAF}"/>
                </a:ext>
              </a:extLst>
            </p:cNvPr>
            <p:cNvCxnSpPr/>
            <p:nvPr/>
          </p:nvCxnSpPr>
          <p:spPr>
            <a:xfrm>
              <a:off x="4302611" y="3193097"/>
              <a:ext cx="216024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8" name="Straight Connector 59">
              <a:extLst>
                <a:ext uri="{FF2B5EF4-FFF2-40B4-BE49-F238E27FC236}">
                  <a16:creationId xmlns:a16="http://schemas.microsoft.com/office/drawing/2014/main" id="{86E97200-298A-FEA2-20C9-D558EF25E5B4}"/>
                </a:ext>
              </a:extLst>
            </p:cNvPr>
            <p:cNvCxnSpPr/>
            <p:nvPr/>
          </p:nvCxnSpPr>
          <p:spPr>
            <a:xfrm>
              <a:off x="4302611" y="2748533"/>
              <a:ext cx="2160240" cy="0"/>
            </a:xfrm>
            <a:prstGeom prst="line">
              <a:avLst/>
            </a:prstGeom>
            <a:ln w="254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19" name="Straight Arrow Connector 12">
              <a:extLst>
                <a:ext uri="{FF2B5EF4-FFF2-40B4-BE49-F238E27FC236}">
                  <a16:creationId xmlns:a16="http://schemas.microsoft.com/office/drawing/2014/main" id="{87E59C95-EFBF-87AF-D6A2-3DC82F831D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2611" y="5081502"/>
              <a:ext cx="2160240" cy="8711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21" name="TextBox 29720">
              <a:extLst>
                <a:ext uri="{FF2B5EF4-FFF2-40B4-BE49-F238E27FC236}">
                  <a16:creationId xmlns:a16="http://schemas.microsoft.com/office/drawing/2014/main" id="{1552969F-E6B4-998A-C284-C2804A27D127}"/>
                </a:ext>
              </a:extLst>
            </p:cNvPr>
            <p:cNvSpPr txBox="1"/>
            <p:nvPr/>
          </p:nvSpPr>
          <p:spPr>
            <a:xfrm>
              <a:off x="4011412" y="5201140"/>
              <a:ext cx="26562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Bandwidth ~1000Hz</a:t>
              </a:r>
            </a:p>
          </p:txBody>
        </p:sp>
        <p:cxnSp>
          <p:nvCxnSpPr>
            <p:cNvPr id="29723" name="Straight Arrow Connector 12">
              <a:extLst>
                <a:ext uri="{FF2B5EF4-FFF2-40B4-BE49-F238E27FC236}">
                  <a16:creationId xmlns:a16="http://schemas.microsoft.com/office/drawing/2014/main" id="{759F733F-6956-9E32-1E83-EB9BC7394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52376" y="2678618"/>
              <a:ext cx="0" cy="2244293"/>
            </a:xfrm>
            <a:prstGeom prst="straightConnector1">
              <a:avLst/>
            </a:prstGeom>
            <a:ln w="444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25" name="TextBox 29724">
              <a:extLst>
                <a:ext uri="{FF2B5EF4-FFF2-40B4-BE49-F238E27FC236}">
                  <a16:creationId xmlns:a16="http://schemas.microsoft.com/office/drawing/2014/main" id="{F5D903E6-218F-A068-30A3-8428D39E3B46}"/>
                </a:ext>
              </a:extLst>
            </p:cNvPr>
            <p:cNvSpPr txBox="1"/>
            <p:nvPr/>
          </p:nvSpPr>
          <p:spPr>
            <a:xfrm rot="16200000">
              <a:off x="2349040" y="3599546"/>
              <a:ext cx="26562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Bandwidth ~50Hz</a:t>
              </a:r>
            </a:p>
          </p:txBody>
        </p:sp>
      </p:grpSp>
      <p:sp>
        <p:nvSpPr>
          <p:cNvPr id="29729" name="Titre 1">
            <a:extLst>
              <a:ext uri="{FF2B5EF4-FFF2-40B4-BE49-F238E27FC236}">
                <a16:creationId xmlns:a16="http://schemas.microsoft.com/office/drawing/2014/main" id="{93165740-5BFC-724E-53C7-D12983CA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13" y="71807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EPI limitations </a:t>
            </a:r>
            <a:br>
              <a:rPr lang="fr-CH" b="1" dirty="0">
                <a:solidFill>
                  <a:srgbClr val="0070C0"/>
                </a:solidFill>
              </a:rPr>
            </a:br>
            <a:r>
              <a:rPr lang="fr-CH" sz="3200" b="1" dirty="0">
                <a:solidFill>
                  <a:srgbClr val="0070C0"/>
                </a:solidFill>
              </a:rPr>
              <a:t>Image </a:t>
            </a:r>
            <a:r>
              <a:rPr lang="fr-CH" sz="3200" b="1" dirty="0" err="1">
                <a:solidFill>
                  <a:srgbClr val="0070C0"/>
                </a:solidFill>
              </a:rPr>
              <a:t>distortions</a:t>
            </a:r>
            <a:endParaRPr lang="fr-CH" sz="3200" b="1" dirty="0">
              <a:solidFill>
                <a:srgbClr val="0070C0"/>
              </a:solidFill>
            </a:endParaRPr>
          </a:p>
        </p:txBody>
      </p:sp>
      <p:sp>
        <p:nvSpPr>
          <p:cNvPr id="29731" name="Rectangle 29730">
            <a:extLst>
              <a:ext uri="{FF2B5EF4-FFF2-40B4-BE49-F238E27FC236}">
                <a16:creationId xmlns:a16="http://schemas.microsoft.com/office/drawing/2014/main" id="{FCF71146-D468-2CCE-1C19-453BD7C5E8F1}"/>
              </a:ext>
            </a:extLst>
          </p:cNvPr>
          <p:cNvSpPr/>
          <p:nvPr/>
        </p:nvSpPr>
        <p:spPr>
          <a:xfrm>
            <a:off x="8396856" y="2602082"/>
            <a:ext cx="36106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/>
              <a:t>Image distorsions </a:t>
            </a:r>
            <a:r>
              <a:rPr lang="fr-CH" sz="2000" b="1" dirty="0" err="1"/>
              <a:t>along</a:t>
            </a:r>
            <a:r>
              <a:rPr lang="fr-CH" sz="2000" b="1" dirty="0"/>
              <a:t> the phase-encode direction</a:t>
            </a:r>
            <a:endParaRPr lang="fr-CH" sz="2000" dirty="0"/>
          </a:p>
        </p:txBody>
      </p:sp>
      <p:sp>
        <p:nvSpPr>
          <p:cNvPr id="29732" name="Arrow: Right 29731">
            <a:extLst>
              <a:ext uri="{FF2B5EF4-FFF2-40B4-BE49-F238E27FC236}">
                <a16:creationId xmlns:a16="http://schemas.microsoft.com/office/drawing/2014/main" id="{761772CB-B456-A57C-01EC-8337C1DA8425}"/>
              </a:ext>
            </a:extLst>
          </p:cNvPr>
          <p:cNvSpPr/>
          <p:nvPr/>
        </p:nvSpPr>
        <p:spPr>
          <a:xfrm>
            <a:off x="7702634" y="2841324"/>
            <a:ext cx="365831" cy="25029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1919536" y="2564904"/>
            <a:ext cx="1512168" cy="1656184"/>
            <a:chOff x="395536" y="2564904"/>
            <a:chExt cx="1512168" cy="1656184"/>
          </a:xfrm>
        </p:grpSpPr>
        <p:pic>
          <p:nvPicPr>
            <p:cNvPr id="5" name="Picture 23" descr="Fac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552" y="2636912"/>
              <a:ext cx="1171575" cy="1524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95536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35696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cxnSp>
        <p:nvCxnSpPr>
          <p:cNvPr id="11" name="Connecteur droit avec flèche 10"/>
          <p:cNvCxnSpPr/>
          <p:nvPr/>
        </p:nvCxnSpPr>
        <p:spPr>
          <a:xfrm flipV="1">
            <a:off x="2685746" y="2708920"/>
            <a:ext cx="0" cy="864096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711624" y="21328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00B050"/>
                </a:solidFill>
              </a:rPr>
              <a:t>M</a:t>
            </a:r>
            <a:r>
              <a:rPr lang="fr-CH" b="1" baseline="-25000" dirty="0">
                <a:solidFill>
                  <a:srgbClr val="00B050"/>
                </a:solidFill>
              </a:rPr>
              <a:t>0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791744" y="3356992"/>
            <a:ext cx="864096" cy="0"/>
          </a:xfrm>
          <a:prstGeom prst="straightConnector1">
            <a:avLst/>
          </a:prstGeom>
          <a:ln w="1016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863752" y="2699628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/>
              <a:t>RF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4943872" y="2564904"/>
            <a:ext cx="1512168" cy="1656184"/>
            <a:chOff x="4499992" y="2564904"/>
            <a:chExt cx="1512168" cy="1656184"/>
          </a:xfrm>
        </p:grpSpPr>
        <p:pic>
          <p:nvPicPr>
            <p:cNvPr id="19" name="Picture 23" descr="Fac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636912"/>
              <a:ext cx="1171575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499992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40152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5735960" y="21328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00B050"/>
                </a:solidFill>
              </a:rPr>
              <a:t>M</a:t>
            </a:r>
            <a:r>
              <a:rPr lang="fr-CH" b="1" baseline="-25000" dirty="0">
                <a:solidFill>
                  <a:srgbClr val="00B050"/>
                </a:solidFill>
              </a:rPr>
              <a:t>0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5087888" y="3356992"/>
            <a:ext cx="1296144" cy="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6672064" y="3356992"/>
            <a:ext cx="1440160" cy="0"/>
          </a:xfrm>
          <a:prstGeom prst="straightConnector1">
            <a:avLst/>
          </a:prstGeom>
          <a:ln w="50800" cmpd="sng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e 26"/>
          <p:cNvGrpSpPr/>
          <p:nvPr/>
        </p:nvGrpSpPr>
        <p:grpSpPr>
          <a:xfrm>
            <a:off x="8328248" y="2564904"/>
            <a:ext cx="1512168" cy="1656184"/>
            <a:chOff x="395536" y="2564904"/>
            <a:chExt cx="1512168" cy="1656184"/>
          </a:xfrm>
        </p:grpSpPr>
        <p:pic>
          <p:nvPicPr>
            <p:cNvPr id="29" name="Picture 23" descr="Fac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552" y="2636912"/>
              <a:ext cx="1171575" cy="1524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95536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835696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cxnSp>
        <p:nvCxnSpPr>
          <p:cNvPr id="32" name="Connecteur droit avec flèche 31"/>
          <p:cNvCxnSpPr/>
          <p:nvPr/>
        </p:nvCxnSpPr>
        <p:spPr>
          <a:xfrm flipV="1">
            <a:off x="9094458" y="2708920"/>
            <a:ext cx="0" cy="864096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9120336" y="213285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00B050"/>
                </a:solidFill>
              </a:rPr>
              <a:t>M</a:t>
            </a:r>
            <a:r>
              <a:rPr lang="fr-CH" b="1" baseline="-25000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927648" y="5363925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After</a:t>
            </a:r>
            <a:r>
              <a:rPr lang="fr-CH" dirty="0"/>
              <a:t> RF excitation M</a:t>
            </a:r>
            <a:r>
              <a:rPr lang="fr-CH" baseline="-25000" dirty="0"/>
              <a:t>0</a:t>
            </a:r>
            <a:r>
              <a:rPr lang="fr-CH" dirty="0"/>
              <a:t> </a:t>
            </a:r>
            <a:r>
              <a:rPr lang="fr-CH" dirty="0" err="1"/>
              <a:t>returns</a:t>
            </a:r>
            <a:r>
              <a:rPr lang="fr-CH" dirty="0"/>
              <a:t> to </a:t>
            </a:r>
            <a:r>
              <a:rPr lang="fr-CH" dirty="0" err="1"/>
              <a:t>its</a:t>
            </a:r>
            <a:r>
              <a:rPr lang="fr-CH" dirty="0"/>
              <a:t> initial state (</a:t>
            </a:r>
            <a:r>
              <a:rPr lang="fr-CH" i="1" dirty="0" err="1"/>
              <a:t>equilibrium</a:t>
            </a:r>
            <a:r>
              <a:rPr lang="fr-CH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FA07D-5DCA-0F43-B84B-6855C9FD1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4" name="Picture 3" descr="Géosciences et environnement UNIL">
            <a:extLst>
              <a:ext uri="{FF2B5EF4-FFF2-40B4-BE49-F238E27FC236}">
                <a16:creationId xmlns:a16="http://schemas.microsoft.com/office/drawing/2014/main" id="{11B57CBF-7006-3077-190E-2E6E6AAE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C640581-51D2-ACCD-F2DF-6EA1CD83ECAB}"/>
              </a:ext>
            </a:extLst>
          </p:cNvPr>
          <p:cNvSpPr txBox="1">
            <a:spLocks/>
          </p:cNvSpPr>
          <p:nvPr/>
        </p:nvSpPr>
        <p:spPr>
          <a:xfrm>
            <a:off x="1853713" y="71807"/>
            <a:ext cx="8490438" cy="1296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Image </a:t>
            </a:r>
            <a:r>
              <a:rPr lang="fr-CH" b="1" dirty="0" err="1">
                <a:solidFill>
                  <a:srgbClr val="0070C0"/>
                </a:solidFill>
              </a:rPr>
              <a:t>contrast</a:t>
            </a:r>
            <a:endParaRPr lang="fr-CH" b="1" dirty="0">
              <a:solidFill>
                <a:srgbClr val="0070C0"/>
              </a:solidFill>
            </a:endParaRPr>
          </a:p>
          <a:p>
            <a:pPr algn="ctr"/>
            <a:r>
              <a:rPr lang="en-GB" sz="3200" b="1" dirty="0">
                <a:solidFill>
                  <a:srgbClr val="0070C0"/>
                </a:solidFill>
              </a:rPr>
              <a:t>Return to equilibrium</a:t>
            </a:r>
            <a:endParaRPr lang="fr-CH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9"/>
          <p:cNvCxnSpPr/>
          <p:nvPr/>
        </p:nvCxnSpPr>
        <p:spPr>
          <a:xfrm flipV="1">
            <a:off x="3539208" y="3717032"/>
            <a:ext cx="6445224" cy="2455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"/>
          <p:cNvSpPr txBox="1"/>
          <p:nvPr/>
        </p:nvSpPr>
        <p:spPr>
          <a:xfrm>
            <a:off x="9912424" y="3669577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973" y="2772217"/>
            <a:ext cx="144016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5"/>
          <p:cNvSpPr txBox="1"/>
          <p:nvPr/>
        </p:nvSpPr>
        <p:spPr>
          <a:xfrm>
            <a:off x="3108176" y="2276872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RF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1847528" y="620688"/>
            <a:ext cx="1584176" cy="1728192"/>
            <a:chOff x="-756592" y="1268760"/>
            <a:chExt cx="1584176" cy="1728192"/>
          </a:xfrm>
        </p:grpSpPr>
        <p:grpSp>
          <p:nvGrpSpPr>
            <p:cNvPr id="32" name="Groupe 31"/>
            <p:cNvGrpSpPr/>
            <p:nvPr/>
          </p:nvGrpSpPr>
          <p:grpSpPr>
            <a:xfrm>
              <a:off x="-756592" y="1340768"/>
              <a:ext cx="1512168" cy="1656184"/>
              <a:chOff x="395536" y="2564904"/>
              <a:chExt cx="1512168" cy="1656184"/>
            </a:xfrm>
          </p:grpSpPr>
          <p:pic>
            <p:nvPicPr>
              <p:cNvPr id="33" name="Picture 23" descr="Face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39552" y="2636912"/>
                <a:ext cx="1171575" cy="1524000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395536" y="2564904"/>
                <a:ext cx="72008" cy="165618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835696" y="2564904"/>
                <a:ext cx="72008" cy="165618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cxnSp>
          <p:nvCxnSpPr>
            <p:cNvPr id="36" name="Connecteur droit avec flèche 35"/>
            <p:cNvCxnSpPr/>
            <p:nvPr/>
          </p:nvCxnSpPr>
          <p:spPr>
            <a:xfrm flipV="1">
              <a:off x="9618" y="1628800"/>
              <a:ext cx="0" cy="72008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251520" y="1268760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00B050"/>
                  </a:solidFill>
                </a:rPr>
                <a:t>M</a:t>
              </a:r>
              <a:r>
                <a:rPr lang="fr-CH" b="1" baseline="-25000" dirty="0">
                  <a:solidFill>
                    <a:srgbClr val="00B050"/>
                  </a:solidFill>
                </a:rPr>
                <a:t>0</a:t>
              </a:r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 rot="2400000" flipV="1">
              <a:off x="279766" y="1585864"/>
              <a:ext cx="0" cy="864096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118" y="2348880"/>
              <a:ext cx="611442" cy="0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-396552" y="1286651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FF0000"/>
                  </a:solidFill>
                </a:rPr>
                <a:t>M</a:t>
              </a:r>
              <a:r>
                <a:rPr lang="fr-CH" b="1" baseline="-25000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251520" y="2411596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00B0F0"/>
                  </a:solidFill>
                </a:rPr>
                <a:t>M</a:t>
              </a:r>
              <a:r>
                <a:rPr lang="fr-CH" b="1" baseline="-25000" dirty="0">
                  <a:solidFill>
                    <a:srgbClr val="00B0F0"/>
                  </a:solidFill>
                </a:rPr>
                <a:t>t</a:t>
              </a:r>
            </a:p>
          </p:txBody>
        </p:sp>
      </p:grpSp>
      <p:grpSp>
        <p:nvGrpSpPr>
          <p:cNvPr id="50" name="Groupe 31"/>
          <p:cNvGrpSpPr/>
          <p:nvPr/>
        </p:nvGrpSpPr>
        <p:grpSpPr>
          <a:xfrm>
            <a:off x="1740024" y="4182343"/>
            <a:ext cx="1512168" cy="1656184"/>
            <a:chOff x="395536" y="2564904"/>
            <a:chExt cx="1512168" cy="1656184"/>
          </a:xfrm>
        </p:grpSpPr>
        <p:pic>
          <p:nvPicPr>
            <p:cNvPr id="57" name="Picture 23" descr="Fac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552" y="2636912"/>
              <a:ext cx="1171575" cy="152400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395536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835696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cxnSp>
        <p:nvCxnSpPr>
          <p:cNvPr id="51" name="Connecteur droit avec flèche 50"/>
          <p:cNvCxnSpPr/>
          <p:nvPr/>
        </p:nvCxnSpPr>
        <p:spPr>
          <a:xfrm flipV="1">
            <a:off x="2506234" y="4470375"/>
            <a:ext cx="0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2100064" y="412822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</a:rPr>
              <a:t>M</a:t>
            </a:r>
            <a:r>
              <a:rPr lang="fr-CH" b="1" baseline="-25000" dirty="0">
                <a:solidFill>
                  <a:srgbClr val="FF0000"/>
                </a:solidFill>
              </a:rPr>
              <a:t>l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3719736" y="3732365"/>
            <a:ext cx="611442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 flipV="1">
            <a:off x="6106752" y="3300317"/>
            <a:ext cx="0" cy="4320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>
            <a:off x="6097252" y="3732365"/>
            <a:ext cx="395418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 flipV="1">
            <a:off x="8167319" y="3030215"/>
            <a:ext cx="0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V="1">
            <a:off x="2711624" y="3750295"/>
            <a:ext cx="648072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7150242" y="3156301"/>
            <a:ext cx="25878" cy="57606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7140742" y="3732365"/>
            <a:ext cx="251402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 flipV="1">
            <a:off x="5051258" y="3372325"/>
            <a:ext cx="9500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5051258" y="3732365"/>
            <a:ext cx="504056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8157238" y="3723400"/>
            <a:ext cx="171010" cy="8384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V="1">
            <a:off x="9175432" y="2814191"/>
            <a:ext cx="16913" cy="9361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6" name="Groupe 31"/>
          <p:cNvGrpSpPr/>
          <p:nvPr/>
        </p:nvGrpSpPr>
        <p:grpSpPr>
          <a:xfrm>
            <a:off x="8796808" y="4254351"/>
            <a:ext cx="1512168" cy="1656184"/>
            <a:chOff x="395536" y="2564904"/>
            <a:chExt cx="1512168" cy="1656184"/>
          </a:xfrm>
        </p:grpSpPr>
        <p:pic>
          <p:nvPicPr>
            <p:cNvPr id="87" name="Picture 23" descr="Fac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552" y="2636912"/>
              <a:ext cx="1171575" cy="1524000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395536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835696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cxnSp>
        <p:nvCxnSpPr>
          <p:cNvPr id="93" name="Connecteur droit avec flèche 92"/>
          <p:cNvCxnSpPr/>
          <p:nvPr/>
        </p:nvCxnSpPr>
        <p:spPr>
          <a:xfrm flipV="1">
            <a:off x="9563018" y="4542383"/>
            <a:ext cx="0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ZoneTexte 93"/>
          <p:cNvSpPr txBox="1"/>
          <p:nvPr/>
        </p:nvSpPr>
        <p:spPr>
          <a:xfrm>
            <a:off x="9156848" y="420023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FF0000"/>
                </a:solidFill>
              </a:rPr>
              <a:t>M</a:t>
            </a:r>
            <a:r>
              <a:rPr lang="fr-CH" b="1" baseline="-25000" dirty="0">
                <a:solidFill>
                  <a:srgbClr val="FF0000"/>
                </a:solidFill>
              </a:rPr>
              <a:t>l</a:t>
            </a:r>
          </a:p>
        </p:txBody>
      </p:sp>
      <p:cxnSp>
        <p:nvCxnSpPr>
          <p:cNvPr id="95" name="Connecteur droit avec flèche 94"/>
          <p:cNvCxnSpPr/>
          <p:nvPr/>
        </p:nvCxnSpPr>
        <p:spPr>
          <a:xfrm flipH="1" flipV="1">
            <a:off x="9192344" y="3822303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ZoneTexte 98"/>
          <p:cNvSpPr txBox="1"/>
          <p:nvPr/>
        </p:nvSpPr>
        <p:spPr>
          <a:xfrm>
            <a:off x="1704207" y="602310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Equilibrium</a:t>
            </a:r>
            <a:endParaRPr lang="fr-CH" dirty="0"/>
          </a:p>
        </p:txBody>
      </p:sp>
      <p:sp>
        <p:nvSpPr>
          <p:cNvPr id="100" name="ZoneTexte 99"/>
          <p:cNvSpPr txBox="1"/>
          <p:nvPr/>
        </p:nvSpPr>
        <p:spPr>
          <a:xfrm>
            <a:off x="8904311" y="6021289"/>
            <a:ext cx="149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Equilibrium</a:t>
            </a:r>
            <a:endParaRPr lang="fr-CH" dirty="0"/>
          </a:p>
        </p:txBody>
      </p:sp>
      <p:grpSp>
        <p:nvGrpSpPr>
          <p:cNvPr id="47" name="Groupe 46"/>
          <p:cNvGrpSpPr/>
          <p:nvPr/>
        </p:nvGrpSpPr>
        <p:grpSpPr>
          <a:xfrm>
            <a:off x="3981890" y="4194175"/>
            <a:ext cx="1512168" cy="1656184"/>
            <a:chOff x="4499992" y="2564904"/>
            <a:chExt cx="1512168" cy="1656184"/>
          </a:xfrm>
        </p:grpSpPr>
        <p:pic>
          <p:nvPicPr>
            <p:cNvPr id="49" name="Picture 23" descr="Fac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4008" y="2636912"/>
              <a:ext cx="1171575" cy="1524000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>
            <a:xfrm>
              <a:off x="4499992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40152" y="2564904"/>
              <a:ext cx="72008" cy="165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54" name="ZoneTexte 53"/>
          <p:cNvSpPr txBox="1"/>
          <p:nvPr/>
        </p:nvSpPr>
        <p:spPr>
          <a:xfrm>
            <a:off x="4326995" y="41090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rgbClr val="00B0F0"/>
                </a:solidFill>
              </a:rPr>
              <a:t>M</a:t>
            </a:r>
            <a:r>
              <a:rPr lang="fr-CH" b="1" baseline="-25000" dirty="0">
                <a:solidFill>
                  <a:srgbClr val="00B0F0"/>
                </a:solidFill>
              </a:rPr>
              <a:t>0</a:t>
            </a:r>
          </a:p>
        </p:txBody>
      </p:sp>
      <p:cxnSp>
        <p:nvCxnSpPr>
          <p:cNvPr id="61" name="Connecteur droit avec flèche 60"/>
          <p:cNvCxnSpPr/>
          <p:nvPr/>
        </p:nvCxnSpPr>
        <p:spPr>
          <a:xfrm rot="5400000" flipV="1">
            <a:off x="5098014" y="4830415"/>
            <a:ext cx="0" cy="72008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H="1" flipV="1">
            <a:off x="3832075" y="3853951"/>
            <a:ext cx="602425" cy="304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47C4EC5-53B5-676D-AB45-3266770EF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3" name="Picture 2" descr="Géosciences et environnement UNIL">
            <a:extLst>
              <a:ext uri="{FF2B5EF4-FFF2-40B4-BE49-F238E27FC236}">
                <a16:creationId xmlns:a16="http://schemas.microsoft.com/office/drawing/2014/main" id="{59EA1FDD-66FB-CD6E-A874-D6C17597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CE5F6CF-634F-99C9-44B0-63D8498F6041}"/>
              </a:ext>
            </a:extLst>
          </p:cNvPr>
          <p:cNvSpPr txBox="1">
            <a:spLocks/>
          </p:cNvSpPr>
          <p:nvPr/>
        </p:nvSpPr>
        <p:spPr>
          <a:xfrm>
            <a:off x="1853713" y="71807"/>
            <a:ext cx="8490438" cy="1296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Image </a:t>
            </a:r>
            <a:r>
              <a:rPr lang="fr-CH" b="1" dirty="0" err="1">
                <a:solidFill>
                  <a:srgbClr val="0070C0"/>
                </a:solidFill>
              </a:rPr>
              <a:t>contrast</a:t>
            </a:r>
            <a:endParaRPr lang="fr-CH" b="1" dirty="0">
              <a:solidFill>
                <a:srgbClr val="0070C0"/>
              </a:solidFill>
            </a:endParaRPr>
          </a:p>
          <a:p>
            <a:pPr algn="ctr"/>
            <a:r>
              <a:rPr lang="en-GB" sz="3200" b="1" dirty="0">
                <a:solidFill>
                  <a:srgbClr val="0070C0"/>
                </a:solidFill>
              </a:rPr>
              <a:t>Return to equilibrium</a:t>
            </a:r>
            <a:endParaRPr lang="fr-CH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9"/>
          <p:cNvCxnSpPr/>
          <p:nvPr/>
        </p:nvCxnSpPr>
        <p:spPr>
          <a:xfrm flipV="1">
            <a:off x="3539208" y="3717032"/>
            <a:ext cx="6445224" cy="2455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"/>
          <p:cNvSpPr txBox="1"/>
          <p:nvPr/>
        </p:nvSpPr>
        <p:spPr>
          <a:xfrm>
            <a:off x="10056440" y="3669577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973" y="2772217"/>
            <a:ext cx="144016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5"/>
          <p:cNvSpPr txBox="1"/>
          <p:nvPr/>
        </p:nvSpPr>
        <p:spPr>
          <a:xfrm>
            <a:off x="3108176" y="2276872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RF</a:t>
            </a:r>
          </a:p>
        </p:txBody>
      </p:sp>
      <p:grpSp>
        <p:nvGrpSpPr>
          <p:cNvPr id="2" name="Groupe 47"/>
          <p:cNvGrpSpPr/>
          <p:nvPr/>
        </p:nvGrpSpPr>
        <p:grpSpPr>
          <a:xfrm>
            <a:off x="1847528" y="620688"/>
            <a:ext cx="1584176" cy="1728192"/>
            <a:chOff x="-756592" y="1268760"/>
            <a:chExt cx="1584176" cy="1728192"/>
          </a:xfrm>
        </p:grpSpPr>
        <p:grpSp>
          <p:nvGrpSpPr>
            <p:cNvPr id="3" name="Groupe 31"/>
            <p:cNvGrpSpPr/>
            <p:nvPr/>
          </p:nvGrpSpPr>
          <p:grpSpPr>
            <a:xfrm>
              <a:off x="-756592" y="1340768"/>
              <a:ext cx="1512168" cy="1656184"/>
              <a:chOff x="395536" y="2564904"/>
              <a:chExt cx="1512168" cy="1656184"/>
            </a:xfrm>
          </p:grpSpPr>
          <p:pic>
            <p:nvPicPr>
              <p:cNvPr id="33" name="Picture 23" descr="Face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39552" y="2636912"/>
                <a:ext cx="1171575" cy="1524000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395536" y="2564904"/>
                <a:ext cx="72008" cy="165618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835696" y="2564904"/>
                <a:ext cx="72008" cy="165618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cxnSp>
          <p:nvCxnSpPr>
            <p:cNvPr id="36" name="Connecteur droit avec flèche 35"/>
            <p:cNvCxnSpPr/>
            <p:nvPr/>
          </p:nvCxnSpPr>
          <p:spPr>
            <a:xfrm flipV="1">
              <a:off x="9618" y="1628800"/>
              <a:ext cx="0" cy="72008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251520" y="1268760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00B050"/>
                  </a:solidFill>
                </a:rPr>
                <a:t>M</a:t>
              </a:r>
              <a:r>
                <a:rPr lang="fr-CH" b="1" baseline="-25000" dirty="0">
                  <a:solidFill>
                    <a:srgbClr val="00B050"/>
                  </a:solidFill>
                </a:rPr>
                <a:t>0</a:t>
              </a:r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 rot="2400000" flipV="1">
              <a:off x="279766" y="1585864"/>
              <a:ext cx="0" cy="864096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118" y="2348880"/>
              <a:ext cx="611442" cy="0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-396552" y="1286651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FF0000"/>
                  </a:solidFill>
                </a:rPr>
                <a:t>M</a:t>
              </a:r>
              <a:r>
                <a:rPr lang="fr-CH" b="1" baseline="-25000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251520" y="2411596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00B0F0"/>
                  </a:solidFill>
                </a:rPr>
                <a:t>M</a:t>
              </a:r>
              <a:r>
                <a:rPr lang="fr-CH" b="1" baseline="-25000" dirty="0">
                  <a:solidFill>
                    <a:srgbClr val="00B0F0"/>
                  </a:solidFill>
                </a:rPr>
                <a:t>t</a:t>
              </a:r>
            </a:p>
          </p:txBody>
        </p:sp>
      </p:grpSp>
      <p:cxnSp>
        <p:nvCxnSpPr>
          <p:cNvPr id="65" name="Connecteur droit avec flèche 64"/>
          <p:cNvCxnSpPr/>
          <p:nvPr/>
        </p:nvCxnSpPr>
        <p:spPr>
          <a:xfrm>
            <a:off x="3719736" y="3732365"/>
            <a:ext cx="611442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 flipV="1">
            <a:off x="6106752" y="3300317"/>
            <a:ext cx="0" cy="43204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>
            <a:off x="6097252" y="3732365"/>
            <a:ext cx="395418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 flipV="1">
            <a:off x="8167319" y="3030215"/>
            <a:ext cx="0" cy="7200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7150242" y="3156301"/>
            <a:ext cx="25878" cy="57606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7140742" y="3732365"/>
            <a:ext cx="251402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 flipV="1">
            <a:off x="5051258" y="3372325"/>
            <a:ext cx="9500" cy="36004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5051258" y="3732365"/>
            <a:ext cx="504056" cy="0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8157238" y="3723400"/>
            <a:ext cx="171010" cy="8384"/>
          </a:xfrm>
          <a:prstGeom prst="straightConnector1">
            <a:avLst/>
          </a:prstGeom>
          <a:ln w="5080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/>
          <p:cNvCxnSpPr/>
          <p:nvPr/>
        </p:nvCxnSpPr>
        <p:spPr>
          <a:xfrm flipV="1">
            <a:off x="9175432" y="2814191"/>
            <a:ext cx="16913" cy="9361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26"/>
          <p:cNvGrpSpPr/>
          <p:nvPr/>
        </p:nvGrpSpPr>
        <p:grpSpPr>
          <a:xfrm>
            <a:off x="3647728" y="2204864"/>
            <a:ext cx="5688632" cy="1512168"/>
            <a:chOff x="323528" y="1383973"/>
            <a:chExt cx="7560840" cy="2117035"/>
          </a:xfrm>
        </p:grpSpPr>
        <p:graphicFrame>
          <p:nvGraphicFramePr>
            <p:cNvPr id="47" name="Object 60"/>
            <p:cNvGraphicFramePr>
              <a:graphicFrameLocks noChangeAspect="1"/>
            </p:cNvGraphicFramePr>
            <p:nvPr/>
          </p:nvGraphicFramePr>
          <p:xfrm>
            <a:off x="323528" y="1484784"/>
            <a:ext cx="7560840" cy="1960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643280" imgH="2351520" progId="">
                    <p:embed/>
                  </p:oleObj>
                </mc:Choice>
                <mc:Fallback>
                  <p:oleObj name="CorelDRAW" r:id="rId3" imgW="4643280" imgH="2351520" progId="">
                    <p:embed/>
                    <p:pic>
                      <p:nvPicPr>
                        <p:cNvPr id="47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1484784"/>
                          <a:ext cx="7560840" cy="1960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" name="Text Box 68"/>
            <p:cNvSpPr txBox="1">
              <a:spLocks noChangeArrowheads="1"/>
            </p:cNvSpPr>
            <p:nvPr/>
          </p:nvSpPr>
          <p:spPr bwMode="auto">
            <a:xfrm>
              <a:off x="802062" y="1383973"/>
              <a:ext cx="70011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3399FF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GB" sz="2400" b="1" baseline="-25000" dirty="0">
                  <a:solidFill>
                    <a:srgbClr val="3399FF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395536" y="1552451"/>
              <a:ext cx="7488832" cy="1948557"/>
            </a:xfrm>
            <a:custGeom>
              <a:avLst/>
              <a:gdLst/>
              <a:ahLst/>
              <a:cxnLst>
                <a:cxn ang="0">
                  <a:pos x="0" y="1046"/>
                </a:cxn>
                <a:cxn ang="0">
                  <a:pos x="136" y="600"/>
                </a:cxn>
                <a:cxn ang="0">
                  <a:pos x="358" y="240"/>
                </a:cxn>
                <a:cxn ang="0">
                  <a:pos x="760" y="66"/>
                </a:cxn>
                <a:cxn ang="0">
                  <a:pos x="1270" y="0"/>
                </a:cxn>
              </a:cxnLst>
              <a:rect l="0" t="0" r="r" b="b"/>
              <a:pathLst>
                <a:path w="1270" h="1046">
                  <a:moveTo>
                    <a:pt x="0" y="1046"/>
                  </a:moveTo>
                  <a:cubicBezTo>
                    <a:pt x="23" y="972"/>
                    <a:pt x="76" y="734"/>
                    <a:pt x="136" y="600"/>
                  </a:cubicBezTo>
                  <a:cubicBezTo>
                    <a:pt x="196" y="466"/>
                    <a:pt x="254" y="329"/>
                    <a:pt x="358" y="240"/>
                  </a:cubicBezTo>
                  <a:cubicBezTo>
                    <a:pt x="462" y="151"/>
                    <a:pt x="608" y="106"/>
                    <a:pt x="760" y="66"/>
                  </a:cubicBezTo>
                  <a:cubicBezTo>
                    <a:pt x="912" y="26"/>
                    <a:pt x="1164" y="14"/>
                    <a:pt x="1270" y="0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Text Box 68"/>
            <p:cNvSpPr txBox="1">
              <a:spLocks noChangeArrowheads="1"/>
            </p:cNvSpPr>
            <p:nvPr/>
          </p:nvSpPr>
          <p:spPr bwMode="auto">
            <a:xfrm>
              <a:off x="6732240" y="1768475"/>
              <a:ext cx="67359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GB" sz="2400" b="1" baseline="-25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2567608" y="5157193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Following</a:t>
            </a:r>
            <a:r>
              <a:rPr lang="fr-CH" dirty="0"/>
              <a:t> RF excitation M</a:t>
            </a:r>
            <a:r>
              <a:rPr lang="fr-CH" baseline="-25000" dirty="0"/>
              <a:t>0</a:t>
            </a:r>
            <a:r>
              <a:rPr lang="fr-CH" dirty="0"/>
              <a:t>:</a:t>
            </a:r>
          </a:p>
          <a:p>
            <a:r>
              <a:rPr lang="fr-CH" dirty="0"/>
              <a:t>	- </a:t>
            </a:r>
            <a:r>
              <a:rPr lang="fr-CH" b="1" dirty="0"/>
              <a:t>Longitudinal</a:t>
            </a:r>
            <a:r>
              <a:rPr lang="fr-CH" dirty="0"/>
              <a:t> component of M</a:t>
            </a:r>
            <a:r>
              <a:rPr lang="fr-CH" baseline="-25000" dirty="0"/>
              <a:t>0</a:t>
            </a:r>
            <a:r>
              <a:rPr lang="fr-CH" dirty="0"/>
              <a:t> </a:t>
            </a:r>
            <a:r>
              <a:rPr lang="fr-CH" b="1" dirty="0" err="1"/>
              <a:t>increases</a:t>
            </a:r>
            <a:r>
              <a:rPr lang="fr-CH" dirty="0"/>
              <a:t>. </a:t>
            </a:r>
            <a:r>
              <a:rPr lang="fr-CH" dirty="0" err="1"/>
              <a:t>Recovery</a:t>
            </a:r>
            <a:r>
              <a:rPr lang="fr-CH" dirty="0"/>
              <a:t> time </a:t>
            </a:r>
            <a:r>
              <a:rPr lang="fr-CH" b="1" dirty="0"/>
              <a:t>T1</a:t>
            </a:r>
          </a:p>
          <a:p>
            <a:r>
              <a:rPr lang="fr-CH" dirty="0"/>
              <a:t>	- </a:t>
            </a:r>
            <a:r>
              <a:rPr lang="fr-CH" b="1" dirty="0"/>
              <a:t>Transverse</a:t>
            </a:r>
            <a:r>
              <a:rPr lang="fr-CH" dirty="0"/>
              <a:t> component of M</a:t>
            </a:r>
            <a:r>
              <a:rPr lang="fr-CH" baseline="-25000" dirty="0"/>
              <a:t>0</a:t>
            </a:r>
            <a:r>
              <a:rPr lang="fr-CH" dirty="0"/>
              <a:t> </a:t>
            </a:r>
            <a:r>
              <a:rPr lang="fr-CH" b="1" dirty="0" err="1"/>
              <a:t>decreases</a:t>
            </a:r>
            <a:r>
              <a:rPr lang="fr-CH" dirty="0"/>
              <a:t>. </a:t>
            </a:r>
            <a:r>
              <a:rPr lang="fr-CH" dirty="0" err="1"/>
              <a:t>Decay</a:t>
            </a:r>
            <a:r>
              <a:rPr lang="fr-CH" dirty="0"/>
              <a:t> time </a:t>
            </a:r>
            <a:r>
              <a:rPr lang="fr-CH" b="1" dirty="0"/>
              <a:t>T2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26198-4B89-117D-9DBF-EE3FD00FF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6" name="Picture 5" descr="Géosciences et environnement UNIL">
            <a:extLst>
              <a:ext uri="{FF2B5EF4-FFF2-40B4-BE49-F238E27FC236}">
                <a16:creationId xmlns:a16="http://schemas.microsoft.com/office/drawing/2014/main" id="{97FAC470-2CAE-EBA8-6B36-5CB6E478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1929F92-5FDC-98DE-7AC5-595C473E78E1}"/>
              </a:ext>
            </a:extLst>
          </p:cNvPr>
          <p:cNvSpPr txBox="1">
            <a:spLocks/>
          </p:cNvSpPr>
          <p:nvPr/>
        </p:nvSpPr>
        <p:spPr>
          <a:xfrm>
            <a:off x="1853713" y="71807"/>
            <a:ext cx="8490438" cy="1296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Image </a:t>
            </a:r>
            <a:r>
              <a:rPr lang="fr-CH" b="1" dirty="0" err="1">
                <a:solidFill>
                  <a:srgbClr val="0070C0"/>
                </a:solidFill>
              </a:rPr>
              <a:t>contrast</a:t>
            </a:r>
            <a:endParaRPr lang="fr-CH" b="1" dirty="0">
              <a:solidFill>
                <a:srgbClr val="0070C0"/>
              </a:solidFill>
            </a:endParaRPr>
          </a:p>
          <a:p>
            <a:pPr algn="ctr"/>
            <a:r>
              <a:rPr lang="en-GB" sz="3200" b="1" dirty="0">
                <a:solidFill>
                  <a:srgbClr val="0070C0"/>
                </a:solidFill>
              </a:rPr>
              <a:t>Return to equilibrium</a:t>
            </a:r>
            <a:endParaRPr lang="fr-CH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C3787B-6084-6B3E-5E43-299428E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4</a:t>
            </a:fld>
            <a:endParaRPr lang="en-GB"/>
          </a:p>
        </p:txBody>
      </p:sp>
      <p:grpSp>
        <p:nvGrpSpPr>
          <p:cNvPr id="5" name="Group 225">
            <a:extLst>
              <a:ext uri="{FF2B5EF4-FFF2-40B4-BE49-F238E27FC236}">
                <a16:creationId xmlns:a16="http://schemas.microsoft.com/office/drawing/2014/main" id="{8C04998A-C3BF-0459-91C7-793FE4FE34A0}"/>
              </a:ext>
            </a:extLst>
          </p:cNvPr>
          <p:cNvGrpSpPr>
            <a:grpSpLocks/>
          </p:cNvGrpSpPr>
          <p:nvPr/>
        </p:nvGrpSpPr>
        <p:grpSpPr bwMode="auto">
          <a:xfrm>
            <a:off x="7119270" y="2147359"/>
            <a:ext cx="3316288" cy="2262188"/>
            <a:chOff x="2137" y="2750"/>
            <a:chExt cx="2089" cy="1425"/>
          </a:xfrm>
        </p:grpSpPr>
        <p:pic>
          <p:nvPicPr>
            <p:cNvPr id="6" name="Picture 189" descr="patientscanner">
              <a:extLst>
                <a:ext uri="{FF2B5EF4-FFF2-40B4-BE49-F238E27FC236}">
                  <a16:creationId xmlns:a16="http://schemas.microsoft.com/office/drawing/2014/main" id="{500C86BE-1EC7-7F6A-3947-CB0919ABE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0" y="2750"/>
              <a:ext cx="2000" cy="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190">
              <a:extLst>
                <a:ext uri="{FF2B5EF4-FFF2-40B4-BE49-F238E27FC236}">
                  <a16:creationId xmlns:a16="http://schemas.microsoft.com/office/drawing/2014/main" id="{F3C208F2-7F8E-40B0-A844-A30D1739A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5" y="2931"/>
              <a:ext cx="204" cy="8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8" name="Line 198">
              <a:extLst>
                <a:ext uri="{FF2B5EF4-FFF2-40B4-BE49-F238E27FC236}">
                  <a16:creationId xmlns:a16="http://schemas.microsoft.com/office/drawing/2014/main" id="{9C72BE01-4927-19AD-653D-346412A9BD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3" y="3067"/>
              <a:ext cx="159" cy="8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9" name="Line 199">
              <a:extLst>
                <a:ext uri="{FF2B5EF4-FFF2-40B4-BE49-F238E27FC236}">
                  <a16:creationId xmlns:a16="http://schemas.microsoft.com/office/drawing/2014/main" id="{860B7252-6531-3DA9-C844-6225F0F4F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2" y="3203"/>
              <a:ext cx="113" cy="81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10" name="Line 200">
              <a:extLst>
                <a:ext uri="{FF2B5EF4-FFF2-40B4-BE49-F238E27FC236}">
                  <a16:creationId xmlns:a16="http://schemas.microsoft.com/office/drawing/2014/main" id="{4A881391-83A5-C216-F693-F7AA1A0C5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6" y="3294"/>
              <a:ext cx="227" cy="68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11" name="Line 201">
              <a:extLst>
                <a:ext uri="{FF2B5EF4-FFF2-40B4-BE49-F238E27FC236}">
                  <a16:creationId xmlns:a16="http://schemas.microsoft.com/office/drawing/2014/main" id="{103EFC67-400D-1EEF-75BB-940495A23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49" y="3203"/>
              <a:ext cx="272" cy="68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12" name="Line 202">
              <a:extLst>
                <a:ext uri="{FF2B5EF4-FFF2-40B4-BE49-F238E27FC236}">
                  <a16:creationId xmlns:a16="http://schemas.microsoft.com/office/drawing/2014/main" id="{DC7FB751-1A59-2CE1-D5B0-64319F5083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7" y="3022"/>
              <a:ext cx="273" cy="68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fr-CH"/>
            </a:p>
          </p:txBody>
        </p:sp>
        <p:sp>
          <p:nvSpPr>
            <p:cNvPr id="13" name="Text Box 213">
              <a:extLst>
                <a:ext uri="{FF2B5EF4-FFF2-40B4-BE49-F238E27FC236}">
                  <a16:creationId xmlns:a16="http://schemas.microsoft.com/office/drawing/2014/main" id="{5542D22F-285E-622B-8541-E2D69AC3F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2" y="3845"/>
              <a:ext cx="3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800" b="1"/>
                <a:t>B</a:t>
              </a:r>
              <a:r>
                <a:rPr lang="de-DE" sz="2800" b="1" baseline="-25000"/>
                <a:t>0</a:t>
              </a:r>
              <a:endParaRPr lang="de-DE" sz="2800" baseline="-25000">
                <a:latin typeface="Times New Roman" pitchFamily="18" charset="0"/>
              </a:endParaRPr>
            </a:p>
          </p:txBody>
        </p:sp>
        <p:sp>
          <p:nvSpPr>
            <p:cNvPr id="14" name="Text Box 214">
              <a:extLst>
                <a:ext uri="{FF2B5EF4-FFF2-40B4-BE49-F238E27FC236}">
                  <a16:creationId xmlns:a16="http://schemas.microsoft.com/office/drawing/2014/main" id="{A35FE2C4-A8DF-1886-7943-55E9FDEDE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" y="3812"/>
              <a:ext cx="364" cy="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de-DE" sz="2800" b="1" dirty="0">
                  <a:latin typeface="+mj-lt"/>
                </a:rPr>
                <a:t>B</a:t>
              </a:r>
              <a:r>
                <a:rPr lang="de-DE" sz="2800" b="1" baseline="-25000" dirty="0">
                  <a:latin typeface="+mj-lt"/>
                </a:rPr>
                <a:t>0</a:t>
              </a:r>
              <a:endParaRPr lang="de-DE" sz="2800" baseline="-25000" dirty="0">
                <a:latin typeface="+mj-lt"/>
              </a:endParaRPr>
            </a:p>
          </p:txBody>
        </p:sp>
      </p:grpSp>
      <p:sp>
        <p:nvSpPr>
          <p:cNvPr id="15" name="ZoneTexte 27">
            <a:extLst>
              <a:ext uri="{FF2B5EF4-FFF2-40B4-BE49-F238E27FC236}">
                <a16:creationId xmlns:a16="http://schemas.microsoft.com/office/drawing/2014/main" id="{6C071D87-7959-162B-24A1-756BE301AE5D}"/>
              </a:ext>
            </a:extLst>
          </p:cNvPr>
          <p:cNvSpPr txBox="1"/>
          <p:nvPr/>
        </p:nvSpPr>
        <p:spPr>
          <a:xfrm>
            <a:off x="6821299" y="4467804"/>
            <a:ext cx="4045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In </a:t>
            </a:r>
            <a:r>
              <a:rPr lang="fr-CH" sz="2000" dirty="0" err="1"/>
              <a:t>human</a:t>
            </a:r>
            <a:r>
              <a:rPr lang="fr-CH" sz="2000" dirty="0"/>
              <a:t> MRI </a:t>
            </a:r>
            <a:r>
              <a:rPr lang="fr-CH" sz="2000" dirty="0" err="1"/>
              <a:t>systems</a:t>
            </a:r>
            <a:r>
              <a:rPr lang="fr-CH" sz="2000" dirty="0"/>
              <a:t>, </a:t>
            </a:r>
            <a:r>
              <a:rPr lang="fr-CH" sz="2000" b="1" dirty="0"/>
              <a:t>B</a:t>
            </a:r>
            <a:r>
              <a:rPr lang="fr-CH" sz="2000" b="1" baseline="-25000" dirty="0"/>
              <a:t>0</a:t>
            </a:r>
            <a:r>
              <a:rPr lang="fr-CH" sz="2000" dirty="0"/>
              <a:t> </a:t>
            </a:r>
            <a:r>
              <a:rPr lang="fr-CH" sz="2000" dirty="0" err="1"/>
              <a:t>is</a:t>
            </a:r>
            <a:r>
              <a:rPr lang="fr-CH" sz="2000" dirty="0"/>
              <a:t> </a:t>
            </a:r>
            <a:r>
              <a:rPr lang="fr-CH" sz="2000" dirty="0" err="1"/>
              <a:t>oriented</a:t>
            </a:r>
            <a:r>
              <a:rPr lang="fr-CH" sz="2000" dirty="0"/>
              <a:t> </a:t>
            </a:r>
            <a:r>
              <a:rPr lang="fr-CH" sz="2000" dirty="0" err="1"/>
              <a:t>along</a:t>
            </a:r>
            <a:r>
              <a:rPr lang="fr-CH" sz="2000" dirty="0"/>
              <a:t> the main direction of the bore</a:t>
            </a:r>
          </a:p>
        </p:txBody>
      </p:sp>
      <p:pic>
        <p:nvPicPr>
          <p:cNvPr id="16" name="Picture 195">
            <a:extLst>
              <a:ext uri="{FF2B5EF4-FFF2-40B4-BE49-F238E27FC236}">
                <a16:creationId xmlns:a16="http://schemas.microsoft.com/office/drawing/2014/main" id="{D967E1E3-A7AC-8273-0FEE-6D36E4030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0894" y="1993372"/>
            <a:ext cx="256857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31">
            <a:extLst>
              <a:ext uri="{FF2B5EF4-FFF2-40B4-BE49-F238E27FC236}">
                <a16:creationId xmlns:a16="http://schemas.microsoft.com/office/drawing/2014/main" id="{2C9DA0FC-99DB-A23A-8E6D-68CC0DB2E0D6}"/>
              </a:ext>
            </a:extLst>
          </p:cNvPr>
          <p:cNvSpPr txBox="1"/>
          <p:nvPr/>
        </p:nvSpPr>
        <p:spPr>
          <a:xfrm>
            <a:off x="657630" y="4531418"/>
            <a:ext cx="4415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The </a:t>
            </a:r>
            <a:r>
              <a:rPr lang="fr-CH" sz="2000" dirty="0" err="1"/>
              <a:t>static</a:t>
            </a:r>
            <a:r>
              <a:rPr lang="fr-CH" sz="2000" dirty="0"/>
              <a:t> </a:t>
            </a:r>
            <a:r>
              <a:rPr lang="fr-CH" sz="2000" dirty="0" err="1"/>
              <a:t>magnetic</a:t>
            </a:r>
            <a:r>
              <a:rPr lang="fr-CH" sz="2000" dirty="0"/>
              <a:t> </a:t>
            </a:r>
            <a:r>
              <a:rPr lang="fr-CH" sz="2000" dirty="0" err="1"/>
              <a:t>field</a:t>
            </a:r>
            <a:r>
              <a:rPr lang="fr-CH" sz="2000" dirty="0"/>
              <a:t> </a:t>
            </a:r>
            <a:r>
              <a:rPr lang="fr-CH" sz="2000" b="1" dirty="0"/>
              <a:t>B</a:t>
            </a:r>
            <a:r>
              <a:rPr lang="fr-CH" sz="2000" b="1" baseline="-25000" dirty="0"/>
              <a:t>0</a:t>
            </a:r>
            <a:r>
              <a:rPr lang="fr-CH" sz="2000" dirty="0"/>
              <a:t> </a:t>
            </a:r>
            <a:r>
              <a:rPr lang="fr-CH" sz="2000" dirty="0" err="1"/>
              <a:t>is</a:t>
            </a:r>
            <a:r>
              <a:rPr lang="fr-CH" sz="2000" dirty="0"/>
              <a:t> </a:t>
            </a:r>
            <a:r>
              <a:rPr lang="fr-CH" sz="2000" dirty="0" err="1"/>
              <a:t>generated</a:t>
            </a:r>
            <a:r>
              <a:rPr lang="fr-CH" sz="2000" dirty="0"/>
              <a:t> by a </a:t>
            </a:r>
            <a:r>
              <a:rPr lang="fr-CH" sz="2000" dirty="0" err="1"/>
              <a:t>superconducting</a:t>
            </a:r>
            <a:r>
              <a:rPr lang="fr-CH" sz="2000" dirty="0"/>
              <a:t> magnet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3BA6BF7C-B50B-3950-9F88-4234A0C3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Hardware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08721D-6A51-9C55-0BAB-7293426D4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25" name="Picture 4" descr="Géosciences et environnement UNIL">
            <a:extLst>
              <a:ext uri="{FF2B5EF4-FFF2-40B4-BE49-F238E27FC236}">
                <a16:creationId xmlns:a16="http://schemas.microsoft.com/office/drawing/2014/main" id="{3EE04ABB-82FF-DB67-9010-CB1349816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656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3713" y="332656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T2* image </a:t>
            </a:r>
            <a:r>
              <a:rPr lang="fr-CH" b="1" dirty="0" err="1">
                <a:solidFill>
                  <a:srgbClr val="0070C0"/>
                </a:solidFill>
              </a:rPr>
              <a:t>contrast</a:t>
            </a:r>
            <a:endParaRPr lang="fr-CH" b="1" dirty="0">
              <a:solidFill>
                <a:srgbClr val="0070C0"/>
              </a:solidFill>
            </a:endParaRPr>
          </a:p>
        </p:txBody>
      </p:sp>
      <p:pic>
        <p:nvPicPr>
          <p:cNvPr id="11" name="Picture 33" descr="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673305"/>
            <a:ext cx="7920880" cy="88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7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3462512"/>
            <a:ext cx="1201967" cy="8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8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5" y="3462512"/>
            <a:ext cx="1201967" cy="8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395304"/>
              </p:ext>
            </p:extLst>
          </p:nvPr>
        </p:nvGraphicFramePr>
        <p:xfrm>
          <a:off x="899593" y="2108839"/>
          <a:ext cx="6592251" cy="1710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643280" imgH="2351520" progId="">
                  <p:embed/>
                </p:oleObj>
              </mc:Choice>
              <mc:Fallback>
                <p:oleObj name="CorelDRAW" r:id="rId4" imgW="4643280" imgH="2351520" progId="">
                  <p:embed/>
                  <p:pic>
                    <p:nvPicPr>
                      <p:cNvPr id="31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3" y="2108839"/>
                        <a:ext cx="6592251" cy="17102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68"/>
          <p:cNvSpPr txBox="1">
            <a:spLocks noChangeArrowheads="1"/>
          </p:cNvSpPr>
          <p:nvPr/>
        </p:nvSpPr>
        <p:spPr bwMode="auto">
          <a:xfrm>
            <a:off x="1547664" y="2111131"/>
            <a:ext cx="719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solidFill>
                  <a:srgbClr val="3399FF"/>
                </a:solidFill>
                <a:latin typeface="+mj-lt"/>
              </a:rPr>
              <a:t>T</a:t>
            </a:r>
            <a:r>
              <a:rPr lang="en-GB" sz="2400" b="1" baseline="-25000" dirty="0">
                <a:solidFill>
                  <a:srgbClr val="3399FF"/>
                </a:solidFill>
                <a:latin typeface="+mj-lt"/>
              </a:rPr>
              <a:t>2</a:t>
            </a:r>
            <a:endParaRPr lang="en-US" sz="2400" b="1" baseline="30000" dirty="0">
              <a:solidFill>
                <a:srgbClr val="3399FF"/>
              </a:solidFill>
              <a:latin typeface="+mj-lt"/>
            </a:endParaRPr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284233" y="3044943"/>
            <a:ext cx="17412" cy="432048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endParaRPr lang="fr-CH"/>
          </a:p>
        </p:txBody>
      </p:sp>
      <p:pic>
        <p:nvPicPr>
          <p:cNvPr id="43" name="Picture 4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858" y="3462513"/>
            <a:ext cx="1201967" cy="8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Line 63"/>
          <p:cNvSpPr>
            <a:spLocks noChangeShapeType="1"/>
          </p:cNvSpPr>
          <p:nvPr/>
        </p:nvSpPr>
        <p:spPr bwMode="auto">
          <a:xfrm>
            <a:off x="899594" y="3030298"/>
            <a:ext cx="1440159" cy="1464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fr-CH"/>
          </a:p>
        </p:txBody>
      </p:sp>
      <p:sp>
        <p:nvSpPr>
          <p:cNvPr id="41" name="Text Box 65"/>
          <p:cNvSpPr txBox="1">
            <a:spLocks noChangeArrowheads="1"/>
          </p:cNvSpPr>
          <p:nvPr/>
        </p:nvSpPr>
        <p:spPr bwMode="auto">
          <a:xfrm>
            <a:off x="1917470" y="2684903"/>
            <a:ext cx="554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+mj-lt"/>
              </a:rPr>
              <a:t>TE</a:t>
            </a:r>
            <a:endParaRPr lang="en-US" dirty="0">
              <a:latin typeface="+mj-lt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575720" y="240911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TE: </a:t>
            </a:r>
            <a:r>
              <a:rPr lang="fr-CH" sz="2400" b="1" dirty="0" err="1"/>
              <a:t>echo</a:t>
            </a:r>
            <a:r>
              <a:rPr lang="fr-CH" sz="2400" b="1" dirty="0"/>
              <a:t> time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61212" y="2892210"/>
            <a:ext cx="144016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5"/>
          <p:cNvSpPr txBox="1"/>
          <p:nvPr/>
        </p:nvSpPr>
        <p:spPr>
          <a:xfrm>
            <a:off x="611560" y="254088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RF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6" cstate="print"/>
          <a:srcRect l="2751" t="71343" r="71512" b="3382"/>
          <a:stretch>
            <a:fillRect/>
          </a:stretch>
        </p:blipFill>
        <p:spPr bwMode="auto">
          <a:xfrm>
            <a:off x="6156176" y="4413095"/>
            <a:ext cx="1363896" cy="183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6" cstate="print"/>
          <a:srcRect l="69975" t="574" r="830" b="74151"/>
          <a:stretch>
            <a:fillRect/>
          </a:stretch>
        </p:blipFill>
        <p:spPr bwMode="auto">
          <a:xfrm>
            <a:off x="3888968" y="4381187"/>
            <a:ext cx="1547128" cy="183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 l="830" t="574" r="71512" b="74151"/>
          <a:stretch>
            <a:fillRect/>
          </a:stretch>
        </p:blipFill>
        <p:spPr bwMode="auto">
          <a:xfrm>
            <a:off x="1619672" y="4381185"/>
            <a:ext cx="1465680" cy="183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6337137" y="1837431"/>
            <a:ext cx="555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Signal </a:t>
            </a:r>
            <a:r>
              <a:rPr lang="fr-CH" sz="2400" b="1" dirty="0" err="1"/>
              <a:t>intensity</a:t>
            </a:r>
            <a:r>
              <a:rPr lang="fr-CH" sz="2400" b="1" dirty="0"/>
              <a:t> </a:t>
            </a:r>
            <a:r>
              <a:rPr lang="fr-CH" sz="2400" b="1" dirty="0" err="1"/>
              <a:t>decreases</a:t>
            </a:r>
            <a:r>
              <a:rPr lang="fr-CH" sz="2400" b="1" dirty="0"/>
              <a:t> </a:t>
            </a:r>
            <a:r>
              <a:rPr lang="fr-CH" sz="2400" b="1" dirty="0" err="1"/>
              <a:t>with</a:t>
            </a:r>
            <a:r>
              <a:rPr lang="fr-CH" sz="2400" b="1" dirty="0"/>
              <a:t> </a:t>
            </a:r>
            <a:r>
              <a:rPr lang="fr-CH" sz="2400" b="1" dirty="0" err="1"/>
              <a:t>increasing</a:t>
            </a:r>
            <a:r>
              <a:rPr lang="fr-CH" sz="2400" b="1" dirty="0"/>
              <a:t> </a:t>
            </a:r>
            <a:r>
              <a:rPr lang="fr-CH" sz="2400" b="1" dirty="0" err="1"/>
              <a:t>echo</a:t>
            </a:r>
            <a:r>
              <a:rPr lang="fr-CH" sz="2400" b="1" dirty="0"/>
              <a:t>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9CE5F-BE23-05FB-E165-F1F66B444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4" name="Picture 3" descr="Géosciences et environnement UNIL">
            <a:extLst>
              <a:ext uri="{FF2B5EF4-FFF2-40B4-BE49-F238E27FC236}">
                <a16:creationId xmlns:a16="http://schemas.microsoft.com/office/drawing/2014/main" id="{542A79CA-D72B-A72A-7AE2-3B5B23F5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2135560" y="2846675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TE &lt;&lt; T2</a:t>
            </a:r>
          </a:p>
          <a:p>
            <a:pPr algn="ctr"/>
            <a:r>
              <a:rPr lang="fr-CH" dirty="0"/>
              <a:t>proton </a:t>
            </a:r>
            <a:r>
              <a:rPr lang="fr-CH" dirty="0" err="1"/>
              <a:t>density</a:t>
            </a:r>
            <a:r>
              <a:rPr lang="fr-CH" dirty="0"/>
              <a:t>-</a:t>
            </a:r>
            <a:r>
              <a:rPr lang="fr-CH" dirty="0" err="1"/>
              <a:t>weighted</a:t>
            </a:r>
            <a:r>
              <a:rPr lang="fr-CH" dirty="0"/>
              <a:t> image</a:t>
            </a:r>
          </a:p>
        </p:txBody>
      </p:sp>
      <p:pic>
        <p:nvPicPr>
          <p:cNvPr id="11" name="Picture 33" descr="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3784" y="2374930"/>
            <a:ext cx="4950550" cy="55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Arc 62"/>
          <p:cNvSpPr>
            <a:spLocks/>
          </p:cNvSpPr>
          <p:nvPr/>
        </p:nvSpPr>
        <p:spPr bwMode="auto">
          <a:xfrm flipH="1" flipV="1">
            <a:off x="3575721" y="1353932"/>
            <a:ext cx="3470189" cy="1069320"/>
          </a:xfrm>
          <a:custGeom>
            <a:avLst/>
            <a:gdLst>
              <a:gd name="T0" fmla="*/ 9 w 21600"/>
              <a:gd name="T1" fmla="*/ 0 h 21972"/>
              <a:gd name="T2" fmla="*/ 131 w 21600"/>
              <a:gd name="T3" fmla="*/ 75 h 21972"/>
              <a:gd name="T4" fmla="*/ 0 w 21600"/>
              <a:gd name="T5" fmla="*/ 73 h 21972"/>
              <a:gd name="T6" fmla="*/ 0 60000 65536"/>
              <a:gd name="T7" fmla="*/ 0 60000 65536"/>
              <a:gd name="T8" fmla="*/ 0 60000 65536"/>
              <a:gd name="T9" fmla="*/ 0 w 21600"/>
              <a:gd name="T10" fmla="*/ 0 h 21972"/>
              <a:gd name="T11" fmla="*/ 21600 w 21600"/>
              <a:gd name="T12" fmla="*/ 21972 h 219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972" fill="none" extrusionOk="0">
                <a:moveTo>
                  <a:pt x="1499" y="0"/>
                </a:moveTo>
                <a:cubicBezTo>
                  <a:pt x="12819" y="788"/>
                  <a:pt x="21600" y="10200"/>
                  <a:pt x="21600" y="21548"/>
                </a:cubicBezTo>
                <a:cubicBezTo>
                  <a:pt x="21600" y="21689"/>
                  <a:pt x="21598" y="21830"/>
                  <a:pt x="21595" y="21971"/>
                </a:cubicBezTo>
              </a:path>
              <a:path w="21600" h="21972" stroke="0" extrusionOk="0">
                <a:moveTo>
                  <a:pt x="1499" y="0"/>
                </a:moveTo>
                <a:cubicBezTo>
                  <a:pt x="12819" y="788"/>
                  <a:pt x="21600" y="10200"/>
                  <a:pt x="21600" y="21548"/>
                </a:cubicBezTo>
                <a:cubicBezTo>
                  <a:pt x="21600" y="21689"/>
                  <a:pt x="21598" y="21830"/>
                  <a:pt x="21595" y="21971"/>
                </a:cubicBezTo>
                <a:lnTo>
                  <a:pt x="0" y="21548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4347997" y="1937198"/>
            <a:ext cx="10883" cy="270030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endParaRPr lang="fr-CH"/>
          </a:p>
        </p:txBody>
      </p:sp>
      <p:sp>
        <p:nvSpPr>
          <p:cNvPr id="40" name="Line 63"/>
          <p:cNvSpPr>
            <a:spLocks noChangeShapeType="1"/>
          </p:cNvSpPr>
          <p:nvPr/>
        </p:nvSpPr>
        <p:spPr bwMode="auto">
          <a:xfrm flipV="1">
            <a:off x="3593794" y="1929075"/>
            <a:ext cx="81009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fr-CH"/>
          </a:p>
        </p:txBody>
      </p:sp>
      <p:sp>
        <p:nvSpPr>
          <p:cNvPr id="41" name="Text Box 65"/>
          <p:cNvSpPr txBox="1">
            <a:spLocks noChangeArrowheads="1"/>
          </p:cNvSpPr>
          <p:nvPr/>
        </p:nvSpPr>
        <p:spPr bwMode="auto">
          <a:xfrm>
            <a:off x="3779918" y="1541154"/>
            <a:ext cx="569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+mj-lt"/>
              </a:rPr>
              <a:t>TE</a:t>
            </a:r>
            <a:endParaRPr lang="en-US" dirty="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07307" y="1886746"/>
            <a:ext cx="90010" cy="5850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5"/>
          <p:cNvSpPr txBox="1"/>
          <p:nvPr/>
        </p:nvSpPr>
        <p:spPr>
          <a:xfrm>
            <a:off x="3287688" y="146914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RF</a:t>
            </a:r>
          </a:p>
        </p:txBody>
      </p:sp>
      <p:pic>
        <p:nvPicPr>
          <p:cNvPr id="15" name="Picture 4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8840" y="2243185"/>
            <a:ext cx="751229" cy="51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3" descr="C:\TEMP\ScreenShot058.jpg"/>
          <p:cNvPicPr>
            <a:picLocks noChangeAspect="1" noChangeArrowheads="1"/>
          </p:cNvPicPr>
          <p:nvPr/>
        </p:nvPicPr>
        <p:blipFill>
          <a:blip r:embed="rId4" cstate="print"/>
          <a:srcRect t="25092" r="56092" b="49816"/>
          <a:stretch>
            <a:fillRect/>
          </a:stretch>
        </p:blipFill>
        <p:spPr bwMode="auto">
          <a:xfrm>
            <a:off x="2999656" y="3422738"/>
            <a:ext cx="2088232" cy="2814574"/>
          </a:xfrm>
          <a:prstGeom prst="rect">
            <a:avLst/>
          </a:prstGeom>
          <a:noFill/>
        </p:spPr>
      </p:pic>
      <p:pic>
        <p:nvPicPr>
          <p:cNvPr id="47" name="Picture 3" descr="C:\TEMP\ScreenShot058.jpg"/>
          <p:cNvPicPr>
            <a:picLocks noChangeAspect="1" noChangeArrowheads="1"/>
          </p:cNvPicPr>
          <p:nvPr/>
        </p:nvPicPr>
        <p:blipFill>
          <a:blip r:embed="rId4" cstate="print"/>
          <a:srcRect t="76086" r="56092" b="-368"/>
          <a:stretch>
            <a:fillRect/>
          </a:stretch>
        </p:blipFill>
        <p:spPr bwMode="auto">
          <a:xfrm>
            <a:off x="6600056" y="3450061"/>
            <a:ext cx="2088232" cy="2723780"/>
          </a:xfrm>
          <a:prstGeom prst="rect">
            <a:avLst/>
          </a:prstGeom>
          <a:noFill/>
        </p:spPr>
      </p:pic>
      <p:sp>
        <p:nvSpPr>
          <p:cNvPr id="48" name="ZoneTexte 47"/>
          <p:cNvSpPr txBox="1"/>
          <p:nvPr/>
        </p:nvSpPr>
        <p:spPr>
          <a:xfrm>
            <a:off x="5231904" y="2774667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TE ~ T2</a:t>
            </a:r>
          </a:p>
          <a:p>
            <a:pPr algn="ctr"/>
            <a:r>
              <a:rPr lang="fr-CH" dirty="0"/>
              <a:t>T2-</a:t>
            </a:r>
            <a:r>
              <a:rPr lang="fr-CH" dirty="0" err="1"/>
              <a:t>weighted</a:t>
            </a:r>
            <a:r>
              <a:rPr lang="fr-CH" dirty="0"/>
              <a:t> image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575720" y="602128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Image </a:t>
            </a:r>
            <a:r>
              <a:rPr lang="fr-CH" sz="2400" b="1" dirty="0" err="1"/>
              <a:t>contrast</a:t>
            </a:r>
            <a:r>
              <a:rPr lang="fr-CH" sz="2400" dirty="0"/>
              <a:t> </a:t>
            </a:r>
            <a:r>
              <a:rPr lang="fr-CH" sz="2400" dirty="0" err="1"/>
              <a:t>is</a:t>
            </a:r>
            <a:r>
              <a:rPr lang="fr-CH" sz="2400" dirty="0"/>
              <a:t> </a:t>
            </a:r>
            <a:r>
              <a:rPr lang="fr-CH" sz="2400" b="1" dirty="0"/>
              <a:t>TE-</a:t>
            </a:r>
            <a:r>
              <a:rPr lang="fr-CH" sz="2400" b="1" dirty="0" err="1"/>
              <a:t>dependent</a:t>
            </a:r>
            <a:endParaRPr lang="fr-CH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37CDF5-2716-3A6F-CEEF-6110A2CFC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3" name="Picture 2" descr="Géosciences et environnement UNIL">
            <a:extLst>
              <a:ext uri="{FF2B5EF4-FFF2-40B4-BE49-F238E27FC236}">
                <a16:creationId xmlns:a16="http://schemas.microsoft.com/office/drawing/2014/main" id="{2825B18D-4477-F4A4-80E9-A50EE0DEC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2049144-FBF6-2B48-F643-E904B363E77E}"/>
              </a:ext>
            </a:extLst>
          </p:cNvPr>
          <p:cNvSpPr txBox="1">
            <a:spLocks/>
          </p:cNvSpPr>
          <p:nvPr/>
        </p:nvSpPr>
        <p:spPr>
          <a:xfrm>
            <a:off x="1853713" y="332656"/>
            <a:ext cx="8490438" cy="1296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>
                <a:solidFill>
                  <a:srgbClr val="0070C0"/>
                </a:solidFill>
              </a:rPr>
              <a:t>T2* image contrast</a:t>
            </a:r>
            <a:endParaRPr lang="fr-CH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eight2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6960097" y="1766889"/>
            <a:ext cx="317023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820198" y="1412776"/>
            <a:ext cx="25391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Caudate Nucleus / GM</a:t>
            </a:r>
          </a:p>
          <a:p>
            <a:pPr algn="ctr" eaLnBrk="0" hangingPunct="0">
              <a:defRPr/>
            </a:pP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</a:t>
            </a:r>
            <a:r>
              <a:rPr lang="de-DE" sz="2000" i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</a:t>
            </a:r>
            <a:r>
              <a:rPr lang="de-DE" sz="2000" i="1" baseline="-25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=100ms)</a:t>
            </a:r>
            <a:endParaRPr lang="de-DE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6960097" y="2132857"/>
            <a:ext cx="1368152" cy="10801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061762" y="1340768"/>
            <a:ext cx="15440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CSF</a:t>
            </a:r>
          </a:p>
          <a:p>
            <a:pPr algn="ctr" eaLnBrk="0" hangingPunct="0">
              <a:defRPr/>
            </a:pP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</a:t>
            </a:r>
            <a:r>
              <a:rPr lang="de-DE" sz="2000" i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</a:t>
            </a:r>
            <a:r>
              <a:rPr lang="de-DE" sz="2000" i="1" baseline="-25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=2000ms)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8472983" y="2132856"/>
            <a:ext cx="1223417" cy="10929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642450" y="4521200"/>
            <a:ext cx="26084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Corpus Callosum / WM</a:t>
            </a:r>
          </a:p>
          <a:p>
            <a:pPr algn="ctr" eaLnBrk="0" hangingPunct="0">
              <a:defRPr/>
            </a:pP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</a:t>
            </a:r>
            <a:r>
              <a:rPr lang="de-DE" sz="2000" i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</a:t>
            </a:r>
            <a:r>
              <a:rPr lang="de-DE" sz="2000" i="1" baseline="-25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de-DE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=90ms)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8481098" y="3625997"/>
            <a:ext cx="783254" cy="9823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CH"/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1878015" y="2001838"/>
            <a:ext cx="3802063" cy="2754312"/>
            <a:chOff x="3249" y="2604"/>
            <a:chExt cx="2395" cy="1735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256" y="2614"/>
              <a:ext cx="2359" cy="170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3618" y="4150"/>
              <a:ext cx="2009" cy="4"/>
            </a:xfrm>
            <a:custGeom>
              <a:avLst/>
              <a:gdLst>
                <a:gd name="T0" fmla="*/ 0 w 4360"/>
                <a:gd name="T1" fmla="*/ 0 h 7"/>
                <a:gd name="T2" fmla="*/ 0 w 4360"/>
                <a:gd name="T3" fmla="*/ 0 h 7"/>
                <a:gd name="T4" fmla="*/ 0 w 4360"/>
                <a:gd name="T5" fmla="*/ 1 h 7"/>
                <a:gd name="T6" fmla="*/ 0 w 4360"/>
                <a:gd name="T7" fmla="*/ 1 h 7"/>
                <a:gd name="T8" fmla="*/ 0 w 4360"/>
                <a:gd name="T9" fmla="*/ 1 h 7"/>
                <a:gd name="T10" fmla="*/ 426 w 4360"/>
                <a:gd name="T11" fmla="*/ 1 h 7"/>
                <a:gd name="T12" fmla="*/ 427 w 4360"/>
                <a:gd name="T13" fmla="*/ 1 h 7"/>
                <a:gd name="T14" fmla="*/ 427 w 4360"/>
                <a:gd name="T15" fmla="*/ 1 h 7"/>
                <a:gd name="T16" fmla="*/ 426 w 4360"/>
                <a:gd name="T17" fmla="*/ 1 h 7"/>
                <a:gd name="T18" fmla="*/ 426 w 4360"/>
                <a:gd name="T19" fmla="*/ 0 h 7"/>
                <a:gd name="T20" fmla="*/ 426 w 4360"/>
                <a:gd name="T21" fmla="*/ 0 h 7"/>
                <a:gd name="T22" fmla="*/ 0 w 4360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60"/>
                <a:gd name="T37" fmla="*/ 0 h 7"/>
                <a:gd name="T38" fmla="*/ 4360 w 4360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60" h="7">
                  <a:moveTo>
                    <a:pt x="4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4357" y="7"/>
                  </a:lnTo>
                  <a:lnTo>
                    <a:pt x="4360" y="4"/>
                  </a:lnTo>
                  <a:lnTo>
                    <a:pt x="4360" y="2"/>
                  </a:lnTo>
                  <a:lnTo>
                    <a:pt x="4358" y="2"/>
                  </a:lnTo>
                  <a:lnTo>
                    <a:pt x="4358" y="0"/>
                  </a:lnTo>
                  <a:lnTo>
                    <a:pt x="4357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5589" y="4128"/>
              <a:ext cx="42" cy="48"/>
            </a:xfrm>
            <a:custGeom>
              <a:avLst/>
              <a:gdLst>
                <a:gd name="T0" fmla="*/ 0 w 91"/>
                <a:gd name="T1" fmla="*/ 0 h 105"/>
                <a:gd name="T2" fmla="*/ 9 w 91"/>
                <a:gd name="T3" fmla="*/ 5 h 105"/>
                <a:gd name="T4" fmla="*/ 0 w 91"/>
                <a:gd name="T5" fmla="*/ 10 h 105"/>
                <a:gd name="T6" fmla="*/ 0 w 91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105"/>
                <a:gd name="T14" fmla="*/ 91 w 91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105">
                  <a:moveTo>
                    <a:pt x="0" y="0"/>
                  </a:moveTo>
                  <a:lnTo>
                    <a:pt x="91" y="52"/>
                  </a:lnTo>
                  <a:lnTo>
                    <a:pt x="0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5587" y="4124"/>
              <a:ext cx="47" cy="55"/>
            </a:xfrm>
            <a:custGeom>
              <a:avLst/>
              <a:gdLst>
                <a:gd name="T0" fmla="*/ 0 w 100"/>
                <a:gd name="T1" fmla="*/ 1 h 119"/>
                <a:gd name="T2" fmla="*/ 0 w 100"/>
                <a:gd name="T3" fmla="*/ 1 h 119"/>
                <a:gd name="T4" fmla="*/ 9 w 100"/>
                <a:gd name="T5" fmla="*/ 6 h 119"/>
                <a:gd name="T6" fmla="*/ 9 w 100"/>
                <a:gd name="T7" fmla="*/ 6 h 119"/>
                <a:gd name="T8" fmla="*/ 0 w 100"/>
                <a:gd name="T9" fmla="*/ 11 h 119"/>
                <a:gd name="T10" fmla="*/ 0 w 100"/>
                <a:gd name="T11" fmla="*/ 11 h 119"/>
                <a:gd name="T12" fmla="*/ 0 w 100"/>
                <a:gd name="T13" fmla="*/ 1 h 119"/>
                <a:gd name="T14" fmla="*/ 0 w 100"/>
                <a:gd name="T15" fmla="*/ 0 h 119"/>
                <a:gd name="T16" fmla="*/ 0 w 100"/>
                <a:gd name="T17" fmla="*/ 12 h 119"/>
                <a:gd name="T18" fmla="*/ 10 w 100"/>
                <a:gd name="T19" fmla="*/ 6 h 119"/>
                <a:gd name="T20" fmla="*/ 0 w 100"/>
                <a:gd name="T21" fmla="*/ 0 h 119"/>
                <a:gd name="T22" fmla="*/ 0 w 100"/>
                <a:gd name="T23" fmla="*/ 1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19"/>
                <a:gd name="T38" fmla="*/ 100 w 100"/>
                <a:gd name="T39" fmla="*/ 119 h 1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19">
                  <a:moveTo>
                    <a:pt x="7" y="8"/>
                  </a:moveTo>
                  <a:lnTo>
                    <a:pt x="2" y="10"/>
                  </a:lnTo>
                  <a:lnTo>
                    <a:pt x="92" y="62"/>
                  </a:lnTo>
                  <a:lnTo>
                    <a:pt x="92" y="56"/>
                  </a:lnTo>
                  <a:lnTo>
                    <a:pt x="2" y="109"/>
                  </a:lnTo>
                  <a:lnTo>
                    <a:pt x="7" y="113"/>
                  </a:lnTo>
                  <a:lnTo>
                    <a:pt x="7" y="8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100" y="60"/>
                  </a:lnTo>
                  <a:lnTo>
                    <a:pt x="0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618" y="3664"/>
              <a:ext cx="1939" cy="3"/>
            </a:xfrm>
            <a:custGeom>
              <a:avLst/>
              <a:gdLst>
                <a:gd name="T0" fmla="*/ 411 w 4209"/>
                <a:gd name="T1" fmla="*/ 0 h 7"/>
                <a:gd name="T2" fmla="*/ 411 w 4209"/>
                <a:gd name="T3" fmla="*/ 0 h 7"/>
                <a:gd name="T4" fmla="*/ 411 w 4209"/>
                <a:gd name="T5" fmla="*/ 0 h 7"/>
                <a:gd name="T6" fmla="*/ 411 w 4209"/>
                <a:gd name="T7" fmla="*/ 0 h 7"/>
                <a:gd name="T8" fmla="*/ 411 w 4209"/>
                <a:gd name="T9" fmla="*/ 0 h 7"/>
                <a:gd name="T10" fmla="*/ 0 w 4209"/>
                <a:gd name="T11" fmla="*/ 0 h 7"/>
                <a:gd name="T12" fmla="*/ 0 w 4209"/>
                <a:gd name="T13" fmla="*/ 0 h 7"/>
                <a:gd name="T14" fmla="*/ 0 w 4209"/>
                <a:gd name="T15" fmla="*/ 0 h 7"/>
                <a:gd name="T16" fmla="*/ 0 w 4209"/>
                <a:gd name="T17" fmla="*/ 0 h 7"/>
                <a:gd name="T18" fmla="*/ 0 w 4209"/>
                <a:gd name="T19" fmla="*/ 0 h 7"/>
                <a:gd name="T20" fmla="*/ 411 w 4209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09"/>
                <a:gd name="T34" fmla="*/ 0 h 7"/>
                <a:gd name="T35" fmla="*/ 4209 w 4209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09" h="7">
                  <a:moveTo>
                    <a:pt x="4205" y="7"/>
                  </a:moveTo>
                  <a:lnTo>
                    <a:pt x="4209" y="4"/>
                  </a:lnTo>
                  <a:lnTo>
                    <a:pt x="4209" y="2"/>
                  </a:lnTo>
                  <a:lnTo>
                    <a:pt x="4207" y="2"/>
                  </a:lnTo>
                  <a:lnTo>
                    <a:pt x="420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4205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5593" y="4052"/>
              <a:ext cx="1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600" b="1">
                  <a:solidFill>
                    <a:srgbClr val="FFFFFF"/>
                  </a:solidFill>
                </a:rPr>
                <a:t> </a:t>
              </a:r>
              <a:endParaRPr lang="de-DE" sz="1400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5634" y="4052"/>
              <a:ext cx="10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600" b="1">
                  <a:solidFill>
                    <a:srgbClr val="FFFFFF"/>
                  </a:solidFill>
                </a:rPr>
                <a:t> </a:t>
              </a:r>
              <a:endParaRPr lang="de-DE" sz="140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5551" y="4120"/>
              <a:ext cx="8" cy="64"/>
            </a:xfrm>
            <a:custGeom>
              <a:avLst/>
              <a:gdLst>
                <a:gd name="T0" fmla="*/ 2 w 17"/>
                <a:gd name="T1" fmla="*/ 1 h 137"/>
                <a:gd name="T2" fmla="*/ 1 w 17"/>
                <a:gd name="T3" fmla="*/ 0 h 137"/>
                <a:gd name="T4" fmla="*/ 1 w 17"/>
                <a:gd name="T5" fmla="*/ 0 h 137"/>
                <a:gd name="T6" fmla="*/ 1 w 17"/>
                <a:gd name="T7" fmla="*/ 0 h 137"/>
                <a:gd name="T8" fmla="*/ 0 w 17"/>
                <a:gd name="T9" fmla="*/ 0 h 137"/>
                <a:gd name="T10" fmla="*/ 0 w 17"/>
                <a:gd name="T11" fmla="*/ 0 h 137"/>
                <a:gd name="T12" fmla="*/ 0 w 17"/>
                <a:gd name="T13" fmla="*/ 13 h 137"/>
                <a:gd name="T14" fmla="*/ 0 w 17"/>
                <a:gd name="T15" fmla="*/ 14 h 137"/>
                <a:gd name="T16" fmla="*/ 0 w 17"/>
                <a:gd name="T17" fmla="*/ 14 h 137"/>
                <a:gd name="T18" fmla="*/ 1 w 17"/>
                <a:gd name="T19" fmla="*/ 14 h 137"/>
                <a:gd name="T20" fmla="*/ 1 w 17"/>
                <a:gd name="T21" fmla="*/ 14 h 137"/>
                <a:gd name="T22" fmla="*/ 1 w 17"/>
                <a:gd name="T23" fmla="*/ 14 h 137"/>
                <a:gd name="T24" fmla="*/ 1 w 17"/>
                <a:gd name="T25" fmla="*/ 13 h 137"/>
                <a:gd name="T26" fmla="*/ 1 w 17"/>
                <a:gd name="T27" fmla="*/ 13 h 137"/>
                <a:gd name="T28" fmla="*/ 2 w 17"/>
                <a:gd name="T29" fmla="*/ 13 h 137"/>
                <a:gd name="T30" fmla="*/ 2 w 17"/>
                <a:gd name="T31" fmla="*/ 1 h 1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37"/>
                <a:gd name="T50" fmla="*/ 17 w 17"/>
                <a:gd name="T51" fmla="*/ 137 h 13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37">
                  <a:moveTo>
                    <a:pt x="17" y="10"/>
                  </a:moveTo>
                  <a:lnTo>
                    <a:pt x="15" y="6"/>
                  </a:lnTo>
                  <a:lnTo>
                    <a:pt x="15" y="4"/>
                  </a:lnTo>
                  <a:lnTo>
                    <a:pt x="12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131"/>
                  </a:lnTo>
                  <a:lnTo>
                    <a:pt x="3" y="135"/>
                  </a:lnTo>
                  <a:lnTo>
                    <a:pt x="5" y="135"/>
                  </a:lnTo>
                  <a:lnTo>
                    <a:pt x="8" y="137"/>
                  </a:lnTo>
                  <a:lnTo>
                    <a:pt x="10" y="135"/>
                  </a:lnTo>
                  <a:lnTo>
                    <a:pt x="12" y="135"/>
                  </a:lnTo>
                  <a:lnTo>
                    <a:pt x="15" y="131"/>
                  </a:lnTo>
                  <a:lnTo>
                    <a:pt x="15" y="129"/>
                  </a:lnTo>
                  <a:lnTo>
                    <a:pt x="17" y="127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619" y="2949"/>
              <a:ext cx="1940" cy="720"/>
            </a:xfrm>
            <a:custGeom>
              <a:avLst/>
              <a:gdLst>
                <a:gd name="T0" fmla="*/ 411 w 4212"/>
                <a:gd name="T1" fmla="*/ 156 h 1542"/>
                <a:gd name="T2" fmla="*/ 412 w 4212"/>
                <a:gd name="T3" fmla="*/ 156 h 1542"/>
                <a:gd name="T4" fmla="*/ 411 w 4212"/>
                <a:gd name="T5" fmla="*/ 155 h 1542"/>
                <a:gd name="T6" fmla="*/ 376 w 4212"/>
                <a:gd name="T7" fmla="*/ 151 h 1542"/>
                <a:gd name="T8" fmla="*/ 350 w 4212"/>
                <a:gd name="T9" fmla="*/ 148 h 1542"/>
                <a:gd name="T10" fmla="*/ 326 w 4212"/>
                <a:gd name="T11" fmla="*/ 145 h 1542"/>
                <a:gd name="T12" fmla="*/ 302 w 4212"/>
                <a:gd name="T13" fmla="*/ 141 h 1542"/>
                <a:gd name="T14" fmla="*/ 279 w 4212"/>
                <a:gd name="T15" fmla="*/ 136 h 1542"/>
                <a:gd name="T16" fmla="*/ 257 w 4212"/>
                <a:gd name="T17" fmla="*/ 131 h 1542"/>
                <a:gd name="T18" fmla="*/ 234 w 4212"/>
                <a:gd name="T19" fmla="*/ 126 h 1542"/>
                <a:gd name="T20" fmla="*/ 213 w 4212"/>
                <a:gd name="T21" fmla="*/ 120 h 1542"/>
                <a:gd name="T22" fmla="*/ 193 w 4212"/>
                <a:gd name="T23" fmla="*/ 113 h 1542"/>
                <a:gd name="T24" fmla="*/ 173 w 4212"/>
                <a:gd name="T25" fmla="*/ 106 h 1542"/>
                <a:gd name="T26" fmla="*/ 154 w 4212"/>
                <a:gd name="T27" fmla="*/ 99 h 1542"/>
                <a:gd name="T28" fmla="*/ 135 w 4212"/>
                <a:gd name="T29" fmla="*/ 91 h 1542"/>
                <a:gd name="T30" fmla="*/ 118 w 4212"/>
                <a:gd name="T31" fmla="*/ 83 h 1542"/>
                <a:gd name="T32" fmla="*/ 101 w 4212"/>
                <a:gd name="T33" fmla="*/ 74 h 1542"/>
                <a:gd name="T34" fmla="*/ 85 w 4212"/>
                <a:gd name="T35" fmla="*/ 65 h 1542"/>
                <a:gd name="T36" fmla="*/ 69 w 4212"/>
                <a:gd name="T37" fmla="*/ 56 h 1542"/>
                <a:gd name="T38" fmla="*/ 54 w 4212"/>
                <a:gd name="T39" fmla="*/ 45 h 1542"/>
                <a:gd name="T40" fmla="*/ 40 w 4212"/>
                <a:gd name="T41" fmla="*/ 35 h 1542"/>
                <a:gd name="T42" fmla="*/ 27 w 4212"/>
                <a:gd name="T43" fmla="*/ 24 h 1542"/>
                <a:gd name="T44" fmla="*/ 13 w 4212"/>
                <a:gd name="T45" fmla="*/ 12 h 1542"/>
                <a:gd name="T46" fmla="*/ 1 w 4212"/>
                <a:gd name="T47" fmla="*/ 0 h 1542"/>
                <a:gd name="T48" fmla="*/ 0 w 4212"/>
                <a:gd name="T49" fmla="*/ 0 h 1542"/>
                <a:gd name="T50" fmla="*/ 0 w 4212"/>
                <a:gd name="T51" fmla="*/ 1 h 1542"/>
                <a:gd name="T52" fmla="*/ 0 w 4212"/>
                <a:gd name="T53" fmla="*/ 1 h 1542"/>
                <a:gd name="T54" fmla="*/ 12 w 4212"/>
                <a:gd name="T55" fmla="*/ 14 h 1542"/>
                <a:gd name="T56" fmla="*/ 25 w 4212"/>
                <a:gd name="T57" fmla="*/ 25 h 1542"/>
                <a:gd name="T58" fmla="*/ 39 w 4212"/>
                <a:gd name="T59" fmla="*/ 36 h 1542"/>
                <a:gd name="T60" fmla="*/ 53 w 4212"/>
                <a:gd name="T61" fmla="*/ 47 h 1542"/>
                <a:gd name="T62" fmla="*/ 68 w 4212"/>
                <a:gd name="T63" fmla="*/ 57 h 1542"/>
                <a:gd name="T64" fmla="*/ 84 w 4212"/>
                <a:gd name="T65" fmla="*/ 67 h 1542"/>
                <a:gd name="T66" fmla="*/ 100 w 4212"/>
                <a:gd name="T67" fmla="*/ 76 h 1542"/>
                <a:gd name="T68" fmla="*/ 117 w 4212"/>
                <a:gd name="T69" fmla="*/ 85 h 1542"/>
                <a:gd name="T70" fmla="*/ 135 w 4212"/>
                <a:gd name="T71" fmla="*/ 93 h 1542"/>
                <a:gd name="T72" fmla="*/ 153 w 4212"/>
                <a:gd name="T73" fmla="*/ 101 h 1542"/>
                <a:gd name="T74" fmla="*/ 172 w 4212"/>
                <a:gd name="T75" fmla="*/ 108 h 1542"/>
                <a:gd name="T76" fmla="*/ 193 w 4212"/>
                <a:gd name="T77" fmla="*/ 115 h 1542"/>
                <a:gd name="T78" fmla="*/ 213 w 4212"/>
                <a:gd name="T79" fmla="*/ 122 h 1542"/>
                <a:gd name="T80" fmla="*/ 234 w 4212"/>
                <a:gd name="T81" fmla="*/ 128 h 1542"/>
                <a:gd name="T82" fmla="*/ 256 w 4212"/>
                <a:gd name="T83" fmla="*/ 133 h 1542"/>
                <a:gd name="T84" fmla="*/ 279 w 4212"/>
                <a:gd name="T85" fmla="*/ 138 h 1542"/>
                <a:gd name="T86" fmla="*/ 302 w 4212"/>
                <a:gd name="T87" fmla="*/ 142 h 1542"/>
                <a:gd name="T88" fmla="*/ 326 w 4212"/>
                <a:gd name="T89" fmla="*/ 147 h 1542"/>
                <a:gd name="T90" fmla="*/ 350 w 4212"/>
                <a:gd name="T91" fmla="*/ 150 h 1542"/>
                <a:gd name="T92" fmla="*/ 375 w 4212"/>
                <a:gd name="T93" fmla="*/ 154 h 1542"/>
                <a:gd name="T94" fmla="*/ 410 w 4212"/>
                <a:gd name="T95" fmla="*/ 157 h 15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212"/>
                <a:gd name="T145" fmla="*/ 0 h 1542"/>
                <a:gd name="T146" fmla="*/ 4212 w 4212"/>
                <a:gd name="T147" fmla="*/ 1542 h 15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212" h="1542">
                  <a:moveTo>
                    <a:pt x="4202" y="1542"/>
                  </a:moveTo>
                  <a:lnTo>
                    <a:pt x="4205" y="1542"/>
                  </a:lnTo>
                  <a:lnTo>
                    <a:pt x="4210" y="1536"/>
                  </a:lnTo>
                  <a:lnTo>
                    <a:pt x="4210" y="1535"/>
                  </a:lnTo>
                  <a:lnTo>
                    <a:pt x="4212" y="1533"/>
                  </a:lnTo>
                  <a:lnTo>
                    <a:pt x="4212" y="1531"/>
                  </a:lnTo>
                  <a:lnTo>
                    <a:pt x="4210" y="1527"/>
                  </a:lnTo>
                  <a:lnTo>
                    <a:pt x="4207" y="1523"/>
                  </a:lnTo>
                  <a:lnTo>
                    <a:pt x="4203" y="1523"/>
                  </a:lnTo>
                  <a:lnTo>
                    <a:pt x="4113" y="1515"/>
                  </a:lnTo>
                  <a:lnTo>
                    <a:pt x="3933" y="1497"/>
                  </a:lnTo>
                  <a:lnTo>
                    <a:pt x="3844" y="1487"/>
                  </a:lnTo>
                  <a:lnTo>
                    <a:pt x="3757" y="1477"/>
                  </a:lnTo>
                  <a:lnTo>
                    <a:pt x="3671" y="1467"/>
                  </a:lnTo>
                  <a:lnTo>
                    <a:pt x="3585" y="1456"/>
                  </a:lnTo>
                  <a:lnTo>
                    <a:pt x="3500" y="1444"/>
                  </a:lnTo>
                  <a:lnTo>
                    <a:pt x="3417" y="1432"/>
                  </a:lnTo>
                  <a:lnTo>
                    <a:pt x="3334" y="1420"/>
                  </a:lnTo>
                  <a:lnTo>
                    <a:pt x="3252" y="1408"/>
                  </a:lnTo>
                  <a:lnTo>
                    <a:pt x="3170" y="1394"/>
                  </a:lnTo>
                  <a:lnTo>
                    <a:pt x="3090" y="1380"/>
                  </a:lnTo>
                  <a:lnTo>
                    <a:pt x="3010" y="1367"/>
                  </a:lnTo>
                  <a:lnTo>
                    <a:pt x="2930" y="1351"/>
                  </a:lnTo>
                  <a:lnTo>
                    <a:pt x="2854" y="1337"/>
                  </a:lnTo>
                  <a:lnTo>
                    <a:pt x="2775" y="1321"/>
                  </a:lnTo>
                  <a:lnTo>
                    <a:pt x="2699" y="1303"/>
                  </a:lnTo>
                  <a:lnTo>
                    <a:pt x="2624" y="1288"/>
                  </a:lnTo>
                  <a:lnTo>
                    <a:pt x="2549" y="1270"/>
                  </a:lnTo>
                  <a:lnTo>
                    <a:pt x="2474" y="1252"/>
                  </a:lnTo>
                  <a:lnTo>
                    <a:pt x="2401" y="1234"/>
                  </a:lnTo>
                  <a:lnTo>
                    <a:pt x="2328" y="1215"/>
                  </a:lnTo>
                  <a:lnTo>
                    <a:pt x="2256" y="1195"/>
                  </a:lnTo>
                  <a:lnTo>
                    <a:pt x="2185" y="1175"/>
                  </a:lnTo>
                  <a:lnTo>
                    <a:pt x="2114" y="1155"/>
                  </a:lnTo>
                  <a:lnTo>
                    <a:pt x="2044" y="1134"/>
                  </a:lnTo>
                  <a:lnTo>
                    <a:pt x="1976" y="1112"/>
                  </a:lnTo>
                  <a:lnTo>
                    <a:pt x="1906" y="1090"/>
                  </a:lnTo>
                  <a:lnTo>
                    <a:pt x="1840" y="1068"/>
                  </a:lnTo>
                  <a:lnTo>
                    <a:pt x="1771" y="1045"/>
                  </a:lnTo>
                  <a:lnTo>
                    <a:pt x="1705" y="1021"/>
                  </a:lnTo>
                  <a:lnTo>
                    <a:pt x="1640" y="997"/>
                  </a:lnTo>
                  <a:lnTo>
                    <a:pt x="1576" y="972"/>
                  </a:lnTo>
                  <a:lnTo>
                    <a:pt x="1511" y="946"/>
                  </a:lnTo>
                  <a:lnTo>
                    <a:pt x="1448" y="920"/>
                  </a:lnTo>
                  <a:lnTo>
                    <a:pt x="1387" y="894"/>
                  </a:lnTo>
                  <a:lnTo>
                    <a:pt x="1326" y="869"/>
                  </a:lnTo>
                  <a:lnTo>
                    <a:pt x="1264" y="841"/>
                  </a:lnTo>
                  <a:lnTo>
                    <a:pt x="1207" y="814"/>
                  </a:lnTo>
                  <a:lnTo>
                    <a:pt x="1147" y="786"/>
                  </a:lnTo>
                  <a:lnTo>
                    <a:pt x="1089" y="756"/>
                  </a:lnTo>
                  <a:lnTo>
                    <a:pt x="1033" y="729"/>
                  </a:lnTo>
                  <a:lnTo>
                    <a:pt x="975" y="699"/>
                  </a:lnTo>
                  <a:lnTo>
                    <a:pt x="921" y="669"/>
                  </a:lnTo>
                  <a:lnTo>
                    <a:pt x="866" y="638"/>
                  </a:lnTo>
                  <a:lnTo>
                    <a:pt x="812" y="608"/>
                  </a:lnTo>
                  <a:lnTo>
                    <a:pt x="759" y="576"/>
                  </a:lnTo>
                  <a:lnTo>
                    <a:pt x="706" y="543"/>
                  </a:lnTo>
                  <a:lnTo>
                    <a:pt x="655" y="511"/>
                  </a:lnTo>
                  <a:lnTo>
                    <a:pt x="604" y="478"/>
                  </a:lnTo>
                  <a:lnTo>
                    <a:pt x="555" y="444"/>
                  </a:lnTo>
                  <a:lnTo>
                    <a:pt x="505" y="411"/>
                  </a:lnTo>
                  <a:lnTo>
                    <a:pt x="458" y="377"/>
                  </a:lnTo>
                  <a:lnTo>
                    <a:pt x="408" y="341"/>
                  </a:lnTo>
                  <a:lnTo>
                    <a:pt x="362" y="306"/>
                  </a:lnTo>
                  <a:lnTo>
                    <a:pt x="317" y="270"/>
                  </a:lnTo>
                  <a:lnTo>
                    <a:pt x="271" y="233"/>
                  </a:lnTo>
                  <a:lnTo>
                    <a:pt x="226" y="195"/>
                  </a:lnTo>
                  <a:lnTo>
                    <a:pt x="182" y="158"/>
                  </a:lnTo>
                  <a:lnTo>
                    <a:pt x="138" y="120"/>
                  </a:lnTo>
                  <a:lnTo>
                    <a:pt x="97" y="81"/>
                  </a:lnTo>
                  <a:lnTo>
                    <a:pt x="54" y="41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44" y="57"/>
                  </a:lnTo>
                  <a:lnTo>
                    <a:pt x="85" y="96"/>
                  </a:lnTo>
                  <a:lnTo>
                    <a:pt x="128" y="136"/>
                  </a:lnTo>
                  <a:lnTo>
                    <a:pt x="172" y="173"/>
                  </a:lnTo>
                  <a:lnTo>
                    <a:pt x="216" y="211"/>
                  </a:lnTo>
                  <a:lnTo>
                    <a:pt x="260" y="249"/>
                  </a:lnTo>
                  <a:lnTo>
                    <a:pt x="306" y="286"/>
                  </a:lnTo>
                  <a:lnTo>
                    <a:pt x="352" y="322"/>
                  </a:lnTo>
                  <a:lnTo>
                    <a:pt x="400" y="357"/>
                  </a:lnTo>
                  <a:lnTo>
                    <a:pt x="448" y="393"/>
                  </a:lnTo>
                  <a:lnTo>
                    <a:pt x="497" y="428"/>
                  </a:lnTo>
                  <a:lnTo>
                    <a:pt x="546" y="462"/>
                  </a:lnTo>
                  <a:lnTo>
                    <a:pt x="596" y="495"/>
                  </a:lnTo>
                  <a:lnTo>
                    <a:pt x="647" y="529"/>
                  </a:lnTo>
                  <a:lnTo>
                    <a:pt x="699" y="561"/>
                  </a:lnTo>
                  <a:lnTo>
                    <a:pt x="750" y="594"/>
                  </a:lnTo>
                  <a:lnTo>
                    <a:pt x="805" y="626"/>
                  </a:lnTo>
                  <a:lnTo>
                    <a:pt x="858" y="655"/>
                  </a:lnTo>
                  <a:lnTo>
                    <a:pt x="914" y="687"/>
                  </a:lnTo>
                  <a:lnTo>
                    <a:pt x="968" y="717"/>
                  </a:lnTo>
                  <a:lnTo>
                    <a:pt x="1026" y="746"/>
                  </a:lnTo>
                  <a:lnTo>
                    <a:pt x="1082" y="774"/>
                  </a:lnTo>
                  <a:lnTo>
                    <a:pt x="1140" y="804"/>
                  </a:lnTo>
                  <a:lnTo>
                    <a:pt x="1200" y="831"/>
                  </a:lnTo>
                  <a:lnTo>
                    <a:pt x="1259" y="859"/>
                  </a:lnTo>
                  <a:lnTo>
                    <a:pt x="1319" y="887"/>
                  </a:lnTo>
                  <a:lnTo>
                    <a:pt x="1380" y="912"/>
                  </a:lnTo>
                  <a:lnTo>
                    <a:pt x="1443" y="940"/>
                  </a:lnTo>
                  <a:lnTo>
                    <a:pt x="1506" y="966"/>
                  </a:lnTo>
                  <a:lnTo>
                    <a:pt x="1571" y="989"/>
                  </a:lnTo>
                  <a:lnTo>
                    <a:pt x="1635" y="1015"/>
                  </a:lnTo>
                  <a:lnTo>
                    <a:pt x="1700" y="1039"/>
                  </a:lnTo>
                  <a:lnTo>
                    <a:pt x="1766" y="1062"/>
                  </a:lnTo>
                  <a:lnTo>
                    <a:pt x="1834" y="1086"/>
                  </a:lnTo>
                  <a:lnTo>
                    <a:pt x="1903" y="1110"/>
                  </a:lnTo>
                  <a:lnTo>
                    <a:pt x="1971" y="1132"/>
                  </a:lnTo>
                  <a:lnTo>
                    <a:pt x="2040" y="1153"/>
                  </a:lnTo>
                  <a:lnTo>
                    <a:pt x="2110" y="1173"/>
                  </a:lnTo>
                  <a:lnTo>
                    <a:pt x="2180" y="1195"/>
                  </a:lnTo>
                  <a:lnTo>
                    <a:pt x="2251" y="1215"/>
                  </a:lnTo>
                  <a:lnTo>
                    <a:pt x="2325" y="1234"/>
                  </a:lnTo>
                  <a:lnTo>
                    <a:pt x="2398" y="1254"/>
                  </a:lnTo>
                  <a:lnTo>
                    <a:pt x="2471" y="1272"/>
                  </a:lnTo>
                  <a:lnTo>
                    <a:pt x="2546" y="1290"/>
                  </a:lnTo>
                  <a:lnTo>
                    <a:pt x="2621" y="1307"/>
                  </a:lnTo>
                  <a:lnTo>
                    <a:pt x="2696" y="1323"/>
                  </a:lnTo>
                  <a:lnTo>
                    <a:pt x="2772" y="1341"/>
                  </a:lnTo>
                  <a:lnTo>
                    <a:pt x="2850" y="1357"/>
                  </a:lnTo>
                  <a:lnTo>
                    <a:pt x="2929" y="1371"/>
                  </a:lnTo>
                  <a:lnTo>
                    <a:pt x="3007" y="1386"/>
                  </a:lnTo>
                  <a:lnTo>
                    <a:pt x="3087" y="1400"/>
                  </a:lnTo>
                  <a:lnTo>
                    <a:pt x="3169" y="1414"/>
                  </a:lnTo>
                  <a:lnTo>
                    <a:pt x="3249" y="1428"/>
                  </a:lnTo>
                  <a:lnTo>
                    <a:pt x="3332" y="1440"/>
                  </a:lnTo>
                  <a:lnTo>
                    <a:pt x="3415" y="1452"/>
                  </a:lnTo>
                  <a:lnTo>
                    <a:pt x="3499" y="1463"/>
                  </a:lnTo>
                  <a:lnTo>
                    <a:pt x="3584" y="1475"/>
                  </a:lnTo>
                  <a:lnTo>
                    <a:pt x="3669" y="1487"/>
                  </a:lnTo>
                  <a:lnTo>
                    <a:pt x="3756" y="1497"/>
                  </a:lnTo>
                  <a:lnTo>
                    <a:pt x="3842" y="1507"/>
                  </a:lnTo>
                  <a:lnTo>
                    <a:pt x="3931" y="1517"/>
                  </a:lnTo>
                  <a:lnTo>
                    <a:pt x="4111" y="1535"/>
                  </a:lnTo>
                  <a:lnTo>
                    <a:pt x="4202" y="154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618" y="2954"/>
              <a:ext cx="1939" cy="4"/>
            </a:xfrm>
            <a:custGeom>
              <a:avLst/>
              <a:gdLst>
                <a:gd name="T0" fmla="*/ 411 w 4209"/>
                <a:gd name="T1" fmla="*/ 1 h 7"/>
                <a:gd name="T2" fmla="*/ 411 w 4209"/>
                <a:gd name="T3" fmla="*/ 1 h 7"/>
                <a:gd name="T4" fmla="*/ 411 w 4209"/>
                <a:gd name="T5" fmla="*/ 1 h 7"/>
                <a:gd name="T6" fmla="*/ 411 w 4209"/>
                <a:gd name="T7" fmla="*/ 1 h 7"/>
                <a:gd name="T8" fmla="*/ 411 w 4209"/>
                <a:gd name="T9" fmla="*/ 0 h 7"/>
                <a:gd name="T10" fmla="*/ 0 w 4209"/>
                <a:gd name="T11" fmla="*/ 0 h 7"/>
                <a:gd name="T12" fmla="*/ 0 w 4209"/>
                <a:gd name="T13" fmla="*/ 1 h 7"/>
                <a:gd name="T14" fmla="*/ 0 w 4209"/>
                <a:gd name="T15" fmla="*/ 1 h 7"/>
                <a:gd name="T16" fmla="*/ 0 w 4209"/>
                <a:gd name="T17" fmla="*/ 1 h 7"/>
                <a:gd name="T18" fmla="*/ 0 w 4209"/>
                <a:gd name="T19" fmla="*/ 1 h 7"/>
                <a:gd name="T20" fmla="*/ 411 w 4209"/>
                <a:gd name="T21" fmla="*/ 1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09"/>
                <a:gd name="T34" fmla="*/ 0 h 7"/>
                <a:gd name="T35" fmla="*/ 4209 w 4209"/>
                <a:gd name="T36" fmla="*/ 7 h 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09" h="7">
                  <a:moveTo>
                    <a:pt x="4205" y="7"/>
                  </a:moveTo>
                  <a:lnTo>
                    <a:pt x="4209" y="3"/>
                  </a:lnTo>
                  <a:lnTo>
                    <a:pt x="4209" y="2"/>
                  </a:lnTo>
                  <a:lnTo>
                    <a:pt x="4207" y="2"/>
                  </a:lnTo>
                  <a:lnTo>
                    <a:pt x="420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4205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616" y="2752"/>
              <a:ext cx="6" cy="1404"/>
            </a:xfrm>
            <a:custGeom>
              <a:avLst/>
              <a:gdLst>
                <a:gd name="T0" fmla="*/ 0 w 10"/>
                <a:gd name="T1" fmla="*/ 306 h 3006"/>
                <a:gd name="T2" fmla="*/ 0 w 10"/>
                <a:gd name="T3" fmla="*/ 306 h 3006"/>
                <a:gd name="T4" fmla="*/ 1 w 10"/>
                <a:gd name="T5" fmla="*/ 306 h 3006"/>
                <a:gd name="T6" fmla="*/ 1 w 10"/>
                <a:gd name="T7" fmla="*/ 306 h 3006"/>
                <a:gd name="T8" fmla="*/ 1 w 10"/>
                <a:gd name="T9" fmla="*/ 306 h 3006"/>
                <a:gd name="T10" fmla="*/ 2 w 10"/>
                <a:gd name="T11" fmla="*/ 306 h 3006"/>
                <a:gd name="T12" fmla="*/ 2 w 10"/>
                <a:gd name="T13" fmla="*/ 306 h 3006"/>
                <a:gd name="T14" fmla="*/ 2 w 10"/>
                <a:gd name="T15" fmla="*/ 306 h 3006"/>
                <a:gd name="T16" fmla="*/ 2 w 10"/>
                <a:gd name="T17" fmla="*/ 0 h 3006"/>
                <a:gd name="T18" fmla="*/ 1 w 10"/>
                <a:gd name="T19" fmla="*/ 0 h 3006"/>
                <a:gd name="T20" fmla="*/ 1 w 10"/>
                <a:gd name="T21" fmla="*/ 0 h 3006"/>
                <a:gd name="T22" fmla="*/ 1 w 10"/>
                <a:gd name="T23" fmla="*/ 0 h 3006"/>
                <a:gd name="T24" fmla="*/ 0 w 10"/>
                <a:gd name="T25" fmla="*/ 0 h 3006"/>
                <a:gd name="T26" fmla="*/ 0 w 10"/>
                <a:gd name="T27" fmla="*/ 0 h 3006"/>
                <a:gd name="T28" fmla="*/ 0 w 10"/>
                <a:gd name="T29" fmla="*/ 306 h 30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3006"/>
                <a:gd name="T47" fmla="*/ 10 w 10"/>
                <a:gd name="T48" fmla="*/ 3006 h 30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3006">
                  <a:moveTo>
                    <a:pt x="0" y="3001"/>
                  </a:moveTo>
                  <a:lnTo>
                    <a:pt x="0" y="3002"/>
                  </a:lnTo>
                  <a:lnTo>
                    <a:pt x="3" y="3006"/>
                  </a:lnTo>
                  <a:lnTo>
                    <a:pt x="5" y="3006"/>
                  </a:lnTo>
                  <a:lnTo>
                    <a:pt x="7" y="3004"/>
                  </a:lnTo>
                  <a:lnTo>
                    <a:pt x="8" y="3004"/>
                  </a:lnTo>
                  <a:lnTo>
                    <a:pt x="8" y="3002"/>
                  </a:lnTo>
                  <a:lnTo>
                    <a:pt x="10" y="3001"/>
                  </a:lnTo>
                  <a:lnTo>
                    <a:pt x="10" y="4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30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3597" y="2747"/>
              <a:ext cx="44" cy="51"/>
            </a:xfrm>
            <a:custGeom>
              <a:avLst/>
              <a:gdLst>
                <a:gd name="T0" fmla="*/ 0 w 96"/>
                <a:gd name="T1" fmla="*/ 11 h 111"/>
                <a:gd name="T2" fmla="*/ 5 w 96"/>
                <a:gd name="T3" fmla="*/ 0 h 111"/>
                <a:gd name="T4" fmla="*/ 9 w 96"/>
                <a:gd name="T5" fmla="*/ 11 h 111"/>
                <a:gd name="T6" fmla="*/ 0 w 96"/>
                <a:gd name="T7" fmla="*/ 11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11"/>
                <a:gd name="T14" fmla="*/ 96 w 96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11">
                  <a:moveTo>
                    <a:pt x="0" y="111"/>
                  </a:moveTo>
                  <a:lnTo>
                    <a:pt x="48" y="0"/>
                  </a:lnTo>
                  <a:lnTo>
                    <a:pt x="96" y="111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3594" y="2740"/>
              <a:ext cx="50" cy="61"/>
            </a:xfrm>
            <a:custGeom>
              <a:avLst/>
              <a:gdLst>
                <a:gd name="T0" fmla="*/ 1 w 110"/>
                <a:gd name="T1" fmla="*/ 12 h 131"/>
                <a:gd name="T2" fmla="*/ 1 w 110"/>
                <a:gd name="T3" fmla="*/ 13 h 131"/>
                <a:gd name="T4" fmla="*/ 5 w 110"/>
                <a:gd name="T5" fmla="*/ 1 h 131"/>
                <a:gd name="T6" fmla="*/ 5 w 110"/>
                <a:gd name="T7" fmla="*/ 1 h 131"/>
                <a:gd name="T8" fmla="*/ 9 w 110"/>
                <a:gd name="T9" fmla="*/ 13 h 131"/>
                <a:gd name="T10" fmla="*/ 10 w 110"/>
                <a:gd name="T11" fmla="*/ 12 h 131"/>
                <a:gd name="T12" fmla="*/ 1 w 110"/>
                <a:gd name="T13" fmla="*/ 12 h 131"/>
                <a:gd name="T14" fmla="*/ 0 w 110"/>
                <a:gd name="T15" fmla="*/ 13 h 131"/>
                <a:gd name="T16" fmla="*/ 10 w 110"/>
                <a:gd name="T17" fmla="*/ 13 h 131"/>
                <a:gd name="T18" fmla="*/ 5 w 110"/>
                <a:gd name="T19" fmla="*/ 0 h 131"/>
                <a:gd name="T20" fmla="*/ 0 w 110"/>
                <a:gd name="T21" fmla="*/ 13 h 131"/>
                <a:gd name="T22" fmla="*/ 1 w 110"/>
                <a:gd name="T23" fmla="*/ 12 h 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0"/>
                <a:gd name="T37" fmla="*/ 0 h 131"/>
                <a:gd name="T38" fmla="*/ 110 w 110"/>
                <a:gd name="T39" fmla="*/ 131 h 1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0" h="131">
                  <a:moveTo>
                    <a:pt x="8" y="119"/>
                  </a:moveTo>
                  <a:lnTo>
                    <a:pt x="12" y="127"/>
                  </a:lnTo>
                  <a:lnTo>
                    <a:pt x="59" y="16"/>
                  </a:lnTo>
                  <a:lnTo>
                    <a:pt x="51" y="16"/>
                  </a:lnTo>
                  <a:lnTo>
                    <a:pt x="99" y="127"/>
                  </a:lnTo>
                  <a:lnTo>
                    <a:pt x="104" y="119"/>
                  </a:lnTo>
                  <a:lnTo>
                    <a:pt x="8" y="119"/>
                  </a:lnTo>
                  <a:lnTo>
                    <a:pt x="0" y="131"/>
                  </a:lnTo>
                  <a:lnTo>
                    <a:pt x="110" y="131"/>
                  </a:lnTo>
                  <a:lnTo>
                    <a:pt x="56" y="0"/>
                  </a:lnTo>
                  <a:lnTo>
                    <a:pt x="0" y="131"/>
                  </a:lnTo>
                  <a:lnTo>
                    <a:pt x="8" y="1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5553" y="3662"/>
              <a:ext cx="4" cy="488"/>
            </a:xfrm>
            <a:custGeom>
              <a:avLst/>
              <a:gdLst>
                <a:gd name="T0" fmla="*/ 1 w 10"/>
                <a:gd name="T1" fmla="*/ 0 h 1045"/>
                <a:gd name="T2" fmla="*/ 1 w 10"/>
                <a:gd name="T3" fmla="*/ 0 h 1045"/>
                <a:gd name="T4" fmla="*/ 0 w 10"/>
                <a:gd name="T5" fmla="*/ 0 h 1045"/>
                <a:gd name="T6" fmla="*/ 0 w 10"/>
                <a:gd name="T7" fmla="*/ 0 h 1045"/>
                <a:gd name="T8" fmla="*/ 0 w 10"/>
                <a:gd name="T9" fmla="*/ 0 h 1045"/>
                <a:gd name="T10" fmla="*/ 0 w 10"/>
                <a:gd name="T11" fmla="*/ 0 h 1045"/>
                <a:gd name="T12" fmla="*/ 0 w 10"/>
                <a:gd name="T13" fmla="*/ 106 h 1045"/>
                <a:gd name="T14" fmla="*/ 0 w 10"/>
                <a:gd name="T15" fmla="*/ 106 h 1045"/>
                <a:gd name="T16" fmla="*/ 0 w 10"/>
                <a:gd name="T17" fmla="*/ 106 h 1045"/>
                <a:gd name="T18" fmla="*/ 0 w 10"/>
                <a:gd name="T19" fmla="*/ 106 h 1045"/>
                <a:gd name="T20" fmla="*/ 1 w 10"/>
                <a:gd name="T21" fmla="*/ 106 h 1045"/>
                <a:gd name="T22" fmla="*/ 1 w 10"/>
                <a:gd name="T23" fmla="*/ 106 h 1045"/>
                <a:gd name="T24" fmla="*/ 1 w 10"/>
                <a:gd name="T25" fmla="*/ 106 h 1045"/>
                <a:gd name="T26" fmla="*/ 1 w 10"/>
                <a:gd name="T27" fmla="*/ 0 h 10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1045"/>
                <a:gd name="T44" fmla="*/ 10 w 10"/>
                <a:gd name="T45" fmla="*/ 1045 h 10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1045">
                  <a:moveTo>
                    <a:pt x="10" y="6"/>
                  </a:moveTo>
                  <a:lnTo>
                    <a:pt x="10" y="4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041"/>
                  </a:lnTo>
                  <a:lnTo>
                    <a:pt x="4" y="1045"/>
                  </a:lnTo>
                  <a:lnTo>
                    <a:pt x="5" y="1045"/>
                  </a:lnTo>
                  <a:lnTo>
                    <a:pt x="7" y="1043"/>
                  </a:lnTo>
                  <a:lnTo>
                    <a:pt x="9" y="1043"/>
                  </a:lnTo>
                  <a:lnTo>
                    <a:pt x="9" y="1041"/>
                  </a:lnTo>
                  <a:lnTo>
                    <a:pt x="10" y="1039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203" y="3662"/>
              <a:ext cx="5" cy="488"/>
            </a:xfrm>
            <a:custGeom>
              <a:avLst/>
              <a:gdLst>
                <a:gd name="T0" fmla="*/ 1 w 10"/>
                <a:gd name="T1" fmla="*/ 0 h 1045"/>
                <a:gd name="T2" fmla="*/ 1 w 10"/>
                <a:gd name="T3" fmla="*/ 0 h 1045"/>
                <a:gd name="T4" fmla="*/ 1 w 10"/>
                <a:gd name="T5" fmla="*/ 0 h 1045"/>
                <a:gd name="T6" fmla="*/ 1 w 10"/>
                <a:gd name="T7" fmla="*/ 0 h 1045"/>
                <a:gd name="T8" fmla="*/ 1 w 10"/>
                <a:gd name="T9" fmla="*/ 0 h 1045"/>
                <a:gd name="T10" fmla="*/ 0 w 10"/>
                <a:gd name="T11" fmla="*/ 0 h 1045"/>
                <a:gd name="T12" fmla="*/ 0 w 10"/>
                <a:gd name="T13" fmla="*/ 106 h 1045"/>
                <a:gd name="T14" fmla="*/ 1 w 10"/>
                <a:gd name="T15" fmla="*/ 106 h 1045"/>
                <a:gd name="T16" fmla="*/ 1 w 10"/>
                <a:gd name="T17" fmla="*/ 106 h 1045"/>
                <a:gd name="T18" fmla="*/ 1 w 10"/>
                <a:gd name="T19" fmla="*/ 106 h 1045"/>
                <a:gd name="T20" fmla="*/ 1 w 10"/>
                <a:gd name="T21" fmla="*/ 106 h 1045"/>
                <a:gd name="T22" fmla="*/ 1 w 10"/>
                <a:gd name="T23" fmla="*/ 106 h 1045"/>
                <a:gd name="T24" fmla="*/ 1 w 10"/>
                <a:gd name="T25" fmla="*/ 106 h 1045"/>
                <a:gd name="T26" fmla="*/ 1 w 10"/>
                <a:gd name="T27" fmla="*/ 0 h 10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1045"/>
                <a:gd name="T44" fmla="*/ 10 w 10"/>
                <a:gd name="T45" fmla="*/ 1045 h 10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1045">
                  <a:moveTo>
                    <a:pt x="10" y="6"/>
                  </a:moveTo>
                  <a:lnTo>
                    <a:pt x="10" y="4"/>
                  </a:lnTo>
                  <a:lnTo>
                    <a:pt x="7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041"/>
                  </a:lnTo>
                  <a:lnTo>
                    <a:pt x="3" y="1045"/>
                  </a:lnTo>
                  <a:lnTo>
                    <a:pt x="5" y="1045"/>
                  </a:lnTo>
                  <a:lnTo>
                    <a:pt x="7" y="1043"/>
                  </a:lnTo>
                  <a:lnTo>
                    <a:pt x="8" y="1043"/>
                  </a:lnTo>
                  <a:lnTo>
                    <a:pt x="8" y="1041"/>
                  </a:lnTo>
                  <a:lnTo>
                    <a:pt x="10" y="1039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291" y="3662"/>
              <a:ext cx="4" cy="488"/>
            </a:xfrm>
            <a:custGeom>
              <a:avLst/>
              <a:gdLst>
                <a:gd name="T0" fmla="*/ 0 w 11"/>
                <a:gd name="T1" fmla="*/ 0 h 1045"/>
                <a:gd name="T2" fmla="*/ 0 w 11"/>
                <a:gd name="T3" fmla="*/ 0 h 1045"/>
                <a:gd name="T4" fmla="*/ 0 w 11"/>
                <a:gd name="T5" fmla="*/ 0 h 1045"/>
                <a:gd name="T6" fmla="*/ 0 w 11"/>
                <a:gd name="T7" fmla="*/ 0 h 1045"/>
                <a:gd name="T8" fmla="*/ 0 w 11"/>
                <a:gd name="T9" fmla="*/ 0 h 1045"/>
                <a:gd name="T10" fmla="*/ 0 w 11"/>
                <a:gd name="T11" fmla="*/ 0 h 1045"/>
                <a:gd name="T12" fmla="*/ 0 w 11"/>
                <a:gd name="T13" fmla="*/ 106 h 1045"/>
                <a:gd name="T14" fmla="*/ 0 w 11"/>
                <a:gd name="T15" fmla="*/ 106 h 1045"/>
                <a:gd name="T16" fmla="*/ 0 w 11"/>
                <a:gd name="T17" fmla="*/ 106 h 1045"/>
                <a:gd name="T18" fmla="*/ 0 w 11"/>
                <a:gd name="T19" fmla="*/ 106 h 1045"/>
                <a:gd name="T20" fmla="*/ 0 w 11"/>
                <a:gd name="T21" fmla="*/ 106 h 1045"/>
                <a:gd name="T22" fmla="*/ 0 w 11"/>
                <a:gd name="T23" fmla="*/ 106 h 1045"/>
                <a:gd name="T24" fmla="*/ 0 w 11"/>
                <a:gd name="T25" fmla="*/ 106 h 1045"/>
                <a:gd name="T26" fmla="*/ 0 w 11"/>
                <a:gd name="T27" fmla="*/ 0 h 10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1045"/>
                <a:gd name="T44" fmla="*/ 11 w 11"/>
                <a:gd name="T45" fmla="*/ 1045 h 10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1045">
                  <a:moveTo>
                    <a:pt x="11" y="6"/>
                  </a:moveTo>
                  <a:lnTo>
                    <a:pt x="11" y="4"/>
                  </a:lnTo>
                  <a:lnTo>
                    <a:pt x="7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1041"/>
                  </a:lnTo>
                  <a:lnTo>
                    <a:pt x="4" y="1045"/>
                  </a:lnTo>
                  <a:lnTo>
                    <a:pt x="5" y="1045"/>
                  </a:lnTo>
                  <a:lnTo>
                    <a:pt x="7" y="1043"/>
                  </a:lnTo>
                  <a:lnTo>
                    <a:pt x="9" y="1043"/>
                  </a:lnTo>
                  <a:lnTo>
                    <a:pt x="9" y="1041"/>
                  </a:lnTo>
                  <a:lnTo>
                    <a:pt x="11" y="1039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3619" y="2949"/>
              <a:ext cx="1940" cy="1162"/>
            </a:xfrm>
            <a:custGeom>
              <a:avLst/>
              <a:gdLst>
                <a:gd name="T0" fmla="*/ 411 w 4212"/>
                <a:gd name="T1" fmla="*/ 253 h 2489"/>
                <a:gd name="T2" fmla="*/ 412 w 4212"/>
                <a:gd name="T3" fmla="*/ 252 h 2489"/>
                <a:gd name="T4" fmla="*/ 411 w 4212"/>
                <a:gd name="T5" fmla="*/ 251 h 2489"/>
                <a:gd name="T6" fmla="*/ 383 w 4212"/>
                <a:gd name="T7" fmla="*/ 249 h 2489"/>
                <a:gd name="T8" fmla="*/ 356 w 4212"/>
                <a:gd name="T9" fmla="*/ 245 h 2489"/>
                <a:gd name="T10" fmla="*/ 330 w 4212"/>
                <a:gd name="T11" fmla="*/ 241 h 2489"/>
                <a:gd name="T12" fmla="*/ 305 w 4212"/>
                <a:gd name="T13" fmla="*/ 236 h 2489"/>
                <a:gd name="T14" fmla="*/ 281 w 4212"/>
                <a:gd name="T15" fmla="*/ 230 h 2489"/>
                <a:gd name="T16" fmla="*/ 257 w 4212"/>
                <a:gd name="T17" fmla="*/ 223 h 2489"/>
                <a:gd name="T18" fmla="*/ 235 w 4212"/>
                <a:gd name="T19" fmla="*/ 215 h 2489"/>
                <a:gd name="T20" fmla="*/ 213 w 4212"/>
                <a:gd name="T21" fmla="*/ 206 h 2489"/>
                <a:gd name="T22" fmla="*/ 192 w 4212"/>
                <a:gd name="T23" fmla="*/ 196 h 2489"/>
                <a:gd name="T24" fmla="*/ 172 w 4212"/>
                <a:gd name="T25" fmla="*/ 185 h 2489"/>
                <a:gd name="T26" fmla="*/ 152 w 4212"/>
                <a:gd name="T27" fmla="*/ 174 h 2489"/>
                <a:gd name="T28" fmla="*/ 134 w 4212"/>
                <a:gd name="T29" fmla="*/ 161 h 2489"/>
                <a:gd name="T30" fmla="*/ 116 w 4212"/>
                <a:gd name="T31" fmla="*/ 148 h 2489"/>
                <a:gd name="T32" fmla="*/ 99 w 4212"/>
                <a:gd name="T33" fmla="*/ 133 h 2489"/>
                <a:gd name="T34" fmla="*/ 83 w 4212"/>
                <a:gd name="T35" fmla="*/ 118 h 2489"/>
                <a:gd name="T36" fmla="*/ 68 w 4212"/>
                <a:gd name="T37" fmla="*/ 102 h 2489"/>
                <a:gd name="T38" fmla="*/ 54 w 4212"/>
                <a:gd name="T39" fmla="*/ 85 h 2489"/>
                <a:gd name="T40" fmla="*/ 41 w 4212"/>
                <a:gd name="T41" fmla="*/ 67 h 2489"/>
                <a:gd name="T42" fmla="*/ 28 w 4212"/>
                <a:gd name="T43" fmla="*/ 48 h 2489"/>
                <a:gd name="T44" fmla="*/ 16 w 4212"/>
                <a:gd name="T45" fmla="*/ 28 h 2489"/>
                <a:gd name="T46" fmla="*/ 5 w 4212"/>
                <a:gd name="T47" fmla="*/ 7 h 2489"/>
                <a:gd name="T48" fmla="*/ 0 w 4212"/>
                <a:gd name="T49" fmla="*/ 0 h 2489"/>
                <a:gd name="T50" fmla="*/ 0 w 4212"/>
                <a:gd name="T51" fmla="*/ 1 h 2489"/>
                <a:gd name="T52" fmla="*/ 11 w 4212"/>
                <a:gd name="T53" fmla="*/ 23 h 2489"/>
                <a:gd name="T54" fmla="*/ 23 w 4212"/>
                <a:gd name="T55" fmla="*/ 43 h 2489"/>
                <a:gd name="T56" fmla="*/ 35 w 4212"/>
                <a:gd name="T57" fmla="*/ 63 h 2489"/>
                <a:gd name="T58" fmla="*/ 48 w 4212"/>
                <a:gd name="T59" fmla="*/ 81 h 2489"/>
                <a:gd name="T60" fmla="*/ 62 w 4212"/>
                <a:gd name="T61" fmla="*/ 98 h 2489"/>
                <a:gd name="T62" fmla="*/ 77 w 4212"/>
                <a:gd name="T63" fmla="*/ 114 h 2489"/>
                <a:gd name="T64" fmla="*/ 93 w 4212"/>
                <a:gd name="T65" fmla="*/ 130 h 2489"/>
                <a:gd name="T66" fmla="*/ 110 w 4212"/>
                <a:gd name="T67" fmla="*/ 145 h 2489"/>
                <a:gd name="T68" fmla="*/ 127 w 4212"/>
                <a:gd name="T69" fmla="*/ 158 h 2489"/>
                <a:gd name="T70" fmla="*/ 146 w 4212"/>
                <a:gd name="T71" fmla="*/ 171 h 2489"/>
                <a:gd name="T72" fmla="*/ 164 w 4212"/>
                <a:gd name="T73" fmla="*/ 183 h 2489"/>
                <a:gd name="T74" fmla="*/ 185 w 4212"/>
                <a:gd name="T75" fmla="*/ 195 h 2489"/>
                <a:gd name="T76" fmla="*/ 205 w 4212"/>
                <a:gd name="T77" fmla="*/ 204 h 2489"/>
                <a:gd name="T78" fmla="*/ 227 w 4212"/>
                <a:gd name="T79" fmla="*/ 214 h 2489"/>
                <a:gd name="T80" fmla="*/ 250 w 4212"/>
                <a:gd name="T81" fmla="*/ 222 h 2489"/>
                <a:gd name="T82" fmla="*/ 273 w 4212"/>
                <a:gd name="T83" fmla="*/ 229 h 2489"/>
                <a:gd name="T84" fmla="*/ 296 w 4212"/>
                <a:gd name="T85" fmla="*/ 236 h 2489"/>
                <a:gd name="T86" fmla="*/ 321 w 4212"/>
                <a:gd name="T87" fmla="*/ 241 h 2489"/>
                <a:gd name="T88" fmla="*/ 347 w 4212"/>
                <a:gd name="T89" fmla="*/ 246 h 2489"/>
                <a:gd name="T90" fmla="*/ 374 w 4212"/>
                <a:gd name="T91" fmla="*/ 250 h 2489"/>
                <a:gd name="T92" fmla="*/ 401 w 4212"/>
                <a:gd name="T93" fmla="*/ 253 h 24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12"/>
                <a:gd name="T142" fmla="*/ 0 h 2489"/>
                <a:gd name="T143" fmla="*/ 4212 w 4212"/>
                <a:gd name="T144" fmla="*/ 2489 h 248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12" h="2489">
                  <a:moveTo>
                    <a:pt x="4202" y="2489"/>
                  </a:moveTo>
                  <a:lnTo>
                    <a:pt x="4205" y="2489"/>
                  </a:lnTo>
                  <a:lnTo>
                    <a:pt x="4210" y="2483"/>
                  </a:lnTo>
                  <a:lnTo>
                    <a:pt x="4210" y="2481"/>
                  </a:lnTo>
                  <a:lnTo>
                    <a:pt x="4212" y="2479"/>
                  </a:lnTo>
                  <a:lnTo>
                    <a:pt x="4212" y="2477"/>
                  </a:lnTo>
                  <a:lnTo>
                    <a:pt x="4210" y="2473"/>
                  </a:lnTo>
                  <a:lnTo>
                    <a:pt x="4207" y="2469"/>
                  </a:lnTo>
                  <a:lnTo>
                    <a:pt x="4203" y="2469"/>
                  </a:lnTo>
                  <a:lnTo>
                    <a:pt x="4106" y="2461"/>
                  </a:lnTo>
                  <a:lnTo>
                    <a:pt x="4013" y="2453"/>
                  </a:lnTo>
                  <a:lnTo>
                    <a:pt x="3919" y="2443"/>
                  </a:lnTo>
                  <a:lnTo>
                    <a:pt x="3825" y="2433"/>
                  </a:lnTo>
                  <a:lnTo>
                    <a:pt x="3734" y="2421"/>
                  </a:lnTo>
                  <a:lnTo>
                    <a:pt x="3643" y="2410"/>
                  </a:lnTo>
                  <a:lnTo>
                    <a:pt x="3555" y="2396"/>
                  </a:lnTo>
                  <a:lnTo>
                    <a:pt x="3466" y="2382"/>
                  </a:lnTo>
                  <a:lnTo>
                    <a:pt x="3378" y="2368"/>
                  </a:lnTo>
                  <a:lnTo>
                    <a:pt x="3291" y="2352"/>
                  </a:lnTo>
                  <a:lnTo>
                    <a:pt x="3206" y="2335"/>
                  </a:lnTo>
                  <a:lnTo>
                    <a:pt x="3121" y="2317"/>
                  </a:lnTo>
                  <a:lnTo>
                    <a:pt x="3038" y="2297"/>
                  </a:lnTo>
                  <a:lnTo>
                    <a:pt x="2956" y="2277"/>
                  </a:lnTo>
                  <a:lnTo>
                    <a:pt x="2874" y="2258"/>
                  </a:lnTo>
                  <a:lnTo>
                    <a:pt x="2792" y="2236"/>
                  </a:lnTo>
                  <a:lnTo>
                    <a:pt x="2714" y="2212"/>
                  </a:lnTo>
                  <a:lnTo>
                    <a:pt x="2634" y="2188"/>
                  </a:lnTo>
                  <a:lnTo>
                    <a:pt x="2556" y="2163"/>
                  </a:lnTo>
                  <a:lnTo>
                    <a:pt x="2479" y="2137"/>
                  </a:lnTo>
                  <a:lnTo>
                    <a:pt x="2405" y="2109"/>
                  </a:lnTo>
                  <a:lnTo>
                    <a:pt x="2328" y="2082"/>
                  </a:lnTo>
                  <a:lnTo>
                    <a:pt x="2255" y="2054"/>
                  </a:lnTo>
                  <a:lnTo>
                    <a:pt x="2182" y="2022"/>
                  </a:lnTo>
                  <a:lnTo>
                    <a:pt x="2108" y="1993"/>
                  </a:lnTo>
                  <a:lnTo>
                    <a:pt x="2037" y="1959"/>
                  </a:lnTo>
                  <a:lnTo>
                    <a:pt x="1967" y="1928"/>
                  </a:lnTo>
                  <a:lnTo>
                    <a:pt x="1896" y="1894"/>
                  </a:lnTo>
                  <a:lnTo>
                    <a:pt x="1828" y="1858"/>
                  </a:lnTo>
                  <a:lnTo>
                    <a:pt x="1760" y="1821"/>
                  </a:lnTo>
                  <a:lnTo>
                    <a:pt x="1692" y="1783"/>
                  </a:lnTo>
                  <a:lnTo>
                    <a:pt x="1625" y="1746"/>
                  </a:lnTo>
                  <a:lnTo>
                    <a:pt x="1559" y="1706"/>
                  </a:lnTo>
                  <a:lnTo>
                    <a:pt x="1496" y="1667"/>
                  </a:lnTo>
                  <a:lnTo>
                    <a:pt x="1433" y="1625"/>
                  </a:lnTo>
                  <a:lnTo>
                    <a:pt x="1370" y="1582"/>
                  </a:lnTo>
                  <a:lnTo>
                    <a:pt x="1309" y="1540"/>
                  </a:lnTo>
                  <a:lnTo>
                    <a:pt x="1249" y="1495"/>
                  </a:lnTo>
                  <a:lnTo>
                    <a:pt x="1190" y="1450"/>
                  </a:lnTo>
                  <a:lnTo>
                    <a:pt x="1130" y="1404"/>
                  </a:lnTo>
                  <a:lnTo>
                    <a:pt x="1074" y="1359"/>
                  </a:lnTo>
                  <a:lnTo>
                    <a:pt x="1018" y="1309"/>
                  </a:lnTo>
                  <a:lnTo>
                    <a:pt x="961" y="1262"/>
                  </a:lnTo>
                  <a:lnTo>
                    <a:pt x="907" y="1211"/>
                  </a:lnTo>
                  <a:lnTo>
                    <a:pt x="854" y="1161"/>
                  </a:lnTo>
                  <a:lnTo>
                    <a:pt x="802" y="1110"/>
                  </a:lnTo>
                  <a:lnTo>
                    <a:pt x="750" y="1056"/>
                  </a:lnTo>
                  <a:lnTo>
                    <a:pt x="699" y="1003"/>
                  </a:lnTo>
                  <a:lnTo>
                    <a:pt x="650" y="948"/>
                  </a:lnTo>
                  <a:lnTo>
                    <a:pt x="601" y="893"/>
                  </a:lnTo>
                  <a:lnTo>
                    <a:pt x="553" y="835"/>
                  </a:lnTo>
                  <a:lnTo>
                    <a:pt x="507" y="778"/>
                  </a:lnTo>
                  <a:lnTo>
                    <a:pt x="461" y="719"/>
                  </a:lnTo>
                  <a:lnTo>
                    <a:pt x="415" y="659"/>
                  </a:lnTo>
                  <a:lnTo>
                    <a:pt x="371" y="598"/>
                  </a:lnTo>
                  <a:lnTo>
                    <a:pt x="328" y="537"/>
                  </a:lnTo>
                  <a:lnTo>
                    <a:pt x="286" y="474"/>
                  </a:lnTo>
                  <a:lnTo>
                    <a:pt x="245" y="411"/>
                  </a:lnTo>
                  <a:lnTo>
                    <a:pt x="204" y="345"/>
                  </a:lnTo>
                  <a:lnTo>
                    <a:pt x="165" y="278"/>
                  </a:lnTo>
                  <a:lnTo>
                    <a:pt x="126" y="211"/>
                  </a:lnTo>
                  <a:lnTo>
                    <a:pt x="89" y="144"/>
                  </a:lnTo>
                  <a:lnTo>
                    <a:pt x="51" y="75"/>
                  </a:lnTo>
                  <a:lnTo>
                    <a:pt x="15" y="4"/>
                  </a:lnTo>
                  <a:lnTo>
                    <a:pt x="12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13"/>
                  </a:lnTo>
                  <a:lnTo>
                    <a:pt x="37" y="85"/>
                  </a:lnTo>
                  <a:lnTo>
                    <a:pt x="73" y="154"/>
                  </a:lnTo>
                  <a:lnTo>
                    <a:pt x="112" y="223"/>
                  </a:lnTo>
                  <a:lnTo>
                    <a:pt x="150" y="290"/>
                  </a:lnTo>
                  <a:lnTo>
                    <a:pt x="191" y="357"/>
                  </a:lnTo>
                  <a:lnTo>
                    <a:pt x="231" y="422"/>
                  </a:lnTo>
                  <a:lnTo>
                    <a:pt x="272" y="486"/>
                  </a:lnTo>
                  <a:lnTo>
                    <a:pt x="315" y="549"/>
                  </a:lnTo>
                  <a:lnTo>
                    <a:pt x="359" y="612"/>
                  </a:lnTo>
                  <a:lnTo>
                    <a:pt x="403" y="671"/>
                  </a:lnTo>
                  <a:lnTo>
                    <a:pt x="448" y="733"/>
                  </a:lnTo>
                  <a:lnTo>
                    <a:pt x="494" y="792"/>
                  </a:lnTo>
                  <a:lnTo>
                    <a:pt x="541" y="849"/>
                  </a:lnTo>
                  <a:lnTo>
                    <a:pt x="589" y="906"/>
                  </a:lnTo>
                  <a:lnTo>
                    <a:pt x="638" y="962"/>
                  </a:lnTo>
                  <a:lnTo>
                    <a:pt x="688" y="1017"/>
                  </a:lnTo>
                  <a:lnTo>
                    <a:pt x="739" y="1070"/>
                  </a:lnTo>
                  <a:lnTo>
                    <a:pt x="791" y="1124"/>
                  </a:lnTo>
                  <a:lnTo>
                    <a:pt x="842" y="1175"/>
                  </a:lnTo>
                  <a:lnTo>
                    <a:pt x="897" y="1226"/>
                  </a:lnTo>
                  <a:lnTo>
                    <a:pt x="951" y="1278"/>
                  </a:lnTo>
                  <a:lnTo>
                    <a:pt x="1007" y="1325"/>
                  </a:lnTo>
                  <a:lnTo>
                    <a:pt x="1064" y="1375"/>
                  </a:lnTo>
                  <a:lnTo>
                    <a:pt x="1121" y="1420"/>
                  </a:lnTo>
                  <a:lnTo>
                    <a:pt x="1179" y="1467"/>
                  </a:lnTo>
                  <a:lnTo>
                    <a:pt x="1239" y="1513"/>
                  </a:lnTo>
                  <a:lnTo>
                    <a:pt x="1300" y="1556"/>
                  </a:lnTo>
                  <a:lnTo>
                    <a:pt x="1361" y="1600"/>
                  </a:lnTo>
                  <a:lnTo>
                    <a:pt x="1424" y="1641"/>
                  </a:lnTo>
                  <a:lnTo>
                    <a:pt x="1487" y="1683"/>
                  </a:lnTo>
                  <a:lnTo>
                    <a:pt x="1552" y="1724"/>
                  </a:lnTo>
                  <a:lnTo>
                    <a:pt x="1617" y="1764"/>
                  </a:lnTo>
                  <a:lnTo>
                    <a:pt x="1685" y="1801"/>
                  </a:lnTo>
                  <a:lnTo>
                    <a:pt x="1753" y="1839"/>
                  </a:lnTo>
                  <a:lnTo>
                    <a:pt x="1821" y="1876"/>
                  </a:lnTo>
                  <a:lnTo>
                    <a:pt x="1889" y="1912"/>
                  </a:lnTo>
                  <a:lnTo>
                    <a:pt x="1960" y="1945"/>
                  </a:lnTo>
                  <a:lnTo>
                    <a:pt x="2030" y="1979"/>
                  </a:lnTo>
                  <a:lnTo>
                    <a:pt x="2103" y="2011"/>
                  </a:lnTo>
                  <a:lnTo>
                    <a:pt x="2175" y="2042"/>
                  </a:lnTo>
                  <a:lnTo>
                    <a:pt x="2248" y="2072"/>
                  </a:lnTo>
                  <a:lnTo>
                    <a:pt x="2323" y="2101"/>
                  </a:lnTo>
                  <a:lnTo>
                    <a:pt x="2399" y="2129"/>
                  </a:lnTo>
                  <a:lnTo>
                    <a:pt x="2474" y="2157"/>
                  </a:lnTo>
                  <a:lnTo>
                    <a:pt x="2553" y="2182"/>
                  </a:lnTo>
                  <a:lnTo>
                    <a:pt x="2631" y="2206"/>
                  </a:lnTo>
                  <a:lnTo>
                    <a:pt x="2709" y="2232"/>
                  </a:lnTo>
                  <a:lnTo>
                    <a:pt x="2789" y="2254"/>
                  </a:lnTo>
                  <a:lnTo>
                    <a:pt x="2871" y="2277"/>
                  </a:lnTo>
                  <a:lnTo>
                    <a:pt x="2952" y="2297"/>
                  </a:lnTo>
                  <a:lnTo>
                    <a:pt x="3034" y="2317"/>
                  </a:lnTo>
                  <a:lnTo>
                    <a:pt x="3118" y="2337"/>
                  </a:lnTo>
                  <a:lnTo>
                    <a:pt x="3203" y="2354"/>
                  </a:lnTo>
                  <a:lnTo>
                    <a:pt x="3289" y="2372"/>
                  </a:lnTo>
                  <a:lnTo>
                    <a:pt x="3376" y="2388"/>
                  </a:lnTo>
                  <a:lnTo>
                    <a:pt x="3463" y="2402"/>
                  </a:lnTo>
                  <a:lnTo>
                    <a:pt x="3551" y="2416"/>
                  </a:lnTo>
                  <a:lnTo>
                    <a:pt x="3642" y="2429"/>
                  </a:lnTo>
                  <a:lnTo>
                    <a:pt x="3732" y="2441"/>
                  </a:lnTo>
                  <a:lnTo>
                    <a:pt x="3824" y="2453"/>
                  </a:lnTo>
                  <a:lnTo>
                    <a:pt x="3917" y="2463"/>
                  </a:lnTo>
                  <a:lnTo>
                    <a:pt x="4011" y="2473"/>
                  </a:lnTo>
                  <a:lnTo>
                    <a:pt x="4106" y="2481"/>
                  </a:lnTo>
                  <a:lnTo>
                    <a:pt x="4202" y="248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619" y="2954"/>
              <a:ext cx="1940" cy="1131"/>
            </a:xfrm>
            <a:custGeom>
              <a:avLst/>
              <a:gdLst>
                <a:gd name="T0" fmla="*/ 411 w 4212"/>
                <a:gd name="T1" fmla="*/ 247 h 2421"/>
                <a:gd name="T2" fmla="*/ 411 w 4212"/>
                <a:gd name="T3" fmla="*/ 246 h 2421"/>
                <a:gd name="T4" fmla="*/ 411 w 4212"/>
                <a:gd name="T5" fmla="*/ 246 h 2421"/>
                <a:gd name="T6" fmla="*/ 411 w 4212"/>
                <a:gd name="T7" fmla="*/ 245 h 2421"/>
                <a:gd name="T8" fmla="*/ 384 w 4212"/>
                <a:gd name="T9" fmla="*/ 241 h 2421"/>
                <a:gd name="T10" fmla="*/ 357 w 4212"/>
                <a:gd name="T11" fmla="*/ 237 h 2421"/>
                <a:gd name="T12" fmla="*/ 332 w 4212"/>
                <a:gd name="T13" fmla="*/ 232 h 2421"/>
                <a:gd name="T14" fmla="*/ 307 w 4212"/>
                <a:gd name="T15" fmla="*/ 226 h 2421"/>
                <a:gd name="T16" fmla="*/ 284 w 4212"/>
                <a:gd name="T17" fmla="*/ 219 h 2421"/>
                <a:gd name="T18" fmla="*/ 261 w 4212"/>
                <a:gd name="T19" fmla="*/ 212 h 2421"/>
                <a:gd name="T20" fmla="*/ 238 w 4212"/>
                <a:gd name="T21" fmla="*/ 203 h 2421"/>
                <a:gd name="T22" fmla="*/ 217 w 4212"/>
                <a:gd name="T23" fmla="*/ 194 h 2421"/>
                <a:gd name="T24" fmla="*/ 196 w 4212"/>
                <a:gd name="T25" fmla="*/ 185 h 2421"/>
                <a:gd name="T26" fmla="*/ 176 w 4212"/>
                <a:gd name="T27" fmla="*/ 174 h 2421"/>
                <a:gd name="T28" fmla="*/ 156 w 4212"/>
                <a:gd name="T29" fmla="*/ 163 h 2421"/>
                <a:gd name="T30" fmla="*/ 138 w 4212"/>
                <a:gd name="T31" fmla="*/ 150 h 2421"/>
                <a:gd name="T32" fmla="*/ 120 w 4212"/>
                <a:gd name="T33" fmla="*/ 137 h 2421"/>
                <a:gd name="T34" fmla="*/ 103 w 4212"/>
                <a:gd name="T35" fmla="*/ 124 h 2421"/>
                <a:gd name="T36" fmla="*/ 87 w 4212"/>
                <a:gd name="T37" fmla="*/ 110 h 2421"/>
                <a:gd name="T38" fmla="*/ 71 w 4212"/>
                <a:gd name="T39" fmla="*/ 94 h 2421"/>
                <a:gd name="T40" fmla="*/ 57 w 4212"/>
                <a:gd name="T41" fmla="*/ 78 h 2421"/>
                <a:gd name="T42" fmla="*/ 38 w 4212"/>
                <a:gd name="T43" fmla="*/ 56 h 2421"/>
                <a:gd name="T44" fmla="*/ 25 w 4212"/>
                <a:gd name="T45" fmla="*/ 38 h 2421"/>
                <a:gd name="T46" fmla="*/ 13 w 4212"/>
                <a:gd name="T47" fmla="*/ 20 h 2421"/>
                <a:gd name="T48" fmla="*/ 1 w 4212"/>
                <a:gd name="T49" fmla="*/ 0 h 2421"/>
                <a:gd name="T50" fmla="*/ 0 w 4212"/>
                <a:gd name="T51" fmla="*/ 0 h 2421"/>
                <a:gd name="T52" fmla="*/ 4 w 4212"/>
                <a:gd name="T53" fmla="*/ 8 h 2421"/>
                <a:gd name="T54" fmla="*/ 16 w 4212"/>
                <a:gd name="T55" fmla="*/ 27 h 2421"/>
                <a:gd name="T56" fmla="*/ 28 w 4212"/>
                <a:gd name="T57" fmla="*/ 46 h 2421"/>
                <a:gd name="T58" fmla="*/ 41 w 4212"/>
                <a:gd name="T59" fmla="*/ 63 h 2421"/>
                <a:gd name="T60" fmla="*/ 60 w 4212"/>
                <a:gd name="T61" fmla="*/ 85 h 2421"/>
                <a:gd name="T62" fmla="*/ 76 w 4212"/>
                <a:gd name="T63" fmla="*/ 101 h 2421"/>
                <a:gd name="T64" fmla="*/ 91 w 4212"/>
                <a:gd name="T65" fmla="*/ 116 h 2421"/>
                <a:gd name="T66" fmla="*/ 108 w 4212"/>
                <a:gd name="T67" fmla="*/ 130 h 2421"/>
                <a:gd name="T68" fmla="*/ 125 w 4212"/>
                <a:gd name="T69" fmla="*/ 143 h 2421"/>
                <a:gd name="T70" fmla="*/ 143 w 4212"/>
                <a:gd name="T71" fmla="*/ 156 h 2421"/>
                <a:gd name="T72" fmla="*/ 162 w 4212"/>
                <a:gd name="T73" fmla="*/ 168 h 2421"/>
                <a:gd name="T74" fmla="*/ 182 w 4212"/>
                <a:gd name="T75" fmla="*/ 179 h 2421"/>
                <a:gd name="T76" fmla="*/ 202 w 4212"/>
                <a:gd name="T77" fmla="*/ 190 h 2421"/>
                <a:gd name="T78" fmla="*/ 223 w 4212"/>
                <a:gd name="T79" fmla="*/ 199 h 2421"/>
                <a:gd name="T80" fmla="*/ 245 w 4212"/>
                <a:gd name="T81" fmla="*/ 208 h 2421"/>
                <a:gd name="T82" fmla="*/ 268 w 4212"/>
                <a:gd name="T83" fmla="*/ 216 h 2421"/>
                <a:gd name="T84" fmla="*/ 291 w 4212"/>
                <a:gd name="T85" fmla="*/ 223 h 2421"/>
                <a:gd name="T86" fmla="*/ 315 w 4212"/>
                <a:gd name="T87" fmla="*/ 230 h 2421"/>
                <a:gd name="T88" fmla="*/ 340 w 4212"/>
                <a:gd name="T89" fmla="*/ 235 h 2421"/>
                <a:gd name="T90" fmla="*/ 366 w 4212"/>
                <a:gd name="T91" fmla="*/ 240 h 2421"/>
                <a:gd name="T92" fmla="*/ 392 w 4212"/>
                <a:gd name="T93" fmla="*/ 244 h 24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12"/>
                <a:gd name="T142" fmla="*/ 0 h 2421"/>
                <a:gd name="T143" fmla="*/ 4212 w 4212"/>
                <a:gd name="T144" fmla="*/ 2421 h 242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12" h="2421">
                  <a:moveTo>
                    <a:pt x="4202" y="2421"/>
                  </a:moveTo>
                  <a:lnTo>
                    <a:pt x="4203" y="2421"/>
                  </a:lnTo>
                  <a:lnTo>
                    <a:pt x="4207" y="2419"/>
                  </a:lnTo>
                  <a:lnTo>
                    <a:pt x="4208" y="2417"/>
                  </a:lnTo>
                  <a:lnTo>
                    <a:pt x="4210" y="2417"/>
                  </a:lnTo>
                  <a:lnTo>
                    <a:pt x="4210" y="2413"/>
                  </a:lnTo>
                  <a:lnTo>
                    <a:pt x="4212" y="2411"/>
                  </a:lnTo>
                  <a:lnTo>
                    <a:pt x="4212" y="2409"/>
                  </a:lnTo>
                  <a:lnTo>
                    <a:pt x="4210" y="2408"/>
                  </a:lnTo>
                  <a:lnTo>
                    <a:pt x="4208" y="2404"/>
                  </a:lnTo>
                  <a:lnTo>
                    <a:pt x="4205" y="2402"/>
                  </a:lnTo>
                  <a:lnTo>
                    <a:pt x="4203" y="2402"/>
                  </a:lnTo>
                  <a:lnTo>
                    <a:pt x="4110" y="2390"/>
                  </a:lnTo>
                  <a:lnTo>
                    <a:pt x="4018" y="2378"/>
                  </a:lnTo>
                  <a:lnTo>
                    <a:pt x="3926" y="2364"/>
                  </a:lnTo>
                  <a:lnTo>
                    <a:pt x="3836" y="2352"/>
                  </a:lnTo>
                  <a:lnTo>
                    <a:pt x="3745" y="2336"/>
                  </a:lnTo>
                  <a:lnTo>
                    <a:pt x="3657" y="2323"/>
                  </a:lnTo>
                  <a:lnTo>
                    <a:pt x="3570" y="2307"/>
                  </a:lnTo>
                  <a:lnTo>
                    <a:pt x="3483" y="2289"/>
                  </a:lnTo>
                  <a:lnTo>
                    <a:pt x="3398" y="2271"/>
                  </a:lnTo>
                  <a:lnTo>
                    <a:pt x="3313" y="2253"/>
                  </a:lnTo>
                  <a:lnTo>
                    <a:pt x="3230" y="2234"/>
                  </a:lnTo>
                  <a:lnTo>
                    <a:pt x="3146" y="2214"/>
                  </a:lnTo>
                  <a:lnTo>
                    <a:pt x="3063" y="2192"/>
                  </a:lnTo>
                  <a:lnTo>
                    <a:pt x="2983" y="2170"/>
                  </a:lnTo>
                  <a:lnTo>
                    <a:pt x="2903" y="2149"/>
                  </a:lnTo>
                  <a:lnTo>
                    <a:pt x="2823" y="2125"/>
                  </a:lnTo>
                  <a:lnTo>
                    <a:pt x="2745" y="2101"/>
                  </a:lnTo>
                  <a:lnTo>
                    <a:pt x="2667" y="2076"/>
                  </a:lnTo>
                  <a:lnTo>
                    <a:pt x="2590" y="2050"/>
                  </a:lnTo>
                  <a:lnTo>
                    <a:pt x="2515" y="2022"/>
                  </a:lnTo>
                  <a:lnTo>
                    <a:pt x="2439" y="1995"/>
                  </a:lnTo>
                  <a:lnTo>
                    <a:pt x="2365" y="1967"/>
                  </a:lnTo>
                  <a:lnTo>
                    <a:pt x="2292" y="1937"/>
                  </a:lnTo>
                  <a:lnTo>
                    <a:pt x="2219" y="1908"/>
                  </a:lnTo>
                  <a:lnTo>
                    <a:pt x="2148" y="1876"/>
                  </a:lnTo>
                  <a:lnTo>
                    <a:pt x="2076" y="1843"/>
                  </a:lnTo>
                  <a:lnTo>
                    <a:pt x="2006" y="1811"/>
                  </a:lnTo>
                  <a:lnTo>
                    <a:pt x="1937" y="1777"/>
                  </a:lnTo>
                  <a:lnTo>
                    <a:pt x="1867" y="1742"/>
                  </a:lnTo>
                  <a:lnTo>
                    <a:pt x="1799" y="1706"/>
                  </a:lnTo>
                  <a:lnTo>
                    <a:pt x="1732" y="1671"/>
                  </a:lnTo>
                  <a:lnTo>
                    <a:pt x="1666" y="1633"/>
                  </a:lnTo>
                  <a:lnTo>
                    <a:pt x="1600" y="1596"/>
                  </a:lnTo>
                  <a:lnTo>
                    <a:pt x="1535" y="1556"/>
                  </a:lnTo>
                  <a:lnTo>
                    <a:pt x="1472" y="1517"/>
                  </a:lnTo>
                  <a:lnTo>
                    <a:pt x="1409" y="1475"/>
                  </a:lnTo>
                  <a:lnTo>
                    <a:pt x="1348" y="1434"/>
                  </a:lnTo>
                  <a:lnTo>
                    <a:pt x="1286" y="1392"/>
                  </a:lnTo>
                  <a:lnTo>
                    <a:pt x="1227" y="1349"/>
                  </a:lnTo>
                  <a:lnTo>
                    <a:pt x="1169" y="1305"/>
                  </a:lnTo>
                  <a:lnTo>
                    <a:pt x="1110" y="1260"/>
                  </a:lnTo>
                  <a:lnTo>
                    <a:pt x="1053" y="1216"/>
                  </a:lnTo>
                  <a:lnTo>
                    <a:pt x="997" y="1169"/>
                  </a:lnTo>
                  <a:lnTo>
                    <a:pt x="941" y="1122"/>
                  </a:lnTo>
                  <a:lnTo>
                    <a:pt x="887" y="1074"/>
                  </a:lnTo>
                  <a:lnTo>
                    <a:pt x="834" y="1025"/>
                  </a:lnTo>
                  <a:lnTo>
                    <a:pt x="781" y="977"/>
                  </a:lnTo>
                  <a:lnTo>
                    <a:pt x="730" y="926"/>
                  </a:lnTo>
                  <a:lnTo>
                    <a:pt x="679" y="875"/>
                  </a:lnTo>
                  <a:lnTo>
                    <a:pt x="628" y="823"/>
                  </a:lnTo>
                  <a:lnTo>
                    <a:pt x="579" y="770"/>
                  </a:lnTo>
                  <a:lnTo>
                    <a:pt x="531" y="717"/>
                  </a:lnTo>
                  <a:lnTo>
                    <a:pt x="436" y="606"/>
                  </a:lnTo>
                  <a:lnTo>
                    <a:pt x="391" y="551"/>
                  </a:lnTo>
                  <a:lnTo>
                    <a:pt x="345" y="493"/>
                  </a:lnTo>
                  <a:lnTo>
                    <a:pt x="301" y="434"/>
                  </a:lnTo>
                  <a:lnTo>
                    <a:pt x="259" y="375"/>
                  </a:lnTo>
                  <a:lnTo>
                    <a:pt x="216" y="316"/>
                  </a:lnTo>
                  <a:lnTo>
                    <a:pt x="174" y="254"/>
                  </a:lnTo>
                  <a:lnTo>
                    <a:pt x="133" y="193"/>
                  </a:lnTo>
                  <a:lnTo>
                    <a:pt x="92" y="130"/>
                  </a:lnTo>
                  <a:lnTo>
                    <a:pt x="53" y="67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39" y="79"/>
                  </a:lnTo>
                  <a:lnTo>
                    <a:pt x="78" y="142"/>
                  </a:lnTo>
                  <a:lnTo>
                    <a:pt x="119" y="205"/>
                  </a:lnTo>
                  <a:lnTo>
                    <a:pt x="160" y="266"/>
                  </a:lnTo>
                  <a:lnTo>
                    <a:pt x="203" y="329"/>
                  </a:lnTo>
                  <a:lnTo>
                    <a:pt x="245" y="389"/>
                  </a:lnTo>
                  <a:lnTo>
                    <a:pt x="289" y="448"/>
                  </a:lnTo>
                  <a:lnTo>
                    <a:pt x="334" y="505"/>
                  </a:lnTo>
                  <a:lnTo>
                    <a:pt x="378" y="564"/>
                  </a:lnTo>
                  <a:lnTo>
                    <a:pt x="424" y="620"/>
                  </a:lnTo>
                  <a:lnTo>
                    <a:pt x="519" y="730"/>
                  </a:lnTo>
                  <a:lnTo>
                    <a:pt x="567" y="784"/>
                  </a:lnTo>
                  <a:lnTo>
                    <a:pt x="618" y="837"/>
                  </a:lnTo>
                  <a:lnTo>
                    <a:pt x="667" y="890"/>
                  </a:lnTo>
                  <a:lnTo>
                    <a:pt x="718" y="942"/>
                  </a:lnTo>
                  <a:lnTo>
                    <a:pt x="771" y="991"/>
                  </a:lnTo>
                  <a:lnTo>
                    <a:pt x="824" y="1041"/>
                  </a:lnTo>
                  <a:lnTo>
                    <a:pt x="876" y="1090"/>
                  </a:lnTo>
                  <a:lnTo>
                    <a:pt x="931" y="1137"/>
                  </a:lnTo>
                  <a:lnTo>
                    <a:pt x="987" y="1185"/>
                  </a:lnTo>
                  <a:lnTo>
                    <a:pt x="1043" y="1232"/>
                  </a:lnTo>
                  <a:lnTo>
                    <a:pt x="1101" y="1278"/>
                  </a:lnTo>
                  <a:lnTo>
                    <a:pt x="1159" y="1321"/>
                  </a:lnTo>
                  <a:lnTo>
                    <a:pt x="1218" y="1366"/>
                  </a:lnTo>
                  <a:lnTo>
                    <a:pt x="1278" y="1408"/>
                  </a:lnTo>
                  <a:lnTo>
                    <a:pt x="1339" y="1451"/>
                  </a:lnTo>
                  <a:lnTo>
                    <a:pt x="1401" y="1493"/>
                  </a:lnTo>
                  <a:lnTo>
                    <a:pt x="1463" y="1534"/>
                  </a:lnTo>
                  <a:lnTo>
                    <a:pt x="1528" y="1574"/>
                  </a:lnTo>
                  <a:lnTo>
                    <a:pt x="1593" y="1613"/>
                  </a:lnTo>
                  <a:lnTo>
                    <a:pt x="1657" y="1651"/>
                  </a:lnTo>
                  <a:lnTo>
                    <a:pt x="1724" y="1688"/>
                  </a:lnTo>
                  <a:lnTo>
                    <a:pt x="1792" y="1724"/>
                  </a:lnTo>
                  <a:lnTo>
                    <a:pt x="1860" y="1760"/>
                  </a:lnTo>
                  <a:lnTo>
                    <a:pt x="1930" y="1795"/>
                  </a:lnTo>
                  <a:lnTo>
                    <a:pt x="2000" y="1829"/>
                  </a:lnTo>
                  <a:lnTo>
                    <a:pt x="2069" y="1862"/>
                  </a:lnTo>
                  <a:lnTo>
                    <a:pt x="2141" y="1894"/>
                  </a:lnTo>
                  <a:lnTo>
                    <a:pt x="2212" y="1926"/>
                  </a:lnTo>
                  <a:lnTo>
                    <a:pt x="2285" y="1955"/>
                  </a:lnTo>
                  <a:lnTo>
                    <a:pt x="2360" y="1985"/>
                  </a:lnTo>
                  <a:lnTo>
                    <a:pt x="2433" y="2014"/>
                  </a:lnTo>
                  <a:lnTo>
                    <a:pt x="2510" y="2042"/>
                  </a:lnTo>
                  <a:lnTo>
                    <a:pt x="2585" y="2068"/>
                  </a:lnTo>
                  <a:lnTo>
                    <a:pt x="2661" y="2095"/>
                  </a:lnTo>
                  <a:lnTo>
                    <a:pt x="2740" y="2119"/>
                  </a:lnTo>
                  <a:lnTo>
                    <a:pt x="2820" y="2145"/>
                  </a:lnTo>
                  <a:lnTo>
                    <a:pt x="2898" y="2167"/>
                  </a:lnTo>
                  <a:lnTo>
                    <a:pt x="2978" y="2190"/>
                  </a:lnTo>
                  <a:lnTo>
                    <a:pt x="3060" y="2212"/>
                  </a:lnTo>
                  <a:lnTo>
                    <a:pt x="3143" y="2234"/>
                  </a:lnTo>
                  <a:lnTo>
                    <a:pt x="3226" y="2253"/>
                  </a:lnTo>
                  <a:lnTo>
                    <a:pt x="3310" y="2273"/>
                  </a:lnTo>
                  <a:lnTo>
                    <a:pt x="3395" y="2291"/>
                  </a:lnTo>
                  <a:lnTo>
                    <a:pt x="3480" y="2309"/>
                  </a:lnTo>
                  <a:lnTo>
                    <a:pt x="3567" y="2327"/>
                  </a:lnTo>
                  <a:lnTo>
                    <a:pt x="3655" y="2342"/>
                  </a:lnTo>
                  <a:lnTo>
                    <a:pt x="3744" y="2356"/>
                  </a:lnTo>
                  <a:lnTo>
                    <a:pt x="3834" y="2372"/>
                  </a:lnTo>
                  <a:lnTo>
                    <a:pt x="3924" y="2384"/>
                  </a:lnTo>
                  <a:lnTo>
                    <a:pt x="4016" y="2398"/>
                  </a:lnTo>
                  <a:lnTo>
                    <a:pt x="4108" y="2409"/>
                  </a:lnTo>
                  <a:lnTo>
                    <a:pt x="4202" y="2421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4201" y="4120"/>
              <a:ext cx="9" cy="64"/>
            </a:xfrm>
            <a:custGeom>
              <a:avLst/>
              <a:gdLst>
                <a:gd name="T0" fmla="*/ 3 w 17"/>
                <a:gd name="T1" fmla="*/ 1 h 137"/>
                <a:gd name="T2" fmla="*/ 2 w 17"/>
                <a:gd name="T3" fmla="*/ 0 h 137"/>
                <a:gd name="T4" fmla="*/ 2 w 17"/>
                <a:gd name="T5" fmla="*/ 0 h 137"/>
                <a:gd name="T6" fmla="*/ 2 w 17"/>
                <a:gd name="T7" fmla="*/ 0 h 137"/>
                <a:gd name="T8" fmla="*/ 1 w 17"/>
                <a:gd name="T9" fmla="*/ 0 h 137"/>
                <a:gd name="T10" fmla="*/ 0 w 17"/>
                <a:gd name="T11" fmla="*/ 0 h 137"/>
                <a:gd name="T12" fmla="*/ 0 w 17"/>
                <a:gd name="T13" fmla="*/ 13 h 137"/>
                <a:gd name="T14" fmla="*/ 1 w 17"/>
                <a:gd name="T15" fmla="*/ 14 h 137"/>
                <a:gd name="T16" fmla="*/ 1 w 17"/>
                <a:gd name="T17" fmla="*/ 14 h 137"/>
                <a:gd name="T18" fmla="*/ 2 w 17"/>
                <a:gd name="T19" fmla="*/ 14 h 137"/>
                <a:gd name="T20" fmla="*/ 2 w 17"/>
                <a:gd name="T21" fmla="*/ 14 h 137"/>
                <a:gd name="T22" fmla="*/ 2 w 17"/>
                <a:gd name="T23" fmla="*/ 14 h 137"/>
                <a:gd name="T24" fmla="*/ 2 w 17"/>
                <a:gd name="T25" fmla="*/ 13 h 137"/>
                <a:gd name="T26" fmla="*/ 2 w 17"/>
                <a:gd name="T27" fmla="*/ 13 h 137"/>
                <a:gd name="T28" fmla="*/ 3 w 17"/>
                <a:gd name="T29" fmla="*/ 13 h 137"/>
                <a:gd name="T30" fmla="*/ 3 w 17"/>
                <a:gd name="T31" fmla="*/ 1 h 1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37"/>
                <a:gd name="T50" fmla="*/ 17 w 17"/>
                <a:gd name="T51" fmla="*/ 137 h 13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37">
                  <a:moveTo>
                    <a:pt x="17" y="10"/>
                  </a:moveTo>
                  <a:lnTo>
                    <a:pt x="16" y="6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31"/>
                  </a:lnTo>
                  <a:lnTo>
                    <a:pt x="4" y="135"/>
                  </a:lnTo>
                  <a:lnTo>
                    <a:pt x="5" y="135"/>
                  </a:lnTo>
                  <a:lnTo>
                    <a:pt x="9" y="137"/>
                  </a:lnTo>
                  <a:lnTo>
                    <a:pt x="11" y="135"/>
                  </a:lnTo>
                  <a:lnTo>
                    <a:pt x="12" y="135"/>
                  </a:lnTo>
                  <a:lnTo>
                    <a:pt x="16" y="131"/>
                  </a:lnTo>
                  <a:lnTo>
                    <a:pt x="16" y="129"/>
                  </a:lnTo>
                  <a:lnTo>
                    <a:pt x="17" y="127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4289" y="4120"/>
              <a:ext cx="8" cy="64"/>
            </a:xfrm>
            <a:custGeom>
              <a:avLst/>
              <a:gdLst>
                <a:gd name="T0" fmla="*/ 2 w 17"/>
                <a:gd name="T1" fmla="*/ 1 h 137"/>
                <a:gd name="T2" fmla="*/ 1 w 17"/>
                <a:gd name="T3" fmla="*/ 0 h 137"/>
                <a:gd name="T4" fmla="*/ 1 w 17"/>
                <a:gd name="T5" fmla="*/ 0 h 137"/>
                <a:gd name="T6" fmla="*/ 1 w 17"/>
                <a:gd name="T7" fmla="*/ 0 h 137"/>
                <a:gd name="T8" fmla="*/ 0 w 17"/>
                <a:gd name="T9" fmla="*/ 0 h 137"/>
                <a:gd name="T10" fmla="*/ 0 w 17"/>
                <a:gd name="T11" fmla="*/ 0 h 137"/>
                <a:gd name="T12" fmla="*/ 0 w 17"/>
                <a:gd name="T13" fmla="*/ 13 h 137"/>
                <a:gd name="T14" fmla="*/ 0 w 17"/>
                <a:gd name="T15" fmla="*/ 14 h 137"/>
                <a:gd name="T16" fmla="*/ 0 w 17"/>
                <a:gd name="T17" fmla="*/ 14 h 137"/>
                <a:gd name="T18" fmla="*/ 1 w 17"/>
                <a:gd name="T19" fmla="*/ 14 h 137"/>
                <a:gd name="T20" fmla="*/ 1 w 17"/>
                <a:gd name="T21" fmla="*/ 14 h 137"/>
                <a:gd name="T22" fmla="*/ 1 w 17"/>
                <a:gd name="T23" fmla="*/ 14 h 137"/>
                <a:gd name="T24" fmla="*/ 1 w 17"/>
                <a:gd name="T25" fmla="*/ 13 h 137"/>
                <a:gd name="T26" fmla="*/ 1 w 17"/>
                <a:gd name="T27" fmla="*/ 13 h 137"/>
                <a:gd name="T28" fmla="*/ 2 w 17"/>
                <a:gd name="T29" fmla="*/ 13 h 137"/>
                <a:gd name="T30" fmla="*/ 2 w 17"/>
                <a:gd name="T31" fmla="*/ 1 h 1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37"/>
                <a:gd name="T50" fmla="*/ 17 w 17"/>
                <a:gd name="T51" fmla="*/ 137 h 13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37">
                  <a:moveTo>
                    <a:pt x="17" y="10"/>
                  </a:moveTo>
                  <a:lnTo>
                    <a:pt x="15" y="6"/>
                  </a:lnTo>
                  <a:lnTo>
                    <a:pt x="15" y="4"/>
                  </a:lnTo>
                  <a:lnTo>
                    <a:pt x="12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131"/>
                  </a:lnTo>
                  <a:lnTo>
                    <a:pt x="3" y="135"/>
                  </a:lnTo>
                  <a:lnTo>
                    <a:pt x="5" y="135"/>
                  </a:lnTo>
                  <a:lnTo>
                    <a:pt x="8" y="137"/>
                  </a:lnTo>
                  <a:lnTo>
                    <a:pt x="10" y="135"/>
                  </a:lnTo>
                  <a:lnTo>
                    <a:pt x="12" y="135"/>
                  </a:lnTo>
                  <a:lnTo>
                    <a:pt x="15" y="131"/>
                  </a:lnTo>
                  <a:lnTo>
                    <a:pt x="15" y="129"/>
                  </a:lnTo>
                  <a:lnTo>
                    <a:pt x="17" y="127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4363" y="3512"/>
              <a:ext cx="1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000">
                  <a:solidFill>
                    <a:srgbClr val="FFFFFF"/>
                  </a:solidFill>
                </a:rPr>
                <a:t> </a:t>
              </a:r>
              <a:endParaRPr lang="de-DE" sz="1400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3356" y="3588"/>
              <a:ext cx="27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de-DE" sz="1000"/>
                <a:t>37%</a:t>
              </a: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3249" y="2886"/>
              <a:ext cx="3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kumimoji="1" lang="de-DE" sz="1000"/>
                <a:t>100%</a:t>
              </a: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3356" y="2604"/>
              <a:ext cx="2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de-DE" sz="1400"/>
                <a:t>M</a:t>
              </a:r>
              <a:r>
                <a:rPr kumimoji="1" lang="de-DE" sz="1400" baseline="-25000"/>
                <a:t>xy</a:t>
              </a: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5242" y="4145"/>
              <a:ext cx="33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de-DE" sz="1400"/>
                <a:t>time</a:t>
              </a:r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4653" y="3260"/>
              <a:ext cx="37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</a:rPr>
                <a:t>CSF</a:t>
              </a: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652" y="3457"/>
              <a:ext cx="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de-DE">
                  <a:solidFill>
                    <a:srgbClr val="FF0000"/>
                  </a:solidFill>
                </a:rPr>
                <a:t>WM</a:t>
              </a: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4971" y="3758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1" lang="de-DE"/>
                <a:t>GM</a:t>
              </a:r>
            </a:p>
          </p:txBody>
        </p:sp>
      </p:grp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1939926" y="5140325"/>
            <a:ext cx="92170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dirty="0">
                <a:latin typeface="+mj-lt"/>
              </a:rPr>
              <a:t> T</a:t>
            </a:r>
            <a:r>
              <a:rPr lang="en-GB" baseline="-25000" dirty="0">
                <a:latin typeface="+mj-lt"/>
              </a:rPr>
              <a:t>2,CSF</a:t>
            </a:r>
            <a:r>
              <a:rPr lang="en-GB" dirty="0">
                <a:latin typeface="+mj-lt"/>
              </a:rPr>
              <a:t>&gt;T</a:t>
            </a:r>
            <a:r>
              <a:rPr lang="en-GB" baseline="-25000" dirty="0">
                <a:latin typeface="+mj-lt"/>
              </a:rPr>
              <a:t>2,GM/WM 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=&gt; On T</a:t>
            </a:r>
            <a:r>
              <a:rPr lang="en-GB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-weighted images, CSF appears bright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GB" dirty="0"/>
              <a:t> WM and GM have similar T</a:t>
            </a:r>
            <a:r>
              <a:rPr lang="en-GB" baseline="-25000" dirty="0"/>
              <a:t>2</a:t>
            </a:r>
            <a:r>
              <a:rPr lang="en-GB" dirty="0"/>
              <a:t> values =&gt; low WM/GM contrast in T</a:t>
            </a:r>
            <a:r>
              <a:rPr lang="en-GB" baseline="-25000" dirty="0"/>
              <a:t>2</a:t>
            </a:r>
            <a:r>
              <a:rPr lang="en-GB" dirty="0"/>
              <a:t>-weighted images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4AA3B1-0844-47F7-0D34-6CBFE439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3" name="Picture 2" descr="Géosciences et environnement UNIL">
            <a:extLst>
              <a:ext uri="{FF2B5EF4-FFF2-40B4-BE49-F238E27FC236}">
                <a16:creationId xmlns:a16="http://schemas.microsoft.com/office/drawing/2014/main" id="{70598C27-179C-AA64-A295-058FB6D3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re 1">
            <a:extLst>
              <a:ext uri="{FF2B5EF4-FFF2-40B4-BE49-F238E27FC236}">
                <a16:creationId xmlns:a16="http://schemas.microsoft.com/office/drawing/2014/main" id="{4A80DC56-25B3-85BE-3DC6-24089F51180B}"/>
              </a:ext>
            </a:extLst>
          </p:cNvPr>
          <p:cNvSpPr txBox="1">
            <a:spLocks/>
          </p:cNvSpPr>
          <p:nvPr/>
        </p:nvSpPr>
        <p:spPr>
          <a:xfrm>
            <a:off x="1853713" y="332656"/>
            <a:ext cx="8490438" cy="12969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>
                <a:solidFill>
                  <a:srgbClr val="0070C0"/>
                </a:solidFill>
              </a:rPr>
              <a:t>T2* image contrast</a:t>
            </a:r>
            <a:endParaRPr lang="fr-CH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3713" y="116632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Longitudinal relaxation</a:t>
            </a:r>
          </a:p>
        </p:txBody>
      </p:sp>
      <p:sp>
        <p:nvSpPr>
          <p:cNvPr id="49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171056" y="2211070"/>
            <a:ext cx="8352928" cy="1008112"/>
          </a:xfrm>
        </p:spPr>
        <p:txBody>
          <a:bodyPr/>
          <a:lstStyle/>
          <a:p>
            <a:pPr marL="0" indent="0" algn="ctr">
              <a:buNone/>
            </a:pPr>
            <a:r>
              <a:rPr lang="fr-CH" sz="2400" dirty="0"/>
              <a:t>Return to </a:t>
            </a:r>
            <a:r>
              <a:rPr lang="fr-CH" sz="2400" dirty="0" err="1"/>
              <a:t>equilibrium</a:t>
            </a:r>
            <a:r>
              <a:rPr lang="fr-CH" sz="2400" dirty="0"/>
              <a:t>:</a:t>
            </a:r>
          </a:p>
          <a:p>
            <a:pPr marL="0" indent="0" algn="ctr">
              <a:buNone/>
            </a:pPr>
            <a:r>
              <a:rPr lang="fr-CH" sz="2400" dirty="0" err="1"/>
              <a:t>Increase</a:t>
            </a:r>
            <a:r>
              <a:rPr lang="fr-CH" sz="2400" dirty="0"/>
              <a:t> of longitudinal component time constant </a:t>
            </a:r>
            <a:r>
              <a:rPr lang="fr-CH" sz="2400" b="1" dirty="0"/>
              <a:t>T</a:t>
            </a:r>
            <a:r>
              <a:rPr lang="fr-CH" sz="2400" b="1" baseline="-25000" dirty="0"/>
              <a:t>1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9011816" y="5154688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2349" y="4257328"/>
            <a:ext cx="144016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5"/>
          <p:cNvSpPr txBox="1"/>
          <p:nvPr/>
        </p:nvSpPr>
        <p:spPr>
          <a:xfrm>
            <a:off x="2063552" y="3761983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RF</a:t>
            </a:r>
          </a:p>
        </p:txBody>
      </p:sp>
      <p:grpSp>
        <p:nvGrpSpPr>
          <p:cNvPr id="15" name="Groupe 47"/>
          <p:cNvGrpSpPr/>
          <p:nvPr/>
        </p:nvGrpSpPr>
        <p:grpSpPr>
          <a:xfrm>
            <a:off x="1231487" y="682271"/>
            <a:ext cx="1584176" cy="1728192"/>
            <a:chOff x="-756592" y="1268760"/>
            <a:chExt cx="1584176" cy="1728192"/>
          </a:xfrm>
        </p:grpSpPr>
        <p:grpSp>
          <p:nvGrpSpPr>
            <p:cNvPr id="16" name="Groupe 31"/>
            <p:cNvGrpSpPr/>
            <p:nvPr/>
          </p:nvGrpSpPr>
          <p:grpSpPr>
            <a:xfrm>
              <a:off x="-756592" y="1340768"/>
              <a:ext cx="1512168" cy="1656184"/>
              <a:chOff x="395536" y="2564904"/>
              <a:chExt cx="1512168" cy="1656184"/>
            </a:xfrm>
          </p:grpSpPr>
          <p:pic>
            <p:nvPicPr>
              <p:cNvPr id="23" name="Picture 23" descr="Face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39552" y="2636912"/>
                <a:ext cx="1171575" cy="152400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95536" y="2564904"/>
                <a:ext cx="72008" cy="165618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835696" y="2564904"/>
                <a:ext cx="72008" cy="165618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cxnSp>
          <p:nvCxnSpPr>
            <p:cNvPr id="17" name="Connecteur droit avec flèche 16"/>
            <p:cNvCxnSpPr/>
            <p:nvPr/>
          </p:nvCxnSpPr>
          <p:spPr>
            <a:xfrm flipV="1">
              <a:off x="9618" y="1628800"/>
              <a:ext cx="0" cy="72008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251520" y="1268760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00B050"/>
                  </a:solidFill>
                </a:rPr>
                <a:t>M</a:t>
              </a:r>
              <a:r>
                <a:rPr lang="fr-CH" b="1" baseline="-25000" dirty="0">
                  <a:solidFill>
                    <a:srgbClr val="00B050"/>
                  </a:solidFill>
                </a:rPr>
                <a:t>0</a:t>
              </a: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rot="2400000" flipV="1">
              <a:off x="279766" y="1585864"/>
              <a:ext cx="0" cy="864096"/>
            </a:xfrm>
            <a:prstGeom prst="straightConnector1">
              <a:avLst/>
            </a:prstGeom>
            <a:ln w="5080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118" y="2348880"/>
              <a:ext cx="611442" cy="0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-396552" y="1286651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FF0000"/>
                  </a:solidFill>
                </a:rPr>
                <a:t>M</a:t>
              </a:r>
              <a:r>
                <a:rPr lang="fr-CH" b="1" baseline="-25000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51520" y="2411596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00B0F0"/>
                  </a:solidFill>
                </a:rPr>
                <a:t>M</a:t>
              </a:r>
              <a:r>
                <a:rPr lang="fr-CH" b="1" baseline="-25000" dirty="0">
                  <a:solidFill>
                    <a:srgbClr val="00B0F0"/>
                  </a:solidFill>
                </a:rPr>
                <a:t>t</a:t>
              </a:r>
            </a:p>
          </p:txBody>
        </p:sp>
      </p:grpSp>
      <p:cxnSp>
        <p:nvCxnSpPr>
          <p:cNvPr id="31" name="Connecteur droit avec flèche 30"/>
          <p:cNvCxnSpPr/>
          <p:nvPr/>
        </p:nvCxnSpPr>
        <p:spPr>
          <a:xfrm flipV="1">
            <a:off x="4655840" y="4083278"/>
            <a:ext cx="0" cy="115212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6888088" y="3867254"/>
            <a:ext cx="0" cy="133157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 flipV="1">
            <a:off x="3724486" y="4371310"/>
            <a:ext cx="4750" cy="86409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8130807" y="3795246"/>
            <a:ext cx="4228" cy="14035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eform 16"/>
          <p:cNvSpPr>
            <a:spLocks/>
          </p:cNvSpPr>
          <p:nvPr/>
        </p:nvSpPr>
        <p:spPr bwMode="auto">
          <a:xfrm>
            <a:off x="2657282" y="3810317"/>
            <a:ext cx="5634455" cy="1391827"/>
          </a:xfrm>
          <a:custGeom>
            <a:avLst/>
            <a:gdLst/>
            <a:ahLst/>
            <a:cxnLst>
              <a:cxn ang="0">
                <a:pos x="0" y="1046"/>
              </a:cxn>
              <a:cxn ang="0">
                <a:pos x="136" y="600"/>
              </a:cxn>
              <a:cxn ang="0">
                <a:pos x="358" y="240"/>
              </a:cxn>
              <a:cxn ang="0">
                <a:pos x="760" y="66"/>
              </a:cxn>
              <a:cxn ang="0">
                <a:pos x="1270" y="0"/>
              </a:cxn>
            </a:cxnLst>
            <a:rect l="0" t="0" r="r" b="b"/>
            <a:pathLst>
              <a:path w="1270" h="1046">
                <a:moveTo>
                  <a:pt x="0" y="1046"/>
                </a:moveTo>
                <a:cubicBezTo>
                  <a:pt x="23" y="972"/>
                  <a:pt x="76" y="734"/>
                  <a:pt x="136" y="600"/>
                </a:cubicBezTo>
                <a:cubicBezTo>
                  <a:pt x="196" y="466"/>
                  <a:pt x="254" y="329"/>
                  <a:pt x="358" y="240"/>
                </a:cubicBezTo>
                <a:cubicBezTo>
                  <a:pt x="462" y="151"/>
                  <a:pt x="608" y="106"/>
                  <a:pt x="760" y="66"/>
                </a:cubicBezTo>
                <a:cubicBezTo>
                  <a:pt x="912" y="26"/>
                  <a:pt x="1164" y="14"/>
                  <a:pt x="1270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Text Box 68"/>
          <p:cNvSpPr txBox="1">
            <a:spLocks noChangeArrowheads="1"/>
          </p:cNvSpPr>
          <p:nvPr/>
        </p:nvSpPr>
        <p:spPr bwMode="auto">
          <a:xfrm>
            <a:off x="7424898" y="3329936"/>
            <a:ext cx="5067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GB" sz="2400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Connecteur droit avec flèche 44"/>
          <p:cNvCxnSpPr/>
          <p:nvPr/>
        </p:nvCxnSpPr>
        <p:spPr>
          <a:xfrm flipH="1" flipV="1">
            <a:off x="2999656" y="4947374"/>
            <a:ext cx="9500" cy="28803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V="1">
            <a:off x="5735960" y="3930297"/>
            <a:ext cx="0" cy="129614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9"/>
          <p:cNvCxnSpPr/>
          <p:nvPr/>
        </p:nvCxnSpPr>
        <p:spPr>
          <a:xfrm flipV="1">
            <a:off x="2494584" y="5202143"/>
            <a:ext cx="6445224" cy="2455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 rot="18366666">
            <a:off x="3334408" y="2649686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5400" b="1" dirty="0">
                <a:solidFill>
                  <a:srgbClr val="FF0000"/>
                </a:solidFill>
              </a:rPr>
              <a:t>REMINDER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2516C-0476-237D-52F4-8B202A0BD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4" name="Picture 3" descr="Géosciences et environnement UNIL">
            <a:extLst>
              <a:ext uri="{FF2B5EF4-FFF2-40B4-BE49-F238E27FC236}">
                <a16:creationId xmlns:a16="http://schemas.microsoft.com/office/drawing/2014/main" id="{22847218-C30D-B68D-9C64-91972732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986963" y="6337300"/>
            <a:ext cx="1092200" cy="476250"/>
          </a:xfrm>
          <a:noFill/>
        </p:spPr>
        <p:txBody>
          <a:bodyPr/>
          <a:lstStyle/>
          <a:p>
            <a:fld id="{9EF37146-6D21-4C98-ADE0-74C234308B0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92877" y="2819673"/>
            <a:ext cx="144016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015880" y="2819673"/>
            <a:ext cx="144016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9"/>
          <p:cNvCxnSpPr/>
          <p:nvPr/>
        </p:nvCxnSpPr>
        <p:spPr>
          <a:xfrm flipV="1">
            <a:off x="2675112" y="3764488"/>
            <a:ext cx="6445224" cy="2455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0"/>
          <p:cNvSpPr txBox="1"/>
          <p:nvPr/>
        </p:nvSpPr>
        <p:spPr>
          <a:xfrm>
            <a:off x="9048328" y="3645025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</a:t>
            </a:r>
          </a:p>
        </p:txBody>
      </p:sp>
      <p:sp>
        <p:nvSpPr>
          <p:cNvPr id="32" name="TextBox 5"/>
          <p:cNvSpPr txBox="1"/>
          <p:nvPr/>
        </p:nvSpPr>
        <p:spPr>
          <a:xfrm>
            <a:off x="2244080" y="2324328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RF</a:t>
            </a:r>
          </a:p>
        </p:txBody>
      </p:sp>
      <p:sp>
        <p:nvSpPr>
          <p:cNvPr id="33" name="TextBox 6"/>
          <p:cNvSpPr txBox="1"/>
          <p:nvPr/>
        </p:nvSpPr>
        <p:spPr>
          <a:xfrm>
            <a:off x="4655840" y="2324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RF</a:t>
            </a: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2063552" y="5517233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2400"/>
            </a:pPr>
            <a:r>
              <a:rPr lang="en-GB" sz="2400" b="1" dirty="0">
                <a:cs typeface="Arial" pitchFamily="34" charset="0"/>
              </a:rPr>
              <a:t>T1 relaxation during TR governs amount of magnetization available for next excitation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392144" y="2819673"/>
            <a:ext cx="144016" cy="936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6"/>
          <p:cNvSpPr txBox="1"/>
          <p:nvPr/>
        </p:nvSpPr>
        <p:spPr>
          <a:xfrm>
            <a:off x="7050322" y="2324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RF</a:t>
            </a:r>
          </a:p>
        </p:txBody>
      </p:sp>
      <p:cxnSp>
        <p:nvCxnSpPr>
          <p:cNvPr id="52" name="Connecteur droit 51"/>
          <p:cNvCxnSpPr/>
          <p:nvPr/>
        </p:nvCxnSpPr>
        <p:spPr>
          <a:xfrm>
            <a:off x="7824192" y="3260432"/>
            <a:ext cx="21602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38" descr="T1_relax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664" y="4077072"/>
            <a:ext cx="1608864" cy="127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38" descr="T1_relax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9264" y="4095486"/>
            <a:ext cx="1608864" cy="127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" name="Groupe 58"/>
          <p:cNvGrpSpPr/>
          <p:nvPr/>
        </p:nvGrpSpPr>
        <p:grpSpPr>
          <a:xfrm>
            <a:off x="3431704" y="3332440"/>
            <a:ext cx="864096" cy="441340"/>
            <a:chOff x="1907704" y="2852936"/>
            <a:chExt cx="864096" cy="441340"/>
          </a:xfrm>
        </p:grpSpPr>
        <p:sp>
          <p:nvSpPr>
            <p:cNvPr id="57" name="Rectangle 56"/>
            <p:cNvSpPr/>
            <p:nvPr/>
          </p:nvSpPr>
          <p:spPr>
            <a:xfrm>
              <a:off x="1907704" y="2852936"/>
              <a:ext cx="864096" cy="43204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1979712" y="292494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Image</a:t>
              </a: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5807968" y="3332440"/>
            <a:ext cx="864096" cy="441340"/>
            <a:chOff x="1907704" y="2852936"/>
            <a:chExt cx="864096" cy="441340"/>
          </a:xfrm>
        </p:grpSpPr>
        <p:sp>
          <p:nvSpPr>
            <p:cNvPr id="61" name="Rectangle 60"/>
            <p:cNvSpPr/>
            <p:nvPr/>
          </p:nvSpPr>
          <p:spPr>
            <a:xfrm>
              <a:off x="1907704" y="2852936"/>
              <a:ext cx="864096" cy="43204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1979712" y="292494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dirty="0"/>
                <a:t>Image</a:t>
              </a:r>
            </a:p>
          </p:txBody>
        </p:sp>
      </p:grpSp>
      <p:sp>
        <p:nvSpPr>
          <p:cNvPr id="67" name="ZoneTexte 66"/>
          <p:cNvSpPr txBox="1"/>
          <p:nvPr/>
        </p:nvSpPr>
        <p:spPr>
          <a:xfrm>
            <a:off x="2279576" y="1700809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A simple </a:t>
            </a:r>
            <a:r>
              <a:rPr lang="fr-CH" sz="2400" b="1" dirty="0" err="1"/>
              <a:t>imaging</a:t>
            </a:r>
            <a:r>
              <a:rPr lang="fr-CH" sz="2400" b="1" dirty="0"/>
              <a:t> acquisition:</a:t>
            </a:r>
          </a:p>
        </p:txBody>
      </p:sp>
      <p:cxnSp>
        <p:nvCxnSpPr>
          <p:cNvPr id="85" name="Straight Arrow Connector 12"/>
          <p:cNvCxnSpPr/>
          <p:nvPr/>
        </p:nvCxnSpPr>
        <p:spPr>
          <a:xfrm>
            <a:off x="2855476" y="2909103"/>
            <a:ext cx="2160405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13"/>
          <p:cNvSpPr txBox="1"/>
          <p:nvPr/>
        </p:nvSpPr>
        <p:spPr>
          <a:xfrm>
            <a:off x="3647728" y="2413758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</a:t>
            </a:r>
          </a:p>
        </p:txBody>
      </p:sp>
      <p:cxnSp>
        <p:nvCxnSpPr>
          <p:cNvPr id="88" name="Straight Arrow Connector 12"/>
          <p:cNvCxnSpPr/>
          <p:nvPr/>
        </p:nvCxnSpPr>
        <p:spPr>
          <a:xfrm>
            <a:off x="5231904" y="2909103"/>
            <a:ext cx="2160240" cy="254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13"/>
          <p:cNvSpPr txBox="1"/>
          <p:nvPr/>
        </p:nvSpPr>
        <p:spPr>
          <a:xfrm>
            <a:off x="6023992" y="2414012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</a:t>
            </a:r>
          </a:p>
        </p:txBody>
      </p:sp>
      <p:sp>
        <p:nvSpPr>
          <p:cNvPr id="91" name="Text Box 68"/>
          <p:cNvSpPr txBox="1">
            <a:spLocks noChangeArrowheads="1"/>
          </p:cNvSpPr>
          <p:nvPr/>
        </p:nvSpPr>
        <p:spPr bwMode="auto">
          <a:xfrm>
            <a:off x="3719736" y="4335488"/>
            <a:ext cx="719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tx2"/>
                </a:solidFill>
              </a:rPr>
              <a:t>T</a:t>
            </a:r>
            <a:r>
              <a:rPr lang="en-GB" sz="2400" b="1" baseline="-25000" dirty="0">
                <a:solidFill>
                  <a:schemeClr val="tx2"/>
                </a:solidFill>
              </a:rPr>
              <a:t>1</a:t>
            </a:r>
            <a:endParaRPr lang="en-US" sz="2400" b="1" baseline="30000" dirty="0">
              <a:solidFill>
                <a:schemeClr val="tx2"/>
              </a:solidFill>
            </a:endParaRPr>
          </a:p>
        </p:txBody>
      </p:sp>
      <p:sp>
        <p:nvSpPr>
          <p:cNvPr id="92" name="Text Box 68"/>
          <p:cNvSpPr txBox="1">
            <a:spLocks noChangeArrowheads="1"/>
          </p:cNvSpPr>
          <p:nvPr/>
        </p:nvSpPr>
        <p:spPr bwMode="auto">
          <a:xfrm>
            <a:off x="6240626" y="4335488"/>
            <a:ext cx="719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tx2"/>
                </a:solidFill>
              </a:rPr>
              <a:t>T</a:t>
            </a:r>
            <a:r>
              <a:rPr lang="en-GB" sz="2400" b="1" baseline="-25000" dirty="0">
                <a:solidFill>
                  <a:schemeClr val="tx2"/>
                </a:solidFill>
              </a:rPr>
              <a:t>1</a:t>
            </a:r>
            <a:endParaRPr lang="en-US" sz="2400" b="1" baseline="30000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5A68E-A00D-614C-9968-1F1598939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3" name="Picture 2" descr="Géosciences et environnement UNIL">
            <a:extLst>
              <a:ext uri="{FF2B5EF4-FFF2-40B4-BE49-F238E27FC236}">
                <a16:creationId xmlns:a16="http://schemas.microsoft.com/office/drawing/2014/main" id="{E7429B85-A512-4D9A-673E-9748114BB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BEDC2FA-D91E-B36B-5E97-48409B5AC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13" y="116632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Longitudinal relaxation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>
            <a:grpSpLocks noChangeAspect="1"/>
          </p:cNvGrpSpPr>
          <p:nvPr/>
        </p:nvGrpSpPr>
        <p:grpSpPr>
          <a:xfrm>
            <a:off x="3575721" y="1700808"/>
            <a:ext cx="4941189" cy="3926342"/>
            <a:chOff x="4057548" y="4231463"/>
            <a:chExt cx="3529421" cy="2804530"/>
          </a:xfrm>
        </p:grpSpPr>
        <p:grpSp>
          <p:nvGrpSpPr>
            <p:cNvPr id="4" name="Group 16"/>
            <p:cNvGrpSpPr>
              <a:grpSpLocks noChangeAspect="1"/>
            </p:cNvGrpSpPr>
            <p:nvPr/>
          </p:nvGrpSpPr>
          <p:grpSpPr bwMode="auto">
            <a:xfrm>
              <a:off x="4057548" y="4231463"/>
              <a:ext cx="3529421" cy="2804530"/>
              <a:chOff x="1622" y="736"/>
              <a:chExt cx="3675" cy="2920"/>
            </a:xfrm>
          </p:grpSpPr>
          <p:pic>
            <p:nvPicPr>
              <p:cNvPr id="21" name="Picture 3" descr="invrecovplo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2598" t="6299" r="9134" b="10499"/>
              <a:stretch>
                <a:fillRect/>
              </a:stretch>
            </p:blipFill>
            <p:spPr bwMode="auto">
              <a:xfrm>
                <a:off x="1622" y="736"/>
                <a:ext cx="3662" cy="2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Line 4"/>
              <p:cNvSpPr>
                <a:spLocks noChangeAspect="1" noChangeShapeType="1"/>
              </p:cNvSpPr>
              <p:nvPr/>
            </p:nvSpPr>
            <p:spPr bwMode="auto">
              <a:xfrm>
                <a:off x="1669" y="2205"/>
                <a:ext cx="36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none" w="lg" len="lg"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4871904" y="4271391"/>
              <a:ext cx="381515" cy="21984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WM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6090335" y="4847653"/>
              <a:ext cx="352889" cy="21984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0070C0"/>
                  </a:solidFill>
                  <a:latin typeface="Times New Roman" pitchFamily="18" charset="0"/>
                  <a:cs typeface="Arial" pitchFamily="34" charset="0"/>
                </a:rPr>
                <a:t>GM</a:t>
              </a:r>
              <a:endPara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6238780" y="6071616"/>
              <a:ext cx="373500" cy="21984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33CC33"/>
                  </a:solidFill>
                  <a:latin typeface="Times New Roman" pitchFamily="18" charset="0"/>
                  <a:cs typeface="Arial" pitchFamily="34" charset="0"/>
                </a:rPr>
                <a:t>CSF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567608" y="5805265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T1 </a:t>
            </a:r>
            <a:r>
              <a:rPr lang="fr-CH" b="1" dirty="0" err="1"/>
              <a:t>differences</a:t>
            </a:r>
            <a:r>
              <a:rPr lang="fr-CH" b="1" dirty="0"/>
              <a:t> </a:t>
            </a:r>
            <a:r>
              <a:rPr lang="fr-CH" b="1" dirty="0" err="1"/>
              <a:t>between</a:t>
            </a:r>
            <a:r>
              <a:rPr lang="fr-CH" b="1" dirty="0"/>
              <a:t> </a:t>
            </a:r>
            <a:r>
              <a:rPr lang="fr-CH" b="1" dirty="0" err="1"/>
              <a:t>brain</a:t>
            </a:r>
            <a:r>
              <a:rPr lang="fr-CH" b="1" dirty="0"/>
              <a:t> tissues </a:t>
            </a:r>
            <a:r>
              <a:rPr lang="fr-CH" b="1" dirty="0" err="1"/>
              <a:t>yield</a:t>
            </a:r>
            <a:r>
              <a:rPr lang="fr-CH" b="1" dirty="0"/>
              <a:t> image </a:t>
            </a:r>
            <a:r>
              <a:rPr lang="fr-CH" b="1" dirty="0" err="1"/>
              <a:t>contrast</a:t>
            </a:r>
            <a:r>
              <a:rPr lang="fr-CH" b="1" dirty="0"/>
              <a:t> in </a:t>
            </a:r>
            <a:r>
              <a:rPr lang="fr-CH" b="1" dirty="0" err="1"/>
              <a:t>anatomical</a:t>
            </a:r>
            <a:r>
              <a:rPr lang="fr-CH" b="1" dirty="0"/>
              <a:t> </a:t>
            </a:r>
            <a:r>
              <a:rPr lang="fr-CH" b="1" dirty="0" err="1"/>
              <a:t>imaging</a:t>
            </a:r>
            <a:endParaRPr lang="fr-CH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3CC564-1888-3B91-B0B3-058DEC5FF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5" name="Picture 4" descr="Géosciences et environnement UNIL">
            <a:extLst>
              <a:ext uri="{FF2B5EF4-FFF2-40B4-BE49-F238E27FC236}">
                <a16:creationId xmlns:a16="http://schemas.microsoft.com/office/drawing/2014/main" id="{E376AF55-CB8F-1B03-D0AB-00D8A542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F660700-7627-FD07-5F74-C3F925F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13" y="116632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Longitudinal relaxation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PD contrast – long TR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628800"/>
            <a:ext cx="4961880" cy="4680520"/>
          </a:xfrm>
        </p:spPr>
        <p:txBody>
          <a:bodyPr/>
          <a:lstStyle/>
          <a:p>
            <a:r>
              <a:rPr lang="en-GB" sz="2000" dirty="0"/>
              <a:t>TR &gt;&gt; T1:</a:t>
            </a:r>
          </a:p>
          <a:p>
            <a:endParaRPr lang="en-GB" sz="2000" dirty="0"/>
          </a:p>
          <a:p>
            <a:pPr lvl="1"/>
            <a:r>
              <a:rPr lang="en-GB" sz="1800" dirty="0"/>
              <a:t>All tissues fully relax</a:t>
            </a:r>
          </a:p>
          <a:p>
            <a:pPr lvl="2">
              <a:buNone/>
            </a:pPr>
            <a:r>
              <a:rPr lang="en-GB" sz="1800" dirty="0"/>
              <a:t>		No T1w contrast</a:t>
            </a:r>
          </a:p>
          <a:p>
            <a:pPr lvl="1"/>
            <a:r>
              <a:rPr lang="en-GB" sz="1800" dirty="0"/>
              <a:t>Image contrast: water density</a:t>
            </a:r>
          </a:p>
          <a:p>
            <a:pPr lvl="1">
              <a:buNone/>
            </a:pPr>
            <a:r>
              <a:rPr lang="en-GB" sz="1800" dirty="0"/>
              <a:t>			</a:t>
            </a:r>
            <a:r>
              <a:rPr lang="en-GB" sz="1800" dirty="0" err="1"/>
              <a:t>PDw</a:t>
            </a:r>
            <a:r>
              <a:rPr lang="en-GB" sz="1800" dirty="0"/>
              <a:t> contrast</a:t>
            </a:r>
          </a:p>
          <a:p>
            <a:endParaRPr lang="en-GB" sz="2000" dirty="0"/>
          </a:p>
          <a:p>
            <a:r>
              <a:rPr lang="en-GB" sz="2000" dirty="0"/>
              <a:t>Inconveniences:</a:t>
            </a:r>
          </a:p>
          <a:p>
            <a:endParaRPr lang="en-GB" sz="2000" dirty="0"/>
          </a:p>
          <a:p>
            <a:pPr lvl="1"/>
            <a:r>
              <a:rPr lang="en-GB" sz="1800" dirty="0"/>
              <a:t>Very time consuming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Fairly poor GM/WM contrast</a:t>
            </a:r>
          </a:p>
        </p:txBody>
      </p:sp>
      <p:grpSp>
        <p:nvGrpSpPr>
          <p:cNvPr id="4" name="Group 11"/>
          <p:cNvGrpSpPr/>
          <p:nvPr/>
        </p:nvGrpSpPr>
        <p:grpSpPr>
          <a:xfrm>
            <a:off x="7032105" y="1412776"/>
            <a:ext cx="3212267" cy="2510346"/>
            <a:chOff x="4793016" y="1052736"/>
            <a:chExt cx="3927355" cy="3158418"/>
          </a:xfrm>
        </p:grpSpPr>
        <p:pic>
          <p:nvPicPr>
            <p:cNvPr id="10" name="Picture 3" descr="invrecovplot"/>
            <p:cNvPicPr>
              <a:picLocks noChangeAspect="1" noChangeArrowheads="1"/>
            </p:cNvPicPr>
            <p:nvPr/>
          </p:nvPicPr>
          <p:blipFill>
            <a:blip r:embed="rId2" cstate="print"/>
            <a:srcRect l="6299" t="6299" r="6299"/>
            <a:stretch>
              <a:fillRect/>
            </a:stretch>
          </p:blipFill>
          <p:spPr bwMode="auto">
            <a:xfrm>
              <a:off x="4793016" y="1052736"/>
              <a:ext cx="3927355" cy="3158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754658" y="1092664"/>
              <a:ext cx="653024" cy="387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WM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6983276" y="1668926"/>
              <a:ext cx="604026" cy="387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0070C0"/>
                  </a:solidFill>
                  <a:latin typeface="Times New Roman" pitchFamily="18" charset="0"/>
                  <a:cs typeface="Arial" pitchFamily="34" charset="0"/>
                </a:rPr>
                <a:t>GM</a:t>
              </a:r>
              <a:endPara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124387" y="2892889"/>
              <a:ext cx="639304" cy="387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33CC33"/>
                  </a:solidFill>
                  <a:latin typeface="Times New Roman" pitchFamily="18" charset="0"/>
                  <a:cs typeface="Arial" pitchFamily="34" charset="0"/>
                </a:rPr>
                <a:t>CSF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2756737" y="2870866"/>
            <a:ext cx="50405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56737" y="3509685"/>
            <a:ext cx="50405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 l="35433" t="58268" r="49213" b="12598"/>
          <a:stretch>
            <a:fillRect/>
          </a:stretch>
        </p:blipFill>
        <p:spPr bwMode="auto">
          <a:xfrm>
            <a:off x="7392144" y="4077072"/>
            <a:ext cx="2304256" cy="2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890A4-3C20-6E7A-64EF-782AE9968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6" name="Picture 5" descr="Géosciences et environnement UNIL">
            <a:extLst>
              <a:ext uri="{FF2B5EF4-FFF2-40B4-BE49-F238E27FC236}">
                <a16:creationId xmlns:a16="http://schemas.microsoft.com/office/drawing/2014/main" id="{536B7766-5C07-3F88-D3A1-25D18BD66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 l="44291" t="56693" r="40945" b="12598"/>
          <a:stretch>
            <a:fillRect/>
          </a:stretch>
        </p:blipFill>
        <p:spPr bwMode="auto">
          <a:xfrm>
            <a:off x="7007262" y="1935104"/>
            <a:ext cx="2977170" cy="387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T1 contrast – short TR</a:t>
            </a:r>
          </a:p>
        </p:txBody>
      </p:sp>
      <p:sp>
        <p:nvSpPr>
          <p:cNvPr id="4098" name="Slide Number Placeholder 1"/>
          <p:cNvSpPr txBox="1">
            <a:spLocks noGrp="1"/>
          </p:cNvSpPr>
          <p:nvPr/>
        </p:nvSpPr>
        <p:spPr bwMode="auto">
          <a:xfrm>
            <a:off x="9575800" y="6337300"/>
            <a:ext cx="1092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57B2079-A79C-44C8-A4D3-6F85BC36B294}" type="slidenum">
              <a:rPr lang="en-US" sz="1400"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79576" y="1990800"/>
            <a:ext cx="3672000" cy="2952000"/>
            <a:chOff x="755576" y="1990800"/>
            <a:chExt cx="3672000" cy="2952000"/>
          </a:xfrm>
        </p:grpSpPr>
        <p:pic>
          <p:nvPicPr>
            <p:cNvPr id="23" name="Picture 3" descr="invrecovplot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2598" t="6357" r="5683" b="6064"/>
            <a:stretch/>
          </p:blipFill>
          <p:spPr bwMode="auto">
            <a:xfrm>
              <a:off x="755576" y="1990800"/>
              <a:ext cx="3672000" cy="29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Line 4"/>
            <p:cNvSpPr>
              <a:spLocks noChangeAspect="1" noChangeShapeType="1"/>
            </p:cNvSpPr>
            <p:nvPr/>
          </p:nvSpPr>
          <p:spPr bwMode="auto">
            <a:xfrm>
              <a:off x="800714" y="3399749"/>
              <a:ext cx="3484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none" w="lg" len="lg"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493629" y="2028768"/>
              <a:ext cx="534121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WM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2717785" y="2605030"/>
              <a:ext cx="494046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0070C0"/>
                  </a:solidFill>
                  <a:latin typeface="Times New Roman" pitchFamily="18" charset="0"/>
                  <a:cs typeface="Arial" pitchFamily="34" charset="0"/>
                </a:rPr>
                <a:t>GM</a:t>
              </a:r>
              <a:endPara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2862108" y="3828993"/>
              <a:ext cx="522900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33CC33"/>
                  </a:solidFill>
                  <a:latin typeface="Times New Roman" pitchFamily="18" charset="0"/>
                  <a:cs typeface="Arial" pitchFamily="34" charset="0"/>
                </a:rPr>
                <a:t>CSF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888088" y="60840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Frahm</a:t>
            </a:r>
            <a:r>
              <a:rPr lang="en-GB" dirty="0"/>
              <a:t> J. et al. MRM 1986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0176" y="141277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cs typeface="Arial" pitchFamily="34" charset="0"/>
              </a:rPr>
              <a:t>TR&lt;&lt;T1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2032" y="5373217"/>
            <a:ext cx="5148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Optimal GM/WM contrast</a:t>
            </a:r>
          </a:p>
          <a:p>
            <a:endParaRPr lang="en-GB" sz="2000" dirty="0"/>
          </a:p>
          <a:p>
            <a:r>
              <a:rPr lang="en-GB" sz="2000" dirty="0"/>
              <a:t>Generally preferred for anatomical imaging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A6573-5E56-3589-A8D8-C9F66D9E2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5" name="Picture 4" descr="Géosciences et environnement UNIL">
            <a:extLst>
              <a:ext uri="{FF2B5EF4-FFF2-40B4-BE49-F238E27FC236}">
                <a16:creationId xmlns:a16="http://schemas.microsoft.com/office/drawing/2014/main" id="{313C381E-28BA-C644-5BC0-D1D918AB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T1 contrast – short TR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43307" t="33071" r="47638" b="48819"/>
          <a:stretch>
            <a:fillRect/>
          </a:stretch>
        </p:blipFill>
        <p:spPr bwMode="auto">
          <a:xfrm>
            <a:off x="6672064" y="2403068"/>
            <a:ext cx="1800200" cy="225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3307" t="77480" r="47638" b="4409"/>
          <a:stretch>
            <a:fillRect/>
          </a:stretch>
        </p:blipFill>
        <p:spPr bwMode="auto">
          <a:xfrm>
            <a:off x="8544272" y="2403071"/>
            <a:ext cx="1800200" cy="225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"/>
          <p:cNvGrpSpPr/>
          <p:nvPr/>
        </p:nvGrpSpPr>
        <p:grpSpPr>
          <a:xfrm>
            <a:off x="1775520" y="1628801"/>
            <a:ext cx="4680520" cy="1736903"/>
            <a:chOff x="4427984" y="2132856"/>
            <a:chExt cx="4680520" cy="1736903"/>
          </a:xfrm>
        </p:grpSpPr>
        <p:sp>
          <p:nvSpPr>
            <p:cNvPr id="7" name="Rectangle 6"/>
            <p:cNvSpPr/>
            <p:nvPr/>
          </p:nvSpPr>
          <p:spPr>
            <a:xfrm>
              <a:off x="4661773" y="2628201"/>
              <a:ext cx="144016" cy="9361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88424" y="2628201"/>
              <a:ext cx="144016" cy="93610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644008" y="3597568"/>
              <a:ext cx="4104456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748464" y="3284984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27984" y="2132856"/>
              <a:ext cx="899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RF (</a:t>
              </a:r>
              <a:r>
                <a:rPr lang="en-GB" dirty="0">
                  <a:latin typeface="Symbol" pitchFamily="18" charset="2"/>
                </a:rPr>
                <a:t>a</a:t>
              </a:r>
              <a:r>
                <a:rPr lang="en-GB" dirty="0"/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00392" y="213285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RF (</a:t>
              </a:r>
              <a:r>
                <a:rPr lang="en-GB" dirty="0">
                  <a:latin typeface="Symbol" pitchFamily="18" charset="2"/>
                </a:rPr>
                <a:t>a</a:t>
              </a:r>
              <a:r>
                <a:rPr lang="en-GB" dirty="0"/>
                <a:t>)</a:t>
              </a:r>
            </a:p>
          </p:txBody>
        </p:sp>
        <p:cxnSp>
          <p:nvCxnSpPr>
            <p:cNvPr id="13" name="Straight Arrow Connector 12"/>
            <p:cNvCxnSpPr>
              <a:stCxn id="7" idx="0"/>
              <a:endCxn id="8" idx="0"/>
            </p:cNvCxnSpPr>
            <p:nvPr/>
          </p:nvCxnSpPr>
          <p:spPr>
            <a:xfrm>
              <a:off x="4733781" y="2628201"/>
              <a:ext cx="3726651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264696" y="2132856"/>
              <a:ext cx="61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TR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96200" y="18355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TR=20ms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4112" y="479889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dirty="0">
                <a:latin typeface="Symbol" pitchFamily="18" charset="2"/>
              </a:rPr>
              <a:t>a</a:t>
            </a:r>
            <a:r>
              <a:rPr lang="en-GB" dirty="0"/>
              <a:t>=6</a:t>
            </a:r>
            <a:r>
              <a:rPr lang="en-GB" baseline="30000" dirty="0"/>
              <a:t>o</a:t>
            </a:r>
          </a:p>
          <a:p>
            <a:pPr algn="ctr"/>
            <a:r>
              <a:rPr lang="en-GB" dirty="0" err="1"/>
              <a:t>PDw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8904312" y="479889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dirty="0">
                <a:latin typeface="Symbol" pitchFamily="18" charset="2"/>
              </a:rPr>
              <a:t>a</a:t>
            </a:r>
            <a:r>
              <a:rPr lang="en-GB" dirty="0"/>
              <a:t>=20</a:t>
            </a:r>
            <a:r>
              <a:rPr lang="en-GB" baseline="30000" dirty="0"/>
              <a:t>o</a:t>
            </a:r>
          </a:p>
          <a:p>
            <a:pPr algn="ctr"/>
            <a:r>
              <a:rPr lang="en-GB" dirty="0"/>
              <a:t>T1w</a:t>
            </a:r>
          </a:p>
        </p:txBody>
      </p:sp>
      <p:grpSp>
        <p:nvGrpSpPr>
          <p:cNvPr id="4" name="Group 19"/>
          <p:cNvGrpSpPr/>
          <p:nvPr/>
        </p:nvGrpSpPr>
        <p:grpSpPr>
          <a:xfrm>
            <a:off x="2207569" y="3645024"/>
            <a:ext cx="3529421" cy="2804530"/>
            <a:chOff x="4057548" y="4231463"/>
            <a:chExt cx="3529421" cy="2804530"/>
          </a:xfrm>
        </p:grpSpPr>
        <p:grpSp>
          <p:nvGrpSpPr>
            <p:cNvPr id="6" name="Group 16"/>
            <p:cNvGrpSpPr>
              <a:grpSpLocks noChangeAspect="1"/>
            </p:cNvGrpSpPr>
            <p:nvPr/>
          </p:nvGrpSpPr>
          <p:grpSpPr bwMode="auto">
            <a:xfrm>
              <a:off x="4057548" y="4231463"/>
              <a:ext cx="3529421" cy="2804530"/>
              <a:chOff x="1622" y="736"/>
              <a:chExt cx="3675" cy="2920"/>
            </a:xfrm>
          </p:grpSpPr>
          <p:pic>
            <p:nvPicPr>
              <p:cNvPr id="25" name="Picture 3" descr="invrecovplo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2598" t="6299" r="9134" b="10499"/>
              <a:stretch>
                <a:fillRect/>
              </a:stretch>
            </p:blipFill>
            <p:spPr bwMode="auto">
              <a:xfrm>
                <a:off x="1622" y="736"/>
                <a:ext cx="3662" cy="2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Line 4"/>
              <p:cNvSpPr>
                <a:spLocks noChangeAspect="1" noChangeShapeType="1"/>
              </p:cNvSpPr>
              <p:nvPr/>
            </p:nvSpPr>
            <p:spPr bwMode="auto">
              <a:xfrm>
                <a:off x="1669" y="2205"/>
                <a:ext cx="36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none" w="lg" len="lg"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4795601" y="4271391"/>
              <a:ext cx="534121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WM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6019757" y="4847653"/>
              <a:ext cx="494046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0070C0"/>
                  </a:solidFill>
                  <a:latin typeface="Times New Roman" pitchFamily="18" charset="0"/>
                  <a:cs typeface="Arial" pitchFamily="34" charset="0"/>
                </a:rPr>
                <a:t>GM</a:t>
              </a:r>
              <a:endPara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6164080" y="6071616"/>
              <a:ext cx="522900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b="1" dirty="0">
                  <a:solidFill>
                    <a:srgbClr val="33CC33"/>
                  </a:solidFill>
                  <a:latin typeface="Times New Roman" pitchFamily="18" charset="0"/>
                  <a:cs typeface="Arial" pitchFamily="34" charset="0"/>
                </a:rPr>
                <a:t>CSF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6312024" y="551723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At</a:t>
            </a:r>
            <a:r>
              <a:rPr lang="fr-CH" dirty="0"/>
              <a:t> short TR, image </a:t>
            </a:r>
            <a:r>
              <a:rPr lang="fr-CH" dirty="0" err="1"/>
              <a:t>contrast</a:t>
            </a:r>
            <a:r>
              <a:rPr lang="fr-CH" dirty="0"/>
              <a:t> </a:t>
            </a:r>
            <a:r>
              <a:rPr lang="fr-CH" dirty="0" err="1"/>
              <a:t>depends</a:t>
            </a:r>
            <a:r>
              <a:rPr lang="fr-CH" dirty="0"/>
              <a:t> on nominal flip angle of RF excitation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A5A17-20C2-C4FD-630D-7CC793EB9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9" name="Picture 18" descr="Géosciences et environnement UNIL">
            <a:extLst>
              <a:ext uri="{FF2B5EF4-FFF2-40B4-BE49-F238E27FC236}">
                <a16:creationId xmlns:a16="http://schemas.microsoft.com/office/drawing/2014/main" id="{E2D6CDB5-3EC8-8054-95F0-4E5B0EC94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05071-C320-2B9F-7350-4CB76CB31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BAEE3C-DEBE-6B0D-B366-A350E70F0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9" name="Picture 18" descr="Géosciences et environnement UNIL">
            <a:extLst>
              <a:ext uri="{FF2B5EF4-FFF2-40B4-BE49-F238E27FC236}">
                <a16:creationId xmlns:a16="http://schemas.microsoft.com/office/drawing/2014/main" id="{7601121C-5AD3-ECDB-7F53-58F68D21E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9DE4F59-B993-ABBF-4820-325CD60F2E80}"/>
              </a:ext>
            </a:extLst>
          </p:cNvPr>
          <p:cNvSpPr txBox="1"/>
          <p:nvPr/>
        </p:nvSpPr>
        <p:spPr>
          <a:xfrm>
            <a:off x="614779" y="6115793"/>
            <a:ext cx="7179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Slides: </a:t>
            </a:r>
            <a:r>
              <a:rPr lang="en-US" dirty="0"/>
              <a:t>José Marques, Nicolas Kunz, Assaf Tal, Mor-Miri </a:t>
            </a:r>
            <a:r>
              <a:rPr lang="en-US" dirty="0" err="1"/>
              <a:t>Mishkovsky</a:t>
            </a:r>
            <a:endParaRPr lang="en-US" dirty="0"/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6194F0B2-C8A9-8B89-BA6E-04E75BC8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13" y="332656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Conclusions</a:t>
            </a:r>
            <a:br>
              <a:rPr lang="fr-CH" b="1" dirty="0">
                <a:solidFill>
                  <a:srgbClr val="0070C0"/>
                </a:solidFill>
              </a:rPr>
            </a:br>
            <a:r>
              <a:rPr lang="fr-CH" sz="3600" b="1" dirty="0">
                <a:solidFill>
                  <a:srgbClr val="0070C0"/>
                </a:solidFill>
              </a:rPr>
              <a:t>Principles of image </a:t>
            </a:r>
            <a:r>
              <a:rPr lang="fr-CH" sz="3600" b="1" dirty="0" err="1">
                <a:solidFill>
                  <a:srgbClr val="0070C0"/>
                </a:solidFill>
              </a:rPr>
              <a:t>encoding</a:t>
            </a:r>
            <a:endParaRPr lang="fr-CH" sz="3600" b="1" dirty="0">
              <a:solidFill>
                <a:srgbClr val="0070C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8A7541-DD93-27AF-6F90-D7446CA2ACA9}"/>
              </a:ext>
            </a:extLst>
          </p:cNvPr>
          <p:cNvGrpSpPr/>
          <p:nvPr/>
        </p:nvGrpSpPr>
        <p:grpSpPr>
          <a:xfrm>
            <a:off x="838263" y="1909121"/>
            <a:ext cx="3600000" cy="1991319"/>
            <a:chOff x="491906" y="1964958"/>
            <a:chExt cx="3600000" cy="1991319"/>
          </a:xfrm>
        </p:grpSpPr>
        <p:pic>
          <p:nvPicPr>
            <p:cNvPr id="32" name="Image 345" descr="brain.jpg">
              <a:extLst>
                <a:ext uri="{FF2B5EF4-FFF2-40B4-BE49-F238E27FC236}">
                  <a16:creationId xmlns:a16="http://schemas.microsoft.com/office/drawing/2014/main" id="{2119CCEA-A447-0D25-574A-022941510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b="22742"/>
            <a:stretch/>
          </p:blipFill>
          <p:spPr>
            <a:xfrm>
              <a:off x="605130" y="1964958"/>
              <a:ext cx="2933420" cy="199131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33" name="Picture 3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82989C11-7A7F-475A-F948-5039311CF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3" t="34419" r="8314" b="39813"/>
            <a:stretch/>
          </p:blipFill>
          <p:spPr>
            <a:xfrm>
              <a:off x="491906" y="2657711"/>
              <a:ext cx="3600000" cy="981271"/>
            </a:xfrm>
            <a:prstGeom prst="rect">
              <a:avLst/>
            </a:prstGeom>
          </p:spPr>
        </p:pic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324DE7EF-578C-84B0-F368-757C2579C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296" y="2623378"/>
              <a:ext cx="5319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 err="1">
                  <a:solidFill>
                    <a:srgbClr val="FF0000"/>
                  </a:solidFill>
                  <a:latin typeface="+mj-lt"/>
                </a:rPr>
                <a:t>G</a:t>
              </a:r>
              <a:r>
                <a:rPr lang="en-GB" b="1" baseline="-25000" dirty="0" err="1">
                  <a:solidFill>
                    <a:srgbClr val="FF0000"/>
                  </a:solidFill>
                  <a:latin typeface="+mj-lt"/>
                </a:rPr>
                <a:t>x</a:t>
              </a:r>
              <a:endParaRPr lang="en-GB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5" name="Line 37">
              <a:extLst>
                <a:ext uri="{FF2B5EF4-FFF2-40B4-BE49-F238E27FC236}">
                  <a16:creationId xmlns:a16="http://schemas.microsoft.com/office/drawing/2014/main" id="{F2222EC2-7D82-5D6C-BCA1-6999A8253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6777" y="3009370"/>
              <a:ext cx="718950" cy="10706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fr-CH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09F5F07-443D-C701-788E-BE9F9289478D}"/>
              </a:ext>
            </a:extLst>
          </p:cNvPr>
          <p:cNvSpPr txBox="1"/>
          <p:nvPr/>
        </p:nvSpPr>
        <p:spPr>
          <a:xfrm>
            <a:off x="127996" y="1475305"/>
            <a:ext cx="4792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The </a:t>
            </a:r>
            <a:r>
              <a:rPr lang="fr-CH" b="1" dirty="0" err="1"/>
              <a:t>role</a:t>
            </a:r>
            <a:r>
              <a:rPr lang="fr-CH" b="1" dirty="0"/>
              <a:t> of image </a:t>
            </a:r>
            <a:r>
              <a:rPr lang="fr-CH" b="1" dirty="0" err="1"/>
              <a:t>encoding</a:t>
            </a:r>
            <a:r>
              <a:rPr lang="fr-CH" b="1" dirty="0"/>
              <a:t> gradients</a:t>
            </a:r>
            <a:endParaRPr lang="en-GB" b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0E07E3-5B03-4D48-7D2F-BECAE0FE372D}"/>
              </a:ext>
            </a:extLst>
          </p:cNvPr>
          <p:cNvGrpSpPr/>
          <p:nvPr/>
        </p:nvGrpSpPr>
        <p:grpSpPr>
          <a:xfrm>
            <a:off x="5765746" y="2552027"/>
            <a:ext cx="5923077" cy="2580285"/>
            <a:chOff x="5628733" y="2943017"/>
            <a:chExt cx="5923077" cy="2580285"/>
          </a:xfrm>
        </p:grpSpPr>
        <p:sp>
          <p:nvSpPr>
            <p:cNvPr id="38" name="Ellipse 172">
              <a:extLst>
                <a:ext uri="{FF2B5EF4-FFF2-40B4-BE49-F238E27FC236}">
                  <a16:creationId xmlns:a16="http://schemas.microsoft.com/office/drawing/2014/main" id="{B312010D-3FE4-F263-137B-8616F8C67B55}"/>
                </a:ext>
              </a:extLst>
            </p:cNvPr>
            <p:cNvSpPr/>
            <p:nvPr/>
          </p:nvSpPr>
          <p:spPr>
            <a:xfrm rot="15503279">
              <a:off x="6843805" y="3820122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39" name="Ellipse 172">
              <a:extLst>
                <a:ext uri="{FF2B5EF4-FFF2-40B4-BE49-F238E27FC236}">
                  <a16:creationId xmlns:a16="http://schemas.microsoft.com/office/drawing/2014/main" id="{F6DD29BA-2180-05E7-B803-4944587AE436}"/>
                </a:ext>
              </a:extLst>
            </p:cNvPr>
            <p:cNvSpPr/>
            <p:nvPr/>
          </p:nvSpPr>
          <p:spPr>
            <a:xfrm rot="15503279">
              <a:off x="6845747" y="4084071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0" name="Ellipse 172">
              <a:extLst>
                <a:ext uri="{FF2B5EF4-FFF2-40B4-BE49-F238E27FC236}">
                  <a16:creationId xmlns:a16="http://schemas.microsoft.com/office/drawing/2014/main" id="{E2FB3F95-0825-6320-9BE5-E37EBD278C32}"/>
                </a:ext>
              </a:extLst>
            </p:cNvPr>
            <p:cNvSpPr/>
            <p:nvPr/>
          </p:nvSpPr>
          <p:spPr>
            <a:xfrm rot="15503279">
              <a:off x="6841866" y="4353835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1" name="ZoneTexte 26">
              <a:extLst>
                <a:ext uri="{FF2B5EF4-FFF2-40B4-BE49-F238E27FC236}">
                  <a16:creationId xmlns:a16="http://schemas.microsoft.com/office/drawing/2014/main" id="{96D1B9CA-4936-B453-6E2D-66416D4F66DB}"/>
                </a:ext>
              </a:extLst>
            </p:cNvPr>
            <p:cNvSpPr txBox="1"/>
            <p:nvPr/>
          </p:nvSpPr>
          <p:spPr>
            <a:xfrm>
              <a:off x="9709761" y="4318345"/>
              <a:ext cx="281816" cy="45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4400" dirty="0"/>
                <a:t>*</a:t>
              </a:r>
            </a:p>
          </p:txBody>
        </p:sp>
        <p:grpSp>
          <p:nvGrpSpPr>
            <p:cNvPr id="42" name="Groupe 139">
              <a:extLst>
                <a:ext uri="{FF2B5EF4-FFF2-40B4-BE49-F238E27FC236}">
                  <a16:creationId xmlns:a16="http://schemas.microsoft.com/office/drawing/2014/main" id="{277EB4F7-C1F9-BA69-819B-D8CB32912959}"/>
                </a:ext>
              </a:extLst>
            </p:cNvPr>
            <p:cNvGrpSpPr/>
            <p:nvPr/>
          </p:nvGrpSpPr>
          <p:grpSpPr>
            <a:xfrm>
              <a:off x="10075942" y="3687949"/>
              <a:ext cx="263151" cy="1734824"/>
              <a:chOff x="7092319" y="3861049"/>
              <a:chExt cx="360000" cy="1944214"/>
            </a:xfrm>
          </p:grpSpPr>
          <p:pic>
            <p:nvPicPr>
              <p:cNvPr id="42022" name="Image 140" descr="realsignal.tif">
                <a:extLst>
                  <a:ext uri="{FF2B5EF4-FFF2-40B4-BE49-F238E27FC236}">
                    <a16:creationId xmlns:a16="http://schemas.microsoft.com/office/drawing/2014/main" id="{49C98455-49D7-0929-FCB0-7953E5EFA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l="13915" t="9978" r="19768" b="10387"/>
              <a:stretch>
                <a:fillRect/>
              </a:stretch>
            </p:blipFill>
            <p:spPr>
              <a:xfrm rot="5400000">
                <a:off x="6315150" y="4700830"/>
                <a:ext cx="1944214" cy="264651"/>
              </a:xfrm>
              <a:prstGeom prst="rect">
                <a:avLst/>
              </a:prstGeom>
            </p:spPr>
          </p:pic>
          <p:grpSp>
            <p:nvGrpSpPr>
              <p:cNvPr id="42023" name="Groupe 141">
                <a:extLst>
                  <a:ext uri="{FF2B5EF4-FFF2-40B4-BE49-F238E27FC236}">
                    <a16:creationId xmlns:a16="http://schemas.microsoft.com/office/drawing/2014/main" id="{8A53E52E-57F6-2273-0234-24AE14A098C4}"/>
                  </a:ext>
                </a:extLst>
              </p:cNvPr>
              <p:cNvGrpSpPr/>
              <p:nvPr/>
            </p:nvGrpSpPr>
            <p:grpSpPr>
              <a:xfrm rot="5400000">
                <a:off x="6336319" y="4670447"/>
                <a:ext cx="1872000" cy="360000"/>
                <a:chOff x="6583591" y="5292000"/>
                <a:chExt cx="1872000" cy="360000"/>
              </a:xfrm>
            </p:grpSpPr>
            <p:sp>
              <p:nvSpPr>
                <p:cNvPr id="42024" name="Rectangle 42023">
                  <a:extLst>
                    <a:ext uri="{FF2B5EF4-FFF2-40B4-BE49-F238E27FC236}">
                      <a16:creationId xmlns:a16="http://schemas.microsoft.com/office/drawing/2014/main" id="{C59E7341-8732-C781-2D3A-2FD22D2A289A}"/>
                    </a:ext>
                  </a:extLst>
                </p:cNvPr>
                <p:cNvSpPr/>
                <p:nvPr/>
              </p:nvSpPr>
              <p:spPr>
                <a:xfrm>
                  <a:off x="6583591" y="5292000"/>
                  <a:ext cx="1872000" cy="36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cxnSp>
              <p:nvCxnSpPr>
                <p:cNvPr id="42025" name="Connecteur droit 143">
                  <a:extLst>
                    <a:ext uri="{FF2B5EF4-FFF2-40B4-BE49-F238E27FC236}">
                      <a16:creationId xmlns:a16="http://schemas.microsoft.com/office/drawing/2014/main" id="{5E6E5F21-D2BF-526F-1EA9-C167AE0136F4}"/>
                    </a:ext>
                  </a:extLst>
                </p:cNvPr>
                <p:cNvCxnSpPr/>
                <p:nvPr/>
              </p:nvCxnSpPr>
              <p:spPr>
                <a:xfrm>
                  <a:off x="6822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26" name="Connecteur droit 144">
                  <a:extLst>
                    <a:ext uri="{FF2B5EF4-FFF2-40B4-BE49-F238E27FC236}">
                      <a16:creationId xmlns:a16="http://schemas.microsoft.com/office/drawing/2014/main" id="{B12E53DC-F154-AB9D-F428-2FA68CE7875C}"/>
                    </a:ext>
                  </a:extLst>
                </p:cNvPr>
                <p:cNvCxnSpPr/>
                <p:nvPr/>
              </p:nvCxnSpPr>
              <p:spPr>
                <a:xfrm>
                  <a:off x="7056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27" name="Connecteur droit 145">
                  <a:extLst>
                    <a:ext uri="{FF2B5EF4-FFF2-40B4-BE49-F238E27FC236}">
                      <a16:creationId xmlns:a16="http://schemas.microsoft.com/office/drawing/2014/main" id="{90960CFB-900E-1531-BF07-31C6ED8983C2}"/>
                    </a:ext>
                  </a:extLst>
                </p:cNvPr>
                <p:cNvCxnSpPr/>
                <p:nvPr/>
              </p:nvCxnSpPr>
              <p:spPr>
                <a:xfrm>
                  <a:off x="7290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28" name="Connecteur droit 146">
                  <a:extLst>
                    <a:ext uri="{FF2B5EF4-FFF2-40B4-BE49-F238E27FC236}">
                      <a16:creationId xmlns:a16="http://schemas.microsoft.com/office/drawing/2014/main" id="{8A6A78D2-8FD4-F035-B98C-F4BEF357D4C3}"/>
                    </a:ext>
                  </a:extLst>
                </p:cNvPr>
                <p:cNvCxnSpPr/>
                <p:nvPr/>
              </p:nvCxnSpPr>
              <p:spPr>
                <a:xfrm>
                  <a:off x="7542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29" name="Connecteur droit 147">
                  <a:extLst>
                    <a:ext uri="{FF2B5EF4-FFF2-40B4-BE49-F238E27FC236}">
                      <a16:creationId xmlns:a16="http://schemas.microsoft.com/office/drawing/2014/main" id="{DD7ED01F-E16E-9907-363F-3C48533DC2D8}"/>
                    </a:ext>
                  </a:extLst>
                </p:cNvPr>
                <p:cNvCxnSpPr/>
                <p:nvPr/>
              </p:nvCxnSpPr>
              <p:spPr>
                <a:xfrm>
                  <a:off x="7776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30" name="Connecteur droit 148">
                  <a:extLst>
                    <a:ext uri="{FF2B5EF4-FFF2-40B4-BE49-F238E27FC236}">
                      <a16:creationId xmlns:a16="http://schemas.microsoft.com/office/drawing/2014/main" id="{0FB9A0D9-18A4-F5F1-04E8-608D79526516}"/>
                    </a:ext>
                  </a:extLst>
                </p:cNvPr>
                <p:cNvCxnSpPr/>
                <p:nvPr/>
              </p:nvCxnSpPr>
              <p:spPr>
                <a:xfrm>
                  <a:off x="8010000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31" name="Connecteur droit 149">
                  <a:extLst>
                    <a:ext uri="{FF2B5EF4-FFF2-40B4-BE49-F238E27FC236}">
                      <a16:creationId xmlns:a16="http://schemas.microsoft.com/office/drawing/2014/main" id="{C8238A20-429B-CA42-73F4-991CBF936850}"/>
                    </a:ext>
                  </a:extLst>
                </p:cNvPr>
                <p:cNvCxnSpPr/>
                <p:nvPr/>
              </p:nvCxnSpPr>
              <p:spPr>
                <a:xfrm>
                  <a:off x="8244408" y="5292000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181">
                  <a:extLst>
                    <a:ext uri="{FF2B5EF4-FFF2-40B4-BE49-F238E27FC236}">
                      <a16:creationId xmlns:a16="http://schemas.microsoft.com/office/drawing/2014/main" id="{4AD6C348-AFCE-97C6-CAD9-6E5F57BB9E16}"/>
                    </a:ext>
                  </a:extLst>
                </p:cNvPr>
                <p:cNvSpPr txBox="1"/>
                <p:nvPr/>
              </p:nvSpPr>
              <p:spPr>
                <a:xfrm>
                  <a:off x="9850669" y="3014445"/>
                  <a:ext cx="8904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CH" b="1" dirty="0"/>
                    <a:t>Image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fr-CH" b="1" dirty="0"/>
                </a:p>
              </p:txBody>
            </p:sp>
          </mc:Choice>
          <mc:Fallback xmlns="">
            <p:sp>
              <p:nvSpPr>
                <p:cNvPr id="43" name="ZoneTexte 181">
                  <a:extLst>
                    <a:ext uri="{FF2B5EF4-FFF2-40B4-BE49-F238E27FC236}">
                      <a16:creationId xmlns:a16="http://schemas.microsoft.com/office/drawing/2014/main" id="{4AD6C348-AFCE-97C6-CAD9-6E5F57BB9E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0669" y="3014445"/>
                  <a:ext cx="890405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2055" t="-3774" r="-2740" b="-377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Connecteur droit 116">
              <a:extLst>
                <a:ext uri="{FF2B5EF4-FFF2-40B4-BE49-F238E27FC236}">
                  <a16:creationId xmlns:a16="http://schemas.microsoft.com/office/drawing/2014/main" id="{CB144F9F-1A5F-E9EE-A9BD-7D1EBA2D57C4}"/>
                </a:ext>
              </a:extLst>
            </p:cNvPr>
            <p:cNvCxnSpPr>
              <a:cxnSpLocks/>
            </p:cNvCxnSpPr>
            <p:nvPr/>
          </p:nvCxnSpPr>
          <p:spPr>
            <a:xfrm>
              <a:off x="6906327" y="4873784"/>
              <a:ext cx="0" cy="29694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2">
              <a:extLst>
                <a:ext uri="{FF2B5EF4-FFF2-40B4-BE49-F238E27FC236}">
                  <a16:creationId xmlns:a16="http://schemas.microsoft.com/office/drawing/2014/main" id="{6D206640-7EAC-7FDD-B110-369CCC9F3F40}"/>
                </a:ext>
              </a:extLst>
            </p:cNvPr>
            <p:cNvSpPr txBox="1"/>
            <p:nvPr/>
          </p:nvSpPr>
          <p:spPr>
            <a:xfrm>
              <a:off x="7266044" y="4413393"/>
              <a:ext cx="281816" cy="451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4400" dirty="0"/>
                <a:t>=</a:t>
              </a:r>
            </a:p>
          </p:txBody>
        </p:sp>
        <p:sp>
          <p:nvSpPr>
            <p:cNvPr id="47" name="Ellipse 172">
              <a:extLst>
                <a:ext uri="{FF2B5EF4-FFF2-40B4-BE49-F238E27FC236}">
                  <a16:creationId xmlns:a16="http://schemas.microsoft.com/office/drawing/2014/main" id="{B83CB98D-919D-EAB8-5852-D911D9D62F5A}"/>
                </a:ext>
              </a:extLst>
            </p:cNvPr>
            <p:cNvSpPr/>
            <p:nvPr/>
          </p:nvSpPr>
          <p:spPr>
            <a:xfrm rot="15503279">
              <a:off x="6843808" y="5298168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48" name="Connecteur droit 135">
              <a:extLst>
                <a:ext uri="{FF2B5EF4-FFF2-40B4-BE49-F238E27FC236}">
                  <a16:creationId xmlns:a16="http://schemas.microsoft.com/office/drawing/2014/main" id="{046EB60A-EE68-4DBE-2738-04E949B3669F}"/>
                </a:ext>
              </a:extLst>
            </p:cNvPr>
            <p:cNvCxnSpPr/>
            <p:nvPr/>
          </p:nvCxnSpPr>
          <p:spPr>
            <a:xfrm rot="16200000">
              <a:off x="6914063" y="4134082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137">
              <a:extLst>
                <a:ext uri="{FF2B5EF4-FFF2-40B4-BE49-F238E27FC236}">
                  <a16:creationId xmlns:a16="http://schemas.microsoft.com/office/drawing/2014/main" id="{5597A12F-CCE3-E680-C713-C1BDD7AB2EFC}"/>
                </a:ext>
              </a:extLst>
            </p:cNvPr>
            <p:cNvCxnSpPr/>
            <p:nvPr/>
          </p:nvCxnSpPr>
          <p:spPr>
            <a:xfrm rot="16200000">
              <a:off x="6914063" y="3861953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133">
              <a:extLst>
                <a:ext uri="{FF2B5EF4-FFF2-40B4-BE49-F238E27FC236}">
                  <a16:creationId xmlns:a16="http://schemas.microsoft.com/office/drawing/2014/main" id="{2E76DE17-7D01-D909-91BD-39A3602CB24C}"/>
                </a:ext>
              </a:extLst>
            </p:cNvPr>
            <p:cNvCxnSpPr/>
            <p:nvPr/>
          </p:nvCxnSpPr>
          <p:spPr>
            <a:xfrm rot="16200000">
              <a:off x="6914063" y="4416678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172">
              <a:extLst>
                <a:ext uri="{FF2B5EF4-FFF2-40B4-BE49-F238E27FC236}">
                  <a16:creationId xmlns:a16="http://schemas.microsoft.com/office/drawing/2014/main" id="{772977A5-7B3E-824E-E4C2-9E557D672747}"/>
                </a:ext>
              </a:extLst>
            </p:cNvPr>
            <p:cNvSpPr/>
            <p:nvPr/>
          </p:nvSpPr>
          <p:spPr>
            <a:xfrm rot="15503279">
              <a:off x="6843808" y="4641069"/>
              <a:ext cx="126533" cy="12653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9799308-628A-2868-80EF-B04B0BC7CA31}"/>
                </a:ext>
              </a:extLst>
            </p:cNvPr>
            <p:cNvSpPr/>
            <p:nvPr/>
          </p:nvSpPr>
          <p:spPr>
            <a:xfrm>
              <a:off x="6758140" y="3727563"/>
              <a:ext cx="297445" cy="176723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Connecteur droit 133">
              <a:extLst>
                <a:ext uri="{FF2B5EF4-FFF2-40B4-BE49-F238E27FC236}">
                  <a16:creationId xmlns:a16="http://schemas.microsoft.com/office/drawing/2014/main" id="{C4C36389-82E7-23AE-4759-94F60EBD020C}"/>
                </a:ext>
              </a:extLst>
            </p:cNvPr>
            <p:cNvCxnSpPr/>
            <p:nvPr/>
          </p:nvCxnSpPr>
          <p:spPr>
            <a:xfrm rot="16200000">
              <a:off x="6910182" y="4698089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133">
              <a:extLst>
                <a:ext uri="{FF2B5EF4-FFF2-40B4-BE49-F238E27FC236}">
                  <a16:creationId xmlns:a16="http://schemas.microsoft.com/office/drawing/2014/main" id="{84FB61B6-41FA-D725-FF45-FBDC68C076BF}"/>
                </a:ext>
              </a:extLst>
            </p:cNvPr>
            <p:cNvCxnSpPr/>
            <p:nvPr/>
          </p:nvCxnSpPr>
          <p:spPr>
            <a:xfrm rot="16200000">
              <a:off x="6912124" y="5072658"/>
              <a:ext cx="0" cy="28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C1E10D4-D475-CEAE-950E-6C56C7E80842}"/>
                </a:ext>
              </a:extLst>
            </p:cNvPr>
            <p:cNvGrpSpPr/>
            <p:nvPr/>
          </p:nvGrpSpPr>
          <p:grpSpPr>
            <a:xfrm>
              <a:off x="7849662" y="3720273"/>
              <a:ext cx="1699135" cy="1791001"/>
              <a:chOff x="4943194" y="2703339"/>
              <a:chExt cx="2900529" cy="3057352"/>
            </a:xfrm>
          </p:grpSpPr>
          <p:pic>
            <p:nvPicPr>
              <p:cNvPr id="41999" name="Picture 41998" descr="A graph with numbers and lines&#10;&#10;AI-generated content may be incorrect.">
                <a:extLst>
                  <a:ext uri="{FF2B5EF4-FFF2-40B4-BE49-F238E27FC236}">
                    <a16:creationId xmlns:a16="http://schemas.microsoft.com/office/drawing/2014/main" id="{C643DD85-CC75-A07B-7DD5-431F7DB71EA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69" t="-1" r="8142" b="8128"/>
              <a:stretch/>
            </p:blipFill>
            <p:spPr>
              <a:xfrm>
                <a:off x="4943194" y="2709963"/>
                <a:ext cx="2872409" cy="480688"/>
              </a:xfrm>
              <a:prstGeom prst="rect">
                <a:avLst/>
              </a:prstGeom>
            </p:spPr>
          </p:pic>
          <p:pic>
            <p:nvPicPr>
              <p:cNvPr id="42000" name="Picture 41999" descr="A graph of a function&#10;&#10;AI-generated content may be incorrect.">
                <a:extLst>
                  <a:ext uri="{FF2B5EF4-FFF2-40B4-BE49-F238E27FC236}">
                    <a16:creationId xmlns:a16="http://schemas.microsoft.com/office/drawing/2014/main" id="{73034DF3-6D12-E4FA-50B8-F02F5D62130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74" t="-1" r="8137" b="8128"/>
              <a:stretch/>
            </p:blipFill>
            <p:spPr>
              <a:xfrm>
                <a:off x="4943195" y="3184310"/>
                <a:ext cx="2872409" cy="480688"/>
              </a:xfrm>
              <a:prstGeom prst="rect">
                <a:avLst/>
              </a:prstGeom>
            </p:spPr>
          </p:pic>
          <p:pic>
            <p:nvPicPr>
              <p:cNvPr id="42001" name="Picture 42000" descr="A graph with red and blue dots&#10;&#10;AI-generated content may be incorrect.">
                <a:extLst>
                  <a:ext uri="{FF2B5EF4-FFF2-40B4-BE49-F238E27FC236}">
                    <a16:creationId xmlns:a16="http://schemas.microsoft.com/office/drawing/2014/main" id="{F50CDF98-0EBE-4752-FB24-05453320C62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69" t="-1" r="8142" b="8128"/>
              <a:stretch/>
            </p:blipFill>
            <p:spPr>
              <a:xfrm>
                <a:off x="4943194" y="3635695"/>
                <a:ext cx="2872409" cy="480688"/>
              </a:xfrm>
              <a:prstGeom prst="rect">
                <a:avLst/>
              </a:prstGeom>
            </p:spPr>
          </p:pic>
          <p:pic>
            <p:nvPicPr>
              <p:cNvPr id="42002" name="Picture 42001" descr="A graph with blue and red lines&#10;&#10;AI-generated content may be incorrect.">
                <a:extLst>
                  <a:ext uri="{FF2B5EF4-FFF2-40B4-BE49-F238E27FC236}">
                    <a16:creationId xmlns:a16="http://schemas.microsoft.com/office/drawing/2014/main" id="{EA04A1DD-DC42-D500-88B4-120366F13BDF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69" t="-1" r="8142" b="8128"/>
              <a:stretch/>
            </p:blipFill>
            <p:spPr>
              <a:xfrm>
                <a:off x="4943194" y="4096305"/>
                <a:ext cx="2872409" cy="480688"/>
              </a:xfrm>
              <a:prstGeom prst="rect">
                <a:avLst/>
              </a:prstGeom>
            </p:spPr>
          </p:pic>
          <p:cxnSp>
            <p:nvCxnSpPr>
              <p:cNvPr id="42003" name="Connecteur droit 116">
                <a:extLst>
                  <a:ext uri="{FF2B5EF4-FFF2-40B4-BE49-F238E27FC236}">
                    <a16:creationId xmlns:a16="http://schemas.microsoft.com/office/drawing/2014/main" id="{E8D93115-C4C6-7690-1E57-0ED66382C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8218" y="4638244"/>
                <a:ext cx="0" cy="50689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04" name="Rectangle 42003">
                <a:extLst>
                  <a:ext uri="{FF2B5EF4-FFF2-40B4-BE49-F238E27FC236}">
                    <a16:creationId xmlns:a16="http://schemas.microsoft.com/office/drawing/2014/main" id="{8A994155-402C-BC7F-9F90-E7EE22EC5CF1}"/>
                  </a:ext>
                </a:extLst>
              </p:cNvPr>
              <p:cNvSpPr/>
              <p:nvPr/>
            </p:nvSpPr>
            <p:spPr>
              <a:xfrm>
                <a:off x="4963072" y="2709963"/>
                <a:ext cx="2849622" cy="3016778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2005" name="Connecteur droit 133">
                <a:extLst>
                  <a:ext uri="{FF2B5EF4-FFF2-40B4-BE49-F238E27FC236}">
                    <a16:creationId xmlns:a16="http://schemas.microsoft.com/office/drawing/2014/main" id="{90064625-54B6-A438-45DA-B4E204BC9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1314" y="5253533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06" name="Straight Connector 42005">
                <a:extLst>
                  <a:ext uri="{FF2B5EF4-FFF2-40B4-BE49-F238E27FC236}">
                    <a16:creationId xmlns:a16="http://schemas.microsoft.com/office/drawing/2014/main" id="{C8280CCB-A7F0-E8F8-4D9D-CC7AA344BACB}"/>
                  </a:ext>
                </a:extLst>
              </p:cNvPr>
              <p:cNvCxnSpPr/>
              <p:nvPr/>
            </p:nvCxnSpPr>
            <p:spPr>
              <a:xfrm>
                <a:off x="5343610" y="2709963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07" name="Connecteur droit 133">
                <a:extLst>
                  <a:ext uri="{FF2B5EF4-FFF2-40B4-BE49-F238E27FC236}">
                    <a16:creationId xmlns:a16="http://schemas.microsoft.com/office/drawing/2014/main" id="{B1BEAFA8-FBD1-3CAE-6916-FFBD7E8FD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4751" y="3179574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08" name="Connecteur droit 133">
                <a:extLst>
                  <a:ext uri="{FF2B5EF4-FFF2-40B4-BE49-F238E27FC236}">
                    <a16:creationId xmlns:a16="http://schemas.microsoft.com/office/drawing/2014/main" id="{C87D0200-7D5B-42D6-4CC1-584A2F2CBE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8127" y="3620206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09" name="Connecteur droit 133">
                <a:extLst>
                  <a:ext uri="{FF2B5EF4-FFF2-40B4-BE49-F238E27FC236}">
                    <a16:creationId xmlns:a16="http://schemas.microsoft.com/office/drawing/2014/main" id="{E1FB3D30-472B-1D1B-2D80-3D4BAD3612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8127" y="4117163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0" name="Connecteur droit 133">
                <a:extLst>
                  <a:ext uri="{FF2B5EF4-FFF2-40B4-BE49-F238E27FC236}">
                    <a16:creationId xmlns:a16="http://schemas.microsoft.com/office/drawing/2014/main" id="{1AB899B2-042A-38BA-0CC0-B931E1DDC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1442" y="4557795"/>
                <a:ext cx="2872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1" name="Straight Connector 42010">
                <a:extLst>
                  <a:ext uri="{FF2B5EF4-FFF2-40B4-BE49-F238E27FC236}">
                    <a16:creationId xmlns:a16="http://schemas.microsoft.com/office/drawing/2014/main" id="{8A24D8E2-D4A6-273A-6156-B97DD073FBC0}"/>
                  </a:ext>
                </a:extLst>
              </p:cNvPr>
              <p:cNvCxnSpPr/>
              <p:nvPr/>
            </p:nvCxnSpPr>
            <p:spPr>
              <a:xfrm>
                <a:off x="5744486" y="2703339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2" name="Straight Connector 42011">
                <a:extLst>
                  <a:ext uri="{FF2B5EF4-FFF2-40B4-BE49-F238E27FC236}">
                    <a16:creationId xmlns:a16="http://schemas.microsoft.com/office/drawing/2014/main" id="{E185692D-51FD-E4AB-D889-6D95A1725F12}"/>
                  </a:ext>
                </a:extLst>
              </p:cNvPr>
              <p:cNvCxnSpPr/>
              <p:nvPr/>
            </p:nvCxnSpPr>
            <p:spPr>
              <a:xfrm>
                <a:off x="6171869" y="2713278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3" name="Straight Connector 42012">
                <a:extLst>
                  <a:ext uri="{FF2B5EF4-FFF2-40B4-BE49-F238E27FC236}">
                    <a16:creationId xmlns:a16="http://schemas.microsoft.com/office/drawing/2014/main" id="{FD504544-DD48-0ED1-E59C-833A04F3C433}"/>
                  </a:ext>
                </a:extLst>
              </p:cNvPr>
              <p:cNvCxnSpPr/>
              <p:nvPr/>
            </p:nvCxnSpPr>
            <p:spPr>
              <a:xfrm>
                <a:off x="6602562" y="2706654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4" name="Straight Connector 42013">
                <a:extLst>
                  <a:ext uri="{FF2B5EF4-FFF2-40B4-BE49-F238E27FC236}">
                    <a16:creationId xmlns:a16="http://schemas.microsoft.com/office/drawing/2014/main" id="{B8C6EBBE-2F9F-41EA-58BA-6146D365B2F2}"/>
                  </a:ext>
                </a:extLst>
              </p:cNvPr>
              <p:cNvCxnSpPr/>
              <p:nvPr/>
            </p:nvCxnSpPr>
            <p:spPr>
              <a:xfrm>
                <a:off x="7010066" y="2736471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5" name="Straight Connector 42014">
                <a:extLst>
                  <a:ext uri="{FF2B5EF4-FFF2-40B4-BE49-F238E27FC236}">
                    <a16:creationId xmlns:a16="http://schemas.microsoft.com/office/drawing/2014/main" id="{99E9F416-1D84-6F51-F060-9904FA4EB127}"/>
                  </a:ext>
                </a:extLst>
              </p:cNvPr>
              <p:cNvCxnSpPr/>
              <p:nvPr/>
            </p:nvCxnSpPr>
            <p:spPr>
              <a:xfrm>
                <a:off x="7401003" y="2739786"/>
                <a:ext cx="0" cy="18547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6" name="Straight Connector 42015">
                <a:extLst>
                  <a:ext uri="{FF2B5EF4-FFF2-40B4-BE49-F238E27FC236}">
                    <a16:creationId xmlns:a16="http://schemas.microsoft.com/office/drawing/2014/main" id="{CD0F2EC4-7E72-CC0A-04CD-F392D7D73E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6925" y="5253533"/>
                <a:ext cx="0" cy="47733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7" name="Straight Connector 42016">
                <a:extLst>
                  <a:ext uri="{FF2B5EF4-FFF2-40B4-BE49-F238E27FC236}">
                    <a16:creationId xmlns:a16="http://schemas.microsoft.com/office/drawing/2014/main" id="{97EA2BD8-0BCD-C53D-D779-EDC7E725F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7801" y="5253533"/>
                <a:ext cx="0" cy="47071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8" name="Straight Connector 42017">
                <a:extLst>
                  <a:ext uri="{FF2B5EF4-FFF2-40B4-BE49-F238E27FC236}">
                    <a16:creationId xmlns:a16="http://schemas.microsoft.com/office/drawing/2014/main" id="{8EA74956-4643-21C8-9380-E9148C1ACD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5184" y="5253533"/>
                <a:ext cx="0" cy="4806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19" name="Straight Connector 42018">
                <a:extLst>
                  <a:ext uri="{FF2B5EF4-FFF2-40B4-BE49-F238E27FC236}">
                    <a16:creationId xmlns:a16="http://schemas.microsoft.com/office/drawing/2014/main" id="{FB1A0C2E-F9F5-FEA0-5E78-F976E5A79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5877" y="5253533"/>
                <a:ext cx="0" cy="47402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20" name="Straight Connector 42019">
                <a:extLst>
                  <a:ext uri="{FF2B5EF4-FFF2-40B4-BE49-F238E27FC236}">
                    <a16:creationId xmlns:a16="http://schemas.microsoft.com/office/drawing/2014/main" id="{4BAF5ADC-BD92-C1A7-10F4-B3DAF33AF0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3381" y="5253533"/>
                <a:ext cx="0" cy="5038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21" name="Straight Connector 42020">
                <a:extLst>
                  <a:ext uri="{FF2B5EF4-FFF2-40B4-BE49-F238E27FC236}">
                    <a16:creationId xmlns:a16="http://schemas.microsoft.com/office/drawing/2014/main" id="{B3933189-CE3C-014A-9FF1-D656FACF6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4318" y="5253533"/>
                <a:ext cx="0" cy="5071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193FDD8-7554-D1F4-86E4-01FD8AB85D8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5199279" y="4188756"/>
              <a:ext cx="1764000" cy="905092"/>
              <a:chOff x="3436527" y="837474"/>
              <a:chExt cx="3508166" cy="180000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3C1EC1C-3A1C-5B06-556F-250E5AC62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36527" y="837474"/>
                <a:ext cx="3429648" cy="1800000"/>
              </a:xfrm>
              <a:prstGeom prst="rect">
                <a:avLst/>
              </a:prstGeom>
            </p:spPr>
          </p:pic>
          <p:sp>
            <p:nvSpPr>
              <p:cNvPr id="60" name="Ellipse 172">
                <a:extLst>
                  <a:ext uri="{FF2B5EF4-FFF2-40B4-BE49-F238E27FC236}">
                    <a16:creationId xmlns:a16="http://schemas.microsoft.com/office/drawing/2014/main" id="{DF69A2D9-D5A6-2D06-E8D4-9E4B53C9D61A}"/>
                  </a:ext>
                </a:extLst>
              </p:cNvPr>
              <p:cNvSpPr/>
              <p:nvPr/>
            </p:nvSpPr>
            <p:spPr>
              <a:xfrm>
                <a:off x="3501290" y="2214519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61" name="Ellipse 172">
                <a:extLst>
                  <a:ext uri="{FF2B5EF4-FFF2-40B4-BE49-F238E27FC236}">
                    <a16:creationId xmlns:a16="http://schemas.microsoft.com/office/drawing/2014/main" id="{C4C1F481-01A0-033A-A629-05BCF0917573}"/>
                  </a:ext>
                </a:extLst>
              </p:cNvPr>
              <p:cNvSpPr/>
              <p:nvPr/>
            </p:nvSpPr>
            <p:spPr>
              <a:xfrm>
                <a:off x="3726877" y="2257590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62" name="Ellipse 172">
                <a:extLst>
                  <a:ext uri="{FF2B5EF4-FFF2-40B4-BE49-F238E27FC236}">
                    <a16:creationId xmlns:a16="http://schemas.microsoft.com/office/drawing/2014/main" id="{930F67C5-8031-F2ED-FD8F-B5747149AB03}"/>
                  </a:ext>
                </a:extLst>
              </p:cNvPr>
              <p:cNvSpPr/>
              <p:nvPr/>
            </p:nvSpPr>
            <p:spPr>
              <a:xfrm>
                <a:off x="3945236" y="216151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63" name="Ellipse 172">
                <a:extLst>
                  <a:ext uri="{FF2B5EF4-FFF2-40B4-BE49-F238E27FC236}">
                    <a16:creationId xmlns:a16="http://schemas.microsoft.com/office/drawing/2014/main" id="{85C54508-4BC5-CBFB-E94C-A331F832AB01}"/>
                  </a:ext>
                </a:extLst>
              </p:cNvPr>
              <p:cNvSpPr/>
              <p:nvPr/>
            </p:nvSpPr>
            <p:spPr>
              <a:xfrm>
                <a:off x="4162502" y="2242772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84" name="Ellipse 172">
                <a:extLst>
                  <a:ext uri="{FF2B5EF4-FFF2-40B4-BE49-F238E27FC236}">
                    <a16:creationId xmlns:a16="http://schemas.microsoft.com/office/drawing/2014/main" id="{441FDD18-A859-8EB9-609A-C00D77D92F26}"/>
                  </a:ext>
                </a:extLst>
              </p:cNvPr>
              <p:cNvSpPr/>
              <p:nvPr/>
            </p:nvSpPr>
            <p:spPr>
              <a:xfrm>
                <a:off x="4397467" y="2198309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85" name="Ellipse 172">
                <a:extLst>
                  <a:ext uri="{FF2B5EF4-FFF2-40B4-BE49-F238E27FC236}">
                    <a16:creationId xmlns:a16="http://schemas.microsoft.com/office/drawing/2014/main" id="{5CF884F8-19F7-7245-5941-DEDE8EEE09F7}"/>
                  </a:ext>
                </a:extLst>
              </p:cNvPr>
              <p:cNvSpPr/>
              <p:nvPr/>
            </p:nvSpPr>
            <p:spPr>
              <a:xfrm>
                <a:off x="4591444" y="2099454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87" name="Ellipse 172">
                <a:extLst>
                  <a:ext uri="{FF2B5EF4-FFF2-40B4-BE49-F238E27FC236}">
                    <a16:creationId xmlns:a16="http://schemas.microsoft.com/office/drawing/2014/main" id="{45E10FBE-D683-88C8-335B-EFA9DC4A2827}"/>
                  </a:ext>
                </a:extLst>
              </p:cNvPr>
              <p:cNvSpPr/>
              <p:nvPr/>
            </p:nvSpPr>
            <p:spPr>
              <a:xfrm>
                <a:off x="4791451" y="241242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88" name="Ellipse 172">
                <a:extLst>
                  <a:ext uri="{FF2B5EF4-FFF2-40B4-BE49-F238E27FC236}">
                    <a16:creationId xmlns:a16="http://schemas.microsoft.com/office/drawing/2014/main" id="{A2AE03F0-5B28-78F4-7E01-D25A3262853C}"/>
                  </a:ext>
                </a:extLst>
              </p:cNvPr>
              <p:cNvSpPr/>
              <p:nvPr/>
            </p:nvSpPr>
            <p:spPr>
              <a:xfrm>
                <a:off x="4981522" y="171477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89" name="Ellipse 172">
                <a:extLst>
                  <a:ext uri="{FF2B5EF4-FFF2-40B4-BE49-F238E27FC236}">
                    <a16:creationId xmlns:a16="http://schemas.microsoft.com/office/drawing/2014/main" id="{08EC15AC-3A7F-1C79-342D-1ED127CF583D}"/>
                  </a:ext>
                </a:extLst>
              </p:cNvPr>
              <p:cNvSpPr/>
              <p:nvPr/>
            </p:nvSpPr>
            <p:spPr>
              <a:xfrm>
                <a:off x="5185120" y="1378067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0" name="Ellipse 172">
                <a:extLst>
                  <a:ext uri="{FF2B5EF4-FFF2-40B4-BE49-F238E27FC236}">
                    <a16:creationId xmlns:a16="http://schemas.microsoft.com/office/drawing/2014/main" id="{A7659BC1-B8AC-B186-E760-15F86F1F5415}"/>
                  </a:ext>
                </a:extLst>
              </p:cNvPr>
              <p:cNvSpPr/>
              <p:nvPr/>
            </p:nvSpPr>
            <p:spPr>
              <a:xfrm>
                <a:off x="5303582" y="2446445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1" name="Ellipse 172">
                <a:extLst>
                  <a:ext uri="{FF2B5EF4-FFF2-40B4-BE49-F238E27FC236}">
                    <a16:creationId xmlns:a16="http://schemas.microsoft.com/office/drawing/2014/main" id="{19FF1E84-546B-820B-CE35-1A420E9A290B}"/>
                  </a:ext>
                </a:extLst>
              </p:cNvPr>
              <p:cNvSpPr/>
              <p:nvPr/>
            </p:nvSpPr>
            <p:spPr>
              <a:xfrm>
                <a:off x="5475860" y="2141651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2" name="Ellipse 172">
                <a:extLst>
                  <a:ext uri="{FF2B5EF4-FFF2-40B4-BE49-F238E27FC236}">
                    <a16:creationId xmlns:a16="http://schemas.microsoft.com/office/drawing/2014/main" id="{C39808DD-EA79-F923-6C71-2B05788C0B57}"/>
                  </a:ext>
                </a:extLst>
              </p:cNvPr>
              <p:cNvSpPr/>
              <p:nvPr/>
            </p:nvSpPr>
            <p:spPr>
              <a:xfrm>
                <a:off x="5658077" y="2294051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3" name="Ellipse 172">
                <a:extLst>
                  <a:ext uri="{FF2B5EF4-FFF2-40B4-BE49-F238E27FC236}">
                    <a16:creationId xmlns:a16="http://schemas.microsoft.com/office/drawing/2014/main" id="{EC3025A5-7931-AECF-FF87-34B9245E02CD}"/>
                  </a:ext>
                </a:extLst>
              </p:cNvPr>
              <p:cNvSpPr/>
              <p:nvPr/>
            </p:nvSpPr>
            <p:spPr>
              <a:xfrm>
                <a:off x="5830355" y="2138342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4" name="Ellipse 172">
                <a:extLst>
                  <a:ext uri="{FF2B5EF4-FFF2-40B4-BE49-F238E27FC236}">
                    <a16:creationId xmlns:a16="http://schemas.microsoft.com/office/drawing/2014/main" id="{A3C4E3AC-953E-47FE-C7F9-7F62877F6E0A}"/>
                  </a:ext>
                </a:extLst>
              </p:cNvPr>
              <p:cNvSpPr/>
              <p:nvPr/>
            </p:nvSpPr>
            <p:spPr>
              <a:xfrm>
                <a:off x="6022511" y="223110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5" name="Ellipse 172">
                <a:extLst>
                  <a:ext uri="{FF2B5EF4-FFF2-40B4-BE49-F238E27FC236}">
                    <a16:creationId xmlns:a16="http://schemas.microsoft.com/office/drawing/2014/main" id="{F061973E-004E-6300-F8A5-6E4DD922E018}"/>
                  </a:ext>
                </a:extLst>
              </p:cNvPr>
              <p:cNvSpPr/>
              <p:nvPr/>
            </p:nvSpPr>
            <p:spPr>
              <a:xfrm>
                <a:off x="6194789" y="216484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6" name="Ellipse 172">
                <a:extLst>
                  <a:ext uri="{FF2B5EF4-FFF2-40B4-BE49-F238E27FC236}">
                    <a16:creationId xmlns:a16="http://schemas.microsoft.com/office/drawing/2014/main" id="{07438D2D-BD9F-FDDE-EB66-2F528C96E521}"/>
                  </a:ext>
                </a:extLst>
              </p:cNvPr>
              <p:cNvSpPr/>
              <p:nvPr/>
            </p:nvSpPr>
            <p:spPr>
              <a:xfrm>
                <a:off x="6386945" y="2237736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7" name="Ellipse 172">
                <a:extLst>
                  <a:ext uri="{FF2B5EF4-FFF2-40B4-BE49-F238E27FC236}">
                    <a16:creationId xmlns:a16="http://schemas.microsoft.com/office/drawing/2014/main" id="{B415DE74-62B1-0F94-5AC2-53A0DCE3C8EB}"/>
                  </a:ext>
                </a:extLst>
              </p:cNvPr>
              <p:cNvSpPr/>
              <p:nvPr/>
            </p:nvSpPr>
            <p:spPr>
              <a:xfrm>
                <a:off x="6579101" y="2161538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1998" name="Ellipse 172">
                <a:extLst>
                  <a:ext uri="{FF2B5EF4-FFF2-40B4-BE49-F238E27FC236}">
                    <a16:creationId xmlns:a16="http://schemas.microsoft.com/office/drawing/2014/main" id="{595396AA-7FE8-19EF-EC80-5A55702990B6}"/>
                  </a:ext>
                </a:extLst>
              </p:cNvPr>
              <p:cNvSpPr/>
              <p:nvPr/>
            </p:nvSpPr>
            <p:spPr>
              <a:xfrm>
                <a:off x="6781196" y="2254304"/>
                <a:ext cx="163497" cy="163497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41EC607-0B29-AF54-FF4C-8FCD65560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6012" r="3005" b="3803"/>
            <a:stretch/>
          </p:blipFill>
          <p:spPr>
            <a:xfrm>
              <a:off x="10845000" y="2943017"/>
              <a:ext cx="706810" cy="91469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1E218AE-B441-6FD8-398F-BCDE195F133E}"/>
                </a:ext>
              </a:extLst>
            </p:cNvPr>
            <p:cNvSpPr txBox="1"/>
            <p:nvPr/>
          </p:nvSpPr>
          <p:spPr>
            <a:xfrm>
              <a:off x="6167826" y="3095692"/>
              <a:ext cx="12945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H" b="1" dirty="0"/>
                <a:t>Raw data </a:t>
              </a:r>
              <a:endParaRPr lang="en-GB" b="1" dirty="0"/>
            </a:p>
          </p:txBody>
        </p:sp>
      </p:grpSp>
      <p:sp>
        <p:nvSpPr>
          <p:cNvPr id="42032" name="TextBox 42031">
            <a:extLst>
              <a:ext uri="{FF2B5EF4-FFF2-40B4-BE49-F238E27FC236}">
                <a16:creationId xmlns:a16="http://schemas.microsoft.com/office/drawing/2014/main" id="{87E2DB80-1137-97AE-E222-DB019519539E}"/>
              </a:ext>
            </a:extLst>
          </p:cNvPr>
          <p:cNvSpPr txBox="1"/>
          <p:nvPr/>
        </p:nvSpPr>
        <p:spPr>
          <a:xfrm>
            <a:off x="6263458" y="2095088"/>
            <a:ext cx="4792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K-</a:t>
            </a:r>
            <a:r>
              <a:rPr lang="fr-CH" b="1" dirty="0" err="1"/>
              <a:t>space</a:t>
            </a:r>
            <a:r>
              <a:rPr lang="fr-CH" b="1" dirty="0"/>
              <a:t> and Fourier </a:t>
            </a:r>
            <a:r>
              <a:rPr lang="fr-CH" b="1" dirty="0" err="1"/>
              <a:t>Transform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5519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DC7AF-3BBE-88B7-2D58-F8AECCFA3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345" descr="brain.jpg">
            <a:extLst>
              <a:ext uri="{FF2B5EF4-FFF2-40B4-BE49-F238E27FC236}">
                <a16:creationId xmlns:a16="http://schemas.microsoft.com/office/drawing/2014/main" id="{D40AF55A-10E7-CB4C-6D03-87CAA0F70C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353" y="3007975"/>
            <a:ext cx="1471994" cy="1293384"/>
          </a:xfrm>
          <a:prstGeom prst="rect">
            <a:avLst/>
          </a:prstGeom>
        </p:spPr>
      </p:pic>
      <p:sp>
        <p:nvSpPr>
          <p:cNvPr id="253" name="Rectangle 252">
            <a:extLst>
              <a:ext uri="{FF2B5EF4-FFF2-40B4-BE49-F238E27FC236}">
                <a16:creationId xmlns:a16="http://schemas.microsoft.com/office/drawing/2014/main" id="{BABE02C1-17EA-A85E-0433-43F367A12F71}"/>
              </a:ext>
            </a:extLst>
          </p:cNvPr>
          <p:cNvSpPr/>
          <p:nvPr/>
        </p:nvSpPr>
        <p:spPr>
          <a:xfrm>
            <a:off x="1855259" y="2843610"/>
            <a:ext cx="72008" cy="16561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92B69C52-6A4B-2441-7E25-510C8A6D12C6}"/>
              </a:ext>
            </a:extLst>
          </p:cNvPr>
          <p:cNvSpPr/>
          <p:nvPr/>
        </p:nvSpPr>
        <p:spPr>
          <a:xfrm>
            <a:off x="3694918" y="2843610"/>
            <a:ext cx="72008" cy="16561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7" name="Line 229">
            <a:extLst>
              <a:ext uri="{FF2B5EF4-FFF2-40B4-BE49-F238E27FC236}">
                <a16:creationId xmlns:a16="http://schemas.microsoft.com/office/drawing/2014/main" id="{2B39AC9E-1BB7-9154-54E9-E5C1CF7F0E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5869" y="3012602"/>
            <a:ext cx="14416" cy="1129758"/>
          </a:xfrm>
          <a:prstGeom prst="line">
            <a:avLst/>
          </a:prstGeom>
          <a:noFill/>
          <a:ln w="1016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73E30D4-1A06-D1E8-811E-A7F286B64CCF}"/>
              </a:ext>
            </a:extLst>
          </p:cNvPr>
          <p:cNvSpPr/>
          <p:nvPr/>
        </p:nvSpPr>
        <p:spPr>
          <a:xfrm rot="16200000">
            <a:off x="1312889" y="2641357"/>
            <a:ext cx="596328" cy="33493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A858B-38A1-8623-15B2-70D6C1A88C47}"/>
              </a:ext>
            </a:extLst>
          </p:cNvPr>
          <p:cNvSpPr txBox="1"/>
          <p:nvPr/>
        </p:nvSpPr>
        <p:spPr>
          <a:xfrm>
            <a:off x="974150" y="2106457"/>
            <a:ext cx="582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</a:t>
            </a:r>
            <a:r>
              <a:rPr lang="en-US" sz="2800" b="1" baseline="-25000" dirty="0"/>
              <a:t>0</a:t>
            </a:r>
            <a:endParaRPr lang="en-GB" sz="2800" dirty="0"/>
          </a:p>
        </p:txBody>
      </p:sp>
      <p:sp>
        <p:nvSpPr>
          <p:cNvPr id="7" name="Text Box 231">
            <a:extLst>
              <a:ext uri="{FF2B5EF4-FFF2-40B4-BE49-F238E27FC236}">
                <a16:creationId xmlns:a16="http://schemas.microsoft.com/office/drawing/2014/main" id="{7653EC83-25BD-5EE9-A397-56D50DEDC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512" y="2492059"/>
            <a:ext cx="6832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3200" b="1" dirty="0">
                <a:solidFill>
                  <a:srgbClr val="0070C0"/>
                </a:solidFill>
              </a:rPr>
              <a:t>M</a:t>
            </a:r>
            <a:r>
              <a:rPr lang="de-DE" sz="3200" b="1" baseline="-25000" dirty="0">
                <a:solidFill>
                  <a:srgbClr val="0070C0"/>
                </a:solidFill>
              </a:rPr>
              <a:t>0</a:t>
            </a:r>
            <a:endParaRPr lang="de-DE" baseline="-25000" dirty="0">
              <a:solidFill>
                <a:srgbClr val="0070C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80566B-83D2-2829-869D-4AAEA91C7517}"/>
              </a:ext>
            </a:extLst>
          </p:cNvPr>
          <p:cNvGrpSpPr/>
          <p:nvPr/>
        </p:nvGrpSpPr>
        <p:grpSpPr>
          <a:xfrm>
            <a:off x="4329458" y="4826360"/>
            <a:ext cx="2739797" cy="1820670"/>
            <a:chOff x="4538184" y="2172610"/>
            <a:chExt cx="2739797" cy="1820670"/>
          </a:xfrm>
        </p:grpSpPr>
        <p:pic>
          <p:nvPicPr>
            <p:cNvPr id="15" name="Picture 8" descr="https://www.cis.rit.edu/htbooks/mri/chap-3/images/b1-1a.gif">
              <a:extLst>
                <a:ext uri="{FF2B5EF4-FFF2-40B4-BE49-F238E27FC236}">
                  <a16:creationId xmlns:a16="http://schemas.microsoft.com/office/drawing/2014/main" id="{2FC6A752-7CB2-67A5-3D59-CDD01F73019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892" y="2183529"/>
              <a:ext cx="2095500" cy="180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https://www.cis.rit.edu/htbooks/mri/chap-3/images/y-prime.gif">
              <a:extLst>
                <a:ext uri="{FF2B5EF4-FFF2-40B4-BE49-F238E27FC236}">
                  <a16:creationId xmlns:a16="http://schemas.microsoft.com/office/drawing/2014/main" id="{BB2D4247-A71E-2956-3E1C-026E54512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681" y="2172610"/>
              <a:ext cx="114300" cy="180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https://www.cis.rit.edu/htbooks/mri/chap-3/images/x-p-b1.gif">
              <a:extLst>
                <a:ext uri="{FF2B5EF4-FFF2-40B4-BE49-F238E27FC236}">
                  <a16:creationId xmlns:a16="http://schemas.microsoft.com/office/drawing/2014/main" id="{BBD2A60E-561D-78A0-1DAA-F581AA287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184" y="2177373"/>
              <a:ext cx="476250" cy="180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9E2393-A019-F2C1-680A-D215B4D9AF65}"/>
                </a:ext>
              </a:extLst>
            </p:cNvPr>
            <p:cNvGrpSpPr/>
            <p:nvPr/>
          </p:nvGrpSpPr>
          <p:grpSpPr>
            <a:xfrm>
              <a:off x="4614962" y="2349353"/>
              <a:ext cx="344966" cy="1091579"/>
              <a:chOff x="1184694" y="2552408"/>
              <a:chExt cx="344966" cy="109157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1F705FB-4696-B6A0-AE8D-F9D99DBAF5A1}"/>
                  </a:ext>
                </a:extLst>
              </p:cNvPr>
              <p:cNvCxnSpPr/>
              <p:nvPr/>
            </p:nvCxnSpPr>
            <p:spPr>
              <a:xfrm flipV="1">
                <a:off x="1184694" y="2638147"/>
                <a:ext cx="0" cy="1005840"/>
              </a:xfrm>
              <a:prstGeom prst="straightConnector1">
                <a:avLst/>
              </a:prstGeom>
              <a:ln w="22225">
                <a:solidFill>
                  <a:srgbClr val="0000FF"/>
                </a:solidFill>
                <a:headEnd type="none" w="sm" len="sm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6875E0-54E6-968D-8099-5FD686590D1A}"/>
                  </a:ext>
                </a:extLst>
              </p:cNvPr>
              <p:cNvSpPr txBox="1"/>
              <p:nvPr/>
            </p:nvSpPr>
            <p:spPr>
              <a:xfrm>
                <a:off x="1184694" y="2552408"/>
                <a:ext cx="3449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</a:rPr>
                  <a:t>B</a:t>
                </a:r>
                <a:r>
                  <a:rPr lang="en-US" sz="1200" baseline="-25000" dirty="0">
                    <a:solidFill>
                      <a:srgbClr val="0000FF"/>
                    </a:solidFill>
                  </a:rPr>
                  <a:t>0</a:t>
                </a:r>
              </a:p>
            </p:txBody>
          </p:sp>
        </p:grp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AC632BF-27D8-32A7-0EF9-631746B5821E}"/>
              </a:ext>
            </a:extLst>
          </p:cNvPr>
          <p:cNvSpPr/>
          <p:nvPr/>
        </p:nvSpPr>
        <p:spPr>
          <a:xfrm>
            <a:off x="4660675" y="3718202"/>
            <a:ext cx="2408579" cy="4241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C5B046-9CFE-2B72-F6D6-A025326DD7AC}"/>
              </a:ext>
            </a:extLst>
          </p:cNvPr>
          <p:cNvSpPr txBox="1"/>
          <p:nvPr/>
        </p:nvSpPr>
        <p:spPr>
          <a:xfrm>
            <a:off x="4246880" y="4263985"/>
            <a:ext cx="317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/>
              <a:t>Radio Frequency excitation</a:t>
            </a:r>
            <a:endParaRPr lang="en-GB" b="1" dirty="0"/>
          </a:p>
        </p:txBody>
      </p:sp>
      <p:pic>
        <p:nvPicPr>
          <p:cNvPr id="23" name="Image 345" descr="brain.jpg">
            <a:extLst>
              <a:ext uri="{FF2B5EF4-FFF2-40B4-BE49-F238E27FC236}">
                <a16:creationId xmlns:a16="http://schemas.microsoft.com/office/drawing/2014/main" id="{2017F4B1-86AA-66A6-B8AA-7E66A69DFE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5991" y="3027079"/>
            <a:ext cx="1471994" cy="12933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9F1B397-B917-02FB-8772-0ADFF47E8B89}"/>
              </a:ext>
            </a:extLst>
          </p:cNvPr>
          <p:cNvSpPr/>
          <p:nvPr/>
        </p:nvSpPr>
        <p:spPr>
          <a:xfrm>
            <a:off x="8542897" y="2862714"/>
            <a:ext cx="72008" cy="16561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81CB35-D200-E83E-762B-49661FF6BAFC}"/>
              </a:ext>
            </a:extLst>
          </p:cNvPr>
          <p:cNvSpPr/>
          <p:nvPr/>
        </p:nvSpPr>
        <p:spPr>
          <a:xfrm>
            <a:off x="10382556" y="2862714"/>
            <a:ext cx="72008" cy="16561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6" name="Line 229">
            <a:extLst>
              <a:ext uri="{FF2B5EF4-FFF2-40B4-BE49-F238E27FC236}">
                <a16:creationId xmlns:a16="http://schemas.microsoft.com/office/drawing/2014/main" id="{F6D01672-58AA-DA9E-2C25-936FEBB0FA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21862" y="3131131"/>
            <a:ext cx="14416" cy="1129758"/>
          </a:xfrm>
          <a:prstGeom prst="line">
            <a:avLst/>
          </a:prstGeom>
          <a:noFill/>
          <a:ln w="101600">
            <a:solidFill>
              <a:srgbClr val="0070C0"/>
            </a:solidFill>
            <a:round/>
            <a:headEnd/>
            <a:tailEnd type="triangle" w="med" len="med"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anchor="ctr"/>
          <a:lstStyle/>
          <a:p>
            <a:endParaRPr lang="fr-CH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7B6A89-B0A6-5E39-AF10-9540C2DE4B6E}"/>
              </a:ext>
            </a:extLst>
          </p:cNvPr>
          <p:cNvSpPr/>
          <p:nvPr/>
        </p:nvSpPr>
        <p:spPr>
          <a:xfrm rot="16200000">
            <a:off x="8000527" y="2660461"/>
            <a:ext cx="596328" cy="334936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9A5BC4-4783-A532-766F-1B0B06552934}"/>
              </a:ext>
            </a:extLst>
          </p:cNvPr>
          <p:cNvSpPr txBox="1"/>
          <p:nvPr/>
        </p:nvSpPr>
        <p:spPr>
          <a:xfrm>
            <a:off x="7661788" y="2125561"/>
            <a:ext cx="582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</a:t>
            </a:r>
            <a:r>
              <a:rPr lang="en-US" sz="2800" b="1" baseline="-25000" dirty="0"/>
              <a:t>0</a:t>
            </a:r>
            <a:endParaRPr lang="en-GB" sz="2800" dirty="0"/>
          </a:p>
        </p:txBody>
      </p:sp>
      <p:sp>
        <p:nvSpPr>
          <p:cNvPr id="29" name="Text Box 231">
            <a:extLst>
              <a:ext uri="{FF2B5EF4-FFF2-40B4-BE49-F238E27FC236}">
                <a16:creationId xmlns:a16="http://schemas.microsoft.com/office/drawing/2014/main" id="{9E39BCE5-29BD-74DB-85D5-0C6663B34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150" y="2511163"/>
            <a:ext cx="6832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3200" b="1" dirty="0">
                <a:solidFill>
                  <a:srgbClr val="0070C0"/>
                </a:solidFill>
              </a:rPr>
              <a:t>M</a:t>
            </a:r>
            <a:r>
              <a:rPr lang="de-DE" sz="3200" b="1" baseline="-25000" dirty="0">
                <a:solidFill>
                  <a:srgbClr val="0070C0"/>
                </a:solidFill>
              </a:rPr>
              <a:t>0</a:t>
            </a:r>
            <a:endParaRPr lang="de-DE" baseline="-25000" dirty="0">
              <a:solidFill>
                <a:srgbClr val="0070C0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9FE7A62-1516-BF4C-FE0F-94F14CBF0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61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MRI signal </a:t>
            </a:r>
            <a:r>
              <a:rPr lang="fr-CH" b="1" dirty="0" err="1">
                <a:solidFill>
                  <a:srgbClr val="0070C0"/>
                </a:solidFill>
              </a:rPr>
              <a:t>detection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21BFF4-9043-2B2E-9DAA-239ACDBA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92302-1B0B-4BFF-6B6B-8945FF214EF7}"/>
              </a:ext>
            </a:extLst>
          </p:cNvPr>
          <p:cNvSpPr txBox="1"/>
          <p:nvPr/>
        </p:nvSpPr>
        <p:spPr>
          <a:xfrm>
            <a:off x="1081779" y="1340142"/>
            <a:ext cx="9566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Radio Frequency (RF) excitation flips the </a:t>
            </a:r>
            <a:r>
              <a:rPr lang="fr-CH" sz="2400" b="1" dirty="0" err="1"/>
              <a:t>magnetization</a:t>
            </a:r>
            <a:r>
              <a:rPr lang="fr-CH" sz="2400" b="1" dirty="0"/>
              <a:t> in the transverse plane</a:t>
            </a:r>
            <a:endParaRPr lang="en-GB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05BCE-99ED-D879-1B30-492541851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0" name="Picture 4" descr="Géosciences et environnement UNIL">
            <a:extLst>
              <a:ext uri="{FF2B5EF4-FFF2-40B4-BE49-F238E27FC236}">
                <a16:creationId xmlns:a16="http://schemas.microsoft.com/office/drawing/2014/main" id="{D0431C95-6C29-FFC1-7BEC-CEBD9DCC9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100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BD31-89DB-0BC7-120F-C98F868D9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A64BFC-F90F-BC5B-D81A-F23E371E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19" name="Picture 18" descr="Géosciences et environnement UNIL">
            <a:extLst>
              <a:ext uri="{FF2B5EF4-FFF2-40B4-BE49-F238E27FC236}">
                <a16:creationId xmlns:a16="http://schemas.microsoft.com/office/drawing/2014/main" id="{568AC86A-5A53-F9AC-1C02-C3F88984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0486BC4-84D5-2DAD-CF5C-56E2CDF7F974}"/>
              </a:ext>
            </a:extLst>
          </p:cNvPr>
          <p:cNvSpPr txBox="1"/>
          <p:nvPr/>
        </p:nvSpPr>
        <p:spPr>
          <a:xfrm>
            <a:off x="614779" y="6115793"/>
            <a:ext cx="7179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Slides: </a:t>
            </a:r>
            <a:r>
              <a:rPr lang="en-US" dirty="0"/>
              <a:t>José Marques, Nicolas Kunz, Assaf Tal, Mor-Miri </a:t>
            </a:r>
            <a:r>
              <a:rPr lang="en-US" dirty="0" err="1"/>
              <a:t>Mishkovsky</a:t>
            </a:r>
            <a:endParaRPr lang="en-US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C56CCAE-8B00-11FB-9B63-7227872B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713" y="332656"/>
            <a:ext cx="8490438" cy="1296988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Conclusions</a:t>
            </a:r>
            <a:br>
              <a:rPr lang="fr-CH" b="1" dirty="0">
                <a:solidFill>
                  <a:srgbClr val="0070C0"/>
                </a:solidFill>
              </a:rPr>
            </a:br>
            <a:endParaRPr lang="fr-CH" sz="3600" b="1" dirty="0">
              <a:solidFill>
                <a:srgbClr val="0070C0"/>
              </a:solidFill>
            </a:endParaRPr>
          </a:p>
        </p:txBody>
      </p:sp>
      <p:grpSp>
        <p:nvGrpSpPr>
          <p:cNvPr id="42105" name="Group 42104">
            <a:extLst>
              <a:ext uri="{FF2B5EF4-FFF2-40B4-BE49-F238E27FC236}">
                <a16:creationId xmlns:a16="http://schemas.microsoft.com/office/drawing/2014/main" id="{37F0AE77-2258-D03F-735E-EB8666D06389}"/>
              </a:ext>
            </a:extLst>
          </p:cNvPr>
          <p:cNvGrpSpPr/>
          <p:nvPr/>
        </p:nvGrpSpPr>
        <p:grpSpPr>
          <a:xfrm>
            <a:off x="-86366" y="2370082"/>
            <a:ext cx="5036053" cy="3169220"/>
            <a:chOff x="-1276234" y="1763304"/>
            <a:chExt cx="6940563" cy="4367742"/>
          </a:xfrm>
        </p:grpSpPr>
        <p:grpSp>
          <p:nvGrpSpPr>
            <p:cNvPr id="5" name="Group 92">
              <a:extLst>
                <a:ext uri="{FF2B5EF4-FFF2-40B4-BE49-F238E27FC236}">
                  <a16:creationId xmlns:a16="http://schemas.microsoft.com/office/drawing/2014/main" id="{40EE00B1-C62E-86AF-BC9A-4C5896DCAF9B}"/>
                </a:ext>
              </a:extLst>
            </p:cNvPr>
            <p:cNvGrpSpPr/>
            <p:nvPr/>
          </p:nvGrpSpPr>
          <p:grpSpPr>
            <a:xfrm>
              <a:off x="2434880" y="3868319"/>
              <a:ext cx="326739" cy="650601"/>
              <a:chOff x="1968779" y="4585434"/>
              <a:chExt cx="321941" cy="931798"/>
            </a:xfrm>
          </p:grpSpPr>
          <p:grpSp>
            <p:nvGrpSpPr>
              <p:cNvPr id="6" name="Group 41">
                <a:extLst>
                  <a:ext uri="{FF2B5EF4-FFF2-40B4-BE49-F238E27FC236}">
                    <a16:creationId xmlns:a16="http://schemas.microsoft.com/office/drawing/2014/main" id="{0FBBE160-C3BD-D1C6-B017-96E19349A60B}"/>
                  </a:ext>
                </a:extLst>
              </p:cNvPr>
              <p:cNvGrpSpPr/>
              <p:nvPr/>
            </p:nvGrpSpPr>
            <p:grpSpPr>
              <a:xfrm>
                <a:off x="1968779" y="4585434"/>
                <a:ext cx="321940" cy="468000"/>
                <a:chOff x="6876256" y="5589240"/>
                <a:chExt cx="321940" cy="468000"/>
              </a:xfrm>
            </p:grpSpPr>
            <p:cxnSp>
              <p:nvCxnSpPr>
                <p:cNvPr id="46" name="Straight Connector 126">
                  <a:extLst>
                    <a:ext uri="{FF2B5EF4-FFF2-40B4-BE49-F238E27FC236}">
                      <a16:creationId xmlns:a16="http://schemas.microsoft.com/office/drawing/2014/main" id="{00D167CB-999F-9666-3720-D581BA595CA8}"/>
                    </a:ext>
                  </a:extLst>
                </p:cNvPr>
                <p:cNvCxnSpPr/>
                <p:nvPr/>
              </p:nvCxnSpPr>
              <p:spPr>
                <a:xfrm flipV="1">
                  <a:off x="6876256" y="558924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86" name="Straight Connector 127">
                  <a:extLst>
                    <a:ext uri="{FF2B5EF4-FFF2-40B4-BE49-F238E27FC236}">
                      <a16:creationId xmlns:a16="http://schemas.microsoft.com/office/drawing/2014/main" id="{F3553246-B135-3CD6-7E2F-6C52B2C7A3DD}"/>
                    </a:ext>
                  </a:extLst>
                </p:cNvPr>
                <p:cNvCxnSpPr/>
                <p:nvPr/>
              </p:nvCxnSpPr>
              <p:spPr>
                <a:xfrm>
                  <a:off x="6948264" y="5595590"/>
                  <a:ext cx="180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33" name="Straight Connector 128">
                  <a:extLst>
                    <a:ext uri="{FF2B5EF4-FFF2-40B4-BE49-F238E27FC236}">
                      <a16:creationId xmlns:a16="http://schemas.microsoft.com/office/drawing/2014/main" id="{92688462-4729-00F4-A971-2D9B4AB26A1D}"/>
                    </a:ext>
                  </a:extLst>
                </p:cNvPr>
                <p:cNvCxnSpPr/>
                <p:nvPr/>
              </p:nvCxnSpPr>
              <p:spPr>
                <a:xfrm flipH="1" flipV="1">
                  <a:off x="7126188" y="558924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53">
                <a:extLst>
                  <a:ext uri="{FF2B5EF4-FFF2-40B4-BE49-F238E27FC236}">
                    <a16:creationId xmlns:a16="http://schemas.microsoft.com/office/drawing/2014/main" id="{5F7A8E84-8ED8-AE7A-D231-AB84D67A527C}"/>
                  </a:ext>
                </a:extLst>
              </p:cNvPr>
              <p:cNvGrpSpPr/>
              <p:nvPr/>
            </p:nvGrpSpPr>
            <p:grpSpPr>
              <a:xfrm>
                <a:off x="1968779" y="4729450"/>
                <a:ext cx="321940" cy="323984"/>
                <a:chOff x="5796136" y="5582890"/>
                <a:chExt cx="321940" cy="468000"/>
              </a:xfrm>
            </p:grpSpPr>
            <p:cxnSp>
              <p:nvCxnSpPr>
                <p:cNvPr id="26" name="Straight Connector 123">
                  <a:extLst>
                    <a:ext uri="{FF2B5EF4-FFF2-40B4-BE49-F238E27FC236}">
                      <a16:creationId xmlns:a16="http://schemas.microsoft.com/office/drawing/2014/main" id="{4BBC045A-044C-A4DE-87BF-B3603C2BFDCF}"/>
                    </a:ext>
                  </a:extLst>
                </p:cNvPr>
                <p:cNvCxnSpPr/>
                <p:nvPr/>
              </p:nvCxnSpPr>
              <p:spPr>
                <a:xfrm flipV="1">
                  <a:off x="5796136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124">
                  <a:extLst>
                    <a:ext uri="{FF2B5EF4-FFF2-40B4-BE49-F238E27FC236}">
                      <a16:creationId xmlns:a16="http://schemas.microsoft.com/office/drawing/2014/main" id="{C94623C0-307B-9A79-1A3D-69D6979E8925}"/>
                    </a:ext>
                  </a:extLst>
                </p:cNvPr>
                <p:cNvCxnSpPr/>
                <p:nvPr/>
              </p:nvCxnSpPr>
              <p:spPr>
                <a:xfrm>
                  <a:off x="5868144" y="5589240"/>
                  <a:ext cx="180000" cy="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125">
                  <a:extLst>
                    <a:ext uri="{FF2B5EF4-FFF2-40B4-BE49-F238E27FC236}">
                      <a16:creationId xmlns:a16="http://schemas.microsoft.com/office/drawing/2014/main" id="{FB692D9C-F209-8EB1-983B-DB0D4874C0BC}"/>
                    </a:ext>
                  </a:extLst>
                </p:cNvPr>
                <p:cNvCxnSpPr/>
                <p:nvPr/>
              </p:nvCxnSpPr>
              <p:spPr>
                <a:xfrm flipH="1" flipV="1">
                  <a:off x="6046068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4">
                <a:extLst>
                  <a:ext uri="{FF2B5EF4-FFF2-40B4-BE49-F238E27FC236}">
                    <a16:creationId xmlns:a16="http://schemas.microsoft.com/office/drawing/2014/main" id="{75503331-3913-BB1A-A565-3F544D7D3044}"/>
                  </a:ext>
                </a:extLst>
              </p:cNvPr>
              <p:cNvGrpSpPr/>
              <p:nvPr/>
            </p:nvGrpSpPr>
            <p:grpSpPr>
              <a:xfrm>
                <a:off x="1968779" y="4873466"/>
                <a:ext cx="321940" cy="179968"/>
                <a:chOff x="5796136" y="5582890"/>
                <a:chExt cx="321940" cy="468000"/>
              </a:xfrm>
            </p:grpSpPr>
            <p:cxnSp>
              <p:nvCxnSpPr>
                <p:cNvPr id="23" name="Straight Connector 120">
                  <a:extLst>
                    <a:ext uri="{FF2B5EF4-FFF2-40B4-BE49-F238E27FC236}">
                      <a16:creationId xmlns:a16="http://schemas.microsoft.com/office/drawing/2014/main" id="{0E822870-487F-EBDB-5B34-57B63EC377B9}"/>
                    </a:ext>
                  </a:extLst>
                </p:cNvPr>
                <p:cNvCxnSpPr/>
                <p:nvPr/>
              </p:nvCxnSpPr>
              <p:spPr>
                <a:xfrm flipV="1">
                  <a:off x="5796136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121">
                  <a:extLst>
                    <a:ext uri="{FF2B5EF4-FFF2-40B4-BE49-F238E27FC236}">
                      <a16:creationId xmlns:a16="http://schemas.microsoft.com/office/drawing/2014/main" id="{22A2B0B1-F226-2A6F-D3DB-E1B45404CBB8}"/>
                    </a:ext>
                  </a:extLst>
                </p:cNvPr>
                <p:cNvCxnSpPr/>
                <p:nvPr/>
              </p:nvCxnSpPr>
              <p:spPr>
                <a:xfrm>
                  <a:off x="5868144" y="5589240"/>
                  <a:ext cx="1800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22">
                  <a:extLst>
                    <a:ext uri="{FF2B5EF4-FFF2-40B4-BE49-F238E27FC236}">
                      <a16:creationId xmlns:a16="http://schemas.microsoft.com/office/drawing/2014/main" id="{8E59D9FA-CE96-AD82-317C-B8741DC09205}"/>
                    </a:ext>
                  </a:extLst>
                </p:cNvPr>
                <p:cNvCxnSpPr/>
                <p:nvPr/>
              </p:nvCxnSpPr>
              <p:spPr>
                <a:xfrm flipH="1" flipV="1">
                  <a:off x="6046068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>
                <a:extLst>
                  <a:ext uri="{FF2B5EF4-FFF2-40B4-BE49-F238E27FC236}">
                    <a16:creationId xmlns:a16="http://schemas.microsoft.com/office/drawing/2014/main" id="{7A875AB9-C7C4-7127-55A6-0BAA7802BAB2}"/>
                  </a:ext>
                </a:extLst>
              </p:cNvPr>
              <p:cNvGrpSpPr/>
              <p:nvPr/>
            </p:nvGrpSpPr>
            <p:grpSpPr>
              <a:xfrm rot="10800000">
                <a:off x="1968779" y="5049232"/>
                <a:ext cx="321940" cy="468000"/>
                <a:chOff x="6876256" y="5589240"/>
                <a:chExt cx="321940" cy="468000"/>
              </a:xfrm>
            </p:grpSpPr>
            <p:cxnSp>
              <p:nvCxnSpPr>
                <p:cNvPr id="20" name="Straight Connector 117">
                  <a:extLst>
                    <a:ext uri="{FF2B5EF4-FFF2-40B4-BE49-F238E27FC236}">
                      <a16:creationId xmlns:a16="http://schemas.microsoft.com/office/drawing/2014/main" id="{289388FD-B920-F633-77A9-0B8B8D91B2B0}"/>
                    </a:ext>
                  </a:extLst>
                </p:cNvPr>
                <p:cNvCxnSpPr/>
                <p:nvPr/>
              </p:nvCxnSpPr>
              <p:spPr>
                <a:xfrm flipV="1">
                  <a:off x="6876256" y="558924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118">
                  <a:extLst>
                    <a:ext uri="{FF2B5EF4-FFF2-40B4-BE49-F238E27FC236}">
                      <a16:creationId xmlns:a16="http://schemas.microsoft.com/office/drawing/2014/main" id="{FF3176EC-E110-CE08-B7C8-8A65C1C27E50}"/>
                    </a:ext>
                  </a:extLst>
                </p:cNvPr>
                <p:cNvCxnSpPr/>
                <p:nvPr/>
              </p:nvCxnSpPr>
              <p:spPr>
                <a:xfrm>
                  <a:off x="6948264" y="5595590"/>
                  <a:ext cx="180000" cy="0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119">
                  <a:extLst>
                    <a:ext uri="{FF2B5EF4-FFF2-40B4-BE49-F238E27FC236}">
                      <a16:creationId xmlns:a16="http://schemas.microsoft.com/office/drawing/2014/main" id="{F89F6F1F-D0E0-B862-2E5E-16EFB7864726}"/>
                    </a:ext>
                  </a:extLst>
                </p:cNvPr>
                <p:cNvCxnSpPr/>
                <p:nvPr/>
              </p:nvCxnSpPr>
              <p:spPr>
                <a:xfrm flipH="1" flipV="1">
                  <a:off x="7126188" y="558924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2">
                <a:extLst>
                  <a:ext uri="{FF2B5EF4-FFF2-40B4-BE49-F238E27FC236}">
                    <a16:creationId xmlns:a16="http://schemas.microsoft.com/office/drawing/2014/main" id="{58D3818E-AB54-B91E-EB97-A1D9DE8E32A7}"/>
                  </a:ext>
                </a:extLst>
              </p:cNvPr>
              <p:cNvGrpSpPr/>
              <p:nvPr/>
            </p:nvGrpSpPr>
            <p:grpSpPr>
              <a:xfrm rot="10800000">
                <a:off x="1968779" y="5042882"/>
                <a:ext cx="321940" cy="323984"/>
                <a:chOff x="5796136" y="5582890"/>
                <a:chExt cx="321940" cy="468000"/>
              </a:xfrm>
            </p:grpSpPr>
            <p:cxnSp>
              <p:nvCxnSpPr>
                <p:cNvPr id="15" name="Straight Connector 114">
                  <a:extLst>
                    <a:ext uri="{FF2B5EF4-FFF2-40B4-BE49-F238E27FC236}">
                      <a16:creationId xmlns:a16="http://schemas.microsoft.com/office/drawing/2014/main" id="{94B7BA1F-E3AD-B3F6-E939-C71A2E19AB56}"/>
                    </a:ext>
                  </a:extLst>
                </p:cNvPr>
                <p:cNvCxnSpPr/>
                <p:nvPr/>
              </p:nvCxnSpPr>
              <p:spPr>
                <a:xfrm flipV="1">
                  <a:off x="5796136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15">
                  <a:extLst>
                    <a:ext uri="{FF2B5EF4-FFF2-40B4-BE49-F238E27FC236}">
                      <a16:creationId xmlns:a16="http://schemas.microsoft.com/office/drawing/2014/main" id="{51E21450-AF44-0B68-0010-8825383DE9D6}"/>
                    </a:ext>
                  </a:extLst>
                </p:cNvPr>
                <p:cNvCxnSpPr/>
                <p:nvPr/>
              </p:nvCxnSpPr>
              <p:spPr>
                <a:xfrm>
                  <a:off x="5868144" y="5589240"/>
                  <a:ext cx="180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16">
                  <a:extLst>
                    <a:ext uri="{FF2B5EF4-FFF2-40B4-BE49-F238E27FC236}">
                      <a16:creationId xmlns:a16="http://schemas.microsoft.com/office/drawing/2014/main" id="{E641CE0B-6CD4-60C5-065C-3D72AAA85A4D}"/>
                    </a:ext>
                  </a:extLst>
                </p:cNvPr>
                <p:cNvCxnSpPr/>
                <p:nvPr/>
              </p:nvCxnSpPr>
              <p:spPr>
                <a:xfrm flipH="1" flipV="1">
                  <a:off x="6046068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76">
                <a:extLst>
                  <a:ext uri="{FF2B5EF4-FFF2-40B4-BE49-F238E27FC236}">
                    <a16:creationId xmlns:a16="http://schemas.microsoft.com/office/drawing/2014/main" id="{77B69F15-4E69-ECA5-B576-8DC2722A8EF7}"/>
                  </a:ext>
                </a:extLst>
              </p:cNvPr>
              <p:cNvGrpSpPr/>
              <p:nvPr/>
            </p:nvGrpSpPr>
            <p:grpSpPr>
              <a:xfrm rot="10800000">
                <a:off x="1968780" y="5040837"/>
                <a:ext cx="321940" cy="179968"/>
                <a:chOff x="5796136" y="5582890"/>
                <a:chExt cx="321940" cy="468000"/>
              </a:xfrm>
            </p:grpSpPr>
            <p:cxnSp>
              <p:nvCxnSpPr>
                <p:cNvPr id="12" name="Straight Connector 111">
                  <a:extLst>
                    <a:ext uri="{FF2B5EF4-FFF2-40B4-BE49-F238E27FC236}">
                      <a16:creationId xmlns:a16="http://schemas.microsoft.com/office/drawing/2014/main" id="{A199053C-5EEC-0F21-CB4F-2A9EBA7B9971}"/>
                    </a:ext>
                  </a:extLst>
                </p:cNvPr>
                <p:cNvCxnSpPr/>
                <p:nvPr/>
              </p:nvCxnSpPr>
              <p:spPr>
                <a:xfrm flipV="1">
                  <a:off x="5796136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12">
                  <a:extLst>
                    <a:ext uri="{FF2B5EF4-FFF2-40B4-BE49-F238E27FC236}">
                      <a16:creationId xmlns:a16="http://schemas.microsoft.com/office/drawing/2014/main" id="{4626244B-83EB-7786-90D3-197782D2838A}"/>
                    </a:ext>
                  </a:extLst>
                </p:cNvPr>
                <p:cNvCxnSpPr/>
                <p:nvPr/>
              </p:nvCxnSpPr>
              <p:spPr>
                <a:xfrm>
                  <a:off x="5868144" y="5589240"/>
                  <a:ext cx="180000" cy="0"/>
                </a:xfrm>
                <a:prstGeom prst="line">
                  <a:avLst/>
                </a:prstGeom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13">
                  <a:extLst>
                    <a:ext uri="{FF2B5EF4-FFF2-40B4-BE49-F238E27FC236}">
                      <a16:creationId xmlns:a16="http://schemas.microsoft.com/office/drawing/2014/main" id="{F001E921-E3C2-F9EE-F75F-BA8FE3415DC8}"/>
                    </a:ext>
                  </a:extLst>
                </p:cNvPr>
                <p:cNvCxnSpPr/>
                <p:nvPr/>
              </p:nvCxnSpPr>
              <p:spPr>
                <a:xfrm flipH="1" flipV="1">
                  <a:off x="6046068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034" name="Rectangle 42033">
              <a:extLst>
                <a:ext uri="{FF2B5EF4-FFF2-40B4-BE49-F238E27FC236}">
                  <a16:creationId xmlns:a16="http://schemas.microsoft.com/office/drawing/2014/main" id="{24200DF5-BCDE-7E77-35C0-757001E44290}"/>
                </a:ext>
              </a:extLst>
            </p:cNvPr>
            <p:cNvSpPr/>
            <p:nvPr/>
          </p:nvSpPr>
          <p:spPr>
            <a:xfrm>
              <a:off x="3798875" y="3892311"/>
              <a:ext cx="146162" cy="30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035" name="Rectangle 42034">
              <a:extLst>
                <a:ext uri="{FF2B5EF4-FFF2-40B4-BE49-F238E27FC236}">
                  <a16:creationId xmlns:a16="http://schemas.microsoft.com/office/drawing/2014/main" id="{67043F21-223C-0944-33F3-8B30CE8EBBF9}"/>
                </a:ext>
              </a:extLst>
            </p:cNvPr>
            <p:cNvSpPr/>
            <p:nvPr/>
          </p:nvSpPr>
          <p:spPr>
            <a:xfrm>
              <a:off x="3592996" y="5303003"/>
              <a:ext cx="73081" cy="30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036" name="TextBox 100">
              <a:extLst>
                <a:ext uri="{FF2B5EF4-FFF2-40B4-BE49-F238E27FC236}">
                  <a16:creationId xmlns:a16="http://schemas.microsoft.com/office/drawing/2014/main" id="{51B1B53B-995C-F1AC-D30B-C0CFBD0C4A60}"/>
                </a:ext>
              </a:extLst>
            </p:cNvPr>
            <p:cNvSpPr txBox="1"/>
            <p:nvPr/>
          </p:nvSpPr>
          <p:spPr>
            <a:xfrm>
              <a:off x="-1276234" y="4026291"/>
              <a:ext cx="3366158" cy="46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Direction #2 (y)</a:t>
              </a:r>
            </a:p>
          </p:txBody>
        </p:sp>
        <p:sp>
          <p:nvSpPr>
            <p:cNvPr id="42037" name="Rectangle 42036">
              <a:extLst>
                <a:ext uri="{FF2B5EF4-FFF2-40B4-BE49-F238E27FC236}">
                  <a16:creationId xmlns:a16="http://schemas.microsoft.com/office/drawing/2014/main" id="{BC570EE8-BF2B-FA9B-B72F-119C158229CB}"/>
                </a:ext>
              </a:extLst>
            </p:cNvPr>
            <p:cNvSpPr/>
            <p:nvPr/>
          </p:nvSpPr>
          <p:spPr>
            <a:xfrm>
              <a:off x="3282511" y="4769861"/>
              <a:ext cx="146162" cy="30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038" name="Rectangle 42037">
              <a:extLst>
                <a:ext uri="{FF2B5EF4-FFF2-40B4-BE49-F238E27FC236}">
                  <a16:creationId xmlns:a16="http://schemas.microsoft.com/office/drawing/2014/main" id="{F8586779-0F90-AD60-81F4-B3C6C786E818}"/>
                </a:ext>
              </a:extLst>
            </p:cNvPr>
            <p:cNvSpPr/>
            <p:nvPr/>
          </p:nvSpPr>
          <p:spPr>
            <a:xfrm>
              <a:off x="5562599" y="5062000"/>
              <a:ext cx="73081" cy="30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039" name="Group 92">
              <a:extLst>
                <a:ext uri="{FF2B5EF4-FFF2-40B4-BE49-F238E27FC236}">
                  <a16:creationId xmlns:a16="http://schemas.microsoft.com/office/drawing/2014/main" id="{3DA2F99B-7892-F142-2693-674082E1A1A3}"/>
                </a:ext>
              </a:extLst>
            </p:cNvPr>
            <p:cNvGrpSpPr/>
            <p:nvPr/>
          </p:nvGrpSpPr>
          <p:grpSpPr>
            <a:xfrm>
              <a:off x="2452842" y="4769574"/>
              <a:ext cx="326739" cy="650601"/>
              <a:chOff x="1968779" y="4585434"/>
              <a:chExt cx="321941" cy="931798"/>
            </a:xfrm>
          </p:grpSpPr>
          <p:grpSp>
            <p:nvGrpSpPr>
              <p:cNvPr id="42040" name="Group 41">
                <a:extLst>
                  <a:ext uri="{FF2B5EF4-FFF2-40B4-BE49-F238E27FC236}">
                    <a16:creationId xmlns:a16="http://schemas.microsoft.com/office/drawing/2014/main" id="{52711EC7-A19B-3144-0F4D-0CA36AD1A169}"/>
                  </a:ext>
                </a:extLst>
              </p:cNvPr>
              <p:cNvGrpSpPr/>
              <p:nvPr/>
            </p:nvGrpSpPr>
            <p:grpSpPr>
              <a:xfrm>
                <a:off x="1968779" y="4585434"/>
                <a:ext cx="321940" cy="468000"/>
                <a:chOff x="6876256" y="5589240"/>
                <a:chExt cx="321940" cy="468000"/>
              </a:xfrm>
            </p:grpSpPr>
            <p:cxnSp>
              <p:nvCxnSpPr>
                <p:cNvPr id="42061" name="Straight Connector 157">
                  <a:extLst>
                    <a:ext uri="{FF2B5EF4-FFF2-40B4-BE49-F238E27FC236}">
                      <a16:creationId xmlns:a16="http://schemas.microsoft.com/office/drawing/2014/main" id="{456B261E-B932-FDCE-E6DE-ECE260F0CE7E}"/>
                    </a:ext>
                  </a:extLst>
                </p:cNvPr>
                <p:cNvCxnSpPr/>
                <p:nvPr/>
              </p:nvCxnSpPr>
              <p:spPr>
                <a:xfrm flipV="1">
                  <a:off x="6876256" y="558924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62" name="Straight Connector 158">
                  <a:extLst>
                    <a:ext uri="{FF2B5EF4-FFF2-40B4-BE49-F238E27FC236}">
                      <a16:creationId xmlns:a16="http://schemas.microsoft.com/office/drawing/2014/main" id="{C23EDFB8-C2D9-D4C1-887E-F86A7729AB8F}"/>
                    </a:ext>
                  </a:extLst>
                </p:cNvPr>
                <p:cNvCxnSpPr/>
                <p:nvPr/>
              </p:nvCxnSpPr>
              <p:spPr>
                <a:xfrm>
                  <a:off x="6948264" y="5595590"/>
                  <a:ext cx="180000" cy="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63" name="Straight Connector 159">
                  <a:extLst>
                    <a:ext uri="{FF2B5EF4-FFF2-40B4-BE49-F238E27FC236}">
                      <a16:creationId xmlns:a16="http://schemas.microsoft.com/office/drawing/2014/main" id="{17B82D3E-B2AE-6747-ED6A-848C57F0CF48}"/>
                    </a:ext>
                  </a:extLst>
                </p:cNvPr>
                <p:cNvCxnSpPr/>
                <p:nvPr/>
              </p:nvCxnSpPr>
              <p:spPr>
                <a:xfrm flipH="1" flipV="1">
                  <a:off x="7126188" y="558924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41" name="Group 53">
                <a:extLst>
                  <a:ext uri="{FF2B5EF4-FFF2-40B4-BE49-F238E27FC236}">
                    <a16:creationId xmlns:a16="http://schemas.microsoft.com/office/drawing/2014/main" id="{E673AB30-FF15-3D50-C9C3-AEBDCD14E0FC}"/>
                  </a:ext>
                </a:extLst>
              </p:cNvPr>
              <p:cNvGrpSpPr/>
              <p:nvPr/>
            </p:nvGrpSpPr>
            <p:grpSpPr>
              <a:xfrm>
                <a:off x="1968779" y="4729450"/>
                <a:ext cx="321940" cy="323984"/>
                <a:chOff x="5796136" y="5582890"/>
                <a:chExt cx="321940" cy="468000"/>
              </a:xfrm>
            </p:grpSpPr>
            <p:cxnSp>
              <p:nvCxnSpPr>
                <p:cNvPr id="42058" name="Straight Connector 154">
                  <a:extLst>
                    <a:ext uri="{FF2B5EF4-FFF2-40B4-BE49-F238E27FC236}">
                      <a16:creationId xmlns:a16="http://schemas.microsoft.com/office/drawing/2014/main" id="{50765382-8F5A-25E1-C747-FFF2439CF1E9}"/>
                    </a:ext>
                  </a:extLst>
                </p:cNvPr>
                <p:cNvCxnSpPr/>
                <p:nvPr/>
              </p:nvCxnSpPr>
              <p:spPr>
                <a:xfrm flipV="1">
                  <a:off x="5796136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59" name="Straight Connector 155">
                  <a:extLst>
                    <a:ext uri="{FF2B5EF4-FFF2-40B4-BE49-F238E27FC236}">
                      <a16:creationId xmlns:a16="http://schemas.microsoft.com/office/drawing/2014/main" id="{3060ED37-5A06-0487-0746-A5F98B005B01}"/>
                    </a:ext>
                  </a:extLst>
                </p:cNvPr>
                <p:cNvCxnSpPr/>
                <p:nvPr/>
              </p:nvCxnSpPr>
              <p:spPr>
                <a:xfrm>
                  <a:off x="5868144" y="5589240"/>
                  <a:ext cx="180000" cy="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60" name="Straight Connector 156">
                  <a:extLst>
                    <a:ext uri="{FF2B5EF4-FFF2-40B4-BE49-F238E27FC236}">
                      <a16:creationId xmlns:a16="http://schemas.microsoft.com/office/drawing/2014/main" id="{BF98EC8E-6939-D80C-CD50-E3A9D9280457}"/>
                    </a:ext>
                  </a:extLst>
                </p:cNvPr>
                <p:cNvCxnSpPr/>
                <p:nvPr/>
              </p:nvCxnSpPr>
              <p:spPr>
                <a:xfrm flipH="1" flipV="1">
                  <a:off x="6046068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42" name="Group 64">
                <a:extLst>
                  <a:ext uri="{FF2B5EF4-FFF2-40B4-BE49-F238E27FC236}">
                    <a16:creationId xmlns:a16="http://schemas.microsoft.com/office/drawing/2014/main" id="{27A5F0F9-336F-9C1F-5FCB-3CAC66D9F0A4}"/>
                  </a:ext>
                </a:extLst>
              </p:cNvPr>
              <p:cNvGrpSpPr/>
              <p:nvPr/>
            </p:nvGrpSpPr>
            <p:grpSpPr>
              <a:xfrm>
                <a:off x="1968779" y="4873466"/>
                <a:ext cx="321940" cy="179968"/>
                <a:chOff x="5796136" y="5582890"/>
                <a:chExt cx="321940" cy="468000"/>
              </a:xfrm>
            </p:grpSpPr>
            <p:cxnSp>
              <p:nvCxnSpPr>
                <p:cNvPr id="42055" name="Straight Connector 151">
                  <a:extLst>
                    <a:ext uri="{FF2B5EF4-FFF2-40B4-BE49-F238E27FC236}">
                      <a16:creationId xmlns:a16="http://schemas.microsoft.com/office/drawing/2014/main" id="{0B54D10D-C917-3D4F-60D6-71C6FAE39FCF}"/>
                    </a:ext>
                  </a:extLst>
                </p:cNvPr>
                <p:cNvCxnSpPr/>
                <p:nvPr/>
              </p:nvCxnSpPr>
              <p:spPr>
                <a:xfrm flipV="1">
                  <a:off x="5796136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56" name="Straight Connector 152">
                  <a:extLst>
                    <a:ext uri="{FF2B5EF4-FFF2-40B4-BE49-F238E27FC236}">
                      <a16:creationId xmlns:a16="http://schemas.microsoft.com/office/drawing/2014/main" id="{9A15E787-5F51-C3D8-6250-7D11AB9EB36B}"/>
                    </a:ext>
                  </a:extLst>
                </p:cNvPr>
                <p:cNvCxnSpPr/>
                <p:nvPr/>
              </p:nvCxnSpPr>
              <p:spPr>
                <a:xfrm>
                  <a:off x="5868144" y="5589240"/>
                  <a:ext cx="1800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57" name="Straight Connector 153">
                  <a:extLst>
                    <a:ext uri="{FF2B5EF4-FFF2-40B4-BE49-F238E27FC236}">
                      <a16:creationId xmlns:a16="http://schemas.microsoft.com/office/drawing/2014/main" id="{7860486C-5AB7-D586-E700-67200E4A0771}"/>
                    </a:ext>
                  </a:extLst>
                </p:cNvPr>
                <p:cNvCxnSpPr/>
                <p:nvPr/>
              </p:nvCxnSpPr>
              <p:spPr>
                <a:xfrm flipH="1" flipV="1">
                  <a:off x="6046068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43" name="Group 68">
                <a:extLst>
                  <a:ext uri="{FF2B5EF4-FFF2-40B4-BE49-F238E27FC236}">
                    <a16:creationId xmlns:a16="http://schemas.microsoft.com/office/drawing/2014/main" id="{668F5704-817A-819D-C28E-E43FF268B8EA}"/>
                  </a:ext>
                </a:extLst>
              </p:cNvPr>
              <p:cNvGrpSpPr/>
              <p:nvPr/>
            </p:nvGrpSpPr>
            <p:grpSpPr>
              <a:xfrm rot="10800000">
                <a:off x="1968779" y="5049232"/>
                <a:ext cx="321940" cy="468000"/>
                <a:chOff x="6876256" y="5589240"/>
                <a:chExt cx="321940" cy="468000"/>
              </a:xfrm>
            </p:grpSpPr>
            <p:cxnSp>
              <p:nvCxnSpPr>
                <p:cNvPr id="42052" name="Straight Connector 148">
                  <a:extLst>
                    <a:ext uri="{FF2B5EF4-FFF2-40B4-BE49-F238E27FC236}">
                      <a16:creationId xmlns:a16="http://schemas.microsoft.com/office/drawing/2014/main" id="{EDB6A5DF-1532-91AF-A4D6-72039D939E22}"/>
                    </a:ext>
                  </a:extLst>
                </p:cNvPr>
                <p:cNvCxnSpPr/>
                <p:nvPr/>
              </p:nvCxnSpPr>
              <p:spPr>
                <a:xfrm flipV="1">
                  <a:off x="6876256" y="558924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53" name="Straight Connector 149">
                  <a:extLst>
                    <a:ext uri="{FF2B5EF4-FFF2-40B4-BE49-F238E27FC236}">
                      <a16:creationId xmlns:a16="http://schemas.microsoft.com/office/drawing/2014/main" id="{671B714E-7BFC-3A9A-F311-5956327BA8A9}"/>
                    </a:ext>
                  </a:extLst>
                </p:cNvPr>
                <p:cNvCxnSpPr/>
                <p:nvPr/>
              </p:nvCxnSpPr>
              <p:spPr>
                <a:xfrm>
                  <a:off x="6948264" y="5595590"/>
                  <a:ext cx="180000" cy="0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54" name="Straight Connector 150">
                  <a:extLst>
                    <a:ext uri="{FF2B5EF4-FFF2-40B4-BE49-F238E27FC236}">
                      <a16:creationId xmlns:a16="http://schemas.microsoft.com/office/drawing/2014/main" id="{9F842932-3889-AB48-BA0D-F733A7B2DBBE}"/>
                    </a:ext>
                  </a:extLst>
                </p:cNvPr>
                <p:cNvCxnSpPr/>
                <p:nvPr/>
              </p:nvCxnSpPr>
              <p:spPr>
                <a:xfrm flipH="1" flipV="1">
                  <a:off x="7126188" y="558924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44" name="Group 72">
                <a:extLst>
                  <a:ext uri="{FF2B5EF4-FFF2-40B4-BE49-F238E27FC236}">
                    <a16:creationId xmlns:a16="http://schemas.microsoft.com/office/drawing/2014/main" id="{42322645-0022-E01B-12C1-9321AC630141}"/>
                  </a:ext>
                </a:extLst>
              </p:cNvPr>
              <p:cNvGrpSpPr/>
              <p:nvPr/>
            </p:nvGrpSpPr>
            <p:grpSpPr>
              <a:xfrm rot="10800000">
                <a:off x="1968779" y="5042882"/>
                <a:ext cx="321940" cy="323984"/>
                <a:chOff x="5796136" y="5582890"/>
                <a:chExt cx="321940" cy="468000"/>
              </a:xfrm>
            </p:grpSpPr>
            <p:cxnSp>
              <p:nvCxnSpPr>
                <p:cNvPr id="42049" name="Straight Connector 145">
                  <a:extLst>
                    <a:ext uri="{FF2B5EF4-FFF2-40B4-BE49-F238E27FC236}">
                      <a16:creationId xmlns:a16="http://schemas.microsoft.com/office/drawing/2014/main" id="{D46F39A5-369B-9391-48FF-DA5793102710}"/>
                    </a:ext>
                  </a:extLst>
                </p:cNvPr>
                <p:cNvCxnSpPr/>
                <p:nvPr/>
              </p:nvCxnSpPr>
              <p:spPr>
                <a:xfrm flipV="1">
                  <a:off x="5796136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50" name="Straight Connector 146">
                  <a:extLst>
                    <a:ext uri="{FF2B5EF4-FFF2-40B4-BE49-F238E27FC236}">
                      <a16:creationId xmlns:a16="http://schemas.microsoft.com/office/drawing/2014/main" id="{77B0A976-0ADC-648F-3027-025FCD094F4E}"/>
                    </a:ext>
                  </a:extLst>
                </p:cNvPr>
                <p:cNvCxnSpPr/>
                <p:nvPr/>
              </p:nvCxnSpPr>
              <p:spPr>
                <a:xfrm>
                  <a:off x="5868144" y="5589240"/>
                  <a:ext cx="180000" cy="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51" name="Straight Connector 147">
                  <a:extLst>
                    <a:ext uri="{FF2B5EF4-FFF2-40B4-BE49-F238E27FC236}">
                      <a16:creationId xmlns:a16="http://schemas.microsoft.com/office/drawing/2014/main" id="{A8583423-CAE4-9A63-7F40-3284969BB905}"/>
                    </a:ext>
                  </a:extLst>
                </p:cNvPr>
                <p:cNvCxnSpPr/>
                <p:nvPr/>
              </p:nvCxnSpPr>
              <p:spPr>
                <a:xfrm flipH="1" flipV="1">
                  <a:off x="6046068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045" name="Group 76">
                <a:extLst>
                  <a:ext uri="{FF2B5EF4-FFF2-40B4-BE49-F238E27FC236}">
                    <a16:creationId xmlns:a16="http://schemas.microsoft.com/office/drawing/2014/main" id="{06EEB78A-EE59-98E5-F081-513509C41FDB}"/>
                  </a:ext>
                </a:extLst>
              </p:cNvPr>
              <p:cNvGrpSpPr/>
              <p:nvPr/>
            </p:nvGrpSpPr>
            <p:grpSpPr>
              <a:xfrm rot="10800000">
                <a:off x="1968780" y="5040837"/>
                <a:ext cx="321940" cy="179968"/>
                <a:chOff x="5796136" y="5582890"/>
                <a:chExt cx="321940" cy="468000"/>
              </a:xfrm>
            </p:grpSpPr>
            <p:cxnSp>
              <p:nvCxnSpPr>
                <p:cNvPr id="42046" name="Straight Connector 142">
                  <a:extLst>
                    <a:ext uri="{FF2B5EF4-FFF2-40B4-BE49-F238E27FC236}">
                      <a16:creationId xmlns:a16="http://schemas.microsoft.com/office/drawing/2014/main" id="{AE1EC085-2AE8-38FA-2356-7624F2EF8D55}"/>
                    </a:ext>
                  </a:extLst>
                </p:cNvPr>
                <p:cNvCxnSpPr/>
                <p:nvPr/>
              </p:nvCxnSpPr>
              <p:spPr>
                <a:xfrm flipV="1">
                  <a:off x="5796136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47" name="Straight Connector 143">
                  <a:extLst>
                    <a:ext uri="{FF2B5EF4-FFF2-40B4-BE49-F238E27FC236}">
                      <a16:creationId xmlns:a16="http://schemas.microsoft.com/office/drawing/2014/main" id="{A68F6EEC-38DC-9E88-BCE1-9046502CCC1B}"/>
                    </a:ext>
                  </a:extLst>
                </p:cNvPr>
                <p:cNvCxnSpPr/>
                <p:nvPr/>
              </p:nvCxnSpPr>
              <p:spPr>
                <a:xfrm>
                  <a:off x="5868144" y="5589240"/>
                  <a:ext cx="180000" cy="0"/>
                </a:xfrm>
                <a:prstGeom prst="line">
                  <a:avLst/>
                </a:prstGeom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48" name="Straight Connector 144">
                  <a:extLst>
                    <a:ext uri="{FF2B5EF4-FFF2-40B4-BE49-F238E27FC236}">
                      <a16:creationId xmlns:a16="http://schemas.microsoft.com/office/drawing/2014/main" id="{5B514693-D4FA-20DF-94E0-1F6DF93E5D1E}"/>
                    </a:ext>
                  </a:extLst>
                </p:cNvPr>
                <p:cNvCxnSpPr/>
                <p:nvPr/>
              </p:nvCxnSpPr>
              <p:spPr>
                <a:xfrm flipH="1" flipV="1">
                  <a:off x="6046068" y="5582890"/>
                  <a:ext cx="72008" cy="468000"/>
                </a:xfrm>
                <a:prstGeom prst="line">
                  <a:avLst/>
                </a:prstGeom>
                <a:ln w="254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064" name="TextBox 160">
              <a:extLst>
                <a:ext uri="{FF2B5EF4-FFF2-40B4-BE49-F238E27FC236}">
                  <a16:creationId xmlns:a16="http://schemas.microsoft.com/office/drawing/2014/main" id="{8DAB20E2-4075-BE7B-46F1-1DD3EBEB5A03}"/>
                </a:ext>
              </a:extLst>
            </p:cNvPr>
            <p:cNvSpPr txBox="1"/>
            <p:nvPr/>
          </p:nvSpPr>
          <p:spPr>
            <a:xfrm>
              <a:off x="-1026426" y="4890387"/>
              <a:ext cx="3044342" cy="46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Direction #3 (z)</a:t>
              </a:r>
            </a:p>
          </p:txBody>
        </p:sp>
        <p:grpSp>
          <p:nvGrpSpPr>
            <p:cNvPr id="42065" name="Group 161">
              <a:extLst>
                <a:ext uri="{FF2B5EF4-FFF2-40B4-BE49-F238E27FC236}">
                  <a16:creationId xmlns:a16="http://schemas.microsoft.com/office/drawing/2014/main" id="{9F6CA34F-F6C0-1F1C-3031-84DEDDF2CBC4}"/>
                </a:ext>
              </a:extLst>
            </p:cNvPr>
            <p:cNvGrpSpPr/>
            <p:nvPr/>
          </p:nvGrpSpPr>
          <p:grpSpPr>
            <a:xfrm>
              <a:off x="2109802" y="5395138"/>
              <a:ext cx="3528088" cy="265829"/>
              <a:chOff x="1547664" y="2492896"/>
              <a:chExt cx="3528392" cy="216024"/>
            </a:xfrm>
            <a:scene3d>
              <a:camera prst="orthographicFront">
                <a:rot lat="10800000" lon="0" rev="0"/>
              </a:camera>
              <a:lightRig rig="threePt" dir="t"/>
            </a:scene3d>
          </p:grpSpPr>
          <p:cxnSp>
            <p:nvCxnSpPr>
              <p:cNvPr id="42066" name="Straight Arrow Connector 162">
                <a:extLst>
                  <a:ext uri="{FF2B5EF4-FFF2-40B4-BE49-F238E27FC236}">
                    <a16:creationId xmlns:a16="http://schemas.microsoft.com/office/drawing/2014/main" id="{EC53A773-3352-32DD-E3AD-B3FCABCB28D4}"/>
                  </a:ext>
                </a:extLst>
              </p:cNvPr>
              <p:cNvCxnSpPr/>
              <p:nvPr/>
            </p:nvCxnSpPr>
            <p:spPr>
              <a:xfrm>
                <a:off x="1547664" y="2492896"/>
                <a:ext cx="352839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67" name="Straight Arrow Connector 163">
                <a:extLst>
                  <a:ext uri="{FF2B5EF4-FFF2-40B4-BE49-F238E27FC236}">
                    <a16:creationId xmlns:a16="http://schemas.microsoft.com/office/drawing/2014/main" id="{B3EBC0C4-33BF-4EE2-AFE2-3A7C97F97E95}"/>
                  </a:ext>
                </a:extLst>
              </p:cNvPr>
              <p:cNvCxnSpPr/>
              <p:nvPr/>
            </p:nvCxnSpPr>
            <p:spPr>
              <a:xfrm>
                <a:off x="1547664" y="2492896"/>
                <a:ext cx="0" cy="2160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68" name="Straight Arrow Connector 164">
                <a:extLst>
                  <a:ext uri="{FF2B5EF4-FFF2-40B4-BE49-F238E27FC236}">
                    <a16:creationId xmlns:a16="http://schemas.microsoft.com/office/drawing/2014/main" id="{F5C12CFA-5D1D-1F37-4140-5EC317209CC9}"/>
                  </a:ext>
                </a:extLst>
              </p:cNvPr>
              <p:cNvCxnSpPr/>
              <p:nvPr/>
            </p:nvCxnSpPr>
            <p:spPr>
              <a:xfrm>
                <a:off x="5076056" y="2492896"/>
                <a:ext cx="0" cy="2160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069" name="TextBox 165">
              <a:extLst>
                <a:ext uri="{FF2B5EF4-FFF2-40B4-BE49-F238E27FC236}">
                  <a16:creationId xmlns:a16="http://schemas.microsoft.com/office/drawing/2014/main" id="{75DB7733-34A2-9CF7-C844-E55A332D6B9D}"/>
                </a:ext>
              </a:extLst>
            </p:cNvPr>
            <p:cNvSpPr txBox="1"/>
            <p:nvPr/>
          </p:nvSpPr>
          <p:spPr>
            <a:xfrm>
              <a:off x="3589080" y="536109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N</a:t>
              </a:r>
              <a:r>
                <a:rPr lang="en-GB" baseline="-25000" dirty="0" err="1"/>
                <a:t>y</a:t>
              </a:r>
              <a:endParaRPr lang="en-GB" baseline="-25000" dirty="0"/>
            </a:p>
          </p:txBody>
        </p:sp>
        <p:sp>
          <p:nvSpPr>
            <p:cNvPr id="42070" name="TextBox 170">
              <a:extLst>
                <a:ext uri="{FF2B5EF4-FFF2-40B4-BE49-F238E27FC236}">
                  <a16:creationId xmlns:a16="http://schemas.microsoft.com/office/drawing/2014/main" id="{CF5BFEF9-4AEB-4685-5883-DB5655646AF3}"/>
                </a:ext>
              </a:extLst>
            </p:cNvPr>
            <p:cNvSpPr txBox="1"/>
            <p:nvPr/>
          </p:nvSpPr>
          <p:spPr>
            <a:xfrm>
              <a:off x="3635264" y="5761714"/>
              <a:ext cx="91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N</a:t>
              </a:r>
              <a:r>
                <a:rPr lang="en-GB" baseline="-25000" dirty="0" err="1"/>
                <a:t>z</a:t>
              </a:r>
              <a:endParaRPr lang="en-GB" baseline="-25000" dirty="0"/>
            </a:p>
          </p:txBody>
        </p:sp>
        <p:cxnSp>
          <p:nvCxnSpPr>
            <p:cNvPr id="42071" name="Straight Arrow Connector 88">
              <a:extLst>
                <a:ext uri="{FF2B5EF4-FFF2-40B4-BE49-F238E27FC236}">
                  <a16:creationId xmlns:a16="http://schemas.microsoft.com/office/drawing/2014/main" id="{B525E0FA-BBF1-CB91-303C-56BA504CF4EA}"/>
                </a:ext>
              </a:extLst>
            </p:cNvPr>
            <p:cNvCxnSpPr>
              <a:cxnSpLocks/>
            </p:cNvCxnSpPr>
            <p:nvPr/>
          </p:nvCxnSpPr>
          <p:spPr>
            <a:xfrm>
              <a:off x="2046259" y="3279691"/>
              <a:ext cx="3600000" cy="531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72" name="ZoneTexte 140">
              <a:extLst>
                <a:ext uri="{FF2B5EF4-FFF2-40B4-BE49-F238E27FC236}">
                  <a16:creationId xmlns:a16="http://schemas.microsoft.com/office/drawing/2014/main" id="{BA9D402C-943D-4301-93FC-B2B841CD8CEA}"/>
                </a:ext>
              </a:extLst>
            </p:cNvPr>
            <p:cNvSpPr txBox="1"/>
            <p:nvPr/>
          </p:nvSpPr>
          <p:spPr>
            <a:xfrm>
              <a:off x="-938041" y="2924686"/>
              <a:ext cx="2790547" cy="466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dirty="0" err="1"/>
                <a:t>Readout</a:t>
              </a:r>
              <a:r>
                <a:rPr lang="fr-CH" sz="1600" dirty="0"/>
                <a:t> direction(x)</a:t>
              </a:r>
            </a:p>
          </p:txBody>
        </p:sp>
        <p:cxnSp>
          <p:nvCxnSpPr>
            <p:cNvPr id="42073" name="Straight Arrow Connector 88">
              <a:extLst>
                <a:ext uri="{FF2B5EF4-FFF2-40B4-BE49-F238E27FC236}">
                  <a16:creationId xmlns:a16="http://schemas.microsoft.com/office/drawing/2014/main" id="{199A3064-16A5-BCC3-6C26-45CAE3AD151D}"/>
                </a:ext>
              </a:extLst>
            </p:cNvPr>
            <p:cNvCxnSpPr>
              <a:cxnSpLocks/>
            </p:cNvCxnSpPr>
            <p:nvPr/>
          </p:nvCxnSpPr>
          <p:spPr>
            <a:xfrm>
              <a:off x="2064329" y="4194541"/>
              <a:ext cx="3600000" cy="531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74" name="Straight Arrow Connector 88">
              <a:extLst>
                <a:ext uri="{FF2B5EF4-FFF2-40B4-BE49-F238E27FC236}">
                  <a16:creationId xmlns:a16="http://schemas.microsoft.com/office/drawing/2014/main" id="{BD060644-5B3C-A268-229E-34E84111C05B}"/>
                </a:ext>
              </a:extLst>
            </p:cNvPr>
            <p:cNvCxnSpPr>
              <a:cxnSpLocks/>
            </p:cNvCxnSpPr>
            <p:nvPr/>
          </p:nvCxnSpPr>
          <p:spPr>
            <a:xfrm>
              <a:off x="2050013" y="5084925"/>
              <a:ext cx="3600000" cy="531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75" name="TextBox 42074">
              <a:extLst>
                <a:ext uri="{FF2B5EF4-FFF2-40B4-BE49-F238E27FC236}">
                  <a16:creationId xmlns:a16="http://schemas.microsoft.com/office/drawing/2014/main" id="{236405FE-E57B-B5C1-00B2-0795D320FF84}"/>
                </a:ext>
              </a:extLst>
            </p:cNvPr>
            <p:cNvSpPr txBox="1"/>
            <p:nvPr/>
          </p:nvSpPr>
          <p:spPr>
            <a:xfrm>
              <a:off x="945668" y="2422229"/>
              <a:ext cx="836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RF</a:t>
              </a:r>
              <a:endParaRPr lang="en-GB" sz="1400" dirty="0"/>
            </a:p>
          </p:txBody>
        </p:sp>
        <p:sp>
          <p:nvSpPr>
            <p:cNvPr id="42076" name="Rectangle 42075">
              <a:extLst>
                <a:ext uri="{FF2B5EF4-FFF2-40B4-BE49-F238E27FC236}">
                  <a16:creationId xmlns:a16="http://schemas.microsoft.com/office/drawing/2014/main" id="{0BE991DB-E801-34E7-F617-3CD860A9901E}"/>
                </a:ext>
              </a:extLst>
            </p:cNvPr>
            <p:cNvSpPr/>
            <p:nvPr/>
          </p:nvSpPr>
          <p:spPr>
            <a:xfrm>
              <a:off x="2063181" y="2267614"/>
              <a:ext cx="144016" cy="432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2077" name="TextBox 42076">
              <a:extLst>
                <a:ext uri="{FF2B5EF4-FFF2-40B4-BE49-F238E27FC236}">
                  <a16:creationId xmlns:a16="http://schemas.microsoft.com/office/drawing/2014/main" id="{60C2B030-E2DE-1301-E699-ACE83E6D0981}"/>
                </a:ext>
              </a:extLst>
            </p:cNvPr>
            <p:cNvSpPr txBox="1"/>
            <p:nvPr/>
          </p:nvSpPr>
          <p:spPr>
            <a:xfrm>
              <a:off x="3392140" y="1763304"/>
              <a:ext cx="695740" cy="37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/>
                <a:t>TR</a:t>
              </a:r>
              <a:endParaRPr lang="en-GB" dirty="0"/>
            </a:p>
          </p:txBody>
        </p:sp>
        <p:cxnSp>
          <p:nvCxnSpPr>
            <p:cNvPr id="42078" name="Straight Arrow Connector 88">
              <a:extLst>
                <a:ext uri="{FF2B5EF4-FFF2-40B4-BE49-F238E27FC236}">
                  <a16:creationId xmlns:a16="http://schemas.microsoft.com/office/drawing/2014/main" id="{9CDBEDFD-B13D-54E3-1369-6FF90C25A646}"/>
                </a:ext>
              </a:extLst>
            </p:cNvPr>
            <p:cNvCxnSpPr>
              <a:cxnSpLocks/>
            </p:cNvCxnSpPr>
            <p:nvPr/>
          </p:nvCxnSpPr>
          <p:spPr>
            <a:xfrm>
              <a:off x="2049572" y="2716479"/>
              <a:ext cx="3600000" cy="531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79" name="Group 42078">
              <a:extLst>
                <a:ext uri="{FF2B5EF4-FFF2-40B4-BE49-F238E27FC236}">
                  <a16:creationId xmlns:a16="http://schemas.microsoft.com/office/drawing/2014/main" id="{7BCD186E-D041-CE87-B3F0-38C1C1A51404}"/>
                </a:ext>
              </a:extLst>
            </p:cNvPr>
            <p:cNvGrpSpPr/>
            <p:nvPr/>
          </p:nvGrpSpPr>
          <p:grpSpPr>
            <a:xfrm>
              <a:off x="4028801" y="2219067"/>
              <a:ext cx="1128217" cy="609518"/>
              <a:chOff x="2521256" y="1529061"/>
              <a:chExt cx="1128217" cy="966252"/>
            </a:xfrm>
          </p:grpSpPr>
          <p:pic>
            <p:nvPicPr>
              <p:cNvPr id="42080" name="Picture 42079">
                <a:extLst>
                  <a:ext uri="{FF2B5EF4-FFF2-40B4-BE49-F238E27FC236}">
                    <a16:creationId xmlns:a16="http://schemas.microsoft.com/office/drawing/2014/main" id="{8FB04C65-2A2D-8E28-38D6-2DE90CFFA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1256" y="1529061"/>
                <a:ext cx="1102966" cy="966252"/>
              </a:xfrm>
              <a:prstGeom prst="rect">
                <a:avLst/>
              </a:prstGeom>
            </p:spPr>
          </p:pic>
          <p:sp>
            <p:nvSpPr>
              <p:cNvPr id="42081" name="Ellipse 172">
                <a:extLst>
                  <a:ext uri="{FF2B5EF4-FFF2-40B4-BE49-F238E27FC236}">
                    <a16:creationId xmlns:a16="http://schemas.microsoft.com/office/drawing/2014/main" id="{6B27B4B2-E809-D2BB-8674-16D00505E10C}"/>
                  </a:ext>
                </a:extLst>
              </p:cNvPr>
              <p:cNvSpPr/>
              <p:nvPr/>
            </p:nvSpPr>
            <p:spPr>
              <a:xfrm>
                <a:off x="2542083" y="2268268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82" name="Ellipse 172">
                <a:extLst>
                  <a:ext uri="{FF2B5EF4-FFF2-40B4-BE49-F238E27FC236}">
                    <a16:creationId xmlns:a16="http://schemas.microsoft.com/office/drawing/2014/main" id="{7B7C52AE-B27E-A6BA-EFE8-EE311EEACB9C}"/>
                  </a:ext>
                </a:extLst>
              </p:cNvPr>
              <p:cNvSpPr/>
              <p:nvPr/>
            </p:nvSpPr>
            <p:spPr>
              <a:xfrm>
                <a:off x="2623059" y="2291389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83" name="Ellipse 172">
                <a:extLst>
                  <a:ext uri="{FF2B5EF4-FFF2-40B4-BE49-F238E27FC236}">
                    <a16:creationId xmlns:a16="http://schemas.microsoft.com/office/drawing/2014/main" id="{2D7E9131-5BF5-4948-5026-5F5BCAFCCCC2}"/>
                  </a:ext>
                </a:extLst>
              </p:cNvPr>
              <p:cNvSpPr/>
              <p:nvPr/>
            </p:nvSpPr>
            <p:spPr>
              <a:xfrm>
                <a:off x="2684856" y="2239815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84" name="Ellipse 172">
                <a:extLst>
                  <a:ext uri="{FF2B5EF4-FFF2-40B4-BE49-F238E27FC236}">
                    <a16:creationId xmlns:a16="http://schemas.microsoft.com/office/drawing/2014/main" id="{E11CB268-B053-D15C-60B3-7DFB2A2BE614}"/>
                  </a:ext>
                </a:extLst>
              </p:cNvPr>
              <p:cNvSpPr/>
              <p:nvPr/>
            </p:nvSpPr>
            <p:spPr>
              <a:xfrm>
                <a:off x="2746652" y="2300283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85" name="Ellipse 172">
                <a:extLst>
                  <a:ext uri="{FF2B5EF4-FFF2-40B4-BE49-F238E27FC236}">
                    <a16:creationId xmlns:a16="http://schemas.microsoft.com/office/drawing/2014/main" id="{02EE19D2-E10E-A4F0-7B7D-39C3D0D09B5A}"/>
                  </a:ext>
                </a:extLst>
              </p:cNvPr>
              <p:cNvSpPr/>
              <p:nvPr/>
            </p:nvSpPr>
            <p:spPr>
              <a:xfrm>
                <a:off x="2805253" y="2238038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86" name="Ellipse 172">
                <a:extLst>
                  <a:ext uri="{FF2B5EF4-FFF2-40B4-BE49-F238E27FC236}">
                    <a16:creationId xmlns:a16="http://schemas.microsoft.com/office/drawing/2014/main" id="{AD3A5CE8-15C6-0E75-6BAD-38880B2DE6D7}"/>
                  </a:ext>
                </a:extLst>
              </p:cNvPr>
              <p:cNvSpPr/>
              <p:nvPr/>
            </p:nvSpPr>
            <p:spPr>
              <a:xfrm>
                <a:off x="2863854" y="2298506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87" name="Ellipse 172">
                <a:extLst>
                  <a:ext uri="{FF2B5EF4-FFF2-40B4-BE49-F238E27FC236}">
                    <a16:creationId xmlns:a16="http://schemas.microsoft.com/office/drawing/2014/main" id="{67B8195D-3965-8A8F-7A4D-A6431E0B2739}"/>
                  </a:ext>
                </a:extLst>
              </p:cNvPr>
              <p:cNvSpPr/>
              <p:nvPr/>
            </p:nvSpPr>
            <p:spPr>
              <a:xfrm>
                <a:off x="2912865" y="2182908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88" name="Ellipse 172">
                <a:extLst>
                  <a:ext uri="{FF2B5EF4-FFF2-40B4-BE49-F238E27FC236}">
                    <a16:creationId xmlns:a16="http://schemas.microsoft.com/office/drawing/2014/main" id="{618A7F8E-7AB8-2ABC-58C5-F10AA947397F}"/>
                  </a:ext>
                </a:extLst>
              </p:cNvPr>
              <p:cNvSpPr/>
              <p:nvPr/>
            </p:nvSpPr>
            <p:spPr>
              <a:xfrm>
                <a:off x="2965073" y="2398100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89" name="Ellipse 172">
                <a:extLst>
                  <a:ext uri="{FF2B5EF4-FFF2-40B4-BE49-F238E27FC236}">
                    <a16:creationId xmlns:a16="http://schemas.microsoft.com/office/drawing/2014/main" id="{E3D9B7A6-6AFB-A036-328C-AF5FD387394B}"/>
                  </a:ext>
                </a:extLst>
              </p:cNvPr>
              <p:cNvSpPr/>
              <p:nvPr/>
            </p:nvSpPr>
            <p:spPr>
              <a:xfrm>
                <a:off x="3014084" y="2037077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0" name="Ellipse 172">
                <a:extLst>
                  <a:ext uri="{FF2B5EF4-FFF2-40B4-BE49-F238E27FC236}">
                    <a16:creationId xmlns:a16="http://schemas.microsoft.com/office/drawing/2014/main" id="{8063C515-FA18-744A-CED1-F12D02EBCFCB}"/>
                  </a:ext>
                </a:extLst>
              </p:cNvPr>
              <p:cNvSpPr/>
              <p:nvPr/>
            </p:nvSpPr>
            <p:spPr>
              <a:xfrm>
                <a:off x="3072684" y="1638699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1" name="Ellipse 172">
                <a:extLst>
                  <a:ext uri="{FF2B5EF4-FFF2-40B4-BE49-F238E27FC236}">
                    <a16:creationId xmlns:a16="http://schemas.microsoft.com/office/drawing/2014/main" id="{31E28D1C-40AE-B1DE-CA49-8554A1A91AAF}"/>
                  </a:ext>
                </a:extLst>
              </p:cNvPr>
              <p:cNvSpPr/>
              <p:nvPr/>
            </p:nvSpPr>
            <p:spPr>
              <a:xfrm>
                <a:off x="3121696" y="2392767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2" name="Ellipse 172">
                <a:extLst>
                  <a:ext uri="{FF2B5EF4-FFF2-40B4-BE49-F238E27FC236}">
                    <a16:creationId xmlns:a16="http://schemas.microsoft.com/office/drawing/2014/main" id="{137B73A0-51F3-10D1-82E0-F2DD2039FCDF}"/>
                  </a:ext>
                </a:extLst>
              </p:cNvPr>
              <p:cNvSpPr/>
              <p:nvPr/>
            </p:nvSpPr>
            <p:spPr>
              <a:xfrm>
                <a:off x="3177100" y="2229152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3" name="Ellipse 172">
                <a:extLst>
                  <a:ext uri="{FF2B5EF4-FFF2-40B4-BE49-F238E27FC236}">
                    <a16:creationId xmlns:a16="http://schemas.microsoft.com/office/drawing/2014/main" id="{AB32565D-44DC-E395-B4D4-2E7130568C6B}"/>
                  </a:ext>
                </a:extLst>
              </p:cNvPr>
              <p:cNvSpPr/>
              <p:nvPr/>
            </p:nvSpPr>
            <p:spPr>
              <a:xfrm>
                <a:off x="3235701" y="2310961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4" name="Ellipse 172">
                <a:extLst>
                  <a:ext uri="{FF2B5EF4-FFF2-40B4-BE49-F238E27FC236}">
                    <a16:creationId xmlns:a16="http://schemas.microsoft.com/office/drawing/2014/main" id="{AAA7DA6F-2384-611B-A6FD-1DAD811F9CD1}"/>
                  </a:ext>
                </a:extLst>
              </p:cNvPr>
              <p:cNvSpPr/>
              <p:nvPr/>
            </p:nvSpPr>
            <p:spPr>
              <a:xfrm>
                <a:off x="3291105" y="2227376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5" name="Ellipse 172">
                <a:extLst>
                  <a:ext uri="{FF2B5EF4-FFF2-40B4-BE49-F238E27FC236}">
                    <a16:creationId xmlns:a16="http://schemas.microsoft.com/office/drawing/2014/main" id="{061B9112-80D8-AE9A-A253-45DB6A388671}"/>
                  </a:ext>
                </a:extLst>
              </p:cNvPr>
              <p:cNvSpPr/>
              <p:nvPr/>
            </p:nvSpPr>
            <p:spPr>
              <a:xfrm>
                <a:off x="3352902" y="2277173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6" name="Ellipse 172">
                <a:extLst>
                  <a:ext uri="{FF2B5EF4-FFF2-40B4-BE49-F238E27FC236}">
                    <a16:creationId xmlns:a16="http://schemas.microsoft.com/office/drawing/2014/main" id="{FD35AC73-44BD-AA47-B0E2-1017FFF664C0}"/>
                  </a:ext>
                </a:extLst>
              </p:cNvPr>
              <p:cNvSpPr/>
              <p:nvPr/>
            </p:nvSpPr>
            <p:spPr>
              <a:xfrm>
                <a:off x="3408306" y="2241604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7" name="Ellipse 172">
                <a:extLst>
                  <a:ext uri="{FF2B5EF4-FFF2-40B4-BE49-F238E27FC236}">
                    <a16:creationId xmlns:a16="http://schemas.microsoft.com/office/drawing/2014/main" id="{A29EB7A9-C047-C944-FAA8-F487F3D98C3B}"/>
                  </a:ext>
                </a:extLst>
              </p:cNvPr>
              <p:cNvSpPr/>
              <p:nvPr/>
            </p:nvSpPr>
            <p:spPr>
              <a:xfrm>
                <a:off x="3470103" y="2280731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8" name="Ellipse 172">
                <a:extLst>
                  <a:ext uri="{FF2B5EF4-FFF2-40B4-BE49-F238E27FC236}">
                    <a16:creationId xmlns:a16="http://schemas.microsoft.com/office/drawing/2014/main" id="{605D3261-871D-5F67-D7CC-8A3FF23F698B}"/>
                  </a:ext>
                </a:extLst>
              </p:cNvPr>
              <p:cNvSpPr/>
              <p:nvPr/>
            </p:nvSpPr>
            <p:spPr>
              <a:xfrm>
                <a:off x="3531900" y="2239827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42099" name="Ellipse 172">
                <a:extLst>
                  <a:ext uri="{FF2B5EF4-FFF2-40B4-BE49-F238E27FC236}">
                    <a16:creationId xmlns:a16="http://schemas.microsoft.com/office/drawing/2014/main" id="{F2FC77F1-3200-62B2-05A8-9470055A58F2}"/>
                  </a:ext>
                </a:extLst>
              </p:cNvPr>
              <p:cNvSpPr/>
              <p:nvPr/>
            </p:nvSpPr>
            <p:spPr>
              <a:xfrm>
                <a:off x="3596893" y="2289625"/>
                <a:ext cx="52580" cy="877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</p:grpSp>
        <p:cxnSp>
          <p:nvCxnSpPr>
            <p:cNvPr id="42100" name="Straight Connector 42099">
              <a:extLst>
                <a:ext uri="{FF2B5EF4-FFF2-40B4-BE49-F238E27FC236}">
                  <a16:creationId xmlns:a16="http://schemas.microsoft.com/office/drawing/2014/main" id="{F7ECBF0A-F142-C90F-13BE-61EF6E42C1DA}"/>
                </a:ext>
              </a:extLst>
            </p:cNvPr>
            <p:cNvCxnSpPr>
              <a:cxnSpLocks/>
            </p:cNvCxnSpPr>
            <p:nvPr/>
          </p:nvCxnSpPr>
          <p:spPr>
            <a:xfrm>
              <a:off x="2041461" y="2160794"/>
              <a:ext cx="3604798" cy="4756"/>
            </a:xfrm>
            <a:prstGeom prst="line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101" name="Group 161">
              <a:extLst>
                <a:ext uri="{FF2B5EF4-FFF2-40B4-BE49-F238E27FC236}">
                  <a16:creationId xmlns:a16="http://schemas.microsoft.com/office/drawing/2014/main" id="{B0EB106A-FC02-581E-282F-D0EBED80C0F2}"/>
                </a:ext>
              </a:extLst>
            </p:cNvPr>
            <p:cNvGrpSpPr/>
            <p:nvPr/>
          </p:nvGrpSpPr>
          <p:grpSpPr>
            <a:xfrm>
              <a:off x="2113117" y="5805953"/>
              <a:ext cx="3528088" cy="265829"/>
              <a:chOff x="1547664" y="2492896"/>
              <a:chExt cx="3528392" cy="216024"/>
            </a:xfrm>
            <a:scene3d>
              <a:camera prst="orthographicFront">
                <a:rot lat="10800000" lon="0" rev="0"/>
              </a:camera>
              <a:lightRig rig="threePt" dir="t"/>
            </a:scene3d>
          </p:grpSpPr>
          <p:cxnSp>
            <p:nvCxnSpPr>
              <p:cNvPr id="42102" name="Straight Arrow Connector 162">
                <a:extLst>
                  <a:ext uri="{FF2B5EF4-FFF2-40B4-BE49-F238E27FC236}">
                    <a16:creationId xmlns:a16="http://schemas.microsoft.com/office/drawing/2014/main" id="{95853584-5236-8F44-C5EE-E8734772240D}"/>
                  </a:ext>
                </a:extLst>
              </p:cNvPr>
              <p:cNvCxnSpPr/>
              <p:nvPr/>
            </p:nvCxnSpPr>
            <p:spPr>
              <a:xfrm>
                <a:off x="1547664" y="2492896"/>
                <a:ext cx="352839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03" name="Straight Arrow Connector 163">
                <a:extLst>
                  <a:ext uri="{FF2B5EF4-FFF2-40B4-BE49-F238E27FC236}">
                    <a16:creationId xmlns:a16="http://schemas.microsoft.com/office/drawing/2014/main" id="{2D0EFA50-FA28-6C50-14F9-56A88F425EF6}"/>
                  </a:ext>
                </a:extLst>
              </p:cNvPr>
              <p:cNvCxnSpPr/>
              <p:nvPr/>
            </p:nvCxnSpPr>
            <p:spPr>
              <a:xfrm>
                <a:off x="1547664" y="2492896"/>
                <a:ext cx="0" cy="2160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04" name="Straight Arrow Connector 164">
                <a:extLst>
                  <a:ext uri="{FF2B5EF4-FFF2-40B4-BE49-F238E27FC236}">
                    <a16:creationId xmlns:a16="http://schemas.microsoft.com/office/drawing/2014/main" id="{A6A14C90-2F96-2C03-2112-8580DE6C310D}"/>
                  </a:ext>
                </a:extLst>
              </p:cNvPr>
              <p:cNvCxnSpPr/>
              <p:nvPr/>
            </p:nvCxnSpPr>
            <p:spPr>
              <a:xfrm>
                <a:off x="5076056" y="2492896"/>
                <a:ext cx="0" cy="2160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106" name="TextBox 42105">
            <a:extLst>
              <a:ext uri="{FF2B5EF4-FFF2-40B4-BE49-F238E27FC236}">
                <a16:creationId xmlns:a16="http://schemas.microsoft.com/office/drawing/2014/main" id="{F3BA840B-D836-AD8F-6891-4A839157D28A}"/>
              </a:ext>
            </a:extLst>
          </p:cNvPr>
          <p:cNvSpPr txBox="1"/>
          <p:nvPr/>
        </p:nvSpPr>
        <p:spPr>
          <a:xfrm>
            <a:off x="823733" y="1475305"/>
            <a:ext cx="4792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Gradient-</a:t>
            </a:r>
            <a:r>
              <a:rPr lang="fr-CH" b="1" dirty="0" err="1"/>
              <a:t>recalled</a:t>
            </a:r>
            <a:r>
              <a:rPr lang="fr-CH" b="1" dirty="0"/>
              <a:t> (‘GRE’) </a:t>
            </a:r>
            <a:r>
              <a:rPr lang="fr-CH" b="1" dirty="0" err="1"/>
              <a:t>sequence</a:t>
            </a:r>
            <a:endParaRPr lang="en-GB" b="1" dirty="0"/>
          </a:p>
        </p:txBody>
      </p:sp>
      <p:pic>
        <p:nvPicPr>
          <p:cNvPr id="42107" name="Picture 1">
            <a:extLst>
              <a:ext uri="{FF2B5EF4-FFF2-40B4-BE49-F238E27FC236}">
                <a16:creationId xmlns:a16="http://schemas.microsoft.com/office/drawing/2014/main" id="{73421DF8-CDBD-3204-5B52-8FB47CB7E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4291" t="56693" r="40945" b="12598"/>
          <a:stretch>
            <a:fillRect/>
          </a:stretch>
        </p:blipFill>
        <p:spPr bwMode="auto">
          <a:xfrm>
            <a:off x="10043134" y="4066752"/>
            <a:ext cx="1818318" cy="236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08" name="Picture 2" descr="weight2">
            <a:extLst>
              <a:ext uri="{FF2B5EF4-FFF2-40B4-BE49-F238E27FC236}">
                <a16:creationId xmlns:a16="http://schemas.microsoft.com/office/drawing/2014/main" id="{C096A3FA-A7DE-2653-16C6-60CBDC7B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8000"/>
          </a:blip>
          <a:srcRect l="9659" t="9715" r="17604" b="7387"/>
          <a:stretch/>
        </p:blipFill>
        <p:spPr bwMode="auto">
          <a:xfrm>
            <a:off x="8337205" y="2299104"/>
            <a:ext cx="1900382" cy="21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09" name="Picture 2">
            <a:extLst>
              <a:ext uri="{FF2B5EF4-FFF2-40B4-BE49-F238E27FC236}">
                <a16:creationId xmlns:a16="http://schemas.microsoft.com/office/drawing/2014/main" id="{75C4B356-B4A4-ACD5-695D-BE94B81BC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3307" t="33071" r="47638" b="48819"/>
          <a:stretch>
            <a:fillRect/>
          </a:stretch>
        </p:blipFill>
        <p:spPr bwMode="auto">
          <a:xfrm>
            <a:off x="6379203" y="3748015"/>
            <a:ext cx="1800200" cy="225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10" name="TextBox 42109">
            <a:extLst>
              <a:ext uri="{FF2B5EF4-FFF2-40B4-BE49-F238E27FC236}">
                <a16:creationId xmlns:a16="http://schemas.microsoft.com/office/drawing/2014/main" id="{53341A23-4B2D-2818-0777-EBB0AE8946AC}"/>
              </a:ext>
            </a:extLst>
          </p:cNvPr>
          <p:cNvSpPr txBox="1"/>
          <p:nvPr/>
        </p:nvSpPr>
        <p:spPr>
          <a:xfrm>
            <a:off x="6591729" y="1478620"/>
            <a:ext cx="4792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b="1" dirty="0"/>
              <a:t>Image </a:t>
            </a:r>
            <a:r>
              <a:rPr lang="fr-CH" b="1" dirty="0" err="1"/>
              <a:t>contrast</a:t>
            </a:r>
            <a:endParaRPr lang="en-GB" b="1" dirty="0"/>
          </a:p>
        </p:txBody>
      </p:sp>
      <p:sp>
        <p:nvSpPr>
          <p:cNvPr id="42112" name="TextBox 42111">
            <a:extLst>
              <a:ext uri="{FF2B5EF4-FFF2-40B4-BE49-F238E27FC236}">
                <a16:creationId xmlns:a16="http://schemas.microsoft.com/office/drawing/2014/main" id="{27CB9B86-1F66-E05B-C70F-5A44AA26BDCB}"/>
              </a:ext>
            </a:extLst>
          </p:cNvPr>
          <p:cNvSpPr txBox="1"/>
          <p:nvPr/>
        </p:nvSpPr>
        <p:spPr>
          <a:xfrm>
            <a:off x="8325718" y="1916622"/>
            <a:ext cx="2211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</a:t>
            </a:r>
            <a:r>
              <a:rPr lang="en-GB" baseline="-25000" dirty="0"/>
              <a:t>2</a:t>
            </a:r>
            <a:r>
              <a:rPr lang="en-GB" dirty="0"/>
              <a:t>-weighted image</a:t>
            </a:r>
          </a:p>
        </p:txBody>
      </p:sp>
      <p:sp>
        <p:nvSpPr>
          <p:cNvPr id="42113" name="TextBox 42112">
            <a:extLst>
              <a:ext uri="{FF2B5EF4-FFF2-40B4-BE49-F238E27FC236}">
                <a16:creationId xmlns:a16="http://schemas.microsoft.com/office/drawing/2014/main" id="{F2B9809F-4E9B-2F2B-68BE-8C202082D05E}"/>
              </a:ext>
            </a:extLst>
          </p:cNvPr>
          <p:cNvSpPr txBox="1"/>
          <p:nvPr/>
        </p:nvSpPr>
        <p:spPr>
          <a:xfrm>
            <a:off x="10168186" y="3642766"/>
            <a:ext cx="2211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</a:t>
            </a:r>
            <a:r>
              <a:rPr lang="en-GB" baseline="-25000" dirty="0"/>
              <a:t>1</a:t>
            </a:r>
            <a:r>
              <a:rPr lang="en-GB" dirty="0"/>
              <a:t>-weighted image</a:t>
            </a:r>
          </a:p>
        </p:txBody>
      </p:sp>
      <p:sp>
        <p:nvSpPr>
          <p:cNvPr id="42114" name="TextBox 42113">
            <a:extLst>
              <a:ext uri="{FF2B5EF4-FFF2-40B4-BE49-F238E27FC236}">
                <a16:creationId xmlns:a16="http://schemas.microsoft.com/office/drawing/2014/main" id="{16EAE896-99AF-2C44-23AD-740EDAC58D62}"/>
              </a:ext>
            </a:extLst>
          </p:cNvPr>
          <p:cNvSpPr txBox="1"/>
          <p:nvPr/>
        </p:nvSpPr>
        <p:spPr>
          <a:xfrm>
            <a:off x="6256504" y="3345041"/>
            <a:ext cx="2211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PD-weighted image</a:t>
            </a:r>
          </a:p>
        </p:txBody>
      </p:sp>
    </p:spTree>
    <p:extLst>
      <p:ext uri="{BB962C8B-B14F-4D97-AF65-F5344CB8AC3E}">
        <p14:creationId xmlns:p14="http://schemas.microsoft.com/office/powerpoint/2010/main" val="341766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345" descr="brain.jpg">
            <a:extLst>
              <a:ext uri="{FF2B5EF4-FFF2-40B4-BE49-F238E27FC236}">
                <a16:creationId xmlns:a16="http://schemas.microsoft.com/office/drawing/2014/main" id="{5353D4E4-9EBC-C8BE-CBCB-FAEF6BFABA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4421" y="2202675"/>
            <a:ext cx="2274420" cy="19984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BA6621-1F0B-4DA5-B452-328E0743376B}"/>
              </a:ext>
            </a:extLst>
          </p:cNvPr>
          <p:cNvSpPr/>
          <p:nvPr/>
        </p:nvSpPr>
        <p:spPr>
          <a:xfrm>
            <a:off x="2517711" y="1924616"/>
            <a:ext cx="107212" cy="2465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681F7-555F-799B-5D28-04B7878B8B44}"/>
              </a:ext>
            </a:extLst>
          </p:cNvPr>
          <p:cNvSpPr/>
          <p:nvPr/>
        </p:nvSpPr>
        <p:spPr>
          <a:xfrm>
            <a:off x="5256758" y="1924616"/>
            <a:ext cx="107212" cy="24658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807021A-AB42-5711-96E7-6F7980E0704D}"/>
              </a:ext>
            </a:extLst>
          </p:cNvPr>
          <p:cNvSpPr/>
          <p:nvPr/>
        </p:nvSpPr>
        <p:spPr>
          <a:xfrm rot="16200000">
            <a:off x="2649829" y="1253962"/>
            <a:ext cx="887865" cy="49868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0EAC3-6F55-9DB6-DA00-FE13929F6D42}"/>
              </a:ext>
            </a:extLst>
          </p:cNvPr>
          <p:cNvSpPr txBox="1"/>
          <p:nvPr/>
        </p:nvSpPr>
        <p:spPr>
          <a:xfrm>
            <a:off x="3296510" y="1520692"/>
            <a:ext cx="582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</a:t>
            </a:r>
            <a:r>
              <a:rPr lang="en-US" sz="2800" b="1" baseline="-25000" dirty="0"/>
              <a:t>0</a:t>
            </a:r>
            <a:endParaRPr lang="en-GB" sz="2800" dirty="0"/>
          </a:p>
        </p:txBody>
      </p:sp>
      <p:graphicFrame>
        <p:nvGraphicFramePr>
          <p:cNvPr id="16" name="Object 3">
            <a:extLst>
              <a:ext uri="{FF2B5EF4-FFF2-40B4-BE49-F238E27FC236}">
                <a16:creationId xmlns:a16="http://schemas.microsoft.com/office/drawing/2014/main" id="{24515840-E301-06DF-025D-3EACD6B129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7689812"/>
              </p:ext>
            </p:extLst>
          </p:nvPr>
        </p:nvGraphicFramePr>
        <p:xfrm>
          <a:off x="5363970" y="5973209"/>
          <a:ext cx="1820863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812520" imgH="228600" progId="Equation.3">
                  <p:embed/>
                </p:oleObj>
              </mc:Choice>
              <mc:Fallback>
                <p:oleObj name="Équation" r:id="rId5" imgW="812520" imgH="228600" progId="Equation.3">
                  <p:embed/>
                  <p:pic>
                    <p:nvPicPr>
                      <p:cNvPr id="16" name="Object 3">
                        <a:extLst>
                          <a:ext uri="{FF2B5EF4-FFF2-40B4-BE49-F238E27FC236}">
                            <a16:creationId xmlns:a16="http://schemas.microsoft.com/office/drawing/2014/main" id="{24515840-E301-06DF-025D-3EACD6B12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3970" y="5973209"/>
                        <a:ext cx="1820863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sine_demo">
            <a:hlinkClick r:id="" action="ppaction://media"/>
            <a:extLst>
              <a:ext uri="{FF2B5EF4-FFF2-40B4-BE49-F238E27FC236}">
                <a16:creationId xmlns:a16="http://schemas.microsoft.com/office/drawing/2014/main" id="{0DB90FDC-B81D-AACF-1DFC-D47C0D0BB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4861" y="1942477"/>
            <a:ext cx="4226096" cy="2377180"/>
          </a:xfrm>
          <a:prstGeom prst="rect">
            <a:avLst/>
          </a:prstGeom>
        </p:spPr>
      </p:pic>
      <p:pic>
        <p:nvPicPr>
          <p:cNvPr id="34" name="Picture 3" descr="https://www.cis.rit.edu/htbooks/mri/chap-3/images/t2-8.gif">
            <a:extLst>
              <a:ext uri="{FF2B5EF4-FFF2-40B4-BE49-F238E27FC236}">
                <a16:creationId xmlns:a16="http://schemas.microsoft.com/office/drawing/2014/main" id="{9140D57A-E538-6F50-4A3E-C88EC782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68" y="2116105"/>
            <a:ext cx="2313108" cy="199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B9D535-5756-A48A-3FDC-F2DFA0085CD7}"/>
              </a:ext>
            </a:extLst>
          </p:cNvPr>
          <p:cNvSpPr/>
          <p:nvPr/>
        </p:nvSpPr>
        <p:spPr>
          <a:xfrm>
            <a:off x="6000088" y="3034178"/>
            <a:ext cx="1063006" cy="4241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725D0D-56C3-DB18-4617-CACEB48D2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MRI signal </a:t>
            </a:r>
            <a:r>
              <a:rPr lang="fr-CH" b="1" dirty="0" err="1">
                <a:solidFill>
                  <a:srgbClr val="0070C0"/>
                </a:solidFill>
              </a:rPr>
              <a:t>detection</a:t>
            </a:r>
            <a:endParaRPr lang="en-GB" b="1" dirty="0">
              <a:solidFill>
                <a:srgbClr val="0070C0"/>
              </a:solidFill>
            </a:endParaRPr>
          </a:p>
        </p:txBody>
      </p:sp>
      <p:grpSp>
        <p:nvGrpSpPr>
          <p:cNvPr id="255" name="Groupe 25">
            <a:extLst>
              <a:ext uri="{FF2B5EF4-FFF2-40B4-BE49-F238E27FC236}">
                <a16:creationId xmlns:a16="http://schemas.microsoft.com/office/drawing/2014/main" id="{CD01345E-0B78-09AE-5F62-E049EB717921}"/>
              </a:ext>
            </a:extLst>
          </p:cNvPr>
          <p:cNvGrpSpPr/>
          <p:nvPr/>
        </p:nvGrpSpPr>
        <p:grpSpPr>
          <a:xfrm>
            <a:off x="254704" y="1924616"/>
            <a:ext cx="2149247" cy="1822161"/>
            <a:chOff x="1640808" y="1688683"/>
            <a:chExt cx="1201037" cy="1822161"/>
          </a:xfrm>
        </p:grpSpPr>
        <p:sp>
          <p:nvSpPr>
            <p:cNvPr id="256" name="ZoneTexte 28">
              <a:extLst>
                <a:ext uri="{FF2B5EF4-FFF2-40B4-BE49-F238E27FC236}">
                  <a16:creationId xmlns:a16="http://schemas.microsoft.com/office/drawing/2014/main" id="{45432E3D-6D88-019E-3DF9-673A67498868}"/>
                </a:ext>
              </a:extLst>
            </p:cNvPr>
            <p:cNvSpPr txBox="1"/>
            <p:nvPr/>
          </p:nvSpPr>
          <p:spPr>
            <a:xfrm>
              <a:off x="1640808" y="2490396"/>
              <a:ext cx="1008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dirty="0" err="1"/>
                <a:t>receive</a:t>
              </a:r>
              <a:r>
                <a:rPr lang="fr-CH" dirty="0"/>
                <a:t> </a:t>
              </a:r>
              <a:r>
                <a:rPr lang="fr-CH" dirty="0" err="1"/>
                <a:t>coil</a:t>
              </a:r>
              <a:endParaRPr lang="fr-CH" dirty="0"/>
            </a:p>
          </p:txBody>
        </p:sp>
        <p:cxnSp>
          <p:nvCxnSpPr>
            <p:cNvPr id="257" name="Connecteur droit avec flèche 29">
              <a:extLst>
                <a:ext uri="{FF2B5EF4-FFF2-40B4-BE49-F238E27FC236}">
                  <a16:creationId xmlns:a16="http://schemas.microsoft.com/office/drawing/2014/main" id="{3B691C23-603F-E801-A9C5-8FC76DA8E043}"/>
                </a:ext>
              </a:extLst>
            </p:cNvPr>
            <p:cNvCxnSpPr>
              <a:cxnSpLocks/>
            </p:cNvCxnSpPr>
            <p:nvPr/>
          </p:nvCxnSpPr>
          <p:spPr>
            <a:xfrm>
              <a:off x="2174216" y="3111158"/>
              <a:ext cx="667629" cy="39968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avec flèche 35">
              <a:extLst>
                <a:ext uri="{FF2B5EF4-FFF2-40B4-BE49-F238E27FC236}">
                  <a16:creationId xmlns:a16="http://schemas.microsoft.com/office/drawing/2014/main" id="{38CF5DA3-B2F0-F403-B502-6AB22C5100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9951" y="1688683"/>
              <a:ext cx="11097" cy="6893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93B7AB-660D-8D24-41A1-AD202F667C46}"/>
              </a:ext>
            </a:extLst>
          </p:cNvPr>
          <p:cNvSpPr txBox="1"/>
          <p:nvPr/>
        </p:nvSpPr>
        <p:spPr>
          <a:xfrm>
            <a:off x="838200" y="5022731"/>
            <a:ext cx="10224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Precession of the magnetization induces an electrical current in the receiver coil. ‘Larmor’ precession frequency:</a:t>
            </a:r>
            <a:endParaRPr lang="en-GB" sz="2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585096-5D1C-C3DD-943D-D05F21FC3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20" name="Picture 4" descr="Géosciences et environnement UNIL">
            <a:extLst>
              <a:ext uri="{FF2B5EF4-FFF2-40B4-BE49-F238E27FC236}">
                <a16:creationId xmlns:a16="http://schemas.microsoft.com/office/drawing/2014/main" id="{1FE411D1-E4A7-4ACA-A889-B110B112D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1BE006D-61DE-81BE-2B5F-05BD4DD58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68" y="-3777"/>
            <a:ext cx="1976827" cy="1797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7132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657DF603-BA43-0788-8B6A-9966D99BCEFE}"/>
              </a:ext>
            </a:extLst>
          </p:cNvPr>
          <p:cNvSpPr txBox="1">
            <a:spLocks/>
          </p:cNvSpPr>
          <p:nvPr/>
        </p:nvSpPr>
        <p:spPr>
          <a:xfrm>
            <a:off x="990600" y="17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Principles of image formation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14" name="Image 345" descr="brain.jpg">
            <a:extLst>
              <a:ext uri="{FF2B5EF4-FFF2-40B4-BE49-F238E27FC236}">
                <a16:creationId xmlns:a16="http://schemas.microsoft.com/office/drawing/2014/main" id="{D4B0D5DA-EFD9-972F-3260-D0713AB2F6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3433" y="2696642"/>
            <a:ext cx="2493111" cy="2190597"/>
          </a:xfrm>
          <a:prstGeom prst="rect">
            <a:avLst/>
          </a:prstGeom>
        </p:spPr>
      </p:pic>
      <p:sp>
        <p:nvSpPr>
          <p:cNvPr id="6" name="Text Box 19">
            <a:extLst>
              <a:ext uri="{FF2B5EF4-FFF2-40B4-BE49-F238E27FC236}">
                <a16:creationId xmlns:a16="http://schemas.microsoft.com/office/drawing/2014/main" id="{E1025862-141D-438E-E949-9EE62DCB3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367" y="2318538"/>
            <a:ext cx="461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sz="2400" b="1" dirty="0"/>
              <a:t>B</a:t>
            </a:r>
            <a:r>
              <a:rPr lang="de-DE" sz="2400" b="1" baseline="-25000" dirty="0"/>
              <a:t>0</a:t>
            </a:r>
            <a:endParaRPr lang="de-DE" sz="2400" baseline="-250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2F77CA7-64A1-36C4-B4EF-FD2A2393EBD4}"/>
              </a:ext>
            </a:extLst>
          </p:cNvPr>
          <p:cNvGrpSpPr/>
          <p:nvPr/>
        </p:nvGrpSpPr>
        <p:grpSpPr>
          <a:xfrm>
            <a:off x="3075092" y="2816114"/>
            <a:ext cx="1991132" cy="1629199"/>
            <a:chOff x="6647694" y="2516363"/>
            <a:chExt cx="1991132" cy="1629199"/>
          </a:xfrm>
        </p:grpSpPr>
        <p:sp>
          <p:nvSpPr>
            <p:cNvPr id="7" name="Line 12">
              <a:extLst>
                <a:ext uri="{FF2B5EF4-FFF2-40B4-BE49-F238E27FC236}">
                  <a16:creationId xmlns:a16="http://schemas.microsoft.com/office/drawing/2014/main" id="{2C010BBA-3653-6C43-D36F-70F2E54BD5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47694" y="2516363"/>
              <a:ext cx="0" cy="1626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" name="Line 12">
              <a:extLst>
                <a:ext uri="{FF2B5EF4-FFF2-40B4-BE49-F238E27FC236}">
                  <a16:creationId xmlns:a16="http://schemas.microsoft.com/office/drawing/2014/main" id="{CEE12E6D-1F27-36DF-2CBE-22606FB804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56109" y="2516363"/>
              <a:ext cx="0" cy="1626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BA3E28A7-BA0D-0C64-461A-5CB9F1B667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3260" y="2519525"/>
              <a:ext cx="0" cy="1626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F9010B22-2917-38E9-78F9-74B7635403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51675" y="2516363"/>
              <a:ext cx="0" cy="1626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4B58CD3F-482D-CE98-5061-FBBC8450F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38826" y="2519525"/>
              <a:ext cx="0" cy="1626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2" name="ZoneTexte 109">
            <a:extLst>
              <a:ext uri="{FF2B5EF4-FFF2-40B4-BE49-F238E27FC236}">
                <a16:creationId xmlns:a16="http://schemas.microsoft.com/office/drawing/2014/main" id="{0D23F4CB-59A0-7B23-3810-703D6F0BA7A3}"/>
              </a:ext>
            </a:extLst>
          </p:cNvPr>
          <p:cNvSpPr txBox="1"/>
          <p:nvPr/>
        </p:nvSpPr>
        <p:spPr>
          <a:xfrm>
            <a:off x="3314492" y="5927945"/>
            <a:ext cx="5493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?? image formation ??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DBD9CA-7B21-2C4E-8C59-7D459A4AAF45}"/>
              </a:ext>
            </a:extLst>
          </p:cNvPr>
          <p:cNvSpPr/>
          <p:nvPr/>
        </p:nvSpPr>
        <p:spPr>
          <a:xfrm>
            <a:off x="5058669" y="1421601"/>
            <a:ext cx="1589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b="1" dirty="0"/>
              <a:t>Uniform B</a:t>
            </a:r>
            <a:r>
              <a:rPr lang="fr-CH" sz="2400" b="1" baseline="-25000" dirty="0"/>
              <a:t>0</a:t>
            </a:r>
            <a:endParaRPr lang="fr-CH" sz="2400" b="1" dirty="0"/>
          </a:p>
        </p:txBody>
      </p:sp>
      <p:sp>
        <p:nvSpPr>
          <p:cNvPr id="43" name="Line 11">
            <a:extLst>
              <a:ext uri="{FF2B5EF4-FFF2-40B4-BE49-F238E27FC236}">
                <a16:creationId xmlns:a16="http://schemas.microsoft.com/office/drawing/2014/main" id="{D3ABB56B-7D30-EFA3-2F93-1997ACC23E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7625" y="4656812"/>
            <a:ext cx="34788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44" name="Text Box 20">
            <a:extLst>
              <a:ext uri="{FF2B5EF4-FFF2-40B4-BE49-F238E27FC236}">
                <a16:creationId xmlns:a16="http://schemas.microsoft.com/office/drawing/2014/main" id="{34A5326F-210D-9197-8E1F-67591D1C4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257" y="4794095"/>
            <a:ext cx="30040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>
                <a:latin typeface="Times New Roman" pitchFamily="18" charset="0"/>
              </a:rPr>
              <a:t>x</a:t>
            </a:r>
            <a:endParaRPr lang="de-DE" dirty="0">
              <a:latin typeface="Times New Roman" pitchFamily="18" charset="0"/>
            </a:endParaRPr>
          </a:p>
        </p:txBody>
      </p:sp>
      <p:sp>
        <p:nvSpPr>
          <p:cNvPr id="45" name="Line 47">
            <a:extLst>
              <a:ext uri="{FF2B5EF4-FFF2-40B4-BE49-F238E27FC236}">
                <a16:creationId xmlns:a16="http://schemas.microsoft.com/office/drawing/2014/main" id="{BA8E70C4-E957-4EEB-723F-5C7B781DF20C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1595280" y="3684467"/>
            <a:ext cx="1944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CH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68FDAA-ABF6-8705-F8ED-C61C07F13011}"/>
              </a:ext>
            </a:extLst>
          </p:cNvPr>
          <p:cNvGrpSpPr/>
          <p:nvPr/>
        </p:nvGrpSpPr>
        <p:grpSpPr>
          <a:xfrm>
            <a:off x="7722704" y="2712123"/>
            <a:ext cx="2880000" cy="2232000"/>
            <a:chOff x="7722704" y="2712123"/>
            <a:chExt cx="2913058" cy="228363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1D4F9BA-BDF1-5144-C770-FB2097CE0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9918" y="2712123"/>
              <a:ext cx="2835844" cy="2283630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92A9588-7262-7095-032C-5F176EC079C9}"/>
                </a:ext>
              </a:extLst>
            </p:cNvPr>
            <p:cNvSpPr/>
            <p:nvPr/>
          </p:nvSpPr>
          <p:spPr>
            <a:xfrm>
              <a:off x="7722704" y="4828278"/>
              <a:ext cx="2913058" cy="167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TextBox 31">
            <a:extLst>
              <a:ext uri="{FF2B5EF4-FFF2-40B4-BE49-F238E27FC236}">
                <a16:creationId xmlns:a16="http://schemas.microsoft.com/office/drawing/2014/main" id="{1489368A-06C1-0BBC-C39D-21B4CFAF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341" y="3330275"/>
            <a:ext cx="11897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dirty="0">
                <a:latin typeface="+mj-lt"/>
                <a:cs typeface="Times New Roman" pitchFamily="18" charset="0"/>
              </a:rPr>
              <a:t>B(x)=B</a:t>
            </a:r>
            <a:r>
              <a:rPr lang="en-GB" sz="2400" b="1" baseline="-25000" dirty="0">
                <a:latin typeface="+mj-lt"/>
                <a:cs typeface="Times New Roman" pitchFamily="18" charset="0"/>
              </a:rPr>
              <a:t>0</a:t>
            </a:r>
            <a:endParaRPr lang="en-GB" sz="2400" b="1" dirty="0">
              <a:latin typeface="+mj-lt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335DB61-7220-3965-138F-6CEBA40F67AC}"/>
                  </a:ext>
                </a:extLst>
              </p:cNvPr>
              <p:cNvSpPr txBox="1"/>
              <p:nvPr/>
            </p:nvSpPr>
            <p:spPr>
              <a:xfrm>
                <a:off x="8696641" y="4876881"/>
                <a:ext cx="11620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CH" b="1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CH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CH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335DB61-7220-3965-138F-6CEBA40F6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6641" y="4876881"/>
                <a:ext cx="1162049" cy="276999"/>
              </a:xfrm>
              <a:prstGeom prst="rect">
                <a:avLst/>
              </a:prstGeom>
              <a:blipFill>
                <a:blip r:embed="rId4"/>
                <a:stretch>
                  <a:fillRect l="-2632" b="-24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Arrow: Right 54">
            <a:extLst>
              <a:ext uri="{FF2B5EF4-FFF2-40B4-BE49-F238E27FC236}">
                <a16:creationId xmlns:a16="http://schemas.microsoft.com/office/drawing/2014/main" id="{8083732A-27F3-C55F-FB89-D3467F4F3A3C}"/>
              </a:ext>
            </a:extLst>
          </p:cNvPr>
          <p:cNvSpPr/>
          <p:nvPr/>
        </p:nvSpPr>
        <p:spPr>
          <a:xfrm>
            <a:off x="6599583" y="3429000"/>
            <a:ext cx="530469" cy="36293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2E968-8252-0FD2-B395-D10B32F6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7</a:t>
            </a:fld>
            <a:endParaRPr lang="en-GB"/>
          </a:p>
        </p:txBody>
      </p:sp>
      <p:pic>
        <p:nvPicPr>
          <p:cNvPr id="2050" name="Picture 2" descr="Thinking Emoji">
            <a:extLst>
              <a:ext uri="{FF2B5EF4-FFF2-40B4-BE49-F238E27FC236}">
                <a16:creationId xmlns:a16="http://schemas.microsoft.com/office/drawing/2014/main" id="{146E1EAE-6ADF-33B0-1C9C-7C1F35EE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57" y="5927945"/>
            <a:ext cx="530932" cy="53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EA460-CBBE-4EBD-19B5-7DF8DE4B0E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5" name="Picture 4" descr="Géosciences et environnement UNIL">
            <a:extLst>
              <a:ext uri="{FF2B5EF4-FFF2-40B4-BE49-F238E27FC236}">
                <a16:creationId xmlns:a16="http://schemas.microsoft.com/office/drawing/2014/main" id="{81D86E38-6F0E-97CF-C43D-658A7C50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0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470A1-E750-73C1-7A67-6142A69EA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F191E686-73D0-09C2-760D-FB106066A248}"/>
              </a:ext>
            </a:extLst>
          </p:cNvPr>
          <p:cNvSpPr txBox="1">
            <a:spLocks/>
          </p:cNvSpPr>
          <p:nvPr/>
        </p:nvSpPr>
        <p:spPr>
          <a:xfrm>
            <a:off x="990600" y="17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H" b="1" dirty="0">
                <a:solidFill>
                  <a:srgbClr val="0070C0"/>
                </a:solidFill>
              </a:rPr>
              <a:t>Principles of image formation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" name="ZoneTexte 112">
            <a:extLst>
              <a:ext uri="{FF2B5EF4-FFF2-40B4-BE49-F238E27FC236}">
                <a16:creationId xmlns:a16="http://schemas.microsoft.com/office/drawing/2014/main" id="{5619188F-8A5D-512A-1167-9985AAC20F4D}"/>
              </a:ext>
            </a:extLst>
          </p:cNvPr>
          <p:cNvSpPr txBox="1"/>
          <p:nvPr/>
        </p:nvSpPr>
        <p:spPr>
          <a:xfrm>
            <a:off x="2017650" y="1444449"/>
            <a:ext cx="823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Image formation </a:t>
            </a:r>
            <a:r>
              <a:rPr lang="fr-CH" sz="2400" b="1" dirty="0" err="1"/>
              <a:t>requires</a:t>
            </a:r>
            <a:r>
              <a:rPr lang="fr-CH" sz="2400" b="1" dirty="0"/>
              <a:t> </a:t>
            </a:r>
            <a:r>
              <a:rPr lang="fr-CH" sz="2400" b="1" i="1" dirty="0"/>
              <a:t>gradients</a:t>
            </a:r>
            <a:r>
              <a:rPr lang="fr-CH" sz="2400" b="1" dirty="0"/>
              <a:t> of </a:t>
            </a:r>
            <a:r>
              <a:rPr lang="fr-CH" sz="2400" b="1" dirty="0" err="1"/>
              <a:t>magnetic</a:t>
            </a:r>
            <a:r>
              <a:rPr lang="fr-CH" sz="2400" b="1" dirty="0"/>
              <a:t> </a:t>
            </a:r>
            <a:r>
              <a:rPr lang="fr-CH" sz="2400" b="1" dirty="0" err="1"/>
              <a:t>field</a:t>
            </a:r>
            <a:r>
              <a:rPr lang="fr-CH" sz="2400" b="1" dirty="0"/>
              <a:t> (</a:t>
            </a:r>
            <a:r>
              <a:rPr lang="fr-CH" sz="2400" b="1" i="1" dirty="0"/>
              <a:t>G</a:t>
            </a:r>
            <a:r>
              <a:rPr lang="fr-CH" sz="2400" b="1" dirty="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965AE-2BCB-EAFB-D1AE-E3579DE8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8</a:t>
            </a:fld>
            <a:endParaRPr lang="en-GB"/>
          </a:p>
        </p:txBody>
      </p:sp>
      <p:pic>
        <p:nvPicPr>
          <p:cNvPr id="6" name="Image 345" descr="brain.jpg">
            <a:extLst>
              <a:ext uri="{FF2B5EF4-FFF2-40B4-BE49-F238E27FC236}">
                <a16:creationId xmlns:a16="http://schemas.microsoft.com/office/drawing/2014/main" id="{4598D3B3-E438-248E-C864-FADA2DAC67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194" y="3620982"/>
            <a:ext cx="2493111" cy="2190597"/>
          </a:xfrm>
          <a:prstGeom prst="rect">
            <a:avLst/>
          </a:prstGeom>
        </p:spPr>
      </p:pic>
      <p:sp>
        <p:nvSpPr>
          <p:cNvPr id="7" name="Line 11">
            <a:extLst>
              <a:ext uri="{FF2B5EF4-FFF2-40B4-BE49-F238E27FC236}">
                <a16:creationId xmlns:a16="http://schemas.microsoft.com/office/drawing/2014/main" id="{44D34516-1109-6418-6B44-57745A447E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86" y="5581152"/>
            <a:ext cx="34788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C067776F-671A-D1FA-3AB7-9E46E4F0A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018" y="5718435"/>
            <a:ext cx="30040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de-DE" b="1" dirty="0">
                <a:latin typeface="Times New Roman" pitchFamily="18" charset="0"/>
              </a:rPr>
              <a:t>x</a:t>
            </a:r>
            <a:endParaRPr lang="de-DE" dirty="0">
              <a:latin typeface="Times New Roman" pitchFamily="18" charset="0"/>
            </a:endParaRPr>
          </a:p>
        </p:txBody>
      </p:sp>
      <p:sp>
        <p:nvSpPr>
          <p:cNvPr id="9" name="Line 47">
            <a:extLst>
              <a:ext uri="{FF2B5EF4-FFF2-40B4-BE49-F238E27FC236}">
                <a16:creationId xmlns:a16="http://schemas.microsoft.com/office/drawing/2014/main" id="{598C9AD6-D57B-37D8-C63E-D6EB0780162C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-650959" y="4608807"/>
            <a:ext cx="19446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CH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A62CC6-7B85-F6FE-0D3B-16C721E883A0}"/>
              </a:ext>
            </a:extLst>
          </p:cNvPr>
          <p:cNvGrpSpPr/>
          <p:nvPr/>
        </p:nvGrpSpPr>
        <p:grpSpPr>
          <a:xfrm>
            <a:off x="397900" y="3419752"/>
            <a:ext cx="3385177" cy="1969954"/>
            <a:chOff x="6401122" y="4254639"/>
            <a:chExt cx="3385177" cy="1969954"/>
          </a:xfrm>
        </p:grpSpPr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EF79EED2-7C8B-28E3-2CAB-7442A49F69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61592" y="5283719"/>
              <a:ext cx="0" cy="9408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B6B34E49-80D4-2126-B92A-7C4FB9CC4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19332" y="5092604"/>
              <a:ext cx="0" cy="11319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D17533DA-8DB9-A65A-6336-8B44478C7D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78979" y="4901490"/>
              <a:ext cx="0" cy="132310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4" name="Line 15">
              <a:extLst>
                <a:ext uri="{FF2B5EF4-FFF2-40B4-BE49-F238E27FC236}">
                  <a16:creationId xmlns:a16="http://schemas.microsoft.com/office/drawing/2014/main" id="{96DA980B-5827-FDCF-4E8D-DBA00673CF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34812" y="4725076"/>
              <a:ext cx="0" cy="14995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BE8C43B6-AC7C-54D0-DD3A-16EAF84A8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92551" y="4511909"/>
              <a:ext cx="0" cy="17126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8" name="Line 17">
              <a:extLst>
                <a:ext uri="{FF2B5EF4-FFF2-40B4-BE49-F238E27FC236}">
                  <a16:creationId xmlns:a16="http://schemas.microsoft.com/office/drawing/2014/main" id="{EBF8487A-9409-7ED9-B505-5A7FC1EBC8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50291" y="4357547"/>
              <a:ext cx="0" cy="18670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29" name="Line 18">
              <a:extLst>
                <a:ext uri="{FF2B5EF4-FFF2-40B4-BE49-F238E27FC236}">
                  <a16:creationId xmlns:a16="http://schemas.microsoft.com/office/drawing/2014/main" id="{1FBA65FD-BABC-1FB3-1EB0-0399586E62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01122" y="4254639"/>
              <a:ext cx="2866596" cy="1198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0" name="Text Box 36">
              <a:extLst>
                <a:ext uri="{FF2B5EF4-FFF2-40B4-BE49-F238E27FC236}">
                  <a16:creationId xmlns:a16="http://schemas.microsoft.com/office/drawing/2014/main" id="{4830497E-9E83-3B1B-038A-DB0004842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4365" y="4733166"/>
              <a:ext cx="5319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b="1" dirty="0" err="1">
                  <a:solidFill>
                    <a:srgbClr val="FF0000"/>
                  </a:solidFill>
                  <a:latin typeface="+mj-lt"/>
                </a:rPr>
                <a:t>G</a:t>
              </a:r>
              <a:r>
                <a:rPr lang="en-GB" b="1" baseline="-25000" dirty="0" err="1">
                  <a:solidFill>
                    <a:srgbClr val="FF0000"/>
                  </a:solidFill>
                  <a:latin typeface="+mj-lt"/>
                </a:rPr>
                <a:t>x</a:t>
              </a:r>
              <a:endParaRPr lang="en-GB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1" name="Line 37">
              <a:extLst>
                <a:ext uri="{FF2B5EF4-FFF2-40B4-BE49-F238E27FC236}">
                  <a16:creationId xmlns:a16="http://schemas.microsoft.com/office/drawing/2014/main" id="{164EC729-695B-E1F7-4E82-FBDFDB04D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4366" y="4588703"/>
              <a:ext cx="530469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fr-CH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57D53D2-5200-85F2-FE4A-6B78CA8EA5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152"/>
          <a:stretch/>
        </p:blipFill>
        <p:spPr>
          <a:xfrm>
            <a:off x="4918948" y="3486875"/>
            <a:ext cx="2880000" cy="2094274"/>
          </a:xfrm>
          <a:prstGeom prst="rect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54880702-7E01-D6BA-8347-8B736EF18B30}"/>
              </a:ext>
            </a:extLst>
          </p:cNvPr>
          <p:cNvSpPr/>
          <p:nvPr/>
        </p:nvSpPr>
        <p:spPr>
          <a:xfrm>
            <a:off x="4124746" y="4353340"/>
            <a:ext cx="530469" cy="36293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206011-3A99-09AA-F07A-C59609BC8736}"/>
                  </a:ext>
                </a:extLst>
              </p:cNvPr>
              <p:cNvSpPr txBox="1"/>
              <p:nvPr/>
            </p:nvSpPr>
            <p:spPr>
              <a:xfrm>
                <a:off x="5026715" y="5626913"/>
                <a:ext cx="73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206011-3A99-09AA-F07A-C59609BC8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715" y="5626913"/>
                <a:ext cx="73278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690E6AB-4C7B-C957-6044-22F08DDD8CF3}"/>
                  </a:ext>
                </a:extLst>
              </p:cNvPr>
              <p:cNvSpPr txBox="1"/>
              <p:nvPr/>
            </p:nvSpPr>
            <p:spPr>
              <a:xfrm>
                <a:off x="7057608" y="5620289"/>
                <a:ext cx="73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CH" b="1" i="1" smtClean="0"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690E6AB-4C7B-C957-6044-22F08DDD8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608" y="5620289"/>
                <a:ext cx="73278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24CA324-D3C8-94D0-027A-B9FA44EA97A5}"/>
                  </a:ext>
                </a:extLst>
              </p:cNvPr>
              <p:cNvSpPr txBox="1"/>
              <p:nvPr/>
            </p:nvSpPr>
            <p:spPr>
              <a:xfrm>
                <a:off x="530925" y="2850428"/>
                <a:ext cx="25456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CH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24CA324-D3C8-94D0-027A-B9FA44EA9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25" y="2850428"/>
                <a:ext cx="254564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E2F98D4-069C-C40F-7B5A-E8B96262BFE4}"/>
                  </a:ext>
                </a:extLst>
              </p:cNvPr>
              <p:cNvSpPr txBox="1"/>
              <p:nvPr/>
            </p:nvSpPr>
            <p:spPr>
              <a:xfrm>
                <a:off x="5096290" y="2863682"/>
                <a:ext cx="25456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l-GR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m:t>γ</m:t>
                      </m:r>
                      <m:r>
                        <a:rPr lang="fr-CH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CH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E2F98D4-069C-C40F-7B5A-E8B96262B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290" y="2863682"/>
                <a:ext cx="254564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E7E1BBC-76FF-BC32-56A2-4611CF7BA29E}"/>
              </a:ext>
            </a:extLst>
          </p:cNvPr>
          <p:cNvSpPr txBox="1"/>
          <p:nvPr/>
        </p:nvSpPr>
        <p:spPr>
          <a:xfrm>
            <a:off x="5185740" y="2341950"/>
            <a:ext cx="2421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Larmor frequency</a:t>
            </a:r>
            <a:endParaRPr lang="en-GB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0436E0-30CA-09DB-E918-E8CBD94ECA55}"/>
              </a:ext>
            </a:extLst>
          </p:cNvPr>
          <p:cNvSpPr txBox="1"/>
          <p:nvPr/>
        </p:nvSpPr>
        <p:spPr>
          <a:xfrm>
            <a:off x="676699" y="2335326"/>
            <a:ext cx="2421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Magnetic field</a:t>
            </a:r>
            <a:endParaRPr lang="en-GB" sz="20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F16F028-1800-412E-C5CA-54E8ED031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48" name="Picture 4" descr="Géosciences et environnement UNIL">
            <a:extLst>
              <a:ext uri="{FF2B5EF4-FFF2-40B4-BE49-F238E27FC236}">
                <a16:creationId xmlns:a16="http://schemas.microsoft.com/office/drawing/2014/main" id="{5C9CC1C7-0F0B-A012-20DC-389719AC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22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ED5F5-0115-091C-051D-90A25D72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F6AA7E-8081-607C-AC00-12663975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" y="14641"/>
            <a:ext cx="1355537" cy="720000"/>
          </a:xfrm>
          <a:prstGeom prst="rect">
            <a:avLst/>
          </a:prstGeom>
          <a:noFill/>
        </p:spPr>
      </p:pic>
      <p:pic>
        <p:nvPicPr>
          <p:cNvPr id="7" name="Picture 4" descr="Géosciences et environnement UNIL">
            <a:extLst>
              <a:ext uri="{FF2B5EF4-FFF2-40B4-BE49-F238E27FC236}">
                <a16:creationId xmlns:a16="http://schemas.microsoft.com/office/drawing/2014/main" id="{E0429E38-095E-D21E-176C-2E6823FE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04" y="1276"/>
            <a:ext cx="21378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41AFAB54-2D8D-76D9-39B9-C508EA37C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26" y="2300531"/>
            <a:ext cx="6496944" cy="19180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3118F06-05BD-3980-0E94-4A90E31E29D6}"/>
              </a:ext>
            </a:extLst>
          </p:cNvPr>
          <p:cNvGrpSpPr/>
          <p:nvPr/>
        </p:nvGrpSpPr>
        <p:grpSpPr>
          <a:xfrm>
            <a:off x="0" y="0"/>
            <a:ext cx="3375234" cy="1792444"/>
            <a:chOff x="2750288" y="1547037"/>
            <a:chExt cx="6691424" cy="3763926"/>
          </a:xfrm>
        </p:grpSpPr>
        <p:pic>
          <p:nvPicPr>
            <p:cNvPr id="6" name="Picture 5" descr="A machine with a metal tube&#10;&#10;AI-generated content may be incorrect.">
              <a:extLst>
                <a:ext uri="{FF2B5EF4-FFF2-40B4-BE49-F238E27FC236}">
                  <a16:creationId xmlns:a16="http://schemas.microsoft.com/office/drawing/2014/main" id="{FB101136-EF40-B126-918B-CDFD3E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88" y="1547037"/>
              <a:ext cx="6691424" cy="3763926"/>
            </a:xfrm>
            <a:prstGeom prst="rect">
              <a:avLst/>
            </a:prstGeom>
          </p:spPr>
        </p:pic>
        <p:pic>
          <p:nvPicPr>
            <p:cNvPr id="8" name="Picture 7" descr="A machine with a metal tube&#10;&#10;AI-generated content may be incorrect.">
              <a:extLst>
                <a:ext uri="{FF2B5EF4-FFF2-40B4-BE49-F238E27FC236}">
                  <a16:creationId xmlns:a16="http://schemas.microsoft.com/office/drawing/2014/main" id="{DF7E4B1B-2B99-4C9C-261A-7969C1AAC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10" t="12759" r="47086" b="84699"/>
            <a:stretch/>
          </p:blipFill>
          <p:spPr>
            <a:xfrm>
              <a:off x="5741575" y="1924485"/>
              <a:ext cx="542260" cy="95693"/>
            </a:xfrm>
            <a:prstGeom prst="rect">
              <a:avLst/>
            </a:prstGeom>
          </p:spPr>
        </p:pic>
        <p:pic>
          <p:nvPicPr>
            <p:cNvPr id="9" name="Picture 8" descr="A machine with a metal tube&#10;&#10;AI-generated content may be incorrect.">
              <a:extLst>
                <a:ext uri="{FF2B5EF4-FFF2-40B4-BE49-F238E27FC236}">
                  <a16:creationId xmlns:a16="http://schemas.microsoft.com/office/drawing/2014/main" id="{012A48DC-E238-5EDB-5DF7-18456AA21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8" t="7957" r="68538" b="89501"/>
            <a:stretch/>
          </p:blipFill>
          <p:spPr>
            <a:xfrm>
              <a:off x="4350540" y="1942514"/>
              <a:ext cx="542260" cy="174521"/>
            </a:xfrm>
            <a:prstGeom prst="rect">
              <a:avLst/>
            </a:prstGeom>
          </p:spPr>
        </p:pic>
      </p:grpSp>
      <p:sp>
        <p:nvSpPr>
          <p:cNvPr id="27" name="ZoneTexte 109">
            <a:extLst>
              <a:ext uri="{FF2B5EF4-FFF2-40B4-BE49-F238E27FC236}">
                <a16:creationId xmlns:a16="http://schemas.microsoft.com/office/drawing/2014/main" id="{0D280563-CF52-4068-2A0E-26876A71CA06}"/>
              </a:ext>
            </a:extLst>
          </p:cNvPr>
          <p:cNvSpPr txBox="1"/>
          <p:nvPr/>
        </p:nvSpPr>
        <p:spPr>
          <a:xfrm>
            <a:off x="1923194" y="5436504"/>
            <a:ext cx="8345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The gradients’ amplitude and timing are </a:t>
            </a:r>
            <a:r>
              <a:rPr lang="fr-CH" sz="2400" b="1" dirty="0" err="1"/>
              <a:t>driven</a:t>
            </a:r>
            <a:r>
              <a:rPr lang="fr-CH" sz="2400" b="1" dirty="0"/>
              <a:t> in real-time by the MRI scanner </a:t>
            </a:r>
            <a:r>
              <a:rPr lang="fr-CH" sz="2400" b="1" dirty="0" err="1"/>
              <a:t>during</a:t>
            </a:r>
            <a:r>
              <a:rPr lang="fr-CH" sz="2400" b="1" dirty="0"/>
              <a:t> image acquisition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63F21-9616-498C-F3C2-6C51F64F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905B-60F4-490A-844E-DA38F7C5C780}" type="slidenum">
              <a:rPr lang="en-GB" smtClean="0"/>
              <a:t>9</a:t>
            </a:fld>
            <a:endParaRPr lang="en-GB"/>
          </a:p>
        </p:txBody>
      </p:sp>
      <p:sp>
        <p:nvSpPr>
          <p:cNvPr id="3" name="ZoneTexte 109">
            <a:extLst>
              <a:ext uri="{FF2B5EF4-FFF2-40B4-BE49-F238E27FC236}">
                <a16:creationId xmlns:a16="http://schemas.microsoft.com/office/drawing/2014/main" id="{3E925BA5-8DC9-A2D2-9C8A-DB2C1C91DF33}"/>
              </a:ext>
            </a:extLst>
          </p:cNvPr>
          <p:cNvSpPr txBox="1"/>
          <p:nvPr/>
        </p:nvSpPr>
        <p:spPr>
          <a:xfrm>
            <a:off x="82364" y="2883203"/>
            <a:ext cx="4648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dirty="0"/>
              <a:t>Gradients of </a:t>
            </a:r>
            <a:r>
              <a:rPr lang="fr-CH" sz="2400" b="1" dirty="0" err="1"/>
              <a:t>magnetic</a:t>
            </a:r>
            <a:r>
              <a:rPr lang="fr-CH" sz="2400" b="1" dirty="0"/>
              <a:t> </a:t>
            </a:r>
            <a:r>
              <a:rPr lang="fr-CH" sz="2400" b="1" dirty="0" err="1"/>
              <a:t>fields</a:t>
            </a:r>
            <a:r>
              <a:rPr lang="fr-CH" sz="2400" b="1" dirty="0"/>
              <a:t> are </a:t>
            </a:r>
            <a:r>
              <a:rPr lang="fr-CH" sz="2400" b="1" dirty="0" err="1"/>
              <a:t>generated</a:t>
            </a:r>
            <a:r>
              <a:rPr lang="fr-CH" sz="2400" b="1" dirty="0"/>
              <a:t> by </a:t>
            </a:r>
            <a:r>
              <a:rPr lang="fr-CH" sz="2400" b="1" dirty="0" err="1"/>
              <a:t>dedicated</a:t>
            </a:r>
            <a:r>
              <a:rPr lang="fr-CH" sz="2400" b="1" dirty="0"/>
              <a:t> </a:t>
            </a:r>
            <a:r>
              <a:rPr lang="fr-CH" sz="2400" b="1" dirty="0" err="1"/>
              <a:t>coils</a:t>
            </a:r>
            <a:endParaRPr lang="fr-CH" sz="2400" b="1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8BFF5982-D933-A955-67D3-A877B1C5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06"/>
            <a:ext cx="10515600" cy="1325563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0070C0"/>
                </a:solidFill>
              </a:rPr>
              <a:t>Hardware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56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1943</Words>
  <Application>Microsoft Office PowerPoint</Application>
  <PresentationFormat>Grand écran</PresentationFormat>
  <Paragraphs>650</Paragraphs>
  <Slides>50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50</vt:i4>
      </vt:variant>
    </vt:vector>
  </HeadingPairs>
  <TitlesOfParts>
    <vt:vector size="61" baseType="lpstr">
      <vt:lpstr>Aptos</vt:lpstr>
      <vt:lpstr>Aptos Display</vt:lpstr>
      <vt:lpstr>Arial</vt:lpstr>
      <vt:lpstr>Cambria</vt:lpstr>
      <vt:lpstr>Cambria Math</vt:lpstr>
      <vt:lpstr>Franklin Gothic Demi</vt:lpstr>
      <vt:lpstr>Symbol</vt:lpstr>
      <vt:lpstr>Times New Roman</vt:lpstr>
      <vt:lpstr>Office Theme</vt:lpstr>
      <vt:lpstr>Équation</vt:lpstr>
      <vt:lpstr>CorelDRAW</vt:lpstr>
      <vt:lpstr>Advanced biomedical imaging methods and instrumentation</vt:lpstr>
      <vt:lpstr>Origin of the MRI signal</vt:lpstr>
      <vt:lpstr>Origin of the MRI signal</vt:lpstr>
      <vt:lpstr>Hardware</vt:lpstr>
      <vt:lpstr>MRI signal detection</vt:lpstr>
      <vt:lpstr>MRI signal detection</vt:lpstr>
      <vt:lpstr>Présentation PowerPoint</vt:lpstr>
      <vt:lpstr>Présentation PowerPoint</vt:lpstr>
      <vt:lpstr>Hardware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Image reconstruction</vt:lpstr>
      <vt:lpstr>Recap</vt:lpstr>
      <vt:lpstr>Présentation PowerPoint</vt:lpstr>
      <vt:lpstr>Présentation PowerPoint</vt:lpstr>
      <vt:lpstr>A basic MRI sequence</vt:lpstr>
      <vt:lpstr>Slice-selective excitation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EPI limitations</vt:lpstr>
      <vt:lpstr>EPI limitations  Image distortions</vt:lpstr>
      <vt:lpstr>EPI limitations  Image distortions</vt:lpstr>
      <vt:lpstr>EPI limitations  Image distortions</vt:lpstr>
      <vt:lpstr>Présentation PowerPoint</vt:lpstr>
      <vt:lpstr>Présentation PowerPoint</vt:lpstr>
      <vt:lpstr>Présentation PowerPoint</vt:lpstr>
      <vt:lpstr>T2* image contrast</vt:lpstr>
      <vt:lpstr>Présentation PowerPoint</vt:lpstr>
      <vt:lpstr>Présentation PowerPoint</vt:lpstr>
      <vt:lpstr>Longitudinal relaxation</vt:lpstr>
      <vt:lpstr>Longitudinal relaxation</vt:lpstr>
      <vt:lpstr>Longitudinal relaxation</vt:lpstr>
      <vt:lpstr>PD contrast – long TR</vt:lpstr>
      <vt:lpstr>T1 contrast – short TR</vt:lpstr>
      <vt:lpstr>T1 contrast – short TR</vt:lpstr>
      <vt:lpstr>Conclusions Principles of image encoding</vt:lpstr>
      <vt:lpstr>Conclusions </vt:lpstr>
    </vt:vector>
  </TitlesOfParts>
  <Company>Centre Hospitalier Universitaire Vaudois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Lutti Antoine</dc:creator>
  <cp:lastModifiedBy>Nathalie Just</cp:lastModifiedBy>
  <cp:revision>363</cp:revision>
  <dcterms:created xsi:type="dcterms:W3CDTF">2025-09-18T13:02:55Z</dcterms:created>
  <dcterms:modified xsi:type="dcterms:W3CDTF">2025-09-26T11:28:36Z</dcterms:modified>
</cp:coreProperties>
</file>