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8"/>
  </p:notesMasterIdLst>
  <p:sldIdLst>
    <p:sldId id="295" r:id="rId2"/>
    <p:sldId id="302" r:id="rId3"/>
    <p:sldId id="301" r:id="rId4"/>
    <p:sldId id="303" r:id="rId5"/>
    <p:sldId id="304" r:id="rId6"/>
    <p:sldId id="271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4" r:id="rId17"/>
    <p:sldId id="293" r:id="rId18"/>
    <p:sldId id="294" r:id="rId19"/>
    <p:sldId id="305" r:id="rId20"/>
    <p:sldId id="300" r:id="rId21"/>
    <p:sldId id="307" r:id="rId22"/>
    <p:sldId id="308" r:id="rId23"/>
    <p:sldId id="309" r:id="rId24"/>
    <p:sldId id="310" r:id="rId25"/>
    <p:sldId id="311" r:id="rId26"/>
    <p:sldId id="312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9"/>
    <p:restoredTop sz="94740"/>
  </p:normalViewPr>
  <p:slideViewPr>
    <p:cSldViewPr snapToGrid="0" snapToObjects="1">
      <p:cViewPr varScale="1">
        <p:scale>
          <a:sx n="124" d="100"/>
          <a:sy n="124" d="100"/>
        </p:scale>
        <p:origin x="71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404C18-3208-DC4B-9130-5CBAF0FC0A55}" type="datetimeFigureOut">
              <a:rPr lang="en-US" smtClean="0"/>
              <a:t>3/21/25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DA56F7-394B-284D-BA13-F94B714A7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238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2564B-BEFC-9D4C-AE53-3C9F40F9DC22}" type="datetimeFigureOut">
              <a:rPr lang="en-US" smtClean="0"/>
              <a:t>3/21/25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29-60AE-2A47-8315-054DFC1C5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216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2564B-BEFC-9D4C-AE53-3C9F40F9DC22}" type="datetimeFigureOut">
              <a:rPr lang="en-US" smtClean="0"/>
              <a:t>3/21/25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29-60AE-2A47-8315-054DFC1C5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786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2564B-BEFC-9D4C-AE53-3C9F40F9DC22}" type="datetimeFigureOut">
              <a:rPr lang="en-US" smtClean="0"/>
              <a:t>3/21/25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29-60AE-2A47-8315-054DFC1C5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7787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hème Off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ine Line" descr="Line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549069" y="667153"/>
            <a:ext cx="8945505" cy="44649"/>
          </a:xfrm>
          <a:prstGeom prst="rect">
            <a:avLst/>
          </a:prstGeom>
        </p:spPr>
      </p:pic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1422399" y="226219"/>
            <a:ext cx="9160935" cy="469901"/>
          </a:xfrm>
          <a:prstGeom prst="rect">
            <a:avLst/>
          </a:prstGeom>
        </p:spPr>
        <p:txBody>
          <a:bodyPr/>
          <a:lstStyle>
            <a:lvl1pPr algn="l">
              <a:defRPr sz="2672">
                <a:latin typeface="+mn-lt"/>
                <a:ea typeface="+mn-ea"/>
                <a:cs typeface="+mn-cs"/>
                <a:sym typeface="Impact"/>
              </a:defRPr>
            </a:lvl1pPr>
          </a:lstStyle>
          <a:p>
            <a:r>
              <a:t>Title Text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918517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2564B-BEFC-9D4C-AE53-3C9F40F9DC22}" type="datetimeFigureOut">
              <a:rPr lang="en-US" smtClean="0"/>
              <a:t>3/21/25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29-60AE-2A47-8315-054DFC1C5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434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2564B-BEFC-9D4C-AE53-3C9F40F9DC22}" type="datetimeFigureOut">
              <a:rPr lang="en-US" smtClean="0"/>
              <a:t>3/21/25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29-60AE-2A47-8315-054DFC1C5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536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2564B-BEFC-9D4C-AE53-3C9F40F9DC22}" type="datetimeFigureOut">
              <a:rPr lang="en-US" smtClean="0"/>
              <a:t>3/21/25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29-60AE-2A47-8315-054DFC1C5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821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2564B-BEFC-9D4C-AE53-3C9F40F9DC22}" type="datetimeFigureOut">
              <a:rPr lang="en-US" smtClean="0"/>
              <a:t>3/21/25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29-60AE-2A47-8315-054DFC1C5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184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2564B-BEFC-9D4C-AE53-3C9F40F9DC22}" type="datetimeFigureOut">
              <a:rPr lang="en-US" smtClean="0"/>
              <a:t>3/21/25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29-60AE-2A47-8315-054DFC1C5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35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2564B-BEFC-9D4C-AE53-3C9F40F9DC22}" type="datetimeFigureOut">
              <a:rPr lang="en-US" smtClean="0"/>
              <a:t>3/21/25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29-60AE-2A47-8315-054DFC1C5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359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2564B-BEFC-9D4C-AE53-3C9F40F9DC22}" type="datetimeFigureOut">
              <a:rPr lang="en-US" smtClean="0"/>
              <a:t>3/21/25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29-60AE-2A47-8315-054DFC1C5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162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2564B-BEFC-9D4C-AE53-3C9F40F9DC22}" type="datetimeFigureOut">
              <a:rPr lang="en-US" smtClean="0"/>
              <a:t>3/21/25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29-60AE-2A47-8315-054DFC1C5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515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2564B-BEFC-9D4C-AE53-3C9F40F9DC22}" type="datetimeFigureOut">
              <a:rPr lang="en-US" smtClean="0"/>
              <a:t>3/21/25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75B29-60AE-2A47-8315-054DFC1C5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558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87E28E1-B925-2E4F-8514-3BA0562EF77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826591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Line Line" descr="Line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685801" y="667153"/>
            <a:ext cx="6709129" cy="44649"/>
          </a:xfrm>
          <a:prstGeom prst="rect">
            <a:avLst/>
          </a:prstGeom>
        </p:spPr>
      </p:pic>
      <p:sp>
        <p:nvSpPr>
          <p:cNvPr id="423" name="Sources of spin polarization in SARP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Sources of spin polarization in SARPES</a:t>
            </a:r>
          </a:p>
        </p:txBody>
      </p:sp>
      <p:sp>
        <p:nvSpPr>
          <p:cNvPr id="424" name="For a review: U. Heinzmann and J.H. Dil, J. Phys.: Condens. Matter 24, 173001 (2012)"/>
          <p:cNvSpPr txBox="1"/>
          <p:nvPr/>
        </p:nvSpPr>
        <p:spPr>
          <a:xfrm>
            <a:off x="2407671" y="5885732"/>
            <a:ext cx="7376657" cy="238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1">
              <a:spcBef>
                <a:spcPts val="422"/>
              </a:spcBef>
              <a:buClr>
                <a:srgbClr val="0433FF"/>
              </a:buClr>
              <a:buFont typeface="Arial"/>
              <a:defRPr sz="2200">
                <a:solidFill>
                  <a:srgbClr val="B51A00"/>
                </a:solidFill>
                <a:uFill>
                  <a:solidFill>
                    <a:srgbClr val="B51A00"/>
                  </a:solidFill>
                </a:uFill>
              </a:defRPr>
            </a:pPr>
            <a:r>
              <a:rPr sz="1547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For a review:</a:t>
            </a:r>
            <a:r>
              <a:rPr sz="1547" dirty="0"/>
              <a:t> U. </a:t>
            </a:r>
            <a:r>
              <a:rPr sz="1547" dirty="0" err="1"/>
              <a:t>Heinzmann</a:t>
            </a:r>
            <a:r>
              <a:rPr sz="1547" dirty="0"/>
              <a:t> and J.H. </a:t>
            </a:r>
            <a:r>
              <a:rPr sz="1547" dirty="0" err="1"/>
              <a:t>Dil</a:t>
            </a:r>
            <a:r>
              <a:rPr sz="1547" dirty="0"/>
              <a:t>, J. Phys.: </a:t>
            </a:r>
            <a:r>
              <a:rPr sz="1547" dirty="0" err="1"/>
              <a:t>Condens</a:t>
            </a:r>
            <a:r>
              <a:rPr sz="1547" dirty="0"/>
              <a:t>. Matter 24, 173001 (2012)</a:t>
            </a:r>
          </a:p>
        </p:txBody>
      </p:sp>
      <p:sp>
        <p:nvSpPr>
          <p:cNvPr id="425" name="“All” photoelectrons are highly spin polarised"/>
          <p:cNvSpPr txBox="1"/>
          <p:nvPr/>
        </p:nvSpPr>
        <p:spPr>
          <a:xfrm>
            <a:off x="4037517" y="1415803"/>
            <a:ext cx="3953837" cy="348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799" tIns="50799" rIns="50799" bIns="50799" anchor="ctr">
            <a:spAutoFit/>
          </a:bodyPr>
          <a:lstStyle>
            <a:lvl1pPr>
              <a:spcBef>
                <a:spcPts val="600"/>
              </a:spcBef>
              <a:defRPr b="1"/>
            </a:lvl1pPr>
          </a:lstStyle>
          <a:p>
            <a:r>
              <a:rPr sz="1600"/>
              <a:t>“All” photoelectrons are highly spin polarised</a:t>
            </a:r>
          </a:p>
        </p:txBody>
      </p:sp>
      <p:sp>
        <p:nvSpPr>
          <p:cNvPr id="426" name="Spin polarized initial states (this is what we typically want to measure):…"/>
          <p:cNvSpPr txBox="1"/>
          <p:nvPr/>
        </p:nvSpPr>
        <p:spPr>
          <a:xfrm>
            <a:off x="2112462" y="2185496"/>
            <a:ext cx="7530488" cy="2210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9" tIns="50799" rIns="50799" bIns="50799">
            <a:spAutoFit/>
          </a:bodyPr>
          <a:lstStyle/>
          <a:p>
            <a:pPr marR="28574">
              <a:spcBef>
                <a:spcPts val="633"/>
              </a:spcBef>
              <a:defRPr b="1"/>
            </a:pPr>
            <a:r>
              <a:rPr sz="1600" dirty="0"/>
              <a:t>Spin polarized initial states (this is what we typically want to measure):</a:t>
            </a:r>
          </a:p>
          <a:p>
            <a:pPr marL="237967" marR="28574" indent="-180820">
              <a:spcBef>
                <a:spcPts val="633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sz="1600" dirty="0">
                <a:uFill>
                  <a:solidFill>
                    <a:srgbClr val="727272"/>
                  </a:solidFill>
                </a:uFill>
              </a:rPr>
              <a:t>Magnetic systems</a:t>
            </a:r>
          </a:p>
          <a:p>
            <a:pPr marL="237967" marR="28574" indent="-180820">
              <a:spcBef>
                <a:spcPts val="633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sz="1600" dirty="0">
                <a:uFill>
                  <a:solidFill>
                    <a:srgbClr val="727272"/>
                  </a:solidFill>
                </a:uFill>
              </a:rPr>
              <a:t>Spin-orbit interaction (</a:t>
            </a:r>
            <a:r>
              <a:rPr sz="1600" dirty="0" err="1">
                <a:uFill>
                  <a:solidFill>
                    <a:srgbClr val="727272"/>
                  </a:solidFill>
                </a:uFill>
              </a:rPr>
              <a:t>Rashba</a:t>
            </a:r>
            <a:r>
              <a:rPr sz="1600" dirty="0">
                <a:uFill>
                  <a:solidFill>
                    <a:srgbClr val="727272"/>
                  </a:solidFill>
                </a:uFill>
              </a:rPr>
              <a:t>, topological insulators)</a:t>
            </a:r>
          </a:p>
          <a:p>
            <a:pPr marR="28574">
              <a:spcBef>
                <a:spcPts val="633"/>
              </a:spcBef>
            </a:pPr>
            <a:r>
              <a:rPr sz="1600" b="1" dirty="0">
                <a:uFill>
                  <a:solidFill>
                    <a:srgbClr val="727272"/>
                  </a:solidFill>
                </a:uFill>
              </a:rPr>
              <a:t>Photoemission induced effects:</a:t>
            </a:r>
            <a:endParaRPr sz="1600" dirty="0">
              <a:uFill>
                <a:solidFill>
                  <a:srgbClr val="727272"/>
                </a:solidFill>
              </a:uFill>
            </a:endParaRPr>
          </a:p>
          <a:p>
            <a:pPr marL="237967" marR="28574" indent="-180820">
              <a:spcBef>
                <a:spcPts val="633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sz="1600" dirty="0">
                <a:uFill>
                  <a:solidFill>
                    <a:srgbClr val="727272"/>
                  </a:solidFill>
                </a:uFill>
              </a:rPr>
              <a:t>Change of initial state spin: spin interference, geometry induced effects, …</a:t>
            </a:r>
          </a:p>
          <a:p>
            <a:pPr marL="237967" marR="28574" indent="-180820">
              <a:spcBef>
                <a:spcPts val="633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sz="1600" dirty="0">
                <a:uFill>
                  <a:solidFill>
                    <a:srgbClr val="727272"/>
                  </a:solidFill>
                </a:uFill>
              </a:rPr>
              <a:t>Spin induced in spin-degenerate initial state: geometry effects, dipole selection rules, interference of transitions, …</a:t>
            </a:r>
          </a:p>
        </p:txBody>
      </p:sp>
    </p:spTree>
    <p:extLst>
      <p:ext uri="{BB962C8B-B14F-4D97-AF65-F5344CB8AC3E}">
        <p14:creationId xmlns:p14="http://schemas.microsoft.com/office/powerpoint/2010/main" val="345997243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Line Line" descr="Line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685801" y="667153"/>
            <a:ext cx="6709129" cy="44649"/>
          </a:xfrm>
          <a:prstGeom prst="rect">
            <a:avLst/>
          </a:prstGeom>
        </p:spPr>
      </p:pic>
      <p:sp>
        <p:nvSpPr>
          <p:cNvPr id="430" name="3D topological insulato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3D topological insulators</a:t>
            </a:r>
          </a:p>
        </p:txBody>
      </p:sp>
      <p:sp>
        <p:nvSpPr>
          <p:cNvPr id="431" name="Layered crystal structure…"/>
          <p:cNvSpPr txBox="1"/>
          <p:nvPr/>
        </p:nvSpPr>
        <p:spPr>
          <a:xfrm>
            <a:off x="1029519" y="3466846"/>
            <a:ext cx="5188534" cy="28982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799" tIns="50799" rIns="50799" bIns="50799" anchor="ctr">
            <a:spAutoFit/>
          </a:bodyPr>
          <a:lstStyle/>
          <a:p>
            <a:pPr>
              <a:spcBef>
                <a:spcPts val="422"/>
              </a:spcBef>
              <a:buClr>
                <a:srgbClr val="000000"/>
              </a:buClr>
              <a:buFont typeface="Helvetica"/>
            </a:pPr>
            <a:r>
              <a:rPr sz="1600" dirty="0"/>
              <a:t>Layered crystal structure</a:t>
            </a:r>
          </a:p>
          <a:p>
            <a:pPr>
              <a:spcBef>
                <a:spcPts val="422"/>
              </a:spcBef>
              <a:buClr>
                <a:srgbClr val="000000"/>
              </a:buClr>
              <a:buFont typeface="Helvetica"/>
            </a:pPr>
            <a:r>
              <a:rPr sz="1600" dirty="0"/>
              <a:t>Large energy gaps:</a:t>
            </a:r>
          </a:p>
          <a:p>
            <a:pPr>
              <a:spcBef>
                <a:spcPts val="422"/>
              </a:spcBef>
              <a:buClr>
                <a:srgbClr val="000000"/>
              </a:buClr>
              <a:buFont typeface="Helvetica"/>
            </a:pPr>
            <a:r>
              <a:rPr sz="1600" dirty="0"/>
              <a:t>Bi</a:t>
            </a:r>
            <a:r>
              <a:rPr sz="1600" baseline="-20250" dirty="0"/>
              <a:t>2</a:t>
            </a:r>
            <a:r>
              <a:rPr sz="1600" dirty="0"/>
              <a:t>Se</a:t>
            </a:r>
            <a:r>
              <a:rPr sz="1600" baseline="-20250" dirty="0"/>
              <a:t>3</a:t>
            </a:r>
            <a:r>
              <a:rPr sz="1600" dirty="0"/>
              <a:t>: 350 </a:t>
            </a:r>
            <a:r>
              <a:rPr sz="1600" dirty="0" err="1"/>
              <a:t>meV</a:t>
            </a:r>
            <a:r>
              <a:rPr sz="1600" dirty="0"/>
              <a:t>   </a:t>
            </a:r>
          </a:p>
          <a:p>
            <a:pPr defTabSz="1295353">
              <a:buClr>
                <a:srgbClr val="0433FF"/>
              </a:buClr>
              <a:buFont typeface="Helvetica"/>
              <a:defRPr sz="1800">
                <a:solidFill>
                  <a:srgbClr val="B51A00"/>
                </a:solidFill>
                <a:uFill>
                  <a:solidFill>
                    <a:srgbClr val="B51A00"/>
                  </a:solidFill>
                </a:uFill>
              </a:defRPr>
            </a:pPr>
            <a:r>
              <a:rPr sz="1600" dirty="0"/>
              <a:t>J. Black et al., J. Phys. </a:t>
            </a:r>
            <a:br>
              <a:rPr sz="1600" dirty="0"/>
            </a:br>
            <a:r>
              <a:rPr sz="1600" dirty="0"/>
              <a:t>Chem. Solids 2, 240 (1957)</a:t>
            </a:r>
          </a:p>
          <a:p>
            <a:pPr>
              <a:spcBef>
                <a:spcPts val="703"/>
              </a:spcBef>
              <a:buClr>
                <a:srgbClr val="000000"/>
              </a:buClr>
              <a:buFont typeface="Helvetica"/>
            </a:pPr>
            <a:r>
              <a:rPr sz="1600" dirty="0"/>
              <a:t>Bi</a:t>
            </a:r>
            <a:r>
              <a:rPr sz="1600" baseline="-20250" dirty="0"/>
              <a:t>2</a:t>
            </a:r>
            <a:r>
              <a:rPr sz="1600" dirty="0"/>
              <a:t>Te</a:t>
            </a:r>
            <a:r>
              <a:rPr sz="1600" baseline="-20250" dirty="0"/>
              <a:t>3</a:t>
            </a:r>
            <a:r>
              <a:rPr sz="1600" dirty="0"/>
              <a:t>: 180 </a:t>
            </a:r>
            <a:r>
              <a:rPr sz="1600" dirty="0" err="1"/>
              <a:t>meV</a:t>
            </a:r>
            <a:r>
              <a:rPr sz="1600" dirty="0"/>
              <a:t>   </a:t>
            </a:r>
          </a:p>
          <a:p>
            <a:pPr defTabSz="1295353">
              <a:buClr>
                <a:srgbClr val="0433FF"/>
              </a:buClr>
              <a:buFont typeface="Helvetica"/>
              <a:defRPr sz="1800">
                <a:solidFill>
                  <a:srgbClr val="B51A00"/>
                </a:solidFill>
                <a:uFill>
                  <a:solidFill>
                    <a:srgbClr val="B51A00"/>
                  </a:solidFill>
                </a:uFill>
              </a:defRPr>
            </a:pPr>
            <a:r>
              <a:rPr sz="1600" dirty="0"/>
              <a:t>G. A. Thomas et al., PRB 46, 1553 (1992)</a:t>
            </a:r>
          </a:p>
          <a:p>
            <a:pPr marL="57147">
              <a:spcBef>
                <a:spcPts val="703"/>
              </a:spcBef>
              <a:buClr>
                <a:srgbClr val="FF2600"/>
              </a:buClr>
              <a:buSzPct val="100000"/>
              <a:buFont typeface="Symbol"/>
              <a:buChar char="Þ"/>
            </a:pPr>
            <a:r>
              <a:rPr sz="1600" dirty="0"/>
              <a:t> Predicted to be room temperature topological insulators</a:t>
            </a:r>
          </a:p>
          <a:p>
            <a:pPr defTabSz="1295353">
              <a:buClr>
                <a:srgbClr val="0433FF"/>
              </a:buClr>
              <a:buFont typeface="Helvetica"/>
              <a:defRPr sz="1800">
                <a:solidFill>
                  <a:srgbClr val="B51A00"/>
                </a:solidFill>
                <a:uFill>
                  <a:solidFill>
                    <a:srgbClr val="B51A00"/>
                  </a:solidFill>
                </a:uFill>
              </a:defRPr>
            </a:pPr>
            <a:r>
              <a:rPr sz="1600" dirty="0"/>
              <a:t>     H. Zhang et al., Nature Physics 5, 438 (2009)</a:t>
            </a:r>
          </a:p>
          <a:p>
            <a:pPr>
              <a:spcBef>
                <a:spcPts val="422"/>
              </a:spcBef>
              <a:buClr>
                <a:srgbClr val="000000"/>
              </a:buClr>
              <a:buFont typeface="Helvetica"/>
            </a:pPr>
            <a:r>
              <a:rPr sz="1600" dirty="0"/>
              <a:t>• Only a single, non-degenerate (spin-polarized) surface state</a:t>
            </a:r>
          </a:p>
        </p:txBody>
      </p:sp>
      <p:pic>
        <p:nvPicPr>
          <p:cNvPr id="432" name="image.png" descr="image.pn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727388" y="1306606"/>
            <a:ext cx="5918200" cy="3733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3" name="droppedImage.pdf" descr="droppedImage.pdf"/>
          <p:cNvPicPr>
            <a:picLocks noChangeAspect="1"/>
          </p:cNvPicPr>
          <p:nvPr/>
        </p:nvPicPr>
        <p:blipFill>
          <a:blip r:embed="rId4"/>
          <a:srcRect t="21886" r="20262" b="21886"/>
          <a:stretch>
            <a:fillRect/>
          </a:stretch>
        </p:blipFill>
        <p:spPr>
          <a:xfrm>
            <a:off x="2336800" y="1409699"/>
            <a:ext cx="1524000" cy="1892301"/>
          </a:xfrm>
          <a:prstGeom prst="rect">
            <a:avLst/>
          </a:prstGeom>
          <a:ln w="12700"/>
        </p:spPr>
      </p:pic>
      <p:sp>
        <p:nvSpPr>
          <p:cNvPr id="434" name="The second generation: Bi2Se3 and related compounds"/>
          <p:cNvSpPr txBox="1"/>
          <p:nvPr/>
        </p:nvSpPr>
        <p:spPr>
          <a:xfrm>
            <a:off x="3543732" y="860967"/>
            <a:ext cx="5348642" cy="383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799" tIns="50799" rIns="50799" bIns="50799" anchor="ctr">
            <a:spAutoFit/>
          </a:bodyPr>
          <a:lstStyle/>
          <a:p>
            <a:pPr>
              <a:spcBef>
                <a:spcPts val="422"/>
              </a:spcBef>
              <a:defRPr sz="2600" b="1"/>
            </a:pPr>
            <a:r>
              <a:rPr sz="1828"/>
              <a:t>The second generation: Bi</a:t>
            </a:r>
            <a:r>
              <a:rPr sz="1828" baseline="-23538"/>
              <a:t>2</a:t>
            </a:r>
            <a:r>
              <a:rPr sz="1828"/>
              <a:t>Se</a:t>
            </a:r>
            <a:r>
              <a:rPr sz="1828" baseline="-23538"/>
              <a:t>3</a:t>
            </a:r>
            <a:r>
              <a:rPr sz="1828"/>
              <a:t> and related compounds</a:t>
            </a:r>
          </a:p>
        </p:txBody>
      </p:sp>
    </p:spTree>
    <p:extLst>
      <p:ext uri="{BB962C8B-B14F-4D97-AF65-F5344CB8AC3E}">
        <p14:creationId xmlns:p14="http://schemas.microsoft.com/office/powerpoint/2010/main" val="248680911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Line Line" descr="Line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685801" y="667153"/>
            <a:ext cx="6709129" cy="44649"/>
          </a:xfrm>
          <a:prstGeom prst="rect">
            <a:avLst/>
          </a:prstGeom>
        </p:spPr>
      </p:pic>
      <p:pic>
        <p:nvPicPr>
          <p:cNvPr id="438" name="sputtering_scheme_4.pdf" descr="sputtering_scheme_4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2689" y="3441753"/>
            <a:ext cx="3329829" cy="2013594"/>
          </a:xfrm>
          <a:prstGeom prst="rect">
            <a:avLst/>
          </a:prstGeom>
          <a:ln w="12700"/>
        </p:spPr>
      </p:pic>
      <p:sp>
        <p:nvSpPr>
          <p:cNvPr id="439" name="Main properties of 3D topological insulato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Main properties of 3D topological insulators</a:t>
            </a:r>
          </a:p>
        </p:txBody>
      </p:sp>
      <p:sp>
        <p:nvSpPr>
          <p:cNvPr id="440" name="1. Topological protection in reciprocal space: spin-polarised Dirac cone"/>
          <p:cNvSpPr txBox="1"/>
          <p:nvPr/>
        </p:nvSpPr>
        <p:spPr>
          <a:xfrm>
            <a:off x="1680635" y="878862"/>
            <a:ext cx="4808174" cy="297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799" tIns="50799" rIns="50799" bIns="50799" anchor="ctr">
            <a:spAutoFit/>
          </a:bodyPr>
          <a:lstStyle>
            <a:lvl1pPr>
              <a:spcBef>
                <a:spcPts val="600"/>
              </a:spcBef>
              <a:defRPr b="1"/>
            </a:lvl1pPr>
          </a:lstStyle>
          <a:p>
            <a:r>
              <a:rPr sz="1266"/>
              <a:t>1. Topological protection in reciprocal space: spin-polarised Dirac cone</a:t>
            </a:r>
          </a:p>
        </p:txBody>
      </p:sp>
      <p:pic>
        <p:nvPicPr>
          <p:cNvPr id="441" name="image.png" descr="image.png"/>
          <p:cNvPicPr>
            <a:picLocks/>
          </p:cNvPicPr>
          <p:nvPr/>
        </p:nvPicPr>
        <p:blipFill>
          <a:blip r:embed="rId4"/>
          <a:srcRect t="50792" r="2030"/>
          <a:stretch>
            <a:fillRect/>
          </a:stretch>
        </p:blipFill>
        <p:spPr>
          <a:xfrm>
            <a:off x="1482423" y="1246583"/>
            <a:ext cx="8027245" cy="1870087"/>
          </a:xfrm>
          <a:prstGeom prst="rect">
            <a:avLst/>
          </a:prstGeom>
          <a:ln w="12700">
            <a:miter lim="400000"/>
          </a:ln>
        </p:spPr>
      </p:pic>
      <p:sp>
        <p:nvSpPr>
          <p:cNvPr id="442" name="D. Hsieh et al., Nature 460 (2009) and many others since then"/>
          <p:cNvSpPr txBox="1"/>
          <p:nvPr/>
        </p:nvSpPr>
        <p:spPr>
          <a:xfrm>
            <a:off x="8066653" y="781463"/>
            <a:ext cx="2374973" cy="492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9" tIns="50799" rIns="50799" bIns="50799" anchor="ctr">
            <a:spAutoFit/>
          </a:bodyPr>
          <a:lstStyle>
            <a:lvl1pPr algn="ctr">
              <a:spcBef>
                <a:spcPts val="600"/>
              </a:spcBef>
              <a:defRPr sz="1800">
                <a:solidFill>
                  <a:srgbClr val="B51A00"/>
                </a:solidFill>
                <a:uFill>
                  <a:solidFill>
                    <a:srgbClr val="B51A00"/>
                  </a:solidFill>
                </a:uFill>
              </a:defRPr>
            </a:lvl1pPr>
          </a:lstStyle>
          <a:p>
            <a:r>
              <a:rPr sz="1266"/>
              <a:t>D. Hsieh et al., Nature 460 (2009) and many others since then</a:t>
            </a:r>
          </a:p>
        </p:txBody>
      </p:sp>
      <p:sp>
        <p:nvSpPr>
          <p:cNvPr id="443" name="2. Topological protection in real space"/>
          <p:cNvSpPr txBox="1"/>
          <p:nvPr/>
        </p:nvSpPr>
        <p:spPr>
          <a:xfrm>
            <a:off x="1680636" y="3128293"/>
            <a:ext cx="2633796" cy="297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799" tIns="50799" rIns="50799" bIns="50799" anchor="ctr">
            <a:spAutoFit/>
          </a:bodyPr>
          <a:lstStyle>
            <a:lvl1pPr>
              <a:spcBef>
                <a:spcPts val="600"/>
              </a:spcBef>
              <a:defRPr b="1"/>
            </a:lvl1pPr>
          </a:lstStyle>
          <a:p>
            <a:r>
              <a:rPr sz="1266"/>
              <a:t>2. Topological protection in real space</a:t>
            </a:r>
          </a:p>
        </p:txBody>
      </p:sp>
      <p:pic>
        <p:nvPicPr>
          <p:cNvPr id="444" name="AllData_Bv2.pdf" descr="AllData_Bv2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148" y="3441753"/>
            <a:ext cx="6678568" cy="3041239"/>
          </a:xfrm>
          <a:prstGeom prst="rect">
            <a:avLst/>
          </a:prstGeom>
          <a:ln w="12700"/>
        </p:spPr>
      </p:pic>
      <p:sp>
        <p:nvSpPr>
          <p:cNvPr id="445" name="R. Quieroz et al PRB 93, 165409 (2016)"/>
          <p:cNvSpPr txBox="1"/>
          <p:nvPr/>
        </p:nvSpPr>
        <p:spPr>
          <a:xfrm>
            <a:off x="8193635" y="6257908"/>
            <a:ext cx="2632065" cy="297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799" tIns="50799" rIns="50799" bIns="50799" anchor="ctr">
            <a:spAutoFit/>
          </a:bodyPr>
          <a:lstStyle>
            <a:lvl1pPr>
              <a:spcBef>
                <a:spcPts val="600"/>
              </a:spcBef>
              <a:defRPr sz="1800">
                <a:solidFill>
                  <a:srgbClr val="B51A00"/>
                </a:solidFill>
                <a:uFill>
                  <a:solidFill>
                    <a:srgbClr val="B51A00"/>
                  </a:solidFill>
                </a:uFill>
              </a:defRPr>
            </a:lvl1pPr>
          </a:lstStyle>
          <a:p>
            <a:r>
              <a:rPr sz="1266"/>
              <a:t>R. Quieroz et al PRB 93, 165409 (2016)</a:t>
            </a:r>
          </a:p>
        </p:txBody>
      </p:sp>
    </p:spTree>
    <p:extLst>
      <p:ext uri="{BB962C8B-B14F-4D97-AF65-F5344CB8AC3E}">
        <p14:creationId xmlns:p14="http://schemas.microsoft.com/office/powerpoint/2010/main" val="361145474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Line Line" descr="Line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685801" y="667153"/>
            <a:ext cx="6709129" cy="44649"/>
          </a:xfrm>
          <a:prstGeom prst="rect">
            <a:avLst/>
          </a:prstGeom>
        </p:spPr>
      </p:pic>
      <p:sp>
        <p:nvSpPr>
          <p:cNvPr id="450" name="3. Topological transi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3. Topological transition</a:t>
            </a:r>
          </a:p>
        </p:txBody>
      </p:sp>
      <p:grpSp>
        <p:nvGrpSpPr>
          <p:cNvPr id="455" name="Group"/>
          <p:cNvGrpSpPr/>
          <p:nvPr/>
        </p:nvGrpSpPr>
        <p:grpSpPr>
          <a:xfrm>
            <a:off x="1624282" y="532265"/>
            <a:ext cx="6464301" cy="2616202"/>
            <a:chOff x="0" y="0"/>
            <a:chExt cx="9193672" cy="3720819"/>
          </a:xfrm>
        </p:grpSpPr>
        <p:pic>
          <p:nvPicPr>
            <p:cNvPr id="451" name="droppedImage.pdf" descr="droppedImage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93672" cy="3180073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452" name="TlBiS2"/>
            <p:cNvSpPr txBox="1"/>
            <p:nvPr/>
          </p:nvSpPr>
          <p:spPr>
            <a:xfrm>
              <a:off x="1029547" y="3382218"/>
              <a:ext cx="752343" cy="338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b">
              <a:spAutoFit/>
            </a:bodyPr>
            <a:lstStyle/>
            <a:p>
              <a:pPr defTabSz="642915">
                <a:spcBef>
                  <a:spcPts val="422"/>
                </a:spcBef>
                <a:defRPr sz="2200"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sz="1547"/>
                <a:t>TlBiS</a:t>
              </a:r>
              <a:r>
                <a:rPr sz="1547" baseline="-5999"/>
                <a:t>2</a:t>
              </a:r>
            </a:p>
          </p:txBody>
        </p:sp>
        <p:sp>
          <p:nvSpPr>
            <p:cNvPr id="453" name="TlBiSe2"/>
            <p:cNvSpPr txBox="1"/>
            <p:nvPr/>
          </p:nvSpPr>
          <p:spPr>
            <a:xfrm>
              <a:off x="7513884" y="3382218"/>
              <a:ext cx="886854" cy="338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b">
              <a:spAutoFit/>
            </a:bodyPr>
            <a:lstStyle/>
            <a:p>
              <a:pPr defTabSz="642915">
                <a:spcBef>
                  <a:spcPts val="422"/>
                </a:spcBef>
                <a:defRPr sz="2200"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sz="1547"/>
                <a:t>TlBiSe</a:t>
              </a:r>
              <a:r>
                <a:rPr sz="1547" baseline="-5999"/>
                <a:t>2</a:t>
              </a:r>
            </a:p>
          </p:txBody>
        </p:sp>
        <p:sp>
          <p:nvSpPr>
            <p:cNvPr id="454" name="TlBi(S(1-x)Sex)2"/>
            <p:cNvSpPr txBox="1"/>
            <p:nvPr/>
          </p:nvSpPr>
          <p:spPr>
            <a:xfrm>
              <a:off x="3991751" y="3382218"/>
              <a:ext cx="1696190" cy="338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b">
              <a:spAutoFit/>
            </a:bodyPr>
            <a:lstStyle/>
            <a:p>
              <a:pPr defTabSz="642915">
                <a:spcBef>
                  <a:spcPts val="422"/>
                </a:spcBef>
                <a:defRPr sz="2200"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sz="1547"/>
                <a:t>TlBi(S</a:t>
              </a:r>
              <a:r>
                <a:rPr sz="1547" baseline="-5999"/>
                <a:t>(1-x)</a:t>
              </a:r>
              <a:r>
                <a:rPr sz="1547"/>
                <a:t>Se</a:t>
              </a:r>
              <a:r>
                <a:rPr sz="1547" baseline="-5999"/>
                <a:t>x</a:t>
              </a:r>
              <a:r>
                <a:rPr sz="1547"/>
                <a:t>)</a:t>
              </a:r>
              <a:r>
                <a:rPr sz="1547" baseline="-5999"/>
                <a:t>2</a:t>
              </a:r>
            </a:p>
          </p:txBody>
        </p:sp>
      </p:grpSp>
      <p:sp>
        <p:nvSpPr>
          <p:cNvPr id="456" name="S-Y Xu et al. Science 332, 560 (2011)"/>
          <p:cNvSpPr txBox="1"/>
          <p:nvPr/>
        </p:nvSpPr>
        <p:spPr>
          <a:xfrm>
            <a:off x="8072947" y="2641617"/>
            <a:ext cx="2363019" cy="194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spcBef>
                <a:spcPts val="600"/>
              </a:spcBef>
              <a:defRPr sz="1800">
                <a:solidFill>
                  <a:srgbClr val="B51A00"/>
                </a:solidFill>
                <a:uFill>
                  <a:solidFill>
                    <a:srgbClr val="B51A00"/>
                  </a:solidFill>
                </a:uFill>
              </a:defRPr>
            </a:lvl1pPr>
          </a:lstStyle>
          <a:p>
            <a:r>
              <a:rPr sz="1266"/>
              <a:t>S-Y Xu et al. Science 332, 560 (2011)</a:t>
            </a:r>
          </a:p>
        </p:txBody>
      </p:sp>
      <p:sp>
        <p:nvSpPr>
          <p:cNvPr id="457" name="Go through topological transition by changing strength of SOI"/>
          <p:cNvSpPr txBox="1"/>
          <p:nvPr/>
        </p:nvSpPr>
        <p:spPr>
          <a:xfrm>
            <a:off x="7897573" y="1859933"/>
            <a:ext cx="3003308" cy="595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799" tIns="50799" rIns="50799" bIns="50799" anchor="ctr">
            <a:spAutoFit/>
          </a:bodyPr>
          <a:lstStyle>
            <a:lvl1pPr algn="ctr">
              <a:spcBef>
                <a:spcPts val="600"/>
              </a:spcBef>
            </a:lvl1pPr>
          </a:lstStyle>
          <a:p>
            <a:r>
              <a:rPr sz="1600" dirty="0"/>
              <a:t>Go through topological transition by changing strength of SOI</a:t>
            </a:r>
          </a:p>
        </p:txBody>
      </p:sp>
      <p:sp>
        <p:nvSpPr>
          <p:cNvPr id="458" name="TlBi(S(1-x)Sex)2"/>
          <p:cNvSpPr txBox="1"/>
          <p:nvPr/>
        </p:nvSpPr>
        <p:spPr>
          <a:xfrm>
            <a:off x="8499573" y="1217520"/>
            <a:ext cx="1127809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defTabSz="642915">
              <a:spcBef>
                <a:spcPts val="422"/>
              </a:spcBef>
              <a:defRPr b="1"/>
            </a:pPr>
            <a:r>
              <a:rPr sz="1600" dirty="0" err="1"/>
              <a:t>TlBi</a:t>
            </a:r>
            <a:r>
              <a:rPr sz="1600" dirty="0"/>
              <a:t>(S</a:t>
            </a:r>
            <a:r>
              <a:rPr sz="1600" baseline="-5999" dirty="0"/>
              <a:t>(1-x)</a:t>
            </a:r>
            <a:r>
              <a:rPr sz="1600" dirty="0"/>
              <a:t>Se</a:t>
            </a:r>
            <a:r>
              <a:rPr sz="1600" baseline="-5999" dirty="0"/>
              <a:t>x</a:t>
            </a:r>
            <a:r>
              <a:rPr sz="1600" dirty="0"/>
              <a:t>)</a:t>
            </a:r>
            <a:r>
              <a:rPr sz="1600" baseline="-5999" dirty="0"/>
              <a:t>2</a:t>
            </a:r>
          </a:p>
        </p:txBody>
      </p:sp>
      <p:pic>
        <p:nvPicPr>
          <p:cNvPr id="45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3634" y="3186793"/>
            <a:ext cx="5769702" cy="3497128"/>
          </a:xfrm>
          <a:prstGeom prst="rect">
            <a:avLst/>
          </a:prstGeom>
          <a:ln w="12700"/>
        </p:spPr>
      </p:pic>
      <p:sp>
        <p:nvSpPr>
          <p:cNvPr id="460" name="Close to transition (on trivial side) states are already spin polarised…"/>
          <p:cNvSpPr txBox="1"/>
          <p:nvPr/>
        </p:nvSpPr>
        <p:spPr>
          <a:xfrm>
            <a:off x="932147" y="4148357"/>
            <a:ext cx="3921487" cy="1190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799" tIns="50799" rIns="50799" bIns="50799">
            <a:spAutoFit/>
          </a:bodyPr>
          <a:lstStyle/>
          <a:p>
            <a:pPr algn="ctr">
              <a:spcBef>
                <a:spcPts val="422"/>
              </a:spcBef>
            </a:pPr>
            <a:r>
              <a:rPr sz="1600" dirty="0"/>
              <a:t>Close to transition (on trivial side) states are already spin </a:t>
            </a:r>
            <a:r>
              <a:rPr sz="1600" dirty="0" err="1"/>
              <a:t>polarised</a:t>
            </a:r>
            <a:endParaRPr sz="1600" dirty="0"/>
          </a:p>
          <a:p>
            <a:pPr algn="ctr">
              <a:spcBef>
                <a:spcPts val="422"/>
              </a:spcBef>
            </a:pPr>
            <a:endParaRPr sz="1600" dirty="0"/>
          </a:p>
          <a:p>
            <a:pPr algn="ctr">
              <a:spcBef>
                <a:spcPts val="422"/>
              </a:spcBef>
              <a:defRPr b="1"/>
            </a:pPr>
            <a:r>
              <a:rPr sz="1600" dirty="0"/>
              <a:t>Topological transition is smooth!</a:t>
            </a:r>
          </a:p>
        </p:txBody>
      </p:sp>
      <p:sp>
        <p:nvSpPr>
          <p:cNvPr id="461" name="S-Y Xu et al. Nature Communications 6, 6870 (2015)"/>
          <p:cNvSpPr txBox="1"/>
          <p:nvPr/>
        </p:nvSpPr>
        <p:spPr>
          <a:xfrm>
            <a:off x="1912038" y="5952620"/>
            <a:ext cx="3488325" cy="297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799" tIns="50799" rIns="50799" bIns="50799" anchor="ctr">
            <a:spAutoFit/>
          </a:bodyPr>
          <a:lstStyle>
            <a:lvl1pPr>
              <a:spcBef>
                <a:spcPts val="600"/>
              </a:spcBef>
              <a:defRPr sz="1800">
                <a:solidFill>
                  <a:srgbClr val="B51A00"/>
                </a:solidFill>
                <a:uFill>
                  <a:solidFill>
                    <a:srgbClr val="B51A00"/>
                  </a:solidFill>
                </a:uFill>
              </a:defRPr>
            </a:lvl1pPr>
          </a:lstStyle>
          <a:p>
            <a:r>
              <a:rPr sz="1266"/>
              <a:t>S-Y Xu et al. Nature Communications 6, 6870 (2015)</a:t>
            </a:r>
          </a:p>
        </p:txBody>
      </p:sp>
    </p:spTree>
    <p:extLst>
      <p:ext uri="{BB962C8B-B14F-4D97-AF65-F5344CB8AC3E}">
        <p14:creationId xmlns:p14="http://schemas.microsoft.com/office/powerpoint/2010/main" val="97322193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Line Line" descr="Line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685801" y="667153"/>
            <a:ext cx="6709129" cy="44649"/>
          </a:xfrm>
          <a:prstGeom prst="rect">
            <a:avLst/>
          </a:prstGeom>
        </p:spPr>
      </p:pic>
      <p:sp>
        <p:nvSpPr>
          <p:cNvPr id="465" name="Topological protection: TlBiSe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Topological protection: TlBiSe</a:t>
            </a:r>
            <a:r>
              <a:rPr baseline="-5999"/>
              <a:t>2</a:t>
            </a:r>
          </a:p>
        </p:txBody>
      </p:sp>
      <p:pic>
        <p:nvPicPr>
          <p:cNvPr id="466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713" y="2302230"/>
            <a:ext cx="1238492" cy="2633424"/>
          </a:xfrm>
          <a:prstGeom prst="rect">
            <a:avLst/>
          </a:prstGeom>
          <a:ln w="12700"/>
        </p:spPr>
      </p:pic>
      <p:pic>
        <p:nvPicPr>
          <p:cNvPr id="467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176" y="597248"/>
            <a:ext cx="3896432" cy="5589264"/>
          </a:xfrm>
          <a:prstGeom prst="rect">
            <a:avLst/>
          </a:prstGeom>
          <a:ln w="12700"/>
        </p:spPr>
      </p:pic>
      <p:sp>
        <p:nvSpPr>
          <p:cNvPr id="468" name="S.V. Eremeev et al. PRB 83, 205129 (2011)"/>
          <p:cNvSpPr txBox="1"/>
          <p:nvPr/>
        </p:nvSpPr>
        <p:spPr>
          <a:xfrm>
            <a:off x="1564398" y="6436984"/>
            <a:ext cx="2726772" cy="194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b">
            <a:spAutoFit/>
          </a:bodyPr>
          <a:lstStyle/>
          <a:p>
            <a:pPr>
              <a:spcBef>
                <a:spcPts val="422"/>
              </a:spcBef>
              <a:buClr>
                <a:srgbClr val="0433FF"/>
              </a:buClr>
              <a:buFont typeface="Arial"/>
              <a:defRPr sz="1800">
                <a:solidFill>
                  <a:srgbClr val="B51A00"/>
                </a:solidFill>
                <a:uFill>
                  <a:solidFill>
                    <a:srgbClr val="B51A00"/>
                  </a:solidFill>
                </a:uFill>
              </a:defRPr>
            </a:pPr>
            <a:r>
              <a:rPr sz="1266" dirty="0"/>
              <a:t>S.V. </a:t>
            </a:r>
            <a:r>
              <a:rPr sz="1266" dirty="0" err="1"/>
              <a:t>Eremeev</a:t>
            </a:r>
            <a:r>
              <a:rPr sz="1266" dirty="0"/>
              <a:t> et al. PRB </a:t>
            </a:r>
            <a:r>
              <a:rPr sz="1266" b="1" dirty="0"/>
              <a:t>83</a:t>
            </a:r>
            <a:r>
              <a:rPr sz="1266" dirty="0"/>
              <a:t>, 205129 (2011)</a:t>
            </a:r>
          </a:p>
        </p:txBody>
      </p:sp>
      <p:sp>
        <p:nvSpPr>
          <p:cNvPr id="469" name="TlBiSe2"/>
          <p:cNvSpPr txBox="1"/>
          <p:nvPr/>
        </p:nvSpPr>
        <p:spPr>
          <a:xfrm>
            <a:off x="4745122" y="2064151"/>
            <a:ext cx="623569" cy="238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defTabSz="642915">
              <a:spcBef>
                <a:spcPts val="422"/>
              </a:spcBef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sz="1547"/>
              <a:t>TlBiSe</a:t>
            </a:r>
            <a:r>
              <a:rPr sz="1547" baseline="-5999"/>
              <a:t>2</a:t>
            </a:r>
          </a:p>
        </p:txBody>
      </p:sp>
      <p:sp>
        <p:nvSpPr>
          <p:cNvPr id="470" name="All calculations also show trivial surface states"/>
          <p:cNvSpPr txBox="1"/>
          <p:nvPr/>
        </p:nvSpPr>
        <p:spPr>
          <a:xfrm>
            <a:off x="4649505" y="5829395"/>
            <a:ext cx="1928989" cy="714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>
            <a:lvl1pPr algn="ctr">
              <a:spcBef>
                <a:spcPts val="600"/>
              </a:spcBef>
              <a:defRPr sz="2200"/>
            </a:lvl1pPr>
          </a:lstStyle>
          <a:p>
            <a:r>
              <a:rPr sz="1547" dirty="0"/>
              <a:t>All calculations also show trivial surface states</a:t>
            </a:r>
          </a:p>
        </p:txBody>
      </p:sp>
      <p:pic>
        <p:nvPicPr>
          <p:cNvPr id="473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1205" y="1761739"/>
            <a:ext cx="6280793" cy="3587543"/>
          </a:xfrm>
          <a:prstGeom prst="rect">
            <a:avLst/>
          </a:prstGeom>
          <a:ln w="12700"/>
        </p:spPr>
      </p:pic>
      <p:sp>
        <p:nvSpPr>
          <p:cNvPr id="474" name="No trivial SS in ARPES"/>
          <p:cNvSpPr txBox="1"/>
          <p:nvPr/>
        </p:nvSpPr>
        <p:spPr>
          <a:xfrm>
            <a:off x="7846065" y="1263963"/>
            <a:ext cx="1811071" cy="340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799" tIns="50799" rIns="50799" bIns="50799" anchor="ctr">
            <a:spAutoFit/>
          </a:bodyPr>
          <a:lstStyle>
            <a:lvl1pPr>
              <a:spcBef>
                <a:spcPts val="600"/>
              </a:spcBef>
              <a:defRPr sz="2200"/>
            </a:lvl1pPr>
          </a:lstStyle>
          <a:p>
            <a:r>
              <a:rPr sz="1547" dirty="0"/>
              <a:t>No trivial SS in ARPES</a:t>
            </a:r>
          </a:p>
        </p:txBody>
      </p:sp>
    </p:spTree>
    <p:extLst>
      <p:ext uri="{BB962C8B-B14F-4D97-AF65-F5344CB8AC3E}">
        <p14:creationId xmlns:p14="http://schemas.microsoft.com/office/powerpoint/2010/main" val="222707965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Line Line" descr="Line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685801" y="667153"/>
            <a:ext cx="6709129" cy="44649"/>
          </a:xfrm>
          <a:prstGeom prst="rect">
            <a:avLst/>
          </a:prstGeom>
        </p:spPr>
      </p:pic>
      <p:sp>
        <p:nvSpPr>
          <p:cNvPr id="478" name="Detailed structure determin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Detailed structure determination</a:t>
            </a:r>
          </a:p>
        </p:txBody>
      </p:sp>
      <p:pic>
        <p:nvPicPr>
          <p:cNvPr id="479" name="fig3.pdf" descr="fig3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540" y="711802"/>
            <a:ext cx="6790384" cy="5024885"/>
          </a:xfrm>
          <a:prstGeom prst="rect">
            <a:avLst/>
          </a:prstGeom>
          <a:ln w="12700"/>
        </p:spPr>
      </p:pic>
      <p:sp>
        <p:nvSpPr>
          <p:cNvPr id="480" name="Combined STM and AFM…"/>
          <p:cNvSpPr txBox="1"/>
          <p:nvPr/>
        </p:nvSpPr>
        <p:spPr>
          <a:xfrm>
            <a:off x="7877266" y="1265233"/>
            <a:ext cx="2590900" cy="943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799" tIns="50799" rIns="50799" bIns="50799" anchor="ctr">
            <a:spAutoFit/>
          </a:bodyPr>
          <a:lstStyle/>
          <a:p>
            <a:pPr>
              <a:spcBef>
                <a:spcPts val="422"/>
              </a:spcBef>
              <a:defRPr sz="2200"/>
            </a:pPr>
            <a:r>
              <a:rPr sz="1600" dirty="0"/>
              <a:t>Combined STM and AFM</a:t>
            </a:r>
          </a:p>
          <a:p>
            <a:pPr>
              <a:spcBef>
                <a:spcPts val="422"/>
              </a:spcBef>
              <a:defRPr sz="2200"/>
            </a:pPr>
            <a:r>
              <a:rPr sz="1600" dirty="0"/>
              <a:t>Clear atomic structure in AFM</a:t>
            </a:r>
          </a:p>
          <a:p>
            <a:pPr>
              <a:spcBef>
                <a:spcPts val="422"/>
              </a:spcBef>
              <a:defRPr sz="2200"/>
            </a:pPr>
            <a:r>
              <a:rPr sz="1600" dirty="0"/>
              <a:t>50% of top Tl atomic layer left</a:t>
            </a:r>
          </a:p>
        </p:txBody>
      </p:sp>
      <p:sp>
        <p:nvSpPr>
          <p:cNvPr id="481" name="Crystalline patches are too small for electronic structure to form:…"/>
          <p:cNvSpPr txBox="1"/>
          <p:nvPr/>
        </p:nvSpPr>
        <p:spPr>
          <a:xfrm>
            <a:off x="5962944" y="5757793"/>
            <a:ext cx="5528306" cy="95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799" tIns="50799" rIns="50799" bIns="50799" anchor="ctr">
            <a:spAutoFit/>
          </a:bodyPr>
          <a:lstStyle/>
          <a:p>
            <a:pPr>
              <a:spcBef>
                <a:spcPts val="422"/>
              </a:spcBef>
              <a:defRPr sz="2300"/>
            </a:pPr>
            <a:r>
              <a:rPr sz="1617" dirty="0"/>
              <a:t>Crystalline patches are too small for electronic structure to form:</a:t>
            </a:r>
          </a:p>
          <a:p>
            <a:pPr marL="222899" indent="-165751">
              <a:spcBef>
                <a:spcPts val="422"/>
              </a:spcBef>
              <a:buClr>
                <a:srgbClr val="000000"/>
              </a:buClr>
              <a:buSzPct val="100000"/>
              <a:buFont typeface="Arial"/>
              <a:buChar char="-"/>
              <a:defRPr sz="2300"/>
            </a:pPr>
            <a:r>
              <a:rPr sz="1617" dirty="0"/>
              <a:t>no trivial surface states</a:t>
            </a:r>
          </a:p>
          <a:p>
            <a:pPr marL="222899" indent="-165751">
              <a:spcBef>
                <a:spcPts val="422"/>
              </a:spcBef>
              <a:buClr>
                <a:srgbClr val="000000"/>
              </a:buClr>
              <a:buSzPct val="100000"/>
              <a:buFont typeface="Arial"/>
              <a:buChar char="-"/>
              <a:defRPr sz="2300"/>
            </a:pPr>
            <a:r>
              <a:rPr sz="1617" dirty="0"/>
              <a:t>becomes topologically trivial and interface shifts down</a:t>
            </a:r>
          </a:p>
        </p:txBody>
      </p:sp>
      <p:sp>
        <p:nvSpPr>
          <p:cNvPr id="482" name="F. Pielmeier et al. NJP 17, 023067 (2015)"/>
          <p:cNvSpPr txBox="1"/>
          <p:nvPr/>
        </p:nvSpPr>
        <p:spPr>
          <a:xfrm>
            <a:off x="688369" y="6162718"/>
            <a:ext cx="3308293" cy="297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799" tIns="50799" rIns="50799" bIns="50799" anchor="ctr">
            <a:spAutoFit/>
          </a:bodyPr>
          <a:lstStyle>
            <a:lvl1pPr>
              <a:spcBef>
                <a:spcPts val="600"/>
              </a:spcBef>
              <a:buClr>
                <a:srgbClr val="0433FF"/>
              </a:buClr>
              <a:buFont typeface="Arial"/>
              <a:defRPr sz="1800">
                <a:solidFill>
                  <a:srgbClr val="B51A00"/>
                </a:solidFill>
                <a:uFill>
                  <a:solidFill>
                    <a:srgbClr val="B51A00"/>
                  </a:solidFill>
                </a:uFill>
              </a:defRPr>
            </a:lvl1pPr>
          </a:lstStyle>
          <a:p>
            <a:r>
              <a:rPr sz="1266" dirty="0"/>
              <a:t>F. </a:t>
            </a:r>
            <a:r>
              <a:rPr sz="1266" dirty="0" err="1"/>
              <a:t>Pielmeier</a:t>
            </a:r>
            <a:r>
              <a:rPr sz="1266" dirty="0"/>
              <a:t> et al. NJP 17, 023067 (2015)</a:t>
            </a:r>
          </a:p>
        </p:txBody>
      </p:sp>
      <p:pic>
        <p:nvPicPr>
          <p:cNvPr id="483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0524" y="2523494"/>
            <a:ext cx="1057565" cy="2248718"/>
          </a:xfrm>
          <a:prstGeom prst="rect">
            <a:avLst/>
          </a:prstGeom>
          <a:ln w="12700"/>
        </p:spPr>
      </p:pic>
      <p:sp>
        <p:nvSpPr>
          <p:cNvPr id="484" name="TlBiSe2"/>
          <p:cNvSpPr txBox="1"/>
          <p:nvPr/>
        </p:nvSpPr>
        <p:spPr>
          <a:xfrm>
            <a:off x="8238439" y="4851338"/>
            <a:ext cx="623569" cy="238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defTabSz="642915">
              <a:spcBef>
                <a:spcPts val="422"/>
              </a:spcBef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sz="1547"/>
              <a:t>TlBiSe</a:t>
            </a:r>
            <a:r>
              <a:rPr sz="1547" baseline="-5999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6520028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Line Line" descr="Line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685801" y="667153"/>
            <a:ext cx="6709129" cy="44649"/>
          </a:xfrm>
          <a:prstGeom prst="rect">
            <a:avLst/>
          </a:prstGeom>
        </p:spPr>
      </p:pic>
      <p:sp>
        <p:nvSpPr>
          <p:cNvPr id="507" name="SmB6 a topological Kondo insulato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SmB</a:t>
            </a:r>
            <a:r>
              <a:rPr baseline="-5999"/>
              <a:t>6</a:t>
            </a:r>
            <a:r>
              <a:t> a topological Kondo insulator</a:t>
            </a:r>
          </a:p>
        </p:txBody>
      </p:sp>
      <p:pic>
        <p:nvPicPr>
          <p:cNvPr id="50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193" y="792010"/>
            <a:ext cx="6816829" cy="4992565"/>
          </a:xfrm>
          <a:prstGeom prst="rect">
            <a:avLst/>
          </a:prstGeom>
          <a:ln w="12700"/>
        </p:spPr>
      </p:pic>
      <p:pic>
        <p:nvPicPr>
          <p:cNvPr id="50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874" y="3331611"/>
            <a:ext cx="3163899" cy="2299592"/>
          </a:xfrm>
          <a:prstGeom prst="rect">
            <a:avLst/>
          </a:prstGeom>
          <a:ln w="12700"/>
        </p:spPr>
      </p:pic>
      <p:pic>
        <p:nvPicPr>
          <p:cNvPr id="510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155" y="1055347"/>
            <a:ext cx="3755336" cy="2276264"/>
          </a:xfrm>
          <a:prstGeom prst="rect">
            <a:avLst/>
          </a:prstGeom>
          <a:ln w="12700"/>
        </p:spPr>
      </p:pic>
      <p:sp>
        <p:nvSpPr>
          <p:cNvPr id="511" name="Band gap (40 meV) by definition always around Fermi level due to Kondo effect…"/>
          <p:cNvSpPr txBox="1"/>
          <p:nvPr/>
        </p:nvSpPr>
        <p:spPr>
          <a:xfrm>
            <a:off x="4847815" y="5821664"/>
            <a:ext cx="6671568" cy="943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799" tIns="50799" rIns="50799" bIns="50799" anchor="ctr">
            <a:spAutoFit/>
          </a:bodyPr>
          <a:lstStyle/>
          <a:p>
            <a:pPr>
              <a:spcBef>
                <a:spcPts val="422"/>
              </a:spcBef>
              <a:defRPr sz="2200"/>
            </a:pPr>
            <a:r>
              <a:rPr sz="1600" dirty="0"/>
              <a:t>Band gap (40 </a:t>
            </a:r>
            <a:r>
              <a:rPr sz="1600" dirty="0" err="1"/>
              <a:t>meV</a:t>
            </a:r>
            <a:r>
              <a:rPr sz="1600" dirty="0"/>
              <a:t>) by definition always around Fermi level due to Kondo effect</a:t>
            </a:r>
          </a:p>
          <a:p>
            <a:pPr>
              <a:spcBef>
                <a:spcPts val="422"/>
              </a:spcBef>
              <a:defRPr sz="2200"/>
            </a:pPr>
            <a:r>
              <a:rPr sz="1600" dirty="0"/>
              <a:t>Spin </a:t>
            </a:r>
            <a:r>
              <a:rPr sz="1600" dirty="0" err="1"/>
              <a:t>polarised</a:t>
            </a:r>
            <a:r>
              <a:rPr sz="1600" dirty="0"/>
              <a:t> topological surface states in band gap</a:t>
            </a:r>
          </a:p>
          <a:p>
            <a:pPr>
              <a:spcBef>
                <a:spcPts val="422"/>
              </a:spcBef>
              <a:defRPr sz="2200"/>
            </a:pPr>
            <a:r>
              <a:rPr sz="1600" dirty="0"/>
              <a:t>No sign of correlations in the spin structure</a:t>
            </a:r>
          </a:p>
        </p:txBody>
      </p:sp>
      <p:sp>
        <p:nvSpPr>
          <p:cNvPr id="512" name="N. Xu et al. Nature Communications 5, 4566 (2014)."/>
          <p:cNvSpPr txBox="1"/>
          <p:nvPr/>
        </p:nvSpPr>
        <p:spPr>
          <a:xfrm>
            <a:off x="377004" y="6236995"/>
            <a:ext cx="3516901" cy="297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799" tIns="50799" rIns="50799" bIns="50799" anchor="ctr">
            <a:spAutoFit/>
          </a:bodyPr>
          <a:lstStyle>
            <a:lvl1pPr>
              <a:spcBef>
                <a:spcPts val="600"/>
              </a:spcBef>
              <a:defRPr sz="1800">
                <a:solidFill>
                  <a:srgbClr val="B51A00"/>
                </a:solidFill>
                <a:uFill>
                  <a:solidFill>
                    <a:srgbClr val="B51A00"/>
                  </a:solidFill>
                </a:uFill>
              </a:defRPr>
            </a:lvl1pPr>
          </a:lstStyle>
          <a:p>
            <a:r>
              <a:rPr sz="1266" dirty="0"/>
              <a:t>N. Xu et al. Nature Communications 5, 4566 (2014).</a:t>
            </a:r>
          </a:p>
        </p:txBody>
      </p:sp>
    </p:spTree>
    <p:extLst>
      <p:ext uri="{BB962C8B-B14F-4D97-AF65-F5344CB8AC3E}">
        <p14:creationId xmlns:p14="http://schemas.microsoft.com/office/powerpoint/2010/main" val="276140572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Line Line" descr="Line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685801" y="667153"/>
            <a:ext cx="6709129" cy="44649"/>
          </a:xfrm>
          <a:prstGeom prst="rect">
            <a:avLst/>
          </a:prstGeom>
        </p:spPr>
      </p:pic>
      <p:sp>
        <p:nvSpPr>
          <p:cNvPr id="609" name="Topological semimetal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Topological semimetals</a:t>
            </a:r>
          </a:p>
        </p:txBody>
      </p:sp>
      <p:grpSp>
        <p:nvGrpSpPr>
          <p:cNvPr id="614" name="Group"/>
          <p:cNvGrpSpPr/>
          <p:nvPr/>
        </p:nvGrpSpPr>
        <p:grpSpPr>
          <a:xfrm>
            <a:off x="1562429" y="1109564"/>
            <a:ext cx="6464301" cy="2616202"/>
            <a:chOff x="0" y="0"/>
            <a:chExt cx="9193672" cy="3720819"/>
          </a:xfrm>
        </p:grpSpPr>
        <p:pic>
          <p:nvPicPr>
            <p:cNvPr id="610" name="droppedImage.pdf" descr="droppedImage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93672" cy="3180073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611" name="TlBiS2"/>
            <p:cNvSpPr txBox="1"/>
            <p:nvPr/>
          </p:nvSpPr>
          <p:spPr>
            <a:xfrm>
              <a:off x="1029547" y="3382218"/>
              <a:ext cx="752343" cy="338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b">
              <a:spAutoFit/>
            </a:bodyPr>
            <a:lstStyle/>
            <a:p>
              <a:pPr defTabSz="642915">
                <a:spcBef>
                  <a:spcPts val="422"/>
                </a:spcBef>
                <a:defRPr sz="2200"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sz="1547"/>
                <a:t>TlBiS</a:t>
              </a:r>
              <a:r>
                <a:rPr sz="1547" baseline="-5999"/>
                <a:t>2</a:t>
              </a:r>
            </a:p>
          </p:txBody>
        </p:sp>
        <p:sp>
          <p:nvSpPr>
            <p:cNvPr id="612" name="TlBiSe2"/>
            <p:cNvSpPr txBox="1"/>
            <p:nvPr/>
          </p:nvSpPr>
          <p:spPr>
            <a:xfrm>
              <a:off x="7513884" y="3382218"/>
              <a:ext cx="886854" cy="338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b">
              <a:spAutoFit/>
            </a:bodyPr>
            <a:lstStyle/>
            <a:p>
              <a:pPr defTabSz="642915">
                <a:spcBef>
                  <a:spcPts val="422"/>
                </a:spcBef>
                <a:defRPr sz="2200"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sz="1547"/>
                <a:t>TlBiSe</a:t>
              </a:r>
              <a:r>
                <a:rPr sz="1547" baseline="-5999"/>
                <a:t>2</a:t>
              </a:r>
            </a:p>
          </p:txBody>
        </p:sp>
        <p:sp>
          <p:nvSpPr>
            <p:cNvPr id="613" name="TlBi(S(1-x)Sex)2"/>
            <p:cNvSpPr txBox="1"/>
            <p:nvPr/>
          </p:nvSpPr>
          <p:spPr>
            <a:xfrm>
              <a:off x="3991751" y="3382218"/>
              <a:ext cx="1696190" cy="338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b">
              <a:spAutoFit/>
            </a:bodyPr>
            <a:lstStyle/>
            <a:p>
              <a:pPr defTabSz="642915">
                <a:spcBef>
                  <a:spcPts val="422"/>
                </a:spcBef>
                <a:defRPr sz="2200"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sz="1547"/>
                <a:t>TlBi(S</a:t>
              </a:r>
              <a:r>
                <a:rPr sz="1547" baseline="-5999"/>
                <a:t>(1-x)</a:t>
              </a:r>
              <a:r>
                <a:rPr sz="1547"/>
                <a:t>Se</a:t>
              </a:r>
              <a:r>
                <a:rPr sz="1547" baseline="-5999"/>
                <a:t>x</a:t>
              </a:r>
              <a:r>
                <a:rPr sz="1547"/>
                <a:t>)</a:t>
              </a:r>
              <a:r>
                <a:rPr sz="1547" baseline="-5999"/>
                <a:t>2</a:t>
              </a:r>
            </a:p>
          </p:txBody>
        </p:sp>
      </p:grpSp>
      <p:pic>
        <p:nvPicPr>
          <p:cNvPr id="61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5648" y="1362734"/>
            <a:ext cx="1682276" cy="2996555"/>
          </a:xfrm>
          <a:prstGeom prst="rect">
            <a:avLst/>
          </a:prstGeom>
          <a:ln w="12700"/>
        </p:spPr>
      </p:pic>
      <p:sp>
        <p:nvSpPr>
          <p:cNvPr id="616" name="Dirac semimetals"/>
          <p:cNvSpPr txBox="1"/>
          <p:nvPr/>
        </p:nvSpPr>
        <p:spPr>
          <a:xfrm>
            <a:off x="2199961" y="854941"/>
            <a:ext cx="1555039" cy="348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799" tIns="50799" rIns="50799" bIns="50799" anchor="ctr">
            <a:spAutoFit/>
          </a:bodyPr>
          <a:lstStyle>
            <a:lvl1pPr>
              <a:spcBef>
                <a:spcPts val="600"/>
              </a:spcBef>
              <a:defRPr b="1"/>
            </a:lvl1pPr>
          </a:lstStyle>
          <a:p>
            <a:r>
              <a:rPr sz="1600" dirty="0"/>
              <a:t>Dirac semimetals</a:t>
            </a:r>
          </a:p>
        </p:txBody>
      </p:sp>
      <p:sp>
        <p:nvSpPr>
          <p:cNvPr id="617" name="Z.K. Liu et al., Nature Materials 13, 677 (2014)"/>
          <p:cNvSpPr txBox="1"/>
          <p:nvPr/>
        </p:nvSpPr>
        <p:spPr>
          <a:xfrm>
            <a:off x="7697746" y="1016715"/>
            <a:ext cx="3114953" cy="297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799" tIns="50799" rIns="50799" bIns="50799">
            <a:spAutoFit/>
          </a:bodyPr>
          <a:lstStyle>
            <a:lvl1pPr>
              <a:defRPr sz="1800">
                <a:solidFill>
                  <a:srgbClr val="B51A00"/>
                </a:solidFill>
                <a:uFill>
                  <a:solidFill>
                    <a:srgbClr val="B51A00"/>
                  </a:solidFill>
                </a:uFill>
              </a:defRPr>
            </a:lvl1pPr>
          </a:lstStyle>
          <a:p>
            <a:r>
              <a:rPr sz="1266"/>
              <a:t>Z.K. Liu et al., Nature Materials 13, 677 (2014)</a:t>
            </a:r>
          </a:p>
        </p:txBody>
      </p:sp>
      <p:sp>
        <p:nvSpPr>
          <p:cNvPr id="618" name="Cd3As2"/>
          <p:cNvSpPr txBox="1"/>
          <p:nvPr/>
        </p:nvSpPr>
        <p:spPr>
          <a:xfrm>
            <a:off x="9844480" y="2424668"/>
            <a:ext cx="541813" cy="297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799" tIns="50799" rIns="50799" bIns="50799" anchor="ctr">
            <a:spAutoFit/>
          </a:bodyPr>
          <a:lstStyle/>
          <a:p>
            <a:pPr>
              <a:spcBef>
                <a:spcPts val="422"/>
              </a:spcBef>
            </a:pPr>
            <a:r>
              <a:rPr sz="1266"/>
              <a:t>Cd</a:t>
            </a:r>
            <a:r>
              <a:rPr sz="1266" baseline="-5999"/>
              <a:t>3</a:t>
            </a:r>
            <a:r>
              <a:rPr sz="1266"/>
              <a:t>As</a:t>
            </a:r>
            <a:r>
              <a:rPr sz="1266" baseline="-5999"/>
              <a:t>2</a:t>
            </a:r>
          </a:p>
        </p:txBody>
      </p:sp>
      <p:pic>
        <p:nvPicPr>
          <p:cNvPr id="619" name="Circle Circle" descr="Circle Circl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890794" y="1502170"/>
            <a:ext cx="946548" cy="946548"/>
          </a:xfrm>
          <a:prstGeom prst="rect">
            <a:avLst/>
          </a:prstGeom>
        </p:spPr>
      </p:pic>
      <p:sp>
        <p:nvSpPr>
          <p:cNvPr id="621" name="Weyl semimetals"/>
          <p:cNvSpPr txBox="1"/>
          <p:nvPr/>
        </p:nvSpPr>
        <p:spPr>
          <a:xfrm>
            <a:off x="5364795" y="4089324"/>
            <a:ext cx="1545486" cy="348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799" tIns="50799" rIns="50799" bIns="50799" anchor="ctr">
            <a:spAutoFit/>
          </a:bodyPr>
          <a:lstStyle>
            <a:lvl1pPr>
              <a:spcBef>
                <a:spcPts val="600"/>
              </a:spcBef>
              <a:defRPr b="1"/>
            </a:lvl1pPr>
          </a:lstStyle>
          <a:p>
            <a:r>
              <a:rPr sz="1600" dirty="0"/>
              <a:t>Weyl semimetals</a:t>
            </a:r>
          </a:p>
        </p:txBody>
      </p:sp>
      <p:grpSp>
        <p:nvGrpSpPr>
          <p:cNvPr id="624" name="Group"/>
          <p:cNvGrpSpPr/>
          <p:nvPr/>
        </p:nvGrpSpPr>
        <p:grpSpPr>
          <a:xfrm>
            <a:off x="7775484" y="1505750"/>
            <a:ext cx="655373" cy="939389"/>
            <a:chOff x="0" y="0"/>
            <a:chExt cx="932084" cy="1336019"/>
          </a:xfrm>
        </p:grpSpPr>
        <p:sp>
          <p:nvSpPr>
            <p:cNvPr id="622" name="Line"/>
            <p:cNvSpPr/>
            <p:nvPr/>
          </p:nvSpPr>
          <p:spPr>
            <a:xfrm flipV="1">
              <a:off x="0" y="-1"/>
              <a:ext cx="932085" cy="133602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3400">
                  <a:latin typeface="Arial"/>
                  <a:ea typeface="Arial"/>
                  <a:cs typeface="Arial"/>
                  <a:sym typeface="Arial"/>
                </a:defRPr>
              </a:pPr>
              <a:endParaRPr sz="2391"/>
            </a:p>
          </p:txBody>
        </p:sp>
        <p:sp>
          <p:nvSpPr>
            <p:cNvPr id="623" name="Line"/>
            <p:cNvSpPr/>
            <p:nvPr/>
          </p:nvSpPr>
          <p:spPr>
            <a:xfrm flipH="1" flipV="1">
              <a:off x="0" y="-1"/>
              <a:ext cx="932085" cy="133602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3400">
                  <a:latin typeface="Arial"/>
                  <a:ea typeface="Arial"/>
                  <a:cs typeface="Arial"/>
                  <a:sym typeface="Arial"/>
                </a:defRPr>
              </a:pPr>
              <a:endParaRPr sz="2391"/>
            </a:p>
          </p:txBody>
        </p:sp>
      </p:grpSp>
      <p:grpSp>
        <p:nvGrpSpPr>
          <p:cNvPr id="627" name="Group"/>
          <p:cNvGrpSpPr/>
          <p:nvPr/>
        </p:nvGrpSpPr>
        <p:grpSpPr>
          <a:xfrm>
            <a:off x="5735104" y="4989756"/>
            <a:ext cx="839999" cy="1204026"/>
            <a:chOff x="0" y="0"/>
            <a:chExt cx="1194663" cy="1712391"/>
          </a:xfrm>
        </p:grpSpPr>
        <p:sp>
          <p:nvSpPr>
            <p:cNvPr id="625" name="Line"/>
            <p:cNvSpPr/>
            <p:nvPr/>
          </p:nvSpPr>
          <p:spPr>
            <a:xfrm flipV="1">
              <a:off x="-1" y="0"/>
              <a:ext cx="1194665" cy="1712391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3400">
                  <a:latin typeface="Arial"/>
                  <a:ea typeface="Arial"/>
                  <a:cs typeface="Arial"/>
                  <a:sym typeface="Arial"/>
                </a:defRPr>
              </a:pPr>
              <a:endParaRPr sz="2391"/>
            </a:p>
          </p:txBody>
        </p:sp>
        <p:sp>
          <p:nvSpPr>
            <p:cNvPr id="626" name="Line"/>
            <p:cNvSpPr/>
            <p:nvPr/>
          </p:nvSpPr>
          <p:spPr>
            <a:xfrm flipH="1" flipV="1">
              <a:off x="0" y="-1"/>
              <a:ext cx="1194664" cy="1712392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3400">
                  <a:latin typeface="Arial"/>
                  <a:ea typeface="Arial"/>
                  <a:cs typeface="Arial"/>
                  <a:sym typeface="Arial"/>
                </a:defRPr>
              </a:pPr>
              <a:endParaRPr sz="2391"/>
            </a:p>
          </p:txBody>
        </p:sp>
      </p:grpSp>
      <p:grpSp>
        <p:nvGrpSpPr>
          <p:cNvPr id="630" name="Group"/>
          <p:cNvGrpSpPr/>
          <p:nvPr/>
        </p:nvGrpSpPr>
        <p:grpSpPr>
          <a:xfrm>
            <a:off x="5739242" y="4989756"/>
            <a:ext cx="839998" cy="1204026"/>
            <a:chOff x="0" y="0"/>
            <a:chExt cx="1194663" cy="1712391"/>
          </a:xfrm>
        </p:grpSpPr>
        <p:sp>
          <p:nvSpPr>
            <p:cNvPr id="628" name="Line"/>
            <p:cNvSpPr/>
            <p:nvPr/>
          </p:nvSpPr>
          <p:spPr>
            <a:xfrm flipV="1">
              <a:off x="-1" y="0"/>
              <a:ext cx="1194665" cy="1712391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3400">
                  <a:latin typeface="Arial"/>
                  <a:ea typeface="Arial"/>
                  <a:cs typeface="Arial"/>
                  <a:sym typeface="Arial"/>
                </a:defRPr>
              </a:pPr>
              <a:endParaRPr sz="2391"/>
            </a:p>
          </p:txBody>
        </p:sp>
        <p:sp>
          <p:nvSpPr>
            <p:cNvPr id="629" name="Line"/>
            <p:cNvSpPr/>
            <p:nvPr/>
          </p:nvSpPr>
          <p:spPr>
            <a:xfrm flipH="1" flipV="1">
              <a:off x="0" y="-1"/>
              <a:ext cx="1194664" cy="1712392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3400">
                  <a:latin typeface="Arial"/>
                  <a:ea typeface="Arial"/>
                  <a:cs typeface="Arial"/>
                  <a:sym typeface="Arial"/>
                </a:defRPr>
              </a:pPr>
              <a:endParaRPr sz="2391"/>
            </a:p>
          </p:txBody>
        </p:sp>
      </p:grpSp>
      <p:sp>
        <p:nvSpPr>
          <p:cNvPr id="631" name="break space inversion symmetry"/>
          <p:cNvSpPr txBox="1"/>
          <p:nvPr/>
        </p:nvSpPr>
        <p:spPr>
          <a:xfrm>
            <a:off x="4885583" y="4538013"/>
            <a:ext cx="2775438" cy="348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799" tIns="50799" rIns="50799" bIns="50799" anchor="ctr">
            <a:spAutoFit/>
          </a:bodyPr>
          <a:lstStyle>
            <a:lvl1pPr>
              <a:spcBef>
                <a:spcPts val="600"/>
              </a:spcBef>
            </a:lvl1pPr>
          </a:lstStyle>
          <a:p>
            <a:r>
              <a:rPr sz="1600" dirty="0"/>
              <a:t>break space inversion symmetry</a:t>
            </a:r>
          </a:p>
        </p:txBody>
      </p:sp>
    </p:spTree>
    <p:extLst>
      <p:ext uri="{BB962C8B-B14F-4D97-AF65-F5344CB8AC3E}">
        <p14:creationId xmlns:p14="http://schemas.microsoft.com/office/powerpoint/2010/main" val="143558315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41056 0.000065" pathEditMode="relative">
                                      <p:cBhvr>
                                        <p:cTn id="6" dur="1000" fill="hold"/>
                                        <p:tgtEl>
                                          <p:spTgt spid="6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" name="Line Line" descr="Line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685801" y="667153"/>
            <a:ext cx="6709129" cy="44649"/>
          </a:xfrm>
          <a:prstGeom prst="rect">
            <a:avLst/>
          </a:prstGeom>
        </p:spPr>
      </p:pic>
      <p:sp>
        <p:nvSpPr>
          <p:cNvPr id="635" name="From free particles to band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From free particles to bands</a:t>
            </a:r>
          </a:p>
        </p:txBody>
      </p:sp>
      <p:grpSp>
        <p:nvGrpSpPr>
          <p:cNvPr id="639" name="Group"/>
          <p:cNvGrpSpPr/>
          <p:nvPr/>
        </p:nvGrpSpPr>
        <p:grpSpPr>
          <a:xfrm>
            <a:off x="4642798" y="3824771"/>
            <a:ext cx="5820758" cy="2135961"/>
            <a:chOff x="0" y="-4343"/>
            <a:chExt cx="8278411" cy="3037809"/>
          </a:xfrm>
        </p:grpSpPr>
        <p:pic>
          <p:nvPicPr>
            <p:cNvPr id="636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98219"/>
              <a:ext cx="7435979" cy="2635247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637" name="Surface states"/>
            <p:cNvSpPr txBox="1"/>
            <p:nvPr/>
          </p:nvSpPr>
          <p:spPr>
            <a:xfrm>
              <a:off x="2955218" y="-4343"/>
              <a:ext cx="1789480" cy="4960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799" tIns="50799" rIns="50799" bIns="50799" numCol="1" anchor="ctr">
              <a:spAutoFit/>
            </a:bodyPr>
            <a:lstStyle>
              <a:lvl1pPr>
                <a:spcBef>
                  <a:spcPts val="600"/>
                </a:spcBef>
              </a:lvl1pPr>
            </a:lstStyle>
            <a:p>
              <a:r>
                <a:rPr sz="1600"/>
                <a:t>Surface states</a:t>
              </a:r>
            </a:p>
          </p:txBody>
        </p:sp>
        <p:sp>
          <p:nvSpPr>
            <p:cNvPr id="638" name="Fermi arcs"/>
            <p:cNvSpPr txBox="1"/>
            <p:nvPr/>
          </p:nvSpPr>
          <p:spPr>
            <a:xfrm>
              <a:off x="6914895" y="393876"/>
              <a:ext cx="1363516" cy="4960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799" tIns="50799" rIns="50799" bIns="50799" numCol="1" anchor="ctr">
              <a:spAutoFit/>
            </a:bodyPr>
            <a:lstStyle>
              <a:lvl1pPr>
                <a:spcBef>
                  <a:spcPts val="600"/>
                </a:spcBef>
                <a:defRPr i="1"/>
              </a:lvl1pPr>
            </a:lstStyle>
            <a:p>
              <a:r>
                <a:rPr sz="1600" dirty="0"/>
                <a:t>Fermi arcs</a:t>
              </a:r>
            </a:p>
          </p:txBody>
        </p:sp>
      </p:grpSp>
      <p:sp>
        <p:nvSpPr>
          <p:cNvPr id="640" name="Lower symmetry in crystal compared to free Weyl fermion…"/>
          <p:cNvSpPr txBox="1"/>
          <p:nvPr/>
        </p:nvSpPr>
        <p:spPr>
          <a:xfrm>
            <a:off x="1422399" y="921540"/>
            <a:ext cx="3668655" cy="1138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799" tIns="50799" rIns="50799" bIns="50799" anchor="ctr">
            <a:spAutoFit/>
          </a:bodyPr>
          <a:lstStyle/>
          <a:p>
            <a:pPr>
              <a:spcBef>
                <a:spcPts val="422"/>
              </a:spcBef>
            </a:pPr>
            <a:r>
              <a:rPr sz="1600" dirty="0"/>
              <a:t>Lower symmetry in crystal compared to free Weyl fermion</a:t>
            </a:r>
          </a:p>
          <a:p>
            <a:pPr>
              <a:spcBef>
                <a:spcPts val="422"/>
              </a:spcBef>
            </a:pPr>
            <a:r>
              <a:rPr sz="1600" dirty="0"/>
              <a:t>Weyl points protected by crystal symmetry only for certain classes</a:t>
            </a:r>
          </a:p>
        </p:txBody>
      </p:sp>
      <p:sp>
        <p:nvSpPr>
          <p:cNvPr id="660" name="Connection Line"/>
          <p:cNvSpPr/>
          <p:nvPr/>
        </p:nvSpPr>
        <p:spPr>
          <a:xfrm>
            <a:off x="3067574" y="2666398"/>
            <a:ext cx="1146381" cy="10047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0" extrusionOk="0">
                <a:moveTo>
                  <a:pt x="0" y="0"/>
                </a:moveTo>
                <a:cubicBezTo>
                  <a:pt x="7226" y="21583"/>
                  <a:pt x="14426" y="21600"/>
                  <a:pt x="21600" y="51"/>
                </a:cubicBezTo>
              </a:path>
            </a:pathLst>
          </a:custGeom>
          <a:ln w="25400">
            <a:solidFill>
              <a:srgbClr val="000000"/>
            </a:solidFill>
          </a:ln>
        </p:spPr>
        <p:txBody>
          <a:bodyPr/>
          <a:lstStyle/>
          <a:p>
            <a:endParaRPr sz="1266"/>
          </a:p>
        </p:txBody>
      </p:sp>
      <p:sp>
        <p:nvSpPr>
          <p:cNvPr id="661" name="Connection Line"/>
          <p:cNvSpPr/>
          <p:nvPr/>
        </p:nvSpPr>
        <p:spPr>
          <a:xfrm>
            <a:off x="3067574" y="4075235"/>
            <a:ext cx="1146381" cy="10047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0" extrusionOk="0">
                <a:moveTo>
                  <a:pt x="0" y="16200"/>
                </a:moveTo>
                <a:cubicBezTo>
                  <a:pt x="7226" y="-5383"/>
                  <a:pt x="14426" y="-5400"/>
                  <a:pt x="21600" y="16149"/>
                </a:cubicBezTo>
              </a:path>
            </a:pathLst>
          </a:custGeom>
          <a:ln w="25400">
            <a:solidFill>
              <a:srgbClr val="000000"/>
            </a:solidFill>
          </a:ln>
        </p:spPr>
        <p:txBody>
          <a:bodyPr/>
          <a:lstStyle/>
          <a:p>
            <a:endParaRPr sz="1266"/>
          </a:p>
        </p:txBody>
      </p:sp>
      <p:sp>
        <p:nvSpPr>
          <p:cNvPr id="643" name="Line"/>
          <p:cNvSpPr/>
          <p:nvPr/>
        </p:nvSpPr>
        <p:spPr>
          <a:xfrm flipV="1">
            <a:off x="3640766" y="2378513"/>
            <a:ext cx="1" cy="2991764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miter lim="400000"/>
          </a:ln>
        </p:spPr>
        <p:txBody>
          <a:bodyPr lIns="0" tIns="0" rIns="0" bIns="0"/>
          <a:lstStyle/>
          <a:p>
            <a:pPr>
              <a:defRPr sz="3400">
                <a:latin typeface="Arial"/>
                <a:ea typeface="Arial"/>
                <a:cs typeface="Arial"/>
                <a:sym typeface="Arial"/>
              </a:defRPr>
            </a:pPr>
            <a:endParaRPr sz="2391"/>
          </a:p>
        </p:txBody>
      </p:sp>
      <p:sp>
        <p:nvSpPr>
          <p:cNvPr id="644" name="𝚪"/>
          <p:cNvSpPr txBox="1"/>
          <p:nvPr/>
        </p:nvSpPr>
        <p:spPr>
          <a:xfrm>
            <a:off x="3510572" y="5463145"/>
            <a:ext cx="193962" cy="297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799" tIns="50799" rIns="50799" bIns="50799" anchor="ctr">
            <a:spAutoFit/>
          </a:bodyPr>
          <a:lstStyle>
            <a:lvl1pPr>
              <a:spcBef>
                <a:spcPts val="600"/>
              </a:spcBef>
            </a:lvl1pPr>
          </a:lstStyle>
          <a:p>
            <a:r>
              <a:rPr sz="1266"/>
              <a:t>𝚪</a:t>
            </a:r>
          </a:p>
        </p:txBody>
      </p:sp>
      <p:sp>
        <p:nvSpPr>
          <p:cNvPr id="645" name="Line"/>
          <p:cNvSpPr/>
          <p:nvPr/>
        </p:nvSpPr>
        <p:spPr>
          <a:xfrm flipH="1" flipV="1">
            <a:off x="2403355" y="3874394"/>
            <a:ext cx="2474823" cy="1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miter lim="400000"/>
          </a:ln>
        </p:spPr>
        <p:txBody>
          <a:bodyPr lIns="0" tIns="0" rIns="0" bIns="0"/>
          <a:lstStyle/>
          <a:p>
            <a:pPr>
              <a:defRPr sz="3400">
                <a:latin typeface="Arial"/>
                <a:ea typeface="Arial"/>
                <a:cs typeface="Arial"/>
                <a:sym typeface="Arial"/>
              </a:defRPr>
            </a:pPr>
            <a:endParaRPr sz="2391"/>
          </a:p>
        </p:txBody>
      </p:sp>
      <p:sp>
        <p:nvSpPr>
          <p:cNvPr id="646" name="EF"/>
          <p:cNvSpPr txBox="1"/>
          <p:nvPr/>
        </p:nvSpPr>
        <p:spPr>
          <a:xfrm>
            <a:off x="2055581" y="3725701"/>
            <a:ext cx="230830" cy="297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799" tIns="50799" rIns="50799" bIns="50799" anchor="ctr">
            <a:spAutoFit/>
          </a:bodyPr>
          <a:lstStyle/>
          <a:p>
            <a:pPr>
              <a:spcBef>
                <a:spcPts val="422"/>
              </a:spcBef>
            </a:pPr>
            <a:r>
              <a:rPr sz="1266"/>
              <a:t>E</a:t>
            </a:r>
            <a:r>
              <a:rPr sz="1266" baseline="-5999"/>
              <a:t>F</a:t>
            </a:r>
          </a:p>
        </p:txBody>
      </p:sp>
      <p:grpSp>
        <p:nvGrpSpPr>
          <p:cNvPr id="658" name="Group"/>
          <p:cNvGrpSpPr/>
          <p:nvPr/>
        </p:nvGrpSpPr>
        <p:grpSpPr>
          <a:xfrm>
            <a:off x="5586632" y="687628"/>
            <a:ext cx="2474824" cy="2995675"/>
            <a:chOff x="-1" y="0"/>
            <a:chExt cx="3519748" cy="4260514"/>
          </a:xfrm>
        </p:grpSpPr>
        <p:sp>
          <p:nvSpPr>
            <p:cNvPr id="647" name="Line"/>
            <p:cNvSpPr/>
            <p:nvPr/>
          </p:nvSpPr>
          <p:spPr>
            <a:xfrm flipV="1">
              <a:off x="1748280" y="0"/>
              <a:ext cx="1" cy="425495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3400">
                  <a:latin typeface="Arial"/>
                  <a:ea typeface="Arial"/>
                  <a:cs typeface="Arial"/>
                  <a:sym typeface="Arial"/>
                </a:defRPr>
              </a:pPr>
              <a:endParaRPr sz="2391"/>
            </a:p>
          </p:txBody>
        </p:sp>
        <p:sp>
          <p:nvSpPr>
            <p:cNvPr id="648" name="Line"/>
            <p:cNvSpPr/>
            <p:nvPr/>
          </p:nvSpPr>
          <p:spPr>
            <a:xfrm flipH="1" flipV="1">
              <a:off x="-1" y="2127475"/>
              <a:ext cx="3519748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3400">
                  <a:latin typeface="Arial"/>
                  <a:ea typeface="Arial"/>
                  <a:cs typeface="Arial"/>
                  <a:sym typeface="Arial"/>
                </a:defRPr>
              </a:pPr>
              <a:endParaRPr sz="2391"/>
            </a:p>
          </p:txBody>
        </p:sp>
        <p:grpSp>
          <p:nvGrpSpPr>
            <p:cNvPr id="653" name="Group"/>
            <p:cNvGrpSpPr/>
            <p:nvPr/>
          </p:nvGrpSpPr>
          <p:grpSpPr>
            <a:xfrm>
              <a:off x="182167" y="610742"/>
              <a:ext cx="3132228" cy="3033467"/>
              <a:chOff x="0" y="0"/>
              <a:chExt cx="3132226" cy="3033465"/>
            </a:xfrm>
          </p:grpSpPr>
          <p:sp>
            <p:nvSpPr>
              <p:cNvPr id="662" name="Connection Line"/>
              <p:cNvSpPr/>
              <p:nvPr/>
            </p:nvSpPr>
            <p:spPr>
              <a:xfrm>
                <a:off x="0" y="715605"/>
                <a:ext cx="2644623" cy="2317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0" extrusionOk="0">
                    <a:moveTo>
                      <a:pt x="0" y="16200"/>
                    </a:moveTo>
                    <a:cubicBezTo>
                      <a:pt x="7226" y="-5383"/>
                      <a:pt x="14426" y="-5400"/>
                      <a:pt x="21600" y="16149"/>
                    </a:cubicBezTo>
                  </a:path>
                </a:pathLst>
              </a:custGeom>
              <a:noFill/>
              <a:ln w="25400" cap="flat">
                <a:solidFill>
                  <a:srgbClr val="FF2600"/>
                </a:solidFill>
                <a:prstDash val="solid"/>
                <a:round/>
              </a:ln>
              <a:effectLst/>
            </p:spPr>
            <p:txBody>
              <a:bodyPr/>
              <a:lstStyle/>
              <a:p>
                <a:endParaRPr sz="1266"/>
              </a:p>
            </p:txBody>
          </p:sp>
          <p:sp>
            <p:nvSpPr>
              <p:cNvPr id="663" name="Connection Line"/>
              <p:cNvSpPr/>
              <p:nvPr/>
            </p:nvSpPr>
            <p:spPr>
              <a:xfrm>
                <a:off x="0" y="0"/>
                <a:ext cx="2644623" cy="23178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0" extrusionOk="0">
                    <a:moveTo>
                      <a:pt x="0" y="0"/>
                    </a:moveTo>
                    <a:cubicBezTo>
                      <a:pt x="7226" y="21583"/>
                      <a:pt x="14426" y="21600"/>
                      <a:pt x="21600" y="51"/>
                    </a:cubicBezTo>
                  </a:path>
                </a:pathLst>
              </a:custGeom>
              <a:noFill/>
              <a:ln w="25400" cap="flat">
                <a:solidFill>
                  <a:srgbClr val="0433FF"/>
                </a:solidFill>
                <a:prstDash val="solid"/>
                <a:round/>
              </a:ln>
              <a:effectLst/>
            </p:spPr>
            <p:txBody>
              <a:bodyPr/>
              <a:lstStyle/>
              <a:p>
                <a:endParaRPr sz="1266"/>
              </a:p>
            </p:txBody>
          </p:sp>
          <p:sp>
            <p:nvSpPr>
              <p:cNvPr id="664" name="Connection Line"/>
              <p:cNvSpPr/>
              <p:nvPr/>
            </p:nvSpPr>
            <p:spPr>
              <a:xfrm>
                <a:off x="487604" y="715605"/>
                <a:ext cx="2644623" cy="2317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0" extrusionOk="0">
                    <a:moveTo>
                      <a:pt x="0" y="16200"/>
                    </a:moveTo>
                    <a:cubicBezTo>
                      <a:pt x="7226" y="-5383"/>
                      <a:pt x="14426" y="-5400"/>
                      <a:pt x="21600" y="16149"/>
                    </a:cubicBezTo>
                  </a:path>
                </a:pathLst>
              </a:custGeom>
              <a:noFill/>
              <a:ln w="25400" cap="flat">
                <a:solidFill>
                  <a:srgbClr val="0433FF"/>
                </a:solidFill>
                <a:prstDash val="solid"/>
                <a:round/>
              </a:ln>
              <a:effectLst/>
            </p:spPr>
            <p:txBody>
              <a:bodyPr/>
              <a:lstStyle/>
              <a:p>
                <a:endParaRPr sz="1266"/>
              </a:p>
            </p:txBody>
          </p:sp>
          <p:sp>
            <p:nvSpPr>
              <p:cNvPr id="665" name="Connection Line"/>
              <p:cNvSpPr/>
              <p:nvPr/>
            </p:nvSpPr>
            <p:spPr>
              <a:xfrm>
                <a:off x="487604" y="0"/>
                <a:ext cx="2644623" cy="23178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0" extrusionOk="0">
                    <a:moveTo>
                      <a:pt x="0" y="0"/>
                    </a:moveTo>
                    <a:cubicBezTo>
                      <a:pt x="7226" y="21583"/>
                      <a:pt x="14426" y="21600"/>
                      <a:pt x="21600" y="51"/>
                    </a:cubicBezTo>
                  </a:path>
                </a:pathLst>
              </a:custGeom>
              <a:noFill/>
              <a:ln w="25400" cap="flat">
                <a:solidFill>
                  <a:srgbClr val="FF2600"/>
                </a:solidFill>
                <a:prstDash val="solid"/>
                <a:round/>
              </a:ln>
              <a:effectLst/>
            </p:spPr>
            <p:txBody>
              <a:bodyPr/>
              <a:lstStyle/>
              <a:p>
                <a:endParaRPr sz="1266"/>
              </a:p>
            </p:txBody>
          </p:sp>
        </p:grpSp>
        <p:sp>
          <p:nvSpPr>
            <p:cNvPr id="654" name="Line"/>
            <p:cNvSpPr/>
            <p:nvPr/>
          </p:nvSpPr>
          <p:spPr>
            <a:xfrm>
              <a:off x="2831144" y="3705592"/>
              <a:ext cx="466324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3400">
                  <a:latin typeface="Arial"/>
                  <a:ea typeface="Arial"/>
                  <a:cs typeface="Arial"/>
                  <a:sym typeface="Arial"/>
                </a:defRPr>
              </a:pPr>
              <a:endParaRPr sz="2391"/>
            </a:p>
          </p:txBody>
        </p:sp>
        <p:sp>
          <p:nvSpPr>
            <p:cNvPr id="655" name="Line"/>
            <p:cNvSpPr/>
            <p:nvPr/>
          </p:nvSpPr>
          <p:spPr>
            <a:xfrm>
              <a:off x="1755896" y="2127475"/>
              <a:ext cx="888078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3400">
                  <a:latin typeface="Arial"/>
                  <a:ea typeface="Arial"/>
                  <a:cs typeface="Arial"/>
                  <a:sym typeface="Arial"/>
                </a:defRPr>
              </a:pPr>
              <a:endParaRPr sz="2391"/>
            </a:p>
          </p:txBody>
        </p:sp>
        <p:sp>
          <p:nvSpPr>
            <p:cNvPr id="656" name="Rashba"/>
            <p:cNvSpPr txBox="1"/>
            <p:nvPr/>
          </p:nvSpPr>
          <p:spPr>
            <a:xfrm>
              <a:off x="2547378" y="3837564"/>
              <a:ext cx="827575" cy="4229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799" tIns="50799" rIns="50799" bIns="50799" numCol="1" anchor="ctr">
              <a:spAutoFit/>
            </a:bodyPr>
            <a:lstStyle>
              <a:lvl1pPr>
                <a:spcBef>
                  <a:spcPts val="600"/>
                </a:spcBef>
              </a:lvl1pPr>
            </a:lstStyle>
            <a:p>
              <a:r>
                <a:rPr sz="1266"/>
                <a:t>Rashba</a:t>
              </a:r>
            </a:p>
          </p:txBody>
        </p:sp>
        <p:sp>
          <p:nvSpPr>
            <p:cNvPr id="657" name="Weyl"/>
            <p:cNvSpPr txBox="1"/>
            <p:nvPr/>
          </p:nvSpPr>
          <p:spPr>
            <a:xfrm>
              <a:off x="1722828" y="2144213"/>
              <a:ext cx="612450" cy="4229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799" tIns="50799" rIns="50799" bIns="50799" numCol="1" anchor="ctr">
              <a:spAutoFit/>
            </a:bodyPr>
            <a:lstStyle>
              <a:lvl1pPr>
                <a:spcBef>
                  <a:spcPts val="600"/>
                </a:spcBef>
              </a:lvl1pPr>
            </a:lstStyle>
            <a:p>
              <a:r>
                <a:rPr sz="1266"/>
                <a:t>Weyl</a:t>
              </a:r>
            </a:p>
          </p:txBody>
        </p:sp>
      </p:grpSp>
      <p:sp>
        <p:nvSpPr>
          <p:cNvPr id="659" name="Weyl points are source/drain of Berry curvature"/>
          <p:cNvSpPr txBox="1"/>
          <p:nvPr/>
        </p:nvSpPr>
        <p:spPr>
          <a:xfrm>
            <a:off x="5653839" y="6079542"/>
            <a:ext cx="4071947" cy="348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799" tIns="50799" rIns="50799" bIns="50799" anchor="ctr">
            <a:spAutoFit/>
          </a:bodyPr>
          <a:lstStyle/>
          <a:p>
            <a:r>
              <a:rPr sz="1600" dirty="0"/>
              <a:t>Weyl points are source/drain of Berry curvature</a:t>
            </a:r>
          </a:p>
        </p:txBody>
      </p:sp>
    </p:spTree>
    <p:extLst>
      <p:ext uri="{BB962C8B-B14F-4D97-AF65-F5344CB8AC3E}">
        <p14:creationId xmlns:p14="http://schemas.microsoft.com/office/powerpoint/2010/main" val="51885630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00390 -0.099986" pathEditMode="relative">
                                      <p:cBhvr>
                                        <p:cTn id="6" dur="1000" fill="hold"/>
                                        <p:tgtEl>
                                          <p:spTgt spid="6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187 0.103591" pathEditMode="relative">
                                      <p:cBhvr>
                                        <p:cTn id="9" dur="1000" fill="hold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9" grpId="0" animBg="1" advAuto="0"/>
      <p:bldP spid="658" grpId="0" animBg="1" advAuto="0"/>
      <p:bldP spid="659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7" name="Line Line" descr="Line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685801" y="667153"/>
            <a:ext cx="6709129" cy="44649"/>
          </a:xfrm>
          <a:prstGeom prst="rect">
            <a:avLst/>
          </a:prstGeom>
        </p:spPr>
      </p:pic>
      <p:sp>
        <p:nvSpPr>
          <p:cNvPr id="669" name="Complex spin texture of Weyl semimetal TaA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Complex spin texture of Weyl semimetal TaAs</a:t>
            </a:r>
          </a:p>
        </p:txBody>
      </p:sp>
      <p:pic>
        <p:nvPicPr>
          <p:cNvPr id="67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6058" y="773546"/>
            <a:ext cx="5611377" cy="5967013"/>
          </a:xfrm>
          <a:prstGeom prst="rect">
            <a:avLst/>
          </a:prstGeom>
          <a:ln w="12700"/>
        </p:spPr>
      </p:pic>
      <p:sp>
        <p:nvSpPr>
          <p:cNvPr id="671" name="B.Q. Lv, S. Muff et al. PRL 115, 217601 (2015)"/>
          <p:cNvSpPr txBox="1"/>
          <p:nvPr/>
        </p:nvSpPr>
        <p:spPr>
          <a:xfrm>
            <a:off x="8031773" y="6345107"/>
            <a:ext cx="3049935" cy="297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799" tIns="50799" rIns="50799" bIns="50799">
            <a:spAutoFit/>
          </a:bodyPr>
          <a:lstStyle/>
          <a:p>
            <a:pPr>
              <a:defRPr sz="1800">
                <a:solidFill>
                  <a:srgbClr val="B51A00"/>
                </a:solidFill>
                <a:uFill>
                  <a:solidFill>
                    <a:srgbClr val="B51A00"/>
                  </a:solidFill>
                </a:uFill>
              </a:defRPr>
            </a:pPr>
            <a:r>
              <a:rPr sz="1266" dirty="0"/>
              <a:t>B.Q. </a:t>
            </a:r>
            <a:r>
              <a:rPr sz="1266" dirty="0" err="1"/>
              <a:t>Lv</a:t>
            </a:r>
            <a:r>
              <a:rPr sz="1266" dirty="0"/>
              <a:t>, S. Muff et al. PRL 115, 217601 (2015)</a:t>
            </a:r>
          </a:p>
        </p:txBody>
      </p:sp>
      <p:sp>
        <p:nvSpPr>
          <p:cNvPr id="672" name="Spin texture follows time reversal symmetry and crystal symmetry…"/>
          <p:cNvSpPr txBox="1"/>
          <p:nvPr/>
        </p:nvSpPr>
        <p:spPr>
          <a:xfrm>
            <a:off x="7445343" y="4024787"/>
            <a:ext cx="4222797" cy="1538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799" tIns="50799" rIns="50799" bIns="50799" anchor="ctr">
            <a:spAutoFit/>
          </a:bodyPr>
          <a:lstStyle/>
          <a:p>
            <a:pPr algn="ctr">
              <a:spcBef>
                <a:spcPts val="844"/>
              </a:spcBef>
            </a:pPr>
            <a:r>
              <a:rPr sz="1600" dirty="0"/>
              <a:t>Spin texture follows time reversal symmetry and crystal symmetry</a:t>
            </a:r>
          </a:p>
          <a:p>
            <a:pPr algn="ctr">
              <a:spcBef>
                <a:spcPts val="844"/>
              </a:spcBef>
            </a:pPr>
            <a:r>
              <a:rPr sz="1600" dirty="0"/>
              <a:t>Location of states away from high symmetry lines yields complex spin winding</a:t>
            </a:r>
          </a:p>
          <a:p>
            <a:pPr algn="ctr">
              <a:spcBef>
                <a:spcPts val="844"/>
              </a:spcBef>
            </a:pPr>
            <a:r>
              <a:rPr sz="1600" dirty="0"/>
              <a:t>Well reproduced by DFT</a:t>
            </a:r>
          </a:p>
        </p:txBody>
      </p:sp>
      <p:pic>
        <p:nvPicPr>
          <p:cNvPr id="67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2062" y="951777"/>
            <a:ext cx="2916818" cy="2342675"/>
          </a:xfrm>
          <a:prstGeom prst="rect">
            <a:avLst/>
          </a:prstGeom>
          <a:ln w="12700"/>
        </p:spPr>
      </p:pic>
    </p:spTree>
    <p:extLst>
      <p:ext uri="{BB962C8B-B14F-4D97-AF65-F5344CB8AC3E}">
        <p14:creationId xmlns:p14="http://schemas.microsoft.com/office/powerpoint/2010/main" val="270781395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B3EE04-FC91-874D-969B-75AF1B4B9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9521"/>
            <a:ext cx="5461000" cy="4368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986B70-6EC1-FB42-B5DD-BB8047D1D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309" y="679521"/>
            <a:ext cx="6624691" cy="51323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841BDA-CB5C-A842-89CE-160680E852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7309" y="679520"/>
            <a:ext cx="6613804" cy="429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66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" name="Line Line" descr="Line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685801" y="667153"/>
            <a:ext cx="6709129" cy="44649"/>
          </a:xfrm>
          <a:prstGeom prst="rect">
            <a:avLst/>
          </a:prstGeom>
        </p:spPr>
      </p:pic>
      <p:sp>
        <p:nvSpPr>
          <p:cNvPr id="720" name="Something to rememb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Something to remember</a:t>
            </a:r>
          </a:p>
        </p:txBody>
      </p:sp>
      <p:sp>
        <p:nvSpPr>
          <p:cNvPr id="721" name="Single (odd) spin polarised surface state is necessary, but not sufficient condition for topological state…"/>
          <p:cNvSpPr txBox="1"/>
          <p:nvPr/>
        </p:nvSpPr>
        <p:spPr>
          <a:xfrm>
            <a:off x="1606576" y="1121651"/>
            <a:ext cx="8839149" cy="1356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799" tIns="50799" rIns="50799" bIns="50799">
            <a:spAutoFit/>
          </a:bodyPr>
          <a:lstStyle/>
          <a:p>
            <a:pPr algn="ctr">
              <a:spcBef>
                <a:spcPts val="703"/>
              </a:spcBef>
            </a:pPr>
            <a:r>
              <a:rPr sz="1600" dirty="0"/>
              <a:t>Single (odd) spin </a:t>
            </a:r>
            <a:r>
              <a:rPr sz="1600" dirty="0" err="1"/>
              <a:t>polarised</a:t>
            </a:r>
            <a:r>
              <a:rPr sz="1600" dirty="0"/>
              <a:t> surface state is </a:t>
            </a:r>
            <a:r>
              <a:rPr sz="1600" b="1" dirty="0"/>
              <a:t>necessary, but not sufficient </a:t>
            </a:r>
            <a:r>
              <a:rPr sz="1600" dirty="0"/>
              <a:t>condition for topological state</a:t>
            </a:r>
          </a:p>
          <a:p>
            <a:pPr algn="ctr">
              <a:spcBef>
                <a:spcPts val="703"/>
              </a:spcBef>
            </a:pPr>
            <a:r>
              <a:rPr sz="1600" dirty="0"/>
              <a:t>To confirm topology also Dirac or Weyl point has to be observed or check response to perturbations</a:t>
            </a:r>
          </a:p>
          <a:p>
            <a:pPr algn="ctr">
              <a:spcBef>
                <a:spcPts val="703"/>
              </a:spcBef>
            </a:pPr>
            <a:r>
              <a:rPr sz="1600" b="1" dirty="0"/>
              <a:t>Negative</a:t>
            </a:r>
            <a:r>
              <a:rPr sz="1600" dirty="0"/>
              <a:t>: more difficult to detect whether something is “topological”</a:t>
            </a:r>
          </a:p>
          <a:p>
            <a:pPr algn="ctr">
              <a:spcBef>
                <a:spcPts val="703"/>
              </a:spcBef>
            </a:pPr>
            <a:r>
              <a:rPr sz="1600" b="1" dirty="0"/>
              <a:t>Positive</a:t>
            </a:r>
            <a:r>
              <a:rPr sz="1600" dirty="0"/>
              <a:t>: response of system “independent” on topology, transport etc. will be the same, more flexibility!</a:t>
            </a:r>
          </a:p>
        </p:txBody>
      </p:sp>
      <p:pic>
        <p:nvPicPr>
          <p:cNvPr id="722" name="TopResponse.pdf" descr="TopRespons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9828" y="3142683"/>
            <a:ext cx="5150812" cy="3258269"/>
          </a:xfrm>
          <a:prstGeom prst="rect">
            <a:avLst/>
          </a:prstGeom>
          <a:ln w="12700"/>
        </p:spPr>
      </p:pic>
    </p:spTree>
    <p:extLst>
      <p:ext uri="{BB962C8B-B14F-4D97-AF65-F5344CB8AC3E}">
        <p14:creationId xmlns:p14="http://schemas.microsoft.com/office/powerpoint/2010/main" val="249742681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3" name="Line Line" descr="Line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685801" y="667153"/>
            <a:ext cx="6709129" cy="44649"/>
          </a:xfrm>
          <a:prstGeom prst="rect">
            <a:avLst/>
          </a:prstGeom>
        </p:spPr>
      </p:pic>
      <p:sp>
        <p:nvSpPr>
          <p:cNvPr id="735" name="Is spin still a good quantum number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Is spin still a good quantum number?</a:t>
            </a:r>
          </a:p>
        </p:txBody>
      </p:sp>
      <p:sp>
        <p:nvSpPr>
          <p:cNvPr id="736" name="Effective Hamiltonian for topological surface state"/>
          <p:cNvSpPr txBox="1"/>
          <p:nvPr/>
        </p:nvSpPr>
        <p:spPr>
          <a:xfrm>
            <a:off x="1716060" y="1070507"/>
            <a:ext cx="8420101" cy="297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9" tIns="50799" rIns="50799" bIns="50799" anchor="ctr">
            <a:spAutoFit/>
          </a:bodyPr>
          <a:lstStyle>
            <a:lvl1pPr defTabSz="577991">
              <a:spcBef>
                <a:spcPts val="600"/>
              </a:spcBef>
              <a:defRPr sz="1800">
                <a:uFillTx/>
              </a:defRPr>
            </a:lvl1pPr>
          </a:lstStyle>
          <a:p>
            <a:r>
              <a:rPr sz="1266"/>
              <a:t>Effective Hamiltonian for topological surface state</a:t>
            </a:r>
          </a:p>
        </p:txBody>
      </p:sp>
      <p:pic>
        <p:nvPicPr>
          <p:cNvPr id="737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29" y="2006600"/>
            <a:ext cx="3923647" cy="437555"/>
          </a:xfrm>
          <a:prstGeom prst="rect">
            <a:avLst/>
          </a:prstGeom>
          <a:ln w="12700">
            <a:miter lim="400000"/>
          </a:ln>
        </p:spPr>
      </p:pic>
      <p:pic>
        <p:nvPicPr>
          <p:cNvPr id="738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3899" y="1358900"/>
            <a:ext cx="5738527" cy="546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39" name="droppedImage.pdf" descr="dropped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6100" y="2717800"/>
            <a:ext cx="1866900" cy="410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740" name="droppedImage.pdf" descr="dropped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7999" y="3263900"/>
            <a:ext cx="4737101" cy="679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741" name="droppedImage.pdf" descr="droppedImag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0932" y="2908299"/>
            <a:ext cx="1840560" cy="165101"/>
          </a:xfrm>
          <a:prstGeom prst="rect">
            <a:avLst/>
          </a:prstGeom>
          <a:ln w="12700">
            <a:miter lim="400000"/>
          </a:ln>
        </p:spPr>
      </p:pic>
      <p:sp>
        <p:nvSpPr>
          <p:cNvPr id="742" name="eigen values"/>
          <p:cNvSpPr txBox="1"/>
          <p:nvPr/>
        </p:nvSpPr>
        <p:spPr>
          <a:xfrm>
            <a:off x="1600200" y="2759607"/>
            <a:ext cx="1333500" cy="297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9" tIns="50799" rIns="50799" bIns="50799" anchor="ctr">
            <a:spAutoFit/>
          </a:bodyPr>
          <a:lstStyle>
            <a:lvl1pPr defTabSz="577991">
              <a:spcBef>
                <a:spcPts val="600"/>
              </a:spcBef>
              <a:defRPr sz="1800">
                <a:uFillTx/>
              </a:defRPr>
            </a:lvl1pPr>
          </a:lstStyle>
          <a:p>
            <a:r>
              <a:rPr sz="1266"/>
              <a:t>eigen values</a:t>
            </a:r>
          </a:p>
        </p:txBody>
      </p:sp>
      <p:sp>
        <p:nvSpPr>
          <p:cNvPr id="743" name="eigen states"/>
          <p:cNvSpPr txBox="1"/>
          <p:nvPr/>
        </p:nvSpPr>
        <p:spPr>
          <a:xfrm>
            <a:off x="1600200" y="3420007"/>
            <a:ext cx="1333500" cy="297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9" tIns="50799" rIns="50799" bIns="50799" anchor="ctr">
            <a:spAutoFit/>
          </a:bodyPr>
          <a:lstStyle>
            <a:lvl1pPr defTabSz="577991">
              <a:spcBef>
                <a:spcPts val="600"/>
              </a:spcBef>
              <a:defRPr sz="1800">
                <a:uFillTx/>
              </a:defRPr>
            </a:lvl1pPr>
          </a:lstStyle>
          <a:p>
            <a:r>
              <a:rPr sz="1266"/>
              <a:t>eigen states</a:t>
            </a:r>
          </a:p>
        </p:txBody>
      </p:sp>
      <p:sp>
        <p:nvSpPr>
          <p:cNvPr id="744" name="Line"/>
          <p:cNvSpPr/>
          <p:nvPr/>
        </p:nvSpPr>
        <p:spPr>
          <a:xfrm flipV="1">
            <a:off x="5112242" y="3063862"/>
            <a:ext cx="520189" cy="352439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>
              <a:defRPr sz="16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grpSp>
        <p:nvGrpSpPr>
          <p:cNvPr id="756" name="Group"/>
          <p:cNvGrpSpPr/>
          <p:nvPr/>
        </p:nvGrpSpPr>
        <p:grpSpPr>
          <a:xfrm>
            <a:off x="8572500" y="2146300"/>
            <a:ext cx="1860375" cy="2527301"/>
            <a:chOff x="0" y="0"/>
            <a:chExt cx="2645865" cy="3594383"/>
          </a:xfrm>
        </p:grpSpPr>
        <p:pic>
          <p:nvPicPr>
            <p:cNvPr id="745" name="droppedImage.pdf" descr="droppedImage.pdf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2645865" cy="35943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46" name="Rectangle"/>
            <p:cNvSpPr/>
            <p:nvPr/>
          </p:nvSpPr>
          <p:spPr>
            <a:xfrm>
              <a:off x="162560" y="1426915"/>
              <a:ext cx="686365" cy="59605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algn="ctr" defTabSz="406385">
                <a:defRPr sz="3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Palatino"/>
                  <a:ea typeface="Palatino"/>
                  <a:cs typeface="Palatino"/>
                  <a:sym typeface="Palatino"/>
                </a:defRPr>
              </a:pPr>
              <a:endParaRPr sz="2672"/>
            </a:p>
          </p:txBody>
        </p:sp>
        <p:sp>
          <p:nvSpPr>
            <p:cNvPr id="747" name="Line"/>
            <p:cNvSpPr/>
            <p:nvPr/>
          </p:nvSpPr>
          <p:spPr>
            <a:xfrm flipH="1" flipV="1">
              <a:off x="939235" y="686364"/>
              <a:ext cx="666864" cy="4278"/>
            </a:xfrm>
            <a:prstGeom prst="line">
              <a:avLst/>
            </a:prstGeom>
            <a:noFill/>
            <a:ln w="50800" cap="flat">
              <a:solidFill>
                <a:srgbClr val="E63B7A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6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125"/>
            </a:p>
          </p:txBody>
        </p:sp>
        <p:sp>
          <p:nvSpPr>
            <p:cNvPr id="748" name="Line"/>
            <p:cNvSpPr/>
            <p:nvPr/>
          </p:nvSpPr>
          <p:spPr>
            <a:xfrm flipH="1">
              <a:off x="108373" y="2963069"/>
              <a:ext cx="259266" cy="353890"/>
            </a:xfrm>
            <a:prstGeom prst="line">
              <a:avLst/>
            </a:prstGeom>
            <a:noFill/>
            <a:ln w="50800" cap="flat">
              <a:solidFill>
                <a:srgbClr val="E63B7A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6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125"/>
            </a:p>
          </p:txBody>
        </p:sp>
        <p:sp>
          <p:nvSpPr>
            <p:cNvPr id="749" name="Line"/>
            <p:cNvSpPr/>
            <p:nvPr/>
          </p:nvSpPr>
          <p:spPr>
            <a:xfrm>
              <a:off x="900543" y="82734"/>
              <a:ext cx="647884" cy="1"/>
            </a:xfrm>
            <a:prstGeom prst="line">
              <a:avLst/>
            </a:prstGeom>
            <a:noFill/>
            <a:ln w="50800" cap="flat">
              <a:solidFill>
                <a:srgbClr val="E63B7A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6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125"/>
            </a:p>
          </p:txBody>
        </p:sp>
        <p:sp>
          <p:nvSpPr>
            <p:cNvPr id="750" name="Line"/>
            <p:cNvSpPr/>
            <p:nvPr/>
          </p:nvSpPr>
          <p:spPr>
            <a:xfrm flipV="1">
              <a:off x="168828" y="165646"/>
              <a:ext cx="229952" cy="383207"/>
            </a:xfrm>
            <a:prstGeom prst="line">
              <a:avLst/>
            </a:prstGeom>
            <a:noFill/>
            <a:ln w="50800" cap="flat">
              <a:solidFill>
                <a:srgbClr val="E63B7A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6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125"/>
            </a:p>
          </p:txBody>
        </p:sp>
        <p:sp>
          <p:nvSpPr>
            <p:cNvPr id="751" name="Line"/>
            <p:cNvSpPr/>
            <p:nvPr/>
          </p:nvSpPr>
          <p:spPr>
            <a:xfrm flipV="1">
              <a:off x="2131342" y="3124764"/>
              <a:ext cx="229952" cy="383206"/>
            </a:xfrm>
            <a:prstGeom prst="line">
              <a:avLst/>
            </a:prstGeom>
            <a:noFill/>
            <a:ln w="50800" cap="flat">
              <a:solidFill>
                <a:srgbClr val="E63B7A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6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125"/>
            </a:p>
          </p:txBody>
        </p:sp>
        <p:sp>
          <p:nvSpPr>
            <p:cNvPr id="752" name="Line"/>
            <p:cNvSpPr/>
            <p:nvPr/>
          </p:nvSpPr>
          <p:spPr>
            <a:xfrm>
              <a:off x="903111" y="3504071"/>
              <a:ext cx="647884" cy="1"/>
            </a:xfrm>
            <a:prstGeom prst="line">
              <a:avLst/>
            </a:prstGeom>
            <a:noFill/>
            <a:ln w="50800" cap="flat">
              <a:solidFill>
                <a:srgbClr val="E63B7A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6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125"/>
            </a:p>
          </p:txBody>
        </p:sp>
        <p:sp>
          <p:nvSpPr>
            <p:cNvPr id="753" name="(+)"/>
            <p:cNvSpPr txBox="1"/>
            <p:nvPr/>
          </p:nvSpPr>
          <p:spPr>
            <a:xfrm>
              <a:off x="921173" y="710327"/>
              <a:ext cx="848925" cy="7307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799" tIns="50799" rIns="50799" bIns="50799" numCol="1" anchor="ctr">
              <a:spAutoFit/>
            </a:bodyPr>
            <a:lstStyle>
              <a:lvl1pPr defTabSz="577991">
                <a:spcBef>
                  <a:spcPts val="600"/>
                </a:spcBef>
                <a:defRPr sz="3800">
                  <a:solidFill>
                    <a:srgbClr val="E63B7A"/>
                  </a:solidFill>
                  <a:uFillTx/>
                </a:defRPr>
              </a:lvl1pPr>
            </a:lstStyle>
            <a:p>
              <a:r>
                <a:rPr sz="2672"/>
                <a:t>(+)</a:t>
              </a:r>
            </a:p>
          </p:txBody>
        </p:sp>
        <p:sp>
          <p:nvSpPr>
            <p:cNvPr id="754" name="(-)"/>
            <p:cNvSpPr txBox="1"/>
            <p:nvPr/>
          </p:nvSpPr>
          <p:spPr>
            <a:xfrm>
              <a:off x="975359" y="2362032"/>
              <a:ext cx="686365" cy="7307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799" tIns="50799" rIns="50799" bIns="50799" numCol="1" anchor="ctr">
              <a:spAutoFit/>
            </a:bodyPr>
            <a:lstStyle>
              <a:lvl1pPr defTabSz="577991">
                <a:spcBef>
                  <a:spcPts val="600"/>
                </a:spcBef>
                <a:defRPr sz="3800">
                  <a:solidFill>
                    <a:srgbClr val="E63B7A"/>
                  </a:solidFill>
                  <a:uFillTx/>
                </a:defRPr>
              </a:lvl1pPr>
            </a:lstStyle>
            <a:p>
              <a:r>
                <a:rPr sz="2672"/>
                <a:t>(-)</a:t>
              </a:r>
            </a:p>
          </p:txBody>
        </p:sp>
        <p:sp>
          <p:nvSpPr>
            <p:cNvPr id="755" name="Line"/>
            <p:cNvSpPr/>
            <p:nvPr/>
          </p:nvSpPr>
          <p:spPr>
            <a:xfrm flipH="1">
              <a:off x="2185529" y="198684"/>
              <a:ext cx="259265" cy="353890"/>
            </a:xfrm>
            <a:prstGeom prst="line">
              <a:avLst/>
            </a:prstGeom>
            <a:noFill/>
            <a:ln w="50800" cap="flat">
              <a:solidFill>
                <a:srgbClr val="E63B7A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6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125"/>
            </a:p>
          </p:txBody>
        </p:sp>
      </p:grpSp>
      <p:pic>
        <p:nvPicPr>
          <p:cNvPr id="757" name="droppedImage.pdf" descr="droppedImage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59600" y="4533900"/>
            <a:ext cx="1277938" cy="292101"/>
          </a:xfrm>
          <a:prstGeom prst="rect">
            <a:avLst/>
          </a:prstGeom>
          <a:ln w="12700">
            <a:miter lim="400000"/>
          </a:ln>
        </p:spPr>
      </p:pic>
      <p:sp>
        <p:nvSpPr>
          <p:cNvPr id="758" name="helical spin structure"/>
          <p:cNvSpPr txBox="1"/>
          <p:nvPr/>
        </p:nvSpPr>
        <p:spPr>
          <a:xfrm>
            <a:off x="1562100" y="3966107"/>
            <a:ext cx="2133600" cy="297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9" tIns="50799" rIns="50799" bIns="50799" anchor="ctr">
            <a:spAutoFit/>
          </a:bodyPr>
          <a:lstStyle>
            <a:lvl1pPr defTabSz="577991">
              <a:spcBef>
                <a:spcPts val="600"/>
              </a:spcBef>
              <a:defRPr sz="1800">
                <a:uFillTx/>
              </a:defRPr>
            </a:lvl1pPr>
          </a:lstStyle>
          <a:p>
            <a:r>
              <a:rPr sz="1266"/>
              <a:t>helical spin structure</a:t>
            </a:r>
          </a:p>
        </p:txBody>
      </p:sp>
      <p:grpSp>
        <p:nvGrpSpPr>
          <p:cNvPr id="761" name="Group"/>
          <p:cNvGrpSpPr/>
          <p:nvPr/>
        </p:nvGrpSpPr>
        <p:grpSpPr>
          <a:xfrm>
            <a:off x="4254500" y="4419600"/>
            <a:ext cx="2260601" cy="533400"/>
            <a:chOff x="0" y="0"/>
            <a:chExt cx="3215075" cy="758613"/>
          </a:xfrm>
        </p:grpSpPr>
        <p:pic>
          <p:nvPicPr>
            <p:cNvPr id="759" name="droppedImage.pdf" descr="droppedImage.pdf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3215076" cy="7116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60" name="Rectangle"/>
            <p:cNvSpPr/>
            <p:nvPr/>
          </p:nvSpPr>
          <p:spPr>
            <a:xfrm>
              <a:off x="2528711" y="397368"/>
              <a:ext cx="234810" cy="36124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algn="ctr" defTabSz="406385">
                <a:defRPr sz="3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 sz="2672"/>
            </a:p>
          </p:txBody>
        </p:sp>
      </p:grpSp>
      <p:grpSp>
        <p:nvGrpSpPr>
          <p:cNvPr id="764" name="Group"/>
          <p:cNvGrpSpPr/>
          <p:nvPr/>
        </p:nvGrpSpPr>
        <p:grpSpPr>
          <a:xfrm>
            <a:off x="1714500" y="4419600"/>
            <a:ext cx="2120901" cy="596900"/>
            <a:chOff x="0" y="0"/>
            <a:chExt cx="3016391" cy="848924"/>
          </a:xfrm>
        </p:grpSpPr>
        <p:pic>
          <p:nvPicPr>
            <p:cNvPr id="762" name="droppedImage.pdf" descr="droppedImage.pdf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0"/>
              <a:ext cx="3016392" cy="7127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63" name="Rectangle"/>
            <p:cNvSpPr/>
            <p:nvPr/>
          </p:nvSpPr>
          <p:spPr>
            <a:xfrm>
              <a:off x="2348089" y="487680"/>
              <a:ext cx="234809" cy="36124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algn="ctr" defTabSz="406385">
                <a:defRPr sz="3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 sz="2672"/>
            </a:p>
          </p:txBody>
        </p:sp>
      </p:grpSp>
      <p:grpSp>
        <p:nvGrpSpPr>
          <p:cNvPr id="770" name="Group"/>
          <p:cNvGrpSpPr/>
          <p:nvPr/>
        </p:nvGrpSpPr>
        <p:grpSpPr>
          <a:xfrm>
            <a:off x="1615967" y="5039259"/>
            <a:ext cx="11976102" cy="957788"/>
            <a:chOff x="0" y="-5875"/>
            <a:chExt cx="17032677" cy="1362186"/>
          </a:xfrm>
        </p:grpSpPr>
        <p:sp>
          <p:nvSpPr>
            <p:cNvPr id="765" name="Problem: Spin-orbit interaction"/>
            <p:cNvSpPr/>
            <p:nvPr/>
          </p:nvSpPr>
          <p:spPr>
            <a:xfrm>
              <a:off x="0" y="-5875"/>
              <a:ext cx="17032677" cy="422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799" tIns="50799" rIns="50799" bIns="50799" numCol="1" anchor="ctr">
              <a:spAutoFit/>
            </a:bodyPr>
            <a:lstStyle>
              <a:lvl1pPr defTabSz="830862">
                <a:spcBef>
                  <a:spcPts val="600"/>
                </a:spcBef>
                <a:defRPr sz="1800" u="sng">
                  <a:uFillTx/>
                </a:defRPr>
              </a:lvl1pPr>
            </a:lstStyle>
            <a:p>
              <a:r>
                <a:rPr sz="1266"/>
                <a:t>Problem: Spin-orbit interaction</a:t>
              </a:r>
            </a:p>
          </p:txBody>
        </p:sp>
        <p:pic>
          <p:nvPicPr>
            <p:cNvPr id="766" name="droppedImage.pdf" descr="droppedImage.pdf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957843" y="503625"/>
              <a:ext cx="469619" cy="2889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67" name="are not the operators for the real spin"/>
            <p:cNvSpPr/>
            <p:nvPr/>
          </p:nvSpPr>
          <p:spPr>
            <a:xfrm>
              <a:off x="3608084" y="409557"/>
              <a:ext cx="9663290" cy="422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799" tIns="50799" rIns="50799" bIns="50799" numCol="1" anchor="ctr">
              <a:spAutoFit/>
            </a:bodyPr>
            <a:lstStyle>
              <a:lvl1pPr defTabSz="830862">
                <a:spcBef>
                  <a:spcPts val="600"/>
                </a:spcBef>
                <a:defRPr sz="1800">
                  <a:uFillTx/>
                </a:defRPr>
              </a:lvl1pPr>
            </a:lstStyle>
            <a:p>
              <a:r>
                <a:rPr sz="1266"/>
                <a:t>are not the operators for the real spin</a:t>
              </a:r>
            </a:p>
          </p:txBody>
        </p:sp>
        <p:pic>
          <p:nvPicPr>
            <p:cNvPr id="768" name="droppedImage.pdf" descr="droppedImage.pdf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704972" y="954705"/>
              <a:ext cx="1679787" cy="3978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69" name="total angular momentum"/>
            <p:cNvSpPr/>
            <p:nvPr/>
          </p:nvSpPr>
          <p:spPr>
            <a:xfrm>
              <a:off x="4655692" y="933361"/>
              <a:ext cx="9663290" cy="422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799" tIns="50799" rIns="50799" bIns="50799" numCol="1" anchor="ctr">
              <a:spAutoFit/>
            </a:bodyPr>
            <a:lstStyle>
              <a:lvl1pPr defTabSz="830862">
                <a:spcBef>
                  <a:spcPts val="600"/>
                </a:spcBef>
                <a:defRPr sz="1800">
                  <a:uFillTx/>
                </a:defRPr>
              </a:lvl1pPr>
            </a:lstStyle>
            <a:p>
              <a:r>
                <a:rPr sz="1266"/>
                <a:t>total angular momentum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3995856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2" name="Line Line" descr="Line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685801" y="667153"/>
            <a:ext cx="6709129" cy="44649"/>
          </a:xfrm>
          <a:prstGeom prst="rect">
            <a:avLst/>
          </a:prstGeom>
        </p:spPr>
      </p:pic>
      <p:sp>
        <p:nvSpPr>
          <p:cNvPr id="774" name="Is spin still a good quantum number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Is spin still a good quantum number?</a:t>
            </a:r>
          </a:p>
        </p:txBody>
      </p:sp>
      <p:sp>
        <p:nvSpPr>
          <p:cNvPr id="775" name="Solution along lines of Zhang et al. PRL 111, 066801 (2013)"/>
          <p:cNvSpPr txBox="1"/>
          <p:nvPr/>
        </p:nvSpPr>
        <p:spPr>
          <a:xfrm>
            <a:off x="5448300" y="901700"/>
            <a:ext cx="3716448" cy="492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9" tIns="50799" rIns="50799" bIns="50799">
            <a:spAutoFit/>
          </a:bodyPr>
          <a:lstStyle>
            <a:lvl1pPr>
              <a:spcBef>
                <a:spcPts val="600"/>
              </a:spcBef>
              <a:defRPr sz="1800">
                <a:solidFill>
                  <a:srgbClr val="B51A00"/>
                </a:solidFill>
                <a:uFill>
                  <a:solidFill>
                    <a:srgbClr val="B51A00"/>
                  </a:solidFill>
                </a:uFill>
              </a:defRPr>
            </a:lvl1pPr>
          </a:lstStyle>
          <a:p>
            <a:r>
              <a:rPr sz="1266"/>
              <a:t>Solution along lines of Zhang et al. PRL 111, 066801 (2013)</a:t>
            </a:r>
          </a:p>
        </p:txBody>
      </p:sp>
      <p:sp>
        <p:nvSpPr>
          <p:cNvPr id="776" name="Write eigenstates               in basis of"/>
          <p:cNvSpPr txBox="1"/>
          <p:nvPr/>
        </p:nvSpPr>
        <p:spPr>
          <a:xfrm>
            <a:off x="1689099" y="1305457"/>
            <a:ext cx="11976102" cy="297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9" tIns="50799" rIns="50799" bIns="50799" anchor="ctr">
            <a:spAutoFit/>
          </a:bodyPr>
          <a:lstStyle>
            <a:lvl1pPr defTabSz="830862">
              <a:spcBef>
                <a:spcPts val="600"/>
              </a:spcBef>
              <a:defRPr sz="1800">
                <a:uFillTx/>
              </a:defRPr>
            </a:lvl1pPr>
          </a:lstStyle>
          <a:p>
            <a:r>
              <a:rPr sz="1266"/>
              <a:t>Write eigenstates               in basis of </a:t>
            </a:r>
          </a:p>
        </p:txBody>
      </p:sp>
      <p:pic>
        <p:nvPicPr>
          <p:cNvPr id="777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1462" y="1362670"/>
            <a:ext cx="843517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78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2503" y="1373930"/>
            <a:ext cx="335757" cy="226271"/>
          </a:xfrm>
          <a:prstGeom prst="rect">
            <a:avLst/>
          </a:prstGeom>
          <a:ln w="12700">
            <a:miter lim="400000"/>
          </a:ln>
        </p:spPr>
      </p:pic>
      <p:pic>
        <p:nvPicPr>
          <p:cNvPr id="779" name="droppedImage.pdf" descr="dropped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9600" y="1295400"/>
            <a:ext cx="3141383" cy="368301"/>
          </a:xfrm>
          <a:prstGeom prst="rect">
            <a:avLst/>
          </a:prstGeom>
          <a:ln w="12700">
            <a:miter lim="400000"/>
          </a:ln>
        </p:spPr>
      </p:pic>
      <p:sp>
        <p:nvSpPr>
          <p:cNvPr id="780" name="Bi2Se3: Bi and Se p-orbitals"/>
          <p:cNvSpPr txBox="1"/>
          <p:nvPr/>
        </p:nvSpPr>
        <p:spPr>
          <a:xfrm>
            <a:off x="1714500" y="1864257"/>
            <a:ext cx="3949701" cy="297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9" tIns="50799" rIns="50799" bIns="50799" anchor="ctr">
            <a:spAutoFit/>
          </a:bodyPr>
          <a:lstStyle/>
          <a:p>
            <a:pPr defTabSz="584179">
              <a:spcBef>
                <a:spcPts val="422"/>
              </a:spcBef>
              <a:defRPr sz="1800">
                <a:uFillTx/>
              </a:defRPr>
            </a:pPr>
            <a:r>
              <a:rPr sz="1266"/>
              <a:t>Bi</a:t>
            </a:r>
            <a:r>
              <a:rPr sz="1266" baseline="-5999"/>
              <a:t>2</a:t>
            </a:r>
            <a:r>
              <a:rPr sz="1266"/>
              <a:t>Se</a:t>
            </a:r>
            <a:r>
              <a:rPr sz="1266" baseline="-5999"/>
              <a:t>3</a:t>
            </a:r>
            <a:r>
              <a:rPr sz="1266"/>
              <a:t>: Bi and Se p-orbitals</a:t>
            </a:r>
          </a:p>
        </p:txBody>
      </p:sp>
      <p:pic>
        <p:nvPicPr>
          <p:cNvPr id="781" name="droppedImage.pdf" descr="dropped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8441" y="1943099"/>
            <a:ext cx="4196953" cy="536598"/>
          </a:xfrm>
          <a:prstGeom prst="rect">
            <a:avLst/>
          </a:prstGeom>
          <a:ln w="12700">
            <a:miter lim="400000"/>
          </a:ln>
        </p:spPr>
      </p:pic>
      <p:pic>
        <p:nvPicPr>
          <p:cNvPr id="782" name="droppedImage.pdf" descr="droppedImag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8299" y="2743200"/>
            <a:ext cx="4985175" cy="876300"/>
          </a:xfrm>
          <a:prstGeom prst="rect">
            <a:avLst/>
          </a:prstGeom>
          <a:ln w="12700">
            <a:miter lim="400000"/>
          </a:ln>
        </p:spPr>
      </p:pic>
      <p:sp>
        <p:nvSpPr>
          <p:cNvPr id="783" name="Rectangle"/>
          <p:cNvSpPr/>
          <p:nvPr/>
        </p:nvSpPr>
        <p:spPr>
          <a:xfrm>
            <a:off x="5981700" y="2006600"/>
            <a:ext cx="736601" cy="317500"/>
          </a:xfrm>
          <a:prstGeom prst="rect">
            <a:avLst/>
          </a:prstGeom>
          <a:solidFill>
            <a:srgbClr val="FFF995">
              <a:alpha val="20000"/>
            </a:srgbClr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50799" tIns="50799" rIns="50799" bIns="50799" anchor="ctr"/>
          <a:lstStyle/>
          <a:p>
            <a:pPr algn="ctr" defTabSz="406385">
              <a:defRPr sz="3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 sz="2672"/>
          </a:p>
        </p:txBody>
      </p:sp>
      <p:sp>
        <p:nvSpPr>
          <p:cNvPr id="784" name="Rectangle"/>
          <p:cNvSpPr/>
          <p:nvPr/>
        </p:nvSpPr>
        <p:spPr>
          <a:xfrm>
            <a:off x="7556500" y="2006600"/>
            <a:ext cx="736601" cy="317500"/>
          </a:xfrm>
          <a:prstGeom prst="rect">
            <a:avLst/>
          </a:prstGeom>
          <a:solidFill>
            <a:srgbClr val="FFF995">
              <a:alpha val="20000"/>
            </a:srgbClr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50799" tIns="50799" rIns="50799" bIns="50799" anchor="ctr"/>
          <a:lstStyle/>
          <a:p>
            <a:pPr algn="ctr" defTabSz="406385">
              <a:defRPr sz="3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 sz="2672"/>
          </a:p>
        </p:txBody>
      </p:sp>
      <p:sp>
        <p:nvSpPr>
          <p:cNvPr id="785" name="Rectangle"/>
          <p:cNvSpPr/>
          <p:nvPr/>
        </p:nvSpPr>
        <p:spPr>
          <a:xfrm>
            <a:off x="6591299" y="2755900"/>
            <a:ext cx="736601" cy="317500"/>
          </a:xfrm>
          <a:prstGeom prst="rect">
            <a:avLst/>
          </a:prstGeom>
          <a:solidFill>
            <a:srgbClr val="FFF995">
              <a:alpha val="20000"/>
            </a:srgbClr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50799" tIns="50799" rIns="50799" bIns="50799" anchor="ctr"/>
          <a:lstStyle/>
          <a:p>
            <a:pPr algn="ctr" defTabSz="406385">
              <a:defRPr sz="3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 sz="2672"/>
          </a:p>
        </p:txBody>
      </p:sp>
      <p:sp>
        <p:nvSpPr>
          <p:cNvPr id="786" name="Rectangle"/>
          <p:cNvSpPr/>
          <p:nvPr/>
        </p:nvSpPr>
        <p:spPr>
          <a:xfrm>
            <a:off x="6489699" y="3238500"/>
            <a:ext cx="736601" cy="317501"/>
          </a:xfrm>
          <a:prstGeom prst="rect">
            <a:avLst/>
          </a:prstGeom>
          <a:solidFill>
            <a:srgbClr val="FFF995">
              <a:alpha val="20000"/>
            </a:srgbClr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50799" tIns="50799" rIns="50799" bIns="50799" anchor="ctr"/>
          <a:lstStyle/>
          <a:p>
            <a:pPr algn="ctr" defTabSz="406385">
              <a:defRPr sz="3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 sz="2672"/>
          </a:p>
        </p:txBody>
      </p:sp>
      <p:sp>
        <p:nvSpPr>
          <p:cNvPr id="787" name="Rectangle"/>
          <p:cNvSpPr/>
          <p:nvPr/>
        </p:nvSpPr>
        <p:spPr>
          <a:xfrm>
            <a:off x="8788400" y="3022599"/>
            <a:ext cx="393700" cy="2794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50799" tIns="50799" rIns="50799" bIns="50799" anchor="ctr"/>
          <a:lstStyle/>
          <a:p>
            <a:pPr algn="ctr" defTabSz="406385">
              <a:defRPr sz="3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 sz="2672"/>
          </a:p>
        </p:txBody>
      </p:sp>
      <p:sp>
        <p:nvSpPr>
          <p:cNvPr id="788" name="Rectangle"/>
          <p:cNvSpPr/>
          <p:nvPr/>
        </p:nvSpPr>
        <p:spPr>
          <a:xfrm>
            <a:off x="8242301" y="2755900"/>
            <a:ext cx="736600" cy="317500"/>
          </a:xfrm>
          <a:prstGeom prst="rect">
            <a:avLst/>
          </a:prstGeom>
          <a:solidFill>
            <a:srgbClr val="FFF995">
              <a:alpha val="20000"/>
            </a:srgbClr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50799" tIns="50799" rIns="50799" bIns="50799" anchor="ctr"/>
          <a:lstStyle/>
          <a:p>
            <a:pPr algn="ctr" defTabSz="406385">
              <a:defRPr sz="3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 sz="2672"/>
          </a:p>
        </p:txBody>
      </p:sp>
      <p:pic>
        <p:nvPicPr>
          <p:cNvPr id="789" name="droppedImage.pdf" descr="droppedImage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6520" y="2457286"/>
            <a:ext cx="2295072" cy="279400"/>
          </a:xfrm>
          <a:prstGeom prst="rect">
            <a:avLst/>
          </a:prstGeom>
          <a:ln w="12700">
            <a:miter lim="400000"/>
          </a:ln>
        </p:spPr>
      </p:pic>
      <p:sp>
        <p:nvSpPr>
          <p:cNvPr id="790" name="Result: Real spin-helicity depends on orbital orientation"/>
          <p:cNvSpPr txBox="1"/>
          <p:nvPr/>
        </p:nvSpPr>
        <p:spPr>
          <a:xfrm>
            <a:off x="1765300" y="3674007"/>
            <a:ext cx="5270501" cy="297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9" tIns="50799" rIns="50799" bIns="50799" anchor="ctr">
            <a:spAutoFit/>
          </a:bodyPr>
          <a:lstStyle>
            <a:lvl1pPr defTabSz="577991">
              <a:spcBef>
                <a:spcPts val="600"/>
              </a:spcBef>
              <a:defRPr sz="1800">
                <a:uFillTx/>
              </a:defRPr>
            </a:lvl1pPr>
          </a:lstStyle>
          <a:p>
            <a:r>
              <a:rPr sz="1266"/>
              <a:t>Result: Real spin-helicity depends on orbital orientation</a:t>
            </a:r>
          </a:p>
        </p:txBody>
      </p:sp>
      <p:sp>
        <p:nvSpPr>
          <p:cNvPr id="791" name="upper cone:"/>
          <p:cNvSpPr txBox="1"/>
          <p:nvPr/>
        </p:nvSpPr>
        <p:spPr>
          <a:xfrm>
            <a:off x="1765300" y="4397907"/>
            <a:ext cx="2781300" cy="297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9" tIns="50799" rIns="50799" bIns="50799" anchor="ctr">
            <a:spAutoFit/>
          </a:bodyPr>
          <a:lstStyle>
            <a:lvl1pPr defTabSz="577991">
              <a:spcBef>
                <a:spcPts val="600"/>
              </a:spcBef>
              <a:defRPr sz="1800">
                <a:uFillTx/>
              </a:defRPr>
            </a:lvl1pPr>
          </a:lstStyle>
          <a:p>
            <a:r>
              <a:rPr sz="1266"/>
              <a:t>upper cone:</a:t>
            </a:r>
          </a:p>
        </p:txBody>
      </p:sp>
      <p:grpSp>
        <p:nvGrpSpPr>
          <p:cNvPr id="794" name="Group"/>
          <p:cNvGrpSpPr/>
          <p:nvPr/>
        </p:nvGrpSpPr>
        <p:grpSpPr>
          <a:xfrm>
            <a:off x="3695700" y="4381499"/>
            <a:ext cx="4724400" cy="1549401"/>
            <a:chOff x="0" y="0"/>
            <a:chExt cx="6719146" cy="2203591"/>
          </a:xfrm>
        </p:grpSpPr>
        <p:pic>
          <p:nvPicPr>
            <p:cNvPr id="792" name="droppedImage.pdf" descr="droppedImage.pdf"/>
            <p:cNvPicPr>
              <a:picLocks noChangeAspect="1"/>
            </p:cNvPicPr>
            <p:nvPr/>
          </p:nvPicPr>
          <p:blipFill>
            <a:blip r:embed="rId9"/>
            <a:srcRect l="148" t="569" r="2612" b="50142"/>
            <a:stretch>
              <a:fillRect/>
            </a:stretch>
          </p:blipFill>
          <p:spPr>
            <a:xfrm>
              <a:off x="0" y="0"/>
              <a:ext cx="6534349" cy="22035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93" name="Rectangle"/>
            <p:cNvSpPr/>
            <p:nvPr/>
          </p:nvSpPr>
          <p:spPr>
            <a:xfrm>
              <a:off x="6159217" y="939235"/>
              <a:ext cx="559930" cy="397370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50799" tIns="50799" rIns="50799" bIns="50799" numCol="1" anchor="ctr">
              <a:noAutofit/>
            </a:bodyPr>
            <a:lstStyle/>
            <a:p>
              <a:pPr algn="ctr" defTabSz="406385">
                <a:defRPr sz="3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 sz="2672"/>
            </a:p>
          </p:txBody>
        </p:sp>
      </p:grpSp>
      <p:sp>
        <p:nvSpPr>
          <p:cNvPr id="795" name="Rectangle"/>
          <p:cNvSpPr/>
          <p:nvPr/>
        </p:nvSpPr>
        <p:spPr>
          <a:xfrm>
            <a:off x="6045199" y="4432300"/>
            <a:ext cx="736601" cy="317501"/>
          </a:xfrm>
          <a:prstGeom prst="rect">
            <a:avLst/>
          </a:prstGeom>
          <a:solidFill>
            <a:srgbClr val="96D35F">
              <a:alpha val="20000"/>
            </a:srgbClr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50799" tIns="50799" rIns="50799" bIns="50799" anchor="ctr"/>
          <a:lstStyle/>
          <a:p>
            <a:pPr algn="ctr" defTabSz="406385">
              <a:defRPr sz="1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Palatino"/>
                <a:ea typeface="Palatino"/>
                <a:cs typeface="Palatino"/>
                <a:sym typeface="Palatino"/>
              </a:defRPr>
            </a:pPr>
            <a:endParaRPr sz="1266"/>
          </a:p>
        </p:txBody>
      </p:sp>
      <p:sp>
        <p:nvSpPr>
          <p:cNvPr id="796" name="Rectangle"/>
          <p:cNvSpPr/>
          <p:nvPr/>
        </p:nvSpPr>
        <p:spPr>
          <a:xfrm>
            <a:off x="7239000" y="4991100"/>
            <a:ext cx="736600" cy="317501"/>
          </a:xfrm>
          <a:prstGeom prst="rect">
            <a:avLst/>
          </a:prstGeom>
          <a:solidFill>
            <a:srgbClr val="96D35F">
              <a:alpha val="20000"/>
            </a:srgbClr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50799" tIns="50799" rIns="50799" bIns="50799" anchor="ctr"/>
          <a:lstStyle/>
          <a:p>
            <a:pPr algn="ctr" defTabSz="406385">
              <a:defRPr sz="1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Palatino"/>
                <a:ea typeface="Palatino"/>
                <a:cs typeface="Palatino"/>
                <a:sym typeface="Palatino"/>
              </a:defRPr>
            </a:pPr>
            <a:endParaRPr sz="1266"/>
          </a:p>
        </p:txBody>
      </p:sp>
      <p:sp>
        <p:nvSpPr>
          <p:cNvPr id="797" name="Rectangle"/>
          <p:cNvSpPr/>
          <p:nvPr/>
        </p:nvSpPr>
        <p:spPr>
          <a:xfrm>
            <a:off x="7239000" y="5499100"/>
            <a:ext cx="736600" cy="317501"/>
          </a:xfrm>
          <a:prstGeom prst="rect">
            <a:avLst/>
          </a:prstGeom>
          <a:solidFill>
            <a:srgbClr val="74A7FE">
              <a:alpha val="20000"/>
            </a:srgbClr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50799" tIns="50799" rIns="50799" bIns="50799" anchor="ctr"/>
          <a:lstStyle/>
          <a:p>
            <a:pPr algn="ctr" defTabSz="406385">
              <a:defRPr sz="1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Palatino"/>
                <a:ea typeface="Palatino"/>
                <a:cs typeface="Palatino"/>
                <a:sym typeface="Palatino"/>
              </a:defRPr>
            </a:pPr>
            <a:endParaRPr sz="1266"/>
          </a:p>
        </p:txBody>
      </p:sp>
      <p:sp>
        <p:nvSpPr>
          <p:cNvPr id="798" name="Line"/>
          <p:cNvSpPr/>
          <p:nvPr/>
        </p:nvSpPr>
        <p:spPr>
          <a:xfrm flipV="1">
            <a:off x="6795893" y="4169457"/>
            <a:ext cx="587395" cy="343099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>
              <a:defRPr sz="16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799" name="clockwise"/>
          <p:cNvSpPr txBox="1"/>
          <p:nvPr/>
        </p:nvSpPr>
        <p:spPr>
          <a:xfrm>
            <a:off x="8391659" y="4416152"/>
            <a:ext cx="948935" cy="340669"/>
          </a:xfrm>
          <a:prstGeom prst="rect">
            <a:avLst/>
          </a:prstGeom>
          <a:solidFill>
            <a:srgbClr val="FF7E7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9" tIns="50799" rIns="50799" bIns="50799" anchor="ctr">
            <a:spAutoFit/>
          </a:bodyPr>
          <a:lstStyle>
            <a:lvl1pPr algn="ctr" defTabSz="577991">
              <a:spcBef>
                <a:spcPts val="600"/>
              </a:spcBef>
              <a:defRPr sz="2200">
                <a:uFillTx/>
              </a:defRPr>
            </a:lvl1pPr>
          </a:lstStyle>
          <a:p>
            <a:r>
              <a:rPr sz="1547"/>
              <a:t>clockwise</a:t>
            </a:r>
          </a:p>
        </p:txBody>
      </p:sp>
      <p:sp>
        <p:nvSpPr>
          <p:cNvPr id="800" name="counter-clockwise"/>
          <p:cNvSpPr txBox="1"/>
          <p:nvPr/>
        </p:nvSpPr>
        <p:spPr>
          <a:xfrm>
            <a:off x="8532615" y="5391890"/>
            <a:ext cx="1557338" cy="340669"/>
          </a:xfrm>
          <a:prstGeom prst="rect">
            <a:avLst/>
          </a:prstGeom>
          <a:solidFill>
            <a:srgbClr val="76D6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9" tIns="50799" rIns="50799" bIns="50799" anchor="ctr">
            <a:spAutoFit/>
          </a:bodyPr>
          <a:lstStyle>
            <a:lvl1pPr algn="ctr" defTabSz="577991">
              <a:spcBef>
                <a:spcPts val="600"/>
              </a:spcBef>
              <a:defRPr sz="2200">
                <a:uFillTx/>
              </a:defRPr>
            </a:lvl1pPr>
          </a:lstStyle>
          <a:p>
            <a:r>
              <a:rPr sz="1547"/>
              <a:t>counter-clockwise</a:t>
            </a:r>
          </a:p>
        </p:txBody>
      </p:sp>
      <p:sp>
        <p:nvSpPr>
          <p:cNvPr id="801" name="Line"/>
          <p:cNvSpPr/>
          <p:nvPr/>
        </p:nvSpPr>
        <p:spPr>
          <a:xfrm flipV="1">
            <a:off x="8036852" y="5593168"/>
            <a:ext cx="477792" cy="54902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>
              <a:defRPr sz="16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802" name="Line"/>
          <p:cNvSpPr/>
          <p:nvPr/>
        </p:nvSpPr>
        <p:spPr>
          <a:xfrm flipV="1">
            <a:off x="8006358" y="4647335"/>
            <a:ext cx="355210" cy="355211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>
              <a:defRPr sz="16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pic>
        <p:nvPicPr>
          <p:cNvPr id="803" name="droppedImage.pdf" descr="droppedImage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62558" y="5676900"/>
            <a:ext cx="2044429" cy="178594"/>
          </a:xfrm>
          <a:prstGeom prst="rect">
            <a:avLst/>
          </a:prstGeom>
          <a:ln w="12700">
            <a:miter lim="400000"/>
          </a:ln>
        </p:spPr>
      </p:pic>
      <p:pic>
        <p:nvPicPr>
          <p:cNvPr id="804" name="droppedImage.pdf" descr="droppedImage.pd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69598" y="5949850"/>
            <a:ext cx="2076153" cy="169665"/>
          </a:xfrm>
          <a:prstGeom prst="rect">
            <a:avLst/>
          </a:prstGeom>
          <a:ln w="12700">
            <a:miter lim="400000"/>
          </a:ln>
        </p:spPr>
      </p:pic>
      <p:sp>
        <p:nvSpPr>
          <p:cNvPr id="805" name="Radial and tangential orbitals"/>
          <p:cNvSpPr txBox="1"/>
          <p:nvPr/>
        </p:nvSpPr>
        <p:spPr>
          <a:xfrm>
            <a:off x="1727200" y="5321300"/>
            <a:ext cx="2022603" cy="297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799" tIns="50799" rIns="50799" bIns="50799">
            <a:spAutoFit/>
          </a:bodyPr>
          <a:lstStyle>
            <a:lvl1pPr>
              <a:spcBef>
                <a:spcPts val="600"/>
              </a:spcBef>
              <a:defRPr sz="1800"/>
            </a:lvl1pPr>
          </a:lstStyle>
          <a:p>
            <a:r>
              <a:rPr sz="1266"/>
              <a:t>Radial and tangential orbitals</a:t>
            </a:r>
          </a:p>
        </p:txBody>
      </p:sp>
      <p:sp>
        <p:nvSpPr>
          <p:cNvPr id="806" name="clockwise (dominant)"/>
          <p:cNvSpPr txBox="1"/>
          <p:nvPr/>
        </p:nvSpPr>
        <p:spPr>
          <a:xfrm>
            <a:off x="7378895" y="3671166"/>
            <a:ext cx="948936" cy="816825"/>
          </a:xfrm>
          <a:prstGeom prst="rect">
            <a:avLst/>
          </a:prstGeom>
          <a:solidFill>
            <a:srgbClr val="FF7E7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9" tIns="50799" rIns="50799" bIns="50799" anchor="ctr">
            <a:spAutoFit/>
          </a:bodyPr>
          <a:lstStyle>
            <a:lvl1pPr algn="ctr" defTabSz="577991">
              <a:spcBef>
                <a:spcPts val="600"/>
              </a:spcBef>
              <a:defRPr sz="2200">
                <a:uFillTx/>
              </a:defRPr>
            </a:lvl1pPr>
          </a:lstStyle>
          <a:p>
            <a:r>
              <a:rPr sz="1547"/>
              <a:t>clockwise (dominant)</a:t>
            </a:r>
          </a:p>
        </p:txBody>
      </p:sp>
    </p:spTree>
    <p:extLst>
      <p:ext uri="{BB962C8B-B14F-4D97-AF65-F5344CB8AC3E}">
        <p14:creationId xmlns:p14="http://schemas.microsoft.com/office/powerpoint/2010/main" val="154675377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" name="Line Line" descr="Line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685801" y="667153"/>
            <a:ext cx="6709129" cy="44649"/>
          </a:xfrm>
          <a:prstGeom prst="rect">
            <a:avLst/>
          </a:prstGeom>
        </p:spPr>
      </p:pic>
      <p:sp>
        <p:nvSpPr>
          <p:cNvPr id="810" name="Spin polarization change with light polariz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Spin polarization change with light polarization</a:t>
            </a:r>
          </a:p>
        </p:txBody>
      </p:sp>
      <p:pic>
        <p:nvPicPr>
          <p:cNvPr id="811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757" y="2703869"/>
            <a:ext cx="3901386" cy="3952163"/>
          </a:xfrm>
          <a:prstGeom prst="rect">
            <a:avLst/>
          </a:prstGeom>
          <a:ln w="12700"/>
        </p:spPr>
      </p:pic>
      <p:pic>
        <p:nvPicPr>
          <p:cNvPr id="812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746" y="872297"/>
            <a:ext cx="6062058" cy="1889995"/>
          </a:xfrm>
          <a:prstGeom prst="rect">
            <a:avLst/>
          </a:prstGeom>
          <a:ln w="12700"/>
        </p:spPr>
      </p:pic>
      <p:sp>
        <p:nvSpPr>
          <p:cNvPr id="813" name="Y. Cao et al. arXiv:1211.5998v1"/>
          <p:cNvSpPr txBox="1"/>
          <p:nvPr/>
        </p:nvSpPr>
        <p:spPr>
          <a:xfrm>
            <a:off x="1638299" y="2510304"/>
            <a:ext cx="2014526" cy="194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b">
            <a:spAutoFit/>
          </a:bodyPr>
          <a:lstStyle>
            <a:lvl1pPr marL="0" marR="0" defTabSz="1842346">
              <a:spcBef>
                <a:spcPts val="1200"/>
              </a:spcBef>
              <a:defRPr sz="1800">
                <a:solidFill>
                  <a:srgbClr val="B51A00"/>
                </a:solidFill>
                <a:uFill>
                  <a:solidFill>
                    <a:srgbClr val="B51A00"/>
                  </a:solidFill>
                </a:uFill>
              </a:defRPr>
            </a:lvl1pPr>
          </a:lstStyle>
          <a:p>
            <a:r>
              <a:rPr sz="1266"/>
              <a:t>Y. Cao et al. arXiv:1211.5998v1</a:t>
            </a:r>
          </a:p>
        </p:txBody>
      </p:sp>
      <p:sp>
        <p:nvSpPr>
          <p:cNvPr id="814" name="Helicity reverses when changing light polarization…"/>
          <p:cNvSpPr txBox="1"/>
          <p:nvPr/>
        </p:nvSpPr>
        <p:spPr>
          <a:xfrm>
            <a:off x="5778500" y="2922786"/>
            <a:ext cx="5133583" cy="1208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799" tIns="50799" rIns="50799" bIns="50799">
            <a:spAutoFit/>
          </a:bodyPr>
          <a:lstStyle/>
          <a:p>
            <a:pPr>
              <a:spcBef>
                <a:spcPts val="422"/>
              </a:spcBef>
              <a:defRPr sz="2200"/>
            </a:pPr>
            <a:r>
              <a:rPr sz="1547"/>
              <a:t>Helicity reverses when changing light polarization</a:t>
            </a:r>
          </a:p>
          <a:p>
            <a:pPr>
              <a:spcBef>
                <a:spcPts val="422"/>
              </a:spcBef>
              <a:defRPr sz="2200"/>
            </a:pPr>
            <a:r>
              <a:rPr sz="1547"/>
              <a:t>Different orbitals probed for p and s polarized light</a:t>
            </a:r>
          </a:p>
          <a:p>
            <a:pPr>
              <a:spcBef>
                <a:spcPts val="422"/>
              </a:spcBef>
              <a:defRPr sz="2200"/>
            </a:pPr>
            <a:r>
              <a:rPr sz="1547"/>
              <a:t>Measured spin polarization always 100%</a:t>
            </a:r>
          </a:p>
          <a:p>
            <a:pPr>
              <a:spcBef>
                <a:spcPts val="422"/>
              </a:spcBef>
              <a:defRPr sz="2200"/>
            </a:pPr>
            <a:r>
              <a:rPr sz="1547"/>
              <a:t>Well understood phenomena, but has to be taken into account</a:t>
            </a:r>
          </a:p>
        </p:txBody>
      </p:sp>
      <p:pic>
        <p:nvPicPr>
          <p:cNvPr id="815" name="droppedImage.pdf" descr="dropped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600" y="4648200"/>
            <a:ext cx="4965701" cy="1816100"/>
          </a:xfrm>
          <a:prstGeom prst="rect">
            <a:avLst/>
          </a:prstGeom>
          <a:ln w="12700"/>
        </p:spPr>
      </p:pic>
      <p:sp>
        <p:nvSpPr>
          <p:cNvPr id="816" name="C. Jozwiak et al, Nature Phys. 2013"/>
          <p:cNvSpPr txBox="1"/>
          <p:nvPr/>
        </p:nvSpPr>
        <p:spPr>
          <a:xfrm>
            <a:off x="7632699" y="6485404"/>
            <a:ext cx="2265044" cy="194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b">
            <a:spAutoFit/>
          </a:bodyPr>
          <a:lstStyle>
            <a:lvl1pPr marL="0" marR="0" defTabSz="1842346">
              <a:spcBef>
                <a:spcPts val="1200"/>
              </a:spcBef>
              <a:defRPr sz="1800">
                <a:solidFill>
                  <a:srgbClr val="B51A00"/>
                </a:solidFill>
                <a:uFill>
                  <a:solidFill>
                    <a:srgbClr val="B51A00"/>
                  </a:solidFill>
                </a:uFill>
              </a:defRPr>
            </a:lvl1pPr>
          </a:lstStyle>
          <a:p>
            <a:r>
              <a:rPr sz="1266"/>
              <a:t>C. Jozwiak et al, Nature Phys. 2013</a:t>
            </a:r>
          </a:p>
        </p:txBody>
      </p:sp>
      <p:pic>
        <p:nvPicPr>
          <p:cNvPr id="817" name="droppedImage.pdf" descr="droppedImage.pdf"/>
          <p:cNvPicPr>
            <a:picLocks noChangeAspect="1"/>
          </p:cNvPicPr>
          <p:nvPr/>
        </p:nvPicPr>
        <p:blipFill>
          <a:blip r:embed="rId6"/>
          <a:srcRect l="9981" t="1341" r="43190" b="11799"/>
          <a:stretch>
            <a:fillRect/>
          </a:stretch>
        </p:blipFill>
        <p:spPr>
          <a:xfrm>
            <a:off x="7770357" y="957393"/>
            <a:ext cx="1666579" cy="1719697"/>
          </a:xfrm>
          <a:prstGeom prst="rect">
            <a:avLst/>
          </a:prstGeom>
          <a:ln w="12700">
            <a:miter lim="400000"/>
          </a:ln>
        </p:spPr>
      </p:pic>
      <p:sp>
        <p:nvSpPr>
          <p:cNvPr id="818" name="p pol. probes pz"/>
          <p:cNvSpPr txBox="1"/>
          <p:nvPr/>
        </p:nvSpPr>
        <p:spPr>
          <a:xfrm>
            <a:off x="9499414" y="1752508"/>
            <a:ext cx="982266" cy="548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spcBef>
                <a:spcPts val="422"/>
              </a:spcBef>
              <a:defRPr sz="2200"/>
            </a:pPr>
            <a:r>
              <a:rPr sz="1547"/>
              <a:t>p pol. probes p</a:t>
            </a:r>
            <a:r>
              <a:rPr sz="1547" baseline="-5999"/>
              <a:t>z</a:t>
            </a:r>
          </a:p>
        </p:txBody>
      </p:sp>
      <p:sp>
        <p:nvSpPr>
          <p:cNvPr id="819" name="s pol. probes py"/>
          <p:cNvSpPr txBox="1"/>
          <p:nvPr/>
        </p:nvSpPr>
        <p:spPr>
          <a:xfrm>
            <a:off x="9499414" y="1029204"/>
            <a:ext cx="982266" cy="548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spcBef>
                <a:spcPts val="422"/>
              </a:spcBef>
              <a:defRPr sz="2200"/>
            </a:pPr>
            <a:r>
              <a:rPr sz="1547"/>
              <a:t>s pol. probes p</a:t>
            </a:r>
            <a:r>
              <a:rPr sz="1547" baseline="-5999"/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2854044361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1" name="Line Line" descr="Line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685801" y="667153"/>
            <a:ext cx="6709129" cy="44649"/>
          </a:xfrm>
          <a:prstGeom prst="rect">
            <a:avLst/>
          </a:prstGeom>
        </p:spPr>
      </p:pic>
      <p:pic>
        <p:nvPicPr>
          <p:cNvPr id="823" name="N019_20eV_z_Pol.pdf" descr="N019_20eV_z_Pol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0776" y="3874850"/>
            <a:ext cx="1943101" cy="2594611"/>
          </a:xfrm>
          <a:prstGeom prst="rect">
            <a:avLst/>
          </a:prstGeom>
          <a:ln w="12700"/>
        </p:spPr>
      </p:pic>
      <p:pic>
        <p:nvPicPr>
          <p:cNvPr id="824" name="N020_25eV_z_Pol.pdf" descr="N020_25eV_z_Pol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2017" y="3882516"/>
            <a:ext cx="1943101" cy="2594611"/>
          </a:xfrm>
          <a:prstGeom prst="rect">
            <a:avLst/>
          </a:prstGeom>
          <a:ln w="12700"/>
        </p:spPr>
      </p:pic>
      <p:sp>
        <p:nvSpPr>
          <p:cNvPr id="825" name="Some consequences for Bi2Se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Some consequences for Bi</a:t>
            </a:r>
            <a:r>
              <a:rPr baseline="-5999"/>
              <a:t>2</a:t>
            </a:r>
            <a:r>
              <a:t>Se</a:t>
            </a:r>
            <a:r>
              <a:rPr baseline="-5999"/>
              <a:t>3</a:t>
            </a:r>
          </a:p>
        </p:txBody>
      </p:sp>
      <p:pic>
        <p:nvPicPr>
          <p:cNvPr id="826" name="droppedImage.pdf" descr="dropped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1348" y="1599437"/>
            <a:ext cx="2070101" cy="1887311"/>
          </a:xfrm>
          <a:prstGeom prst="rect">
            <a:avLst/>
          </a:prstGeom>
          <a:ln w="12700">
            <a:miter lim="400000"/>
          </a:ln>
        </p:spPr>
      </p:pic>
      <p:sp>
        <p:nvSpPr>
          <p:cNvPr id="827" name="Line"/>
          <p:cNvSpPr/>
          <p:nvPr/>
        </p:nvSpPr>
        <p:spPr>
          <a:xfrm flipV="1">
            <a:off x="8720635" y="2014244"/>
            <a:ext cx="1137425" cy="9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0" tIns="0" rIns="0" bIns="0"/>
          <a:lstStyle/>
          <a:p>
            <a:pPr>
              <a:defRPr sz="16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828" name="Polarization in perpendicular plane changes with hv…"/>
          <p:cNvSpPr txBox="1"/>
          <p:nvPr/>
        </p:nvSpPr>
        <p:spPr>
          <a:xfrm>
            <a:off x="1742888" y="3657034"/>
            <a:ext cx="4237120" cy="630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799" tIns="50799" rIns="50799" bIns="50799">
            <a:spAutoFit/>
          </a:bodyPr>
          <a:lstStyle/>
          <a:p>
            <a:pPr>
              <a:spcBef>
                <a:spcPts val="422"/>
              </a:spcBef>
              <a:defRPr sz="2200"/>
            </a:pPr>
            <a:r>
              <a:rPr sz="1547"/>
              <a:t>Polarization in perpendicular plane changes with hv</a:t>
            </a:r>
          </a:p>
          <a:p>
            <a:pPr>
              <a:spcBef>
                <a:spcPts val="422"/>
              </a:spcBef>
              <a:defRPr sz="2200"/>
            </a:pPr>
            <a:r>
              <a:rPr sz="1547"/>
              <a:t>Origin lies in </a:t>
            </a:r>
            <a:r>
              <a:rPr sz="1547" b="1"/>
              <a:t>spin interference</a:t>
            </a:r>
          </a:p>
        </p:txBody>
      </p:sp>
      <p:pic>
        <p:nvPicPr>
          <p:cNvPr id="829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6245" y="919508"/>
            <a:ext cx="6305319" cy="2560968"/>
          </a:xfrm>
          <a:prstGeom prst="rect">
            <a:avLst/>
          </a:prstGeom>
          <a:ln w="12700"/>
        </p:spPr>
      </p:pic>
      <p:sp>
        <p:nvSpPr>
          <p:cNvPr id="830" name="hv=25eV"/>
          <p:cNvSpPr txBox="1"/>
          <p:nvPr/>
        </p:nvSpPr>
        <p:spPr>
          <a:xfrm>
            <a:off x="7089740" y="5263505"/>
            <a:ext cx="775790" cy="31021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spcBef>
                <a:spcPts val="600"/>
              </a:spcBef>
              <a:defRPr sz="2200"/>
            </a:lvl1pPr>
          </a:lstStyle>
          <a:p>
            <a:r>
              <a:rPr sz="1547"/>
              <a:t>hv=25eV</a:t>
            </a:r>
          </a:p>
        </p:txBody>
      </p:sp>
      <p:sp>
        <p:nvSpPr>
          <p:cNvPr id="831" name="hv=20eV"/>
          <p:cNvSpPr txBox="1"/>
          <p:nvPr/>
        </p:nvSpPr>
        <p:spPr>
          <a:xfrm>
            <a:off x="8861006" y="5245646"/>
            <a:ext cx="775790" cy="31021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spcBef>
                <a:spcPts val="600"/>
              </a:spcBef>
              <a:defRPr sz="2200"/>
            </a:lvl1pPr>
          </a:lstStyle>
          <a:p>
            <a:r>
              <a:rPr sz="1547"/>
              <a:t>hv=20eV</a:t>
            </a:r>
          </a:p>
        </p:txBody>
      </p:sp>
      <p:sp>
        <p:nvSpPr>
          <p:cNvPr id="832" name="Out-of-plane spin polarization"/>
          <p:cNvSpPr txBox="1"/>
          <p:nvPr/>
        </p:nvSpPr>
        <p:spPr>
          <a:xfrm>
            <a:off x="7358227" y="3582295"/>
            <a:ext cx="2464907" cy="310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spcBef>
                <a:spcPts val="600"/>
              </a:spcBef>
              <a:defRPr sz="2200"/>
            </a:lvl1pPr>
          </a:lstStyle>
          <a:p>
            <a:r>
              <a:rPr sz="1547"/>
              <a:t>Out-of-plane spin polarization</a:t>
            </a:r>
          </a:p>
        </p:txBody>
      </p:sp>
      <p:pic>
        <p:nvPicPr>
          <p:cNvPr id="833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2739" y="4954985"/>
            <a:ext cx="4670227" cy="696516"/>
          </a:xfrm>
          <a:prstGeom prst="rect">
            <a:avLst/>
          </a:prstGeom>
          <a:ln w="12700"/>
        </p:spPr>
      </p:pic>
      <p:sp>
        <p:nvSpPr>
          <p:cNvPr id="834" name="Spin algebra"/>
          <p:cNvSpPr txBox="1"/>
          <p:nvPr/>
        </p:nvSpPr>
        <p:spPr>
          <a:xfrm>
            <a:off x="3572873" y="4636903"/>
            <a:ext cx="920122" cy="297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799" tIns="50799" rIns="50799" bIns="50799" anchor="ctr">
            <a:spAutoFit/>
          </a:bodyPr>
          <a:lstStyle>
            <a:lvl1pPr>
              <a:defRPr i="1"/>
            </a:lvl1pPr>
          </a:lstStyle>
          <a:p>
            <a:r>
              <a:rPr sz="1266"/>
              <a:t>Spin algebra</a:t>
            </a:r>
          </a:p>
        </p:txBody>
      </p:sp>
    </p:spTree>
    <p:extLst>
      <p:ext uri="{BB962C8B-B14F-4D97-AF65-F5344CB8AC3E}">
        <p14:creationId xmlns:p14="http://schemas.microsoft.com/office/powerpoint/2010/main" val="679968030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Line Line" descr="Line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685801" y="667153"/>
            <a:ext cx="6709129" cy="44649"/>
          </a:xfrm>
          <a:prstGeom prst="rect">
            <a:avLst/>
          </a:prstGeom>
        </p:spPr>
      </p:pic>
      <p:sp>
        <p:nvSpPr>
          <p:cNvPr id="838" name="Simple picture for Bi2Se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Simple picture for Bi</a:t>
            </a:r>
            <a:r>
              <a:rPr baseline="-5999"/>
              <a:t>2</a:t>
            </a:r>
            <a:r>
              <a:t>Se</a:t>
            </a:r>
            <a:r>
              <a:rPr baseline="-5999"/>
              <a:t>3</a:t>
            </a:r>
          </a:p>
        </p:txBody>
      </p:sp>
      <p:pic>
        <p:nvPicPr>
          <p:cNvPr id="839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121" y="909203"/>
            <a:ext cx="6062058" cy="1889995"/>
          </a:xfrm>
          <a:prstGeom prst="rect">
            <a:avLst/>
          </a:prstGeom>
          <a:ln w="12700"/>
        </p:spPr>
      </p:pic>
      <p:sp>
        <p:nvSpPr>
          <p:cNvPr id="840" name="Two channels with different transition matrix elements"/>
          <p:cNvSpPr txBox="1"/>
          <p:nvPr/>
        </p:nvSpPr>
        <p:spPr>
          <a:xfrm>
            <a:off x="6794500" y="2794000"/>
            <a:ext cx="2552701" cy="578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9" tIns="50799" rIns="50799" bIns="50799">
            <a:spAutoFit/>
          </a:bodyPr>
          <a:lstStyle>
            <a:lvl1pPr>
              <a:defRPr sz="2200"/>
            </a:lvl1pPr>
          </a:lstStyle>
          <a:p>
            <a:r>
              <a:rPr sz="1547"/>
              <a:t>Two channels with different transition matrix elements</a:t>
            </a:r>
          </a:p>
        </p:txBody>
      </p:sp>
      <p:sp>
        <p:nvSpPr>
          <p:cNvPr id="841" name="Line"/>
          <p:cNvSpPr/>
          <p:nvPr/>
        </p:nvSpPr>
        <p:spPr>
          <a:xfrm flipH="1" flipV="1">
            <a:off x="5041899" y="2553552"/>
            <a:ext cx="711201" cy="1015149"/>
          </a:xfrm>
          <a:prstGeom prst="line">
            <a:avLst/>
          </a:prstGeom>
          <a:ln w="25400">
            <a:solidFill>
              <a:srgbClr val="000000"/>
            </a:solidFill>
            <a:headEnd type="stealth"/>
          </a:ln>
        </p:spPr>
        <p:txBody>
          <a:bodyPr lIns="0" tIns="0" rIns="0" bIns="0"/>
          <a:lstStyle/>
          <a:p>
            <a:pPr>
              <a:defRPr sz="16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842" name="Line"/>
          <p:cNvSpPr/>
          <p:nvPr/>
        </p:nvSpPr>
        <p:spPr>
          <a:xfrm flipV="1">
            <a:off x="6210299" y="2547183"/>
            <a:ext cx="469901" cy="1021517"/>
          </a:xfrm>
          <a:prstGeom prst="line">
            <a:avLst/>
          </a:prstGeom>
          <a:ln w="25400">
            <a:solidFill>
              <a:srgbClr val="000000"/>
            </a:solidFill>
            <a:headEnd type="stealth"/>
          </a:ln>
        </p:spPr>
        <p:txBody>
          <a:bodyPr lIns="0" tIns="0" rIns="0" bIns="0"/>
          <a:lstStyle/>
          <a:p>
            <a:pPr>
              <a:defRPr sz="16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843" name="Final state interference with varying phase"/>
          <p:cNvSpPr txBox="1"/>
          <p:nvPr/>
        </p:nvSpPr>
        <p:spPr>
          <a:xfrm>
            <a:off x="4191000" y="3568700"/>
            <a:ext cx="3506086" cy="340669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799" tIns="50799" rIns="50799" bIns="50799">
            <a:spAutoFit/>
          </a:bodyPr>
          <a:lstStyle>
            <a:lvl1pPr>
              <a:defRPr sz="2200"/>
            </a:lvl1pPr>
          </a:lstStyle>
          <a:p>
            <a:r>
              <a:rPr sz="1547"/>
              <a:t>Final state interference with varying phase</a:t>
            </a:r>
          </a:p>
        </p:txBody>
      </p:sp>
      <p:sp>
        <p:nvSpPr>
          <p:cNvPr id="844" name="M(hv, pol, θ, φ)"/>
          <p:cNvSpPr txBox="1"/>
          <p:nvPr/>
        </p:nvSpPr>
        <p:spPr>
          <a:xfrm>
            <a:off x="3883025" y="2882053"/>
            <a:ext cx="1587501" cy="362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9" tIns="50799" rIns="50799" bIns="50799">
            <a:spAutoFit/>
          </a:bodyPr>
          <a:lstStyle/>
          <a:p>
            <a:pPr>
              <a:spcBef>
                <a:spcPts val="70"/>
              </a:spcBef>
              <a:defRPr sz="2200"/>
            </a:pPr>
            <a:r>
              <a:rPr sz="1687" b="1">
                <a:latin typeface="Arial"/>
                <a:ea typeface="Arial"/>
                <a:cs typeface="Arial"/>
                <a:sym typeface="Arial"/>
              </a:rPr>
              <a:t>M</a:t>
            </a:r>
            <a:r>
              <a:rPr sz="1547"/>
              <a:t>(hv, pol, θ, φ)</a:t>
            </a:r>
          </a:p>
        </p:txBody>
      </p:sp>
      <p:pic>
        <p:nvPicPr>
          <p:cNvPr id="845" name="N019_20eV_z_Pol.pdf" descr="N019_20eV_z_Pol.pdf"/>
          <p:cNvPicPr>
            <a:picLocks noChangeAspect="1"/>
          </p:cNvPicPr>
          <p:nvPr/>
        </p:nvPicPr>
        <p:blipFill>
          <a:blip r:embed="rId4"/>
          <a:srcRect l="7575" t="66772" r="6942"/>
          <a:stretch>
            <a:fillRect/>
          </a:stretch>
        </p:blipFill>
        <p:spPr>
          <a:xfrm>
            <a:off x="6261100" y="4202562"/>
            <a:ext cx="3619501" cy="1878666"/>
          </a:xfrm>
          <a:prstGeom prst="rect">
            <a:avLst/>
          </a:prstGeom>
          <a:ln w="12700"/>
        </p:spPr>
      </p:pic>
      <p:pic>
        <p:nvPicPr>
          <p:cNvPr id="846" name="N020_25eV_z_Pol.pdf" descr="N020_25eV_z_Pol.pdf"/>
          <p:cNvPicPr>
            <a:picLocks noChangeAspect="1"/>
          </p:cNvPicPr>
          <p:nvPr/>
        </p:nvPicPr>
        <p:blipFill>
          <a:blip r:embed="rId5"/>
          <a:srcRect l="7141" t="66457" r="48" b="2705"/>
          <a:stretch>
            <a:fillRect/>
          </a:stretch>
        </p:blipFill>
        <p:spPr>
          <a:xfrm>
            <a:off x="2361595" y="4102099"/>
            <a:ext cx="3950305" cy="1752601"/>
          </a:xfrm>
          <a:prstGeom prst="rect">
            <a:avLst/>
          </a:prstGeom>
          <a:ln w="12700"/>
        </p:spPr>
      </p:pic>
      <p:sp>
        <p:nvSpPr>
          <p:cNvPr id="847" name="Pz"/>
          <p:cNvSpPr txBox="1"/>
          <p:nvPr/>
        </p:nvSpPr>
        <p:spPr>
          <a:xfrm>
            <a:off x="8699500" y="4203700"/>
            <a:ext cx="258082" cy="340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799" tIns="50799" rIns="50799" bIns="50799">
            <a:spAutoFit/>
          </a:bodyPr>
          <a:lstStyle/>
          <a:p>
            <a:pPr>
              <a:defRPr sz="2200"/>
            </a:pPr>
            <a:r>
              <a:rPr sz="1547"/>
              <a:t>P</a:t>
            </a:r>
            <a:r>
              <a:rPr sz="1547" baseline="-5999"/>
              <a:t>z</a:t>
            </a:r>
          </a:p>
        </p:txBody>
      </p:sp>
      <p:sp>
        <p:nvSpPr>
          <p:cNvPr id="848" name="Pz"/>
          <p:cNvSpPr txBox="1"/>
          <p:nvPr/>
        </p:nvSpPr>
        <p:spPr>
          <a:xfrm>
            <a:off x="2997200" y="4203700"/>
            <a:ext cx="258082" cy="340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799" tIns="50799" rIns="50799" bIns="50799">
            <a:spAutoFit/>
          </a:bodyPr>
          <a:lstStyle/>
          <a:p>
            <a:pPr>
              <a:defRPr sz="2200"/>
            </a:pPr>
            <a:r>
              <a:rPr sz="1547"/>
              <a:t>P</a:t>
            </a:r>
            <a:r>
              <a:rPr sz="1547" baseline="-5999"/>
              <a:t>z</a:t>
            </a:r>
          </a:p>
        </p:txBody>
      </p:sp>
      <p:sp>
        <p:nvSpPr>
          <p:cNvPr id="849" name="hv=25eV"/>
          <p:cNvSpPr txBox="1"/>
          <p:nvPr/>
        </p:nvSpPr>
        <p:spPr>
          <a:xfrm>
            <a:off x="3446427" y="4103263"/>
            <a:ext cx="775790" cy="31021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spcBef>
                <a:spcPts val="600"/>
              </a:spcBef>
              <a:defRPr sz="2200"/>
            </a:lvl1pPr>
          </a:lstStyle>
          <a:p>
            <a:r>
              <a:rPr sz="1547"/>
              <a:t>hv=25eV</a:t>
            </a:r>
          </a:p>
        </p:txBody>
      </p:sp>
      <p:sp>
        <p:nvSpPr>
          <p:cNvPr id="850" name="hv=20eV"/>
          <p:cNvSpPr txBox="1"/>
          <p:nvPr/>
        </p:nvSpPr>
        <p:spPr>
          <a:xfrm>
            <a:off x="9066389" y="4103263"/>
            <a:ext cx="775790" cy="31021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spcBef>
                <a:spcPts val="600"/>
              </a:spcBef>
              <a:defRPr sz="2200"/>
            </a:lvl1pPr>
          </a:lstStyle>
          <a:p>
            <a:r>
              <a:rPr sz="1547"/>
              <a:t>hv=20eV</a:t>
            </a:r>
          </a:p>
        </p:txBody>
      </p:sp>
    </p:spTree>
    <p:extLst>
      <p:ext uri="{BB962C8B-B14F-4D97-AF65-F5344CB8AC3E}">
        <p14:creationId xmlns:p14="http://schemas.microsoft.com/office/powerpoint/2010/main" val="716802471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2" name="Line Line" descr="Line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685801" y="667153"/>
            <a:ext cx="6709129" cy="44649"/>
          </a:xfrm>
          <a:prstGeom prst="rect">
            <a:avLst/>
          </a:prstGeom>
        </p:spPr>
      </p:pic>
      <p:sp>
        <p:nvSpPr>
          <p:cNvPr id="854" name="Interference as function of light polaris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Interference as function of light polarisation</a:t>
            </a:r>
          </a:p>
        </p:txBody>
      </p:sp>
      <p:sp>
        <p:nvSpPr>
          <p:cNvPr id="855" name="K. Kuroda et al. PRB 94, 165162 (2016)"/>
          <p:cNvSpPr txBox="1"/>
          <p:nvPr/>
        </p:nvSpPr>
        <p:spPr>
          <a:xfrm>
            <a:off x="2227393" y="5841283"/>
            <a:ext cx="2664510" cy="297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799" tIns="50799" rIns="50799" bIns="50799">
            <a:spAutoFit/>
          </a:bodyPr>
          <a:lstStyle>
            <a:lvl1pPr>
              <a:spcBef>
                <a:spcPts val="600"/>
              </a:spcBef>
              <a:defRPr sz="1800">
                <a:solidFill>
                  <a:srgbClr val="B51A00"/>
                </a:solidFill>
                <a:uFill>
                  <a:solidFill>
                    <a:srgbClr val="B51A00"/>
                  </a:solidFill>
                </a:uFill>
              </a:defRPr>
            </a:lvl1pPr>
          </a:lstStyle>
          <a:p>
            <a:r>
              <a:rPr sz="1266"/>
              <a:t>K. Kuroda et al. PRB 94, 165162 (2016) </a:t>
            </a:r>
          </a:p>
        </p:txBody>
      </p:sp>
      <p:pic>
        <p:nvPicPr>
          <p:cNvPr id="85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623" y="949298"/>
            <a:ext cx="3508971" cy="4376887"/>
          </a:xfrm>
          <a:prstGeom prst="rect">
            <a:avLst/>
          </a:prstGeom>
          <a:ln w="12700"/>
        </p:spPr>
      </p:pic>
      <p:pic>
        <p:nvPicPr>
          <p:cNvPr id="85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8063" y="766504"/>
            <a:ext cx="4301580" cy="4742475"/>
          </a:xfrm>
          <a:prstGeom prst="rect">
            <a:avLst/>
          </a:prstGeom>
          <a:ln w="12700"/>
        </p:spPr>
      </p:pic>
      <p:sp>
        <p:nvSpPr>
          <p:cNvPr id="858" name="Change relative amplitude for fixed phase…"/>
          <p:cNvSpPr txBox="1"/>
          <p:nvPr/>
        </p:nvSpPr>
        <p:spPr>
          <a:xfrm>
            <a:off x="6431981" y="5374335"/>
            <a:ext cx="2839109" cy="78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799" tIns="50799" rIns="50799" bIns="50799" anchor="ctr">
            <a:spAutoFit/>
          </a:bodyPr>
          <a:lstStyle/>
          <a:p>
            <a:pPr>
              <a:spcBef>
                <a:spcPts val="422"/>
              </a:spcBef>
            </a:pPr>
            <a:r>
              <a:rPr sz="1266"/>
              <a:t>Change relative amplitude for fixed phase</a:t>
            </a:r>
          </a:p>
          <a:p>
            <a:pPr>
              <a:spcBef>
                <a:spcPts val="422"/>
              </a:spcBef>
            </a:pPr>
            <a:r>
              <a:rPr sz="1266"/>
              <a:t>Also here measured |P|=1</a:t>
            </a:r>
          </a:p>
          <a:p>
            <a:pPr>
              <a:spcBef>
                <a:spcPts val="422"/>
              </a:spcBef>
            </a:pPr>
            <a:r>
              <a:rPr sz="1266"/>
              <a:t>From p/s intensity ratio intrinsic |P|≈0.7</a:t>
            </a:r>
          </a:p>
        </p:txBody>
      </p:sp>
    </p:spTree>
    <p:extLst>
      <p:ext uri="{BB962C8B-B14F-4D97-AF65-F5344CB8AC3E}">
        <p14:creationId xmlns:p14="http://schemas.microsoft.com/office/powerpoint/2010/main" val="397793899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7FE32A-047A-5A4B-B845-A68198AAB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752" y="0"/>
            <a:ext cx="9404685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A7F51E-D5B8-5447-AC13-3ADD854E422A}"/>
              </a:ext>
            </a:extLst>
          </p:cNvPr>
          <p:cNvSpPr/>
          <p:nvPr/>
        </p:nvSpPr>
        <p:spPr>
          <a:xfrm>
            <a:off x="7033336" y="6439597"/>
            <a:ext cx="31053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rgbClr val="A40803"/>
                </a:solidFill>
                <a:latin typeface="Arial Narrow" panose="020B0604020202020204" pitchFamily="34" charset="0"/>
              </a:rPr>
              <a:t>H. Zhang et al. Nature Physics 5, 438 (2009)</a:t>
            </a:r>
            <a:endParaRPr lang="en-GB" sz="1400" dirty="0">
              <a:solidFill>
                <a:srgbClr val="A40803"/>
              </a:solidFill>
              <a:effectLst/>
              <a:latin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691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3A839B-E63E-F24F-84CA-9CFF5E9A5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930" y="346609"/>
            <a:ext cx="4775388" cy="34137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EC0A1D-91E7-B84B-A697-25B94BAEC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819" y="1981272"/>
            <a:ext cx="4920251" cy="34025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38BCE9-4864-9C40-B661-6A365636039A}"/>
              </a:ext>
            </a:extLst>
          </p:cNvPr>
          <p:cNvSpPr txBox="1"/>
          <p:nvPr/>
        </p:nvSpPr>
        <p:spPr>
          <a:xfrm>
            <a:off x="6424819" y="5199168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Bi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F8C613-8AEF-E243-A42A-529C212FBA03}"/>
              </a:ext>
            </a:extLst>
          </p:cNvPr>
          <p:cNvSpPr txBox="1"/>
          <p:nvPr/>
        </p:nvSpPr>
        <p:spPr>
          <a:xfrm>
            <a:off x="10584140" y="5127424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Sb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FAE17D-93DA-F949-BB39-D386D8380E9A}"/>
              </a:ext>
            </a:extLst>
          </p:cNvPr>
          <p:cNvSpPr/>
          <p:nvPr/>
        </p:nvSpPr>
        <p:spPr>
          <a:xfrm>
            <a:off x="788665" y="5833421"/>
            <a:ext cx="29338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rgbClr val="A40803"/>
                </a:solidFill>
                <a:latin typeface="Arial Narrow" panose="020B0604020202020204" pitchFamily="34" charset="0"/>
              </a:rPr>
              <a:t>L. Fu, C. L. Kane, PRB 76, 045302 (2007)</a:t>
            </a:r>
            <a:endParaRPr lang="en-GB" sz="1400" dirty="0">
              <a:solidFill>
                <a:srgbClr val="A40803"/>
              </a:solidFill>
              <a:effectLst/>
              <a:latin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790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EB48BA-1025-F046-8904-70216C73E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1582" y="81290"/>
            <a:ext cx="8002284" cy="6776709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51F6904-61FB-F94E-ABF6-E07FD70B8532}"/>
              </a:ext>
            </a:extLst>
          </p:cNvPr>
          <p:cNvCxnSpPr>
            <a:cxnSpLocks/>
          </p:cNvCxnSpPr>
          <p:nvPr/>
        </p:nvCxnSpPr>
        <p:spPr>
          <a:xfrm flipV="1">
            <a:off x="6534363" y="4068134"/>
            <a:ext cx="791112" cy="4242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D9C15A66-AA65-EF47-88AA-6FDAEB69A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99" y="557012"/>
            <a:ext cx="6275086" cy="127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883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M. Vergniory et al, Nature 566, 480 (2019)"/>
          <p:cNvSpPr txBox="1"/>
          <p:nvPr/>
        </p:nvSpPr>
        <p:spPr>
          <a:xfrm>
            <a:off x="7846677" y="6284567"/>
            <a:ext cx="2874567" cy="297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799" tIns="50799" rIns="50799" bIns="50799">
            <a:spAutoFit/>
          </a:bodyPr>
          <a:lstStyle>
            <a:lvl1pPr>
              <a:spcBef>
                <a:spcPts val="600"/>
              </a:spcBef>
              <a:buClr>
                <a:srgbClr val="000000"/>
              </a:buClr>
              <a:buFont typeface="Helvetica"/>
              <a:defRPr sz="1800">
                <a:solidFill>
                  <a:srgbClr val="B51A00"/>
                </a:solidFill>
                <a:uFill>
                  <a:solidFill>
                    <a:srgbClr val="B51A00"/>
                  </a:solidFill>
                </a:uFill>
              </a:defRPr>
            </a:lvl1pPr>
          </a:lstStyle>
          <a:p>
            <a:r>
              <a:rPr sz="1266"/>
              <a:t>M. Vergniory et al, Nature 566, 480 (2019)</a:t>
            </a:r>
          </a:p>
        </p:txBody>
      </p:sp>
      <p:pic>
        <p:nvPicPr>
          <p:cNvPr id="36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974" y="0"/>
            <a:ext cx="9962255" cy="5340645"/>
          </a:xfrm>
          <a:prstGeom prst="rect">
            <a:avLst/>
          </a:prstGeom>
          <a:ln w="12700"/>
        </p:spPr>
      </p:pic>
      <p:sp>
        <p:nvSpPr>
          <p:cNvPr id="363" name="“We develop codes to compute all characters of all symmetries of 26,938 stoichiometric materials, and find 3,307 topological insulators, 4,078 topological semimetals and no fragile phases.”…"/>
          <p:cNvSpPr txBox="1"/>
          <p:nvPr/>
        </p:nvSpPr>
        <p:spPr>
          <a:xfrm>
            <a:off x="266655" y="5366303"/>
            <a:ext cx="11650895" cy="10669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799" tIns="50799" rIns="50799" bIns="50799" anchor="ctr">
            <a:spAutoFit/>
          </a:bodyPr>
          <a:lstStyle/>
          <a:p>
            <a:pPr algn="ctr">
              <a:spcBef>
                <a:spcPts val="422"/>
              </a:spcBef>
              <a:defRPr sz="2200"/>
            </a:pPr>
            <a:r>
              <a:rPr sz="1400" dirty="0"/>
              <a:t>“</a:t>
            </a:r>
            <a:r>
              <a:rPr sz="1400" i="1" dirty="0"/>
              <a:t>Our results show that more than </a:t>
            </a:r>
            <a:r>
              <a:rPr sz="1400" i="1" u="sng" dirty="0"/>
              <a:t>27 per cent of all materials</a:t>
            </a:r>
            <a:r>
              <a:rPr sz="1400" i="1" dirty="0"/>
              <a:t> in nature are topological.”</a:t>
            </a:r>
            <a:r>
              <a:rPr sz="1400" dirty="0"/>
              <a:t> </a:t>
            </a:r>
          </a:p>
          <a:p>
            <a:pPr algn="ctr">
              <a:spcBef>
                <a:spcPts val="422"/>
              </a:spcBef>
              <a:defRPr sz="2200"/>
            </a:pPr>
            <a:r>
              <a:rPr sz="1400" dirty="0"/>
              <a:t>Much more if higher-order topological insulators and larger region around Fermi level is included (Latest count: 24,825 total, 8,370 trivial insulator, 4,321 topological insulator, 10,007 topological (semi)metal, for ~2,000 more detailed calculation needed)</a:t>
            </a:r>
          </a:p>
          <a:p>
            <a:pPr algn="ctr">
              <a:spcBef>
                <a:spcPts val="422"/>
              </a:spcBef>
              <a:defRPr b="1"/>
            </a:pPr>
            <a:r>
              <a:rPr sz="1400" dirty="0"/>
              <a:t>What is a normal metal?</a:t>
            </a:r>
          </a:p>
        </p:txBody>
      </p:sp>
    </p:spTree>
    <p:extLst>
      <p:ext uri="{BB962C8B-B14F-4D97-AF65-F5344CB8AC3E}">
        <p14:creationId xmlns:p14="http://schemas.microsoft.com/office/powerpoint/2010/main" val="1044735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Line Line" descr="Line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685801" y="667153"/>
            <a:ext cx="6709129" cy="44649"/>
          </a:xfrm>
          <a:prstGeom prst="rect">
            <a:avLst/>
          </a:prstGeom>
        </p:spPr>
      </p:pic>
      <p:sp>
        <p:nvSpPr>
          <p:cNvPr id="388" name="The “observables” in photoemiss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“observables” in photoemission</a:t>
            </a:r>
          </a:p>
        </p:txBody>
      </p:sp>
      <p:sp>
        <p:nvSpPr>
          <p:cNvPr id="389" name="Position:…"/>
          <p:cNvSpPr txBox="1"/>
          <p:nvPr/>
        </p:nvSpPr>
        <p:spPr>
          <a:xfrm>
            <a:off x="7619999" y="1004292"/>
            <a:ext cx="2355836" cy="5406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799" tIns="50799" rIns="50799" bIns="50799">
            <a:spAutoFit/>
          </a:bodyPr>
          <a:lstStyle/>
          <a:p>
            <a:pPr>
              <a:spcBef>
                <a:spcPts val="422"/>
              </a:spcBef>
              <a:buClr>
                <a:srgbClr val="000000"/>
              </a:buClr>
              <a:buFont typeface="Times Roman"/>
            </a:pPr>
            <a:r>
              <a:rPr sz="1600" dirty="0"/>
              <a:t>Position:</a:t>
            </a:r>
          </a:p>
          <a:p>
            <a:pPr>
              <a:spcBef>
                <a:spcPts val="422"/>
              </a:spcBef>
              <a:buClr>
                <a:srgbClr val="000000"/>
              </a:buClr>
              <a:buFont typeface="Times Roman"/>
            </a:pPr>
            <a:r>
              <a:rPr sz="1600" dirty="0"/>
              <a:t>   • E(k)</a:t>
            </a:r>
          </a:p>
          <a:p>
            <a:pPr>
              <a:spcBef>
                <a:spcPts val="422"/>
              </a:spcBef>
              <a:buClr>
                <a:srgbClr val="000000"/>
              </a:buClr>
              <a:buFont typeface="Times Roman"/>
            </a:pPr>
            <a:r>
              <a:rPr sz="1600" dirty="0"/>
              <a:t>   • many-body interactions</a:t>
            </a:r>
          </a:p>
          <a:p>
            <a:pPr>
              <a:spcBef>
                <a:spcPts val="422"/>
              </a:spcBef>
              <a:buClr>
                <a:srgbClr val="000000"/>
              </a:buClr>
              <a:buFont typeface="Times Roman"/>
            </a:pPr>
            <a:r>
              <a:rPr sz="1600" dirty="0"/>
              <a:t>      Re(</a:t>
            </a:r>
            <a:r>
              <a:rPr sz="1600" dirty="0" err="1"/>
              <a:t>Σ</a:t>
            </a:r>
            <a:r>
              <a:rPr sz="1600" dirty="0"/>
              <a:t>(E, k))</a:t>
            </a:r>
          </a:p>
          <a:p>
            <a:pPr>
              <a:spcBef>
                <a:spcPts val="422"/>
              </a:spcBef>
              <a:buClr>
                <a:srgbClr val="000000"/>
              </a:buClr>
              <a:buFont typeface="Times Roman"/>
            </a:pPr>
            <a:endParaRPr sz="1600" dirty="0"/>
          </a:p>
          <a:p>
            <a:pPr>
              <a:spcBef>
                <a:spcPts val="422"/>
              </a:spcBef>
              <a:buClr>
                <a:srgbClr val="000000"/>
              </a:buClr>
              <a:buFont typeface="Times Roman"/>
            </a:pPr>
            <a:r>
              <a:rPr sz="1600" dirty="0"/>
              <a:t>Width and peak shape:</a:t>
            </a:r>
          </a:p>
          <a:p>
            <a:pPr>
              <a:spcBef>
                <a:spcPts val="422"/>
              </a:spcBef>
              <a:buClr>
                <a:srgbClr val="000000"/>
              </a:buClr>
              <a:buFont typeface="Times Roman"/>
            </a:pPr>
            <a:r>
              <a:rPr sz="1600" dirty="0"/>
              <a:t>   • many-body interactions</a:t>
            </a:r>
          </a:p>
          <a:p>
            <a:pPr>
              <a:spcBef>
                <a:spcPts val="422"/>
              </a:spcBef>
              <a:buClr>
                <a:srgbClr val="000000"/>
              </a:buClr>
              <a:buFont typeface="Times Roman"/>
            </a:pPr>
            <a:r>
              <a:rPr sz="1600" dirty="0"/>
              <a:t>      </a:t>
            </a:r>
            <a:r>
              <a:rPr sz="1600" dirty="0" err="1"/>
              <a:t>Im</a:t>
            </a:r>
            <a:r>
              <a:rPr sz="1600" dirty="0"/>
              <a:t>(</a:t>
            </a:r>
            <a:r>
              <a:rPr sz="1600" dirty="0" err="1"/>
              <a:t>Σ</a:t>
            </a:r>
            <a:r>
              <a:rPr sz="1600" dirty="0"/>
              <a:t>(E, k))</a:t>
            </a:r>
          </a:p>
          <a:p>
            <a:pPr>
              <a:spcBef>
                <a:spcPts val="422"/>
              </a:spcBef>
              <a:buClr>
                <a:srgbClr val="000000"/>
              </a:buClr>
              <a:buFont typeface="Times Roman"/>
            </a:pPr>
            <a:r>
              <a:rPr sz="1600" dirty="0"/>
              <a:t>      </a:t>
            </a:r>
            <a:r>
              <a:rPr sz="1600" dirty="0" err="1"/>
              <a:t>photohole</a:t>
            </a:r>
            <a:r>
              <a:rPr sz="1600" dirty="0"/>
              <a:t> lifetime</a:t>
            </a:r>
          </a:p>
          <a:p>
            <a:pPr>
              <a:spcBef>
                <a:spcPts val="422"/>
              </a:spcBef>
              <a:buClr>
                <a:srgbClr val="000000"/>
              </a:buClr>
              <a:buFont typeface="Times Roman"/>
            </a:pPr>
            <a:endParaRPr sz="1600" dirty="0"/>
          </a:p>
          <a:p>
            <a:pPr>
              <a:spcBef>
                <a:spcPts val="422"/>
              </a:spcBef>
              <a:buClr>
                <a:srgbClr val="000000"/>
              </a:buClr>
              <a:buFont typeface="Times Roman"/>
            </a:pPr>
            <a:r>
              <a:rPr sz="1600" dirty="0"/>
              <a:t>Intensity:</a:t>
            </a:r>
          </a:p>
          <a:p>
            <a:pPr>
              <a:spcBef>
                <a:spcPts val="422"/>
              </a:spcBef>
              <a:buClr>
                <a:srgbClr val="000000"/>
              </a:buClr>
              <a:buFont typeface="Times Roman"/>
            </a:pPr>
            <a:r>
              <a:rPr sz="1600" dirty="0"/>
              <a:t>   • matrix elements</a:t>
            </a:r>
          </a:p>
          <a:p>
            <a:pPr>
              <a:spcBef>
                <a:spcPts val="422"/>
              </a:spcBef>
              <a:buClr>
                <a:srgbClr val="000000"/>
              </a:buClr>
              <a:buFont typeface="Times Roman"/>
            </a:pPr>
            <a:r>
              <a:rPr sz="1600" dirty="0"/>
              <a:t>   • wave functions</a:t>
            </a:r>
          </a:p>
          <a:p>
            <a:pPr>
              <a:spcBef>
                <a:spcPts val="422"/>
              </a:spcBef>
              <a:buClr>
                <a:srgbClr val="000000"/>
              </a:buClr>
              <a:buFont typeface="Times Roman"/>
            </a:pPr>
            <a:endParaRPr sz="1600" dirty="0"/>
          </a:p>
          <a:p>
            <a:pPr>
              <a:spcBef>
                <a:spcPts val="422"/>
              </a:spcBef>
              <a:buClr>
                <a:srgbClr val="000000"/>
              </a:buClr>
              <a:buFont typeface="Times Roman"/>
            </a:pPr>
            <a:r>
              <a:rPr sz="1600" dirty="0"/>
              <a:t>Background:</a:t>
            </a:r>
          </a:p>
          <a:p>
            <a:pPr>
              <a:spcBef>
                <a:spcPts val="422"/>
              </a:spcBef>
              <a:buClr>
                <a:srgbClr val="000000"/>
              </a:buClr>
              <a:buFont typeface="Times Roman"/>
            </a:pPr>
            <a:r>
              <a:rPr sz="1600" dirty="0"/>
              <a:t>   • inelastic processes</a:t>
            </a:r>
          </a:p>
          <a:p>
            <a:pPr>
              <a:spcBef>
                <a:spcPts val="422"/>
              </a:spcBef>
              <a:buClr>
                <a:srgbClr val="000000"/>
              </a:buClr>
              <a:buFont typeface="Times Roman"/>
            </a:pPr>
            <a:r>
              <a:rPr sz="1600" dirty="0"/>
              <a:t>   • many-body interactions</a:t>
            </a:r>
          </a:p>
          <a:p>
            <a:pPr>
              <a:spcBef>
                <a:spcPts val="422"/>
              </a:spcBef>
              <a:buClr>
                <a:srgbClr val="000000"/>
              </a:buClr>
              <a:buFont typeface="Times Roman"/>
            </a:pPr>
            <a:r>
              <a:rPr sz="1600" dirty="0"/>
              <a:t>    </a:t>
            </a:r>
          </a:p>
        </p:txBody>
      </p:sp>
      <p:pic>
        <p:nvPicPr>
          <p:cNvPr id="390" name="IntB2.jpg" descr="IntB2.jp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721225" y="1010642"/>
            <a:ext cx="2530476" cy="25050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7" name="Group"/>
          <p:cNvGrpSpPr/>
          <p:nvPr/>
        </p:nvGrpSpPr>
        <p:grpSpPr>
          <a:xfrm>
            <a:off x="1833562" y="2004417"/>
            <a:ext cx="5418139" cy="4265614"/>
            <a:chOff x="0" y="0"/>
            <a:chExt cx="7705796" cy="6066649"/>
          </a:xfrm>
        </p:grpSpPr>
        <p:sp>
          <p:nvSpPr>
            <p:cNvPr id="391" name="Spin polarization vector"/>
            <p:cNvSpPr txBox="1"/>
            <p:nvPr/>
          </p:nvSpPr>
          <p:spPr>
            <a:xfrm>
              <a:off x="0" y="0"/>
              <a:ext cx="2936870" cy="4960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799" tIns="50799" rIns="50799" bIns="50799" numCol="1" anchor="t">
              <a:spAutoFit/>
            </a:bodyPr>
            <a:lstStyle>
              <a:lvl1pPr>
                <a:spcBef>
                  <a:spcPts val="600"/>
                </a:spcBef>
                <a:buClr>
                  <a:srgbClr val="000000"/>
                </a:buClr>
                <a:buFont typeface="Times Roman"/>
              </a:lvl1pPr>
            </a:lstStyle>
            <a:p>
              <a:r>
                <a:rPr sz="1600" dirty="0"/>
                <a:t>Spin polarization vector</a:t>
              </a:r>
            </a:p>
          </p:txBody>
        </p:sp>
        <p:pic>
          <p:nvPicPr>
            <p:cNvPr id="392" name="image.png" descr="image.png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5120" y="650240"/>
              <a:ext cx="2908018" cy="8308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3" name="image.png" descr="image.png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1866" y="2817706"/>
              <a:ext cx="2348090" cy="11017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4" name="e.g. expectation value…"/>
            <p:cNvSpPr txBox="1"/>
            <p:nvPr/>
          </p:nvSpPr>
          <p:spPr>
            <a:xfrm>
              <a:off x="144496" y="1589475"/>
              <a:ext cx="2733053" cy="9192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799" tIns="50799" rIns="50799" bIns="50799" numCol="1" anchor="t">
              <a:spAutoFit/>
            </a:bodyPr>
            <a:lstStyle/>
            <a:p>
              <a:pPr>
                <a:spcBef>
                  <a:spcPts val="422"/>
                </a:spcBef>
                <a:buClr>
                  <a:srgbClr val="000000"/>
                </a:buClr>
                <a:buFont typeface="Times Roman"/>
              </a:pPr>
              <a:r>
                <a:rPr sz="1600"/>
                <a:t>e.g. expectation value</a:t>
              </a:r>
            </a:p>
            <a:p>
              <a:pPr>
                <a:spcBef>
                  <a:spcPts val="422"/>
                </a:spcBef>
                <a:buClr>
                  <a:srgbClr val="000000"/>
                </a:buClr>
                <a:buFont typeface="Times Roman"/>
              </a:pPr>
              <a:r>
                <a:rPr sz="1600"/>
                <a:t>of z-component:</a:t>
              </a:r>
            </a:p>
          </p:txBody>
        </p:sp>
        <p:pic>
          <p:nvPicPr>
            <p:cNvPr id="395" name="image.png" descr="image.png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1866" y="3901440"/>
              <a:ext cx="2366152" cy="7224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6" name="IntB2S.jpg" descr="IntB2S.jpg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09813" y="2409048"/>
              <a:ext cx="3695983" cy="3657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57052521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7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Line Line" descr="Line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685801" y="667153"/>
            <a:ext cx="6709129" cy="44649"/>
          </a:xfrm>
          <a:prstGeom prst="rect">
            <a:avLst/>
          </a:prstGeom>
        </p:spPr>
      </p:pic>
      <p:pic>
        <p:nvPicPr>
          <p:cNvPr id="401" name="mottcoordinates.jpg" descr="mottcoordinat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150" y="841363"/>
            <a:ext cx="9144001" cy="4350564"/>
          </a:xfrm>
          <a:prstGeom prst="rect">
            <a:avLst/>
          </a:prstGeom>
          <a:ln w="12700"/>
        </p:spPr>
      </p:pic>
      <p:sp>
        <p:nvSpPr>
          <p:cNvPr id="402" name="COPHEE at the Swiss Light Sour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COPHEE at the Swiss Light Source</a:t>
            </a:r>
          </a:p>
        </p:txBody>
      </p:sp>
      <p:sp>
        <p:nvSpPr>
          <p:cNvPr id="403" name="COPHEE = The COmplete PHotoEmission Experiment"/>
          <p:cNvSpPr txBox="1"/>
          <p:nvPr/>
        </p:nvSpPr>
        <p:spPr>
          <a:xfrm>
            <a:off x="3378200" y="787785"/>
            <a:ext cx="5435601" cy="340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9" tIns="50799" rIns="50799" bIns="50799">
            <a:spAutoFit/>
          </a:bodyPr>
          <a:lstStyle/>
          <a:p>
            <a:pPr marL="28574" marR="28574" algn="ctr">
              <a:spcBef>
                <a:spcPts val="633"/>
              </a:spcBef>
              <a:buClr>
                <a:srgbClr val="000000"/>
              </a:buClr>
              <a:buFont typeface="Helvetica"/>
              <a:defRPr sz="2200"/>
            </a:pPr>
            <a:r>
              <a:rPr sz="1547"/>
              <a:t>COPHEE = The </a:t>
            </a:r>
            <a:r>
              <a:rPr sz="1547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CO</a:t>
            </a:r>
            <a:r>
              <a:rPr sz="1547"/>
              <a:t>mplete </a:t>
            </a:r>
            <a:r>
              <a:rPr sz="1547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PH</a:t>
            </a:r>
            <a:r>
              <a:rPr sz="1547"/>
              <a:t>oto</a:t>
            </a:r>
            <a:r>
              <a:rPr sz="1547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E</a:t>
            </a:r>
            <a:r>
              <a:rPr sz="1547"/>
              <a:t>mission </a:t>
            </a:r>
            <a:r>
              <a:rPr sz="1547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E</a:t>
            </a:r>
            <a:r>
              <a:rPr sz="1547"/>
              <a:t>xperiment</a:t>
            </a:r>
          </a:p>
        </p:txBody>
      </p:sp>
      <p:sp>
        <p:nvSpPr>
          <p:cNvPr id="404" name="Two orthogonal classical (40 kV) Mott detectors…"/>
          <p:cNvSpPr txBox="1"/>
          <p:nvPr/>
        </p:nvSpPr>
        <p:spPr>
          <a:xfrm>
            <a:off x="1663946" y="5214332"/>
            <a:ext cx="4114801" cy="855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9" tIns="50799" rIns="50799" bIns="50799">
            <a:spAutoFit/>
          </a:bodyPr>
          <a:lstStyle/>
          <a:p>
            <a:pPr marL="28574" marR="28574">
              <a:spcBef>
                <a:spcPts val="281"/>
              </a:spcBef>
              <a:buClr>
                <a:srgbClr val="000000"/>
              </a:buClr>
              <a:buFont typeface="Helvetica"/>
              <a:defRPr sz="2200"/>
            </a:pPr>
            <a:r>
              <a:rPr sz="1547"/>
              <a:t>Two orthogonal classical (40 kV) Mott detectors</a:t>
            </a:r>
          </a:p>
          <a:p>
            <a:pPr marL="28574" marR="28574">
              <a:spcBef>
                <a:spcPts val="281"/>
              </a:spcBef>
              <a:buClr>
                <a:srgbClr val="000000"/>
              </a:buClr>
              <a:buFont typeface="Helvetica"/>
              <a:defRPr sz="2200"/>
            </a:pPr>
            <a:r>
              <a:rPr sz="1547"/>
              <a:t>Access to “all” quantum numbers of the electron: energy, momentum (3D) and spin (3D)</a:t>
            </a:r>
          </a:p>
        </p:txBody>
      </p:sp>
      <p:pic>
        <p:nvPicPr>
          <p:cNvPr id="405" name="image.pdf" descr="image.pdf"/>
          <p:cNvPicPr>
            <a:picLocks/>
          </p:cNvPicPr>
          <p:nvPr/>
        </p:nvPicPr>
        <p:blipFill>
          <a:blip r:embed="rId4"/>
          <a:srcRect r="47224"/>
          <a:stretch>
            <a:fillRect/>
          </a:stretch>
        </p:blipFill>
        <p:spPr>
          <a:xfrm>
            <a:off x="4723429" y="3883403"/>
            <a:ext cx="2146470" cy="541338"/>
          </a:xfrm>
          <a:prstGeom prst="rect">
            <a:avLst/>
          </a:prstGeom>
          <a:ln w="12700">
            <a:miter lim="400000"/>
          </a:ln>
        </p:spPr>
      </p:pic>
      <p:pic>
        <p:nvPicPr>
          <p:cNvPr id="406" name="image.pdf" descr="image.pdf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772620" y="3300413"/>
            <a:ext cx="2346326" cy="582613"/>
          </a:xfrm>
          <a:prstGeom prst="rect">
            <a:avLst/>
          </a:prstGeom>
          <a:ln w="12700">
            <a:miter lim="400000"/>
          </a:ln>
        </p:spPr>
      </p:pic>
      <p:sp>
        <p:nvSpPr>
          <p:cNvPr id="407" name="For reviews on SARPES on SOI systems see: J. H. Dil J. Phys.: Cond. Matt. 21, 403001 (2009)  and U. Heinzmann and J.H. Dil, J. Phys.: Cond. Matt. 24, 173001 (2012)"/>
          <p:cNvSpPr txBox="1"/>
          <p:nvPr/>
        </p:nvSpPr>
        <p:spPr>
          <a:xfrm>
            <a:off x="4697524" y="6118725"/>
            <a:ext cx="5818751" cy="881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9" tIns="50799" rIns="50799" bIns="50799">
            <a:spAutoFit/>
          </a:bodyPr>
          <a:lstStyle/>
          <a:p>
            <a:pPr algn="r">
              <a:spcBef>
                <a:spcPts val="562"/>
              </a:spcBef>
              <a:buClr>
                <a:srgbClr val="FF2600"/>
              </a:buClr>
              <a:buFont typeface="Helvetica"/>
              <a:defRPr sz="1800"/>
            </a:pPr>
            <a:r>
              <a:rPr sz="1266"/>
              <a:t>For reviews on SARPES on SOI systems see: </a:t>
            </a:r>
            <a:r>
              <a:rPr sz="1266">
                <a:solidFill>
                  <a:srgbClr val="B51A00"/>
                </a:solidFill>
                <a:uFill>
                  <a:solidFill>
                    <a:srgbClr val="B51A00"/>
                  </a:solidFill>
                </a:uFill>
              </a:rPr>
              <a:t>J. H. Dil J. Phys.: Cond. Matt. 21, 403001 (2009) </a:t>
            </a:r>
            <a:br>
              <a:rPr sz="1266">
                <a:solidFill>
                  <a:srgbClr val="B51A00"/>
                </a:solidFill>
                <a:uFill>
                  <a:solidFill>
                    <a:srgbClr val="B51A00"/>
                  </a:solidFill>
                </a:uFill>
              </a:rPr>
            </a:br>
            <a:r>
              <a:rPr sz="1266">
                <a:uFill>
                  <a:solidFill>
                    <a:srgbClr val="B51A00"/>
                  </a:solidFill>
                </a:uFill>
              </a:rPr>
              <a:t>and</a:t>
            </a:r>
            <a:r>
              <a:rPr sz="1266">
                <a:solidFill>
                  <a:srgbClr val="B51A00"/>
                </a:solidFill>
                <a:uFill>
                  <a:solidFill>
                    <a:srgbClr val="B51A00"/>
                  </a:solidFill>
                </a:uFill>
              </a:rPr>
              <a:t> U. Heinzmann and J.H. Dil, J. Phys.: Cond. Matt. 24, 173001 (2012)</a:t>
            </a:r>
            <a:br>
              <a:rPr sz="1266">
                <a:solidFill>
                  <a:srgbClr val="B51A00"/>
                </a:solidFill>
                <a:uFill>
                  <a:solidFill>
                    <a:srgbClr val="B51A00"/>
                  </a:solidFill>
                </a:uFill>
              </a:rPr>
            </a:br>
            <a:r>
              <a:rPr sz="1266">
                <a:solidFill>
                  <a:srgbClr val="B51A00"/>
                </a:solidFill>
                <a:uFill>
                  <a:solidFill>
                    <a:srgbClr val="B51A00"/>
                  </a:solidFill>
                </a:uFill>
              </a:rPr>
              <a:t>								  </a:t>
            </a:r>
          </a:p>
        </p:txBody>
      </p:sp>
      <p:sp>
        <p:nvSpPr>
          <p:cNvPr id="408" name="High resolution ARPES at SIS (Scienta R4000, 10K)…"/>
          <p:cNvSpPr txBox="1"/>
          <p:nvPr/>
        </p:nvSpPr>
        <p:spPr>
          <a:xfrm>
            <a:off x="6386251" y="5163251"/>
            <a:ext cx="4065726" cy="630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799" tIns="50799" rIns="50799" bIns="50799">
            <a:spAutoFit/>
          </a:bodyPr>
          <a:lstStyle/>
          <a:p>
            <a:pPr>
              <a:spcBef>
                <a:spcPts val="422"/>
              </a:spcBef>
              <a:defRPr sz="2200">
                <a:solidFill>
                  <a:srgbClr val="002E7A"/>
                </a:solidFill>
                <a:uFill>
                  <a:solidFill>
                    <a:srgbClr val="002E7A"/>
                  </a:solidFill>
                </a:uFill>
              </a:defRPr>
            </a:pPr>
            <a:r>
              <a:rPr sz="1547"/>
              <a:t>High resolution ARPES at SIS (Scienta R4000, 10K)</a:t>
            </a:r>
          </a:p>
          <a:p>
            <a:pPr>
              <a:spcBef>
                <a:spcPts val="422"/>
              </a:spcBef>
              <a:defRPr sz="2200">
                <a:solidFill>
                  <a:srgbClr val="002E7A"/>
                </a:solidFill>
                <a:uFill>
                  <a:solidFill>
                    <a:srgbClr val="002E7A"/>
                  </a:solidFill>
                </a:uFill>
              </a:defRPr>
            </a:pPr>
            <a:r>
              <a:rPr sz="1547"/>
              <a:t>Soft X-ray ARPES at ADRESS (Phoibos 150, 10K)</a:t>
            </a:r>
          </a:p>
        </p:txBody>
      </p:sp>
    </p:spTree>
    <p:extLst>
      <p:ext uri="{BB962C8B-B14F-4D97-AF65-F5344CB8AC3E}">
        <p14:creationId xmlns:p14="http://schemas.microsoft.com/office/powerpoint/2010/main" val="234806210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Line Line" descr="Line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685801" y="667153"/>
            <a:ext cx="6709129" cy="44649"/>
          </a:xfrm>
          <a:prstGeom prst="rect">
            <a:avLst/>
          </a:prstGeom>
        </p:spPr>
      </p:pic>
      <p:pic>
        <p:nvPicPr>
          <p:cNvPr id="412" name="Raw_to_pol.pdf" descr="Raw_to_pol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7095" y="838200"/>
            <a:ext cx="5397500" cy="5601020"/>
          </a:xfrm>
          <a:prstGeom prst="rect">
            <a:avLst/>
          </a:prstGeom>
          <a:ln w="12700"/>
        </p:spPr>
      </p:pic>
      <p:pic>
        <p:nvPicPr>
          <p:cNvPr id="413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2700" y="5575301"/>
            <a:ext cx="2514601" cy="304800"/>
          </a:xfrm>
          <a:prstGeom prst="rect">
            <a:avLst/>
          </a:prstGeom>
          <a:ln w="12700"/>
        </p:spPr>
      </p:pic>
      <p:sp>
        <p:nvSpPr>
          <p:cNvPr id="414" name="From raw data to spin polariz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From raw data to spin polarization</a:t>
            </a:r>
          </a:p>
        </p:txBody>
      </p:sp>
      <p:sp>
        <p:nvSpPr>
          <p:cNvPr id="415" name="Arrow"/>
          <p:cNvSpPr/>
          <p:nvPr/>
        </p:nvSpPr>
        <p:spPr>
          <a:xfrm rot="5400000">
            <a:off x="7150100" y="2222499"/>
            <a:ext cx="1536701" cy="520701"/>
          </a:xfrm>
          <a:prstGeom prst="rightArrow">
            <a:avLst>
              <a:gd name="adj1" fmla="val 38924"/>
              <a:gd name="adj2" fmla="val 55794"/>
            </a:avLst>
          </a:prstGeom>
          <a:gradFill>
            <a:gsLst>
              <a:gs pos="0">
                <a:srgbClr val="FFFFFF"/>
              </a:gs>
              <a:gs pos="100000">
                <a:srgbClr val="5D272A"/>
              </a:gs>
            </a:gsLst>
            <a:lin ang="2160000"/>
          </a:gradFill>
          <a:ln w="25400">
            <a:solidFill>
              <a:srgbClr val="834C4D"/>
            </a:solidFill>
            <a:miter lim="400000"/>
          </a:ln>
        </p:spPr>
        <p:txBody>
          <a:bodyPr lIns="50799" tIns="50799" rIns="50799" bIns="50799" anchor="ctr"/>
          <a:lstStyle/>
          <a:p>
            <a:pPr>
              <a:defRPr sz="3400">
                <a:latin typeface="Arial"/>
                <a:ea typeface="Arial"/>
                <a:cs typeface="Arial"/>
                <a:sym typeface="Arial"/>
              </a:defRPr>
            </a:pPr>
            <a:endParaRPr sz="2391"/>
          </a:p>
        </p:txBody>
      </p:sp>
      <p:sp>
        <p:nvSpPr>
          <p:cNvPr id="416" name="Arrow"/>
          <p:cNvSpPr/>
          <p:nvPr/>
        </p:nvSpPr>
        <p:spPr>
          <a:xfrm rot="5400000">
            <a:off x="7150100" y="4368800"/>
            <a:ext cx="1536701" cy="520701"/>
          </a:xfrm>
          <a:prstGeom prst="rightArrow">
            <a:avLst>
              <a:gd name="adj1" fmla="val 38924"/>
              <a:gd name="adj2" fmla="val 55794"/>
            </a:avLst>
          </a:prstGeom>
          <a:gradFill>
            <a:gsLst>
              <a:gs pos="0">
                <a:srgbClr val="FFFFFF"/>
              </a:gs>
              <a:gs pos="100000">
                <a:srgbClr val="35346B"/>
              </a:gs>
            </a:gsLst>
            <a:lin ang="2160000"/>
          </a:gradFill>
          <a:ln w="25400">
            <a:solidFill>
              <a:srgbClr val="424182"/>
            </a:solidFill>
            <a:miter lim="400000"/>
          </a:ln>
        </p:spPr>
        <p:txBody>
          <a:bodyPr lIns="50799" tIns="50799" rIns="50799" bIns="50799" anchor="ctr"/>
          <a:lstStyle/>
          <a:p>
            <a:pPr>
              <a:defRPr sz="3400">
                <a:latin typeface="Arial"/>
                <a:ea typeface="Arial"/>
                <a:cs typeface="Arial"/>
                <a:sym typeface="Arial"/>
              </a:defRPr>
            </a:pPr>
            <a:endParaRPr sz="2391"/>
          </a:p>
        </p:txBody>
      </p:sp>
      <p:sp>
        <p:nvSpPr>
          <p:cNvPr id="417" name="Instrumental asymmetries:…"/>
          <p:cNvSpPr txBox="1"/>
          <p:nvPr/>
        </p:nvSpPr>
        <p:spPr>
          <a:xfrm>
            <a:off x="8102600" y="1701800"/>
            <a:ext cx="2413001" cy="892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9" tIns="50799" rIns="50799" bIns="50799">
            <a:spAutoFit/>
          </a:bodyPr>
          <a:lstStyle/>
          <a:p>
            <a:pPr>
              <a:spcBef>
                <a:spcPts val="422"/>
              </a:spcBef>
            </a:pPr>
            <a:r>
              <a:rPr sz="1600" dirty="0"/>
              <a:t>Instrumental asymmetries:</a:t>
            </a:r>
          </a:p>
          <a:p>
            <a:pPr>
              <a:spcBef>
                <a:spcPts val="422"/>
              </a:spcBef>
            </a:pPr>
            <a:r>
              <a:rPr sz="1600" dirty="0"/>
              <a:t>efficiency of individual counters</a:t>
            </a:r>
          </a:p>
        </p:txBody>
      </p:sp>
      <p:sp>
        <p:nvSpPr>
          <p:cNvPr id="418" name="Coordinate transformation…"/>
          <p:cNvSpPr txBox="1"/>
          <p:nvPr/>
        </p:nvSpPr>
        <p:spPr>
          <a:xfrm>
            <a:off x="8102600" y="3873499"/>
            <a:ext cx="2413001" cy="943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9" tIns="50799" rIns="50799" bIns="50799">
            <a:spAutoFit/>
          </a:bodyPr>
          <a:lstStyle/>
          <a:p>
            <a:pPr>
              <a:spcBef>
                <a:spcPts val="422"/>
              </a:spcBef>
            </a:pPr>
            <a:r>
              <a:rPr sz="1600"/>
              <a:t>Coordinate transformation</a:t>
            </a:r>
          </a:p>
          <a:p>
            <a:pPr>
              <a:spcBef>
                <a:spcPts val="422"/>
              </a:spcBef>
            </a:pPr>
            <a:r>
              <a:rPr sz="1600"/>
              <a:t>from Mott to sample.</a:t>
            </a:r>
          </a:p>
          <a:p>
            <a:pPr>
              <a:spcBef>
                <a:spcPts val="422"/>
              </a:spcBef>
            </a:pPr>
            <a:r>
              <a:rPr sz="1600"/>
              <a:t>Sherman function (~10%)</a:t>
            </a:r>
          </a:p>
        </p:txBody>
      </p:sp>
      <p:sp>
        <p:nvSpPr>
          <p:cNvPr id="419" name="Py"/>
          <p:cNvSpPr txBox="1"/>
          <p:nvPr/>
        </p:nvSpPr>
        <p:spPr>
          <a:xfrm>
            <a:off x="4914900" y="5702299"/>
            <a:ext cx="248464" cy="29738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799" tIns="50799" rIns="50799" bIns="50799">
            <a:spAutoFit/>
          </a:bodyPr>
          <a:lstStyle/>
          <a:p>
            <a:pPr>
              <a:spcBef>
                <a:spcPts val="422"/>
              </a:spcBef>
              <a:defRPr sz="1800">
                <a:solidFill>
                  <a:srgbClr val="002E7A"/>
                </a:solidFill>
                <a:uFill>
                  <a:solidFill>
                    <a:srgbClr val="002E7A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rPr sz="1266"/>
              <a:t>P</a:t>
            </a:r>
            <a:r>
              <a:rPr sz="1266" baseline="-5999"/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226513954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45278</TotalTime>
  <Words>1282</Words>
  <Application>Microsoft Macintosh PowerPoint</Application>
  <PresentationFormat>Widescreen</PresentationFormat>
  <Paragraphs>177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Arial Narrow</vt:lpstr>
      <vt:lpstr>Calibri</vt:lpstr>
      <vt:lpstr>Calibri Light</vt:lpstr>
      <vt:lpstr>Gill Sans</vt:lpstr>
      <vt:lpstr>Helvetica</vt:lpstr>
      <vt:lpstr>Lucida Grande</vt:lpstr>
      <vt:lpstr>Palatino</vt:lpstr>
      <vt:lpstr>Symbol</vt:lpstr>
      <vt:lpstr>Times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“observables” in photoemission</vt:lpstr>
      <vt:lpstr>COPHEE at the Swiss Light Source</vt:lpstr>
      <vt:lpstr>From raw data to spin polarization</vt:lpstr>
      <vt:lpstr>Sources of spin polarization in SARPES</vt:lpstr>
      <vt:lpstr>3D topological insulators</vt:lpstr>
      <vt:lpstr>Main properties of 3D topological insulators</vt:lpstr>
      <vt:lpstr>3. Topological transition</vt:lpstr>
      <vt:lpstr>Topological protection: TlBiSe2</vt:lpstr>
      <vt:lpstr>Detailed structure determination</vt:lpstr>
      <vt:lpstr>SmB6 a topological Kondo insulator</vt:lpstr>
      <vt:lpstr>Topological semimetals</vt:lpstr>
      <vt:lpstr>From free particles to bands</vt:lpstr>
      <vt:lpstr>Complex spin texture of Weyl semimetal TaAs</vt:lpstr>
      <vt:lpstr>Something to remember</vt:lpstr>
      <vt:lpstr>Is spin still a good quantum number?</vt:lpstr>
      <vt:lpstr>Is spin still a good quantum number?</vt:lpstr>
      <vt:lpstr>Spin polarization change with light polarization</vt:lpstr>
      <vt:lpstr>Some consequences for Bi2Se3</vt:lpstr>
      <vt:lpstr>Simple picture for Bi2Se3</vt:lpstr>
      <vt:lpstr>Interference as function of light polarisation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47</cp:revision>
  <cp:lastPrinted>2020-03-03T16:28:08Z</cp:lastPrinted>
  <dcterms:created xsi:type="dcterms:W3CDTF">2020-03-02T16:39:15Z</dcterms:created>
  <dcterms:modified xsi:type="dcterms:W3CDTF">2025-04-09T08:59:23Z</dcterms:modified>
</cp:coreProperties>
</file>