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"/>
  </p:notesMasterIdLst>
  <p:sldIdLst>
    <p:sldId id="302" r:id="rId2"/>
    <p:sldId id="301" r:id="rId3"/>
    <p:sldId id="313" r:id="rId4"/>
    <p:sldId id="314" r:id="rId5"/>
    <p:sldId id="315" r:id="rId6"/>
    <p:sldId id="316" r:id="rId7"/>
    <p:sldId id="317" r:id="rId8"/>
    <p:sldId id="31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/>
    <p:restoredTop sz="94740"/>
  </p:normalViewPr>
  <p:slideViewPr>
    <p:cSldViewPr snapToGrid="0" snapToObjects="1">
      <p:cViewPr varScale="1">
        <p:scale>
          <a:sx n="124" d="100"/>
          <a:sy n="124" d="100"/>
        </p:scale>
        <p:origin x="7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04C18-3208-DC4B-9130-5CBAF0FC0A55}" type="datetimeFigureOut">
              <a:rPr lang="en-US" smtClean="0"/>
              <a:t>5/14/25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A56F7-394B-284D-BA13-F94B714A7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38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16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86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7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3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3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2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8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3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59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62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15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2564B-BEFC-9D4C-AE53-3C9F40F9DC22}" type="datetimeFigureOut">
              <a:rPr lang="en-US" smtClean="0"/>
              <a:t>5/14/25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5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B3B544-6DA5-544F-B60E-481FB540C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372" y="469329"/>
            <a:ext cx="6021923" cy="323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65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>
            <a:extLst>
              <a:ext uri="{FF2B5EF4-FFF2-40B4-BE49-F238E27FC236}">
                <a16:creationId xmlns:a16="http://schemas.microsoft.com/office/drawing/2014/main" id="{A21D5C94-E6DE-964B-8C40-F544ACCDF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12" y="3695791"/>
            <a:ext cx="4865688" cy="28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0345" name="Picture 9">
            <a:extLst>
              <a:ext uri="{FF2B5EF4-FFF2-40B4-BE49-F238E27FC236}">
                <a16:creationId xmlns:a16="http://schemas.microsoft.com/office/drawing/2014/main" id="{565A9157-25FC-6A48-AF58-4CBBF0493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56" y="634663"/>
            <a:ext cx="269875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346" name="Picture 10">
            <a:extLst>
              <a:ext uri="{FF2B5EF4-FFF2-40B4-BE49-F238E27FC236}">
                <a16:creationId xmlns:a16="http://schemas.microsoft.com/office/drawing/2014/main" id="{270EC322-D07E-564E-AC07-B0CEF67A7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307" y="563224"/>
            <a:ext cx="269557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3CC4E6-71D7-CE41-B723-B9AD54F8A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380" y="1972638"/>
            <a:ext cx="5627121" cy="394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63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530" name="Group 2">
            <a:extLst>
              <a:ext uri="{FF2B5EF4-FFF2-40B4-BE49-F238E27FC236}">
                <a16:creationId xmlns:a16="http://schemas.microsoft.com/office/drawing/2014/main" id="{54637182-77C0-1047-A376-7FA84EE0B754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1196975"/>
            <a:ext cx="7848600" cy="4648200"/>
            <a:chOff x="384" y="864"/>
            <a:chExt cx="4944" cy="2928"/>
          </a:xfrm>
        </p:grpSpPr>
        <p:sp>
          <p:nvSpPr>
            <p:cNvPr id="278531" name="Rectangle 3">
              <a:extLst>
                <a:ext uri="{FF2B5EF4-FFF2-40B4-BE49-F238E27FC236}">
                  <a16:creationId xmlns:a16="http://schemas.microsoft.com/office/drawing/2014/main" id="{5B75F37E-44DC-DA42-B370-CCA1CB8CC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864"/>
              <a:ext cx="4944" cy="29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CH"/>
            </a:p>
          </p:txBody>
        </p:sp>
        <p:pic>
          <p:nvPicPr>
            <p:cNvPr id="278532" name="Picture 4">
              <a:extLst>
                <a:ext uri="{FF2B5EF4-FFF2-40B4-BE49-F238E27FC236}">
                  <a16:creationId xmlns:a16="http://schemas.microsoft.com/office/drawing/2014/main" id="{649EFDAA-F72F-894C-A305-1FA612C9BC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960"/>
              <a:ext cx="3096" cy="2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8533" name="Picture 5">
              <a:extLst>
                <a:ext uri="{FF2B5EF4-FFF2-40B4-BE49-F238E27FC236}">
                  <a16:creationId xmlns:a16="http://schemas.microsoft.com/office/drawing/2014/main" id="{623FA99A-E696-0B4F-903C-0B3079868D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392"/>
              <a:ext cx="1894" cy="1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8534" name="Rectangle 6">
              <a:extLst>
                <a:ext uri="{FF2B5EF4-FFF2-40B4-BE49-F238E27FC236}">
                  <a16:creationId xmlns:a16="http://schemas.microsoft.com/office/drawing/2014/main" id="{28491862-963D-E44F-9159-87B3B1E95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3360"/>
              <a:ext cx="101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CH" sz="2400">
                  <a:latin typeface="Times New Roman" panose="02020603050405020304" pitchFamily="18" charset="0"/>
                </a:rPr>
                <a:t>DFT theory</a:t>
              </a:r>
            </a:p>
          </p:txBody>
        </p:sp>
        <p:sp>
          <p:nvSpPr>
            <p:cNvPr id="278535" name="Rectangle 7">
              <a:extLst>
                <a:ext uri="{FF2B5EF4-FFF2-40B4-BE49-F238E27FC236}">
                  <a16:creationId xmlns:a16="http://schemas.microsoft.com/office/drawing/2014/main" id="{D2FE52E4-BED6-4B4B-A8C5-098080B3F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" y="3360"/>
              <a:ext cx="101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CH" sz="2400">
                  <a:latin typeface="Times New Roman" panose="02020603050405020304" pitchFamily="18" charset="0"/>
                </a:rPr>
                <a:t>Experiment</a:t>
              </a:r>
            </a:p>
          </p:txBody>
        </p:sp>
        <p:sp>
          <p:nvSpPr>
            <p:cNvPr id="278536" name="Rectangle 8">
              <a:extLst>
                <a:ext uri="{FF2B5EF4-FFF2-40B4-BE49-F238E27FC236}">
                  <a16:creationId xmlns:a16="http://schemas.microsoft.com/office/drawing/2014/main" id="{F8F2D6A9-944A-BF4F-9652-CF04FFDD9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248"/>
              <a:ext cx="816" cy="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H"/>
            </a:p>
          </p:txBody>
        </p:sp>
        <p:sp>
          <p:nvSpPr>
            <p:cNvPr id="278537" name="Rectangle 9">
              <a:extLst>
                <a:ext uri="{FF2B5EF4-FFF2-40B4-BE49-F238E27FC236}">
                  <a16:creationId xmlns:a16="http://schemas.microsoft.com/office/drawing/2014/main" id="{26D69FF2-C31B-B84E-8900-90609AD5D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3312"/>
              <a:ext cx="88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CH">
                  <a:latin typeface="Times New Roman" panose="02020603050405020304" pitchFamily="18" charset="0"/>
                </a:rPr>
                <a:t>majority spin</a:t>
              </a:r>
            </a:p>
            <a:p>
              <a:r>
                <a:rPr lang="en-US" altLang="en-CH">
                  <a:latin typeface="Times New Roman" panose="02020603050405020304" pitchFamily="18" charset="0"/>
                </a:rPr>
                <a:t>minority spin</a:t>
              </a:r>
              <a:endParaRPr lang="en-US" altLang="en-CH" sz="2400">
                <a:latin typeface="Times New Roman" panose="02020603050405020304" pitchFamily="18" charset="0"/>
              </a:endParaRPr>
            </a:p>
          </p:txBody>
        </p:sp>
        <p:sp>
          <p:nvSpPr>
            <p:cNvPr id="278538" name="Rectangle 10">
              <a:extLst>
                <a:ext uri="{FF2B5EF4-FFF2-40B4-BE49-F238E27FC236}">
                  <a16:creationId xmlns:a16="http://schemas.microsoft.com/office/drawing/2014/main" id="{CC6C68D8-38D5-194A-8B4C-DD2EF11ED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3408"/>
              <a:ext cx="96" cy="9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H"/>
            </a:p>
          </p:txBody>
        </p:sp>
        <p:sp>
          <p:nvSpPr>
            <p:cNvPr id="278539" name="Rectangle 11">
              <a:extLst>
                <a:ext uri="{FF2B5EF4-FFF2-40B4-BE49-F238E27FC236}">
                  <a16:creationId xmlns:a16="http://schemas.microsoft.com/office/drawing/2014/main" id="{1604D060-B3C9-A94A-8F00-4EDCBB558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3552"/>
              <a:ext cx="96" cy="9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H"/>
            </a:p>
          </p:txBody>
        </p:sp>
      </p:grpSp>
      <p:sp>
        <p:nvSpPr>
          <p:cNvPr id="278541" name="Rectangle 13">
            <a:extLst>
              <a:ext uri="{FF2B5EF4-FFF2-40B4-BE49-F238E27FC236}">
                <a16:creationId xmlns:a16="http://schemas.microsoft.com/office/drawing/2014/main" id="{5D3F55E2-57A4-C74B-8FCA-0EEAAF709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6005514"/>
            <a:ext cx="28621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CH" sz="1400">
                <a:solidFill>
                  <a:srgbClr val="0F0FB0"/>
                </a:solidFill>
              </a:rPr>
              <a:t>M. Hoesch et al., JES 124, 263 (2002)</a:t>
            </a:r>
          </a:p>
        </p:txBody>
      </p:sp>
      <p:sp>
        <p:nvSpPr>
          <p:cNvPr id="278542" name="Rectangle 14">
            <a:extLst>
              <a:ext uri="{FF2B5EF4-FFF2-40B4-BE49-F238E27FC236}">
                <a16:creationId xmlns:a16="http://schemas.microsoft.com/office/drawing/2014/main" id="{F2722C7B-B5C5-6E47-A27B-160CE36FFC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546100"/>
          </a:xfrm>
        </p:spPr>
        <p:txBody>
          <a:bodyPr>
            <a:normAutofit/>
          </a:bodyPr>
          <a:lstStyle/>
          <a:p>
            <a:r>
              <a:rPr lang="en-US" altLang="en-CH" sz="3200" b="0" dirty="0">
                <a:solidFill>
                  <a:schemeClr val="tx1"/>
                </a:solidFill>
              </a:rPr>
              <a:t>Fermi Surface of Ni(111)</a:t>
            </a:r>
            <a:endParaRPr lang="en-GB" altLang="en-CH" sz="3200" b="0" dirty="0">
              <a:solidFill>
                <a:schemeClr val="tx1"/>
              </a:solidFill>
            </a:endParaRPr>
          </a:p>
        </p:txBody>
      </p:sp>
      <p:sp>
        <p:nvSpPr>
          <p:cNvPr id="278544" name="Text Box 16">
            <a:extLst>
              <a:ext uri="{FF2B5EF4-FFF2-40B4-BE49-F238E27FC236}">
                <a16:creationId xmlns:a16="http://schemas.microsoft.com/office/drawing/2014/main" id="{48FFCA62-C2B3-D24B-81EE-C3F9CD345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6" y="5516563"/>
            <a:ext cx="17480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CH"/>
              <a:t>(Spin integrated)</a:t>
            </a:r>
          </a:p>
        </p:txBody>
      </p:sp>
    </p:spTree>
    <p:extLst>
      <p:ext uri="{BB962C8B-B14F-4D97-AF65-F5344CB8AC3E}">
        <p14:creationId xmlns:p14="http://schemas.microsoft.com/office/powerpoint/2010/main" val="2799069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4" name="Rectangle 4">
            <a:extLst>
              <a:ext uri="{FF2B5EF4-FFF2-40B4-BE49-F238E27FC236}">
                <a16:creationId xmlns:a16="http://schemas.microsoft.com/office/drawing/2014/main" id="{ED350954-627B-7649-B1E5-CC34E9626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9523" y="184799"/>
            <a:ext cx="5536477" cy="388937"/>
          </a:xfrm>
        </p:spPr>
        <p:txBody>
          <a:bodyPr>
            <a:normAutofit fontScale="90000"/>
          </a:bodyPr>
          <a:lstStyle/>
          <a:p>
            <a:r>
              <a:rPr lang="en-GB" altLang="en-CH" sz="2000" dirty="0"/>
              <a:t>Temperature dependent exchange splitting: Stoner Model</a:t>
            </a:r>
          </a:p>
        </p:txBody>
      </p:sp>
      <p:pic>
        <p:nvPicPr>
          <p:cNvPr id="271367" name="Picture 7">
            <a:extLst>
              <a:ext uri="{FF2B5EF4-FFF2-40B4-BE49-F238E27FC236}">
                <a16:creationId xmlns:a16="http://schemas.microsoft.com/office/drawing/2014/main" id="{904E20FF-A530-7A43-95DB-81EEA182D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31" y="1184132"/>
            <a:ext cx="3836988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368" name="Rectangle 8">
            <a:extLst>
              <a:ext uri="{FF2B5EF4-FFF2-40B4-BE49-F238E27FC236}">
                <a16:creationId xmlns:a16="http://schemas.microsoft.com/office/drawing/2014/main" id="{F92A5704-4005-504F-B196-47F5D5946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94" y="895207"/>
            <a:ext cx="275421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CH" sz="1200">
                <a:solidFill>
                  <a:schemeClr val="accent2"/>
                </a:solidFill>
              </a:rPr>
              <a:t>Kreutz et al., Phys. Rev. B </a:t>
            </a:r>
            <a:r>
              <a:rPr lang="en-GB" altLang="en-CH" sz="1200" b="1">
                <a:solidFill>
                  <a:schemeClr val="accent2"/>
                </a:solidFill>
              </a:rPr>
              <a:t>58</a:t>
            </a:r>
            <a:r>
              <a:rPr lang="en-GB" altLang="en-CH" sz="1200">
                <a:solidFill>
                  <a:schemeClr val="accent2"/>
                </a:solidFill>
              </a:rPr>
              <a:t>, 1300 (1998)</a:t>
            </a:r>
          </a:p>
        </p:txBody>
      </p:sp>
      <p:sp>
        <p:nvSpPr>
          <p:cNvPr id="271373" name="Freeform 13">
            <a:extLst>
              <a:ext uri="{FF2B5EF4-FFF2-40B4-BE49-F238E27FC236}">
                <a16:creationId xmlns:a16="http://schemas.microsoft.com/office/drawing/2014/main" id="{0C6B5A28-18C2-9B44-998F-E33375ADB0B9}"/>
              </a:ext>
            </a:extLst>
          </p:cNvPr>
          <p:cNvSpPr>
            <a:spLocks/>
          </p:cNvSpPr>
          <p:nvPr/>
        </p:nvSpPr>
        <p:spPr bwMode="auto">
          <a:xfrm>
            <a:off x="3127719" y="1760394"/>
            <a:ext cx="576262" cy="360362"/>
          </a:xfrm>
          <a:custGeom>
            <a:avLst/>
            <a:gdLst>
              <a:gd name="T0" fmla="*/ 0 w 363"/>
              <a:gd name="T1" fmla="*/ 227 h 227"/>
              <a:gd name="T2" fmla="*/ 181 w 363"/>
              <a:gd name="T3" fmla="*/ 0 h 227"/>
              <a:gd name="T4" fmla="*/ 363 w 363"/>
              <a:gd name="T5" fmla="*/ 227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3" h="227">
                <a:moveTo>
                  <a:pt x="0" y="227"/>
                </a:moveTo>
                <a:cubicBezTo>
                  <a:pt x="60" y="113"/>
                  <a:pt x="121" y="0"/>
                  <a:pt x="181" y="0"/>
                </a:cubicBezTo>
                <a:cubicBezTo>
                  <a:pt x="241" y="0"/>
                  <a:pt x="302" y="113"/>
                  <a:pt x="363" y="227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/>
          </a:p>
        </p:txBody>
      </p:sp>
      <p:sp>
        <p:nvSpPr>
          <p:cNvPr id="271374" name="Freeform 14">
            <a:extLst>
              <a:ext uri="{FF2B5EF4-FFF2-40B4-BE49-F238E27FC236}">
                <a16:creationId xmlns:a16="http://schemas.microsoft.com/office/drawing/2014/main" id="{80B1E3CE-A3D8-454C-9431-6DE957FEEB38}"/>
              </a:ext>
            </a:extLst>
          </p:cNvPr>
          <p:cNvSpPr>
            <a:spLocks/>
          </p:cNvSpPr>
          <p:nvPr/>
        </p:nvSpPr>
        <p:spPr bwMode="auto">
          <a:xfrm>
            <a:off x="3127719" y="1400032"/>
            <a:ext cx="576262" cy="360363"/>
          </a:xfrm>
          <a:custGeom>
            <a:avLst/>
            <a:gdLst>
              <a:gd name="T0" fmla="*/ 0 w 363"/>
              <a:gd name="T1" fmla="*/ 227 h 227"/>
              <a:gd name="T2" fmla="*/ 181 w 363"/>
              <a:gd name="T3" fmla="*/ 0 h 227"/>
              <a:gd name="T4" fmla="*/ 363 w 363"/>
              <a:gd name="T5" fmla="*/ 227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3" h="227">
                <a:moveTo>
                  <a:pt x="0" y="227"/>
                </a:moveTo>
                <a:cubicBezTo>
                  <a:pt x="60" y="113"/>
                  <a:pt x="121" y="0"/>
                  <a:pt x="181" y="0"/>
                </a:cubicBezTo>
                <a:cubicBezTo>
                  <a:pt x="241" y="0"/>
                  <a:pt x="302" y="113"/>
                  <a:pt x="363" y="227"/>
                </a:cubicBezTo>
              </a:path>
            </a:pathLst>
          </a:custGeom>
          <a:noFill/>
          <a:ln w="190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/>
          </a:p>
        </p:txBody>
      </p:sp>
      <p:sp>
        <p:nvSpPr>
          <p:cNvPr id="271375" name="Line 15">
            <a:extLst>
              <a:ext uri="{FF2B5EF4-FFF2-40B4-BE49-F238E27FC236}">
                <a16:creationId xmlns:a16="http://schemas.microsoft.com/office/drawing/2014/main" id="{B8D37877-7471-8B45-B921-E692A3A4E5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645" y="1400031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/>
          </a:p>
        </p:txBody>
      </p:sp>
      <p:sp>
        <p:nvSpPr>
          <p:cNvPr id="271376" name="Line 16">
            <a:extLst>
              <a:ext uri="{FF2B5EF4-FFF2-40B4-BE49-F238E27FC236}">
                <a16:creationId xmlns:a16="http://schemas.microsoft.com/office/drawing/2014/main" id="{8D397BBB-1D91-AD4E-8C0A-9FA9E896EA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645" y="1760394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/>
          </a:p>
        </p:txBody>
      </p:sp>
      <p:sp>
        <p:nvSpPr>
          <p:cNvPr id="271377" name="Line 17">
            <a:extLst>
              <a:ext uri="{FF2B5EF4-FFF2-40B4-BE49-F238E27FC236}">
                <a16:creationId xmlns:a16="http://schemas.microsoft.com/office/drawing/2014/main" id="{D37CAFBA-5D57-BF45-8ACC-C7389FB7F49F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2044" y="1400032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/>
          </a:p>
        </p:txBody>
      </p:sp>
      <p:sp>
        <p:nvSpPr>
          <p:cNvPr id="271379" name="Text Box 19">
            <a:extLst>
              <a:ext uri="{FF2B5EF4-FFF2-40B4-BE49-F238E27FC236}">
                <a16:creationId xmlns:a16="http://schemas.microsoft.com/office/drawing/2014/main" id="{56F95A0E-5EA7-A44F-AD0C-5DA03AA53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257" y="1328595"/>
            <a:ext cx="7921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CH" sz="1200"/>
              <a:t>0.47 T</a:t>
            </a:r>
            <a:r>
              <a:rPr lang="en-GB" altLang="en-CH" sz="1200" baseline="-25000"/>
              <a:t>C</a:t>
            </a:r>
            <a:endParaRPr lang="en-GB" altLang="en-CH" sz="1200"/>
          </a:p>
        </p:txBody>
      </p:sp>
      <p:sp>
        <p:nvSpPr>
          <p:cNvPr id="271380" name="Text Box 20">
            <a:extLst>
              <a:ext uri="{FF2B5EF4-FFF2-40B4-BE49-F238E27FC236}">
                <a16:creationId xmlns:a16="http://schemas.microsoft.com/office/drawing/2014/main" id="{7F7AC830-9F37-3744-A60C-1E698B7B0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694" y="2552556"/>
            <a:ext cx="7921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CH" sz="1200"/>
              <a:t>0.80 T</a:t>
            </a:r>
            <a:r>
              <a:rPr lang="en-GB" altLang="en-CH" sz="1200" baseline="-25000"/>
              <a:t>C</a:t>
            </a:r>
            <a:endParaRPr lang="en-GB" altLang="en-CH" sz="1200"/>
          </a:p>
        </p:txBody>
      </p:sp>
      <p:sp>
        <p:nvSpPr>
          <p:cNvPr id="271381" name="Text Box 21">
            <a:extLst>
              <a:ext uri="{FF2B5EF4-FFF2-40B4-BE49-F238E27FC236}">
                <a16:creationId xmlns:a16="http://schemas.microsoft.com/office/drawing/2014/main" id="{62FF4212-9E69-A042-B63A-83D0D9BBC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694" y="4352781"/>
            <a:ext cx="7921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CH" sz="1200"/>
              <a:t>1.21 T</a:t>
            </a:r>
            <a:r>
              <a:rPr lang="en-GB" altLang="en-CH" sz="1200" baseline="-25000"/>
              <a:t>C</a:t>
            </a:r>
            <a:endParaRPr lang="en-GB" altLang="en-CH" sz="1200"/>
          </a:p>
        </p:txBody>
      </p:sp>
      <p:pic>
        <p:nvPicPr>
          <p:cNvPr id="271383" name="Picture 23">
            <a:extLst>
              <a:ext uri="{FF2B5EF4-FFF2-40B4-BE49-F238E27FC236}">
                <a16:creationId xmlns:a16="http://schemas.microsoft.com/office/drawing/2014/main" id="{6BA35CCC-C4EB-ED4F-882B-B62111211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257158"/>
            <a:ext cx="2886075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5D6F0C-1068-DB49-80B8-93BAEE60C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481" y="3776210"/>
            <a:ext cx="4102782" cy="2480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E2D43B-267E-F04D-963D-788D61BEC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163" y="979983"/>
            <a:ext cx="2555525" cy="249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71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130" name="Group 2">
            <a:extLst>
              <a:ext uri="{FF2B5EF4-FFF2-40B4-BE49-F238E27FC236}">
                <a16:creationId xmlns:a16="http://schemas.microsoft.com/office/drawing/2014/main" id="{3839E596-3349-0D43-8FA4-441316DAE5C3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1828800"/>
            <a:ext cx="4267200" cy="3962400"/>
            <a:chOff x="336" y="1104"/>
            <a:chExt cx="2688" cy="2496"/>
          </a:xfrm>
        </p:grpSpPr>
        <p:sp>
          <p:nvSpPr>
            <p:cNvPr id="304131" name="Rectangle 3">
              <a:extLst>
                <a:ext uri="{FF2B5EF4-FFF2-40B4-BE49-F238E27FC236}">
                  <a16:creationId xmlns:a16="http://schemas.microsoft.com/office/drawing/2014/main" id="{328DD46E-442C-584D-9BDF-F85B0DFD5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104"/>
              <a:ext cx="2688" cy="2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H"/>
            </a:p>
          </p:txBody>
        </p:sp>
        <p:pic>
          <p:nvPicPr>
            <p:cNvPr id="304132" name="Picture 4">
              <a:extLst>
                <a:ext uri="{FF2B5EF4-FFF2-40B4-BE49-F238E27FC236}">
                  <a16:creationId xmlns:a16="http://schemas.microsoft.com/office/drawing/2014/main" id="{18FC4B7A-90AB-5547-BA82-76155B3A0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200"/>
              <a:ext cx="2557" cy="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4133" name="Picture 5">
            <a:extLst>
              <a:ext uri="{FF2B5EF4-FFF2-40B4-BE49-F238E27FC236}">
                <a16:creationId xmlns:a16="http://schemas.microsoft.com/office/drawing/2014/main" id="{80CA2E4E-DB9B-EA49-A57D-83CE77578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838200"/>
            <a:ext cx="2514600" cy="186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4134" name="Group 6">
            <a:extLst>
              <a:ext uri="{FF2B5EF4-FFF2-40B4-BE49-F238E27FC236}">
                <a16:creationId xmlns:a16="http://schemas.microsoft.com/office/drawing/2014/main" id="{55D5EE9D-4454-D040-AB28-F4884D9AB0F3}"/>
              </a:ext>
            </a:extLst>
          </p:cNvPr>
          <p:cNvGrpSpPr>
            <a:grpSpLocks/>
          </p:cNvGrpSpPr>
          <p:nvPr/>
        </p:nvGrpSpPr>
        <p:grpSpPr bwMode="auto">
          <a:xfrm>
            <a:off x="620730" y="499480"/>
            <a:ext cx="3065980" cy="3065982"/>
            <a:chOff x="576" y="960"/>
            <a:chExt cx="1104" cy="1104"/>
          </a:xfrm>
        </p:grpSpPr>
        <p:pic>
          <p:nvPicPr>
            <p:cNvPr id="304135" name="Picture 7">
              <a:extLst>
                <a:ext uri="{FF2B5EF4-FFF2-40B4-BE49-F238E27FC236}">
                  <a16:creationId xmlns:a16="http://schemas.microsoft.com/office/drawing/2014/main" id="{7E68D0DE-1E5A-DC42-B92B-5B4277D53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960"/>
              <a:ext cx="1104" cy="1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04136" name="Group 8">
              <a:extLst>
                <a:ext uri="{FF2B5EF4-FFF2-40B4-BE49-F238E27FC236}">
                  <a16:creationId xmlns:a16="http://schemas.microsoft.com/office/drawing/2014/main" id="{44F1C71A-E02D-364D-8D75-98B079F041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8" y="1132"/>
              <a:ext cx="416" cy="95"/>
              <a:chOff x="768" y="864"/>
              <a:chExt cx="416" cy="95"/>
            </a:xfrm>
          </p:grpSpPr>
          <p:sp>
            <p:nvSpPr>
              <p:cNvPr id="304137" name="Arc 9">
                <a:extLst>
                  <a:ext uri="{FF2B5EF4-FFF2-40B4-BE49-F238E27FC236}">
                    <a16:creationId xmlns:a16="http://schemas.microsoft.com/office/drawing/2014/main" id="{F79F7EF9-6C58-204A-84EC-BE30BD438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" y="864"/>
                <a:ext cx="223" cy="9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070"/>
                  <a:gd name="T1" fmla="*/ 0 h 21600"/>
                  <a:gd name="T2" fmla="*/ 20070 w 20070"/>
                  <a:gd name="T3" fmla="*/ 13618 h 21600"/>
                  <a:gd name="T4" fmla="*/ 0 w 2007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070" h="21600" fill="none" extrusionOk="0">
                    <a:moveTo>
                      <a:pt x="0" y="0"/>
                    </a:moveTo>
                    <a:cubicBezTo>
                      <a:pt x="8847" y="0"/>
                      <a:pt x="16801" y="5396"/>
                      <a:pt x="20070" y="13617"/>
                    </a:cubicBezTo>
                  </a:path>
                  <a:path w="20070" h="21600" stroke="0" extrusionOk="0">
                    <a:moveTo>
                      <a:pt x="0" y="0"/>
                    </a:moveTo>
                    <a:cubicBezTo>
                      <a:pt x="8847" y="0"/>
                      <a:pt x="16801" y="5396"/>
                      <a:pt x="20070" y="13617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B2D3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H"/>
              </a:p>
            </p:txBody>
          </p:sp>
          <p:sp>
            <p:nvSpPr>
              <p:cNvPr id="304138" name="Arc 10">
                <a:extLst>
                  <a:ext uri="{FF2B5EF4-FFF2-40B4-BE49-F238E27FC236}">
                    <a16:creationId xmlns:a16="http://schemas.microsoft.com/office/drawing/2014/main" id="{ACDF175C-3F6A-D34B-B54D-227A23CA0CC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68" y="864"/>
                <a:ext cx="223" cy="9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070"/>
                  <a:gd name="T1" fmla="*/ 0 h 21600"/>
                  <a:gd name="T2" fmla="*/ 20070 w 20070"/>
                  <a:gd name="T3" fmla="*/ 13618 h 21600"/>
                  <a:gd name="T4" fmla="*/ 0 w 2007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070" h="21600" fill="none" extrusionOk="0">
                    <a:moveTo>
                      <a:pt x="0" y="0"/>
                    </a:moveTo>
                    <a:cubicBezTo>
                      <a:pt x="8847" y="0"/>
                      <a:pt x="16801" y="5396"/>
                      <a:pt x="20070" y="13617"/>
                    </a:cubicBezTo>
                  </a:path>
                  <a:path w="20070" h="21600" stroke="0" extrusionOk="0">
                    <a:moveTo>
                      <a:pt x="0" y="0"/>
                    </a:moveTo>
                    <a:cubicBezTo>
                      <a:pt x="8847" y="0"/>
                      <a:pt x="16801" y="5396"/>
                      <a:pt x="20070" y="13617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B2D3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H"/>
              </a:p>
            </p:txBody>
          </p:sp>
        </p:grpSp>
      </p:grpSp>
      <p:sp>
        <p:nvSpPr>
          <p:cNvPr id="304140" name="Rectangle 12">
            <a:extLst>
              <a:ext uri="{FF2B5EF4-FFF2-40B4-BE49-F238E27FC236}">
                <a16:creationId xmlns:a16="http://schemas.microsoft.com/office/drawing/2014/main" id="{858210F2-F854-5548-98C6-DAC318C57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981201"/>
            <a:ext cx="165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CH">
                <a:solidFill>
                  <a:srgbClr val="FFFFFF"/>
                </a:solidFill>
                <a:latin typeface="Times New Roman" panose="02020603050405020304" pitchFamily="18" charset="0"/>
              </a:rPr>
              <a:t>Azimuthal Scan</a:t>
            </a:r>
          </a:p>
        </p:txBody>
      </p:sp>
      <p:sp>
        <p:nvSpPr>
          <p:cNvPr id="304141" name="Rectangle 13">
            <a:extLst>
              <a:ext uri="{FF2B5EF4-FFF2-40B4-BE49-F238E27FC236}">
                <a16:creationId xmlns:a16="http://schemas.microsoft.com/office/drawing/2014/main" id="{5A07C402-C5C8-DC48-B2EE-8E6D03593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810000"/>
            <a:ext cx="14093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CH">
                <a:solidFill>
                  <a:srgbClr val="FB2D34"/>
                </a:solidFill>
                <a:latin typeface="Times New Roman" panose="02020603050405020304" pitchFamily="18" charset="0"/>
              </a:rPr>
              <a:t>majority spin</a:t>
            </a:r>
            <a:endParaRPr lang="en-US" altLang="en-CH" sz="2400">
              <a:latin typeface="Times New Roman" panose="02020603050405020304" pitchFamily="18" charset="0"/>
            </a:endParaRPr>
          </a:p>
        </p:txBody>
      </p:sp>
      <p:sp>
        <p:nvSpPr>
          <p:cNvPr id="304142" name="Rectangle 14">
            <a:extLst>
              <a:ext uri="{FF2B5EF4-FFF2-40B4-BE49-F238E27FC236}">
                <a16:creationId xmlns:a16="http://schemas.microsoft.com/office/drawing/2014/main" id="{E92A4B93-EE46-EC45-BD26-1929F9DC2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530600"/>
            <a:ext cx="14221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CH">
                <a:solidFill>
                  <a:srgbClr val="0F0FB0"/>
                </a:solidFill>
                <a:latin typeface="Times New Roman" panose="02020603050405020304" pitchFamily="18" charset="0"/>
              </a:rPr>
              <a:t>minority spin</a:t>
            </a:r>
            <a:endParaRPr lang="en-US" altLang="en-CH" sz="2400">
              <a:latin typeface="Times New Roman" panose="02020603050405020304" pitchFamily="18" charset="0"/>
            </a:endParaRPr>
          </a:p>
        </p:txBody>
      </p:sp>
      <p:sp>
        <p:nvSpPr>
          <p:cNvPr id="304143" name="Rectangle 15">
            <a:extLst>
              <a:ext uri="{FF2B5EF4-FFF2-40B4-BE49-F238E27FC236}">
                <a16:creationId xmlns:a16="http://schemas.microsoft.com/office/drawing/2014/main" id="{01D139B8-DFF5-2648-B312-5FC6803C4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1" y="6092825"/>
            <a:ext cx="25828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CH" sz="1200">
                <a:solidFill>
                  <a:srgbClr val="0F0FB0"/>
                </a:solidFill>
              </a:rPr>
              <a:t>M. Hoesch et al., JES </a:t>
            </a:r>
            <a:r>
              <a:rPr lang="en-US" altLang="en-CH" sz="1200" b="1">
                <a:solidFill>
                  <a:srgbClr val="0F0FB0"/>
                </a:solidFill>
              </a:rPr>
              <a:t>124</a:t>
            </a:r>
            <a:r>
              <a:rPr lang="en-US" altLang="en-CH" sz="1200">
                <a:solidFill>
                  <a:srgbClr val="0F0FB0"/>
                </a:solidFill>
              </a:rPr>
              <a:t>, 263 (2002)</a:t>
            </a:r>
          </a:p>
        </p:txBody>
      </p:sp>
      <p:pic>
        <p:nvPicPr>
          <p:cNvPr id="304144" name="Picture 16">
            <a:extLst>
              <a:ext uri="{FF2B5EF4-FFF2-40B4-BE49-F238E27FC236}">
                <a16:creationId xmlns:a16="http://schemas.microsoft.com/office/drawing/2014/main" id="{2604207E-6EA9-CD42-B3FF-A80C0356A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81600"/>
            <a:ext cx="3390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4145" name="Picture 17">
            <a:extLst>
              <a:ext uri="{FF2B5EF4-FFF2-40B4-BE49-F238E27FC236}">
                <a16:creationId xmlns:a16="http://schemas.microsoft.com/office/drawing/2014/main" id="{33D71FD4-3882-874B-A489-B70046BA8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57600"/>
            <a:ext cx="36195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4146" name="Rectangle 18">
            <a:extLst>
              <a:ext uri="{FF2B5EF4-FFF2-40B4-BE49-F238E27FC236}">
                <a16:creationId xmlns:a16="http://schemas.microsoft.com/office/drawing/2014/main" id="{7B369B1A-3D9C-9A4E-A79A-4CF6E0946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657600"/>
            <a:ext cx="381000" cy="457200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H"/>
          </a:p>
        </p:txBody>
      </p:sp>
      <p:sp>
        <p:nvSpPr>
          <p:cNvPr id="304147" name="Line 19">
            <a:extLst>
              <a:ext uri="{FF2B5EF4-FFF2-40B4-BE49-F238E27FC236}">
                <a16:creationId xmlns:a16="http://schemas.microsoft.com/office/drawing/2014/main" id="{62A8DCEE-579B-C144-9E15-4F04BAB0BE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1400" y="2667000"/>
            <a:ext cx="3352800" cy="9906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H"/>
          </a:p>
        </p:txBody>
      </p:sp>
      <p:sp>
        <p:nvSpPr>
          <p:cNvPr id="304148" name="Rectangle 20">
            <a:extLst>
              <a:ext uri="{FF2B5EF4-FFF2-40B4-BE49-F238E27FC236}">
                <a16:creationId xmlns:a16="http://schemas.microsoft.com/office/drawing/2014/main" id="{F033503C-7BB9-B243-9611-AAAF0578E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657600"/>
            <a:ext cx="304800" cy="457200"/>
          </a:xfrm>
          <a:prstGeom prst="rect">
            <a:avLst/>
          </a:prstGeom>
          <a:solidFill>
            <a:srgbClr val="0F0FB0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H"/>
          </a:p>
        </p:txBody>
      </p:sp>
      <p:sp>
        <p:nvSpPr>
          <p:cNvPr id="304149" name="Line 21">
            <a:extLst>
              <a:ext uri="{FF2B5EF4-FFF2-40B4-BE49-F238E27FC236}">
                <a16:creationId xmlns:a16="http://schemas.microsoft.com/office/drawing/2014/main" id="{465CE2A0-B84E-CD41-BECA-03B8AEC0B94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4114800"/>
            <a:ext cx="2362200" cy="685800"/>
          </a:xfrm>
          <a:prstGeom prst="line">
            <a:avLst/>
          </a:prstGeom>
          <a:noFill/>
          <a:ln w="28575">
            <a:solidFill>
              <a:srgbClr val="0F0FB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H"/>
          </a:p>
        </p:txBody>
      </p:sp>
      <p:sp>
        <p:nvSpPr>
          <p:cNvPr id="304150" name="AutoShape 22">
            <a:extLst>
              <a:ext uri="{FF2B5EF4-FFF2-40B4-BE49-F238E27FC236}">
                <a16:creationId xmlns:a16="http://schemas.microsoft.com/office/drawing/2014/main" id="{97CAF944-9EAC-C449-8910-275786C55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419600"/>
            <a:ext cx="304800" cy="457200"/>
          </a:xfrm>
          <a:prstGeom prst="up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H"/>
          </a:p>
        </p:txBody>
      </p:sp>
      <p:sp>
        <p:nvSpPr>
          <p:cNvPr id="304151" name="Rectangle 23">
            <a:extLst>
              <a:ext uri="{FF2B5EF4-FFF2-40B4-BE49-F238E27FC236}">
                <a16:creationId xmlns:a16="http://schemas.microsoft.com/office/drawing/2014/main" id="{3C55A998-6319-6B45-91C3-C759324E0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1" y="1066801"/>
            <a:ext cx="866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CH">
                <a:solidFill>
                  <a:srgbClr val="FFFFFF"/>
                </a:solidFill>
                <a:latin typeface="Symbol" pitchFamily="2" charset="2"/>
              </a:rPr>
              <a:t>q </a:t>
            </a:r>
            <a:r>
              <a:rPr lang="en-US" altLang="en-CH">
                <a:solidFill>
                  <a:srgbClr val="FFFFFF"/>
                </a:solidFill>
                <a:latin typeface="Times" pitchFamily="18" charset="0"/>
              </a:rPr>
              <a:t>= 78°</a:t>
            </a:r>
          </a:p>
        </p:txBody>
      </p:sp>
      <p:sp>
        <p:nvSpPr>
          <p:cNvPr id="304153" name="Rectangle 25">
            <a:extLst>
              <a:ext uri="{FF2B5EF4-FFF2-40B4-BE49-F238E27FC236}">
                <a16:creationId xmlns:a16="http://schemas.microsoft.com/office/drawing/2014/main" id="{AC1C579A-F75F-694A-951C-1FE1B47114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268708"/>
          </a:xfrm>
        </p:spPr>
        <p:txBody>
          <a:bodyPr>
            <a:normAutofit fontScale="90000"/>
          </a:bodyPr>
          <a:lstStyle/>
          <a:p>
            <a:r>
              <a:rPr lang="en-US" altLang="en-CH" sz="2000" dirty="0"/>
              <a:t>Spin-Resolved Momentum Mapping on Ni(111)</a:t>
            </a:r>
            <a:endParaRPr lang="en-GB" altLang="en-CH" sz="2000" dirty="0"/>
          </a:p>
        </p:txBody>
      </p:sp>
    </p:spTree>
    <p:extLst>
      <p:ext uri="{BB962C8B-B14F-4D97-AF65-F5344CB8AC3E}">
        <p14:creationId xmlns:p14="http://schemas.microsoft.com/office/powerpoint/2010/main" val="1383319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6AE7DE-4FEC-024B-A7C0-FE291561C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96475"/>
            <a:ext cx="4816439" cy="3317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44B6F6-176C-CB45-A287-09AE424E3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66" y="903127"/>
            <a:ext cx="5186024" cy="341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87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4C8D9-0309-6B4E-B9F4-1448B274D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020" y="227673"/>
            <a:ext cx="9877960" cy="37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32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0FF5E2-5206-F749-8864-2F4109828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782" y="0"/>
            <a:ext cx="9784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59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48207</TotalTime>
  <Words>90</Words>
  <Application>Microsoft Macintosh PowerPoint</Application>
  <PresentationFormat>Widescreen</PresentationFormat>
  <Paragraphs>18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Symbol</vt:lpstr>
      <vt:lpstr>Times</vt:lpstr>
      <vt:lpstr>Times New Roman</vt:lpstr>
      <vt:lpstr>Office Theme</vt:lpstr>
      <vt:lpstr>PowerPoint Presentation</vt:lpstr>
      <vt:lpstr>PowerPoint Presentation</vt:lpstr>
      <vt:lpstr>Fermi Surface of Ni(111)</vt:lpstr>
      <vt:lpstr>Temperature dependent exchange splitting: Stoner Model</vt:lpstr>
      <vt:lpstr>Spin-Resolved Momentum Mapping on Ni(111)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61</cp:revision>
  <cp:lastPrinted>2020-03-03T16:28:08Z</cp:lastPrinted>
  <dcterms:created xsi:type="dcterms:W3CDTF">2020-03-02T16:39:15Z</dcterms:created>
  <dcterms:modified xsi:type="dcterms:W3CDTF">2025-05-15T09:45:07Z</dcterms:modified>
</cp:coreProperties>
</file>