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1"/>
  </p:notesMasterIdLst>
  <p:sldIdLst>
    <p:sldId id="319" r:id="rId2"/>
    <p:sldId id="320" r:id="rId3"/>
    <p:sldId id="321" r:id="rId4"/>
    <p:sldId id="324" r:id="rId5"/>
    <p:sldId id="327" r:id="rId6"/>
    <p:sldId id="325" r:id="rId7"/>
    <p:sldId id="326" r:id="rId8"/>
    <p:sldId id="322" r:id="rId9"/>
    <p:sldId id="328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/>
    <p:restoredTop sz="94740"/>
  </p:normalViewPr>
  <p:slideViewPr>
    <p:cSldViewPr snapToGrid="0" snapToObjects="1">
      <p:cViewPr varScale="1">
        <p:scale>
          <a:sx n="124" d="100"/>
          <a:sy n="124" d="100"/>
        </p:scale>
        <p:origin x="7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404C18-3208-DC4B-9130-5CBAF0FC0A55}" type="datetimeFigureOut">
              <a:rPr lang="en-US" smtClean="0"/>
              <a:t>5/21/25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A56F7-394B-284D-BA13-F94B714A7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38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16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86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7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34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36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5/21/25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21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5/21/25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84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5/21/25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35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5/21/25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59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5/21/25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62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5/21/25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15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2564B-BEFC-9D4C-AE53-3C9F40F9DC22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58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E94E5B-9A78-2B42-BAA2-797249758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730" y="0"/>
            <a:ext cx="9266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03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C382CB-6B28-1F44-B5E5-99F70BA487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04"/>
          <a:stretch/>
        </p:blipFill>
        <p:spPr>
          <a:xfrm>
            <a:off x="7099442" y="152400"/>
            <a:ext cx="3435207" cy="655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4C690F-E82C-BC4E-B6B5-D5AA8EF7F8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4" t="52222"/>
          <a:stretch/>
        </p:blipFill>
        <p:spPr>
          <a:xfrm>
            <a:off x="287677" y="840634"/>
            <a:ext cx="6739846" cy="3276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EF8EE0-587E-DD43-AE6E-95ADD09B36DF}"/>
              </a:ext>
            </a:extLst>
          </p:cNvPr>
          <p:cNvSpPr/>
          <p:nvPr/>
        </p:nvSpPr>
        <p:spPr>
          <a:xfrm>
            <a:off x="2037837" y="5977259"/>
            <a:ext cx="4191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H" dirty="0"/>
              <a:t>J. Krempasky et al. Nature 626, 517 (2024) </a:t>
            </a:r>
          </a:p>
        </p:txBody>
      </p:sp>
    </p:spTree>
    <p:extLst>
      <p:ext uri="{BB962C8B-B14F-4D97-AF65-F5344CB8AC3E}">
        <p14:creationId xmlns:p14="http://schemas.microsoft.com/office/powerpoint/2010/main" val="3408820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99535B-2BD5-8B41-8069-37C8669A8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10" y="765353"/>
            <a:ext cx="4368372" cy="21841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3DF982-7A6C-3542-88F2-4E9DFF5333A3}"/>
              </a:ext>
            </a:extLst>
          </p:cNvPr>
          <p:cNvSpPr txBox="1"/>
          <p:nvPr/>
        </p:nvSpPr>
        <p:spPr>
          <a:xfrm>
            <a:off x="3935003" y="133564"/>
            <a:ext cx="2843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Chiral spin waves (magnons)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75BE23-D28D-1A49-84D0-07204B074A03}"/>
              </a:ext>
            </a:extLst>
          </p:cNvPr>
          <p:cNvSpPr/>
          <p:nvPr/>
        </p:nvSpPr>
        <p:spPr>
          <a:xfrm>
            <a:off x="1189906" y="3275111"/>
            <a:ext cx="2389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Noto Sans" panose="020B0502040504020204" pitchFamily="34" charset="0"/>
              </a:rPr>
              <a:t>Phys. Rev. Lett. </a:t>
            </a:r>
            <a:r>
              <a:rPr lang="en-GB" sz="1400" b="1" dirty="0">
                <a:solidFill>
                  <a:srgbClr val="000000"/>
                </a:solidFill>
                <a:latin typeface="Noto Sans" panose="020B0502040504020204" pitchFamily="34" charset="0"/>
              </a:rPr>
              <a:t>131</a:t>
            </a:r>
            <a:r>
              <a:rPr lang="en-GB" sz="1400" dirty="0">
                <a:solidFill>
                  <a:srgbClr val="000000"/>
                </a:solidFill>
                <a:latin typeface="Noto Sans" panose="020B0502040504020204" pitchFamily="34" charset="0"/>
              </a:rPr>
              <a:t>, 256703</a:t>
            </a:r>
            <a:endParaRPr lang="en-CH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ADAE5B-18B4-A648-B335-D2A73D3F2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69" y="4052991"/>
            <a:ext cx="5881731" cy="25795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69384C-DEB7-C149-BB6F-AF5002DB8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222" y="881865"/>
            <a:ext cx="6089769" cy="41353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49BD63-18F7-FF47-BB18-DCE9FD0CA421}"/>
              </a:ext>
            </a:extLst>
          </p:cNvPr>
          <p:cNvSpPr/>
          <p:nvPr/>
        </p:nvSpPr>
        <p:spPr>
          <a:xfrm>
            <a:off x="7281907" y="5396182"/>
            <a:ext cx="27356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H" sz="1400" dirty="0"/>
              <a:t>Z. Liu et al. PRL 133, 156702 (2024)</a:t>
            </a:r>
          </a:p>
        </p:txBody>
      </p:sp>
    </p:spTree>
    <p:extLst>
      <p:ext uri="{BB962C8B-B14F-4D97-AF65-F5344CB8AC3E}">
        <p14:creationId xmlns:p14="http://schemas.microsoft.com/office/powerpoint/2010/main" val="3525328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CFB393-C795-A84E-9D73-4ACAE90BD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397" y="285964"/>
            <a:ext cx="5138024" cy="37928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A61289-356D-1A46-88CF-4C4C0616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758" y="4345968"/>
            <a:ext cx="3033802" cy="20890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561A79-32B4-4146-955E-F0F339D47F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53" r="29720"/>
          <a:stretch/>
        </p:blipFill>
        <p:spPr>
          <a:xfrm>
            <a:off x="496584" y="1087418"/>
            <a:ext cx="5599416" cy="430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01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726A71-46AE-3C42-BDA1-FB9F0FC89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939" y="818863"/>
            <a:ext cx="11202691" cy="509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00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B9D700-115B-B54A-ADBD-D5263F1C9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224" y="0"/>
            <a:ext cx="93435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09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8FBB34-7FD5-7744-936C-ED8FAA0BC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683" y="210477"/>
            <a:ext cx="8354317" cy="48316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B8610C-E9CA-2E46-B8CA-949377D95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803"/>
            <a:ext cx="3851234" cy="41096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300C4EE-EBE8-3245-A3CE-A7E9CCCD4055}"/>
              </a:ext>
            </a:extLst>
          </p:cNvPr>
          <p:cNvSpPr/>
          <p:nvPr/>
        </p:nvSpPr>
        <p:spPr>
          <a:xfrm>
            <a:off x="7928091" y="5422455"/>
            <a:ext cx="381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H" dirty="0"/>
              <a:t>O.J. Amin et al. Nature 636, 348 (2024)</a:t>
            </a:r>
          </a:p>
        </p:txBody>
      </p:sp>
    </p:spTree>
    <p:extLst>
      <p:ext uri="{BB962C8B-B14F-4D97-AF65-F5344CB8AC3E}">
        <p14:creationId xmlns:p14="http://schemas.microsoft.com/office/powerpoint/2010/main" val="2154120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C02555-5887-B142-AAD1-E9D08281B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34" y="399553"/>
            <a:ext cx="6277724" cy="6058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B5B07A-AE65-9440-BFC9-5095B4E08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535" y="707632"/>
            <a:ext cx="4797803" cy="470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37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24DBC0-E5D7-5C47-AC57-C3B2CB1AE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27" y="329843"/>
            <a:ext cx="6746101" cy="54956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4B8C8A-0FD2-AC42-964F-548B0336A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308" y="623065"/>
            <a:ext cx="5080222" cy="17502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47D3E6-D2B9-A148-8CEC-BB1B2632350C}"/>
              </a:ext>
            </a:extLst>
          </p:cNvPr>
          <p:cNvSpPr/>
          <p:nvPr/>
        </p:nvSpPr>
        <p:spPr>
          <a:xfrm>
            <a:off x="875357" y="6008082"/>
            <a:ext cx="28462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H" sz="1400" dirty="0"/>
              <a:t>F Meier et al. PRB 79, 241408 (2009)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BFFC9B-F7A4-FB4F-B114-AE609AC19A3B}"/>
              </a:ext>
            </a:extLst>
          </p:cNvPr>
          <p:cNvSpPr/>
          <p:nvPr/>
        </p:nvSpPr>
        <p:spPr>
          <a:xfrm>
            <a:off x="6891087" y="5327828"/>
            <a:ext cx="53086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H" sz="1400" dirty="0"/>
              <a:t>E. Cappelluti, C. Grimaldi and F. Marsiglio, Topological Change of the Fermi Surface in Low-Density Rashba Gases: Application to Superconductivity. Phys. Rev. Lett. 98, 167002 (2007).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662755-20F7-B140-BDE5-CD64DF2BEFE7}"/>
              </a:ext>
            </a:extLst>
          </p:cNvPr>
          <p:cNvSpPr txBox="1"/>
          <p:nvPr/>
        </p:nvSpPr>
        <p:spPr>
          <a:xfrm>
            <a:off x="8507002" y="4952144"/>
            <a:ext cx="260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Link to superconductivity:</a:t>
            </a:r>
          </a:p>
        </p:txBody>
      </p:sp>
    </p:spTree>
    <p:extLst>
      <p:ext uri="{BB962C8B-B14F-4D97-AF65-F5344CB8AC3E}">
        <p14:creationId xmlns:p14="http://schemas.microsoft.com/office/powerpoint/2010/main" val="2444665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48602</TotalTime>
  <Words>111</Words>
  <Application>Microsoft Macintosh PowerPoint</Application>
  <PresentationFormat>Widescreen</PresentationFormat>
  <Paragraphs>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Noto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72</cp:revision>
  <cp:lastPrinted>2020-03-03T16:28:08Z</cp:lastPrinted>
  <dcterms:created xsi:type="dcterms:W3CDTF">2020-03-02T16:39:15Z</dcterms:created>
  <dcterms:modified xsi:type="dcterms:W3CDTF">2025-05-21T13:09:00Z</dcterms:modified>
</cp:coreProperties>
</file>