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433"/>
    <a:srgbClr val="BDC4C3"/>
    <a:srgbClr val="007883"/>
    <a:srgbClr val="FF2D17"/>
    <a:srgbClr val="C52B1E"/>
    <a:srgbClr val="18BAA8"/>
    <a:srgbClr val="D9EBD4"/>
    <a:srgbClr val="0099AA"/>
    <a:srgbClr val="93BE93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2"/>
    <p:restoredTop sz="81889"/>
  </p:normalViewPr>
  <p:slideViewPr>
    <p:cSldViewPr snapToGrid="0">
      <p:cViewPr varScale="1">
        <p:scale>
          <a:sx n="146" d="100"/>
          <a:sy n="146" d="100"/>
        </p:scale>
        <p:origin x="60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08.09.25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30f99ad8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30f99ad84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f30f99ad84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30f99ad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30f99ad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2f30f99ad8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30f99ad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f30f99ad84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2f30f99ad84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30f99ad8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30f99ad84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2f30f99ad84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96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DBF9-AB2A-B7E7-6D02-94EB52B0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9F05D-8C93-0F29-384C-C124ECE5F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73759-AAEF-7C01-6991-460421248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D6B50-C379-8792-C489-B6F29D856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0AC71-6145-4BB9-C83F-05C41BE7D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1F449-FA1C-700D-97D1-B764BC37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61FE-FF63-44EF-8F67-DEB65BF2EE0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5CE0EC-4D61-0A23-18D3-957F9D13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7B8694-005A-83EA-9519-58CDF038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F2E-2951-41DF-87B1-D6C21BE41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5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40BB-CE4F-E9A8-975C-B3021A88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A598E-0B3C-D8BD-EC36-AA6DD253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2C969-6623-E7FB-397C-A49E9B4E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61FE-FF63-44EF-8F67-DEB65BF2EE0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BF911-5FAE-AFC5-6B51-0CB05B4F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31F6-C871-3927-2AE8-8DA8B615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F2E-2951-41DF-87B1-D6C21BE41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3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459938"/>
            <a:ext cx="7812087" cy="46835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89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0050-BC74-18E1-2B7F-02FF5B6CB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B596B-1690-0077-8FB1-7968E6D92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5BCF3-0CC4-61E5-C277-A6E88BFF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61FE-FF63-44EF-8F67-DEB65BF2EE0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CB7EE-7A64-E411-2EF5-35DBBE4A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A0843-F2F8-BA0D-74DE-E32031D6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F2E-2951-41DF-87B1-D6C21BE41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7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904875" y="1563700"/>
            <a:ext cx="36672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572000" y="1563700"/>
            <a:ext cx="40593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9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2_Diapositive de tit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l="5594" r="5603"/>
          <a:stretch/>
        </p:blipFill>
        <p:spPr>
          <a:xfrm>
            <a:off x="1331913" y="0"/>
            <a:ext cx="7812000" cy="49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Libre Franklin Medium"/>
              <a:buNone/>
              <a:def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6400800" y="4683125"/>
            <a:ext cx="1828800" cy="46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2025-2026</a:t>
            </a:r>
            <a:endParaRPr sz="1100" dirty="0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302800" y="4556357"/>
            <a:ext cx="8748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Comprendre </a:t>
            </a:r>
            <a:endParaRPr sz="800" b="1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1ère année</a:t>
            </a:r>
            <a:endParaRPr sz="800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97722" y="4622622"/>
            <a:ext cx="2847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0000"/>
                </a:solidFill>
              </a:rPr>
              <a:t>■</a:t>
            </a:r>
            <a:r>
              <a:rPr lang="en-GB" sz="600" b="1">
                <a:solidFill>
                  <a:srgbClr val="FF0000"/>
                </a:solidFill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229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Patrick Jermann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Patrick Jermann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Patrick Jermann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Patrick Jermann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NOTO </a:t>
            </a:r>
            <a:r>
              <a:rPr lang="fr-CH" err="1"/>
              <a:t>Community</a:t>
            </a:r>
            <a:r>
              <a:rPr lang="fr-CH"/>
              <a:t> Event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Patrick Jermann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81" r:id="rId4"/>
    <p:sldLayoutId id="2147483673" r:id="rId5"/>
    <p:sldLayoutId id="2147483662" r:id="rId6"/>
    <p:sldLayoutId id="2147483674" r:id="rId7"/>
    <p:sldLayoutId id="2147483675" r:id="rId8"/>
    <p:sldLayoutId id="2147483682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683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Patrick.Jermann@epfl.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Jermann@epfl.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GB" dirty="0" err="1">
                <a:latin typeface="Impact"/>
                <a:ea typeface="Impact"/>
                <a:cs typeface="Impact"/>
                <a:sym typeface="Impact"/>
              </a:rPr>
              <a:t>Comprendre</a:t>
            </a:r>
            <a:r>
              <a:rPr lang="en-GB" dirty="0">
                <a:latin typeface="Impact"/>
                <a:ea typeface="Impact"/>
                <a:cs typeface="Impact"/>
                <a:sym typeface="Impact"/>
              </a:rPr>
              <a:t> la 1</a:t>
            </a:r>
            <a:r>
              <a:rPr lang="en-GB" baseline="30000" dirty="0">
                <a:latin typeface="Impact"/>
                <a:ea typeface="Impact"/>
                <a:cs typeface="Impact"/>
                <a:sym typeface="Impact"/>
              </a:rPr>
              <a:t>ère</a:t>
            </a:r>
            <a:r>
              <a:rPr lang="en-GB" dirty="0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dirty="0" err="1">
                <a:latin typeface="Impact"/>
                <a:ea typeface="Impact"/>
                <a:cs typeface="Impact"/>
                <a:sym typeface="Impact"/>
              </a:rPr>
              <a:t>année</a:t>
            </a:r>
            <a:r>
              <a:rPr lang="en-GB" dirty="0">
                <a:latin typeface="Impact"/>
                <a:ea typeface="Impact"/>
                <a:cs typeface="Impact"/>
                <a:sym typeface="Impact"/>
              </a:rPr>
              <a:t> à </a:t>
            </a:r>
            <a:r>
              <a:rPr lang="en-GB" dirty="0" err="1">
                <a:latin typeface="Impact"/>
                <a:ea typeface="Impact"/>
                <a:cs typeface="Impact"/>
                <a:sym typeface="Impact"/>
              </a:rPr>
              <a:t>l’EPFL</a:t>
            </a:r>
            <a:endParaRPr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572000" y="3124922"/>
            <a:ext cx="1828800" cy="155158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GB" dirty="0"/>
              <a:t>Une initiative de la Vice-</a:t>
            </a:r>
            <a:r>
              <a:rPr lang="en-GB" dirty="0" err="1"/>
              <a:t>présidence</a:t>
            </a:r>
            <a:r>
              <a:rPr lang="en-GB" dirty="0"/>
              <a:t> </a:t>
            </a:r>
            <a:r>
              <a:rPr lang="en-GB" dirty="0" err="1"/>
              <a:t>académique</a:t>
            </a:r>
            <a:r>
              <a:rPr lang="en-GB" dirty="0"/>
              <a:t> pour </a:t>
            </a:r>
            <a:r>
              <a:rPr lang="en-GB" dirty="0" err="1"/>
              <a:t>mieux</a:t>
            </a:r>
            <a:r>
              <a:rPr lang="en-GB" dirty="0"/>
              <a:t> </a:t>
            </a:r>
            <a:r>
              <a:rPr lang="en-GB" dirty="0" err="1"/>
              <a:t>comprendre</a:t>
            </a:r>
            <a:r>
              <a:rPr lang="en-GB" dirty="0"/>
              <a:t> les </a:t>
            </a:r>
            <a:r>
              <a:rPr lang="en-GB" dirty="0" err="1"/>
              <a:t>facteurs</a:t>
            </a:r>
            <a:r>
              <a:rPr lang="en-GB" dirty="0"/>
              <a:t> de </a:t>
            </a:r>
            <a:r>
              <a:rPr lang="en-GB" dirty="0" err="1"/>
              <a:t>réussite</a:t>
            </a:r>
            <a:r>
              <a:rPr lang="en-GB" dirty="0"/>
              <a:t> et </a:t>
            </a:r>
            <a:r>
              <a:rPr lang="en-GB" dirty="0" err="1"/>
              <a:t>d’abandon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1ère </a:t>
            </a:r>
            <a:r>
              <a:rPr lang="en-GB" dirty="0" err="1"/>
              <a:t>année</a:t>
            </a:r>
            <a:r>
              <a:rPr lang="en-GB" dirty="0"/>
              <a:t> à </a:t>
            </a:r>
            <a:r>
              <a:rPr lang="en-GB" dirty="0" err="1"/>
              <a:t>l’EPFL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904875" y="195275"/>
            <a:ext cx="4816800" cy="1072800"/>
          </a:xfrm>
          <a:prstGeom prst="rect">
            <a:avLst/>
          </a:prstGeom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Comprendre</a:t>
            </a:r>
            <a:r>
              <a:rPr lang="en-GB" dirty="0"/>
              <a:t> la</a:t>
            </a:r>
            <a:br>
              <a:rPr lang="en-GB" dirty="0"/>
            </a:br>
            <a:r>
              <a:rPr lang="en-GB" dirty="0"/>
              <a:t>1ère </a:t>
            </a:r>
            <a:r>
              <a:rPr lang="en-GB" dirty="0" err="1"/>
              <a:t>année</a:t>
            </a:r>
            <a:r>
              <a:rPr lang="en-GB" dirty="0"/>
              <a:t> à </a:t>
            </a:r>
            <a:r>
              <a:rPr lang="en-GB" dirty="0" err="1"/>
              <a:t>l’EPFL</a:t>
            </a:r>
            <a:endParaRPr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904875" y="1332411"/>
            <a:ext cx="3667200" cy="3811189"/>
          </a:xfrm>
          <a:prstGeom prst="rect">
            <a:avLst/>
          </a:prstGeom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Une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année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charnière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…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750"/>
              </a:spcBef>
              <a:spcAft>
                <a:spcPts val="0"/>
              </a:spcAft>
              <a:buSzPts val="1620"/>
              <a:buFont typeface="Arial Narrow"/>
              <a:buChar char="▪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l’école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à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l’université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▪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Nouvelle organisation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▪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Nouveaux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camarades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Une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année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difficile …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750"/>
              </a:spcBef>
              <a:spcAft>
                <a:spcPts val="0"/>
              </a:spcAft>
              <a:buSzPts val="1620"/>
              <a:buFont typeface="Arial Narrow"/>
              <a:buChar char="▪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Un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taux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d’échec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et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d’abandon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proche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de 50%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4572000" y="1332411"/>
            <a:ext cx="4059300" cy="3811189"/>
          </a:xfrm>
          <a:prstGeom prst="rect">
            <a:avLst/>
          </a:prstGeom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Le but de la direction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académique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750"/>
              </a:spcBef>
              <a:spcAft>
                <a:spcPts val="0"/>
              </a:spcAft>
              <a:buSzPts val="1620"/>
              <a:buChar char="▪"/>
            </a:pP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Mieux</a:t>
            </a: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comprendre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les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facteurs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réussite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et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d’échec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Pour aider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les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générations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d’étudiant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-es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futur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-es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750"/>
              </a:spcBef>
              <a:spcAft>
                <a:spcPts val="0"/>
              </a:spcAft>
              <a:buSzPts val="1620"/>
              <a:buFont typeface="Arial Narrow"/>
              <a:buChar char="▪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Une étude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centrée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sur: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Les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prérequis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maths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et </a:t>
            </a: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physique</a:t>
            </a:r>
            <a:endParaRPr lang="en-GB" b="1" dirty="0">
              <a:latin typeface="Arial Narrow"/>
              <a:cs typeface="Arial Narrow"/>
              <a:sym typeface="Arial Narr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Le sentiment de </a:t>
            </a: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bien-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être</a:t>
            </a:r>
            <a:endParaRPr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Le sentiment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d’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appartenance</a:t>
            </a:r>
            <a:endParaRPr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•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Le sentiment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d’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efficacité</a:t>
            </a:r>
            <a:endParaRPr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Les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stratégies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d’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aide</a:t>
            </a:r>
            <a:endParaRPr lang="en-GB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Les strategies 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d’apprentissage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950" y="1516426"/>
            <a:ext cx="6118874" cy="94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200" cy="1072800"/>
          </a:xfrm>
          <a:prstGeom prst="rect">
            <a:avLst/>
          </a:prstGeom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Déroulement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20" name="Google Shape;120;p19"/>
          <p:cNvSpPr txBox="1"/>
          <p:nvPr/>
        </p:nvSpPr>
        <p:spPr>
          <a:xfrm>
            <a:off x="1033825" y="2570077"/>
            <a:ext cx="1040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Arial Narrow"/>
                <a:ea typeface="Arial Narrow"/>
                <a:cs typeface="Arial Narrow"/>
                <a:sym typeface="Arial Narrow"/>
              </a:rPr>
              <a:t>Questions 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Arial Narrow"/>
                <a:ea typeface="Arial Narrow"/>
                <a:cs typeface="Arial Narrow"/>
                <a:sym typeface="Arial Narrow"/>
              </a:rPr>
              <a:t>démographiques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7466848" y="2537340"/>
            <a:ext cx="512617" cy="323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900" b="1" dirty="0">
                <a:latin typeface="Arial Narrow"/>
                <a:ea typeface="Arial Narrow"/>
                <a:cs typeface="Arial Narrow"/>
                <a:sym typeface="Arial Narrow"/>
              </a:rPr>
              <a:t>SHORT</a:t>
            </a:r>
            <a:endParaRPr sz="9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1822634" y="2452321"/>
            <a:ext cx="273300" cy="2784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24" name="Google Shape;124;p19"/>
          <p:cNvSpPr/>
          <p:nvPr/>
        </p:nvSpPr>
        <p:spPr>
          <a:xfrm>
            <a:off x="7856982" y="2378432"/>
            <a:ext cx="273300" cy="2784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26" name="Google Shape;126;p19"/>
          <p:cNvSpPr txBox="1"/>
          <p:nvPr/>
        </p:nvSpPr>
        <p:spPr>
          <a:xfrm>
            <a:off x="1809798" y="2434423"/>
            <a:ext cx="29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Arial Narrow"/>
                <a:ea typeface="Arial Narrow"/>
                <a:cs typeface="Arial Narrow"/>
                <a:sym typeface="Arial Narrow"/>
              </a:rPr>
              <a:t>3m</a:t>
            </a:r>
            <a:endParaRPr sz="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7831182" y="2369417"/>
            <a:ext cx="29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Arial Narrow"/>
                <a:ea typeface="Arial Narrow"/>
                <a:cs typeface="Arial Narrow"/>
                <a:sym typeface="Arial Narrow"/>
              </a:rPr>
              <a:t>8m</a:t>
            </a:r>
            <a:endParaRPr sz="8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28" name="Google Shape;128;p19"/>
          <p:cNvCxnSpPr>
            <a:cxnSpLocks/>
            <a:stCxn id="119" idx="1"/>
          </p:cNvCxnSpPr>
          <p:nvPr/>
        </p:nvCxnSpPr>
        <p:spPr>
          <a:xfrm rot="10800000">
            <a:off x="2454113" y="2323321"/>
            <a:ext cx="348832" cy="842761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0" name="Google Shape;130;p19"/>
          <p:cNvCxnSpPr>
            <a:stCxn id="120" idx="3"/>
            <a:endCxn id="131" idx="2"/>
          </p:cNvCxnSpPr>
          <p:nvPr/>
        </p:nvCxnSpPr>
        <p:spPr>
          <a:xfrm rot="10800000" flipH="1">
            <a:off x="2074525" y="2286427"/>
            <a:ext cx="347400" cy="514500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29" name="Google Shape;129;p19"/>
          <p:cNvSpPr/>
          <p:nvPr/>
        </p:nvSpPr>
        <p:spPr>
          <a:xfrm>
            <a:off x="2667123" y="2008149"/>
            <a:ext cx="233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6992119" y="2008149"/>
            <a:ext cx="233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33;p19"/>
          <p:cNvCxnSpPr>
            <a:cxnSpLocks/>
            <a:stCxn id="132" idx="2"/>
            <a:endCxn id="121" idx="1"/>
          </p:cNvCxnSpPr>
          <p:nvPr/>
        </p:nvCxnSpPr>
        <p:spPr>
          <a:xfrm rot="16200000" flipH="1">
            <a:off x="7081579" y="2313638"/>
            <a:ext cx="412359" cy="358179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963" y="3520576"/>
            <a:ext cx="6118875" cy="10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3635969" y="4660221"/>
            <a:ext cx="518697" cy="323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latin typeface="Arial Narrow"/>
                <a:ea typeface="Arial Narrow"/>
                <a:cs typeface="Arial Narrow"/>
                <a:sym typeface="Arial Narrow"/>
              </a:rPr>
              <a:t>SHORT</a:t>
            </a:r>
            <a:endParaRPr sz="9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7530903" y="4714539"/>
            <a:ext cx="518697" cy="323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latin typeface="Arial Narrow"/>
                <a:ea typeface="Arial Narrow"/>
                <a:cs typeface="Arial Narrow"/>
                <a:sym typeface="Arial Narrow"/>
              </a:rPr>
              <a:t>SHORT</a:t>
            </a:r>
            <a:endParaRPr sz="9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4034357" y="4491657"/>
            <a:ext cx="282900" cy="2877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8" name="Google Shape;138;p19"/>
          <p:cNvSpPr/>
          <p:nvPr/>
        </p:nvSpPr>
        <p:spPr>
          <a:xfrm>
            <a:off x="7910062" y="4516371"/>
            <a:ext cx="282900" cy="2877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9" name="Google Shape;139;p19"/>
          <p:cNvSpPr txBox="1"/>
          <p:nvPr/>
        </p:nvSpPr>
        <p:spPr>
          <a:xfrm>
            <a:off x="4021083" y="4473147"/>
            <a:ext cx="30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Arial Narrow"/>
                <a:ea typeface="Arial Narrow"/>
                <a:cs typeface="Arial Narrow"/>
                <a:sym typeface="Arial Narrow"/>
              </a:rPr>
              <a:t>8m</a:t>
            </a:r>
            <a:endParaRPr sz="8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7906759" y="4496271"/>
            <a:ext cx="30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Arial Narrow"/>
                <a:ea typeface="Arial Narrow"/>
                <a:cs typeface="Arial Narrow"/>
                <a:sym typeface="Arial Narrow"/>
              </a:rPr>
              <a:t>8m</a:t>
            </a:r>
            <a:endParaRPr sz="8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3183969" y="4010788"/>
            <a:ext cx="240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6987743" y="4010788"/>
            <a:ext cx="240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" name="Google Shape;143;p19"/>
          <p:cNvCxnSpPr>
            <a:cxnSpLocks/>
            <a:stCxn id="141" idx="2"/>
            <a:endCxn id="135" idx="1"/>
          </p:cNvCxnSpPr>
          <p:nvPr/>
        </p:nvCxnSpPr>
        <p:spPr>
          <a:xfrm rot="16200000" flipH="1">
            <a:off x="3245519" y="4431338"/>
            <a:ext cx="449201" cy="331700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19"/>
          <p:cNvCxnSpPr>
            <a:cxnSpLocks/>
            <a:stCxn id="142" idx="2"/>
            <a:endCxn id="136" idx="1"/>
          </p:cNvCxnSpPr>
          <p:nvPr/>
        </p:nvCxnSpPr>
        <p:spPr>
          <a:xfrm rot="16200000" flipH="1">
            <a:off x="7067714" y="4412917"/>
            <a:ext cx="503519" cy="422860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" name="Google Shape;145;p19"/>
          <p:cNvSpPr txBox="1"/>
          <p:nvPr/>
        </p:nvSpPr>
        <p:spPr>
          <a:xfrm>
            <a:off x="7656993" y="45402"/>
            <a:ext cx="1174172" cy="87713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Arial Narrow"/>
                <a:ea typeface="Arial Narrow"/>
                <a:cs typeface="Arial Narrow"/>
                <a:sym typeface="Arial Narrow"/>
              </a:rPr>
              <a:t>Bien-</a:t>
            </a:r>
            <a:r>
              <a:rPr lang="en-GB" sz="900" dirty="0" err="1">
                <a:latin typeface="Arial Narrow"/>
                <a:ea typeface="Arial Narrow"/>
                <a:cs typeface="Arial Narrow"/>
                <a:sym typeface="Arial Narrow"/>
              </a:rPr>
              <a:t>être</a:t>
            </a:r>
            <a:endParaRPr sz="9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 err="1">
                <a:latin typeface="Arial Narrow"/>
                <a:ea typeface="Arial Narrow"/>
                <a:cs typeface="Arial Narrow"/>
                <a:sym typeface="Arial Narrow"/>
              </a:rPr>
              <a:t>Appartenance</a:t>
            </a:r>
            <a:endParaRPr sz="9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Arial Narrow"/>
                <a:ea typeface="Arial Narrow"/>
                <a:cs typeface="Arial Narrow"/>
                <a:sym typeface="Arial Narrow"/>
              </a:rPr>
              <a:t>Aide et support</a:t>
            </a:r>
            <a:endParaRPr sz="9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 err="1">
                <a:latin typeface="Arial Narrow"/>
                <a:ea typeface="Arial Narrow"/>
                <a:cs typeface="Arial Narrow"/>
                <a:sym typeface="Arial Narrow"/>
              </a:rPr>
              <a:t>Efficacité</a:t>
            </a:r>
            <a:endParaRPr lang="en-GB" sz="9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Arial Narrow"/>
                <a:ea typeface="Arial Narrow"/>
                <a:cs typeface="Arial Narrow"/>
                <a:sym typeface="Arial Narrow"/>
              </a:rPr>
              <a:t>Learning Strategies</a:t>
            </a:r>
            <a:endParaRPr sz="9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6715596" y="190900"/>
            <a:ext cx="557391" cy="323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latin typeface="Arial Narrow"/>
                <a:ea typeface="Arial Narrow"/>
                <a:cs typeface="Arial Narrow"/>
                <a:sym typeface="Arial Narrow"/>
              </a:rPr>
              <a:t>SHORT</a:t>
            </a:r>
            <a:endParaRPr sz="9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7311563" y="160875"/>
            <a:ext cx="2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=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7729275" y="3699218"/>
            <a:ext cx="726600" cy="32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Arial Narrow"/>
                <a:ea typeface="Arial Narrow"/>
                <a:cs typeface="Arial Narrow"/>
                <a:sym typeface="Arial Narrow"/>
              </a:rPr>
              <a:t>Examens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8375765" y="4231443"/>
            <a:ext cx="455400" cy="32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Arial Narrow"/>
                <a:ea typeface="Arial Narrow"/>
                <a:cs typeface="Arial Narrow"/>
                <a:sym typeface="Arial Narrow"/>
              </a:rPr>
              <a:t>notes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0" name="Google Shape;150;p19"/>
          <p:cNvCxnSpPr>
            <a:stCxn id="148" idx="2"/>
            <a:endCxn id="149" idx="1"/>
          </p:cNvCxnSpPr>
          <p:nvPr/>
        </p:nvCxnSpPr>
        <p:spPr>
          <a:xfrm rot="16200000" flipH="1">
            <a:off x="8048833" y="4066060"/>
            <a:ext cx="370675" cy="283190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" name="Google Shape;151;p19"/>
          <p:cNvSpPr txBox="1"/>
          <p:nvPr/>
        </p:nvSpPr>
        <p:spPr>
          <a:xfrm>
            <a:off x="3379181" y="2516215"/>
            <a:ext cx="564412" cy="323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latin typeface="Arial Narrow"/>
                <a:ea typeface="Arial Narrow"/>
                <a:cs typeface="Arial Narrow"/>
                <a:sym typeface="Arial Narrow"/>
              </a:rPr>
              <a:t>SHORT</a:t>
            </a:r>
            <a:endParaRPr sz="9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3747783" y="2332510"/>
            <a:ext cx="273300" cy="2784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3" name="Google Shape;153;p19"/>
          <p:cNvSpPr txBox="1"/>
          <p:nvPr/>
        </p:nvSpPr>
        <p:spPr>
          <a:xfrm>
            <a:off x="3734948" y="2323320"/>
            <a:ext cx="29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Arial Narrow"/>
                <a:ea typeface="Arial Narrow"/>
                <a:cs typeface="Arial Narrow"/>
                <a:sym typeface="Arial Narrow"/>
              </a:rPr>
              <a:t>8m</a:t>
            </a:r>
            <a:endParaRPr sz="8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2755458" y="2008149"/>
            <a:ext cx="233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19"/>
          <p:cNvCxnSpPr>
            <a:cxnSpLocks/>
            <a:stCxn id="151" idx="1"/>
            <a:endCxn id="154" idx="2"/>
          </p:cNvCxnSpPr>
          <p:nvPr/>
        </p:nvCxnSpPr>
        <p:spPr>
          <a:xfrm rot="10800000">
            <a:off x="2872009" y="2286549"/>
            <a:ext cx="507173" cy="391234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6" name="Google Shape;156;p19"/>
          <p:cNvSpPr txBox="1"/>
          <p:nvPr/>
        </p:nvSpPr>
        <p:spPr>
          <a:xfrm>
            <a:off x="54625" y="1599813"/>
            <a:ext cx="349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Semestre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d’automne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162600" y="3667131"/>
            <a:ext cx="349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Semestre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de printemps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517486" y="1018554"/>
            <a:ext cx="1040700" cy="32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err="1">
                <a:solidFill>
                  <a:srgbClr val="E30613"/>
                </a:solidFill>
                <a:latin typeface="Arial Narrow"/>
                <a:ea typeface="Arial Narrow"/>
                <a:cs typeface="Arial Narrow"/>
                <a:sym typeface="Arial Narrow"/>
              </a:rPr>
              <a:t>Aujourd’hui</a:t>
            </a:r>
            <a:r>
              <a:rPr lang="en-GB" sz="900" b="1" dirty="0">
                <a:solidFill>
                  <a:srgbClr val="E30613"/>
                </a:solidFill>
                <a:latin typeface="Arial Narrow"/>
                <a:ea typeface="Arial Narrow"/>
                <a:cs typeface="Arial Narrow"/>
                <a:sym typeface="Arial Narrow"/>
              </a:rPr>
              <a:t> !</a:t>
            </a:r>
            <a:endParaRPr sz="900" b="1" dirty="0">
              <a:solidFill>
                <a:srgbClr val="E3061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2305476" y="2008149"/>
            <a:ext cx="233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2031250" y="1654497"/>
            <a:ext cx="2406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3638060" y="73651"/>
            <a:ext cx="726600" cy="7095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162" name="Google Shape;162;p19"/>
          <p:cNvSpPr txBox="1"/>
          <p:nvPr/>
        </p:nvSpPr>
        <p:spPr>
          <a:xfrm>
            <a:off x="3638060" y="212507"/>
            <a:ext cx="726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~2.5h</a:t>
            </a:r>
            <a:endParaRPr sz="1600" b="1" dirty="0"/>
          </a:p>
        </p:txBody>
      </p:sp>
      <p:sp>
        <p:nvSpPr>
          <p:cNvPr id="163" name="Google Shape;163;p19"/>
          <p:cNvSpPr txBox="1"/>
          <p:nvPr/>
        </p:nvSpPr>
        <p:spPr>
          <a:xfrm>
            <a:off x="4429960" y="197551"/>
            <a:ext cx="125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</a:rPr>
              <a:t>= </a:t>
            </a:r>
            <a:r>
              <a:rPr lang="en-GB" sz="1800" b="1" dirty="0">
                <a:solidFill>
                  <a:schemeClr val="dk1"/>
                </a:solidFill>
              </a:rPr>
              <a:t>50</a:t>
            </a:r>
            <a:r>
              <a:rPr lang="en-GB" sz="1800" dirty="0">
                <a:solidFill>
                  <a:schemeClr val="dk1"/>
                </a:solidFill>
              </a:rPr>
              <a:t> CHF</a:t>
            </a: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164" name="Google Shape;164;p19"/>
          <p:cNvCxnSpPr>
            <a:cxnSpLocks/>
            <a:stCxn id="165" idx="1"/>
            <a:endCxn id="166" idx="0"/>
          </p:cNvCxnSpPr>
          <p:nvPr/>
        </p:nvCxnSpPr>
        <p:spPr>
          <a:xfrm rot="10800000" flipV="1">
            <a:off x="3618402" y="1148757"/>
            <a:ext cx="535801" cy="510678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166" name="Google Shape;166;p19"/>
          <p:cNvSpPr/>
          <p:nvPr/>
        </p:nvSpPr>
        <p:spPr>
          <a:xfrm>
            <a:off x="3501851" y="1659435"/>
            <a:ext cx="233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4154202" y="971800"/>
            <a:ext cx="726599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Arial Narrow"/>
                <a:ea typeface="Arial Narrow"/>
                <a:cs typeface="Arial Narrow"/>
                <a:sym typeface="Arial Narrow"/>
              </a:rPr>
              <a:t>25 CHF</a:t>
            </a:r>
            <a:endParaRPr sz="11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67" name="Google Shape;167;p19"/>
          <p:cNvCxnSpPr>
            <a:stCxn id="168" idx="1"/>
            <a:endCxn id="169" idx="0"/>
          </p:cNvCxnSpPr>
          <p:nvPr/>
        </p:nvCxnSpPr>
        <p:spPr>
          <a:xfrm rot="10800000" flipV="1">
            <a:off x="7461126" y="3369706"/>
            <a:ext cx="392952" cy="327215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168" name="Google Shape;168;p19"/>
          <p:cNvSpPr txBox="1"/>
          <p:nvPr/>
        </p:nvSpPr>
        <p:spPr>
          <a:xfrm>
            <a:off x="7854078" y="3192750"/>
            <a:ext cx="601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Arial Narrow"/>
                <a:ea typeface="Arial Narrow"/>
                <a:cs typeface="Arial Narrow"/>
                <a:sym typeface="Arial Narrow"/>
              </a:rPr>
              <a:t>10 CHF</a:t>
            </a:r>
            <a:endParaRPr sz="11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7344576" y="3696922"/>
            <a:ext cx="233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8E4C3E-A202-C85B-3A77-E9A5A7D10FFE}"/>
              </a:ext>
            </a:extLst>
          </p:cNvPr>
          <p:cNvCxnSpPr>
            <a:cxnSpLocks/>
            <a:stCxn id="158" idx="2"/>
          </p:cNvCxnSpPr>
          <p:nvPr/>
        </p:nvCxnSpPr>
        <p:spPr>
          <a:xfrm flipH="1">
            <a:off x="2031601" y="1341654"/>
            <a:ext cx="6235" cy="25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Google Shape;119;p19"/>
          <p:cNvSpPr txBox="1"/>
          <p:nvPr/>
        </p:nvSpPr>
        <p:spPr>
          <a:xfrm>
            <a:off x="2802945" y="2866014"/>
            <a:ext cx="952320" cy="6001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err="1">
                <a:latin typeface="Arial Narrow"/>
                <a:ea typeface="Arial Narrow"/>
                <a:cs typeface="Arial Narrow"/>
                <a:sym typeface="Arial Narrow"/>
              </a:rPr>
              <a:t>Mathématiques</a:t>
            </a:r>
            <a:endParaRPr lang="en-GB" sz="9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latin typeface="Arial Narrow"/>
                <a:ea typeface="Arial Narrow"/>
                <a:cs typeface="Arial Narrow"/>
                <a:sym typeface="Arial Narrow"/>
              </a:rPr>
              <a:t>Physique</a:t>
            </a:r>
            <a:endParaRPr sz="9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err="1">
                <a:latin typeface="Arial Narrow"/>
                <a:ea typeface="Arial Narrow"/>
                <a:cs typeface="Arial Narrow"/>
                <a:sym typeface="Arial Narrow"/>
              </a:rPr>
              <a:t>Raisonnement</a:t>
            </a:r>
            <a:r>
              <a:rPr lang="en-GB" sz="900" b="1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9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3638654" y="3065437"/>
            <a:ext cx="273300" cy="2784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25" name="Google Shape;125;p19"/>
          <p:cNvSpPr txBox="1"/>
          <p:nvPr/>
        </p:nvSpPr>
        <p:spPr>
          <a:xfrm>
            <a:off x="3604054" y="3043737"/>
            <a:ext cx="350926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Arial Narrow"/>
                <a:ea typeface="Arial Narrow"/>
                <a:cs typeface="Arial Narrow"/>
                <a:sym typeface="Arial Narrow"/>
              </a:rPr>
              <a:t>~2h</a:t>
            </a:r>
            <a:endParaRPr sz="9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Google Shape;168;p19">
            <a:extLst>
              <a:ext uri="{FF2B5EF4-FFF2-40B4-BE49-F238E27FC236}">
                <a16:creationId xmlns:a16="http://schemas.microsoft.com/office/drawing/2014/main" id="{6866E780-45F0-9AFC-45B6-207EE9B62AEE}"/>
              </a:ext>
            </a:extLst>
          </p:cNvPr>
          <p:cNvSpPr txBox="1"/>
          <p:nvPr/>
        </p:nvSpPr>
        <p:spPr>
          <a:xfrm>
            <a:off x="7829228" y="1097307"/>
            <a:ext cx="601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Arial Narrow"/>
                <a:ea typeface="Arial Narrow"/>
                <a:cs typeface="Arial Narrow"/>
                <a:sym typeface="Arial Narrow"/>
              </a:rPr>
              <a:t>15 CHF</a:t>
            </a:r>
            <a:endParaRPr sz="11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3" name="Google Shape;167;p19">
            <a:extLst>
              <a:ext uri="{FF2B5EF4-FFF2-40B4-BE49-F238E27FC236}">
                <a16:creationId xmlns:a16="http://schemas.microsoft.com/office/drawing/2014/main" id="{8DB55444-51C0-9AA7-2574-3D58F4F8BA87}"/>
              </a:ext>
            </a:extLst>
          </p:cNvPr>
          <p:cNvCxnSpPr/>
          <p:nvPr/>
        </p:nvCxnSpPr>
        <p:spPr>
          <a:xfrm rot="10800000" flipV="1">
            <a:off x="7430038" y="1273707"/>
            <a:ext cx="392952" cy="327215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29" name="Google Shape;148;p19">
            <a:extLst>
              <a:ext uri="{FF2B5EF4-FFF2-40B4-BE49-F238E27FC236}">
                <a16:creationId xmlns:a16="http://schemas.microsoft.com/office/drawing/2014/main" id="{9BCF8399-007D-71B1-18B7-90741CD41F50}"/>
              </a:ext>
            </a:extLst>
          </p:cNvPr>
          <p:cNvSpPr txBox="1"/>
          <p:nvPr/>
        </p:nvSpPr>
        <p:spPr>
          <a:xfrm>
            <a:off x="7750476" y="1649388"/>
            <a:ext cx="726600" cy="32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Arial Narrow"/>
                <a:ea typeface="Arial Narrow"/>
                <a:cs typeface="Arial Narrow"/>
                <a:sym typeface="Arial Narrow"/>
              </a:rPr>
              <a:t>Examens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49;p19">
            <a:extLst>
              <a:ext uri="{FF2B5EF4-FFF2-40B4-BE49-F238E27FC236}">
                <a16:creationId xmlns:a16="http://schemas.microsoft.com/office/drawing/2014/main" id="{95F17BBC-BE34-E402-C406-1F25AFCA745D}"/>
              </a:ext>
            </a:extLst>
          </p:cNvPr>
          <p:cNvSpPr txBox="1"/>
          <p:nvPr/>
        </p:nvSpPr>
        <p:spPr>
          <a:xfrm>
            <a:off x="8396966" y="2181613"/>
            <a:ext cx="455400" cy="32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Arial Narrow"/>
                <a:ea typeface="Arial Narrow"/>
                <a:cs typeface="Arial Narrow"/>
                <a:sym typeface="Arial Narrow"/>
              </a:rPr>
              <a:t>notes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1" name="Google Shape;150;p19">
            <a:extLst>
              <a:ext uri="{FF2B5EF4-FFF2-40B4-BE49-F238E27FC236}">
                <a16:creationId xmlns:a16="http://schemas.microsoft.com/office/drawing/2014/main" id="{3856D25D-1DE2-9A9F-0073-73B34F8A8711}"/>
              </a:ext>
            </a:extLst>
          </p:cNvPr>
          <p:cNvCxnSpPr>
            <a:stCxn id="29" idx="2"/>
            <a:endCxn id="30" idx="1"/>
          </p:cNvCxnSpPr>
          <p:nvPr/>
        </p:nvCxnSpPr>
        <p:spPr>
          <a:xfrm rot="16200000" flipH="1">
            <a:off x="8070034" y="2016230"/>
            <a:ext cx="370675" cy="283190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email&#10;&#10;AI-generated content may be incorrect.">
            <a:extLst>
              <a:ext uri="{FF2B5EF4-FFF2-40B4-BE49-F238E27FC236}">
                <a16:creationId xmlns:a16="http://schemas.microsoft.com/office/drawing/2014/main" id="{44725998-2ED7-F27A-FBB8-83F647E6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5" y="1203825"/>
            <a:ext cx="3947300" cy="348257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904875" y="131025"/>
            <a:ext cx="4670700" cy="1072800"/>
          </a:xfrm>
          <a:prstGeom prst="rect">
            <a:avLst/>
          </a:prstGeom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Comment </a:t>
            </a:r>
            <a:r>
              <a:rPr lang="en-GB" dirty="0" err="1"/>
              <a:t>participer</a:t>
            </a:r>
            <a:r>
              <a:rPr lang="en-GB" dirty="0"/>
              <a:t> ?</a:t>
            </a:r>
            <a:br>
              <a:rPr lang="en-GB" dirty="0"/>
            </a:br>
            <a:r>
              <a:rPr lang="en-GB" sz="2400" dirty="0"/>
              <a:t>En 2024, 900 participants !</a:t>
            </a:r>
            <a:endParaRPr sz="2400" dirty="0"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2"/>
          </p:nvPr>
        </p:nvSpPr>
        <p:spPr>
          <a:xfrm>
            <a:off x="4572000" y="1106500"/>
            <a:ext cx="4321200" cy="3579900"/>
          </a:xfrm>
          <a:prstGeom prst="rect">
            <a:avLst/>
          </a:prstGeom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Vous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avez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reçu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un email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vendredi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passé: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b="1" i="1" dirty="0"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lang="en-GB" b="1" i="1" dirty="0" err="1">
                <a:latin typeface="Arial Narrow"/>
                <a:ea typeface="Arial Narrow"/>
                <a:cs typeface="Arial Narrow"/>
                <a:sym typeface="Arial Narrow"/>
              </a:rPr>
              <a:t>Mieux</a:t>
            </a:r>
            <a:r>
              <a:rPr lang="en-GB" b="1" i="1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b="1" i="1" dirty="0" err="1">
                <a:latin typeface="Arial Narrow"/>
                <a:ea typeface="Arial Narrow"/>
                <a:cs typeface="Arial Narrow"/>
                <a:sym typeface="Arial Narrow"/>
              </a:rPr>
              <a:t>comprendre</a:t>
            </a:r>
            <a:r>
              <a:rPr lang="en-GB" b="1" i="1" dirty="0">
                <a:latin typeface="Arial Narrow"/>
                <a:ea typeface="Arial Narrow"/>
                <a:cs typeface="Arial Narrow"/>
                <a:sym typeface="Arial Narrow"/>
              </a:rPr>
              <a:t> la première </a:t>
            </a:r>
            <a:r>
              <a:rPr lang="en-GB" b="1" i="1" dirty="0" err="1">
                <a:latin typeface="Arial Narrow"/>
                <a:ea typeface="Arial Narrow"/>
                <a:cs typeface="Arial Narrow"/>
                <a:sym typeface="Arial Narrow"/>
              </a:rPr>
              <a:t>année</a:t>
            </a:r>
            <a:r>
              <a:rPr lang="en-GB" b="1" i="1" dirty="0">
                <a:latin typeface="Arial Narrow"/>
                <a:ea typeface="Arial Narrow"/>
                <a:cs typeface="Arial Narrow"/>
                <a:sym typeface="Arial Narrow"/>
              </a:rPr>
              <a:t>”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Lisez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la</a:t>
            </a: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feuille</a:t>
            </a: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d’information</a:t>
            </a:r>
            <a:endParaRPr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spcBef>
                <a:spcPts val="0"/>
              </a:spcBef>
            </a:pP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Cliquez</a:t>
            </a: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 sur le lien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pour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vous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inscrire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Conditions: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75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Vous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êtes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totalement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libre de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participer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Vos données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sont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confidentielles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Vos données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sont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anonymisées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Vos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enseignant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-es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n’ont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pas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accès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à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vos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réponses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ni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au fait que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vous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participez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Vous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pouvez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vous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retirer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à tout moment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Posez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vos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questions à </a:t>
            </a:r>
            <a:r>
              <a:rPr lang="en-GB" u="sng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Patrick.Jermann@epfl.ch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828676" y="1464470"/>
            <a:ext cx="1685924" cy="2571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820275" y="3529075"/>
            <a:ext cx="4136700" cy="1817700"/>
          </a:xfrm>
          <a:prstGeom prst="rect">
            <a:avLst/>
          </a:prstGeom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Une initiative de la direction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académique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pour: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75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mieux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comprendre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le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système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améliorer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la formation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2"/>
          </p:nvPr>
        </p:nvSpPr>
        <p:spPr>
          <a:xfrm>
            <a:off x="5330125" y="115500"/>
            <a:ext cx="3674538" cy="4875600"/>
          </a:xfrm>
          <a:prstGeom prst="rect">
            <a:avLst/>
          </a:prstGeom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750"/>
              </a:spcBef>
              <a:spcAft>
                <a:spcPts val="0"/>
              </a:spcAft>
              <a:buSzPts val="1620"/>
              <a:buFont typeface="Arial Narrow"/>
              <a:buChar char="●"/>
            </a:pPr>
            <a:endParaRPr lang="en-GB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75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Vous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participez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à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améliorer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l’école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2½ </a:t>
            </a:r>
            <a:r>
              <a:rPr lang="en-GB" b="1" dirty="0" err="1">
                <a:latin typeface="Arial Narrow"/>
                <a:ea typeface="Arial Narrow"/>
                <a:cs typeface="Arial Narrow"/>
                <a:sym typeface="Arial Narrow"/>
              </a:rPr>
              <a:t>heures</a:t>
            </a: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votre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temps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SzPts val="1620"/>
              <a:buFont typeface="Arial Narrow"/>
              <a:buChar char="●"/>
            </a:pPr>
            <a:r>
              <a:rPr lang="en-GB" b="1" dirty="0">
                <a:latin typeface="Arial Narrow"/>
                <a:ea typeface="Arial Narrow"/>
                <a:cs typeface="Arial Narrow"/>
                <a:sym typeface="Arial Narrow"/>
              </a:rPr>
              <a:t>50 CHF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payés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en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trois </a:t>
            </a:r>
            <a:r>
              <a:rPr lang="en-GB" dirty="0" err="1">
                <a:latin typeface="Arial Narrow"/>
                <a:ea typeface="Arial Narrow"/>
                <a:cs typeface="Arial Narrow"/>
                <a:sym typeface="Arial Narrow"/>
              </a:rPr>
              <a:t>fois</a:t>
            </a:r>
            <a:r>
              <a:rPr lang="en-GB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br>
              <a:rPr lang="en-GB" dirty="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GB" sz="1400" dirty="0">
                <a:latin typeface="Arial Narrow"/>
                <a:ea typeface="Arial Narrow"/>
                <a:cs typeface="Arial Narrow"/>
                <a:sym typeface="Arial Narrow"/>
              </a:rPr>
              <a:t>30 CHF </a:t>
            </a:r>
            <a:r>
              <a:rPr lang="en-GB" sz="1400" dirty="0" err="1">
                <a:latin typeface="Arial Narrow"/>
                <a:ea typeface="Arial Narrow"/>
                <a:cs typeface="Arial Narrow"/>
                <a:sym typeface="Arial Narrow"/>
              </a:rPr>
              <a:t>octobre</a:t>
            </a:r>
            <a:r>
              <a:rPr lang="en-GB" sz="1400" dirty="0">
                <a:latin typeface="Arial Narrow"/>
                <a:ea typeface="Arial Narrow"/>
                <a:cs typeface="Arial Narrow"/>
                <a:sym typeface="Arial Narrow"/>
              </a:rPr>
              <a:t> 2025 </a:t>
            </a:r>
            <a:br>
              <a:rPr lang="en-GB" sz="1400" dirty="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GB" sz="1400" dirty="0">
                <a:latin typeface="Arial Narrow"/>
                <a:ea typeface="Arial Narrow"/>
                <a:cs typeface="Arial Narrow"/>
                <a:sym typeface="Arial Narrow"/>
              </a:rPr>
              <a:t>10 CHF </a:t>
            </a:r>
            <a:r>
              <a:rPr lang="en-GB" sz="1400" dirty="0" err="1">
                <a:latin typeface="Arial Narrow"/>
                <a:ea typeface="Arial Narrow"/>
                <a:cs typeface="Arial Narrow"/>
                <a:sym typeface="Arial Narrow"/>
              </a:rPr>
              <a:t>décembre</a:t>
            </a:r>
            <a:r>
              <a:rPr lang="en-GB" sz="1400" dirty="0">
                <a:latin typeface="Arial Narrow"/>
                <a:ea typeface="Arial Narrow"/>
                <a:cs typeface="Arial Narrow"/>
                <a:sym typeface="Arial Narrow"/>
              </a:rPr>
              <a:t> 2025</a:t>
            </a:r>
            <a:br>
              <a:rPr lang="en-GB" sz="1400" dirty="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GB" sz="1400" dirty="0">
                <a:latin typeface="Arial Narrow"/>
                <a:ea typeface="Arial Narrow"/>
                <a:cs typeface="Arial Narrow"/>
                <a:sym typeface="Arial Narrow"/>
              </a:rPr>
              <a:t>10 CHF </a:t>
            </a:r>
            <a:r>
              <a:rPr lang="en-GB" sz="1400" dirty="0" err="1">
                <a:latin typeface="Arial Narrow"/>
                <a:ea typeface="Arial Narrow"/>
                <a:cs typeface="Arial Narrow"/>
                <a:sym typeface="Arial Narrow"/>
              </a:rPr>
              <a:t>juin</a:t>
            </a:r>
            <a:r>
              <a:rPr lang="en-GB" sz="1400" dirty="0">
                <a:latin typeface="Arial Narrow"/>
                <a:ea typeface="Arial Narrow"/>
                <a:cs typeface="Arial Narrow"/>
                <a:sym typeface="Arial Narrow"/>
              </a:rPr>
              <a:t> 2026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904875" y="207225"/>
            <a:ext cx="5005200" cy="1072800"/>
          </a:xfrm>
          <a:prstGeom prst="rect">
            <a:avLst/>
          </a:prstGeom>
        </p:spPr>
        <p:txBody>
          <a:bodyPr spcFirstLastPara="1" wrap="square" lIns="180000" tIns="0" rIns="72000" bIns="46800" anchor="t" anchorCtr="0">
            <a:noAutofit/>
          </a:bodyPr>
          <a:lstStyle/>
          <a:p>
            <a:pPr lvl="0"/>
            <a:r>
              <a:rPr lang="en-GB" dirty="0" err="1"/>
              <a:t>Joignons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forces</a:t>
            </a:r>
            <a:br>
              <a:rPr lang="en-GB" dirty="0"/>
            </a:br>
            <a:r>
              <a:rPr lang="en-GB" sz="2400" dirty="0"/>
              <a:t>En 2024, 900 participants !</a:t>
            </a:r>
            <a:endParaRPr sz="2400" dirty="0"/>
          </a:p>
        </p:txBody>
      </p:sp>
      <p:sp>
        <p:nvSpPr>
          <p:cNvPr id="192" name="Google Shape;192;p21"/>
          <p:cNvSpPr txBox="1"/>
          <p:nvPr/>
        </p:nvSpPr>
        <p:spPr>
          <a:xfrm>
            <a:off x="904875" y="2823389"/>
            <a:ext cx="2053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chemeClr val="dk1"/>
                </a:solidFill>
              </a:rPr>
              <a:t>Prof. Nicolas Grandjean</a:t>
            </a:r>
            <a:endParaRPr sz="12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chemeClr val="dk1"/>
                </a:solidFill>
              </a:rPr>
              <a:t>Vice-</a:t>
            </a:r>
            <a:r>
              <a:rPr lang="en-GB" sz="1200" i="1" dirty="0" err="1">
                <a:solidFill>
                  <a:schemeClr val="dk1"/>
                </a:solidFill>
              </a:rPr>
              <a:t>président</a:t>
            </a:r>
            <a:r>
              <a:rPr lang="en-GB" sz="1200" i="1" dirty="0">
                <a:solidFill>
                  <a:schemeClr val="dk1"/>
                </a:solidFill>
              </a:rPr>
              <a:t> </a:t>
            </a:r>
            <a:r>
              <a:rPr lang="en-GB" sz="1200" i="1" dirty="0" err="1">
                <a:solidFill>
                  <a:schemeClr val="dk1"/>
                </a:solidFill>
              </a:rPr>
              <a:t>associé</a:t>
            </a:r>
            <a:r>
              <a:rPr lang="en-GB" sz="1200" i="1" dirty="0">
                <a:solidFill>
                  <a:schemeClr val="dk1"/>
                </a:solidFill>
              </a:rPr>
              <a:t> pour </a:t>
            </a:r>
            <a:r>
              <a:rPr lang="en-GB" sz="1200" i="1" dirty="0" err="1">
                <a:solidFill>
                  <a:schemeClr val="dk1"/>
                </a:solidFill>
              </a:rPr>
              <a:t>l’éducation</a:t>
            </a:r>
            <a:endParaRPr sz="1200" i="1" dirty="0">
              <a:solidFill>
                <a:schemeClr val="dk1"/>
              </a:solidFill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2958675" y="2875639"/>
            <a:ext cx="207052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i="1" dirty="0">
                <a:solidFill>
                  <a:schemeClr val="dk1"/>
                </a:solidFill>
              </a:rPr>
              <a:t>Patrick Jermann</a:t>
            </a:r>
            <a:br>
              <a:rPr lang="fr-CH" sz="1200" i="1" dirty="0">
                <a:solidFill>
                  <a:schemeClr val="dk1"/>
                </a:solidFill>
              </a:rPr>
            </a:br>
            <a:r>
              <a:rPr lang="fr-CH" sz="1200" i="1" dirty="0">
                <a:solidFill>
                  <a:schemeClr val="dk1"/>
                </a:solidFill>
              </a:rPr>
              <a:t>Directeur exécutif du Center for Digital Education</a:t>
            </a:r>
            <a:endParaRPr sz="1200" i="1" dirty="0">
              <a:solidFill>
                <a:schemeClr val="dk1"/>
              </a:solidFill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884475" y="4589388"/>
            <a:ext cx="209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</a:rPr>
              <a:t>Questions et gestion: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hlink"/>
                </a:solidFill>
                <a:hlinkClick r:id="rId3"/>
              </a:rPr>
              <a:t>Patrick.Jermann@epfl.ch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5497981" y="976368"/>
            <a:ext cx="1513720" cy="184702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</p:txBody>
      </p:sp>
      <p:sp>
        <p:nvSpPr>
          <p:cNvPr id="196" name="Google Shape;196;p21"/>
          <p:cNvSpPr txBox="1"/>
          <p:nvPr/>
        </p:nvSpPr>
        <p:spPr>
          <a:xfrm>
            <a:off x="5497981" y="2884369"/>
            <a:ext cx="20538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 dirty="0">
                <a:solidFill>
                  <a:schemeClr val="dk1"/>
                </a:solidFill>
              </a:rPr>
              <a:t>Vous !</a:t>
            </a:r>
            <a:endParaRPr sz="18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</a:rPr>
              <a:t>Etudiant</a:t>
            </a:r>
            <a:r>
              <a:rPr lang="en-GB" sz="1200" i="1" dirty="0">
                <a:solidFill>
                  <a:schemeClr val="dk1"/>
                </a:solidFill>
              </a:rPr>
              <a:t>-es de 1ère </a:t>
            </a:r>
            <a:r>
              <a:rPr lang="en-GB" sz="1200" i="1" dirty="0" err="1">
                <a:solidFill>
                  <a:schemeClr val="dk1"/>
                </a:solidFill>
              </a:rPr>
              <a:t>année</a:t>
            </a:r>
            <a:endParaRPr sz="12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791" y="1141591"/>
            <a:ext cx="1250100" cy="151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hoto placeholder image">
            <a:extLst>
              <a:ext uri="{FF2B5EF4-FFF2-40B4-BE49-F238E27FC236}">
                <a16:creationId xmlns:a16="http://schemas.microsoft.com/office/drawing/2014/main" id="{D2C24C61-4926-4978-F71C-2E6348D1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3" y="1045531"/>
            <a:ext cx="1441492" cy="18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placeholder image">
            <a:extLst>
              <a:ext uri="{FF2B5EF4-FFF2-40B4-BE49-F238E27FC236}">
                <a16:creationId xmlns:a16="http://schemas.microsoft.com/office/drawing/2014/main" id="{4F69F3F8-49C3-C34E-9417-B3793954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22" y="1045530"/>
            <a:ext cx="1433805" cy="18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FLAuthor xmlns="366578e5-d8fa-4ca3-80b4-96d4f4020af2">
      <UserInfo>
        <DisplayName/>
        <AccountId xsi:nil="true"/>
        <AccountType/>
      </UserInfo>
    </EPFLAuthor>
    <a822da24a7be47f7b2b8d6471b611ecd xmlns="366578e5-d8fa-4ca3-80b4-96d4f4020a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bed90794-060d-40e3-8efd-fc84c2f09e8f</TermId>
        </TermInfo>
      </Terms>
    </a822da24a7be47f7b2b8d6471b611ecd>
    <EPFLUsageTaxHTField0 xmlns="366578e5-d8fa-4ca3-80b4-96d4f4020af2" xsi:nil="true"/>
    <TaxCatchAll xmlns="505a1229-fefc-4964-aa43-a843a2e4cec8">
      <Value>1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FL Document" ma:contentTypeID="0x0101009E359B892F0745A488A3BA50FA95E220008D12AA6DD8705844A8F440FB2627C65C" ma:contentTypeVersion="2" ma:contentTypeDescription="Base Content Type for all EPFL documents" ma:contentTypeScope="" ma:versionID="243fe3aa2b7702eb0a8fc0aba44d7aac">
  <xsd:schema xmlns:xsd="http://www.w3.org/2001/XMLSchema" xmlns:xs="http://www.w3.org/2001/XMLSchema" xmlns:p="http://schemas.microsoft.com/office/2006/metadata/properties" xmlns:ns2="366578e5-d8fa-4ca3-80b4-96d4f4020af2" xmlns:ns3="505a1229-fefc-4964-aa43-a843a2e4cec8" targetNamespace="http://schemas.microsoft.com/office/2006/metadata/properties" ma:root="true" ma:fieldsID="874849853f62a370529474de8c246750" ns2:_="" ns3:_="">
    <xsd:import namespace="366578e5-d8fa-4ca3-80b4-96d4f4020af2"/>
    <xsd:import namespace="505a1229-fefc-4964-aa43-a843a2e4cec8"/>
    <xsd:element name="properties">
      <xsd:complexType>
        <xsd:sequence>
          <xsd:element name="documentManagement">
            <xsd:complexType>
              <xsd:all>
                <xsd:element ref="ns2:EPFLAuthor" minOccurs="0"/>
                <xsd:element ref="ns2:EPFLUsageTaxHTField0" minOccurs="0"/>
                <xsd:element ref="ns2:a822da24a7be47f7b2b8d6471b611ec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578e5-d8fa-4ca3-80b4-96d4f4020af2" elementFormDefault="qualified">
    <xsd:import namespace="http://schemas.microsoft.com/office/2006/documentManagement/types"/>
    <xsd:import namespace="http://schemas.microsoft.com/office/infopath/2007/PartnerControls"/>
    <xsd:element name="EPFLAuthor" ma:index="8" nillable="true" ma:displayName="Author" ma:internalName="EPFL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FLUsageTaxHTField0" ma:index="10" nillable="true" ma:displayName="EPFLUsage_0" ma:hidden="true" ma:internalName="EPFLUsageTaxHTField0">
      <xsd:simpleType>
        <xsd:restriction base="dms:Note"/>
      </xsd:simpleType>
    </xsd:element>
    <xsd:element name="a822da24a7be47f7b2b8d6471b611ecd" ma:index="11" nillable="true" ma:taxonomy="true" ma:internalName="a822da24a7be47f7b2b8d6471b611ecd" ma:taxonomyFieldName="EPFLUsage" ma:displayName="Usage" ma:default="1;#Public|bed90794-060d-40e3-8efd-fc84c2f09e8f" ma:fieldId="{a822da24-a7be-47f7-b2b8-d6471b611ecd}" ma:sspId="4f2e420a-9f6b-4a85-b7a0-ff810e6e8c0b" ma:termSetId="4b8e3540-9bf8-418b-ab3b-31a19bad253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a1229-fefc-4964-aa43-a843a2e4ce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93f37c08-bd19-42a9-9d3a-635e83ef494a}" ma:internalName="TaxCatchAll" ma:showField="CatchAllData" ma:web="505a1229-fefc-4964-aa43-a843a2e4ce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A7CB31-E4DC-4063-BDCD-36DC5F1DA1C8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505a1229-fefc-4964-aa43-a843a2e4cec8"/>
    <ds:schemaRef ds:uri="366578e5-d8fa-4ca3-80b4-96d4f4020af2"/>
  </ds:schemaRefs>
</ds:datastoreItem>
</file>

<file path=customXml/itemProps2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3F701F-4DB5-423A-8196-014F59782003}">
  <ds:schemaRefs>
    <ds:schemaRef ds:uri="366578e5-d8fa-4ca3-80b4-96d4f4020af2"/>
    <ds:schemaRef ds:uri="505a1229-fefc-4964-aa43-a843a2e4ce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22308</TotalTime>
  <Words>335</Words>
  <Application>Microsoft Macintosh PowerPoint</Application>
  <PresentationFormat>On-screen Show (16:9)</PresentationFormat>
  <Paragraphs>97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Franklin Gothic Demi Cond</vt:lpstr>
      <vt:lpstr>Impact</vt:lpstr>
      <vt:lpstr>Libre Franklin</vt:lpstr>
      <vt:lpstr>Libre Franklin Medium</vt:lpstr>
      <vt:lpstr>Wingdings</vt:lpstr>
      <vt:lpstr>Thème Office</vt:lpstr>
      <vt:lpstr>Comprendre la 1ère année à l’EPFL</vt:lpstr>
      <vt:lpstr>Comprendre la 1ère année à l’EPFL</vt:lpstr>
      <vt:lpstr>Déroulement </vt:lpstr>
      <vt:lpstr>Comment participer ? En 2024, 900 participants !</vt:lpstr>
      <vt:lpstr>Joignons nos forces En 2024, 900 participants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Patrick Jermann</cp:lastModifiedBy>
  <cp:revision>89</cp:revision>
  <cp:lastPrinted>2025-04-08T13:04:18Z</cp:lastPrinted>
  <dcterms:created xsi:type="dcterms:W3CDTF">2019-04-02T06:24:35Z</dcterms:created>
  <dcterms:modified xsi:type="dcterms:W3CDTF">2025-09-08T05:08:38Z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0x0101009E359B892F0745A488A3BA50FA95E220008D12AA6DD8705844A8F440FB2627C65C</vt:lpwstr>
  </property>
  <property fmtid="{D5CDD505-2E9C-101B-9397-08002B2CF9AE}" pid="3" name="EPFLUsage">
    <vt:lpwstr>1;#Public|bed90794-060d-40e3-8efd-fc84c2f09e8f</vt:lpwstr>
  </property>
</Properties>
</file>