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935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howGuides="1">
      <p:cViewPr varScale="1">
        <p:scale>
          <a:sx n="117" d="100"/>
          <a:sy n="117" d="100"/>
        </p:scale>
        <p:origin x="808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6FAB47-FE5A-F248-B6FB-6DE7129F04FA}" type="datetimeFigureOut">
              <a:rPr kumimoji="1" lang="zh-CN" altLang="en-US" smtClean="0"/>
              <a:t>2025/9/2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8A5450-4B58-C045-ABAB-FB9E13BB3C1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626294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CN" altLang="en-US"/>
              <a:t>调</a:t>
            </a:r>
            <a:r>
              <a:rPr kumimoji="1" lang="en-US" altLang="zh-CN"/>
              <a:t>pH</a:t>
            </a:r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704570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7A604BF-B75C-5251-CB4B-770B48054B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2476AB28-9734-3EA4-1704-05D8F4FAB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59D63C6-D2DB-EE69-3EF2-CCC2CFCFA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1B0E2-6A9F-9C40-91AA-93AC92E45C06}" type="datetimeFigureOut">
              <a:rPr kumimoji="1" lang="zh-CN" altLang="en-US" smtClean="0"/>
              <a:t>2025/9/2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5F40F9A-C3CC-058A-05D1-98910410B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D6C3023-0491-0636-85F7-E91D9EDE2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4DA0-37CB-3945-9C5E-2B73B731281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194467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6C55B18-623F-25AE-FBA4-1EA23B545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54ECDE9-E8BF-CFBA-ACD5-1C213A3366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F66ED54-C7AC-531E-EE4C-1353AEB85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1B0E2-6A9F-9C40-91AA-93AC92E45C06}" type="datetimeFigureOut">
              <a:rPr kumimoji="1" lang="zh-CN" altLang="en-US" smtClean="0"/>
              <a:t>2025/9/2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08CE800-1EA7-44CF-98AA-17FE7B24F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CE9391D-B3AD-0858-486C-FA5C4EFC3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4DA0-37CB-3945-9C5E-2B73B731281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078710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77983BB4-3333-A2B3-A741-571D170451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5D074AF-39B7-343C-1C66-9342B4C2D5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26A04A3-6131-4E80-65BD-94B457332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1B0E2-6A9F-9C40-91AA-93AC92E45C06}" type="datetimeFigureOut">
              <a:rPr kumimoji="1" lang="zh-CN" altLang="en-US" smtClean="0"/>
              <a:t>2025/9/2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1227773-0FCA-D429-7B78-3B8406284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DDCFC8E-BAD8-DBDD-CB9C-E444742E2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4DA0-37CB-3945-9C5E-2B73B731281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797563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4E0BD9C-7B9F-2B8D-7D07-FADF2E999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B1C483D-4E97-5BA3-1CC6-D127192239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50A7B9D-0FEC-9316-07CE-72427B4CB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1B0E2-6A9F-9C40-91AA-93AC92E45C06}" type="datetimeFigureOut">
              <a:rPr kumimoji="1" lang="zh-CN" altLang="en-US" smtClean="0"/>
              <a:t>2025/9/2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9A24ECC-34D1-007F-4106-88A2C63B4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C64310E-A05A-BC31-AE72-939D6FC82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4DA0-37CB-3945-9C5E-2B73B731281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210991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6AFD80-4445-6D0C-48B3-6BC6171E2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CB13E9F-5679-493F-E8BD-0D8EEAE108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B9957CA-122B-F98C-B558-0EE75854E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1B0E2-6A9F-9C40-91AA-93AC92E45C06}" type="datetimeFigureOut">
              <a:rPr kumimoji="1" lang="zh-CN" altLang="en-US" smtClean="0"/>
              <a:t>2025/9/2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C6D874C-8F78-6DB0-A1C6-5017BA1C8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BBDEB4B-D63E-3BE7-CE00-96143275E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4DA0-37CB-3945-9C5E-2B73B731281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767250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A097B4B-736E-93CA-92DE-908071E2A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DA44615-59A4-7FC6-B125-CAFCFE482A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1A52BB9-B4EE-F7A1-21FB-8C4CC5E182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ED2A9A9-1531-1A44-DEBC-AC28D5F84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1B0E2-6A9F-9C40-91AA-93AC92E45C06}" type="datetimeFigureOut">
              <a:rPr kumimoji="1" lang="zh-CN" altLang="en-US" smtClean="0"/>
              <a:t>2025/9/2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6307F79-BA83-0508-5030-ECE109B13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3855657-BC55-5F18-1408-70151AC9D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4DA0-37CB-3945-9C5E-2B73B731281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523441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CF2B902-FF9E-4425-58B9-9094828E4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0940FA1-89F0-C9A7-104F-C535863106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E01B169-B6B0-D59F-A2F4-DDF091A88E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3F6F728B-30FF-78FF-E48B-7DAFE80319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1CF41CAA-81DC-DDAA-B4F7-3E5296036F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6A3B1E97-AA0E-ECFA-DEA4-2E02F00D6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1B0E2-6A9F-9C40-91AA-93AC92E45C06}" type="datetimeFigureOut">
              <a:rPr kumimoji="1" lang="zh-CN" altLang="en-US" smtClean="0"/>
              <a:t>2025/9/2</a:t>
            </a:fld>
            <a:endParaRPr kumimoji="1"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BDC758D6-4BE8-1D4E-78FB-D3D4F7401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1F4EA551-7EF8-C168-44D4-DDA97A2AC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4DA0-37CB-3945-9C5E-2B73B731281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798887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3AD64F1-F5E9-9652-3148-58B64C2FB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6D685B8F-7140-AC35-234B-66FDCBC33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1B0E2-6A9F-9C40-91AA-93AC92E45C06}" type="datetimeFigureOut">
              <a:rPr kumimoji="1" lang="zh-CN" altLang="en-US" smtClean="0"/>
              <a:t>2025/9/2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692C33FE-96B0-ECAE-A606-D4564A37A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E34E53D3-5643-D8E2-1A6E-A22641B8C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4DA0-37CB-3945-9C5E-2B73B731281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797454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7FC55721-60F8-4DE6-F813-8EEAA82B1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1B0E2-6A9F-9C40-91AA-93AC92E45C06}" type="datetimeFigureOut">
              <a:rPr kumimoji="1" lang="zh-CN" altLang="en-US" smtClean="0"/>
              <a:t>2025/9/2</a:t>
            </a:fld>
            <a:endParaRPr kumimoji="1"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52E76F03-11EB-E94C-4F86-0233A8097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926FD2A7-0CA2-9166-D534-945EE49C8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4DA0-37CB-3945-9C5E-2B73B731281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901356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C70C930-D796-E123-ECBF-CF6BEDC45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4F54F4A-5F4B-2D25-C016-D99C9B970E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077B8C8-6661-3D9F-CDA7-A54852B212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B21CB8E-CABE-43B8-1F75-EE19D4051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1B0E2-6A9F-9C40-91AA-93AC92E45C06}" type="datetimeFigureOut">
              <a:rPr kumimoji="1" lang="zh-CN" altLang="en-US" smtClean="0"/>
              <a:t>2025/9/2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419E504-CA19-6D2B-7D10-EF9DB7D23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5F44F31-F096-BDD5-798F-DD5BDB2AB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4DA0-37CB-3945-9C5E-2B73B731281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21023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A92B41-F459-1F81-07E9-B0892E011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4021BF1A-54D2-A640-40FC-3985C94C04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14BF91C-24AB-40BE-3FA2-EE0C929E88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86BC460-4EFA-CAFB-0A1B-541580751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1B0E2-6A9F-9C40-91AA-93AC92E45C06}" type="datetimeFigureOut">
              <a:rPr kumimoji="1" lang="zh-CN" altLang="en-US" smtClean="0"/>
              <a:t>2025/9/2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2030530-33C6-259E-6EEA-98C133A1D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8ADB58A-C86D-EBA3-52E1-BB2E8B899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4DA0-37CB-3945-9C5E-2B73B731281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062116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FCEA6227-0307-0F53-A6CD-16727301D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6025110-CCC2-79B6-FC3D-CBF8D6038F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F6805DC-0B3E-4A76-6131-DE26199731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E1B0E2-6A9F-9C40-91AA-93AC92E45C06}" type="datetimeFigureOut">
              <a:rPr kumimoji="1" lang="zh-CN" altLang="en-US" smtClean="0"/>
              <a:t>2025/9/2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92A5DA2-FBA3-42A4-6056-F530A60829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3FE736A-2287-E12B-9DE0-FE04F97549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734DA0-37CB-3945-9C5E-2B73B731281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28334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CF2833-A582-DA65-6129-5A8AF47E2E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203463-B182-FCA8-471E-AFAFB10DD532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0" y="1285875"/>
            <a:ext cx="10791825" cy="4621213"/>
          </a:xfrm>
        </p:spPr>
        <p:txBody>
          <a:bodyPr vert="horz" lIns="121920" tIns="60960" rIns="121920" bIns="60960" rtlCol="0" anchor="t">
            <a:normAutofit/>
          </a:bodyPr>
          <a:lstStyle/>
          <a:p>
            <a:pPr marL="837332" lvl="1" indent="-228594">
              <a:buFont typeface="Courier New"/>
              <a:buChar char="o"/>
            </a:pPr>
            <a:endParaRPr lang="en-US" sz="1200" dirty="0">
              <a:latin typeface="Helvetica Neue"/>
            </a:endParaRPr>
          </a:p>
          <a:p>
            <a:pPr marL="228594" indent="-228594">
              <a:buFont typeface="Arial"/>
              <a:buChar char="•"/>
            </a:pPr>
            <a:endParaRPr lang="en-US" sz="1467" dirty="0"/>
          </a:p>
          <a:p>
            <a:pPr marL="228594" indent="-228594">
              <a:buFont typeface="Arial"/>
              <a:buChar char="•"/>
            </a:pPr>
            <a:endParaRPr lang="en-US" sz="1467" dirty="0"/>
          </a:p>
        </p:txBody>
      </p:sp>
      <p:pic>
        <p:nvPicPr>
          <p:cNvPr id="8" name="Picture 7" descr="A blue square with yellow stars in the center&#10;&#10;Description automatically generated">
            <a:extLst>
              <a:ext uri="{FF2B5EF4-FFF2-40B4-BE49-F238E27FC236}">
                <a16:creationId xmlns:a16="http://schemas.microsoft.com/office/drawing/2014/main" id="{BB89C6D6-7170-D151-BC78-9B94AD1A8C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58361" y="6323369"/>
            <a:ext cx="3186813" cy="433028"/>
          </a:xfrm>
          <a:prstGeom prst="rect">
            <a:avLst/>
          </a:prstGeom>
        </p:spPr>
      </p:pic>
      <p:pic>
        <p:nvPicPr>
          <p:cNvPr id="9" name="Picture 8" descr="Logo, company name&#10;&#10;Description automatically generated">
            <a:extLst>
              <a:ext uri="{FF2B5EF4-FFF2-40B4-BE49-F238E27FC236}">
                <a16:creationId xmlns:a16="http://schemas.microsoft.com/office/drawing/2014/main" id="{13F983FA-1D17-43EF-6039-2616B2D867A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0338" y="65779"/>
            <a:ext cx="2317239" cy="937786"/>
          </a:xfrm>
          <a:prstGeom prst="rect">
            <a:avLst/>
          </a:prstGeom>
        </p:spPr>
      </p:pic>
      <p:sp>
        <p:nvSpPr>
          <p:cNvPr id="15" name="文本框 14">
            <a:extLst>
              <a:ext uri="{FF2B5EF4-FFF2-40B4-BE49-F238E27FC236}">
                <a16:creationId xmlns:a16="http://schemas.microsoft.com/office/drawing/2014/main" id="{CA9D0894-0FDA-F22D-FF2A-A3F90658D90B}"/>
              </a:ext>
            </a:extLst>
          </p:cNvPr>
          <p:cNvSpPr txBox="1"/>
          <p:nvPr/>
        </p:nvSpPr>
        <p:spPr>
          <a:xfrm>
            <a:off x="3853936" y="2071997"/>
            <a:ext cx="4484127" cy="87197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Ziwei Zhou, PhD from EPFL SML</a:t>
            </a:r>
          </a:p>
          <a:p>
            <a:pPr algn="ctr">
              <a:lnSpc>
                <a:spcPct val="150000"/>
              </a:lnSpc>
            </a:pPr>
            <a:r>
              <a:rPr lang="en-US" altLang="zh-CN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 date: 01.01.2025</a:t>
            </a: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25C3ACF5-0D54-A1A4-4D2D-8A3B824EA580}"/>
              </a:ext>
            </a:extLst>
          </p:cNvPr>
          <p:cNvSpPr txBox="1"/>
          <p:nvPr/>
        </p:nvSpPr>
        <p:spPr>
          <a:xfrm>
            <a:off x="3041647" y="46437"/>
            <a:ext cx="6101299" cy="12003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/>
            <a:r>
              <a:rPr lang="en-US" altLang="zh-CN" sz="2400" b="1" dirty="0">
                <a:solidFill>
                  <a:srgbClr val="73BB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Controlled drying and redispersion of microcrystalline cellulose (MCC) particles</a:t>
            </a:r>
            <a:endParaRPr lang="zh-CN" altLang="en-US" sz="2400" b="1" dirty="0">
              <a:solidFill>
                <a:srgbClr val="73BB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B0ECED56-188D-3D8E-F26B-96E6C62598C4}"/>
              </a:ext>
            </a:extLst>
          </p:cNvPr>
          <p:cNvSpPr txBox="1"/>
          <p:nvPr/>
        </p:nvSpPr>
        <p:spPr>
          <a:xfrm>
            <a:off x="8452724" y="4621969"/>
            <a:ext cx="4118720" cy="133216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457189" indent="-457189" algn="just">
              <a:lnSpc>
                <a:spcPct val="150000"/>
              </a:lnSpc>
              <a:buFont typeface="+mj-ea"/>
              <a:buAutoNum type="circleNumDbPlain"/>
            </a:pPr>
            <a:r>
              <a:rPr lang="en-US" altLang="zh-CN" sz="1867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MCC</a:t>
            </a:r>
          </a:p>
          <a:p>
            <a:pPr marL="457189" indent="-457189" algn="just">
              <a:lnSpc>
                <a:spcPct val="150000"/>
              </a:lnSpc>
              <a:buFont typeface="+mj-ea"/>
              <a:buAutoNum type="circleNumDbPlain"/>
            </a:pPr>
            <a:r>
              <a:rPr lang="en-US" altLang="zh-CN" sz="1867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MCC</a:t>
            </a:r>
            <a:r>
              <a:rPr lang="zh-CN" altLang="en-US" sz="1867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1867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zh-CN" altLang="en-US" sz="1867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1867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CNC</a:t>
            </a:r>
          </a:p>
          <a:p>
            <a:pPr marL="457189" indent="-457189" algn="just">
              <a:lnSpc>
                <a:spcPct val="150000"/>
              </a:lnSpc>
              <a:buFont typeface="+mj-ea"/>
              <a:buAutoNum type="circleNumDbPlain"/>
            </a:pPr>
            <a:r>
              <a:rPr lang="en-US" altLang="zh-CN" sz="1867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MCC + “black box”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2228F40B-7777-9D10-CE30-CF9F903D8CFA}"/>
              </a:ext>
            </a:extLst>
          </p:cNvPr>
          <p:cNvSpPr txBox="1"/>
          <p:nvPr/>
        </p:nvSpPr>
        <p:spPr>
          <a:xfrm>
            <a:off x="8614918" y="1211099"/>
            <a:ext cx="559481" cy="4701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457189" indent="-457189" algn="just">
              <a:lnSpc>
                <a:spcPct val="150000"/>
              </a:lnSpc>
              <a:buFont typeface="+mj-ea"/>
              <a:buAutoNum type="circleNumDbPlain"/>
            </a:pPr>
            <a:r>
              <a:rPr lang="zh-CN" altLang="en-US" sz="1867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zh-CN" sz="1867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4B3B72B0-F0D6-142A-3FEE-F38EFB114487}"/>
              </a:ext>
            </a:extLst>
          </p:cNvPr>
          <p:cNvSpPr txBox="1"/>
          <p:nvPr/>
        </p:nvSpPr>
        <p:spPr>
          <a:xfrm>
            <a:off x="9548097" y="1223961"/>
            <a:ext cx="559481" cy="4701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457189" indent="-457189" algn="just">
              <a:lnSpc>
                <a:spcPct val="150000"/>
              </a:lnSpc>
              <a:buFont typeface="+mj-ea"/>
              <a:buAutoNum type="circleNumDbPlain" startAt="2"/>
            </a:pPr>
            <a:r>
              <a:rPr lang="zh-CN" altLang="en-US" sz="1867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zh-CN" sz="1867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6843A532-4E48-FD5B-3DE8-0BD6B05E8077}"/>
              </a:ext>
            </a:extLst>
          </p:cNvPr>
          <p:cNvSpPr txBox="1"/>
          <p:nvPr/>
        </p:nvSpPr>
        <p:spPr>
          <a:xfrm>
            <a:off x="10512084" y="1223960"/>
            <a:ext cx="559481" cy="4701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457189" indent="-457189" algn="just">
              <a:lnSpc>
                <a:spcPct val="150000"/>
              </a:lnSpc>
              <a:buFont typeface="+mj-ea"/>
              <a:buAutoNum type="circleNumDbPlain" startAt="3"/>
            </a:pPr>
            <a:r>
              <a:rPr lang="zh-CN" altLang="en-US" sz="1867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zh-CN" sz="1867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图片 13">
            <a:extLst>
              <a:ext uri="{FF2B5EF4-FFF2-40B4-BE49-F238E27FC236}">
                <a16:creationId xmlns:a16="http://schemas.microsoft.com/office/drawing/2014/main" id="{00FF9E3E-65F4-6F0B-9C1B-99B47D8F3AD1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19238" t="24591" r="19650" b="10779"/>
          <a:stretch/>
        </p:blipFill>
        <p:spPr>
          <a:xfrm>
            <a:off x="8401929" y="1662362"/>
            <a:ext cx="2737204" cy="2894765"/>
          </a:xfrm>
          <a:prstGeom prst="rect">
            <a:avLst/>
          </a:prstGeom>
        </p:spPr>
      </p:pic>
      <p:pic>
        <p:nvPicPr>
          <p:cNvPr id="26" name="Picture 4" descr="A logo of a company&#10;&#10;Description automatically generated">
            <a:extLst>
              <a:ext uri="{FF2B5EF4-FFF2-40B4-BE49-F238E27FC236}">
                <a16:creationId xmlns:a16="http://schemas.microsoft.com/office/drawing/2014/main" id="{6E86CB93-32D5-842D-7012-1870722BF3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529" y="73259"/>
            <a:ext cx="2429132" cy="834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图片 26">
            <a:extLst>
              <a:ext uri="{FF2B5EF4-FFF2-40B4-BE49-F238E27FC236}">
                <a16:creationId xmlns:a16="http://schemas.microsoft.com/office/drawing/2014/main" id="{5AD8D8ED-C841-0803-CDB9-3DCEB9FE82D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9856" y="1167349"/>
            <a:ext cx="2429132" cy="2429132"/>
          </a:xfrm>
          <a:prstGeom prst="rect">
            <a:avLst/>
          </a:prstGeom>
        </p:spPr>
      </p:pic>
      <p:sp>
        <p:nvSpPr>
          <p:cNvPr id="29" name="文本框 28">
            <a:extLst>
              <a:ext uri="{FF2B5EF4-FFF2-40B4-BE49-F238E27FC236}">
                <a16:creationId xmlns:a16="http://schemas.microsoft.com/office/drawing/2014/main" id="{96716CAE-C3CE-C7BF-CFAB-433CB6397509}"/>
              </a:ext>
            </a:extLst>
          </p:cNvPr>
          <p:cNvSpPr txBox="1"/>
          <p:nvPr/>
        </p:nvSpPr>
        <p:spPr>
          <a:xfrm>
            <a:off x="787897" y="3730088"/>
            <a:ext cx="6775341" cy="25339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Challenge: MCC is easily sedimented in water.</a:t>
            </a:r>
          </a:p>
          <a:p>
            <a:pPr algn="just">
              <a:lnSpc>
                <a:spcPct val="150000"/>
              </a:lnSpc>
            </a:pPr>
            <a:r>
              <a:rPr lang="en-US" altLang="zh-CN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Initial trial: After 1 day</a:t>
            </a:r>
            <a:r>
              <a:rPr lang="zh-CN" alt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rest, </a:t>
            </a:r>
            <a:r>
              <a:rPr lang="en-US" altLang="zh-CN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MCC with black box system </a:t>
            </a:r>
            <a:r>
              <a:rPr lang="en-US" altLang="zh-CN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clearly outperforms both pure MCC and MCC/CNC blends.</a:t>
            </a:r>
          </a:p>
          <a:p>
            <a:pPr algn="just">
              <a:lnSpc>
                <a:spcPct val="150000"/>
              </a:lnSpc>
            </a:pPr>
            <a:r>
              <a:rPr lang="en-US" altLang="zh-CN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topic: </a:t>
            </a:r>
            <a:r>
              <a:rPr lang="en-US" altLang="zh-CN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Which component(s) and interactions are responsible for its superior stability? </a:t>
            </a:r>
            <a:r>
              <a:rPr lang="en-US" altLang="zh-CN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Once we know the “recipe,” how to prevent these dispersants from aggregation after drying?</a:t>
            </a:r>
            <a:endParaRPr lang="en-US" altLang="zh-CN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5282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105</Words>
  <Application>Microsoft Macintosh PowerPoint</Application>
  <PresentationFormat>宽屏</PresentationFormat>
  <Paragraphs>14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等线</vt:lpstr>
      <vt:lpstr>等线 Light</vt:lpstr>
      <vt:lpstr>Arial</vt:lpstr>
      <vt:lpstr>Courier New</vt:lpstr>
      <vt:lpstr>Helvetica Neue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Ziwei Zhou</dc:creator>
  <cp:lastModifiedBy>Ziwei Zhou</cp:lastModifiedBy>
  <cp:revision>3</cp:revision>
  <dcterms:created xsi:type="dcterms:W3CDTF">2025-06-17T07:16:01Z</dcterms:created>
  <dcterms:modified xsi:type="dcterms:W3CDTF">2025-09-02T17:16:56Z</dcterms:modified>
</cp:coreProperties>
</file>