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0" r:id="rId2"/>
    <p:sldId id="331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A2638D-B38B-003C-CEF8-94606F0C0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B1FE6A2-0C6A-9BEE-D675-F84989D3C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A7B534-9AA2-7BDC-83B8-A11FF9792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63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A707-816F-4DBF-9FC1-48440001C7D7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772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85C-7712-4F59-90E0-BF5F17A76AFF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69970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E6CB-B32D-41BB-A431-31ACE27797AC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99613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63D4-5156-42CD-86D2-F9C48C35F25C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88864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08EA-072D-4E88-A4E3-7561DD02B0D9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9207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72E-A9CB-4516-A020-A04A2928C07F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38303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FD1A0-E3CA-4CD4-9E05-451A1800B6F9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296357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2EE5DD-8223-4F0C-9C85-5070DE4DBF46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41495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15EF-DBE8-4715-8E4D-3572642C6FC2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841359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4A55-A700-485F-B5C2-827481B42513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5555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E0B8465-E746-9D70-F459-A9E689DBA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DCFFAF-CE03-EAAE-EF7B-2D9CE7DA6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78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1C9E-DE46-47F4-999C-A6440E82C6E8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3210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2DA9-A50D-40A4-A931-BC275A2EBFA0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2700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A11-DEB0-4E52-A890-5DCCA2942D1F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93855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221E-9575-4F07-B839-745025E02771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083868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00C-1486-4C07-A8B7-272553D42C76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8052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DF8B-CF50-41FC-A12B-AAA89A0E8E51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08120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2750-6DAD-4BB3-A314-C78FD87B7140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076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C5A0-2FE0-40AF-833F-851850EA9092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72530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CB552-B1A6-488D-8881-5C09CE5975F9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8513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76C6-FBF2-400C-840B-70F64F70310D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14964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590BA4F-2B46-0F93-906A-902CA5CD3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A9535A-62CA-463C-3EC2-C8F0DB0BA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46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0AD-AB05-42A8-9D28-23EA7315BF70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3697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BE162-503C-4BD8-8879-ABE2B492B94E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214213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2956-A07D-4142-998D-643983E6B7D7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863242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5803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9B5A-1447-4E67-A1F3-6BAF62A33A60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59663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DFD2566-A3FD-67ED-A874-3763AC327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/>
          <a:stretch/>
        </p:blipFill>
        <p:spPr>
          <a:xfrm>
            <a:off x="2532061" y="534324"/>
            <a:ext cx="2164491" cy="4080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616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870C5F-11D5-8460-287C-2F6348198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/>
          <a:stretch/>
        </p:blipFill>
        <p:spPr>
          <a:xfrm>
            <a:off x="2532061" y="534324"/>
            <a:ext cx="2164491" cy="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7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8AE9AD-12B1-0B9A-D618-19C2B2C18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/>
          <a:stretch/>
        </p:blipFill>
        <p:spPr>
          <a:xfrm>
            <a:off x="2532061" y="534324"/>
            <a:ext cx="2164491" cy="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01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82E6CA-D243-3684-56BE-12FABE3FF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/>
          <a:stretch/>
        </p:blipFill>
        <p:spPr>
          <a:xfrm>
            <a:off x="2532061" y="534324"/>
            <a:ext cx="2164491" cy="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56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4E84F3-2080-4163-B18A-D9792ECF084C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0BA4C1-9D90-413F-BC8E-FC708948DF54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6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719FEF2-6262-442A-8B9E-C58A73299CFD}" type="datetime1">
              <a:rPr lang="de-CH" noProof="0" smtClean="0"/>
              <a:t>03.09.2025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A4A3A4"/>
          </p15:clr>
        </p15:guide>
        <p15:guide id="2" pos="7242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3772">
          <p15:clr>
            <a:srgbClr val="A4A3A4"/>
          </p15:clr>
        </p15:guide>
        <p15:guide id="6" pos="3908">
          <p15:clr>
            <a:srgbClr val="A4A3A4"/>
          </p15:clr>
        </p15:guide>
        <p15:guide id="7" pos="2751">
          <p15:clr>
            <a:srgbClr val="A4A3A4"/>
          </p15:clr>
        </p15:guide>
        <p15:guide id="8" pos="2615">
          <p15:clr>
            <a:srgbClr val="A4A3A4"/>
          </p15:clr>
        </p15:guide>
        <p15:guide id="9" pos="1595">
          <p15:clr>
            <a:srgbClr val="A4A3A4"/>
          </p15:clr>
        </p15:guide>
        <p15:guide id="10" pos="1459">
          <p15:clr>
            <a:srgbClr val="A4A3A4"/>
          </p15:clr>
        </p15:guide>
        <p15:guide id="11" pos="4929">
          <p15:clr>
            <a:srgbClr val="A4A3A4"/>
          </p15:clr>
        </p15:guide>
        <p15:guide id="12" pos="5065">
          <p15:clr>
            <a:srgbClr val="A4A3A4"/>
          </p15:clr>
        </p15:guide>
        <p15:guide id="13" pos="6085">
          <p15:clr>
            <a:srgbClr val="A4A3A4"/>
          </p15:clr>
        </p15:guide>
        <p15:guide id="14" pos="6221">
          <p15:clr>
            <a:srgbClr val="A4A3A4"/>
          </p15:clr>
        </p15:guide>
        <p15:guide id="15" pos="2172">
          <p15:clr>
            <a:srgbClr val="A4A3A4"/>
          </p15:clr>
        </p15:guide>
        <p15:guide id="16" pos="2036">
          <p15:clr>
            <a:srgbClr val="A4A3A4"/>
          </p15:clr>
        </p15:guide>
        <p15:guide id="17" pos="3194">
          <p15:clr>
            <a:srgbClr val="A4A3A4"/>
          </p15:clr>
        </p15:guide>
        <p15:guide id="18" pos="3330">
          <p15:clr>
            <a:srgbClr val="A4A3A4"/>
          </p15:clr>
        </p15:guide>
        <p15:guide id="19" pos="881">
          <p15:clr>
            <a:srgbClr val="A4A3A4"/>
          </p15:clr>
        </p15:guide>
        <p15:guide id="20" pos="1017">
          <p15:clr>
            <a:srgbClr val="A4A3A4"/>
          </p15:clr>
        </p15:guide>
        <p15:guide id="21" pos="4351">
          <p15:clr>
            <a:srgbClr val="A4A3A4"/>
          </p15:clr>
        </p15:guide>
        <p15:guide id="22" pos="4487">
          <p15:clr>
            <a:srgbClr val="A4A3A4"/>
          </p15:clr>
        </p15:guide>
        <p15:guide id="23" pos="5508">
          <p15:clr>
            <a:srgbClr val="A4A3A4"/>
          </p15:clr>
        </p15:guide>
        <p15:guide id="24" pos="5642">
          <p15:clr>
            <a:srgbClr val="A4A3A4"/>
          </p15:clr>
        </p15:guide>
        <p15:guide id="25" pos="6663">
          <p15:clr>
            <a:srgbClr val="A4A3A4"/>
          </p15:clr>
        </p15:guide>
        <p15:guide id="26" pos="6799">
          <p15:clr>
            <a:srgbClr val="A4A3A4"/>
          </p15:clr>
        </p15:guide>
        <p15:guide id="27" orient="horz" pos="229">
          <p15:clr>
            <a:srgbClr val="A4A3A4"/>
          </p15:clr>
        </p15:guide>
        <p15:guide id="28" orient="horz" pos="867">
          <p15:clr>
            <a:srgbClr val="A4A3A4"/>
          </p15:clr>
        </p15:guide>
        <p15:guide id="29" orient="horz" pos="379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tif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GB" sz="2800" noProof="0" dirty="0"/>
              <a:t>Radioisotope production for </a:t>
            </a:r>
            <a:r>
              <a:rPr lang="en-GB" sz="2800" noProof="0" dirty="0" err="1"/>
              <a:t>theranostics</a:t>
            </a:r>
            <a:r>
              <a:rPr lang="en-GB" sz="2800" noProof="0" dirty="0"/>
              <a:t> applications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46D4CA-3A2C-4D31-81D9-FCE07D6BA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6858E-ACEB-48F0-9026-E82D3925330F}" type="datetime1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03.09.2025</a:t>
            </a:fld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AAF9BD-D9A1-45DA-A63F-A9AFDC2F7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Accelerator Science and Engineering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BFCF1-2587-4BC9-A56B-8BCD854D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8E4E2C-B267-EDA4-6978-704B85F63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8"/>
          <a:stretch/>
        </p:blipFill>
        <p:spPr bwMode="auto">
          <a:xfrm>
            <a:off x="6585000" y="968605"/>
            <a:ext cx="5356248" cy="219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98726AB-4A21-49D1-CDBC-9E4F8CB15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55" y="746222"/>
            <a:ext cx="4200821" cy="257909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49F80A0-3ADC-8456-B62C-5A145C7309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172"/>
          <a:stretch/>
        </p:blipFill>
        <p:spPr>
          <a:xfrm>
            <a:off x="65134" y="3685285"/>
            <a:ext cx="6758360" cy="171389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81EB15D-7966-F563-7378-329CC077F2DA}"/>
              </a:ext>
            </a:extLst>
          </p:cNvPr>
          <p:cNvSpPr txBox="1"/>
          <p:nvPr/>
        </p:nvSpPr>
        <p:spPr>
          <a:xfrm>
            <a:off x="413657" y="5796456"/>
            <a:ext cx="113646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2000" dirty="0" err="1"/>
              <a:t>How</a:t>
            </a:r>
            <a:r>
              <a:rPr lang="de-CH" sz="2000" dirty="0"/>
              <a:t> </a:t>
            </a:r>
            <a:r>
              <a:rPr lang="de-CH" sz="2000" dirty="0" err="1"/>
              <a:t>to</a:t>
            </a:r>
            <a:r>
              <a:rPr lang="de-CH" sz="2000" dirty="0"/>
              <a:t> </a:t>
            </a:r>
            <a:r>
              <a:rPr lang="de-CH" sz="2000" dirty="0" err="1"/>
              <a:t>produce</a:t>
            </a:r>
            <a:r>
              <a:rPr lang="de-CH" sz="2000" dirty="0"/>
              <a:t> large </a:t>
            </a:r>
            <a:r>
              <a:rPr lang="de-CH" sz="2000" dirty="0" err="1"/>
              <a:t>amounts</a:t>
            </a:r>
            <a:r>
              <a:rPr lang="de-CH" sz="2000" dirty="0"/>
              <a:t> </a:t>
            </a:r>
            <a:r>
              <a:rPr lang="de-CH" sz="2000" dirty="0" err="1"/>
              <a:t>of</a:t>
            </a:r>
            <a:r>
              <a:rPr lang="de-CH" sz="2000" dirty="0"/>
              <a:t> radioisotopes </a:t>
            </a:r>
            <a:r>
              <a:rPr lang="de-CH" sz="2000" dirty="0" err="1"/>
              <a:t>for</a:t>
            </a:r>
            <a:r>
              <a:rPr lang="de-CH" sz="2000" dirty="0"/>
              <a:t> </a:t>
            </a:r>
            <a:r>
              <a:rPr lang="de-CH" sz="2000" dirty="0" err="1"/>
              <a:t>clinical</a:t>
            </a:r>
            <a:r>
              <a:rPr lang="de-CH" sz="2000" dirty="0"/>
              <a:t> </a:t>
            </a:r>
            <a:r>
              <a:rPr lang="de-CH" sz="2000" dirty="0" err="1"/>
              <a:t>trials</a:t>
            </a:r>
            <a:r>
              <a:rPr lang="de-CH" sz="2000" dirty="0"/>
              <a:t> ?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0C423B4-ED78-1A23-5349-BAB23DFC7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783" y="3267829"/>
            <a:ext cx="4090683" cy="23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9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B9026-F2AC-F702-641B-931121F4F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5C3ADC-6F4E-BC43-DD34-FC041BAE4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GB" sz="2800" dirty="0"/>
              <a:t>Tantalum target development</a:t>
            </a:r>
            <a:endParaRPr lang="en-GB" sz="2800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A16C01-FEF1-BBC9-50E0-364CFA6F7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6858E-ACEB-48F0-9026-E82D3925330F}" type="datetime1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03.09.2025</a:t>
            </a:fld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CC8D9E-C481-296D-1575-3C24A54AF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Accelerator Science and Engineering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5F40DF-B782-F879-4CE4-C02C4F8A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5414" y="6521697"/>
            <a:ext cx="703263" cy="1440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974D99-5024-D2C7-B1C7-5CB789D9F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444" y="3283798"/>
            <a:ext cx="3000270" cy="2148841"/>
          </a:xfrm>
          <a:prstGeom prst="rect">
            <a:avLst/>
          </a:prstGeom>
        </p:spPr>
      </p:pic>
      <p:pic>
        <p:nvPicPr>
          <p:cNvPr id="7" name="Picture 10" descr="Close-up of a white object&#10;&#10;AI-generated content may be incorrect.">
            <a:extLst>
              <a:ext uri="{FF2B5EF4-FFF2-40B4-BE49-F238E27FC236}">
                <a16:creationId xmlns:a16="http://schemas.microsoft.com/office/drawing/2014/main" id="{17DB50AF-EFF7-4D68-3434-34BD67EF3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13" y="899880"/>
            <a:ext cx="3002647" cy="213860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AC3FD94-934A-4363-0BFE-A7833ED2C6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44"/>
          <a:stretch/>
        </p:blipFill>
        <p:spPr>
          <a:xfrm>
            <a:off x="213044" y="1469014"/>
            <a:ext cx="4928552" cy="2686194"/>
          </a:xfrm>
          <a:prstGeom prst="rect">
            <a:avLst/>
          </a:prstGeom>
        </p:spPr>
      </p:pic>
      <p:pic>
        <p:nvPicPr>
          <p:cNvPr id="13" name="Test_TATTOOS_V8_transient_corrected">
            <a:hlinkClick r:id="" action="ppaction://media"/>
            <a:extLst>
              <a:ext uri="{FF2B5EF4-FFF2-40B4-BE49-F238E27FC236}">
                <a16:creationId xmlns:a16="http://schemas.microsoft.com/office/drawing/2014/main" id="{6DED032D-EC3E-15C7-B48C-49C068A4C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37082"/>
          <a:stretch/>
        </p:blipFill>
        <p:spPr>
          <a:xfrm>
            <a:off x="225113" y="4709160"/>
            <a:ext cx="6979658" cy="214884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B421A2D7-C289-34F1-0C4C-0EAFE86601BF}"/>
              </a:ext>
            </a:extLst>
          </p:cNvPr>
          <p:cNvSpPr txBox="1"/>
          <p:nvPr/>
        </p:nvSpPr>
        <p:spPr>
          <a:xfrm>
            <a:off x="1499667" y="4806358"/>
            <a:ext cx="42062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i="1" dirty="0"/>
              <a:t>Unoptimized target thermal transients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0EE1C318-1F50-3541-84FA-CFE49C62CF5A}"/>
              </a:ext>
            </a:extLst>
          </p:cNvPr>
          <p:cNvSpPr txBox="1"/>
          <p:nvPr/>
        </p:nvSpPr>
        <p:spPr>
          <a:xfrm>
            <a:off x="7772716" y="3064365"/>
            <a:ext cx="42062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i="1" dirty="0"/>
              <a:t>LPBF of tantalum lattices with BCC unit cell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7D56D138-1576-F070-D005-918CB04695F0}"/>
              </a:ext>
            </a:extLst>
          </p:cNvPr>
          <p:cNvSpPr txBox="1"/>
          <p:nvPr/>
        </p:nvSpPr>
        <p:spPr>
          <a:xfrm>
            <a:off x="7760647" y="5517735"/>
            <a:ext cx="42062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i="1" dirty="0"/>
              <a:t>Thin foils packing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9ABB67D-86FB-3D76-A1E3-2DF140C8599F}"/>
              </a:ext>
            </a:extLst>
          </p:cNvPr>
          <p:cNvSpPr txBox="1"/>
          <p:nvPr/>
        </p:nvSpPr>
        <p:spPr>
          <a:xfrm>
            <a:off x="7759459" y="5742383"/>
            <a:ext cx="42062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2000" dirty="0">
                <a:solidFill>
                  <a:srgbClr val="FF0000"/>
                </a:solidFill>
              </a:rPr>
              <a:t>Next </a:t>
            </a:r>
            <a:r>
              <a:rPr lang="de-CH" sz="2000" dirty="0" err="1">
                <a:solidFill>
                  <a:srgbClr val="FF0000"/>
                </a:solidFill>
              </a:rPr>
              <a:t>steps</a:t>
            </a:r>
            <a:r>
              <a:rPr lang="de-CH" sz="2000" dirty="0">
                <a:solidFill>
                  <a:srgbClr val="FF0000"/>
                </a:solidFill>
              </a:rPr>
              <a:t>: Development </a:t>
            </a:r>
            <a:r>
              <a:rPr lang="de-CH" sz="2000" dirty="0" err="1">
                <a:solidFill>
                  <a:srgbClr val="FF0000"/>
                </a:solidFill>
              </a:rPr>
              <a:t>of</a:t>
            </a:r>
            <a:r>
              <a:rPr lang="de-CH" sz="2000" dirty="0">
                <a:solidFill>
                  <a:srgbClr val="FF0000"/>
                </a:solidFill>
              </a:rPr>
              <a:t> Ta-W </a:t>
            </a:r>
            <a:r>
              <a:rPr lang="de-CH" sz="2000" dirty="0" err="1">
                <a:solidFill>
                  <a:srgbClr val="FF0000"/>
                </a:solidFill>
              </a:rPr>
              <a:t>alloy</a:t>
            </a:r>
            <a:r>
              <a:rPr lang="de-CH" sz="2000" dirty="0">
                <a:solidFill>
                  <a:srgbClr val="FF0000"/>
                </a:solidFill>
              </a:rPr>
              <a:t> and </a:t>
            </a:r>
            <a:r>
              <a:rPr lang="de-CH" sz="2000" dirty="0" err="1">
                <a:solidFill>
                  <a:srgbClr val="FF0000"/>
                </a:solidFill>
              </a:rPr>
              <a:t>TaC</a:t>
            </a:r>
            <a:r>
              <a:rPr lang="de-CH" sz="2000" dirty="0">
                <a:solidFill>
                  <a:srgbClr val="FF0000"/>
                </a:solidFill>
              </a:rPr>
              <a:t> </a:t>
            </a:r>
            <a:r>
              <a:rPr lang="de-CH" sz="2000" dirty="0" err="1">
                <a:solidFill>
                  <a:srgbClr val="FF0000"/>
                </a:solidFill>
              </a:rPr>
              <a:t>porous</a:t>
            </a:r>
            <a:r>
              <a:rPr lang="de-CH" sz="2000" dirty="0">
                <a:solidFill>
                  <a:srgbClr val="FF0000"/>
                </a:solidFill>
              </a:rPr>
              <a:t> </a:t>
            </a:r>
            <a:r>
              <a:rPr lang="de-CH" sz="2000" dirty="0" err="1">
                <a:solidFill>
                  <a:srgbClr val="FF0000"/>
                </a:solidFill>
              </a:rPr>
              <a:t>powders</a:t>
            </a:r>
            <a:endParaRPr lang="de-CH" sz="2000" dirty="0">
              <a:solidFill>
                <a:srgbClr val="FF0000"/>
              </a:solidFill>
            </a:endParaRP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0A567539-4951-0963-CAF8-B3A5B6A564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8750"/>
          <a:stretch/>
        </p:blipFill>
        <p:spPr>
          <a:xfrm>
            <a:off x="5227109" y="1425506"/>
            <a:ext cx="2836226" cy="2910374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B3DC96AA-FF3E-29E6-43FD-7A6F2287F969}"/>
              </a:ext>
            </a:extLst>
          </p:cNvPr>
          <p:cNvSpPr txBox="1"/>
          <p:nvPr/>
        </p:nvSpPr>
        <p:spPr>
          <a:xfrm>
            <a:off x="4432374" y="1214115"/>
            <a:ext cx="420624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i="1" dirty="0"/>
              <a:t>Desorption tracking code</a:t>
            </a:r>
          </a:p>
        </p:txBody>
      </p:sp>
    </p:spTree>
    <p:extLst>
      <p:ext uri="{BB962C8B-B14F-4D97-AF65-F5344CB8AC3E}">
        <p14:creationId xmlns:p14="http://schemas.microsoft.com/office/powerpoint/2010/main" val="226359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AS V8" id="{064E1F69-F7DB-4A09-94E4-8C427170E7EA}" vid="{7643CE5B-6D02-48B3-BE19-E2325451F8F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Breitbild</PresentationFormat>
  <Paragraphs>14</Paragraphs>
  <Slides>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5" baseType="lpstr">
      <vt:lpstr>Aptos</vt:lpstr>
      <vt:lpstr>Arial</vt:lpstr>
      <vt:lpstr>Benutzerdefiniertes Design</vt:lpstr>
      <vt:lpstr>Radioisotope production for theranostics applications</vt:lpstr>
      <vt:lpstr>Tantalum target development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Martinie Rémi Paul</dc:creator>
  <cp:lastModifiedBy>Martinie, Rémi Paul</cp:lastModifiedBy>
  <cp:revision>2</cp:revision>
  <dcterms:created xsi:type="dcterms:W3CDTF">2025-09-02T17:50:03Z</dcterms:created>
  <dcterms:modified xsi:type="dcterms:W3CDTF">2025-09-03T07:38:02Z</dcterms:modified>
</cp:coreProperties>
</file>