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7" r:id="rId5"/>
    <p:sldId id="261" r:id="rId6"/>
    <p:sldId id="266" r:id="rId7"/>
    <p:sldId id="260" r:id="rId8"/>
    <p:sldId id="25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theme" Target="theme/theme1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viewProps" Target="viewProps.xml" /><Relationship Id="rId5" Type="http://schemas.openxmlformats.org/officeDocument/2006/relationships/slide" Target="slides/slide4.xml" /><Relationship Id="rId10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3168A-C9EC-2F78-7012-218E27D558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FB21DB-1C55-A817-5C34-A0854208D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C1F38-1E4B-6A7E-C5D3-808756BC3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189F7-0A1A-48ED-9892-8CBF0A452FE5}" type="datetimeFigureOut">
              <a:rPr lang="en-IN" smtClean="0"/>
              <a:t>02-09-2025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0DFCA8-4BB2-057F-DB6F-B329CFF88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03DA0-BA26-F219-373D-29AE925EC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37EF-63CD-455D-A6BF-B5277A22B19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17274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F5D1B-68D2-DAA7-AD53-25FD69B81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5FF393-6EDE-92D7-5025-7876C75F6A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952DA-D0E8-9706-ACBE-AE4E6B832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189F7-0A1A-48ED-9892-8CBF0A452FE5}" type="datetimeFigureOut">
              <a:rPr lang="en-IN" smtClean="0"/>
              <a:t>02-09-2025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0708B-BDB9-9187-9BFE-35EAEF06F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D408C-1DD4-E2CC-34FC-2F02B78BB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37EF-63CD-455D-A6BF-B5277A22B19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52276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337FAC-C825-D90C-A372-B2667423A3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E98528-D163-F303-5A32-16E06E989E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D27D5-62F8-ECC2-E8F5-934342B1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189F7-0A1A-48ED-9892-8CBF0A452FE5}" type="datetimeFigureOut">
              <a:rPr lang="en-IN" smtClean="0"/>
              <a:t>02-09-2025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48F9F-3264-1A6C-56F6-F492AC9BD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85D69-2C81-0BA6-AF90-5B546B2F6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37EF-63CD-455D-A6BF-B5277A22B19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98602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FE90A-814B-94F5-80D4-80425F8CE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EA978-57EE-2A10-089B-AAB772A43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CBA58-E49D-8D33-87F2-42C5D1B24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189F7-0A1A-48ED-9892-8CBF0A452FE5}" type="datetimeFigureOut">
              <a:rPr lang="en-IN" smtClean="0"/>
              <a:t>02-09-2025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29AABD-75E0-3EB4-7C60-5A6AE2743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D6BB7-48CB-4CAC-CEDE-6569DB28A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37EF-63CD-455D-A6BF-B5277A22B19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18044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F51EA-8453-D9B8-1F58-27198F3DE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016F76-B317-FC3B-EDC9-17E043681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02023-04E0-99D5-2B67-94A6C5199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189F7-0A1A-48ED-9892-8CBF0A452FE5}" type="datetimeFigureOut">
              <a:rPr lang="en-IN" smtClean="0"/>
              <a:t>02-09-2025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19CF6-35E4-78F7-06B9-B8C9B7764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59AA-6A46-FDC9-0CE9-F84B11064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37EF-63CD-455D-A6BF-B5277A22B19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87068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13B9B-B1B1-009D-05EB-92B949669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293E5-9BC5-F6DF-7A3B-8459BD01BD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B9E428-2176-42A3-35F0-0D070220F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3CD3FC-1EBB-2FAD-A0FB-423D638E7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189F7-0A1A-48ED-9892-8CBF0A452FE5}" type="datetimeFigureOut">
              <a:rPr lang="en-IN" smtClean="0"/>
              <a:t>02-09-2025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9074FF-DA53-820D-F45A-E2EDE1F14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3EA5EA-2FE8-06A5-E8AE-A6D0794C1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37EF-63CD-455D-A6BF-B5277A22B19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99879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64880-2638-CD6B-E47A-4F46BC2CA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BFD476-496B-FFCA-8BFD-77FFF1955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FA6AF6-025A-DE52-345C-3B02625D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D2970D-9B20-83F3-850A-7796AA7161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0901AC-9365-991F-CFAE-337B17FE5B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149F38-D766-8A64-78B7-8AA5051FC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189F7-0A1A-48ED-9892-8CBF0A452FE5}" type="datetimeFigureOut">
              <a:rPr lang="en-IN" smtClean="0"/>
              <a:t>02-09-2025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16FF73-1CA4-1519-A44E-2378987AC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99FB61-0DBA-9478-8752-075CD1EE9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37EF-63CD-455D-A6BF-B5277A22B19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01228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D1EF-6B2C-7CDE-C052-DCC890779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353D97-0140-4ADD-D38B-5584C797A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189F7-0A1A-48ED-9892-8CBF0A452FE5}" type="datetimeFigureOut">
              <a:rPr lang="en-IN" smtClean="0"/>
              <a:t>02-09-2025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33CE35-AA8F-48A3-1CAB-9B96B4B3A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3295C8-4B1A-ED0B-85DD-53FC6E04F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37EF-63CD-455D-A6BF-B5277A22B19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27226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E23E0A-FC1B-725B-81A5-C72F85278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189F7-0A1A-48ED-9892-8CBF0A452FE5}" type="datetimeFigureOut">
              <a:rPr lang="en-IN" smtClean="0"/>
              <a:t>02-09-2025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CB7DAE-99ED-94F7-FD3B-BF6471A6A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06921C-E9C1-BF38-40FE-1C2C1C5F8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37EF-63CD-455D-A6BF-B5277A22B19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14384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A58B5-D746-A819-FEBC-2A8A9D5D2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B1FDD-21D1-6B80-DC17-3594AF02E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97E5DF-FF24-1BB3-E226-5DCD876AB8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91C9DE-0423-8EEE-59F7-975C719D6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189F7-0A1A-48ED-9892-8CBF0A452FE5}" type="datetimeFigureOut">
              <a:rPr lang="en-IN" smtClean="0"/>
              <a:t>02-09-2025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BB151-7A91-BCC3-2FCF-5A214DB3F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34485D-A009-A244-3023-9FC83B9F7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37EF-63CD-455D-A6BF-B5277A22B19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28206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F13FB-053C-D113-B0CD-BF94109C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1D0B31-434A-CAE4-0FEE-C01D400B72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4B38CA-1A28-B066-9CFA-E529D523C4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FCB453-0A98-6C75-5896-716742FAE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189F7-0A1A-48ED-9892-8CBF0A452FE5}" type="datetimeFigureOut">
              <a:rPr lang="en-IN" smtClean="0"/>
              <a:t>02-09-2025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577CA7-C580-FD38-5F49-49312600A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75606D-798A-0293-F321-F9C13EF9E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37EF-63CD-455D-A6BF-B5277A22B19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25746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D65791-6C9B-DCBE-180B-1DD86D04B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70A279-004C-5EC5-325D-445D3316A6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38BE2-2A03-C814-311F-DB38B18600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0189F7-0A1A-48ED-9892-8CBF0A452FE5}" type="datetimeFigureOut">
              <a:rPr lang="en-IN" smtClean="0"/>
              <a:t>02-09-2025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AEAC2-2254-DE86-D6B6-48D2CF6A22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77162-CFA7-4439-9527-C2D81A7C5A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3637EF-63CD-455D-A6BF-B5277A22B19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23324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8.jpg" /><Relationship Id="rId4" Type="http://schemas.microsoft.com/office/2007/relationships/hdphoto" Target="../media/hdphoto1.wdp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9.jp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AA6880-7703-B6DB-F5FA-6D9091708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70"/>
            <a:ext cx="12192000" cy="68544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7D9A37-02D3-47FB-8E25-CE73792B5965}"/>
              </a:ext>
            </a:extLst>
          </p:cNvPr>
          <p:cNvSpPr txBox="1"/>
          <p:nvPr/>
        </p:nvSpPr>
        <p:spPr>
          <a:xfrm>
            <a:off x="319548" y="227695"/>
            <a:ext cx="11552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IN" sz="2400" dirty="0">
                <a:solidFill>
                  <a:schemeClr val="bg1"/>
                </a:solidFill>
                <a:latin typeface="Arial Rounded MT Bold" panose="020F0704030504030204" pitchFamily="34" charset="0"/>
              </a:rPr>
            </a:br>
            <a:r>
              <a:rPr lang="en-IN" sz="2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</a:p>
          <a:p>
            <a:r>
              <a:rPr lang="en-IN" sz="2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Optics and Thermo-Optics of dielectric coatings for Gravitational wave Interferometer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037405-1226-D0A2-58DA-95E36EB3D30E}"/>
              </a:ext>
            </a:extLst>
          </p:cNvPr>
          <p:cNvSpPr txBox="1"/>
          <p:nvPr/>
        </p:nvSpPr>
        <p:spPr>
          <a:xfrm>
            <a:off x="8637638" y="5797414"/>
            <a:ext cx="44343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  <a:latin typeface="Aptos Narrow" panose="020B0004020202020204" pitchFamily="34" charset="0"/>
              </a:rPr>
              <a:t>Presented by- </a:t>
            </a:r>
            <a:r>
              <a:rPr lang="en-IN" dirty="0" err="1">
                <a:solidFill>
                  <a:schemeClr val="bg1"/>
                </a:solidFill>
                <a:latin typeface="Aptos Narrow" panose="020B0004020202020204" pitchFamily="34" charset="0"/>
              </a:rPr>
              <a:t>Prajkta</a:t>
            </a:r>
            <a:r>
              <a:rPr lang="en-IN" dirty="0">
                <a:solidFill>
                  <a:schemeClr val="bg1"/>
                </a:solidFill>
                <a:latin typeface="Aptos Narrow" panose="020B0004020202020204" pitchFamily="34" charset="0"/>
              </a:rPr>
              <a:t> </a:t>
            </a:r>
            <a:r>
              <a:rPr lang="en-IN" dirty="0" err="1">
                <a:solidFill>
                  <a:schemeClr val="bg1"/>
                </a:solidFill>
                <a:latin typeface="Aptos Narrow" panose="020B0004020202020204" pitchFamily="34" charset="0"/>
              </a:rPr>
              <a:t>Nehete</a:t>
            </a:r>
            <a:br>
              <a:rPr lang="en-IN" dirty="0">
                <a:solidFill>
                  <a:schemeClr val="bg1"/>
                </a:solidFill>
                <a:latin typeface="Aptos Narrow" panose="020B0004020202020204" pitchFamily="34" charset="0"/>
              </a:rPr>
            </a:br>
            <a:r>
              <a:rPr lang="en-IN" dirty="0">
                <a:solidFill>
                  <a:schemeClr val="bg1"/>
                </a:solidFill>
                <a:latin typeface="Aptos Narrow" panose="020B0004020202020204" pitchFamily="34" charset="0"/>
              </a:rPr>
              <a:t>Supervisor- Prof. Francesco </a:t>
            </a:r>
            <a:r>
              <a:rPr lang="en-IN" dirty="0" err="1">
                <a:solidFill>
                  <a:schemeClr val="bg1"/>
                </a:solidFill>
                <a:latin typeface="Aptos Narrow" panose="020B0004020202020204" pitchFamily="34" charset="0"/>
              </a:rPr>
              <a:t>Quochi</a:t>
            </a:r>
            <a:endParaRPr lang="en-IN" dirty="0">
              <a:solidFill>
                <a:schemeClr val="bg1"/>
              </a:solidFill>
              <a:latin typeface="Aptos Narrow" panose="020B0004020202020204" pitchFamily="34" charset="0"/>
            </a:endParaRPr>
          </a:p>
          <a:p>
            <a:r>
              <a:rPr lang="en-IN" dirty="0" err="1">
                <a:solidFill>
                  <a:schemeClr val="bg1"/>
                </a:solidFill>
                <a:latin typeface="Aptos Narrow" panose="020B0004020202020204" pitchFamily="34" charset="0"/>
              </a:rPr>
              <a:t>UniCa</a:t>
            </a:r>
            <a:r>
              <a:rPr lang="en-IN" dirty="0">
                <a:solidFill>
                  <a:schemeClr val="bg1"/>
                </a:solidFill>
                <a:latin typeface="Aptos Narrow" panose="020B0004020202020204" pitchFamily="34" charset="0"/>
              </a:rPr>
              <a:t> and </a:t>
            </a:r>
            <a:r>
              <a:rPr lang="en-IN" dirty="0" err="1">
                <a:solidFill>
                  <a:schemeClr val="bg1"/>
                </a:solidFill>
                <a:latin typeface="Aptos Narrow" panose="020B0004020202020204" pitchFamily="34" charset="0"/>
              </a:rPr>
              <a:t>UniPd</a:t>
            </a:r>
            <a:endParaRPr lang="en-IN" dirty="0">
              <a:solidFill>
                <a:schemeClr val="bg1"/>
              </a:solidFill>
              <a:latin typeface="Aptos Narrow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433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7732C-E6D1-25E3-971E-4520D2CD4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4A5A57-5836-CED6-BD19-1D602107DFFD}"/>
              </a:ext>
            </a:extLst>
          </p:cNvPr>
          <p:cNvSpPr txBox="1"/>
          <p:nvPr/>
        </p:nvSpPr>
        <p:spPr>
          <a:xfrm>
            <a:off x="-1" y="323021"/>
            <a:ext cx="10717161" cy="6211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4982" lvl="1">
              <a:lnSpc>
                <a:spcPts val="6160"/>
              </a:lnSpc>
            </a:pPr>
            <a:r>
              <a:rPr lang="en-IN" sz="3500" b="1" dirty="0"/>
              <a:t>Current Gravitational Wave Detectors</a:t>
            </a:r>
          </a:p>
          <a:p>
            <a:pPr marL="760732" lvl="1" indent="-285750">
              <a:lnSpc>
                <a:spcPts val="616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nva Sans" panose="020B0604020202020204" charset="0"/>
                <a:ea typeface="Canva Sans"/>
                <a:cs typeface="Canva Sans"/>
                <a:sym typeface="Canva Sans"/>
              </a:rPr>
              <a:t>4 Km arms</a:t>
            </a:r>
          </a:p>
          <a:p>
            <a:pPr marL="817882" lvl="1" indent="-342900">
              <a:lnSpc>
                <a:spcPts val="616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nva Sans" panose="020B0604020202020204" charset="0"/>
                <a:ea typeface="Canva Sans"/>
                <a:cs typeface="Canva Sans"/>
                <a:sym typeface="Canva Sans"/>
              </a:rPr>
              <a:t>Bragg reflector coating</a:t>
            </a:r>
          </a:p>
          <a:p>
            <a:pPr marL="817882" lvl="1" indent="-342900">
              <a:lnSpc>
                <a:spcPts val="616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nva Sans" panose="020B0604020202020204" charset="0"/>
                <a:ea typeface="Canva Sans"/>
                <a:cs typeface="Canva Sans"/>
                <a:sym typeface="Canva Sans"/>
              </a:rPr>
              <a:t>IBS System</a:t>
            </a:r>
          </a:p>
          <a:p>
            <a:pPr marL="817882" lvl="1" indent="-342900">
              <a:lnSpc>
                <a:spcPts val="616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nva Sans" panose="020B0604020202020204" charset="0"/>
                <a:ea typeface="Canva Sans"/>
                <a:cs typeface="Canva Sans"/>
                <a:sym typeface="Canva Sans"/>
              </a:rPr>
              <a:t> Materials- </a:t>
            </a:r>
            <a:r>
              <a:rPr lang="en-US" sz="2400" dirty="0" err="1">
                <a:solidFill>
                  <a:srgbClr val="000000"/>
                </a:solidFill>
                <a:latin typeface="Canva Sans" panose="020B0604020202020204" charset="0"/>
                <a:ea typeface="Canva Sans"/>
                <a:cs typeface="Canva Sans"/>
                <a:sym typeface="Canva Sans"/>
              </a:rPr>
              <a:t>TiO</a:t>
            </a:r>
            <a:r>
              <a:rPr lang="en-US" sz="2400" dirty="0">
                <a:solidFill>
                  <a:srgbClr val="000000"/>
                </a:solidFill>
                <a:latin typeface="Canva Sans" panose="020B0604020202020204" charset="0"/>
                <a:ea typeface="Yu Gothic UI" panose="020B0500000000000000" pitchFamily="34" charset="-128"/>
                <a:cs typeface="Canva Sans"/>
                <a:sym typeface="Canva Sans"/>
              </a:rPr>
              <a:t>₂</a:t>
            </a:r>
            <a:r>
              <a:rPr lang="en-US" sz="2400" dirty="0">
                <a:solidFill>
                  <a:srgbClr val="000000"/>
                </a:solidFill>
                <a:latin typeface="Canva Sans" panose="020B0604020202020204" charset="0"/>
                <a:ea typeface="Canva Sans"/>
                <a:cs typeface="Canva Sans"/>
                <a:sym typeface="Canva Sans"/>
              </a:rPr>
              <a:t>:</a:t>
            </a:r>
            <a:r>
              <a:rPr lang="en-US" sz="2400" dirty="0" err="1">
                <a:solidFill>
                  <a:srgbClr val="000000"/>
                </a:solidFill>
                <a:latin typeface="Canva Sans" panose="020B0604020202020204" charset="0"/>
                <a:ea typeface="Canva Sans"/>
                <a:cs typeface="Canva Sans"/>
                <a:sym typeface="Canva Sans"/>
              </a:rPr>
              <a:t>Ta</a:t>
            </a:r>
            <a:r>
              <a:rPr lang="en-US" sz="2400" dirty="0" err="1">
                <a:solidFill>
                  <a:srgbClr val="000000"/>
                </a:solidFill>
                <a:latin typeface="Canva Sans" panose="020B0604020202020204" charset="0"/>
                <a:ea typeface="Yu Gothic UI" panose="020B0500000000000000" pitchFamily="34" charset="-128"/>
                <a:cs typeface="Canva Sans"/>
                <a:sym typeface="Canva Sans"/>
              </a:rPr>
              <a:t>₂</a:t>
            </a:r>
            <a:r>
              <a:rPr lang="en-US" sz="2400" dirty="0" err="1">
                <a:solidFill>
                  <a:srgbClr val="000000"/>
                </a:solidFill>
                <a:latin typeface="Canva Sans" panose="020B0604020202020204" charset="0"/>
                <a:ea typeface="Canva Sans"/>
                <a:cs typeface="Canva Sans"/>
                <a:sym typeface="Canva Sans"/>
              </a:rPr>
              <a:t>O</a:t>
            </a:r>
            <a:r>
              <a:rPr lang="en-US" sz="2400" dirty="0">
                <a:solidFill>
                  <a:srgbClr val="000000"/>
                </a:solidFill>
                <a:latin typeface="Canva Sans" panose="020B0604020202020204" charset="0"/>
                <a:ea typeface="Yu Gothic UI" panose="020B0500000000000000" pitchFamily="34" charset="-128"/>
                <a:cs typeface="Canva Sans"/>
                <a:sym typeface="Canva Sans"/>
              </a:rPr>
              <a:t>₅</a:t>
            </a:r>
            <a:r>
              <a:rPr lang="en-US" sz="2400" dirty="0">
                <a:solidFill>
                  <a:srgbClr val="000000"/>
                </a:solidFill>
                <a:latin typeface="Canva Sans" panose="020B0604020202020204" charset="0"/>
                <a:ea typeface="Canva Sans"/>
                <a:cs typeface="Canva Sans"/>
                <a:sym typeface="Canva Sans"/>
              </a:rPr>
              <a:t>  and </a:t>
            </a:r>
            <a:r>
              <a:rPr lang="en-US" sz="2400" dirty="0" err="1">
                <a:solidFill>
                  <a:srgbClr val="000000"/>
                </a:solidFill>
                <a:latin typeface="Canva Sans" panose="020B0604020202020204" charset="0"/>
                <a:ea typeface="Canva Sans"/>
                <a:cs typeface="Canva Sans"/>
                <a:sym typeface="Canva Sans"/>
              </a:rPr>
              <a:t>SiO</a:t>
            </a:r>
            <a:r>
              <a:rPr lang="en-US" sz="2400" dirty="0">
                <a:solidFill>
                  <a:srgbClr val="000000"/>
                </a:solidFill>
                <a:latin typeface="Canva Sans" panose="020B0604020202020204" charset="0"/>
                <a:ea typeface="Yu Gothic UI" panose="020B0500000000000000" pitchFamily="34" charset="-128"/>
                <a:cs typeface="Canva Sans"/>
                <a:sym typeface="Canva Sans"/>
              </a:rPr>
              <a:t>₂</a:t>
            </a:r>
            <a:endParaRPr lang="en-US" sz="2400" dirty="0">
              <a:solidFill>
                <a:srgbClr val="000000"/>
              </a:solidFill>
              <a:latin typeface="Canva Sans" panose="020B0604020202020204" charset="0"/>
              <a:ea typeface="Canva Sans"/>
              <a:cs typeface="Canva Sans"/>
              <a:sym typeface="Canva Sans"/>
            </a:endParaRPr>
          </a:p>
          <a:p>
            <a:pPr marL="817882" lvl="1" indent="-342900">
              <a:lnSpc>
                <a:spcPts val="616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nva Sans" panose="020B0604020202020204" charset="0"/>
                <a:ea typeface="Canva Sans"/>
                <a:cs typeface="Canva Sans"/>
                <a:sym typeface="Canva Sans"/>
              </a:rPr>
              <a:t> Thickness- 5.9</a:t>
            </a:r>
            <a:r>
              <a:rPr lang="el-GR" sz="24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μ</a:t>
            </a:r>
            <a:r>
              <a:rPr lang="en-US" sz="2400" dirty="0">
                <a:solidFill>
                  <a:srgbClr val="000000"/>
                </a:solidFill>
                <a:latin typeface="Canva Sans" panose="020B0604020202020204" charset="0"/>
                <a:ea typeface="Canva Sans"/>
                <a:cs typeface="Canva Sans"/>
                <a:sym typeface="Canva Sans"/>
              </a:rPr>
              <a:t>m </a:t>
            </a:r>
          </a:p>
          <a:p>
            <a:pPr marL="817882" lvl="1" indent="-342900">
              <a:lnSpc>
                <a:spcPts val="616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nva Sans" panose="020B0604020202020204" charset="0"/>
                <a:ea typeface="Canva Sans"/>
                <a:cs typeface="Canva Sans"/>
                <a:sym typeface="Canva Sans"/>
              </a:rPr>
              <a:t>Annealing - 500°C for 10H</a:t>
            </a:r>
          </a:p>
          <a:p>
            <a:br>
              <a:rPr lang="en-IN" dirty="0"/>
            </a:br>
            <a:endParaRPr lang="en-IN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BEB157-E3D8-30E9-18E1-C1141D8BB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4348" y="1494503"/>
            <a:ext cx="5873687" cy="326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22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27B42C-C0EA-04CB-83E7-003AED10CAF2}"/>
              </a:ext>
            </a:extLst>
          </p:cNvPr>
          <p:cNvSpPr txBox="1"/>
          <p:nvPr/>
        </p:nvSpPr>
        <p:spPr>
          <a:xfrm>
            <a:off x="752168" y="581730"/>
            <a:ext cx="4419600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467" b="1" dirty="0"/>
              <a:t>Einstein Telescope-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203AB1-FAB4-7142-4A04-E9A3F526808E}"/>
              </a:ext>
            </a:extLst>
          </p:cNvPr>
          <p:cNvSpPr txBox="1"/>
          <p:nvPr/>
        </p:nvSpPr>
        <p:spPr>
          <a:xfrm>
            <a:off x="701368" y="1523180"/>
            <a:ext cx="8940800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5" indent="-304815">
              <a:buFont typeface="Arial" panose="020B0604020202020204" pitchFamily="34" charset="0"/>
              <a:buChar char="•"/>
            </a:pPr>
            <a:r>
              <a:rPr lang="en-IN" sz="2400" dirty="0">
                <a:latin typeface="Canva Sans" panose="020B0604020202020204" charset="0"/>
              </a:rPr>
              <a:t>Underground</a:t>
            </a:r>
          </a:p>
          <a:p>
            <a:pPr marL="381019" indent="-381019">
              <a:buFont typeface="Arial" panose="020B0604020202020204" pitchFamily="34" charset="0"/>
              <a:buChar char="•"/>
            </a:pPr>
            <a:endParaRPr lang="en-IN" sz="2400" dirty="0">
              <a:latin typeface="Canva Sans" panose="020B0604020202020204" charset="0"/>
            </a:endParaRPr>
          </a:p>
          <a:p>
            <a:pPr marL="381019" indent="-381019">
              <a:buFont typeface="Arial" panose="020B0604020202020204" pitchFamily="34" charset="0"/>
              <a:buChar char="•"/>
            </a:pPr>
            <a:r>
              <a:rPr lang="en-IN" sz="2400" dirty="0">
                <a:latin typeface="Canva Sans" panose="020B0604020202020204" charset="0"/>
              </a:rPr>
              <a:t>6 interferometers</a:t>
            </a:r>
          </a:p>
          <a:p>
            <a:pPr marL="304815" indent="-304815">
              <a:buFont typeface="Arial" panose="020B0604020202020204" pitchFamily="34" charset="0"/>
              <a:buChar char="•"/>
            </a:pPr>
            <a:endParaRPr lang="en-IN" sz="2400" dirty="0">
              <a:latin typeface="Canva Sans" panose="020B0604020202020204" charset="0"/>
            </a:endParaRPr>
          </a:p>
          <a:p>
            <a:pPr marL="304815" indent="-304815">
              <a:buFont typeface="Arial" panose="020B0604020202020204" pitchFamily="34" charset="0"/>
              <a:buChar char="•"/>
            </a:pPr>
            <a:r>
              <a:rPr lang="en-IN" sz="2400" dirty="0">
                <a:latin typeface="Canva Sans" panose="020B0604020202020204" charset="0"/>
              </a:rPr>
              <a:t> 10 Km arms</a:t>
            </a:r>
          </a:p>
          <a:p>
            <a:pPr marL="304815" indent="-304815">
              <a:buFont typeface="Arial" panose="020B0604020202020204" pitchFamily="34" charset="0"/>
              <a:buChar char="•"/>
            </a:pPr>
            <a:endParaRPr lang="en-IN" sz="2400" dirty="0">
              <a:latin typeface="Canva Sans" panose="020B0604020202020204" charset="0"/>
            </a:endParaRPr>
          </a:p>
          <a:p>
            <a:pPr marL="304815" indent="-304815">
              <a:buFont typeface="Arial" panose="020B0604020202020204" pitchFamily="34" charset="0"/>
              <a:buChar char="•"/>
            </a:pPr>
            <a:r>
              <a:rPr lang="en-IN" sz="2400" dirty="0">
                <a:latin typeface="Canva Sans" panose="020B0604020202020204" charset="0"/>
              </a:rPr>
              <a:t> Triangular shape</a:t>
            </a:r>
          </a:p>
          <a:p>
            <a:pPr marL="304815" indent="-304815">
              <a:buFont typeface="Arial" panose="020B0604020202020204" pitchFamily="34" charset="0"/>
              <a:buChar char="•"/>
            </a:pPr>
            <a:endParaRPr lang="en-IN" sz="2400" dirty="0">
              <a:latin typeface="Canva Sans" panose="020B0604020202020204" charset="0"/>
            </a:endParaRPr>
          </a:p>
          <a:p>
            <a:pPr marL="304815" indent="-304815">
              <a:buFont typeface="Arial" panose="020B0604020202020204" pitchFamily="34" charset="0"/>
              <a:buChar char="•"/>
            </a:pPr>
            <a:r>
              <a:rPr lang="en-IN" sz="2400" dirty="0">
                <a:latin typeface="Canva Sans" panose="020B0604020202020204" charset="0"/>
              </a:rPr>
              <a:t> RT and Cryogenic temperature (10-20K)</a:t>
            </a:r>
          </a:p>
          <a:p>
            <a:pPr marL="304815" indent="-304815">
              <a:buFont typeface="Arial" panose="020B0604020202020204" pitchFamily="34" charset="0"/>
              <a:buChar char="•"/>
            </a:pPr>
            <a:endParaRPr lang="en-IN" sz="2400" dirty="0">
              <a:latin typeface="Canva Sans" panose="020B0604020202020204" charset="0"/>
            </a:endParaRPr>
          </a:p>
          <a:p>
            <a:pPr marL="304815" indent="-304815">
              <a:buFont typeface="Arial" panose="020B0604020202020204" pitchFamily="34" charset="0"/>
              <a:buChar char="•"/>
            </a:pPr>
            <a:r>
              <a:rPr lang="en-IN" sz="2400" dirty="0">
                <a:latin typeface="Canva Sans" panose="020B0604020202020204" charset="0"/>
              </a:rPr>
              <a:t>Increased Operating frequency band- 1550nm- 2100nm</a:t>
            </a:r>
          </a:p>
          <a:p>
            <a:pPr marL="304815" indent="-304815">
              <a:buFont typeface="Arial" panose="020B0604020202020204" pitchFamily="34" charset="0"/>
              <a:buChar char="•"/>
            </a:pPr>
            <a:endParaRPr lang="en-IN" sz="2400" dirty="0">
              <a:latin typeface="Canva Sans" panose="020B0604020202020204" charset="0"/>
            </a:endParaRPr>
          </a:p>
          <a:p>
            <a:pPr marL="304815" indent="-304815">
              <a:buFont typeface="Arial" panose="020B0604020202020204" pitchFamily="34" charset="0"/>
              <a:buChar char="•"/>
            </a:pPr>
            <a:r>
              <a:rPr lang="en-IN" sz="2400" dirty="0">
                <a:latin typeface="Canva Sans" panose="020B0604020202020204" charset="0"/>
              </a:rPr>
              <a:t>Aim- One order of magnitude higher sensitivity</a:t>
            </a:r>
          </a:p>
          <a:p>
            <a:pPr marL="304815" indent="-304815">
              <a:buFont typeface="Arial" panose="020B0604020202020204" pitchFamily="34" charset="0"/>
              <a:buChar char="•"/>
            </a:pPr>
            <a:endParaRPr lang="en-IN" sz="2400" dirty="0">
              <a:latin typeface="Canva Sans" panose="020B0604020202020204" charset="0"/>
            </a:endParaRPr>
          </a:p>
          <a:p>
            <a:br>
              <a:rPr lang="en-IN" sz="2400" dirty="0">
                <a:latin typeface="Canva Sans" panose="020B0604020202020204" charset="0"/>
              </a:rPr>
            </a:br>
            <a:br>
              <a:rPr lang="en-IN" sz="2400" dirty="0">
                <a:latin typeface="Canva Sans" panose="020B0604020202020204" charset="0"/>
              </a:rPr>
            </a:br>
            <a:br>
              <a:rPr lang="en-IN" sz="2400" dirty="0">
                <a:latin typeface="Canva Sans" panose="020B0604020202020204" charset="0"/>
              </a:rPr>
            </a:br>
            <a:br>
              <a:rPr lang="en-IN" sz="2400" dirty="0">
                <a:latin typeface="Canva Sans" panose="020B0604020202020204" charset="0"/>
              </a:rPr>
            </a:br>
            <a:endParaRPr lang="en-IN" sz="2400" dirty="0">
              <a:latin typeface="Canva Sans" panose="020B0604020202020204" charset="0"/>
            </a:endParaRPr>
          </a:p>
        </p:txBody>
      </p:sp>
      <p:pic>
        <p:nvPicPr>
          <p:cNvPr id="1026" name="Picture 2" descr="Plans for new Einstein Telescope unveiled in Europe">
            <a:extLst>
              <a:ext uri="{FF2B5EF4-FFF2-40B4-BE49-F238E27FC236}">
                <a16:creationId xmlns:a16="http://schemas.microsoft.com/office/drawing/2014/main" id="{4A6F7417-153B-DF33-5221-3F2AE90A9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07607"/>
            <a:ext cx="5111446" cy="268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489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esk with a computer and a chair&#10;&#10;AI-generated content may be incorrect.">
            <a:extLst>
              <a:ext uri="{FF2B5EF4-FFF2-40B4-BE49-F238E27FC236}">
                <a16:creationId xmlns:a16="http://schemas.microsoft.com/office/drawing/2014/main" id="{21CA3655-5281-73EA-7AAA-40C1BFD13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553" y="398206"/>
            <a:ext cx="9506894" cy="606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996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13F512F-BB9A-098F-1423-A71901A06B6C}"/>
              </a:ext>
            </a:extLst>
          </p:cNvPr>
          <p:cNvSpPr txBox="1"/>
          <p:nvPr/>
        </p:nvSpPr>
        <p:spPr>
          <a:xfrm>
            <a:off x="412955" y="383458"/>
            <a:ext cx="5584722" cy="62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470" b="1" dirty="0"/>
              <a:t>Evaporator -</a:t>
            </a:r>
          </a:p>
        </p:txBody>
      </p:sp>
      <p:pic>
        <p:nvPicPr>
          <p:cNvPr id="6" name="Picture 5" descr="A room with a computer and equipment&#10;&#10;AI-generated content may be incorrect.">
            <a:extLst>
              <a:ext uri="{FF2B5EF4-FFF2-40B4-BE49-F238E27FC236}">
                <a16:creationId xmlns:a16="http://schemas.microsoft.com/office/drawing/2014/main" id="{710DFDE3-7FCD-B5A7-8616-2EF02F432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77" y="1188602"/>
            <a:ext cx="9950245" cy="528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30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metal objects on a glass surface&#10;&#10;AI-generated content may be incorrect.">
            <a:extLst>
              <a:ext uri="{FF2B5EF4-FFF2-40B4-BE49-F238E27FC236}">
                <a16:creationId xmlns:a16="http://schemas.microsoft.com/office/drawing/2014/main" id="{92A8F789-0FB2-1C6D-661D-DB093D24D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8"/>
          <a:stretch>
            <a:fillRect/>
          </a:stretch>
        </p:blipFill>
        <p:spPr>
          <a:xfrm>
            <a:off x="6534036" y="1732343"/>
            <a:ext cx="4979541" cy="4827622"/>
          </a:xfrm>
          <a:prstGeom prst="rect">
            <a:avLst/>
          </a:prstGeom>
        </p:spPr>
      </p:pic>
      <p:pic>
        <p:nvPicPr>
          <p:cNvPr id="9" name="Picture 8" descr="A white rectangular object with different shapes&#10;&#10;AI-generated content may be incorrect.">
            <a:extLst>
              <a:ext uri="{FF2B5EF4-FFF2-40B4-BE49-F238E27FC236}">
                <a16:creationId xmlns:a16="http://schemas.microsoft.com/office/drawing/2014/main" id="{696343C6-E418-3EE2-A2BD-8BBACBBE8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06" t="36494" r="15781" b="9617"/>
          <a:stretch>
            <a:fillRect/>
          </a:stretch>
        </p:blipFill>
        <p:spPr>
          <a:xfrm rot="16200000">
            <a:off x="5658464" y="-1041609"/>
            <a:ext cx="875071" cy="3746090"/>
          </a:xfrm>
          <a:prstGeom prst="rect">
            <a:avLst/>
          </a:prstGeom>
        </p:spPr>
      </p:pic>
      <p:pic>
        <p:nvPicPr>
          <p:cNvPr id="11" name="Picture 10" descr="A metal box with a door open&#10;&#10;AI-generated content may be incorrect.">
            <a:extLst>
              <a:ext uri="{FF2B5EF4-FFF2-40B4-BE49-F238E27FC236}">
                <a16:creationId xmlns:a16="http://schemas.microsoft.com/office/drawing/2014/main" id="{D750C0A2-EE4A-2A68-69CE-9692AAB35F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7"/>
          <a:stretch>
            <a:fillRect/>
          </a:stretch>
        </p:blipFill>
        <p:spPr>
          <a:xfrm>
            <a:off x="678425" y="1732343"/>
            <a:ext cx="4979541" cy="482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148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66C739-AEBB-2D4F-5219-5078EB1B8E9D}"/>
              </a:ext>
            </a:extLst>
          </p:cNvPr>
          <p:cNvSpPr txBox="1"/>
          <p:nvPr/>
        </p:nvSpPr>
        <p:spPr>
          <a:xfrm>
            <a:off x="294968" y="232527"/>
            <a:ext cx="5102941" cy="62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470" b="1" dirty="0"/>
              <a:t>Ellipsometry -</a:t>
            </a:r>
          </a:p>
        </p:txBody>
      </p:sp>
      <p:pic>
        <p:nvPicPr>
          <p:cNvPr id="6" name="Picture 5" descr="A room with a computer and a table&#10;&#10;AI-generated content may be incorrect.">
            <a:extLst>
              <a:ext uri="{FF2B5EF4-FFF2-40B4-BE49-F238E27FC236}">
                <a16:creationId xmlns:a16="http://schemas.microsoft.com/office/drawing/2014/main" id="{AE132894-0790-7811-0E2C-7C10FD037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6" y="858852"/>
            <a:ext cx="11245028" cy="57666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E13105-3AC1-F495-E8F8-54792E74E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091" y="4011561"/>
            <a:ext cx="4924424" cy="261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71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w to Uncover the Secrets of the Gravitational Wave Background">
            <a:extLst>
              <a:ext uri="{FF2B5EF4-FFF2-40B4-BE49-F238E27FC236}">
                <a16:creationId xmlns:a16="http://schemas.microsoft.com/office/drawing/2014/main" id="{ACF7DBF5-62B7-4EE5-3B1D-C5E4A0415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8658"/>
            <a:ext cx="12191999" cy="6858000"/>
          </a:xfrm>
          <a:prstGeom prst="rect">
            <a:avLst/>
          </a:prstGeom>
          <a:noFill/>
          <a:effectLst>
            <a:glow rad="330200">
              <a:schemeClr val="tx1">
                <a:alpha val="52000"/>
              </a:schemeClr>
            </a:glow>
            <a:outerShdw blurRad="482600" dist="292100" dir="5400000" algn="ctr" rotWithShape="0">
              <a:schemeClr val="tx1">
                <a:alpha val="40000"/>
              </a:schemeClr>
            </a:outerShdw>
            <a:reflection stA="89000" endPos="65000" dist="50800" dir="5400000" sy="-100000" algn="bl" rotWithShape="0"/>
            <a:softEdge rad="88900"/>
          </a:effectLst>
          <a:scene3d>
            <a:camera prst="orthographicFront">
              <a:rot lat="0" lon="0" rev="0"/>
            </a:camera>
            <a:lightRig rig="balanced" dir="t"/>
          </a:scene3d>
          <a:sp3d z="25400" extrusionH="76200" contourW="95250" prstMaterial="matte">
            <a:bevelT w="88900" h="44450"/>
            <a:extrusionClr>
              <a:schemeClr val="bg2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F740B1-B150-87C8-1E56-F261825F92D2}"/>
              </a:ext>
            </a:extLst>
          </p:cNvPr>
          <p:cNvSpPr txBox="1"/>
          <p:nvPr/>
        </p:nvSpPr>
        <p:spPr>
          <a:xfrm>
            <a:off x="4208206" y="4916131"/>
            <a:ext cx="71677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6000" b="1" dirty="0">
                <a:solidFill>
                  <a:schemeClr val="bg1"/>
                </a:solidFill>
              </a:rPr>
              <a:t>Thank You!!</a:t>
            </a:r>
          </a:p>
        </p:txBody>
      </p:sp>
    </p:spTree>
    <p:extLst>
      <p:ext uri="{BB962C8B-B14F-4D97-AF65-F5344CB8AC3E}">
        <p14:creationId xmlns:p14="http://schemas.microsoft.com/office/powerpoint/2010/main" val="20535916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3111</TotalTime>
  <Words>191</Words>
  <Application>Microsoft Office PowerPoint</Application>
  <PresentationFormat>Widescreen</PresentationFormat>
  <Paragraphs>45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gauri926@gmail.com</dc:creator>
  <cp:lastModifiedBy>gauri926@gmail.com</cp:lastModifiedBy>
  <cp:revision>5</cp:revision>
  <dcterms:created xsi:type="dcterms:W3CDTF">2025-08-17T07:20:30Z</dcterms:created>
  <dcterms:modified xsi:type="dcterms:W3CDTF">2025-09-02T21:01:04Z</dcterms:modified>
</cp:coreProperties>
</file>