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17"/>
  </p:notesMasterIdLst>
  <p:handoutMasterIdLst>
    <p:handoutMasterId r:id="rId18"/>
  </p:handoutMasterIdLst>
  <p:sldIdLst>
    <p:sldId id="256" r:id="rId2"/>
    <p:sldId id="2446" r:id="rId3"/>
    <p:sldId id="2447" r:id="rId4"/>
    <p:sldId id="2448" r:id="rId5"/>
    <p:sldId id="2449" r:id="rId6"/>
    <p:sldId id="2451" r:id="rId7"/>
    <p:sldId id="2455" r:id="rId8"/>
    <p:sldId id="2461" r:id="rId9"/>
    <p:sldId id="2464" r:id="rId10"/>
    <p:sldId id="2462" r:id="rId11"/>
    <p:sldId id="2463" r:id="rId12"/>
    <p:sldId id="2465" r:id="rId13"/>
    <p:sldId id="2466" r:id="rId14"/>
    <p:sldId id="2460" r:id="rId15"/>
    <p:sldId id="2458" r:id="rId16"/>
  </p:sldIdLst>
  <p:sldSz cx="9144000" cy="5143500" type="screen16x9"/>
  <p:notesSz cx="6858000" cy="9144000"/>
  <p:defaultTex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9BF3FFFD-C098-4740-BA83-AF7494E26753}">
          <p14:sldIdLst>
            <p14:sldId id="256"/>
            <p14:sldId id="2446"/>
            <p14:sldId id="2447"/>
            <p14:sldId id="2448"/>
            <p14:sldId id="2449"/>
            <p14:sldId id="2451"/>
            <p14:sldId id="2455"/>
            <p14:sldId id="2461"/>
            <p14:sldId id="2464"/>
            <p14:sldId id="2462"/>
            <p14:sldId id="2463"/>
            <p14:sldId id="2465"/>
            <p14:sldId id="2466"/>
            <p14:sldId id="2460"/>
            <p14:sldId id="2458"/>
          </p14:sldIdLst>
        </p14:section>
      </p14:sectionLst>
    </p:ext>
    <p:ext uri="{EFAFB233-063F-42B5-8137-9DF3F51BA10A}">
      <p15:sldGuideLst xmlns:p15="http://schemas.microsoft.com/office/powerpoint/2012/main">
        <p15:guide id="1" orient="horz" pos="1597"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890" userDrawn="1">
          <p15:clr>
            <a:srgbClr val="A4A3A4"/>
          </p15:clr>
        </p15:guide>
        <p15:guide id="2" pos="2160" userDrawn="1">
          <p15:clr>
            <a:srgbClr val="A4A3A4"/>
          </p15:clr>
        </p15:guide>
        <p15:guide id="3" orient="horz" pos="373" userDrawn="1">
          <p15:clr>
            <a:srgbClr val="A4A3A4"/>
          </p15:clr>
        </p15:guide>
        <p15:guide id="4" pos="136" userDrawn="1">
          <p15:clr>
            <a:srgbClr val="A4A3A4"/>
          </p15:clr>
        </p15:guide>
        <p15:guide id="5" pos="419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F0D8"/>
    <a:srgbClr val="00677B"/>
    <a:srgbClr val="070707"/>
    <a:srgbClr val="BFD730"/>
    <a:srgbClr val="4B8FCC"/>
    <a:srgbClr val="5C2D91"/>
    <a:srgbClr val="F1F7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520" autoAdjust="0"/>
    <p:restoredTop sz="82707"/>
  </p:normalViewPr>
  <p:slideViewPr>
    <p:cSldViewPr snapToGrid="0" snapToObjects="1" showGuides="1">
      <p:cViewPr varScale="1">
        <p:scale>
          <a:sx n="176" d="100"/>
          <a:sy n="176" d="100"/>
        </p:scale>
        <p:origin x="2070" y="150"/>
      </p:cViewPr>
      <p:guideLst>
        <p:guide orient="horz" pos="1597"/>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showGuides="1">
      <p:cViewPr varScale="1">
        <p:scale>
          <a:sx n="122" d="100"/>
          <a:sy n="122" d="100"/>
        </p:scale>
        <p:origin x="5072" y="208"/>
      </p:cViewPr>
      <p:guideLst>
        <p:guide orient="horz" pos="2890"/>
        <p:guide pos="2160"/>
        <p:guide orient="horz" pos="373"/>
        <p:guide pos="136"/>
        <p:guide pos="419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fr-CH">
                <a:latin typeface="Arial" panose="020B0604020202020204" pitchFamily="34" charset="0"/>
              </a:rPr>
              <a:t>NAME EVENT / NAME PRESENTATION</a:t>
            </a:r>
            <a:endParaRPr lang="fr-CH" dirty="0">
              <a:latin typeface="Arial" panose="020B0604020202020204" pitchFamily="34" charset="0"/>
            </a:endParaRP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1765E91-54C5-BF47-91BF-2E2A520F920D}" type="datetime1">
              <a:rPr lang="fr-CH" smtClean="0">
                <a:latin typeface="Arial" panose="020B0604020202020204" pitchFamily="34" charset="0"/>
              </a:rPr>
              <a:t>26.09.2025</a:t>
            </a:fld>
            <a:endParaRPr lang="fr-CH" dirty="0">
              <a:latin typeface="Arial" panose="020B0604020202020204" pitchFamily="34" charset="0"/>
            </a:endParaRPr>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fr-CH">
                <a:latin typeface="Arial" panose="020B0604020202020204" pitchFamily="34" charset="0"/>
              </a:rPr>
              <a:t>Speaker</a:t>
            </a:r>
            <a:endParaRPr lang="fr-CH" dirty="0">
              <a:latin typeface="Arial" panose="020B0604020202020204" pitchFamily="34" charset="0"/>
            </a:endParaRPr>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7BF4AF0-8439-436D-BEF0-52070F19E1B6}" type="slidenum">
              <a:rPr lang="fr-CH" smtClean="0">
                <a:latin typeface="Arial" panose="020B0604020202020204" pitchFamily="34" charset="0"/>
              </a:rPr>
              <a:t>‹#›</a:t>
            </a:fld>
            <a:endParaRPr lang="fr-CH" dirty="0">
              <a:latin typeface="Arial" panose="020B0604020202020204" pitchFamily="34" charset="0"/>
            </a:endParaRPr>
          </a:p>
        </p:txBody>
      </p:sp>
    </p:spTree>
    <p:extLst>
      <p:ext uri="{BB962C8B-B14F-4D97-AF65-F5344CB8AC3E}">
        <p14:creationId xmlns:p14="http://schemas.microsoft.com/office/powerpoint/2010/main" val="1324905688"/>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r>
              <a:rPr lang="fr-FR"/>
              <a:t>NAME EVENT / NAME PRESENTATION</a:t>
            </a:r>
            <a:endParaRPr lang="fr-FR"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fld id="{3701F3EA-C8BD-D544-8519-665215575D25}" type="datetime1">
              <a:rPr lang="fr-CH" smtClean="0"/>
              <a:t>26.09.2025</a:t>
            </a:fld>
            <a:endParaRPr lang="fr-FR" dirty="0"/>
          </a:p>
        </p:txBody>
      </p:sp>
      <p:sp>
        <p:nvSpPr>
          <p:cNvPr id="4" name="Espace réservé de l'image des diapositives 3"/>
          <p:cNvSpPr>
            <a:spLocks noGrp="1" noRot="1" noChangeAspect="1"/>
          </p:cNvSpPr>
          <p:nvPr>
            <p:ph type="sldImg" idx="2"/>
          </p:nvPr>
        </p:nvSpPr>
        <p:spPr>
          <a:xfrm>
            <a:off x="210518" y="619273"/>
            <a:ext cx="6436964" cy="3620792"/>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notes 4"/>
          <p:cNvSpPr>
            <a:spLocks noGrp="1"/>
          </p:cNvSpPr>
          <p:nvPr>
            <p:ph type="body" sz="quarter" idx="3"/>
          </p:nvPr>
        </p:nvSpPr>
        <p:spPr>
          <a:xfrm>
            <a:off x="210518" y="4400549"/>
            <a:ext cx="6436964" cy="4201009"/>
          </a:xfrm>
          <a:prstGeom prst="rect">
            <a:avLst/>
          </a:prstGeom>
        </p:spPr>
        <p:txBody>
          <a:bodyPr vert="horz" lIns="91440" tIns="45720" rIns="91440" bIns="45720" rtlCol="0"/>
          <a:lstStyle/>
          <a:p>
            <a:r>
              <a:rPr lang="fr-FR"/>
              <a:t>Modifier les styles du texte du masque
Deuxième niveau
Troisième niveau
Quatrième niveau
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r>
              <a:rPr lang="fr-FR"/>
              <a:t>Speaker</a:t>
            </a:r>
            <a:endParaRPr lang="fr-FR"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defRPr>
            </a:lvl1pPr>
          </a:lstStyle>
          <a:p>
            <a:fld id="{4CF50783-AAED-1941-8BCC-9F6140F0A6B1}" type="slidenum">
              <a:rPr lang="fr-FR" smtClean="0"/>
              <a:pPr/>
              <a:t>‹#›</a:t>
            </a:fld>
            <a:endParaRPr lang="fr-FR" dirty="0"/>
          </a:p>
        </p:txBody>
      </p:sp>
    </p:spTree>
    <p:extLst>
      <p:ext uri="{BB962C8B-B14F-4D97-AF65-F5344CB8AC3E}">
        <p14:creationId xmlns:p14="http://schemas.microsoft.com/office/powerpoint/2010/main" val="726742729"/>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11138" y="619125"/>
            <a:ext cx="6435725" cy="3621088"/>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CF50783-AAED-1941-8BCC-9F6140F0A6B1}" type="slidenum">
              <a:rPr lang="fr-FR" smtClean="0"/>
              <a:pPr/>
              <a:t>1</a:t>
            </a:fld>
            <a:endParaRPr lang="fr-FR" dirty="0"/>
          </a:p>
        </p:txBody>
      </p:sp>
      <p:sp>
        <p:nvSpPr>
          <p:cNvPr id="5" name="Espace réservé de la date 4">
            <a:extLst>
              <a:ext uri="{FF2B5EF4-FFF2-40B4-BE49-F238E27FC236}">
                <a16:creationId xmlns:a16="http://schemas.microsoft.com/office/drawing/2014/main" id="{BB08DC05-305F-594F-9F18-9CF1E4DB5A23}"/>
              </a:ext>
            </a:extLst>
          </p:cNvPr>
          <p:cNvSpPr>
            <a:spLocks noGrp="1"/>
          </p:cNvSpPr>
          <p:nvPr>
            <p:ph type="dt" idx="1"/>
          </p:nvPr>
        </p:nvSpPr>
        <p:spPr/>
        <p:txBody>
          <a:bodyPr/>
          <a:lstStyle/>
          <a:p>
            <a:fld id="{A543D6B9-C04C-0640-9F0E-12EE3DC37A82}" type="datetime1">
              <a:rPr lang="fr-CH" smtClean="0"/>
              <a:t>26.09.2025</a:t>
            </a:fld>
            <a:endParaRPr lang="fr-FR" dirty="0"/>
          </a:p>
        </p:txBody>
      </p:sp>
      <p:sp>
        <p:nvSpPr>
          <p:cNvPr id="6" name="Espace réservé du pied de page 5">
            <a:extLst>
              <a:ext uri="{FF2B5EF4-FFF2-40B4-BE49-F238E27FC236}">
                <a16:creationId xmlns:a16="http://schemas.microsoft.com/office/drawing/2014/main" id="{8F2F41A5-B12E-1843-83F7-B86B38C0CE97}"/>
              </a:ext>
            </a:extLst>
          </p:cNvPr>
          <p:cNvSpPr>
            <a:spLocks noGrp="1"/>
          </p:cNvSpPr>
          <p:nvPr>
            <p:ph type="ftr" sz="quarter" idx="4"/>
          </p:nvPr>
        </p:nvSpPr>
        <p:spPr/>
        <p:txBody>
          <a:bodyPr/>
          <a:lstStyle/>
          <a:p>
            <a:r>
              <a:rPr lang="fr-FR"/>
              <a:t>Speaker</a:t>
            </a:r>
            <a:endParaRPr lang="fr-FR" dirty="0"/>
          </a:p>
        </p:txBody>
      </p:sp>
      <p:sp>
        <p:nvSpPr>
          <p:cNvPr id="7" name="Espace réservé de l'en-tête 6">
            <a:extLst>
              <a:ext uri="{FF2B5EF4-FFF2-40B4-BE49-F238E27FC236}">
                <a16:creationId xmlns:a16="http://schemas.microsoft.com/office/drawing/2014/main" id="{4D206A73-DDB0-2740-9475-00E48E475A11}"/>
              </a:ext>
            </a:extLst>
          </p:cNvPr>
          <p:cNvSpPr>
            <a:spLocks noGrp="1"/>
          </p:cNvSpPr>
          <p:nvPr>
            <p:ph type="hdr" sz="quarter"/>
          </p:nvPr>
        </p:nvSpPr>
        <p:spPr/>
        <p:txBody>
          <a:bodyPr/>
          <a:lstStyle/>
          <a:p>
            <a:r>
              <a:rPr lang="fr-FR"/>
              <a:t>NAME EVENT / NAME PRESENTATION</a:t>
            </a:r>
            <a:endParaRPr lang="fr-FR" dirty="0"/>
          </a:p>
        </p:txBody>
      </p:sp>
    </p:spTree>
    <p:extLst>
      <p:ext uri="{BB962C8B-B14F-4D97-AF65-F5344CB8AC3E}">
        <p14:creationId xmlns:p14="http://schemas.microsoft.com/office/powerpoint/2010/main" val="30043615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E52CEF-4C5A-5AE0-7AC4-F333A9D0724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8B13B47-FE0B-AAAD-F820-854C64E07D09}"/>
              </a:ext>
            </a:extLst>
          </p:cNvPr>
          <p:cNvSpPr>
            <a:spLocks noGrp="1" noRot="1" noChangeAspect="1"/>
          </p:cNvSpPr>
          <p:nvPr>
            <p:ph type="sldImg"/>
          </p:nvPr>
        </p:nvSpPr>
        <p:spPr>
          <a:xfrm>
            <a:off x="211138" y="619125"/>
            <a:ext cx="6435725" cy="3621088"/>
          </a:xfrm>
        </p:spPr>
      </p:sp>
      <p:sp>
        <p:nvSpPr>
          <p:cNvPr id="3" name="Espace réservé des notes 2">
            <a:extLst>
              <a:ext uri="{FF2B5EF4-FFF2-40B4-BE49-F238E27FC236}">
                <a16:creationId xmlns:a16="http://schemas.microsoft.com/office/drawing/2014/main" id="{4988A8BE-0A1B-0103-F2A9-23A99AD512E9}"/>
              </a:ext>
            </a:extLst>
          </p:cNvPr>
          <p:cNvSpPr>
            <a:spLocks noGrp="1"/>
          </p:cNvSpPr>
          <p:nvPr>
            <p:ph type="body" idx="1"/>
          </p:nvPr>
        </p:nvSpPr>
        <p:spPr/>
        <p:txBody>
          <a:bodyPr/>
          <a:lstStyle/>
          <a:p>
            <a:endParaRPr lang="en-GB" dirty="0"/>
          </a:p>
        </p:txBody>
      </p:sp>
      <p:sp>
        <p:nvSpPr>
          <p:cNvPr id="4" name="Espace réservé de l'en-tête 3">
            <a:extLst>
              <a:ext uri="{FF2B5EF4-FFF2-40B4-BE49-F238E27FC236}">
                <a16:creationId xmlns:a16="http://schemas.microsoft.com/office/drawing/2014/main" id="{9C10C1F6-E406-F575-71C8-E10CA544D324}"/>
              </a:ext>
            </a:extLst>
          </p:cNvPr>
          <p:cNvSpPr>
            <a:spLocks noGrp="1"/>
          </p:cNvSpPr>
          <p:nvPr>
            <p:ph type="hdr" sz="quarter"/>
          </p:nvPr>
        </p:nvSpPr>
        <p:spPr>
          <a:xfrm>
            <a:off x="1" y="0"/>
            <a:ext cx="2944283" cy="497020"/>
          </a:xfrm>
          <a:prstGeom prst="rect">
            <a:avLst/>
          </a:prstGeom>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EPFL, what else ?</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Espace réservé de la date 4">
            <a:extLst>
              <a:ext uri="{FF2B5EF4-FFF2-40B4-BE49-F238E27FC236}">
                <a16:creationId xmlns:a16="http://schemas.microsoft.com/office/drawing/2014/main" id="{AFD7751F-80AF-1ACD-CA22-ADACB1E26CFD}"/>
              </a:ext>
            </a:extLst>
          </p:cNvPr>
          <p:cNvSpPr>
            <a:spLocks noGrp="1"/>
          </p:cNvSpPr>
          <p:nvPr>
            <p:ph type="dt" idx="1"/>
          </p:nvPr>
        </p:nvSpPr>
        <p:spPr>
          <a:xfrm>
            <a:off x="3848645" y="0"/>
            <a:ext cx="2944283" cy="497020"/>
          </a:xfrm>
          <a:prstGeom prst="rect">
            <a:avLst/>
          </a:prstGeom>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F716EBF-C540-0B49-9006-D3E40A4E03F8}" type="datetime1">
              <a:rPr kumimoji="0" lang="fr-CH"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26.09.2025</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6" name="Espace réservé du pied de page 5">
            <a:extLst>
              <a:ext uri="{FF2B5EF4-FFF2-40B4-BE49-F238E27FC236}">
                <a16:creationId xmlns:a16="http://schemas.microsoft.com/office/drawing/2014/main" id="{9951070B-4866-20DF-0DFF-D4D07655E3EE}"/>
              </a:ext>
            </a:extLst>
          </p:cNvPr>
          <p:cNvSpPr>
            <a:spLocks noGrp="1"/>
          </p:cNvSpPr>
          <p:nvPr>
            <p:ph type="ftr" sz="quarter" idx="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MV</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Espace réservé du numéro de diapositive 6">
            <a:extLst>
              <a:ext uri="{FF2B5EF4-FFF2-40B4-BE49-F238E27FC236}">
                <a16:creationId xmlns:a16="http://schemas.microsoft.com/office/drawing/2014/main" id="{67E244C8-7D9F-2F30-78F3-45BC9E020A25}"/>
              </a:ext>
            </a:extLst>
          </p:cNvPr>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CF50783-AAED-1941-8BCC-9F6140F0A6B1}" type="slidenum">
              <a:rPr kumimoji="0" 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10</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1839041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B8918E-6326-B7D3-9B2D-8B3ABD24E8C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90E726C-1BF5-FA9F-9961-12021ADE715F}"/>
              </a:ext>
            </a:extLst>
          </p:cNvPr>
          <p:cNvSpPr>
            <a:spLocks noGrp="1" noRot="1" noChangeAspect="1"/>
          </p:cNvSpPr>
          <p:nvPr>
            <p:ph type="sldImg"/>
          </p:nvPr>
        </p:nvSpPr>
        <p:spPr>
          <a:xfrm>
            <a:off x="211138" y="619125"/>
            <a:ext cx="6435725" cy="3621088"/>
          </a:xfrm>
        </p:spPr>
      </p:sp>
      <p:sp>
        <p:nvSpPr>
          <p:cNvPr id="3" name="Espace réservé des notes 2">
            <a:extLst>
              <a:ext uri="{FF2B5EF4-FFF2-40B4-BE49-F238E27FC236}">
                <a16:creationId xmlns:a16="http://schemas.microsoft.com/office/drawing/2014/main" id="{C10C03F1-A8EC-40AA-97C0-B23593B7756C}"/>
              </a:ext>
            </a:extLst>
          </p:cNvPr>
          <p:cNvSpPr>
            <a:spLocks noGrp="1"/>
          </p:cNvSpPr>
          <p:nvPr>
            <p:ph type="body" idx="1"/>
          </p:nvPr>
        </p:nvSpPr>
        <p:spPr/>
        <p:txBody>
          <a:bodyPr/>
          <a:lstStyle/>
          <a:p>
            <a:endParaRPr lang="en-GB" dirty="0"/>
          </a:p>
        </p:txBody>
      </p:sp>
      <p:sp>
        <p:nvSpPr>
          <p:cNvPr id="4" name="Espace réservé de l'en-tête 3">
            <a:extLst>
              <a:ext uri="{FF2B5EF4-FFF2-40B4-BE49-F238E27FC236}">
                <a16:creationId xmlns:a16="http://schemas.microsoft.com/office/drawing/2014/main" id="{A0BAA69D-4C03-7887-0025-3D09FC2CD4D2}"/>
              </a:ext>
            </a:extLst>
          </p:cNvPr>
          <p:cNvSpPr>
            <a:spLocks noGrp="1"/>
          </p:cNvSpPr>
          <p:nvPr>
            <p:ph type="hdr" sz="quarter"/>
          </p:nvPr>
        </p:nvSpPr>
        <p:spPr>
          <a:xfrm>
            <a:off x="1" y="0"/>
            <a:ext cx="2944283" cy="497020"/>
          </a:xfrm>
          <a:prstGeom prst="rect">
            <a:avLst/>
          </a:prstGeom>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EPFL, what else ?</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Espace réservé de la date 4">
            <a:extLst>
              <a:ext uri="{FF2B5EF4-FFF2-40B4-BE49-F238E27FC236}">
                <a16:creationId xmlns:a16="http://schemas.microsoft.com/office/drawing/2014/main" id="{7F9F2929-BDCC-AEE2-7410-C0C224C2E265}"/>
              </a:ext>
            </a:extLst>
          </p:cNvPr>
          <p:cNvSpPr>
            <a:spLocks noGrp="1"/>
          </p:cNvSpPr>
          <p:nvPr>
            <p:ph type="dt" idx="1"/>
          </p:nvPr>
        </p:nvSpPr>
        <p:spPr>
          <a:xfrm>
            <a:off x="3848645" y="0"/>
            <a:ext cx="2944283" cy="497020"/>
          </a:xfrm>
          <a:prstGeom prst="rect">
            <a:avLst/>
          </a:prstGeom>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F716EBF-C540-0B49-9006-D3E40A4E03F8}" type="datetime1">
              <a:rPr kumimoji="0" lang="fr-CH"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26.09.2025</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6" name="Espace réservé du pied de page 5">
            <a:extLst>
              <a:ext uri="{FF2B5EF4-FFF2-40B4-BE49-F238E27FC236}">
                <a16:creationId xmlns:a16="http://schemas.microsoft.com/office/drawing/2014/main" id="{73E29975-695F-3C7A-AC8B-3C251A4A59D4}"/>
              </a:ext>
            </a:extLst>
          </p:cNvPr>
          <p:cNvSpPr>
            <a:spLocks noGrp="1"/>
          </p:cNvSpPr>
          <p:nvPr>
            <p:ph type="ftr" sz="quarter" idx="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MV</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Espace réservé du numéro de diapositive 6">
            <a:extLst>
              <a:ext uri="{FF2B5EF4-FFF2-40B4-BE49-F238E27FC236}">
                <a16:creationId xmlns:a16="http://schemas.microsoft.com/office/drawing/2014/main" id="{CE6B263B-19E2-C4A3-152E-DF249988CB87}"/>
              </a:ext>
            </a:extLst>
          </p:cNvPr>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CF50783-AAED-1941-8BCC-9F6140F0A6B1}" type="slidenum">
              <a:rPr kumimoji="0" 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11</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5303319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B8918E-6326-B7D3-9B2D-8B3ABD24E8C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90E726C-1BF5-FA9F-9961-12021ADE715F}"/>
              </a:ext>
            </a:extLst>
          </p:cNvPr>
          <p:cNvSpPr>
            <a:spLocks noGrp="1" noRot="1" noChangeAspect="1"/>
          </p:cNvSpPr>
          <p:nvPr>
            <p:ph type="sldImg"/>
          </p:nvPr>
        </p:nvSpPr>
        <p:spPr>
          <a:xfrm>
            <a:off x="211138" y="619125"/>
            <a:ext cx="6435725" cy="3621088"/>
          </a:xfrm>
        </p:spPr>
      </p:sp>
      <p:sp>
        <p:nvSpPr>
          <p:cNvPr id="3" name="Espace réservé des notes 2">
            <a:extLst>
              <a:ext uri="{FF2B5EF4-FFF2-40B4-BE49-F238E27FC236}">
                <a16:creationId xmlns:a16="http://schemas.microsoft.com/office/drawing/2014/main" id="{C10C03F1-A8EC-40AA-97C0-B23593B7756C}"/>
              </a:ext>
            </a:extLst>
          </p:cNvPr>
          <p:cNvSpPr>
            <a:spLocks noGrp="1"/>
          </p:cNvSpPr>
          <p:nvPr>
            <p:ph type="body" idx="1"/>
          </p:nvPr>
        </p:nvSpPr>
        <p:spPr/>
        <p:txBody>
          <a:bodyPr/>
          <a:lstStyle/>
          <a:p>
            <a:endParaRPr lang="en-GB" dirty="0"/>
          </a:p>
        </p:txBody>
      </p:sp>
      <p:sp>
        <p:nvSpPr>
          <p:cNvPr id="4" name="Espace réservé de l'en-tête 3">
            <a:extLst>
              <a:ext uri="{FF2B5EF4-FFF2-40B4-BE49-F238E27FC236}">
                <a16:creationId xmlns:a16="http://schemas.microsoft.com/office/drawing/2014/main" id="{A0BAA69D-4C03-7887-0025-3D09FC2CD4D2}"/>
              </a:ext>
            </a:extLst>
          </p:cNvPr>
          <p:cNvSpPr>
            <a:spLocks noGrp="1"/>
          </p:cNvSpPr>
          <p:nvPr>
            <p:ph type="hdr" sz="quarter"/>
          </p:nvPr>
        </p:nvSpPr>
        <p:spPr>
          <a:xfrm>
            <a:off x="1" y="0"/>
            <a:ext cx="2944283" cy="497020"/>
          </a:xfrm>
          <a:prstGeom prst="rect">
            <a:avLst/>
          </a:prstGeom>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EPFL, what else ?</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Espace réservé de la date 4">
            <a:extLst>
              <a:ext uri="{FF2B5EF4-FFF2-40B4-BE49-F238E27FC236}">
                <a16:creationId xmlns:a16="http://schemas.microsoft.com/office/drawing/2014/main" id="{7F9F2929-BDCC-AEE2-7410-C0C224C2E265}"/>
              </a:ext>
            </a:extLst>
          </p:cNvPr>
          <p:cNvSpPr>
            <a:spLocks noGrp="1"/>
          </p:cNvSpPr>
          <p:nvPr>
            <p:ph type="dt" idx="1"/>
          </p:nvPr>
        </p:nvSpPr>
        <p:spPr>
          <a:xfrm>
            <a:off x="3848645" y="0"/>
            <a:ext cx="2944283" cy="497020"/>
          </a:xfrm>
          <a:prstGeom prst="rect">
            <a:avLst/>
          </a:prstGeom>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F716EBF-C540-0B49-9006-D3E40A4E03F8}" type="datetime1">
              <a:rPr kumimoji="0" lang="fr-CH"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26.09.2025</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6" name="Espace réservé du pied de page 5">
            <a:extLst>
              <a:ext uri="{FF2B5EF4-FFF2-40B4-BE49-F238E27FC236}">
                <a16:creationId xmlns:a16="http://schemas.microsoft.com/office/drawing/2014/main" id="{73E29975-695F-3C7A-AC8B-3C251A4A59D4}"/>
              </a:ext>
            </a:extLst>
          </p:cNvPr>
          <p:cNvSpPr>
            <a:spLocks noGrp="1"/>
          </p:cNvSpPr>
          <p:nvPr>
            <p:ph type="ftr" sz="quarter" idx="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MV</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Espace réservé du numéro de diapositive 6">
            <a:extLst>
              <a:ext uri="{FF2B5EF4-FFF2-40B4-BE49-F238E27FC236}">
                <a16:creationId xmlns:a16="http://schemas.microsoft.com/office/drawing/2014/main" id="{CE6B263B-19E2-C4A3-152E-DF249988CB87}"/>
              </a:ext>
            </a:extLst>
          </p:cNvPr>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CF50783-AAED-1941-8BCC-9F6140F0A6B1}" type="slidenum">
              <a:rPr kumimoji="0" 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12</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4328969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B8918E-6326-B7D3-9B2D-8B3ABD24E8C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90E726C-1BF5-FA9F-9961-12021ADE715F}"/>
              </a:ext>
            </a:extLst>
          </p:cNvPr>
          <p:cNvSpPr>
            <a:spLocks noGrp="1" noRot="1" noChangeAspect="1"/>
          </p:cNvSpPr>
          <p:nvPr>
            <p:ph type="sldImg"/>
          </p:nvPr>
        </p:nvSpPr>
        <p:spPr>
          <a:xfrm>
            <a:off x="211138" y="619125"/>
            <a:ext cx="6435725" cy="3621088"/>
          </a:xfrm>
        </p:spPr>
      </p:sp>
      <p:sp>
        <p:nvSpPr>
          <p:cNvPr id="3" name="Espace réservé des notes 2">
            <a:extLst>
              <a:ext uri="{FF2B5EF4-FFF2-40B4-BE49-F238E27FC236}">
                <a16:creationId xmlns:a16="http://schemas.microsoft.com/office/drawing/2014/main" id="{C10C03F1-A8EC-40AA-97C0-B23593B7756C}"/>
              </a:ext>
            </a:extLst>
          </p:cNvPr>
          <p:cNvSpPr>
            <a:spLocks noGrp="1"/>
          </p:cNvSpPr>
          <p:nvPr>
            <p:ph type="body" idx="1"/>
          </p:nvPr>
        </p:nvSpPr>
        <p:spPr/>
        <p:txBody>
          <a:bodyPr/>
          <a:lstStyle/>
          <a:p>
            <a:endParaRPr lang="en-GB" dirty="0"/>
          </a:p>
        </p:txBody>
      </p:sp>
      <p:sp>
        <p:nvSpPr>
          <p:cNvPr id="4" name="Espace réservé de l'en-tête 3">
            <a:extLst>
              <a:ext uri="{FF2B5EF4-FFF2-40B4-BE49-F238E27FC236}">
                <a16:creationId xmlns:a16="http://schemas.microsoft.com/office/drawing/2014/main" id="{A0BAA69D-4C03-7887-0025-3D09FC2CD4D2}"/>
              </a:ext>
            </a:extLst>
          </p:cNvPr>
          <p:cNvSpPr>
            <a:spLocks noGrp="1"/>
          </p:cNvSpPr>
          <p:nvPr>
            <p:ph type="hdr" sz="quarter"/>
          </p:nvPr>
        </p:nvSpPr>
        <p:spPr>
          <a:xfrm>
            <a:off x="1" y="0"/>
            <a:ext cx="2944283" cy="497020"/>
          </a:xfrm>
          <a:prstGeom prst="rect">
            <a:avLst/>
          </a:prstGeom>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EPFL, what else ?</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Espace réservé de la date 4">
            <a:extLst>
              <a:ext uri="{FF2B5EF4-FFF2-40B4-BE49-F238E27FC236}">
                <a16:creationId xmlns:a16="http://schemas.microsoft.com/office/drawing/2014/main" id="{7F9F2929-BDCC-AEE2-7410-C0C224C2E265}"/>
              </a:ext>
            </a:extLst>
          </p:cNvPr>
          <p:cNvSpPr>
            <a:spLocks noGrp="1"/>
          </p:cNvSpPr>
          <p:nvPr>
            <p:ph type="dt" idx="1"/>
          </p:nvPr>
        </p:nvSpPr>
        <p:spPr>
          <a:xfrm>
            <a:off x="3848645" y="0"/>
            <a:ext cx="2944283" cy="497020"/>
          </a:xfrm>
          <a:prstGeom prst="rect">
            <a:avLst/>
          </a:prstGeom>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F716EBF-C540-0B49-9006-D3E40A4E03F8}" type="datetime1">
              <a:rPr kumimoji="0" lang="fr-CH"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26.09.2025</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6" name="Espace réservé du pied de page 5">
            <a:extLst>
              <a:ext uri="{FF2B5EF4-FFF2-40B4-BE49-F238E27FC236}">
                <a16:creationId xmlns:a16="http://schemas.microsoft.com/office/drawing/2014/main" id="{73E29975-695F-3C7A-AC8B-3C251A4A59D4}"/>
              </a:ext>
            </a:extLst>
          </p:cNvPr>
          <p:cNvSpPr>
            <a:spLocks noGrp="1"/>
          </p:cNvSpPr>
          <p:nvPr>
            <p:ph type="ftr" sz="quarter" idx="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MV</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Espace réservé du numéro de diapositive 6">
            <a:extLst>
              <a:ext uri="{FF2B5EF4-FFF2-40B4-BE49-F238E27FC236}">
                <a16:creationId xmlns:a16="http://schemas.microsoft.com/office/drawing/2014/main" id="{CE6B263B-19E2-C4A3-152E-DF249988CB87}"/>
              </a:ext>
            </a:extLst>
          </p:cNvPr>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CF50783-AAED-1941-8BCC-9F6140F0A6B1}" type="slidenum">
              <a:rPr kumimoji="0" 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13</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8413909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B8918E-6326-B7D3-9B2D-8B3ABD24E8C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90E726C-1BF5-FA9F-9961-12021ADE715F}"/>
              </a:ext>
            </a:extLst>
          </p:cNvPr>
          <p:cNvSpPr>
            <a:spLocks noGrp="1" noRot="1" noChangeAspect="1"/>
          </p:cNvSpPr>
          <p:nvPr>
            <p:ph type="sldImg"/>
          </p:nvPr>
        </p:nvSpPr>
        <p:spPr>
          <a:xfrm>
            <a:off x="211138" y="619125"/>
            <a:ext cx="6435725" cy="3621088"/>
          </a:xfrm>
        </p:spPr>
      </p:sp>
      <p:sp>
        <p:nvSpPr>
          <p:cNvPr id="3" name="Espace réservé des notes 2">
            <a:extLst>
              <a:ext uri="{FF2B5EF4-FFF2-40B4-BE49-F238E27FC236}">
                <a16:creationId xmlns:a16="http://schemas.microsoft.com/office/drawing/2014/main" id="{C10C03F1-A8EC-40AA-97C0-B23593B7756C}"/>
              </a:ext>
            </a:extLst>
          </p:cNvPr>
          <p:cNvSpPr>
            <a:spLocks noGrp="1"/>
          </p:cNvSpPr>
          <p:nvPr>
            <p:ph type="body" idx="1"/>
          </p:nvPr>
        </p:nvSpPr>
        <p:spPr/>
        <p:txBody>
          <a:bodyPr/>
          <a:lstStyle/>
          <a:p>
            <a:endParaRPr lang="en-GB" dirty="0"/>
          </a:p>
        </p:txBody>
      </p:sp>
      <p:sp>
        <p:nvSpPr>
          <p:cNvPr id="4" name="Espace réservé de l'en-tête 3">
            <a:extLst>
              <a:ext uri="{FF2B5EF4-FFF2-40B4-BE49-F238E27FC236}">
                <a16:creationId xmlns:a16="http://schemas.microsoft.com/office/drawing/2014/main" id="{A0BAA69D-4C03-7887-0025-3D09FC2CD4D2}"/>
              </a:ext>
            </a:extLst>
          </p:cNvPr>
          <p:cNvSpPr>
            <a:spLocks noGrp="1"/>
          </p:cNvSpPr>
          <p:nvPr>
            <p:ph type="hdr" sz="quarter"/>
          </p:nvPr>
        </p:nvSpPr>
        <p:spPr>
          <a:xfrm>
            <a:off x="1" y="0"/>
            <a:ext cx="2944283" cy="497020"/>
          </a:xfrm>
          <a:prstGeom prst="rect">
            <a:avLst/>
          </a:prstGeom>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EPFL, what else ?</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Espace réservé de la date 4">
            <a:extLst>
              <a:ext uri="{FF2B5EF4-FFF2-40B4-BE49-F238E27FC236}">
                <a16:creationId xmlns:a16="http://schemas.microsoft.com/office/drawing/2014/main" id="{7F9F2929-BDCC-AEE2-7410-C0C224C2E265}"/>
              </a:ext>
            </a:extLst>
          </p:cNvPr>
          <p:cNvSpPr>
            <a:spLocks noGrp="1"/>
          </p:cNvSpPr>
          <p:nvPr>
            <p:ph type="dt" idx="1"/>
          </p:nvPr>
        </p:nvSpPr>
        <p:spPr>
          <a:xfrm>
            <a:off x="3848645" y="0"/>
            <a:ext cx="2944283" cy="497020"/>
          </a:xfrm>
          <a:prstGeom prst="rect">
            <a:avLst/>
          </a:prstGeom>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F716EBF-C540-0B49-9006-D3E40A4E03F8}" type="datetime1">
              <a:rPr kumimoji="0" lang="fr-CH"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26.09.2025</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6" name="Espace réservé du pied de page 5">
            <a:extLst>
              <a:ext uri="{FF2B5EF4-FFF2-40B4-BE49-F238E27FC236}">
                <a16:creationId xmlns:a16="http://schemas.microsoft.com/office/drawing/2014/main" id="{73E29975-695F-3C7A-AC8B-3C251A4A59D4}"/>
              </a:ext>
            </a:extLst>
          </p:cNvPr>
          <p:cNvSpPr>
            <a:spLocks noGrp="1"/>
          </p:cNvSpPr>
          <p:nvPr>
            <p:ph type="ftr" sz="quarter" idx="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MV</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Espace réservé du numéro de diapositive 6">
            <a:extLst>
              <a:ext uri="{FF2B5EF4-FFF2-40B4-BE49-F238E27FC236}">
                <a16:creationId xmlns:a16="http://schemas.microsoft.com/office/drawing/2014/main" id="{CE6B263B-19E2-C4A3-152E-DF249988CB87}"/>
              </a:ext>
            </a:extLst>
          </p:cNvPr>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CF50783-AAED-1941-8BCC-9F6140F0A6B1}" type="slidenum">
              <a:rPr kumimoji="0" 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14</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5385589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11138" y="619125"/>
            <a:ext cx="6435725" cy="3621088"/>
          </a:xfrm>
        </p:spPr>
      </p:sp>
      <p:sp>
        <p:nvSpPr>
          <p:cNvPr id="3" name="Espace réservé des notes 2"/>
          <p:cNvSpPr>
            <a:spLocks noGrp="1"/>
          </p:cNvSpPr>
          <p:nvPr>
            <p:ph type="body" idx="1"/>
          </p:nvPr>
        </p:nvSpPr>
        <p:spPr/>
        <p:txBody>
          <a:bodyPr/>
          <a:lstStyle/>
          <a:p>
            <a:endParaRPr lang="en-GB" dirty="0"/>
          </a:p>
        </p:txBody>
      </p:sp>
      <p:sp>
        <p:nvSpPr>
          <p:cNvPr id="4" name="Espace réservé de l'en-tête 3"/>
          <p:cNvSpPr>
            <a:spLocks noGrp="1"/>
          </p:cNvSpPr>
          <p:nvPr>
            <p:ph type="hdr" sz="quarter"/>
          </p:nvPr>
        </p:nvSpPr>
        <p:spPr>
          <a:xfrm>
            <a:off x="1" y="0"/>
            <a:ext cx="2944283" cy="497020"/>
          </a:xfrm>
          <a:prstGeom prst="rect">
            <a:avLst/>
          </a:prstGeom>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EPFL, what else ?</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Espace réservé de la date 4"/>
          <p:cNvSpPr>
            <a:spLocks noGrp="1"/>
          </p:cNvSpPr>
          <p:nvPr>
            <p:ph type="dt" idx="1"/>
          </p:nvPr>
        </p:nvSpPr>
        <p:spPr>
          <a:xfrm>
            <a:off x="3848645" y="0"/>
            <a:ext cx="2944283" cy="497020"/>
          </a:xfrm>
          <a:prstGeom prst="rect">
            <a:avLst/>
          </a:prstGeom>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F716EBF-C540-0B49-9006-D3E40A4E03F8}" type="datetime1">
              <a:rPr kumimoji="0" lang="fr-CH"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t>26.09.2025</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6" name="Espace réservé du pied de page 5"/>
          <p:cNvSpPr>
            <a:spLocks noGrp="1"/>
          </p:cNvSpPr>
          <p:nvPr>
            <p:ph type="ftr" sz="quarter" idx="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MV</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Espace réservé du numéro de diapositive 6"/>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CF50783-AAED-1941-8BCC-9F6140F0A6B1}" type="slidenum">
              <a:rPr kumimoji="0" 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2</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092888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11138" y="619125"/>
            <a:ext cx="6435725" cy="3621088"/>
          </a:xfrm>
        </p:spPr>
      </p:sp>
      <p:sp>
        <p:nvSpPr>
          <p:cNvPr id="3" name="Espace réservé des notes 2"/>
          <p:cNvSpPr>
            <a:spLocks noGrp="1"/>
          </p:cNvSpPr>
          <p:nvPr>
            <p:ph type="body" idx="1"/>
          </p:nvPr>
        </p:nvSpPr>
        <p:spPr/>
        <p:txBody>
          <a:bodyPr/>
          <a:lstStyle/>
          <a:p>
            <a:endParaRPr lang="en-GB" dirty="0"/>
          </a:p>
        </p:txBody>
      </p:sp>
      <p:sp>
        <p:nvSpPr>
          <p:cNvPr id="4" name="Espace réservé de l'en-tête 3"/>
          <p:cNvSpPr>
            <a:spLocks noGrp="1"/>
          </p:cNvSpPr>
          <p:nvPr>
            <p:ph type="hdr" sz="quarter"/>
          </p:nvPr>
        </p:nvSpPr>
        <p:spPr>
          <a:xfrm>
            <a:off x="1" y="0"/>
            <a:ext cx="2944283" cy="497020"/>
          </a:xfrm>
          <a:prstGeom prst="rect">
            <a:avLst/>
          </a:prstGeom>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EPFL, what else ?</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Espace réservé de la date 4"/>
          <p:cNvSpPr>
            <a:spLocks noGrp="1"/>
          </p:cNvSpPr>
          <p:nvPr>
            <p:ph type="dt" idx="1"/>
          </p:nvPr>
        </p:nvSpPr>
        <p:spPr>
          <a:xfrm>
            <a:off x="3848645" y="0"/>
            <a:ext cx="2944283" cy="497020"/>
          </a:xfrm>
          <a:prstGeom prst="rect">
            <a:avLst/>
          </a:prstGeom>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F716EBF-C540-0B49-9006-D3E40A4E03F8}" type="datetime1">
              <a:rPr kumimoji="0" lang="fr-CH"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t>26.09.2025</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6" name="Espace réservé du pied de page 5"/>
          <p:cNvSpPr>
            <a:spLocks noGrp="1"/>
          </p:cNvSpPr>
          <p:nvPr>
            <p:ph type="ftr" sz="quarter" idx="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MV</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Espace réservé du numéro de diapositive 6"/>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CF50783-AAED-1941-8BCC-9F6140F0A6B1}" type="slidenum">
              <a:rPr kumimoji="0" 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3</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9936985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11138" y="619125"/>
            <a:ext cx="6435725" cy="3621088"/>
          </a:xfrm>
        </p:spPr>
      </p:sp>
      <p:sp>
        <p:nvSpPr>
          <p:cNvPr id="3" name="Espace réservé des notes 2"/>
          <p:cNvSpPr>
            <a:spLocks noGrp="1"/>
          </p:cNvSpPr>
          <p:nvPr>
            <p:ph type="body" idx="1"/>
          </p:nvPr>
        </p:nvSpPr>
        <p:spPr/>
        <p:txBody>
          <a:bodyPr/>
          <a:lstStyle/>
          <a:p>
            <a:endParaRPr lang="en-GB" dirty="0"/>
          </a:p>
        </p:txBody>
      </p:sp>
      <p:sp>
        <p:nvSpPr>
          <p:cNvPr id="4" name="Espace réservé de l'en-tête 3"/>
          <p:cNvSpPr>
            <a:spLocks noGrp="1"/>
          </p:cNvSpPr>
          <p:nvPr>
            <p:ph type="hdr" sz="quarter"/>
          </p:nvPr>
        </p:nvSpPr>
        <p:spPr>
          <a:xfrm>
            <a:off x="1" y="0"/>
            <a:ext cx="2944283" cy="497020"/>
          </a:xfrm>
          <a:prstGeom prst="rect">
            <a:avLst/>
          </a:prstGeom>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EPFL, what else ?</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Espace réservé de la date 4"/>
          <p:cNvSpPr>
            <a:spLocks noGrp="1"/>
          </p:cNvSpPr>
          <p:nvPr>
            <p:ph type="dt" idx="1"/>
          </p:nvPr>
        </p:nvSpPr>
        <p:spPr>
          <a:xfrm>
            <a:off x="3848645" y="0"/>
            <a:ext cx="2944283" cy="497020"/>
          </a:xfrm>
          <a:prstGeom prst="rect">
            <a:avLst/>
          </a:prstGeom>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F716EBF-C540-0B49-9006-D3E40A4E03F8}" type="datetime1">
              <a:rPr kumimoji="0" lang="fr-CH"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t>26.09.2025</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6" name="Espace réservé du pied de page 5"/>
          <p:cNvSpPr>
            <a:spLocks noGrp="1"/>
          </p:cNvSpPr>
          <p:nvPr>
            <p:ph type="ftr" sz="quarter" idx="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MV</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Espace réservé du numéro de diapositive 6"/>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CF50783-AAED-1941-8BCC-9F6140F0A6B1}" type="slidenum">
              <a:rPr kumimoji="0" 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4</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6905781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11138" y="619125"/>
            <a:ext cx="6435725" cy="3621088"/>
          </a:xfrm>
        </p:spPr>
      </p:sp>
      <p:sp>
        <p:nvSpPr>
          <p:cNvPr id="3" name="Espace réservé des notes 2"/>
          <p:cNvSpPr>
            <a:spLocks noGrp="1"/>
          </p:cNvSpPr>
          <p:nvPr>
            <p:ph type="body" idx="1"/>
          </p:nvPr>
        </p:nvSpPr>
        <p:spPr/>
        <p:txBody>
          <a:bodyPr/>
          <a:lstStyle/>
          <a:p>
            <a:endParaRPr lang="en-GB" dirty="0"/>
          </a:p>
        </p:txBody>
      </p:sp>
      <p:sp>
        <p:nvSpPr>
          <p:cNvPr id="4" name="Espace réservé de l'en-tête 3"/>
          <p:cNvSpPr>
            <a:spLocks noGrp="1"/>
          </p:cNvSpPr>
          <p:nvPr>
            <p:ph type="hdr" sz="quarter"/>
          </p:nvPr>
        </p:nvSpPr>
        <p:spPr>
          <a:xfrm>
            <a:off x="1" y="0"/>
            <a:ext cx="2944283" cy="497020"/>
          </a:xfrm>
          <a:prstGeom prst="rect">
            <a:avLst/>
          </a:prstGeom>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EPFL, what else ?</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Espace réservé de la date 4"/>
          <p:cNvSpPr>
            <a:spLocks noGrp="1"/>
          </p:cNvSpPr>
          <p:nvPr>
            <p:ph type="dt" idx="1"/>
          </p:nvPr>
        </p:nvSpPr>
        <p:spPr>
          <a:xfrm>
            <a:off x="3848645" y="0"/>
            <a:ext cx="2944283" cy="497020"/>
          </a:xfrm>
          <a:prstGeom prst="rect">
            <a:avLst/>
          </a:prstGeom>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F716EBF-C540-0B49-9006-D3E40A4E03F8}" type="datetime1">
              <a:rPr kumimoji="0" lang="fr-CH"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t>26.09.2025</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6" name="Espace réservé du pied de page 5"/>
          <p:cNvSpPr>
            <a:spLocks noGrp="1"/>
          </p:cNvSpPr>
          <p:nvPr>
            <p:ph type="ftr" sz="quarter" idx="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MV</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Espace réservé du numéro de diapositive 6"/>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CF50783-AAED-1941-8BCC-9F6140F0A6B1}" type="slidenum">
              <a:rPr kumimoji="0" 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5</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6594583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11138" y="619125"/>
            <a:ext cx="6435725" cy="3621088"/>
          </a:xfrm>
        </p:spPr>
      </p:sp>
      <p:sp>
        <p:nvSpPr>
          <p:cNvPr id="3" name="Espace réservé des notes 2"/>
          <p:cNvSpPr>
            <a:spLocks noGrp="1"/>
          </p:cNvSpPr>
          <p:nvPr>
            <p:ph type="body" idx="1"/>
          </p:nvPr>
        </p:nvSpPr>
        <p:spPr/>
        <p:txBody>
          <a:bodyPr/>
          <a:lstStyle/>
          <a:p>
            <a:endParaRPr lang="en-GB" dirty="0"/>
          </a:p>
        </p:txBody>
      </p:sp>
      <p:sp>
        <p:nvSpPr>
          <p:cNvPr id="4" name="Espace réservé de l'en-tête 3"/>
          <p:cNvSpPr>
            <a:spLocks noGrp="1"/>
          </p:cNvSpPr>
          <p:nvPr>
            <p:ph type="hdr" sz="quarter"/>
          </p:nvPr>
        </p:nvSpPr>
        <p:spPr>
          <a:xfrm>
            <a:off x="1" y="0"/>
            <a:ext cx="2944283" cy="497020"/>
          </a:xfrm>
          <a:prstGeom prst="rect">
            <a:avLst/>
          </a:prstGeom>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EPFL, what else ?</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Espace réservé de la date 4"/>
          <p:cNvSpPr>
            <a:spLocks noGrp="1"/>
          </p:cNvSpPr>
          <p:nvPr>
            <p:ph type="dt" idx="1"/>
          </p:nvPr>
        </p:nvSpPr>
        <p:spPr>
          <a:xfrm>
            <a:off x="3848645" y="0"/>
            <a:ext cx="2944283" cy="497020"/>
          </a:xfrm>
          <a:prstGeom prst="rect">
            <a:avLst/>
          </a:prstGeom>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F716EBF-C540-0B49-9006-D3E40A4E03F8}" type="datetime1">
              <a:rPr kumimoji="0" lang="fr-CH"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t>26.09.2025</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6" name="Espace réservé du pied de page 5"/>
          <p:cNvSpPr>
            <a:spLocks noGrp="1"/>
          </p:cNvSpPr>
          <p:nvPr>
            <p:ph type="ftr" sz="quarter" idx="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MV</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Espace réservé du numéro de diapositive 6"/>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CF50783-AAED-1941-8BCC-9F6140F0A6B1}" type="slidenum">
              <a:rPr kumimoji="0" 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6</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5793744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11138" y="619125"/>
            <a:ext cx="6435725" cy="3621088"/>
          </a:xfrm>
        </p:spPr>
      </p:sp>
      <p:sp>
        <p:nvSpPr>
          <p:cNvPr id="3" name="Espace réservé des notes 2"/>
          <p:cNvSpPr>
            <a:spLocks noGrp="1"/>
          </p:cNvSpPr>
          <p:nvPr>
            <p:ph type="body" idx="1"/>
          </p:nvPr>
        </p:nvSpPr>
        <p:spPr/>
        <p:txBody>
          <a:bodyPr/>
          <a:lstStyle/>
          <a:p>
            <a:endParaRPr lang="en-GB" dirty="0"/>
          </a:p>
        </p:txBody>
      </p:sp>
      <p:sp>
        <p:nvSpPr>
          <p:cNvPr id="4" name="Espace réservé de l'en-tête 3"/>
          <p:cNvSpPr>
            <a:spLocks noGrp="1"/>
          </p:cNvSpPr>
          <p:nvPr>
            <p:ph type="hdr" sz="quarter"/>
          </p:nvPr>
        </p:nvSpPr>
        <p:spPr>
          <a:xfrm>
            <a:off x="1" y="0"/>
            <a:ext cx="2944283" cy="497020"/>
          </a:xfrm>
          <a:prstGeom prst="rect">
            <a:avLst/>
          </a:prstGeom>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EPFL, what else ?</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Espace réservé de la date 4"/>
          <p:cNvSpPr>
            <a:spLocks noGrp="1"/>
          </p:cNvSpPr>
          <p:nvPr>
            <p:ph type="dt" idx="1"/>
          </p:nvPr>
        </p:nvSpPr>
        <p:spPr>
          <a:xfrm>
            <a:off x="3848645" y="0"/>
            <a:ext cx="2944283" cy="497020"/>
          </a:xfrm>
          <a:prstGeom prst="rect">
            <a:avLst/>
          </a:prstGeom>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F716EBF-C540-0B49-9006-D3E40A4E03F8}" type="datetime1">
              <a:rPr kumimoji="0" lang="fr-CH"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t>26.09.2025</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6" name="Espace réservé du pied de page 5"/>
          <p:cNvSpPr>
            <a:spLocks noGrp="1"/>
          </p:cNvSpPr>
          <p:nvPr>
            <p:ph type="ftr" sz="quarter" idx="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MV</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Espace réservé du numéro de diapositive 6"/>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CF50783-AAED-1941-8BCC-9F6140F0A6B1}" type="slidenum">
              <a:rPr kumimoji="0" 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7</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5781654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11138" y="619125"/>
            <a:ext cx="6435725" cy="3621088"/>
          </a:xfrm>
        </p:spPr>
      </p:sp>
      <p:sp>
        <p:nvSpPr>
          <p:cNvPr id="3" name="Espace réservé des notes 2"/>
          <p:cNvSpPr>
            <a:spLocks noGrp="1"/>
          </p:cNvSpPr>
          <p:nvPr>
            <p:ph type="body" idx="1"/>
          </p:nvPr>
        </p:nvSpPr>
        <p:spPr/>
        <p:txBody>
          <a:bodyPr/>
          <a:lstStyle/>
          <a:p>
            <a:endParaRPr lang="en-GB" dirty="0"/>
          </a:p>
        </p:txBody>
      </p:sp>
      <p:sp>
        <p:nvSpPr>
          <p:cNvPr id="4" name="Espace réservé de l'en-tête 3"/>
          <p:cNvSpPr>
            <a:spLocks noGrp="1"/>
          </p:cNvSpPr>
          <p:nvPr>
            <p:ph type="hdr" sz="quarter"/>
          </p:nvPr>
        </p:nvSpPr>
        <p:spPr>
          <a:xfrm>
            <a:off x="1" y="0"/>
            <a:ext cx="2944283" cy="497020"/>
          </a:xfrm>
          <a:prstGeom prst="rect">
            <a:avLst/>
          </a:prstGeom>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EPFL, what else ?</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Espace réservé de la date 4"/>
          <p:cNvSpPr>
            <a:spLocks noGrp="1"/>
          </p:cNvSpPr>
          <p:nvPr>
            <p:ph type="dt" idx="1"/>
          </p:nvPr>
        </p:nvSpPr>
        <p:spPr>
          <a:xfrm>
            <a:off x="3848645" y="0"/>
            <a:ext cx="2944283" cy="497020"/>
          </a:xfrm>
          <a:prstGeom prst="rect">
            <a:avLst/>
          </a:prstGeom>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F716EBF-C540-0B49-9006-D3E40A4E03F8}" type="datetime1">
              <a:rPr kumimoji="0" lang="fr-CH"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26.09.2025</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6" name="Espace réservé du pied de page 5"/>
          <p:cNvSpPr>
            <a:spLocks noGrp="1"/>
          </p:cNvSpPr>
          <p:nvPr>
            <p:ph type="ftr" sz="quarter" idx="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MV</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Espace réservé du numéro de diapositive 6"/>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CF50783-AAED-1941-8BCC-9F6140F0A6B1}" type="slidenum">
              <a:rPr kumimoji="0" 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8</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718812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0118D1-6D30-D095-8E75-1EC26C5786D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F2FB8B5-1C6B-9B37-3D51-B9D97B596085}"/>
              </a:ext>
            </a:extLst>
          </p:cNvPr>
          <p:cNvSpPr>
            <a:spLocks noGrp="1" noRot="1" noChangeAspect="1"/>
          </p:cNvSpPr>
          <p:nvPr>
            <p:ph type="sldImg"/>
          </p:nvPr>
        </p:nvSpPr>
        <p:spPr>
          <a:xfrm>
            <a:off x="211138" y="619125"/>
            <a:ext cx="6435725" cy="3621088"/>
          </a:xfrm>
        </p:spPr>
      </p:sp>
      <p:sp>
        <p:nvSpPr>
          <p:cNvPr id="3" name="Espace réservé des notes 2">
            <a:extLst>
              <a:ext uri="{FF2B5EF4-FFF2-40B4-BE49-F238E27FC236}">
                <a16:creationId xmlns:a16="http://schemas.microsoft.com/office/drawing/2014/main" id="{FFB82785-AF36-97E3-8680-27D5014C7AA1}"/>
              </a:ext>
            </a:extLst>
          </p:cNvPr>
          <p:cNvSpPr>
            <a:spLocks noGrp="1"/>
          </p:cNvSpPr>
          <p:nvPr>
            <p:ph type="body" idx="1"/>
          </p:nvPr>
        </p:nvSpPr>
        <p:spPr/>
        <p:txBody>
          <a:bodyPr/>
          <a:lstStyle/>
          <a:p>
            <a:endParaRPr lang="en-GB" dirty="0"/>
          </a:p>
        </p:txBody>
      </p:sp>
      <p:sp>
        <p:nvSpPr>
          <p:cNvPr id="4" name="Espace réservé de l'en-tête 3">
            <a:extLst>
              <a:ext uri="{FF2B5EF4-FFF2-40B4-BE49-F238E27FC236}">
                <a16:creationId xmlns:a16="http://schemas.microsoft.com/office/drawing/2014/main" id="{E5E590C1-6A54-7C3B-DC1A-DA1F90F66B00}"/>
              </a:ext>
            </a:extLst>
          </p:cNvPr>
          <p:cNvSpPr>
            <a:spLocks noGrp="1"/>
          </p:cNvSpPr>
          <p:nvPr>
            <p:ph type="hdr" sz="quarter"/>
          </p:nvPr>
        </p:nvSpPr>
        <p:spPr>
          <a:xfrm>
            <a:off x="1" y="0"/>
            <a:ext cx="2944283" cy="497020"/>
          </a:xfrm>
          <a:prstGeom prst="rect">
            <a:avLst/>
          </a:prstGeom>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EPFL, what else ?</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Espace réservé de la date 4">
            <a:extLst>
              <a:ext uri="{FF2B5EF4-FFF2-40B4-BE49-F238E27FC236}">
                <a16:creationId xmlns:a16="http://schemas.microsoft.com/office/drawing/2014/main" id="{E2DC227A-FFBC-5DEA-E7B6-E91CD870F406}"/>
              </a:ext>
            </a:extLst>
          </p:cNvPr>
          <p:cNvSpPr>
            <a:spLocks noGrp="1"/>
          </p:cNvSpPr>
          <p:nvPr>
            <p:ph type="dt" idx="1"/>
          </p:nvPr>
        </p:nvSpPr>
        <p:spPr>
          <a:xfrm>
            <a:off x="3848645" y="0"/>
            <a:ext cx="2944283" cy="497020"/>
          </a:xfrm>
          <a:prstGeom prst="rect">
            <a:avLst/>
          </a:prstGeom>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F716EBF-C540-0B49-9006-D3E40A4E03F8}" type="datetime1">
              <a:rPr kumimoji="0" lang="fr-CH"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26.09.2025</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6" name="Espace réservé du pied de page 5">
            <a:extLst>
              <a:ext uri="{FF2B5EF4-FFF2-40B4-BE49-F238E27FC236}">
                <a16:creationId xmlns:a16="http://schemas.microsoft.com/office/drawing/2014/main" id="{3E5CF492-7600-A427-DD53-5A23F8455DC9}"/>
              </a:ext>
            </a:extLst>
          </p:cNvPr>
          <p:cNvSpPr>
            <a:spLocks noGrp="1"/>
          </p:cNvSpPr>
          <p:nvPr>
            <p:ph type="ftr" sz="quarter" idx="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t>MV</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Espace réservé du numéro de diapositive 6">
            <a:extLst>
              <a:ext uri="{FF2B5EF4-FFF2-40B4-BE49-F238E27FC236}">
                <a16:creationId xmlns:a16="http://schemas.microsoft.com/office/drawing/2014/main" id="{3CDEBE3B-3915-4E38-1F5E-E80E972B8417}"/>
              </a:ext>
            </a:extLst>
          </p:cNvPr>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CF50783-AAED-1941-8BCC-9F6140F0A6B1}" type="slidenum">
              <a:rPr kumimoji="0" 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9</a:t>
            </a:fld>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5939734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_Faculty">
    <p:spTree>
      <p:nvGrpSpPr>
        <p:cNvPr id="1" name=""/>
        <p:cNvGrpSpPr/>
        <p:nvPr/>
      </p:nvGrpSpPr>
      <p:grpSpPr>
        <a:xfrm>
          <a:off x="0" y="0"/>
          <a:ext cx="0" cy="0"/>
          <a:chOff x="0" y="0"/>
          <a:chExt cx="0" cy="0"/>
        </a:xfrm>
      </p:grpSpPr>
      <p:sp>
        <p:nvSpPr>
          <p:cNvPr id="12" name="Espace réservé pour une image  11">
            <a:extLst>
              <a:ext uri="{FF2B5EF4-FFF2-40B4-BE49-F238E27FC236}">
                <a16:creationId xmlns:a16="http://schemas.microsoft.com/office/drawing/2014/main" id="{4CF6F629-51E7-9F40-939D-F50AE3925ADE}"/>
              </a:ext>
            </a:extLst>
          </p:cNvPr>
          <p:cNvSpPr>
            <a:spLocks noGrp="1"/>
          </p:cNvSpPr>
          <p:nvPr>
            <p:ph type="pic" sz="quarter" idx="10"/>
          </p:nvPr>
        </p:nvSpPr>
        <p:spPr>
          <a:xfrm>
            <a:off x="1331913" y="0"/>
            <a:ext cx="7812087" cy="4948238"/>
          </a:xfrm>
        </p:spPr>
        <p:txBody>
          <a:bodyPr/>
          <a:lstStyle/>
          <a:p>
            <a:r>
              <a:rPr lang="en-GB" noProof="0"/>
              <a:t>Cliquez sur l'icône pour ajouter une image</a:t>
            </a:r>
          </a:p>
        </p:txBody>
      </p:sp>
      <p:sp>
        <p:nvSpPr>
          <p:cNvPr id="2" name="Title 1"/>
          <p:cNvSpPr>
            <a:spLocks noGrp="1"/>
          </p:cNvSpPr>
          <p:nvPr>
            <p:ph type="ctrTitle"/>
          </p:nvPr>
        </p:nvSpPr>
        <p:spPr>
          <a:xfrm>
            <a:off x="6405563" y="786535"/>
            <a:ext cx="2738437" cy="2338387"/>
          </a:xfrm>
          <a:solidFill>
            <a:schemeClr val="accent1"/>
          </a:solidFill>
        </p:spPr>
        <p:txBody>
          <a:bodyPr lIns="216000" anchor="ctr" anchorCtr="0">
            <a:normAutofit/>
          </a:bodyPr>
          <a:lstStyle>
            <a:lvl1pPr algn="l">
              <a:defRPr sz="3600">
                <a:solidFill>
                  <a:schemeClr val="bg1"/>
                </a:solidFill>
              </a:defRPr>
            </a:lvl1pPr>
          </a:lstStyle>
          <a:p>
            <a:r>
              <a:rPr lang="en-GB" noProof="0"/>
              <a:t>Modifiez le style du titre</a:t>
            </a:r>
          </a:p>
        </p:txBody>
      </p:sp>
      <p:sp>
        <p:nvSpPr>
          <p:cNvPr id="3" name="Subtitle 2"/>
          <p:cNvSpPr>
            <a:spLocks noGrp="1"/>
          </p:cNvSpPr>
          <p:nvPr>
            <p:ph type="subTitle" idx="1"/>
          </p:nvPr>
        </p:nvSpPr>
        <p:spPr>
          <a:xfrm>
            <a:off x="4576763" y="3124922"/>
            <a:ext cx="1828800" cy="1568450"/>
          </a:xfrm>
          <a:solidFill>
            <a:schemeClr val="tx1"/>
          </a:solidFill>
        </p:spPr>
        <p:txBody>
          <a:bodyPr lIns="90000" anchor="ctr" anchorCtr="0">
            <a:normAutofit/>
          </a:bodyPr>
          <a:lstStyle>
            <a:lvl1pPr marL="0" indent="0" algn="ctr">
              <a:buNone/>
              <a:defRPr sz="12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noProof="0"/>
              <a:t>Modifiez le style des sous-titres du masque</a:t>
            </a:r>
          </a:p>
        </p:txBody>
      </p:sp>
      <p:pic>
        <p:nvPicPr>
          <p:cNvPr id="9" name="Image 8">
            <a:extLst>
              <a:ext uri="{FF2B5EF4-FFF2-40B4-BE49-F238E27FC236}">
                <a16:creationId xmlns:a16="http://schemas.microsoft.com/office/drawing/2014/main" id="{6535A482-EC85-1C41-A1E4-7882A0E39FFD}"/>
              </a:ext>
            </a:extLst>
          </p:cNvPr>
          <p:cNvPicPr>
            <a:picLocks noChangeAspect="1"/>
          </p:cNvPicPr>
          <p:nvPr userDrawn="1"/>
        </p:nvPicPr>
        <p:blipFill>
          <a:blip r:embed="rId2"/>
          <a:stretch>
            <a:fillRect/>
          </a:stretch>
        </p:blipFill>
        <p:spPr>
          <a:xfrm>
            <a:off x="82647" y="80283"/>
            <a:ext cx="1175301" cy="508655"/>
          </a:xfrm>
          <a:prstGeom prst="rect">
            <a:avLst/>
          </a:prstGeom>
        </p:spPr>
      </p:pic>
      <p:sp>
        <p:nvSpPr>
          <p:cNvPr id="16" name="Espace réservé du texte 4">
            <a:extLst>
              <a:ext uri="{FF2B5EF4-FFF2-40B4-BE49-F238E27FC236}">
                <a16:creationId xmlns:a16="http://schemas.microsoft.com/office/drawing/2014/main" id="{01960462-6F28-0740-916D-499D3BEDB2BE}"/>
              </a:ext>
            </a:extLst>
          </p:cNvPr>
          <p:cNvSpPr>
            <a:spLocks noGrp="1"/>
          </p:cNvSpPr>
          <p:nvPr>
            <p:ph type="body" sz="quarter" idx="11"/>
          </p:nvPr>
        </p:nvSpPr>
        <p:spPr>
          <a:xfrm>
            <a:off x="6400800" y="4683125"/>
            <a:ext cx="1828800" cy="460375"/>
          </a:xfrm>
          <a:solidFill>
            <a:schemeClr val="bg1"/>
          </a:solidFill>
        </p:spPr>
        <p:txBody>
          <a:bodyPr lIns="90000" anchor="ctr">
            <a:noAutofit/>
          </a:bodyPr>
          <a:lstStyle>
            <a:lvl1pPr marL="0" indent="0" algn="ctr">
              <a:buNone/>
              <a:defRPr sz="1100"/>
            </a:lvl1pPr>
          </a:lstStyle>
          <a:p>
            <a:pPr lvl="0"/>
            <a:r>
              <a:rPr lang="en-GB" noProof="0"/>
              <a:t>Modifier les styles du texte du masque
Deuxième niveau
Troisième niveau
Quatrième niveau
Cinquième niveau</a:t>
            </a:r>
          </a:p>
        </p:txBody>
      </p:sp>
      <p:sp>
        <p:nvSpPr>
          <p:cNvPr id="5" name="Espace réservé du texte 4">
            <a:extLst>
              <a:ext uri="{FF2B5EF4-FFF2-40B4-BE49-F238E27FC236}">
                <a16:creationId xmlns:a16="http://schemas.microsoft.com/office/drawing/2014/main" id="{1E187583-F16A-6F41-8B68-000F9C9C20D3}"/>
              </a:ext>
            </a:extLst>
          </p:cNvPr>
          <p:cNvSpPr>
            <a:spLocks noGrp="1"/>
          </p:cNvSpPr>
          <p:nvPr>
            <p:ph type="body" sz="quarter" idx="12"/>
          </p:nvPr>
        </p:nvSpPr>
        <p:spPr>
          <a:xfrm>
            <a:off x="82550" y="4440264"/>
            <a:ext cx="698500" cy="507975"/>
          </a:xfrm>
        </p:spPr>
        <p:txBody>
          <a:bodyPr lIns="0" tIns="0" rIns="0" bIns="0" anchor="b" anchorCtr="0">
            <a:noAutofit/>
          </a:bodyPr>
          <a:lstStyle>
            <a:lvl1pPr marL="114300" indent="-107950">
              <a:buFontTx/>
              <a:buBlip>
                <a:blip r:embed="rId3"/>
              </a:buBlip>
              <a:tabLst/>
              <a:defRPr sz="700">
                <a:solidFill>
                  <a:schemeClr val="tx1"/>
                </a:solidFill>
              </a:defRPr>
            </a:lvl1pPr>
          </a:lstStyle>
          <a:p>
            <a:r>
              <a:rPr lang="en-GB" noProof="0"/>
              <a:t>Modifier les styles du texte du masque</a:t>
            </a:r>
          </a:p>
        </p:txBody>
      </p:sp>
    </p:spTree>
    <p:extLst>
      <p:ext uri="{BB962C8B-B14F-4D97-AF65-F5344CB8AC3E}">
        <p14:creationId xmlns:p14="http://schemas.microsoft.com/office/powerpoint/2010/main" val="577880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guide id="3" pos="126" userDrawn="1">
          <p15:clr>
            <a:srgbClr val="FBAE40"/>
          </p15:clr>
        </p15:guide>
        <p15:guide id="5" orient="horz" pos="123" userDrawn="1">
          <p15:clr>
            <a:srgbClr val="FBAE40"/>
          </p15:clr>
        </p15:guide>
        <p15:guide id="6" orient="horz" pos="3117" userDrawn="1">
          <p15:clr>
            <a:srgbClr val="FBAE40"/>
          </p15:clr>
        </p15:guide>
        <p15:guide id="7" pos="839"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_Content_Image4">
    <p:spTree>
      <p:nvGrpSpPr>
        <p:cNvPr id="1" name=""/>
        <p:cNvGrpSpPr/>
        <p:nvPr/>
      </p:nvGrpSpPr>
      <p:grpSpPr>
        <a:xfrm>
          <a:off x="0" y="0"/>
          <a:ext cx="0" cy="0"/>
          <a:chOff x="0" y="0"/>
          <a:chExt cx="0" cy="0"/>
        </a:xfrm>
      </p:grpSpPr>
      <p:sp>
        <p:nvSpPr>
          <p:cNvPr id="8" name="Espace réservé pour une image  7">
            <a:extLst>
              <a:ext uri="{FF2B5EF4-FFF2-40B4-BE49-F238E27FC236}">
                <a16:creationId xmlns:a16="http://schemas.microsoft.com/office/drawing/2014/main" id="{70ED9B2D-C513-AF40-B94F-355C174B8FF0}"/>
              </a:ext>
            </a:extLst>
          </p:cNvPr>
          <p:cNvSpPr>
            <a:spLocks noGrp="1"/>
          </p:cNvSpPr>
          <p:nvPr>
            <p:ph type="pic" sz="quarter" idx="13"/>
          </p:nvPr>
        </p:nvSpPr>
        <p:spPr>
          <a:xfrm>
            <a:off x="904875" y="1563688"/>
            <a:ext cx="3144838" cy="3579812"/>
          </a:xfrm>
        </p:spPr>
        <p:txBody>
          <a:bodyPr/>
          <a:lstStyle/>
          <a:p>
            <a:r>
              <a:rPr lang="fr-FR"/>
              <a:t>Cliquez sur l'icône pour ajouter une image</a:t>
            </a:r>
          </a:p>
        </p:txBody>
      </p:sp>
      <p:sp>
        <p:nvSpPr>
          <p:cNvPr id="3" name="Content Placeholder 2"/>
          <p:cNvSpPr>
            <a:spLocks noGrp="1"/>
          </p:cNvSpPr>
          <p:nvPr>
            <p:ph idx="1"/>
          </p:nvPr>
        </p:nvSpPr>
        <p:spPr>
          <a:xfrm>
            <a:off x="4049395" y="1563688"/>
            <a:ext cx="4581525" cy="3386772"/>
          </a:xfrm>
        </p:spPr>
        <p:txBody>
          <a:bodyPr/>
          <a:lstStyle/>
          <a:p>
            <a:pPr lvl="0"/>
            <a:r>
              <a:rPr lang="fr-FR"/>
              <a:t>Modifier les styles du texte du masque
Deuxième niveau
Troisième niveau
Quatrième niveau
Cinquième niveau</a:t>
            </a:r>
          </a:p>
        </p:txBody>
      </p:sp>
      <p:sp>
        <p:nvSpPr>
          <p:cNvPr id="7" name="Titre 6">
            <a:extLst>
              <a:ext uri="{FF2B5EF4-FFF2-40B4-BE49-F238E27FC236}">
                <a16:creationId xmlns:a16="http://schemas.microsoft.com/office/drawing/2014/main" id="{C026A30B-6F8E-1445-88F0-A5FB77E124E9}"/>
              </a:ext>
            </a:extLst>
          </p:cNvPr>
          <p:cNvSpPr>
            <a:spLocks noGrp="1"/>
          </p:cNvSpPr>
          <p:nvPr>
            <p:ph type="title"/>
          </p:nvPr>
        </p:nvSpPr>
        <p:spPr/>
        <p:txBody>
          <a:bodyPr/>
          <a:lstStyle/>
          <a:p>
            <a:r>
              <a:rPr lang="fr-FR"/>
              <a:t>Modifiez le style du titre</a:t>
            </a:r>
          </a:p>
        </p:txBody>
      </p:sp>
      <p:sp>
        <p:nvSpPr>
          <p:cNvPr id="9" name="Espace réservé de la date 8">
            <a:extLst>
              <a:ext uri="{FF2B5EF4-FFF2-40B4-BE49-F238E27FC236}">
                <a16:creationId xmlns:a16="http://schemas.microsoft.com/office/drawing/2014/main" id="{826567D5-4A83-9E48-B441-CCB2A72BA6D1}"/>
              </a:ext>
            </a:extLst>
          </p:cNvPr>
          <p:cNvSpPr>
            <a:spLocks noGrp="1"/>
          </p:cNvSpPr>
          <p:nvPr>
            <p:ph type="dt" sz="half" idx="14"/>
          </p:nvPr>
        </p:nvSpPr>
        <p:spPr/>
        <p:txBody>
          <a:bodyPr/>
          <a:lstStyle/>
          <a:p>
            <a:r>
              <a:rPr lang="fr-CH"/>
              <a:t>WELCOME TO EPFL</a:t>
            </a:r>
            <a:endParaRPr lang="fr-FR" dirty="0"/>
          </a:p>
        </p:txBody>
      </p:sp>
      <p:sp>
        <p:nvSpPr>
          <p:cNvPr id="10" name="Espace réservé du pied de page 9">
            <a:extLst>
              <a:ext uri="{FF2B5EF4-FFF2-40B4-BE49-F238E27FC236}">
                <a16:creationId xmlns:a16="http://schemas.microsoft.com/office/drawing/2014/main" id="{C830A539-93F1-2541-B9F0-330893BD5190}"/>
              </a:ext>
            </a:extLst>
          </p:cNvPr>
          <p:cNvSpPr>
            <a:spLocks noGrp="1"/>
          </p:cNvSpPr>
          <p:nvPr>
            <p:ph type="ftr" sz="quarter" idx="15"/>
          </p:nvPr>
        </p:nvSpPr>
        <p:spPr/>
        <p:txBody>
          <a:bodyPr/>
          <a:lstStyle/>
          <a:p>
            <a:r>
              <a:rPr lang="fr-FR"/>
              <a:t>Speaker</a:t>
            </a:r>
            <a:endParaRPr lang="fr-FR" dirty="0"/>
          </a:p>
        </p:txBody>
      </p:sp>
      <p:sp>
        <p:nvSpPr>
          <p:cNvPr id="11" name="Espace réservé du numéro de diapositive 10">
            <a:extLst>
              <a:ext uri="{FF2B5EF4-FFF2-40B4-BE49-F238E27FC236}">
                <a16:creationId xmlns:a16="http://schemas.microsoft.com/office/drawing/2014/main" id="{82F21D18-8706-7E4D-8FBE-C1E2584541D1}"/>
              </a:ext>
            </a:extLst>
          </p:cNvPr>
          <p:cNvSpPr>
            <a:spLocks noGrp="1"/>
          </p:cNvSpPr>
          <p:nvPr>
            <p:ph type="sldNum" sz="quarter" idx="16"/>
          </p:nvPr>
        </p:nvSpPr>
        <p:spPr/>
        <p:txBody>
          <a:bodyPr/>
          <a:lstStyle/>
          <a:p>
            <a:fld id="{E1E1CD7C-2161-7D43-862E-CE4C333CD873}" type="slidenum">
              <a:rPr lang="fr-FR" smtClean="0"/>
              <a:pPr/>
              <a:t>‹#›</a:t>
            </a:fld>
            <a:endParaRPr lang="fr-FR" dirty="0"/>
          </a:p>
        </p:txBody>
      </p:sp>
    </p:spTree>
    <p:extLst>
      <p:ext uri="{BB962C8B-B14F-4D97-AF65-F5344CB8AC3E}">
        <p14:creationId xmlns:p14="http://schemas.microsoft.com/office/powerpoint/2010/main" val="2434545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_2_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04875" y="1563688"/>
            <a:ext cx="3671466" cy="3263504"/>
          </a:xfrm>
        </p:spPr>
        <p:txBody>
          <a:bodyPr/>
          <a:lstStyle/>
          <a:p>
            <a:pPr lvl="0"/>
            <a:r>
              <a:rPr lang="fr-FR"/>
              <a:t>Modifier les styles du texte du masque
Deuxième niveau
Troisième niveau
Quatrième niveau
Cinquième niveau</a:t>
            </a:r>
          </a:p>
        </p:txBody>
      </p:sp>
      <p:sp>
        <p:nvSpPr>
          <p:cNvPr id="4" name="Content Placeholder 3"/>
          <p:cNvSpPr>
            <a:spLocks noGrp="1"/>
          </p:cNvSpPr>
          <p:nvPr>
            <p:ph sz="half" idx="2"/>
          </p:nvPr>
        </p:nvSpPr>
        <p:spPr>
          <a:xfrm>
            <a:off x="4959772" y="1563688"/>
            <a:ext cx="3671466" cy="3263504"/>
          </a:xfrm>
        </p:spPr>
        <p:txBody>
          <a:bodyPr/>
          <a:lstStyle/>
          <a:p>
            <a:pPr lvl="0"/>
            <a:r>
              <a:rPr lang="fr-FR"/>
              <a:t>Modifier les styles du texte du masque
Deuxième niveau
Troisième niveau
Quatrième niveau
Cinquième niveau</a:t>
            </a:r>
          </a:p>
        </p:txBody>
      </p:sp>
      <p:sp>
        <p:nvSpPr>
          <p:cNvPr id="8" name="Titre 7">
            <a:extLst>
              <a:ext uri="{FF2B5EF4-FFF2-40B4-BE49-F238E27FC236}">
                <a16:creationId xmlns:a16="http://schemas.microsoft.com/office/drawing/2014/main" id="{6897D737-724C-984A-82E1-2A2DBD5F6249}"/>
              </a:ext>
            </a:extLst>
          </p:cNvPr>
          <p:cNvSpPr>
            <a:spLocks noGrp="1"/>
          </p:cNvSpPr>
          <p:nvPr>
            <p:ph type="title"/>
          </p:nvPr>
        </p:nvSpPr>
        <p:spPr/>
        <p:txBody>
          <a:bodyPr/>
          <a:lstStyle/>
          <a:p>
            <a:r>
              <a:rPr lang="fr-FR"/>
              <a:t>Modifiez le style du titre</a:t>
            </a:r>
          </a:p>
        </p:txBody>
      </p:sp>
      <p:sp>
        <p:nvSpPr>
          <p:cNvPr id="9" name="Espace réservé de la date 8">
            <a:extLst>
              <a:ext uri="{FF2B5EF4-FFF2-40B4-BE49-F238E27FC236}">
                <a16:creationId xmlns:a16="http://schemas.microsoft.com/office/drawing/2014/main" id="{E34C2B73-67B7-BB4C-AE0F-7D16D8DDD2B2}"/>
              </a:ext>
            </a:extLst>
          </p:cNvPr>
          <p:cNvSpPr>
            <a:spLocks noGrp="1"/>
          </p:cNvSpPr>
          <p:nvPr>
            <p:ph type="dt" sz="half" idx="10"/>
          </p:nvPr>
        </p:nvSpPr>
        <p:spPr/>
        <p:txBody>
          <a:bodyPr/>
          <a:lstStyle/>
          <a:p>
            <a:r>
              <a:rPr lang="fr-CH"/>
              <a:t>WELCOME TO EPFL</a:t>
            </a:r>
            <a:endParaRPr lang="fr-FR" dirty="0"/>
          </a:p>
        </p:txBody>
      </p:sp>
      <p:sp>
        <p:nvSpPr>
          <p:cNvPr id="10" name="Espace réservé du pied de page 9">
            <a:extLst>
              <a:ext uri="{FF2B5EF4-FFF2-40B4-BE49-F238E27FC236}">
                <a16:creationId xmlns:a16="http://schemas.microsoft.com/office/drawing/2014/main" id="{C9FF6AA9-AC16-D748-B815-56221BFFFB93}"/>
              </a:ext>
            </a:extLst>
          </p:cNvPr>
          <p:cNvSpPr>
            <a:spLocks noGrp="1"/>
          </p:cNvSpPr>
          <p:nvPr>
            <p:ph type="ftr" sz="quarter" idx="11"/>
          </p:nvPr>
        </p:nvSpPr>
        <p:spPr/>
        <p:txBody>
          <a:bodyPr/>
          <a:lstStyle/>
          <a:p>
            <a:r>
              <a:rPr lang="fr-FR"/>
              <a:t>Speaker</a:t>
            </a:r>
            <a:endParaRPr lang="fr-FR" dirty="0"/>
          </a:p>
        </p:txBody>
      </p:sp>
      <p:sp>
        <p:nvSpPr>
          <p:cNvPr id="11" name="Espace réservé du numéro de diapositive 10">
            <a:extLst>
              <a:ext uri="{FF2B5EF4-FFF2-40B4-BE49-F238E27FC236}">
                <a16:creationId xmlns:a16="http://schemas.microsoft.com/office/drawing/2014/main" id="{DD59D891-3F23-D04C-AB43-6FA4220AFE80}"/>
              </a:ext>
            </a:extLst>
          </p:cNvPr>
          <p:cNvSpPr>
            <a:spLocks noGrp="1"/>
          </p:cNvSpPr>
          <p:nvPr>
            <p:ph type="sldNum" sz="quarter" idx="12"/>
          </p:nvPr>
        </p:nvSpPr>
        <p:spPr/>
        <p:txBody>
          <a:bodyPr/>
          <a:lstStyle/>
          <a:p>
            <a:fld id="{E1E1CD7C-2161-7D43-862E-CE4C333CD873}" type="slidenum">
              <a:rPr lang="fr-FR" smtClean="0"/>
              <a:pPr/>
              <a:t>‹#›</a:t>
            </a:fld>
            <a:endParaRPr lang="fr-FR" dirty="0"/>
          </a:p>
        </p:txBody>
      </p:sp>
    </p:spTree>
    <p:extLst>
      <p:ext uri="{BB962C8B-B14F-4D97-AF65-F5344CB8AC3E}">
        <p14:creationId xmlns:p14="http://schemas.microsoft.com/office/powerpoint/2010/main" val="1776706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_Only">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id="{9BFFD8D9-6AAA-B44F-8BD5-98D7A6546A6C}"/>
              </a:ext>
            </a:extLst>
          </p:cNvPr>
          <p:cNvSpPr>
            <a:spLocks noGrp="1"/>
          </p:cNvSpPr>
          <p:nvPr>
            <p:ph type="title"/>
          </p:nvPr>
        </p:nvSpPr>
        <p:spPr/>
        <p:txBody>
          <a:bodyPr/>
          <a:lstStyle/>
          <a:p>
            <a:r>
              <a:rPr lang="fr-FR"/>
              <a:t>Modifiez le style du titre</a:t>
            </a:r>
          </a:p>
        </p:txBody>
      </p:sp>
      <p:sp>
        <p:nvSpPr>
          <p:cNvPr id="7" name="Espace réservé de la date 6">
            <a:extLst>
              <a:ext uri="{FF2B5EF4-FFF2-40B4-BE49-F238E27FC236}">
                <a16:creationId xmlns:a16="http://schemas.microsoft.com/office/drawing/2014/main" id="{084C64CE-C88F-2044-AD84-19F588F18902}"/>
              </a:ext>
            </a:extLst>
          </p:cNvPr>
          <p:cNvSpPr>
            <a:spLocks noGrp="1"/>
          </p:cNvSpPr>
          <p:nvPr>
            <p:ph type="dt" sz="half" idx="10"/>
          </p:nvPr>
        </p:nvSpPr>
        <p:spPr/>
        <p:txBody>
          <a:bodyPr/>
          <a:lstStyle/>
          <a:p>
            <a:r>
              <a:rPr lang="fr-CH"/>
              <a:t>WELCOME TO EPFL</a:t>
            </a:r>
            <a:endParaRPr lang="fr-FR" dirty="0"/>
          </a:p>
        </p:txBody>
      </p:sp>
      <p:sp>
        <p:nvSpPr>
          <p:cNvPr id="8" name="Espace réservé du pied de page 7">
            <a:extLst>
              <a:ext uri="{FF2B5EF4-FFF2-40B4-BE49-F238E27FC236}">
                <a16:creationId xmlns:a16="http://schemas.microsoft.com/office/drawing/2014/main" id="{A948AF20-C2DF-3542-BB6A-8354A9817325}"/>
              </a:ext>
            </a:extLst>
          </p:cNvPr>
          <p:cNvSpPr>
            <a:spLocks noGrp="1"/>
          </p:cNvSpPr>
          <p:nvPr>
            <p:ph type="ftr" sz="quarter" idx="11"/>
          </p:nvPr>
        </p:nvSpPr>
        <p:spPr/>
        <p:txBody>
          <a:bodyPr/>
          <a:lstStyle/>
          <a:p>
            <a:r>
              <a:rPr lang="fr-FR"/>
              <a:t>Speaker</a:t>
            </a:r>
            <a:endParaRPr lang="fr-FR" dirty="0"/>
          </a:p>
        </p:txBody>
      </p:sp>
      <p:sp>
        <p:nvSpPr>
          <p:cNvPr id="9" name="Espace réservé du numéro de diapositive 8">
            <a:extLst>
              <a:ext uri="{FF2B5EF4-FFF2-40B4-BE49-F238E27FC236}">
                <a16:creationId xmlns:a16="http://schemas.microsoft.com/office/drawing/2014/main" id="{71083942-1443-BC45-9F95-32C82A8DCDEF}"/>
              </a:ext>
            </a:extLst>
          </p:cNvPr>
          <p:cNvSpPr>
            <a:spLocks noGrp="1"/>
          </p:cNvSpPr>
          <p:nvPr>
            <p:ph type="sldNum" sz="quarter" idx="12"/>
          </p:nvPr>
        </p:nvSpPr>
        <p:spPr/>
        <p:txBody>
          <a:bodyPr/>
          <a:lstStyle/>
          <a:p>
            <a:fld id="{E1E1CD7C-2161-7D43-862E-CE4C333CD873}" type="slidenum">
              <a:rPr lang="fr-FR" smtClean="0"/>
              <a:pPr/>
              <a:t>‹#›</a:t>
            </a:fld>
            <a:endParaRPr lang="fr-FR" dirty="0"/>
          </a:p>
        </p:txBody>
      </p:sp>
    </p:spTree>
    <p:extLst>
      <p:ext uri="{BB962C8B-B14F-4D97-AF65-F5344CB8AC3E}">
        <p14:creationId xmlns:p14="http://schemas.microsoft.com/office/powerpoint/2010/main" val="3074039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mage_Title">
    <p:spTree>
      <p:nvGrpSpPr>
        <p:cNvPr id="1" name=""/>
        <p:cNvGrpSpPr/>
        <p:nvPr/>
      </p:nvGrpSpPr>
      <p:grpSpPr>
        <a:xfrm>
          <a:off x="0" y="0"/>
          <a:ext cx="0" cy="0"/>
          <a:chOff x="0" y="0"/>
          <a:chExt cx="0" cy="0"/>
        </a:xfrm>
      </p:grpSpPr>
      <p:sp>
        <p:nvSpPr>
          <p:cNvPr id="7" name="Espace réservé pour une image  6">
            <a:extLst>
              <a:ext uri="{FF2B5EF4-FFF2-40B4-BE49-F238E27FC236}">
                <a16:creationId xmlns:a16="http://schemas.microsoft.com/office/drawing/2014/main" id="{625DAC6D-23F0-6941-BE81-E7A79CA3AFFD}"/>
              </a:ext>
            </a:extLst>
          </p:cNvPr>
          <p:cNvSpPr>
            <a:spLocks noGrp="1"/>
          </p:cNvSpPr>
          <p:nvPr>
            <p:ph type="pic" sz="quarter" idx="13"/>
          </p:nvPr>
        </p:nvSpPr>
        <p:spPr>
          <a:xfrm>
            <a:off x="904875" y="0"/>
            <a:ext cx="7726363" cy="5143500"/>
          </a:xfrm>
        </p:spPr>
        <p:txBody>
          <a:bodyPr/>
          <a:lstStyle/>
          <a:p>
            <a:r>
              <a:rPr lang="fr-FR"/>
              <a:t>Cliquez sur l'icône pour ajouter une image</a:t>
            </a:r>
          </a:p>
        </p:txBody>
      </p:sp>
      <p:sp>
        <p:nvSpPr>
          <p:cNvPr id="2" name="Title 1"/>
          <p:cNvSpPr>
            <a:spLocks noGrp="1"/>
          </p:cNvSpPr>
          <p:nvPr>
            <p:ph type="title"/>
          </p:nvPr>
        </p:nvSpPr>
        <p:spPr>
          <a:xfrm>
            <a:off x="6405563" y="2571750"/>
            <a:ext cx="2738437" cy="2111375"/>
          </a:xfrm>
          <a:solidFill>
            <a:schemeClr val="accent2"/>
          </a:solidFill>
        </p:spPr>
        <p:txBody>
          <a:bodyPr anchor="ctr" anchorCtr="0"/>
          <a:lstStyle>
            <a:lvl1pPr>
              <a:defRPr>
                <a:solidFill>
                  <a:schemeClr val="bg1"/>
                </a:solidFill>
              </a:defRPr>
            </a:lvl1pPr>
          </a:lstStyle>
          <a:p>
            <a:r>
              <a:rPr lang="fr-FR"/>
              <a:t>Modifiez le style du titre</a:t>
            </a:r>
            <a:endParaRPr lang="en-US" dirty="0"/>
          </a:p>
        </p:txBody>
      </p:sp>
      <p:sp>
        <p:nvSpPr>
          <p:cNvPr id="3" name="Espace réservé de la date 2">
            <a:extLst>
              <a:ext uri="{FF2B5EF4-FFF2-40B4-BE49-F238E27FC236}">
                <a16:creationId xmlns:a16="http://schemas.microsoft.com/office/drawing/2014/main" id="{60E5EA1C-63CE-2C4F-B9F4-39FDBC14B9A3}"/>
              </a:ext>
            </a:extLst>
          </p:cNvPr>
          <p:cNvSpPr>
            <a:spLocks noGrp="1"/>
          </p:cNvSpPr>
          <p:nvPr>
            <p:ph type="dt" sz="half" idx="14"/>
          </p:nvPr>
        </p:nvSpPr>
        <p:spPr/>
        <p:txBody>
          <a:bodyPr/>
          <a:lstStyle/>
          <a:p>
            <a:r>
              <a:rPr lang="fr-CH"/>
              <a:t>WELCOME TO EPFL</a:t>
            </a:r>
            <a:endParaRPr lang="fr-FR" dirty="0"/>
          </a:p>
        </p:txBody>
      </p:sp>
      <p:sp>
        <p:nvSpPr>
          <p:cNvPr id="4" name="Espace réservé du pied de page 3">
            <a:extLst>
              <a:ext uri="{FF2B5EF4-FFF2-40B4-BE49-F238E27FC236}">
                <a16:creationId xmlns:a16="http://schemas.microsoft.com/office/drawing/2014/main" id="{8E7A5892-F23D-BD48-84D1-FD279BA16865}"/>
              </a:ext>
            </a:extLst>
          </p:cNvPr>
          <p:cNvSpPr>
            <a:spLocks noGrp="1"/>
          </p:cNvSpPr>
          <p:nvPr>
            <p:ph type="ftr" sz="quarter" idx="15"/>
          </p:nvPr>
        </p:nvSpPr>
        <p:spPr/>
        <p:txBody>
          <a:bodyPr/>
          <a:lstStyle/>
          <a:p>
            <a:r>
              <a:rPr lang="fr-FR"/>
              <a:t>Speaker</a:t>
            </a:r>
            <a:endParaRPr lang="fr-FR" dirty="0"/>
          </a:p>
        </p:txBody>
      </p:sp>
      <p:sp>
        <p:nvSpPr>
          <p:cNvPr id="5" name="Espace réservé du numéro de diapositive 4">
            <a:extLst>
              <a:ext uri="{FF2B5EF4-FFF2-40B4-BE49-F238E27FC236}">
                <a16:creationId xmlns:a16="http://schemas.microsoft.com/office/drawing/2014/main" id="{6C516D46-C7BB-2141-A4EE-18D1756414F6}"/>
              </a:ext>
            </a:extLst>
          </p:cNvPr>
          <p:cNvSpPr>
            <a:spLocks noGrp="1"/>
          </p:cNvSpPr>
          <p:nvPr>
            <p:ph type="sldNum" sz="quarter" idx="16"/>
          </p:nvPr>
        </p:nvSpPr>
        <p:spPr/>
        <p:txBody>
          <a:bodyPr/>
          <a:lstStyle/>
          <a:p>
            <a:fld id="{E1E1CD7C-2161-7D43-862E-CE4C333CD873}" type="slidenum">
              <a:rPr lang="fr-FR" smtClean="0"/>
              <a:pPr/>
              <a:t>‹#›</a:t>
            </a:fld>
            <a:endParaRPr lang="fr-FR" dirty="0"/>
          </a:p>
        </p:txBody>
      </p:sp>
    </p:spTree>
    <p:extLst>
      <p:ext uri="{BB962C8B-B14F-4D97-AF65-F5344CB8AC3E}">
        <p14:creationId xmlns:p14="http://schemas.microsoft.com/office/powerpoint/2010/main" val="2040948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7" name="Espace réservé pour une image  6">
            <a:extLst>
              <a:ext uri="{FF2B5EF4-FFF2-40B4-BE49-F238E27FC236}">
                <a16:creationId xmlns:a16="http://schemas.microsoft.com/office/drawing/2014/main" id="{625DAC6D-23F0-6941-BE81-E7A79CA3AFFD}"/>
              </a:ext>
            </a:extLst>
          </p:cNvPr>
          <p:cNvSpPr>
            <a:spLocks noGrp="1"/>
          </p:cNvSpPr>
          <p:nvPr>
            <p:ph type="pic" sz="quarter" idx="13"/>
          </p:nvPr>
        </p:nvSpPr>
        <p:spPr>
          <a:xfrm>
            <a:off x="904875" y="0"/>
            <a:ext cx="7726363" cy="5143500"/>
          </a:xfrm>
        </p:spPr>
        <p:txBody>
          <a:bodyPr/>
          <a:lstStyle/>
          <a:p>
            <a:r>
              <a:rPr lang="fr-FR"/>
              <a:t>Cliquez sur l'icône pour ajouter une image</a:t>
            </a:r>
          </a:p>
        </p:txBody>
      </p:sp>
      <p:sp>
        <p:nvSpPr>
          <p:cNvPr id="5" name="Espace réservé de la date 4">
            <a:extLst>
              <a:ext uri="{FF2B5EF4-FFF2-40B4-BE49-F238E27FC236}">
                <a16:creationId xmlns:a16="http://schemas.microsoft.com/office/drawing/2014/main" id="{91E6F4EB-CC02-6E4D-9146-CE4A7A789A95}"/>
              </a:ext>
            </a:extLst>
          </p:cNvPr>
          <p:cNvSpPr>
            <a:spLocks noGrp="1"/>
          </p:cNvSpPr>
          <p:nvPr>
            <p:ph type="dt" sz="half" idx="14"/>
          </p:nvPr>
        </p:nvSpPr>
        <p:spPr/>
        <p:txBody>
          <a:bodyPr/>
          <a:lstStyle/>
          <a:p>
            <a:r>
              <a:rPr lang="fr-CH"/>
              <a:t>WELCOME TO EPFL</a:t>
            </a:r>
            <a:endParaRPr lang="fr-FR" dirty="0"/>
          </a:p>
        </p:txBody>
      </p:sp>
      <p:sp>
        <p:nvSpPr>
          <p:cNvPr id="6" name="Espace réservé du pied de page 5">
            <a:extLst>
              <a:ext uri="{FF2B5EF4-FFF2-40B4-BE49-F238E27FC236}">
                <a16:creationId xmlns:a16="http://schemas.microsoft.com/office/drawing/2014/main" id="{DED4AA2C-29B3-CA42-B7C3-C932911A7586}"/>
              </a:ext>
            </a:extLst>
          </p:cNvPr>
          <p:cNvSpPr>
            <a:spLocks noGrp="1"/>
          </p:cNvSpPr>
          <p:nvPr>
            <p:ph type="ftr" sz="quarter" idx="15"/>
          </p:nvPr>
        </p:nvSpPr>
        <p:spPr/>
        <p:txBody>
          <a:bodyPr/>
          <a:lstStyle/>
          <a:p>
            <a:r>
              <a:rPr lang="fr-FR"/>
              <a:t>Speaker</a:t>
            </a:r>
            <a:endParaRPr lang="fr-FR" dirty="0"/>
          </a:p>
        </p:txBody>
      </p:sp>
      <p:sp>
        <p:nvSpPr>
          <p:cNvPr id="8" name="Espace réservé du numéro de diapositive 7">
            <a:extLst>
              <a:ext uri="{FF2B5EF4-FFF2-40B4-BE49-F238E27FC236}">
                <a16:creationId xmlns:a16="http://schemas.microsoft.com/office/drawing/2014/main" id="{0FE7A1E3-AAEC-7641-B6C5-8D9FC0B6A211}"/>
              </a:ext>
            </a:extLst>
          </p:cNvPr>
          <p:cNvSpPr>
            <a:spLocks noGrp="1"/>
          </p:cNvSpPr>
          <p:nvPr>
            <p:ph type="sldNum" sz="quarter" idx="16"/>
          </p:nvPr>
        </p:nvSpPr>
        <p:spPr/>
        <p:txBody>
          <a:bodyPr/>
          <a:lstStyle/>
          <a:p>
            <a:fld id="{E1E1CD7C-2161-7D43-862E-CE4C333CD873}" type="slidenum">
              <a:rPr lang="fr-FR" smtClean="0"/>
              <a:pPr/>
              <a:t>‹#›</a:t>
            </a:fld>
            <a:endParaRPr lang="fr-FR" dirty="0"/>
          </a:p>
        </p:txBody>
      </p:sp>
    </p:spTree>
    <p:extLst>
      <p:ext uri="{BB962C8B-B14F-4D97-AF65-F5344CB8AC3E}">
        <p14:creationId xmlns:p14="http://schemas.microsoft.com/office/powerpoint/2010/main" val="12017272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_Content_ImageBelow">
    <p:spTree>
      <p:nvGrpSpPr>
        <p:cNvPr id="1" name=""/>
        <p:cNvGrpSpPr/>
        <p:nvPr/>
      </p:nvGrpSpPr>
      <p:grpSpPr>
        <a:xfrm>
          <a:off x="0" y="0"/>
          <a:ext cx="0" cy="0"/>
          <a:chOff x="0" y="0"/>
          <a:chExt cx="0" cy="0"/>
        </a:xfrm>
      </p:grpSpPr>
      <p:sp>
        <p:nvSpPr>
          <p:cNvPr id="7" name="Espace réservé pour une image  6">
            <a:extLst>
              <a:ext uri="{FF2B5EF4-FFF2-40B4-BE49-F238E27FC236}">
                <a16:creationId xmlns:a16="http://schemas.microsoft.com/office/drawing/2014/main" id="{625DAC6D-23F0-6941-BE81-E7A79CA3AFFD}"/>
              </a:ext>
            </a:extLst>
          </p:cNvPr>
          <p:cNvSpPr>
            <a:spLocks noGrp="1"/>
          </p:cNvSpPr>
          <p:nvPr>
            <p:ph type="pic" sz="quarter" idx="13"/>
          </p:nvPr>
        </p:nvSpPr>
        <p:spPr>
          <a:xfrm>
            <a:off x="904875" y="3114674"/>
            <a:ext cx="8239125" cy="2028825"/>
          </a:xfrm>
        </p:spPr>
        <p:txBody>
          <a:bodyPr/>
          <a:lstStyle/>
          <a:p>
            <a:r>
              <a:rPr lang="fr-FR"/>
              <a:t>Cliquez sur l'icône pour ajouter une image</a:t>
            </a:r>
          </a:p>
        </p:txBody>
      </p:sp>
      <p:sp>
        <p:nvSpPr>
          <p:cNvPr id="4" name="Espace réservé du texte 3"/>
          <p:cNvSpPr>
            <a:spLocks noGrp="1"/>
          </p:cNvSpPr>
          <p:nvPr>
            <p:ph type="body" sz="quarter" idx="17"/>
          </p:nvPr>
        </p:nvSpPr>
        <p:spPr>
          <a:xfrm>
            <a:off x="904875" y="1563688"/>
            <a:ext cx="7646988" cy="1436687"/>
          </a:xfrm>
        </p:spPr>
        <p:txBody>
          <a:bodyPr/>
          <a:lstStyle>
            <a:lvl4pPr>
              <a:defRPr>
                <a:latin typeface="Arial" panose="020B0604020202020204" pitchFamily="34" charset="0"/>
              </a:defRPr>
            </a:lvl4pPr>
            <a:lvl5pPr>
              <a:defRPr>
                <a:latin typeface="Arial" panose="020B0604020202020204" pitchFamily="34" charset="0"/>
              </a:defRPr>
            </a:lvl5pPr>
          </a:lstStyle>
          <a:p>
            <a:pPr lvl="0"/>
            <a:r>
              <a:rPr lang="fr-FR"/>
              <a:t>Modifier les styles du texte du masque
Deuxième niveau
Troisième niveau
Quatrième niveau
Cinquième niveau</a:t>
            </a:r>
            <a:endParaRPr lang="fr-CH" dirty="0"/>
          </a:p>
        </p:txBody>
      </p:sp>
      <p:sp>
        <p:nvSpPr>
          <p:cNvPr id="6" name="Espace réservé de la date 5">
            <a:extLst>
              <a:ext uri="{FF2B5EF4-FFF2-40B4-BE49-F238E27FC236}">
                <a16:creationId xmlns:a16="http://schemas.microsoft.com/office/drawing/2014/main" id="{37CF3032-2465-874C-B786-95E1B594A5AB}"/>
              </a:ext>
            </a:extLst>
          </p:cNvPr>
          <p:cNvSpPr>
            <a:spLocks noGrp="1"/>
          </p:cNvSpPr>
          <p:nvPr>
            <p:ph type="dt" sz="half" idx="18"/>
          </p:nvPr>
        </p:nvSpPr>
        <p:spPr/>
        <p:txBody>
          <a:bodyPr/>
          <a:lstStyle/>
          <a:p>
            <a:r>
              <a:rPr lang="fr-CH"/>
              <a:t>WELCOME TO EPFL</a:t>
            </a:r>
            <a:endParaRPr lang="fr-FR" dirty="0"/>
          </a:p>
        </p:txBody>
      </p:sp>
      <p:sp>
        <p:nvSpPr>
          <p:cNvPr id="8" name="Espace réservé du pied de page 7">
            <a:extLst>
              <a:ext uri="{FF2B5EF4-FFF2-40B4-BE49-F238E27FC236}">
                <a16:creationId xmlns:a16="http://schemas.microsoft.com/office/drawing/2014/main" id="{AAF73E2A-22D7-894A-9267-185CB4E4B13E}"/>
              </a:ext>
            </a:extLst>
          </p:cNvPr>
          <p:cNvSpPr>
            <a:spLocks noGrp="1"/>
          </p:cNvSpPr>
          <p:nvPr>
            <p:ph type="ftr" sz="quarter" idx="19"/>
          </p:nvPr>
        </p:nvSpPr>
        <p:spPr/>
        <p:txBody>
          <a:bodyPr/>
          <a:lstStyle/>
          <a:p>
            <a:r>
              <a:rPr lang="fr-FR"/>
              <a:t>Speaker</a:t>
            </a:r>
            <a:endParaRPr lang="fr-FR" dirty="0"/>
          </a:p>
        </p:txBody>
      </p:sp>
      <p:sp>
        <p:nvSpPr>
          <p:cNvPr id="9" name="Espace réservé du numéro de diapositive 8">
            <a:extLst>
              <a:ext uri="{FF2B5EF4-FFF2-40B4-BE49-F238E27FC236}">
                <a16:creationId xmlns:a16="http://schemas.microsoft.com/office/drawing/2014/main" id="{39D9777C-EC90-1141-9E30-4B4F669C2BE1}"/>
              </a:ext>
            </a:extLst>
          </p:cNvPr>
          <p:cNvSpPr>
            <a:spLocks noGrp="1"/>
          </p:cNvSpPr>
          <p:nvPr>
            <p:ph type="sldNum" sz="quarter" idx="20"/>
          </p:nvPr>
        </p:nvSpPr>
        <p:spPr/>
        <p:txBody>
          <a:bodyPr/>
          <a:lstStyle/>
          <a:p>
            <a:fld id="{E1E1CD7C-2161-7D43-862E-CE4C333CD873}" type="slidenum">
              <a:rPr lang="fr-FR" smtClean="0"/>
              <a:pPr/>
              <a:t>‹#›</a:t>
            </a:fld>
            <a:endParaRPr lang="fr-FR" dirty="0"/>
          </a:p>
        </p:txBody>
      </p:sp>
      <p:sp>
        <p:nvSpPr>
          <p:cNvPr id="11" name="Titre 10">
            <a:extLst>
              <a:ext uri="{FF2B5EF4-FFF2-40B4-BE49-F238E27FC236}">
                <a16:creationId xmlns:a16="http://schemas.microsoft.com/office/drawing/2014/main" id="{0E011164-727C-4C46-B34E-7729CB350E3E}"/>
              </a:ext>
            </a:extLst>
          </p:cNvPr>
          <p:cNvSpPr>
            <a:spLocks noGrp="1"/>
          </p:cNvSpPr>
          <p:nvPr>
            <p:ph type="title"/>
          </p:nvPr>
        </p:nvSpPr>
        <p:spPr/>
        <p:txBody>
          <a:bodyPr/>
          <a:lstStyle/>
          <a:p>
            <a:r>
              <a:rPr lang="fr-FR"/>
              <a:t>Modifiez le style du titre</a:t>
            </a:r>
          </a:p>
        </p:txBody>
      </p:sp>
    </p:spTree>
    <p:extLst>
      <p:ext uri="{BB962C8B-B14F-4D97-AF65-F5344CB8AC3E}">
        <p14:creationId xmlns:p14="http://schemas.microsoft.com/office/powerpoint/2010/main" val="3531156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
        <p:nvSpPr>
          <p:cNvPr id="5" name="Espace réservé de la date 4">
            <a:extLst>
              <a:ext uri="{FF2B5EF4-FFF2-40B4-BE49-F238E27FC236}">
                <a16:creationId xmlns:a16="http://schemas.microsoft.com/office/drawing/2014/main" id="{4D8101AB-8ACE-BB4C-9D61-B4AABFE11591}"/>
              </a:ext>
            </a:extLst>
          </p:cNvPr>
          <p:cNvSpPr>
            <a:spLocks noGrp="1"/>
          </p:cNvSpPr>
          <p:nvPr>
            <p:ph type="dt" sz="half" idx="10"/>
          </p:nvPr>
        </p:nvSpPr>
        <p:spPr/>
        <p:txBody>
          <a:bodyPr/>
          <a:lstStyle/>
          <a:p>
            <a:r>
              <a:rPr lang="fr-CH"/>
              <a:t>WELCOME TO EPFL</a:t>
            </a:r>
            <a:endParaRPr lang="fr-FR" dirty="0"/>
          </a:p>
        </p:txBody>
      </p:sp>
      <p:sp>
        <p:nvSpPr>
          <p:cNvPr id="6" name="Espace réservé du pied de page 5">
            <a:extLst>
              <a:ext uri="{FF2B5EF4-FFF2-40B4-BE49-F238E27FC236}">
                <a16:creationId xmlns:a16="http://schemas.microsoft.com/office/drawing/2014/main" id="{5F9CFC1D-0B2A-0A4E-9C0D-682EECA55703}"/>
              </a:ext>
            </a:extLst>
          </p:cNvPr>
          <p:cNvSpPr>
            <a:spLocks noGrp="1"/>
          </p:cNvSpPr>
          <p:nvPr>
            <p:ph type="ftr" sz="quarter" idx="11"/>
          </p:nvPr>
        </p:nvSpPr>
        <p:spPr/>
        <p:txBody>
          <a:bodyPr/>
          <a:lstStyle/>
          <a:p>
            <a:r>
              <a:rPr lang="fr-FR"/>
              <a:t>Speaker</a:t>
            </a:r>
            <a:endParaRPr lang="fr-FR" dirty="0"/>
          </a:p>
        </p:txBody>
      </p:sp>
      <p:sp>
        <p:nvSpPr>
          <p:cNvPr id="7" name="Espace réservé du numéro de diapositive 6">
            <a:extLst>
              <a:ext uri="{FF2B5EF4-FFF2-40B4-BE49-F238E27FC236}">
                <a16:creationId xmlns:a16="http://schemas.microsoft.com/office/drawing/2014/main" id="{56622065-A833-2340-B0FD-ACB065A3B8CF}"/>
              </a:ext>
            </a:extLst>
          </p:cNvPr>
          <p:cNvSpPr>
            <a:spLocks noGrp="1"/>
          </p:cNvSpPr>
          <p:nvPr>
            <p:ph type="sldNum" sz="quarter" idx="12"/>
          </p:nvPr>
        </p:nvSpPr>
        <p:spPr/>
        <p:txBody>
          <a:bodyPr/>
          <a:lstStyle/>
          <a:p>
            <a:fld id="{E1E1CD7C-2161-7D43-862E-CE4C333CD873}" type="slidenum">
              <a:rPr lang="fr-FR" smtClean="0"/>
              <a:pPr/>
              <a:t>‹#›</a:t>
            </a:fld>
            <a:endParaRPr lang="fr-FR" dirty="0"/>
          </a:p>
        </p:txBody>
      </p:sp>
    </p:spTree>
    <p:extLst>
      <p:ext uri="{BB962C8B-B14F-4D97-AF65-F5344CB8AC3E}">
        <p14:creationId xmlns:p14="http://schemas.microsoft.com/office/powerpoint/2010/main" val="1894840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re seul">
    <p:spTree>
      <p:nvGrpSpPr>
        <p:cNvPr id="1" name=""/>
        <p:cNvGrpSpPr/>
        <p:nvPr/>
      </p:nvGrpSpPr>
      <p:grpSpPr>
        <a:xfrm>
          <a:off x="0" y="0"/>
          <a:ext cx="0" cy="0"/>
          <a:chOff x="0" y="0"/>
          <a:chExt cx="0" cy="0"/>
        </a:xfrm>
      </p:grpSpPr>
      <p:sp>
        <p:nvSpPr>
          <p:cNvPr id="7" name="Espace réservé pour une image  6">
            <a:extLst>
              <a:ext uri="{FF2B5EF4-FFF2-40B4-BE49-F238E27FC236}">
                <a16:creationId xmlns:a16="http://schemas.microsoft.com/office/drawing/2014/main" id="{625DAC6D-23F0-6941-BE81-E7A79CA3AFFD}"/>
              </a:ext>
            </a:extLst>
          </p:cNvPr>
          <p:cNvSpPr>
            <a:spLocks noGrp="1"/>
          </p:cNvSpPr>
          <p:nvPr>
            <p:ph type="pic" sz="quarter" idx="13"/>
          </p:nvPr>
        </p:nvSpPr>
        <p:spPr>
          <a:xfrm>
            <a:off x="904876" y="0"/>
            <a:ext cx="8239125" cy="5143500"/>
          </a:xfrm>
        </p:spPr>
        <p:txBody>
          <a:bodyPr/>
          <a:lstStyle/>
          <a:p>
            <a:r>
              <a:rPr lang="fr-FR"/>
              <a:t>Cliquez sur l'icône pour ajouter une image</a:t>
            </a:r>
          </a:p>
        </p:txBody>
      </p:sp>
      <p:sp>
        <p:nvSpPr>
          <p:cNvPr id="2" name="Title 1"/>
          <p:cNvSpPr>
            <a:spLocks noGrp="1"/>
          </p:cNvSpPr>
          <p:nvPr>
            <p:ph type="title"/>
          </p:nvPr>
        </p:nvSpPr>
        <p:spPr>
          <a:xfrm>
            <a:off x="6405564" y="2571751"/>
            <a:ext cx="2738437" cy="2111375"/>
          </a:xfrm>
          <a:solidFill>
            <a:schemeClr val="accent2"/>
          </a:solidFill>
        </p:spPr>
        <p:txBody>
          <a:bodyPr anchor="ctr" anchorCtr="0"/>
          <a:lstStyle>
            <a:lvl1pPr>
              <a:defRPr>
                <a:solidFill>
                  <a:schemeClr val="bg1"/>
                </a:solidFill>
              </a:defRPr>
            </a:lvl1pPr>
          </a:lstStyle>
          <a:p>
            <a:r>
              <a:rPr lang="fr-FR"/>
              <a:t>Modifiez le style du titre</a:t>
            </a:r>
            <a:endParaRPr lang="en-US" dirty="0"/>
          </a:p>
        </p:txBody>
      </p:sp>
      <p:sp>
        <p:nvSpPr>
          <p:cNvPr id="3" name="Espace réservé de la date 2">
            <a:extLst>
              <a:ext uri="{FF2B5EF4-FFF2-40B4-BE49-F238E27FC236}">
                <a16:creationId xmlns:a16="http://schemas.microsoft.com/office/drawing/2014/main" id="{60E5EA1C-63CE-2C4F-B9F4-39FDBC14B9A3}"/>
              </a:ext>
            </a:extLst>
          </p:cNvPr>
          <p:cNvSpPr>
            <a:spLocks noGrp="1"/>
          </p:cNvSpPr>
          <p:nvPr>
            <p:ph type="dt" sz="half" idx="14"/>
          </p:nvPr>
        </p:nvSpPr>
        <p:spPr/>
        <p:txBody>
          <a:bodyPr/>
          <a:lstStyle/>
          <a:p>
            <a:r>
              <a:rPr lang="fr-CH"/>
              <a:t>WELCOME TO EPFL</a:t>
            </a:r>
            <a:endParaRPr lang="fr-FR" dirty="0"/>
          </a:p>
        </p:txBody>
      </p:sp>
      <p:sp>
        <p:nvSpPr>
          <p:cNvPr id="4" name="Espace réservé du pied de page 3">
            <a:extLst>
              <a:ext uri="{FF2B5EF4-FFF2-40B4-BE49-F238E27FC236}">
                <a16:creationId xmlns:a16="http://schemas.microsoft.com/office/drawing/2014/main" id="{8E7A5892-F23D-BD48-84D1-FD279BA16865}"/>
              </a:ext>
            </a:extLst>
          </p:cNvPr>
          <p:cNvSpPr>
            <a:spLocks noGrp="1"/>
          </p:cNvSpPr>
          <p:nvPr>
            <p:ph type="ftr" sz="quarter" idx="15"/>
          </p:nvPr>
        </p:nvSpPr>
        <p:spPr/>
        <p:txBody>
          <a:bodyPr/>
          <a:lstStyle/>
          <a:p>
            <a:r>
              <a:rPr lang="fr-FR"/>
              <a:t>Speaker</a:t>
            </a:r>
            <a:endParaRPr lang="fr-FR" dirty="0"/>
          </a:p>
        </p:txBody>
      </p:sp>
      <p:sp>
        <p:nvSpPr>
          <p:cNvPr id="5" name="Espace réservé du numéro de diapositive 4">
            <a:extLst>
              <a:ext uri="{FF2B5EF4-FFF2-40B4-BE49-F238E27FC236}">
                <a16:creationId xmlns:a16="http://schemas.microsoft.com/office/drawing/2014/main" id="{6C516D46-C7BB-2141-A4EE-18D1756414F6}"/>
              </a:ext>
            </a:extLst>
          </p:cNvPr>
          <p:cNvSpPr>
            <a:spLocks noGrp="1"/>
          </p:cNvSpPr>
          <p:nvPr>
            <p:ph type="sldNum" sz="quarter" idx="16"/>
          </p:nvPr>
        </p:nvSpPr>
        <p:spPr/>
        <p:txBody>
          <a:bodyPr/>
          <a:lstStyle/>
          <a:p>
            <a:fld id="{E1E1CD7C-2161-7D43-862E-CE4C333CD873}" type="slidenum">
              <a:rPr lang="fr-FR" smtClean="0"/>
              <a:pPr/>
              <a:t>‹#›</a:t>
            </a:fld>
            <a:endParaRPr lang="fr-FR" dirty="0"/>
          </a:p>
        </p:txBody>
      </p:sp>
    </p:spTree>
    <p:extLst>
      <p:ext uri="{BB962C8B-B14F-4D97-AF65-F5344CB8AC3E}">
        <p14:creationId xmlns:p14="http://schemas.microsoft.com/office/powerpoint/2010/main" val="20344850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_EPFL">
    <p:spTree>
      <p:nvGrpSpPr>
        <p:cNvPr id="1" name=""/>
        <p:cNvGrpSpPr/>
        <p:nvPr/>
      </p:nvGrpSpPr>
      <p:grpSpPr>
        <a:xfrm>
          <a:off x="0" y="0"/>
          <a:ext cx="0" cy="0"/>
          <a:chOff x="0" y="0"/>
          <a:chExt cx="0" cy="0"/>
        </a:xfrm>
      </p:grpSpPr>
      <p:sp>
        <p:nvSpPr>
          <p:cNvPr id="12" name="Espace réservé pour une image  11">
            <a:extLst>
              <a:ext uri="{FF2B5EF4-FFF2-40B4-BE49-F238E27FC236}">
                <a16:creationId xmlns:a16="http://schemas.microsoft.com/office/drawing/2014/main" id="{4CF6F629-51E7-9F40-939D-F50AE3925ADE}"/>
              </a:ext>
            </a:extLst>
          </p:cNvPr>
          <p:cNvSpPr>
            <a:spLocks noGrp="1"/>
          </p:cNvSpPr>
          <p:nvPr>
            <p:ph type="pic" sz="quarter" idx="10"/>
          </p:nvPr>
        </p:nvSpPr>
        <p:spPr>
          <a:xfrm>
            <a:off x="1331913" y="0"/>
            <a:ext cx="7812087" cy="4948238"/>
          </a:xfrm>
        </p:spPr>
        <p:txBody>
          <a:bodyPr/>
          <a:lstStyle/>
          <a:p>
            <a:r>
              <a:rPr lang="fr-FR"/>
              <a:t>Cliquez sur l'icône pour ajouter une image</a:t>
            </a:r>
          </a:p>
        </p:txBody>
      </p:sp>
      <p:sp>
        <p:nvSpPr>
          <p:cNvPr id="2" name="Title 1"/>
          <p:cNvSpPr>
            <a:spLocks noGrp="1"/>
          </p:cNvSpPr>
          <p:nvPr>
            <p:ph type="ctrTitle"/>
          </p:nvPr>
        </p:nvSpPr>
        <p:spPr>
          <a:xfrm>
            <a:off x="6405563" y="786535"/>
            <a:ext cx="2738437" cy="2338387"/>
          </a:xfrm>
          <a:solidFill>
            <a:schemeClr val="accent1"/>
          </a:solidFill>
        </p:spPr>
        <p:txBody>
          <a:bodyPr lIns="216000" anchor="ctr" anchorCtr="0">
            <a:normAutofit/>
          </a:bodyPr>
          <a:lstStyle>
            <a:lvl1pPr algn="l">
              <a:defRPr sz="3600">
                <a:solidFill>
                  <a:schemeClr val="bg1"/>
                </a:solidFill>
              </a:defRPr>
            </a:lvl1pPr>
          </a:lstStyle>
          <a:p>
            <a:r>
              <a:rPr lang="fr-FR"/>
              <a:t>Modifiez le style du titre</a:t>
            </a:r>
            <a:endParaRPr lang="en-US" dirty="0"/>
          </a:p>
        </p:txBody>
      </p:sp>
      <p:sp>
        <p:nvSpPr>
          <p:cNvPr id="3" name="Subtitle 2"/>
          <p:cNvSpPr>
            <a:spLocks noGrp="1"/>
          </p:cNvSpPr>
          <p:nvPr>
            <p:ph type="subTitle" idx="1"/>
          </p:nvPr>
        </p:nvSpPr>
        <p:spPr>
          <a:xfrm>
            <a:off x="4576763" y="3124922"/>
            <a:ext cx="1828800" cy="1568450"/>
          </a:xfrm>
          <a:solidFill>
            <a:schemeClr val="tx1"/>
          </a:solidFill>
        </p:spPr>
        <p:txBody>
          <a:bodyPr lIns="90000" anchor="ctr" anchorCtr="0">
            <a:normAutofit/>
          </a:bodyPr>
          <a:lstStyle>
            <a:lvl1pPr marL="0" indent="0" algn="ctr">
              <a:buNone/>
              <a:defRPr sz="12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pic>
        <p:nvPicPr>
          <p:cNvPr id="9" name="Image 8">
            <a:extLst>
              <a:ext uri="{FF2B5EF4-FFF2-40B4-BE49-F238E27FC236}">
                <a16:creationId xmlns:a16="http://schemas.microsoft.com/office/drawing/2014/main" id="{6535A482-EC85-1C41-A1E4-7882A0E39FFD}"/>
              </a:ext>
            </a:extLst>
          </p:cNvPr>
          <p:cNvPicPr>
            <a:picLocks noChangeAspect="1"/>
          </p:cNvPicPr>
          <p:nvPr userDrawn="1"/>
        </p:nvPicPr>
        <p:blipFill>
          <a:blip r:embed="rId2"/>
          <a:stretch>
            <a:fillRect/>
          </a:stretch>
        </p:blipFill>
        <p:spPr>
          <a:xfrm>
            <a:off x="82647" y="80283"/>
            <a:ext cx="1175301" cy="508655"/>
          </a:xfrm>
          <a:prstGeom prst="rect">
            <a:avLst/>
          </a:prstGeom>
        </p:spPr>
      </p:pic>
      <p:sp>
        <p:nvSpPr>
          <p:cNvPr id="16" name="Espace réservé du texte 4">
            <a:extLst>
              <a:ext uri="{FF2B5EF4-FFF2-40B4-BE49-F238E27FC236}">
                <a16:creationId xmlns:a16="http://schemas.microsoft.com/office/drawing/2014/main" id="{01960462-6F28-0740-916D-499D3BEDB2BE}"/>
              </a:ext>
            </a:extLst>
          </p:cNvPr>
          <p:cNvSpPr>
            <a:spLocks noGrp="1"/>
          </p:cNvSpPr>
          <p:nvPr>
            <p:ph type="body" sz="quarter" idx="11"/>
          </p:nvPr>
        </p:nvSpPr>
        <p:spPr>
          <a:xfrm>
            <a:off x="6400800" y="4683125"/>
            <a:ext cx="1828800" cy="460375"/>
          </a:xfrm>
          <a:solidFill>
            <a:schemeClr val="bg1"/>
          </a:solidFill>
        </p:spPr>
        <p:txBody>
          <a:bodyPr lIns="90000" anchor="ctr">
            <a:noAutofit/>
          </a:bodyPr>
          <a:lstStyle>
            <a:lvl1pPr marL="0" indent="0" algn="ctr">
              <a:buNone/>
              <a:defRPr sz="1100"/>
            </a:lvl1pPr>
          </a:lstStyle>
          <a:p>
            <a:pPr lvl="0"/>
            <a:r>
              <a:rPr lang="fr-FR"/>
              <a:t>Modifier les styles du texte du masque
Deuxième niveau
Troisième niveau
Quatrième niveau
Cinquième niveau</a:t>
            </a:r>
          </a:p>
        </p:txBody>
      </p:sp>
      <p:pic>
        <p:nvPicPr>
          <p:cNvPr id="8" name="Image 7">
            <a:extLst>
              <a:ext uri="{FF2B5EF4-FFF2-40B4-BE49-F238E27FC236}">
                <a16:creationId xmlns:a16="http://schemas.microsoft.com/office/drawing/2014/main" id="{05041849-939B-E04F-AABC-A900B2B4E3DF}"/>
              </a:ext>
            </a:extLst>
          </p:cNvPr>
          <p:cNvPicPr>
            <a:picLocks noChangeAspect="1"/>
          </p:cNvPicPr>
          <p:nvPr userDrawn="1"/>
        </p:nvPicPr>
        <p:blipFill>
          <a:blip r:embed="rId3"/>
          <a:stretch>
            <a:fillRect/>
          </a:stretch>
        </p:blipFill>
        <p:spPr>
          <a:xfrm>
            <a:off x="200025" y="4579268"/>
            <a:ext cx="561543" cy="367382"/>
          </a:xfrm>
          <a:prstGeom prst="rect">
            <a:avLst/>
          </a:prstGeom>
        </p:spPr>
      </p:pic>
      <p:sp>
        <p:nvSpPr>
          <p:cNvPr id="10" name="Rectangle 9">
            <a:extLst>
              <a:ext uri="{FF2B5EF4-FFF2-40B4-BE49-F238E27FC236}">
                <a16:creationId xmlns:a16="http://schemas.microsoft.com/office/drawing/2014/main" id="{82865CD0-FD83-AF44-9C32-763AAD652C05}"/>
              </a:ext>
            </a:extLst>
          </p:cNvPr>
          <p:cNvSpPr/>
          <p:nvPr userDrawn="1"/>
        </p:nvSpPr>
        <p:spPr>
          <a:xfrm rot="16200000">
            <a:off x="89679" y="4591427"/>
            <a:ext cx="45719" cy="5978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Arial" panose="020B0604020202020204" pitchFamily="34" charset="0"/>
            </a:endParaRPr>
          </a:p>
        </p:txBody>
      </p:sp>
    </p:spTree>
    <p:extLst>
      <p:ext uri="{BB962C8B-B14F-4D97-AF65-F5344CB8AC3E}">
        <p14:creationId xmlns:p14="http://schemas.microsoft.com/office/powerpoint/2010/main" val="693569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1620">
          <p15:clr>
            <a:srgbClr val="FBAE40"/>
          </p15:clr>
        </p15:guide>
        <p15:guide id="2" pos="2880">
          <p15:clr>
            <a:srgbClr val="FBAE40"/>
          </p15:clr>
        </p15:guide>
        <p15:guide id="3" pos="126">
          <p15:clr>
            <a:srgbClr val="FBAE40"/>
          </p15:clr>
        </p15:guide>
        <p15:guide id="5" orient="horz" pos="123">
          <p15:clr>
            <a:srgbClr val="FBAE40"/>
          </p15:clr>
        </p15:guide>
        <p15:guide id="6" orient="horz" pos="3117">
          <p15:clr>
            <a:srgbClr val="FBAE40"/>
          </p15:clr>
        </p15:guide>
        <p15:guide id="7" pos="839">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_Section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A9F6C81-AE59-DE44-BF60-E773080CD91C}"/>
              </a:ext>
            </a:extLst>
          </p:cNvPr>
          <p:cNvSpPr/>
          <p:nvPr userDrawn="1"/>
        </p:nvSpPr>
        <p:spPr>
          <a:xfrm>
            <a:off x="4572000" y="0"/>
            <a:ext cx="4572000"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
        <p:nvSpPr>
          <p:cNvPr id="2" name="Title 1"/>
          <p:cNvSpPr>
            <a:spLocks noGrp="1"/>
          </p:cNvSpPr>
          <p:nvPr>
            <p:ph type="title"/>
          </p:nvPr>
        </p:nvSpPr>
        <p:spPr>
          <a:xfrm>
            <a:off x="4572000" y="777875"/>
            <a:ext cx="4058920" cy="1793875"/>
          </a:xfrm>
        </p:spPr>
        <p:txBody>
          <a:bodyPr anchor="ctr" anchorCtr="0">
            <a:normAutofit/>
          </a:bodyPr>
          <a:lstStyle>
            <a:lvl1pPr>
              <a:defRPr sz="3200">
                <a:solidFill>
                  <a:schemeClr val="bg1"/>
                </a:solidFill>
              </a:defRPr>
            </a:lvl1pPr>
          </a:lstStyle>
          <a:p>
            <a:r>
              <a:rPr lang="fr-FR"/>
              <a:t>Modifiez le style du titre</a:t>
            </a:r>
            <a:endParaRPr lang="en-US" dirty="0"/>
          </a:p>
        </p:txBody>
      </p:sp>
      <p:sp>
        <p:nvSpPr>
          <p:cNvPr id="3" name="Text Placeholder 2"/>
          <p:cNvSpPr>
            <a:spLocks noGrp="1"/>
          </p:cNvSpPr>
          <p:nvPr>
            <p:ph type="body" idx="1"/>
          </p:nvPr>
        </p:nvSpPr>
        <p:spPr>
          <a:xfrm>
            <a:off x="4572000" y="2571750"/>
            <a:ext cx="4058920" cy="2156508"/>
          </a:xfrm>
        </p:spPr>
        <p:txBody>
          <a:bodyPr/>
          <a:lstStyle>
            <a:lvl1pPr marL="0" indent="0">
              <a:buNone/>
              <a:defRPr sz="18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dirty="0"/>
              <a:t>Modifier les styles du texte du masque
Deuxième niveau
Troisième niveau
Quatrième niveau
Cinquième niveau</a:t>
            </a:r>
          </a:p>
        </p:txBody>
      </p:sp>
      <p:sp>
        <p:nvSpPr>
          <p:cNvPr id="9" name="Espace réservé pour une image  8">
            <a:extLst>
              <a:ext uri="{FF2B5EF4-FFF2-40B4-BE49-F238E27FC236}">
                <a16:creationId xmlns:a16="http://schemas.microsoft.com/office/drawing/2014/main" id="{C58F136D-3292-C745-91DE-A21191C16FE7}"/>
              </a:ext>
            </a:extLst>
          </p:cNvPr>
          <p:cNvSpPr>
            <a:spLocks noGrp="1"/>
          </p:cNvSpPr>
          <p:nvPr>
            <p:ph type="pic" sz="quarter" idx="13"/>
          </p:nvPr>
        </p:nvSpPr>
        <p:spPr>
          <a:xfrm>
            <a:off x="904875" y="0"/>
            <a:ext cx="3667125" cy="5143500"/>
          </a:xfrm>
        </p:spPr>
        <p:txBody>
          <a:bodyPr/>
          <a:lstStyle/>
          <a:p>
            <a:r>
              <a:rPr lang="fr-FR"/>
              <a:t>Cliquez sur l'icône pour ajouter une image</a:t>
            </a:r>
          </a:p>
        </p:txBody>
      </p:sp>
      <p:sp>
        <p:nvSpPr>
          <p:cNvPr id="12" name="Espace réservé de la date 11"/>
          <p:cNvSpPr>
            <a:spLocks noGrp="1"/>
          </p:cNvSpPr>
          <p:nvPr>
            <p:ph type="dt" sz="half" idx="14"/>
          </p:nvPr>
        </p:nvSpPr>
        <p:spPr/>
        <p:txBody>
          <a:bodyPr/>
          <a:lstStyle/>
          <a:p>
            <a:r>
              <a:rPr lang="fr-CH"/>
              <a:t>WELCOME TO EPFL</a:t>
            </a:r>
            <a:endParaRPr lang="fr-FR" dirty="0"/>
          </a:p>
        </p:txBody>
      </p:sp>
      <p:sp>
        <p:nvSpPr>
          <p:cNvPr id="13" name="Espace réservé du pied de page 12"/>
          <p:cNvSpPr>
            <a:spLocks noGrp="1"/>
          </p:cNvSpPr>
          <p:nvPr>
            <p:ph type="ftr" sz="quarter" idx="15"/>
          </p:nvPr>
        </p:nvSpPr>
        <p:spPr/>
        <p:txBody>
          <a:bodyPr/>
          <a:lstStyle>
            <a:lvl1pPr>
              <a:defRPr>
                <a:solidFill>
                  <a:schemeClr val="bg1"/>
                </a:solidFill>
              </a:defRPr>
            </a:lvl1pPr>
          </a:lstStyle>
          <a:p>
            <a:r>
              <a:rPr lang="fr-FR"/>
              <a:t>Speaker</a:t>
            </a:r>
            <a:endParaRPr lang="fr-FR" dirty="0"/>
          </a:p>
        </p:txBody>
      </p:sp>
      <p:sp>
        <p:nvSpPr>
          <p:cNvPr id="14" name="Espace réservé du numéro de diapositive 13"/>
          <p:cNvSpPr>
            <a:spLocks noGrp="1"/>
          </p:cNvSpPr>
          <p:nvPr>
            <p:ph type="sldNum" sz="quarter" idx="16"/>
          </p:nvPr>
        </p:nvSpPr>
        <p:spPr/>
        <p:txBody>
          <a:bodyPr/>
          <a:lstStyle>
            <a:lvl1pPr>
              <a:defRPr>
                <a:solidFill>
                  <a:schemeClr val="bg1"/>
                </a:solidFill>
              </a:defRPr>
            </a:lvl1pPr>
          </a:lstStyle>
          <a:p>
            <a:fld id="{E1E1CD7C-2161-7D43-862E-CE4C333CD873}" type="slidenum">
              <a:rPr lang="fr-FR" smtClean="0"/>
              <a:pPr/>
              <a:t>‹#›</a:t>
            </a:fld>
            <a:endParaRPr lang="fr-FR" dirty="0"/>
          </a:p>
        </p:txBody>
      </p:sp>
    </p:spTree>
    <p:extLst>
      <p:ext uri="{BB962C8B-B14F-4D97-AF65-F5344CB8AC3E}">
        <p14:creationId xmlns:p14="http://schemas.microsoft.com/office/powerpoint/2010/main" val="398886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_Section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A9F6C81-AE59-DE44-BF60-E773080CD91C}"/>
              </a:ext>
            </a:extLst>
          </p:cNvPr>
          <p:cNvSpPr/>
          <p:nvPr userDrawn="1"/>
        </p:nvSpPr>
        <p:spPr>
          <a:xfrm>
            <a:off x="4572000" y="0"/>
            <a:ext cx="4572000"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
        <p:nvSpPr>
          <p:cNvPr id="2" name="Title 1"/>
          <p:cNvSpPr>
            <a:spLocks noGrp="1"/>
          </p:cNvSpPr>
          <p:nvPr>
            <p:ph type="title"/>
          </p:nvPr>
        </p:nvSpPr>
        <p:spPr>
          <a:xfrm>
            <a:off x="4572000" y="777875"/>
            <a:ext cx="4058920" cy="1793875"/>
          </a:xfrm>
        </p:spPr>
        <p:txBody>
          <a:bodyPr anchor="ctr" anchorCtr="0">
            <a:normAutofit/>
          </a:bodyPr>
          <a:lstStyle>
            <a:lvl1pPr>
              <a:defRPr sz="3200">
                <a:solidFill>
                  <a:schemeClr val="bg1"/>
                </a:solidFill>
              </a:defRPr>
            </a:lvl1pPr>
          </a:lstStyle>
          <a:p>
            <a:r>
              <a:rPr lang="fr-FR"/>
              <a:t>Modifiez le style du titre</a:t>
            </a:r>
            <a:endParaRPr lang="en-US" dirty="0"/>
          </a:p>
        </p:txBody>
      </p:sp>
      <p:sp>
        <p:nvSpPr>
          <p:cNvPr id="3" name="Text Placeholder 2"/>
          <p:cNvSpPr>
            <a:spLocks noGrp="1"/>
          </p:cNvSpPr>
          <p:nvPr>
            <p:ph type="body" idx="1"/>
          </p:nvPr>
        </p:nvSpPr>
        <p:spPr>
          <a:xfrm>
            <a:off x="4572000" y="2571750"/>
            <a:ext cx="4058920" cy="2156508"/>
          </a:xfrm>
        </p:spPr>
        <p:txBody>
          <a:bodyPr/>
          <a:lstStyle>
            <a:lvl1pPr marL="0" indent="0">
              <a:buNone/>
              <a:defRPr sz="18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dirty="0"/>
              <a:t>Modifier les styles du texte du masque
Deuxième niveau
Troisième niveau
Quatrième niveau
Cinquième niveau</a:t>
            </a:r>
          </a:p>
        </p:txBody>
      </p:sp>
      <p:sp>
        <p:nvSpPr>
          <p:cNvPr id="9" name="Espace réservé pour une image  8">
            <a:extLst>
              <a:ext uri="{FF2B5EF4-FFF2-40B4-BE49-F238E27FC236}">
                <a16:creationId xmlns:a16="http://schemas.microsoft.com/office/drawing/2014/main" id="{C58F136D-3292-C745-91DE-A21191C16FE7}"/>
              </a:ext>
            </a:extLst>
          </p:cNvPr>
          <p:cNvSpPr>
            <a:spLocks noGrp="1"/>
          </p:cNvSpPr>
          <p:nvPr>
            <p:ph type="pic" sz="quarter" idx="13"/>
          </p:nvPr>
        </p:nvSpPr>
        <p:spPr>
          <a:xfrm>
            <a:off x="904875" y="0"/>
            <a:ext cx="3667125" cy="5143500"/>
          </a:xfrm>
        </p:spPr>
        <p:txBody>
          <a:bodyPr/>
          <a:lstStyle/>
          <a:p>
            <a:r>
              <a:rPr lang="fr-FR"/>
              <a:t>Cliquez sur l'icône pour ajouter une image</a:t>
            </a:r>
          </a:p>
        </p:txBody>
      </p:sp>
      <p:sp>
        <p:nvSpPr>
          <p:cNvPr id="12" name="Espace réservé de la date 11"/>
          <p:cNvSpPr>
            <a:spLocks noGrp="1"/>
          </p:cNvSpPr>
          <p:nvPr>
            <p:ph type="dt" sz="half" idx="14"/>
          </p:nvPr>
        </p:nvSpPr>
        <p:spPr/>
        <p:txBody>
          <a:bodyPr/>
          <a:lstStyle/>
          <a:p>
            <a:r>
              <a:rPr lang="fr-CH"/>
              <a:t>WELCOME TO EPFL</a:t>
            </a:r>
            <a:endParaRPr lang="fr-FR" dirty="0"/>
          </a:p>
        </p:txBody>
      </p:sp>
      <p:sp>
        <p:nvSpPr>
          <p:cNvPr id="13" name="Espace réservé du pied de page 12"/>
          <p:cNvSpPr>
            <a:spLocks noGrp="1"/>
          </p:cNvSpPr>
          <p:nvPr>
            <p:ph type="ftr" sz="quarter" idx="15"/>
          </p:nvPr>
        </p:nvSpPr>
        <p:spPr/>
        <p:txBody>
          <a:bodyPr/>
          <a:lstStyle>
            <a:lvl1pPr>
              <a:defRPr>
                <a:solidFill>
                  <a:schemeClr val="bg1"/>
                </a:solidFill>
              </a:defRPr>
            </a:lvl1pPr>
          </a:lstStyle>
          <a:p>
            <a:r>
              <a:rPr lang="fr-FR"/>
              <a:t>Speaker</a:t>
            </a:r>
            <a:endParaRPr lang="fr-FR" dirty="0"/>
          </a:p>
        </p:txBody>
      </p:sp>
      <p:sp>
        <p:nvSpPr>
          <p:cNvPr id="14" name="Espace réservé du numéro de diapositive 13"/>
          <p:cNvSpPr>
            <a:spLocks noGrp="1"/>
          </p:cNvSpPr>
          <p:nvPr>
            <p:ph type="sldNum" sz="quarter" idx="16"/>
          </p:nvPr>
        </p:nvSpPr>
        <p:spPr/>
        <p:txBody>
          <a:bodyPr/>
          <a:lstStyle>
            <a:lvl1pPr>
              <a:defRPr>
                <a:solidFill>
                  <a:schemeClr val="bg1"/>
                </a:solidFill>
              </a:defRPr>
            </a:lvl1pPr>
          </a:lstStyle>
          <a:p>
            <a:fld id="{E1E1CD7C-2161-7D43-862E-CE4C333CD873}" type="slidenum">
              <a:rPr lang="fr-FR" smtClean="0"/>
              <a:pPr/>
              <a:t>‹#›</a:t>
            </a:fld>
            <a:endParaRPr lang="fr-FR" dirty="0"/>
          </a:p>
        </p:txBody>
      </p:sp>
    </p:spTree>
    <p:extLst>
      <p:ext uri="{BB962C8B-B14F-4D97-AF65-F5344CB8AC3E}">
        <p14:creationId xmlns:p14="http://schemas.microsoft.com/office/powerpoint/2010/main" val="2468177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_Section3">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A9F6C81-AE59-DE44-BF60-E773080CD91C}"/>
              </a:ext>
            </a:extLst>
          </p:cNvPr>
          <p:cNvSpPr/>
          <p:nvPr userDrawn="1"/>
        </p:nvSpPr>
        <p:spPr>
          <a:xfrm>
            <a:off x="4572000" y="0"/>
            <a:ext cx="4572000" cy="51435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
        <p:nvSpPr>
          <p:cNvPr id="2" name="Title 1"/>
          <p:cNvSpPr>
            <a:spLocks noGrp="1"/>
          </p:cNvSpPr>
          <p:nvPr>
            <p:ph type="title"/>
          </p:nvPr>
        </p:nvSpPr>
        <p:spPr>
          <a:xfrm>
            <a:off x="4572000" y="777875"/>
            <a:ext cx="4058920" cy="1793875"/>
          </a:xfrm>
        </p:spPr>
        <p:txBody>
          <a:bodyPr anchor="ctr" anchorCtr="0">
            <a:normAutofit/>
          </a:bodyPr>
          <a:lstStyle>
            <a:lvl1pPr>
              <a:defRPr sz="3200">
                <a:solidFill>
                  <a:schemeClr val="bg1"/>
                </a:solidFill>
              </a:defRPr>
            </a:lvl1pPr>
          </a:lstStyle>
          <a:p>
            <a:r>
              <a:rPr lang="fr-FR"/>
              <a:t>Modifiez le style du titre</a:t>
            </a:r>
            <a:endParaRPr lang="en-US" dirty="0"/>
          </a:p>
        </p:txBody>
      </p:sp>
      <p:sp>
        <p:nvSpPr>
          <p:cNvPr id="3" name="Text Placeholder 2"/>
          <p:cNvSpPr>
            <a:spLocks noGrp="1"/>
          </p:cNvSpPr>
          <p:nvPr>
            <p:ph type="body" idx="1"/>
          </p:nvPr>
        </p:nvSpPr>
        <p:spPr>
          <a:xfrm>
            <a:off x="4572000" y="2571750"/>
            <a:ext cx="4058920" cy="2156508"/>
          </a:xfrm>
        </p:spPr>
        <p:txBody>
          <a:bodyPr/>
          <a:lstStyle>
            <a:lvl1pPr marL="0" indent="0">
              <a:buNone/>
              <a:defRPr sz="18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Modifier les styles du texte du masque
Deuxième niveau
Troisième niveau
Quatrième niveau
Cinquième niveau</a:t>
            </a:r>
          </a:p>
        </p:txBody>
      </p:sp>
      <p:sp>
        <p:nvSpPr>
          <p:cNvPr id="9" name="Espace réservé pour une image  8">
            <a:extLst>
              <a:ext uri="{FF2B5EF4-FFF2-40B4-BE49-F238E27FC236}">
                <a16:creationId xmlns:a16="http://schemas.microsoft.com/office/drawing/2014/main" id="{C58F136D-3292-C745-91DE-A21191C16FE7}"/>
              </a:ext>
            </a:extLst>
          </p:cNvPr>
          <p:cNvSpPr>
            <a:spLocks noGrp="1"/>
          </p:cNvSpPr>
          <p:nvPr>
            <p:ph type="pic" sz="quarter" idx="13"/>
          </p:nvPr>
        </p:nvSpPr>
        <p:spPr>
          <a:xfrm>
            <a:off x="904875" y="0"/>
            <a:ext cx="3667125" cy="5143500"/>
          </a:xfrm>
        </p:spPr>
        <p:txBody>
          <a:bodyPr/>
          <a:lstStyle/>
          <a:p>
            <a:r>
              <a:rPr lang="fr-FR"/>
              <a:t>Cliquez sur l'icône pour ajouter une image</a:t>
            </a:r>
          </a:p>
        </p:txBody>
      </p:sp>
      <p:sp>
        <p:nvSpPr>
          <p:cNvPr id="8" name="Espace réservé de la date 7"/>
          <p:cNvSpPr>
            <a:spLocks noGrp="1"/>
          </p:cNvSpPr>
          <p:nvPr>
            <p:ph type="dt" sz="half" idx="14"/>
          </p:nvPr>
        </p:nvSpPr>
        <p:spPr/>
        <p:txBody>
          <a:bodyPr/>
          <a:lstStyle/>
          <a:p>
            <a:r>
              <a:rPr lang="fr-CH"/>
              <a:t>WELCOME TO EPFL</a:t>
            </a:r>
            <a:endParaRPr lang="fr-FR" dirty="0"/>
          </a:p>
        </p:txBody>
      </p:sp>
      <p:sp>
        <p:nvSpPr>
          <p:cNvPr id="10" name="Espace réservé du pied de page 9"/>
          <p:cNvSpPr>
            <a:spLocks noGrp="1"/>
          </p:cNvSpPr>
          <p:nvPr>
            <p:ph type="ftr" sz="quarter" idx="15"/>
          </p:nvPr>
        </p:nvSpPr>
        <p:spPr/>
        <p:txBody>
          <a:bodyPr/>
          <a:lstStyle>
            <a:lvl1pPr>
              <a:defRPr>
                <a:solidFill>
                  <a:schemeClr val="bg1"/>
                </a:solidFill>
              </a:defRPr>
            </a:lvl1pPr>
          </a:lstStyle>
          <a:p>
            <a:r>
              <a:rPr lang="fr-FR"/>
              <a:t>Speaker</a:t>
            </a:r>
            <a:endParaRPr lang="fr-FR" dirty="0"/>
          </a:p>
        </p:txBody>
      </p:sp>
      <p:sp>
        <p:nvSpPr>
          <p:cNvPr id="11" name="Espace réservé du numéro de diapositive 10"/>
          <p:cNvSpPr>
            <a:spLocks noGrp="1"/>
          </p:cNvSpPr>
          <p:nvPr>
            <p:ph type="sldNum" sz="quarter" idx="16"/>
          </p:nvPr>
        </p:nvSpPr>
        <p:spPr/>
        <p:txBody>
          <a:bodyPr/>
          <a:lstStyle>
            <a:lvl1pPr>
              <a:defRPr>
                <a:solidFill>
                  <a:schemeClr val="bg1"/>
                </a:solidFill>
              </a:defRPr>
            </a:lvl1pPr>
          </a:lstStyle>
          <a:p>
            <a:fld id="{E1E1CD7C-2161-7D43-862E-CE4C333CD873}" type="slidenum">
              <a:rPr lang="fr-FR" smtClean="0"/>
              <a:pPr/>
              <a:t>‹#›</a:t>
            </a:fld>
            <a:endParaRPr lang="fr-FR" dirty="0"/>
          </a:p>
        </p:txBody>
      </p:sp>
    </p:spTree>
    <p:extLst>
      <p:ext uri="{BB962C8B-B14F-4D97-AF65-F5344CB8AC3E}">
        <p14:creationId xmlns:p14="http://schemas.microsoft.com/office/powerpoint/2010/main" val="2032229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_Section4">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A9F6C81-AE59-DE44-BF60-E773080CD91C}"/>
              </a:ext>
            </a:extLst>
          </p:cNvPr>
          <p:cNvSpPr/>
          <p:nvPr userDrawn="1"/>
        </p:nvSpPr>
        <p:spPr>
          <a:xfrm>
            <a:off x="4572000" y="0"/>
            <a:ext cx="4572000" cy="51435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
        <p:nvSpPr>
          <p:cNvPr id="2" name="Title 1"/>
          <p:cNvSpPr>
            <a:spLocks noGrp="1"/>
          </p:cNvSpPr>
          <p:nvPr>
            <p:ph type="title"/>
          </p:nvPr>
        </p:nvSpPr>
        <p:spPr>
          <a:xfrm>
            <a:off x="4572000" y="777875"/>
            <a:ext cx="4058920" cy="1793875"/>
          </a:xfrm>
        </p:spPr>
        <p:txBody>
          <a:bodyPr anchor="ctr" anchorCtr="0">
            <a:normAutofit/>
          </a:bodyPr>
          <a:lstStyle>
            <a:lvl1pPr>
              <a:defRPr sz="3200">
                <a:solidFill>
                  <a:schemeClr val="bg1"/>
                </a:solidFill>
              </a:defRPr>
            </a:lvl1pPr>
          </a:lstStyle>
          <a:p>
            <a:r>
              <a:rPr lang="fr-FR"/>
              <a:t>Modifiez le style du titre</a:t>
            </a:r>
            <a:endParaRPr lang="en-US" dirty="0"/>
          </a:p>
        </p:txBody>
      </p:sp>
      <p:sp>
        <p:nvSpPr>
          <p:cNvPr id="3" name="Text Placeholder 2"/>
          <p:cNvSpPr>
            <a:spLocks noGrp="1"/>
          </p:cNvSpPr>
          <p:nvPr>
            <p:ph type="body" idx="1"/>
          </p:nvPr>
        </p:nvSpPr>
        <p:spPr>
          <a:xfrm>
            <a:off x="4572000" y="2571750"/>
            <a:ext cx="4058920" cy="2156508"/>
          </a:xfrm>
        </p:spPr>
        <p:txBody>
          <a:bodyPr/>
          <a:lstStyle>
            <a:lvl1pPr marL="0" indent="0">
              <a:buNone/>
              <a:defRPr sz="18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Modifier les styles du texte du masque
Deuxième niveau
Troisième niveau
Quatrième niveau
Cinquième niveau</a:t>
            </a:r>
          </a:p>
        </p:txBody>
      </p:sp>
      <p:sp>
        <p:nvSpPr>
          <p:cNvPr id="9" name="Espace réservé pour une image  8">
            <a:extLst>
              <a:ext uri="{FF2B5EF4-FFF2-40B4-BE49-F238E27FC236}">
                <a16:creationId xmlns:a16="http://schemas.microsoft.com/office/drawing/2014/main" id="{C58F136D-3292-C745-91DE-A21191C16FE7}"/>
              </a:ext>
            </a:extLst>
          </p:cNvPr>
          <p:cNvSpPr>
            <a:spLocks noGrp="1"/>
          </p:cNvSpPr>
          <p:nvPr>
            <p:ph type="pic" sz="quarter" idx="13"/>
          </p:nvPr>
        </p:nvSpPr>
        <p:spPr>
          <a:xfrm>
            <a:off x="904875" y="0"/>
            <a:ext cx="3667125" cy="5143500"/>
          </a:xfrm>
        </p:spPr>
        <p:txBody>
          <a:bodyPr/>
          <a:lstStyle/>
          <a:p>
            <a:r>
              <a:rPr lang="fr-FR"/>
              <a:t>Cliquez sur l'icône pour ajouter une image</a:t>
            </a:r>
          </a:p>
        </p:txBody>
      </p:sp>
      <p:sp>
        <p:nvSpPr>
          <p:cNvPr id="8" name="Espace réservé de la date 7"/>
          <p:cNvSpPr>
            <a:spLocks noGrp="1"/>
          </p:cNvSpPr>
          <p:nvPr>
            <p:ph type="dt" sz="half" idx="14"/>
          </p:nvPr>
        </p:nvSpPr>
        <p:spPr/>
        <p:txBody>
          <a:bodyPr/>
          <a:lstStyle/>
          <a:p>
            <a:r>
              <a:rPr lang="fr-CH"/>
              <a:t>WELCOME TO EPFL</a:t>
            </a:r>
            <a:endParaRPr lang="fr-FR" dirty="0"/>
          </a:p>
        </p:txBody>
      </p:sp>
      <p:sp>
        <p:nvSpPr>
          <p:cNvPr id="10" name="Espace réservé du pied de page 9"/>
          <p:cNvSpPr>
            <a:spLocks noGrp="1"/>
          </p:cNvSpPr>
          <p:nvPr>
            <p:ph type="ftr" sz="quarter" idx="15"/>
          </p:nvPr>
        </p:nvSpPr>
        <p:spPr/>
        <p:txBody>
          <a:bodyPr/>
          <a:lstStyle>
            <a:lvl1pPr>
              <a:defRPr>
                <a:solidFill>
                  <a:schemeClr val="bg1"/>
                </a:solidFill>
              </a:defRPr>
            </a:lvl1pPr>
          </a:lstStyle>
          <a:p>
            <a:r>
              <a:rPr lang="fr-FR"/>
              <a:t>Speaker</a:t>
            </a:r>
            <a:endParaRPr lang="fr-FR" dirty="0"/>
          </a:p>
        </p:txBody>
      </p:sp>
      <p:sp>
        <p:nvSpPr>
          <p:cNvPr id="11" name="Espace réservé du numéro de diapositive 10"/>
          <p:cNvSpPr>
            <a:spLocks noGrp="1"/>
          </p:cNvSpPr>
          <p:nvPr>
            <p:ph type="sldNum" sz="quarter" idx="16"/>
          </p:nvPr>
        </p:nvSpPr>
        <p:spPr/>
        <p:txBody>
          <a:bodyPr/>
          <a:lstStyle>
            <a:lvl1pPr>
              <a:defRPr>
                <a:solidFill>
                  <a:schemeClr val="bg1"/>
                </a:solidFill>
              </a:defRPr>
            </a:lvl1pPr>
          </a:lstStyle>
          <a:p>
            <a:fld id="{E1E1CD7C-2161-7D43-862E-CE4C333CD873}" type="slidenum">
              <a:rPr lang="fr-FR" smtClean="0"/>
              <a:pPr/>
              <a:t>‹#›</a:t>
            </a:fld>
            <a:endParaRPr lang="fr-FR" dirty="0"/>
          </a:p>
        </p:txBody>
      </p:sp>
    </p:spTree>
    <p:extLst>
      <p:ext uri="{BB962C8B-B14F-4D97-AF65-F5344CB8AC3E}">
        <p14:creationId xmlns:p14="http://schemas.microsoft.com/office/powerpoint/2010/main" val="865958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_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FR"/>
              <a:t>Modifier les styles du texte du masque
Deuxième niveau
Troisième niveau
Quatrième niveau
Cinquième niveau</a:t>
            </a:r>
          </a:p>
        </p:txBody>
      </p:sp>
      <p:sp>
        <p:nvSpPr>
          <p:cNvPr id="8" name="Titre 7">
            <a:extLst>
              <a:ext uri="{FF2B5EF4-FFF2-40B4-BE49-F238E27FC236}">
                <a16:creationId xmlns:a16="http://schemas.microsoft.com/office/drawing/2014/main" id="{A30C78BE-DAD0-D748-8B93-AD898D00C88C}"/>
              </a:ext>
            </a:extLst>
          </p:cNvPr>
          <p:cNvSpPr>
            <a:spLocks noGrp="1"/>
          </p:cNvSpPr>
          <p:nvPr>
            <p:ph type="title"/>
          </p:nvPr>
        </p:nvSpPr>
        <p:spPr/>
        <p:txBody>
          <a:bodyPr/>
          <a:lstStyle/>
          <a:p>
            <a:r>
              <a:rPr lang="fr-FR"/>
              <a:t>Modifiez le style du titre</a:t>
            </a:r>
          </a:p>
        </p:txBody>
      </p:sp>
      <p:sp>
        <p:nvSpPr>
          <p:cNvPr id="9" name="Espace réservé de la date 8">
            <a:extLst>
              <a:ext uri="{FF2B5EF4-FFF2-40B4-BE49-F238E27FC236}">
                <a16:creationId xmlns:a16="http://schemas.microsoft.com/office/drawing/2014/main" id="{131A8490-33AC-9443-A9FC-9A5E9322967C}"/>
              </a:ext>
            </a:extLst>
          </p:cNvPr>
          <p:cNvSpPr>
            <a:spLocks noGrp="1"/>
          </p:cNvSpPr>
          <p:nvPr>
            <p:ph type="dt" sz="half" idx="10"/>
          </p:nvPr>
        </p:nvSpPr>
        <p:spPr/>
        <p:txBody>
          <a:bodyPr/>
          <a:lstStyle/>
          <a:p>
            <a:r>
              <a:rPr lang="fr-CH"/>
              <a:t>WELCOME TO EPFL</a:t>
            </a:r>
            <a:endParaRPr lang="fr-FR" dirty="0"/>
          </a:p>
        </p:txBody>
      </p:sp>
      <p:sp>
        <p:nvSpPr>
          <p:cNvPr id="10" name="Espace réservé du pied de page 9">
            <a:extLst>
              <a:ext uri="{FF2B5EF4-FFF2-40B4-BE49-F238E27FC236}">
                <a16:creationId xmlns:a16="http://schemas.microsoft.com/office/drawing/2014/main" id="{B875139C-6471-774D-89EF-2B93FAD2CB2A}"/>
              </a:ext>
            </a:extLst>
          </p:cNvPr>
          <p:cNvSpPr>
            <a:spLocks noGrp="1"/>
          </p:cNvSpPr>
          <p:nvPr>
            <p:ph type="ftr" sz="quarter" idx="11"/>
          </p:nvPr>
        </p:nvSpPr>
        <p:spPr/>
        <p:txBody>
          <a:bodyPr/>
          <a:lstStyle/>
          <a:p>
            <a:r>
              <a:rPr lang="fr-FR"/>
              <a:t>Speaker</a:t>
            </a:r>
            <a:endParaRPr lang="fr-FR" dirty="0"/>
          </a:p>
        </p:txBody>
      </p:sp>
      <p:sp>
        <p:nvSpPr>
          <p:cNvPr id="11" name="Espace réservé du numéro de diapositive 10">
            <a:extLst>
              <a:ext uri="{FF2B5EF4-FFF2-40B4-BE49-F238E27FC236}">
                <a16:creationId xmlns:a16="http://schemas.microsoft.com/office/drawing/2014/main" id="{3942AF23-4BDC-8C4A-9212-AF88439C6122}"/>
              </a:ext>
            </a:extLst>
          </p:cNvPr>
          <p:cNvSpPr>
            <a:spLocks noGrp="1"/>
          </p:cNvSpPr>
          <p:nvPr>
            <p:ph type="sldNum" sz="quarter" idx="12"/>
          </p:nvPr>
        </p:nvSpPr>
        <p:spPr/>
        <p:txBody>
          <a:bodyPr/>
          <a:lstStyle/>
          <a:p>
            <a:fld id="{E1E1CD7C-2161-7D43-862E-CE4C333CD873}" type="slidenum">
              <a:rPr lang="fr-FR" smtClean="0"/>
              <a:pPr/>
              <a:t>‹#›</a:t>
            </a:fld>
            <a:endParaRPr lang="fr-FR" dirty="0"/>
          </a:p>
        </p:txBody>
      </p:sp>
    </p:spTree>
    <p:extLst>
      <p:ext uri="{BB962C8B-B14F-4D97-AF65-F5344CB8AC3E}">
        <p14:creationId xmlns:p14="http://schemas.microsoft.com/office/powerpoint/2010/main" val="2369627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_Content_Image1">
    <p:spTree>
      <p:nvGrpSpPr>
        <p:cNvPr id="1" name=""/>
        <p:cNvGrpSpPr/>
        <p:nvPr/>
      </p:nvGrpSpPr>
      <p:grpSpPr>
        <a:xfrm>
          <a:off x="0" y="0"/>
          <a:ext cx="0" cy="0"/>
          <a:chOff x="0" y="0"/>
          <a:chExt cx="0" cy="0"/>
        </a:xfrm>
      </p:grpSpPr>
      <p:sp>
        <p:nvSpPr>
          <p:cNvPr id="3" name="Content Placeholder 2"/>
          <p:cNvSpPr>
            <a:spLocks noGrp="1"/>
          </p:cNvSpPr>
          <p:nvPr>
            <p:ph idx="1"/>
          </p:nvPr>
        </p:nvSpPr>
        <p:spPr>
          <a:xfrm>
            <a:off x="904875" y="1563688"/>
            <a:ext cx="4581525" cy="3386772"/>
          </a:xfrm>
        </p:spPr>
        <p:txBody>
          <a:bodyPr/>
          <a:lstStyle/>
          <a:p>
            <a:pPr lvl="0"/>
            <a:r>
              <a:rPr lang="fr-FR"/>
              <a:t>Modifier les styles du texte du masque
Deuxième niveau
Troisième niveau
Quatrième niveau
Cinquième niveau</a:t>
            </a:r>
          </a:p>
        </p:txBody>
      </p:sp>
      <p:sp>
        <p:nvSpPr>
          <p:cNvPr id="8" name="Espace réservé pour une image  7">
            <a:extLst>
              <a:ext uri="{FF2B5EF4-FFF2-40B4-BE49-F238E27FC236}">
                <a16:creationId xmlns:a16="http://schemas.microsoft.com/office/drawing/2014/main" id="{70ED9B2D-C513-AF40-B94F-355C174B8FF0}"/>
              </a:ext>
            </a:extLst>
          </p:cNvPr>
          <p:cNvSpPr>
            <a:spLocks noGrp="1"/>
          </p:cNvSpPr>
          <p:nvPr>
            <p:ph type="pic" sz="quarter" idx="13"/>
          </p:nvPr>
        </p:nvSpPr>
        <p:spPr>
          <a:xfrm>
            <a:off x="5486400" y="0"/>
            <a:ext cx="3144838" cy="5143500"/>
          </a:xfrm>
        </p:spPr>
        <p:txBody>
          <a:bodyPr/>
          <a:lstStyle/>
          <a:p>
            <a:r>
              <a:rPr lang="fr-FR"/>
              <a:t>Cliquez sur l'icône pour ajouter une image</a:t>
            </a:r>
          </a:p>
        </p:txBody>
      </p:sp>
      <p:sp>
        <p:nvSpPr>
          <p:cNvPr id="5" name="Titre 4">
            <a:extLst>
              <a:ext uri="{FF2B5EF4-FFF2-40B4-BE49-F238E27FC236}">
                <a16:creationId xmlns:a16="http://schemas.microsoft.com/office/drawing/2014/main" id="{55F20A3C-6DA6-684F-8F84-A7C8F1339C00}"/>
              </a:ext>
            </a:extLst>
          </p:cNvPr>
          <p:cNvSpPr>
            <a:spLocks noGrp="1"/>
          </p:cNvSpPr>
          <p:nvPr>
            <p:ph type="title"/>
          </p:nvPr>
        </p:nvSpPr>
        <p:spPr/>
        <p:txBody>
          <a:bodyPr/>
          <a:lstStyle/>
          <a:p>
            <a:r>
              <a:rPr lang="fr-FR"/>
              <a:t>Modifiez le style du titre</a:t>
            </a:r>
          </a:p>
        </p:txBody>
      </p:sp>
      <p:sp>
        <p:nvSpPr>
          <p:cNvPr id="6" name="Espace réservé de la date 5">
            <a:extLst>
              <a:ext uri="{FF2B5EF4-FFF2-40B4-BE49-F238E27FC236}">
                <a16:creationId xmlns:a16="http://schemas.microsoft.com/office/drawing/2014/main" id="{B633A2CC-2D27-AE47-AE09-87A5F61228B8}"/>
              </a:ext>
            </a:extLst>
          </p:cNvPr>
          <p:cNvSpPr>
            <a:spLocks noGrp="1"/>
          </p:cNvSpPr>
          <p:nvPr>
            <p:ph type="dt" sz="half" idx="14"/>
          </p:nvPr>
        </p:nvSpPr>
        <p:spPr/>
        <p:txBody>
          <a:bodyPr/>
          <a:lstStyle/>
          <a:p>
            <a:r>
              <a:rPr lang="fr-CH"/>
              <a:t>WELCOME TO EPFL</a:t>
            </a:r>
            <a:endParaRPr lang="fr-FR" dirty="0"/>
          </a:p>
        </p:txBody>
      </p:sp>
      <p:sp>
        <p:nvSpPr>
          <p:cNvPr id="11" name="Espace réservé du pied de page 10">
            <a:extLst>
              <a:ext uri="{FF2B5EF4-FFF2-40B4-BE49-F238E27FC236}">
                <a16:creationId xmlns:a16="http://schemas.microsoft.com/office/drawing/2014/main" id="{CABC000E-4E22-1A40-9D3F-FE2F141E5CA4}"/>
              </a:ext>
            </a:extLst>
          </p:cNvPr>
          <p:cNvSpPr>
            <a:spLocks noGrp="1"/>
          </p:cNvSpPr>
          <p:nvPr>
            <p:ph type="ftr" sz="quarter" idx="15"/>
          </p:nvPr>
        </p:nvSpPr>
        <p:spPr/>
        <p:txBody>
          <a:bodyPr/>
          <a:lstStyle/>
          <a:p>
            <a:r>
              <a:rPr lang="fr-FR"/>
              <a:t>Speaker</a:t>
            </a:r>
            <a:endParaRPr lang="fr-FR" dirty="0"/>
          </a:p>
        </p:txBody>
      </p:sp>
      <p:sp>
        <p:nvSpPr>
          <p:cNvPr id="12" name="Espace réservé du numéro de diapositive 11">
            <a:extLst>
              <a:ext uri="{FF2B5EF4-FFF2-40B4-BE49-F238E27FC236}">
                <a16:creationId xmlns:a16="http://schemas.microsoft.com/office/drawing/2014/main" id="{0AF49D93-C78A-F646-92B0-A7932C43D9EE}"/>
              </a:ext>
            </a:extLst>
          </p:cNvPr>
          <p:cNvSpPr>
            <a:spLocks noGrp="1"/>
          </p:cNvSpPr>
          <p:nvPr>
            <p:ph type="sldNum" sz="quarter" idx="16"/>
          </p:nvPr>
        </p:nvSpPr>
        <p:spPr/>
        <p:txBody>
          <a:bodyPr/>
          <a:lstStyle/>
          <a:p>
            <a:fld id="{E1E1CD7C-2161-7D43-862E-CE4C333CD873}" type="slidenum">
              <a:rPr lang="fr-FR" smtClean="0"/>
              <a:pPr/>
              <a:t>‹#›</a:t>
            </a:fld>
            <a:endParaRPr lang="fr-FR" dirty="0"/>
          </a:p>
        </p:txBody>
      </p:sp>
    </p:spTree>
    <p:extLst>
      <p:ext uri="{BB962C8B-B14F-4D97-AF65-F5344CB8AC3E}">
        <p14:creationId xmlns:p14="http://schemas.microsoft.com/office/powerpoint/2010/main" val="414318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_Content_Image2">
    <p:spTree>
      <p:nvGrpSpPr>
        <p:cNvPr id="1" name=""/>
        <p:cNvGrpSpPr/>
        <p:nvPr/>
      </p:nvGrpSpPr>
      <p:grpSpPr>
        <a:xfrm>
          <a:off x="0" y="0"/>
          <a:ext cx="0" cy="0"/>
          <a:chOff x="0" y="0"/>
          <a:chExt cx="0" cy="0"/>
        </a:xfrm>
      </p:grpSpPr>
      <p:sp>
        <p:nvSpPr>
          <p:cNvPr id="8" name="Espace réservé pour une image  7">
            <a:extLst>
              <a:ext uri="{FF2B5EF4-FFF2-40B4-BE49-F238E27FC236}">
                <a16:creationId xmlns:a16="http://schemas.microsoft.com/office/drawing/2014/main" id="{70ED9B2D-C513-AF40-B94F-355C174B8FF0}"/>
              </a:ext>
            </a:extLst>
          </p:cNvPr>
          <p:cNvSpPr>
            <a:spLocks noGrp="1"/>
          </p:cNvSpPr>
          <p:nvPr>
            <p:ph type="pic" sz="quarter" idx="13"/>
          </p:nvPr>
        </p:nvSpPr>
        <p:spPr>
          <a:xfrm>
            <a:off x="904875" y="0"/>
            <a:ext cx="3144838" cy="5143500"/>
          </a:xfrm>
        </p:spPr>
        <p:txBody>
          <a:bodyPr/>
          <a:lstStyle/>
          <a:p>
            <a:r>
              <a:rPr lang="fr-FR"/>
              <a:t>Cliquez sur l'icône pour ajouter une image</a:t>
            </a:r>
          </a:p>
        </p:txBody>
      </p:sp>
      <p:sp>
        <p:nvSpPr>
          <p:cNvPr id="3" name="Content Placeholder 2"/>
          <p:cNvSpPr>
            <a:spLocks noGrp="1"/>
          </p:cNvSpPr>
          <p:nvPr>
            <p:ph idx="1"/>
          </p:nvPr>
        </p:nvSpPr>
        <p:spPr>
          <a:xfrm>
            <a:off x="4049395" y="1563688"/>
            <a:ext cx="4581525" cy="3386772"/>
          </a:xfrm>
        </p:spPr>
        <p:txBody>
          <a:bodyPr/>
          <a:lstStyle/>
          <a:p>
            <a:pPr lvl="0"/>
            <a:r>
              <a:rPr lang="fr-FR"/>
              <a:t>Modifier les styles du texte du masque
Deuxième niveau
Troisième niveau
Quatrième niveau
Cinquième niveau</a:t>
            </a:r>
          </a:p>
        </p:txBody>
      </p:sp>
      <p:sp>
        <p:nvSpPr>
          <p:cNvPr id="7" name="Espace réservé de la date 6">
            <a:extLst>
              <a:ext uri="{FF2B5EF4-FFF2-40B4-BE49-F238E27FC236}">
                <a16:creationId xmlns:a16="http://schemas.microsoft.com/office/drawing/2014/main" id="{A02A0D73-096C-844E-97C3-C4A4AF580FDE}"/>
              </a:ext>
            </a:extLst>
          </p:cNvPr>
          <p:cNvSpPr>
            <a:spLocks noGrp="1"/>
          </p:cNvSpPr>
          <p:nvPr>
            <p:ph type="dt" sz="half" idx="14"/>
          </p:nvPr>
        </p:nvSpPr>
        <p:spPr/>
        <p:txBody>
          <a:bodyPr/>
          <a:lstStyle/>
          <a:p>
            <a:r>
              <a:rPr lang="fr-CH"/>
              <a:t>WELCOME TO EPFL</a:t>
            </a:r>
            <a:endParaRPr lang="fr-FR" dirty="0"/>
          </a:p>
        </p:txBody>
      </p:sp>
      <p:sp>
        <p:nvSpPr>
          <p:cNvPr id="9" name="Espace réservé du pied de page 8">
            <a:extLst>
              <a:ext uri="{FF2B5EF4-FFF2-40B4-BE49-F238E27FC236}">
                <a16:creationId xmlns:a16="http://schemas.microsoft.com/office/drawing/2014/main" id="{CEF5AC5C-A2B6-2848-8C47-96A168E211DF}"/>
              </a:ext>
            </a:extLst>
          </p:cNvPr>
          <p:cNvSpPr>
            <a:spLocks noGrp="1"/>
          </p:cNvSpPr>
          <p:nvPr>
            <p:ph type="ftr" sz="quarter" idx="15"/>
          </p:nvPr>
        </p:nvSpPr>
        <p:spPr/>
        <p:txBody>
          <a:bodyPr/>
          <a:lstStyle/>
          <a:p>
            <a:r>
              <a:rPr lang="fr-FR"/>
              <a:t>Speaker</a:t>
            </a:r>
            <a:endParaRPr lang="fr-FR" dirty="0"/>
          </a:p>
        </p:txBody>
      </p:sp>
      <p:sp>
        <p:nvSpPr>
          <p:cNvPr id="10" name="Espace réservé du numéro de diapositive 9">
            <a:extLst>
              <a:ext uri="{FF2B5EF4-FFF2-40B4-BE49-F238E27FC236}">
                <a16:creationId xmlns:a16="http://schemas.microsoft.com/office/drawing/2014/main" id="{31B90E33-03D8-2143-B49F-B1474EE1A1F6}"/>
              </a:ext>
            </a:extLst>
          </p:cNvPr>
          <p:cNvSpPr>
            <a:spLocks noGrp="1"/>
          </p:cNvSpPr>
          <p:nvPr>
            <p:ph type="sldNum" sz="quarter" idx="16"/>
          </p:nvPr>
        </p:nvSpPr>
        <p:spPr/>
        <p:txBody>
          <a:bodyPr/>
          <a:lstStyle/>
          <a:p>
            <a:fld id="{E1E1CD7C-2161-7D43-862E-CE4C333CD873}" type="slidenum">
              <a:rPr lang="fr-FR" smtClean="0"/>
              <a:pPr/>
              <a:t>‹#›</a:t>
            </a:fld>
            <a:endParaRPr lang="fr-FR" dirty="0"/>
          </a:p>
        </p:txBody>
      </p:sp>
      <p:sp>
        <p:nvSpPr>
          <p:cNvPr id="11" name="Titre 10">
            <a:extLst>
              <a:ext uri="{FF2B5EF4-FFF2-40B4-BE49-F238E27FC236}">
                <a16:creationId xmlns:a16="http://schemas.microsoft.com/office/drawing/2014/main" id="{3FC7B5EC-066E-EC4A-B320-77DF64E6E0F0}"/>
              </a:ext>
            </a:extLst>
          </p:cNvPr>
          <p:cNvSpPr>
            <a:spLocks noGrp="1"/>
          </p:cNvSpPr>
          <p:nvPr>
            <p:ph type="title"/>
          </p:nvPr>
        </p:nvSpPr>
        <p:spPr>
          <a:xfrm>
            <a:off x="904876" y="131032"/>
            <a:ext cx="3144520" cy="1072753"/>
          </a:xfrm>
        </p:spPr>
        <p:txBody>
          <a:bodyPr/>
          <a:lstStyle/>
          <a:p>
            <a:r>
              <a:rPr lang="fr-FR" dirty="0"/>
              <a:t>Modifiez le style du titre</a:t>
            </a:r>
          </a:p>
        </p:txBody>
      </p:sp>
    </p:spTree>
    <p:extLst>
      <p:ext uri="{BB962C8B-B14F-4D97-AF65-F5344CB8AC3E}">
        <p14:creationId xmlns:p14="http://schemas.microsoft.com/office/powerpoint/2010/main" val="1698958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4875" y="179552"/>
            <a:ext cx="3667125" cy="1072753"/>
          </a:xfrm>
          <a:prstGeom prst="rect">
            <a:avLst/>
          </a:prstGeom>
        </p:spPr>
        <p:txBody>
          <a:bodyPr vert="horz" lIns="180000" tIns="0" rIns="72000" bIns="46800" rtlCol="0" anchor="t">
            <a:normAutofit/>
          </a:bodyPr>
          <a:lstStyle/>
          <a:p>
            <a:r>
              <a:rPr lang="en-GB" noProof="0"/>
              <a:t>Modifiez le style du titre</a:t>
            </a:r>
          </a:p>
        </p:txBody>
      </p:sp>
      <p:sp>
        <p:nvSpPr>
          <p:cNvPr id="3" name="Text Placeholder 2"/>
          <p:cNvSpPr>
            <a:spLocks noGrp="1"/>
          </p:cNvSpPr>
          <p:nvPr>
            <p:ph type="body" idx="1"/>
          </p:nvPr>
        </p:nvSpPr>
        <p:spPr>
          <a:xfrm>
            <a:off x="904875" y="1563688"/>
            <a:ext cx="7726363" cy="3386772"/>
          </a:xfrm>
          <a:prstGeom prst="rect">
            <a:avLst/>
          </a:prstGeom>
        </p:spPr>
        <p:txBody>
          <a:bodyPr vert="horz" lIns="180000" tIns="45720" rIns="91440" bIns="45720" rtlCol="0">
            <a:normAutofit/>
          </a:bodyPr>
          <a:lstStyle/>
          <a:p>
            <a:pPr lvl="0"/>
            <a:r>
              <a:rPr lang="en-GB" noProof="0" dirty="0"/>
              <a:t>Modifier les styles du </a:t>
            </a:r>
            <a:r>
              <a:rPr lang="en-GB" noProof="0" dirty="0" err="1"/>
              <a:t>texte</a:t>
            </a:r>
            <a:r>
              <a:rPr lang="en-GB" noProof="0" dirty="0"/>
              <a:t> du masque</a:t>
            </a:r>
          </a:p>
          <a:p>
            <a:pPr lvl="1"/>
            <a:r>
              <a:rPr lang="en-GB" noProof="0" dirty="0" err="1"/>
              <a:t>Deuxième</a:t>
            </a:r>
            <a:r>
              <a:rPr lang="en-GB" noProof="0" dirty="0"/>
              <a:t> </a:t>
            </a:r>
            <a:r>
              <a:rPr lang="en-GB" noProof="0" dirty="0" err="1"/>
              <a:t>niveau</a:t>
            </a:r>
            <a:endParaRPr lang="en-GB" noProof="0" dirty="0"/>
          </a:p>
          <a:p>
            <a:pPr lvl="2"/>
            <a:r>
              <a:rPr lang="en-GB" noProof="0" dirty="0" err="1"/>
              <a:t>Troisième</a:t>
            </a:r>
            <a:r>
              <a:rPr lang="en-GB" noProof="0" dirty="0"/>
              <a:t> </a:t>
            </a:r>
            <a:r>
              <a:rPr lang="en-GB" noProof="0" dirty="0" err="1"/>
              <a:t>niveau</a:t>
            </a:r>
            <a:r>
              <a:rPr lang="en-GB" noProof="0" dirty="0"/>
              <a:t>
</a:t>
            </a:r>
            <a:r>
              <a:rPr lang="en-GB" noProof="0" dirty="0" err="1"/>
              <a:t>Quatrième</a:t>
            </a:r>
            <a:r>
              <a:rPr lang="en-GB" noProof="0" dirty="0"/>
              <a:t> </a:t>
            </a:r>
            <a:r>
              <a:rPr lang="en-GB" noProof="0" dirty="0" err="1"/>
              <a:t>niveau</a:t>
            </a:r>
            <a:r>
              <a:rPr lang="en-GB" noProof="0" dirty="0"/>
              <a:t>
</a:t>
            </a:r>
            <a:r>
              <a:rPr lang="en-GB" noProof="0" dirty="0" err="1"/>
              <a:t>Cinquième</a:t>
            </a:r>
            <a:r>
              <a:rPr lang="en-GB" noProof="0" dirty="0"/>
              <a:t> </a:t>
            </a:r>
            <a:r>
              <a:rPr lang="en-GB" noProof="0" dirty="0" err="1"/>
              <a:t>niveau</a:t>
            </a:r>
            <a:endParaRPr lang="en-GB" noProof="0" dirty="0"/>
          </a:p>
        </p:txBody>
      </p:sp>
      <p:sp>
        <p:nvSpPr>
          <p:cNvPr id="4" name="Date Placeholder 3"/>
          <p:cNvSpPr>
            <a:spLocks noGrp="1"/>
          </p:cNvSpPr>
          <p:nvPr>
            <p:ph type="dt" sz="half" idx="2"/>
          </p:nvPr>
        </p:nvSpPr>
        <p:spPr>
          <a:xfrm rot="16200000">
            <a:off x="-1221413" y="2778452"/>
            <a:ext cx="3341052" cy="911524"/>
          </a:xfrm>
          <a:prstGeom prst="rect">
            <a:avLst/>
          </a:prstGeom>
        </p:spPr>
        <p:txBody>
          <a:bodyPr vert="horz" lIns="91440" tIns="45720" rIns="91440" bIns="45720" rtlCol="0" anchor="ctr"/>
          <a:lstStyle>
            <a:lvl1pPr algn="l">
              <a:defRPr sz="700">
                <a:solidFill>
                  <a:schemeClr val="accent1"/>
                </a:solidFill>
                <a:latin typeface="Arial" panose="020B0604020202020204" pitchFamily="34" charset="0"/>
              </a:defRPr>
            </a:lvl1pPr>
          </a:lstStyle>
          <a:p>
            <a:r>
              <a:rPr lang="fr-CH" noProof="0"/>
              <a:t>WELCOME TO EPFL</a:t>
            </a:r>
            <a:endParaRPr lang="en-GB" noProof="0"/>
          </a:p>
        </p:txBody>
      </p:sp>
      <p:sp>
        <p:nvSpPr>
          <p:cNvPr id="5" name="Footer Placeholder 4"/>
          <p:cNvSpPr>
            <a:spLocks noGrp="1"/>
          </p:cNvSpPr>
          <p:nvPr>
            <p:ph type="ftr" sz="quarter" idx="3"/>
          </p:nvPr>
        </p:nvSpPr>
        <p:spPr>
          <a:xfrm rot="16200000">
            <a:off x="7115989" y="1874064"/>
            <a:ext cx="3543260" cy="512762"/>
          </a:xfrm>
          <a:prstGeom prst="rect">
            <a:avLst/>
          </a:prstGeom>
        </p:spPr>
        <p:txBody>
          <a:bodyPr vert="horz" lIns="91440" tIns="45720" rIns="91440" bIns="45720" rtlCol="0" anchor="ctr"/>
          <a:lstStyle>
            <a:lvl1pPr algn="r">
              <a:defRPr sz="700">
                <a:solidFill>
                  <a:schemeClr val="tx1"/>
                </a:solidFill>
                <a:latin typeface="Arial" panose="020B0604020202020204" pitchFamily="34" charset="0"/>
              </a:defRPr>
            </a:lvl1pPr>
          </a:lstStyle>
          <a:p>
            <a:r>
              <a:rPr lang="en-GB" noProof="0"/>
              <a:t>Speaker</a:t>
            </a:r>
          </a:p>
        </p:txBody>
      </p:sp>
      <p:sp>
        <p:nvSpPr>
          <p:cNvPr id="6" name="Slide Number Placeholder 5"/>
          <p:cNvSpPr>
            <a:spLocks noGrp="1"/>
          </p:cNvSpPr>
          <p:nvPr>
            <p:ph type="sldNum" sz="quarter" idx="4"/>
          </p:nvPr>
        </p:nvSpPr>
        <p:spPr>
          <a:xfrm>
            <a:off x="8631238" y="195263"/>
            <a:ext cx="512762" cy="163552"/>
          </a:xfrm>
          <a:prstGeom prst="rect">
            <a:avLst/>
          </a:prstGeom>
        </p:spPr>
        <p:txBody>
          <a:bodyPr vert="horz" lIns="90000" tIns="0" rIns="90000" bIns="0" rtlCol="0" anchor="t"/>
          <a:lstStyle>
            <a:lvl1pPr algn="ctr">
              <a:defRPr sz="700" b="1">
                <a:solidFill>
                  <a:schemeClr val="tx1"/>
                </a:solidFill>
                <a:latin typeface="+mj-lt"/>
              </a:defRPr>
            </a:lvl1pPr>
          </a:lstStyle>
          <a:p>
            <a:fld id="{E1E1CD7C-2161-7D43-862E-CE4C333CD873}" type="slidenum">
              <a:rPr lang="en-GB" noProof="0" smtClean="0"/>
              <a:pPr/>
              <a:t>‹#›</a:t>
            </a:fld>
            <a:endParaRPr lang="en-GB" noProof="0"/>
          </a:p>
        </p:txBody>
      </p:sp>
      <p:pic>
        <p:nvPicPr>
          <p:cNvPr id="13" name="Image 12">
            <a:extLst>
              <a:ext uri="{FF2B5EF4-FFF2-40B4-BE49-F238E27FC236}">
                <a16:creationId xmlns:a16="http://schemas.microsoft.com/office/drawing/2014/main" id="{717E6E68-87EB-C34E-85D5-C26372DFEC99}"/>
              </a:ext>
            </a:extLst>
          </p:cNvPr>
          <p:cNvPicPr>
            <a:picLocks noChangeAspect="1"/>
          </p:cNvPicPr>
          <p:nvPr userDrawn="1"/>
        </p:nvPicPr>
        <p:blipFill>
          <a:blip r:embed="rId19"/>
          <a:stretch>
            <a:fillRect/>
          </a:stretch>
        </p:blipFill>
        <p:spPr>
          <a:xfrm>
            <a:off x="130273" y="132334"/>
            <a:ext cx="653952" cy="283022"/>
          </a:xfrm>
          <a:prstGeom prst="rect">
            <a:avLst/>
          </a:prstGeom>
        </p:spPr>
      </p:pic>
      <p:sp>
        <p:nvSpPr>
          <p:cNvPr id="14" name="Rectangle 13">
            <a:extLst>
              <a:ext uri="{FF2B5EF4-FFF2-40B4-BE49-F238E27FC236}">
                <a16:creationId xmlns:a16="http://schemas.microsoft.com/office/drawing/2014/main" id="{75D7A1C0-94CD-D94F-A99F-21847E542637}"/>
              </a:ext>
            </a:extLst>
          </p:cNvPr>
          <p:cNvSpPr/>
          <p:nvPr userDrawn="1"/>
        </p:nvSpPr>
        <p:spPr>
          <a:xfrm rot="16200000">
            <a:off x="430003" y="4897709"/>
            <a:ext cx="45719" cy="5978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latin typeface="Arial" panose="020B0604020202020204" pitchFamily="34" charset="0"/>
            </a:endParaRPr>
          </a:p>
        </p:txBody>
      </p:sp>
    </p:spTree>
    <p:extLst>
      <p:ext uri="{BB962C8B-B14F-4D97-AF65-F5344CB8AC3E}">
        <p14:creationId xmlns:p14="http://schemas.microsoft.com/office/powerpoint/2010/main" val="3569486836"/>
      </p:ext>
    </p:extLst>
  </p:cSld>
  <p:clrMap bg1="lt1" tx1="dk1" bg2="lt2" tx2="dk2" accent1="accent1" accent2="accent2" accent3="accent3" accent4="accent4" accent5="accent5" accent6="accent6" hlink="hlink" folHlink="folHlink"/>
  <p:sldLayoutIdLst>
    <p:sldLayoutId id="2147483661" r:id="rId1"/>
    <p:sldLayoutId id="2147483684" r:id="rId2"/>
    <p:sldLayoutId id="2147483663" r:id="rId3"/>
    <p:sldLayoutId id="2147483681" r:id="rId4"/>
    <p:sldLayoutId id="2147483673" r:id="rId5"/>
    <p:sldLayoutId id="2147483685" r:id="rId6"/>
    <p:sldLayoutId id="2147483662" r:id="rId7"/>
    <p:sldLayoutId id="2147483674" r:id="rId8"/>
    <p:sldLayoutId id="2147483675" r:id="rId9"/>
    <p:sldLayoutId id="2147483676" r:id="rId10"/>
    <p:sldLayoutId id="2147483664" r:id="rId11"/>
    <p:sldLayoutId id="2147483666" r:id="rId12"/>
    <p:sldLayoutId id="2147483677" r:id="rId13"/>
    <p:sldLayoutId id="2147483678" r:id="rId14"/>
    <p:sldLayoutId id="2147483679" r:id="rId15"/>
    <p:sldLayoutId id="2147483667" r:id="rId16"/>
    <p:sldLayoutId id="2147483701"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685800" rtl="0" eaLnBrk="1" latinLnBrk="0" hangingPunct="1">
        <a:lnSpc>
          <a:spcPct val="80000"/>
        </a:lnSpc>
        <a:spcBef>
          <a:spcPct val="0"/>
        </a:spcBef>
        <a:buNone/>
        <a:defRPr sz="3200" b="1" i="0" kern="1000" spc="-70" baseline="0">
          <a:solidFill>
            <a:schemeClr val="tx1"/>
          </a:solidFill>
          <a:latin typeface="Franklin Gothic Demi Cond" panose="020B0706030402020204" pitchFamily="34" charset="0"/>
          <a:ea typeface="Roboto Black" panose="02000000000000000000" pitchFamily="2" charset="0"/>
          <a:cs typeface="Arial" panose="020B0604020202020204" pitchFamily="34" charset="0"/>
        </a:defRPr>
      </a:lvl1pPr>
    </p:titleStyle>
    <p:bodyStyle>
      <a:lvl1pPr marL="171450" indent="-171450" algn="l" defTabSz="685800" rtl="0" eaLnBrk="1" latinLnBrk="0" hangingPunct="1">
        <a:lnSpc>
          <a:spcPct val="90000"/>
        </a:lnSpc>
        <a:spcBef>
          <a:spcPts val="750"/>
        </a:spcBef>
        <a:buClr>
          <a:schemeClr val="accent1"/>
        </a:buClr>
        <a:buSzPct val="90000"/>
        <a:buFont typeface="Wingdings" pitchFamily="2" charset="2"/>
        <a:buChar char="§"/>
        <a:defRPr sz="1800" b="0" i="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Clr>
          <a:schemeClr val="accent1"/>
        </a:buClr>
        <a:buSzPct val="100000"/>
        <a:buFont typeface="Arial" panose="020B0604020202020204" pitchFamily="34" charset="0"/>
        <a:buChar char="•"/>
        <a:defRPr sz="1600" b="0" i="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90000"/>
        </a:lnSpc>
        <a:spcBef>
          <a:spcPts val="375"/>
        </a:spcBef>
        <a:buSzPct val="90000"/>
        <a:buFont typeface="Wingdings" pitchFamily="2" charset="2"/>
        <a:buChar char="§"/>
        <a:defRPr sz="1500" b="0" i="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126" userDrawn="1">
          <p15:clr>
            <a:srgbClr val="F26B43"/>
          </p15:clr>
        </p15:guide>
        <p15:guide id="3" pos="5602" userDrawn="1">
          <p15:clr>
            <a:srgbClr val="F26B43"/>
          </p15:clr>
        </p15:guide>
        <p15:guide id="4" pos="2880" userDrawn="1">
          <p15:clr>
            <a:srgbClr val="F26B43"/>
          </p15:clr>
        </p15:guide>
        <p15:guide id="5" orient="horz" pos="123" userDrawn="1">
          <p15:clr>
            <a:srgbClr val="F26B43"/>
          </p15:clr>
        </p15:guide>
        <p15:guide id="6" orient="horz" pos="3117" userDrawn="1">
          <p15:clr>
            <a:srgbClr val="F26B43"/>
          </p15:clr>
        </p15:guide>
        <p15:guide id="7" pos="570" userDrawn="1">
          <p15:clr>
            <a:srgbClr val="F26B43"/>
          </p15:clr>
        </p15:guide>
        <p15:guide id="8" pos="1155" userDrawn="1">
          <p15:clr>
            <a:srgbClr val="F26B43"/>
          </p15:clr>
        </p15:guide>
        <p15:guide id="9" pos="1728" userDrawn="1">
          <p15:clr>
            <a:srgbClr val="F26B43"/>
          </p15:clr>
        </p15:guide>
        <p15:guide id="10" pos="2304" userDrawn="1">
          <p15:clr>
            <a:srgbClr val="F26B43"/>
          </p15:clr>
        </p15:guide>
        <p15:guide id="11" pos="3456" userDrawn="1">
          <p15:clr>
            <a:srgbClr val="F26B43"/>
          </p15:clr>
        </p15:guide>
        <p15:guide id="12" pos="4035" userDrawn="1">
          <p15:clr>
            <a:srgbClr val="F26B43"/>
          </p15:clr>
        </p15:guide>
        <p15:guide id="13" pos="4608" userDrawn="1">
          <p15:clr>
            <a:srgbClr val="F26B43"/>
          </p15:clr>
        </p15:guide>
        <p15:guide id="14" pos="5180" userDrawn="1">
          <p15:clr>
            <a:srgbClr val="F26B43"/>
          </p15:clr>
        </p15:guide>
        <p15:guide id="15" orient="horz" pos="490" userDrawn="1">
          <p15:clr>
            <a:srgbClr val="F26B43"/>
          </p15:clr>
        </p15:guide>
        <p15:guide id="16" orient="horz" pos="985" userDrawn="1">
          <p15:clr>
            <a:srgbClr val="F26B43"/>
          </p15:clr>
        </p15:guide>
        <p15:guide id="17" orient="horz" pos="1475" userDrawn="1">
          <p15:clr>
            <a:srgbClr val="F26B43"/>
          </p15:clr>
        </p15:guide>
        <p15:guide id="18" orient="horz" pos="1962" userDrawn="1">
          <p15:clr>
            <a:srgbClr val="F26B43"/>
          </p15:clr>
        </p15:guide>
        <p15:guide id="19" orient="horz" pos="2458" userDrawn="1">
          <p15:clr>
            <a:srgbClr val="F26B43"/>
          </p15:clr>
        </p15:guide>
        <p15:guide id="20" orient="horz" pos="2950" userDrawn="1">
          <p15:clr>
            <a:srgbClr val="F26B43"/>
          </p15:clr>
        </p15:guide>
        <p15:guide id="21" pos="5437" userDrawn="1">
          <p15:clr>
            <a:srgbClr val="F26B43"/>
          </p15:clr>
        </p15:guide>
        <p15:guide id="22" orient="horz" userDrawn="1">
          <p15:clr>
            <a:srgbClr val="F26B43"/>
          </p15:clr>
        </p15:guide>
        <p15:guide id="23" pos="5760" userDrawn="1">
          <p15:clr>
            <a:srgbClr val="F26B43"/>
          </p15:clr>
        </p15:guide>
        <p15:guide id="24" orient="horz" pos="3240" userDrawn="1">
          <p15:clr>
            <a:srgbClr val="F26B43"/>
          </p15:clr>
        </p15:guide>
        <p15:guide id="25"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hyperlink" Target="https://doi.org/10.1039/D1NA00482D" TargetMode="External"/><Relationship Id="rId2" Type="http://schemas.openxmlformats.org/officeDocument/2006/relationships/notesSlide" Target="../notesSlides/notesSlide10.xml"/><Relationship Id="rId1" Type="http://schemas.openxmlformats.org/officeDocument/2006/relationships/slideLayout" Target="../slideLayouts/slideLayout8.xml"/><Relationship Id="rId4" Type="http://schemas.openxmlformats.org/officeDocument/2006/relationships/hyperlink" Target="https://doi.org/10.1002/advs.202002682"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doi.org/10.1021/acs.chemrev.7b00627" TargetMode="External"/><Relationship Id="rId2" Type="http://schemas.openxmlformats.org/officeDocument/2006/relationships/notesSlide" Target="../notesSlides/notesSlide11.xml"/><Relationship Id="rId1" Type="http://schemas.openxmlformats.org/officeDocument/2006/relationships/slideLayout" Target="../slideLayouts/slideLayout8.xml"/><Relationship Id="rId4" Type="http://schemas.openxmlformats.org/officeDocument/2006/relationships/hyperlink" Target="https://doi.org/10.1016/j.cej.2024.157318"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doi.org/10.1021/cg300676b" TargetMode="External"/><Relationship Id="rId2" Type="http://schemas.openxmlformats.org/officeDocument/2006/relationships/notesSlide" Target="../notesSlides/notesSlide12.xml"/><Relationship Id="rId1" Type="http://schemas.openxmlformats.org/officeDocument/2006/relationships/slideLayout" Target="../slideLayouts/slideLayout8.xml"/><Relationship Id="rId4" Type="http://schemas.openxmlformats.org/officeDocument/2006/relationships/hyperlink" Target="https://doi.org/https:/doi.org/10.1016/j.jcrysgro.2022.127029"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doi.org/10.1007/s12551-021-00834-5" TargetMode="External"/><Relationship Id="rId2" Type="http://schemas.openxmlformats.org/officeDocument/2006/relationships/notesSlide" Target="../notesSlides/notesSlide13.xml"/><Relationship Id="rId1" Type="http://schemas.openxmlformats.org/officeDocument/2006/relationships/slideLayout" Target="../slideLayouts/slideLayout8.xml"/><Relationship Id="rId4" Type="http://schemas.openxmlformats.org/officeDocument/2006/relationships/hyperlink" Target="https://doi.org/10.1038/s41598-025-04012-5"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doi.org/https:/doi.org/10.1002/cctc.202300490" TargetMode="External"/><Relationship Id="rId2" Type="http://schemas.openxmlformats.org/officeDocument/2006/relationships/notesSlide" Target="../notesSlides/notesSlide14.xml"/><Relationship Id="rId1" Type="http://schemas.openxmlformats.org/officeDocument/2006/relationships/slideLayout" Target="../slideLayouts/slideLayout8.xml"/><Relationship Id="rId4" Type="http://schemas.openxmlformats.org/officeDocument/2006/relationships/hyperlink" Target="https://doi.org/10.1039/D1SC05168G"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hyperlink" Target="https://doi.org/10.1016/j.matpr.2021.10.188" TargetMode="External"/><Relationship Id="rId2" Type="http://schemas.openxmlformats.org/officeDocument/2006/relationships/notesSlide" Target="../notesSlides/notesSlide8.xml"/><Relationship Id="rId1" Type="http://schemas.openxmlformats.org/officeDocument/2006/relationships/slideLayout" Target="../slideLayouts/slideLayout8.xml"/><Relationship Id="rId5" Type="http://schemas.openxmlformats.org/officeDocument/2006/relationships/hyperlink" Target="https://doi.org/10.1016/j.bone.2014.10.002" TargetMode="External"/><Relationship Id="rId4" Type="http://schemas.openxmlformats.org/officeDocument/2006/relationships/hyperlink" Target="https://doi.org/10.1021/acsaenm.2c00042"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doi.org/10.1002/adhm.201701161" TargetMode="External"/><Relationship Id="rId2" Type="http://schemas.openxmlformats.org/officeDocument/2006/relationships/notesSlide" Target="../notesSlides/notesSlide9.xml"/><Relationship Id="rId1" Type="http://schemas.openxmlformats.org/officeDocument/2006/relationships/slideLayout" Target="../slideLayouts/slideLayout8.xml"/><Relationship Id="rId5" Type="http://schemas.openxmlformats.org/officeDocument/2006/relationships/hyperlink" Target="https://doi.org/https:/doi.org/10.1016/j.addma.2021.102289" TargetMode="External"/><Relationship Id="rId4" Type="http://schemas.openxmlformats.org/officeDocument/2006/relationships/hyperlink" Target="https://doi.org/10.1038/s44222-025-00338-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ce réservé pour une image  5">
            <a:extLst>
              <a:ext uri="{FF2B5EF4-FFF2-40B4-BE49-F238E27FC236}">
                <a16:creationId xmlns:a16="http://schemas.microsoft.com/office/drawing/2014/main" id="{1B481D43-0BA0-C61E-6743-7830D9914C12}"/>
              </a:ext>
            </a:extLst>
          </p:cNvPr>
          <p:cNvPicPr>
            <a:picLocks noGrp="1" noChangeAspect="1"/>
          </p:cNvPicPr>
          <p:nvPr>
            <p:ph type="pic" sz="quarter" idx="10"/>
          </p:nvPr>
        </p:nvPicPr>
        <p:blipFill rotWithShape="1">
          <a:blip r:embed="rId3"/>
          <a:srcRect l="3579" t="11103" r="14682"/>
          <a:stretch/>
        </p:blipFill>
        <p:spPr>
          <a:xfrm>
            <a:off x="1331913" y="0"/>
            <a:ext cx="7812087" cy="4948238"/>
          </a:xfrm>
        </p:spPr>
      </p:pic>
      <p:sp>
        <p:nvSpPr>
          <p:cNvPr id="9" name="Titre 8">
            <a:extLst>
              <a:ext uri="{FF2B5EF4-FFF2-40B4-BE49-F238E27FC236}">
                <a16:creationId xmlns:a16="http://schemas.microsoft.com/office/drawing/2014/main" id="{6AF2DA65-CF00-774A-9D7C-EEFA627B218F}"/>
              </a:ext>
            </a:extLst>
          </p:cNvPr>
          <p:cNvSpPr>
            <a:spLocks noGrp="1"/>
          </p:cNvSpPr>
          <p:nvPr>
            <p:ph type="ctrTitle"/>
          </p:nvPr>
        </p:nvSpPr>
        <p:spPr>
          <a:xfrm>
            <a:off x="1331912" y="973394"/>
            <a:ext cx="7812087" cy="1297264"/>
          </a:xfrm>
        </p:spPr>
        <p:txBody>
          <a:bodyPr>
            <a:normAutofit/>
          </a:bodyPr>
          <a:lstStyle/>
          <a:p>
            <a:r>
              <a:rPr lang="fr-FR" dirty="0" err="1">
                <a:latin typeface="Aptos Black" panose="020B0004020202020204" pitchFamily="34" charset="0"/>
              </a:rPr>
              <a:t>Material</a:t>
            </a:r>
            <a:r>
              <a:rPr lang="fr-FR" dirty="0">
                <a:latin typeface="Aptos Black" panose="020B0004020202020204" pitchFamily="34" charset="0"/>
              </a:rPr>
              <a:t> Science at Large </a:t>
            </a:r>
            <a:r>
              <a:rPr lang="fr-FR" dirty="0" err="1">
                <a:latin typeface="Aptos Black" panose="020B0004020202020204" pitchFamily="34" charset="0"/>
              </a:rPr>
              <a:t>Scale</a:t>
            </a:r>
            <a:r>
              <a:rPr lang="fr-FR" dirty="0">
                <a:latin typeface="Aptos Black" panose="020B0004020202020204" pitchFamily="34" charset="0"/>
              </a:rPr>
              <a:t> Facilities (MSE-435): Case </a:t>
            </a:r>
            <a:r>
              <a:rPr lang="fr-FR" dirty="0" err="1">
                <a:latin typeface="Aptos Black" panose="020B0004020202020204" pitchFamily="34" charset="0"/>
              </a:rPr>
              <a:t>studies</a:t>
            </a:r>
            <a:endParaRPr lang="fr-FR" dirty="0">
              <a:latin typeface="Aptos Black" panose="020B0004020202020204" pitchFamily="34" charset="0"/>
            </a:endParaRPr>
          </a:p>
        </p:txBody>
      </p:sp>
      <p:pic>
        <p:nvPicPr>
          <p:cNvPr id="2" name="Image 1">
            <a:extLst>
              <a:ext uri="{FF2B5EF4-FFF2-40B4-BE49-F238E27FC236}">
                <a16:creationId xmlns:a16="http://schemas.microsoft.com/office/drawing/2014/main" id="{82FDFE7B-042A-0ED0-D5CF-E05F335A3EA0}"/>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124343" y="4169768"/>
            <a:ext cx="1117183" cy="513357"/>
          </a:xfrm>
          <a:prstGeom prst="rect">
            <a:avLst/>
          </a:prstGeom>
        </p:spPr>
      </p:pic>
      <p:sp>
        <p:nvSpPr>
          <p:cNvPr id="8" name="Text Placeholder 7">
            <a:extLst>
              <a:ext uri="{FF2B5EF4-FFF2-40B4-BE49-F238E27FC236}">
                <a16:creationId xmlns:a16="http://schemas.microsoft.com/office/drawing/2014/main" id="{138B9698-526A-ED24-4585-397BA11304B6}"/>
              </a:ext>
            </a:extLst>
          </p:cNvPr>
          <p:cNvSpPr>
            <a:spLocks noGrp="1"/>
          </p:cNvSpPr>
          <p:nvPr>
            <p:ph type="body" sz="quarter" idx="11"/>
          </p:nvPr>
        </p:nvSpPr>
        <p:spPr>
          <a:xfrm>
            <a:off x="7523854" y="4578137"/>
            <a:ext cx="1485133" cy="246244"/>
          </a:xfrm>
        </p:spPr>
        <p:txBody>
          <a:bodyPr/>
          <a:lstStyle/>
          <a:p>
            <a:r>
              <a:rPr lang="en-US" dirty="0"/>
              <a:t>September 30, 2025</a:t>
            </a:r>
            <a:endParaRPr lang="de-CH" dirty="0"/>
          </a:p>
        </p:txBody>
      </p:sp>
    </p:spTree>
    <p:extLst>
      <p:ext uri="{BB962C8B-B14F-4D97-AF65-F5344CB8AC3E}">
        <p14:creationId xmlns:p14="http://schemas.microsoft.com/office/powerpoint/2010/main" val="2130171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3CB9C-7529-3DF2-4423-67248F9B5C7D}"/>
            </a:ext>
          </a:extLst>
        </p:cNvPr>
        <p:cNvGrpSpPr/>
        <p:nvPr/>
      </p:nvGrpSpPr>
      <p:grpSpPr>
        <a:xfrm>
          <a:off x="0" y="0"/>
          <a:ext cx="0" cy="0"/>
          <a:chOff x="0" y="0"/>
          <a:chExt cx="0" cy="0"/>
        </a:xfrm>
      </p:grpSpPr>
      <p:sp>
        <p:nvSpPr>
          <p:cNvPr id="7" name="Titre 6">
            <a:extLst>
              <a:ext uri="{FF2B5EF4-FFF2-40B4-BE49-F238E27FC236}">
                <a16:creationId xmlns:a16="http://schemas.microsoft.com/office/drawing/2014/main" id="{91085FF9-FA57-B65A-9C47-88A5A41324BF}"/>
              </a:ext>
            </a:extLst>
          </p:cNvPr>
          <p:cNvSpPr>
            <a:spLocks noGrp="1"/>
          </p:cNvSpPr>
          <p:nvPr>
            <p:ph type="title"/>
          </p:nvPr>
        </p:nvSpPr>
        <p:spPr>
          <a:xfrm>
            <a:off x="953970" y="282058"/>
            <a:ext cx="7625434" cy="446413"/>
          </a:xfrm>
        </p:spPr>
        <p:txBody>
          <a:bodyPr>
            <a:normAutofit fontScale="90000"/>
          </a:bodyPr>
          <a:lstStyle/>
          <a:p>
            <a:pPr rtl="0">
              <a:spcBef>
                <a:spcPts val="0"/>
              </a:spcBef>
              <a:spcAft>
                <a:spcPts val="800"/>
              </a:spcAft>
            </a:pPr>
            <a:r>
              <a:rPr lang="en-US" sz="1800" b="1" i="0" u="none" strike="noStrike" dirty="0">
                <a:solidFill>
                  <a:srgbClr val="000000"/>
                </a:solidFill>
                <a:effectLst/>
                <a:latin typeface="Aptos Black" panose="020B0004020202020204" pitchFamily="34" charset="0"/>
              </a:rPr>
              <a:t>Case study </a:t>
            </a:r>
            <a:r>
              <a:rPr lang="en-US" sz="1800" dirty="0">
                <a:solidFill>
                  <a:srgbClr val="000000"/>
                </a:solidFill>
                <a:latin typeface="Aptos Black" panose="020B0004020202020204" pitchFamily="34" charset="0"/>
              </a:rPr>
              <a:t>9</a:t>
            </a:r>
            <a:r>
              <a:rPr lang="en-US" sz="1800" b="1" i="0" u="none" strike="noStrike" dirty="0">
                <a:solidFill>
                  <a:srgbClr val="000000"/>
                </a:solidFill>
                <a:effectLst/>
                <a:latin typeface="Aptos Black" panose="020B0004020202020204" pitchFamily="34" charset="0"/>
              </a:rPr>
              <a:t>: </a:t>
            </a:r>
            <a:r>
              <a:rPr lang="en-US" sz="1800" dirty="0">
                <a:solidFill>
                  <a:srgbClr val="000000"/>
                </a:solidFill>
                <a:latin typeface="Aptos Black" panose="020B0004020202020204" pitchFamily="34" charset="0"/>
              </a:rPr>
              <a:t> Local magnetization in iron oxide nanoparticles</a:t>
            </a:r>
            <a:br>
              <a:rPr lang="en-US" b="0" dirty="0">
                <a:effectLst/>
                <a:latin typeface="Aptos Black" panose="020B0004020202020204" pitchFamily="34" charset="0"/>
              </a:rPr>
            </a:br>
            <a:br>
              <a:rPr lang="en-US" dirty="0">
                <a:latin typeface="Aptos Black" panose="020B0004020202020204" pitchFamily="34" charset="0"/>
              </a:rPr>
            </a:br>
            <a:endParaRPr lang="fr-FR" dirty="0">
              <a:latin typeface="Aptos Black" panose="020B0004020202020204" pitchFamily="34" charset="0"/>
            </a:endParaRPr>
          </a:p>
        </p:txBody>
      </p:sp>
      <p:sp>
        <p:nvSpPr>
          <p:cNvPr id="6" name="Espace réservé du numéro de diapositive 5">
            <a:extLst>
              <a:ext uri="{FF2B5EF4-FFF2-40B4-BE49-F238E27FC236}">
                <a16:creationId xmlns:a16="http://schemas.microsoft.com/office/drawing/2014/main" id="{CE0D6881-17EF-B438-D738-2DFBBBDA2859}"/>
              </a:ext>
            </a:extLst>
          </p:cNvPr>
          <p:cNvSpPr>
            <a:spLocks noGrp="1"/>
          </p:cNvSpPr>
          <p:nvPr>
            <p:ph type="sldNum" sz="quarter" idx="16"/>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fld id="{E1E1CD7C-2161-7D43-862E-CE4C333CD873}" type="slidenum">
              <a:rPr kumimoji="0" lang="fr-FR" sz="700" b="1" i="0" u="none" strike="noStrike" kern="1200" cap="none" spc="0" normalizeH="0" baseline="0" noProof="0" smtClean="0">
                <a:ln>
                  <a:noFill/>
                </a:ln>
                <a:solidFill>
                  <a:srgbClr val="413C3A"/>
                </a:solidFill>
                <a:effectLst/>
                <a:uLnTx/>
                <a:uFillTx/>
                <a:latin typeface="Franklin Gothic Demi Cond"/>
                <a:ea typeface="+mn-ea"/>
                <a:cs typeface="+mn-cs"/>
              </a:rPr>
              <a:pPr marL="0" marR="0" lvl="0" indent="0" algn="ctr" defTabSz="685800" rtl="0" eaLnBrk="1" fontAlgn="auto" latinLnBrk="0" hangingPunct="1">
                <a:lnSpc>
                  <a:spcPct val="100000"/>
                </a:lnSpc>
                <a:spcBef>
                  <a:spcPts val="0"/>
                </a:spcBef>
                <a:spcAft>
                  <a:spcPts val="0"/>
                </a:spcAft>
                <a:buClrTx/>
                <a:buSzTx/>
                <a:buFontTx/>
                <a:buNone/>
                <a:tabLst/>
                <a:defRPr/>
              </a:pPr>
              <a:t>10</a:t>
            </a:fld>
            <a:endParaRPr kumimoji="0" lang="fr-FR" sz="700" b="1" i="0" u="none" strike="noStrike" kern="1200" cap="none" spc="0" normalizeH="0" baseline="0" noProof="0" dirty="0">
              <a:ln>
                <a:noFill/>
              </a:ln>
              <a:solidFill>
                <a:srgbClr val="413C3A"/>
              </a:solidFill>
              <a:effectLst/>
              <a:uLnTx/>
              <a:uFillTx/>
              <a:latin typeface="Franklin Gothic Demi Cond"/>
              <a:ea typeface="+mn-ea"/>
              <a:cs typeface="+mn-cs"/>
            </a:endParaRPr>
          </a:p>
        </p:txBody>
      </p:sp>
      <p:sp>
        <p:nvSpPr>
          <p:cNvPr id="9" name="TextBox 8">
            <a:extLst>
              <a:ext uri="{FF2B5EF4-FFF2-40B4-BE49-F238E27FC236}">
                <a16:creationId xmlns:a16="http://schemas.microsoft.com/office/drawing/2014/main" id="{B241CF13-6278-3FCC-C22D-28EDA358EEC9}"/>
              </a:ext>
            </a:extLst>
          </p:cNvPr>
          <p:cNvSpPr txBox="1"/>
          <p:nvPr/>
        </p:nvSpPr>
        <p:spPr>
          <a:xfrm>
            <a:off x="270711" y="728471"/>
            <a:ext cx="8602578" cy="4067780"/>
          </a:xfrm>
          <a:prstGeom prst="rect">
            <a:avLst/>
          </a:prstGeom>
          <a:noFill/>
        </p:spPr>
        <p:txBody>
          <a:bodyPr wrap="square">
            <a:spAutoFit/>
          </a:bodyPr>
          <a:lstStyle/>
          <a:p>
            <a:pPr marL="0" marR="0" lvl="0" indent="0" algn="just" defTabSz="685800" rtl="0" eaLnBrk="1" fontAlgn="auto" latinLnBrk="0" hangingPunct="1">
              <a:lnSpc>
                <a:spcPct val="100000"/>
              </a:lnSpc>
              <a:spcBef>
                <a:spcPts val="0"/>
              </a:spcBef>
              <a:spcAft>
                <a:spcPts val="800"/>
              </a:spcAft>
              <a:buClrTx/>
              <a:buSzTx/>
              <a:buFontTx/>
              <a:buNone/>
              <a:tabLst/>
              <a:defRPr/>
            </a:pPr>
            <a:r>
              <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Magnetic iron oxide nanoparticles offer unique potential for various technological, biomedical, or environmental applications thanks to the size-, shape- and material-dependent tunability of their magnetic properties. To optimize particles for a specific application, it is crucial to understand the relationship between their structural and magnetic properties [1].</a:t>
            </a:r>
          </a:p>
          <a:p>
            <a:pPr marL="0" marR="0" lvl="0" indent="0" algn="just" defTabSz="685800" rtl="0" eaLnBrk="1" fontAlgn="auto" latinLnBrk="0" hangingPunct="1">
              <a:lnSpc>
                <a:spcPct val="100000"/>
              </a:lnSpc>
              <a:spcBef>
                <a:spcPts val="0"/>
              </a:spcBef>
              <a:spcAft>
                <a:spcPts val="800"/>
              </a:spcAft>
              <a:buClrTx/>
              <a:buSzTx/>
              <a:buFontTx/>
              <a:buNone/>
              <a:tabLst/>
              <a:defRPr/>
            </a:pPr>
            <a:r>
              <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The commonly accepted </a:t>
            </a:r>
            <a:r>
              <a:rPr kumimoji="0" lang="en-US" sz="1200" b="0" i="0" u="none" strike="noStrike" kern="1200" cap="none" spc="0" normalizeH="0" baseline="0" noProof="0" dirty="0" err="1">
                <a:ln>
                  <a:noFill/>
                </a:ln>
                <a:solidFill>
                  <a:srgbClr val="413C3A"/>
                </a:solidFill>
                <a:effectLst/>
                <a:uLnTx/>
                <a:uFillTx/>
                <a:latin typeface="Aptos Light" panose="020B0004020202020204" pitchFamily="34" charset="0"/>
                <a:ea typeface="+mn-ea"/>
                <a:cs typeface="+mn-cs"/>
              </a:rPr>
              <a:t>macrospin</a:t>
            </a:r>
            <a:r>
              <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 model including surface spin is sufficient to explain a large fraction of macroscopic phenomena [2].  But yet a certain degree of magnetic disorder is probably present in the particle core.  It was found that the lower-than-expected macroscopic magnetization in nanoparticles results not only from surface spin effects, but also from reduced magnetization inside the uniformly magnetized core as compared to the bulk material [3]. This amount of spin disorder found in the nanoparticle interior is significant [2].</a:t>
            </a:r>
          </a:p>
          <a:p>
            <a:pPr marL="0" marR="0" lvl="0" indent="0" algn="just" defTabSz="685800" rtl="0" eaLnBrk="1" fontAlgn="auto" latinLnBrk="0" hangingPunct="1">
              <a:lnSpc>
                <a:spcPct val="100000"/>
              </a:lnSpc>
              <a:spcBef>
                <a:spcPts val="0"/>
              </a:spcBef>
              <a:spcAft>
                <a:spcPts val="800"/>
              </a:spcAft>
              <a:buClrTx/>
              <a:buSzTx/>
              <a:buFontTx/>
              <a:buNone/>
              <a:tabLst/>
              <a:defRPr/>
            </a:pPr>
            <a:r>
              <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Combined, these findings illustrate that for a comprehensive understanding of the macroscopic performance of magnetic nanoparticles, it is indispensable to consider both structural and spin disorder on a variety of length scales and especially to develop a better understanding of the core region [2].</a:t>
            </a:r>
          </a:p>
          <a:p>
            <a:pPr marL="0" marR="0" lvl="0" indent="0" algn="just" defTabSz="685800" rtl="0" eaLnBrk="1" fontAlgn="auto" latinLnBrk="0" hangingPunct="1">
              <a:lnSpc>
                <a:spcPct val="100000"/>
              </a:lnSpc>
              <a:spcBef>
                <a:spcPts val="0"/>
              </a:spcBef>
              <a:spcAft>
                <a:spcPts val="800"/>
              </a:spcAft>
              <a:buClrTx/>
              <a:buSzTx/>
              <a:buFontTx/>
              <a:buNone/>
              <a:tabLst/>
              <a:defRPr/>
            </a:pPr>
            <a:endPar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endParaRPr>
          </a:p>
          <a:p>
            <a:pPr marL="0" marR="0" lvl="0" indent="0" algn="just" defTabSz="685800" rtl="0" eaLnBrk="1" fontAlgn="auto" latinLnBrk="0" hangingPunct="1">
              <a:lnSpc>
                <a:spcPct val="100000"/>
              </a:lnSpc>
              <a:spcBef>
                <a:spcPts val="0"/>
              </a:spcBef>
              <a:spcAft>
                <a:spcPts val="800"/>
              </a:spcAft>
              <a:buClrTx/>
              <a:buSzTx/>
              <a:buFontTx/>
              <a:buNone/>
              <a:tabLst/>
              <a:defRPr/>
            </a:pPr>
            <a:endPar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[1] Using small-angle scattering to guide functional magnetic nanoparticle design. D. Honecker, M. </a:t>
            </a:r>
            <a:r>
              <a:rPr kumimoji="0" lang="en-US"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Bersweiler</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S. Erokhin, D. Berkov, K. </a:t>
            </a:r>
            <a:r>
              <a:rPr kumimoji="0" lang="en-US"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Chesnel</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D. A. Venero, A. </a:t>
            </a:r>
            <a:r>
              <a:rPr kumimoji="0" lang="en-US"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Qdemat</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S. Disch, J. K. Jochum, A. Michels and P. Bender, Nanoscale Adv., 2022, 4 , 1026 —1059 DOI </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hlinkClick r:id="rId3"/>
              </a:rPr>
              <a:t>https://doi.org/10.1039/D1NA00482D</a:t>
            </a:r>
            <a:endPar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[2] A. Lak, S. Disch, P. Bender, Embracing Defects and Disorder in Magnetic Nanoparticles. Adv. Sci. 2021, 8, 2002682. </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hlinkClick r:id="rId4"/>
              </a:rPr>
              <a:t>https://doi.org/10.1002/advs.202002682</a:t>
            </a:r>
            <a:endPar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[3]  Disch, S. et al. Quantitative spatial magnetization distribution in iron oxide </a:t>
            </a:r>
            <a:r>
              <a:rPr kumimoji="0" lang="en-US"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nanocubes</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and nanospheres by polarized small-angle neutron scattering. New J. Phys. 14, 13025 (2012). DOI 10.1088/1367-2630/14/1/013025</a:t>
            </a: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pt-BR"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p:txBody>
      </p:sp>
    </p:spTree>
    <p:extLst>
      <p:ext uri="{BB962C8B-B14F-4D97-AF65-F5344CB8AC3E}">
        <p14:creationId xmlns:p14="http://schemas.microsoft.com/office/powerpoint/2010/main" val="203307127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7D05F-45C3-8FA3-AAB8-30CF6446833D}"/>
            </a:ext>
          </a:extLst>
        </p:cNvPr>
        <p:cNvGrpSpPr/>
        <p:nvPr/>
      </p:nvGrpSpPr>
      <p:grpSpPr>
        <a:xfrm>
          <a:off x="0" y="0"/>
          <a:ext cx="0" cy="0"/>
          <a:chOff x="0" y="0"/>
          <a:chExt cx="0" cy="0"/>
        </a:xfrm>
      </p:grpSpPr>
      <p:sp>
        <p:nvSpPr>
          <p:cNvPr id="7" name="Titre 6">
            <a:extLst>
              <a:ext uri="{FF2B5EF4-FFF2-40B4-BE49-F238E27FC236}">
                <a16:creationId xmlns:a16="http://schemas.microsoft.com/office/drawing/2014/main" id="{86917637-7E01-01A8-84DE-8BA3D1B9C165}"/>
              </a:ext>
            </a:extLst>
          </p:cNvPr>
          <p:cNvSpPr>
            <a:spLocks noGrp="1"/>
          </p:cNvSpPr>
          <p:nvPr>
            <p:ph type="title"/>
          </p:nvPr>
        </p:nvSpPr>
        <p:spPr>
          <a:xfrm>
            <a:off x="953970" y="282058"/>
            <a:ext cx="7625434" cy="446413"/>
          </a:xfrm>
        </p:spPr>
        <p:txBody>
          <a:bodyPr>
            <a:normAutofit fontScale="90000"/>
          </a:bodyPr>
          <a:lstStyle/>
          <a:p>
            <a:pPr rtl="0">
              <a:spcBef>
                <a:spcPts val="0"/>
              </a:spcBef>
              <a:spcAft>
                <a:spcPts val="800"/>
              </a:spcAft>
            </a:pPr>
            <a:r>
              <a:rPr lang="en-US" sz="1800" b="1" i="0" u="none" strike="noStrike" dirty="0">
                <a:solidFill>
                  <a:srgbClr val="000000"/>
                </a:solidFill>
                <a:effectLst/>
                <a:latin typeface="Aptos Black" panose="020B0004020202020204" pitchFamily="34" charset="0"/>
              </a:rPr>
              <a:t>Case study </a:t>
            </a:r>
            <a:r>
              <a:rPr lang="en-US" sz="1800" dirty="0">
                <a:solidFill>
                  <a:srgbClr val="000000"/>
                </a:solidFill>
                <a:latin typeface="Aptos Black" panose="020B0004020202020204" pitchFamily="34" charset="0"/>
              </a:rPr>
              <a:t>10</a:t>
            </a:r>
            <a:r>
              <a:rPr lang="en-US" sz="1800" b="1" i="0" u="none" strike="noStrike" dirty="0">
                <a:solidFill>
                  <a:srgbClr val="000000"/>
                </a:solidFill>
                <a:effectLst/>
                <a:latin typeface="Aptos Black" panose="020B0004020202020204" pitchFamily="34" charset="0"/>
              </a:rPr>
              <a:t>: Nanocellulose/metal-organic frameworks composites</a:t>
            </a:r>
            <a:br>
              <a:rPr lang="en-US" b="0" dirty="0">
                <a:effectLst/>
                <a:latin typeface="Aptos Black" panose="020B0004020202020204" pitchFamily="34" charset="0"/>
              </a:rPr>
            </a:br>
            <a:br>
              <a:rPr lang="en-US" dirty="0">
                <a:latin typeface="Aptos Black" panose="020B0004020202020204" pitchFamily="34" charset="0"/>
              </a:rPr>
            </a:br>
            <a:endParaRPr lang="fr-FR" dirty="0">
              <a:latin typeface="Aptos Black" panose="020B0004020202020204" pitchFamily="34" charset="0"/>
            </a:endParaRPr>
          </a:p>
        </p:txBody>
      </p:sp>
      <p:sp>
        <p:nvSpPr>
          <p:cNvPr id="6" name="Espace réservé du numéro de diapositive 5">
            <a:extLst>
              <a:ext uri="{FF2B5EF4-FFF2-40B4-BE49-F238E27FC236}">
                <a16:creationId xmlns:a16="http://schemas.microsoft.com/office/drawing/2014/main" id="{0C41AF72-314E-ABF0-E145-1754D44D2660}"/>
              </a:ext>
            </a:extLst>
          </p:cNvPr>
          <p:cNvSpPr>
            <a:spLocks noGrp="1"/>
          </p:cNvSpPr>
          <p:nvPr>
            <p:ph type="sldNum" sz="quarter" idx="16"/>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fld id="{E1E1CD7C-2161-7D43-862E-CE4C333CD873}" type="slidenum">
              <a:rPr kumimoji="0" lang="fr-FR" sz="700" b="1" i="0" u="none" strike="noStrike" kern="1200" cap="none" spc="0" normalizeH="0" baseline="0" noProof="0" smtClean="0">
                <a:ln>
                  <a:noFill/>
                </a:ln>
                <a:solidFill>
                  <a:srgbClr val="413C3A"/>
                </a:solidFill>
                <a:effectLst/>
                <a:uLnTx/>
                <a:uFillTx/>
                <a:latin typeface="Franklin Gothic Demi Cond"/>
                <a:ea typeface="+mn-ea"/>
                <a:cs typeface="+mn-cs"/>
              </a:rPr>
              <a:pPr marL="0" marR="0" lvl="0" indent="0" algn="ctr" defTabSz="685800" rtl="0" eaLnBrk="1" fontAlgn="auto" latinLnBrk="0" hangingPunct="1">
                <a:lnSpc>
                  <a:spcPct val="100000"/>
                </a:lnSpc>
                <a:spcBef>
                  <a:spcPts val="0"/>
                </a:spcBef>
                <a:spcAft>
                  <a:spcPts val="0"/>
                </a:spcAft>
                <a:buClrTx/>
                <a:buSzTx/>
                <a:buFontTx/>
                <a:buNone/>
                <a:tabLst/>
                <a:defRPr/>
              </a:pPr>
              <a:t>11</a:t>
            </a:fld>
            <a:endParaRPr kumimoji="0" lang="fr-FR" sz="700" b="1" i="0" u="none" strike="noStrike" kern="1200" cap="none" spc="0" normalizeH="0" baseline="0" noProof="0" dirty="0">
              <a:ln>
                <a:noFill/>
              </a:ln>
              <a:solidFill>
                <a:srgbClr val="413C3A"/>
              </a:solidFill>
              <a:effectLst/>
              <a:uLnTx/>
              <a:uFillTx/>
              <a:latin typeface="Franklin Gothic Demi Cond"/>
              <a:ea typeface="+mn-ea"/>
              <a:cs typeface="+mn-cs"/>
            </a:endParaRPr>
          </a:p>
        </p:txBody>
      </p:sp>
      <p:sp>
        <p:nvSpPr>
          <p:cNvPr id="9" name="TextBox 8">
            <a:extLst>
              <a:ext uri="{FF2B5EF4-FFF2-40B4-BE49-F238E27FC236}">
                <a16:creationId xmlns:a16="http://schemas.microsoft.com/office/drawing/2014/main" id="{FA182ACF-0C1D-D6A9-C6AD-A2278033DA27}"/>
              </a:ext>
            </a:extLst>
          </p:cNvPr>
          <p:cNvSpPr txBox="1"/>
          <p:nvPr/>
        </p:nvSpPr>
        <p:spPr>
          <a:xfrm>
            <a:off x="270711" y="728471"/>
            <a:ext cx="8602578" cy="4180632"/>
          </a:xfrm>
          <a:prstGeom prst="rect">
            <a:avLst/>
          </a:prstGeom>
          <a:noFill/>
        </p:spPr>
        <p:txBody>
          <a:bodyPr wrap="square">
            <a:spAutoFit/>
          </a:bodyPr>
          <a:lstStyle/>
          <a:p>
            <a:pPr marL="0" marR="0" lvl="0" indent="0" algn="just" defTabSz="685800" rtl="0" eaLnBrk="1" fontAlgn="auto" latinLnBrk="0" hangingPunct="1">
              <a:lnSpc>
                <a:spcPct val="100000"/>
              </a:lnSpc>
              <a:spcBef>
                <a:spcPts val="0"/>
              </a:spcBef>
              <a:spcAft>
                <a:spcPts val="800"/>
              </a:spcAft>
              <a:buClrTx/>
              <a:buSzTx/>
              <a:buFontTx/>
              <a:buNone/>
              <a:tabLst/>
              <a:defRPr/>
            </a:pPr>
            <a:r>
              <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Nanocellulose (NC) is widely utilized in various fields due to its high surface area, excellent mechanical strength, and environmental friendliness [1], but it has a low electric conductivity. Metal-organic frameworks (MOFs) are an appealing upgrade because they posses in addition good electrical conductivity, highly flexible pore size, changeable surface chemistry, and good chemical and thermal strength [2]. </a:t>
            </a:r>
          </a:p>
          <a:p>
            <a:pPr marL="0" marR="0" lvl="0" indent="0" algn="just" defTabSz="685800" rtl="0" eaLnBrk="1" fontAlgn="auto" latinLnBrk="0" hangingPunct="1">
              <a:lnSpc>
                <a:spcPct val="100000"/>
              </a:lnSpc>
              <a:spcBef>
                <a:spcPts val="0"/>
              </a:spcBef>
              <a:spcAft>
                <a:spcPts val="800"/>
              </a:spcAft>
              <a:buClrTx/>
              <a:buSzTx/>
              <a:buFontTx/>
              <a:buNone/>
              <a:tabLst/>
              <a:defRPr/>
            </a:pPr>
            <a:r>
              <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Traditional synthesis methods include solvothermal and non-solvothermal methods. The solvothermal method involves carrying out reactions at temperatures above the solvent's boiling point in sealed chemical reactors under high pressure created by solvent vapor or a pump. Common MOFs synthesized using this method include UiO-67, ZIF-9, MIL-74, and others [2].</a:t>
            </a:r>
          </a:p>
          <a:p>
            <a:pPr marL="0" marR="0" lvl="0" indent="0" algn="just" defTabSz="685800" rtl="0" eaLnBrk="1" fontAlgn="auto" latinLnBrk="0" hangingPunct="1">
              <a:lnSpc>
                <a:spcPct val="100000"/>
              </a:lnSpc>
              <a:spcBef>
                <a:spcPts val="0"/>
              </a:spcBef>
              <a:spcAft>
                <a:spcPts val="800"/>
              </a:spcAft>
              <a:buClrTx/>
              <a:buSzTx/>
              <a:buFontTx/>
              <a:buNone/>
              <a:tabLst/>
              <a:defRPr/>
            </a:pPr>
            <a:r>
              <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Although researchers have invested a great deal of effort in studying a variety of NC/MOF composites, the fine structure of these materials remains difficult to control due to a limited understanding of the precise mechanisms of the transformation process. Therefore, there is still a need to study the fine structure of a series of these composites, resulting from different reaction conditions, in order to deduce further information about the formation mechanisms of NC/MOF [2]. </a:t>
            </a:r>
          </a:p>
          <a:p>
            <a:pPr marL="0" marR="0" lvl="0" indent="0" algn="just" defTabSz="685800" rtl="0" eaLnBrk="1" fontAlgn="auto" latinLnBrk="0" hangingPunct="1">
              <a:lnSpc>
                <a:spcPct val="100000"/>
              </a:lnSpc>
              <a:spcBef>
                <a:spcPts val="0"/>
              </a:spcBef>
              <a:spcAft>
                <a:spcPts val="800"/>
              </a:spcAft>
              <a:buClrTx/>
              <a:buSzTx/>
              <a:buFontTx/>
              <a:buNone/>
              <a:tabLst/>
              <a:defRPr/>
            </a:pPr>
            <a:endPar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endParaRPr>
          </a:p>
          <a:p>
            <a:pPr marL="0" marR="0" lvl="0" indent="0" algn="just" defTabSz="685800" rtl="0" eaLnBrk="1" fontAlgn="auto" latinLnBrk="0" hangingPunct="1">
              <a:lnSpc>
                <a:spcPct val="100000"/>
              </a:lnSpc>
              <a:spcBef>
                <a:spcPts val="0"/>
              </a:spcBef>
              <a:spcAft>
                <a:spcPts val="800"/>
              </a:spcAft>
              <a:buClrTx/>
              <a:buSzTx/>
              <a:buFontTx/>
              <a:buNone/>
              <a:tabLst/>
              <a:defRPr/>
            </a:pPr>
            <a:endPar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endParaRPr>
          </a:p>
          <a:p>
            <a:pPr marL="0" marR="0" lvl="0" indent="0" algn="just" defTabSz="685800" rtl="0" eaLnBrk="1" fontAlgn="auto" latinLnBrk="0" hangingPunct="1">
              <a:lnSpc>
                <a:spcPct val="100000"/>
              </a:lnSpc>
              <a:spcBef>
                <a:spcPts val="0"/>
              </a:spcBef>
              <a:spcAft>
                <a:spcPts val="800"/>
              </a:spcAft>
              <a:buClrTx/>
              <a:buSzTx/>
              <a:buFontTx/>
              <a:buNone/>
              <a:tabLst/>
              <a:defRPr/>
            </a:pPr>
            <a:endPar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endParaRPr>
          </a:p>
          <a:p>
            <a:pPr marL="0" marR="0" lvl="0" indent="0" algn="just" defTabSz="685800" rtl="0" eaLnBrk="1" fontAlgn="auto" latinLnBrk="0" hangingPunct="1">
              <a:lnSpc>
                <a:spcPct val="100000"/>
              </a:lnSpc>
              <a:spcBef>
                <a:spcPts val="0"/>
              </a:spcBef>
              <a:spcAft>
                <a:spcPts val="800"/>
              </a:spcAft>
              <a:buClrTx/>
              <a:buSzTx/>
              <a:buFontTx/>
              <a:buNone/>
              <a:tabLst/>
              <a:defRPr/>
            </a:pPr>
            <a:endPar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[1] Thomas, B. et al. Nanocellulose, a Versatile Green Platform: From </a:t>
            </a:r>
            <a:r>
              <a:rPr kumimoji="0" lang="en-US"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Biosources</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to Materials and Their Applications. Chem. Rev. 118, 11575–11625 (2018). </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hlinkClick r:id="rId3"/>
              </a:rPr>
              <a:t>https://doi.org/10.1021/acs.chemrev.7b00627</a:t>
            </a:r>
            <a:endPar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[2] Qi, J. et al. Nanocellulose/metal-organic frameworks composites for advanced energy storage of electrodes and separators. Chem. Eng. J. 500, 157318 (2024). </a:t>
            </a:r>
            <a:r>
              <a:rPr kumimoji="0" lang="de-CH" sz="900" b="0" i="0" u="none" strike="noStrike" kern="1200" cap="none" spc="0" normalizeH="0" baseline="0" noProof="0" dirty="0">
                <a:ln>
                  <a:noFill/>
                </a:ln>
                <a:solidFill>
                  <a:srgbClr val="413C3A"/>
                </a:solidFill>
                <a:effectLst/>
                <a:uLnTx/>
                <a:uFillTx/>
                <a:latin typeface="Arial"/>
                <a:ea typeface="+mn-ea"/>
                <a:cs typeface="+mn-cs"/>
                <a:hlinkClick r:id="rId4" tooltip="Persistent link using digital object identifier"/>
              </a:rPr>
              <a:t>https://doi.org/10.1016/j.cej.2024.157318</a:t>
            </a:r>
            <a:endParaRPr kumimoji="0" lang="pt-BR"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p:txBody>
      </p:sp>
    </p:spTree>
    <p:extLst>
      <p:ext uri="{BB962C8B-B14F-4D97-AF65-F5344CB8AC3E}">
        <p14:creationId xmlns:p14="http://schemas.microsoft.com/office/powerpoint/2010/main" val="428448116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7D05F-45C3-8FA3-AAB8-30CF6446833D}"/>
            </a:ext>
          </a:extLst>
        </p:cNvPr>
        <p:cNvGrpSpPr/>
        <p:nvPr/>
      </p:nvGrpSpPr>
      <p:grpSpPr>
        <a:xfrm>
          <a:off x="0" y="0"/>
          <a:ext cx="0" cy="0"/>
          <a:chOff x="0" y="0"/>
          <a:chExt cx="0" cy="0"/>
        </a:xfrm>
      </p:grpSpPr>
      <p:sp>
        <p:nvSpPr>
          <p:cNvPr id="7" name="Titre 6">
            <a:extLst>
              <a:ext uri="{FF2B5EF4-FFF2-40B4-BE49-F238E27FC236}">
                <a16:creationId xmlns:a16="http://schemas.microsoft.com/office/drawing/2014/main" id="{86917637-7E01-01A8-84DE-8BA3D1B9C165}"/>
              </a:ext>
            </a:extLst>
          </p:cNvPr>
          <p:cNvSpPr>
            <a:spLocks noGrp="1"/>
          </p:cNvSpPr>
          <p:nvPr>
            <p:ph type="title"/>
          </p:nvPr>
        </p:nvSpPr>
        <p:spPr>
          <a:xfrm>
            <a:off x="953970" y="282058"/>
            <a:ext cx="7625434" cy="446413"/>
          </a:xfrm>
        </p:spPr>
        <p:txBody>
          <a:bodyPr>
            <a:normAutofit fontScale="90000"/>
          </a:bodyPr>
          <a:lstStyle/>
          <a:p>
            <a:pPr rtl="0">
              <a:spcBef>
                <a:spcPts val="0"/>
              </a:spcBef>
              <a:spcAft>
                <a:spcPts val="800"/>
              </a:spcAft>
            </a:pPr>
            <a:r>
              <a:rPr lang="en-US" sz="1800" b="1" i="0" u="none" strike="noStrike" dirty="0">
                <a:solidFill>
                  <a:srgbClr val="000000"/>
                </a:solidFill>
                <a:effectLst/>
                <a:latin typeface="Aptos Black" panose="020B0004020202020204" pitchFamily="34" charset="0"/>
              </a:rPr>
              <a:t>Case study </a:t>
            </a:r>
            <a:r>
              <a:rPr lang="en-US" sz="1800" dirty="0">
                <a:solidFill>
                  <a:srgbClr val="000000"/>
                </a:solidFill>
                <a:latin typeface="Aptos Black" panose="020B0004020202020204" pitchFamily="34" charset="0"/>
              </a:rPr>
              <a:t>11</a:t>
            </a:r>
            <a:r>
              <a:rPr lang="en-US" sz="1800" b="1" i="0" u="none" strike="noStrike" dirty="0">
                <a:solidFill>
                  <a:srgbClr val="000000"/>
                </a:solidFill>
                <a:effectLst/>
                <a:latin typeface="Aptos Black" panose="020B0004020202020204" pitchFamily="34" charset="0"/>
              </a:rPr>
              <a:t>:  </a:t>
            </a:r>
            <a:r>
              <a:rPr lang="en-US" sz="1800" dirty="0">
                <a:solidFill>
                  <a:srgbClr val="000000"/>
                </a:solidFill>
                <a:latin typeface="Aptos Black" panose="020B0004020202020204" pitchFamily="34" charset="0"/>
              </a:rPr>
              <a:t>C</a:t>
            </a:r>
            <a:r>
              <a:rPr lang="en-US" sz="1800" b="1" i="0" u="none" strike="noStrike" dirty="0">
                <a:solidFill>
                  <a:srgbClr val="000000"/>
                </a:solidFill>
                <a:effectLst/>
                <a:latin typeface="Aptos Black" panose="020B0004020202020204" pitchFamily="34" charset="0"/>
              </a:rPr>
              <a:t>alcium carbonate mineralization</a:t>
            </a:r>
            <a:br>
              <a:rPr lang="en-US" b="0" dirty="0">
                <a:effectLst/>
                <a:latin typeface="Aptos Black" panose="020B0004020202020204" pitchFamily="34" charset="0"/>
              </a:rPr>
            </a:br>
            <a:br>
              <a:rPr lang="en-US" dirty="0">
                <a:latin typeface="Aptos Black" panose="020B0004020202020204" pitchFamily="34" charset="0"/>
              </a:rPr>
            </a:br>
            <a:endParaRPr lang="fr-FR" dirty="0">
              <a:latin typeface="Aptos Black" panose="020B0004020202020204" pitchFamily="34" charset="0"/>
            </a:endParaRPr>
          </a:p>
        </p:txBody>
      </p:sp>
      <p:sp>
        <p:nvSpPr>
          <p:cNvPr id="6" name="Espace réservé du numéro de diapositive 5">
            <a:extLst>
              <a:ext uri="{FF2B5EF4-FFF2-40B4-BE49-F238E27FC236}">
                <a16:creationId xmlns:a16="http://schemas.microsoft.com/office/drawing/2014/main" id="{0C41AF72-314E-ABF0-E145-1754D44D2660}"/>
              </a:ext>
            </a:extLst>
          </p:cNvPr>
          <p:cNvSpPr>
            <a:spLocks noGrp="1"/>
          </p:cNvSpPr>
          <p:nvPr>
            <p:ph type="sldNum" sz="quarter" idx="16"/>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fld id="{E1E1CD7C-2161-7D43-862E-CE4C333CD873}" type="slidenum">
              <a:rPr kumimoji="0" lang="fr-FR" sz="700" b="1" i="0" u="none" strike="noStrike" kern="1200" cap="none" spc="0" normalizeH="0" baseline="0" noProof="0" smtClean="0">
                <a:ln>
                  <a:noFill/>
                </a:ln>
                <a:solidFill>
                  <a:srgbClr val="413C3A"/>
                </a:solidFill>
                <a:effectLst/>
                <a:uLnTx/>
                <a:uFillTx/>
                <a:latin typeface="Franklin Gothic Demi Cond"/>
                <a:ea typeface="+mn-ea"/>
                <a:cs typeface="+mn-cs"/>
              </a:rPr>
              <a:pPr marL="0" marR="0" lvl="0" indent="0" algn="ctr" defTabSz="685800" rtl="0" eaLnBrk="1" fontAlgn="auto" latinLnBrk="0" hangingPunct="1">
                <a:lnSpc>
                  <a:spcPct val="100000"/>
                </a:lnSpc>
                <a:spcBef>
                  <a:spcPts val="0"/>
                </a:spcBef>
                <a:spcAft>
                  <a:spcPts val="0"/>
                </a:spcAft>
                <a:buClrTx/>
                <a:buSzTx/>
                <a:buFontTx/>
                <a:buNone/>
                <a:tabLst/>
                <a:defRPr/>
              </a:pPr>
              <a:t>12</a:t>
            </a:fld>
            <a:endParaRPr kumimoji="0" lang="fr-FR" sz="700" b="1" i="0" u="none" strike="noStrike" kern="1200" cap="none" spc="0" normalizeH="0" baseline="0" noProof="0" dirty="0">
              <a:ln>
                <a:noFill/>
              </a:ln>
              <a:solidFill>
                <a:srgbClr val="413C3A"/>
              </a:solidFill>
              <a:effectLst/>
              <a:uLnTx/>
              <a:uFillTx/>
              <a:latin typeface="Franklin Gothic Demi Cond"/>
              <a:ea typeface="+mn-ea"/>
              <a:cs typeface="+mn-cs"/>
            </a:endParaRPr>
          </a:p>
        </p:txBody>
      </p:sp>
      <p:sp>
        <p:nvSpPr>
          <p:cNvPr id="9" name="TextBox 8">
            <a:extLst>
              <a:ext uri="{FF2B5EF4-FFF2-40B4-BE49-F238E27FC236}">
                <a16:creationId xmlns:a16="http://schemas.microsoft.com/office/drawing/2014/main" id="{FA182ACF-0C1D-D6A9-C6AD-A2278033DA27}"/>
              </a:ext>
            </a:extLst>
          </p:cNvPr>
          <p:cNvSpPr txBox="1"/>
          <p:nvPr/>
        </p:nvSpPr>
        <p:spPr>
          <a:xfrm>
            <a:off x="270711" y="728471"/>
            <a:ext cx="8602578" cy="4437112"/>
          </a:xfrm>
          <a:prstGeom prst="rect">
            <a:avLst/>
          </a:prstGeom>
          <a:noFill/>
        </p:spPr>
        <p:txBody>
          <a:bodyPr wrap="square">
            <a:spAutoFit/>
          </a:bodyPr>
          <a:lstStyle/>
          <a:p>
            <a:pPr marL="0" marR="0" lvl="0" indent="0" algn="just" defTabSz="685800" rtl="0" eaLnBrk="1" fontAlgn="auto" latinLnBrk="0" hangingPunct="1">
              <a:lnSpc>
                <a:spcPct val="100000"/>
              </a:lnSpc>
              <a:spcBef>
                <a:spcPts val="0"/>
              </a:spcBef>
              <a:spcAft>
                <a:spcPts val="800"/>
              </a:spcAft>
              <a:buClrTx/>
              <a:buSzTx/>
              <a:buFontTx/>
              <a:buNone/>
              <a:tabLst/>
              <a:defRPr/>
            </a:pPr>
            <a:r>
              <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Calcium carbonate (CaCO</a:t>
            </a:r>
            <a:r>
              <a:rPr kumimoji="0" lang="en-US" sz="1200" b="0" i="0" u="none" strike="noStrike" kern="1200" cap="none" spc="0" normalizeH="0" baseline="-25000" noProof="0" dirty="0">
                <a:ln>
                  <a:noFill/>
                </a:ln>
                <a:solidFill>
                  <a:srgbClr val="413C3A"/>
                </a:solidFill>
                <a:effectLst/>
                <a:uLnTx/>
                <a:uFillTx/>
                <a:latin typeface="Aptos Light" panose="020B0004020202020204" pitchFamily="34" charset="0"/>
                <a:ea typeface="+mn-ea"/>
                <a:cs typeface="+mn-cs"/>
              </a:rPr>
              <a:t>3</a:t>
            </a:r>
            <a:r>
              <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 is used by a large variety of marine organisms, corals and mollusks as examples, as structural material for their </a:t>
            </a:r>
            <a:r>
              <a:rPr kumimoji="0" lang="en-US" sz="1200" b="0" i="0" u="none" strike="noStrike" kern="1200" cap="none" spc="0" normalizeH="0" baseline="0" noProof="0" dirty="0" err="1">
                <a:ln>
                  <a:noFill/>
                </a:ln>
                <a:solidFill>
                  <a:srgbClr val="413C3A"/>
                </a:solidFill>
                <a:effectLst/>
                <a:uLnTx/>
                <a:uFillTx/>
                <a:latin typeface="Aptos Light" panose="020B0004020202020204" pitchFamily="34" charset="0"/>
                <a:ea typeface="+mn-ea"/>
                <a:cs typeface="+mn-cs"/>
              </a:rPr>
              <a:t>exo</a:t>
            </a:r>
            <a:r>
              <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 and endoskeletons [1]. The anhydrous crystalline calcium carbonate (CaCO</a:t>
            </a:r>
            <a:r>
              <a:rPr kumimoji="0" lang="en-US" sz="1200" b="0" i="0" u="none" strike="noStrike" kern="1200" cap="none" spc="0" normalizeH="0" baseline="-25000" noProof="0" dirty="0">
                <a:ln>
                  <a:noFill/>
                </a:ln>
                <a:solidFill>
                  <a:srgbClr val="413C3A"/>
                </a:solidFill>
                <a:effectLst/>
                <a:uLnTx/>
                <a:uFillTx/>
                <a:latin typeface="Aptos Light" panose="020B0004020202020204" pitchFamily="34" charset="0"/>
                <a:ea typeface="+mn-ea"/>
                <a:cs typeface="+mn-cs"/>
              </a:rPr>
              <a:t>3</a:t>
            </a:r>
            <a:r>
              <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 polymorphs, which form under ambient conditions, are calcite, aragonite, and vaterite. Their crystallization in both abiotic and biotic systems is often preceded by the formation and subsequent transformation of amorphous calcium carbonate (ACC). Many biomineralizing organisms utilize the ACC pathway to precisely control the particle shape and crystalline polymorph during the formation of their shells or spines etc. For example, sea urchin larvae produce highly elongated single crystals of calcite by the controlled deposition and transformation of ACC within a biological membrane. Such natural biological processes can be used to manipulate the shape and size of synthetic calcium carbonate particles [2]. </a:t>
            </a:r>
          </a:p>
          <a:p>
            <a:pPr marL="0" marR="0" lvl="0" indent="0" algn="just" defTabSz="685800" rtl="0" eaLnBrk="1" fontAlgn="auto" latinLnBrk="0" hangingPunct="1">
              <a:lnSpc>
                <a:spcPct val="100000"/>
              </a:lnSpc>
              <a:spcBef>
                <a:spcPts val="0"/>
              </a:spcBef>
              <a:spcAft>
                <a:spcPts val="800"/>
              </a:spcAft>
              <a:buClrTx/>
              <a:buSzTx/>
              <a:buFontTx/>
              <a:buNone/>
              <a:tabLst/>
              <a:defRPr/>
            </a:pPr>
            <a:r>
              <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There are still many open questions about the structure on the micro and nano scale for specific organisms and for the understanding of the relevant biosynthesis pathways that form them. Every new answer obtained has the potential to aid the development of biomimetic structures that can replicate some of the marvelous features of its natural analogues [3].</a:t>
            </a:r>
            <a:endPar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endParaRPr>
          </a:p>
          <a:p>
            <a:pPr marL="0" marR="0" lvl="0" indent="0" algn="just" defTabSz="685800" rtl="0" eaLnBrk="1" fontAlgn="auto" latinLnBrk="0" hangingPunct="1">
              <a:lnSpc>
                <a:spcPct val="100000"/>
              </a:lnSpc>
              <a:spcBef>
                <a:spcPts val="0"/>
              </a:spcBef>
              <a:spcAft>
                <a:spcPts val="800"/>
              </a:spcAft>
              <a:buClrTx/>
              <a:buSzTx/>
              <a:buFontTx/>
              <a:buNone/>
              <a:tabLst/>
              <a:defRPr/>
            </a:pPr>
            <a:endPar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endParaRPr>
          </a:p>
          <a:p>
            <a:pPr marL="0" marR="0" lvl="0" indent="0" algn="just" defTabSz="685800" rtl="0" eaLnBrk="1" fontAlgn="auto" latinLnBrk="0" hangingPunct="1">
              <a:lnSpc>
                <a:spcPct val="100000"/>
              </a:lnSpc>
              <a:spcBef>
                <a:spcPts val="0"/>
              </a:spcBef>
              <a:spcAft>
                <a:spcPts val="800"/>
              </a:spcAft>
              <a:buClrTx/>
              <a:buSzTx/>
              <a:buFontTx/>
              <a:buNone/>
              <a:tabLst/>
              <a:defRPr/>
            </a:pPr>
            <a:endPar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endParaRPr>
          </a:p>
          <a:p>
            <a:pPr marL="0" marR="0" lvl="0" indent="0" algn="just" defTabSz="685800" rtl="0" eaLnBrk="1" fontAlgn="auto" latinLnBrk="0" hangingPunct="1">
              <a:lnSpc>
                <a:spcPct val="100000"/>
              </a:lnSpc>
              <a:spcBef>
                <a:spcPts val="0"/>
              </a:spcBef>
              <a:spcAft>
                <a:spcPts val="800"/>
              </a:spcAft>
              <a:buClrTx/>
              <a:buSzTx/>
              <a:buFontTx/>
              <a:buNone/>
              <a:tabLst/>
              <a:defRPr/>
            </a:pPr>
            <a:endPar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[1] Bach, L. T.: Reconsidering the role of carbonate ion concentration in calcification by marine organisms, </a:t>
            </a:r>
            <a:r>
              <a:rPr kumimoji="0" lang="en-US"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Biogeosciences</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12, 4939–4951, https://doi.org/10.5194/bg-12-4939-2015, 2015.</a:t>
            </a: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[2] Bots, P., Benning, L. G., Rodriguez-Blanco, J.-D., Roncal-Herrero, T., &amp; Shaw, S. (2012). Mechanistic Insights into the Crystallization of Amorphous Calcium Carbonate (ACC). Crystal Growth &amp; Design, 12(7), 3806–3814. </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hlinkClick r:id="rId3"/>
              </a:rPr>
              <a:t>https://doi.org/10.1021/cg300676b</a:t>
            </a:r>
            <a:endPar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[3] Wang, Y., Liu, Z., Pan, H., &amp; Tang, R. (2023). Biomineralization inspired crystal growth for biomimetic materials preparation. Journal of Crystal Growth, 603, 127029. </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hlinkClick r:id="rId4"/>
              </a:rPr>
              <a:t>https://doi.org/https://doi.org/10.1016/j.jcrysgro.2022.127029</a:t>
            </a:r>
            <a:endPar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p:txBody>
      </p:sp>
    </p:spTree>
    <p:extLst>
      <p:ext uri="{BB962C8B-B14F-4D97-AF65-F5344CB8AC3E}">
        <p14:creationId xmlns:p14="http://schemas.microsoft.com/office/powerpoint/2010/main" val="378047723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7D05F-45C3-8FA3-AAB8-30CF6446833D}"/>
            </a:ext>
          </a:extLst>
        </p:cNvPr>
        <p:cNvGrpSpPr/>
        <p:nvPr/>
      </p:nvGrpSpPr>
      <p:grpSpPr>
        <a:xfrm>
          <a:off x="0" y="0"/>
          <a:ext cx="0" cy="0"/>
          <a:chOff x="0" y="0"/>
          <a:chExt cx="0" cy="0"/>
        </a:xfrm>
      </p:grpSpPr>
      <p:sp>
        <p:nvSpPr>
          <p:cNvPr id="7" name="Titre 6">
            <a:extLst>
              <a:ext uri="{FF2B5EF4-FFF2-40B4-BE49-F238E27FC236}">
                <a16:creationId xmlns:a16="http://schemas.microsoft.com/office/drawing/2014/main" id="{86917637-7E01-01A8-84DE-8BA3D1B9C165}"/>
              </a:ext>
            </a:extLst>
          </p:cNvPr>
          <p:cNvSpPr>
            <a:spLocks noGrp="1"/>
          </p:cNvSpPr>
          <p:nvPr>
            <p:ph type="title"/>
          </p:nvPr>
        </p:nvSpPr>
        <p:spPr>
          <a:xfrm>
            <a:off x="953970" y="282058"/>
            <a:ext cx="7625434" cy="446413"/>
          </a:xfrm>
        </p:spPr>
        <p:txBody>
          <a:bodyPr>
            <a:normAutofit fontScale="90000"/>
          </a:bodyPr>
          <a:lstStyle/>
          <a:p>
            <a:pPr rtl="0">
              <a:spcBef>
                <a:spcPts val="0"/>
              </a:spcBef>
              <a:spcAft>
                <a:spcPts val="800"/>
              </a:spcAft>
            </a:pPr>
            <a:r>
              <a:rPr lang="en-US" sz="1800" b="1" i="0" u="none" strike="noStrike" dirty="0">
                <a:solidFill>
                  <a:srgbClr val="000000"/>
                </a:solidFill>
                <a:effectLst/>
                <a:latin typeface="Aptos Black" panose="020B0004020202020204" pitchFamily="34" charset="0"/>
              </a:rPr>
              <a:t>Case study </a:t>
            </a:r>
            <a:r>
              <a:rPr lang="en-US" sz="1800" dirty="0">
                <a:solidFill>
                  <a:srgbClr val="000000"/>
                </a:solidFill>
                <a:latin typeface="Aptos Black" panose="020B0004020202020204" pitchFamily="34" charset="0"/>
              </a:rPr>
              <a:t>12</a:t>
            </a:r>
            <a:r>
              <a:rPr lang="en-US" sz="1800" b="1" i="0" u="none" strike="noStrike" dirty="0">
                <a:solidFill>
                  <a:srgbClr val="000000"/>
                </a:solidFill>
                <a:effectLst/>
                <a:latin typeface="Aptos Black" panose="020B0004020202020204" pitchFamily="34" charset="0"/>
              </a:rPr>
              <a:t>: Structure of the heart and pathologies</a:t>
            </a:r>
            <a:br>
              <a:rPr lang="en-US" b="0" dirty="0">
                <a:effectLst/>
                <a:latin typeface="Aptos Black" panose="020B0004020202020204" pitchFamily="34" charset="0"/>
              </a:rPr>
            </a:br>
            <a:br>
              <a:rPr lang="en-US" dirty="0">
                <a:latin typeface="Aptos Black" panose="020B0004020202020204" pitchFamily="34" charset="0"/>
              </a:rPr>
            </a:br>
            <a:endParaRPr lang="fr-FR" dirty="0">
              <a:latin typeface="Aptos Black" panose="020B0004020202020204" pitchFamily="34" charset="0"/>
            </a:endParaRPr>
          </a:p>
        </p:txBody>
      </p:sp>
      <p:sp>
        <p:nvSpPr>
          <p:cNvPr id="6" name="Espace réservé du numéro de diapositive 5">
            <a:extLst>
              <a:ext uri="{FF2B5EF4-FFF2-40B4-BE49-F238E27FC236}">
                <a16:creationId xmlns:a16="http://schemas.microsoft.com/office/drawing/2014/main" id="{0C41AF72-314E-ABF0-E145-1754D44D2660}"/>
              </a:ext>
            </a:extLst>
          </p:cNvPr>
          <p:cNvSpPr>
            <a:spLocks noGrp="1"/>
          </p:cNvSpPr>
          <p:nvPr>
            <p:ph type="sldNum" sz="quarter" idx="16"/>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fld id="{E1E1CD7C-2161-7D43-862E-CE4C333CD873}" type="slidenum">
              <a:rPr kumimoji="0" lang="fr-FR" sz="700" b="1" i="0" u="none" strike="noStrike" kern="1200" cap="none" spc="0" normalizeH="0" baseline="0" noProof="0" smtClean="0">
                <a:ln>
                  <a:noFill/>
                </a:ln>
                <a:solidFill>
                  <a:srgbClr val="413C3A"/>
                </a:solidFill>
                <a:effectLst/>
                <a:uLnTx/>
                <a:uFillTx/>
                <a:latin typeface="Franklin Gothic Demi Cond"/>
                <a:ea typeface="+mn-ea"/>
                <a:cs typeface="+mn-cs"/>
              </a:rPr>
              <a:pPr marL="0" marR="0" lvl="0" indent="0" algn="ctr" defTabSz="685800" rtl="0" eaLnBrk="1" fontAlgn="auto" latinLnBrk="0" hangingPunct="1">
                <a:lnSpc>
                  <a:spcPct val="100000"/>
                </a:lnSpc>
                <a:spcBef>
                  <a:spcPts val="0"/>
                </a:spcBef>
                <a:spcAft>
                  <a:spcPts val="0"/>
                </a:spcAft>
                <a:buClrTx/>
                <a:buSzTx/>
                <a:buFontTx/>
                <a:buNone/>
                <a:tabLst/>
                <a:defRPr/>
              </a:pPr>
              <a:t>13</a:t>
            </a:fld>
            <a:endParaRPr kumimoji="0" lang="fr-FR" sz="700" b="1" i="0" u="none" strike="noStrike" kern="1200" cap="none" spc="0" normalizeH="0" baseline="0" noProof="0" dirty="0">
              <a:ln>
                <a:noFill/>
              </a:ln>
              <a:solidFill>
                <a:srgbClr val="413C3A"/>
              </a:solidFill>
              <a:effectLst/>
              <a:uLnTx/>
              <a:uFillTx/>
              <a:latin typeface="Franklin Gothic Demi Cond"/>
              <a:ea typeface="+mn-ea"/>
              <a:cs typeface="+mn-cs"/>
            </a:endParaRPr>
          </a:p>
        </p:txBody>
      </p:sp>
      <p:sp>
        <p:nvSpPr>
          <p:cNvPr id="9" name="TextBox 8">
            <a:extLst>
              <a:ext uri="{FF2B5EF4-FFF2-40B4-BE49-F238E27FC236}">
                <a16:creationId xmlns:a16="http://schemas.microsoft.com/office/drawing/2014/main" id="{FA182ACF-0C1D-D6A9-C6AD-A2278033DA27}"/>
              </a:ext>
            </a:extLst>
          </p:cNvPr>
          <p:cNvSpPr txBox="1"/>
          <p:nvPr/>
        </p:nvSpPr>
        <p:spPr>
          <a:xfrm>
            <a:off x="270711" y="728471"/>
            <a:ext cx="8602578" cy="4293483"/>
          </a:xfrm>
          <a:prstGeom prst="rect">
            <a:avLst/>
          </a:prstGeom>
          <a:noFill/>
        </p:spPr>
        <p:txBody>
          <a:bodyPr wrap="square">
            <a:spAutoFit/>
          </a:bodyPr>
          <a:lstStyle/>
          <a:p>
            <a:pPr marL="0" marR="0" lvl="0" indent="0" algn="just" defTabSz="685800" rtl="0" eaLnBrk="1" fontAlgn="auto" latinLnBrk="0" hangingPunct="1">
              <a:lnSpc>
                <a:spcPct val="100000"/>
              </a:lnSpc>
              <a:spcBef>
                <a:spcPts val="0"/>
              </a:spcBef>
              <a:spcAft>
                <a:spcPts val="800"/>
              </a:spcAft>
              <a:buClrTx/>
              <a:buSzTx/>
              <a:buFontTx/>
              <a:buNone/>
              <a:tabLst/>
              <a:defRPr/>
            </a:pPr>
            <a:r>
              <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The mechanical performance of the heart is astonishing, doing an uninterrupted period of work during our whole lives. This feat is based on the special micro and nanostructure of the heart tissue. On the microscale, individual cells and their surrounding extracellular matrix (ECM) exhibit dynamic reciprocity, with mechanical feedback moving bidirectionally. On the nanometer scale, molecular features of cells and the ECM show remarkable sensitivity to mechanical cues. Given the inherent challenges in observing, quantifying, and reconstituting this nanoscale environment, it is not surprising that this landscape has been understudied compared to larger length scales [1]. Therefore, by in-depth analysis of healthy and diseased hearts on these small length scales, valuable insights can be gained about the normal function and about disease progression.</a:t>
            </a:r>
          </a:p>
          <a:p>
            <a:pPr marL="0" marR="0" lvl="0" indent="0" algn="just" defTabSz="685800" rtl="0" eaLnBrk="1" fontAlgn="auto" latinLnBrk="0" hangingPunct="1">
              <a:lnSpc>
                <a:spcPct val="100000"/>
              </a:lnSpc>
              <a:spcBef>
                <a:spcPts val="0"/>
              </a:spcBef>
              <a:spcAft>
                <a:spcPts val="800"/>
              </a:spcAft>
              <a:buClrTx/>
              <a:buSzTx/>
              <a:buFontTx/>
              <a:buNone/>
              <a:tabLst/>
              <a:defRPr/>
            </a:pPr>
            <a:r>
              <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Cardiomyopathy, as an example of a heart disease, is an anatomic and pathologic diagnosis associated with muscle or electrical dysfunction of the heart, that manifest with both structural and functional alterations, usually in the form of ventricular hypertrophy or dilatation [2]. Cardiomyopathies represent a heterogeneous group of diseases that often lead to progressive heart failure with significant morbidity and mortality [3]. </a:t>
            </a:r>
          </a:p>
          <a:p>
            <a:pPr marL="0" marR="0" lvl="0" indent="0" algn="just" defTabSz="685800" rtl="0" eaLnBrk="1" fontAlgn="auto" latinLnBrk="0" hangingPunct="1">
              <a:lnSpc>
                <a:spcPct val="100000"/>
              </a:lnSpc>
              <a:spcBef>
                <a:spcPts val="0"/>
              </a:spcBef>
              <a:spcAft>
                <a:spcPts val="800"/>
              </a:spcAft>
              <a:buClrTx/>
              <a:buSzTx/>
              <a:buFontTx/>
              <a:buNone/>
              <a:tabLst/>
              <a:defRPr/>
            </a:pPr>
            <a:endPar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endParaRPr>
          </a:p>
          <a:p>
            <a:pPr marL="0" marR="0" lvl="0" indent="0" algn="just" defTabSz="685800" rtl="0" eaLnBrk="1" fontAlgn="auto" latinLnBrk="0" hangingPunct="1">
              <a:lnSpc>
                <a:spcPct val="100000"/>
              </a:lnSpc>
              <a:spcBef>
                <a:spcPts val="0"/>
              </a:spcBef>
              <a:spcAft>
                <a:spcPts val="800"/>
              </a:spcAft>
              <a:buClrTx/>
              <a:buSzTx/>
              <a:buFontTx/>
              <a:buNone/>
              <a:tabLst/>
              <a:defRPr/>
            </a:pPr>
            <a:endPar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endParaRPr>
          </a:p>
          <a:p>
            <a:pPr marL="0" marR="0" lvl="0" indent="0" algn="just" defTabSz="685800" rtl="0" eaLnBrk="1" fontAlgn="auto" latinLnBrk="0" hangingPunct="1">
              <a:lnSpc>
                <a:spcPct val="100000"/>
              </a:lnSpc>
              <a:spcBef>
                <a:spcPts val="0"/>
              </a:spcBef>
              <a:spcAft>
                <a:spcPts val="800"/>
              </a:spcAft>
              <a:buClrTx/>
              <a:buSzTx/>
              <a:buFontTx/>
              <a:buNone/>
              <a:tabLst/>
              <a:defRPr/>
            </a:pPr>
            <a:endPar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endParaRPr>
          </a:p>
          <a:p>
            <a:pPr marL="0" marR="0" lvl="0" indent="0" algn="just" defTabSz="685800" rtl="0" eaLnBrk="1" fontAlgn="auto" latinLnBrk="0" hangingPunct="1">
              <a:lnSpc>
                <a:spcPct val="100000"/>
              </a:lnSpc>
              <a:spcBef>
                <a:spcPts val="0"/>
              </a:spcBef>
              <a:spcAft>
                <a:spcPts val="800"/>
              </a:spcAft>
              <a:buClrTx/>
              <a:buSzTx/>
              <a:buFontTx/>
              <a:buNone/>
              <a:tabLst/>
              <a:defRPr/>
            </a:pPr>
            <a:endPar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endParaRPr>
          </a:p>
          <a:p>
            <a:pPr marL="0" marR="0" lvl="0" indent="0" algn="just" defTabSz="685800" rtl="0" eaLnBrk="1" fontAlgn="auto" latinLnBrk="0" hangingPunct="1">
              <a:lnSpc>
                <a:spcPct val="100000"/>
              </a:lnSpc>
              <a:spcBef>
                <a:spcPts val="0"/>
              </a:spcBef>
              <a:spcAft>
                <a:spcPts val="80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rPr>
              <a:t>[1] Singh, J.P., Young, J.L. The cardiac </a:t>
            </a:r>
            <a:r>
              <a:rPr kumimoji="0" lang="en-US" sz="900" b="0" i="0" u="none" strike="noStrike" kern="1200" cap="none" spc="0" normalizeH="0" baseline="0" noProof="0" dirty="0" err="1">
                <a:ln>
                  <a:noFill/>
                </a:ln>
                <a:solidFill>
                  <a:srgbClr val="000000"/>
                </a:solidFill>
                <a:effectLst/>
                <a:uLnTx/>
                <a:uFillTx/>
                <a:latin typeface="Aptos Narrow" panose="020B0004020202020204" pitchFamily="34" charset="0"/>
                <a:ea typeface="+mn-ea"/>
                <a:cs typeface="+mn-cs"/>
              </a:rPr>
              <a:t>nanoenvironment</a:t>
            </a:r>
            <a:r>
              <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rPr>
              <a:t>: form and function at the nanoscale. </a:t>
            </a:r>
            <a:r>
              <a:rPr kumimoji="0" lang="en-US" sz="900" b="0" i="0" u="none" strike="noStrike" kern="1200" cap="none" spc="0" normalizeH="0" baseline="0" noProof="0" dirty="0" err="1">
                <a:ln>
                  <a:noFill/>
                </a:ln>
                <a:solidFill>
                  <a:srgbClr val="000000"/>
                </a:solidFill>
                <a:effectLst/>
                <a:uLnTx/>
                <a:uFillTx/>
                <a:latin typeface="Aptos Narrow" panose="020B0004020202020204" pitchFamily="34" charset="0"/>
                <a:ea typeface="+mn-ea"/>
                <a:cs typeface="+mn-cs"/>
              </a:rPr>
              <a:t>Biophys</a:t>
            </a:r>
            <a:r>
              <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rPr>
              <a:t> Rev 13, 625–636 (2021). </a:t>
            </a:r>
            <a:r>
              <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hlinkClick r:id="rId3"/>
              </a:rPr>
              <a:t>https://doi.org/10.1007/s12551-021-00834-5</a:t>
            </a:r>
            <a:endPar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endParaRPr>
          </a:p>
          <a:p>
            <a:pPr marL="0" marR="0" lvl="0" indent="0" algn="just" defTabSz="685800" rtl="0" eaLnBrk="1" fontAlgn="auto" latinLnBrk="0" hangingPunct="1">
              <a:lnSpc>
                <a:spcPct val="100000"/>
              </a:lnSpc>
              <a:spcBef>
                <a:spcPts val="0"/>
              </a:spcBef>
              <a:spcAft>
                <a:spcPts val="80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rPr>
              <a:t>[2] </a:t>
            </a:r>
            <a:r>
              <a:rPr kumimoji="0" lang="en-US" sz="900" b="0" i="0" u="none" strike="noStrike" kern="1200" cap="none" spc="0" normalizeH="0" baseline="0" noProof="0" dirty="0" err="1">
                <a:ln>
                  <a:noFill/>
                </a:ln>
                <a:solidFill>
                  <a:srgbClr val="000000"/>
                </a:solidFill>
                <a:effectLst/>
                <a:uLnTx/>
                <a:uFillTx/>
                <a:latin typeface="Aptos Narrow" panose="020B0004020202020204" pitchFamily="34" charset="0"/>
                <a:ea typeface="+mn-ea"/>
                <a:cs typeface="+mn-cs"/>
              </a:rPr>
              <a:t>Skreb</a:t>
            </a:r>
            <a:r>
              <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rPr>
              <a:t>, N., </a:t>
            </a:r>
            <a:r>
              <a:rPr kumimoji="0" lang="en-US" sz="900" b="0" i="0" u="none" strike="noStrike" kern="1200" cap="none" spc="0" normalizeH="0" baseline="0" noProof="0" dirty="0" err="1">
                <a:ln>
                  <a:noFill/>
                </a:ln>
                <a:solidFill>
                  <a:srgbClr val="000000"/>
                </a:solidFill>
                <a:effectLst/>
                <a:uLnTx/>
                <a:uFillTx/>
                <a:latin typeface="Aptos Narrow" panose="020B0004020202020204" pitchFamily="34" charset="0"/>
                <a:ea typeface="+mn-ea"/>
                <a:cs typeface="+mn-cs"/>
              </a:rPr>
              <a:t>Loncaric</a:t>
            </a:r>
            <a:r>
              <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rPr>
              <a:t>, F., Li, K.Y.C. et al. Synchrotron-based X-ray 3D phase contrast imaging and analysis of transmural myocardial tissue from heart failure patients. Sci Rep 15, 25867 (2025). </a:t>
            </a:r>
            <a:r>
              <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hlinkClick r:id="rId4"/>
              </a:rPr>
              <a:t>https://doi.org/10.1038/s41598-025-04012-5</a:t>
            </a:r>
            <a:endPar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endParaRPr>
          </a:p>
          <a:p>
            <a:pPr marL="0" marR="0" lvl="0" indent="0" algn="just" defTabSz="685800" rtl="0" eaLnBrk="1" fontAlgn="auto" latinLnBrk="0" hangingPunct="1">
              <a:lnSpc>
                <a:spcPct val="100000"/>
              </a:lnSpc>
              <a:spcBef>
                <a:spcPts val="0"/>
              </a:spcBef>
              <a:spcAft>
                <a:spcPts val="800"/>
              </a:spcAft>
              <a:buClrTx/>
              <a:buSzTx/>
              <a:buFontTx/>
              <a:buNone/>
              <a:tabLst/>
              <a:defRPr/>
            </a:pP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[3] Wexler RK, Elton T, </a:t>
            </a:r>
            <a:r>
              <a:rPr kumimoji="0" lang="en-US"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Pleister</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 Feldman D. Cardiomyopathy: an overview. Am Fam Physician. 2009 May 1;79(9):778-84. PMID: 20141097; PMCID: PMC2999879.</a:t>
            </a: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p:txBody>
      </p:sp>
    </p:spTree>
    <p:extLst>
      <p:ext uri="{BB962C8B-B14F-4D97-AF65-F5344CB8AC3E}">
        <p14:creationId xmlns:p14="http://schemas.microsoft.com/office/powerpoint/2010/main" val="20633049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7D05F-45C3-8FA3-AAB8-30CF6446833D}"/>
            </a:ext>
          </a:extLst>
        </p:cNvPr>
        <p:cNvGrpSpPr/>
        <p:nvPr/>
      </p:nvGrpSpPr>
      <p:grpSpPr>
        <a:xfrm>
          <a:off x="0" y="0"/>
          <a:ext cx="0" cy="0"/>
          <a:chOff x="0" y="0"/>
          <a:chExt cx="0" cy="0"/>
        </a:xfrm>
      </p:grpSpPr>
      <p:sp>
        <p:nvSpPr>
          <p:cNvPr id="7" name="Titre 6">
            <a:extLst>
              <a:ext uri="{FF2B5EF4-FFF2-40B4-BE49-F238E27FC236}">
                <a16:creationId xmlns:a16="http://schemas.microsoft.com/office/drawing/2014/main" id="{86917637-7E01-01A8-84DE-8BA3D1B9C165}"/>
              </a:ext>
            </a:extLst>
          </p:cNvPr>
          <p:cNvSpPr>
            <a:spLocks noGrp="1"/>
          </p:cNvSpPr>
          <p:nvPr>
            <p:ph type="title"/>
          </p:nvPr>
        </p:nvSpPr>
        <p:spPr>
          <a:xfrm>
            <a:off x="953970" y="282058"/>
            <a:ext cx="7625434" cy="446413"/>
          </a:xfrm>
        </p:spPr>
        <p:txBody>
          <a:bodyPr>
            <a:normAutofit fontScale="90000"/>
          </a:bodyPr>
          <a:lstStyle/>
          <a:p>
            <a:pPr rtl="0">
              <a:spcBef>
                <a:spcPts val="0"/>
              </a:spcBef>
              <a:spcAft>
                <a:spcPts val="800"/>
              </a:spcAft>
            </a:pPr>
            <a:r>
              <a:rPr lang="en-US" sz="1800" b="1" i="0" u="none" strike="noStrike" dirty="0">
                <a:solidFill>
                  <a:srgbClr val="000000"/>
                </a:solidFill>
                <a:effectLst/>
                <a:latin typeface="Aptos Black" panose="020B0004020202020204" pitchFamily="34" charset="0"/>
              </a:rPr>
              <a:t>Case study </a:t>
            </a:r>
            <a:r>
              <a:rPr lang="en-US" sz="1800" dirty="0">
                <a:solidFill>
                  <a:srgbClr val="000000"/>
                </a:solidFill>
                <a:latin typeface="Aptos Black" panose="020B0004020202020204" pitchFamily="34" charset="0"/>
              </a:rPr>
              <a:t>13</a:t>
            </a:r>
            <a:r>
              <a:rPr lang="en-US" sz="1800" b="1" i="0" u="none" strike="noStrike" dirty="0">
                <a:solidFill>
                  <a:srgbClr val="000000"/>
                </a:solidFill>
                <a:effectLst/>
                <a:latin typeface="Aptos Black" panose="020B0004020202020204" pitchFamily="34" charset="0"/>
              </a:rPr>
              <a:t>: Assembly of molecular catalysts onto carbon nanotubes</a:t>
            </a:r>
            <a:br>
              <a:rPr lang="en-US" b="0" dirty="0">
                <a:effectLst/>
                <a:latin typeface="Aptos Black" panose="020B0004020202020204" pitchFamily="34" charset="0"/>
              </a:rPr>
            </a:br>
            <a:br>
              <a:rPr lang="en-US" dirty="0">
                <a:latin typeface="Aptos Black" panose="020B0004020202020204" pitchFamily="34" charset="0"/>
              </a:rPr>
            </a:br>
            <a:endParaRPr lang="fr-FR" dirty="0">
              <a:latin typeface="Aptos Black" panose="020B0004020202020204" pitchFamily="34" charset="0"/>
            </a:endParaRPr>
          </a:p>
        </p:txBody>
      </p:sp>
      <p:sp>
        <p:nvSpPr>
          <p:cNvPr id="6" name="Espace réservé du numéro de diapositive 5">
            <a:extLst>
              <a:ext uri="{FF2B5EF4-FFF2-40B4-BE49-F238E27FC236}">
                <a16:creationId xmlns:a16="http://schemas.microsoft.com/office/drawing/2014/main" id="{0C41AF72-314E-ABF0-E145-1754D44D2660}"/>
              </a:ext>
            </a:extLst>
          </p:cNvPr>
          <p:cNvSpPr>
            <a:spLocks noGrp="1"/>
          </p:cNvSpPr>
          <p:nvPr>
            <p:ph type="sldNum" sz="quarter" idx="16"/>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fld id="{E1E1CD7C-2161-7D43-862E-CE4C333CD873}" type="slidenum">
              <a:rPr kumimoji="0" lang="fr-FR" sz="700" b="1" i="0" u="none" strike="noStrike" kern="1200" cap="none" spc="0" normalizeH="0" baseline="0" noProof="0" smtClean="0">
                <a:ln>
                  <a:noFill/>
                </a:ln>
                <a:solidFill>
                  <a:srgbClr val="413C3A"/>
                </a:solidFill>
                <a:effectLst/>
                <a:uLnTx/>
                <a:uFillTx/>
                <a:latin typeface="Franklin Gothic Demi Cond"/>
                <a:ea typeface="+mn-ea"/>
                <a:cs typeface="+mn-cs"/>
              </a:rPr>
              <a:pPr marL="0" marR="0" lvl="0" indent="0" algn="ctr" defTabSz="685800" rtl="0" eaLnBrk="1" fontAlgn="auto" latinLnBrk="0" hangingPunct="1">
                <a:lnSpc>
                  <a:spcPct val="100000"/>
                </a:lnSpc>
                <a:spcBef>
                  <a:spcPts val="0"/>
                </a:spcBef>
                <a:spcAft>
                  <a:spcPts val="0"/>
                </a:spcAft>
                <a:buClrTx/>
                <a:buSzTx/>
                <a:buFontTx/>
                <a:buNone/>
                <a:tabLst/>
                <a:defRPr/>
              </a:pPr>
              <a:t>14</a:t>
            </a:fld>
            <a:endParaRPr kumimoji="0" lang="fr-FR" sz="700" b="1" i="0" u="none" strike="noStrike" kern="1200" cap="none" spc="0" normalizeH="0" baseline="0" noProof="0" dirty="0">
              <a:ln>
                <a:noFill/>
              </a:ln>
              <a:solidFill>
                <a:srgbClr val="413C3A"/>
              </a:solidFill>
              <a:effectLst/>
              <a:uLnTx/>
              <a:uFillTx/>
              <a:latin typeface="Franklin Gothic Demi Cond"/>
              <a:ea typeface="+mn-ea"/>
              <a:cs typeface="+mn-cs"/>
            </a:endParaRPr>
          </a:p>
        </p:txBody>
      </p:sp>
      <p:sp>
        <p:nvSpPr>
          <p:cNvPr id="9" name="TextBox 8">
            <a:extLst>
              <a:ext uri="{FF2B5EF4-FFF2-40B4-BE49-F238E27FC236}">
                <a16:creationId xmlns:a16="http://schemas.microsoft.com/office/drawing/2014/main" id="{FA182ACF-0C1D-D6A9-C6AD-A2278033DA27}"/>
              </a:ext>
            </a:extLst>
          </p:cNvPr>
          <p:cNvSpPr txBox="1"/>
          <p:nvPr/>
        </p:nvSpPr>
        <p:spPr>
          <a:xfrm>
            <a:off x="270711" y="728471"/>
            <a:ext cx="8602578" cy="4196020"/>
          </a:xfrm>
          <a:prstGeom prst="rect">
            <a:avLst/>
          </a:prstGeom>
          <a:noFill/>
        </p:spPr>
        <p:txBody>
          <a:bodyPr wrap="square">
            <a:spAutoFit/>
          </a:bodyPr>
          <a:lstStyle/>
          <a:p>
            <a:pPr marL="0" marR="0" lvl="0" indent="0" algn="just" defTabSz="685800" rtl="0" eaLnBrk="1" fontAlgn="auto" latinLnBrk="0" hangingPunct="1">
              <a:lnSpc>
                <a:spcPct val="100000"/>
              </a:lnSpc>
              <a:spcBef>
                <a:spcPts val="0"/>
              </a:spcBef>
              <a:spcAft>
                <a:spcPts val="800"/>
              </a:spcAft>
              <a:buClrTx/>
              <a:buSzTx/>
              <a:buFontTx/>
              <a:buNone/>
              <a:tabLst/>
              <a:defRPr/>
            </a:pPr>
            <a:r>
              <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In the last decades, nanosized and nanostructured materials gained relevance in the catalysis field due to their large surface to volume ratio as well as the possibility to offer reactive sites with complex chemical composition. In addition, the dimensions and geometry of these catalysts are critical to their performance. For this purpose, a vast analysis using complementary techniques is strongly recommended [1].</a:t>
            </a:r>
          </a:p>
          <a:p>
            <a:pPr marL="0" marR="0" lvl="0" indent="0" algn="just" defTabSz="685800" rtl="0" eaLnBrk="1" fontAlgn="auto" latinLnBrk="0" hangingPunct="1">
              <a:lnSpc>
                <a:spcPct val="100000"/>
              </a:lnSpc>
              <a:spcBef>
                <a:spcPts val="0"/>
              </a:spcBef>
              <a:spcAft>
                <a:spcPts val="800"/>
              </a:spcAft>
              <a:buClrTx/>
              <a:buSzTx/>
              <a:buFontTx/>
              <a:buNone/>
              <a:tabLst/>
              <a:defRPr/>
            </a:pPr>
            <a:r>
              <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A particular class of nanostructured materials, multiwalled carbon nanotubes (MWNT), providing a well-adapted platform for supporting catalyst adsorption. One area where their properties are becoming important is electrocatalysis which is becoming a key enabling technology for renewable energy production, but the anticipated shortage of an increasing number of critical elements, especially metals like platin, has triggered a shift towards molecularly-defined materials with lower metal loadings but enhanced performance [2]. </a:t>
            </a:r>
          </a:p>
          <a:p>
            <a:pPr marL="0" marR="0" lvl="0" indent="0" algn="just" defTabSz="685800" rtl="0" eaLnBrk="1" fontAlgn="auto" latinLnBrk="0" hangingPunct="1">
              <a:lnSpc>
                <a:spcPct val="100000"/>
              </a:lnSpc>
              <a:spcBef>
                <a:spcPts val="0"/>
              </a:spcBef>
              <a:spcAft>
                <a:spcPts val="800"/>
              </a:spcAft>
              <a:buClrTx/>
              <a:buSzTx/>
              <a:buFontTx/>
              <a:buNone/>
              <a:tabLst/>
              <a:defRPr/>
            </a:pPr>
            <a:r>
              <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Such molecular catalysts show powerful catalytic efficiency and unsurpassed selectivity in many reactions of interest. As their implementation in electrocatalytic devices requires their immobilization onto a conductive support, controlling the grafting chemistry and its impact on their distribution at the surface is highly important [2]. For the development of novel applications that use different molecular catalysts, this control of the grafting chemistry requires appropriate information about the structure of the catalyst distribution on the surface, ideally in a wet environment.</a:t>
            </a:r>
          </a:p>
          <a:p>
            <a:pPr marL="0" marR="0" lvl="0" indent="0" algn="just" defTabSz="685800" rtl="0" eaLnBrk="1" fontAlgn="auto" latinLnBrk="0" hangingPunct="1">
              <a:lnSpc>
                <a:spcPct val="100000"/>
              </a:lnSpc>
              <a:spcBef>
                <a:spcPts val="0"/>
              </a:spcBef>
              <a:spcAft>
                <a:spcPts val="800"/>
              </a:spcAft>
              <a:buClrTx/>
              <a:buSzTx/>
              <a:buFontTx/>
              <a:buNone/>
              <a:tabLst/>
              <a:defRPr/>
            </a:pPr>
            <a:endPar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[1] Herrera, F., Rumi, G., Steinberg, P. Y., </a:t>
            </a:r>
            <a:r>
              <a:rPr kumimoji="0" lang="en-US"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Wolosiuk</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 &amp; </a:t>
            </a:r>
            <a:r>
              <a:rPr kumimoji="0" lang="en-US"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Angelomé</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P. C. (2023). Small Angle Scattering Techniques for the Study of Catalysts and Catalytic Processes. </a:t>
            </a:r>
            <a:r>
              <a:rPr kumimoji="0" lang="en-US"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ChemCatChem</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15(17), e202300490. </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hlinkClick r:id="rId3"/>
              </a:rPr>
              <a:t>https://doi.org/https://doi.org/10.1002/cctc.202300490</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a:t>
            </a: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[2] </a:t>
            </a:r>
            <a:r>
              <a:rPr kumimoji="0" lang="en-US"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Ghedjatti</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 </a:t>
            </a:r>
            <a:r>
              <a:rPr kumimoji="0" lang="en-US"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Coutard</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N., Calvillo, L., </a:t>
            </a:r>
            <a:r>
              <a:rPr kumimoji="0" lang="en-US"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Granozzi</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G., </a:t>
            </a:r>
            <a:r>
              <a:rPr kumimoji="0" lang="en-US"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Reuillard</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B., </a:t>
            </a:r>
            <a:r>
              <a:rPr kumimoji="0" lang="en-US"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Artero</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V., </a:t>
            </a:r>
            <a:r>
              <a:rPr kumimoji="0" lang="en-US"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Guetaz</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L., </a:t>
            </a:r>
            <a:r>
              <a:rPr kumimoji="0" lang="en-US"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Lyonnard</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S., </a:t>
            </a:r>
            <a:r>
              <a:rPr kumimoji="0" lang="en-US"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Okuno</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H., &amp; </a:t>
            </a:r>
            <a:r>
              <a:rPr kumimoji="0" lang="en-US"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Chenevier</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P. (2021). How do H2 oxidation molecular catalysts assemble onto carbon nanotube electrodes? A crosstalk between electrochemical and multi-physical characterization techniques. Chem. Sci., 12(48), 15916–15927. </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hlinkClick r:id="rId4"/>
              </a:rPr>
              <a:t>https://doi.org/10.1039/D1SC05168G</a:t>
            </a:r>
            <a:endPar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p:txBody>
      </p:sp>
    </p:spTree>
    <p:extLst>
      <p:ext uri="{BB962C8B-B14F-4D97-AF65-F5344CB8AC3E}">
        <p14:creationId xmlns:p14="http://schemas.microsoft.com/office/powerpoint/2010/main" val="33881895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F053C98-5766-819C-25EE-C58389E57E5A}"/>
              </a:ext>
            </a:extLst>
          </p:cNvPr>
          <p:cNvSpPr>
            <a:spLocks noGrp="1"/>
          </p:cNvSpPr>
          <p:nvPr>
            <p:ph idx="1"/>
          </p:nvPr>
        </p:nvSpPr>
        <p:spPr>
          <a:xfrm>
            <a:off x="2625725" y="2643188"/>
            <a:ext cx="4581525" cy="3386772"/>
          </a:xfrm>
        </p:spPr>
        <p:txBody>
          <a:bodyPr/>
          <a:lstStyle/>
          <a:p>
            <a:pPr marL="0" indent="0">
              <a:buNone/>
            </a:pPr>
            <a:r>
              <a:rPr lang="en-US" dirty="0">
                <a:latin typeface="Aptos Light" panose="020B0004020202020204" pitchFamily="34" charset="0"/>
              </a:rPr>
              <a:t>Contact: </a:t>
            </a:r>
            <a:r>
              <a:rPr lang="en-US" dirty="0" err="1">
                <a:latin typeface="Aptos Light" panose="020B0004020202020204" pitchFamily="34" charset="0"/>
              </a:rPr>
              <a:t>dominique.windisch@epfl.ch</a:t>
            </a:r>
            <a:endParaRPr lang="de-CH" dirty="0">
              <a:latin typeface="Aptos Light" panose="020B0004020202020204" pitchFamily="34" charset="0"/>
            </a:endParaRPr>
          </a:p>
        </p:txBody>
      </p:sp>
      <p:sp>
        <p:nvSpPr>
          <p:cNvPr id="4" name="Title 3">
            <a:extLst>
              <a:ext uri="{FF2B5EF4-FFF2-40B4-BE49-F238E27FC236}">
                <a16:creationId xmlns:a16="http://schemas.microsoft.com/office/drawing/2014/main" id="{ADAD53C8-F3EC-5315-A0E9-FA3E72D23454}"/>
              </a:ext>
            </a:extLst>
          </p:cNvPr>
          <p:cNvSpPr>
            <a:spLocks noGrp="1"/>
          </p:cNvSpPr>
          <p:nvPr>
            <p:ph type="title"/>
          </p:nvPr>
        </p:nvSpPr>
        <p:spPr>
          <a:xfrm>
            <a:off x="2549525" y="1830552"/>
            <a:ext cx="3667125" cy="1072753"/>
          </a:xfrm>
        </p:spPr>
        <p:txBody>
          <a:bodyPr/>
          <a:lstStyle/>
          <a:p>
            <a:r>
              <a:rPr lang="en-US" dirty="0">
                <a:latin typeface="Aptos Black" panose="020B0004020202020204" pitchFamily="34" charset="0"/>
              </a:rPr>
              <a:t>For any questions:</a:t>
            </a:r>
            <a:endParaRPr lang="de-CH" dirty="0">
              <a:latin typeface="Aptos Black" panose="020B0004020202020204" pitchFamily="34" charset="0"/>
            </a:endParaRPr>
          </a:p>
        </p:txBody>
      </p:sp>
      <p:sp>
        <p:nvSpPr>
          <p:cNvPr id="7" name="Slide Number Placeholder 6">
            <a:extLst>
              <a:ext uri="{FF2B5EF4-FFF2-40B4-BE49-F238E27FC236}">
                <a16:creationId xmlns:a16="http://schemas.microsoft.com/office/drawing/2014/main" id="{2CF4B89F-6988-28CD-9237-BEB93BD0E9F2}"/>
              </a:ext>
            </a:extLst>
          </p:cNvPr>
          <p:cNvSpPr>
            <a:spLocks noGrp="1"/>
          </p:cNvSpPr>
          <p:nvPr>
            <p:ph type="sldNum" sz="quarter" idx="16"/>
          </p:nvPr>
        </p:nvSpPr>
        <p:spPr/>
        <p:txBody>
          <a:bodyPr/>
          <a:lstStyle/>
          <a:p>
            <a:fld id="{E1E1CD7C-2161-7D43-862E-CE4C333CD873}" type="slidenum">
              <a:rPr lang="fr-FR" smtClean="0"/>
              <a:pPr/>
              <a:t>15</a:t>
            </a:fld>
            <a:endParaRPr lang="fr-FR" dirty="0"/>
          </a:p>
        </p:txBody>
      </p:sp>
    </p:spTree>
    <p:extLst>
      <p:ext uri="{BB962C8B-B14F-4D97-AF65-F5344CB8AC3E}">
        <p14:creationId xmlns:p14="http://schemas.microsoft.com/office/powerpoint/2010/main" val="3410065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ECCC0088-01D1-DA41-A0C1-F7C3A23FBFCE}"/>
              </a:ext>
            </a:extLst>
          </p:cNvPr>
          <p:cNvSpPr>
            <a:spLocks noGrp="1"/>
          </p:cNvSpPr>
          <p:nvPr>
            <p:ph type="title"/>
          </p:nvPr>
        </p:nvSpPr>
        <p:spPr>
          <a:xfrm>
            <a:off x="953970" y="282058"/>
            <a:ext cx="7625434" cy="446413"/>
          </a:xfrm>
        </p:spPr>
        <p:txBody>
          <a:bodyPr>
            <a:normAutofit fontScale="90000"/>
          </a:bodyPr>
          <a:lstStyle/>
          <a:p>
            <a:pPr rtl="0">
              <a:spcBef>
                <a:spcPts val="0"/>
              </a:spcBef>
              <a:spcAft>
                <a:spcPts val="800"/>
              </a:spcAft>
            </a:pPr>
            <a:r>
              <a:rPr lang="en-US" sz="1800" b="1" i="0" u="none" strike="noStrike" dirty="0">
                <a:solidFill>
                  <a:srgbClr val="000000"/>
                </a:solidFill>
                <a:effectLst/>
                <a:latin typeface="Aptos Black" panose="020B0004020202020204" pitchFamily="34" charset="0"/>
              </a:rPr>
              <a:t>Case study 1: Thermal fatigue in micro-electronics</a:t>
            </a:r>
            <a:br>
              <a:rPr lang="en-US" b="0" dirty="0">
                <a:effectLst/>
                <a:latin typeface="Aptos Black" panose="020B0004020202020204" pitchFamily="34" charset="0"/>
              </a:rPr>
            </a:br>
            <a:br>
              <a:rPr lang="en-US" dirty="0">
                <a:latin typeface="Aptos Black" panose="020B0004020202020204" pitchFamily="34" charset="0"/>
              </a:rPr>
            </a:br>
            <a:endParaRPr lang="fr-FR" dirty="0">
              <a:latin typeface="Aptos Black" panose="020B0004020202020204" pitchFamily="34" charset="0"/>
            </a:endParaRPr>
          </a:p>
        </p:txBody>
      </p:sp>
      <p:sp>
        <p:nvSpPr>
          <p:cNvPr id="6" name="Espace réservé du numéro de diapositive 5">
            <a:extLst>
              <a:ext uri="{FF2B5EF4-FFF2-40B4-BE49-F238E27FC236}">
                <a16:creationId xmlns:a16="http://schemas.microsoft.com/office/drawing/2014/main" id="{6A3F6412-24AE-004A-BB88-BB3E61D45336}"/>
              </a:ext>
            </a:extLst>
          </p:cNvPr>
          <p:cNvSpPr>
            <a:spLocks noGrp="1"/>
          </p:cNvSpPr>
          <p:nvPr>
            <p:ph type="sldNum" sz="quarter" idx="16"/>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fld id="{E1E1CD7C-2161-7D43-862E-CE4C333CD873}" type="slidenum">
              <a:rPr kumimoji="0" lang="fr-FR" sz="700" b="1" i="0" u="none" strike="noStrike" kern="1200" cap="none" spc="0" normalizeH="0" baseline="0" noProof="0" smtClean="0">
                <a:ln>
                  <a:noFill/>
                </a:ln>
                <a:solidFill>
                  <a:srgbClr val="413C3A"/>
                </a:solidFill>
                <a:effectLst/>
                <a:uLnTx/>
                <a:uFillTx/>
                <a:latin typeface="Franklin Gothic Demi Cond"/>
                <a:ea typeface="+mn-ea"/>
                <a:cs typeface="+mn-cs"/>
              </a:rPr>
              <a:pPr marL="0" marR="0" lvl="0" indent="0" algn="ctr" defTabSz="685800" rtl="0" eaLnBrk="1" fontAlgn="auto" latinLnBrk="0" hangingPunct="1">
                <a:lnSpc>
                  <a:spcPct val="100000"/>
                </a:lnSpc>
                <a:spcBef>
                  <a:spcPts val="0"/>
                </a:spcBef>
                <a:spcAft>
                  <a:spcPts val="0"/>
                </a:spcAft>
                <a:buClrTx/>
                <a:buSzTx/>
                <a:buFontTx/>
                <a:buNone/>
                <a:tabLst/>
                <a:defRPr/>
              </a:pPr>
              <a:t>2</a:t>
            </a:fld>
            <a:endParaRPr kumimoji="0" lang="fr-FR" sz="700" b="1" i="0" u="none" strike="noStrike" kern="1200" cap="none" spc="0" normalizeH="0" baseline="0" noProof="0" dirty="0">
              <a:ln>
                <a:noFill/>
              </a:ln>
              <a:solidFill>
                <a:srgbClr val="413C3A"/>
              </a:solidFill>
              <a:effectLst/>
              <a:uLnTx/>
              <a:uFillTx/>
              <a:latin typeface="Franklin Gothic Demi Cond"/>
              <a:ea typeface="+mn-ea"/>
              <a:cs typeface="+mn-cs"/>
            </a:endParaRPr>
          </a:p>
        </p:txBody>
      </p:sp>
      <p:sp>
        <p:nvSpPr>
          <p:cNvPr id="9" name="TextBox 8">
            <a:extLst>
              <a:ext uri="{FF2B5EF4-FFF2-40B4-BE49-F238E27FC236}">
                <a16:creationId xmlns:a16="http://schemas.microsoft.com/office/drawing/2014/main" id="{4F9CC4D9-9D2E-405A-A13B-006551692B8A}"/>
              </a:ext>
            </a:extLst>
          </p:cNvPr>
          <p:cNvSpPr txBox="1"/>
          <p:nvPr/>
        </p:nvSpPr>
        <p:spPr>
          <a:xfrm>
            <a:off x="270711" y="728471"/>
            <a:ext cx="8602578" cy="4542269"/>
          </a:xfrm>
          <a:prstGeom prst="rect">
            <a:avLst/>
          </a:prstGeom>
          <a:noFill/>
        </p:spPr>
        <p:txBody>
          <a:bodyPr wrap="square">
            <a:spAutoFit/>
          </a:bodyPr>
          <a:lstStyle/>
          <a:p>
            <a:pPr algn="just" rtl="0">
              <a:spcBef>
                <a:spcPts val="0"/>
              </a:spcBef>
              <a:spcAft>
                <a:spcPts val="800"/>
              </a:spcAft>
            </a:pPr>
            <a:r>
              <a:rPr lang="en-US" sz="1200" b="0" i="0" u="none" strike="noStrike" dirty="0">
                <a:solidFill>
                  <a:srgbClr val="000000"/>
                </a:solidFill>
                <a:effectLst/>
                <a:latin typeface="Aptos Light" panose="020B0004020202020204" pitchFamily="34" charset="0"/>
              </a:rPr>
              <a:t>Today, device manufacturers face the challenge of designing smart power devices tailored to meet the demanding requirements of emerging automotive applications. These devices need to conduct high power densities at rapid switching frequencies while maintaining a small footprint [1]. The small device dimensions result in elevated junction temperatures during short circuit events with strong current pulses as fast as 200 µs. At these timescales, heat dissipation via the packaging becomes ineffective, and in order to protect Si from thermal runaway, it is common to use  ~20  µm thick Cu </a:t>
            </a:r>
            <a:r>
              <a:rPr lang="en-US" sz="1200" b="0" i="0" u="none" strike="noStrike" dirty="0" err="1">
                <a:solidFill>
                  <a:srgbClr val="000000"/>
                </a:solidFill>
                <a:effectLst/>
                <a:latin typeface="Aptos Light" panose="020B0004020202020204" pitchFamily="34" charset="0"/>
              </a:rPr>
              <a:t>metallizations</a:t>
            </a:r>
            <a:r>
              <a:rPr lang="en-US" sz="1200" b="0" i="0" u="none" strike="noStrike" dirty="0">
                <a:solidFill>
                  <a:srgbClr val="000000"/>
                </a:solidFill>
                <a:effectLst/>
                <a:latin typeface="Aptos Light" panose="020B0004020202020204" pitchFamily="34" charset="0"/>
              </a:rPr>
              <a:t> to reduce operation temperatures [2]. However, previous investigations [3] have revealed that despite the thick </a:t>
            </a:r>
            <a:r>
              <a:rPr lang="en-US" sz="1200" b="0" i="0" u="none" strike="noStrike" dirty="0" err="1">
                <a:solidFill>
                  <a:srgbClr val="000000"/>
                </a:solidFill>
                <a:effectLst/>
                <a:latin typeface="Aptos Light" panose="020B0004020202020204" pitchFamily="34" charset="0"/>
              </a:rPr>
              <a:t>metallizations</a:t>
            </a:r>
            <a:r>
              <a:rPr lang="en-US" sz="1200" b="0" i="0" u="none" strike="noStrike" dirty="0">
                <a:solidFill>
                  <a:srgbClr val="000000"/>
                </a:solidFill>
                <a:effectLst/>
                <a:latin typeface="Aptos Light" panose="020B0004020202020204" pitchFamily="34" charset="0"/>
              </a:rPr>
              <a:t>, the ultra-short pulses can lead to peak temperatures of up to 350°C within the Cu. During the device’s lifetime, multiple heating pulses may induce thermomechanical fatigue of the Cu metallization. </a:t>
            </a:r>
          </a:p>
          <a:p>
            <a:pPr rtl="0">
              <a:spcBef>
                <a:spcPts val="0"/>
              </a:spcBef>
              <a:spcAft>
                <a:spcPts val="800"/>
              </a:spcAft>
            </a:pPr>
            <a:endParaRPr lang="en-US" sz="1400" dirty="0">
              <a:solidFill>
                <a:srgbClr val="000000"/>
              </a:solidFill>
              <a:latin typeface="Arial" panose="020B0604020202020204" pitchFamily="34" charset="0"/>
            </a:endParaRPr>
          </a:p>
          <a:p>
            <a:pPr rtl="0">
              <a:spcBef>
                <a:spcPts val="0"/>
              </a:spcBef>
              <a:spcAft>
                <a:spcPts val="800"/>
              </a:spcAft>
            </a:pPr>
            <a:endParaRPr lang="en-US" b="0" dirty="0">
              <a:effectLst/>
            </a:endParaRPr>
          </a:p>
          <a:p>
            <a:pPr algn="just" rtl="0">
              <a:spcBef>
                <a:spcPts val="0"/>
              </a:spcBef>
              <a:spcAft>
                <a:spcPts val="800"/>
              </a:spcAft>
            </a:pPr>
            <a:endParaRPr lang="en-US" sz="800" b="0" i="0" u="none" strike="noStrike" dirty="0">
              <a:solidFill>
                <a:srgbClr val="000000"/>
              </a:solidFill>
              <a:effectLst/>
              <a:latin typeface="Aptos Narrow" panose="020B0004020202020204" pitchFamily="34" charset="0"/>
            </a:endParaRPr>
          </a:p>
          <a:p>
            <a:pPr algn="just" rtl="0">
              <a:spcBef>
                <a:spcPts val="0"/>
              </a:spcBef>
              <a:spcAft>
                <a:spcPts val="800"/>
              </a:spcAft>
            </a:pPr>
            <a:endParaRPr lang="en-US" sz="800" dirty="0">
              <a:solidFill>
                <a:srgbClr val="000000"/>
              </a:solidFill>
              <a:latin typeface="Aptos Narrow" panose="020B0004020202020204" pitchFamily="34" charset="0"/>
            </a:endParaRPr>
          </a:p>
          <a:p>
            <a:pPr algn="just" rtl="0">
              <a:spcBef>
                <a:spcPts val="0"/>
              </a:spcBef>
              <a:spcAft>
                <a:spcPts val="800"/>
              </a:spcAft>
            </a:pPr>
            <a:endParaRPr lang="en-US" sz="800" b="0" i="0" u="none" strike="noStrike" dirty="0">
              <a:solidFill>
                <a:srgbClr val="000000"/>
              </a:solidFill>
              <a:effectLst/>
              <a:latin typeface="Aptos Narrow" panose="020B0004020202020204" pitchFamily="34" charset="0"/>
            </a:endParaRPr>
          </a:p>
          <a:p>
            <a:pPr algn="just" rtl="0">
              <a:spcBef>
                <a:spcPts val="0"/>
              </a:spcBef>
              <a:spcAft>
                <a:spcPts val="800"/>
              </a:spcAft>
            </a:pPr>
            <a:endParaRPr lang="en-US" sz="800" dirty="0">
              <a:solidFill>
                <a:srgbClr val="000000"/>
              </a:solidFill>
              <a:latin typeface="Aptos Narrow" panose="020B0004020202020204" pitchFamily="34" charset="0"/>
            </a:endParaRPr>
          </a:p>
          <a:p>
            <a:pPr algn="just" rtl="0">
              <a:spcBef>
                <a:spcPts val="0"/>
              </a:spcBef>
              <a:spcAft>
                <a:spcPts val="800"/>
              </a:spcAft>
            </a:pPr>
            <a:r>
              <a:rPr lang="en-US" sz="800" b="0" i="0" u="none" strike="noStrike" dirty="0">
                <a:solidFill>
                  <a:srgbClr val="000000"/>
                </a:solidFill>
                <a:effectLst/>
                <a:latin typeface="Aptos Narrow" panose="020B0004020202020204" pitchFamily="34" charset="0"/>
              </a:rPr>
              <a:t>[1] D. </a:t>
            </a:r>
            <a:r>
              <a:rPr lang="en-US" sz="800" b="0" i="0" u="none" strike="noStrike" dirty="0" err="1">
                <a:solidFill>
                  <a:srgbClr val="000000"/>
                </a:solidFill>
                <a:effectLst/>
                <a:latin typeface="Aptos Narrow" panose="020B0004020202020204" pitchFamily="34" charset="0"/>
              </a:rPr>
              <a:t>Dibra</a:t>
            </a:r>
            <a:r>
              <a:rPr lang="en-US" sz="800" b="0" i="0" u="none" strike="noStrike" dirty="0">
                <a:solidFill>
                  <a:srgbClr val="000000"/>
                </a:solidFill>
                <a:effectLst/>
                <a:latin typeface="Aptos Narrow" panose="020B0004020202020204" pitchFamily="34" charset="0"/>
              </a:rPr>
              <a:t>, M. </a:t>
            </a:r>
            <a:r>
              <a:rPr lang="en-US" sz="800" b="0" i="0" u="none" strike="noStrike" dirty="0" err="1">
                <a:solidFill>
                  <a:srgbClr val="000000"/>
                </a:solidFill>
                <a:effectLst/>
                <a:latin typeface="Aptos Narrow" panose="020B0004020202020204" pitchFamily="34" charset="0"/>
              </a:rPr>
              <a:t>Stecher</a:t>
            </a:r>
            <a:r>
              <a:rPr lang="en-US" sz="800" b="0" i="0" u="none" strike="noStrike" dirty="0">
                <a:solidFill>
                  <a:srgbClr val="000000"/>
                </a:solidFill>
                <a:effectLst/>
                <a:latin typeface="Aptos Narrow" panose="020B0004020202020204" pitchFamily="34" charset="0"/>
              </a:rPr>
              <a:t>, S. Decker, A. Lindemann, J. Lutz, C. </a:t>
            </a:r>
            <a:r>
              <a:rPr lang="en-US" sz="800" b="0" i="0" u="none" strike="noStrike" dirty="0" err="1">
                <a:solidFill>
                  <a:srgbClr val="000000"/>
                </a:solidFill>
                <a:effectLst/>
                <a:latin typeface="Aptos Narrow" panose="020B0004020202020204" pitchFamily="34" charset="0"/>
              </a:rPr>
              <a:t>Kadow</a:t>
            </a:r>
            <a:r>
              <a:rPr lang="en-US" sz="800" b="0" i="0" u="none" strike="noStrike" dirty="0">
                <a:solidFill>
                  <a:srgbClr val="000000"/>
                </a:solidFill>
                <a:effectLst/>
                <a:latin typeface="Aptos Narrow" panose="020B0004020202020204" pitchFamily="34" charset="0"/>
              </a:rPr>
              <a:t>, On the Origin of Thermal Runaway in a Trench Power MOSFET, IEEE Trans. Electron Devices 58 (2011) 3477–3484. https://doi.org/10.1109/TED.2011.2160867.</a:t>
            </a:r>
            <a:endParaRPr lang="en-US" sz="800" b="0" dirty="0">
              <a:effectLst/>
              <a:latin typeface="Aptos Narrow" panose="020B0004020202020204" pitchFamily="34" charset="0"/>
            </a:endParaRPr>
          </a:p>
          <a:p>
            <a:pPr algn="just" rtl="0">
              <a:spcBef>
                <a:spcPts val="0"/>
              </a:spcBef>
              <a:spcAft>
                <a:spcPts val="800"/>
              </a:spcAft>
            </a:pPr>
            <a:r>
              <a:rPr lang="en-US" sz="800" b="0" i="0" u="none" strike="noStrike" dirty="0">
                <a:solidFill>
                  <a:srgbClr val="000000"/>
                </a:solidFill>
                <a:effectLst/>
                <a:latin typeface="Aptos Narrow" panose="020B0004020202020204" pitchFamily="34" charset="0"/>
              </a:rPr>
              <a:t>[2] W. </a:t>
            </a:r>
            <a:r>
              <a:rPr lang="en-US" sz="800" b="0" i="0" u="none" strike="noStrike" dirty="0" err="1">
                <a:solidFill>
                  <a:srgbClr val="000000"/>
                </a:solidFill>
                <a:effectLst/>
                <a:latin typeface="Aptos Narrow" panose="020B0004020202020204" pitchFamily="34" charset="0"/>
              </a:rPr>
              <a:t>Robl</a:t>
            </a:r>
            <a:r>
              <a:rPr lang="en-US" sz="800" b="0" i="0" u="none" strike="noStrike" dirty="0">
                <a:solidFill>
                  <a:srgbClr val="000000"/>
                </a:solidFill>
                <a:effectLst/>
                <a:latin typeface="Aptos Narrow" panose="020B0004020202020204" pitchFamily="34" charset="0"/>
              </a:rPr>
              <a:t>, M. </a:t>
            </a:r>
            <a:r>
              <a:rPr lang="en-US" sz="800" b="0" i="0" u="none" strike="noStrike" dirty="0" err="1">
                <a:solidFill>
                  <a:srgbClr val="000000"/>
                </a:solidFill>
                <a:effectLst/>
                <a:latin typeface="Aptos Narrow" panose="020B0004020202020204" pitchFamily="34" charset="0"/>
              </a:rPr>
              <a:t>Melzl</a:t>
            </a:r>
            <a:r>
              <a:rPr lang="en-US" sz="800" b="0" i="0" u="none" strike="noStrike" dirty="0">
                <a:solidFill>
                  <a:srgbClr val="000000"/>
                </a:solidFill>
                <a:effectLst/>
                <a:latin typeface="Aptos Narrow" panose="020B0004020202020204" pitchFamily="34" charset="0"/>
              </a:rPr>
              <a:t>, B. </a:t>
            </a:r>
            <a:r>
              <a:rPr lang="en-US" sz="800" b="0" i="0" u="none" strike="noStrike" dirty="0" err="1">
                <a:solidFill>
                  <a:srgbClr val="000000"/>
                </a:solidFill>
                <a:effectLst/>
                <a:latin typeface="Aptos Narrow" panose="020B0004020202020204" pitchFamily="34" charset="0"/>
              </a:rPr>
              <a:t>Weidgans</a:t>
            </a:r>
            <a:r>
              <a:rPr lang="en-US" sz="800" b="0" i="0" u="none" strike="noStrike" dirty="0">
                <a:solidFill>
                  <a:srgbClr val="000000"/>
                </a:solidFill>
                <a:effectLst/>
                <a:latin typeface="Aptos Narrow" panose="020B0004020202020204" pitchFamily="34" charset="0"/>
              </a:rPr>
              <a:t>, R. Hofmann, M. </a:t>
            </a:r>
            <a:r>
              <a:rPr lang="en-US" sz="800" b="0" i="0" u="none" strike="noStrike" dirty="0" err="1">
                <a:solidFill>
                  <a:srgbClr val="000000"/>
                </a:solidFill>
                <a:effectLst/>
                <a:latin typeface="Aptos Narrow" panose="020B0004020202020204" pitchFamily="34" charset="0"/>
              </a:rPr>
              <a:t>Stecher</a:t>
            </a:r>
            <a:r>
              <a:rPr lang="en-US" sz="800" b="0" i="0" u="none" strike="noStrike" dirty="0">
                <a:solidFill>
                  <a:srgbClr val="000000"/>
                </a:solidFill>
                <a:effectLst/>
                <a:latin typeface="Aptos Narrow" panose="020B0004020202020204" pitchFamily="34" charset="0"/>
              </a:rPr>
              <a:t>, Last Metal Copper Metallization for Power Devices, IEEE Trans. </a:t>
            </a:r>
            <a:r>
              <a:rPr lang="en-US" sz="800" b="0" i="0" u="none" strike="noStrike" dirty="0" err="1">
                <a:solidFill>
                  <a:srgbClr val="000000"/>
                </a:solidFill>
                <a:effectLst/>
                <a:latin typeface="Aptos Narrow" panose="020B0004020202020204" pitchFamily="34" charset="0"/>
              </a:rPr>
              <a:t>Semicond</a:t>
            </a:r>
            <a:r>
              <a:rPr lang="en-US" sz="800" b="0" i="0" u="none" strike="noStrike" dirty="0">
                <a:solidFill>
                  <a:srgbClr val="000000"/>
                </a:solidFill>
                <a:effectLst/>
                <a:latin typeface="Aptos Narrow" panose="020B0004020202020204" pitchFamily="34" charset="0"/>
              </a:rPr>
              <a:t>. Manuf. 21 (2008) 358–362. https://doi.org/10.1109/TSM.2008.2001210.</a:t>
            </a:r>
            <a:endParaRPr lang="en-US" sz="800" b="0" dirty="0">
              <a:effectLst/>
              <a:latin typeface="Aptos Narrow" panose="020B0004020202020204" pitchFamily="34" charset="0"/>
            </a:endParaRPr>
          </a:p>
          <a:p>
            <a:pPr algn="just" rtl="0">
              <a:spcBef>
                <a:spcPts val="0"/>
              </a:spcBef>
              <a:spcAft>
                <a:spcPts val="800"/>
              </a:spcAft>
            </a:pPr>
            <a:r>
              <a:rPr lang="en-US" sz="800" b="0" i="0" u="none" strike="noStrike" dirty="0">
                <a:solidFill>
                  <a:srgbClr val="000000"/>
                </a:solidFill>
                <a:effectLst/>
                <a:latin typeface="Aptos Narrow" panose="020B0004020202020204" pitchFamily="34" charset="0"/>
              </a:rPr>
              <a:t>[3] M. </a:t>
            </a:r>
            <a:r>
              <a:rPr lang="en-US" sz="800" b="0" i="0" u="none" strike="noStrike" dirty="0" err="1">
                <a:solidFill>
                  <a:srgbClr val="000000"/>
                </a:solidFill>
                <a:effectLst/>
                <a:latin typeface="Aptos Narrow" panose="020B0004020202020204" pitchFamily="34" charset="0"/>
              </a:rPr>
              <a:t>Nelhiebel</a:t>
            </a:r>
            <a:r>
              <a:rPr lang="en-US" sz="800" b="0" i="0" u="none" strike="noStrike" dirty="0">
                <a:solidFill>
                  <a:srgbClr val="000000"/>
                </a:solidFill>
                <a:effectLst/>
                <a:latin typeface="Aptos Narrow" panose="020B0004020202020204" pitchFamily="34" charset="0"/>
              </a:rPr>
              <a:t>, R. </a:t>
            </a:r>
            <a:r>
              <a:rPr lang="en-US" sz="800" b="0" i="0" u="none" strike="noStrike" dirty="0" err="1">
                <a:solidFill>
                  <a:srgbClr val="000000"/>
                </a:solidFill>
                <a:effectLst/>
                <a:latin typeface="Aptos Narrow" panose="020B0004020202020204" pitchFamily="34" charset="0"/>
              </a:rPr>
              <a:t>Illing</a:t>
            </a:r>
            <a:r>
              <a:rPr lang="en-US" sz="800" b="0" i="0" u="none" strike="noStrike" dirty="0">
                <a:solidFill>
                  <a:srgbClr val="000000"/>
                </a:solidFill>
                <a:effectLst/>
                <a:latin typeface="Aptos Narrow" panose="020B0004020202020204" pitchFamily="34" charset="0"/>
              </a:rPr>
              <a:t>, Th. </a:t>
            </a:r>
            <a:r>
              <a:rPr lang="en-US" sz="800" b="0" i="0" u="none" strike="noStrike" dirty="0" err="1">
                <a:solidFill>
                  <a:srgbClr val="000000"/>
                </a:solidFill>
                <a:effectLst/>
                <a:latin typeface="Aptos Narrow" panose="020B0004020202020204" pitchFamily="34" charset="0"/>
              </a:rPr>
              <a:t>Detzel</a:t>
            </a:r>
            <a:r>
              <a:rPr lang="en-US" sz="800" b="0" i="0" u="none" strike="noStrike" dirty="0">
                <a:solidFill>
                  <a:srgbClr val="000000"/>
                </a:solidFill>
                <a:effectLst/>
                <a:latin typeface="Aptos Narrow" panose="020B0004020202020204" pitchFamily="34" charset="0"/>
              </a:rPr>
              <a:t>, S. </a:t>
            </a:r>
            <a:r>
              <a:rPr lang="en-US" sz="800" b="0" i="0" u="none" strike="noStrike" dirty="0" err="1">
                <a:solidFill>
                  <a:srgbClr val="000000"/>
                </a:solidFill>
                <a:effectLst/>
                <a:latin typeface="Aptos Narrow" panose="020B0004020202020204" pitchFamily="34" charset="0"/>
              </a:rPr>
              <a:t>Wöhlert</a:t>
            </a:r>
            <a:r>
              <a:rPr lang="en-US" sz="800" b="0" i="0" u="none" strike="noStrike" dirty="0">
                <a:solidFill>
                  <a:srgbClr val="000000"/>
                </a:solidFill>
                <a:effectLst/>
                <a:latin typeface="Aptos Narrow" panose="020B0004020202020204" pitchFamily="34" charset="0"/>
              </a:rPr>
              <a:t>, B. Auer, S. </a:t>
            </a:r>
            <a:r>
              <a:rPr lang="en-US" sz="800" b="0" i="0" u="none" strike="noStrike" dirty="0" err="1">
                <a:solidFill>
                  <a:srgbClr val="000000"/>
                </a:solidFill>
                <a:effectLst/>
                <a:latin typeface="Aptos Narrow" panose="020B0004020202020204" pitchFamily="34" charset="0"/>
              </a:rPr>
              <a:t>Lanzerstorfer</a:t>
            </a:r>
            <a:r>
              <a:rPr lang="en-US" sz="800" b="0" i="0" u="none" strike="noStrike" dirty="0">
                <a:solidFill>
                  <a:srgbClr val="000000"/>
                </a:solidFill>
                <a:effectLst/>
                <a:latin typeface="Aptos Narrow" panose="020B0004020202020204" pitchFamily="34" charset="0"/>
              </a:rPr>
              <a:t>, M. </a:t>
            </a:r>
            <a:r>
              <a:rPr lang="en-US" sz="800" b="0" i="0" u="none" strike="noStrike" dirty="0" err="1">
                <a:solidFill>
                  <a:srgbClr val="000000"/>
                </a:solidFill>
                <a:effectLst/>
                <a:latin typeface="Aptos Narrow" panose="020B0004020202020204" pitchFamily="34" charset="0"/>
              </a:rPr>
              <a:t>Rogalli</a:t>
            </a:r>
            <a:r>
              <a:rPr lang="en-US" sz="800" b="0" i="0" u="none" strike="noStrike" dirty="0">
                <a:solidFill>
                  <a:srgbClr val="000000"/>
                </a:solidFill>
                <a:effectLst/>
                <a:latin typeface="Aptos Narrow" panose="020B0004020202020204" pitchFamily="34" charset="0"/>
              </a:rPr>
              <a:t>, W. </a:t>
            </a:r>
            <a:r>
              <a:rPr lang="en-US" sz="800" b="0" i="0" u="none" strike="noStrike" dirty="0" err="1">
                <a:solidFill>
                  <a:srgbClr val="000000"/>
                </a:solidFill>
                <a:effectLst/>
                <a:latin typeface="Aptos Narrow" panose="020B0004020202020204" pitchFamily="34" charset="0"/>
              </a:rPr>
              <a:t>Robl</a:t>
            </a:r>
            <a:r>
              <a:rPr lang="en-US" sz="800" b="0" i="0" u="none" strike="noStrike" dirty="0">
                <a:solidFill>
                  <a:srgbClr val="000000"/>
                </a:solidFill>
                <a:effectLst/>
                <a:latin typeface="Aptos Narrow" panose="020B0004020202020204" pitchFamily="34" charset="0"/>
              </a:rPr>
              <a:t>, S. Decker, J. Fugger, M. </a:t>
            </a:r>
            <a:r>
              <a:rPr lang="en-US" sz="800" b="0" i="0" u="none" strike="noStrike" dirty="0" err="1">
                <a:solidFill>
                  <a:srgbClr val="000000"/>
                </a:solidFill>
                <a:effectLst/>
                <a:latin typeface="Aptos Narrow" panose="020B0004020202020204" pitchFamily="34" charset="0"/>
              </a:rPr>
              <a:t>Ladurner</a:t>
            </a:r>
            <a:r>
              <a:rPr lang="en-US" sz="800" b="0" i="0" u="none" strike="noStrike" dirty="0">
                <a:solidFill>
                  <a:srgbClr val="000000"/>
                </a:solidFill>
                <a:effectLst/>
                <a:latin typeface="Aptos Narrow" panose="020B0004020202020204" pitchFamily="34" charset="0"/>
              </a:rPr>
              <a:t>, Effective and reliable heat management for power devices exposed to cyclic short overload pulses, Microelectron. </a:t>
            </a:r>
            <a:r>
              <a:rPr lang="en-US" sz="800" b="0" i="0" u="none" strike="noStrike" dirty="0" err="1">
                <a:solidFill>
                  <a:srgbClr val="000000"/>
                </a:solidFill>
                <a:effectLst/>
                <a:latin typeface="Aptos Narrow" panose="020B0004020202020204" pitchFamily="34" charset="0"/>
              </a:rPr>
              <a:t>Reliab</a:t>
            </a:r>
            <a:r>
              <a:rPr lang="en-US" sz="800" b="0" i="0" u="none" strike="noStrike" dirty="0">
                <a:solidFill>
                  <a:srgbClr val="000000"/>
                </a:solidFill>
                <a:effectLst/>
                <a:latin typeface="Aptos Narrow" panose="020B0004020202020204" pitchFamily="34" charset="0"/>
              </a:rPr>
              <a:t>. 53 (2013) 1745–1749. https://doi.org/10.1016/j.microrel.2013.07.123.</a:t>
            </a:r>
            <a:endParaRPr lang="en-US" sz="800" b="0" dirty="0">
              <a:effectLst/>
              <a:latin typeface="Aptos Narrow" panose="020B0004020202020204" pitchFamily="34" charset="0"/>
            </a:endParaRPr>
          </a:p>
          <a:p>
            <a:br>
              <a:rPr lang="en-US" dirty="0"/>
            </a:br>
            <a:endParaRPr lang="de-CH" dirty="0"/>
          </a:p>
        </p:txBody>
      </p:sp>
    </p:spTree>
    <p:extLst>
      <p:ext uri="{BB962C8B-B14F-4D97-AF65-F5344CB8AC3E}">
        <p14:creationId xmlns:p14="http://schemas.microsoft.com/office/powerpoint/2010/main" val="30357890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ECCC0088-01D1-DA41-A0C1-F7C3A23FBFCE}"/>
              </a:ext>
            </a:extLst>
          </p:cNvPr>
          <p:cNvSpPr>
            <a:spLocks noGrp="1"/>
          </p:cNvSpPr>
          <p:nvPr>
            <p:ph type="title"/>
          </p:nvPr>
        </p:nvSpPr>
        <p:spPr>
          <a:xfrm>
            <a:off x="953970" y="282058"/>
            <a:ext cx="7625434" cy="446413"/>
          </a:xfrm>
        </p:spPr>
        <p:txBody>
          <a:bodyPr>
            <a:normAutofit fontScale="90000"/>
          </a:bodyPr>
          <a:lstStyle/>
          <a:p>
            <a:pPr rtl="0">
              <a:spcBef>
                <a:spcPts val="0"/>
              </a:spcBef>
              <a:spcAft>
                <a:spcPts val="800"/>
              </a:spcAft>
            </a:pPr>
            <a:r>
              <a:rPr lang="en-US" sz="1800" b="1" i="0" u="none" strike="noStrike" dirty="0">
                <a:solidFill>
                  <a:srgbClr val="000000"/>
                </a:solidFill>
                <a:effectLst/>
                <a:latin typeface="Aptos Black" panose="020B0004020202020204" pitchFamily="34" charset="0"/>
              </a:rPr>
              <a:t>Case study 2: Kevlar yarns</a:t>
            </a:r>
            <a:br>
              <a:rPr lang="en-US" b="0" dirty="0">
                <a:effectLst/>
                <a:latin typeface="Aptos Black" panose="020B0004020202020204" pitchFamily="34" charset="0"/>
              </a:rPr>
            </a:br>
            <a:br>
              <a:rPr lang="en-US" dirty="0"/>
            </a:br>
            <a:endParaRPr lang="fr-FR" dirty="0"/>
          </a:p>
        </p:txBody>
      </p:sp>
      <p:sp>
        <p:nvSpPr>
          <p:cNvPr id="6" name="Espace réservé du numéro de diapositive 5">
            <a:extLst>
              <a:ext uri="{FF2B5EF4-FFF2-40B4-BE49-F238E27FC236}">
                <a16:creationId xmlns:a16="http://schemas.microsoft.com/office/drawing/2014/main" id="{6A3F6412-24AE-004A-BB88-BB3E61D45336}"/>
              </a:ext>
            </a:extLst>
          </p:cNvPr>
          <p:cNvSpPr>
            <a:spLocks noGrp="1"/>
          </p:cNvSpPr>
          <p:nvPr>
            <p:ph type="sldNum" sz="quarter" idx="16"/>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fld id="{E1E1CD7C-2161-7D43-862E-CE4C333CD873}" type="slidenum">
              <a:rPr kumimoji="0" lang="fr-FR" sz="700" b="1" i="0" u="none" strike="noStrike" kern="1200" cap="none" spc="0" normalizeH="0" baseline="0" noProof="0" smtClean="0">
                <a:ln>
                  <a:noFill/>
                </a:ln>
                <a:solidFill>
                  <a:srgbClr val="413C3A"/>
                </a:solidFill>
                <a:effectLst/>
                <a:uLnTx/>
                <a:uFillTx/>
                <a:latin typeface="Franklin Gothic Demi Cond"/>
                <a:ea typeface="+mn-ea"/>
                <a:cs typeface="+mn-cs"/>
              </a:rPr>
              <a:pPr marL="0" marR="0" lvl="0" indent="0" algn="ctr" defTabSz="685800" rtl="0" eaLnBrk="1" fontAlgn="auto" latinLnBrk="0" hangingPunct="1">
                <a:lnSpc>
                  <a:spcPct val="100000"/>
                </a:lnSpc>
                <a:spcBef>
                  <a:spcPts val="0"/>
                </a:spcBef>
                <a:spcAft>
                  <a:spcPts val="0"/>
                </a:spcAft>
                <a:buClrTx/>
                <a:buSzTx/>
                <a:buFontTx/>
                <a:buNone/>
                <a:tabLst/>
                <a:defRPr/>
              </a:pPr>
              <a:t>3</a:t>
            </a:fld>
            <a:endParaRPr kumimoji="0" lang="fr-FR" sz="700" b="1" i="0" u="none" strike="noStrike" kern="1200" cap="none" spc="0" normalizeH="0" baseline="0" noProof="0" dirty="0">
              <a:ln>
                <a:noFill/>
              </a:ln>
              <a:solidFill>
                <a:srgbClr val="413C3A"/>
              </a:solidFill>
              <a:effectLst/>
              <a:uLnTx/>
              <a:uFillTx/>
              <a:latin typeface="Franklin Gothic Demi Cond"/>
              <a:ea typeface="+mn-ea"/>
              <a:cs typeface="+mn-cs"/>
            </a:endParaRPr>
          </a:p>
        </p:txBody>
      </p:sp>
      <p:graphicFrame>
        <p:nvGraphicFramePr>
          <p:cNvPr id="2" name="Table 1">
            <a:extLst>
              <a:ext uri="{FF2B5EF4-FFF2-40B4-BE49-F238E27FC236}">
                <a16:creationId xmlns:a16="http://schemas.microsoft.com/office/drawing/2014/main" id="{62B42B71-133E-2FFA-1B91-B485EA7C5876}"/>
              </a:ext>
            </a:extLst>
          </p:cNvPr>
          <p:cNvGraphicFramePr>
            <a:graphicFrameLocks noGrp="1"/>
          </p:cNvGraphicFramePr>
          <p:nvPr>
            <p:extLst>
              <p:ext uri="{D42A27DB-BD31-4B8C-83A1-F6EECF244321}">
                <p14:modId xmlns:p14="http://schemas.microsoft.com/office/powerpoint/2010/main" val="1975191396"/>
              </p:ext>
            </p:extLst>
          </p:nvPr>
        </p:nvGraphicFramePr>
        <p:xfrm>
          <a:off x="719930" y="1587976"/>
          <a:ext cx="6988971" cy="1294924"/>
        </p:xfrm>
        <a:graphic>
          <a:graphicData uri="http://schemas.openxmlformats.org/drawingml/2006/table">
            <a:tbl>
              <a:tblPr/>
              <a:tblGrid>
                <a:gridCol w="1208599">
                  <a:extLst>
                    <a:ext uri="{9D8B030D-6E8A-4147-A177-3AD203B41FA5}">
                      <a16:colId xmlns:a16="http://schemas.microsoft.com/office/drawing/2014/main" val="4142103561"/>
                    </a:ext>
                  </a:extLst>
                </a:gridCol>
                <a:gridCol w="1669910">
                  <a:extLst>
                    <a:ext uri="{9D8B030D-6E8A-4147-A177-3AD203B41FA5}">
                      <a16:colId xmlns:a16="http://schemas.microsoft.com/office/drawing/2014/main" val="3634704033"/>
                    </a:ext>
                  </a:extLst>
                </a:gridCol>
                <a:gridCol w="1089805">
                  <a:extLst>
                    <a:ext uri="{9D8B030D-6E8A-4147-A177-3AD203B41FA5}">
                      <a16:colId xmlns:a16="http://schemas.microsoft.com/office/drawing/2014/main" val="2101973576"/>
                    </a:ext>
                  </a:extLst>
                </a:gridCol>
                <a:gridCol w="1347815">
                  <a:extLst>
                    <a:ext uri="{9D8B030D-6E8A-4147-A177-3AD203B41FA5}">
                      <a16:colId xmlns:a16="http://schemas.microsoft.com/office/drawing/2014/main" val="3970789933"/>
                    </a:ext>
                  </a:extLst>
                </a:gridCol>
                <a:gridCol w="1672842">
                  <a:extLst>
                    <a:ext uri="{9D8B030D-6E8A-4147-A177-3AD203B41FA5}">
                      <a16:colId xmlns:a16="http://schemas.microsoft.com/office/drawing/2014/main" val="3208123982"/>
                    </a:ext>
                  </a:extLst>
                </a:gridCol>
              </a:tblGrid>
              <a:tr h="361474">
                <a:tc>
                  <a:txBody>
                    <a:bodyPr/>
                    <a:lstStyle/>
                    <a:p>
                      <a:pPr rtl="0" fontAlgn="t">
                        <a:spcBef>
                          <a:spcPts val="0"/>
                        </a:spcBef>
                        <a:spcAft>
                          <a:spcPts val="0"/>
                        </a:spcAft>
                      </a:pPr>
                      <a:r>
                        <a:rPr lang="de-CH" sz="900" b="0" i="0" u="none" strike="noStrike" dirty="0">
                          <a:solidFill>
                            <a:srgbClr val="000000"/>
                          </a:solidFill>
                          <a:effectLst/>
                          <a:latin typeface="Arial" panose="020B0604020202020204" pitchFamily="34" charset="0"/>
                        </a:rPr>
                        <a:t>Description</a:t>
                      </a:r>
                      <a:endParaRPr lang="de-CH" sz="900" dirty="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0" fontAlgn="t">
                        <a:spcBef>
                          <a:spcPts val="0"/>
                        </a:spcBef>
                        <a:spcAft>
                          <a:spcPts val="0"/>
                        </a:spcAft>
                      </a:pPr>
                      <a:r>
                        <a:rPr lang="en-US" sz="900" b="0" i="0" u="none" strike="noStrike" dirty="0">
                          <a:solidFill>
                            <a:srgbClr val="000000"/>
                          </a:solidFill>
                          <a:effectLst/>
                          <a:latin typeface="Arial" panose="020B0604020202020204" pitchFamily="34" charset="0"/>
                        </a:rPr>
                        <a:t>Linear Density (g/1000 m) / nr of Filaments             </a:t>
                      </a:r>
                      <a:endParaRPr lang="en-US" sz="900" dirty="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0" fontAlgn="t">
                        <a:spcBef>
                          <a:spcPts val="0"/>
                        </a:spcBef>
                        <a:spcAft>
                          <a:spcPts val="0"/>
                        </a:spcAft>
                      </a:pPr>
                      <a:r>
                        <a:rPr lang="de-CH" sz="900" b="0" i="0" u="none" strike="noStrike" dirty="0">
                          <a:solidFill>
                            <a:srgbClr val="000000"/>
                          </a:solidFill>
                          <a:effectLst/>
                          <a:latin typeface="Arial" panose="020B0604020202020204" pitchFamily="34" charset="0"/>
                        </a:rPr>
                        <a:t>Breaking </a:t>
                      </a:r>
                      <a:r>
                        <a:rPr lang="de-CH" sz="900" b="0" i="0" u="none" strike="noStrike" dirty="0" err="1">
                          <a:solidFill>
                            <a:srgbClr val="000000"/>
                          </a:solidFill>
                          <a:effectLst/>
                          <a:latin typeface="Arial" panose="020B0604020202020204" pitchFamily="34" charset="0"/>
                        </a:rPr>
                        <a:t>Tenacity</a:t>
                      </a:r>
                      <a:r>
                        <a:rPr lang="de-CH" sz="900" b="0" i="0" u="none" strike="noStrike" dirty="0">
                          <a:solidFill>
                            <a:srgbClr val="000000"/>
                          </a:solidFill>
                          <a:effectLst/>
                          <a:latin typeface="Arial" panose="020B0604020202020204" pitchFamily="34" charset="0"/>
                        </a:rPr>
                        <a:t> (</a:t>
                      </a:r>
                      <a:r>
                        <a:rPr lang="de-CH" sz="900" b="0" i="0" u="none" strike="noStrike" dirty="0" err="1">
                          <a:solidFill>
                            <a:srgbClr val="000000"/>
                          </a:solidFill>
                          <a:effectLst/>
                          <a:latin typeface="Arial" panose="020B0604020202020204" pitchFamily="34" charset="0"/>
                        </a:rPr>
                        <a:t>mN</a:t>
                      </a:r>
                      <a:r>
                        <a:rPr lang="de-CH" sz="900" b="0" i="0" u="none" strike="noStrike" dirty="0">
                          <a:solidFill>
                            <a:srgbClr val="000000"/>
                          </a:solidFill>
                          <a:effectLst/>
                          <a:latin typeface="Arial" panose="020B0604020202020204" pitchFamily="34" charset="0"/>
                        </a:rPr>
                        <a:t>/</a:t>
                      </a:r>
                      <a:r>
                        <a:rPr lang="de-CH" sz="900" b="0" i="0" u="none" strike="noStrike" dirty="0" err="1">
                          <a:solidFill>
                            <a:srgbClr val="000000"/>
                          </a:solidFill>
                          <a:effectLst/>
                          <a:latin typeface="Arial" panose="020B0604020202020204" pitchFamily="34" charset="0"/>
                        </a:rPr>
                        <a:t>tex</a:t>
                      </a:r>
                      <a:r>
                        <a:rPr lang="de-CH" sz="900" b="0" i="0" u="none" strike="noStrike" dirty="0">
                          <a:solidFill>
                            <a:srgbClr val="000000"/>
                          </a:solidFill>
                          <a:effectLst/>
                          <a:latin typeface="Arial" panose="020B0604020202020204" pitchFamily="34" charset="0"/>
                        </a:rPr>
                        <a:t>)</a:t>
                      </a:r>
                      <a:endParaRPr lang="de-CH" sz="900" dirty="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0" fontAlgn="t">
                        <a:spcBef>
                          <a:spcPts val="0"/>
                        </a:spcBef>
                        <a:spcAft>
                          <a:spcPts val="0"/>
                        </a:spcAft>
                      </a:pPr>
                      <a:r>
                        <a:rPr lang="de-CH" sz="900" b="0" i="0" u="none" strike="noStrike" dirty="0" err="1">
                          <a:solidFill>
                            <a:srgbClr val="000000"/>
                          </a:solidFill>
                          <a:effectLst/>
                          <a:latin typeface="Arial" panose="020B0604020202020204" pitchFamily="34" charset="0"/>
                        </a:rPr>
                        <a:t>Modulus</a:t>
                      </a:r>
                      <a:r>
                        <a:rPr lang="de-CH" sz="900" b="0" i="0" u="none" strike="noStrike" dirty="0">
                          <a:solidFill>
                            <a:srgbClr val="000000"/>
                          </a:solidFill>
                          <a:effectLst/>
                          <a:latin typeface="Arial" panose="020B0604020202020204" pitchFamily="34" charset="0"/>
                        </a:rPr>
                        <a:t>  (</a:t>
                      </a:r>
                      <a:r>
                        <a:rPr lang="de-CH" sz="900" b="0" i="0" u="none" strike="noStrike" dirty="0" err="1">
                          <a:solidFill>
                            <a:srgbClr val="000000"/>
                          </a:solidFill>
                          <a:effectLst/>
                          <a:latin typeface="Arial" panose="020B0604020202020204" pitchFamily="34" charset="0"/>
                        </a:rPr>
                        <a:t>GPa</a:t>
                      </a:r>
                      <a:r>
                        <a:rPr lang="de-CH" sz="900" b="0" i="0" u="none" strike="noStrike" dirty="0">
                          <a:solidFill>
                            <a:srgbClr val="000000"/>
                          </a:solidFill>
                          <a:effectLst/>
                          <a:latin typeface="Arial" panose="020B0604020202020204" pitchFamily="34" charset="0"/>
                        </a:rPr>
                        <a:t>)</a:t>
                      </a:r>
                      <a:endParaRPr lang="de-CH" sz="900" dirty="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0" fontAlgn="t">
                        <a:spcBef>
                          <a:spcPts val="0"/>
                        </a:spcBef>
                        <a:spcAft>
                          <a:spcPts val="0"/>
                        </a:spcAft>
                      </a:pPr>
                      <a:r>
                        <a:rPr lang="de-CH" sz="900" b="0" i="0" u="none" strike="noStrike" dirty="0">
                          <a:solidFill>
                            <a:srgbClr val="000000"/>
                          </a:solidFill>
                          <a:effectLst/>
                          <a:latin typeface="Arial" panose="020B0604020202020204" pitchFamily="34" charset="0"/>
                        </a:rPr>
                        <a:t>Elongation at Break   (%)</a:t>
                      </a:r>
                      <a:endParaRPr lang="de-CH" sz="900" dirty="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30855121"/>
                  </a:ext>
                </a:extLst>
              </a:tr>
              <a:tr h="243364">
                <a:tc>
                  <a:txBody>
                    <a:bodyPr/>
                    <a:lstStyle/>
                    <a:p>
                      <a:pPr rtl="0" fontAlgn="t">
                        <a:spcBef>
                          <a:spcPts val="0"/>
                        </a:spcBef>
                        <a:spcAft>
                          <a:spcPts val="0"/>
                        </a:spcAft>
                      </a:pPr>
                      <a:r>
                        <a:rPr lang="de-CH" sz="900" b="0" i="0" u="none" strike="noStrike">
                          <a:solidFill>
                            <a:srgbClr val="000000"/>
                          </a:solidFill>
                          <a:effectLst/>
                          <a:latin typeface="Arial" panose="020B0604020202020204" pitchFamily="34" charset="0"/>
                        </a:rPr>
                        <a:t>low modulus</a:t>
                      </a:r>
                      <a:endParaRPr lang="de-CH" sz="90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0" fontAlgn="t">
                        <a:spcBef>
                          <a:spcPts val="0"/>
                        </a:spcBef>
                        <a:spcAft>
                          <a:spcPts val="0"/>
                        </a:spcAft>
                      </a:pPr>
                      <a:r>
                        <a:rPr lang="de-CH" sz="900" b="0" i="0" u="none" strike="noStrike" dirty="0">
                          <a:solidFill>
                            <a:srgbClr val="000000"/>
                          </a:solidFill>
                          <a:effectLst/>
                          <a:latin typeface="Arial" panose="020B0604020202020204" pitchFamily="34" charset="0"/>
                        </a:rPr>
                        <a:t>1680       f1000</a:t>
                      </a:r>
                      <a:endParaRPr lang="de-CH" sz="900" dirty="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0" fontAlgn="t">
                        <a:spcBef>
                          <a:spcPts val="0"/>
                        </a:spcBef>
                        <a:spcAft>
                          <a:spcPts val="0"/>
                        </a:spcAft>
                      </a:pPr>
                      <a:r>
                        <a:rPr lang="de-CH" sz="900" b="0" i="0" u="none" strike="noStrike" dirty="0">
                          <a:solidFill>
                            <a:srgbClr val="000000"/>
                          </a:solidFill>
                          <a:effectLst/>
                          <a:latin typeface="Arial" panose="020B0604020202020204" pitchFamily="34" charset="0"/>
                        </a:rPr>
                        <a:t>2115</a:t>
                      </a:r>
                      <a:endParaRPr lang="de-CH" sz="900" dirty="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0" fontAlgn="t">
                        <a:spcBef>
                          <a:spcPts val="0"/>
                        </a:spcBef>
                        <a:spcAft>
                          <a:spcPts val="0"/>
                        </a:spcAft>
                      </a:pPr>
                      <a:r>
                        <a:rPr lang="de-CH" sz="900" b="0" i="0" u="none" strike="noStrike" dirty="0">
                          <a:solidFill>
                            <a:srgbClr val="000000"/>
                          </a:solidFill>
                          <a:effectLst/>
                          <a:latin typeface="Arial" panose="020B0604020202020204" pitchFamily="34" charset="0"/>
                        </a:rPr>
                        <a:t>60</a:t>
                      </a:r>
                      <a:endParaRPr lang="de-CH" sz="900" dirty="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0" fontAlgn="t">
                        <a:spcBef>
                          <a:spcPts val="0"/>
                        </a:spcBef>
                        <a:spcAft>
                          <a:spcPts val="0"/>
                        </a:spcAft>
                      </a:pPr>
                      <a:r>
                        <a:rPr lang="de-CH" sz="900" b="0" i="0" u="none" strike="noStrike" dirty="0">
                          <a:solidFill>
                            <a:srgbClr val="000000"/>
                          </a:solidFill>
                          <a:effectLst/>
                          <a:latin typeface="Arial" panose="020B0604020202020204" pitchFamily="34" charset="0"/>
                        </a:rPr>
                        <a:t>4.16</a:t>
                      </a:r>
                      <a:endParaRPr lang="de-CH" sz="900" dirty="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31870830"/>
                  </a:ext>
                </a:extLst>
              </a:tr>
              <a:tr h="206354">
                <a:tc>
                  <a:txBody>
                    <a:bodyPr/>
                    <a:lstStyle/>
                    <a:p>
                      <a:pPr rtl="0" fontAlgn="t">
                        <a:spcBef>
                          <a:spcPts val="0"/>
                        </a:spcBef>
                        <a:spcAft>
                          <a:spcPts val="0"/>
                        </a:spcAft>
                      </a:pPr>
                      <a:r>
                        <a:rPr lang="de-CH" sz="900" b="0" i="0" u="none" strike="noStrike">
                          <a:solidFill>
                            <a:srgbClr val="000000"/>
                          </a:solidFill>
                          <a:effectLst/>
                          <a:latin typeface="Arial" panose="020B0604020202020204" pitchFamily="34" charset="0"/>
                        </a:rPr>
                        <a:t>middle</a:t>
                      </a:r>
                      <a:endParaRPr lang="de-CH" sz="90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0" fontAlgn="t">
                        <a:spcBef>
                          <a:spcPts val="0"/>
                        </a:spcBef>
                        <a:spcAft>
                          <a:spcPts val="0"/>
                        </a:spcAft>
                      </a:pPr>
                      <a:r>
                        <a:rPr lang="de-CH" sz="900" b="0" i="0" u="none" strike="noStrike" dirty="0">
                          <a:solidFill>
                            <a:srgbClr val="000000"/>
                          </a:solidFill>
                          <a:effectLst/>
                          <a:latin typeface="Arial" panose="020B0604020202020204" pitchFamily="34" charset="0"/>
                        </a:rPr>
                        <a:t>1680       f1000</a:t>
                      </a:r>
                      <a:endParaRPr lang="de-CH" sz="900" dirty="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0" fontAlgn="t">
                        <a:spcBef>
                          <a:spcPts val="0"/>
                        </a:spcBef>
                        <a:spcAft>
                          <a:spcPts val="0"/>
                        </a:spcAft>
                      </a:pPr>
                      <a:r>
                        <a:rPr lang="de-CH" sz="900" b="0" i="0" u="none" strike="noStrike">
                          <a:solidFill>
                            <a:srgbClr val="000000"/>
                          </a:solidFill>
                          <a:effectLst/>
                          <a:latin typeface="Arial" panose="020B0604020202020204" pitchFamily="34" charset="0"/>
                        </a:rPr>
                        <a:t>2350</a:t>
                      </a:r>
                      <a:endParaRPr lang="de-CH" sz="90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0" fontAlgn="t">
                        <a:spcBef>
                          <a:spcPts val="0"/>
                        </a:spcBef>
                        <a:spcAft>
                          <a:spcPts val="0"/>
                        </a:spcAft>
                      </a:pPr>
                      <a:r>
                        <a:rPr lang="de-CH" sz="900" b="0" i="0" u="none" strike="noStrike" dirty="0">
                          <a:solidFill>
                            <a:srgbClr val="000000"/>
                          </a:solidFill>
                          <a:effectLst/>
                          <a:latin typeface="Arial" panose="020B0604020202020204" pitchFamily="34" charset="0"/>
                        </a:rPr>
                        <a:t>91</a:t>
                      </a:r>
                      <a:endParaRPr lang="de-CH" sz="900" dirty="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0" fontAlgn="t">
                        <a:spcBef>
                          <a:spcPts val="0"/>
                        </a:spcBef>
                        <a:spcAft>
                          <a:spcPts val="0"/>
                        </a:spcAft>
                      </a:pPr>
                      <a:r>
                        <a:rPr lang="de-CH" sz="900" b="0" i="0" u="none" strike="noStrike" dirty="0">
                          <a:solidFill>
                            <a:srgbClr val="000000"/>
                          </a:solidFill>
                          <a:effectLst/>
                          <a:latin typeface="Arial" panose="020B0604020202020204" pitchFamily="34" charset="0"/>
                        </a:rPr>
                        <a:t>3.45</a:t>
                      </a:r>
                      <a:endParaRPr lang="de-CH" sz="900" dirty="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7141309"/>
                  </a:ext>
                </a:extLst>
              </a:tr>
              <a:tr h="206354">
                <a:tc>
                  <a:txBody>
                    <a:bodyPr/>
                    <a:lstStyle/>
                    <a:p>
                      <a:pPr rtl="0" fontAlgn="t">
                        <a:spcBef>
                          <a:spcPts val="0"/>
                        </a:spcBef>
                        <a:spcAft>
                          <a:spcPts val="0"/>
                        </a:spcAft>
                      </a:pPr>
                      <a:r>
                        <a:rPr lang="de-CH" sz="900" b="0" i="0" u="none" strike="noStrike">
                          <a:solidFill>
                            <a:srgbClr val="000000"/>
                          </a:solidFill>
                          <a:effectLst/>
                          <a:latin typeface="Arial" panose="020B0604020202020204" pitchFamily="34" charset="0"/>
                        </a:rPr>
                        <a:t>high</a:t>
                      </a:r>
                      <a:endParaRPr lang="de-CH" sz="90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0" fontAlgn="t">
                        <a:spcBef>
                          <a:spcPts val="0"/>
                        </a:spcBef>
                        <a:spcAft>
                          <a:spcPts val="0"/>
                        </a:spcAft>
                      </a:pPr>
                      <a:r>
                        <a:rPr lang="de-CH" sz="900" b="0" i="0" u="none" strike="noStrike" dirty="0">
                          <a:solidFill>
                            <a:srgbClr val="000000"/>
                          </a:solidFill>
                          <a:effectLst/>
                          <a:latin typeface="Arial" panose="020B0604020202020204" pitchFamily="34" charset="0"/>
                        </a:rPr>
                        <a:t>1610       f1000</a:t>
                      </a:r>
                      <a:endParaRPr lang="de-CH" sz="900" dirty="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0" fontAlgn="t">
                        <a:spcBef>
                          <a:spcPts val="0"/>
                        </a:spcBef>
                        <a:spcAft>
                          <a:spcPts val="0"/>
                        </a:spcAft>
                      </a:pPr>
                      <a:r>
                        <a:rPr lang="de-CH" sz="900" b="0" i="0" u="none" strike="noStrike">
                          <a:solidFill>
                            <a:srgbClr val="000000"/>
                          </a:solidFill>
                          <a:effectLst/>
                          <a:latin typeface="Arial" panose="020B0604020202020204" pitchFamily="34" charset="0"/>
                        </a:rPr>
                        <a:t>2135</a:t>
                      </a:r>
                      <a:endParaRPr lang="de-CH" sz="90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0" fontAlgn="t">
                        <a:spcBef>
                          <a:spcPts val="0"/>
                        </a:spcBef>
                        <a:spcAft>
                          <a:spcPts val="0"/>
                        </a:spcAft>
                      </a:pPr>
                      <a:r>
                        <a:rPr lang="de-CH" sz="900" b="0" i="0" u="none" strike="noStrike">
                          <a:solidFill>
                            <a:srgbClr val="000000"/>
                          </a:solidFill>
                          <a:effectLst/>
                          <a:latin typeface="Arial" panose="020B0604020202020204" pitchFamily="34" charset="0"/>
                        </a:rPr>
                        <a:t>105</a:t>
                      </a:r>
                      <a:endParaRPr lang="de-CH" sz="90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0" fontAlgn="t">
                        <a:spcBef>
                          <a:spcPts val="0"/>
                        </a:spcBef>
                        <a:spcAft>
                          <a:spcPts val="0"/>
                        </a:spcAft>
                      </a:pPr>
                      <a:r>
                        <a:rPr lang="de-CH" sz="900" b="0" i="0" u="none" strike="noStrike" dirty="0">
                          <a:solidFill>
                            <a:srgbClr val="000000"/>
                          </a:solidFill>
                          <a:effectLst/>
                          <a:latin typeface="Arial" panose="020B0604020202020204" pitchFamily="34" charset="0"/>
                        </a:rPr>
                        <a:t>2.7</a:t>
                      </a:r>
                      <a:endParaRPr lang="de-CH" sz="900" dirty="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45944170"/>
                  </a:ext>
                </a:extLst>
              </a:tr>
              <a:tr h="206354">
                <a:tc>
                  <a:txBody>
                    <a:bodyPr/>
                    <a:lstStyle/>
                    <a:p>
                      <a:pPr rtl="0" fontAlgn="t">
                        <a:spcBef>
                          <a:spcPts val="0"/>
                        </a:spcBef>
                        <a:spcAft>
                          <a:spcPts val="0"/>
                        </a:spcAft>
                      </a:pPr>
                      <a:r>
                        <a:rPr lang="de-CH" sz="900" b="0" i="0" u="none" strike="noStrike">
                          <a:solidFill>
                            <a:srgbClr val="000000"/>
                          </a:solidFill>
                          <a:effectLst/>
                          <a:latin typeface="Arial" panose="020B0604020202020204" pitchFamily="34" charset="0"/>
                        </a:rPr>
                        <a:t>ballistic</a:t>
                      </a:r>
                      <a:endParaRPr lang="de-CH" sz="90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0" fontAlgn="t">
                        <a:spcBef>
                          <a:spcPts val="0"/>
                        </a:spcBef>
                        <a:spcAft>
                          <a:spcPts val="0"/>
                        </a:spcAft>
                      </a:pPr>
                      <a:r>
                        <a:rPr lang="de-CH" sz="900" b="0" i="0" u="none" strike="noStrike" dirty="0">
                          <a:solidFill>
                            <a:srgbClr val="000000"/>
                          </a:solidFill>
                          <a:effectLst/>
                          <a:latin typeface="Arial" panose="020B0604020202020204" pitchFamily="34" charset="0"/>
                        </a:rPr>
                        <a:t>550         f500</a:t>
                      </a:r>
                      <a:endParaRPr lang="de-CH" sz="900" dirty="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0" fontAlgn="t">
                        <a:spcBef>
                          <a:spcPts val="0"/>
                        </a:spcBef>
                        <a:spcAft>
                          <a:spcPts val="0"/>
                        </a:spcAft>
                      </a:pPr>
                      <a:r>
                        <a:rPr lang="de-CH" sz="900" b="0" i="0" u="none" strike="noStrike">
                          <a:solidFill>
                            <a:srgbClr val="000000"/>
                          </a:solidFill>
                          <a:effectLst/>
                          <a:latin typeface="Arial" panose="020B0604020202020204" pitchFamily="34" charset="0"/>
                        </a:rPr>
                        <a:t>2600</a:t>
                      </a:r>
                      <a:endParaRPr lang="de-CH" sz="90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0" fontAlgn="t">
                        <a:spcBef>
                          <a:spcPts val="0"/>
                        </a:spcBef>
                        <a:spcAft>
                          <a:spcPts val="0"/>
                        </a:spcAft>
                      </a:pPr>
                      <a:r>
                        <a:rPr lang="de-CH" sz="900" b="0" i="0" u="none" strike="noStrike">
                          <a:solidFill>
                            <a:srgbClr val="000000"/>
                          </a:solidFill>
                          <a:effectLst/>
                          <a:latin typeface="Arial" panose="020B0604020202020204" pitchFamily="34" charset="0"/>
                        </a:rPr>
                        <a:t>100</a:t>
                      </a:r>
                      <a:endParaRPr lang="de-CH" sz="90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0" fontAlgn="t">
                        <a:spcBef>
                          <a:spcPts val="0"/>
                        </a:spcBef>
                        <a:spcAft>
                          <a:spcPts val="0"/>
                        </a:spcAft>
                      </a:pPr>
                      <a:r>
                        <a:rPr lang="de-CH" sz="900" b="0" i="0" u="none" strike="noStrike" dirty="0">
                          <a:solidFill>
                            <a:srgbClr val="000000"/>
                          </a:solidFill>
                          <a:effectLst/>
                          <a:latin typeface="Arial" panose="020B0604020202020204" pitchFamily="34" charset="0"/>
                        </a:rPr>
                        <a:t>3.5</a:t>
                      </a:r>
                      <a:endParaRPr lang="de-CH" sz="900" dirty="0">
                        <a:effectLst/>
                      </a:endParaRPr>
                    </a:p>
                  </a:txBody>
                  <a:tcPr marL="63500" marR="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07856235"/>
                  </a:ext>
                </a:extLst>
              </a:tr>
            </a:tbl>
          </a:graphicData>
        </a:graphic>
      </p:graphicFrame>
      <p:sp>
        <p:nvSpPr>
          <p:cNvPr id="3" name="Rectangle 1">
            <a:extLst>
              <a:ext uri="{FF2B5EF4-FFF2-40B4-BE49-F238E27FC236}">
                <a16:creationId xmlns:a16="http://schemas.microsoft.com/office/drawing/2014/main" id="{306D4A00-BA60-6119-F5EB-A3C36D73FDD4}"/>
              </a:ext>
            </a:extLst>
          </p:cNvPr>
          <p:cNvSpPr>
            <a:spLocks noChangeArrowheads="1"/>
          </p:cNvSpPr>
          <p:nvPr/>
        </p:nvSpPr>
        <p:spPr bwMode="auto">
          <a:xfrm>
            <a:off x="207533" y="720043"/>
            <a:ext cx="8728934" cy="47243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Aramid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yarns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often</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known</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by</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one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of</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its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trademark</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name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Kevlar,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are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aromatic</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polyamids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(poly-para-</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phenylene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terephtalamide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PPTA)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are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high-performance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synthetic</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yarns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which</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typically</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show</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high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strength</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high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modulus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and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toughness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The multi-filament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yarns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are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used</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for</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several</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applications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such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as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structural</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reinforcement</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and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bullet-resistant</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vests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Different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mechanical</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properties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can</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be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achieved</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depending</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on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processing</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conditions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see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table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1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for</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four</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different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commercial</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aramid</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yarns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pPr>
            <a:endParaRPr lang="de-DE" altLang="de-DE" sz="1200" dirty="0">
              <a:solidFill>
                <a:srgbClr val="000000"/>
              </a:solidFill>
              <a:latin typeface="Aptos Light" panose="020B00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de-DE" altLang="de-DE" sz="1200" dirty="0">
              <a:solidFill>
                <a:srgbClr val="000000"/>
              </a:solidFill>
              <a:latin typeface="Aptos Light" panose="020B00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de-DE" altLang="de-DE" sz="1200" dirty="0">
              <a:solidFill>
                <a:srgbClr val="000000"/>
              </a:solidFill>
              <a:latin typeface="Aptos Light" panose="020B00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de-DE" altLang="de-DE" sz="1200" b="0" i="0" u="none" strike="noStrike" cap="none" normalizeH="0" baseline="0" dirty="0">
              <a:ln>
                <a:noFill/>
              </a:ln>
              <a:solidFill>
                <a:schemeClr val="tx1"/>
              </a:solidFill>
              <a:effectLst/>
              <a:latin typeface="Aptos Light" panose="020B00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de-DE" altLang="de-DE" sz="1200" b="0" i="0" u="none" strike="noStrike" cap="none" normalizeH="0" baseline="0" dirty="0">
              <a:ln>
                <a:noFill/>
              </a:ln>
              <a:solidFill>
                <a:schemeClr val="tx1"/>
              </a:solidFill>
              <a:effectLst/>
              <a:latin typeface="Aptos Light" panose="020B00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br>
              <a:rPr kumimoji="0" lang="de-DE" altLang="de-DE" sz="1200" b="0" i="0" u="none" strike="noStrike" cap="none" normalizeH="0" baseline="0" dirty="0">
                <a:ln>
                  <a:noFill/>
                </a:ln>
                <a:solidFill>
                  <a:schemeClr val="tx1"/>
                </a:solidFill>
                <a:effectLst/>
                <a:latin typeface="Aptos Light" panose="020B0004020202020204" pitchFamily="34" charset="0"/>
              </a:rPr>
            </a:b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In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the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past</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microscopy</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methods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and X-</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ray</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techniques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have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been</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crucial</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to</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determine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the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presence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of</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complex</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fibrillar</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structure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within</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the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aramid</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fibers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[1,2,3]. Studies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indicate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that</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the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tensile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properties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of</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the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filaments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correlate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with</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structural</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parameters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within</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the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fibers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[3],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the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modulus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being</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related</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to</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both</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micro-distortions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(i.e. para-</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crystalllinity</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and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structural</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orientation</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[2,3].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However</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more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research</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is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needed</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in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terms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of</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nano</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structure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and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its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role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in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the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materials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properties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in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particular</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towards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properties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such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as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the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toughness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which</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is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an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important</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property</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for</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ballistic</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applications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Another</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research</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interest</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is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to</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investigate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not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only</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the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yarn</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itself</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but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composite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materials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made</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with</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 such </a:t>
            </a:r>
            <a:r>
              <a:rPr kumimoji="0" lang="de-DE" altLang="de-DE" sz="1200" b="0" i="0" u="none" strike="noStrike" cap="none" normalizeH="0" baseline="0" dirty="0" err="1">
                <a:ln>
                  <a:noFill/>
                </a:ln>
                <a:solidFill>
                  <a:srgbClr val="000000"/>
                </a:solidFill>
                <a:effectLst/>
                <a:latin typeface="Aptos Light" panose="020B0004020202020204" pitchFamily="34" charset="0"/>
                <a:cs typeface="Arial" panose="020B0604020202020204" pitchFamily="34" charset="0"/>
              </a:rPr>
              <a:t>yarns</a:t>
            </a:r>
            <a:r>
              <a:rPr kumimoji="0" lang="de-DE" altLang="de-DE" sz="1200" b="0" i="0" u="none" strike="noStrike" cap="none" normalizeH="0" baseline="0" dirty="0">
                <a:ln>
                  <a:noFill/>
                </a:ln>
                <a:solidFill>
                  <a:srgbClr val="000000"/>
                </a:solidFill>
                <a:effectLst/>
                <a:latin typeface="Aptos Light" panose="020B0004020202020204" pitchFamily="34" charset="0"/>
                <a:cs typeface="Arial" panose="020B0604020202020204" pitchFamily="34" charset="0"/>
              </a:rPr>
              <a:t>.</a:t>
            </a:r>
            <a:endParaRPr lang="de-DE" altLang="de-DE" sz="1200" dirty="0">
              <a:latin typeface="Aptos Light" panose="020B00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de-DE" altLang="de-DE" sz="9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​​[1] Rao, Y.,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Waddon</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A. J., &amp;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Farris</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R. J. (2001).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Structure-property</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relation</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in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poly</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(p-</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phenylene</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terephthalamide</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(PPTA)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fibers</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Polymer, 42(13), 5937–5946. https://doi.org/10.1016/S0032-3861(00)00905-8</a:t>
            </a:r>
            <a:endParaRPr kumimoji="0" lang="de-DE" altLang="de-DE" sz="800" b="0" i="0" u="none" strike="noStrike" cap="none" normalizeH="0" baseline="0" dirty="0">
              <a:ln>
                <a:noFill/>
              </a:ln>
              <a:solidFill>
                <a:schemeClr val="tx1"/>
              </a:solidFill>
              <a:effectLst/>
              <a:latin typeface="Aptos Narrow"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[2]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Pauw</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B. R.,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Vigild</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M. E., Mortensen, K., Andreasen, J. W.,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Klop</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E. A.,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Breiby</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D. W., &amp; Bunk, O. (2010).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Strain-induced</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internal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fibrillation</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in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looped</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aramid</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filaments</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Polymer, 51(20), 4589–4598. https://doi.org/10.1016/j.polymer.2010.07.045</a:t>
            </a:r>
            <a:endParaRPr kumimoji="0" lang="de-DE" altLang="de-DE" sz="800" b="0" i="0" u="none" strike="noStrike" cap="none" normalizeH="0" baseline="0" dirty="0">
              <a:ln>
                <a:noFill/>
              </a:ln>
              <a:solidFill>
                <a:schemeClr val="tx1"/>
              </a:solidFill>
              <a:effectLst/>
              <a:latin typeface="Aptos Narrow"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[3]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Roenbeck</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M. R.,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Cline</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J., Wu, V.,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Afshari</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M., Kellner, S., Martin, P.,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Londono</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J. D.,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Clinger</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L. E., Reichert, D., Lustig, S. R., &amp;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Strawhecker</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K. E. (2019).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Structure</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property</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relationships</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of</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aramid</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fibers</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via X-</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ray</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scattering</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and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atomic</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force</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microscopy</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Journal </a:t>
            </a:r>
            <a:r>
              <a:rPr kumimoji="0" lang="de-DE" altLang="de-DE" sz="800" b="0" i="0" u="none" strike="noStrike" cap="none" normalizeH="0" baseline="0" dirty="0" err="1">
                <a:ln>
                  <a:noFill/>
                </a:ln>
                <a:solidFill>
                  <a:srgbClr val="000000"/>
                </a:solidFill>
                <a:effectLst/>
                <a:latin typeface="Aptos Narrow" panose="020F0502020204030204" pitchFamily="34" charset="0"/>
                <a:cs typeface="Arial" panose="020B0604020202020204" pitchFamily="34" charset="0"/>
              </a:rPr>
              <a:t>of</a:t>
            </a:r>
            <a:r>
              <a:rPr kumimoji="0" lang="de-DE" altLang="de-DE" sz="800" b="0" i="0" u="none" strike="noStrike" cap="none" normalizeH="0" baseline="0" dirty="0">
                <a:ln>
                  <a:noFill/>
                </a:ln>
                <a:solidFill>
                  <a:srgbClr val="000000"/>
                </a:solidFill>
                <a:effectLst/>
                <a:latin typeface="Aptos Narrow" panose="020F0502020204030204" pitchFamily="34" charset="0"/>
                <a:cs typeface="Arial" panose="020B0604020202020204" pitchFamily="34" charset="0"/>
              </a:rPr>
              <a:t> Materials Science, 54(8), 6668–6683</a:t>
            </a:r>
            <a:r>
              <a:rPr kumimoji="0" lang="de-DE" altLang="de-DE" sz="800" b="0" i="0" strike="noStrike" cap="none" normalizeH="0" baseline="0" dirty="0">
                <a:ln>
                  <a:noFill/>
                </a:ln>
                <a:effectLst/>
                <a:latin typeface="Aptos Narrow" panose="020F0502020204030204" pitchFamily="34" charset="0"/>
                <a:cs typeface="Arial" panose="020B0604020202020204" pitchFamily="34" charset="0"/>
              </a:rPr>
              <a:t>. https://doi.org/10.1007/s10853-018-03282-x</a:t>
            </a:r>
            <a:endParaRPr kumimoji="0" lang="de-DE" altLang="de-DE" sz="800" b="0" i="0" strike="noStrike" cap="none" normalizeH="0" baseline="0" dirty="0">
              <a:ln>
                <a:noFill/>
              </a:ln>
              <a:effectLst/>
              <a:latin typeface="Aptos Narrow"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de-DE" altLang="de-DE" sz="1800" b="0" i="0" u="none" strike="noStrike" cap="none" normalizeH="0" baseline="0" dirty="0">
                <a:ln>
                  <a:noFill/>
                </a:ln>
                <a:solidFill>
                  <a:schemeClr val="tx1"/>
                </a:solidFill>
                <a:effectLst/>
                <a:latin typeface="Arial" panose="020B0604020202020204" pitchFamily="34" charset="0"/>
              </a:rPr>
            </a:b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2263623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ECCC0088-01D1-DA41-A0C1-F7C3A23FBFCE}"/>
              </a:ext>
            </a:extLst>
          </p:cNvPr>
          <p:cNvSpPr>
            <a:spLocks noGrp="1"/>
          </p:cNvSpPr>
          <p:nvPr>
            <p:ph type="title"/>
          </p:nvPr>
        </p:nvSpPr>
        <p:spPr>
          <a:xfrm>
            <a:off x="953970" y="282058"/>
            <a:ext cx="7625434" cy="446413"/>
          </a:xfrm>
        </p:spPr>
        <p:txBody>
          <a:bodyPr>
            <a:normAutofit fontScale="90000"/>
          </a:bodyPr>
          <a:lstStyle/>
          <a:p>
            <a:pPr rtl="0">
              <a:spcBef>
                <a:spcPts val="0"/>
              </a:spcBef>
              <a:spcAft>
                <a:spcPts val="0"/>
              </a:spcAft>
            </a:pPr>
            <a:r>
              <a:rPr lang="en-US" sz="1800" b="1" i="0" u="none" strike="noStrike" dirty="0">
                <a:solidFill>
                  <a:srgbClr val="000000"/>
                </a:solidFill>
                <a:effectLst/>
                <a:latin typeface="Aptos Black" panose="020B0004020202020204" pitchFamily="34" charset="0"/>
              </a:rPr>
              <a:t>Case study 3: High-density polyethylene (HDPE) under shear flow</a:t>
            </a:r>
            <a:br>
              <a:rPr lang="en-US" sz="1100" b="0" dirty="0">
                <a:effectLst/>
              </a:rPr>
            </a:br>
            <a:br>
              <a:rPr lang="en-US" sz="1100" dirty="0"/>
            </a:br>
            <a:br>
              <a:rPr lang="en-US" b="0" dirty="0">
                <a:effectLst/>
                <a:latin typeface="Aptos Black" panose="020B0004020202020204" pitchFamily="34" charset="0"/>
              </a:rPr>
            </a:br>
            <a:br>
              <a:rPr lang="en-US" dirty="0">
                <a:latin typeface="Aptos Black" panose="020B0004020202020204" pitchFamily="34" charset="0"/>
              </a:rPr>
            </a:br>
            <a:endParaRPr lang="fr-FR" dirty="0">
              <a:latin typeface="Aptos Black" panose="020B0004020202020204" pitchFamily="34" charset="0"/>
            </a:endParaRPr>
          </a:p>
        </p:txBody>
      </p:sp>
      <p:sp>
        <p:nvSpPr>
          <p:cNvPr id="6" name="Espace réservé du numéro de diapositive 5">
            <a:extLst>
              <a:ext uri="{FF2B5EF4-FFF2-40B4-BE49-F238E27FC236}">
                <a16:creationId xmlns:a16="http://schemas.microsoft.com/office/drawing/2014/main" id="{6A3F6412-24AE-004A-BB88-BB3E61D45336}"/>
              </a:ext>
            </a:extLst>
          </p:cNvPr>
          <p:cNvSpPr>
            <a:spLocks noGrp="1"/>
          </p:cNvSpPr>
          <p:nvPr>
            <p:ph type="sldNum" sz="quarter" idx="16"/>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fld id="{E1E1CD7C-2161-7D43-862E-CE4C333CD873}" type="slidenum">
              <a:rPr kumimoji="0" lang="fr-FR" sz="700" b="1" i="0" u="none" strike="noStrike" kern="1200" cap="none" spc="0" normalizeH="0" baseline="0" noProof="0" smtClean="0">
                <a:ln>
                  <a:noFill/>
                </a:ln>
                <a:solidFill>
                  <a:srgbClr val="413C3A"/>
                </a:solidFill>
                <a:effectLst/>
                <a:uLnTx/>
                <a:uFillTx/>
                <a:latin typeface="Franklin Gothic Demi Cond"/>
                <a:ea typeface="+mn-ea"/>
                <a:cs typeface="+mn-cs"/>
              </a:rPr>
              <a:pPr marL="0" marR="0" lvl="0" indent="0" algn="ctr" defTabSz="685800" rtl="0" eaLnBrk="1" fontAlgn="auto" latinLnBrk="0" hangingPunct="1">
                <a:lnSpc>
                  <a:spcPct val="100000"/>
                </a:lnSpc>
                <a:spcBef>
                  <a:spcPts val="0"/>
                </a:spcBef>
                <a:spcAft>
                  <a:spcPts val="0"/>
                </a:spcAft>
                <a:buClrTx/>
                <a:buSzTx/>
                <a:buFontTx/>
                <a:buNone/>
                <a:tabLst/>
                <a:defRPr/>
              </a:pPr>
              <a:t>4</a:t>
            </a:fld>
            <a:endParaRPr kumimoji="0" lang="fr-FR" sz="700" b="1" i="0" u="none" strike="noStrike" kern="1200" cap="none" spc="0" normalizeH="0" baseline="0" noProof="0" dirty="0">
              <a:ln>
                <a:noFill/>
              </a:ln>
              <a:solidFill>
                <a:srgbClr val="413C3A"/>
              </a:solidFill>
              <a:effectLst/>
              <a:uLnTx/>
              <a:uFillTx/>
              <a:latin typeface="Franklin Gothic Demi Cond"/>
              <a:ea typeface="+mn-ea"/>
              <a:cs typeface="+mn-cs"/>
            </a:endParaRPr>
          </a:p>
        </p:txBody>
      </p:sp>
      <p:sp>
        <p:nvSpPr>
          <p:cNvPr id="9" name="TextBox 8">
            <a:extLst>
              <a:ext uri="{FF2B5EF4-FFF2-40B4-BE49-F238E27FC236}">
                <a16:creationId xmlns:a16="http://schemas.microsoft.com/office/drawing/2014/main" id="{4F9CC4D9-9D2E-405A-A13B-006551692B8A}"/>
              </a:ext>
            </a:extLst>
          </p:cNvPr>
          <p:cNvSpPr txBox="1"/>
          <p:nvPr/>
        </p:nvSpPr>
        <p:spPr>
          <a:xfrm>
            <a:off x="270711" y="728471"/>
            <a:ext cx="8602578" cy="4329390"/>
          </a:xfrm>
          <a:prstGeom prst="rect">
            <a:avLst/>
          </a:prstGeom>
          <a:noFill/>
        </p:spPr>
        <p:txBody>
          <a:bodyPr wrap="square">
            <a:spAutoFit/>
          </a:bodyPr>
          <a:lstStyle/>
          <a:p>
            <a:pPr algn="just" rtl="0">
              <a:spcBef>
                <a:spcPts val="0"/>
              </a:spcBef>
              <a:spcAft>
                <a:spcPts val="0"/>
              </a:spcAft>
            </a:pPr>
            <a:r>
              <a:rPr lang="en-US" sz="1200" b="0" i="0" u="none" strike="noStrike" dirty="0">
                <a:solidFill>
                  <a:srgbClr val="000000"/>
                </a:solidFill>
                <a:effectLst/>
                <a:latin typeface="Aptos Light" panose="020B0004020202020204" pitchFamily="34" charset="0"/>
              </a:rPr>
              <a:t>High-density polyethylene (HDPE), a thermoplastic polymer, is commonly used in many packaging applications. The production process of choice is typically injection molding, where HDPE is melted at high temperatures and injected into a mold to create the required shape. HDPE is a semi-crystalline polymer which can form different morphologies, such as spherulites, where crystal chains extend radially from nucleation centers, elongated spherulites or shish-kebab microstructure [1]: extended crystal chains (shish) surrounded by folded lamellar crystals (kebab). An increased density of shish-kebab has been correlated with superior mechanical properties [2]. To optimize the process of injection molding in specific applications, it would therefore be interesting to different parameters to further understand these structure-property relationships and their dependence on these parameters [3].</a:t>
            </a:r>
            <a:endParaRPr lang="en-US" sz="1200" dirty="0">
              <a:solidFill>
                <a:srgbClr val="000000"/>
              </a:solidFill>
              <a:latin typeface="Aptos Light" panose="020B0004020202020204" pitchFamily="34" charset="0"/>
            </a:endParaRPr>
          </a:p>
          <a:p>
            <a:pPr algn="just" rtl="0">
              <a:spcBef>
                <a:spcPts val="0"/>
              </a:spcBef>
              <a:spcAft>
                <a:spcPts val="800"/>
              </a:spcAft>
            </a:pPr>
            <a:endParaRPr lang="en-US" b="0" dirty="0">
              <a:effectLst/>
            </a:endParaRPr>
          </a:p>
          <a:p>
            <a:pPr algn="just" rtl="0">
              <a:spcBef>
                <a:spcPts val="0"/>
              </a:spcBef>
              <a:spcAft>
                <a:spcPts val="800"/>
              </a:spcAft>
            </a:pPr>
            <a:endParaRPr lang="en-US" sz="800" b="0" i="0" u="none" strike="noStrike" dirty="0">
              <a:solidFill>
                <a:srgbClr val="000000"/>
              </a:solidFill>
              <a:effectLst/>
              <a:latin typeface="Aptos Narrow" panose="020B0004020202020204" pitchFamily="34" charset="0"/>
            </a:endParaRPr>
          </a:p>
          <a:p>
            <a:pPr algn="just" rtl="0">
              <a:spcBef>
                <a:spcPts val="0"/>
              </a:spcBef>
              <a:spcAft>
                <a:spcPts val="800"/>
              </a:spcAft>
            </a:pPr>
            <a:endParaRPr lang="en-US" sz="800" dirty="0">
              <a:solidFill>
                <a:srgbClr val="000000"/>
              </a:solidFill>
              <a:latin typeface="Aptos Narrow" panose="020B0004020202020204" pitchFamily="34" charset="0"/>
            </a:endParaRPr>
          </a:p>
          <a:p>
            <a:pPr algn="just" rtl="0">
              <a:spcBef>
                <a:spcPts val="0"/>
              </a:spcBef>
              <a:spcAft>
                <a:spcPts val="800"/>
              </a:spcAft>
            </a:pPr>
            <a:endParaRPr lang="en-US" sz="800" b="0" i="0" u="none" strike="noStrike" dirty="0">
              <a:solidFill>
                <a:srgbClr val="000000"/>
              </a:solidFill>
              <a:effectLst/>
              <a:latin typeface="Aptos Narrow" panose="020B0004020202020204" pitchFamily="34" charset="0"/>
            </a:endParaRPr>
          </a:p>
          <a:p>
            <a:pPr algn="just" rtl="0">
              <a:spcBef>
                <a:spcPts val="0"/>
              </a:spcBef>
              <a:spcAft>
                <a:spcPts val="800"/>
              </a:spcAft>
            </a:pPr>
            <a:endParaRPr lang="en-US" sz="800" dirty="0">
              <a:solidFill>
                <a:srgbClr val="000000"/>
              </a:solidFill>
              <a:latin typeface="Aptos Narrow" panose="020B0004020202020204" pitchFamily="34" charset="0"/>
            </a:endParaRPr>
          </a:p>
          <a:p>
            <a:pPr algn="just" rtl="0">
              <a:spcBef>
                <a:spcPts val="0"/>
              </a:spcBef>
              <a:spcAft>
                <a:spcPts val="800"/>
              </a:spcAft>
            </a:pPr>
            <a:endParaRPr lang="en-US" sz="800" dirty="0">
              <a:solidFill>
                <a:srgbClr val="000000"/>
              </a:solidFill>
              <a:latin typeface="Aptos Narrow" panose="020B0004020202020204" pitchFamily="34" charset="0"/>
            </a:endParaRPr>
          </a:p>
          <a:p>
            <a:pPr algn="just" rtl="0">
              <a:spcBef>
                <a:spcPts val="0"/>
              </a:spcBef>
              <a:spcAft>
                <a:spcPts val="800"/>
              </a:spcAft>
            </a:pPr>
            <a:endParaRPr lang="en-US" sz="800" dirty="0">
              <a:solidFill>
                <a:srgbClr val="000000"/>
              </a:solidFill>
              <a:latin typeface="Aptos Narrow" panose="020B0004020202020204" pitchFamily="34" charset="0"/>
            </a:endParaRPr>
          </a:p>
          <a:p>
            <a:pPr algn="just" rtl="0">
              <a:spcBef>
                <a:spcPts val="0"/>
              </a:spcBef>
              <a:spcAft>
                <a:spcPts val="800"/>
              </a:spcAft>
            </a:pPr>
            <a:endParaRPr lang="en-US" sz="800" dirty="0">
              <a:solidFill>
                <a:srgbClr val="000000"/>
              </a:solidFill>
              <a:latin typeface="Aptos Narrow" panose="020B0004020202020204" pitchFamily="34" charset="0"/>
            </a:endParaRPr>
          </a:p>
          <a:p>
            <a:pPr algn="just" rtl="0">
              <a:spcBef>
                <a:spcPts val="0"/>
              </a:spcBef>
              <a:spcAft>
                <a:spcPts val="0"/>
              </a:spcAft>
            </a:pPr>
            <a:r>
              <a:rPr lang="de-CH" sz="900" b="0" i="0" u="none" strike="noStrike" dirty="0">
                <a:solidFill>
                  <a:srgbClr val="000000"/>
                </a:solidFill>
                <a:effectLst/>
                <a:latin typeface="Aptos Narrow" panose="020B0004020202020204" pitchFamily="34" charset="0"/>
              </a:rPr>
              <a:t>[1] Odell, J. A., Grubb, D. T. &amp; Keller, A. A </a:t>
            </a:r>
            <a:r>
              <a:rPr lang="de-CH" sz="900" b="0" i="0" u="none" strike="noStrike" dirty="0" err="1">
                <a:solidFill>
                  <a:srgbClr val="000000"/>
                </a:solidFill>
                <a:effectLst/>
                <a:latin typeface="Aptos Narrow" panose="020B0004020202020204" pitchFamily="34" charset="0"/>
              </a:rPr>
              <a:t>new</a:t>
            </a:r>
            <a:r>
              <a:rPr lang="de-CH" sz="900" b="0" i="0" u="none" strike="noStrike" dirty="0">
                <a:solidFill>
                  <a:srgbClr val="000000"/>
                </a:solidFill>
                <a:effectLst/>
                <a:latin typeface="Aptos Narrow" panose="020B0004020202020204" pitchFamily="34" charset="0"/>
              </a:rPr>
              <a:t> route </a:t>
            </a:r>
            <a:r>
              <a:rPr lang="de-CH" sz="900" b="0" i="0" u="none" strike="noStrike" dirty="0" err="1">
                <a:solidFill>
                  <a:srgbClr val="000000"/>
                </a:solidFill>
                <a:effectLst/>
                <a:latin typeface="Aptos Narrow" panose="020B0004020202020204" pitchFamily="34" charset="0"/>
              </a:rPr>
              <a:t>to</a:t>
            </a:r>
            <a:r>
              <a:rPr lang="de-CH" sz="900" b="0" i="0" u="none" strike="noStrike" dirty="0">
                <a:solidFill>
                  <a:srgbClr val="000000"/>
                </a:solidFill>
                <a:effectLst/>
                <a:latin typeface="Aptos Narrow" panose="020B0004020202020204" pitchFamily="34" charset="0"/>
              </a:rPr>
              <a:t> high </a:t>
            </a:r>
            <a:r>
              <a:rPr lang="de-CH" sz="900" b="0" i="0" u="none" strike="noStrike" dirty="0" err="1">
                <a:solidFill>
                  <a:srgbClr val="000000"/>
                </a:solidFill>
                <a:effectLst/>
                <a:latin typeface="Aptos Narrow" panose="020B0004020202020204" pitchFamily="34" charset="0"/>
              </a:rPr>
              <a:t>modulus</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polyethylene</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by</a:t>
            </a:r>
            <a:r>
              <a:rPr lang="de-CH" sz="900" b="0" i="0" u="none" strike="noStrike" dirty="0">
                <a:solidFill>
                  <a:srgbClr val="000000"/>
                </a:solidFill>
                <a:effectLst/>
                <a:latin typeface="Aptos Narrow" panose="020B0004020202020204" pitchFamily="34" charset="0"/>
              </a:rPr>
              <a:t> lamellar </a:t>
            </a:r>
            <a:r>
              <a:rPr lang="de-CH" sz="900" b="0" i="0" u="none" strike="noStrike" dirty="0" err="1">
                <a:solidFill>
                  <a:srgbClr val="000000"/>
                </a:solidFill>
                <a:effectLst/>
                <a:latin typeface="Aptos Narrow" panose="020B0004020202020204" pitchFamily="34" charset="0"/>
              </a:rPr>
              <a:t>structures</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nucleated</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onto</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fibrous</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substrates</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with</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general</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implications</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for</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crystallization</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behavior</a:t>
            </a:r>
            <a:r>
              <a:rPr lang="de-CH" sz="900" b="0" i="0" u="none" strike="noStrike" dirty="0">
                <a:solidFill>
                  <a:srgbClr val="000000"/>
                </a:solidFill>
                <a:effectLst/>
                <a:latin typeface="Aptos Narrow" panose="020B0004020202020204" pitchFamily="34" charset="0"/>
              </a:rPr>
              <a:t>. </a:t>
            </a:r>
            <a:r>
              <a:rPr lang="de-CH" sz="900" b="0" i="1" u="none" strike="noStrike" dirty="0">
                <a:solidFill>
                  <a:srgbClr val="000000"/>
                </a:solidFill>
                <a:effectLst/>
                <a:latin typeface="Aptos Narrow" panose="020B0004020202020204" pitchFamily="34" charset="0"/>
              </a:rPr>
              <a:t>Polymer</a:t>
            </a:r>
            <a:r>
              <a:rPr lang="de-CH" sz="900" b="0" i="0" u="none" strike="noStrike" dirty="0">
                <a:solidFill>
                  <a:srgbClr val="000000"/>
                </a:solidFill>
                <a:effectLst/>
                <a:latin typeface="Aptos Narrow" panose="020B0004020202020204" pitchFamily="34" charset="0"/>
              </a:rPr>
              <a:t> 19, 617–626 (1978).</a:t>
            </a:r>
            <a:endParaRPr lang="de-CH" sz="900" b="0" dirty="0">
              <a:effectLst/>
              <a:latin typeface="Aptos Narrow" panose="020B0004020202020204" pitchFamily="34" charset="0"/>
            </a:endParaRPr>
          </a:p>
          <a:p>
            <a:pPr algn="just" rtl="0">
              <a:spcBef>
                <a:spcPts val="0"/>
              </a:spcBef>
              <a:spcAft>
                <a:spcPts val="0"/>
              </a:spcAft>
            </a:pPr>
            <a:r>
              <a:rPr lang="de-CH" sz="900" b="0" i="0" u="none" strike="noStrike" dirty="0">
                <a:solidFill>
                  <a:srgbClr val="000000"/>
                </a:solidFill>
                <a:effectLst/>
                <a:latin typeface="Aptos Narrow" panose="020B0004020202020204" pitchFamily="34" charset="0"/>
              </a:rPr>
              <a:t>[2] Keller, A., </a:t>
            </a:r>
            <a:r>
              <a:rPr lang="de-CH" sz="900" b="0" i="0" u="none" strike="noStrike" dirty="0" err="1">
                <a:solidFill>
                  <a:srgbClr val="000000"/>
                </a:solidFill>
                <a:effectLst/>
                <a:latin typeface="Aptos Narrow" panose="020B0004020202020204" pitchFamily="34" charset="0"/>
              </a:rPr>
              <a:t>Kolnaar</a:t>
            </a:r>
            <a:r>
              <a:rPr lang="de-CH" sz="900" b="0" i="0" u="none" strike="noStrike" dirty="0">
                <a:solidFill>
                  <a:srgbClr val="000000"/>
                </a:solidFill>
                <a:effectLst/>
                <a:latin typeface="Aptos Narrow" panose="020B0004020202020204" pitchFamily="34" charset="0"/>
              </a:rPr>
              <a:t>, H. W. H. Flow-</a:t>
            </a:r>
            <a:r>
              <a:rPr lang="de-CH" sz="900" b="0" i="0" u="none" strike="noStrike" dirty="0" err="1">
                <a:solidFill>
                  <a:srgbClr val="000000"/>
                </a:solidFill>
                <a:effectLst/>
                <a:latin typeface="Aptos Narrow" panose="020B0004020202020204" pitchFamily="34" charset="0"/>
              </a:rPr>
              <a:t>induced</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orientation</a:t>
            </a:r>
            <a:r>
              <a:rPr lang="de-CH" sz="900" b="0" i="0" u="none" strike="noStrike" dirty="0">
                <a:solidFill>
                  <a:srgbClr val="000000"/>
                </a:solidFill>
                <a:effectLst/>
                <a:latin typeface="Aptos Narrow" panose="020B0004020202020204" pitchFamily="34" charset="0"/>
              </a:rPr>
              <a:t> and </a:t>
            </a:r>
            <a:r>
              <a:rPr lang="de-CH" sz="900" b="0" i="0" u="none" strike="noStrike" dirty="0" err="1">
                <a:solidFill>
                  <a:srgbClr val="000000"/>
                </a:solidFill>
                <a:effectLst/>
                <a:latin typeface="Aptos Narrow" panose="020B0004020202020204" pitchFamily="34" charset="0"/>
              </a:rPr>
              <a:t>structure</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formation</a:t>
            </a:r>
            <a:r>
              <a:rPr lang="de-CH" sz="900" b="0" i="0" u="none" strike="noStrike" dirty="0">
                <a:solidFill>
                  <a:srgbClr val="000000"/>
                </a:solidFill>
                <a:effectLst/>
                <a:latin typeface="Aptos Narrow" panose="020B0004020202020204" pitchFamily="34" charset="0"/>
              </a:rPr>
              <a:t>. In </a:t>
            </a:r>
            <a:r>
              <a:rPr lang="de-CH" sz="900" b="0" i="1" u="none" strike="noStrike" dirty="0">
                <a:solidFill>
                  <a:srgbClr val="000000"/>
                </a:solidFill>
                <a:effectLst/>
                <a:latin typeface="Aptos Narrow" panose="020B0004020202020204" pitchFamily="34" charset="0"/>
              </a:rPr>
              <a:t>Processing </a:t>
            </a:r>
            <a:r>
              <a:rPr lang="de-CH" sz="900" b="0" i="1" u="none" strike="noStrike" dirty="0" err="1">
                <a:solidFill>
                  <a:srgbClr val="000000"/>
                </a:solidFill>
                <a:effectLst/>
                <a:latin typeface="Aptos Narrow" panose="020B0004020202020204" pitchFamily="34" charset="0"/>
              </a:rPr>
              <a:t>of</a:t>
            </a:r>
            <a:r>
              <a:rPr lang="de-CH" sz="900" b="0" i="1" u="none" strike="noStrike" dirty="0">
                <a:solidFill>
                  <a:srgbClr val="000000"/>
                </a:solidFill>
                <a:effectLst/>
                <a:latin typeface="Aptos Narrow" panose="020B0004020202020204" pitchFamily="34" charset="0"/>
              </a:rPr>
              <a:t> Polymers</a:t>
            </a:r>
            <a:r>
              <a:rPr lang="de-CH" sz="900" b="0" i="0" u="none" strike="noStrike" dirty="0">
                <a:solidFill>
                  <a:srgbClr val="000000"/>
                </a:solidFill>
                <a:effectLst/>
                <a:latin typeface="Aptos Narrow" panose="020B0004020202020204" pitchFamily="34" charset="0"/>
              </a:rPr>
              <a:t>. Vol. 18 (</a:t>
            </a:r>
            <a:r>
              <a:rPr lang="de-CH" sz="900" b="0" i="0" u="none" strike="noStrike" dirty="0" err="1">
                <a:solidFill>
                  <a:srgbClr val="000000"/>
                </a:solidFill>
                <a:effectLst/>
                <a:latin typeface="Aptos Narrow" panose="020B0004020202020204" pitchFamily="34" charset="0"/>
              </a:rPr>
              <a:t>eds</a:t>
            </a:r>
            <a:r>
              <a:rPr lang="de-CH" sz="900" b="0" i="0" u="none" strike="noStrike" dirty="0">
                <a:solidFill>
                  <a:srgbClr val="000000"/>
                </a:solidFill>
                <a:effectLst/>
                <a:latin typeface="Aptos Narrow" panose="020B0004020202020204" pitchFamily="34" charset="0"/>
              </a:rPr>
              <a:t> Meijer, H. E. H.) 189–268 (Wiley-VCH, New York, NY, USA, 1997).</a:t>
            </a:r>
            <a:endParaRPr lang="de-CH" sz="900" b="0" dirty="0">
              <a:effectLst/>
              <a:latin typeface="Aptos Narrow" panose="020B0004020202020204" pitchFamily="34" charset="0"/>
            </a:endParaRPr>
          </a:p>
          <a:p>
            <a:pPr algn="just" rtl="0">
              <a:spcBef>
                <a:spcPts val="0"/>
              </a:spcBef>
              <a:spcAft>
                <a:spcPts val="0"/>
              </a:spcAft>
            </a:pPr>
            <a:r>
              <a:rPr lang="de-CH" sz="900" b="0" i="0" u="none" strike="noStrike" dirty="0">
                <a:solidFill>
                  <a:srgbClr val="000000"/>
                </a:solidFill>
                <a:effectLst/>
                <a:latin typeface="Aptos Narrow" panose="020B0004020202020204" pitchFamily="34" charset="0"/>
              </a:rPr>
              <a:t>[3] </a:t>
            </a:r>
            <a:r>
              <a:rPr lang="de-CH" sz="900" b="0" i="0" u="none" strike="noStrike" dirty="0" err="1">
                <a:solidFill>
                  <a:srgbClr val="000000"/>
                </a:solidFill>
                <a:effectLst/>
                <a:latin typeface="Aptos Narrow" panose="020B0004020202020204" pitchFamily="34" charset="0"/>
              </a:rPr>
              <a:t>Mordal</a:t>
            </a:r>
            <a:r>
              <a:rPr lang="de-CH" sz="900" b="0" i="0" u="none" strike="noStrike" dirty="0">
                <a:solidFill>
                  <a:srgbClr val="000000"/>
                </a:solidFill>
                <a:effectLst/>
                <a:latin typeface="Aptos Narrow" panose="020B0004020202020204" pitchFamily="34" charset="0"/>
              </a:rPr>
              <a:t>, K., </a:t>
            </a:r>
            <a:r>
              <a:rPr lang="de-CH" sz="900" b="0" i="0" u="none" strike="noStrike" dirty="0" err="1">
                <a:solidFill>
                  <a:srgbClr val="000000"/>
                </a:solidFill>
                <a:effectLst/>
                <a:latin typeface="Aptos Narrow" panose="020B0004020202020204" pitchFamily="34" charset="0"/>
              </a:rPr>
              <a:t>Dobrakowski</a:t>
            </a:r>
            <a:r>
              <a:rPr lang="de-CH" sz="900" b="0" i="0" u="none" strike="noStrike" dirty="0">
                <a:solidFill>
                  <a:srgbClr val="000000"/>
                </a:solidFill>
                <a:effectLst/>
                <a:latin typeface="Aptos Narrow" panose="020B0004020202020204" pitchFamily="34" charset="0"/>
              </a:rPr>
              <a:t>, K., &amp; Kwiatkowski, D. (2018). </a:t>
            </a:r>
            <a:r>
              <a:rPr lang="de-CH" sz="900" b="0" i="0" u="none" strike="noStrike" dirty="0" err="1">
                <a:solidFill>
                  <a:srgbClr val="000000"/>
                </a:solidFill>
                <a:effectLst/>
                <a:latin typeface="Aptos Narrow" panose="020B0004020202020204" pitchFamily="34" charset="0"/>
              </a:rPr>
              <a:t>Effect</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of</a:t>
            </a:r>
            <a:r>
              <a:rPr lang="de-CH" sz="900" b="0" i="0" u="none" strike="noStrike" dirty="0">
                <a:solidFill>
                  <a:srgbClr val="000000"/>
                </a:solidFill>
                <a:effectLst/>
                <a:latin typeface="Aptos Narrow" panose="020B0004020202020204" pitchFamily="34" charset="0"/>
              </a:rPr>
              <a:t> Selected </a:t>
            </a:r>
            <a:r>
              <a:rPr lang="de-CH" sz="900" b="0" i="0" u="none" strike="noStrike" dirty="0" err="1">
                <a:solidFill>
                  <a:srgbClr val="000000"/>
                </a:solidFill>
                <a:effectLst/>
                <a:latin typeface="Aptos Narrow" panose="020B0004020202020204" pitchFamily="34" charset="0"/>
              </a:rPr>
              <a:t>Injection</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Conditions</a:t>
            </a:r>
            <a:r>
              <a:rPr lang="de-CH" sz="900" b="0" i="0" u="none" strike="noStrike" dirty="0">
                <a:solidFill>
                  <a:srgbClr val="000000"/>
                </a:solidFill>
                <a:effectLst/>
                <a:latin typeface="Aptos Narrow" panose="020B0004020202020204" pitchFamily="34" charset="0"/>
              </a:rPr>
              <a:t> on </a:t>
            </a:r>
            <a:r>
              <a:rPr lang="de-CH" sz="900" b="0" i="0" u="none" strike="noStrike" dirty="0" err="1">
                <a:solidFill>
                  <a:srgbClr val="000000"/>
                </a:solidFill>
                <a:effectLst/>
                <a:latin typeface="Aptos Narrow" panose="020B0004020202020204" pitchFamily="34" charset="0"/>
              </a:rPr>
              <a:t>the</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Mechanical</a:t>
            </a:r>
            <a:r>
              <a:rPr lang="de-CH" sz="900" b="0" i="0" u="none" strike="noStrike" dirty="0">
                <a:solidFill>
                  <a:srgbClr val="000000"/>
                </a:solidFill>
                <a:effectLst/>
                <a:latin typeface="Aptos Narrow" panose="020B0004020202020204" pitchFamily="34" charset="0"/>
              </a:rPr>
              <a:t> Properties and </a:t>
            </a:r>
            <a:r>
              <a:rPr lang="de-CH" sz="900" b="0" i="0" u="none" strike="noStrike" dirty="0" err="1">
                <a:solidFill>
                  <a:srgbClr val="000000"/>
                </a:solidFill>
                <a:effectLst/>
                <a:latin typeface="Aptos Narrow" panose="020B0004020202020204" pitchFamily="34" charset="0"/>
              </a:rPr>
              <a:t>Structure</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of</a:t>
            </a:r>
            <a:r>
              <a:rPr lang="de-CH" sz="900" b="0" i="0" u="none" strike="noStrike" dirty="0">
                <a:solidFill>
                  <a:srgbClr val="000000"/>
                </a:solidFill>
                <a:effectLst/>
                <a:latin typeface="Aptos Narrow" panose="020B0004020202020204" pitchFamily="34" charset="0"/>
              </a:rPr>
              <a:t> HDPE. In </a:t>
            </a:r>
            <a:r>
              <a:rPr lang="de-CH" sz="900" b="0" i="0" u="none" strike="noStrike" dirty="0" err="1">
                <a:solidFill>
                  <a:srgbClr val="000000"/>
                </a:solidFill>
                <a:effectLst/>
                <a:latin typeface="Aptos Narrow" panose="020B0004020202020204" pitchFamily="34" charset="0"/>
              </a:rPr>
              <a:t>Fibres</a:t>
            </a:r>
            <a:r>
              <a:rPr lang="de-CH" sz="900" b="0" i="0" u="none" strike="noStrike" dirty="0">
                <a:solidFill>
                  <a:srgbClr val="000000"/>
                </a:solidFill>
                <a:effectLst/>
                <a:latin typeface="Aptos Narrow" panose="020B0004020202020204" pitchFamily="34" charset="0"/>
              </a:rPr>
              <a:t> and Textiles in Eastern Europe (Vol. 26, </a:t>
            </a:r>
            <a:r>
              <a:rPr lang="de-CH" sz="900" b="0" i="0" u="none" strike="noStrike" dirty="0" err="1">
                <a:solidFill>
                  <a:srgbClr val="000000"/>
                </a:solidFill>
                <a:effectLst/>
                <a:latin typeface="Aptos Narrow" panose="020B0004020202020204" pitchFamily="34" charset="0"/>
              </a:rPr>
              <a:t>Issue</a:t>
            </a:r>
            <a:r>
              <a:rPr lang="de-CH" sz="900" b="0" i="0" u="none" strike="noStrike" dirty="0">
                <a:solidFill>
                  <a:srgbClr val="000000"/>
                </a:solidFill>
                <a:effectLst/>
                <a:latin typeface="Aptos Narrow" panose="020B0004020202020204" pitchFamily="34" charset="0"/>
              </a:rPr>
              <a:t> 5(131), pp. 93–98). Walter de Gruyter GmbH. https://doi.org/10.5604/01.3001.0012.2538</a:t>
            </a:r>
            <a:endParaRPr lang="de-CH" sz="900" b="0" dirty="0">
              <a:effectLst/>
              <a:latin typeface="Aptos Narrow" panose="020B0004020202020204" pitchFamily="34" charset="0"/>
            </a:endParaRPr>
          </a:p>
          <a:p>
            <a:br>
              <a:rPr lang="de-CH" sz="1000" dirty="0"/>
            </a:br>
            <a:endParaRPr lang="de-CH" dirty="0"/>
          </a:p>
        </p:txBody>
      </p:sp>
    </p:spTree>
    <p:extLst>
      <p:ext uri="{BB962C8B-B14F-4D97-AF65-F5344CB8AC3E}">
        <p14:creationId xmlns:p14="http://schemas.microsoft.com/office/powerpoint/2010/main" val="417313706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ECCC0088-01D1-DA41-A0C1-F7C3A23FBFCE}"/>
              </a:ext>
            </a:extLst>
          </p:cNvPr>
          <p:cNvSpPr>
            <a:spLocks noGrp="1"/>
          </p:cNvSpPr>
          <p:nvPr>
            <p:ph type="title"/>
          </p:nvPr>
        </p:nvSpPr>
        <p:spPr>
          <a:xfrm>
            <a:off x="953970" y="282058"/>
            <a:ext cx="7625434" cy="446413"/>
          </a:xfrm>
        </p:spPr>
        <p:txBody>
          <a:bodyPr>
            <a:normAutofit fontScale="90000"/>
          </a:bodyPr>
          <a:lstStyle/>
          <a:p>
            <a:pPr rtl="0">
              <a:spcBef>
                <a:spcPts val="0"/>
              </a:spcBef>
              <a:spcAft>
                <a:spcPts val="800"/>
              </a:spcAft>
            </a:pPr>
            <a:r>
              <a:rPr lang="en-US" sz="1800" b="1" i="0" u="none" strike="noStrike" dirty="0">
                <a:solidFill>
                  <a:srgbClr val="000000"/>
                </a:solidFill>
                <a:effectLst/>
                <a:latin typeface="Aptos Black" panose="020B0004020202020204" pitchFamily="34" charset="0"/>
              </a:rPr>
              <a:t>Case study 4: Extracellular matrix (ECM)</a:t>
            </a:r>
            <a:br>
              <a:rPr lang="en-US" b="0" dirty="0">
                <a:effectLst/>
                <a:latin typeface="Aptos Black" panose="020B0004020202020204" pitchFamily="34" charset="0"/>
              </a:rPr>
            </a:br>
            <a:br>
              <a:rPr lang="en-US" dirty="0">
                <a:latin typeface="Aptos Black" panose="020B0004020202020204" pitchFamily="34" charset="0"/>
              </a:rPr>
            </a:br>
            <a:endParaRPr lang="fr-FR" dirty="0">
              <a:latin typeface="Aptos Black" panose="020B0004020202020204" pitchFamily="34" charset="0"/>
            </a:endParaRPr>
          </a:p>
        </p:txBody>
      </p:sp>
      <p:sp>
        <p:nvSpPr>
          <p:cNvPr id="6" name="Espace réservé du numéro de diapositive 5">
            <a:extLst>
              <a:ext uri="{FF2B5EF4-FFF2-40B4-BE49-F238E27FC236}">
                <a16:creationId xmlns:a16="http://schemas.microsoft.com/office/drawing/2014/main" id="{6A3F6412-24AE-004A-BB88-BB3E61D45336}"/>
              </a:ext>
            </a:extLst>
          </p:cNvPr>
          <p:cNvSpPr>
            <a:spLocks noGrp="1"/>
          </p:cNvSpPr>
          <p:nvPr>
            <p:ph type="sldNum" sz="quarter" idx="16"/>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fld id="{E1E1CD7C-2161-7D43-862E-CE4C333CD873}" type="slidenum">
              <a:rPr kumimoji="0" lang="fr-FR" sz="700" b="1" i="0" u="none" strike="noStrike" kern="1200" cap="none" spc="0" normalizeH="0" baseline="0" noProof="0" smtClean="0">
                <a:ln>
                  <a:noFill/>
                </a:ln>
                <a:solidFill>
                  <a:srgbClr val="413C3A"/>
                </a:solidFill>
                <a:effectLst/>
                <a:uLnTx/>
                <a:uFillTx/>
                <a:latin typeface="Franklin Gothic Demi Cond"/>
                <a:ea typeface="+mn-ea"/>
                <a:cs typeface="+mn-cs"/>
              </a:rPr>
              <a:pPr marL="0" marR="0" lvl="0" indent="0" algn="ctr" defTabSz="685800" rtl="0" eaLnBrk="1" fontAlgn="auto" latinLnBrk="0" hangingPunct="1">
                <a:lnSpc>
                  <a:spcPct val="100000"/>
                </a:lnSpc>
                <a:spcBef>
                  <a:spcPts val="0"/>
                </a:spcBef>
                <a:spcAft>
                  <a:spcPts val="0"/>
                </a:spcAft>
                <a:buClrTx/>
                <a:buSzTx/>
                <a:buFontTx/>
                <a:buNone/>
                <a:tabLst/>
                <a:defRPr/>
              </a:pPr>
              <a:t>5</a:t>
            </a:fld>
            <a:endParaRPr kumimoji="0" lang="fr-FR" sz="700" b="1" i="0" u="none" strike="noStrike" kern="1200" cap="none" spc="0" normalizeH="0" baseline="0" noProof="0" dirty="0">
              <a:ln>
                <a:noFill/>
              </a:ln>
              <a:solidFill>
                <a:srgbClr val="413C3A"/>
              </a:solidFill>
              <a:effectLst/>
              <a:uLnTx/>
              <a:uFillTx/>
              <a:latin typeface="Franklin Gothic Demi Cond"/>
              <a:ea typeface="+mn-ea"/>
              <a:cs typeface="+mn-cs"/>
            </a:endParaRPr>
          </a:p>
        </p:txBody>
      </p:sp>
      <p:sp>
        <p:nvSpPr>
          <p:cNvPr id="9" name="TextBox 8">
            <a:extLst>
              <a:ext uri="{FF2B5EF4-FFF2-40B4-BE49-F238E27FC236}">
                <a16:creationId xmlns:a16="http://schemas.microsoft.com/office/drawing/2014/main" id="{4F9CC4D9-9D2E-405A-A13B-006551692B8A}"/>
              </a:ext>
            </a:extLst>
          </p:cNvPr>
          <p:cNvSpPr txBox="1"/>
          <p:nvPr/>
        </p:nvSpPr>
        <p:spPr>
          <a:xfrm>
            <a:off x="270711" y="728471"/>
            <a:ext cx="8602578" cy="4547399"/>
          </a:xfrm>
          <a:prstGeom prst="rect">
            <a:avLst/>
          </a:prstGeom>
          <a:noFill/>
        </p:spPr>
        <p:txBody>
          <a:bodyPr wrap="square">
            <a:spAutoFit/>
          </a:bodyPr>
          <a:lstStyle/>
          <a:p>
            <a:pPr algn="just" rtl="0">
              <a:spcBef>
                <a:spcPts val="0"/>
              </a:spcBef>
              <a:spcAft>
                <a:spcPts val="0"/>
              </a:spcAft>
            </a:pPr>
            <a:r>
              <a:rPr lang="en-US" sz="1200" b="0" i="0" u="none" strike="noStrike" dirty="0">
                <a:solidFill>
                  <a:srgbClr val="000000"/>
                </a:solidFill>
                <a:effectLst/>
                <a:latin typeface="Aptos Light" panose="020B0004020202020204" pitchFamily="34" charset="0"/>
              </a:rPr>
              <a:t>The extracellular matrix (ECM) is a complex network of macromolecules that provide structural and biochemical support to cells in the body. While it performs vital functions in the body, abnormalities in the ECM have been implicated to play an active or passive role in many pathological conditions, like cancer and fibrosis. The </a:t>
            </a:r>
            <a:r>
              <a:rPr lang="en-US" sz="1200" b="0" i="0" u="none" strike="noStrike" dirty="0" err="1">
                <a:solidFill>
                  <a:srgbClr val="000000"/>
                </a:solidFill>
                <a:effectLst/>
                <a:latin typeface="Aptos Light" panose="020B0004020202020204" pitchFamily="34" charset="0"/>
              </a:rPr>
              <a:t>tumour</a:t>
            </a:r>
            <a:r>
              <a:rPr lang="en-US" sz="1200" b="0" i="0" u="none" strike="noStrike" dirty="0">
                <a:solidFill>
                  <a:srgbClr val="000000"/>
                </a:solidFill>
                <a:effectLst/>
                <a:latin typeface="Aptos Light" panose="020B0004020202020204" pitchFamily="34" charset="0"/>
              </a:rPr>
              <a:t> microenvironment (TME) contains diverse ECM components that interact with cancer cells to facilitate </a:t>
            </a:r>
            <a:r>
              <a:rPr lang="en-US" sz="1200" b="0" i="0" u="none" strike="noStrike" dirty="0" err="1">
                <a:solidFill>
                  <a:srgbClr val="000000"/>
                </a:solidFill>
                <a:effectLst/>
                <a:latin typeface="Aptos Light" panose="020B0004020202020204" pitchFamily="34" charset="0"/>
              </a:rPr>
              <a:t>tumour</a:t>
            </a:r>
            <a:r>
              <a:rPr lang="en-US" sz="1200" b="0" i="0" u="none" strike="noStrike" dirty="0">
                <a:solidFill>
                  <a:srgbClr val="000000"/>
                </a:solidFill>
                <a:effectLst/>
                <a:latin typeface="Aptos Light" panose="020B0004020202020204" pitchFamily="34" charset="0"/>
              </a:rPr>
              <a:t> growth and metastasis [1]. The changing functional role of ECM in such cases manifests as a change in its structure [1, 2]. Furthermore, there is evidence of higher concentrations of certain elements as well as changes in their chemical forms, in certain cancers [3]. Therefore, a careful investigation into the composition and organization of the TME can help in a broad understanding of evolution of cancer and potentially identify biomarkers in specific cancer types.</a:t>
            </a:r>
            <a:endParaRPr lang="en-US" sz="1200" dirty="0">
              <a:solidFill>
                <a:srgbClr val="000000"/>
              </a:solidFill>
              <a:latin typeface="Aptos Light" panose="020B0004020202020204" pitchFamily="34" charset="0"/>
            </a:endParaRPr>
          </a:p>
          <a:p>
            <a:pPr rtl="0">
              <a:spcBef>
                <a:spcPts val="0"/>
              </a:spcBef>
              <a:spcAft>
                <a:spcPts val="800"/>
              </a:spcAft>
            </a:pPr>
            <a:endParaRPr lang="en-US" b="0" dirty="0">
              <a:effectLst/>
            </a:endParaRPr>
          </a:p>
          <a:p>
            <a:pPr algn="just" rtl="0">
              <a:spcBef>
                <a:spcPts val="0"/>
              </a:spcBef>
              <a:spcAft>
                <a:spcPts val="800"/>
              </a:spcAft>
            </a:pPr>
            <a:endParaRPr lang="en-US" sz="800" b="0" i="0" u="none" strike="noStrike" dirty="0">
              <a:solidFill>
                <a:srgbClr val="000000"/>
              </a:solidFill>
              <a:effectLst/>
              <a:latin typeface="Aptos Narrow" panose="020B0004020202020204" pitchFamily="34" charset="0"/>
            </a:endParaRPr>
          </a:p>
          <a:p>
            <a:pPr algn="just" rtl="0">
              <a:spcBef>
                <a:spcPts val="0"/>
              </a:spcBef>
              <a:spcAft>
                <a:spcPts val="800"/>
              </a:spcAft>
            </a:pPr>
            <a:endParaRPr lang="en-US" sz="800" dirty="0">
              <a:solidFill>
                <a:srgbClr val="000000"/>
              </a:solidFill>
              <a:latin typeface="Aptos Narrow" panose="020B0004020202020204" pitchFamily="34" charset="0"/>
            </a:endParaRPr>
          </a:p>
          <a:p>
            <a:pPr algn="just" rtl="0">
              <a:spcBef>
                <a:spcPts val="0"/>
              </a:spcBef>
              <a:spcAft>
                <a:spcPts val="800"/>
              </a:spcAft>
            </a:pPr>
            <a:endParaRPr lang="en-US" sz="800" b="0" i="0" u="none" strike="noStrike" dirty="0">
              <a:solidFill>
                <a:srgbClr val="000000"/>
              </a:solidFill>
              <a:effectLst/>
              <a:latin typeface="Aptos Narrow" panose="020B0004020202020204" pitchFamily="34" charset="0"/>
            </a:endParaRPr>
          </a:p>
          <a:p>
            <a:pPr algn="just" rtl="0">
              <a:spcBef>
                <a:spcPts val="0"/>
              </a:spcBef>
              <a:spcAft>
                <a:spcPts val="800"/>
              </a:spcAft>
            </a:pPr>
            <a:endParaRPr lang="en-US" sz="800" dirty="0">
              <a:solidFill>
                <a:srgbClr val="000000"/>
              </a:solidFill>
              <a:latin typeface="Aptos Narrow" panose="020B0004020202020204" pitchFamily="34" charset="0"/>
            </a:endParaRPr>
          </a:p>
          <a:p>
            <a:pPr algn="just" rtl="0">
              <a:spcBef>
                <a:spcPts val="0"/>
              </a:spcBef>
              <a:spcAft>
                <a:spcPts val="800"/>
              </a:spcAft>
            </a:pPr>
            <a:endParaRPr lang="en-US" sz="800" dirty="0">
              <a:solidFill>
                <a:srgbClr val="000000"/>
              </a:solidFill>
              <a:latin typeface="Aptos Narrow" panose="020B0004020202020204" pitchFamily="34" charset="0"/>
            </a:endParaRPr>
          </a:p>
          <a:p>
            <a:pPr algn="just" rtl="0">
              <a:spcBef>
                <a:spcPts val="0"/>
              </a:spcBef>
              <a:spcAft>
                <a:spcPts val="0"/>
              </a:spcAft>
            </a:pPr>
            <a:r>
              <a:rPr lang="de-CH" sz="900" b="0" i="0" u="none" strike="noStrike" dirty="0">
                <a:solidFill>
                  <a:srgbClr val="000000"/>
                </a:solidFill>
                <a:effectLst/>
                <a:latin typeface="Aptos Narrow" panose="020B0004020202020204" pitchFamily="34" charset="0"/>
              </a:rPr>
              <a:t>[1] Popova, N. V., &amp; </a:t>
            </a:r>
            <a:r>
              <a:rPr lang="de-CH" sz="900" b="0" i="0" u="none" strike="noStrike" dirty="0" err="1">
                <a:solidFill>
                  <a:srgbClr val="000000"/>
                </a:solidFill>
                <a:effectLst/>
                <a:latin typeface="Aptos Narrow" panose="020B0004020202020204" pitchFamily="34" charset="0"/>
              </a:rPr>
              <a:t>Jücker</a:t>
            </a:r>
            <a:r>
              <a:rPr lang="de-CH" sz="900" b="0" i="0" u="none" strike="noStrike" dirty="0">
                <a:solidFill>
                  <a:srgbClr val="000000"/>
                </a:solidFill>
                <a:effectLst/>
                <a:latin typeface="Aptos Narrow" panose="020B0004020202020204" pitchFamily="34" charset="0"/>
              </a:rPr>
              <a:t>, M. (2022). The </a:t>
            </a:r>
            <a:r>
              <a:rPr lang="de-CH" sz="900" b="0" i="0" u="none" strike="noStrike" dirty="0" err="1">
                <a:solidFill>
                  <a:srgbClr val="000000"/>
                </a:solidFill>
                <a:effectLst/>
                <a:latin typeface="Aptos Narrow" panose="020B0004020202020204" pitchFamily="34" charset="0"/>
              </a:rPr>
              <a:t>Functional</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Role</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of</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Extracellular</a:t>
            </a:r>
            <a:r>
              <a:rPr lang="de-CH" sz="900" b="0" i="0" u="none" strike="noStrike" dirty="0">
                <a:solidFill>
                  <a:srgbClr val="000000"/>
                </a:solidFill>
                <a:effectLst/>
                <a:latin typeface="Aptos Narrow" panose="020B0004020202020204" pitchFamily="34" charset="0"/>
              </a:rPr>
              <a:t> Matrix Proteins in Cancer. In Cancers (Vol. 14, </a:t>
            </a:r>
            <a:r>
              <a:rPr lang="de-CH" sz="900" b="0" i="0" u="none" strike="noStrike" dirty="0" err="1">
                <a:solidFill>
                  <a:srgbClr val="000000"/>
                </a:solidFill>
                <a:effectLst/>
                <a:latin typeface="Aptos Narrow" panose="020B0004020202020204" pitchFamily="34" charset="0"/>
              </a:rPr>
              <a:t>Issue</a:t>
            </a:r>
            <a:r>
              <a:rPr lang="de-CH" sz="900" b="0" i="0" u="none" strike="noStrike" dirty="0">
                <a:solidFill>
                  <a:srgbClr val="000000"/>
                </a:solidFill>
                <a:effectLst/>
                <a:latin typeface="Aptos Narrow" panose="020B0004020202020204" pitchFamily="34" charset="0"/>
              </a:rPr>
              <a:t> 1, p. 238). MDPI AG. </a:t>
            </a:r>
            <a:r>
              <a:rPr lang="de-CH" sz="900" b="0" i="0" strike="noStrike" dirty="0">
                <a:solidFill>
                  <a:srgbClr val="000000"/>
                </a:solidFill>
                <a:effectLst/>
                <a:latin typeface="Aptos Narrow" panose="020B0004020202020204" pitchFamily="34" charset="0"/>
              </a:rPr>
              <a:t>https://doi.org/10.3390/cancers14010238</a:t>
            </a:r>
            <a:endParaRPr lang="de-CH" sz="900" b="0" dirty="0">
              <a:effectLst/>
              <a:latin typeface="Aptos Narrow" panose="020B0004020202020204" pitchFamily="34" charset="0"/>
            </a:endParaRPr>
          </a:p>
          <a:p>
            <a:pPr algn="just" rtl="0">
              <a:spcBef>
                <a:spcPts val="0"/>
              </a:spcBef>
              <a:spcAft>
                <a:spcPts val="0"/>
              </a:spcAft>
            </a:pPr>
            <a:r>
              <a:rPr lang="de-CH" sz="900" b="0" i="0" u="none" strike="noStrike" dirty="0">
                <a:solidFill>
                  <a:srgbClr val="000000"/>
                </a:solidFill>
                <a:effectLst/>
                <a:latin typeface="Aptos Narrow" panose="020B0004020202020204" pitchFamily="34" charset="0"/>
              </a:rPr>
              <a:t>[2] Winkler, J., </a:t>
            </a:r>
            <a:r>
              <a:rPr lang="de-CH" sz="900" b="0" i="0" u="none" strike="noStrike" dirty="0" err="1">
                <a:solidFill>
                  <a:srgbClr val="000000"/>
                </a:solidFill>
                <a:effectLst/>
                <a:latin typeface="Aptos Narrow" panose="020B0004020202020204" pitchFamily="34" charset="0"/>
              </a:rPr>
              <a:t>Abisoye-Ogunniyan</a:t>
            </a:r>
            <a:r>
              <a:rPr lang="de-CH" sz="900" b="0" i="0" u="none" strike="noStrike" dirty="0">
                <a:solidFill>
                  <a:srgbClr val="000000"/>
                </a:solidFill>
                <a:effectLst/>
                <a:latin typeface="Aptos Narrow" panose="020B0004020202020204" pitchFamily="34" charset="0"/>
              </a:rPr>
              <a:t>, A., Metcalf, K. J., &amp; </a:t>
            </a:r>
            <a:r>
              <a:rPr lang="de-CH" sz="900" b="0" i="0" u="none" strike="noStrike" dirty="0" err="1">
                <a:solidFill>
                  <a:srgbClr val="000000"/>
                </a:solidFill>
                <a:effectLst/>
                <a:latin typeface="Aptos Narrow" panose="020B0004020202020204" pitchFamily="34" charset="0"/>
              </a:rPr>
              <a:t>Werb</a:t>
            </a:r>
            <a:r>
              <a:rPr lang="de-CH" sz="900" b="0" i="0" u="none" strike="noStrike" dirty="0">
                <a:solidFill>
                  <a:srgbClr val="000000"/>
                </a:solidFill>
                <a:effectLst/>
                <a:latin typeface="Aptos Narrow" panose="020B0004020202020204" pitchFamily="34" charset="0"/>
              </a:rPr>
              <a:t>, Z. (2020). </a:t>
            </a:r>
            <a:r>
              <a:rPr lang="de-CH" sz="900" b="0" i="0" u="none" strike="noStrike" dirty="0" err="1">
                <a:solidFill>
                  <a:srgbClr val="000000"/>
                </a:solidFill>
                <a:effectLst/>
                <a:latin typeface="Aptos Narrow" panose="020B0004020202020204" pitchFamily="34" charset="0"/>
              </a:rPr>
              <a:t>Concepts</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of</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extracellular</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matrix</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remodelling</a:t>
            </a:r>
            <a:r>
              <a:rPr lang="de-CH" sz="900" b="0" i="0" u="none" strike="noStrike" dirty="0">
                <a:solidFill>
                  <a:srgbClr val="000000"/>
                </a:solidFill>
                <a:effectLst/>
                <a:latin typeface="Aptos Narrow" panose="020B0004020202020204" pitchFamily="34" charset="0"/>
              </a:rPr>
              <a:t> in </a:t>
            </a:r>
            <a:r>
              <a:rPr lang="de-CH" sz="900" b="0" i="0" u="none" strike="noStrike" dirty="0" err="1">
                <a:solidFill>
                  <a:srgbClr val="000000"/>
                </a:solidFill>
                <a:effectLst/>
                <a:latin typeface="Aptos Narrow" panose="020B0004020202020204" pitchFamily="34" charset="0"/>
              </a:rPr>
              <a:t>tumour</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progression</a:t>
            </a:r>
            <a:r>
              <a:rPr lang="de-CH" sz="900" b="0" i="0" u="none" strike="noStrike" dirty="0">
                <a:solidFill>
                  <a:srgbClr val="000000"/>
                </a:solidFill>
                <a:effectLst/>
                <a:latin typeface="Aptos Narrow" panose="020B0004020202020204" pitchFamily="34" charset="0"/>
              </a:rPr>
              <a:t> and </a:t>
            </a:r>
            <a:r>
              <a:rPr lang="de-CH" sz="900" b="0" i="0" u="none" strike="noStrike" dirty="0" err="1">
                <a:solidFill>
                  <a:srgbClr val="000000"/>
                </a:solidFill>
                <a:effectLst/>
                <a:latin typeface="Aptos Narrow" panose="020B0004020202020204" pitchFamily="34" charset="0"/>
              </a:rPr>
              <a:t>metastasis</a:t>
            </a:r>
            <a:r>
              <a:rPr lang="de-CH" sz="900" b="0" i="0" u="none" strike="noStrike" dirty="0">
                <a:solidFill>
                  <a:srgbClr val="000000"/>
                </a:solidFill>
                <a:effectLst/>
                <a:latin typeface="Aptos Narrow" panose="020B0004020202020204" pitchFamily="34" charset="0"/>
              </a:rPr>
              <a:t>. In Nature Communications (Vol. 11, </a:t>
            </a:r>
            <a:r>
              <a:rPr lang="de-CH" sz="900" b="0" i="0" u="none" strike="noStrike" dirty="0" err="1">
                <a:solidFill>
                  <a:srgbClr val="000000"/>
                </a:solidFill>
                <a:effectLst/>
                <a:latin typeface="Aptos Narrow" panose="020B0004020202020204" pitchFamily="34" charset="0"/>
              </a:rPr>
              <a:t>Issue</a:t>
            </a:r>
            <a:r>
              <a:rPr lang="de-CH" sz="900" b="0" i="0" u="none" strike="noStrike" dirty="0">
                <a:solidFill>
                  <a:srgbClr val="000000"/>
                </a:solidFill>
                <a:effectLst/>
                <a:latin typeface="Aptos Narrow" panose="020B0004020202020204" pitchFamily="34" charset="0"/>
              </a:rPr>
              <a:t> 1). Springer Science and Business Media LLC. </a:t>
            </a:r>
            <a:r>
              <a:rPr lang="de-CH" sz="900" b="0" i="0" strike="noStrike" dirty="0">
                <a:solidFill>
                  <a:srgbClr val="000000"/>
                </a:solidFill>
                <a:effectLst/>
                <a:latin typeface="Aptos Narrow" panose="020B0004020202020204" pitchFamily="34" charset="0"/>
              </a:rPr>
              <a:t>https://doi.org/10.1038/s41467-020-18794-x</a:t>
            </a:r>
            <a:endParaRPr lang="de-CH" sz="900" b="0" dirty="0">
              <a:effectLst/>
              <a:latin typeface="Aptos Narrow" panose="020B0004020202020204" pitchFamily="34" charset="0"/>
            </a:endParaRPr>
          </a:p>
          <a:p>
            <a:pPr algn="just" rtl="0">
              <a:spcBef>
                <a:spcPts val="0"/>
              </a:spcBef>
              <a:spcAft>
                <a:spcPts val="0"/>
              </a:spcAft>
            </a:pPr>
            <a:r>
              <a:rPr lang="de-CH" sz="900" b="0" i="0" u="none" strike="noStrike" dirty="0">
                <a:solidFill>
                  <a:srgbClr val="000000"/>
                </a:solidFill>
                <a:effectLst/>
                <a:latin typeface="Aptos Narrow" panose="020B0004020202020204" pitchFamily="34" charset="0"/>
              </a:rPr>
              <a:t>[3] </a:t>
            </a:r>
            <a:r>
              <a:rPr lang="de-CH" sz="900" b="0" i="0" u="none" strike="noStrike" dirty="0" err="1">
                <a:solidFill>
                  <a:srgbClr val="000000"/>
                </a:solidFill>
                <a:effectLst/>
                <a:latin typeface="Aptos Narrow" panose="020B0004020202020204" pitchFamily="34" charset="0"/>
              </a:rPr>
              <a:t>Sohrabi</a:t>
            </a:r>
            <a:r>
              <a:rPr lang="de-CH" sz="900" b="0" i="0" u="none" strike="noStrike" dirty="0">
                <a:solidFill>
                  <a:srgbClr val="000000"/>
                </a:solidFill>
                <a:effectLst/>
                <a:latin typeface="Aptos Narrow" panose="020B0004020202020204" pitchFamily="34" charset="0"/>
              </a:rPr>
              <a:t>, M., </a:t>
            </a:r>
            <a:r>
              <a:rPr lang="de-CH" sz="900" b="0" i="0" u="none" strike="noStrike" dirty="0" err="1">
                <a:solidFill>
                  <a:srgbClr val="000000"/>
                </a:solidFill>
                <a:effectLst/>
                <a:latin typeface="Aptos Narrow" panose="020B0004020202020204" pitchFamily="34" charset="0"/>
              </a:rPr>
              <a:t>Nikkhah</a:t>
            </a:r>
            <a:r>
              <a:rPr lang="de-CH" sz="900" b="0" i="0" u="none" strike="noStrike" dirty="0">
                <a:solidFill>
                  <a:srgbClr val="000000"/>
                </a:solidFill>
                <a:effectLst/>
                <a:latin typeface="Aptos Narrow" panose="020B0004020202020204" pitchFamily="34" charset="0"/>
              </a:rPr>
              <a:t>, M., </a:t>
            </a:r>
            <a:r>
              <a:rPr lang="de-CH" sz="900" b="0" i="0" u="none" strike="noStrike" dirty="0" err="1">
                <a:solidFill>
                  <a:srgbClr val="000000"/>
                </a:solidFill>
                <a:effectLst/>
                <a:latin typeface="Aptos Narrow" panose="020B0004020202020204" pitchFamily="34" charset="0"/>
              </a:rPr>
              <a:t>Sohrabi</a:t>
            </a:r>
            <a:r>
              <a:rPr lang="de-CH" sz="900" b="0" i="0" u="none" strike="noStrike" dirty="0">
                <a:solidFill>
                  <a:srgbClr val="000000"/>
                </a:solidFill>
                <a:effectLst/>
                <a:latin typeface="Aptos Narrow" panose="020B0004020202020204" pitchFamily="34" charset="0"/>
              </a:rPr>
              <a:t>, M., </a:t>
            </a:r>
            <a:r>
              <a:rPr lang="de-CH" sz="900" b="0" i="0" u="none" strike="noStrike" dirty="0" err="1">
                <a:solidFill>
                  <a:srgbClr val="000000"/>
                </a:solidFill>
                <a:effectLst/>
                <a:latin typeface="Aptos Narrow" panose="020B0004020202020204" pitchFamily="34" charset="0"/>
              </a:rPr>
              <a:t>Rezaee</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Farimani</a:t>
            </a:r>
            <a:r>
              <a:rPr lang="de-CH" sz="900" b="0" i="0" u="none" strike="noStrike" dirty="0">
                <a:solidFill>
                  <a:srgbClr val="000000"/>
                </a:solidFill>
                <a:effectLst/>
                <a:latin typeface="Aptos Narrow" panose="020B0004020202020204" pitchFamily="34" charset="0"/>
              </a:rPr>
              <a:t>, A., </a:t>
            </a:r>
            <a:r>
              <a:rPr lang="de-CH" sz="900" b="0" i="0" u="none" strike="noStrike" dirty="0" err="1">
                <a:solidFill>
                  <a:srgbClr val="000000"/>
                </a:solidFill>
                <a:effectLst/>
                <a:latin typeface="Aptos Narrow" panose="020B0004020202020204" pitchFamily="34" charset="0"/>
              </a:rPr>
              <a:t>Mirasgari</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Shahi</a:t>
            </a:r>
            <a:r>
              <a:rPr lang="de-CH" sz="900" b="0" i="0" u="none" strike="noStrike" dirty="0">
                <a:solidFill>
                  <a:srgbClr val="000000"/>
                </a:solidFill>
                <a:effectLst/>
                <a:latin typeface="Aptos Narrow" panose="020B0004020202020204" pitchFamily="34" charset="0"/>
              </a:rPr>
              <a:t>, M., </a:t>
            </a:r>
            <a:r>
              <a:rPr lang="de-CH" sz="900" b="0" i="0" u="none" strike="noStrike" dirty="0" err="1">
                <a:solidFill>
                  <a:srgbClr val="000000"/>
                </a:solidFill>
                <a:effectLst/>
                <a:latin typeface="Aptos Narrow" panose="020B0004020202020204" pitchFamily="34" charset="0"/>
              </a:rPr>
              <a:t>Ziaie</a:t>
            </a:r>
            <a:r>
              <a:rPr lang="de-CH" sz="900" b="0" i="0" u="none" strike="noStrike" dirty="0">
                <a:solidFill>
                  <a:srgbClr val="000000"/>
                </a:solidFill>
                <a:effectLst/>
                <a:latin typeface="Aptos Narrow" panose="020B0004020202020204" pitchFamily="34" charset="0"/>
              </a:rPr>
              <a:t>, H., </a:t>
            </a:r>
            <a:r>
              <a:rPr lang="de-CH" sz="900" b="0" i="0" u="none" strike="noStrike" dirty="0" err="1">
                <a:solidFill>
                  <a:srgbClr val="000000"/>
                </a:solidFill>
                <a:effectLst/>
                <a:latin typeface="Aptos Narrow" panose="020B0004020202020204" pitchFamily="34" charset="0"/>
              </a:rPr>
              <a:t>Shirmardi</a:t>
            </a:r>
            <a:r>
              <a:rPr lang="de-CH" sz="900" b="0" i="0" u="none" strike="noStrike" dirty="0">
                <a:solidFill>
                  <a:srgbClr val="000000"/>
                </a:solidFill>
                <a:effectLst/>
                <a:latin typeface="Aptos Narrow" panose="020B0004020202020204" pitchFamily="34" charset="0"/>
              </a:rPr>
              <a:t>, S., </a:t>
            </a:r>
            <a:r>
              <a:rPr lang="de-CH" sz="900" b="0" i="0" u="none" strike="noStrike" dirty="0" err="1">
                <a:solidFill>
                  <a:srgbClr val="000000"/>
                </a:solidFill>
                <a:effectLst/>
                <a:latin typeface="Aptos Narrow" panose="020B0004020202020204" pitchFamily="34" charset="0"/>
              </a:rPr>
              <a:t>Kohi</a:t>
            </a:r>
            <a:r>
              <a:rPr lang="de-CH" sz="900" b="0" i="0" u="none" strike="noStrike" dirty="0">
                <a:solidFill>
                  <a:srgbClr val="000000"/>
                </a:solidFill>
                <a:effectLst/>
                <a:latin typeface="Aptos Narrow" panose="020B0004020202020204" pitchFamily="34" charset="0"/>
              </a:rPr>
              <a:t>, Z., </a:t>
            </a:r>
            <a:r>
              <a:rPr lang="de-CH" sz="900" b="0" i="0" u="none" strike="noStrike" dirty="0" err="1">
                <a:solidFill>
                  <a:srgbClr val="000000"/>
                </a:solidFill>
                <a:effectLst/>
                <a:latin typeface="Aptos Narrow" panose="020B0004020202020204" pitchFamily="34" charset="0"/>
              </a:rPr>
              <a:t>Salehpour</a:t>
            </a:r>
            <a:r>
              <a:rPr lang="de-CH" sz="900" b="0" i="0" u="none" strike="noStrike" dirty="0">
                <a:solidFill>
                  <a:srgbClr val="000000"/>
                </a:solidFill>
                <a:effectLst/>
                <a:latin typeface="Aptos Narrow" panose="020B0004020202020204" pitchFamily="34" charset="0"/>
              </a:rPr>
              <a:t>, D., </a:t>
            </a:r>
            <a:r>
              <a:rPr lang="de-CH" sz="900" b="0" i="0" u="none" strike="noStrike" dirty="0" err="1">
                <a:solidFill>
                  <a:srgbClr val="000000"/>
                </a:solidFill>
                <a:effectLst/>
                <a:latin typeface="Aptos Narrow" panose="020B0004020202020204" pitchFamily="34" charset="0"/>
              </a:rPr>
              <a:t>Safarnezhad</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Tameshkel</a:t>
            </a:r>
            <a:r>
              <a:rPr lang="de-CH" sz="900" b="0" i="0" u="none" strike="noStrike" dirty="0">
                <a:solidFill>
                  <a:srgbClr val="000000"/>
                </a:solidFill>
                <a:effectLst/>
                <a:latin typeface="Aptos Narrow" panose="020B0004020202020204" pitchFamily="34" charset="0"/>
              </a:rPr>
              <a:t>, F., </a:t>
            </a:r>
            <a:r>
              <a:rPr lang="de-CH" sz="900" b="0" i="0" u="none" strike="noStrike" dirty="0" err="1">
                <a:solidFill>
                  <a:srgbClr val="000000"/>
                </a:solidFill>
                <a:effectLst/>
                <a:latin typeface="Aptos Narrow" panose="020B0004020202020204" pitchFamily="34" charset="0"/>
              </a:rPr>
              <a:t>Hajibaba</a:t>
            </a:r>
            <a:r>
              <a:rPr lang="de-CH" sz="900" b="0" i="0" u="none" strike="noStrike" dirty="0">
                <a:solidFill>
                  <a:srgbClr val="000000"/>
                </a:solidFill>
                <a:effectLst/>
                <a:latin typeface="Aptos Narrow" panose="020B0004020202020204" pitchFamily="34" charset="0"/>
              </a:rPr>
              <a:t>, M., Zamani, F., </a:t>
            </a:r>
            <a:r>
              <a:rPr lang="de-CH" sz="900" b="0" i="0" u="none" strike="noStrike" dirty="0" err="1">
                <a:solidFill>
                  <a:srgbClr val="000000"/>
                </a:solidFill>
                <a:effectLst/>
                <a:latin typeface="Aptos Narrow" panose="020B0004020202020204" pitchFamily="34" charset="0"/>
              </a:rPr>
              <a:t>Ajdarkosh</a:t>
            </a:r>
            <a:r>
              <a:rPr lang="de-CH" sz="900" b="0" i="0" u="none" strike="noStrike" dirty="0">
                <a:solidFill>
                  <a:srgbClr val="000000"/>
                </a:solidFill>
                <a:effectLst/>
                <a:latin typeface="Aptos Narrow" panose="020B0004020202020204" pitchFamily="34" charset="0"/>
              </a:rPr>
              <a:t>, H., </a:t>
            </a:r>
            <a:r>
              <a:rPr lang="de-CH" sz="900" b="0" i="0" u="none" strike="noStrike" dirty="0" err="1">
                <a:solidFill>
                  <a:srgbClr val="000000"/>
                </a:solidFill>
                <a:effectLst/>
                <a:latin typeface="Aptos Narrow" panose="020B0004020202020204" pitchFamily="34" charset="0"/>
              </a:rPr>
              <a:t>Sohrabi</a:t>
            </a:r>
            <a:r>
              <a:rPr lang="de-CH" sz="900" b="0" i="0" u="none" strike="noStrike" dirty="0">
                <a:solidFill>
                  <a:srgbClr val="000000"/>
                </a:solidFill>
                <a:effectLst/>
                <a:latin typeface="Aptos Narrow" panose="020B0004020202020204" pitchFamily="34" charset="0"/>
              </a:rPr>
              <a:t>, M., &amp; </a:t>
            </a:r>
            <a:r>
              <a:rPr lang="de-CH" sz="900" b="0" i="0" u="none" strike="noStrike" dirty="0" err="1">
                <a:solidFill>
                  <a:srgbClr val="000000"/>
                </a:solidFill>
                <a:effectLst/>
                <a:latin typeface="Aptos Narrow" panose="020B0004020202020204" pitchFamily="34" charset="0"/>
              </a:rPr>
              <a:t>Gholami</a:t>
            </a:r>
            <a:r>
              <a:rPr lang="de-CH" sz="900" b="0" i="0" u="none" strike="noStrike" dirty="0">
                <a:solidFill>
                  <a:srgbClr val="000000"/>
                </a:solidFill>
                <a:effectLst/>
                <a:latin typeface="Aptos Narrow" panose="020B0004020202020204" pitchFamily="34" charset="0"/>
              </a:rPr>
              <a:t>, A. (2021). </a:t>
            </a:r>
            <a:r>
              <a:rPr lang="de-CH" sz="900" b="0" i="0" u="none" strike="noStrike" dirty="0" err="1">
                <a:solidFill>
                  <a:srgbClr val="000000"/>
                </a:solidFill>
                <a:effectLst/>
                <a:latin typeface="Aptos Narrow" panose="020B0004020202020204" pitchFamily="34" charset="0"/>
              </a:rPr>
              <a:t>Evaluating</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tissue</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levels</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of</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the</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eight</a:t>
            </a:r>
            <a:r>
              <a:rPr lang="de-CH" sz="900" b="0" i="0" u="none" strike="noStrike" dirty="0">
                <a:solidFill>
                  <a:srgbClr val="000000"/>
                </a:solidFill>
                <a:effectLst/>
                <a:latin typeface="Aptos Narrow" panose="020B0004020202020204" pitchFamily="34" charset="0"/>
              </a:rPr>
              <a:t> trace </a:t>
            </a:r>
            <a:r>
              <a:rPr lang="de-CH" sz="900" b="0" i="0" u="none" strike="noStrike" dirty="0" err="1">
                <a:solidFill>
                  <a:srgbClr val="000000"/>
                </a:solidFill>
                <a:effectLst/>
                <a:latin typeface="Aptos Narrow" panose="020B0004020202020204" pitchFamily="34" charset="0"/>
              </a:rPr>
              <a:t>elements</a:t>
            </a:r>
            <a:r>
              <a:rPr lang="de-CH" sz="900" b="0" i="0" u="none" strike="noStrike" dirty="0">
                <a:solidFill>
                  <a:srgbClr val="000000"/>
                </a:solidFill>
                <a:effectLst/>
                <a:latin typeface="Aptos Narrow" panose="020B0004020202020204" pitchFamily="34" charset="0"/>
              </a:rPr>
              <a:t> and heavy </a:t>
            </a:r>
            <a:r>
              <a:rPr lang="de-CH" sz="900" b="0" i="0" u="none" strike="noStrike" dirty="0" err="1">
                <a:solidFill>
                  <a:srgbClr val="000000"/>
                </a:solidFill>
                <a:effectLst/>
                <a:latin typeface="Aptos Narrow" panose="020B0004020202020204" pitchFamily="34" charset="0"/>
              </a:rPr>
              <a:t>metals</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among</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esophagus</a:t>
            </a:r>
            <a:r>
              <a:rPr lang="de-CH" sz="900" b="0" i="0" u="none" strike="noStrike" dirty="0">
                <a:solidFill>
                  <a:srgbClr val="000000"/>
                </a:solidFill>
                <a:effectLst/>
                <a:latin typeface="Aptos Narrow" panose="020B0004020202020204" pitchFamily="34" charset="0"/>
              </a:rPr>
              <a:t> and </a:t>
            </a:r>
            <a:r>
              <a:rPr lang="de-CH" sz="900" b="0" i="0" u="none" strike="noStrike" dirty="0" err="1">
                <a:solidFill>
                  <a:srgbClr val="000000"/>
                </a:solidFill>
                <a:effectLst/>
                <a:latin typeface="Aptos Narrow" panose="020B0004020202020204" pitchFamily="34" charset="0"/>
              </a:rPr>
              <a:t>gastric</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cancer</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patients</a:t>
            </a:r>
            <a:r>
              <a:rPr lang="de-CH" sz="900" b="0" i="0" u="none" strike="noStrike" dirty="0">
                <a:solidFill>
                  <a:srgbClr val="000000"/>
                </a:solidFill>
                <a:effectLst/>
                <a:latin typeface="Aptos Narrow" panose="020B0004020202020204" pitchFamily="34" charset="0"/>
              </a:rPr>
              <a:t>: A </a:t>
            </a:r>
            <a:r>
              <a:rPr lang="de-CH" sz="900" b="0" i="0" u="none" strike="noStrike" dirty="0" err="1">
                <a:solidFill>
                  <a:srgbClr val="000000"/>
                </a:solidFill>
                <a:effectLst/>
                <a:latin typeface="Aptos Narrow" panose="020B0004020202020204" pitchFamily="34" charset="0"/>
              </a:rPr>
              <a:t>comparison</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between</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cancerous</a:t>
            </a:r>
            <a:r>
              <a:rPr lang="de-CH" sz="900" b="0" i="0" u="none" strike="noStrike" dirty="0">
                <a:solidFill>
                  <a:srgbClr val="000000"/>
                </a:solidFill>
                <a:effectLst/>
                <a:latin typeface="Aptos Narrow" panose="020B0004020202020204" pitchFamily="34" charset="0"/>
              </a:rPr>
              <a:t> and non-</a:t>
            </a:r>
            <a:r>
              <a:rPr lang="de-CH" sz="900" b="0" i="0" u="none" strike="noStrike" dirty="0" err="1">
                <a:solidFill>
                  <a:srgbClr val="000000"/>
                </a:solidFill>
                <a:effectLst/>
                <a:latin typeface="Aptos Narrow" panose="020B0004020202020204" pitchFamily="34" charset="0"/>
              </a:rPr>
              <a:t>cancerous</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tissues</a:t>
            </a:r>
            <a:r>
              <a:rPr lang="de-CH" sz="900" b="0" i="0" u="none" strike="noStrike" dirty="0">
                <a:solidFill>
                  <a:srgbClr val="000000"/>
                </a:solidFill>
                <a:effectLst/>
                <a:latin typeface="Aptos Narrow" panose="020B0004020202020204" pitchFamily="34" charset="0"/>
              </a:rPr>
              <a:t>. In Journal </a:t>
            </a:r>
            <a:r>
              <a:rPr lang="de-CH" sz="900" b="0" i="0" u="none" strike="noStrike" dirty="0" err="1">
                <a:solidFill>
                  <a:srgbClr val="000000"/>
                </a:solidFill>
                <a:effectLst/>
                <a:latin typeface="Aptos Narrow" panose="020B0004020202020204" pitchFamily="34" charset="0"/>
              </a:rPr>
              <a:t>of</a:t>
            </a:r>
            <a:r>
              <a:rPr lang="de-CH" sz="900" b="0" i="0" u="none" strike="noStrike" dirty="0">
                <a:solidFill>
                  <a:srgbClr val="000000"/>
                </a:solidFill>
                <a:effectLst/>
                <a:latin typeface="Aptos Narrow" panose="020B0004020202020204" pitchFamily="34" charset="0"/>
              </a:rPr>
              <a:t> Trace Elements in Medicine and </a:t>
            </a:r>
            <a:r>
              <a:rPr lang="de-CH" sz="900" b="0" i="0" u="none" strike="noStrike" dirty="0" err="1">
                <a:solidFill>
                  <a:srgbClr val="000000"/>
                </a:solidFill>
                <a:effectLst/>
                <a:latin typeface="Aptos Narrow" panose="020B0004020202020204" pitchFamily="34" charset="0"/>
              </a:rPr>
              <a:t>Biology</a:t>
            </a:r>
            <a:r>
              <a:rPr lang="de-CH" sz="900" b="0" i="0" u="none" strike="noStrike" dirty="0">
                <a:solidFill>
                  <a:srgbClr val="000000"/>
                </a:solidFill>
                <a:effectLst/>
                <a:latin typeface="Aptos Narrow" panose="020B0004020202020204" pitchFamily="34" charset="0"/>
              </a:rPr>
              <a:t> (Vol. 68, p. 126761). Elsevier BV. https://doi.org/10.1016/j.jtemb.2021.126761</a:t>
            </a:r>
            <a:endParaRPr lang="de-CH" sz="900" b="0" dirty="0">
              <a:effectLst/>
              <a:latin typeface="Aptos Narrow" panose="020B0004020202020204" pitchFamily="34" charset="0"/>
            </a:endParaRPr>
          </a:p>
          <a:p>
            <a:br>
              <a:rPr lang="de-CH" sz="1000" dirty="0"/>
            </a:br>
            <a:br>
              <a:rPr lang="en-US" dirty="0"/>
            </a:br>
            <a:endParaRPr lang="de-CH" dirty="0"/>
          </a:p>
        </p:txBody>
      </p:sp>
    </p:spTree>
    <p:extLst>
      <p:ext uri="{BB962C8B-B14F-4D97-AF65-F5344CB8AC3E}">
        <p14:creationId xmlns:p14="http://schemas.microsoft.com/office/powerpoint/2010/main" val="267135011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ECCC0088-01D1-DA41-A0C1-F7C3A23FBFCE}"/>
              </a:ext>
            </a:extLst>
          </p:cNvPr>
          <p:cNvSpPr>
            <a:spLocks noGrp="1"/>
          </p:cNvSpPr>
          <p:nvPr>
            <p:ph type="title"/>
          </p:nvPr>
        </p:nvSpPr>
        <p:spPr>
          <a:xfrm>
            <a:off x="953970" y="282058"/>
            <a:ext cx="7625434" cy="446413"/>
          </a:xfrm>
        </p:spPr>
        <p:txBody>
          <a:bodyPr>
            <a:normAutofit fontScale="90000"/>
          </a:bodyPr>
          <a:lstStyle/>
          <a:p>
            <a:pPr rtl="0">
              <a:spcBef>
                <a:spcPts val="0"/>
              </a:spcBef>
              <a:spcAft>
                <a:spcPts val="800"/>
              </a:spcAft>
            </a:pPr>
            <a:r>
              <a:rPr lang="en-US" sz="1800" b="1" i="0" u="none" strike="noStrike" dirty="0">
                <a:solidFill>
                  <a:srgbClr val="000000"/>
                </a:solidFill>
                <a:effectLst/>
                <a:latin typeface="Aptos Black" panose="020B0004020202020204" pitchFamily="34" charset="0"/>
              </a:rPr>
              <a:t>Case study 5: Low-carbon cement</a:t>
            </a:r>
            <a:br>
              <a:rPr lang="en-US" b="0" dirty="0">
                <a:effectLst/>
                <a:latin typeface="Aptos Black" panose="020B0004020202020204" pitchFamily="34" charset="0"/>
              </a:rPr>
            </a:br>
            <a:br>
              <a:rPr lang="en-US" dirty="0">
                <a:latin typeface="Aptos Black" panose="020B0004020202020204" pitchFamily="34" charset="0"/>
              </a:rPr>
            </a:br>
            <a:endParaRPr lang="fr-FR" dirty="0">
              <a:latin typeface="Aptos Black" panose="020B0004020202020204" pitchFamily="34" charset="0"/>
            </a:endParaRPr>
          </a:p>
        </p:txBody>
      </p:sp>
      <p:sp>
        <p:nvSpPr>
          <p:cNvPr id="6" name="Espace réservé du numéro de diapositive 5">
            <a:extLst>
              <a:ext uri="{FF2B5EF4-FFF2-40B4-BE49-F238E27FC236}">
                <a16:creationId xmlns:a16="http://schemas.microsoft.com/office/drawing/2014/main" id="{6A3F6412-24AE-004A-BB88-BB3E61D45336}"/>
              </a:ext>
            </a:extLst>
          </p:cNvPr>
          <p:cNvSpPr>
            <a:spLocks noGrp="1"/>
          </p:cNvSpPr>
          <p:nvPr>
            <p:ph type="sldNum" sz="quarter" idx="16"/>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fld id="{E1E1CD7C-2161-7D43-862E-CE4C333CD873}" type="slidenum">
              <a:rPr kumimoji="0" lang="fr-FR" sz="700" b="1" i="0" u="none" strike="noStrike" kern="1200" cap="none" spc="0" normalizeH="0" baseline="0" noProof="0" smtClean="0">
                <a:ln>
                  <a:noFill/>
                </a:ln>
                <a:solidFill>
                  <a:srgbClr val="413C3A"/>
                </a:solidFill>
                <a:effectLst/>
                <a:uLnTx/>
                <a:uFillTx/>
                <a:latin typeface="Franklin Gothic Demi Cond"/>
                <a:ea typeface="+mn-ea"/>
                <a:cs typeface="+mn-cs"/>
              </a:rPr>
              <a:pPr marL="0" marR="0" lvl="0" indent="0" algn="ctr" defTabSz="685800" rtl="0" eaLnBrk="1" fontAlgn="auto" latinLnBrk="0" hangingPunct="1">
                <a:lnSpc>
                  <a:spcPct val="100000"/>
                </a:lnSpc>
                <a:spcBef>
                  <a:spcPts val="0"/>
                </a:spcBef>
                <a:spcAft>
                  <a:spcPts val="0"/>
                </a:spcAft>
                <a:buClrTx/>
                <a:buSzTx/>
                <a:buFontTx/>
                <a:buNone/>
                <a:tabLst/>
                <a:defRPr/>
              </a:pPr>
              <a:t>6</a:t>
            </a:fld>
            <a:endParaRPr kumimoji="0" lang="fr-FR" sz="700" b="1" i="0" u="none" strike="noStrike" kern="1200" cap="none" spc="0" normalizeH="0" baseline="0" noProof="0" dirty="0">
              <a:ln>
                <a:noFill/>
              </a:ln>
              <a:solidFill>
                <a:srgbClr val="413C3A"/>
              </a:solidFill>
              <a:effectLst/>
              <a:uLnTx/>
              <a:uFillTx/>
              <a:latin typeface="Franklin Gothic Demi Cond"/>
              <a:ea typeface="+mn-ea"/>
              <a:cs typeface="+mn-cs"/>
            </a:endParaRPr>
          </a:p>
        </p:txBody>
      </p:sp>
      <p:sp>
        <p:nvSpPr>
          <p:cNvPr id="9" name="TextBox 8">
            <a:extLst>
              <a:ext uri="{FF2B5EF4-FFF2-40B4-BE49-F238E27FC236}">
                <a16:creationId xmlns:a16="http://schemas.microsoft.com/office/drawing/2014/main" id="{4F9CC4D9-9D2E-405A-A13B-006551692B8A}"/>
              </a:ext>
            </a:extLst>
          </p:cNvPr>
          <p:cNvSpPr txBox="1"/>
          <p:nvPr/>
        </p:nvSpPr>
        <p:spPr>
          <a:xfrm>
            <a:off x="270711" y="728471"/>
            <a:ext cx="8602578" cy="4119076"/>
          </a:xfrm>
          <a:prstGeom prst="rect">
            <a:avLst/>
          </a:prstGeom>
          <a:noFill/>
        </p:spPr>
        <p:txBody>
          <a:bodyPr wrap="square">
            <a:spAutoFit/>
          </a:bodyPr>
          <a:lstStyle/>
          <a:p>
            <a:pPr algn="just" rtl="0">
              <a:spcBef>
                <a:spcPts val="0"/>
              </a:spcBef>
              <a:spcAft>
                <a:spcPts val="0"/>
              </a:spcAft>
            </a:pPr>
            <a:r>
              <a:rPr lang="en-US" sz="1200" b="0" i="0" u="none" strike="noStrike" dirty="0">
                <a:solidFill>
                  <a:srgbClr val="000000"/>
                </a:solidFill>
                <a:effectLst/>
                <a:latin typeface="Aptos Light" panose="020B0004020202020204" pitchFamily="34" charset="0"/>
              </a:rPr>
              <a:t>The cement industry is responsible for 7-8% of global CO2 emissions per year, primarily because clinker production in Portland cement is an extremely energy-intensive process. Low-carbon cement (LCC) presents a sustainable alternative where the clinker content is reduced by using supplementary cementitious materials (SCMs) like fly ash, slag and calcined clay. </a:t>
            </a:r>
            <a:r>
              <a:rPr lang="en-US" sz="1200" b="0" i="0" u="none" strike="noStrike" dirty="0">
                <a:solidFill>
                  <a:srgbClr val="0E0E0E"/>
                </a:solidFill>
                <a:effectLst/>
                <a:latin typeface="Aptos Light" panose="020B0004020202020204" pitchFamily="34" charset="0"/>
              </a:rPr>
              <a:t>Despite these obvious benefits, one hindrance is the poorly understood hydration kinetics and the changing nano/microstructure, especially in multicomponent systems. A thorough understanding of the mechanism of hydration and the structural evolution (both spatially and chemically resolved) that determine the properties of the LCC, will be a significant step forward.</a:t>
            </a:r>
            <a:endParaRPr lang="en-US" sz="1200" dirty="0">
              <a:solidFill>
                <a:srgbClr val="000000"/>
              </a:solidFill>
              <a:latin typeface="Aptos Light" panose="020B0004020202020204" pitchFamily="34" charset="0"/>
            </a:endParaRPr>
          </a:p>
          <a:p>
            <a:pPr rtl="0">
              <a:spcBef>
                <a:spcPts val="0"/>
              </a:spcBef>
              <a:spcAft>
                <a:spcPts val="800"/>
              </a:spcAft>
            </a:pPr>
            <a:endParaRPr lang="en-US" b="0" dirty="0">
              <a:effectLst/>
            </a:endParaRPr>
          </a:p>
          <a:p>
            <a:pPr algn="just" rtl="0">
              <a:spcBef>
                <a:spcPts val="0"/>
              </a:spcBef>
              <a:spcAft>
                <a:spcPts val="800"/>
              </a:spcAft>
            </a:pPr>
            <a:endParaRPr lang="en-US" sz="800" b="0" i="0" u="none" strike="noStrike" dirty="0">
              <a:solidFill>
                <a:srgbClr val="000000"/>
              </a:solidFill>
              <a:effectLst/>
              <a:latin typeface="Aptos Narrow" panose="020B0004020202020204" pitchFamily="34" charset="0"/>
            </a:endParaRPr>
          </a:p>
          <a:p>
            <a:pPr algn="just" rtl="0">
              <a:spcBef>
                <a:spcPts val="0"/>
              </a:spcBef>
              <a:spcAft>
                <a:spcPts val="800"/>
              </a:spcAft>
            </a:pPr>
            <a:endParaRPr lang="en-US" sz="800" dirty="0">
              <a:solidFill>
                <a:srgbClr val="000000"/>
              </a:solidFill>
              <a:latin typeface="Aptos Narrow" panose="020B0004020202020204" pitchFamily="34" charset="0"/>
            </a:endParaRPr>
          </a:p>
          <a:p>
            <a:pPr algn="just" rtl="0">
              <a:spcBef>
                <a:spcPts val="0"/>
              </a:spcBef>
              <a:spcAft>
                <a:spcPts val="800"/>
              </a:spcAft>
            </a:pPr>
            <a:endParaRPr lang="en-US" sz="800" b="0" i="0" u="none" strike="noStrike" dirty="0">
              <a:solidFill>
                <a:srgbClr val="000000"/>
              </a:solidFill>
              <a:effectLst/>
              <a:latin typeface="Aptos Narrow" panose="020B0004020202020204" pitchFamily="34" charset="0"/>
            </a:endParaRPr>
          </a:p>
          <a:p>
            <a:pPr algn="just" rtl="0">
              <a:spcBef>
                <a:spcPts val="0"/>
              </a:spcBef>
              <a:spcAft>
                <a:spcPts val="800"/>
              </a:spcAft>
            </a:pPr>
            <a:endParaRPr lang="en-US" sz="900" dirty="0">
              <a:solidFill>
                <a:srgbClr val="000000"/>
              </a:solidFill>
              <a:latin typeface="Aptos Narrow" panose="020B0004020202020204" pitchFamily="34" charset="0"/>
            </a:endParaRPr>
          </a:p>
          <a:p>
            <a:pPr algn="just" rtl="0">
              <a:spcBef>
                <a:spcPts val="0"/>
              </a:spcBef>
              <a:spcAft>
                <a:spcPts val="800"/>
              </a:spcAft>
            </a:pPr>
            <a:endParaRPr lang="en-US" sz="900" dirty="0">
              <a:solidFill>
                <a:srgbClr val="000000"/>
              </a:solidFill>
              <a:latin typeface="Aptos Narrow" panose="020B0004020202020204" pitchFamily="34" charset="0"/>
            </a:endParaRPr>
          </a:p>
          <a:p>
            <a:pPr algn="just" rtl="0">
              <a:spcBef>
                <a:spcPts val="0"/>
              </a:spcBef>
              <a:spcAft>
                <a:spcPts val="800"/>
              </a:spcAft>
            </a:pPr>
            <a:endParaRPr lang="en-US" sz="900" dirty="0">
              <a:solidFill>
                <a:srgbClr val="000000"/>
              </a:solidFill>
              <a:latin typeface="Aptos Narrow" panose="020B0004020202020204" pitchFamily="34" charset="0"/>
            </a:endParaRPr>
          </a:p>
          <a:p>
            <a:pPr algn="just" rtl="0">
              <a:spcBef>
                <a:spcPts val="0"/>
              </a:spcBef>
              <a:spcAft>
                <a:spcPts val="800"/>
              </a:spcAft>
            </a:pPr>
            <a:endParaRPr lang="en-US" sz="900" dirty="0">
              <a:solidFill>
                <a:srgbClr val="000000"/>
              </a:solidFill>
              <a:latin typeface="Aptos Narrow" panose="020B0004020202020204" pitchFamily="34" charset="0"/>
            </a:endParaRPr>
          </a:p>
          <a:p>
            <a:pPr algn="just" rtl="0">
              <a:spcBef>
                <a:spcPts val="0"/>
              </a:spcBef>
              <a:spcAft>
                <a:spcPts val="800"/>
              </a:spcAft>
            </a:pPr>
            <a:endParaRPr lang="en-US" sz="900" dirty="0">
              <a:solidFill>
                <a:srgbClr val="000000"/>
              </a:solidFill>
              <a:latin typeface="Aptos Narrow" panose="020B0004020202020204" pitchFamily="34" charset="0"/>
            </a:endParaRPr>
          </a:p>
          <a:p>
            <a:pPr algn="just" rtl="0">
              <a:spcBef>
                <a:spcPts val="0"/>
              </a:spcBef>
              <a:spcAft>
                <a:spcPts val="800"/>
              </a:spcAft>
            </a:pPr>
            <a:endParaRPr lang="en-US" sz="900" dirty="0">
              <a:solidFill>
                <a:srgbClr val="000000"/>
              </a:solidFill>
              <a:latin typeface="Aptos Narrow" panose="020B0004020202020204" pitchFamily="34" charset="0"/>
            </a:endParaRPr>
          </a:p>
          <a:p>
            <a:pPr rtl="0">
              <a:spcBef>
                <a:spcPts val="0"/>
              </a:spcBef>
              <a:spcAft>
                <a:spcPts val="0"/>
              </a:spcAft>
            </a:pPr>
            <a:r>
              <a:rPr lang="de-CH" sz="900" b="0" i="0" u="none" strike="noStrike" dirty="0">
                <a:solidFill>
                  <a:srgbClr val="0E0E0E"/>
                </a:solidFill>
                <a:effectLst/>
                <a:latin typeface="Aptos Narrow" panose="020B0004020202020204" pitchFamily="34" charset="0"/>
              </a:rPr>
              <a:t>[1] </a:t>
            </a:r>
            <a:r>
              <a:rPr lang="de-CH" sz="900" b="0" i="0" u="none" strike="noStrike" dirty="0" err="1">
                <a:solidFill>
                  <a:srgbClr val="000000"/>
                </a:solidFill>
                <a:effectLst/>
                <a:latin typeface="Aptos Narrow" panose="020B0004020202020204" pitchFamily="34" charset="0"/>
              </a:rPr>
              <a:t>Winnefeld</a:t>
            </a:r>
            <a:r>
              <a:rPr lang="de-CH" sz="900" b="0" i="0" u="none" strike="noStrike" dirty="0">
                <a:solidFill>
                  <a:srgbClr val="000000"/>
                </a:solidFill>
                <a:effectLst/>
                <a:latin typeface="Aptos Narrow" panose="020B0004020202020204" pitchFamily="34" charset="0"/>
              </a:rPr>
              <a:t>, F., </a:t>
            </a:r>
            <a:r>
              <a:rPr lang="de-CH" sz="900" b="0" i="0" u="none" strike="noStrike" dirty="0" err="1">
                <a:solidFill>
                  <a:srgbClr val="000000"/>
                </a:solidFill>
                <a:effectLst/>
                <a:latin typeface="Aptos Narrow" panose="020B0004020202020204" pitchFamily="34" charset="0"/>
              </a:rPr>
              <a:t>Epifania</a:t>
            </a:r>
            <a:r>
              <a:rPr lang="de-CH" sz="900" b="0" i="0" u="none" strike="noStrike" dirty="0">
                <a:solidFill>
                  <a:srgbClr val="000000"/>
                </a:solidFill>
                <a:effectLst/>
                <a:latin typeface="Aptos Narrow" panose="020B0004020202020204" pitchFamily="34" charset="0"/>
              </a:rPr>
              <a:t>, E., </a:t>
            </a:r>
            <a:r>
              <a:rPr lang="de-CH" sz="900" b="0" i="0" u="none" strike="noStrike" dirty="0" err="1">
                <a:solidFill>
                  <a:srgbClr val="000000"/>
                </a:solidFill>
                <a:effectLst/>
                <a:latin typeface="Aptos Narrow" panose="020B0004020202020204" pitchFamily="34" charset="0"/>
              </a:rPr>
              <a:t>Montagnaro</a:t>
            </a:r>
            <a:r>
              <a:rPr lang="de-CH" sz="900" b="0" i="0" u="none" strike="noStrike" dirty="0">
                <a:solidFill>
                  <a:srgbClr val="000000"/>
                </a:solidFill>
                <a:effectLst/>
                <a:latin typeface="Aptos Narrow" panose="020B0004020202020204" pitchFamily="34" charset="0"/>
              </a:rPr>
              <a:t>, F., &amp; Gartner, E. M. (2019). Further </a:t>
            </a:r>
            <a:r>
              <a:rPr lang="de-CH" sz="900" b="0" i="0" u="none" strike="noStrike" dirty="0" err="1">
                <a:solidFill>
                  <a:srgbClr val="000000"/>
                </a:solidFill>
                <a:effectLst/>
                <a:latin typeface="Aptos Narrow" panose="020B0004020202020204" pitchFamily="34" charset="0"/>
              </a:rPr>
              <a:t>studies</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of</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the</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hydration</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of</a:t>
            </a:r>
            <a:r>
              <a:rPr lang="de-CH" sz="900" b="0" i="0" u="none" strike="noStrike" dirty="0">
                <a:solidFill>
                  <a:srgbClr val="000000"/>
                </a:solidFill>
                <a:effectLst/>
                <a:latin typeface="Aptos Narrow" panose="020B0004020202020204" pitchFamily="34" charset="0"/>
              </a:rPr>
              <a:t> MgO-</a:t>
            </a:r>
            <a:r>
              <a:rPr lang="de-CH" sz="900" b="0" i="0" u="none" strike="noStrike" dirty="0" err="1">
                <a:solidFill>
                  <a:srgbClr val="000000"/>
                </a:solidFill>
                <a:effectLst/>
                <a:latin typeface="Aptos Narrow" panose="020B0004020202020204" pitchFamily="34" charset="0"/>
              </a:rPr>
              <a:t>hydromagnesite</a:t>
            </a:r>
            <a:r>
              <a:rPr lang="de-CH" sz="900" b="0" i="0" u="none" strike="noStrike" dirty="0">
                <a:solidFill>
                  <a:srgbClr val="000000"/>
                </a:solidFill>
                <a:effectLst/>
                <a:latin typeface="Aptos Narrow" panose="020B0004020202020204" pitchFamily="34" charset="0"/>
              </a:rPr>
              <a:t> </a:t>
            </a:r>
            <a:r>
              <a:rPr lang="de-CH" sz="900" b="0" i="0" u="none" strike="noStrike" dirty="0" err="1">
                <a:solidFill>
                  <a:srgbClr val="000000"/>
                </a:solidFill>
                <a:effectLst/>
                <a:latin typeface="Aptos Narrow" panose="020B0004020202020204" pitchFamily="34" charset="0"/>
              </a:rPr>
              <a:t>blends</a:t>
            </a:r>
            <a:r>
              <a:rPr lang="de-CH" sz="900" b="0" i="0" u="none" strike="noStrike" dirty="0">
                <a:solidFill>
                  <a:srgbClr val="000000"/>
                </a:solidFill>
                <a:effectLst/>
                <a:latin typeface="Aptos Narrow" panose="020B0004020202020204" pitchFamily="34" charset="0"/>
              </a:rPr>
              <a:t>. In </a:t>
            </a:r>
            <a:r>
              <a:rPr lang="de-CH" sz="900" b="0" i="0" u="none" strike="noStrike" dirty="0" err="1">
                <a:solidFill>
                  <a:srgbClr val="000000"/>
                </a:solidFill>
                <a:effectLst/>
                <a:latin typeface="Aptos Narrow" panose="020B0004020202020204" pitchFamily="34" charset="0"/>
              </a:rPr>
              <a:t>Cement</a:t>
            </a:r>
            <a:r>
              <a:rPr lang="de-CH" sz="900" b="0" i="0" u="none" strike="noStrike" dirty="0">
                <a:solidFill>
                  <a:srgbClr val="000000"/>
                </a:solidFill>
                <a:effectLst/>
                <a:latin typeface="Aptos Narrow" panose="020B0004020202020204" pitchFamily="34" charset="0"/>
              </a:rPr>
              <a:t> and </a:t>
            </a:r>
            <a:r>
              <a:rPr lang="de-CH" sz="900" b="0" i="0" u="none" strike="noStrike" dirty="0" err="1">
                <a:solidFill>
                  <a:srgbClr val="000000"/>
                </a:solidFill>
                <a:effectLst/>
                <a:latin typeface="Aptos Narrow" panose="020B0004020202020204" pitchFamily="34" charset="0"/>
              </a:rPr>
              <a:t>Concrete</a:t>
            </a:r>
            <a:r>
              <a:rPr lang="de-CH" sz="900" b="0" i="0" u="none" strike="noStrike" dirty="0">
                <a:solidFill>
                  <a:srgbClr val="000000"/>
                </a:solidFill>
                <a:effectLst/>
                <a:latin typeface="Aptos Narrow" panose="020B0004020202020204" pitchFamily="34" charset="0"/>
              </a:rPr>
              <a:t> Research (Vol. 126, p. 105912). Elsevier BV. https://doi.org/10.1016/j.cemconres.2019.105912</a:t>
            </a:r>
            <a:br>
              <a:rPr lang="en-US" dirty="0"/>
            </a:br>
            <a:endParaRPr lang="de-CH" dirty="0"/>
          </a:p>
        </p:txBody>
      </p:sp>
    </p:spTree>
    <p:extLst>
      <p:ext uri="{BB962C8B-B14F-4D97-AF65-F5344CB8AC3E}">
        <p14:creationId xmlns:p14="http://schemas.microsoft.com/office/powerpoint/2010/main" val="400376436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ECCC0088-01D1-DA41-A0C1-F7C3A23FBFCE}"/>
              </a:ext>
            </a:extLst>
          </p:cNvPr>
          <p:cNvSpPr>
            <a:spLocks noGrp="1"/>
          </p:cNvSpPr>
          <p:nvPr>
            <p:ph type="title"/>
          </p:nvPr>
        </p:nvSpPr>
        <p:spPr>
          <a:xfrm>
            <a:off x="953970" y="282058"/>
            <a:ext cx="7625434" cy="446413"/>
          </a:xfrm>
        </p:spPr>
        <p:txBody>
          <a:bodyPr>
            <a:normAutofit fontScale="90000"/>
          </a:bodyPr>
          <a:lstStyle/>
          <a:p>
            <a:pPr rtl="0">
              <a:spcBef>
                <a:spcPts val="0"/>
              </a:spcBef>
              <a:spcAft>
                <a:spcPts val="800"/>
              </a:spcAft>
            </a:pPr>
            <a:r>
              <a:rPr lang="en-US" sz="1800" b="1" i="0" u="none" strike="noStrike" dirty="0">
                <a:solidFill>
                  <a:srgbClr val="000000"/>
                </a:solidFill>
                <a:effectLst/>
                <a:latin typeface="Aptos Black" panose="020B0004020202020204" pitchFamily="34" charset="0"/>
              </a:rPr>
              <a:t>Case study </a:t>
            </a:r>
            <a:r>
              <a:rPr lang="en-US" sz="1800" dirty="0">
                <a:solidFill>
                  <a:srgbClr val="000000"/>
                </a:solidFill>
                <a:latin typeface="Aptos Black" panose="020B0004020202020204" pitchFamily="34" charset="0"/>
              </a:rPr>
              <a:t>6</a:t>
            </a:r>
            <a:r>
              <a:rPr lang="en-US" sz="1800" b="1" i="0" u="none" strike="noStrike" dirty="0">
                <a:solidFill>
                  <a:srgbClr val="000000"/>
                </a:solidFill>
                <a:effectLst/>
                <a:latin typeface="Aptos Black" panose="020B0004020202020204" pitchFamily="34" charset="0"/>
              </a:rPr>
              <a:t>: Iron mining for steel production</a:t>
            </a:r>
            <a:br>
              <a:rPr lang="en-US" b="0" dirty="0">
                <a:effectLst/>
                <a:latin typeface="Aptos Black" panose="020B0004020202020204" pitchFamily="34" charset="0"/>
              </a:rPr>
            </a:br>
            <a:br>
              <a:rPr lang="en-US" dirty="0">
                <a:latin typeface="Aptos Black" panose="020B0004020202020204" pitchFamily="34" charset="0"/>
              </a:rPr>
            </a:br>
            <a:endParaRPr lang="fr-FR" dirty="0">
              <a:latin typeface="Aptos Black" panose="020B0004020202020204" pitchFamily="34" charset="0"/>
            </a:endParaRPr>
          </a:p>
        </p:txBody>
      </p:sp>
      <p:sp>
        <p:nvSpPr>
          <p:cNvPr id="6" name="Espace réservé du numéro de diapositive 5">
            <a:extLst>
              <a:ext uri="{FF2B5EF4-FFF2-40B4-BE49-F238E27FC236}">
                <a16:creationId xmlns:a16="http://schemas.microsoft.com/office/drawing/2014/main" id="{6A3F6412-24AE-004A-BB88-BB3E61D45336}"/>
              </a:ext>
            </a:extLst>
          </p:cNvPr>
          <p:cNvSpPr>
            <a:spLocks noGrp="1"/>
          </p:cNvSpPr>
          <p:nvPr>
            <p:ph type="sldNum" sz="quarter" idx="16"/>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fld id="{E1E1CD7C-2161-7D43-862E-CE4C333CD873}" type="slidenum">
              <a:rPr kumimoji="0" lang="fr-FR" sz="700" b="1" i="0" u="none" strike="noStrike" kern="1200" cap="none" spc="0" normalizeH="0" baseline="0" noProof="0" smtClean="0">
                <a:ln>
                  <a:noFill/>
                </a:ln>
                <a:solidFill>
                  <a:srgbClr val="413C3A"/>
                </a:solidFill>
                <a:effectLst/>
                <a:uLnTx/>
                <a:uFillTx/>
                <a:latin typeface="Franklin Gothic Demi Cond"/>
                <a:ea typeface="+mn-ea"/>
                <a:cs typeface="+mn-cs"/>
              </a:rPr>
              <a:pPr marL="0" marR="0" lvl="0" indent="0" algn="ctr" defTabSz="685800" rtl="0" eaLnBrk="1" fontAlgn="auto" latinLnBrk="0" hangingPunct="1">
                <a:lnSpc>
                  <a:spcPct val="100000"/>
                </a:lnSpc>
                <a:spcBef>
                  <a:spcPts val="0"/>
                </a:spcBef>
                <a:spcAft>
                  <a:spcPts val="0"/>
                </a:spcAft>
                <a:buClrTx/>
                <a:buSzTx/>
                <a:buFontTx/>
                <a:buNone/>
                <a:tabLst/>
                <a:defRPr/>
              </a:pPr>
              <a:t>7</a:t>
            </a:fld>
            <a:endParaRPr kumimoji="0" lang="fr-FR" sz="700" b="1" i="0" u="none" strike="noStrike" kern="1200" cap="none" spc="0" normalizeH="0" baseline="0" noProof="0" dirty="0">
              <a:ln>
                <a:noFill/>
              </a:ln>
              <a:solidFill>
                <a:srgbClr val="413C3A"/>
              </a:solidFill>
              <a:effectLst/>
              <a:uLnTx/>
              <a:uFillTx/>
              <a:latin typeface="Franklin Gothic Demi Cond"/>
              <a:ea typeface="+mn-ea"/>
              <a:cs typeface="+mn-cs"/>
            </a:endParaRPr>
          </a:p>
        </p:txBody>
      </p:sp>
      <p:sp>
        <p:nvSpPr>
          <p:cNvPr id="9" name="TextBox 8">
            <a:extLst>
              <a:ext uri="{FF2B5EF4-FFF2-40B4-BE49-F238E27FC236}">
                <a16:creationId xmlns:a16="http://schemas.microsoft.com/office/drawing/2014/main" id="{4F9CC4D9-9D2E-405A-A13B-006551692B8A}"/>
              </a:ext>
            </a:extLst>
          </p:cNvPr>
          <p:cNvSpPr txBox="1"/>
          <p:nvPr/>
        </p:nvSpPr>
        <p:spPr>
          <a:xfrm>
            <a:off x="270711" y="728471"/>
            <a:ext cx="8602578" cy="3957494"/>
          </a:xfrm>
          <a:prstGeom prst="rect">
            <a:avLst/>
          </a:prstGeom>
          <a:noFill/>
        </p:spPr>
        <p:txBody>
          <a:bodyPr wrap="square">
            <a:spAutoFit/>
          </a:bodyPr>
          <a:lstStyle/>
          <a:p>
            <a:pPr algn="just" rtl="0">
              <a:spcBef>
                <a:spcPts val="0"/>
              </a:spcBef>
              <a:spcAft>
                <a:spcPts val="0"/>
              </a:spcAft>
            </a:pPr>
            <a:r>
              <a:rPr lang="en-US" sz="1200" b="0" i="0" u="none" strike="noStrike" dirty="0">
                <a:solidFill>
                  <a:srgbClr val="000000"/>
                </a:solidFill>
                <a:effectLst/>
                <a:latin typeface="Aptos Light" panose="020B0004020202020204" pitchFamily="34" charset="0"/>
              </a:rPr>
              <a:t>Iron is a critical raw material for steel production, and its extraction from ores such as hematite (</a:t>
            </a:r>
            <a:r>
              <a:rPr lang="en-US" sz="1200" b="0" i="0" u="none" strike="noStrike" dirty="0" err="1">
                <a:solidFill>
                  <a:srgbClr val="000000"/>
                </a:solidFill>
                <a:effectLst/>
                <a:latin typeface="Aptos Light" panose="020B0004020202020204" pitchFamily="34" charset="0"/>
              </a:rPr>
              <a:t>Fe₂O</a:t>
            </a:r>
            <a:r>
              <a:rPr lang="en-US" sz="1200" b="0" i="0" u="none" strike="noStrike" dirty="0">
                <a:solidFill>
                  <a:srgbClr val="000000"/>
                </a:solidFill>
                <a:effectLst/>
                <a:latin typeface="Aptos Light" panose="020B0004020202020204" pitchFamily="34" charset="0"/>
              </a:rPr>
              <a:t>₃) and magnetite (</a:t>
            </a:r>
            <a:r>
              <a:rPr lang="en-US" sz="1200" b="0" i="0" u="none" strike="noStrike" dirty="0" err="1">
                <a:solidFill>
                  <a:srgbClr val="000000"/>
                </a:solidFill>
                <a:effectLst/>
                <a:latin typeface="Aptos Light" panose="020B0004020202020204" pitchFamily="34" charset="0"/>
              </a:rPr>
              <a:t>Fe₃O</a:t>
            </a:r>
            <a:r>
              <a:rPr lang="en-US" sz="1200" b="0" i="0" u="none" strike="noStrike" dirty="0">
                <a:solidFill>
                  <a:srgbClr val="000000"/>
                </a:solidFill>
                <a:effectLst/>
                <a:latin typeface="Aptos Light" panose="020B0004020202020204" pitchFamily="34" charset="0"/>
              </a:rPr>
              <a:t>₄) forms the foundation of global industrial development. The extraction and processing of iron ore are influenced by a variety of factors, including the iron content, mineral composition, and the presence of impurities such as sulfur (S), phosphorus (P), and carbon (C) [1]. Additionally, valuable trace elements like chromium (Cr), nickel (Ni), and copper (Cu) may be present in ores, offering opportunities for secondary revenue streams. Exploring the quality of iron ores (composition as well as structure) using advanced large-scale facilities could offer valuable insights into their viability for industrial use.</a:t>
            </a:r>
            <a:endParaRPr lang="en-US" sz="1200" dirty="0">
              <a:solidFill>
                <a:srgbClr val="000000"/>
              </a:solidFill>
              <a:latin typeface="Aptos Light" panose="020B0004020202020204" pitchFamily="34" charset="0"/>
            </a:endParaRPr>
          </a:p>
          <a:p>
            <a:pPr rtl="0">
              <a:spcBef>
                <a:spcPts val="0"/>
              </a:spcBef>
              <a:spcAft>
                <a:spcPts val="800"/>
              </a:spcAft>
            </a:pPr>
            <a:endParaRPr lang="en-US" b="0" dirty="0">
              <a:effectLst/>
            </a:endParaRPr>
          </a:p>
          <a:p>
            <a:pPr algn="just" rtl="0">
              <a:spcBef>
                <a:spcPts val="0"/>
              </a:spcBef>
              <a:spcAft>
                <a:spcPts val="800"/>
              </a:spcAft>
            </a:pPr>
            <a:endParaRPr lang="en-US" sz="800" b="0" i="0" u="none" strike="noStrike" dirty="0">
              <a:solidFill>
                <a:srgbClr val="000000"/>
              </a:solidFill>
              <a:effectLst/>
              <a:latin typeface="Aptos Narrow" panose="020B0004020202020204" pitchFamily="34" charset="0"/>
            </a:endParaRPr>
          </a:p>
          <a:p>
            <a:pPr algn="just" rtl="0">
              <a:spcBef>
                <a:spcPts val="0"/>
              </a:spcBef>
              <a:spcAft>
                <a:spcPts val="800"/>
              </a:spcAft>
            </a:pPr>
            <a:endParaRPr lang="en-US" sz="800" dirty="0">
              <a:solidFill>
                <a:srgbClr val="000000"/>
              </a:solidFill>
              <a:latin typeface="Aptos Narrow" panose="020B0004020202020204" pitchFamily="34" charset="0"/>
            </a:endParaRPr>
          </a:p>
          <a:p>
            <a:pPr algn="just" rtl="0">
              <a:spcBef>
                <a:spcPts val="0"/>
              </a:spcBef>
              <a:spcAft>
                <a:spcPts val="800"/>
              </a:spcAft>
            </a:pPr>
            <a:endParaRPr lang="en-US" sz="800" b="0" i="0" u="none" strike="noStrike" dirty="0">
              <a:solidFill>
                <a:srgbClr val="000000"/>
              </a:solidFill>
              <a:effectLst/>
              <a:latin typeface="Aptos Narrow" panose="020B0004020202020204" pitchFamily="34" charset="0"/>
            </a:endParaRPr>
          </a:p>
          <a:p>
            <a:pPr algn="just" rtl="0">
              <a:spcBef>
                <a:spcPts val="0"/>
              </a:spcBef>
              <a:spcAft>
                <a:spcPts val="800"/>
              </a:spcAft>
            </a:pPr>
            <a:endParaRPr lang="en-US" sz="800" dirty="0">
              <a:solidFill>
                <a:srgbClr val="000000"/>
              </a:solidFill>
              <a:latin typeface="Aptos Narrow" panose="020B0004020202020204" pitchFamily="34" charset="0"/>
            </a:endParaRPr>
          </a:p>
          <a:p>
            <a:pPr algn="just" rtl="0">
              <a:spcBef>
                <a:spcPts val="0"/>
              </a:spcBef>
              <a:spcAft>
                <a:spcPts val="800"/>
              </a:spcAft>
            </a:pPr>
            <a:endParaRPr lang="en-US" sz="800" dirty="0">
              <a:solidFill>
                <a:srgbClr val="000000"/>
              </a:solidFill>
              <a:latin typeface="Aptos Narrow" panose="020B0004020202020204" pitchFamily="34" charset="0"/>
            </a:endParaRPr>
          </a:p>
          <a:p>
            <a:pPr algn="just" rtl="0">
              <a:spcBef>
                <a:spcPts val="0"/>
              </a:spcBef>
              <a:spcAft>
                <a:spcPts val="800"/>
              </a:spcAft>
            </a:pPr>
            <a:endParaRPr lang="en-US" sz="800" dirty="0">
              <a:solidFill>
                <a:srgbClr val="000000"/>
              </a:solidFill>
              <a:latin typeface="Aptos Narrow" panose="020B0004020202020204" pitchFamily="34" charset="0"/>
            </a:endParaRPr>
          </a:p>
          <a:p>
            <a:pPr algn="just" rtl="0">
              <a:spcBef>
                <a:spcPts val="0"/>
              </a:spcBef>
              <a:spcAft>
                <a:spcPts val="800"/>
              </a:spcAft>
            </a:pPr>
            <a:endParaRPr lang="en-US" sz="800" dirty="0">
              <a:solidFill>
                <a:srgbClr val="000000"/>
              </a:solidFill>
              <a:latin typeface="Aptos Narrow" panose="020B0004020202020204" pitchFamily="34" charset="0"/>
            </a:endParaRPr>
          </a:p>
          <a:p>
            <a:pPr algn="just" rtl="0">
              <a:spcBef>
                <a:spcPts val="0"/>
              </a:spcBef>
              <a:spcAft>
                <a:spcPts val="800"/>
              </a:spcAft>
            </a:pPr>
            <a:endParaRPr lang="en-US" sz="800" dirty="0">
              <a:solidFill>
                <a:srgbClr val="000000"/>
              </a:solidFill>
              <a:latin typeface="Aptos Narrow" panose="020B0004020202020204" pitchFamily="34" charset="0"/>
            </a:endParaRPr>
          </a:p>
          <a:p>
            <a:pPr algn="just" rtl="0">
              <a:spcBef>
                <a:spcPts val="0"/>
              </a:spcBef>
              <a:spcAft>
                <a:spcPts val="800"/>
              </a:spcAft>
            </a:pPr>
            <a:endParaRPr lang="en-US" sz="800" dirty="0">
              <a:solidFill>
                <a:srgbClr val="000000"/>
              </a:solidFill>
              <a:latin typeface="Aptos Narrow" panose="020B0004020202020204" pitchFamily="34" charset="0"/>
            </a:endParaRPr>
          </a:p>
          <a:p>
            <a:pPr rtl="0">
              <a:spcBef>
                <a:spcPts val="0"/>
              </a:spcBef>
              <a:spcAft>
                <a:spcPts val="800"/>
              </a:spcAft>
            </a:pPr>
            <a:r>
              <a:rPr lang="en-US" sz="900" b="0" i="0" u="none" strike="noStrike" dirty="0">
                <a:solidFill>
                  <a:srgbClr val="000000"/>
                </a:solidFill>
                <a:effectLst/>
                <a:latin typeface="Aptos Narrow" panose="020B0004020202020204" pitchFamily="34" charset="0"/>
              </a:rPr>
              <a:t>[1] Park, J., Kim, E., Suh, I., &amp; Lee, J. (2021). A Short Review of the Effect of Iron Ore Selection on Mineral Phases of Iron Ore Sinter. In Minerals (Vol. 12, Issue 1, p. 35). MDPI AG. https://doi.org/10.3390/min12010035</a:t>
            </a:r>
            <a:br>
              <a:rPr lang="en-US" sz="900" dirty="0">
                <a:latin typeface="Aptos Narrow" panose="020B0004020202020204" pitchFamily="34" charset="0"/>
              </a:rPr>
            </a:br>
            <a:endParaRPr lang="de-CH" sz="900" dirty="0">
              <a:latin typeface="Aptos Narrow" panose="020B0004020202020204" pitchFamily="34" charset="0"/>
            </a:endParaRPr>
          </a:p>
        </p:txBody>
      </p:sp>
    </p:spTree>
    <p:extLst>
      <p:ext uri="{BB962C8B-B14F-4D97-AF65-F5344CB8AC3E}">
        <p14:creationId xmlns:p14="http://schemas.microsoft.com/office/powerpoint/2010/main" val="168253763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ECCC0088-01D1-DA41-A0C1-F7C3A23FBFCE}"/>
              </a:ext>
            </a:extLst>
          </p:cNvPr>
          <p:cNvSpPr>
            <a:spLocks noGrp="1"/>
          </p:cNvSpPr>
          <p:nvPr>
            <p:ph type="title"/>
          </p:nvPr>
        </p:nvSpPr>
        <p:spPr>
          <a:xfrm>
            <a:off x="953970" y="282058"/>
            <a:ext cx="7625434" cy="446413"/>
          </a:xfrm>
        </p:spPr>
        <p:txBody>
          <a:bodyPr>
            <a:normAutofit fontScale="90000"/>
          </a:bodyPr>
          <a:lstStyle/>
          <a:p>
            <a:pPr rtl="0">
              <a:spcBef>
                <a:spcPts val="0"/>
              </a:spcBef>
              <a:spcAft>
                <a:spcPts val="800"/>
              </a:spcAft>
            </a:pPr>
            <a:r>
              <a:rPr lang="en-US" sz="1800" dirty="0">
                <a:solidFill>
                  <a:srgbClr val="000000"/>
                </a:solidFill>
                <a:latin typeface="Aptos Black" panose="020B0004020202020204" pitchFamily="34" charset="0"/>
              </a:rPr>
              <a:t>Case Study 7: Hip-implants: considerations for long term success</a:t>
            </a:r>
            <a:br>
              <a:rPr lang="en-US" b="0" dirty="0">
                <a:effectLst/>
                <a:latin typeface="Aptos Black" panose="020B0004020202020204" pitchFamily="34" charset="0"/>
              </a:rPr>
            </a:br>
            <a:br>
              <a:rPr lang="en-US" dirty="0">
                <a:latin typeface="Aptos Black" panose="020B0004020202020204" pitchFamily="34" charset="0"/>
              </a:rPr>
            </a:br>
            <a:endParaRPr lang="fr-FR" dirty="0">
              <a:latin typeface="Aptos Black" panose="020B0004020202020204" pitchFamily="34" charset="0"/>
            </a:endParaRPr>
          </a:p>
        </p:txBody>
      </p:sp>
      <p:sp>
        <p:nvSpPr>
          <p:cNvPr id="6" name="Espace réservé du numéro de diapositive 5">
            <a:extLst>
              <a:ext uri="{FF2B5EF4-FFF2-40B4-BE49-F238E27FC236}">
                <a16:creationId xmlns:a16="http://schemas.microsoft.com/office/drawing/2014/main" id="{6A3F6412-24AE-004A-BB88-BB3E61D45336}"/>
              </a:ext>
            </a:extLst>
          </p:cNvPr>
          <p:cNvSpPr>
            <a:spLocks noGrp="1"/>
          </p:cNvSpPr>
          <p:nvPr>
            <p:ph type="sldNum" sz="quarter" idx="16"/>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fld id="{E1E1CD7C-2161-7D43-862E-CE4C333CD873}" type="slidenum">
              <a:rPr kumimoji="0" lang="fr-FR" sz="700" b="1" i="0" u="none" strike="noStrike" kern="1200" cap="none" spc="0" normalizeH="0" baseline="0" noProof="0" smtClean="0">
                <a:ln>
                  <a:noFill/>
                </a:ln>
                <a:solidFill>
                  <a:srgbClr val="413C3A"/>
                </a:solidFill>
                <a:effectLst/>
                <a:uLnTx/>
                <a:uFillTx/>
                <a:latin typeface="Franklin Gothic Demi Cond"/>
                <a:ea typeface="+mn-ea"/>
                <a:cs typeface="+mn-cs"/>
              </a:rPr>
              <a:pPr marL="0" marR="0" lvl="0" indent="0" algn="ctr" defTabSz="685800" rtl="0" eaLnBrk="1" fontAlgn="auto" latinLnBrk="0" hangingPunct="1">
                <a:lnSpc>
                  <a:spcPct val="100000"/>
                </a:lnSpc>
                <a:spcBef>
                  <a:spcPts val="0"/>
                </a:spcBef>
                <a:spcAft>
                  <a:spcPts val="0"/>
                </a:spcAft>
                <a:buClrTx/>
                <a:buSzTx/>
                <a:buFontTx/>
                <a:buNone/>
                <a:tabLst/>
                <a:defRPr/>
              </a:pPr>
              <a:t>8</a:t>
            </a:fld>
            <a:endParaRPr kumimoji="0" lang="fr-FR" sz="700" b="1" i="0" u="none" strike="noStrike" kern="1200" cap="none" spc="0" normalizeH="0" baseline="0" noProof="0" dirty="0">
              <a:ln>
                <a:noFill/>
              </a:ln>
              <a:solidFill>
                <a:srgbClr val="413C3A"/>
              </a:solidFill>
              <a:effectLst/>
              <a:uLnTx/>
              <a:uFillTx/>
              <a:latin typeface="Franklin Gothic Demi Cond"/>
              <a:ea typeface="+mn-ea"/>
              <a:cs typeface="+mn-cs"/>
            </a:endParaRPr>
          </a:p>
        </p:txBody>
      </p:sp>
      <p:sp>
        <p:nvSpPr>
          <p:cNvPr id="9" name="TextBox 8">
            <a:extLst>
              <a:ext uri="{FF2B5EF4-FFF2-40B4-BE49-F238E27FC236}">
                <a16:creationId xmlns:a16="http://schemas.microsoft.com/office/drawing/2014/main" id="{4F9CC4D9-9D2E-405A-A13B-006551692B8A}"/>
              </a:ext>
            </a:extLst>
          </p:cNvPr>
          <p:cNvSpPr txBox="1"/>
          <p:nvPr/>
        </p:nvSpPr>
        <p:spPr>
          <a:xfrm>
            <a:off x="270711" y="728471"/>
            <a:ext cx="8602578" cy="4770537"/>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800"/>
              </a:spcAft>
              <a:buClrTx/>
              <a:buSzTx/>
              <a:buFontTx/>
              <a:buNone/>
              <a:tabLst/>
              <a:defRPr/>
            </a:pPr>
            <a:r>
              <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Total hip arthroplasty is a surgical procedure to replace the damaged part of the hip with an artificial analogue. The hip joint is a ball-and-socket joint, for its replacement exist different combinations of materials for the head, cup and steam. Commonly used materials are </a:t>
            </a:r>
            <a:r>
              <a:rPr kumimoji="0" lang="it-IT" sz="1200" b="0" i="0" u="none" strike="noStrike" kern="1200" cap="none" spc="0" normalizeH="0" baseline="0" noProof="0" dirty="0" err="1">
                <a:ln>
                  <a:noFill/>
                </a:ln>
                <a:solidFill>
                  <a:srgbClr val="413C3A"/>
                </a:solidFill>
                <a:effectLst/>
                <a:uLnTx/>
                <a:uFillTx/>
                <a:latin typeface="Aptos Light" panose="020B0004020202020204" pitchFamily="34" charset="0"/>
                <a:ea typeface="+mn-ea"/>
                <a:cs typeface="+mn-cs"/>
              </a:rPr>
              <a:t>CoCrMo-Alumina</a:t>
            </a:r>
            <a:r>
              <a:rPr kumimoji="0" lang="it-IT"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 Ti6Al4V-Alumina, and CoCrMo-Ti6Al4V for the stem/head </a:t>
            </a:r>
            <a:r>
              <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interface</a:t>
            </a:r>
            <a:r>
              <a:rPr kumimoji="0" lang="it-IT"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a:t>
            </a:r>
            <a:r>
              <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 Several studies have raised awareness for the problem of wear debris formation in the stem and head interface, such as inflammatory reaction in the tissues, necrosis or osteolysis. However, limited studies have been done so for predicting wear in the stem and head interface [1]. </a:t>
            </a:r>
          </a:p>
          <a:p>
            <a:pPr marL="0" marR="0" lvl="0" indent="0" algn="l" defTabSz="685800" rtl="0" eaLnBrk="1" fontAlgn="auto" latinLnBrk="0" hangingPunct="1">
              <a:lnSpc>
                <a:spcPct val="100000"/>
              </a:lnSpc>
              <a:spcBef>
                <a:spcPts val="0"/>
              </a:spcBef>
              <a:spcAft>
                <a:spcPts val="800"/>
              </a:spcAft>
              <a:buClrTx/>
              <a:buSzTx/>
              <a:buFontTx/>
              <a:buNone/>
              <a:tabLst/>
              <a:defRPr/>
            </a:pPr>
            <a:r>
              <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Further investigating the structural properties of the hip implant material interface during different stages of wear- and surface-fatigue could shed light onto the importance of different damage mechanisms and the relationship to the material nano- and microstructure [2].  In addition to the implant material itself, the osseointegration of the implant into the structure of the surrounding bone is an important factor for implant stability [3], meaning that the structures of the bone on multiple scales [4] need to adapt to the new surrounding to distribute the changes in stress and strain during loading.</a:t>
            </a:r>
            <a:endParaRPr kumimoji="0" lang="en-US" sz="1200" b="0" i="0" u="none" strike="noStrike" kern="1200" cap="none" spc="0" normalizeH="0" baseline="0" noProof="0" dirty="0">
              <a:ln>
                <a:noFill/>
              </a:ln>
              <a:solidFill>
                <a:srgbClr val="000000"/>
              </a:solidFill>
              <a:effectLst/>
              <a:uLnTx/>
              <a:uFillTx/>
              <a:latin typeface="Aptos Light" panose="020B0004020202020204" pitchFamily="34" charset="0"/>
              <a:ea typeface="+mn-ea"/>
              <a:cs typeface="+mn-cs"/>
            </a:endParaRPr>
          </a:p>
          <a:p>
            <a:pPr marL="0" marR="0" lvl="0" indent="0" algn="just" defTabSz="685800" rtl="0" eaLnBrk="1" fontAlgn="auto" latinLnBrk="0" hangingPunct="1">
              <a:lnSpc>
                <a:spcPct val="100000"/>
              </a:lnSpc>
              <a:spcBef>
                <a:spcPts val="0"/>
              </a:spcBef>
              <a:spcAft>
                <a:spcPts val="800"/>
              </a:spcAft>
              <a:buClrTx/>
              <a:buSzTx/>
              <a:buFontTx/>
              <a:buNone/>
              <a:tabLst/>
              <a:defRPr/>
            </a:pPr>
            <a:endPar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endParaRPr>
          </a:p>
          <a:p>
            <a:pPr marL="0" marR="0" lvl="0" indent="0" algn="just" defTabSz="685800" rtl="0" eaLnBrk="1" fontAlgn="auto" latinLnBrk="0" hangingPunct="1">
              <a:lnSpc>
                <a:spcPct val="100000"/>
              </a:lnSpc>
              <a:spcBef>
                <a:spcPts val="0"/>
              </a:spcBef>
              <a:spcAft>
                <a:spcPts val="800"/>
              </a:spcAft>
              <a:buClrTx/>
              <a:buSzTx/>
              <a:buFontTx/>
              <a:buNone/>
              <a:tabLst/>
              <a:defRPr/>
            </a:pPr>
            <a:endPar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endParaRPr>
          </a:p>
          <a:p>
            <a:pPr marL="0" marR="0" lvl="0" indent="0" algn="just" defTabSz="685800" rtl="0" eaLnBrk="1" fontAlgn="auto" latinLnBrk="0" hangingPunct="1">
              <a:lnSpc>
                <a:spcPct val="100000"/>
              </a:lnSpc>
              <a:spcBef>
                <a:spcPts val="0"/>
              </a:spcBef>
              <a:spcAft>
                <a:spcPts val="800"/>
              </a:spcAft>
              <a:buClrTx/>
              <a:buSzTx/>
              <a:buFontTx/>
              <a:buNone/>
              <a:tabLst/>
              <a:defRPr/>
            </a:pPr>
            <a:endPar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endParaRPr>
          </a:p>
          <a:p>
            <a:pPr marL="0" marR="0" lvl="0" indent="0" algn="just" defTabSz="685800" rtl="0" eaLnBrk="1" fontAlgn="auto" latinLnBrk="0" hangingPunct="1">
              <a:lnSpc>
                <a:spcPct val="100000"/>
              </a:lnSpc>
              <a:spcBef>
                <a:spcPts val="0"/>
              </a:spcBef>
              <a:spcAft>
                <a:spcPts val="800"/>
              </a:spcAft>
              <a:buClrTx/>
              <a:buSzTx/>
              <a:buFontTx/>
              <a:buNone/>
              <a:tabLst/>
              <a:defRPr/>
            </a:pPr>
            <a:endPar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[1] Manish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Belwanshi</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Pratesh</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Jayaswal</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Amit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Aherwar</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Wear</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and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fatigue</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behaviour</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investigation</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of</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hip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implant</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head-stem</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interface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using</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finite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element</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analysis</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Materials Today: Proceedings. Volume 56, Part 5, 2022, </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hlinkClick r:id="rId3"/>
              </a:rPr>
              <a:t>https://doi.org/10.1016/j.matpr.2021.10.188</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[2]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Wear</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and Surface-Fatigue-</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Mediated</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Damage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during</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Fretting</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in a High-</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Strength</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Titanium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Alloy</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Yanlin</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Tong, Ke Hua, Fan Zhang, Qing Zhou,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Hongxing</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Wu, and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Haifeng</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Wang. ACS Applied Engineering Materials 2023 1 (1), 200-213 </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hlinkClick r:id="rId4"/>
              </a:rPr>
              <a:t>https://doi.org/10.1021/acsaenm.2c00042</a:t>
            </a:r>
            <a:endPar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[3]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Apostu</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D,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Lucaciu</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O,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Berce</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C,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Lucaciu</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D, Cosma D.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Current</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methods</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of</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preventing</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aseptic</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loosening</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and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improving</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osseointegration</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of</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titanium</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implants</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in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cementless</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total hip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arthroplasty</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 review. Journal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of</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International Medical Research. 2017;46(6):2104-2119. doi:10.1177/0300060517732697</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[4] Georgiadis, M.,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Guizar-Sicairos</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M., Zwahlen, A.,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Trüssel</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 J., Bunk, O., Müller, R., &amp; Schneider, P. (2015). 3D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scanning</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SAXS: A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novel</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method</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for</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the</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assessment</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of</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bone</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ultrastructure</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orientation</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Bone</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71, 42–52. </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hlinkClick r:id="rId5"/>
              </a:rPr>
              <a:t>https://doi.org/10.1016/j.bone.2014.10.002</a:t>
            </a:r>
            <a:endPar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br>
              <a:rPr kumimoji="0" lang="en-US" sz="1350" b="0" i="0" u="none" strike="noStrike" kern="1200" cap="none" spc="0" normalizeH="0" baseline="0" noProof="0" dirty="0">
                <a:ln>
                  <a:noFill/>
                </a:ln>
                <a:solidFill>
                  <a:srgbClr val="413C3A"/>
                </a:solidFill>
                <a:effectLst/>
                <a:uLnTx/>
                <a:uFillTx/>
                <a:latin typeface="Arial"/>
                <a:ea typeface="+mn-ea"/>
                <a:cs typeface="+mn-cs"/>
              </a:rPr>
            </a:br>
            <a:r>
              <a:rPr kumimoji="0" lang="en-US" sz="1350" b="0" i="0" u="none" strike="noStrike" kern="1200" cap="none" spc="0" normalizeH="0" baseline="0" noProof="0" dirty="0">
                <a:ln>
                  <a:noFill/>
                </a:ln>
                <a:solidFill>
                  <a:srgbClr val="413C3A"/>
                </a:solidFill>
                <a:effectLst/>
                <a:uLnTx/>
                <a:uFillTx/>
                <a:latin typeface="Arial"/>
                <a:ea typeface="+mn-ea"/>
                <a:cs typeface="+mn-cs"/>
              </a:rPr>
              <a:t> </a:t>
            </a:r>
            <a:endParaRPr kumimoji="0" lang="de-CH" sz="1350" b="0" i="0" u="none" strike="noStrike" kern="1200" cap="none" spc="0" normalizeH="0" baseline="0" noProof="0" dirty="0">
              <a:ln>
                <a:noFill/>
              </a:ln>
              <a:solidFill>
                <a:srgbClr val="413C3A"/>
              </a:solidFill>
              <a:effectLst/>
              <a:uLnTx/>
              <a:uFillTx/>
              <a:latin typeface="Arial"/>
              <a:ea typeface="+mn-ea"/>
              <a:cs typeface="+mn-cs"/>
            </a:endParaRPr>
          </a:p>
        </p:txBody>
      </p:sp>
    </p:spTree>
    <p:extLst>
      <p:ext uri="{BB962C8B-B14F-4D97-AF65-F5344CB8AC3E}">
        <p14:creationId xmlns:p14="http://schemas.microsoft.com/office/powerpoint/2010/main" val="74812211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3DB5EA-3190-A4FD-4582-404C3E549E97}"/>
            </a:ext>
          </a:extLst>
        </p:cNvPr>
        <p:cNvGrpSpPr/>
        <p:nvPr/>
      </p:nvGrpSpPr>
      <p:grpSpPr>
        <a:xfrm>
          <a:off x="0" y="0"/>
          <a:ext cx="0" cy="0"/>
          <a:chOff x="0" y="0"/>
          <a:chExt cx="0" cy="0"/>
        </a:xfrm>
      </p:grpSpPr>
      <p:sp>
        <p:nvSpPr>
          <p:cNvPr id="7" name="Titre 6">
            <a:extLst>
              <a:ext uri="{FF2B5EF4-FFF2-40B4-BE49-F238E27FC236}">
                <a16:creationId xmlns:a16="http://schemas.microsoft.com/office/drawing/2014/main" id="{E2A00B9B-551C-CEA0-C9A0-0DFD683D3193}"/>
              </a:ext>
            </a:extLst>
          </p:cNvPr>
          <p:cNvSpPr>
            <a:spLocks noGrp="1"/>
          </p:cNvSpPr>
          <p:nvPr>
            <p:ph type="title"/>
          </p:nvPr>
        </p:nvSpPr>
        <p:spPr>
          <a:xfrm>
            <a:off x="953970" y="282058"/>
            <a:ext cx="7625434" cy="446413"/>
          </a:xfrm>
        </p:spPr>
        <p:txBody>
          <a:bodyPr>
            <a:normAutofit fontScale="90000"/>
          </a:bodyPr>
          <a:lstStyle/>
          <a:p>
            <a:pPr rtl="0">
              <a:spcBef>
                <a:spcPts val="0"/>
              </a:spcBef>
              <a:spcAft>
                <a:spcPts val="800"/>
              </a:spcAft>
            </a:pPr>
            <a:r>
              <a:rPr lang="en-US" sz="1800" b="1" i="0" u="none" strike="noStrike" dirty="0">
                <a:solidFill>
                  <a:srgbClr val="000000"/>
                </a:solidFill>
                <a:effectLst/>
                <a:latin typeface="Aptos Black" panose="020B0004020202020204" pitchFamily="34" charset="0"/>
              </a:rPr>
              <a:t>Case study 8:</a:t>
            </a:r>
            <a:r>
              <a:rPr lang="en-US" sz="1800" dirty="0">
                <a:solidFill>
                  <a:srgbClr val="000000"/>
                </a:solidFill>
                <a:latin typeface="Aptos Black" panose="020B0004020202020204" pitchFamily="34" charset="0"/>
              </a:rPr>
              <a:t>  Controlled anisotropy in extrusion 3D printing </a:t>
            </a:r>
            <a:br>
              <a:rPr lang="en-US" b="0" dirty="0">
                <a:effectLst/>
                <a:latin typeface="Aptos Black" panose="020B0004020202020204" pitchFamily="34" charset="0"/>
              </a:rPr>
            </a:br>
            <a:br>
              <a:rPr lang="en-US" dirty="0">
                <a:latin typeface="Aptos Black" panose="020B0004020202020204" pitchFamily="34" charset="0"/>
              </a:rPr>
            </a:br>
            <a:endParaRPr lang="fr-FR" dirty="0">
              <a:latin typeface="Aptos Black" panose="020B0004020202020204" pitchFamily="34" charset="0"/>
            </a:endParaRPr>
          </a:p>
        </p:txBody>
      </p:sp>
      <p:sp>
        <p:nvSpPr>
          <p:cNvPr id="6" name="Espace réservé du numéro de diapositive 5">
            <a:extLst>
              <a:ext uri="{FF2B5EF4-FFF2-40B4-BE49-F238E27FC236}">
                <a16:creationId xmlns:a16="http://schemas.microsoft.com/office/drawing/2014/main" id="{1F1673A4-D5B2-DA1A-D729-30F57A70D5C6}"/>
              </a:ext>
            </a:extLst>
          </p:cNvPr>
          <p:cNvSpPr>
            <a:spLocks noGrp="1"/>
          </p:cNvSpPr>
          <p:nvPr>
            <p:ph type="sldNum" sz="quarter" idx="16"/>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fld id="{E1E1CD7C-2161-7D43-862E-CE4C333CD873}" type="slidenum">
              <a:rPr kumimoji="0" lang="fr-FR" sz="700" b="1" i="0" u="none" strike="noStrike" kern="1200" cap="none" spc="0" normalizeH="0" baseline="0" noProof="0" smtClean="0">
                <a:ln>
                  <a:noFill/>
                </a:ln>
                <a:solidFill>
                  <a:srgbClr val="413C3A"/>
                </a:solidFill>
                <a:effectLst/>
                <a:uLnTx/>
                <a:uFillTx/>
                <a:latin typeface="Franklin Gothic Demi Cond"/>
                <a:ea typeface="+mn-ea"/>
                <a:cs typeface="+mn-cs"/>
              </a:rPr>
              <a:pPr marL="0" marR="0" lvl="0" indent="0" algn="ctr" defTabSz="685800" rtl="0" eaLnBrk="1" fontAlgn="auto" latinLnBrk="0" hangingPunct="1">
                <a:lnSpc>
                  <a:spcPct val="100000"/>
                </a:lnSpc>
                <a:spcBef>
                  <a:spcPts val="0"/>
                </a:spcBef>
                <a:spcAft>
                  <a:spcPts val="0"/>
                </a:spcAft>
                <a:buClrTx/>
                <a:buSzTx/>
                <a:buFontTx/>
                <a:buNone/>
                <a:tabLst/>
                <a:defRPr/>
              </a:pPr>
              <a:t>9</a:t>
            </a:fld>
            <a:endParaRPr kumimoji="0" lang="fr-FR" sz="700" b="1" i="0" u="none" strike="noStrike" kern="1200" cap="none" spc="0" normalizeH="0" baseline="0" noProof="0" dirty="0">
              <a:ln>
                <a:noFill/>
              </a:ln>
              <a:solidFill>
                <a:srgbClr val="413C3A"/>
              </a:solidFill>
              <a:effectLst/>
              <a:uLnTx/>
              <a:uFillTx/>
              <a:latin typeface="Franklin Gothic Demi Cond"/>
              <a:ea typeface="+mn-ea"/>
              <a:cs typeface="+mn-cs"/>
            </a:endParaRPr>
          </a:p>
        </p:txBody>
      </p:sp>
      <p:sp>
        <p:nvSpPr>
          <p:cNvPr id="9" name="TextBox 8">
            <a:extLst>
              <a:ext uri="{FF2B5EF4-FFF2-40B4-BE49-F238E27FC236}">
                <a16:creationId xmlns:a16="http://schemas.microsoft.com/office/drawing/2014/main" id="{62DC3C08-A730-E205-48D1-DD1EBE7B7DBB}"/>
              </a:ext>
            </a:extLst>
          </p:cNvPr>
          <p:cNvSpPr txBox="1"/>
          <p:nvPr/>
        </p:nvSpPr>
        <p:spPr>
          <a:xfrm>
            <a:off x="270711" y="728471"/>
            <a:ext cx="8602578" cy="4242187"/>
          </a:xfrm>
          <a:prstGeom prst="rect">
            <a:avLst/>
          </a:prstGeom>
          <a:noFill/>
        </p:spPr>
        <p:txBody>
          <a:bodyPr wrap="square">
            <a:spAutoFit/>
          </a:bodyPr>
          <a:lstStyle/>
          <a:p>
            <a:pPr marL="0" marR="0" lvl="0" indent="0" algn="just" defTabSz="685800" rtl="0" eaLnBrk="1" fontAlgn="auto" latinLnBrk="0" hangingPunct="1">
              <a:lnSpc>
                <a:spcPct val="100000"/>
              </a:lnSpc>
              <a:spcBef>
                <a:spcPts val="0"/>
              </a:spcBef>
              <a:spcAft>
                <a:spcPts val="800"/>
              </a:spcAft>
              <a:buClrTx/>
              <a:buSzTx/>
              <a:buFontTx/>
              <a:buNone/>
              <a:tabLst/>
              <a:defRPr/>
            </a:pPr>
            <a:r>
              <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3D printing, has become significantly more commonplace in tissue engineering over the past decade, as a variety of new printing materials have been developed. In extrusion-based printing, materials are used for applications that range from cell free printing to cell-laden bioinks that mimic natural tissues [1]. A widespread characteristic of natural tissues is its structural anisotropy originating from components that exhibit a well-defined organization of cells and extracellular matrix [2].</a:t>
            </a:r>
          </a:p>
          <a:p>
            <a:pPr marL="0" marR="0" lvl="0" indent="0" algn="just" defTabSz="685800" rtl="0" eaLnBrk="1" fontAlgn="auto" latinLnBrk="0" hangingPunct="1">
              <a:lnSpc>
                <a:spcPct val="100000"/>
              </a:lnSpc>
              <a:spcBef>
                <a:spcPts val="0"/>
              </a:spcBef>
              <a:spcAft>
                <a:spcPts val="800"/>
              </a:spcAft>
              <a:buClrTx/>
              <a:buSzTx/>
              <a:buFontTx/>
              <a:buNone/>
              <a:tabLst/>
              <a:defRPr/>
            </a:pPr>
            <a:r>
              <a:rPr kumimoji="0" lang="en-US" sz="1200" b="0" i="0" u="none" strike="noStrike" kern="1200" cap="none" spc="0" normalizeH="0" baseline="0" noProof="0" dirty="0">
                <a:ln>
                  <a:noFill/>
                </a:ln>
                <a:solidFill>
                  <a:srgbClr val="413C3A"/>
                </a:solidFill>
                <a:effectLst/>
                <a:uLnTx/>
                <a:uFillTx/>
                <a:latin typeface="Aptos Light" panose="020B0004020202020204" pitchFamily="34" charset="0"/>
                <a:ea typeface="+mn-ea"/>
                <a:cs typeface="+mn-cs"/>
              </a:rPr>
              <a:t>Apart from its occurrence in biological tissues, anisotropy is often desired in an engineering context, as it affects electrical and thermal conductivity, optical properties, mechanical performance, or magnetic properties. In 3D printing, anisotropy can be introduced by the shear and extensional forces during extrusion which can reach relatively high alignment. However, alignment using shear is limited to the printing direction and the shear forces created are limited by the nozzle diameter and flow rate in it. As an alternative, extrusion-based 3D printing of lyotropic liquid crystals is a promising technique to produce well-defined anisotropic structure. As the printing of larger objects requires a significant amount of time, changes in the environmental conditions can lead to small changes in structure, potentially altering the material performance. Therefore, deeper knowledge to understand this defects during and directly after printing would bed highly desirable [3]. </a:t>
            </a:r>
            <a:endPar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endParaRPr>
          </a:p>
          <a:p>
            <a:pPr marL="0" marR="0" lvl="0" indent="0" algn="just" defTabSz="685800" rtl="0" eaLnBrk="1" fontAlgn="auto" latinLnBrk="0" hangingPunct="1">
              <a:lnSpc>
                <a:spcPct val="100000"/>
              </a:lnSpc>
              <a:spcBef>
                <a:spcPts val="0"/>
              </a:spcBef>
              <a:spcAft>
                <a:spcPts val="800"/>
              </a:spcAft>
              <a:buClrTx/>
              <a:buSzTx/>
              <a:buFontTx/>
              <a:buNone/>
              <a:tabLst/>
              <a:defRPr/>
            </a:pPr>
            <a:endPar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endParaRPr>
          </a:p>
          <a:p>
            <a:pPr marL="0" marR="0" lvl="0" indent="0" algn="just" defTabSz="685800" rtl="0" eaLnBrk="1" fontAlgn="auto" latinLnBrk="0" hangingPunct="1">
              <a:lnSpc>
                <a:spcPct val="100000"/>
              </a:lnSpc>
              <a:spcBef>
                <a:spcPts val="0"/>
              </a:spcBef>
              <a:spcAft>
                <a:spcPts val="800"/>
              </a:spcAft>
              <a:buClrTx/>
              <a:buSzTx/>
              <a:buFontTx/>
              <a:buNone/>
              <a:tabLst/>
              <a:defRPr/>
            </a:pPr>
            <a:endParaRPr kumimoji="0" lang="en-US" sz="900" b="0" i="0" u="none" strike="noStrike" kern="1200" cap="none" spc="0" normalizeH="0" baseline="0" noProof="0" dirty="0">
              <a:ln>
                <a:noFill/>
              </a:ln>
              <a:solidFill>
                <a:srgbClr val="000000"/>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[1] J. K.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Placone</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 J. Engler,</a:t>
            </a:r>
            <a:r>
              <a:rPr kumimoji="0" lang="en-US"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Recent Advances in Extrusion-Based 3D Printing for Biomedical Applications.</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Adv.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Healthcare</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Mater. 2018, 7, 1701161. </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hlinkClick r:id="rId3"/>
              </a:rPr>
              <a:t>https://doi.org/10.1002/adhm.201701161</a:t>
            </a:r>
            <a:endPar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[2] Mostert, D., van der Putten, C.,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Sahlgren</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C.M. et al. Bioengineering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structural</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anisotropy</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in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living</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tissues</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Nat Rev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Bioeng</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3, 727–741 (2025). </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hlinkClick r:id="rId4"/>
              </a:rPr>
              <a:t>https://doi.org/10.1038/s44222-025-00338-x</a:t>
            </a:r>
            <a:endPar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[3] Rodriguez-</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Palomo</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 Lutz-</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Bueno</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V.,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Guizar-Sicairos</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M.,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Kádár</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R., Andersson, M., &amp; Liebi, M. (2021).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Nanostructure</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and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anisotropy</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of</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3D printed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lyotropic</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liquid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crystals</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studied</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by</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scattering</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and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birefringence</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t>
            </a:r>
            <a:r>
              <a:rPr kumimoji="0" lang="de-CH" sz="900" b="0" i="0" u="none" strike="noStrike" kern="1200" cap="none" spc="0" normalizeH="0" baseline="0" noProof="0" dirty="0" err="1">
                <a:ln>
                  <a:noFill/>
                </a:ln>
                <a:solidFill>
                  <a:srgbClr val="0E0E0E"/>
                </a:solidFill>
                <a:effectLst/>
                <a:uLnTx/>
                <a:uFillTx/>
                <a:latin typeface="Aptos Narrow" panose="020B0004020202020204" pitchFamily="34" charset="0"/>
                <a:ea typeface="+mn-ea"/>
                <a:cs typeface="+mn-cs"/>
              </a:rPr>
              <a:t>imaging</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rPr>
              <a:t>. Additive Manufacturing, 47, 102289. </a:t>
            </a:r>
            <a:r>
              <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hlinkClick r:id="rId5"/>
              </a:rPr>
              <a:t>https://doi.org/https://doi.org/10.1016/j.addma.2021.102289</a:t>
            </a:r>
            <a:endParaRPr kumimoji="0" lang="de-CH"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pt-BR" sz="900" b="0" i="0" u="none" strike="noStrike" kern="1200" cap="none" spc="0" normalizeH="0" baseline="0" noProof="0" dirty="0">
              <a:ln>
                <a:noFill/>
              </a:ln>
              <a:solidFill>
                <a:srgbClr val="0E0E0E"/>
              </a:solidFill>
              <a:effectLst/>
              <a:uLnTx/>
              <a:uFillTx/>
              <a:latin typeface="Aptos Narrow" panose="020B0004020202020204" pitchFamily="34" charset="0"/>
              <a:ea typeface="+mn-ea"/>
              <a:cs typeface="+mn-cs"/>
            </a:endParaRPr>
          </a:p>
        </p:txBody>
      </p:sp>
    </p:spTree>
    <p:extLst>
      <p:ext uri="{BB962C8B-B14F-4D97-AF65-F5344CB8AC3E}">
        <p14:creationId xmlns:p14="http://schemas.microsoft.com/office/powerpoint/2010/main" val="89057997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Thème Office">
  <a:themeElements>
    <a:clrScheme name="EPFL - New Colors 2019">
      <a:dk1>
        <a:srgbClr val="413C3A"/>
      </a:dk1>
      <a:lt1>
        <a:srgbClr val="FFFFFF"/>
      </a:lt1>
      <a:dk2>
        <a:srgbClr val="413C3A"/>
      </a:dk2>
      <a:lt2>
        <a:srgbClr val="CAC7C7"/>
      </a:lt2>
      <a:accent1>
        <a:srgbClr val="E30613"/>
      </a:accent1>
      <a:accent2>
        <a:srgbClr val="00A79F"/>
      </a:accent2>
      <a:accent3>
        <a:srgbClr val="413C3A"/>
      </a:accent3>
      <a:accent4>
        <a:srgbClr val="007480"/>
      </a:accent4>
      <a:accent5>
        <a:srgbClr val="F39869"/>
      </a:accent5>
      <a:accent6>
        <a:srgbClr val="B51F1F"/>
      </a:accent6>
      <a:hlink>
        <a:srgbClr val="ED6E9C"/>
      </a:hlink>
      <a:folHlink>
        <a:srgbClr val="4F8FCC"/>
      </a:folHlink>
    </a:clrScheme>
    <a:fontScheme name="EPFL_Beta2">
      <a:majorFont>
        <a:latin typeface="Franklin Gothic Demi Cond"/>
        <a:ea typeface=""/>
        <a:cs typeface=""/>
      </a:majorFont>
      <a:minorFont>
        <a:latin typeface="Arial"/>
        <a:ea typeface=""/>
        <a:cs typeface=""/>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_EPFL_Beta2" id="{6A525B41-3E68-491F-A6C9-0B15EA1321FE}" vid="{993E2952-EB5D-4425-8012-1B04381EBC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Thème Office</Template>
  <TotalTime>0</TotalTime>
  <Words>4866</Words>
  <Application>Microsoft Office PowerPoint</Application>
  <PresentationFormat>On-screen Show (16:9)</PresentationFormat>
  <Paragraphs>253</Paragraphs>
  <Slides>15</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Aptos Black</vt:lpstr>
      <vt:lpstr>Aptos Light</vt:lpstr>
      <vt:lpstr>Aptos Narrow</vt:lpstr>
      <vt:lpstr>Arial</vt:lpstr>
      <vt:lpstr>Franklin Gothic Demi Cond</vt:lpstr>
      <vt:lpstr>Wingdings</vt:lpstr>
      <vt:lpstr>Thème Office</vt:lpstr>
      <vt:lpstr>Material Science at Large Scale Facilities (MSE-435): Case studies</vt:lpstr>
      <vt:lpstr>Case study 1: Thermal fatigue in micro-electronics  </vt:lpstr>
      <vt:lpstr>Case study 2: Kevlar yarns  </vt:lpstr>
      <vt:lpstr>Case study 3: High-density polyethylene (HDPE) under shear flow    </vt:lpstr>
      <vt:lpstr>Case study 4: Extracellular matrix (ECM)  </vt:lpstr>
      <vt:lpstr>Case study 5: Low-carbon cement  </vt:lpstr>
      <vt:lpstr>Case study 6: Iron mining for steel production  </vt:lpstr>
      <vt:lpstr>Case Study 7: Hip-implants: considerations for long term success  </vt:lpstr>
      <vt:lpstr>Case study 8:  Controlled anisotropy in extrusion 3D printing   </vt:lpstr>
      <vt:lpstr>Case study 9:  Local magnetization in iron oxide nanoparticles  </vt:lpstr>
      <vt:lpstr>Case study 10: Nanocellulose/metal-organic frameworks composites  </vt:lpstr>
      <vt:lpstr>Case study 11:  Calcium carbonate mineralization  </vt:lpstr>
      <vt:lpstr>Case study 12: Structure of the heart and pathologies  </vt:lpstr>
      <vt:lpstr>Case study 13: Assembly of molecular catalysts onto carbon nanotubes  </vt:lpstr>
      <vt:lpstr>For any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EPFL</dc:title>
  <dc:creator>Utilisateur Microsoft Office</dc:creator>
  <cp:lastModifiedBy>Windisch, Dominique Olivier</cp:lastModifiedBy>
  <cp:revision>313</cp:revision>
  <cp:lastPrinted>2019-06-19T13:21:30Z</cp:lastPrinted>
  <dcterms:created xsi:type="dcterms:W3CDTF">2019-04-02T06:24:35Z</dcterms:created>
  <dcterms:modified xsi:type="dcterms:W3CDTF">2025-09-26T13:08:48Z</dcterms:modified>
</cp:coreProperties>
</file>