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6"/>
  </p:normalViewPr>
  <p:slideViewPr>
    <p:cSldViewPr snapToGrid="0">
      <p:cViewPr varScale="1">
        <p:scale>
          <a:sx n="115" d="100"/>
          <a:sy n="115" d="100"/>
        </p:scale>
        <p:origin x="6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E85CF-51F4-B460-D8ED-D62FFF436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D0084-AD5D-A4DF-4B39-9BC73C2678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C5016-A6F3-8D78-FE00-E1315104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00C09-DCF1-86E2-167C-5798A66A0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1D28B-19E1-5048-DF10-0EE6A6FC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91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9EB65-4F31-4F48-1D0C-3F4A03432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17896-5674-6CF2-7EC5-EA34BE374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5F191-5D81-63C4-9181-E740B8B14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39231-C8BA-BAB6-BE2F-72CB7AB5D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AEBB2-3C96-21A6-820D-6F6A1312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2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867D0-9B56-FA4C-B64F-12AB04AAD1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4F69BC-377F-A39E-BCA4-2BDA808D1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E94DE-5D76-25E2-FF27-FF699C4D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E73E5-3AC8-3896-A2D7-C33CBA22C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6C966-D7A1-8FF5-E4E2-345949C0B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8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A44F9-E6CE-D374-FE45-EE2A7E058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D3171-8B49-3B98-E673-823730CD0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8D237-3909-7E02-7AEB-7B638D8A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8F9C0-0A4A-94FB-0616-357C4DA79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56A3E-0E53-B99C-9F48-6620F52CD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98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D7918-3598-502A-BAB5-5C9B5CEA2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D50A1-A2AA-75AE-1997-50EE657EE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8DABB-837E-16B7-EF0E-49C1A4B6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DF47-F347-F9B2-536B-36326375D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298E9-3C4C-BFC0-D8AE-DBFD1850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63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C78B-A769-6062-0BDE-2382E822B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FA6E0-EB24-FCEB-E023-526D9BE78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3E44F-45A8-4FB0-32D2-2EF73FC19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7782F-F67D-7158-D49E-5A696CFC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ECFFA-3F4C-666C-366A-62E42F3F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68ADD-84BD-DA21-3FE4-29B2F2023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88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48004-EE56-0E81-B427-AB75AD0A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2D9E6-ED7B-05A4-E7A2-8E6A09A3EB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0801C-8B58-4FFA-C2FE-E363D0CC1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FA7AC-AD2D-95AF-0D97-A6C9D7009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85917-D2F2-B648-8772-18316DAC0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CA3410-2D74-7CF2-79C2-D04C23FB4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B12D58-9323-F63E-6871-FE2A73F8A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0CCFA1-6B4F-242C-723A-E0C9D6C15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6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0F508-BA8D-C899-764A-C28627815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08C7FF-F4CA-A9CD-4E0E-E487B2E4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E133E-395F-330F-6A56-4122DFF2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53F4F-B137-91C9-1E80-AE8F90F3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96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1745E5-CB80-80AE-7771-4C38212EA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E94B9F-2641-75D9-8CE6-85F0ACEA3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F9070-A637-9F56-8650-BB3F116B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11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D2DE9-2619-D8A1-36E4-DEF00A68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B7E7A-22E5-1819-8B31-FCC3A52E4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16866-0BBD-BA4E-79F1-2A8170054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1EDB5-EA73-1F21-C8EF-4BAA1826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217EB-8930-FABB-DD57-ACBD11F5D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75C69-CA39-EF15-8D41-779A7F7D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2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42F8-B368-DFBE-058F-B0B188F5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52CA72-6713-477D-9ADA-25F56B91F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9EC83-EF01-D0DF-5628-B04564A3C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5680E-3E41-7152-8A51-E45D00660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BA3D6-1B62-A08B-00C5-72D367FC2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E3D27-819B-41D6-6A98-F11B9E35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94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C1A6E1-7292-39BD-B508-28D34894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C5DA4-D113-88EF-9F5B-9714AA2B6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27E50-5716-66B5-C844-9A303BAA68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02A4FF-F82C-1044-A8C6-9DF9629485A2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36761-0681-E2DE-B0DF-640637298E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7BFCB-8CA8-1AEB-6EA7-5CD9B4655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858E69-ED32-6348-82BB-0E4478828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4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FFA48E-B043-1AAC-9DDB-B4C3140EBD49}"/>
              </a:ext>
            </a:extLst>
          </p:cNvPr>
          <p:cNvSpPr txBox="1"/>
          <p:nvPr/>
        </p:nvSpPr>
        <p:spPr>
          <a:xfrm>
            <a:off x="245326" y="55758"/>
            <a:ext cx="7181386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Question 1: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are working for a company that grows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synthetic sapphire (Al₂O₃)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diamond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for high-value optics and jewelry.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observe that under standard conditions, sapphire crystals are hexagonal prisms, while diamond crystals are octahedral.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Recently, a customer asked for flatter diamond plates and elongated sapphire rods for laser optics.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1. Why do diamond and sapphire naturally adopt different crystal habits?</a:t>
            </a:r>
          </a:p>
          <a:p>
            <a:r>
              <a:rPr lang="en-CH" sz="1400" i="1" dirty="0">
                <a:latin typeface="Arial" panose="020B0604020202020204" pitchFamily="34" charset="0"/>
                <a:cs typeface="Arial" panose="020B0604020202020204" pitchFamily="34" charset="0"/>
              </a:rPr>
              <a:t>Consider their crystal structures and the surface energies of their main planes.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2. Using the Wulff principle qualitatively, explain what happens to the shape if we can lower the surface energy of one specific plane?</a:t>
            </a:r>
          </a:p>
          <a:p>
            <a:pPr lvl="0"/>
            <a:r>
              <a:rPr lang="en-CH" sz="1400" i="1" dirty="0">
                <a:latin typeface="Arial" panose="020B0604020202020204" pitchFamily="34" charset="0"/>
                <a:cs typeface="Arial" panose="020B0604020202020204" pitchFamily="34" charset="0"/>
              </a:rPr>
              <a:t>For example, what if the {100} planes of diamond become lower in energy than {111}?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3. In real synthesis, how can scientists or engineers </a:t>
            </a:r>
            <a:r>
              <a:rPr lang="en-CH" sz="1400" i="1" dirty="0"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relative surface energies to tune morphology?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4. Why is understanding crystal planes and morphology important in gemstone or optical applications?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Question 2: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work in a lab studying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NaCl (table salt)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crystals used in optical components.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Your colleague notices that after long exposure to radiation, the normally transparent crystal becomes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light purple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At the same time, when NaCl is heated very close to its melting point, it starts to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leak sodium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at the surface, and its mechanical strength drops slightly.</a:t>
            </a:r>
          </a:p>
          <a:p>
            <a:endParaRPr lang="en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1. What kinds of “broken bonds” or point defects could appear in a NaCl crystal?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2. Why do defects appear even when the crystal is not damaged or irradiated?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3. What probably happens at the atomic level when NaCl turns purple after irradiation?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4. Why might heating NaCl close to its melting point make it leak sodium at the surface?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5. Are defects always bad? Give one useful example where point defects improve a material’s performance.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F20B60-ACF3-A19F-FDD0-4EEC65660E65}"/>
              </a:ext>
            </a:extLst>
          </p:cNvPr>
          <p:cNvSpPr txBox="1"/>
          <p:nvPr/>
        </p:nvSpPr>
        <p:spPr>
          <a:xfrm>
            <a:off x="7605132" y="1282391"/>
            <a:ext cx="45868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H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 3: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Your company grows large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silicon crystals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for microelectronics.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Perfect single crystals are needed for wafers, but sometimes you observe:</a:t>
            </a:r>
          </a:p>
          <a:p>
            <a:pPr lvl="0"/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- Slip lines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after mechanical stress (1D dislocations).</a:t>
            </a:r>
          </a:p>
          <a:p>
            <a:pPr lvl="0"/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- Small-angle grain boundaries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between slightly misoriented zones (2D).</a:t>
            </a:r>
          </a:p>
          <a:p>
            <a:pPr lvl="0"/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- Tiny voids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inside the crystal after high-temperature annealing (3D).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Engineers must decide which defects can be tolerated and which must be eliminated.</a:t>
            </a:r>
          </a:p>
          <a:p>
            <a:endParaRPr lang="en-CH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1. Why do these extended defects appear, even when the crystal initially looks perfect?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2. Why might the crystal prefer to create a defect instead of staying “perfect”?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3. Give one example of how extended defects can be useful, and harmful in real materials.</a:t>
            </a:r>
          </a:p>
          <a:p>
            <a:pPr lvl="0"/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4. If you were an engineer producing these crystals, how might you reduce or control extended defects?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463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4D55-7AEE-0DA6-B741-5A1B6C19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D2771-E866-E244-E198-2987F5220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CH" b="1" dirty="0"/>
              <a:t>Different habits:</a:t>
            </a:r>
            <a:endParaRPr lang="en-CH" dirty="0"/>
          </a:p>
          <a:p>
            <a:pPr lvl="1"/>
            <a:r>
              <a:rPr lang="en-CH" dirty="0"/>
              <a:t>Diamond has an fcc lattice; its lowest-energy planes are {111} → </a:t>
            </a:r>
            <a:r>
              <a:rPr lang="en-CH" b="1" dirty="0"/>
              <a:t>octahedral shape</a:t>
            </a:r>
            <a:r>
              <a:rPr lang="en-CH" dirty="0"/>
              <a:t> predicted by the Wulff construction.</a:t>
            </a:r>
          </a:p>
          <a:p>
            <a:pPr lvl="1"/>
            <a:r>
              <a:rPr lang="en-CH" dirty="0"/>
              <a:t>Sapphire (Al₂O₃, hexagonal) has lowest-energy basal (0001) and prismatic {101̅0} planes → </a:t>
            </a:r>
            <a:r>
              <a:rPr lang="en-CH" b="1" dirty="0"/>
              <a:t>hexagonal prisms</a:t>
            </a:r>
            <a:r>
              <a:rPr lang="en-CH" dirty="0"/>
              <a:t>.</a:t>
            </a:r>
          </a:p>
          <a:p>
            <a:pPr lvl="1"/>
            <a:r>
              <a:rPr lang="en-CH" dirty="0"/>
              <a:t>Each material’s symmetry and bonding determine which planes minimize surface energy.</a:t>
            </a:r>
          </a:p>
          <a:p>
            <a:pPr lvl="0"/>
            <a:r>
              <a:rPr lang="en-CH" b="1" dirty="0"/>
              <a:t>Changing one plane’s energy:</a:t>
            </a:r>
            <a:endParaRPr lang="en-CH" dirty="0"/>
          </a:p>
          <a:p>
            <a:pPr lvl="1"/>
            <a:r>
              <a:rPr lang="en-CH" dirty="0"/>
              <a:t>If {100} in diamond becomes relatively lower in energy (e.g., by adsorbing hydrogen or oxygen), Wulff shape shifts → </a:t>
            </a:r>
            <a:r>
              <a:rPr lang="en-CH" b="1" dirty="0"/>
              <a:t>cubic or plate-like crystals</a:t>
            </a:r>
            <a:r>
              <a:rPr lang="en-CH" dirty="0"/>
              <a:t> instead of octahedra.</a:t>
            </a:r>
          </a:p>
          <a:p>
            <a:pPr lvl="1"/>
            <a:r>
              <a:rPr lang="en-CH" dirty="0"/>
              <a:t>The Wulff construction essentially re-weights which faces are expressed based on their γ(hkl).</a:t>
            </a:r>
          </a:p>
          <a:p>
            <a:pPr lvl="0"/>
            <a:r>
              <a:rPr lang="en-CH" b="1" dirty="0"/>
              <a:t>Controlling surface energies:</a:t>
            </a:r>
            <a:endParaRPr lang="en-CH" dirty="0"/>
          </a:p>
          <a:p>
            <a:pPr lvl="1"/>
            <a:r>
              <a:rPr lang="en-CH" b="1" dirty="0"/>
              <a:t>Additives or gases</a:t>
            </a:r>
            <a:r>
              <a:rPr lang="en-CH" dirty="0"/>
              <a:t> in growth environment selectively adsorb on certain planes (H₂, O₂, surfactants, metal catalysts).</a:t>
            </a:r>
          </a:p>
          <a:p>
            <a:pPr lvl="1"/>
            <a:r>
              <a:rPr lang="en-CH" b="1" dirty="0"/>
              <a:t>Temperature and supersaturation</a:t>
            </a:r>
            <a:r>
              <a:rPr lang="en-CH" dirty="0"/>
              <a:t> change growth rates and stability of different faces.</a:t>
            </a:r>
          </a:p>
          <a:p>
            <a:pPr lvl="1"/>
            <a:r>
              <a:rPr lang="en-CH" b="1" dirty="0"/>
              <a:t>Impurities or dopants</a:t>
            </a:r>
            <a:r>
              <a:rPr lang="en-CH" dirty="0"/>
              <a:t> can pin or stabilize particular surfaces.</a:t>
            </a:r>
          </a:p>
          <a:p>
            <a:pPr lvl="1"/>
            <a:r>
              <a:rPr lang="en-CH" b="1" dirty="0"/>
              <a:t>Post-growth etching/polishing</a:t>
            </a:r>
            <a:r>
              <a:rPr lang="en-CH" dirty="0"/>
              <a:t> can expose or remove selected facets.</a:t>
            </a:r>
          </a:p>
          <a:p>
            <a:pPr lvl="0"/>
            <a:r>
              <a:rPr lang="en-CH" b="1" dirty="0"/>
              <a:t>Importance in gemstones and optics:</a:t>
            </a:r>
            <a:endParaRPr lang="en-CH" dirty="0"/>
          </a:p>
          <a:p>
            <a:pPr lvl="1"/>
            <a:r>
              <a:rPr lang="en-CH" dirty="0"/>
              <a:t>Optical anisotropy and brilliance depend on crystal facets.</a:t>
            </a:r>
          </a:p>
          <a:p>
            <a:pPr lvl="1"/>
            <a:r>
              <a:rPr lang="en-CH" dirty="0"/>
              <a:t>Mechanical strength and cleavage relate to specific planes.</a:t>
            </a:r>
          </a:p>
          <a:p>
            <a:pPr lvl="1"/>
            <a:r>
              <a:rPr lang="en-CH" dirty="0"/>
              <a:t>Controlled morphology reduces defects and internal stress in optical crystals.</a:t>
            </a:r>
          </a:p>
          <a:p>
            <a:pPr lvl="1"/>
            <a:r>
              <a:rPr lang="en-CH" dirty="0"/>
              <a:t>Understanding the Wulff concept allows engineers to design shapes for function (flat windows, rods, facets) instead of relying only on cutting.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65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742F8-5DED-4953-4C7A-02C8C0D88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86EEF-484D-E982-B594-3FE89FE27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CH" b="1" dirty="0"/>
              <a:t>Possible defects:</a:t>
            </a:r>
            <a:endParaRPr lang="en-CH" dirty="0"/>
          </a:p>
          <a:p>
            <a:pPr lvl="1"/>
            <a:r>
              <a:rPr lang="en-CH" b="1" dirty="0"/>
              <a:t>Vacancies:</a:t>
            </a:r>
            <a:r>
              <a:rPr lang="en-CH" dirty="0"/>
              <a:t> missing Na⁺ or Cl⁻ ions → broken bonds.</a:t>
            </a:r>
          </a:p>
          <a:p>
            <a:pPr lvl="1"/>
            <a:r>
              <a:rPr lang="en-CH" b="1" dirty="0"/>
              <a:t>Interstitials:</a:t>
            </a:r>
            <a:r>
              <a:rPr lang="en-CH" dirty="0"/>
              <a:t> extra ions in the lattice.</a:t>
            </a:r>
          </a:p>
          <a:p>
            <a:pPr lvl="1"/>
            <a:r>
              <a:rPr lang="en-CH" b="1" dirty="0"/>
              <a:t>Impurities:</a:t>
            </a:r>
            <a:r>
              <a:rPr lang="en-CH" dirty="0"/>
              <a:t> foreign atoms replacing Na⁺ or Cl⁻ (extrinsic).</a:t>
            </a:r>
          </a:p>
          <a:p>
            <a:pPr lvl="1"/>
            <a:r>
              <a:rPr lang="en-CH" dirty="0"/>
              <a:t>All involve dangling or missing bonds around them.</a:t>
            </a:r>
          </a:p>
          <a:p>
            <a:pPr lvl="0"/>
            <a:r>
              <a:rPr lang="en-CH" b="1" dirty="0"/>
              <a:t>Why they appear:</a:t>
            </a:r>
            <a:endParaRPr lang="en-CH" dirty="0"/>
          </a:p>
          <a:p>
            <a:pPr lvl="1"/>
            <a:r>
              <a:rPr lang="en-CH" dirty="0"/>
              <a:t>At any temperature, atoms vibrate → occasionally one escapes its site.</a:t>
            </a:r>
          </a:p>
          <a:p>
            <a:pPr lvl="1"/>
            <a:r>
              <a:rPr lang="en-CH" dirty="0"/>
              <a:t>This costs bond energy, but increases disorder → the crystal accepts some defects as part of equilibrium.</a:t>
            </a:r>
          </a:p>
          <a:p>
            <a:pPr lvl="0"/>
            <a:r>
              <a:rPr lang="en-CH" b="1" dirty="0"/>
              <a:t>Coloration (F-centers):</a:t>
            </a:r>
            <a:endParaRPr lang="en-CH" dirty="0"/>
          </a:p>
          <a:p>
            <a:pPr lvl="1"/>
            <a:r>
              <a:rPr lang="en-CH" dirty="0"/>
              <a:t>Radiation knocks out a Cl⁻, leaving a </a:t>
            </a:r>
            <a:r>
              <a:rPr lang="en-CH" b="1" dirty="0"/>
              <a:t>vacancy</a:t>
            </a:r>
            <a:r>
              <a:rPr lang="en-CH" dirty="0"/>
              <a:t> that traps an </a:t>
            </a:r>
            <a:r>
              <a:rPr lang="en-CH" b="1" dirty="0"/>
              <a:t>electron</a:t>
            </a:r>
            <a:r>
              <a:rPr lang="en-CH" dirty="0"/>
              <a:t>.</a:t>
            </a:r>
          </a:p>
          <a:p>
            <a:pPr lvl="1"/>
            <a:r>
              <a:rPr lang="en-CH" dirty="0"/>
              <a:t>The trapped electron absorbs visible light → the crystal appears </a:t>
            </a:r>
            <a:r>
              <a:rPr lang="en-CH" b="1" dirty="0"/>
              <a:t>purple</a:t>
            </a:r>
            <a:r>
              <a:rPr lang="en-CH" dirty="0"/>
              <a:t>.</a:t>
            </a:r>
          </a:p>
          <a:p>
            <a:pPr lvl="1"/>
            <a:r>
              <a:rPr lang="en-CH" dirty="0"/>
              <a:t>This shows how a simple point defect changes an optical property.</a:t>
            </a:r>
          </a:p>
          <a:p>
            <a:pPr lvl="0"/>
            <a:r>
              <a:rPr lang="en-CH" b="1" dirty="0"/>
              <a:t>Heating effect:</a:t>
            </a:r>
            <a:endParaRPr lang="en-CH" dirty="0"/>
          </a:p>
          <a:p>
            <a:pPr lvl="1"/>
            <a:r>
              <a:rPr lang="en-CH" dirty="0"/>
              <a:t>At high temperature, ions move more easily → defects become </a:t>
            </a:r>
            <a:r>
              <a:rPr lang="en-CH" b="1" dirty="0"/>
              <a:t>mobile</a:t>
            </a:r>
            <a:r>
              <a:rPr lang="en-CH" dirty="0"/>
              <a:t>.</a:t>
            </a:r>
          </a:p>
          <a:p>
            <a:pPr lvl="1"/>
            <a:r>
              <a:rPr lang="en-CH" dirty="0"/>
              <a:t>Na⁺ vacancies and Na⁺ interstitials migrate to the surface → </a:t>
            </a:r>
            <a:r>
              <a:rPr lang="en-CH" b="1" dirty="0"/>
              <a:t>loss of sodium</a:t>
            </a:r>
            <a:r>
              <a:rPr lang="en-CH" dirty="0"/>
              <a:t> and slight weakening of the structure.</a:t>
            </a:r>
          </a:p>
          <a:p>
            <a:pPr lvl="0"/>
            <a:r>
              <a:rPr lang="en-CH" b="1" dirty="0"/>
              <a:t>Useful defects:</a:t>
            </a:r>
            <a:endParaRPr lang="en-CH" dirty="0"/>
          </a:p>
          <a:p>
            <a:pPr lvl="1"/>
            <a:r>
              <a:rPr lang="en-CH" dirty="0"/>
              <a:t>In </a:t>
            </a:r>
            <a:r>
              <a:rPr lang="en-CH" b="1" dirty="0"/>
              <a:t>semiconductors</a:t>
            </a:r>
            <a:r>
              <a:rPr lang="en-CH" dirty="0"/>
              <a:t>, dopants create controlled defects that enable conductivity.</a:t>
            </a:r>
          </a:p>
          <a:p>
            <a:pPr lvl="1"/>
            <a:r>
              <a:rPr lang="en-CH" dirty="0"/>
              <a:t>In </a:t>
            </a:r>
            <a:r>
              <a:rPr lang="en-CH" b="1" dirty="0"/>
              <a:t>ionic conductors</a:t>
            </a:r>
            <a:r>
              <a:rPr lang="en-CH" dirty="0"/>
              <a:t>, vacancies help ions move → batteries, fuel cells.</a:t>
            </a:r>
          </a:p>
          <a:p>
            <a:pPr lvl="1"/>
            <a:r>
              <a:rPr lang="en-CH" dirty="0"/>
              <a:t>In </a:t>
            </a:r>
            <a:r>
              <a:rPr lang="en-CH" b="1" dirty="0"/>
              <a:t>ceramics</a:t>
            </a:r>
            <a:r>
              <a:rPr lang="en-CH" dirty="0"/>
              <a:t>, defects allow sintering and densification.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649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8C66-E198-B351-F13F-913E677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D22C-7318-D174-44A4-549098EDA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CH" b="1" dirty="0"/>
              <a:t>Origin:</a:t>
            </a:r>
            <a:endParaRPr lang="en-CH" dirty="0"/>
          </a:p>
          <a:p>
            <a:pPr lvl="1"/>
            <a:r>
              <a:rPr lang="en-CH" dirty="0"/>
              <a:t>High temperature, mechanical stress, or impurity gradients cause local strain.</a:t>
            </a:r>
          </a:p>
          <a:p>
            <a:pPr lvl="1"/>
            <a:r>
              <a:rPr lang="en-CH" dirty="0"/>
              <a:t>To relieve internal stress and minimize total energy, the crystal forms extended defects (dislocations, boundaries, voids).</a:t>
            </a:r>
          </a:p>
          <a:p>
            <a:pPr lvl="1"/>
            <a:r>
              <a:rPr lang="en-CH" dirty="0"/>
              <a:t>Point defects can migrate and cluster → forming dislocation lines or voids.</a:t>
            </a:r>
          </a:p>
          <a:p>
            <a:pPr lvl="0"/>
            <a:r>
              <a:rPr lang="en-CH" b="1" dirty="0"/>
              <a:t>Energy reason:</a:t>
            </a:r>
            <a:endParaRPr lang="en-CH" dirty="0"/>
          </a:p>
          <a:p>
            <a:pPr lvl="1"/>
            <a:r>
              <a:rPr lang="en-CH" dirty="0"/>
              <a:t>Keeping all bonds “perfect” under strain costs more energy than creating a few dislocations.</a:t>
            </a:r>
          </a:p>
          <a:p>
            <a:pPr lvl="1"/>
            <a:r>
              <a:rPr lang="en-CH" dirty="0"/>
              <a:t>The system sacrifices local perfection to achieve </a:t>
            </a:r>
            <a:r>
              <a:rPr lang="en-CH" b="1" dirty="0"/>
              <a:t>lower total energy</a:t>
            </a:r>
            <a:r>
              <a:rPr lang="en-CH" dirty="0"/>
              <a:t> — same principle as with surfaces and point defects.</a:t>
            </a:r>
          </a:p>
          <a:p>
            <a:pPr lvl="0"/>
            <a:r>
              <a:rPr lang="en-CH" b="1" dirty="0"/>
              <a:t>Examples:</a:t>
            </a:r>
            <a:endParaRPr lang="en-CH" dirty="0"/>
          </a:p>
          <a:p>
            <a:pPr lvl="1"/>
            <a:r>
              <a:rPr lang="en-CH" b="1" dirty="0"/>
              <a:t>Useful:</a:t>
            </a:r>
            <a:r>
              <a:rPr lang="en-CH" dirty="0"/>
              <a:t> Dislocations allow metals to deform (ductility); grain boundaries block dislocation motion (strengthening).</a:t>
            </a:r>
          </a:p>
          <a:p>
            <a:pPr lvl="1"/>
            <a:r>
              <a:rPr lang="en-CH" b="1" dirty="0"/>
              <a:t>Harmful:</a:t>
            </a:r>
            <a:r>
              <a:rPr lang="en-CH" dirty="0"/>
              <a:t> Grain boundaries reduce electrical conductivity; voids weaken materials or cause failure.</a:t>
            </a:r>
          </a:p>
          <a:p>
            <a:pPr lvl="0"/>
            <a:r>
              <a:rPr lang="en-CH" b="1" dirty="0"/>
              <a:t>Control strategies:</a:t>
            </a:r>
            <a:endParaRPr lang="en-CH" dirty="0"/>
          </a:p>
          <a:p>
            <a:pPr lvl="1"/>
            <a:r>
              <a:rPr lang="en-CH" dirty="0"/>
              <a:t>Slow, uniform cooling to reduce thermal stress.</a:t>
            </a:r>
          </a:p>
          <a:p>
            <a:pPr lvl="1"/>
            <a:r>
              <a:rPr lang="en-CH" dirty="0"/>
              <a:t>Annealing to allow defects to reorganize or annihilate.</a:t>
            </a:r>
          </a:p>
          <a:p>
            <a:pPr lvl="1"/>
            <a:r>
              <a:rPr lang="en-CH" dirty="0"/>
              <a:t>Controlled impurity content.</a:t>
            </a:r>
          </a:p>
          <a:p>
            <a:pPr lvl="1"/>
            <a:endParaRPr lang="en-CH" dirty="0"/>
          </a:p>
          <a:p>
            <a:pPr lvl="1"/>
            <a:endParaRPr lang="en-CH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88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1077</Words>
  <Application>Microsoft Macintosh PowerPoint</Application>
  <PresentationFormat>Widescreen</PresentationFormat>
  <Paragraphs>81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Question 1</vt:lpstr>
      <vt:lpstr>Question 2</vt:lpstr>
      <vt:lpstr>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4</cp:revision>
  <cp:lastPrinted>2025-10-10T11:12:45Z</cp:lastPrinted>
  <dcterms:created xsi:type="dcterms:W3CDTF">2025-10-08T09:57:18Z</dcterms:created>
  <dcterms:modified xsi:type="dcterms:W3CDTF">2025-10-10T11:18:31Z</dcterms:modified>
</cp:coreProperties>
</file>