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14"/>
  </p:normalViewPr>
  <p:slideViewPr>
    <p:cSldViewPr snapToGrid="0">
      <p:cViewPr varScale="1">
        <p:scale>
          <a:sx n="115" d="100"/>
          <a:sy n="115" d="100"/>
        </p:scale>
        <p:origin x="6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42737-65F7-43E7-ED85-D5FF2B266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1DDBC-07DC-57B0-A7EF-E8D7AAF18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A4139-2709-349D-48AA-D0775A246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882C0-26C6-B854-E769-A9FD7578E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ED519-C966-95C4-5577-7D1AFA1A3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26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19421-DC78-494E-BDA0-F882054E9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FCD81A-8C18-2847-31BF-0C417C2F0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3F9D4-1D51-E128-AC48-90BB10465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C1987-950E-8334-A21A-7127DBB5B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76F94-1894-2994-202E-ED42016A0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239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A59390-69C5-DB8E-6EE4-828B46B3F5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75288-71CB-0E72-E7A4-12B1E34E6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05E13-E2C9-5F86-AD04-34B50D203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C0E52-6180-6789-19CA-1E0777B11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F95DD-3C95-06D6-3B08-2959EEF06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4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29660-F9A8-394F-CAB5-19DFFFBD1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B67AF-3CD8-D668-5D7E-4AD245588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BC9E1-A9C4-C672-4844-98AF47B07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F649E-55FB-9C7F-8853-E4A1E23AB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793FB-8BB1-DAF4-65B9-731F7B40F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54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C56AC-7AB3-0198-DF88-13DDEA292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B57D87-E745-8A31-C1D7-531F445C3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A942E-52B6-47C9-817D-36F709E03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98224-A2D9-A46C-D041-98E83BDBF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10F44-B314-EC52-E535-9ADC8881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04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37A0B-95A8-D772-D85A-7D29E79BB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14233-2F22-4312-7441-ED82E1B69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7FE78C-2973-F8DE-664F-A5AC71732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E44639-A7FA-42DC-52EA-193D64E12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0C8528-98E9-DC50-65EE-4CC6DFDE3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04EAC5-8867-2687-522E-60A784987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232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A0CD7-A6E1-7EED-F730-C88C30058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A755F6-41A6-1C31-3B9D-30728C439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4AAB53-4A2E-84A9-2F49-44C2882F53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DDC50F-7F4C-59E2-415A-32258F47B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1B63BB-EFF9-7323-8034-90D39ABE54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D38888-4A01-E096-152C-198212DE8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380857-9735-D328-9893-7E2E6DE9F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0129FF-B523-6713-573B-A062C3CBB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701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524A3-0876-1A43-34F2-233723AAD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164BE2-57F7-8070-1BB4-2F2F8D2B5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27053E-4125-1685-14B9-7FCCE6BB2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2E9F3D-70CE-5A8C-9B18-906A7783C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21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727A3F-3FAE-9C02-1724-9FAF824B3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82EDD9-18BB-11A3-BB3C-25330FDE8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11530E-0295-BBC5-3933-610FD85D5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45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C2B47-C917-04B8-9BA6-630DDE5A7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C7FB9-0D56-3071-F4F5-5A2AFD072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C3A1B6-5C5A-FD6E-3892-524A9D0E3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0C8C5-B61C-927F-9439-DED806E46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3CD048-DCB7-09BD-2D37-5A9684B7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ADBF7-DF60-C7B8-3252-B5E3D963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49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67228-AFA0-137A-D36E-22EF8FA83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07CE02-0025-DDA0-6261-A7ED8939D7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8746E4-3BF6-654D-4B21-B1B392EA6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4E294A-9287-D488-3CA8-D5258801C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B34A61-0FE5-7245-77FC-E45AE9A43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05F786-24C3-FC97-D4D0-20B9DC519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13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2DD36D-CBFC-BDF7-8F41-20B37857B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86A8C9-E73D-0AFE-4C58-E17FECE61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89CAB-A862-75D2-D309-335315E28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ABD78E-A449-AE4E-A3C8-D37D89BE1FD9}" type="datetimeFigureOut">
              <a:rPr lang="en-GB" smtClean="0"/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CBAB8-BF9F-2A7D-83F8-94417C4BD7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D766E-7E7E-09BF-495A-628BF7B01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76F7B7-930F-7142-BC30-AAA7AEDE9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36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9B62C3F-700E-9C75-D916-6D5AB53A99B9}"/>
              </a:ext>
            </a:extLst>
          </p:cNvPr>
          <p:cNvSpPr txBox="1"/>
          <p:nvPr/>
        </p:nvSpPr>
        <p:spPr>
          <a:xfrm>
            <a:off x="312234" y="524108"/>
            <a:ext cx="9835375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Question 1:</a:t>
            </a:r>
          </a:p>
          <a:p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A waxed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car windshield 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causes rain to bead and roll off easily.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anti-fog coating 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on eyeglasses does the opposite: water spreads evenly into a thin film.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What physical property of the surface is different between the two cases?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Why is the “best” property different for windshields vs. glasses?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Suggest two real-life applications (other than these) where hydrophobic or hydrophilic coatings are useful.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How can engineers/scientists actively change this property in practice? (methods)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If surfactants from rain or cleaning products accumulate on the waxed windshield, what happens to its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behavior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Question 2:</a:t>
            </a:r>
          </a:p>
          <a:p>
            <a:r>
              <a:rPr lang="en-CH" sz="1400" dirty="0"/>
              <a:t>Pure water cannot form stable bubbles. Adding a small amount of soap or detergent suddenly allows large, stable bubbles to form.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/>
              <a:t>At the molecular level, why do surfactants make bubbles possible?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/>
              <a:t>Why do bubbles still eventually collapse, even with surfactants?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/>
              <a:t>Give </a:t>
            </a:r>
            <a:r>
              <a:rPr lang="en-CH" sz="1400" b="1" dirty="0"/>
              <a:t>three examples</a:t>
            </a:r>
            <a:r>
              <a:rPr lang="en-CH" sz="1400" dirty="0"/>
              <a:t> where surfactants are essential in everyday life or industry.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/>
              <a:t>What happens if surfactant concentration is too high?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Question 3:</a:t>
            </a:r>
          </a:p>
          <a:p>
            <a:r>
              <a:rPr lang="en-CH" sz="1400" dirty="0"/>
              <a:t>When painting a plastic wall, the paint beads up and does not adhere properly.</a:t>
            </a:r>
            <a:br>
              <a:rPr lang="en-CH" sz="1400" dirty="0"/>
            </a:br>
            <a:r>
              <a:rPr lang="en-CH" sz="1400" dirty="0"/>
              <a:t>In inkjet printing, ink spreads too much on plain paper, making letters blurry, but prints sharply on photo paper.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/>
              <a:t>How does contact angle influence paint adhesion and ink spreading?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/>
              <a:t>For the plastic wall: what modification would improve paint adhesion?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/>
              <a:t>For photo paper: what modification prevents ink from spreading too much?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/>
              <a:t>Suggest </a:t>
            </a:r>
            <a:r>
              <a:rPr lang="en-CH" sz="1400" b="1" dirty="0"/>
              <a:t>two other industries</a:t>
            </a:r>
            <a:r>
              <a:rPr lang="en-CH" sz="1400" dirty="0"/>
              <a:t> where controlling wettability is critical.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/>
              <a:t>What general methods exist to increase vs. decrease wettability?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68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A4002-CF8B-39C2-54FC-97A0A4D8F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FA9DB-8930-D096-4052-88DC8CCFA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CH" b="1" dirty="0"/>
              <a:t>Property:</a:t>
            </a:r>
            <a:r>
              <a:rPr lang="en-CH" dirty="0"/>
              <a:t> Surface energy → controls wettability and contact angle.</a:t>
            </a:r>
          </a:p>
          <a:p>
            <a:pPr lvl="0"/>
            <a:r>
              <a:rPr lang="en-CH" b="1" dirty="0"/>
              <a:t>Reason:</a:t>
            </a:r>
            <a:endParaRPr lang="en-CH" dirty="0"/>
          </a:p>
          <a:p>
            <a:pPr lvl="1"/>
            <a:r>
              <a:rPr lang="en-CH" dirty="0"/>
              <a:t>Windshields: hydrophobicity makes droplets bead and roll off, improving visibility.</a:t>
            </a:r>
          </a:p>
          <a:p>
            <a:pPr lvl="1"/>
            <a:r>
              <a:rPr lang="en-CH" dirty="0"/>
              <a:t>Glasses: hydrophilicity prevents droplets, avoids visual distortion.</a:t>
            </a:r>
          </a:p>
          <a:p>
            <a:pPr lvl="0"/>
            <a:r>
              <a:rPr lang="en-CH" b="1" dirty="0"/>
              <a:t>Examples:</a:t>
            </a:r>
            <a:endParaRPr lang="en-CH" dirty="0"/>
          </a:p>
          <a:p>
            <a:pPr lvl="1"/>
            <a:r>
              <a:rPr lang="en-CH" dirty="0"/>
              <a:t>Hydrophobic: waterproof clothing, smartphone screens, food packaging.</a:t>
            </a:r>
          </a:p>
          <a:p>
            <a:pPr lvl="1"/>
            <a:r>
              <a:rPr lang="en-CH" dirty="0"/>
              <a:t>Hydrophilic: lab slides for microscopy, anti-fog mirrors, microfluidics.</a:t>
            </a:r>
          </a:p>
          <a:p>
            <a:pPr lvl="0"/>
            <a:r>
              <a:rPr lang="en-CH" b="1" dirty="0"/>
              <a:t>Methods:</a:t>
            </a:r>
            <a:endParaRPr lang="en-CH" dirty="0"/>
          </a:p>
          <a:p>
            <a:pPr lvl="1"/>
            <a:r>
              <a:rPr lang="en-CH" dirty="0"/>
              <a:t>Apply coatings (waxes, fluoropolymers → hydrophobic; surfactant sprays or TiO₂ films → hydrophilic).</a:t>
            </a:r>
          </a:p>
          <a:p>
            <a:pPr lvl="1"/>
            <a:r>
              <a:rPr lang="en-CH" dirty="0"/>
              <a:t>Modify surface chemistry (plasma, UV-ozone → increases hydrophilicity).</a:t>
            </a:r>
          </a:p>
          <a:p>
            <a:pPr lvl="1"/>
            <a:r>
              <a:rPr lang="en-CH" dirty="0"/>
              <a:t>Engineer micro/nanotextures (lotus-like hydrophobic or TiO₂-like hydrophilic).</a:t>
            </a:r>
          </a:p>
          <a:p>
            <a:pPr lvl="0"/>
            <a:r>
              <a:rPr lang="en-CH" b="1" dirty="0"/>
              <a:t>Effect of surfactants:</a:t>
            </a:r>
            <a:r>
              <a:rPr lang="en-CH" dirty="0"/>
              <a:t> They lower water’s surface tension → droplets bead less → windshield appears less hydrophobic, performance reduced.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51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A6A61-7C12-DEEF-5E99-2BE53D55F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ED9B9-E88F-B3EF-FF59-A8D5EFE70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CH" b="1" dirty="0"/>
              <a:t>Mechanism:</a:t>
            </a:r>
            <a:r>
              <a:rPr lang="en-CH" dirty="0"/>
              <a:t> Surfactants reduce surface tension by aligning at the air–water interface (polar head in water, hydrophobic tail in air). This stabilizes the thin water film.</a:t>
            </a:r>
          </a:p>
          <a:p>
            <a:pPr lvl="0"/>
            <a:r>
              <a:rPr lang="en-CH" b="1" dirty="0"/>
              <a:t>Collapse:</a:t>
            </a:r>
            <a:r>
              <a:rPr lang="en-CH" dirty="0"/>
              <a:t> Water drains and evaporates from the thin film; eventually the film becomes too thin and ruptures.</a:t>
            </a:r>
          </a:p>
          <a:p>
            <a:pPr lvl="0"/>
            <a:r>
              <a:rPr lang="en-CH" b="1" dirty="0"/>
              <a:t>Examples:</a:t>
            </a:r>
            <a:endParaRPr lang="en-CH" dirty="0"/>
          </a:p>
          <a:p>
            <a:pPr lvl="1"/>
            <a:r>
              <a:rPr lang="en-CH" dirty="0"/>
              <a:t>Household detergents (cleaning, foaming).</a:t>
            </a:r>
          </a:p>
          <a:p>
            <a:pPr lvl="1"/>
            <a:r>
              <a:rPr lang="en-CH" dirty="0"/>
              <a:t>Food industry (whipped cream, ice cream foams).</a:t>
            </a:r>
          </a:p>
          <a:p>
            <a:pPr lvl="1"/>
            <a:r>
              <a:rPr lang="en-CH" dirty="0"/>
              <a:t>Oil recovery and emulsification.</a:t>
            </a:r>
          </a:p>
          <a:p>
            <a:pPr lvl="1"/>
            <a:r>
              <a:rPr lang="en-CH" dirty="0"/>
              <a:t>Medical: pulmonary surfactants in the lungs reduce alveolar surface tension.</a:t>
            </a:r>
          </a:p>
          <a:p>
            <a:pPr lvl="0"/>
            <a:r>
              <a:rPr lang="en-CH" b="1" dirty="0"/>
              <a:t>Too high concentration:</a:t>
            </a:r>
            <a:r>
              <a:rPr lang="en-CH" dirty="0"/>
              <a:t> Micelles form; excess surfactant reduces bubble stability or prevents foaming (“oversaturation” effect).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3092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04564-B4BE-5AB4-8689-EE42D648E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E3B9E-7AC2-3EDE-D6C2-D80147008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CH" b="1" dirty="0"/>
              <a:t>Influence:</a:t>
            </a:r>
            <a:endParaRPr lang="en-CH" dirty="0"/>
          </a:p>
          <a:p>
            <a:pPr lvl="1"/>
            <a:r>
              <a:rPr lang="en-CH" dirty="0"/>
              <a:t>High contact angle (hydrophobic) → liquid beads, poor adhesion.</a:t>
            </a:r>
          </a:p>
          <a:p>
            <a:pPr lvl="1"/>
            <a:r>
              <a:rPr lang="en-CH" dirty="0"/>
              <a:t>Low contact angle (hydrophilic) → liquid spreads, good adhesion, but risk of excessive spreading.</a:t>
            </a:r>
          </a:p>
          <a:p>
            <a:pPr lvl="0"/>
            <a:r>
              <a:rPr lang="en-CH" b="1" dirty="0"/>
              <a:t>Plastic wall:</a:t>
            </a:r>
            <a:r>
              <a:rPr lang="en-CH" dirty="0"/>
              <a:t> Plasma or chemical surface treatment to increase surface energy, reduce contact angle, improve paint wetting.</a:t>
            </a:r>
          </a:p>
          <a:p>
            <a:pPr lvl="0"/>
            <a:r>
              <a:rPr lang="en-CH" b="1" dirty="0"/>
              <a:t>Photo paper:</a:t>
            </a:r>
            <a:r>
              <a:rPr lang="en-CH" dirty="0"/>
              <a:t> Apply hydrophobic coating to limit spreading and keep ink dots defined.</a:t>
            </a:r>
          </a:p>
          <a:p>
            <a:pPr lvl="0"/>
            <a:r>
              <a:rPr lang="en-CH" b="1" dirty="0"/>
              <a:t>Examples:</a:t>
            </a:r>
            <a:endParaRPr lang="en-CH" dirty="0"/>
          </a:p>
          <a:p>
            <a:pPr lvl="1"/>
            <a:r>
              <a:rPr lang="en-CH" dirty="0"/>
              <a:t>Packaging (to make cardboard waterproof).</a:t>
            </a:r>
          </a:p>
          <a:p>
            <a:pPr lvl="1"/>
            <a:r>
              <a:rPr lang="en-CH" dirty="0"/>
              <a:t>Biomedical devices (control of protein/cell adhesion).</a:t>
            </a:r>
          </a:p>
          <a:p>
            <a:pPr lvl="1"/>
            <a:r>
              <a:rPr lang="en-CH" dirty="0"/>
              <a:t>Waterproof textiles (Gore-Tex membranes).</a:t>
            </a:r>
          </a:p>
          <a:p>
            <a:pPr lvl="1"/>
            <a:r>
              <a:rPr lang="en-CH" dirty="0"/>
              <a:t>Microelectronics (photoresist coating).</a:t>
            </a:r>
          </a:p>
          <a:p>
            <a:pPr lvl="0"/>
            <a:r>
              <a:rPr lang="en-CH" b="1" dirty="0"/>
              <a:t>Methods:</a:t>
            </a:r>
            <a:endParaRPr lang="en-CH" dirty="0"/>
          </a:p>
          <a:p>
            <a:pPr lvl="1"/>
            <a:r>
              <a:rPr lang="en-CH" dirty="0"/>
              <a:t>Increase wettability: plasma treatment, UV-ozone, chemical oxidation.</a:t>
            </a:r>
          </a:p>
          <a:p>
            <a:pPr lvl="1"/>
            <a:r>
              <a:rPr lang="en-CH" dirty="0"/>
              <a:t>Decrease wettability: hydrophobic coatings, silanization, fluoropolymer films, surface texturing.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3036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4136</TotalTime>
  <Words>653</Words>
  <Application>Microsoft Macintosh PowerPoint</Application>
  <PresentationFormat>Widescreen</PresentationFormat>
  <Paragraphs>58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Question 1</vt:lpstr>
      <vt:lpstr>Question 2</vt:lpstr>
      <vt:lpstr>Question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Emie-Kim Ngo Tan</dc:creator>
  <cp:lastModifiedBy>Emie-Kim Ngo Tan</cp:lastModifiedBy>
  <cp:revision>1</cp:revision>
  <dcterms:created xsi:type="dcterms:W3CDTF">2025-10-02T12:11:04Z</dcterms:created>
  <dcterms:modified xsi:type="dcterms:W3CDTF">2025-10-06T08:05:54Z</dcterms:modified>
</cp:coreProperties>
</file>