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74" r:id="rId5"/>
    <p:sldId id="278" r:id="rId6"/>
    <p:sldId id="256" r:id="rId7"/>
    <p:sldId id="333" r:id="rId8"/>
    <p:sldId id="325" r:id="rId9"/>
    <p:sldId id="326" r:id="rId10"/>
    <p:sldId id="328" r:id="rId11"/>
    <p:sldId id="329" r:id="rId12"/>
    <p:sldId id="330" r:id="rId13"/>
    <p:sldId id="331" r:id="rId14"/>
    <p:sldId id="332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C91B-D696-4045-B9AE-B95C3EEEB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DB8F6-1129-4684-9582-7A44355E4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4B95-2F8A-43D3-A1D8-0F9B4F9A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CEEA0-DCEC-47E2-AAA7-691219AD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19B1-26DB-4CE4-B9CB-0B086C2F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835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FC62-0466-4DF2-90BC-9D4549BE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C0190-18FC-4437-83B1-5BE31BA5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A57EA-4F4A-47EA-ADD7-9476401A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2E8B-C457-44CA-BD41-99B3C0AB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635C-EA7C-4156-ACE3-67F93894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9275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9232AA-E335-423E-BBF4-27619D8DD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32017-CE96-4F2B-81E9-95DA26C7D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662-49F7-4BDB-8BE3-D0A36A70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65B2C-621A-4220-B686-3581F747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C90F-B9F1-4B2A-A957-D84B1712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65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B151-A490-4AD7-8AF2-751BF673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4D6B-9DE6-4283-9E46-931CCE96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50914-8F0D-4C8F-84B4-C9BE28DD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76BD6-ED51-4449-9BB9-1B76A971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1D64-5989-4FCA-BB32-903784C7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860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7249-EC3B-4105-AA2E-3624054C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5E7D8-17EA-4AF9-94F3-725A29D2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C1B9C-FFBE-4E6D-8F6B-4AE91A7E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76611-04A9-4A88-9DEA-6ACC6248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8C799-54EF-4338-839A-C88BF528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81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D452-2A98-474F-AE01-4EFC0389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1DA9-A32A-485E-B53D-3D09EDE81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198EA-E077-4D7A-8E03-D0179A431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74AF9-0DCB-436C-AA45-BB3FD7E5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99BB7-E7E1-4862-9D09-53566723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3F34D-D552-4FF6-B32E-BD4F7D46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882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ABED-2F81-4449-B0D8-0203EC8C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D3B6-7A50-4CBF-A76A-2329A1C7F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9AEA-FDC6-4CFC-A2C2-79AF00484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5DAC7-3617-4B6E-B9E8-74CE7A67F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60268-2B6A-4637-918E-66AAAA0B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29AA-6DF4-4C9B-A4AB-93330276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BB99E-F704-4923-ACC6-BABFC3A1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D3EDF-5114-4AAE-9763-438D0F14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064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A5F0-510F-4153-98B3-2AF61228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EFAD1-AA3F-4115-A7B1-56544837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40A05-175B-491F-B70A-2CF97763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0222C-F994-4502-B86F-D941B247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516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34446-EBD3-438F-A81D-F35108A5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8C2F7-090E-4234-99E3-431A3ED4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E7D0E-3CC7-49B3-A71F-1C6042BE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931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ADA7-29F1-43A3-9757-9ABA3317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1100-9CA2-426C-958E-CD40A0FE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0CFD3-11F6-4AA2-9098-E2F683F01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E68A6-09F6-46FF-B09B-D9329306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A4861-EC51-44C2-8851-7D7B6B19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AE41D-FA9D-4879-884D-8524E0A2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43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07AC-91C9-4CDE-A273-51EE36D5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EAD93-944F-44E5-803A-68DB29E24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ECB8F-C424-4845-8CE1-7112F15EF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9C5F8-2A7D-4E41-AFE1-7CC418F8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A7214-1008-43A4-9A25-79C16BF4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F5A2E-08E5-4957-9167-105FA66B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94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0574-C803-4A41-A3A4-84D72423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BE8EE-8F63-4B58-B468-D3991037D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981C5-83E3-4661-8958-A2CA60CB1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5AE0-E563-401D-B9A6-22CFE1E1E832}" type="datetimeFigureOut">
              <a:rPr lang="en-CH" smtClean="0"/>
              <a:t>29/11/2023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DF66-03B9-4943-8954-7ABAE5D0A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B921-71A9-451B-BC7F-2AA25A0E6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80F6-29B2-45E2-A457-806BD5B46F3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4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fn4O9b75feE/T_AyGc1m-pI/AAAAAAAAENs/55g8Cyk-c8E/s1600/crystal+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057400"/>
            <a:ext cx="57435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07116B-D1C5-4A4B-A969-CF16AB32F5B4}"/>
              </a:ext>
            </a:extLst>
          </p:cNvPr>
          <p:cNvSpPr txBox="1"/>
          <p:nvPr/>
        </p:nvSpPr>
        <p:spPr>
          <a:xfrm>
            <a:off x="1040781" y="460917"/>
            <a:ext cx="989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Bandes électroniques: une caractéristique anisotrope/homogène? </a:t>
            </a:r>
          </a:p>
        </p:txBody>
      </p:sp>
    </p:spTree>
    <p:extLst>
      <p:ext uri="{BB962C8B-B14F-4D97-AF65-F5344CB8AC3E}">
        <p14:creationId xmlns:p14="http://schemas.microsoft.com/office/powerpoint/2010/main" val="8225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6" t="16979" r="23673" b="4870"/>
          <a:stretch/>
        </p:blipFill>
        <p:spPr bwMode="auto">
          <a:xfrm>
            <a:off x="4191000" y="21772"/>
            <a:ext cx="3657600" cy="67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0" y="1524000"/>
            <a:ext cx="1751734" cy="66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5000" y="4038601"/>
            <a:ext cx="1920754" cy="21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>
          <a:xfrm>
            <a:off x="2286000" y="4230960"/>
            <a:ext cx="2209800" cy="117924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1" y="3252904"/>
            <a:ext cx="1973895" cy="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57832" y="3479202"/>
            <a:ext cx="1771969" cy="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9168450" y="2542736"/>
            <a:ext cx="228600" cy="369332"/>
            <a:chOff x="3886200" y="3644900"/>
            <a:chExt cx="228600" cy="36933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91981" y="2837767"/>
            <a:ext cx="228600" cy="369332"/>
            <a:chOff x="3876431" y="3635131"/>
            <a:chExt cx="228600" cy="369332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76431" y="363513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602812" y="3107483"/>
            <a:ext cx="228600" cy="369332"/>
            <a:chOff x="3866662" y="3635131"/>
            <a:chExt cx="228600" cy="369332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66662" y="363513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907221" y="3100339"/>
            <a:ext cx="228600" cy="369332"/>
            <a:chOff x="3876431" y="3635131"/>
            <a:chExt cx="228600" cy="369332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76431" y="363513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191701" y="3091767"/>
            <a:ext cx="228600" cy="369332"/>
            <a:chOff x="3876431" y="3635131"/>
            <a:chExt cx="228600" cy="369332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76431" y="363513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460550" y="2541704"/>
            <a:ext cx="228600" cy="369332"/>
            <a:chOff x="3886200" y="3644900"/>
            <a:chExt cx="228600" cy="36933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179001" y="2815298"/>
            <a:ext cx="228600" cy="369332"/>
            <a:chOff x="3876431" y="3625362"/>
            <a:chExt cx="228600" cy="369332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76431" y="362536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453712" y="3083709"/>
            <a:ext cx="228600" cy="369332"/>
            <a:chOff x="3866662" y="3635131"/>
            <a:chExt cx="228600" cy="369332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66662" y="363513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453712" y="2821653"/>
            <a:ext cx="228600" cy="369332"/>
            <a:chOff x="3866662" y="3635131"/>
            <a:chExt cx="228600" cy="369332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66662" y="3635131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07781" y="3106366"/>
            <a:ext cx="228600" cy="369332"/>
            <a:chOff x="3876431" y="3625362"/>
            <a:chExt cx="228600" cy="36933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76431" y="362536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72" name="Curved Connector 71"/>
          <p:cNvCxnSpPr/>
          <p:nvPr/>
        </p:nvCxnSpPr>
        <p:spPr>
          <a:xfrm>
            <a:off x="7536495" y="3252904"/>
            <a:ext cx="535306" cy="226298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460550" y="2248572"/>
            <a:ext cx="228600" cy="369332"/>
            <a:chOff x="3886200" y="3644900"/>
            <a:chExt cx="228600" cy="369332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181" name="Curved Connector 180"/>
          <p:cNvCxnSpPr/>
          <p:nvPr/>
        </p:nvCxnSpPr>
        <p:spPr>
          <a:xfrm>
            <a:off x="7523795" y="4395266"/>
            <a:ext cx="535306" cy="226298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388126" y="2867960"/>
            <a:ext cx="228600" cy="369332"/>
            <a:chOff x="3868130" y="3625362"/>
            <a:chExt cx="228600" cy="369332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68130" y="362536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874653" y="2857478"/>
            <a:ext cx="228600" cy="369332"/>
            <a:chOff x="3866662" y="3625362"/>
            <a:chExt cx="228600" cy="369332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66662" y="362536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sp>
        <p:nvSpPr>
          <p:cNvPr id="2" name="Left Arrow 1"/>
          <p:cNvSpPr/>
          <p:nvPr/>
        </p:nvSpPr>
        <p:spPr>
          <a:xfrm>
            <a:off x="8243890" y="2475843"/>
            <a:ext cx="607060" cy="2169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Straight Arrow Connector 248"/>
          <p:cNvCxnSpPr/>
          <p:nvPr/>
        </p:nvCxnSpPr>
        <p:spPr>
          <a:xfrm>
            <a:off x="7231697" y="3079723"/>
            <a:ext cx="44545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Left Arrow 249"/>
          <p:cNvSpPr/>
          <p:nvPr/>
        </p:nvSpPr>
        <p:spPr>
          <a:xfrm rot="10800000">
            <a:off x="7090086" y="5109337"/>
            <a:ext cx="607060" cy="216932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Arrow Connector 253"/>
          <p:cNvCxnSpPr/>
          <p:nvPr/>
        </p:nvCxnSpPr>
        <p:spPr>
          <a:xfrm flipH="1">
            <a:off x="7814947" y="4901048"/>
            <a:ext cx="43465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5663250" y="4388581"/>
            <a:ext cx="228600" cy="369332"/>
            <a:chOff x="1714500" y="1624568"/>
            <a:chExt cx="228600" cy="369332"/>
          </a:xfrm>
        </p:grpSpPr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5917250" y="4388581"/>
            <a:ext cx="228600" cy="369332"/>
            <a:chOff x="1714500" y="1624568"/>
            <a:chExt cx="228600" cy="369332"/>
          </a:xfrm>
        </p:grpSpPr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6183950" y="4382747"/>
            <a:ext cx="228600" cy="369332"/>
            <a:chOff x="1714500" y="1624568"/>
            <a:chExt cx="228600" cy="369332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6450650" y="4382747"/>
            <a:ext cx="228600" cy="369332"/>
            <a:chOff x="1714500" y="1624568"/>
            <a:chExt cx="228600" cy="369332"/>
          </a:xfrm>
        </p:grpSpPr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723701" y="4395447"/>
            <a:ext cx="228600" cy="369332"/>
            <a:chOff x="1714500" y="1624568"/>
            <a:chExt cx="228600" cy="369332"/>
          </a:xfrm>
        </p:grpSpPr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5663250" y="4621768"/>
            <a:ext cx="228600" cy="369332"/>
            <a:chOff x="1714500" y="1624568"/>
            <a:chExt cx="228600" cy="369332"/>
          </a:xfrm>
        </p:grpSpPr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5917250" y="4621768"/>
            <a:ext cx="228600" cy="369332"/>
            <a:chOff x="1714500" y="1624568"/>
            <a:chExt cx="228600" cy="369332"/>
          </a:xfrm>
        </p:grpSpPr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6183950" y="4615934"/>
            <a:ext cx="228600" cy="369332"/>
            <a:chOff x="1714500" y="1624568"/>
            <a:chExt cx="228600" cy="369332"/>
          </a:xfrm>
        </p:grpSpPr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5663250" y="4875768"/>
            <a:ext cx="228600" cy="369332"/>
            <a:chOff x="1714500" y="1624568"/>
            <a:chExt cx="228600" cy="369332"/>
          </a:xfrm>
        </p:grpSpPr>
        <p:sp>
          <p:nvSpPr>
            <p:cNvPr id="306" name="Oval 30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917250" y="4875768"/>
            <a:ext cx="228600" cy="369332"/>
            <a:chOff x="1714500" y="1624568"/>
            <a:chExt cx="228600" cy="369332"/>
          </a:xfrm>
        </p:grpSpPr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663250" y="5117068"/>
            <a:ext cx="228600" cy="369332"/>
            <a:chOff x="1714500" y="1624568"/>
            <a:chExt cx="228600" cy="369332"/>
          </a:xfrm>
        </p:grpSpPr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8287701" y="4555745"/>
            <a:ext cx="228600" cy="369332"/>
            <a:chOff x="1714500" y="1624568"/>
            <a:chExt cx="228600" cy="369332"/>
          </a:xfrm>
        </p:grpSpPr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8766491" y="4665915"/>
            <a:ext cx="228600" cy="369332"/>
            <a:chOff x="1714500" y="1624568"/>
            <a:chExt cx="228600" cy="369332"/>
          </a:xfrm>
        </p:grpSpPr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5562600" y="4216400"/>
            <a:ext cx="225234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7697146" y="3657600"/>
            <a:ext cx="213265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171496" y="2161402"/>
            <a:ext cx="188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Diffusion</a:t>
            </a:r>
            <a:endParaRPr lang="en-US" sz="1200" dirty="0"/>
          </a:p>
        </p:txBody>
      </p:sp>
      <p:sp>
        <p:nvSpPr>
          <p:cNvPr id="321" name="TextBox 320"/>
          <p:cNvSpPr txBox="1"/>
          <p:nvPr/>
        </p:nvSpPr>
        <p:spPr>
          <a:xfrm>
            <a:off x="7239001" y="2694802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Drift</a:t>
            </a:r>
            <a:endParaRPr lang="en-US" sz="12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1524001" y="1"/>
            <a:ext cx="9144000" cy="692697"/>
            <a:chOff x="1" y="0"/>
            <a:chExt cx="9144000" cy="692697"/>
          </a:xfrm>
        </p:grpSpPr>
        <p:sp>
          <p:nvSpPr>
            <p:cNvPr id="104" name="Rectangle 103"/>
            <p:cNvSpPr/>
            <p:nvPr/>
          </p:nvSpPr>
          <p:spPr>
            <a:xfrm>
              <a:off x="1" y="0"/>
              <a:ext cx="9144000" cy="692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pic>
          <p:nvPicPr>
            <p:cNvPr id="105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1435923" cy="69269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</p:grp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1713230" y="-225152"/>
            <a:ext cx="8229600" cy="1143000"/>
          </a:xfrm>
        </p:spPr>
        <p:txBody>
          <a:bodyPr/>
          <a:lstStyle/>
          <a:p>
            <a:r>
              <a:rPr lang="fr-CH" dirty="0" err="1">
                <a:solidFill>
                  <a:schemeClr val="bg1"/>
                </a:solidFill>
              </a:rPr>
              <a:t>Forward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Bias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7946" y="3657600"/>
            <a:ext cx="0" cy="55880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79091" y="3787336"/>
            <a:ext cx="100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Va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50850" y="3241237"/>
            <a:ext cx="0" cy="11688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81489" y="4397151"/>
            <a:ext cx="1973895" cy="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045132" y="4621768"/>
            <a:ext cx="1771969" cy="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9829800" y="3470869"/>
            <a:ext cx="0" cy="11688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2405036" y="4109014"/>
            <a:ext cx="4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/>
          <p:cNvGrpSpPr/>
          <p:nvPr/>
        </p:nvGrpSpPr>
        <p:grpSpPr>
          <a:xfrm>
            <a:off x="5105400" y="3825436"/>
            <a:ext cx="5159050" cy="3032564"/>
            <a:chOff x="2209800" y="3901636"/>
            <a:chExt cx="5159050" cy="3032564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209800" y="3901841"/>
              <a:ext cx="42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209800" y="3901636"/>
              <a:ext cx="0" cy="23581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209800" y="6259750"/>
              <a:ext cx="22933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508972" y="5916850"/>
              <a:ext cx="0" cy="685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408170" y="6564868"/>
              <a:ext cx="100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Va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249579" y="5870774"/>
              <a:ext cx="28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618185" y="5876050"/>
              <a:ext cx="34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-</a:t>
              </a:r>
              <a:endParaRPr lang="en-US" dirty="0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4618185" y="6159500"/>
              <a:ext cx="0" cy="1949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947850" y="3911813"/>
              <a:ext cx="42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631688" y="6259750"/>
              <a:ext cx="273716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368850" y="3901636"/>
              <a:ext cx="0" cy="2355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676400" y="838200"/>
            <a:ext cx="3352800" cy="2057400"/>
            <a:chOff x="152400" y="762000"/>
            <a:chExt cx="3352800" cy="2057400"/>
          </a:xfrm>
        </p:grpSpPr>
        <p:grpSp>
          <p:nvGrpSpPr>
            <p:cNvPr id="25" name="Group 24"/>
            <p:cNvGrpSpPr/>
            <p:nvPr/>
          </p:nvGrpSpPr>
          <p:grpSpPr>
            <a:xfrm>
              <a:off x="152400" y="762000"/>
              <a:ext cx="3352800" cy="2057400"/>
              <a:chOff x="0" y="762000"/>
              <a:chExt cx="3706446" cy="2286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762000"/>
                <a:ext cx="3706446" cy="2247900"/>
                <a:chOff x="27354" y="762000"/>
                <a:chExt cx="3706446" cy="2247900"/>
              </a:xfrm>
            </p:grpSpPr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354" y="762000"/>
                  <a:ext cx="3696674" cy="2247900"/>
                </a:xfrm>
                <a:prstGeom prst="rect">
                  <a:avLst/>
                </a:prstGeom>
              </p:spPr>
            </p:pic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963614" y="762000"/>
                  <a:ext cx="0" cy="22479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76200" y="2667000"/>
                  <a:ext cx="3657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152400" y="2286000"/>
                <a:ext cx="304800" cy="762000"/>
                <a:chOff x="152400" y="2286000"/>
                <a:chExt cx="304800" cy="762000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381000" y="2362200"/>
                  <a:ext cx="0" cy="30480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flipV="1">
                  <a:off x="381000" y="2743200"/>
                  <a:ext cx="0" cy="30480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152400" y="22860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I</a:t>
                  </a:r>
                  <a:r>
                    <a:rPr lang="en-US" sz="1200" baseline="-25000" dirty="0"/>
                    <a:t>0</a:t>
                  </a:r>
                  <a:endParaRPr lang="en-US" sz="1200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381000" y="2590800"/>
                  <a:ext cx="0" cy="381000"/>
                </a:xfrm>
                <a:prstGeom prst="line">
                  <a:avLst/>
                </a:prstGeom>
                <a:ln w="952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Box 14"/>
            <p:cNvSpPr txBox="1"/>
            <p:nvPr/>
          </p:nvSpPr>
          <p:spPr>
            <a:xfrm>
              <a:off x="3200400" y="2466201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76400" y="7620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676400" y="838200"/>
            <a:ext cx="1752600" cy="2057400"/>
          </a:xfrm>
          <a:prstGeom prst="rect">
            <a:avLst/>
          </a:prstGeom>
          <a:solidFill>
            <a:schemeClr val="tx1">
              <a:lumMod val="50000"/>
              <a:lumOff val="5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flipH="1">
            <a:off x="3810000" y="2286000"/>
            <a:ext cx="226648" cy="1692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763107" y="250332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Va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362200" y="4343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Jn drift &lt; Jn diffusion</a:t>
            </a:r>
            <a:endParaRPr lang="en-US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362200" y="4876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Jp drift &lt; Jp diffusion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3DF-B054-4DD1-A07D-EEC6C83DA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2286000" y="4230960"/>
            <a:ext cx="2209800" cy="117924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1524001" y="1"/>
            <a:ext cx="9144000" cy="692697"/>
            <a:chOff x="1" y="0"/>
            <a:chExt cx="9144000" cy="692697"/>
          </a:xfrm>
        </p:grpSpPr>
        <p:sp>
          <p:nvSpPr>
            <p:cNvPr id="139" name="Rectangle 138"/>
            <p:cNvSpPr/>
            <p:nvPr/>
          </p:nvSpPr>
          <p:spPr>
            <a:xfrm>
              <a:off x="1" y="0"/>
              <a:ext cx="9144000" cy="692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pic>
          <p:nvPicPr>
            <p:cNvPr id="140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1435923" cy="69269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</p:grpSp>
      <p:cxnSp>
        <p:nvCxnSpPr>
          <p:cNvPr id="142" name="Straight Connector 141"/>
          <p:cNvCxnSpPr/>
          <p:nvPr/>
        </p:nvCxnSpPr>
        <p:spPr>
          <a:xfrm>
            <a:off x="8132132" y="3784002"/>
            <a:ext cx="1771969" cy="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9242750" y="2847536"/>
            <a:ext cx="228600" cy="369332"/>
            <a:chOff x="3886200" y="3644900"/>
            <a:chExt cx="228600" cy="369332"/>
          </a:xfrm>
        </p:grpSpPr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976050" y="3152336"/>
            <a:ext cx="228600" cy="369332"/>
            <a:chOff x="3886200" y="3644900"/>
            <a:chExt cx="228600" cy="369332"/>
          </a:xfrm>
        </p:grpSpPr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696650" y="3422052"/>
            <a:ext cx="228600" cy="369332"/>
            <a:chOff x="3886200" y="3644900"/>
            <a:chExt cx="228600" cy="369332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8991290" y="3414908"/>
            <a:ext cx="228600" cy="369332"/>
            <a:chOff x="3886200" y="3644900"/>
            <a:chExt cx="228600" cy="369332"/>
          </a:xfrm>
        </p:grpSpPr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275770" y="3406336"/>
            <a:ext cx="228600" cy="369332"/>
            <a:chOff x="3886200" y="3644900"/>
            <a:chExt cx="228600" cy="369332"/>
          </a:xfrm>
        </p:grpSpPr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534850" y="2846504"/>
            <a:ext cx="228600" cy="369332"/>
            <a:chOff x="3886200" y="3644900"/>
            <a:chExt cx="228600" cy="369332"/>
          </a:xfrm>
        </p:grpSpPr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9263070" y="3139636"/>
            <a:ext cx="228600" cy="369332"/>
            <a:chOff x="3886200" y="3644900"/>
            <a:chExt cx="228600" cy="369332"/>
          </a:xfrm>
        </p:grpSpPr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9547550" y="3398278"/>
            <a:ext cx="228600" cy="369332"/>
            <a:chOff x="3886200" y="3644900"/>
            <a:chExt cx="228600" cy="369332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547550" y="3136222"/>
            <a:ext cx="228600" cy="369332"/>
            <a:chOff x="3886200" y="3644900"/>
            <a:chExt cx="228600" cy="369332"/>
          </a:xfrm>
        </p:grpSpPr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391850" y="3430704"/>
            <a:ext cx="228600" cy="369332"/>
            <a:chOff x="3886200" y="3644900"/>
            <a:chExt cx="228600" cy="369332"/>
          </a:xfrm>
        </p:grpSpPr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9534850" y="2553372"/>
            <a:ext cx="228600" cy="369332"/>
            <a:chOff x="3886200" y="3644900"/>
            <a:chExt cx="228600" cy="369332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245550" y="2374915"/>
            <a:ext cx="228600" cy="369332"/>
            <a:chOff x="3886200" y="3644900"/>
            <a:chExt cx="228600" cy="369332"/>
          </a:xfrm>
        </p:grpSpPr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616548" y="2413000"/>
            <a:ext cx="228600" cy="369332"/>
            <a:chOff x="3886200" y="3644900"/>
            <a:chExt cx="228600" cy="369332"/>
          </a:xfrm>
        </p:grpSpPr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sp>
        <p:nvSpPr>
          <p:cNvPr id="184" name="Left Arrow 183"/>
          <p:cNvSpPr/>
          <p:nvPr/>
        </p:nvSpPr>
        <p:spPr>
          <a:xfrm rot="10800000">
            <a:off x="7038339" y="2509438"/>
            <a:ext cx="607060" cy="2169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Arrow Connector 184"/>
          <p:cNvCxnSpPr/>
          <p:nvPr/>
        </p:nvCxnSpPr>
        <p:spPr>
          <a:xfrm flipH="1">
            <a:off x="8436301" y="2974536"/>
            <a:ext cx="47697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6350803" y="4700851"/>
            <a:ext cx="401007" cy="1543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/>
          <p:cNvGrpSpPr/>
          <p:nvPr/>
        </p:nvGrpSpPr>
        <p:grpSpPr>
          <a:xfrm>
            <a:off x="5432750" y="4044434"/>
            <a:ext cx="228600" cy="369332"/>
            <a:chOff x="1714500" y="1624568"/>
            <a:chExt cx="228600" cy="369332"/>
          </a:xfrm>
        </p:grpSpPr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686750" y="4044434"/>
            <a:ext cx="228600" cy="369332"/>
            <a:chOff x="1714500" y="1624568"/>
            <a:chExt cx="228600" cy="369332"/>
          </a:xfrm>
        </p:grpSpPr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953450" y="4038600"/>
            <a:ext cx="228600" cy="369332"/>
            <a:chOff x="1714500" y="1624568"/>
            <a:chExt cx="228600" cy="369332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220150" y="4038600"/>
            <a:ext cx="228600" cy="369332"/>
            <a:chOff x="1714500" y="1624568"/>
            <a:chExt cx="228600" cy="369332"/>
          </a:xfrm>
        </p:grpSpPr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493201" y="4051300"/>
            <a:ext cx="228600" cy="369332"/>
            <a:chOff x="1714500" y="1624568"/>
            <a:chExt cx="228600" cy="369332"/>
          </a:xfrm>
        </p:grpSpPr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432750" y="4277621"/>
            <a:ext cx="228600" cy="369332"/>
            <a:chOff x="1714500" y="1624568"/>
            <a:chExt cx="228600" cy="369332"/>
          </a:xfrm>
        </p:grpSpPr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686750" y="4277621"/>
            <a:ext cx="228600" cy="369332"/>
            <a:chOff x="1714500" y="1624568"/>
            <a:chExt cx="228600" cy="369332"/>
          </a:xfrm>
        </p:grpSpPr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953450" y="4271787"/>
            <a:ext cx="228600" cy="369332"/>
            <a:chOff x="1714500" y="1624568"/>
            <a:chExt cx="228600" cy="369332"/>
          </a:xfrm>
        </p:grpSpPr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432750" y="4531621"/>
            <a:ext cx="228600" cy="369332"/>
            <a:chOff x="1714500" y="1624568"/>
            <a:chExt cx="228600" cy="369332"/>
          </a:xfrm>
        </p:grpSpPr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686750" y="4531621"/>
            <a:ext cx="228600" cy="369332"/>
            <a:chOff x="1714500" y="1624568"/>
            <a:chExt cx="228600" cy="369332"/>
          </a:xfrm>
        </p:grpSpPr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5432750" y="4772921"/>
            <a:ext cx="228600" cy="369332"/>
            <a:chOff x="1714500" y="1624568"/>
            <a:chExt cx="228600" cy="369332"/>
          </a:xfrm>
        </p:grpSpPr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8156900" y="5186615"/>
            <a:ext cx="228600" cy="369332"/>
            <a:chOff x="1714500" y="1624568"/>
            <a:chExt cx="228600" cy="369332"/>
          </a:xfrm>
        </p:grpSpPr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551075" y="5199315"/>
            <a:ext cx="228600" cy="369332"/>
            <a:chOff x="1714500" y="1624568"/>
            <a:chExt cx="228600" cy="369332"/>
          </a:xfrm>
        </p:grpSpPr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cxnSp>
        <p:nvCxnSpPr>
          <p:cNvPr id="227" name="Straight Connector 226"/>
          <p:cNvCxnSpPr/>
          <p:nvPr/>
        </p:nvCxnSpPr>
        <p:spPr>
          <a:xfrm>
            <a:off x="5356550" y="3886200"/>
            <a:ext cx="257556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7617150" y="4114800"/>
            <a:ext cx="23250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8305801" y="2667001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Diffusion</a:t>
            </a:r>
            <a:endParaRPr lang="en-US" sz="1200" dirty="0"/>
          </a:p>
        </p:txBody>
      </p:sp>
      <p:sp>
        <p:nvSpPr>
          <p:cNvPr id="230" name="TextBox 229"/>
          <p:cNvSpPr txBox="1"/>
          <p:nvPr/>
        </p:nvSpPr>
        <p:spPr>
          <a:xfrm>
            <a:off x="7012779" y="2165867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Drift</a:t>
            </a:r>
            <a:endParaRPr lang="en-US" sz="1200" dirty="0"/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7822246" y="3860088"/>
            <a:ext cx="0" cy="239774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7890835" y="3800036"/>
            <a:ext cx="100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Va</a:t>
            </a:r>
            <a:endParaRPr lang="en-US" dirty="0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5320350" y="2832772"/>
            <a:ext cx="0" cy="12693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119432" y="5054600"/>
            <a:ext cx="1771969" cy="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9904100" y="3775669"/>
            <a:ext cx="0" cy="12928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4953000" y="3784806"/>
            <a:ext cx="367350" cy="25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953000" y="3810000"/>
            <a:ext cx="0" cy="243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4953000" y="6248400"/>
            <a:ext cx="2544456" cy="11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7629850" y="5916850"/>
            <a:ext cx="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7402520" y="6564868"/>
            <a:ext cx="100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Va</a:t>
            </a:r>
            <a:endParaRPr lang="en-US" dirty="0"/>
          </a:p>
        </p:txBody>
      </p:sp>
      <p:sp>
        <p:nvSpPr>
          <p:cNvPr id="243" name="TextBox 242"/>
          <p:cNvSpPr txBox="1"/>
          <p:nvPr/>
        </p:nvSpPr>
        <p:spPr>
          <a:xfrm>
            <a:off x="7617151" y="5870774"/>
            <a:ext cx="2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+</a:t>
            </a:r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7261550" y="5876050"/>
            <a:ext cx="34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-</a:t>
            </a:r>
            <a:endParaRPr lang="en-US" dirty="0"/>
          </a:p>
        </p:txBody>
      </p:sp>
      <p:cxnSp>
        <p:nvCxnSpPr>
          <p:cNvPr id="245" name="Straight Connector 244"/>
          <p:cNvCxnSpPr/>
          <p:nvPr/>
        </p:nvCxnSpPr>
        <p:spPr>
          <a:xfrm>
            <a:off x="7490150" y="6159501"/>
            <a:ext cx="0" cy="194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9942200" y="3911813"/>
            <a:ext cx="42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7626038" y="6259751"/>
            <a:ext cx="273716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10363200" y="3901637"/>
            <a:ext cx="0" cy="2355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7026602" y="2845472"/>
            <a:ext cx="1115617" cy="939482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5320350" y="2845472"/>
            <a:ext cx="1757046" cy="2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urved Connector 255"/>
          <p:cNvCxnSpPr/>
          <p:nvPr/>
        </p:nvCxnSpPr>
        <p:spPr>
          <a:xfrm>
            <a:off x="7003815" y="4114800"/>
            <a:ext cx="1115617" cy="939482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5290827" y="4114800"/>
            <a:ext cx="1757046" cy="2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Left Arrow 260"/>
          <p:cNvSpPr/>
          <p:nvPr/>
        </p:nvSpPr>
        <p:spPr>
          <a:xfrm>
            <a:off x="7432043" y="5248198"/>
            <a:ext cx="607060" cy="216932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/>
          <p:cNvSpPr txBox="1"/>
          <p:nvPr/>
        </p:nvSpPr>
        <p:spPr>
          <a:xfrm>
            <a:off x="6172201" y="4876801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Diffusion</a:t>
            </a:r>
            <a:endParaRPr lang="en-US" sz="12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543801" y="5410201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Drift</a:t>
            </a:r>
            <a:endParaRPr lang="en-US" sz="12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600200" y="762000"/>
            <a:ext cx="3352800" cy="2057400"/>
            <a:chOff x="152400" y="762000"/>
            <a:chExt cx="3352800" cy="20574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152400" y="762000"/>
              <a:ext cx="3352800" cy="2057400"/>
              <a:chOff x="0" y="762000"/>
              <a:chExt cx="3706446" cy="2286000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0" y="762000"/>
                <a:ext cx="3706446" cy="2247900"/>
                <a:chOff x="27354" y="762000"/>
                <a:chExt cx="3706446" cy="2247900"/>
              </a:xfrm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354" y="762000"/>
                  <a:ext cx="3696674" cy="2247900"/>
                </a:xfrm>
                <a:prstGeom prst="rect">
                  <a:avLst/>
                </a:prstGeom>
              </p:spPr>
            </p:pic>
            <p:cxnSp>
              <p:nvCxnSpPr>
                <p:cNvPr id="126" name="Straight Arrow Connector 125"/>
                <p:cNvCxnSpPr/>
                <p:nvPr/>
              </p:nvCxnSpPr>
              <p:spPr>
                <a:xfrm flipV="1">
                  <a:off x="1963614" y="762000"/>
                  <a:ext cx="0" cy="22479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76200" y="2667000"/>
                  <a:ext cx="3657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/>
            </p:nvGrpSpPr>
            <p:grpSpPr>
              <a:xfrm>
                <a:off x="152400" y="2286000"/>
                <a:ext cx="304800" cy="762000"/>
                <a:chOff x="152400" y="2286000"/>
                <a:chExt cx="304800" cy="7620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381000" y="2362200"/>
                  <a:ext cx="0" cy="30480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 flipV="1">
                  <a:off x="381000" y="2743200"/>
                  <a:ext cx="0" cy="30480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152400" y="22860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I</a:t>
                  </a:r>
                  <a:r>
                    <a:rPr lang="en-US" sz="1200" baseline="-25000" dirty="0"/>
                    <a:t>0</a:t>
                  </a:r>
                  <a:endParaRPr lang="en-US" sz="1200" dirty="0"/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381000" y="2590800"/>
                  <a:ext cx="0" cy="381000"/>
                </a:xfrm>
                <a:prstGeom prst="line">
                  <a:avLst/>
                </a:prstGeom>
                <a:ln w="952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TextBox 116"/>
            <p:cNvSpPr txBox="1"/>
            <p:nvPr/>
          </p:nvSpPr>
          <p:spPr>
            <a:xfrm>
              <a:off x="3200400" y="2466201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76400" y="7620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3352800" y="762000"/>
            <a:ext cx="1600200" cy="2057400"/>
          </a:xfrm>
          <a:prstGeom prst="rect">
            <a:avLst/>
          </a:prstGeom>
          <a:solidFill>
            <a:schemeClr val="tx1">
              <a:lumMod val="50000"/>
              <a:lumOff val="50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1713230" y="-225152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</a:rPr>
              <a:t>Reverse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 flipH="1">
            <a:off x="2133600" y="2477476"/>
            <a:ext cx="226648" cy="1692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2094524" y="256344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</a:t>
            </a:r>
            <a:r>
              <a:rPr lang="en-US" sz="1200" dirty="0" err="1">
                <a:solidFill>
                  <a:srgbClr val="FF0000"/>
                </a:solidFill>
              </a:rPr>
              <a:t>Va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362200" y="4343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Jn drift &gt; Jn diffusion</a:t>
            </a:r>
            <a:endParaRPr lang="en-US" sz="1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362200" y="4876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Jp drift &gt; Jp diffusion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3DF-B054-4DD1-A07D-EEC6C83DA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347" y="3026629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 z="57150" extrusionH="260350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34347" y="2798029"/>
            <a:ext cx="2286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4347" y="2645629"/>
            <a:ext cx="304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9197" y="2645629"/>
            <a:ext cx="31115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4347" y="4169629"/>
            <a:ext cx="22987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>
          <a:xfrm flipV="1">
            <a:off x="2986747" y="2188429"/>
            <a:ext cx="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15147" y="3158431"/>
            <a:ext cx="781050" cy="337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996147" y="2188429"/>
            <a:ext cx="996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0" idx="0"/>
          </p:cNvCxnSpPr>
          <p:nvPr/>
        </p:nvCxnSpPr>
        <p:spPr>
          <a:xfrm>
            <a:off x="1996148" y="2188429"/>
            <a:ext cx="9524" cy="97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>
          <a:xfrm flipH="1">
            <a:off x="1996148" y="3495497"/>
            <a:ext cx="9524" cy="1283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96147" y="4779229"/>
            <a:ext cx="996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993097" y="4322029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45497" y="2752311"/>
            <a:ext cx="1663700" cy="45719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863047" y="3158431"/>
            <a:ext cx="228600" cy="369332"/>
            <a:chOff x="3886200" y="3644900"/>
            <a:chExt cx="228600" cy="369332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sp>
        <p:nvSpPr>
          <p:cNvPr id="1025" name="TextBox 1024"/>
          <p:cNvSpPr txBox="1"/>
          <p:nvPr/>
        </p:nvSpPr>
        <p:spPr>
          <a:xfrm>
            <a:off x="1634197" y="314092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LOAD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617937" y="3253165"/>
            <a:ext cx="228600" cy="369332"/>
            <a:chOff x="1714500" y="1624568"/>
            <a:chExt cx="228600" cy="369332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59340" y="1534180"/>
            <a:ext cx="139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Antireflection </a:t>
            </a:r>
          </a:p>
          <a:p>
            <a:r>
              <a:rPr lang="fr-CH" sz="1400" dirty="0"/>
              <a:t>coating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438580" y="2155188"/>
            <a:ext cx="376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Front contact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453723" y="2758441"/>
            <a:ext cx="91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/>
              <a:t>Emitter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529924" y="3437832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Base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529923" y="409343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/>
              <a:t>Rear</a:t>
            </a:r>
            <a:r>
              <a:rPr lang="fr-CH" sz="1400" dirty="0"/>
              <a:t> contact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396322" y="3527019"/>
            <a:ext cx="1884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Electron-</a:t>
            </a:r>
            <a:r>
              <a:rPr lang="fr-CH" sz="1100" dirty="0" err="1"/>
              <a:t>hole</a:t>
            </a:r>
            <a:r>
              <a:rPr lang="fr-CH" sz="1100" dirty="0"/>
              <a:t> pair</a:t>
            </a:r>
            <a:endParaRPr lang="en-US" sz="11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24001" y="1"/>
            <a:ext cx="9144000" cy="692697"/>
            <a:chOff x="1" y="0"/>
            <a:chExt cx="9144000" cy="692697"/>
          </a:xfrm>
        </p:grpSpPr>
        <p:sp>
          <p:nvSpPr>
            <p:cNvPr id="31" name="Rectangle 30"/>
            <p:cNvSpPr/>
            <p:nvPr/>
          </p:nvSpPr>
          <p:spPr>
            <a:xfrm>
              <a:off x="1" y="0"/>
              <a:ext cx="9144000" cy="692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pic>
          <p:nvPicPr>
            <p:cNvPr id="32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1435923" cy="692696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4203311" y="1806912"/>
            <a:ext cx="1311275" cy="95152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4964772" y="2343687"/>
            <a:ext cx="459642" cy="3019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7" idx="1"/>
            <a:endCxn id="5" idx="3"/>
          </p:cNvCxnSpPr>
          <p:nvPr/>
        </p:nvCxnSpPr>
        <p:spPr>
          <a:xfrm flipH="1">
            <a:off x="5120348" y="2912329"/>
            <a:ext cx="3333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8" idx="1"/>
            <a:endCxn id="4" idx="3"/>
          </p:cNvCxnSpPr>
          <p:nvPr/>
        </p:nvCxnSpPr>
        <p:spPr>
          <a:xfrm flipH="1">
            <a:off x="5120347" y="3591721"/>
            <a:ext cx="409576" cy="64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9" idx="1"/>
            <a:endCxn id="8" idx="3"/>
          </p:cNvCxnSpPr>
          <p:nvPr/>
        </p:nvCxnSpPr>
        <p:spPr>
          <a:xfrm flipH="1" flipV="1">
            <a:off x="5133047" y="4245830"/>
            <a:ext cx="396876" cy="148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08" y="1361705"/>
            <a:ext cx="3306186" cy="2567848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713230" y="-225152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</a:rPr>
              <a:t>Solar Cell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992864" y="4663654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77624" y="5501854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883259" y="5194514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868019" y="602993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7688824" y="4330834"/>
            <a:ext cx="228600" cy="369332"/>
            <a:chOff x="3886200" y="3644900"/>
            <a:chExt cx="228600" cy="369332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22959" y="4886856"/>
            <a:ext cx="228600" cy="369332"/>
            <a:chOff x="3886200" y="3644900"/>
            <a:chExt cx="228600" cy="36933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251559" y="4819864"/>
            <a:ext cx="228600" cy="369332"/>
            <a:chOff x="3886200" y="3644900"/>
            <a:chExt cx="228600" cy="36933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15719" y="4863520"/>
            <a:ext cx="228600" cy="369332"/>
            <a:chOff x="3886200" y="3644900"/>
            <a:chExt cx="228600" cy="369332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762099" y="4844986"/>
            <a:ext cx="228600" cy="369332"/>
            <a:chOff x="3886200" y="3644900"/>
            <a:chExt cx="228600" cy="369332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19864" y="4319444"/>
            <a:ext cx="228600" cy="369332"/>
            <a:chOff x="3886200" y="3644900"/>
            <a:chExt cx="228600" cy="369332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433169" y="4620632"/>
            <a:ext cx="228600" cy="369332"/>
            <a:chOff x="3886200" y="3644900"/>
            <a:chExt cx="228600" cy="36933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958949" y="4808790"/>
            <a:ext cx="228600" cy="369332"/>
            <a:chOff x="3886200" y="3644900"/>
            <a:chExt cx="228600" cy="369332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668119" y="4614044"/>
            <a:ext cx="228600" cy="369332"/>
            <a:chOff x="3886200" y="3644900"/>
            <a:chExt cx="228600" cy="369332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067409" y="4667860"/>
            <a:ext cx="228600" cy="369332"/>
            <a:chOff x="3886200" y="3644900"/>
            <a:chExt cx="228600" cy="369332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80" name="Straight Connector 79"/>
          <p:cNvCxnSpPr/>
          <p:nvPr/>
        </p:nvCxnSpPr>
        <p:spPr>
          <a:xfrm>
            <a:off x="6970005" y="5366599"/>
            <a:ext cx="321754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8288899" y="4663654"/>
            <a:ext cx="608331" cy="530860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>
            <a:off x="8260324" y="5501457"/>
            <a:ext cx="608331" cy="530860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864" y="5568132"/>
            <a:ext cx="228600" cy="369332"/>
            <a:chOff x="1714500" y="1624568"/>
            <a:chExt cx="228600" cy="369332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399264" y="5628576"/>
            <a:ext cx="228600" cy="369332"/>
            <a:chOff x="1714500" y="1624568"/>
            <a:chExt cx="228600" cy="369332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640564" y="5551860"/>
            <a:ext cx="228600" cy="369332"/>
            <a:chOff x="1714500" y="1624568"/>
            <a:chExt cx="228600" cy="369332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885674" y="5550114"/>
            <a:ext cx="228600" cy="369332"/>
            <a:chOff x="1714500" y="1624568"/>
            <a:chExt cx="228600" cy="369332"/>
          </a:xfrm>
        </p:grpSpPr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48514" y="5704776"/>
            <a:ext cx="228600" cy="369332"/>
            <a:chOff x="1714500" y="1624568"/>
            <a:chExt cx="228600" cy="369332"/>
          </a:xfrm>
        </p:grpSpPr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511024" y="5854914"/>
            <a:ext cx="228600" cy="369332"/>
            <a:chOff x="1714500" y="1624568"/>
            <a:chExt cx="228600" cy="369332"/>
          </a:xfrm>
        </p:grpSpPr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259564" y="5779984"/>
            <a:ext cx="228600" cy="369332"/>
            <a:chOff x="1714500" y="1624568"/>
            <a:chExt cx="228600" cy="369332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030964" y="5767522"/>
            <a:ext cx="228600" cy="369332"/>
            <a:chOff x="1714500" y="1624568"/>
            <a:chExt cx="228600" cy="369332"/>
          </a:xfrm>
        </p:grpSpPr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906629" y="5879282"/>
            <a:ext cx="228600" cy="369332"/>
            <a:chOff x="1714500" y="1624568"/>
            <a:chExt cx="228600" cy="369332"/>
          </a:xfrm>
        </p:grpSpPr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070583" y="6036008"/>
            <a:ext cx="228600" cy="369332"/>
            <a:chOff x="1714500" y="1624568"/>
            <a:chExt cx="228600" cy="369332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9684629" y="6099508"/>
            <a:ext cx="228600" cy="369332"/>
            <a:chOff x="1714500" y="1624568"/>
            <a:chExt cx="228600" cy="369332"/>
          </a:xfrm>
        </p:grpSpPr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265773" y="446402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electrons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188835" y="6148244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holes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8060298" y="4294322"/>
            <a:ext cx="228600" cy="369332"/>
            <a:chOff x="3886200" y="3644900"/>
            <a:chExt cx="228600" cy="369332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077200" y="5443175"/>
            <a:ext cx="228600" cy="369332"/>
            <a:chOff x="1714500" y="1624568"/>
            <a:chExt cx="228600" cy="369332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 flipH="1" flipV="1">
            <a:off x="8197362" y="4589501"/>
            <a:ext cx="12700" cy="949593"/>
          </a:xfrm>
          <a:prstGeom prst="straightConnector1">
            <a:avLst/>
          </a:prstGeom>
          <a:ln w="28575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8853952" y="5959836"/>
            <a:ext cx="228600" cy="369332"/>
            <a:chOff x="1714500" y="1624568"/>
            <a:chExt cx="228600" cy="369332"/>
          </a:xfrm>
        </p:grpSpPr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838809" y="4863520"/>
            <a:ext cx="228600" cy="369332"/>
            <a:chOff x="3886200" y="3644900"/>
            <a:chExt cx="228600" cy="369332"/>
          </a:xfrm>
        </p:grpSpPr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141" name="Straight Arrow Connector 140"/>
          <p:cNvCxnSpPr/>
          <p:nvPr/>
        </p:nvCxnSpPr>
        <p:spPr>
          <a:xfrm flipH="1" flipV="1">
            <a:off x="8969131" y="5121546"/>
            <a:ext cx="12700" cy="949593"/>
          </a:xfrm>
          <a:prstGeom prst="straightConnector1">
            <a:avLst/>
          </a:prstGeom>
          <a:ln w="28575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0700000">
            <a:off x="8288898" y="4506548"/>
            <a:ext cx="245502" cy="207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9900000">
            <a:off x="8610170" y="5971832"/>
            <a:ext cx="245502" cy="207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2409" y="4748564"/>
            <a:ext cx="654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hν</a:t>
            </a:r>
            <a:r>
              <a:rPr lang="en-US" sz="1400" dirty="0"/>
              <a:t>&gt;</a:t>
            </a:r>
            <a:r>
              <a:rPr lang="en-US" sz="1400" dirty="0" err="1"/>
              <a:t>Eg</a:t>
            </a:r>
            <a:endParaRPr lang="en-US" sz="1400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 flipV="1">
            <a:off x="10187550" y="5194514"/>
            <a:ext cx="15631" cy="8460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9857934" y="5449657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Eg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649950" y="5696164"/>
            <a:ext cx="6966194" cy="169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/>
              <a:t>hν</a:t>
            </a:r>
            <a:r>
              <a:rPr lang="en-US" sz="1400" dirty="0"/>
              <a:t>&lt;</a:t>
            </a:r>
            <a:r>
              <a:rPr lang="en-US" sz="1400" dirty="0" err="1"/>
              <a:t>Eg</a:t>
            </a:r>
            <a:r>
              <a:rPr lang="en-US" sz="1400" dirty="0"/>
              <a:t> photons almost not absorbed (transparent)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hν</a:t>
            </a:r>
            <a:r>
              <a:rPr lang="en-US" sz="1400" dirty="0"/>
              <a:t>=</a:t>
            </a:r>
            <a:r>
              <a:rPr lang="en-US" sz="1400" dirty="0" err="1"/>
              <a:t>Eg</a:t>
            </a:r>
            <a:r>
              <a:rPr lang="en-US" sz="1400" dirty="0"/>
              <a:t> photons have just enough energy to be absorbed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hν</a:t>
            </a:r>
            <a:r>
              <a:rPr lang="en-US" sz="1400" dirty="0"/>
              <a:t>&gt;</a:t>
            </a:r>
            <a:r>
              <a:rPr lang="en-US" sz="1400" dirty="0" err="1"/>
              <a:t>Eg</a:t>
            </a:r>
            <a:r>
              <a:rPr lang="en-US" sz="1400" dirty="0"/>
              <a:t> photons strongly absorbed. Spare energy evacuated through </a:t>
            </a:r>
            <a:r>
              <a:rPr lang="en-US" sz="1400" dirty="0" err="1"/>
              <a:t>thermalization</a:t>
            </a: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3DF-B054-4DD1-A07D-EEC6C83DAD21}" type="slidenum">
              <a:rPr lang="en-US" smtClean="0"/>
              <a:t>13</a:t>
            </a:fld>
            <a:endParaRPr lang="en-US"/>
          </a:p>
        </p:txBody>
      </p:sp>
      <p:sp>
        <p:nvSpPr>
          <p:cNvPr id="140" name="Freeform 139"/>
          <p:cNvSpPr/>
          <p:nvPr/>
        </p:nvSpPr>
        <p:spPr>
          <a:xfrm rot="5400000" flipV="1">
            <a:off x="3235939" y="2340733"/>
            <a:ext cx="1389529" cy="321889"/>
          </a:xfrm>
          <a:custGeom>
            <a:avLst/>
            <a:gdLst>
              <a:gd name="connsiteX0" fmla="*/ 22561 w 1028792"/>
              <a:gd name="connsiteY0" fmla="*/ 332180 h 332180"/>
              <a:gd name="connsiteX1" fmla="*/ 22561 w 1028792"/>
              <a:gd name="connsiteY1" fmla="*/ 9796 h 332180"/>
              <a:gd name="connsiteX2" fmla="*/ 257023 w 1028792"/>
              <a:gd name="connsiteY2" fmla="*/ 302873 h 332180"/>
              <a:gd name="connsiteX3" fmla="*/ 364485 w 1028792"/>
              <a:gd name="connsiteY3" fmla="*/ 27 h 332180"/>
              <a:gd name="connsiteX4" fmla="*/ 530561 w 1028792"/>
              <a:gd name="connsiteY4" fmla="*/ 283334 h 332180"/>
              <a:gd name="connsiteX5" fmla="*/ 638023 w 1028792"/>
              <a:gd name="connsiteY5" fmla="*/ 9796 h 332180"/>
              <a:gd name="connsiteX6" fmla="*/ 784561 w 1028792"/>
              <a:gd name="connsiteY6" fmla="*/ 273565 h 332180"/>
              <a:gd name="connsiteX7" fmla="*/ 892023 w 1028792"/>
              <a:gd name="connsiteY7" fmla="*/ 107488 h 332180"/>
              <a:gd name="connsiteX8" fmla="*/ 1028792 w 1028792"/>
              <a:gd name="connsiteY8" fmla="*/ 87950 h 332180"/>
              <a:gd name="connsiteX9" fmla="*/ 1028792 w 1028792"/>
              <a:gd name="connsiteY9" fmla="*/ 87950 h 3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92" h="332180">
                <a:moveTo>
                  <a:pt x="22561" y="332180"/>
                </a:moveTo>
                <a:cubicBezTo>
                  <a:pt x="3022" y="173430"/>
                  <a:pt x="-16516" y="14680"/>
                  <a:pt x="22561" y="9796"/>
                </a:cubicBezTo>
                <a:cubicBezTo>
                  <a:pt x="61638" y="4912"/>
                  <a:pt x="200036" y="304501"/>
                  <a:pt x="257023" y="302873"/>
                </a:cubicBezTo>
                <a:cubicBezTo>
                  <a:pt x="314010" y="301245"/>
                  <a:pt x="318895" y="3284"/>
                  <a:pt x="364485" y="27"/>
                </a:cubicBezTo>
                <a:cubicBezTo>
                  <a:pt x="410075" y="-3230"/>
                  <a:pt x="484971" y="281706"/>
                  <a:pt x="530561" y="283334"/>
                </a:cubicBezTo>
                <a:cubicBezTo>
                  <a:pt x="576151" y="284962"/>
                  <a:pt x="595690" y="11424"/>
                  <a:pt x="638023" y="9796"/>
                </a:cubicBezTo>
                <a:cubicBezTo>
                  <a:pt x="680356" y="8168"/>
                  <a:pt x="742228" y="257283"/>
                  <a:pt x="784561" y="273565"/>
                </a:cubicBezTo>
                <a:cubicBezTo>
                  <a:pt x="826894" y="289847"/>
                  <a:pt x="851318" y="138424"/>
                  <a:pt x="892023" y="107488"/>
                </a:cubicBezTo>
                <a:cubicBezTo>
                  <a:pt x="932728" y="76552"/>
                  <a:pt x="1028792" y="87950"/>
                  <a:pt x="1028792" y="87950"/>
                </a:cubicBezTo>
                <a:lnTo>
                  <a:pt x="1028792" y="87950"/>
                </a:lnTo>
              </a:path>
            </a:pathLst>
          </a:custGeom>
          <a:ln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  <a:gs pos="91000">
                  <a:srgbClr val="FF0000"/>
                </a:gs>
              </a:gsLst>
              <a:lin ang="0" scaled="1"/>
              <a:tileRect/>
            </a:gra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24-Point Star 48"/>
          <p:cNvSpPr/>
          <p:nvPr/>
        </p:nvSpPr>
        <p:spPr>
          <a:xfrm>
            <a:off x="3494258" y="1258999"/>
            <a:ext cx="774700" cy="762000"/>
          </a:xfrm>
          <a:prstGeom prst="star2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 rot="332490" flipV="1">
            <a:off x="7467849" y="5145779"/>
            <a:ext cx="1389529" cy="321889"/>
          </a:xfrm>
          <a:custGeom>
            <a:avLst/>
            <a:gdLst>
              <a:gd name="connsiteX0" fmla="*/ 22561 w 1028792"/>
              <a:gd name="connsiteY0" fmla="*/ 332180 h 332180"/>
              <a:gd name="connsiteX1" fmla="*/ 22561 w 1028792"/>
              <a:gd name="connsiteY1" fmla="*/ 9796 h 332180"/>
              <a:gd name="connsiteX2" fmla="*/ 257023 w 1028792"/>
              <a:gd name="connsiteY2" fmla="*/ 302873 h 332180"/>
              <a:gd name="connsiteX3" fmla="*/ 364485 w 1028792"/>
              <a:gd name="connsiteY3" fmla="*/ 27 h 332180"/>
              <a:gd name="connsiteX4" fmla="*/ 530561 w 1028792"/>
              <a:gd name="connsiteY4" fmla="*/ 283334 h 332180"/>
              <a:gd name="connsiteX5" fmla="*/ 638023 w 1028792"/>
              <a:gd name="connsiteY5" fmla="*/ 9796 h 332180"/>
              <a:gd name="connsiteX6" fmla="*/ 784561 w 1028792"/>
              <a:gd name="connsiteY6" fmla="*/ 273565 h 332180"/>
              <a:gd name="connsiteX7" fmla="*/ 892023 w 1028792"/>
              <a:gd name="connsiteY7" fmla="*/ 107488 h 332180"/>
              <a:gd name="connsiteX8" fmla="*/ 1028792 w 1028792"/>
              <a:gd name="connsiteY8" fmla="*/ 87950 h 332180"/>
              <a:gd name="connsiteX9" fmla="*/ 1028792 w 1028792"/>
              <a:gd name="connsiteY9" fmla="*/ 87950 h 3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92" h="332180">
                <a:moveTo>
                  <a:pt x="22561" y="332180"/>
                </a:moveTo>
                <a:cubicBezTo>
                  <a:pt x="3022" y="173430"/>
                  <a:pt x="-16516" y="14680"/>
                  <a:pt x="22561" y="9796"/>
                </a:cubicBezTo>
                <a:cubicBezTo>
                  <a:pt x="61638" y="4912"/>
                  <a:pt x="200036" y="304501"/>
                  <a:pt x="257023" y="302873"/>
                </a:cubicBezTo>
                <a:cubicBezTo>
                  <a:pt x="314010" y="301245"/>
                  <a:pt x="318895" y="3284"/>
                  <a:pt x="364485" y="27"/>
                </a:cubicBezTo>
                <a:cubicBezTo>
                  <a:pt x="410075" y="-3230"/>
                  <a:pt x="484971" y="281706"/>
                  <a:pt x="530561" y="283334"/>
                </a:cubicBezTo>
                <a:cubicBezTo>
                  <a:pt x="576151" y="284962"/>
                  <a:pt x="595690" y="11424"/>
                  <a:pt x="638023" y="9796"/>
                </a:cubicBezTo>
                <a:cubicBezTo>
                  <a:pt x="680356" y="8168"/>
                  <a:pt x="742228" y="257283"/>
                  <a:pt x="784561" y="273565"/>
                </a:cubicBezTo>
                <a:cubicBezTo>
                  <a:pt x="826894" y="289847"/>
                  <a:pt x="851318" y="138424"/>
                  <a:pt x="892023" y="107488"/>
                </a:cubicBezTo>
                <a:cubicBezTo>
                  <a:pt x="932728" y="76552"/>
                  <a:pt x="1028792" y="87950"/>
                  <a:pt x="1028792" y="87950"/>
                </a:cubicBezTo>
                <a:lnTo>
                  <a:pt x="1028792" y="87950"/>
                </a:lnTo>
              </a:path>
            </a:pathLst>
          </a:custGeom>
          <a:ln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  <a:gs pos="91000">
                  <a:srgbClr val="FF0000"/>
                </a:gs>
              </a:gsLst>
              <a:lin ang="0" scaled="1"/>
              <a:tileRect/>
            </a:gra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6 0.15544 L -4.51232E-6 3.904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0.15776 L -5.22041E-6 -9.41476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144E-7 7.45543E-7 C 0.00556 0.00046 0.00973 0.00185 0.01528 0.00301 C 0.01754 0.0044 0.01997 0.00533 0.0224 0.00695 C 0.02379 0.00949 0.02466 0.00972 0.02709 0.01088 C 0.02779 0.01435 0.03404 0.02176 0.03647 0.02431 C 0.03768 0.02987 0.03855 0.03241 0.04237 0.03612 C 0.04307 0.03913 0.04324 0.04029 0.04532 0.04237 C 0.04584 0.04538 0.04584 0.04654 0.04828 0.0477 C 0.0488 0.05024 0.04862 0.05094 0.05053 0.05325 C 0.05157 0.05441 0.05418 0.05649 0.05418 0.05649 C 0.05574 0.0595 0.05835 0.06066 0.06113 0.06182 C 0.07085 0.06992 0.07918 0.06969 0.09117 0.06969 " pathEditMode="relative" ptsTypes="fffffffffffA">
                                      <p:cBhvr>
                                        <p:cTn id="34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86E-6 -3.77171E-6 C -0.02118 -0.00115 -0.02379 -0.00046 -0.03994 -0.01018 C -0.0415 -0.01782 -0.0389 -0.00764 -0.04289 -0.01342 C -0.04845 -0.0213 -0.04393 -0.01736 -0.04584 -0.02199 C -0.04966 -0.03102 -0.05331 -0.03889 -0.05522 -0.04885 C -0.05643 -0.05464 -0.05661 -0.06112 -0.0606 -0.06436 C -0.06078 -0.06552 -0.0606 -0.06691 -0.06112 -0.0676 C -0.06234 -0.06899 -0.07033 -0.07131 -0.07171 -0.07154 C -0.07484 -0.07455 -0.07831 -0.07386 -0.08179 -0.07386 " pathEditMode="relative" ptsTypes="ffffffffA">
                                      <p:cBhvr>
                                        <p:cTn id="36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6.60884E-6 C -0.00053 -0.00462 9.40646E-7 -0.00948 -0.00122 -0.01364 C -0.00191 -0.01549 -0.004 -0.01457 -0.00504 -0.01526 C -0.01823 -0.02521 -0.00799 -0.02035 -0.01649 -0.02382 C -0.01788 -0.02567 -0.01944 -0.02706 -0.02031 -0.02891 C -0.02118 -0.03053 -0.021 -0.03261 -0.0217 -0.034 C -0.02933 -0.04649 -0.04148 -0.04557 -0.05224 -0.04765 C -0.06491 -0.05921 -0.08383 -0.05829 -0.09806 -0.05944 C -0.10205 -0.06476 -0.10275 -0.06893 -0.1057 -0.07471 C -0.1083 -0.08581 -0.10934 -0.09275 -0.1109 -0.10525 C -0.11247 -0.16331 -0.10396 -0.15151 -0.14266 -0.15637 C -0.18553 -0.15544 -0.21 -0.1832 -0.22041 -0.14434 C -0.22128 -0.09969 -0.22041 -0.05806 -0.22041 -0.01364 " pathEditMode="relative" ptsTypes="ffffffffffffA">
                                      <p:cBhvr>
                                        <p:cTn id="4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6114E-7 5.57073E-6 C 0.00018 0.00533 -0.00121 0.01274 0.00296 0.01506 C 0.00226 0.02247 0.00191 0.02525 -0.00347 0.02756 C -0.00555 0.02918 -0.00729 0.02964 -0.00937 0.0308 C -0.01545 0.04215 -0.01163 0.05511 -0.02587 0.0565 C -0.03142 0.05697 -0.03698 0.05697 -0.04236 0.05743 C -0.04723 0.05905 -0.04532 0.05835 -0.04827 0.05974 C -0.04896 0.05998 -0.05 0.06044 -0.05 0.06044 C -0.05209 0.06229 -0.05191 0.06391 -0.05417 0.0653 C -0.05556 0.06762 -0.0573 0.0741 -0.05817 0.07549 C -0.05938 0.07688 -0.06112 0.07734 -0.06233 0.0785 C -0.06459 0.08429 -0.06841 0.08637 -0.07119 0.09193 C -0.07275 0.09471 -0.07414 0.09957 -0.07657 0.10049 C -0.07866 0.10675 -0.07761 0.1042 -0.07935 0.10837 C -0.08039 0.113 -0.0823 0.11925 -0.08421 0.12342 C -0.08386 0.14518 -0.08699 0.1556 -0.0823 0.17111 C -0.08317 0.17482 -0.08439 0.17829 -0.08716 0.17991 C -0.09133 0.19797 -0.11581 0.18315 -0.13005 0.18292 C -0.13561 0.18199 -0.14117 0.1813 -0.14655 0.18061 C -0.15905 0.17667 -0.17329 0.1769 -0.18597 0.17597 C -0.18666 0.17296 -0.1877 0.17042 -0.18892 0.1681 C -0.18979 0.16463 -0.1917 0.16278 -0.19239 0.15954 C -0.19222 0.15166 -0.19222 0.14356 -0.19187 0.13592 C -0.19187 0.13291 -0.19013 0.12735 -0.19013 0.12735 C -0.19048 0.12087 -0.19308 0.10651 -0.18944 0.0998 C -0.18996 0.0954 -0.19031 0.09239 -0.19135 0.08869 C -0.19552 0.05743 -0.19308 0.02525 -0.19308 -0.00624 " pathEditMode="relative" ptsTypes="ffffffffffffffffffffffffffA">
                                      <p:cBhvr>
                                        <p:cTn id="42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4718469"/>
            <a:ext cx="7315200" cy="1956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92" y="-304800"/>
            <a:ext cx="8229600" cy="1143000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FF0000"/>
                </a:solidFill>
              </a:rPr>
              <a:t>I-V </a:t>
            </a:r>
            <a:r>
              <a:rPr lang="fr-CH" sz="4000" dirty="0" err="1">
                <a:solidFill>
                  <a:srgbClr val="FF0000"/>
                </a:solidFill>
              </a:rPr>
              <a:t>curve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10" y="1864960"/>
            <a:ext cx="2494869" cy="13579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268" y="3298339"/>
            <a:ext cx="2906663" cy="137347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676400" y="5422447"/>
            <a:ext cx="8819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V</a:t>
            </a:r>
            <a:r>
              <a:rPr lang="fr-FR" sz="1400" b="1" baseline="-25000" dirty="0" err="1"/>
              <a:t>oc</a:t>
            </a:r>
            <a:r>
              <a:rPr lang="fr-FR" sz="1400" baseline="-25000" dirty="0"/>
              <a:t> </a:t>
            </a:r>
            <a:r>
              <a:rPr lang="fr-FR" sz="1400" dirty="0"/>
              <a:t>(open circuit voltage) : tension </a:t>
            </a:r>
            <a:r>
              <a:rPr lang="fr-FR" sz="1400" dirty="0" err="1"/>
              <a:t>generée</a:t>
            </a:r>
            <a:r>
              <a:rPr lang="fr-FR" sz="1400" dirty="0"/>
              <a:t> par la migration d’électrons et trous à travers la jonction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6400" y="5834591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FF</a:t>
            </a:r>
            <a:r>
              <a:rPr lang="en-US" sz="1400" dirty="0"/>
              <a:t> (Fill Factor) : </a:t>
            </a:r>
            <a:r>
              <a:rPr lang="fr-FR" sz="1400" dirty="0"/>
              <a:t>facteur de forme de la courbe I-V, déviation du carré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76400" y="5010303"/>
            <a:ext cx="791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I</a:t>
            </a:r>
            <a:r>
              <a:rPr lang="fr-FR" sz="1400" b="1" baseline="-25000" dirty="0" err="1"/>
              <a:t>sc</a:t>
            </a:r>
            <a:r>
              <a:rPr lang="fr-FR" sz="1400" dirty="0"/>
              <a:t> (short circuit </a:t>
            </a:r>
            <a:r>
              <a:rPr lang="fr-FR" sz="1400" dirty="0" err="1"/>
              <a:t>current</a:t>
            </a:r>
            <a:r>
              <a:rPr lang="fr-FR" sz="1400" dirty="0"/>
              <a:t>) : </a:t>
            </a:r>
            <a:r>
              <a:rPr lang="fr-FR" sz="1400" dirty="0" err="1"/>
              <a:t>photocourant</a:t>
            </a:r>
            <a:r>
              <a:rPr lang="fr-FR" sz="1400" dirty="0"/>
              <a:t> maximum </a:t>
            </a:r>
            <a:r>
              <a:rPr lang="fr-FR" sz="1400" dirty="0" err="1"/>
              <a:t>generé</a:t>
            </a:r>
            <a:endParaRPr lang="fr-FR" sz="1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1692199" y="838200"/>
            <a:ext cx="5195108" cy="3635104"/>
            <a:chOff x="168199" y="3048000"/>
            <a:chExt cx="5195108" cy="3635104"/>
          </a:xfrm>
        </p:grpSpPr>
        <p:pic>
          <p:nvPicPr>
            <p:cNvPr id="32" name="Picture 31" descr="7D4 NBI649 both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99" y="3048000"/>
              <a:ext cx="5195108" cy="3635104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359874" y="5752124"/>
              <a:ext cx="2602526" cy="5862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962400" y="4648200"/>
              <a:ext cx="0" cy="1109786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363782" y="5948441"/>
              <a:ext cx="469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</a:rPr>
                <a:t>I</a:t>
              </a:r>
              <a:r>
                <a:rPr lang="en-US" sz="1400" b="1" baseline="-25000" dirty="0" err="1">
                  <a:solidFill>
                    <a:srgbClr val="FF0000"/>
                  </a:solidFill>
                </a:rPr>
                <a:t>sc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67200" y="4340423"/>
              <a:ext cx="738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</a:rPr>
                <a:t>oc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5400" y="5486400"/>
              <a:ext cx="469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baseline="-25000" dirty="0" err="1"/>
                <a:t>m</a:t>
              </a:r>
              <a:endParaRPr lang="en-US" sz="12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1400" y="4569023"/>
              <a:ext cx="531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V</a:t>
              </a:r>
              <a:r>
                <a:rPr lang="en-US" sz="1200" baseline="-25000" dirty="0" err="1"/>
                <a:t>m</a:t>
              </a:r>
              <a:endParaRPr lang="en-US" sz="1200" baseline="-25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1340336" y="3333262"/>
              <a:ext cx="23446" cy="2922956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4445" y="4638431"/>
              <a:ext cx="4034843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603026" y="4569023"/>
              <a:ext cx="134581" cy="123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293209" y="5949465"/>
              <a:ext cx="134581" cy="123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1342293" y="5727895"/>
              <a:ext cx="4998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V="1">
              <a:off x="3941721" y="4612250"/>
              <a:ext cx="4998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667738" y="4648200"/>
              <a:ext cx="0" cy="135910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363782" y="6007300"/>
              <a:ext cx="3303956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1676400" y="6246735"/>
            <a:ext cx="791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Eff </a:t>
            </a:r>
            <a:r>
              <a:rPr lang="en-US" sz="1400" dirty="0"/>
              <a:t>(Efficiency) : </a:t>
            </a:r>
            <a:r>
              <a:rPr lang="fr-FR" sz="1400" dirty="0"/>
              <a:t>rendement de la conversion de la puissance solaire à électrique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3DF-B054-4DD1-A07D-EEC6C83DAD21}" type="slidenum">
              <a:rPr lang="en-US" smtClean="0"/>
              <a:t>14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838199"/>
            <a:ext cx="4592772" cy="8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1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ebelements.com/_media/elements/crystal_structure_image/Al-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1"/>
            <a:ext cx="51054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9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BC6627-E272-4A43-A98A-EE64047AD1D4}"/>
              </a:ext>
            </a:extLst>
          </p:cNvPr>
          <p:cNvGrpSpPr>
            <a:grpSpLocks noChangeAspect="1"/>
          </p:cNvGrpSpPr>
          <p:nvPr/>
        </p:nvGrpSpPr>
        <p:grpSpPr>
          <a:xfrm>
            <a:off x="1694985" y="386107"/>
            <a:ext cx="8168493" cy="5730626"/>
            <a:chOff x="3481591" y="1832016"/>
            <a:chExt cx="4605126" cy="3230736"/>
          </a:xfrm>
        </p:grpSpPr>
        <p:pic>
          <p:nvPicPr>
            <p:cNvPr id="2" name="Picture 1" descr="\\dmx-nt-server\dmx-serveur\LMSC\Temp-transfer\Fig Optical properties\fig 7 3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" r="42467" b="9485"/>
            <a:stretch/>
          </p:blipFill>
          <p:spPr bwMode="auto">
            <a:xfrm rot="21480000">
              <a:off x="3481591" y="1832016"/>
              <a:ext cx="4605126" cy="309425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37162" y="4724400"/>
              <a:ext cx="2639838" cy="33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>
                  <a:latin typeface="Arial Narrow" panose="020B0606020202030204" pitchFamily="34" charset="0"/>
                </a:rPr>
                <a:t>(000)    (100)             (111)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80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dmx-nt-server\dmx-serveur\LMSC\Temp-transfer\Fig Optical properties\fig 7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922" r="45234" b="10588"/>
          <a:stretch/>
        </p:blipFill>
        <p:spPr bwMode="auto">
          <a:xfrm rot="21540000">
            <a:off x="2572137" y="1381367"/>
            <a:ext cx="7047725" cy="4796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0127" y="618892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(Aluminium)</a:t>
            </a:r>
          </a:p>
        </p:txBody>
      </p:sp>
    </p:spTree>
    <p:extLst>
      <p:ext uri="{BB962C8B-B14F-4D97-AF65-F5344CB8AC3E}">
        <p14:creationId xmlns:p14="http://schemas.microsoft.com/office/powerpoint/2010/main" val="40878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dmx-nt-server\dmx-serveur\LMSC\Temp-transfer\Fig Optical properties\fig 7 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4061" r="3490" b="24112"/>
          <a:stretch/>
        </p:blipFill>
        <p:spPr bwMode="auto">
          <a:xfrm rot="21540000">
            <a:off x="2791296" y="589505"/>
            <a:ext cx="6457009" cy="3164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1" y="54441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(cuivre)</a:t>
            </a:r>
          </a:p>
        </p:txBody>
      </p:sp>
      <p:pic>
        <p:nvPicPr>
          <p:cNvPr id="4" name="Picture 3" descr="\\dmx-nt-server\dmx-serveur\LMSC\Temp-transfer\Fig Optical properties\fig 7 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3226" r="3427" b="7254"/>
          <a:stretch/>
        </p:blipFill>
        <p:spPr bwMode="auto">
          <a:xfrm rot="21480000">
            <a:off x="4382889" y="4138487"/>
            <a:ext cx="2969022" cy="231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9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FAED-808B-49B9-912C-2C48B8673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Application: comment </a:t>
            </a:r>
            <a:r>
              <a:rPr lang="en-US" dirty="0" err="1"/>
              <a:t>fonctionnent</a:t>
            </a:r>
            <a:r>
              <a:rPr lang="en-US" dirty="0"/>
              <a:t> les cellules </a:t>
            </a:r>
            <a:r>
              <a:rPr lang="en-US" dirty="0" err="1"/>
              <a:t>solaires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BACFE-D242-4E74-BD5F-78210D0E5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758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2122-2810-45C9-9E57-792331F7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Que c’est une cellule solaire?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2B69D-4F91-4349-B500-B7F9ECFC1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7806" r="15378" b="2247"/>
          <a:stretch/>
        </p:blipFill>
        <p:spPr>
          <a:xfrm>
            <a:off x="8512508" y="222284"/>
            <a:ext cx="3303965" cy="2248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F0149-2651-419A-80AF-21CED315A167}"/>
              </a:ext>
            </a:extLst>
          </p:cNvPr>
          <p:cNvSpPr txBox="1"/>
          <p:nvPr/>
        </p:nvSpPr>
        <p:spPr>
          <a:xfrm flipH="1">
            <a:off x="1014724" y="2147229"/>
            <a:ext cx="532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dispositif qui absorbe la lumière solaire pour générer de la puissance électrique: P=</a:t>
            </a:r>
            <a:r>
              <a:rPr lang="fr-FR" dirty="0" err="1"/>
              <a:t>IxV</a:t>
            </a:r>
            <a:endParaRPr lang="fr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91119-7043-4CC6-BCDC-7996BDAFA1B1}"/>
              </a:ext>
            </a:extLst>
          </p:cNvPr>
          <p:cNvGrpSpPr/>
          <p:nvPr/>
        </p:nvGrpSpPr>
        <p:grpSpPr>
          <a:xfrm>
            <a:off x="1142787" y="2833046"/>
            <a:ext cx="2807732" cy="3316543"/>
            <a:chOff x="9536668" y="1219200"/>
            <a:chExt cx="2807732" cy="3316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579442-6218-4C0F-98D4-C2FBA05F6A66}"/>
                </a:ext>
              </a:extLst>
            </p:cNvPr>
            <p:cNvSpPr/>
            <p:nvPr/>
          </p:nvSpPr>
          <p:spPr>
            <a:xfrm>
              <a:off x="9536668" y="1219200"/>
              <a:ext cx="2807732" cy="33165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Image result for solar spectrum ev">
              <a:extLst>
                <a:ext uri="{FF2B5EF4-FFF2-40B4-BE49-F238E27FC236}">
                  <a16:creationId xmlns:a16="http://schemas.microsoft.com/office/drawing/2014/main" id="{97D44A53-97A9-49B6-A17B-FBCCE181B3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78" t="8826" b="33470"/>
            <a:stretch/>
          </p:blipFill>
          <p:spPr bwMode="auto">
            <a:xfrm>
              <a:off x="9906000" y="1501023"/>
              <a:ext cx="2120900" cy="230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35F8F-65E4-4E02-BA3B-8BC7CBEB83A7}"/>
                </a:ext>
              </a:extLst>
            </p:cNvPr>
            <p:cNvSpPr txBox="1"/>
            <p:nvPr/>
          </p:nvSpPr>
          <p:spPr>
            <a:xfrm>
              <a:off x="10196979" y="3753158"/>
              <a:ext cx="1276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1     2         3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B160DD-A54F-46EA-9862-C1E95305F487}"/>
                </a:ext>
              </a:extLst>
            </p:cNvPr>
            <p:cNvCxnSpPr/>
            <p:nvPr/>
          </p:nvCxnSpPr>
          <p:spPr>
            <a:xfrm>
              <a:off x="10336241" y="3737918"/>
              <a:ext cx="0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CBE724-4A90-40E9-A9D0-D58021A113C5}"/>
                </a:ext>
              </a:extLst>
            </p:cNvPr>
            <p:cNvCxnSpPr/>
            <p:nvPr/>
          </p:nvCxnSpPr>
          <p:spPr>
            <a:xfrm>
              <a:off x="10744199" y="3736224"/>
              <a:ext cx="0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F198F6-6B35-4EFA-8AFF-8C2A81C9AA9B}"/>
                </a:ext>
              </a:extLst>
            </p:cNvPr>
            <p:cNvCxnSpPr/>
            <p:nvPr/>
          </p:nvCxnSpPr>
          <p:spPr>
            <a:xfrm>
              <a:off x="11336868" y="3736224"/>
              <a:ext cx="0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D765E9-C544-4083-84F4-E07E76F8A932}"/>
                </a:ext>
              </a:extLst>
            </p:cNvPr>
            <p:cNvCxnSpPr/>
            <p:nvPr/>
          </p:nvCxnSpPr>
          <p:spPr>
            <a:xfrm>
              <a:off x="11870268" y="3736224"/>
              <a:ext cx="0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B50882-7BA4-4BB5-B024-6403D341B4A7}"/>
                </a:ext>
              </a:extLst>
            </p:cNvPr>
            <p:cNvSpPr txBox="1"/>
            <p:nvPr/>
          </p:nvSpPr>
          <p:spPr>
            <a:xfrm>
              <a:off x="9977236" y="3941694"/>
              <a:ext cx="2137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Narrow" panose="020B0606020202030204" pitchFamily="34" charset="0"/>
                </a:rPr>
                <a:t>Energy of photons (eV)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EB0F5C-000B-4648-BEBC-7BE33397B8C8}"/>
                </a:ext>
              </a:extLst>
            </p:cNvPr>
            <p:cNvSpPr/>
            <p:nvPr/>
          </p:nvSpPr>
          <p:spPr>
            <a:xfrm>
              <a:off x="9944107" y="1501023"/>
              <a:ext cx="2011680" cy="2280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257AFC-1C33-4DCC-A360-7BD6BC43FBB1}"/>
                </a:ext>
              </a:extLst>
            </p:cNvPr>
            <p:cNvSpPr txBox="1"/>
            <p:nvPr/>
          </p:nvSpPr>
          <p:spPr>
            <a:xfrm rot="16200000">
              <a:off x="9059133" y="2456816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Arial Narrow" panose="020B0606020202030204" pitchFamily="34" charset="0"/>
                </a:rPr>
                <a:t>Nr</a:t>
              </a:r>
              <a:r>
                <a:rPr lang="en-US" dirty="0">
                  <a:latin typeface="Arial Narrow" panose="020B0606020202030204" pitchFamily="34" charset="0"/>
                </a:rPr>
                <a:t> of photons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BCC53B0-204B-4C2A-9130-46379F57A267}"/>
              </a:ext>
            </a:extLst>
          </p:cNvPr>
          <p:cNvSpPr txBox="1"/>
          <p:nvPr/>
        </p:nvSpPr>
        <p:spPr>
          <a:xfrm>
            <a:off x="1655828" y="6189075"/>
            <a:ext cx="295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Spectre</a:t>
            </a:r>
            <a:r>
              <a:rPr lang="en-US" dirty="0"/>
              <a:t> du soleil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6EDFFA-DD8B-46A0-8C70-3335C90544E1}"/>
              </a:ext>
            </a:extLst>
          </p:cNvPr>
          <p:cNvSpPr/>
          <p:nvPr/>
        </p:nvSpPr>
        <p:spPr>
          <a:xfrm>
            <a:off x="4381177" y="3427646"/>
            <a:ext cx="1697380" cy="760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8B5ECA-633E-46B8-BF24-BE145DBAE21C}"/>
              </a:ext>
            </a:extLst>
          </p:cNvPr>
          <p:cNvSpPr/>
          <p:nvPr/>
        </p:nvSpPr>
        <p:spPr>
          <a:xfrm>
            <a:off x="4402153" y="4795133"/>
            <a:ext cx="1686496" cy="7604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E730D6-B58B-495D-A799-2338DDB76233}"/>
              </a:ext>
            </a:extLst>
          </p:cNvPr>
          <p:cNvCxnSpPr/>
          <p:nvPr/>
        </p:nvCxnSpPr>
        <p:spPr>
          <a:xfrm flipV="1">
            <a:off x="6078556" y="4209860"/>
            <a:ext cx="0" cy="53980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45CA620-F4DF-435C-BCE9-4004B4FB809E}"/>
              </a:ext>
            </a:extLst>
          </p:cNvPr>
          <p:cNvSpPr txBox="1"/>
          <p:nvPr/>
        </p:nvSpPr>
        <p:spPr>
          <a:xfrm>
            <a:off x="6124023" y="4306651"/>
            <a:ext cx="171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Bandgap</a:t>
            </a:r>
            <a:endParaRPr lang="en-CH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202015-89B5-439C-8C79-814F07BDD1C3}"/>
              </a:ext>
            </a:extLst>
          </p:cNvPr>
          <p:cNvSpPr txBox="1"/>
          <p:nvPr/>
        </p:nvSpPr>
        <p:spPr>
          <a:xfrm>
            <a:off x="4725479" y="5256844"/>
            <a:ext cx="171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Valence band</a:t>
            </a:r>
            <a:endParaRPr lang="en-CH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11718-EB04-4359-8016-34CD5819C8AF}"/>
              </a:ext>
            </a:extLst>
          </p:cNvPr>
          <p:cNvSpPr txBox="1"/>
          <p:nvPr/>
        </p:nvSpPr>
        <p:spPr>
          <a:xfrm>
            <a:off x="4356677" y="3371227"/>
            <a:ext cx="216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Conduction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band</a:t>
            </a:r>
            <a:endParaRPr lang="en-CH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BB08B4-060B-42DE-B4E8-53C469CD7206}"/>
              </a:ext>
            </a:extLst>
          </p:cNvPr>
          <p:cNvCxnSpPr/>
          <p:nvPr/>
        </p:nvCxnSpPr>
        <p:spPr>
          <a:xfrm flipV="1">
            <a:off x="5300558" y="3965768"/>
            <a:ext cx="0" cy="99017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8CFE16-6AAC-4EA5-A504-C34F4F1EE10E}"/>
              </a:ext>
            </a:extLst>
          </p:cNvPr>
          <p:cNvCxnSpPr>
            <a:cxnSpLocks/>
          </p:cNvCxnSpPr>
          <p:nvPr/>
        </p:nvCxnSpPr>
        <p:spPr>
          <a:xfrm flipV="1">
            <a:off x="4998284" y="4306651"/>
            <a:ext cx="0" cy="4950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18F4FE7-54C5-44EC-A979-065FB2DE0938}"/>
              </a:ext>
            </a:extLst>
          </p:cNvPr>
          <p:cNvSpPr txBox="1"/>
          <p:nvPr/>
        </p:nvSpPr>
        <p:spPr>
          <a:xfrm>
            <a:off x="4704845" y="4487147"/>
            <a:ext cx="10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x</a:t>
            </a:r>
            <a:endParaRPr lang="en-CH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D00597-8293-4F96-B63A-08EF3DC1AA32}"/>
              </a:ext>
            </a:extLst>
          </p:cNvPr>
          <p:cNvCxnSpPr>
            <a:cxnSpLocks/>
          </p:cNvCxnSpPr>
          <p:nvPr/>
        </p:nvCxnSpPr>
        <p:spPr>
          <a:xfrm flipV="1">
            <a:off x="5553998" y="3546457"/>
            <a:ext cx="0" cy="13648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4E6AF45-CD9E-465B-9061-922FACE650CD}"/>
              </a:ext>
            </a:extLst>
          </p:cNvPr>
          <p:cNvCxnSpPr>
            <a:cxnSpLocks/>
          </p:cNvCxnSpPr>
          <p:nvPr/>
        </p:nvCxnSpPr>
        <p:spPr>
          <a:xfrm>
            <a:off x="5691241" y="3593127"/>
            <a:ext cx="0" cy="5949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B3D1961-DDC2-4047-A2E8-FB7EF641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727" y="3114869"/>
            <a:ext cx="4405100" cy="31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 animBg="1"/>
      <p:bldP spid="20" grpId="0" animBg="1"/>
      <p:bldP spid="23" grpId="0"/>
      <p:bldP spid="24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374"/>
          <p:cNvSpPr/>
          <p:nvPr/>
        </p:nvSpPr>
        <p:spPr>
          <a:xfrm>
            <a:off x="6941028" y="837326"/>
            <a:ext cx="3570287" cy="5943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838200"/>
            <a:ext cx="2438400" cy="594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267201" y="838200"/>
            <a:ext cx="2581275" cy="5943600"/>
          </a:xfrm>
          <a:prstGeom prst="rect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4572000" y="1981200"/>
            <a:ext cx="1981200" cy="2209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1200" y="1981200"/>
            <a:ext cx="1981200" cy="2209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1828801" cy="1856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2" name="Straight Connector 91"/>
          <p:cNvCxnSpPr/>
          <p:nvPr/>
        </p:nvCxnSpPr>
        <p:spPr>
          <a:xfrm>
            <a:off x="7195429" y="240161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180189" y="323981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085824" y="293247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070584" y="3767892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7891389" y="2068790"/>
            <a:ext cx="228600" cy="369332"/>
            <a:chOff x="3886200" y="3644900"/>
            <a:chExt cx="228600" cy="369332"/>
          </a:xfrm>
        </p:grpSpPr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225524" y="2624812"/>
            <a:ext cx="228600" cy="369332"/>
            <a:chOff x="3886200" y="3644900"/>
            <a:chExt cx="228600" cy="369332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9454124" y="2557820"/>
            <a:ext cx="228600" cy="369332"/>
            <a:chOff x="3886200" y="3644900"/>
            <a:chExt cx="228600" cy="369332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718284" y="2601476"/>
            <a:ext cx="228600" cy="369332"/>
            <a:chOff x="3886200" y="3644900"/>
            <a:chExt cx="228600" cy="369332"/>
          </a:xfrm>
        </p:grpSpPr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964664" y="2582942"/>
            <a:ext cx="228600" cy="369332"/>
            <a:chOff x="3886200" y="3644900"/>
            <a:chExt cx="228600" cy="369332"/>
          </a:xfrm>
        </p:grpSpPr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322429" y="2057400"/>
            <a:ext cx="228600" cy="369332"/>
            <a:chOff x="3886200" y="3644900"/>
            <a:chExt cx="228600" cy="369332"/>
          </a:xfrm>
        </p:grpSpPr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635734" y="2358588"/>
            <a:ext cx="228600" cy="369332"/>
            <a:chOff x="3886200" y="3644900"/>
            <a:chExt cx="228600" cy="369332"/>
          </a:xfrm>
        </p:grpSpPr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0161514" y="2546746"/>
            <a:ext cx="228600" cy="369332"/>
            <a:chOff x="3886200" y="3644900"/>
            <a:chExt cx="228600" cy="369332"/>
          </a:xfrm>
        </p:grpSpPr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870684" y="2352000"/>
            <a:ext cx="228600" cy="369332"/>
            <a:chOff x="3886200" y="3644900"/>
            <a:chExt cx="228600" cy="369332"/>
          </a:xfrm>
        </p:grpSpPr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69974" y="2405816"/>
            <a:ext cx="228600" cy="369332"/>
            <a:chOff x="3886200" y="3644900"/>
            <a:chExt cx="228600" cy="369332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159" name="Straight Connector 158"/>
          <p:cNvCxnSpPr/>
          <p:nvPr/>
        </p:nvCxnSpPr>
        <p:spPr>
          <a:xfrm>
            <a:off x="7172570" y="3104555"/>
            <a:ext cx="321754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urved Connector 1031"/>
          <p:cNvCxnSpPr/>
          <p:nvPr/>
        </p:nvCxnSpPr>
        <p:spPr>
          <a:xfrm>
            <a:off x="8491464" y="2401610"/>
            <a:ext cx="608331" cy="530860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/>
          <p:nvPr/>
        </p:nvCxnSpPr>
        <p:spPr>
          <a:xfrm>
            <a:off x="8462889" y="3239413"/>
            <a:ext cx="608331" cy="530860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572000"/>
            <a:ext cx="1873250" cy="1852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58060" y="2281276"/>
            <a:ext cx="1318260" cy="1856542"/>
            <a:chOff x="629920" y="2128158"/>
            <a:chExt cx="1318260" cy="185654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52780" y="2472368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7540" y="3310568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1348740" y="2139548"/>
              <a:ext cx="228600" cy="369332"/>
              <a:chOff x="3886200" y="3644900"/>
              <a:chExt cx="228600" cy="369332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79780" y="2128158"/>
              <a:ext cx="228600" cy="369332"/>
              <a:chOff x="3886200" y="3644900"/>
              <a:chExt cx="228600" cy="369332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>
              <a:off x="629920" y="3203888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oup 287"/>
            <p:cNvGrpSpPr/>
            <p:nvPr/>
          </p:nvGrpSpPr>
          <p:grpSpPr>
            <a:xfrm>
              <a:off x="779780" y="3328586"/>
              <a:ext cx="228600" cy="369332"/>
              <a:chOff x="1714500" y="1624568"/>
              <a:chExt cx="228600" cy="369332"/>
            </a:xfrm>
          </p:grpSpPr>
          <p:sp>
            <p:nvSpPr>
              <p:cNvPr id="289" name="Oval 288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1059180" y="3389030"/>
              <a:ext cx="228600" cy="369332"/>
              <a:chOff x="1714500" y="1624568"/>
              <a:chExt cx="228600" cy="369332"/>
            </a:xfrm>
          </p:grpSpPr>
          <p:sp>
            <p:nvSpPr>
              <p:cNvPr id="292" name="Oval 291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300480" y="3312314"/>
              <a:ext cx="228600" cy="369332"/>
              <a:chOff x="1714500" y="1624568"/>
              <a:chExt cx="228600" cy="369332"/>
            </a:xfrm>
          </p:grpSpPr>
          <p:sp>
            <p:nvSpPr>
              <p:cNvPr id="295" name="Oval 294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1545590" y="3310568"/>
              <a:ext cx="228600" cy="369332"/>
              <a:chOff x="1714500" y="1624568"/>
              <a:chExt cx="228600" cy="369332"/>
            </a:xfrm>
          </p:grpSpPr>
          <p:sp>
            <p:nvSpPr>
              <p:cNvPr id="298" name="Oval 297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1408430" y="3465230"/>
              <a:ext cx="228600" cy="369332"/>
              <a:chOff x="1714500" y="1624568"/>
              <a:chExt cx="228600" cy="369332"/>
            </a:xfrm>
          </p:grpSpPr>
          <p:sp>
            <p:nvSpPr>
              <p:cNvPr id="301" name="Oval 300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1170940" y="3615368"/>
              <a:ext cx="228600" cy="369332"/>
              <a:chOff x="1714500" y="1624568"/>
              <a:chExt cx="228600" cy="369332"/>
            </a:xfrm>
          </p:grpSpPr>
          <p:sp>
            <p:nvSpPr>
              <p:cNvPr id="304" name="Oval 303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919480" y="3540438"/>
              <a:ext cx="228600" cy="369332"/>
              <a:chOff x="1714500" y="1624568"/>
              <a:chExt cx="228600" cy="369332"/>
            </a:xfrm>
          </p:grpSpPr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690880" y="3527976"/>
              <a:ext cx="228600" cy="369332"/>
              <a:chOff x="1714500" y="1624568"/>
              <a:chExt cx="228600" cy="369332"/>
            </a:xfrm>
          </p:grpSpPr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1659890" y="3581316"/>
              <a:ext cx="228600" cy="369332"/>
              <a:chOff x="1714500" y="1624568"/>
              <a:chExt cx="228600" cy="369332"/>
            </a:xfrm>
          </p:grpSpPr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</p:grpSp>
      <p:grpSp>
        <p:nvGrpSpPr>
          <p:cNvPr id="331" name="Group 330"/>
          <p:cNvGrpSpPr/>
          <p:nvPr/>
        </p:nvGrpSpPr>
        <p:grpSpPr>
          <a:xfrm>
            <a:off x="7322429" y="3306088"/>
            <a:ext cx="228600" cy="369332"/>
            <a:chOff x="1714500" y="1624568"/>
            <a:chExt cx="228600" cy="369332"/>
          </a:xfrm>
        </p:grpSpPr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7601829" y="3366532"/>
            <a:ext cx="228600" cy="369332"/>
            <a:chOff x="1714500" y="1624568"/>
            <a:chExt cx="228600" cy="369332"/>
          </a:xfrm>
        </p:grpSpPr>
        <p:sp>
          <p:nvSpPr>
            <p:cNvPr id="335" name="Oval 33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7843129" y="3289816"/>
            <a:ext cx="228600" cy="369332"/>
            <a:chOff x="1714500" y="1624568"/>
            <a:chExt cx="228600" cy="369332"/>
          </a:xfrm>
        </p:grpSpPr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8088239" y="3288070"/>
            <a:ext cx="228600" cy="369332"/>
            <a:chOff x="1714500" y="1624568"/>
            <a:chExt cx="228600" cy="369332"/>
          </a:xfrm>
        </p:grpSpPr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7951079" y="3442732"/>
            <a:ext cx="228600" cy="369332"/>
            <a:chOff x="1714500" y="1624568"/>
            <a:chExt cx="228600" cy="369332"/>
          </a:xfrm>
        </p:grpSpPr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7713589" y="3592870"/>
            <a:ext cx="228600" cy="369332"/>
            <a:chOff x="1714500" y="1624568"/>
            <a:chExt cx="228600" cy="369332"/>
          </a:xfrm>
        </p:grpSpPr>
        <p:sp>
          <p:nvSpPr>
            <p:cNvPr id="347" name="Oval 346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7462129" y="3517940"/>
            <a:ext cx="228600" cy="369332"/>
            <a:chOff x="1714500" y="1624568"/>
            <a:chExt cx="228600" cy="369332"/>
          </a:xfrm>
        </p:grpSpPr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233529" y="3505478"/>
            <a:ext cx="228600" cy="369332"/>
            <a:chOff x="1714500" y="1624568"/>
            <a:chExt cx="228600" cy="369332"/>
          </a:xfrm>
        </p:grpSpPr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8109194" y="3617238"/>
            <a:ext cx="228600" cy="369332"/>
            <a:chOff x="1714500" y="1624568"/>
            <a:chExt cx="228600" cy="369332"/>
          </a:xfrm>
        </p:grpSpPr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0270" y="1981200"/>
            <a:ext cx="1319530" cy="1918134"/>
            <a:chOff x="2665730" y="1793238"/>
            <a:chExt cx="1319530" cy="191813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80970" y="2464232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65730" y="3302432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2820670" y="2146652"/>
              <a:ext cx="228600" cy="369332"/>
              <a:chOff x="3886200" y="3644900"/>
              <a:chExt cx="228600" cy="369332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049270" y="2079660"/>
              <a:ext cx="228600" cy="369332"/>
              <a:chOff x="3886200" y="3644900"/>
              <a:chExt cx="228600" cy="369332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313430" y="2123316"/>
              <a:ext cx="228600" cy="369332"/>
              <a:chOff x="3886200" y="3644900"/>
              <a:chExt cx="228600" cy="369332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559810" y="2104782"/>
              <a:ext cx="228600" cy="369332"/>
              <a:chOff x="3886200" y="3644900"/>
              <a:chExt cx="228600" cy="369332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276600" y="1905000"/>
              <a:ext cx="228600" cy="369332"/>
              <a:chOff x="3886200" y="3644900"/>
              <a:chExt cx="228600" cy="369332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756660" y="2068586"/>
              <a:ext cx="228600" cy="369332"/>
              <a:chOff x="3886200" y="3644900"/>
              <a:chExt cx="228600" cy="369332"/>
            </a:xfrm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477260" y="1901030"/>
              <a:ext cx="228600" cy="369332"/>
              <a:chOff x="3886200" y="3644900"/>
              <a:chExt cx="228600" cy="369332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865120" y="1927656"/>
              <a:ext cx="228600" cy="369332"/>
              <a:chOff x="3886200" y="3644900"/>
              <a:chExt cx="228600" cy="369332"/>
            </a:xfrm>
          </p:grpSpPr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073400" y="1793238"/>
              <a:ext cx="228600" cy="369332"/>
              <a:chOff x="3886200" y="3644900"/>
              <a:chExt cx="228600" cy="369332"/>
            </a:xfrm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930650" y="37719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886200" y="36449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-</a:t>
                </a:r>
                <a:endParaRPr lang="en-US" b="1" dirty="0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>
              <a:off x="2674620" y="2578532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/>
            <p:cNvGrpSpPr/>
            <p:nvPr/>
          </p:nvGrpSpPr>
          <p:grpSpPr>
            <a:xfrm>
              <a:off x="2979420" y="3342040"/>
              <a:ext cx="228600" cy="369332"/>
              <a:chOff x="1714500" y="1624568"/>
              <a:chExt cx="228600" cy="369332"/>
            </a:xfrm>
          </p:grpSpPr>
          <p:sp>
            <p:nvSpPr>
              <p:cNvPr id="359" name="Oval 358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3375660" y="3316640"/>
              <a:ext cx="228600" cy="369332"/>
              <a:chOff x="1714500" y="1624568"/>
              <a:chExt cx="228600" cy="369332"/>
            </a:xfrm>
          </p:grpSpPr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17780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76200" dist="50800" dir="5400000" sx="98000" sy="98000" algn="ctr" rotWithShape="0">
                  <a:srgbClr val="000000">
                    <a:alpha val="43137"/>
                  </a:srgbClr>
                </a:outerShdw>
              </a:effectLst>
              <a:scene3d>
                <a:camera prst="perspectiveFront"/>
                <a:lightRig rig="threePt" dir="t"/>
              </a:scene3d>
              <a:sp3d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1714500" y="16245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+</a:t>
                </a:r>
                <a:endParaRPr lang="en-US" dirty="0"/>
              </a:p>
            </p:txBody>
          </p:sp>
        </p:grpSp>
      </p:grpSp>
      <p:grpSp>
        <p:nvGrpSpPr>
          <p:cNvPr id="364" name="Group 363"/>
          <p:cNvGrpSpPr/>
          <p:nvPr/>
        </p:nvGrpSpPr>
        <p:grpSpPr>
          <a:xfrm>
            <a:off x="9273148" y="3773964"/>
            <a:ext cx="228600" cy="369332"/>
            <a:chOff x="1714500" y="1624568"/>
            <a:chExt cx="228600" cy="369332"/>
          </a:xfrm>
        </p:grpSpPr>
        <p:sp>
          <p:nvSpPr>
            <p:cNvPr id="365" name="Oval 36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9887194" y="3837464"/>
            <a:ext cx="228600" cy="369332"/>
            <a:chOff x="1714500" y="1624568"/>
            <a:chExt cx="228600" cy="369332"/>
          </a:xfrm>
        </p:grpSpPr>
        <p:sp>
          <p:nvSpPr>
            <p:cNvPr id="368" name="Oval 36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sp>
        <p:nvSpPr>
          <p:cNvPr id="175" name="Rectangle 174"/>
          <p:cNvSpPr/>
          <p:nvPr/>
        </p:nvSpPr>
        <p:spPr>
          <a:xfrm rot="10800000">
            <a:off x="7391402" y="4631887"/>
            <a:ext cx="1408431" cy="1911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rot="10800000">
            <a:off x="8815072" y="4631885"/>
            <a:ext cx="1292859" cy="1921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 rot="10800000">
            <a:off x="9259571" y="5012885"/>
            <a:ext cx="228600" cy="369332"/>
            <a:chOff x="3886200" y="3644900"/>
            <a:chExt cx="228600" cy="369332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80" name="Group 179"/>
          <p:cNvGrpSpPr/>
          <p:nvPr/>
        </p:nvGrpSpPr>
        <p:grpSpPr>
          <a:xfrm rot="10800000">
            <a:off x="9259571" y="5774885"/>
            <a:ext cx="228600" cy="369332"/>
            <a:chOff x="3886200" y="3644900"/>
            <a:chExt cx="228600" cy="369332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83" name="Group 182"/>
          <p:cNvGrpSpPr/>
          <p:nvPr/>
        </p:nvGrpSpPr>
        <p:grpSpPr>
          <a:xfrm rot="10800000">
            <a:off x="9792971" y="4708085"/>
            <a:ext cx="228600" cy="369332"/>
            <a:chOff x="3886200" y="3644900"/>
            <a:chExt cx="228600" cy="369332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86" name="Group 185"/>
          <p:cNvGrpSpPr/>
          <p:nvPr/>
        </p:nvGrpSpPr>
        <p:grpSpPr>
          <a:xfrm rot="10800000">
            <a:off x="9798369" y="6155885"/>
            <a:ext cx="228600" cy="369332"/>
            <a:chOff x="3886200" y="3644900"/>
            <a:chExt cx="228600" cy="369332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89" name="Group 188"/>
          <p:cNvGrpSpPr/>
          <p:nvPr/>
        </p:nvGrpSpPr>
        <p:grpSpPr>
          <a:xfrm rot="10800000">
            <a:off x="9210676" y="4643553"/>
            <a:ext cx="228600" cy="369332"/>
            <a:chOff x="3886200" y="3644900"/>
            <a:chExt cx="228600" cy="369332"/>
          </a:xfrm>
        </p:grpSpPr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 rot="10800000">
            <a:off x="9259571" y="6155885"/>
            <a:ext cx="228600" cy="369332"/>
            <a:chOff x="3886200" y="3644900"/>
            <a:chExt cx="228600" cy="369332"/>
          </a:xfrm>
        </p:grpSpPr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95" name="Group 194"/>
          <p:cNvGrpSpPr/>
          <p:nvPr/>
        </p:nvGrpSpPr>
        <p:grpSpPr>
          <a:xfrm rot="10800000">
            <a:off x="9355139" y="5349158"/>
            <a:ext cx="228600" cy="369332"/>
            <a:chOff x="3886200" y="3644900"/>
            <a:chExt cx="228600" cy="369332"/>
          </a:xfrm>
        </p:grpSpPr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28" name="Group 227"/>
          <p:cNvGrpSpPr/>
          <p:nvPr/>
        </p:nvGrpSpPr>
        <p:grpSpPr>
          <a:xfrm rot="10800000">
            <a:off x="9716771" y="5470085"/>
            <a:ext cx="228600" cy="369332"/>
            <a:chOff x="3886200" y="3644900"/>
            <a:chExt cx="228600" cy="369332"/>
          </a:xfrm>
        </p:grpSpPr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31" name="Group 230"/>
          <p:cNvGrpSpPr/>
          <p:nvPr/>
        </p:nvGrpSpPr>
        <p:grpSpPr>
          <a:xfrm rot="10800000">
            <a:off x="9792971" y="5024553"/>
            <a:ext cx="228600" cy="369332"/>
            <a:chOff x="3886200" y="3644900"/>
            <a:chExt cx="228600" cy="369332"/>
          </a:xfrm>
        </p:grpSpPr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34" name="Group 233"/>
          <p:cNvGrpSpPr/>
          <p:nvPr/>
        </p:nvGrpSpPr>
        <p:grpSpPr>
          <a:xfrm rot="10800000">
            <a:off x="9746616" y="5900617"/>
            <a:ext cx="228600" cy="369332"/>
            <a:chOff x="3886200" y="3644900"/>
            <a:chExt cx="228600" cy="369332"/>
          </a:xfrm>
        </p:grpSpPr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1039" name="Group 1038"/>
          <p:cNvGrpSpPr/>
          <p:nvPr/>
        </p:nvGrpSpPr>
        <p:grpSpPr>
          <a:xfrm rot="10800000">
            <a:off x="8854124" y="6063374"/>
            <a:ext cx="295910" cy="369332"/>
            <a:chOff x="4149090" y="3415268"/>
            <a:chExt cx="295910" cy="369332"/>
          </a:xfrm>
        </p:grpSpPr>
        <p:sp>
          <p:nvSpPr>
            <p:cNvPr id="1037" name="Oval 1036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TextBox 1037"/>
            <p:cNvSpPr txBox="1"/>
            <p:nvPr/>
          </p:nvSpPr>
          <p:spPr>
            <a:xfrm>
              <a:off x="41490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40" name="Group 239"/>
          <p:cNvGrpSpPr/>
          <p:nvPr/>
        </p:nvGrpSpPr>
        <p:grpSpPr>
          <a:xfrm rot="10800000">
            <a:off x="8862061" y="5634153"/>
            <a:ext cx="295910" cy="369332"/>
            <a:chOff x="4149090" y="3415268"/>
            <a:chExt cx="295910" cy="369332"/>
          </a:xfrm>
        </p:grpSpPr>
        <p:sp>
          <p:nvSpPr>
            <p:cNvPr id="241" name="Oval 240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1490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43" name="Group 242"/>
          <p:cNvGrpSpPr/>
          <p:nvPr/>
        </p:nvGrpSpPr>
        <p:grpSpPr>
          <a:xfrm rot="10800000">
            <a:off x="8854124" y="5165285"/>
            <a:ext cx="295910" cy="369332"/>
            <a:chOff x="4149090" y="3415268"/>
            <a:chExt cx="295910" cy="369332"/>
          </a:xfrm>
        </p:grpSpPr>
        <p:sp>
          <p:nvSpPr>
            <p:cNvPr id="244" name="Oval 243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1490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46" name="Group 245"/>
          <p:cNvGrpSpPr/>
          <p:nvPr/>
        </p:nvGrpSpPr>
        <p:grpSpPr>
          <a:xfrm rot="10800000">
            <a:off x="8854124" y="4708085"/>
            <a:ext cx="295910" cy="369332"/>
            <a:chOff x="4149090" y="3415268"/>
            <a:chExt cx="295910" cy="369332"/>
          </a:xfrm>
        </p:grpSpPr>
        <p:sp>
          <p:nvSpPr>
            <p:cNvPr id="247" name="Oval 246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490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49" name="Group 248"/>
          <p:cNvGrpSpPr/>
          <p:nvPr/>
        </p:nvGrpSpPr>
        <p:grpSpPr>
          <a:xfrm rot="10800000">
            <a:off x="9513889" y="6070796"/>
            <a:ext cx="295910" cy="369332"/>
            <a:chOff x="4149090" y="3415268"/>
            <a:chExt cx="295910" cy="369332"/>
          </a:xfrm>
        </p:grpSpPr>
        <p:sp>
          <p:nvSpPr>
            <p:cNvPr id="250" name="Oval 249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490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52" name="Group 251"/>
          <p:cNvGrpSpPr/>
          <p:nvPr/>
        </p:nvGrpSpPr>
        <p:grpSpPr>
          <a:xfrm rot="10800000">
            <a:off x="9501189" y="5623438"/>
            <a:ext cx="295910" cy="369332"/>
            <a:chOff x="4149090" y="3427968"/>
            <a:chExt cx="295910" cy="369332"/>
          </a:xfrm>
        </p:grpSpPr>
        <p:sp>
          <p:nvSpPr>
            <p:cNvPr id="253" name="Oval 252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41490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55" name="Group 254"/>
          <p:cNvGrpSpPr/>
          <p:nvPr/>
        </p:nvGrpSpPr>
        <p:grpSpPr>
          <a:xfrm rot="10800000">
            <a:off x="9513889" y="5202353"/>
            <a:ext cx="295910" cy="369332"/>
            <a:chOff x="4149090" y="3404594"/>
            <a:chExt cx="295910" cy="369332"/>
          </a:xfrm>
        </p:grpSpPr>
        <p:sp>
          <p:nvSpPr>
            <p:cNvPr id="256" name="Oval 255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149090" y="3404594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58" name="Group 257"/>
          <p:cNvGrpSpPr/>
          <p:nvPr/>
        </p:nvGrpSpPr>
        <p:grpSpPr>
          <a:xfrm rot="10800000">
            <a:off x="9513889" y="4713761"/>
            <a:ext cx="295910" cy="369332"/>
            <a:chOff x="4149090" y="3415268"/>
            <a:chExt cx="295910" cy="369332"/>
          </a:xfrm>
        </p:grpSpPr>
        <p:sp>
          <p:nvSpPr>
            <p:cNvPr id="259" name="Oval 258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41490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+</a:t>
              </a:r>
              <a:endParaRPr lang="en-US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 rot="10800000">
            <a:off x="8430261" y="6079449"/>
            <a:ext cx="295910" cy="369332"/>
            <a:chOff x="4187190" y="3415268"/>
            <a:chExt cx="295910" cy="369332"/>
          </a:xfrm>
        </p:grpSpPr>
        <p:sp>
          <p:nvSpPr>
            <p:cNvPr id="265" name="Oval 264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4187190" y="34152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67" name="Group 266"/>
          <p:cNvGrpSpPr/>
          <p:nvPr/>
        </p:nvGrpSpPr>
        <p:grpSpPr>
          <a:xfrm rot="10800000">
            <a:off x="8430261" y="5622485"/>
            <a:ext cx="295910" cy="369332"/>
            <a:chOff x="4174490" y="3427968"/>
            <a:chExt cx="295910" cy="369332"/>
          </a:xfrm>
        </p:grpSpPr>
        <p:sp>
          <p:nvSpPr>
            <p:cNvPr id="268" name="Oval 267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70" name="Group 269"/>
          <p:cNvGrpSpPr/>
          <p:nvPr/>
        </p:nvGrpSpPr>
        <p:grpSpPr>
          <a:xfrm rot="10800000">
            <a:off x="8430261" y="5153617"/>
            <a:ext cx="295910" cy="369332"/>
            <a:chOff x="4174490" y="3427968"/>
            <a:chExt cx="295910" cy="369332"/>
          </a:xfrm>
        </p:grpSpPr>
        <p:sp>
          <p:nvSpPr>
            <p:cNvPr id="271" name="Oval 270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73" name="Group 272"/>
          <p:cNvGrpSpPr/>
          <p:nvPr/>
        </p:nvGrpSpPr>
        <p:grpSpPr>
          <a:xfrm rot="10800000">
            <a:off x="8430261" y="4694353"/>
            <a:ext cx="295910" cy="369332"/>
            <a:chOff x="4174490" y="3427968"/>
            <a:chExt cx="295910" cy="369332"/>
          </a:xfrm>
        </p:grpSpPr>
        <p:sp>
          <p:nvSpPr>
            <p:cNvPr id="274" name="Oval 273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76" name="Group 275"/>
          <p:cNvGrpSpPr/>
          <p:nvPr/>
        </p:nvGrpSpPr>
        <p:grpSpPr>
          <a:xfrm rot="10800000">
            <a:off x="7757161" y="6065953"/>
            <a:ext cx="295910" cy="369332"/>
            <a:chOff x="4174490" y="3427968"/>
            <a:chExt cx="295910" cy="369332"/>
          </a:xfrm>
        </p:grpSpPr>
        <p:sp>
          <p:nvSpPr>
            <p:cNvPr id="277" name="Oval 276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79" name="Group 278"/>
          <p:cNvGrpSpPr/>
          <p:nvPr/>
        </p:nvGrpSpPr>
        <p:grpSpPr>
          <a:xfrm rot="10800000">
            <a:off x="7744461" y="5633917"/>
            <a:ext cx="295910" cy="369332"/>
            <a:chOff x="4174490" y="3427968"/>
            <a:chExt cx="295910" cy="369332"/>
          </a:xfrm>
        </p:grpSpPr>
        <p:sp>
          <p:nvSpPr>
            <p:cNvPr id="280" name="Oval 279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82" name="Group 281"/>
          <p:cNvGrpSpPr/>
          <p:nvPr/>
        </p:nvGrpSpPr>
        <p:grpSpPr>
          <a:xfrm rot="10800000">
            <a:off x="7744461" y="5165285"/>
            <a:ext cx="295910" cy="369332"/>
            <a:chOff x="4174490" y="3427968"/>
            <a:chExt cx="295910" cy="369332"/>
          </a:xfrm>
        </p:grpSpPr>
        <p:sp>
          <p:nvSpPr>
            <p:cNvPr id="283" name="Oval 282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285" name="Group 284"/>
          <p:cNvGrpSpPr/>
          <p:nvPr/>
        </p:nvGrpSpPr>
        <p:grpSpPr>
          <a:xfrm rot="10800000">
            <a:off x="7744461" y="4708085"/>
            <a:ext cx="295910" cy="369332"/>
            <a:chOff x="4174490" y="3427968"/>
            <a:chExt cx="295910" cy="369332"/>
          </a:xfrm>
        </p:grpSpPr>
        <p:sp>
          <p:nvSpPr>
            <p:cNvPr id="286" name="Oval 285"/>
            <p:cNvSpPr/>
            <p:nvPr/>
          </p:nvSpPr>
          <p:spPr>
            <a:xfrm>
              <a:off x="4191000" y="3501390"/>
              <a:ext cx="228600" cy="2324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4174490" y="3427968"/>
              <a:ext cx="2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sp>
        <p:nvSpPr>
          <p:cNvPr id="1040" name="Rectangle 1039"/>
          <p:cNvSpPr/>
          <p:nvPr/>
        </p:nvSpPr>
        <p:spPr>
          <a:xfrm rot="10800000">
            <a:off x="8372230" y="2057400"/>
            <a:ext cx="838835" cy="4518342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Group 400"/>
          <p:cNvGrpSpPr/>
          <p:nvPr/>
        </p:nvGrpSpPr>
        <p:grpSpPr>
          <a:xfrm rot="10800000">
            <a:off x="7512051" y="6076155"/>
            <a:ext cx="228600" cy="369332"/>
            <a:chOff x="1714500" y="1624568"/>
            <a:chExt cx="228600" cy="369332"/>
          </a:xfrm>
        </p:grpSpPr>
        <p:sp>
          <p:nvSpPr>
            <p:cNvPr id="402" name="Oval 40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04" name="Group 403"/>
          <p:cNvGrpSpPr/>
          <p:nvPr/>
        </p:nvGrpSpPr>
        <p:grpSpPr>
          <a:xfrm rot="10800000">
            <a:off x="7486651" y="5681104"/>
            <a:ext cx="228600" cy="369332"/>
            <a:chOff x="1714500" y="1624568"/>
            <a:chExt cx="228600" cy="369332"/>
          </a:xfrm>
        </p:grpSpPr>
        <p:sp>
          <p:nvSpPr>
            <p:cNvPr id="405" name="Oval 40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07" name="Group 406"/>
          <p:cNvGrpSpPr/>
          <p:nvPr/>
        </p:nvGrpSpPr>
        <p:grpSpPr>
          <a:xfrm rot="10800000">
            <a:off x="7537451" y="5298119"/>
            <a:ext cx="228600" cy="369332"/>
            <a:chOff x="1714500" y="1624568"/>
            <a:chExt cx="228600" cy="369332"/>
          </a:xfrm>
        </p:grpSpPr>
        <p:sp>
          <p:nvSpPr>
            <p:cNvPr id="408" name="Oval 40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10" name="Group 409"/>
          <p:cNvGrpSpPr/>
          <p:nvPr/>
        </p:nvGrpSpPr>
        <p:grpSpPr>
          <a:xfrm rot="10800000">
            <a:off x="7448551" y="4879019"/>
            <a:ext cx="228600" cy="369332"/>
            <a:chOff x="1714500" y="1624568"/>
            <a:chExt cx="228600" cy="369332"/>
          </a:xfrm>
        </p:grpSpPr>
        <p:sp>
          <p:nvSpPr>
            <p:cNvPr id="411" name="Oval 41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13" name="Group 412"/>
          <p:cNvGrpSpPr/>
          <p:nvPr/>
        </p:nvGrpSpPr>
        <p:grpSpPr>
          <a:xfrm rot="10800000">
            <a:off x="7892416" y="4992327"/>
            <a:ext cx="228600" cy="369332"/>
            <a:chOff x="1714500" y="1624568"/>
            <a:chExt cx="228600" cy="369332"/>
          </a:xfrm>
        </p:grpSpPr>
        <p:sp>
          <p:nvSpPr>
            <p:cNvPr id="414" name="Oval 41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16" name="Group 415"/>
          <p:cNvGrpSpPr/>
          <p:nvPr/>
        </p:nvGrpSpPr>
        <p:grpSpPr>
          <a:xfrm rot="10800000">
            <a:off x="7966076" y="5462068"/>
            <a:ext cx="228600" cy="369332"/>
            <a:chOff x="1714500" y="1624568"/>
            <a:chExt cx="228600" cy="369332"/>
          </a:xfrm>
        </p:grpSpPr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19" name="Group 418"/>
          <p:cNvGrpSpPr/>
          <p:nvPr/>
        </p:nvGrpSpPr>
        <p:grpSpPr>
          <a:xfrm rot="10800000">
            <a:off x="8028941" y="5861047"/>
            <a:ext cx="228600" cy="369332"/>
            <a:chOff x="1714500" y="1624568"/>
            <a:chExt cx="228600" cy="369332"/>
          </a:xfrm>
        </p:grpSpPr>
        <p:sp>
          <p:nvSpPr>
            <p:cNvPr id="420" name="Oval 41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22" name="Group 421"/>
          <p:cNvGrpSpPr/>
          <p:nvPr/>
        </p:nvGrpSpPr>
        <p:grpSpPr>
          <a:xfrm rot="10800000">
            <a:off x="7544436" y="4674787"/>
            <a:ext cx="228600" cy="369332"/>
            <a:chOff x="1714500" y="1624568"/>
            <a:chExt cx="228600" cy="369332"/>
          </a:xfrm>
        </p:grpSpPr>
        <p:sp>
          <p:nvSpPr>
            <p:cNvPr id="423" name="Oval 422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425" name="Group 424"/>
          <p:cNvGrpSpPr/>
          <p:nvPr/>
        </p:nvGrpSpPr>
        <p:grpSpPr>
          <a:xfrm rot="10800000">
            <a:off x="7607301" y="5073766"/>
            <a:ext cx="228600" cy="369332"/>
            <a:chOff x="1714500" y="1624568"/>
            <a:chExt cx="228600" cy="369332"/>
          </a:xfrm>
        </p:grpSpPr>
        <p:sp>
          <p:nvSpPr>
            <p:cNvPr id="426" name="Oval 42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sp>
        <p:nvSpPr>
          <p:cNvPr id="3" name="Plus 2"/>
          <p:cNvSpPr/>
          <p:nvPr/>
        </p:nvSpPr>
        <p:spPr>
          <a:xfrm>
            <a:off x="4038600" y="4090144"/>
            <a:ext cx="381000" cy="4033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6565461" y="4146606"/>
            <a:ext cx="566029" cy="37917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38400" y="12192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p-</a:t>
            </a:r>
            <a:r>
              <a:rPr lang="fr-CH" b="1" dirty="0" err="1"/>
              <a:t>doped</a:t>
            </a:r>
            <a:endParaRPr lang="en-US" b="1" dirty="0"/>
          </a:p>
        </p:txBody>
      </p:sp>
      <p:sp>
        <p:nvSpPr>
          <p:cNvPr id="428" name="TextBox 427"/>
          <p:cNvSpPr txBox="1"/>
          <p:nvPr/>
        </p:nvSpPr>
        <p:spPr>
          <a:xfrm>
            <a:off x="4876800" y="12192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n-</a:t>
            </a:r>
            <a:r>
              <a:rPr lang="fr-CH" b="1" dirty="0" err="1"/>
              <a:t>doped</a:t>
            </a:r>
            <a:endParaRPr lang="en-US" b="1" dirty="0"/>
          </a:p>
        </p:txBody>
      </p:sp>
      <p:sp>
        <p:nvSpPr>
          <p:cNvPr id="429" name="TextBox 428"/>
          <p:cNvSpPr txBox="1"/>
          <p:nvPr/>
        </p:nvSpPr>
        <p:spPr>
          <a:xfrm>
            <a:off x="3495431" y="3218433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Ef</a:t>
            </a:r>
            <a:endParaRPr lang="en-US" sz="1200" dirty="0"/>
          </a:p>
        </p:txBody>
      </p:sp>
      <p:sp>
        <p:nvSpPr>
          <p:cNvPr id="430" name="TextBox 429"/>
          <p:cNvSpPr txBox="1"/>
          <p:nvPr/>
        </p:nvSpPr>
        <p:spPr>
          <a:xfrm>
            <a:off x="1981200" y="3304402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VB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25152"/>
            <a:ext cx="9144000" cy="1143000"/>
          </a:xfrm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</a:rPr>
              <a:t>PN Junction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20" name="Group 319"/>
          <p:cNvGrpSpPr/>
          <p:nvPr/>
        </p:nvGrpSpPr>
        <p:grpSpPr>
          <a:xfrm>
            <a:off x="3148330" y="5267521"/>
            <a:ext cx="228600" cy="369332"/>
            <a:chOff x="1714500" y="1624568"/>
            <a:chExt cx="228600" cy="369332"/>
          </a:xfrm>
        </p:grpSpPr>
        <p:sp>
          <p:nvSpPr>
            <p:cNvPr id="321" name="Oval 32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676900" y="5041900"/>
            <a:ext cx="228600" cy="369332"/>
            <a:chOff x="3886200" y="3644900"/>
            <a:chExt cx="228600" cy="369332"/>
          </a:xfrm>
        </p:grpSpPr>
        <p:sp>
          <p:nvSpPr>
            <p:cNvPr id="324" name="Oval 32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1981200" y="2438401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CB</a:t>
            </a:r>
            <a:endParaRPr lang="en-US" sz="1200" dirty="0"/>
          </a:p>
        </p:txBody>
      </p:sp>
      <p:sp>
        <p:nvSpPr>
          <p:cNvPr id="327" name="TextBox 326"/>
          <p:cNvSpPr txBox="1"/>
          <p:nvPr/>
        </p:nvSpPr>
        <p:spPr>
          <a:xfrm>
            <a:off x="6019800" y="3352801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VB</a:t>
            </a:r>
            <a:endParaRPr lang="en-US" sz="1200" dirty="0"/>
          </a:p>
        </p:txBody>
      </p:sp>
      <p:sp>
        <p:nvSpPr>
          <p:cNvPr id="328" name="TextBox 327"/>
          <p:cNvSpPr txBox="1"/>
          <p:nvPr/>
        </p:nvSpPr>
        <p:spPr>
          <a:xfrm>
            <a:off x="6019800" y="2486800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CB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468338" y="2201984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electrons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2133600" y="38862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holes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82000" y="19050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05800" y="16002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Depletion zone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7391400" y="38862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holes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5562600" y="20574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electrons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281789" y="103453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p-</a:t>
            </a:r>
            <a:r>
              <a:rPr lang="fr-CH" b="1" dirty="0" err="1"/>
              <a:t>doped</a:t>
            </a:r>
            <a:endParaRPr lang="en-US" b="1" dirty="0"/>
          </a:p>
        </p:txBody>
      </p:sp>
      <p:sp>
        <p:nvSpPr>
          <p:cNvPr id="372" name="TextBox 371"/>
          <p:cNvSpPr txBox="1"/>
          <p:nvPr/>
        </p:nvSpPr>
        <p:spPr>
          <a:xfrm>
            <a:off x="9139239" y="103453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n-</a:t>
            </a:r>
            <a:r>
              <a:rPr lang="fr-CH" b="1" dirty="0" err="1"/>
              <a:t>doped</a:t>
            </a:r>
            <a:endParaRPr lang="en-US" b="1" dirty="0"/>
          </a:p>
        </p:txBody>
      </p:sp>
      <p:cxnSp>
        <p:nvCxnSpPr>
          <p:cNvPr id="373" name="Straight Arrow Connector 372"/>
          <p:cNvCxnSpPr/>
          <p:nvPr/>
        </p:nvCxnSpPr>
        <p:spPr>
          <a:xfrm flipH="1" flipV="1">
            <a:off x="7263816" y="2391900"/>
            <a:ext cx="15631" cy="8460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4" name="TextBox 373"/>
          <p:cNvSpPr txBox="1"/>
          <p:nvPr/>
        </p:nvSpPr>
        <p:spPr>
          <a:xfrm>
            <a:off x="6934200" y="2647043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Eg</a:t>
            </a:r>
            <a:endParaRPr lang="en-US" sz="12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3DF-B054-4DD1-A07D-EEC6C83DAD21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0234" y="75888"/>
            <a:ext cx="10684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</a:rPr>
              <a:t>Element</a:t>
            </a:r>
            <a:r>
              <a:rPr lang="fr-FR" sz="3200" b="1" dirty="0">
                <a:solidFill>
                  <a:srgbClr val="FF0000"/>
                </a:solidFill>
              </a:rPr>
              <a:t> principal des cellules solaires standard: </a:t>
            </a:r>
            <a:r>
              <a:rPr lang="fr-FR" sz="3200" b="1" dirty="0" err="1">
                <a:solidFill>
                  <a:srgbClr val="FF0000"/>
                </a:solidFill>
              </a:rPr>
              <a:t>jonnction</a:t>
            </a:r>
            <a:r>
              <a:rPr lang="fr-FR" sz="3200" b="1" dirty="0">
                <a:solidFill>
                  <a:srgbClr val="FF0000"/>
                </a:solidFill>
              </a:rPr>
              <a:t> p-n</a:t>
            </a:r>
          </a:p>
        </p:txBody>
      </p:sp>
    </p:spTree>
    <p:extLst>
      <p:ext uri="{BB962C8B-B14F-4D97-AF65-F5344CB8AC3E}">
        <p14:creationId xmlns:p14="http://schemas.microsoft.com/office/powerpoint/2010/main" val="14628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/>
      <p:bldP spid="175" grpId="0" animBg="1"/>
      <p:bldP spid="176" grpId="0" animBg="1"/>
      <p:bldP spid="1040" grpId="0" animBg="1"/>
      <p:bldP spid="10" grpId="0"/>
      <p:bldP spid="15" grpId="0"/>
      <p:bldP spid="330" grpId="0"/>
      <p:bldP spid="371" grpId="0"/>
      <p:bldP spid="372" grpId="0"/>
      <p:bldP spid="37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230960"/>
            <a:ext cx="2209800" cy="117924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48057" y="4938074"/>
            <a:ext cx="19177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05190" y="4329226"/>
            <a:ext cx="1810066" cy="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9629456" y="3392760"/>
            <a:ext cx="228600" cy="369332"/>
            <a:chOff x="3886200" y="3644900"/>
            <a:chExt cx="228600" cy="36933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362756" y="3697560"/>
            <a:ext cx="228600" cy="369332"/>
            <a:chOff x="3886200" y="3644900"/>
            <a:chExt cx="228600" cy="369332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83356" y="3967276"/>
            <a:ext cx="228600" cy="369332"/>
            <a:chOff x="3886200" y="3644900"/>
            <a:chExt cx="228600" cy="369332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377996" y="3960132"/>
            <a:ext cx="228600" cy="369332"/>
            <a:chOff x="3886200" y="3644900"/>
            <a:chExt cx="228600" cy="369332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62476" y="3951560"/>
            <a:ext cx="228600" cy="369332"/>
            <a:chOff x="3886200" y="3644900"/>
            <a:chExt cx="228600" cy="369332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21556" y="3391728"/>
            <a:ext cx="228600" cy="369332"/>
            <a:chOff x="3886200" y="3644900"/>
            <a:chExt cx="228600" cy="36933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649776" y="3684860"/>
            <a:ext cx="228600" cy="369332"/>
            <a:chOff x="3886200" y="3644900"/>
            <a:chExt cx="228600" cy="369332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34256" y="3943502"/>
            <a:ext cx="228600" cy="369332"/>
            <a:chOff x="3886200" y="3644900"/>
            <a:chExt cx="228600" cy="369332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934256" y="3681446"/>
            <a:ext cx="228600" cy="369332"/>
            <a:chOff x="3886200" y="3644900"/>
            <a:chExt cx="228600" cy="369332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778556" y="3975928"/>
            <a:ext cx="228600" cy="369332"/>
            <a:chOff x="3886200" y="3644900"/>
            <a:chExt cx="228600" cy="36933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6092508" y="4501311"/>
            <a:ext cx="422274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>
            <a:off x="7983854" y="3844842"/>
            <a:ext cx="535306" cy="478034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9921556" y="3098596"/>
            <a:ext cx="228600" cy="369332"/>
            <a:chOff x="3886200" y="3644900"/>
            <a:chExt cx="228600" cy="36933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777355" y="3496780"/>
            <a:ext cx="228600" cy="369332"/>
            <a:chOff x="3886200" y="3644900"/>
            <a:chExt cx="228600" cy="36933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18059" y="3439114"/>
            <a:ext cx="228600" cy="369332"/>
            <a:chOff x="3886200" y="3644900"/>
            <a:chExt cx="228600" cy="369332"/>
          </a:xfrm>
        </p:grpSpPr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930650" y="37719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86200" y="36449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/>
                <a:t>-</a:t>
              </a:r>
              <a:endParaRPr lang="en-US" b="1" dirty="0"/>
            </a:p>
          </p:txBody>
        </p:sp>
      </p:grpSp>
      <p:cxnSp>
        <p:nvCxnSpPr>
          <p:cNvPr id="88" name="Curved Connector 87"/>
          <p:cNvCxnSpPr/>
          <p:nvPr/>
        </p:nvCxnSpPr>
        <p:spPr>
          <a:xfrm>
            <a:off x="7959407" y="4936745"/>
            <a:ext cx="535306" cy="478034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6200456" y="4923013"/>
            <a:ext cx="228600" cy="369332"/>
            <a:chOff x="1714500" y="1624568"/>
            <a:chExt cx="228600" cy="369332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54456" y="4923013"/>
            <a:ext cx="228600" cy="369332"/>
            <a:chOff x="1714500" y="1624568"/>
            <a:chExt cx="228600" cy="369332"/>
          </a:xfrm>
        </p:grpSpPr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721156" y="4917179"/>
            <a:ext cx="228600" cy="369332"/>
            <a:chOff x="1714500" y="1624568"/>
            <a:chExt cx="228600" cy="369332"/>
          </a:xfrm>
        </p:grpSpPr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987856" y="4917179"/>
            <a:ext cx="228600" cy="369332"/>
            <a:chOff x="1714500" y="1624568"/>
            <a:chExt cx="228600" cy="369332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260907" y="4929879"/>
            <a:ext cx="228600" cy="369332"/>
            <a:chOff x="1714500" y="1624568"/>
            <a:chExt cx="228600" cy="369332"/>
          </a:xfrm>
        </p:grpSpPr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00456" y="5156200"/>
            <a:ext cx="228600" cy="369332"/>
            <a:chOff x="1714500" y="1624568"/>
            <a:chExt cx="228600" cy="369332"/>
          </a:xfrm>
        </p:grpSpPr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54456" y="5156200"/>
            <a:ext cx="228600" cy="369332"/>
            <a:chOff x="1714500" y="1624568"/>
            <a:chExt cx="228600" cy="369332"/>
          </a:xfrm>
        </p:grpSpPr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721156" y="5150366"/>
            <a:ext cx="228600" cy="369332"/>
            <a:chOff x="1714500" y="1624568"/>
            <a:chExt cx="228600" cy="369332"/>
          </a:xfrm>
        </p:grpSpPr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200456" y="5410200"/>
            <a:ext cx="228600" cy="369332"/>
            <a:chOff x="1714500" y="1624568"/>
            <a:chExt cx="228600" cy="369332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454456" y="5410200"/>
            <a:ext cx="228600" cy="369332"/>
            <a:chOff x="1714500" y="1624568"/>
            <a:chExt cx="228600" cy="369332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200456" y="5651500"/>
            <a:ext cx="228600" cy="369332"/>
            <a:chOff x="1714500" y="1624568"/>
            <a:chExt cx="228600" cy="369332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04910" y="5423932"/>
            <a:ext cx="228600" cy="369332"/>
            <a:chOff x="1714500" y="1624568"/>
            <a:chExt cx="228600" cy="369332"/>
          </a:xfrm>
        </p:grpSpPr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9220200" y="5410200"/>
            <a:ext cx="228600" cy="369332"/>
            <a:chOff x="1714500" y="1624568"/>
            <a:chExt cx="228600" cy="369332"/>
          </a:xfrm>
        </p:grpSpPr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1778000" y="1752600"/>
              <a:ext cx="152400" cy="152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sx="98000" sy="98000" algn="ctr" rotWithShape="0">
                <a:srgbClr val="000000">
                  <a:alpha val="43137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714500" y="16245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+</a:t>
              </a:r>
              <a:endParaRPr lang="en-US" dirty="0"/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6092508" y="3846702"/>
            <a:ext cx="19177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7641908" y="3674037"/>
            <a:ext cx="44545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8398512" y="3684860"/>
            <a:ext cx="46989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629208" y="5651500"/>
            <a:ext cx="44545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8335012" y="5651500"/>
            <a:ext cx="46989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485663" y="5421426"/>
            <a:ext cx="1810066" cy="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343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/>
              <a:t>Jn</a:t>
            </a:r>
            <a:r>
              <a:rPr lang="fr-CH" sz="1600" dirty="0"/>
              <a:t> drift = </a:t>
            </a:r>
            <a:r>
              <a:rPr lang="fr-CH" sz="1600" dirty="0" err="1"/>
              <a:t>Jn</a:t>
            </a:r>
            <a:r>
              <a:rPr lang="fr-CH" sz="1600" dirty="0"/>
              <a:t> diffusion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2362200" y="4876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/>
              <a:t>Jp</a:t>
            </a:r>
            <a:r>
              <a:rPr lang="fr-CH" sz="1600" dirty="0"/>
              <a:t> drift = </a:t>
            </a:r>
            <a:r>
              <a:rPr lang="fr-CH" sz="1600" dirty="0" err="1"/>
              <a:t>Jp</a:t>
            </a:r>
            <a:r>
              <a:rPr lang="fr-CH" sz="1600" dirty="0"/>
              <a:t> diffusion</a:t>
            </a:r>
            <a:endParaRPr lang="en-US" sz="1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473507" y="6177711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p-</a:t>
            </a:r>
            <a:r>
              <a:rPr lang="fr-CH" dirty="0" err="1"/>
              <a:t>doped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8988107" y="6177711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n-</a:t>
            </a:r>
            <a:r>
              <a:rPr lang="fr-CH" dirty="0" err="1"/>
              <a:t>doped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1752600" y="838200"/>
            <a:ext cx="3352800" cy="2057400"/>
            <a:chOff x="152400" y="762000"/>
            <a:chExt cx="3352800" cy="2057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52400" y="762000"/>
              <a:ext cx="3352800" cy="2057400"/>
              <a:chOff x="0" y="762000"/>
              <a:chExt cx="3706446" cy="2286000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0" y="762000"/>
                <a:ext cx="3706446" cy="2247900"/>
                <a:chOff x="27354" y="762000"/>
                <a:chExt cx="3706446" cy="2247900"/>
              </a:xfrm>
            </p:grpSpPr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354" y="762000"/>
                  <a:ext cx="3696674" cy="2247900"/>
                </a:xfrm>
                <a:prstGeom prst="rect">
                  <a:avLst/>
                </a:prstGeom>
              </p:spPr>
            </p:pic>
            <p:cxnSp>
              <p:nvCxnSpPr>
                <p:cNvPr id="152" name="Straight Arrow Connector 151"/>
                <p:cNvCxnSpPr/>
                <p:nvPr/>
              </p:nvCxnSpPr>
              <p:spPr>
                <a:xfrm flipV="1">
                  <a:off x="1963614" y="762000"/>
                  <a:ext cx="0" cy="22479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76200" y="2667000"/>
                  <a:ext cx="3657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52400" y="2286000"/>
                <a:ext cx="304800" cy="762000"/>
                <a:chOff x="152400" y="2286000"/>
                <a:chExt cx="304800" cy="762000"/>
              </a:xfrm>
            </p:grpSpPr>
            <p:cxnSp>
              <p:nvCxnSpPr>
                <p:cNvPr id="147" name="Straight Arrow Connector 146"/>
                <p:cNvCxnSpPr/>
                <p:nvPr/>
              </p:nvCxnSpPr>
              <p:spPr>
                <a:xfrm>
                  <a:off x="381000" y="2362200"/>
                  <a:ext cx="0" cy="30480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/>
                <p:nvPr/>
              </p:nvCxnSpPr>
              <p:spPr>
                <a:xfrm flipV="1">
                  <a:off x="381000" y="2743200"/>
                  <a:ext cx="0" cy="30480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Box 148"/>
                <p:cNvSpPr txBox="1"/>
                <p:nvPr/>
              </p:nvSpPr>
              <p:spPr>
                <a:xfrm>
                  <a:off x="152400" y="22860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I</a:t>
                  </a:r>
                  <a:r>
                    <a:rPr lang="en-US" sz="1200" baseline="-25000" dirty="0"/>
                    <a:t>0</a:t>
                  </a:r>
                  <a:endParaRPr lang="en-US" sz="1200" dirty="0"/>
                </a:p>
              </p:txBody>
            </p:sp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381000" y="2590800"/>
                  <a:ext cx="0" cy="381000"/>
                </a:xfrm>
                <a:prstGeom prst="line">
                  <a:avLst/>
                </a:prstGeom>
                <a:ln w="952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" name="TextBox 142"/>
            <p:cNvSpPr txBox="1"/>
            <p:nvPr/>
          </p:nvSpPr>
          <p:spPr>
            <a:xfrm>
              <a:off x="3200400" y="2466201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76400" y="7620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sp>
        <p:nvSpPr>
          <p:cNvPr id="7" name="Oval 6"/>
          <p:cNvSpPr/>
          <p:nvPr/>
        </p:nvSpPr>
        <p:spPr>
          <a:xfrm flipH="1">
            <a:off x="3389924" y="2466533"/>
            <a:ext cx="226648" cy="1692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7485184" y="5738447"/>
            <a:ext cx="188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Diffusion</a:t>
            </a:r>
            <a:endParaRPr lang="en-US" sz="1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7553570" y="3266832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Drift</a:t>
            </a:r>
            <a:endParaRPr 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8382001" y="5715001"/>
            <a:ext cx="109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Drift</a:t>
            </a:r>
            <a:endParaRPr lang="en-US" sz="1200" dirty="0"/>
          </a:p>
        </p:txBody>
      </p:sp>
      <p:sp>
        <p:nvSpPr>
          <p:cNvPr id="157" name="TextBox 156"/>
          <p:cNvSpPr txBox="1"/>
          <p:nvPr/>
        </p:nvSpPr>
        <p:spPr>
          <a:xfrm>
            <a:off x="8305800" y="3276601"/>
            <a:ext cx="188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Diffusion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3DF-B054-4DD1-A07D-EEC6C83DAD21}" type="slidenum">
              <a:rPr lang="en-US" smtClean="0"/>
              <a:t>9</a:t>
            </a:fld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876801" y="1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p-n junction</a:t>
            </a:r>
          </a:p>
        </p:txBody>
      </p:sp>
    </p:spTree>
    <p:extLst>
      <p:ext uri="{BB962C8B-B14F-4D97-AF65-F5344CB8AC3E}">
        <p14:creationId xmlns:p14="http://schemas.microsoft.com/office/powerpoint/2010/main" val="932251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480</Words>
  <Application>Microsoft Office PowerPoint</Application>
  <PresentationFormat>Widescreen</PresentationFormat>
  <Paragraphs>289</Paragraphs>
  <Slides>14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Application: comment fonctionnent les cellules solaires</vt:lpstr>
      <vt:lpstr>Que c’est une cellule solaire?</vt:lpstr>
      <vt:lpstr>PN Junction</vt:lpstr>
      <vt:lpstr>PowerPoint Presentation</vt:lpstr>
      <vt:lpstr>PowerPoint Presentation</vt:lpstr>
      <vt:lpstr>Forward Bias</vt:lpstr>
      <vt:lpstr>Reverse Bias</vt:lpstr>
      <vt:lpstr>Solar Cell</vt:lpstr>
      <vt:lpstr>I-V curve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Application: comment fonctionnent les cellules solaires</dc:title>
  <dc:creator>anna.fontcuberta-morral</dc:creator>
  <cp:lastModifiedBy>Fontcuberta i Morral Anna</cp:lastModifiedBy>
  <cp:revision>16</cp:revision>
  <dcterms:created xsi:type="dcterms:W3CDTF">2020-10-31T05:53:51Z</dcterms:created>
  <dcterms:modified xsi:type="dcterms:W3CDTF">2023-11-29T18:20:04Z</dcterms:modified>
</cp:coreProperties>
</file>