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9" r:id="rId12"/>
    <p:sldId id="268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567"/>
  </p:normalViewPr>
  <p:slideViewPr>
    <p:cSldViewPr snapToGrid="0">
      <p:cViewPr varScale="1">
        <p:scale>
          <a:sx n="79" d="100"/>
          <a:sy n="79" d="100"/>
        </p:scale>
        <p:origin x="5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BCE94-3ABC-9B40-8D90-3B02CC699BEE}" type="datetimeFigureOut">
              <a:rPr lang="en-US" smtClean="0"/>
              <a:t>12/8/25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AFD30-FAD5-9D42-B1EA-3534E31B4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69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1138" y="619125"/>
            <a:ext cx="6435725" cy="3621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08DC05-305F-594F-9F18-9CF1E4DB5A2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543D6B9-C04C-0640-9F0E-12EE3DC37A82}" type="datetime1">
              <a:rPr lang="fr-CH" smtClean="0"/>
              <a:t>08.12.25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2F41A5-B12E-1843-83F7-B86B38C0CE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Speaker</a:t>
            </a:r>
            <a:endParaRPr lang="fr-FR" dirty="0"/>
          </a:p>
        </p:txBody>
      </p:sp>
      <p:sp>
        <p:nvSpPr>
          <p:cNvPr id="7" name="Espace réservé de l'en-tête 6">
            <a:extLst>
              <a:ext uri="{FF2B5EF4-FFF2-40B4-BE49-F238E27FC236}">
                <a16:creationId xmlns:a16="http://schemas.microsoft.com/office/drawing/2014/main" id="{4D206A73-DDB0-2740-9475-00E48E475A1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NAME EVENT / NAME 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4361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Electron Beam Induced Deposition (EBID)</a:t>
            </a:r>
          </a:p>
          <a:p>
            <a:r>
              <a:rPr lang="en-US" dirty="0"/>
              <a:t>• Uses a focused electron beam to deposit material from gas.</a:t>
            </a:r>
          </a:p>
          <a:p>
            <a:r>
              <a:rPr lang="en-US" dirty="0"/>
              <a:t>• Very high potential resolution (limited by molecule size).</a:t>
            </a:r>
          </a:p>
          <a:p>
            <a:r>
              <a:rPr lang="en-US" dirty="0"/>
              <a:t>• Major limitation: extremely slow (~1 voxel/s).</a:t>
            </a:r>
          </a:p>
          <a:p>
            <a:r>
              <a:rPr lang="en-US" dirty="0"/>
              <a:t>• Cannot easily print geometries orthogonal to the beam.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2. Selective Laser Sintering (SLS)</a:t>
            </a:r>
          </a:p>
          <a:p>
            <a:r>
              <a:rPr lang="en-US" dirty="0"/>
              <a:t>• A laser scans and fuses a powder bed layer-by-layer.</a:t>
            </a:r>
          </a:p>
          <a:p>
            <a:r>
              <a:rPr lang="en-US" dirty="0"/>
              <a:t>• High scan speeds (meters/s).</a:t>
            </a:r>
          </a:p>
          <a:p>
            <a:r>
              <a:rPr lang="en-US" dirty="0"/>
              <a:t>• Resolution ~500 </a:t>
            </a:r>
            <a:r>
              <a:rPr lang="el-GR" dirty="0"/>
              <a:t>μ</a:t>
            </a:r>
            <a:r>
              <a:rPr lang="en-US" dirty="0"/>
              <a:t>m.</a:t>
            </a:r>
          </a:p>
          <a:p>
            <a:r>
              <a:rPr lang="en-US" dirty="0"/>
              <a:t>• Speed: ~10⁵ voxels/s.</a:t>
            </a:r>
          </a:p>
          <a:p>
            <a:r>
              <a:rPr lang="en-US" dirty="0"/>
              <a:t>• Works for plastics and metals (requires high power).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3. Electrohydrodynamic Printing (EHDP)</a:t>
            </a:r>
          </a:p>
          <a:p>
            <a:r>
              <a:rPr lang="en-US" dirty="0"/>
              <a:t>• Metal ions from a sacrificial anode are reduced and deposited.</a:t>
            </a:r>
          </a:p>
          <a:p>
            <a:r>
              <a:rPr lang="en-US" dirty="0"/>
              <a:t>• Produces metallic structures.</a:t>
            </a:r>
          </a:p>
          <a:p>
            <a:r>
              <a:rPr lang="en-US" dirty="0"/>
              <a:t>• Speed: up to 10 voxels/s.</a:t>
            </a:r>
          </a:p>
          <a:p>
            <a:r>
              <a:rPr lang="en-US" dirty="0"/>
              <a:t>• Feature size: ~250 nm.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4. Fused Filament Fabrication (FFF)</a:t>
            </a:r>
          </a:p>
          <a:p>
            <a:r>
              <a:rPr lang="en-US" dirty="0"/>
              <a:t>• Standard thermoplastic filament melted and deposited through a nozzle.</a:t>
            </a:r>
          </a:p>
          <a:p>
            <a:r>
              <a:rPr lang="en-US" dirty="0"/>
              <a:t>• Inexpensive and common.</a:t>
            </a:r>
          </a:p>
          <a:p>
            <a:r>
              <a:rPr lang="en-US" dirty="0"/>
              <a:t>• Speed: hundreds of voxels/s.</a:t>
            </a:r>
          </a:p>
          <a:p>
            <a:r>
              <a:rPr lang="en-US" dirty="0"/>
              <a:t>• Resolution ~500 </a:t>
            </a:r>
            <a:r>
              <a:rPr lang="el-GR" dirty="0"/>
              <a:t>μ</a:t>
            </a:r>
            <a:r>
              <a:rPr lang="en-US" dirty="0"/>
              <a:t>m.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5. Direct Ink Writing (DIW)</a:t>
            </a:r>
          </a:p>
          <a:p>
            <a:r>
              <a:rPr lang="en-US" dirty="0"/>
              <a:t>• Similar to FFF, but uses liquid inks that solidify (thermal curing, coagulation).</a:t>
            </a:r>
          </a:p>
          <a:p>
            <a:r>
              <a:rPr lang="en-US" dirty="0"/>
              <a:t>• Speed: similar to FFF.</a:t>
            </a:r>
          </a:p>
          <a:p>
            <a:r>
              <a:rPr lang="en-US" dirty="0"/>
              <a:t>• Resolution ranges from millimeters to micrometers depending on ink.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6. Inkjet 3D Printing (IJ)</a:t>
            </a:r>
          </a:p>
          <a:p>
            <a:r>
              <a:rPr lang="en-US" dirty="0"/>
              <a:t>• Arrays of tiny nozzles eject droplets of material or glue (for powder beds).</a:t>
            </a:r>
          </a:p>
          <a:p>
            <a:r>
              <a:rPr lang="en-US" dirty="0"/>
              <a:t>• Very fast (up to 10⁷ voxels/s, fastest in the comparison).</a:t>
            </a:r>
          </a:p>
          <a:p>
            <a:r>
              <a:rPr lang="en-US" dirty="0"/>
              <a:t>• Voxel size 10–100 </a:t>
            </a:r>
            <a:r>
              <a:rPr lang="el-GR" dirty="0"/>
              <a:t>μ</a:t>
            </a:r>
            <a:r>
              <a:rPr lang="en-US" dirty="0"/>
              <a:t>m.</a:t>
            </a:r>
          </a:p>
          <a:p>
            <a:r>
              <a:rPr lang="en-US" dirty="0"/>
              <a:t>• Limitations: not all geometries feasible; effective voxel size may be larger.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7. Projection </a:t>
            </a:r>
            <a:r>
              <a:rPr lang="en-US" dirty="0" err="1"/>
              <a:t>Microstereolithography</a:t>
            </a:r>
            <a:r>
              <a:rPr lang="en-US" dirty="0"/>
              <a:t> (PµSL)</a:t>
            </a:r>
          </a:p>
          <a:p>
            <a:r>
              <a:rPr lang="en-US" dirty="0"/>
              <a:t>• Projects 2D images into a </a:t>
            </a:r>
            <a:r>
              <a:rPr lang="en-US" dirty="0" err="1"/>
              <a:t>photoresin</a:t>
            </a:r>
            <a:r>
              <a:rPr lang="en-US" dirty="0"/>
              <a:t> layer-by-layer (parallel in 2D).</a:t>
            </a:r>
          </a:p>
          <a:p>
            <a:r>
              <a:rPr lang="en-US" dirty="0"/>
              <a:t>• Resolution determined by diffraction laterally and by Beer’s law axially.</a:t>
            </a:r>
          </a:p>
          <a:p>
            <a:r>
              <a:rPr lang="en-US" dirty="0"/>
              <a:t>• Despite parallelism, voxel rates are low; voxel sizes ~10–100s </a:t>
            </a:r>
            <a:r>
              <a:rPr lang="el-GR" dirty="0"/>
              <a:t>μ</a:t>
            </a:r>
            <a:r>
              <a:rPr lang="en-US" dirty="0"/>
              <a:t>m.</a:t>
            </a:r>
          </a:p>
          <a:p>
            <a:r>
              <a:rPr lang="en-US" dirty="0"/>
              <a:t>• Requires layer settling (“top-down”) or careful delamination (“bottom-up”).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8. Continuous Liquid Interface Production (CLIP)</a:t>
            </a:r>
          </a:p>
          <a:p>
            <a:r>
              <a:rPr lang="en-US" dirty="0"/>
              <a:t>• Similar to PµSL, but uses oxygen-permeable membrane to prevent layer adhesion, removing waiting steps.</a:t>
            </a:r>
          </a:p>
          <a:p>
            <a:r>
              <a:rPr lang="en-US" dirty="0"/>
              <a:t>• Faster than PµSL.</a:t>
            </a:r>
          </a:p>
          <a:p>
            <a:r>
              <a:rPr lang="en-US" dirty="0"/>
              <a:t>• Voxel sizes: ~100 </a:t>
            </a:r>
            <a:r>
              <a:rPr lang="el-GR" dirty="0"/>
              <a:t>μ</a:t>
            </a:r>
            <a:r>
              <a:rPr lang="en-US" dirty="0"/>
              <a:t>m to 1 mm.</a:t>
            </a:r>
          </a:p>
          <a:p>
            <a:r>
              <a:rPr lang="en-US" dirty="0"/>
              <a:t>• High speeds (up to &gt;10⁵ voxels/s for advanced variants).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9. Computed Axial Lithography (CAL)</a:t>
            </a:r>
          </a:p>
          <a:p>
            <a:r>
              <a:rPr lang="en-US" dirty="0"/>
              <a:t>• Fully parallel in all 3 dimensions.</a:t>
            </a:r>
          </a:p>
          <a:p>
            <a:r>
              <a:rPr lang="en-US" dirty="0"/>
              <a:t>• Based on tomographic reconstruction: many projections illuminate a rotating resin tank.</a:t>
            </a:r>
          </a:p>
          <a:p>
            <a:r>
              <a:rPr lang="en-US" dirty="0"/>
              <a:t>• After exposure, unpolymerized resin is washed away.</a:t>
            </a:r>
          </a:p>
          <a:p>
            <a:r>
              <a:rPr lang="en-US" dirty="0"/>
              <a:t>• Current limitations: voxel sizes 100 </a:t>
            </a:r>
            <a:r>
              <a:rPr lang="el-GR" dirty="0"/>
              <a:t>μ</a:t>
            </a:r>
            <a:r>
              <a:rPr lang="en-US" dirty="0"/>
              <a:t>m–1 mm and speeds 10³–10⁴ voxels/s.</a:t>
            </a:r>
          </a:p>
          <a:p>
            <a:r>
              <a:rPr lang="en-US" dirty="0"/>
              <a:t>• Only solid objects demonstrated so far.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10. Two-Photon Printing (2PP / Multiphoton Printing)</a:t>
            </a:r>
          </a:p>
          <a:p>
            <a:r>
              <a:rPr lang="en-US" dirty="0"/>
              <a:t>• Mentioned only in the list; high resolution but typically slow (not described in detail here).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66C62-0FD3-4E50-B4F6-0862BB3F77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73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BC59F-86F3-0EC6-DB44-8208EBC3A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FA95BC-053C-219A-B56D-AE152C315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B0FCA-96CD-A6D7-11A1-7627158E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8E55-E05A-8048-816D-D0D757ABEAC1}" type="datetimeFigureOut">
              <a:rPr lang="en-US" smtClean="0"/>
              <a:t>12/8/25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36C7F-97FA-748C-74EC-65382A29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349BA-F0B4-DAF8-53EE-AB1DF828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6CDB-AE80-AC44-8DA3-D13CDA052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85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1FE4-22A6-46C1-4D8A-FEC672CCD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5445D-7828-3C4B-DD72-71DB144761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1B03A-C13E-8A9F-1A5D-9C4C2BF8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8E55-E05A-8048-816D-D0D757ABEAC1}" type="datetimeFigureOut">
              <a:rPr lang="en-US" smtClean="0"/>
              <a:t>12/8/25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6AD58-ABF4-48D7-552C-6331756A0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79E55-40E9-38DE-177E-61B349E8E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6CDB-AE80-AC44-8DA3-D13CDA052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0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404D8D-5471-A69F-9993-46BCA66D2C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0CEE4-D1D7-AD7E-A54C-95E5CBCBD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69718-CEC4-D4A8-A1BB-CC637E86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8E55-E05A-8048-816D-D0D757ABEAC1}" type="datetimeFigureOut">
              <a:rPr lang="en-US" smtClean="0"/>
              <a:t>12/8/25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7DF28-7D0D-3F9F-7F57-4C47FD196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1D22F-D00E-9ABB-AB64-C74D6B1E5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6CDB-AE80-AC44-8DA3-D13CDA052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88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EP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75885" y="0"/>
            <a:ext cx="10416116" cy="6597651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0752" y="1048714"/>
            <a:ext cx="3651249" cy="3117849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2351" y="4166563"/>
            <a:ext cx="2438400" cy="2091267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97" y="107045"/>
            <a:ext cx="1567068" cy="678207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34400" y="6244168"/>
            <a:ext cx="2438400" cy="613833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467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041849-939B-E04F-AABC-A900B2B4E3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1" y="6105691"/>
            <a:ext cx="748724" cy="4898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865CD0-FD83-AF44-9C32-763AAD652C05}"/>
              </a:ext>
            </a:extLst>
          </p:cNvPr>
          <p:cNvSpPr/>
          <p:nvPr userDrawn="1"/>
        </p:nvSpPr>
        <p:spPr>
          <a:xfrm rot="16200000">
            <a:off x="119573" y="6121903"/>
            <a:ext cx="60959" cy="797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2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5" orient="horz" pos="123">
          <p15:clr>
            <a:srgbClr val="FBAE40"/>
          </p15:clr>
        </p15:guide>
        <p15:guide id="6" orient="horz" pos="3117">
          <p15:clr>
            <a:srgbClr val="FBAE40"/>
          </p15:clr>
        </p15:guide>
        <p15:guide id="7" pos="8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CF496-9C62-F65A-A22D-E3069ACF4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6AD31-1B1F-2ABC-C13C-FC9E0001D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C0268-32C4-1946-0686-33C2337E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8E55-E05A-8048-816D-D0D757ABEAC1}" type="datetimeFigureOut">
              <a:rPr lang="en-US" smtClean="0"/>
              <a:t>12/8/25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FDAF0-1F66-25F3-43F2-8C5F2E79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A2395-F19D-67E5-B839-612A71B57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6CDB-AE80-AC44-8DA3-D13CDA052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8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70175-8A24-EB47-0448-69316090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C43D7-67BA-4DD3-BE33-12D218CAE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7EB99-023D-2583-FC60-0AC6C889B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8E55-E05A-8048-816D-D0D757ABEAC1}" type="datetimeFigureOut">
              <a:rPr lang="en-US" smtClean="0"/>
              <a:t>12/8/25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8FE16-5D81-A0BA-B0F2-A24597C15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2F1CA-74D2-22B9-F36D-EF1C0D181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6CDB-AE80-AC44-8DA3-D13CDA052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89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217E4-AAEC-EF7D-8364-D3050C35B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FCCD1-84C1-7EBC-6492-9CE5D0115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56D81-4226-D562-5861-A60A19C51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E7C70-C921-1370-7431-EFA082A9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8E55-E05A-8048-816D-D0D757ABEAC1}" type="datetimeFigureOut">
              <a:rPr lang="en-US" smtClean="0"/>
              <a:t>12/8/25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D252C1-906D-6FCE-5EBE-56BE2513E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48ACB-6633-C5C3-3053-428B52E06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6CDB-AE80-AC44-8DA3-D13CDA052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9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232F1-62F1-8C3D-E2E8-77226C57A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E8E42-4910-2DF1-A64F-4471F5C9A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DF259-4953-403D-83AF-DD76A29D2E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7568E9-6243-ED15-B3F6-4652CAD84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1A8467-460F-A8F8-FE1F-F097AA171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3AC695-2591-7438-A021-949E39176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8E55-E05A-8048-816D-D0D757ABEAC1}" type="datetimeFigureOut">
              <a:rPr lang="en-US" smtClean="0"/>
              <a:t>12/8/25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97222E-52B2-6883-13B3-83D7B02F1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4DDE35-CF3B-CF34-9701-0F891592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6CDB-AE80-AC44-8DA3-D13CDA052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30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738CF-C6AF-B967-0022-F7703902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5517C5-0C71-14D0-D3FF-67CC5291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8E55-E05A-8048-816D-D0D757ABEAC1}" type="datetimeFigureOut">
              <a:rPr lang="en-US" smtClean="0"/>
              <a:t>12/8/25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2B325-E7D1-1842-3692-B93B3F28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3137D8-3AA8-51DE-470C-F5F39CE22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6CDB-AE80-AC44-8DA3-D13CDA052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51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7483C5-EE48-E833-B60C-62FD1A752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8E55-E05A-8048-816D-D0D757ABEAC1}" type="datetimeFigureOut">
              <a:rPr lang="en-US" smtClean="0"/>
              <a:t>12/8/25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64AEB-98DF-C795-F313-99710E090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B3C77-B330-7E7B-5A05-C4415000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6CDB-AE80-AC44-8DA3-D13CDA052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57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B508-1E0D-80FE-8070-3399BC90B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9DDCA-5082-2B2C-7DFA-FB9A9FFB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B5FD67-876B-2B72-8CCC-C935200CA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CB49C2-0043-B163-2D93-76ABC16D9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8E55-E05A-8048-816D-D0D757ABEAC1}" type="datetimeFigureOut">
              <a:rPr lang="en-US" smtClean="0"/>
              <a:t>12/8/25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19E49-1C15-61A4-AA89-A028370F7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1181D-2B8D-1C4D-8936-C1910FF3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6CDB-AE80-AC44-8DA3-D13CDA052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5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3D7B6-F15E-AE84-E25E-6E96A298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B4F10-0165-B4F1-90A1-B47AB8048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7C1E5-F70A-5BE0-105C-3A0CB37F7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011B3-840A-0A0E-E0C0-47B2CD12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8E55-E05A-8048-816D-D0D757ABEAC1}" type="datetimeFigureOut">
              <a:rPr lang="en-US" smtClean="0"/>
              <a:t>12/8/25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BC8E3-B107-54FD-AB55-94851E81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92C8F-BBF0-FAA2-9D07-A777687A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E6CDB-AE80-AC44-8DA3-D13CDA052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5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09A90C-397D-C0F4-F3F9-D4DB5471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E42E3-DE64-9D6E-21F6-93155575F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14F95-E4C1-3FC6-E311-6AC8B78A51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4D8E55-E05A-8048-816D-D0D757ABEAC1}" type="datetimeFigureOut">
              <a:rPr lang="en-US" smtClean="0"/>
              <a:t>12/8/25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880AB-B795-354B-3143-224F9522E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AE040-83EF-30E9-5901-1A85F9485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DE6CDB-AE80-AC44-8DA3-D13CDA052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2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C291CE-6F4B-40BA-BC93-B5519690766C}"/>
              </a:ext>
            </a:extLst>
          </p:cNvPr>
          <p:cNvGrpSpPr/>
          <p:nvPr/>
        </p:nvGrpSpPr>
        <p:grpSpPr>
          <a:xfrm>
            <a:off x="2716306" y="1728414"/>
            <a:ext cx="9475694" cy="3401171"/>
            <a:chOff x="4308000" y="2159594"/>
            <a:chExt cx="7884000" cy="2538812"/>
          </a:xfrm>
        </p:grpSpPr>
        <p:sp>
          <p:nvSpPr>
            <p:cNvPr id="11" name="Titre 8">
              <a:extLst>
                <a:ext uri="{FF2B5EF4-FFF2-40B4-BE49-F238E27FC236}">
                  <a16:creationId xmlns:a16="http://schemas.microsoft.com/office/drawing/2014/main" id="{07A48F56-2BB9-44B4-B712-CCBBE35FB101}"/>
                </a:ext>
              </a:extLst>
            </p:cNvPr>
            <p:cNvSpPr txBox="1">
              <a:spLocks/>
            </p:cNvSpPr>
            <p:nvPr/>
          </p:nvSpPr>
          <p:spPr>
            <a:xfrm>
              <a:off x="4308000" y="2159594"/>
              <a:ext cx="7884000" cy="2538812"/>
            </a:xfrm>
            <a:prstGeom prst="rect">
              <a:avLst/>
            </a:prstGeom>
            <a:solidFill>
              <a:srgbClr val="E30613"/>
            </a:solidFill>
          </p:spPr>
          <p:txBody>
            <a:bodyPr vert="horz" lIns="216000" tIns="0" rIns="72000" bIns="46800" rtlCol="0" anchor="ctr" anchorCtr="0">
              <a:normAutofit/>
            </a:bodyPr>
            <a:lstStyle>
              <a:lvl1pPr algn="l" defTabSz="6858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3600" b="1" i="0" kern="1000" spc="-70" baseline="0">
                  <a:solidFill>
                    <a:schemeClr val="bg1"/>
                  </a:solidFill>
                  <a:latin typeface="Franklin Gothic Demi Cond" panose="020B0706030402020204" pitchFamily="34" charset="0"/>
                  <a:ea typeface="Roboto Black" panose="02000000000000000000" pitchFamily="2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000" cap="none" spc="-7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Roboto Black" panose="02000000000000000000" pitchFamily="2" charset="0"/>
                  <a:cs typeface="Arial" panose="020B0604020202020204" pitchFamily="34" charset="0"/>
                </a:rPr>
                <a:t>3D Printing </a:t>
              </a:r>
              <a:r>
                <a:rPr kumimoji="0" lang="fr-FR" sz="3200" b="1" i="0" u="none" strike="noStrike" kern="1000" cap="none" spc="-7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Roboto Black" panose="02000000000000000000" pitchFamily="2" charset="0"/>
                  <a:cs typeface="Arial" panose="020B0604020202020204" pitchFamily="34" charset="0"/>
                </a:rPr>
                <a:t>Metamaterials</a:t>
              </a:r>
              <a:br>
                <a:rPr kumimoji="0" lang="fr-FR" sz="3200" b="1" i="0" u="none" strike="noStrike" kern="1000" cap="none" spc="-7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Roboto Black" panose="02000000000000000000" pitchFamily="2" charset="0"/>
                  <a:cs typeface="Arial" panose="020B0604020202020204" pitchFamily="34" charset="0"/>
                </a:rPr>
              </a:br>
              <a:br>
                <a:rPr kumimoji="0" lang="fr-FR" sz="3200" b="1" i="0" u="none" strike="noStrike" kern="1000" cap="none" spc="-7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Roboto Black" panose="02000000000000000000" pitchFamily="2" charset="0"/>
                  <a:cs typeface="Arial" panose="020B0604020202020204" pitchFamily="34" charset="0"/>
                </a:rPr>
              </a:br>
              <a:r>
                <a:rPr kumimoji="0" lang="fr-FR" sz="1800" b="0" i="0" u="none" strike="noStrike" kern="1000" cap="none" spc="-7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Roboto Black" panose="02000000000000000000" pitchFamily="2" charset="0"/>
                  <a:cs typeface="Arial" panose="020B0604020202020204" pitchFamily="34" charset="0"/>
                </a:rPr>
                <a:t>Amirhossein Sotoodehfar</a:t>
              </a:r>
              <a:endParaRPr kumimoji="0" lang="fr-FR" sz="3200" b="0" i="0" u="none" strike="noStrike" kern="10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Roboto Black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94B229-EE08-4BE9-9EF4-FC55C349E245}"/>
                </a:ext>
              </a:extLst>
            </p:cNvPr>
            <p:cNvSpPr txBox="1"/>
            <p:nvPr/>
          </p:nvSpPr>
          <p:spPr>
            <a:xfrm>
              <a:off x="7072800" y="4166563"/>
              <a:ext cx="2354400" cy="310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fr-CH" sz="1050" b="1" dirty="0" err="1">
                  <a:solidFill>
                    <a:srgbClr val="FFFFFF"/>
                  </a:solidFill>
                  <a:latin typeface="Arial"/>
                </a:rPr>
                <a:t>Laboratory</a:t>
              </a:r>
              <a:r>
                <a:rPr lang="fr-CH" sz="1050" b="1" dirty="0">
                  <a:solidFill>
                    <a:srgbClr val="FFFFFF"/>
                  </a:solidFill>
                  <a:latin typeface="Arial"/>
                </a:rPr>
                <a:t> of </a:t>
              </a:r>
              <a:r>
                <a:rPr lang="fr-CH" sz="1050" b="1" dirty="0" err="1">
                  <a:solidFill>
                    <a:srgbClr val="FFFFFF"/>
                  </a:solidFill>
                  <a:latin typeface="Arial"/>
                </a:rPr>
                <a:t>Wave</a:t>
              </a:r>
              <a:r>
                <a:rPr lang="fr-CH" sz="1050" b="1" dirty="0">
                  <a:solidFill>
                    <a:srgbClr val="FFFFFF"/>
                  </a:solidFill>
                  <a:latin typeface="Arial"/>
                </a:rPr>
                <a:t> Engineering </a:t>
              </a:r>
            </a:p>
            <a:p>
              <a:pPr algn="ctr" defTabSz="685800"/>
              <a:r>
                <a:rPr lang="fr-CH" sz="1050" b="1" dirty="0" err="1">
                  <a:solidFill>
                    <a:srgbClr val="FFFFFF"/>
                  </a:solidFill>
                  <a:latin typeface="Arial"/>
                </a:rPr>
                <a:t>December</a:t>
              </a:r>
              <a:r>
                <a:rPr lang="fr-CH" sz="1050" b="1" dirty="0">
                  <a:solidFill>
                    <a:srgbClr val="FFFFFF"/>
                  </a:solidFill>
                  <a:latin typeface="Arial"/>
                </a:rPr>
                <a:t>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01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20E53B-2E12-CC1A-28AD-5400649A29D7}"/>
              </a:ext>
            </a:extLst>
          </p:cNvPr>
          <p:cNvSpPr txBox="1"/>
          <p:nvPr/>
        </p:nvSpPr>
        <p:spPr>
          <a:xfrm>
            <a:off x="1810870" y="188184"/>
            <a:ext cx="644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 Innovative Method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DD662-C3E8-677A-630C-1B52A1B9B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481" y="711404"/>
            <a:ext cx="9245038" cy="3473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1BAC8E-3AD4-55B5-8397-C0971298B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612" y="4681196"/>
            <a:ext cx="3047496" cy="1988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352CCB-052B-FB5D-EEEC-C3DBE2978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823" y="5081961"/>
            <a:ext cx="3318353" cy="1587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7470F1-083A-80B1-B27B-C1A89EBB6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987" y="5081961"/>
            <a:ext cx="1795400" cy="146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037BFA-A380-1FDC-4E57-98844A7B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60" y="1290181"/>
            <a:ext cx="12463600" cy="3745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D769F-826A-655E-7FDC-02920EF00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19" y="3269293"/>
            <a:ext cx="1928148" cy="2167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501FDE-C4C1-C32E-A22D-B1D41AA41CDE}"/>
              </a:ext>
            </a:extLst>
          </p:cNvPr>
          <p:cNvSpPr txBox="1"/>
          <p:nvPr/>
        </p:nvSpPr>
        <p:spPr>
          <a:xfrm>
            <a:off x="1810870" y="188184"/>
            <a:ext cx="644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Fabrication Flow</a:t>
            </a:r>
          </a:p>
        </p:txBody>
      </p:sp>
    </p:spTree>
    <p:extLst>
      <p:ext uri="{BB962C8B-B14F-4D97-AF65-F5344CB8AC3E}">
        <p14:creationId xmlns:p14="http://schemas.microsoft.com/office/powerpoint/2010/main" val="323999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EE872-8A1F-01FB-3BD2-F4DBF4C0F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12203A-E84C-753E-7385-B23BD6778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7" y="1881511"/>
            <a:ext cx="3336941" cy="3094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337EFD-43A1-32C0-6F13-C0DEF8778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780" y="1894037"/>
            <a:ext cx="3336941" cy="3077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E01984-17E5-DF9E-B6F7-E82B1C37D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96" y="1881511"/>
            <a:ext cx="3709583" cy="307774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F66622-9F4A-EE46-EEAC-E3C4B9D86F0B}"/>
              </a:ext>
            </a:extLst>
          </p:cNvPr>
          <p:cNvCxnSpPr/>
          <p:nvPr/>
        </p:nvCxnSpPr>
        <p:spPr>
          <a:xfrm>
            <a:off x="3582444" y="3475973"/>
            <a:ext cx="58872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B9CD75-226B-0B4A-F55A-D252AF7EDC6E}"/>
              </a:ext>
            </a:extLst>
          </p:cNvPr>
          <p:cNvCxnSpPr/>
          <p:nvPr/>
        </p:nvCxnSpPr>
        <p:spPr>
          <a:xfrm>
            <a:off x="7676139" y="3424825"/>
            <a:ext cx="58872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2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2E085-8556-4A69-3F1E-079BA9B49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F128C9-163D-F251-383C-94B5DE17F163}"/>
              </a:ext>
            </a:extLst>
          </p:cNvPr>
          <p:cNvSpPr txBox="1"/>
          <p:nvPr/>
        </p:nvSpPr>
        <p:spPr>
          <a:xfrm>
            <a:off x="1810869" y="188184"/>
            <a:ext cx="6998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Cylindrical Mushroom MEGO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CFD6C3-EF51-174B-BFE9-563BDE5E4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92" y="901874"/>
            <a:ext cx="11747007" cy="3013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F3EE7B-39DA-B04A-0950-E7699FB3C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62" y="3902657"/>
            <a:ext cx="11747007" cy="3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A5061-3436-782A-B78F-9D8E10287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EF54D2-619E-6B3B-4476-94CBD396FDCE}"/>
              </a:ext>
            </a:extLst>
          </p:cNvPr>
          <p:cNvSpPr txBox="1"/>
          <p:nvPr/>
        </p:nvSpPr>
        <p:spPr>
          <a:xfrm>
            <a:off x="1810869" y="188184"/>
            <a:ext cx="7924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(Two) Split Ring Resonator Mushroom MEGO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B8691-0C79-E2F8-C11E-179A11EDD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39" y="1544410"/>
            <a:ext cx="5431835" cy="4177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7F4E8-EED8-7664-71B3-45ECC1AC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126" y="1544410"/>
            <a:ext cx="5431835" cy="439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5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D9C13-C158-2ED3-47DD-5C397C0D7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DD6FAE7-27F0-CC20-C04C-1B15AED82606}"/>
              </a:ext>
            </a:extLst>
          </p:cNvPr>
          <p:cNvSpPr txBox="1"/>
          <p:nvPr/>
        </p:nvSpPr>
        <p:spPr>
          <a:xfrm>
            <a:off x="1810870" y="188184"/>
            <a:ext cx="7170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Hemispherical Moth-Eye MEGO Absorber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D2825-E8BF-0CE9-FA57-26AB47593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52" y="3600075"/>
            <a:ext cx="9356096" cy="32579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4FC727-9626-30A4-BF9B-E86586A966A9}"/>
              </a:ext>
            </a:extLst>
          </p:cNvPr>
          <p:cNvGrpSpPr/>
          <p:nvPr/>
        </p:nvGrpSpPr>
        <p:grpSpPr>
          <a:xfrm>
            <a:off x="5714380" y="882479"/>
            <a:ext cx="5243470" cy="2546521"/>
            <a:chOff x="1417952" y="900689"/>
            <a:chExt cx="5243470" cy="254652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DFC7B7D-6810-E73E-6767-57F46BBC0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7952" y="900689"/>
              <a:ext cx="5243470" cy="254652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5DF8DE5-BAA3-2AAA-D6C0-BBDC8217C5B8}"/>
                </a:ext>
              </a:extLst>
            </p:cNvPr>
            <p:cNvSpPr/>
            <p:nvPr/>
          </p:nvSpPr>
          <p:spPr>
            <a:xfrm>
              <a:off x="3279943" y="2633018"/>
              <a:ext cx="701458" cy="65135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8E3B0F4-6950-2EBD-82F5-C2FF1DB0B86E}"/>
              </a:ext>
            </a:extLst>
          </p:cNvPr>
          <p:cNvSpPr txBox="1"/>
          <p:nvPr/>
        </p:nvSpPr>
        <p:spPr>
          <a:xfrm>
            <a:off x="543005" y="1443066"/>
            <a:ext cx="45425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The first ever realization of an </a:t>
            </a:r>
            <a:r>
              <a:rPr lang="en-US" sz="1600" b="1" dirty="0">
                <a:solidFill>
                  <a:srgbClr val="000000"/>
                </a:solidFill>
                <a:effectLst/>
                <a:latin typeface="Helvetica" pitchFamily="2" charset="0"/>
              </a:rPr>
              <a:t>angle‐ Insensitive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effectLst/>
                <a:latin typeface="Helvetica" pitchFamily="2" charset="0"/>
              </a:rPr>
              <a:t>narrow‐band metamaterial absorbe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r in the form of </a:t>
            </a:r>
            <a:r>
              <a:rPr lang="en-US" sz="1600" b="1" dirty="0">
                <a:solidFill>
                  <a:srgbClr val="000000"/>
                </a:solidFill>
                <a:effectLst/>
                <a:latin typeface="Helvetica" pitchFamily="2" charset="0"/>
              </a:rPr>
              <a:t>hemispherical moth-eye absorber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 fabricated on </a:t>
            </a:r>
            <a:r>
              <a:rPr lang="en-US" sz="1600" b="1" dirty="0">
                <a:solidFill>
                  <a:srgbClr val="000000"/>
                </a:solidFill>
                <a:effectLst/>
                <a:latin typeface="Helvetica" pitchFamily="2" charset="0"/>
              </a:rPr>
              <a:t>curved substrate</a:t>
            </a:r>
          </a:p>
        </p:txBody>
      </p:sp>
    </p:spTree>
    <p:extLst>
      <p:ext uri="{BB962C8B-B14F-4D97-AF65-F5344CB8AC3E}">
        <p14:creationId xmlns:p14="http://schemas.microsoft.com/office/powerpoint/2010/main" val="1876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5E797-9F72-818C-ACB1-5508397C5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A21676B-6AEF-8A7A-A6B0-189B063F67DC}"/>
              </a:ext>
            </a:extLst>
          </p:cNvPr>
          <p:cNvSpPr txBox="1"/>
          <p:nvPr/>
        </p:nvSpPr>
        <p:spPr>
          <a:xfrm>
            <a:off x="1810869" y="188184"/>
            <a:ext cx="7634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Parabolic MEGO Reflector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6F665-B2F9-016B-B0F5-11FCA0107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20" y="942137"/>
            <a:ext cx="8926360" cy="59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8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E6935BB-86F2-4C5B-A366-49B7E62B5F19}"/>
              </a:ext>
            </a:extLst>
          </p:cNvPr>
          <p:cNvSpPr txBox="1"/>
          <p:nvPr/>
        </p:nvSpPr>
        <p:spPr>
          <a:xfrm>
            <a:off x="1810870" y="188184"/>
            <a:ext cx="515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Nonlocal Metamaterials?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D58EF5-11AC-D424-D359-B746459B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86" y="826078"/>
            <a:ext cx="8518827" cy="329116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0CAEE35-B839-2AE5-EBB7-5B448FA6F2A8}"/>
              </a:ext>
            </a:extLst>
          </p:cNvPr>
          <p:cNvGrpSpPr/>
          <p:nvPr/>
        </p:nvGrpSpPr>
        <p:grpSpPr>
          <a:xfrm>
            <a:off x="1622979" y="5268629"/>
            <a:ext cx="9645805" cy="1401187"/>
            <a:chOff x="3721117" y="4390165"/>
            <a:chExt cx="9645805" cy="140118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7FBCA52-FB77-A000-EF29-213B49EC298E}"/>
                </a:ext>
              </a:extLst>
            </p:cNvPr>
            <p:cNvGrpSpPr/>
            <p:nvPr/>
          </p:nvGrpSpPr>
          <p:grpSpPr>
            <a:xfrm>
              <a:off x="3721117" y="4390165"/>
              <a:ext cx="9645805" cy="1401187"/>
              <a:chOff x="3721117" y="4390165"/>
              <a:chExt cx="9645805" cy="140118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8417AFB-9239-011B-A816-574DACFF2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4522" y="4390165"/>
                <a:ext cx="7772400" cy="140118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2D51557-3DAB-38CF-AFCD-27C1F4984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1117" y="4921687"/>
                <a:ext cx="2880111" cy="731831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2F3890-CED4-7B31-AEEE-38A1A3B7C3A3}"/>
                </a:ext>
              </a:extLst>
            </p:cNvPr>
            <p:cNvSpPr/>
            <p:nvPr/>
          </p:nvSpPr>
          <p:spPr>
            <a:xfrm>
              <a:off x="5594522" y="4390165"/>
              <a:ext cx="2612776" cy="438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1B79C9F-7DA5-1F87-253D-8602FBEAF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536" y="4648767"/>
            <a:ext cx="3823939" cy="9104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750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47D13-36B0-15C8-92F9-8E89848DE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E38A4B5-A742-0B40-A074-01AA6BB442C0}"/>
              </a:ext>
            </a:extLst>
          </p:cNvPr>
          <p:cNvSpPr txBox="1"/>
          <p:nvPr/>
        </p:nvSpPr>
        <p:spPr>
          <a:xfrm>
            <a:off x="1810870" y="188184"/>
            <a:ext cx="647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 are Nonlocal Metamaterials?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C1F7F-A339-D0BB-0455-371EE0AFA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67" y="2509902"/>
            <a:ext cx="3676390" cy="18381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75FBD-FC87-BF43-922C-F7C1C99E5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308" y="1252603"/>
            <a:ext cx="5142625" cy="5053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F5082-88B4-EF1B-30A7-47229FEDC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905" y="770677"/>
            <a:ext cx="4158028" cy="5899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3DB16F-FFDB-F346-23FF-46494D5FA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128" y="1252604"/>
            <a:ext cx="6474701" cy="43527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50A9DD-20BE-1818-792E-2A52CFA388DF}"/>
              </a:ext>
            </a:extLst>
          </p:cNvPr>
          <p:cNvSpPr txBox="1"/>
          <p:nvPr/>
        </p:nvSpPr>
        <p:spPr>
          <a:xfrm>
            <a:off x="7316122" y="876822"/>
            <a:ext cx="3895594" cy="64633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22222"/>
                </a:solidFill>
                <a:latin typeface="Harding"/>
              </a:rPr>
              <a:t>C</a:t>
            </a:r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ommercial 3D laser printer (Professional GT,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Harding"/>
              </a:rPr>
              <a:t>Nanoscribe</a:t>
            </a:r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 GmbH)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2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BD177-160D-2A3F-F985-D5A52F5FE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39438D1-E970-58CE-3CCA-A3A14FB231E2}"/>
              </a:ext>
            </a:extLst>
          </p:cNvPr>
          <p:cNvSpPr txBox="1"/>
          <p:nvPr/>
        </p:nvSpPr>
        <p:spPr>
          <a:xfrm>
            <a:off x="1810870" y="188184"/>
            <a:ext cx="542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Why Nonlocal Metamaterials?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A109B3-0DE7-B918-E9AE-842066338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923" y="711404"/>
            <a:ext cx="3993623" cy="29867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300653-901F-E842-4741-90B8DEA46870}"/>
                  </a:ext>
                </a:extLst>
              </p:cNvPr>
              <p:cNvSpPr txBox="1"/>
              <p:nvPr/>
            </p:nvSpPr>
            <p:spPr>
              <a:xfrm>
                <a:off x="802449" y="1997839"/>
                <a:ext cx="5520292" cy="347787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Roton-like dispersion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Multiple refraction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Negative refraction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Anomalous cones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Chiral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Leaky-wave modes (</a:t>
                </a:r>
                <a:r>
                  <a:rPr lang="en-US" sz="2000" b="1" dirty="0"/>
                  <a:t>nonlocal </a:t>
                </a:r>
                <a:r>
                  <a:rPr lang="en-US" sz="2000" b="1" dirty="0" err="1"/>
                  <a:t>metasurfaces</a:t>
                </a:r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300653-901F-E842-4741-90B8DEA46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49" y="1997839"/>
                <a:ext cx="5520292" cy="3477875"/>
              </a:xfrm>
              <a:prstGeom prst="rect">
                <a:avLst/>
              </a:prstGeom>
              <a:blipFill>
                <a:blip r:embed="rId3"/>
                <a:stretch>
                  <a:fillRect l="-456" t="-722" b="-1805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9384A5E-7E7C-B8EB-D2D1-5940051D6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658" y="3698175"/>
            <a:ext cx="3575888" cy="315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E55B74-1E76-53D0-AE20-C975432F9596}"/>
              </a:ext>
            </a:extLst>
          </p:cNvPr>
          <p:cNvSpPr txBox="1"/>
          <p:nvPr/>
        </p:nvSpPr>
        <p:spPr>
          <a:xfrm>
            <a:off x="1810870" y="188184"/>
            <a:ext cx="762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How to 3D Print Nonlocal Metamaterials?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44BE9C-27CD-54D3-3F94-33E454EA6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588" y="1125449"/>
            <a:ext cx="9026824" cy="2721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6FD7B3-1B07-C254-DCFF-4DD2584AC5DD}"/>
                  </a:ext>
                </a:extLst>
              </p:cNvPr>
              <p:cNvSpPr txBox="1"/>
              <p:nvPr/>
            </p:nvSpPr>
            <p:spPr>
              <a:xfrm>
                <a:off x="3828789" y="4261428"/>
                <a:ext cx="4534422" cy="15009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Two important Figure of Merits (FOMs)</a:t>
                </a:r>
              </a:p>
              <a:p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Voxel size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dirty="0"/>
                  <a:t> nm)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Voxel printing rate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/>
                  <a:t>voxel/s)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6FD7B3-1B07-C254-DCFF-4DD2584AC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789" y="4261428"/>
                <a:ext cx="4534422" cy="1500988"/>
              </a:xfrm>
              <a:prstGeom prst="rect">
                <a:avLst/>
              </a:prstGeom>
              <a:blipFill>
                <a:blip r:embed="rId3"/>
                <a:stretch>
                  <a:fillRect l="-833" t="-820" b="-2459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591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EB23E-A3D6-C215-B6CF-5C64C85CF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8C63D03-3388-CD3C-D8BD-A368A8C7F3D2}"/>
              </a:ext>
            </a:extLst>
          </p:cNvPr>
          <p:cNvSpPr txBox="1"/>
          <p:nvPr/>
        </p:nvSpPr>
        <p:spPr>
          <a:xfrm>
            <a:off x="1810870" y="188184"/>
            <a:ext cx="7756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How to 3D Print Nonlocal Metamaterials?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D7964D-6F16-AC2A-127E-2C7AE4D24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7920"/>
            <a:ext cx="7990562" cy="6120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017A7-C833-5185-346B-1CB0129AE44E}"/>
              </a:ext>
            </a:extLst>
          </p:cNvPr>
          <p:cNvSpPr txBox="1"/>
          <p:nvPr/>
        </p:nvSpPr>
        <p:spPr>
          <a:xfrm>
            <a:off x="8242126" y="1090052"/>
            <a:ext cx="405843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Electron Beam Induced Deposition (EBID)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Selective Laser Sintering (SLS)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Electrohydrodynamic Printing (EHDP)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Fused Filament Fabrication (FFF)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Direct Ink Writing (DIW)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Inkjet 3D Printing (IJ)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 Projection </a:t>
            </a:r>
            <a:r>
              <a:rPr lang="en-US" sz="1600" b="1" dirty="0" err="1"/>
              <a:t>Microstereolithography</a:t>
            </a:r>
            <a:r>
              <a:rPr lang="en-US" sz="1600" b="1" dirty="0"/>
              <a:t> (PµSL)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Continuous Liquid Interface Production (CLIP)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Computed Axial Lithography (CAL)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Two-Photon Printing (2PP / Multiphoton Printing)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A6545A-2E63-CD6A-BE39-35D809BB187E}"/>
              </a:ext>
            </a:extLst>
          </p:cNvPr>
          <p:cNvSpPr txBox="1"/>
          <p:nvPr/>
        </p:nvSpPr>
        <p:spPr>
          <a:xfrm>
            <a:off x="5880970" y="6515184"/>
            <a:ext cx="3951962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141413"/>
                </a:solidFill>
                <a:latin typeface="Helvetica" pitchFamily="2" charset="0"/>
              </a:rPr>
              <a:t>C</a:t>
            </a:r>
            <a:r>
              <a:rPr lang="en-US" b="1" dirty="0">
                <a:solidFill>
                  <a:srgbClr val="141413"/>
                </a:solidFill>
                <a:effectLst/>
                <a:latin typeface="Helvetica" pitchFamily="2" charset="0"/>
              </a:rPr>
              <a:t>onstant 3D volume printing rates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2E0EE8-EBD8-8A14-6EAC-6522E9A148E4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4759890" y="5498926"/>
            <a:ext cx="1121080" cy="12009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9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7F7DA-2C54-0301-6FC2-D14838600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481841-61ED-784E-59D6-B27DC80E6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870" y="711404"/>
            <a:ext cx="8963416" cy="61465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094AFB-89D2-DEEA-8998-3F083BD72045}"/>
              </a:ext>
            </a:extLst>
          </p:cNvPr>
          <p:cNvSpPr txBox="1"/>
          <p:nvPr/>
        </p:nvSpPr>
        <p:spPr>
          <a:xfrm>
            <a:off x="1810869" y="321998"/>
            <a:ext cx="7411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How to 3D Print Nonlocal Metamaterials?</a:t>
            </a:r>
          </a:p>
        </p:txBody>
      </p:sp>
    </p:spTree>
    <p:extLst>
      <p:ext uri="{BB962C8B-B14F-4D97-AF65-F5344CB8AC3E}">
        <p14:creationId xmlns:p14="http://schemas.microsoft.com/office/powerpoint/2010/main" val="41351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8A3AB-27F0-B916-A96C-21776E765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05C397-3B67-6C36-BD1E-D1302F3AC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871" y="715504"/>
            <a:ext cx="8963416" cy="61465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F2AB4A-804B-5B4C-D02E-5A958CBBDF86}"/>
              </a:ext>
            </a:extLst>
          </p:cNvPr>
          <p:cNvSpPr txBox="1"/>
          <p:nvPr/>
        </p:nvSpPr>
        <p:spPr>
          <a:xfrm>
            <a:off x="1810869" y="188184"/>
            <a:ext cx="7210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How to 3D Print Nonlocal Metamaterials?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0FE866-5BD9-FBA8-82DF-ACE75BDF84DF}"/>
              </a:ext>
            </a:extLst>
          </p:cNvPr>
          <p:cNvSpPr/>
          <p:nvPr/>
        </p:nvSpPr>
        <p:spPr>
          <a:xfrm>
            <a:off x="4521895" y="3056351"/>
            <a:ext cx="2705622" cy="1991638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CDAA87-331D-6590-F4D7-DAAFA1E053A4}"/>
              </a:ext>
            </a:extLst>
          </p:cNvPr>
          <p:cNvSpPr/>
          <p:nvPr/>
        </p:nvSpPr>
        <p:spPr>
          <a:xfrm>
            <a:off x="3405942" y="5155897"/>
            <a:ext cx="1864813" cy="1519039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47ABD-95CD-EA22-89F2-4BA53BD34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4166"/>
            <a:ext cx="3319397" cy="2437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2794B9-0CA4-5F26-B149-0BC93B51D710}"/>
              </a:ext>
            </a:extLst>
          </p:cNvPr>
          <p:cNvSpPr txBox="1"/>
          <p:nvPr/>
        </p:nvSpPr>
        <p:spPr>
          <a:xfrm>
            <a:off x="90245" y="2196359"/>
            <a:ext cx="313890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The diffractive optical element</a:t>
            </a:r>
            <a:endParaRPr lang="en-US" sz="1200" b="1" dirty="0">
              <a:solidFill>
                <a:srgbClr val="141413"/>
              </a:solidFill>
              <a:effectLst/>
              <a:latin typeface="Helvetica" pitchFamily="2" charset="0"/>
            </a:endParaRPr>
          </a:p>
          <a:p>
            <a:pPr algn="ctr">
              <a:buNone/>
            </a:pPr>
            <a:r>
              <a:rPr lang="en-US" sz="1200" i="1" dirty="0" err="1">
                <a:solidFill>
                  <a:srgbClr val="141413"/>
                </a:solidFill>
                <a:effectLst/>
                <a:latin typeface="Helvetica" pitchFamily="2" charset="0"/>
              </a:rPr>
              <a:t>Nanoscribe</a:t>
            </a:r>
            <a:r>
              <a:rPr lang="en-US" sz="1200" i="1" dirty="0">
                <a:solidFill>
                  <a:srgbClr val="141413"/>
                </a:solidFill>
                <a:effectLst/>
                <a:latin typeface="Helvetica" pitchFamily="2" charset="0"/>
              </a:rPr>
              <a:t> Photonic Professional GT 3D laser printer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045B2B-F43F-0764-9D8C-5920B2296410}"/>
              </a:ext>
            </a:extLst>
          </p:cNvPr>
          <p:cNvSpPr/>
          <p:nvPr/>
        </p:nvSpPr>
        <p:spPr>
          <a:xfrm>
            <a:off x="10522813" y="3201423"/>
            <a:ext cx="1669187" cy="1149707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673072C-EA61-8034-40FB-E1BD1BF97AB1}"/>
              </a:ext>
            </a:extLst>
          </p:cNvPr>
          <p:cNvSpPr/>
          <p:nvPr/>
        </p:nvSpPr>
        <p:spPr>
          <a:xfrm>
            <a:off x="10536904" y="5215396"/>
            <a:ext cx="1669187" cy="1149707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A0B0A80-889B-C4B3-4BA1-C1533817B0B5}"/>
              </a:ext>
            </a:extLst>
          </p:cNvPr>
          <p:cNvSpPr/>
          <p:nvPr/>
        </p:nvSpPr>
        <p:spPr>
          <a:xfrm>
            <a:off x="7595421" y="2051272"/>
            <a:ext cx="1669187" cy="1377728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34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6ED6A-8229-72B0-D6A8-F119FAA75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CEE180-1894-AA7A-B1D1-E8D47ADD8753}"/>
              </a:ext>
            </a:extLst>
          </p:cNvPr>
          <p:cNvSpPr txBox="1"/>
          <p:nvPr/>
        </p:nvSpPr>
        <p:spPr>
          <a:xfrm>
            <a:off x="1810870" y="188184"/>
            <a:ext cx="644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Some 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50FCAC-993C-3E09-4FC9-88C9905B7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26" y="1089950"/>
            <a:ext cx="4301877" cy="2901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8FDC90-15DA-16A9-B405-A714A9CC4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962" y="3357601"/>
            <a:ext cx="4893490" cy="3312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A403F1-F5DD-3DD2-59D5-5D3FDC8D8E05}"/>
                  </a:ext>
                </a:extLst>
              </p:cNvPr>
              <p:cNvSpPr txBox="1"/>
              <p:nvPr/>
            </p:nvSpPr>
            <p:spPr>
              <a:xfrm>
                <a:off x="807127" y="4475388"/>
                <a:ext cx="4000454" cy="2867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108,000 3D unit cells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2.4 × 2.4 × 9.6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3 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dirty="0"/>
                  <a:t> printed voxels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Peak printing rate of </a:t>
                </a:r>
                <a:r>
                  <a:rPr lang="en-US" b="1" dirty="0"/>
                  <a:t>0.9×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r>
                  <a:rPr lang="en-US" b="1" dirty="0"/>
                  <a:t>voxels/s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Laser power 3 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~ 2 days overall printing time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A403F1-F5DD-3DD2-59D5-5D3FDC8D8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127" y="4475388"/>
                <a:ext cx="4000454" cy="2867260"/>
              </a:xfrm>
              <a:prstGeom prst="rect">
                <a:avLst/>
              </a:prstGeom>
              <a:blipFill>
                <a:blip r:embed="rId4"/>
                <a:stretch>
                  <a:fillRect l="-949" t="-881" r="-4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1">
            <a:extLst>
              <a:ext uri="{FF2B5EF4-FFF2-40B4-BE49-F238E27FC236}">
                <a16:creationId xmlns:a16="http://schemas.microsoft.com/office/drawing/2014/main" id="{BB19A5F6-DB0B-9678-CBED-559AA8F36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281" y="959067"/>
            <a:ext cx="672085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Foci spacing </a:t>
            </a:r>
            <a:r>
              <a:rPr lang="en-US" altLang="en-US" b="1" dirty="0">
                <a:latin typeface="Arial" panose="020B0604020202020204" pitchFamily="34" charset="0"/>
              </a:rPr>
              <a:t>l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imitation: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more foci must be packed closer together, eventually causing interference and distortion in the exposure pattern.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Laser </a:t>
            </a:r>
            <a:r>
              <a:rPr lang="en-US" altLang="en-US" b="1" dirty="0">
                <a:latin typeface="Arial" panose="020B0604020202020204" pitchFamily="34" charset="0"/>
              </a:rPr>
              <a:t>p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ower scaling: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Increasing the number of foci requires higher laser power, making low-threshold photoresists essential.</a:t>
            </a:r>
          </a:p>
        </p:txBody>
      </p:sp>
    </p:spTree>
    <p:extLst>
      <p:ext uri="{BB962C8B-B14F-4D97-AF65-F5344CB8AC3E}">
        <p14:creationId xmlns:p14="http://schemas.microsoft.com/office/powerpoint/2010/main" val="119369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856</Words>
  <Application>Microsoft Macintosh PowerPoint</Application>
  <PresentationFormat>Widescreen</PresentationFormat>
  <Paragraphs>130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Arial</vt:lpstr>
      <vt:lpstr>Cambria Math</vt:lpstr>
      <vt:lpstr>Franklin Gothic Demi Cond</vt:lpstr>
      <vt:lpstr>Harding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Amirhossein Sotoodehfar</dc:creator>
  <cp:lastModifiedBy>Christophe Moser</cp:lastModifiedBy>
  <cp:revision>6</cp:revision>
  <dcterms:created xsi:type="dcterms:W3CDTF">2025-12-08T00:05:29Z</dcterms:created>
  <dcterms:modified xsi:type="dcterms:W3CDTF">2025-12-08T12:43:31Z</dcterms:modified>
</cp:coreProperties>
</file>