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1164" r:id="rId3"/>
    <p:sldId id="1165" r:id="rId4"/>
    <p:sldId id="1168" r:id="rId5"/>
    <p:sldId id="1169" r:id="rId6"/>
    <p:sldId id="1170" r:id="rId7"/>
    <p:sldId id="1171" r:id="rId8"/>
    <p:sldId id="1172" r:id="rId9"/>
    <p:sldId id="1173" r:id="rId10"/>
    <p:sldId id="1174" r:id="rId11"/>
    <p:sldId id="1135" r:id="rId12"/>
    <p:sldId id="1163" r:id="rId13"/>
    <p:sldId id="1137" r:id="rId14"/>
    <p:sldId id="1138" r:id="rId15"/>
    <p:sldId id="1139" r:id="rId16"/>
    <p:sldId id="1140" r:id="rId17"/>
    <p:sldId id="1141" r:id="rId18"/>
    <p:sldId id="1210" r:id="rId19"/>
    <p:sldId id="1142" r:id="rId20"/>
    <p:sldId id="1143" r:id="rId21"/>
    <p:sldId id="1144" r:id="rId22"/>
    <p:sldId id="1145" r:id="rId23"/>
    <p:sldId id="1146" r:id="rId24"/>
    <p:sldId id="1147" r:id="rId25"/>
    <p:sldId id="1148" r:id="rId26"/>
    <p:sldId id="1149" r:id="rId27"/>
    <p:sldId id="1150" r:id="rId28"/>
    <p:sldId id="1151" r:id="rId29"/>
    <p:sldId id="1196" r:id="rId30"/>
    <p:sldId id="1117" r:id="rId31"/>
    <p:sldId id="1153" r:id="rId32"/>
    <p:sldId id="1154" r:id="rId33"/>
    <p:sldId id="1155" r:id="rId34"/>
    <p:sldId id="1195" r:id="rId35"/>
    <p:sldId id="1156" r:id="rId36"/>
    <p:sldId id="1157" r:id="rId37"/>
    <p:sldId id="1158" r:id="rId38"/>
    <p:sldId id="1159" r:id="rId39"/>
    <p:sldId id="1160" r:id="rId40"/>
    <p:sldId id="1161" r:id="rId41"/>
    <p:sldId id="1162" r:id="rId4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7030A0"/>
    <a:srgbClr val="FFC000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5907" autoAdjust="0"/>
  </p:normalViewPr>
  <p:slideViewPr>
    <p:cSldViewPr>
      <p:cViewPr varScale="1">
        <p:scale>
          <a:sx n="98" d="100"/>
          <a:sy n="98" d="100"/>
        </p:scale>
        <p:origin x="552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A282A8E4-4178-453D-9073-44CAB6003E4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84AE066E-47AF-4075-8BCE-FFD5E71F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61B2C7E-D525-41B4-BFB5-0B3992C6D9FC}" type="slidenum">
              <a:rPr lang="en-US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70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D270E8-88FE-4EEB-BE72-B1B9C0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96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101A7-2C21-4A60-96FD-5B7C52E40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921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4D3A33-759B-4B23-84D9-E213A752A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402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4D3A33-759B-4B23-84D9-E213A752A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50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27C06-1011-4442-8892-F8B23381AB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588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5338A1-4BBD-4A5A-993B-18118A22D1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993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22573-A86A-405D-8439-CD2FEA533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678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B013B-B9E7-4901-AA14-C8D71EE4C1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35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4D2878-710D-4BCC-B6B4-CABE6DC33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363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CFDA8-7C39-4F47-9D89-9FD9FD21AE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64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79514" indent="-261350" eaLnBrk="0" hangingPunct="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45405" indent="-209081" eaLnBrk="0" hangingPunct="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63568" indent="-209081" eaLnBrk="0" hangingPunct="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81730" indent="-209081" eaLnBrk="0" hangingPunct="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99891" indent="-20908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18056" indent="-20908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36217" indent="-20908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54379" indent="-20908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1F444F-CB87-4ED5-8776-3A5904A2B390}" type="slidenum">
              <a:rPr lang="zh-CN" altLang="en-US" sz="1100"/>
              <a:pPr eaLnBrk="1" hangingPunct="1"/>
              <a:t>2</a:t>
            </a:fld>
            <a:endParaRPr lang="en-US" altLang="zh-CN" sz="11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70463" cy="37290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62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966F9-CD3B-4D56-B15E-B63FF5DA9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528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16D6C-3934-48D9-BA57-DB9FDD4BE6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83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CFDA8-7C39-4F47-9D89-9FD9FD21AE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608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CFDA8-7C39-4F47-9D89-9FD9FD21AE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205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5EE58-113B-4EB3-9BEA-96BC909EF5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16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E2ABDC-7D93-4D61-8F22-0AC4C770AB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4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22E172-AD09-4E3B-823C-E822667F8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45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E2ABDC-7D93-4D61-8F22-0AC4C770AB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2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B549AC-AED2-4DDA-98A9-C31CF4862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1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E2ABDC-7D93-4D61-8F22-0AC4C770AB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169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EDF140-8D39-418E-87EA-68B251EE70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83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7449-003E-4B5F-A0FD-F840A3B5C4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10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4D-60B9-4BDC-8766-D215024F37C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F665-CD8E-4EFF-AB84-752D80C35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2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4D-60B9-4BDC-8766-D215024F37C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F665-CD8E-4EFF-AB84-752D80C35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7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4D-60B9-4BDC-8766-D215024F37C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F665-CD8E-4EFF-AB84-752D80C35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7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8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50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5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21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1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67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4D-60B9-4BDC-8766-D215024F37C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F665-CD8E-4EFF-AB84-752D80C35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0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9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28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20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9D5AD-858F-491A-8A03-2084CC812B49}" type="datetime1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2025-11-03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4D2E1-9BF5-49C6-810D-15AD84830BBA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62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4D-60B9-4BDC-8766-D215024F37C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F665-CD8E-4EFF-AB84-752D80C35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4D-60B9-4BDC-8766-D215024F37C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F665-CD8E-4EFF-AB84-752D80C35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1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4D-60B9-4BDC-8766-D215024F37C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F665-CD8E-4EFF-AB84-752D80C35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4D-60B9-4BDC-8766-D215024F37C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F665-CD8E-4EFF-AB84-752D80C35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4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4D-60B9-4BDC-8766-D215024F37C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F665-CD8E-4EFF-AB84-752D80C35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4D-60B9-4BDC-8766-D215024F37C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F665-CD8E-4EFF-AB84-752D80C35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8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4D-60B9-4BDC-8766-D215024F37C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F665-CD8E-4EFF-AB84-752D80C35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5234D-60B9-4BDC-8766-D215024F37C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F665-CD8E-4EFF-AB84-752D80C35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2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09B2-6A2B-4FB4-B7EF-FE3DE8496C7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BD0B-37E2-482F-8099-25FE2F0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micro.magnet.fsu.edu/primer/java/diffraction/basicdiffraction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8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21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7.e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1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6.emf"/><Relationship Id="rId22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11" Type="http://schemas.openxmlformats.org/officeDocument/2006/relationships/image" Target="../media/image24.emf"/><Relationship Id="rId5" Type="http://schemas.openxmlformats.org/officeDocument/2006/relationships/image" Target="../media/image25.jpe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2.jpeg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5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notesSlide" Target="../notesSlides/notesSlide17.xml"/><Relationship Id="rId7" Type="http://schemas.openxmlformats.org/officeDocument/2006/relationships/oleObject" Target="NULL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16.bin"/><Relationship Id="rId10" Type="http://schemas.openxmlformats.org/officeDocument/2006/relationships/image" Target="NULL"/><Relationship Id="rId4" Type="http://schemas.openxmlformats.org/officeDocument/2006/relationships/image" Target="../media/image35.wmf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8.jpeg"/><Relationship Id="rId5" Type="http://schemas.openxmlformats.org/officeDocument/2006/relationships/image" Target="../media/image44.wmf"/><Relationship Id="rId10" Type="http://schemas.openxmlformats.org/officeDocument/2006/relationships/image" Target="../media/image47.jpe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rxiv.org/pdf/1412.3255.pdf" TargetMode="Externa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p.uni-jena.de/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8.jpeg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0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5" Type="http://schemas.openxmlformats.org/officeDocument/2006/relationships/image" Target="../media/image55.jp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34200"/>
          </a:xfr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-3175" y="1600200"/>
            <a:ext cx="91440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5100" dirty="0"/>
              <a:t>MICRO-561</a:t>
            </a:r>
            <a:r>
              <a:rPr lang="en-US" altLang="en-US" sz="3100" dirty="0"/>
              <a:t> </a:t>
            </a:r>
            <a:br>
              <a:rPr lang="en-US" altLang="en-US" sz="3100" dirty="0"/>
            </a:br>
            <a:endParaRPr lang="en-US" altLang="en-US" sz="3100" dirty="0"/>
          </a:p>
          <a:p>
            <a:pPr algn="ctr" eaLnBrk="1" hangingPunct="1"/>
            <a:r>
              <a:rPr lang="en-US" altLang="en-US" sz="3100" dirty="0"/>
              <a:t>Fundamentals of </a:t>
            </a:r>
            <a:r>
              <a:rPr lang="en-US" altLang="en-US" sz="3100" dirty="0" err="1"/>
              <a:t>Biomicroscopy</a:t>
            </a:r>
            <a:endParaRPr lang="en-US" altLang="en-US" sz="3100" dirty="0"/>
          </a:p>
          <a:p>
            <a:pPr algn="ctr" eaLnBrk="1" hangingPunct="1"/>
            <a:endParaRPr lang="en-US" altLang="en-US" sz="3100" dirty="0"/>
          </a:p>
          <a:p>
            <a:pPr algn="ctr" eaLnBrk="1" hangingPunct="1"/>
            <a:endParaRPr lang="en-US" altLang="en-US" sz="3100" dirty="0"/>
          </a:p>
        </p:txBody>
      </p:sp>
    </p:spTree>
    <p:extLst>
      <p:ext uri="{BB962C8B-B14F-4D97-AF65-F5344CB8AC3E}">
        <p14:creationId xmlns:p14="http://schemas.microsoft.com/office/powerpoint/2010/main" val="402327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5940788" y="3518693"/>
            <a:ext cx="301752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" descr="a2e383C.tmp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3" t="9544" r="28182" b="19243"/>
          <a:stretch/>
        </p:blipFill>
        <p:spPr bwMode="auto">
          <a:xfrm>
            <a:off x="1751866" y="822522"/>
            <a:ext cx="3277327" cy="404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10391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Recall: Diffraction of a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“grating”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6669091" y="4418446"/>
            <a:ext cx="2165350" cy="338138"/>
            <a:chOff x="4128" y="768"/>
            <a:chExt cx="1364" cy="213"/>
          </a:xfrm>
        </p:grpSpPr>
        <p:sp>
          <p:nvSpPr>
            <p:cNvPr id="66" name="Line 32"/>
            <p:cNvSpPr>
              <a:spLocks noChangeShapeType="1"/>
            </p:cNvSpPr>
            <p:nvPr/>
          </p:nvSpPr>
          <p:spPr bwMode="auto">
            <a:xfrm>
              <a:off x="4128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Line 33"/>
            <p:cNvSpPr>
              <a:spLocks noChangeShapeType="1"/>
            </p:cNvSpPr>
            <p:nvPr/>
          </p:nvSpPr>
          <p:spPr bwMode="auto">
            <a:xfrm flipV="1">
              <a:off x="4752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34"/>
            <p:cNvSpPr>
              <a:spLocks noChangeArrowheads="1"/>
            </p:cNvSpPr>
            <p:nvPr/>
          </p:nvSpPr>
          <p:spPr bwMode="auto">
            <a:xfrm>
              <a:off x="5376" y="768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endParaRPr>
            </a:p>
          </p:txBody>
        </p:sp>
      </p:grpSp>
      <p:grpSp>
        <p:nvGrpSpPr>
          <p:cNvPr id="22" name="Group 93"/>
          <p:cNvGrpSpPr>
            <a:grpSpLocks/>
          </p:cNvGrpSpPr>
          <p:nvPr/>
        </p:nvGrpSpPr>
        <p:grpSpPr bwMode="auto">
          <a:xfrm>
            <a:off x="6897692" y="4037444"/>
            <a:ext cx="1462088" cy="457200"/>
            <a:chOff x="1152" y="2880"/>
            <a:chExt cx="921" cy="288"/>
          </a:xfrm>
        </p:grpSpPr>
        <p:grpSp>
          <p:nvGrpSpPr>
            <p:cNvPr id="23" name="Group 94"/>
            <p:cNvGrpSpPr>
              <a:grpSpLocks/>
            </p:cNvGrpSpPr>
            <p:nvPr/>
          </p:nvGrpSpPr>
          <p:grpSpPr bwMode="auto">
            <a:xfrm>
              <a:off x="1152" y="2880"/>
              <a:ext cx="432" cy="288"/>
              <a:chOff x="1344" y="1296"/>
              <a:chExt cx="432" cy="288"/>
            </a:xfrm>
          </p:grpSpPr>
          <p:sp>
            <p:nvSpPr>
              <p:cNvPr id="34" name="Line 95"/>
              <p:cNvSpPr>
                <a:spLocks noChangeShapeType="1"/>
              </p:cNvSpPr>
              <p:nvPr/>
            </p:nvSpPr>
            <p:spPr bwMode="auto">
              <a:xfrm>
                <a:off x="1560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Line 96"/>
              <p:cNvSpPr>
                <a:spLocks noChangeShapeType="1"/>
              </p:cNvSpPr>
              <p:nvPr/>
            </p:nvSpPr>
            <p:spPr bwMode="auto">
              <a:xfrm>
                <a:off x="1614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Line 97"/>
              <p:cNvSpPr>
                <a:spLocks noChangeShapeType="1"/>
              </p:cNvSpPr>
              <p:nvPr/>
            </p:nvSpPr>
            <p:spPr bwMode="auto">
              <a:xfrm>
                <a:off x="1668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Line 98"/>
              <p:cNvSpPr>
                <a:spLocks noChangeShapeType="1"/>
              </p:cNvSpPr>
              <p:nvPr/>
            </p:nvSpPr>
            <p:spPr bwMode="auto">
              <a:xfrm>
                <a:off x="1722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Line 99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Line 100"/>
              <p:cNvSpPr>
                <a:spLocks noChangeShapeType="1"/>
              </p:cNvSpPr>
              <p:nvPr/>
            </p:nvSpPr>
            <p:spPr bwMode="auto">
              <a:xfrm>
                <a:off x="1344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Line 101"/>
              <p:cNvSpPr>
                <a:spLocks noChangeShapeType="1"/>
              </p:cNvSpPr>
              <p:nvPr/>
            </p:nvSpPr>
            <p:spPr bwMode="auto">
              <a:xfrm>
                <a:off x="1398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Line 102"/>
              <p:cNvSpPr>
                <a:spLocks noChangeShapeType="1"/>
              </p:cNvSpPr>
              <p:nvPr/>
            </p:nvSpPr>
            <p:spPr bwMode="auto">
              <a:xfrm>
                <a:off x="1452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Line 103"/>
              <p:cNvSpPr>
                <a:spLocks noChangeShapeType="1"/>
              </p:cNvSpPr>
              <p:nvPr/>
            </p:nvSpPr>
            <p:spPr bwMode="auto">
              <a:xfrm>
                <a:off x="1506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04"/>
            <p:cNvGrpSpPr>
              <a:grpSpLocks/>
            </p:cNvGrpSpPr>
            <p:nvPr/>
          </p:nvGrpSpPr>
          <p:grpSpPr bwMode="auto">
            <a:xfrm>
              <a:off x="1641" y="2880"/>
              <a:ext cx="432" cy="288"/>
              <a:chOff x="1344" y="1296"/>
              <a:chExt cx="432" cy="288"/>
            </a:xfrm>
          </p:grpSpPr>
          <p:sp>
            <p:nvSpPr>
              <p:cNvPr id="25" name="Line 105"/>
              <p:cNvSpPr>
                <a:spLocks noChangeShapeType="1"/>
              </p:cNvSpPr>
              <p:nvPr/>
            </p:nvSpPr>
            <p:spPr bwMode="auto">
              <a:xfrm>
                <a:off x="1560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Line 106"/>
              <p:cNvSpPr>
                <a:spLocks noChangeShapeType="1"/>
              </p:cNvSpPr>
              <p:nvPr/>
            </p:nvSpPr>
            <p:spPr bwMode="auto">
              <a:xfrm>
                <a:off x="1614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Line 107"/>
              <p:cNvSpPr>
                <a:spLocks noChangeShapeType="1"/>
              </p:cNvSpPr>
              <p:nvPr/>
            </p:nvSpPr>
            <p:spPr bwMode="auto">
              <a:xfrm>
                <a:off x="1668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Line 108"/>
              <p:cNvSpPr>
                <a:spLocks noChangeShapeType="1"/>
              </p:cNvSpPr>
              <p:nvPr/>
            </p:nvSpPr>
            <p:spPr bwMode="auto">
              <a:xfrm>
                <a:off x="1722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Line 109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Line 110"/>
              <p:cNvSpPr>
                <a:spLocks noChangeShapeType="1"/>
              </p:cNvSpPr>
              <p:nvPr/>
            </p:nvSpPr>
            <p:spPr bwMode="auto">
              <a:xfrm>
                <a:off x="1344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Line 111"/>
              <p:cNvSpPr>
                <a:spLocks noChangeShapeType="1"/>
              </p:cNvSpPr>
              <p:nvPr/>
            </p:nvSpPr>
            <p:spPr bwMode="auto">
              <a:xfrm>
                <a:off x="1398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Line 112"/>
              <p:cNvSpPr>
                <a:spLocks noChangeShapeType="1"/>
              </p:cNvSpPr>
              <p:nvPr/>
            </p:nvSpPr>
            <p:spPr bwMode="auto">
              <a:xfrm>
                <a:off x="1452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Line 113"/>
              <p:cNvSpPr>
                <a:spLocks noChangeShapeType="1"/>
              </p:cNvSpPr>
              <p:nvPr/>
            </p:nvSpPr>
            <p:spPr bwMode="auto">
              <a:xfrm>
                <a:off x="1506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66599" y="3573318"/>
            <a:ext cx="292608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72"/>
          <p:cNvGrpSpPr>
            <a:grpSpLocks/>
          </p:cNvGrpSpPr>
          <p:nvPr/>
        </p:nvGrpSpPr>
        <p:grpSpPr bwMode="auto">
          <a:xfrm>
            <a:off x="864028" y="4068762"/>
            <a:ext cx="1462088" cy="457200"/>
            <a:chOff x="1152" y="2880"/>
            <a:chExt cx="921" cy="288"/>
          </a:xfrm>
        </p:grpSpPr>
        <p:grpSp>
          <p:nvGrpSpPr>
            <p:cNvPr id="43" name="Group 73"/>
            <p:cNvGrpSpPr>
              <a:grpSpLocks/>
            </p:cNvGrpSpPr>
            <p:nvPr/>
          </p:nvGrpSpPr>
          <p:grpSpPr bwMode="auto">
            <a:xfrm>
              <a:off x="1152" y="2880"/>
              <a:ext cx="432" cy="288"/>
              <a:chOff x="1344" y="1296"/>
              <a:chExt cx="432" cy="288"/>
            </a:xfrm>
          </p:grpSpPr>
          <p:sp>
            <p:nvSpPr>
              <p:cNvPr id="54" name="Line 74"/>
              <p:cNvSpPr>
                <a:spLocks noChangeShapeType="1"/>
              </p:cNvSpPr>
              <p:nvPr/>
            </p:nvSpPr>
            <p:spPr bwMode="auto">
              <a:xfrm>
                <a:off x="1560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Line 75"/>
              <p:cNvSpPr>
                <a:spLocks noChangeShapeType="1"/>
              </p:cNvSpPr>
              <p:nvPr/>
            </p:nvSpPr>
            <p:spPr bwMode="auto">
              <a:xfrm>
                <a:off x="1614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Line 76"/>
              <p:cNvSpPr>
                <a:spLocks noChangeShapeType="1"/>
              </p:cNvSpPr>
              <p:nvPr/>
            </p:nvSpPr>
            <p:spPr bwMode="auto">
              <a:xfrm>
                <a:off x="1668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Line 77"/>
              <p:cNvSpPr>
                <a:spLocks noChangeShapeType="1"/>
              </p:cNvSpPr>
              <p:nvPr/>
            </p:nvSpPr>
            <p:spPr bwMode="auto">
              <a:xfrm>
                <a:off x="1722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78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Line 79"/>
              <p:cNvSpPr>
                <a:spLocks noChangeShapeType="1"/>
              </p:cNvSpPr>
              <p:nvPr/>
            </p:nvSpPr>
            <p:spPr bwMode="auto">
              <a:xfrm>
                <a:off x="1344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Line 80"/>
              <p:cNvSpPr>
                <a:spLocks noChangeShapeType="1"/>
              </p:cNvSpPr>
              <p:nvPr/>
            </p:nvSpPr>
            <p:spPr bwMode="auto">
              <a:xfrm>
                <a:off x="1398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Line 81"/>
              <p:cNvSpPr>
                <a:spLocks noChangeShapeType="1"/>
              </p:cNvSpPr>
              <p:nvPr/>
            </p:nvSpPr>
            <p:spPr bwMode="auto">
              <a:xfrm>
                <a:off x="1452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Line 82"/>
              <p:cNvSpPr>
                <a:spLocks noChangeShapeType="1"/>
              </p:cNvSpPr>
              <p:nvPr/>
            </p:nvSpPr>
            <p:spPr bwMode="auto">
              <a:xfrm>
                <a:off x="1506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83"/>
            <p:cNvGrpSpPr>
              <a:grpSpLocks/>
            </p:cNvGrpSpPr>
            <p:nvPr/>
          </p:nvGrpSpPr>
          <p:grpSpPr bwMode="auto">
            <a:xfrm>
              <a:off x="1641" y="2880"/>
              <a:ext cx="432" cy="288"/>
              <a:chOff x="1344" y="1296"/>
              <a:chExt cx="432" cy="288"/>
            </a:xfrm>
          </p:grpSpPr>
          <p:sp>
            <p:nvSpPr>
              <p:cNvPr id="45" name="Line 84"/>
              <p:cNvSpPr>
                <a:spLocks noChangeShapeType="1"/>
              </p:cNvSpPr>
              <p:nvPr/>
            </p:nvSpPr>
            <p:spPr bwMode="auto">
              <a:xfrm>
                <a:off x="1560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Line 85"/>
              <p:cNvSpPr>
                <a:spLocks noChangeShapeType="1"/>
              </p:cNvSpPr>
              <p:nvPr/>
            </p:nvSpPr>
            <p:spPr bwMode="auto">
              <a:xfrm>
                <a:off x="1614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Line 86"/>
              <p:cNvSpPr>
                <a:spLocks noChangeShapeType="1"/>
              </p:cNvSpPr>
              <p:nvPr/>
            </p:nvSpPr>
            <p:spPr bwMode="auto">
              <a:xfrm>
                <a:off x="1668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Line 87"/>
              <p:cNvSpPr>
                <a:spLocks noChangeShapeType="1"/>
              </p:cNvSpPr>
              <p:nvPr/>
            </p:nvSpPr>
            <p:spPr bwMode="auto">
              <a:xfrm>
                <a:off x="1722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Line 88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>
                <a:off x="1344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Line 90"/>
              <p:cNvSpPr>
                <a:spLocks noChangeShapeType="1"/>
              </p:cNvSpPr>
              <p:nvPr/>
            </p:nvSpPr>
            <p:spPr bwMode="auto">
              <a:xfrm>
                <a:off x="1398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Line 91"/>
              <p:cNvSpPr>
                <a:spLocks noChangeShapeType="1"/>
              </p:cNvSpPr>
              <p:nvPr/>
            </p:nvSpPr>
            <p:spPr bwMode="auto">
              <a:xfrm>
                <a:off x="1452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Line 92"/>
              <p:cNvSpPr>
                <a:spLocks noChangeShapeType="1"/>
              </p:cNvSpPr>
              <p:nvPr/>
            </p:nvSpPr>
            <p:spPr bwMode="auto">
              <a:xfrm>
                <a:off x="1506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546528" y="4438651"/>
            <a:ext cx="2333625" cy="338138"/>
            <a:chOff x="816" y="768"/>
            <a:chExt cx="1470" cy="213"/>
          </a:xfrm>
        </p:grpSpPr>
        <p:sp>
          <p:nvSpPr>
            <p:cNvPr id="63" name="Line 37"/>
            <p:cNvSpPr>
              <a:spLocks noChangeShapeType="1"/>
            </p:cNvSpPr>
            <p:nvPr/>
          </p:nvSpPr>
          <p:spPr bwMode="auto">
            <a:xfrm>
              <a:off x="816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2112" y="768"/>
              <a:ext cx="17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72" name="TextBox 15"/>
          <p:cNvSpPr txBox="1">
            <a:spLocks noChangeArrowheads="1"/>
          </p:cNvSpPr>
          <p:nvPr/>
        </p:nvSpPr>
        <p:spPr bwMode="auto">
          <a:xfrm>
            <a:off x="107796" y="3627330"/>
            <a:ext cx="817562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INPUT:</a:t>
            </a:r>
          </a:p>
        </p:txBody>
      </p:sp>
      <p:sp>
        <p:nvSpPr>
          <p:cNvPr id="73" name="TextBox 15"/>
          <p:cNvSpPr txBox="1">
            <a:spLocks noChangeArrowheads="1"/>
          </p:cNvSpPr>
          <p:nvPr/>
        </p:nvSpPr>
        <p:spPr bwMode="auto">
          <a:xfrm>
            <a:off x="5994117" y="3605685"/>
            <a:ext cx="102235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OUTPUT: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5055017" y="1218099"/>
            <a:ext cx="3885614" cy="1296502"/>
            <a:chOff x="4935682" y="3670353"/>
            <a:chExt cx="3566160" cy="1296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5062885" y="4147216"/>
                  <a:ext cx="1463542" cy="6173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𝑠𝑖𝑛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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885" y="4147216"/>
                  <a:ext cx="1463542" cy="6173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4988760" y="3670353"/>
              <a:ext cx="3410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Grating Equation (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kumimoji="0" lang="en-US" sz="1800" b="1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grating order):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6766680" y="4342995"/>
                  <a:ext cx="1710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𝑠𝑖𝑛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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680" y="4342995"/>
                  <a:ext cx="171046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/>
            <p:cNvSpPr/>
            <p:nvPr/>
          </p:nvSpPr>
          <p:spPr>
            <a:xfrm>
              <a:off x="4935682" y="3693956"/>
              <a:ext cx="3566160" cy="1272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264077" y="6057897"/>
            <a:ext cx="6521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Diffraction angle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sz="1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increases as the wavelength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increases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	 Diffraction grating can be used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disperse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white light!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26608" y="5140932"/>
            <a:ext cx="5384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Diffraction angle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sz="1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increases as the period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	 Smaller features diffracts more!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14450" y="694239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L&gt;&gt; d &amp;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601789" y="1005468"/>
            <a:ext cx="18288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1629294" y="1789325"/>
            <a:ext cx="1920240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Arrow 81"/>
          <p:cNvSpPr/>
          <p:nvPr/>
        </p:nvSpPr>
        <p:spPr>
          <a:xfrm>
            <a:off x="4864539" y="3776692"/>
            <a:ext cx="1039091" cy="8001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F.T.</a:t>
            </a:r>
          </a:p>
        </p:txBody>
      </p:sp>
    </p:spTree>
    <p:extLst>
      <p:ext uri="{BB962C8B-B14F-4D97-AF65-F5344CB8AC3E}">
        <p14:creationId xmlns:p14="http://schemas.microsoft.com/office/powerpoint/2010/main" val="386956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1" y="2667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For a given input function, we obtain the output pattern (which corresponds to the F.T. of the input function) at 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a far distance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….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99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4419600" y="4443843"/>
            <a:ext cx="4267200" cy="190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96157" y="4405743"/>
            <a:ext cx="3276600" cy="1752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5"/>
          <a:stretch/>
        </p:blipFill>
        <p:spPr bwMode="auto">
          <a:xfrm>
            <a:off x="402545" y="800100"/>
            <a:ext cx="30162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5"/>
          <p:cNvSpPr txBox="1">
            <a:spLocks noChangeArrowheads="1"/>
          </p:cNvSpPr>
          <p:nvPr/>
        </p:nvSpPr>
        <p:spPr bwMode="auto">
          <a:xfrm>
            <a:off x="1162957" y="4558143"/>
            <a:ext cx="817563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INPUT:</a:t>
            </a:r>
          </a:p>
        </p:txBody>
      </p:sp>
      <p:sp>
        <p:nvSpPr>
          <p:cNvPr id="23559" name="TextBox 15"/>
          <p:cNvSpPr txBox="1">
            <a:spLocks noChangeArrowheads="1"/>
          </p:cNvSpPr>
          <p:nvPr/>
        </p:nvSpPr>
        <p:spPr bwMode="auto">
          <a:xfrm>
            <a:off x="5638800" y="4596243"/>
            <a:ext cx="102235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OUTPUT: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Recall: Double Slit Experiment</a:t>
            </a:r>
          </a:p>
        </p:txBody>
      </p:sp>
      <p:grpSp>
        <p:nvGrpSpPr>
          <p:cNvPr id="23561" name="Group 224"/>
          <p:cNvGrpSpPr>
            <a:grpSpLocks/>
          </p:cNvGrpSpPr>
          <p:nvPr/>
        </p:nvGrpSpPr>
        <p:grpSpPr bwMode="auto">
          <a:xfrm>
            <a:off x="477157" y="5396343"/>
            <a:ext cx="2266950" cy="338138"/>
            <a:chOff x="4128" y="768"/>
            <a:chExt cx="1428" cy="213"/>
          </a:xfrm>
        </p:grpSpPr>
        <p:sp>
          <p:nvSpPr>
            <p:cNvPr id="23634" name="Line 225"/>
            <p:cNvSpPr>
              <a:spLocks noChangeShapeType="1"/>
            </p:cNvSpPr>
            <p:nvPr/>
          </p:nvSpPr>
          <p:spPr bwMode="auto">
            <a:xfrm>
              <a:off x="4128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35" name="Line 226"/>
            <p:cNvSpPr>
              <a:spLocks noChangeShapeType="1"/>
            </p:cNvSpPr>
            <p:nvPr/>
          </p:nvSpPr>
          <p:spPr bwMode="auto">
            <a:xfrm flipV="1">
              <a:off x="4752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36" name="Rectangle 227"/>
            <p:cNvSpPr>
              <a:spLocks noChangeArrowheads="1"/>
            </p:cNvSpPr>
            <p:nvPr/>
          </p:nvSpPr>
          <p:spPr bwMode="auto">
            <a:xfrm>
              <a:off x="5376" y="768"/>
              <a:ext cx="18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23637" name="Text Box 228"/>
            <p:cNvSpPr txBox="1">
              <a:spLocks noChangeArrowheads="1"/>
            </p:cNvSpPr>
            <p:nvPr/>
          </p:nvSpPr>
          <p:spPr bwMode="auto">
            <a:xfrm>
              <a:off x="4684" y="787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23562" name="Line 229"/>
          <p:cNvSpPr>
            <a:spLocks noChangeShapeType="1"/>
          </p:cNvSpPr>
          <p:nvPr/>
        </p:nvSpPr>
        <p:spPr bwMode="auto">
          <a:xfrm>
            <a:off x="1910670" y="5199493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Line 231"/>
          <p:cNvSpPr>
            <a:spLocks noChangeShapeType="1"/>
          </p:cNvSpPr>
          <p:nvPr/>
        </p:nvSpPr>
        <p:spPr bwMode="auto">
          <a:xfrm>
            <a:off x="996270" y="5199493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4" name="Rectangle 233"/>
          <p:cNvSpPr>
            <a:spLocks noChangeArrowheads="1"/>
          </p:cNvSpPr>
          <p:nvPr/>
        </p:nvSpPr>
        <p:spPr bwMode="auto">
          <a:xfrm>
            <a:off x="1758270" y="5428093"/>
            <a:ext cx="354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23565" name="Rectangle 234"/>
          <p:cNvSpPr>
            <a:spLocks noChangeArrowheads="1"/>
          </p:cNvSpPr>
          <p:nvPr/>
        </p:nvSpPr>
        <p:spPr bwMode="auto">
          <a:xfrm>
            <a:off x="691470" y="5428093"/>
            <a:ext cx="466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23566" name="Rectangle 155"/>
          <p:cNvSpPr>
            <a:spLocks noChangeArrowheads="1"/>
          </p:cNvSpPr>
          <p:nvPr/>
        </p:nvSpPr>
        <p:spPr bwMode="auto">
          <a:xfrm>
            <a:off x="7435850" y="5434443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cos(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pn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23567" name="Group 156"/>
          <p:cNvGrpSpPr>
            <a:grpSpLocks/>
          </p:cNvGrpSpPr>
          <p:nvPr/>
        </p:nvGrpSpPr>
        <p:grpSpPr bwMode="auto">
          <a:xfrm>
            <a:off x="5110163" y="5510643"/>
            <a:ext cx="2378075" cy="338138"/>
            <a:chOff x="816" y="768"/>
            <a:chExt cx="1498" cy="213"/>
          </a:xfrm>
        </p:grpSpPr>
        <p:sp>
          <p:nvSpPr>
            <p:cNvPr id="23631" name="Line 157"/>
            <p:cNvSpPr>
              <a:spLocks noChangeShapeType="1"/>
            </p:cNvSpPr>
            <p:nvPr/>
          </p:nvSpPr>
          <p:spPr bwMode="auto">
            <a:xfrm>
              <a:off x="816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32" name="Line 158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33" name="Rectangle 159"/>
            <p:cNvSpPr>
              <a:spLocks noChangeArrowheads="1"/>
            </p:cNvSpPr>
            <p:nvPr/>
          </p:nvSpPr>
          <p:spPr bwMode="auto">
            <a:xfrm>
              <a:off x="2112" y="768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1600" b="0" i="1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’</a:t>
              </a:r>
            </a:p>
          </p:txBody>
        </p:sp>
      </p:grpSp>
      <p:grpSp>
        <p:nvGrpSpPr>
          <p:cNvPr id="23568" name="Group 161"/>
          <p:cNvGrpSpPr>
            <a:grpSpLocks/>
          </p:cNvGrpSpPr>
          <p:nvPr/>
        </p:nvGrpSpPr>
        <p:grpSpPr bwMode="auto">
          <a:xfrm>
            <a:off x="5248275" y="5282043"/>
            <a:ext cx="1600200" cy="609600"/>
            <a:chOff x="1584" y="1564"/>
            <a:chExt cx="1440" cy="424"/>
          </a:xfrm>
        </p:grpSpPr>
        <p:grpSp>
          <p:nvGrpSpPr>
            <p:cNvPr id="23569" name="Group 162"/>
            <p:cNvGrpSpPr>
              <a:grpSpLocks/>
            </p:cNvGrpSpPr>
            <p:nvPr/>
          </p:nvGrpSpPr>
          <p:grpSpPr bwMode="auto">
            <a:xfrm>
              <a:off x="1584" y="1564"/>
              <a:ext cx="722" cy="424"/>
              <a:chOff x="1584" y="1564"/>
              <a:chExt cx="3292" cy="424"/>
            </a:xfrm>
          </p:grpSpPr>
          <p:grpSp>
            <p:nvGrpSpPr>
              <p:cNvPr id="23601" name="Group 163"/>
              <p:cNvGrpSpPr>
                <a:grpSpLocks/>
              </p:cNvGrpSpPr>
              <p:nvPr/>
            </p:nvGrpSpPr>
            <p:grpSpPr bwMode="auto">
              <a:xfrm>
                <a:off x="1584" y="1564"/>
                <a:ext cx="1646" cy="424"/>
                <a:chOff x="1584" y="1564"/>
                <a:chExt cx="1646" cy="424"/>
              </a:xfrm>
            </p:grpSpPr>
            <p:grpSp>
              <p:nvGrpSpPr>
                <p:cNvPr id="23617" name="Group 164"/>
                <p:cNvGrpSpPr>
                  <a:grpSpLocks/>
                </p:cNvGrpSpPr>
                <p:nvPr/>
              </p:nvGrpSpPr>
              <p:grpSpPr bwMode="auto">
                <a:xfrm>
                  <a:off x="1584" y="1564"/>
                  <a:ext cx="824" cy="424"/>
                  <a:chOff x="2520" y="2304"/>
                  <a:chExt cx="824" cy="424"/>
                </a:xfrm>
              </p:grpSpPr>
              <p:grpSp>
                <p:nvGrpSpPr>
                  <p:cNvPr id="23625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2520" y="2304"/>
                    <a:ext cx="408" cy="208"/>
                    <a:chOff x="2520" y="2304"/>
                    <a:chExt cx="408" cy="208"/>
                  </a:xfrm>
                </p:grpSpPr>
                <p:sp>
                  <p:nvSpPr>
                    <p:cNvPr id="23629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2520" y="2304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208 h 208"/>
                        <a:gd name="T2" fmla="*/ 80 w 208"/>
                        <a:gd name="T3" fmla="*/ 80 h 208"/>
                        <a:gd name="T4" fmla="*/ 104 w 208"/>
                        <a:gd name="T5" fmla="*/ 48 h 208"/>
                        <a:gd name="T6" fmla="*/ 128 w 208"/>
                        <a:gd name="T7" fmla="*/ 32 h 208"/>
                        <a:gd name="T8" fmla="*/ 144 w 208"/>
                        <a:gd name="T9" fmla="*/ 16 h 208"/>
                        <a:gd name="T10" fmla="*/ 160 w 208"/>
                        <a:gd name="T11" fmla="*/ 8 h 208"/>
                        <a:gd name="T12" fmla="*/ 184 w 208"/>
                        <a:gd name="T13" fmla="*/ 0 h 208"/>
                        <a:gd name="T14" fmla="*/ 208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208"/>
                          </a:moveTo>
                          <a:lnTo>
                            <a:pt x="80" y="80"/>
                          </a:lnTo>
                          <a:lnTo>
                            <a:pt x="104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0" y="8"/>
                          </a:lnTo>
                          <a:lnTo>
                            <a:pt x="184" y="0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30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2728" y="2304"/>
                      <a:ext cx="200" cy="208"/>
                    </a:xfrm>
                    <a:custGeom>
                      <a:avLst/>
                      <a:gdLst>
                        <a:gd name="T0" fmla="*/ 200 w 200"/>
                        <a:gd name="T1" fmla="*/ 208 h 208"/>
                        <a:gd name="T2" fmla="*/ 120 w 200"/>
                        <a:gd name="T3" fmla="*/ 80 h 208"/>
                        <a:gd name="T4" fmla="*/ 96 w 200"/>
                        <a:gd name="T5" fmla="*/ 48 h 208"/>
                        <a:gd name="T6" fmla="*/ 80 w 200"/>
                        <a:gd name="T7" fmla="*/ 32 h 208"/>
                        <a:gd name="T8" fmla="*/ 56 w 200"/>
                        <a:gd name="T9" fmla="*/ 16 h 208"/>
                        <a:gd name="T10" fmla="*/ 40 w 200"/>
                        <a:gd name="T11" fmla="*/ 8 h 208"/>
                        <a:gd name="T12" fmla="*/ 24 w 200"/>
                        <a:gd name="T13" fmla="*/ 0 h 208"/>
                        <a:gd name="T14" fmla="*/ 0 w 200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0"/>
                        <a:gd name="T25" fmla="*/ 0 h 208"/>
                        <a:gd name="T26" fmla="*/ 200 w 20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0" h="208">
                          <a:moveTo>
                            <a:pt x="200" y="208"/>
                          </a:moveTo>
                          <a:lnTo>
                            <a:pt x="120" y="80"/>
                          </a:lnTo>
                          <a:lnTo>
                            <a:pt x="96" y="48"/>
                          </a:lnTo>
                          <a:lnTo>
                            <a:pt x="80" y="32"/>
                          </a:lnTo>
                          <a:lnTo>
                            <a:pt x="56" y="16"/>
                          </a:lnTo>
                          <a:lnTo>
                            <a:pt x="40" y="8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3626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2928" y="2512"/>
                    <a:ext cx="416" cy="216"/>
                    <a:chOff x="2928" y="2512"/>
                    <a:chExt cx="416" cy="216"/>
                  </a:xfrm>
                </p:grpSpPr>
                <p:sp>
                  <p:nvSpPr>
                    <p:cNvPr id="23627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2928" y="2512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0 h 216"/>
                        <a:gd name="T2" fmla="*/ 80 w 208"/>
                        <a:gd name="T3" fmla="*/ 136 h 216"/>
                        <a:gd name="T4" fmla="*/ 104 w 208"/>
                        <a:gd name="T5" fmla="*/ 168 h 216"/>
                        <a:gd name="T6" fmla="*/ 128 w 208"/>
                        <a:gd name="T7" fmla="*/ 184 h 216"/>
                        <a:gd name="T8" fmla="*/ 144 w 208"/>
                        <a:gd name="T9" fmla="*/ 200 h 216"/>
                        <a:gd name="T10" fmla="*/ 160 w 208"/>
                        <a:gd name="T11" fmla="*/ 208 h 216"/>
                        <a:gd name="T12" fmla="*/ 184 w 208"/>
                        <a:gd name="T13" fmla="*/ 216 h 216"/>
                        <a:gd name="T14" fmla="*/ 208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0"/>
                          </a:moveTo>
                          <a:lnTo>
                            <a:pt x="80" y="136"/>
                          </a:lnTo>
                          <a:lnTo>
                            <a:pt x="104" y="168"/>
                          </a:lnTo>
                          <a:lnTo>
                            <a:pt x="128" y="184"/>
                          </a:lnTo>
                          <a:lnTo>
                            <a:pt x="144" y="200"/>
                          </a:lnTo>
                          <a:lnTo>
                            <a:pt x="160" y="208"/>
                          </a:lnTo>
                          <a:lnTo>
                            <a:pt x="184" y="216"/>
                          </a:lnTo>
                          <a:lnTo>
                            <a:pt x="208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28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3136" y="2512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0 h 216"/>
                        <a:gd name="T2" fmla="*/ 128 w 208"/>
                        <a:gd name="T3" fmla="*/ 136 h 216"/>
                        <a:gd name="T4" fmla="*/ 96 w 208"/>
                        <a:gd name="T5" fmla="*/ 168 h 216"/>
                        <a:gd name="T6" fmla="*/ 80 w 208"/>
                        <a:gd name="T7" fmla="*/ 184 h 216"/>
                        <a:gd name="T8" fmla="*/ 64 w 208"/>
                        <a:gd name="T9" fmla="*/ 200 h 216"/>
                        <a:gd name="T10" fmla="*/ 40 w 208"/>
                        <a:gd name="T11" fmla="*/ 208 h 216"/>
                        <a:gd name="T12" fmla="*/ 24 w 208"/>
                        <a:gd name="T13" fmla="*/ 216 h 216"/>
                        <a:gd name="T14" fmla="*/ 0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0"/>
                          </a:moveTo>
                          <a:lnTo>
                            <a:pt x="128" y="136"/>
                          </a:lnTo>
                          <a:lnTo>
                            <a:pt x="96" y="168"/>
                          </a:lnTo>
                          <a:lnTo>
                            <a:pt x="80" y="184"/>
                          </a:lnTo>
                          <a:lnTo>
                            <a:pt x="64" y="200"/>
                          </a:lnTo>
                          <a:lnTo>
                            <a:pt x="40" y="208"/>
                          </a:lnTo>
                          <a:lnTo>
                            <a:pt x="24" y="216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3618" name="Group 171"/>
                <p:cNvGrpSpPr>
                  <a:grpSpLocks/>
                </p:cNvGrpSpPr>
                <p:nvPr/>
              </p:nvGrpSpPr>
              <p:grpSpPr bwMode="auto">
                <a:xfrm>
                  <a:off x="2406" y="1564"/>
                  <a:ext cx="824" cy="424"/>
                  <a:chOff x="2520" y="2304"/>
                  <a:chExt cx="824" cy="424"/>
                </a:xfrm>
              </p:grpSpPr>
              <p:grpSp>
                <p:nvGrpSpPr>
                  <p:cNvPr id="23619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2520" y="2304"/>
                    <a:ext cx="408" cy="208"/>
                    <a:chOff x="2520" y="2304"/>
                    <a:chExt cx="408" cy="208"/>
                  </a:xfrm>
                </p:grpSpPr>
                <p:sp>
                  <p:nvSpPr>
                    <p:cNvPr id="23623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2520" y="2304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208 h 208"/>
                        <a:gd name="T2" fmla="*/ 80 w 208"/>
                        <a:gd name="T3" fmla="*/ 80 h 208"/>
                        <a:gd name="T4" fmla="*/ 104 w 208"/>
                        <a:gd name="T5" fmla="*/ 48 h 208"/>
                        <a:gd name="T6" fmla="*/ 128 w 208"/>
                        <a:gd name="T7" fmla="*/ 32 h 208"/>
                        <a:gd name="T8" fmla="*/ 144 w 208"/>
                        <a:gd name="T9" fmla="*/ 16 h 208"/>
                        <a:gd name="T10" fmla="*/ 160 w 208"/>
                        <a:gd name="T11" fmla="*/ 8 h 208"/>
                        <a:gd name="T12" fmla="*/ 184 w 208"/>
                        <a:gd name="T13" fmla="*/ 0 h 208"/>
                        <a:gd name="T14" fmla="*/ 208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208"/>
                          </a:moveTo>
                          <a:lnTo>
                            <a:pt x="80" y="80"/>
                          </a:lnTo>
                          <a:lnTo>
                            <a:pt x="104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0" y="8"/>
                          </a:lnTo>
                          <a:lnTo>
                            <a:pt x="184" y="0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24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2728" y="2304"/>
                      <a:ext cx="200" cy="208"/>
                    </a:xfrm>
                    <a:custGeom>
                      <a:avLst/>
                      <a:gdLst>
                        <a:gd name="T0" fmla="*/ 200 w 200"/>
                        <a:gd name="T1" fmla="*/ 208 h 208"/>
                        <a:gd name="T2" fmla="*/ 120 w 200"/>
                        <a:gd name="T3" fmla="*/ 80 h 208"/>
                        <a:gd name="T4" fmla="*/ 96 w 200"/>
                        <a:gd name="T5" fmla="*/ 48 h 208"/>
                        <a:gd name="T6" fmla="*/ 80 w 200"/>
                        <a:gd name="T7" fmla="*/ 32 h 208"/>
                        <a:gd name="T8" fmla="*/ 56 w 200"/>
                        <a:gd name="T9" fmla="*/ 16 h 208"/>
                        <a:gd name="T10" fmla="*/ 40 w 200"/>
                        <a:gd name="T11" fmla="*/ 8 h 208"/>
                        <a:gd name="T12" fmla="*/ 24 w 200"/>
                        <a:gd name="T13" fmla="*/ 0 h 208"/>
                        <a:gd name="T14" fmla="*/ 0 w 200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0"/>
                        <a:gd name="T25" fmla="*/ 0 h 208"/>
                        <a:gd name="T26" fmla="*/ 200 w 20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0" h="208">
                          <a:moveTo>
                            <a:pt x="200" y="208"/>
                          </a:moveTo>
                          <a:lnTo>
                            <a:pt x="120" y="80"/>
                          </a:lnTo>
                          <a:lnTo>
                            <a:pt x="96" y="48"/>
                          </a:lnTo>
                          <a:lnTo>
                            <a:pt x="80" y="32"/>
                          </a:lnTo>
                          <a:lnTo>
                            <a:pt x="56" y="16"/>
                          </a:lnTo>
                          <a:lnTo>
                            <a:pt x="40" y="8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3620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2928" y="2512"/>
                    <a:ext cx="416" cy="216"/>
                    <a:chOff x="2928" y="2512"/>
                    <a:chExt cx="416" cy="216"/>
                  </a:xfrm>
                </p:grpSpPr>
                <p:sp>
                  <p:nvSpPr>
                    <p:cNvPr id="23621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2928" y="2512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0 h 216"/>
                        <a:gd name="T2" fmla="*/ 80 w 208"/>
                        <a:gd name="T3" fmla="*/ 136 h 216"/>
                        <a:gd name="T4" fmla="*/ 104 w 208"/>
                        <a:gd name="T5" fmla="*/ 168 h 216"/>
                        <a:gd name="T6" fmla="*/ 128 w 208"/>
                        <a:gd name="T7" fmla="*/ 184 h 216"/>
                        <a:gd name="T8" fmla="*/ 144 w 208"/>
                        <a:gd name="T9" fmla="*/ 200 h 216"/>
                        <a:gd name="T10" fmla="*/ 160 w 208"/>
                        <a:gd name="T11" fmla="*/ 208 h 216"/>
                        <a:gd name="T12" fmla="*/ 184 w 208"/>
                        <a:gd name="T13" fmla="*/ 216 h 216"/>
                        <a:gd name="T14" fmla="*/ 208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0"/>
                          </a:moveTo>
                          <a:lnTo>
                            <a:pt x="80" y="136"/>
                          </a:lnTo>
                          <a:lnTo>
                            <a:pt x="104" y="168"/>
                          </a:lnTo>
                          <a:lnTo>
                            <a:pt x="128" y="184"/>
                          </a:lnTo>
                          <a:lnTo>
                            <a:pt x="144" y="200"/>
                          </a:lnTo>
                          <a:lnTo>
                            <a:pt x="160" y="208"/>
                          </a:lnTo>
                          <a:lnTo>
                            <a:pt x="184" y="216"/>
                          </a:lnTo>
                          <a:lnTo>
                            <a:pt x="208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22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3136" y="2512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0 h 216"/>
                        <a:gd name="T2" fmla="*/ 128 w 208"/>
                        <a:gd name="T3" fmla="*/ 136 h 216"/>
                        <a:gd name="T4" fmla="*/ 96 w 208"/>
                        <a:gd name="T5" fmla="*/ 168 h 216"/>
                        <a:gd name="T6" fmla="*/ 80 w 208"/>
                        <a:gd name="T7" fmla="*/ 184 h 216"/>
                        <a:gd name="T8" fmla="*/ 64 w 208"/>
                        <a:gd name="T9" fmla="*/ 200 h 216"/>
                        <a:gd name="T10" fmla="*/ 40 w 208"/>
                        <a:gd name="T11" fmla="*/ 208 h 216"/>
                        <a:gd name="T12" fmla="*/ 24 w 208"/>
                        <a:gd name="T13" fmla="*/ 216 h 216"/>
                        <a:gd name="T14" fmla="*/ 0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0"/>
                          </a:moveTo>
                          <a:lnTo>
                            <a:pt x="128" y="136"/>
                          </a:lnTo>
                          <a:lnTo>
                            <a:pt x="96" y="168"/>
                          </a:lnTo>
                          <a:lnTo>
                            <a:pt x="80" y="184"/>
                          </a:lnTo>
                          <a:lnTo>
                            <a:pt x="64" y="200"/>
                          </a:lnTo>
                          <a:lnTo>
                            <a:pt x="40" y="208"/>
                          </a:lnTo>
                          <a:lnTo>
                            <a:pt x="24" y="216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602" name="Group 178"/>
              <p:cNvGrpSpPr>
                <a:grpSpLocks/>
              </p:cNvGrpSpPr>
              <p:nvPr/>
            </p:nvGrpSpPr>
            <p:grpSpPr bwMode="auto">
              <a:xfrm>
                <a:off x="3230" y="1564"/>
                <a:ext cx="1646" cy="424"/>
                <a:chOff x="1584" y="1564"/>
                <a:chExt cx="1646" cy="424"/>
              </a:xfrm>
            </p:grpSpPr>
            <p:grpSp>
              <p:nvGrpSpPr>
                <p:cNvPr id="23603" name="Group 179"/>
                <p:cNvGrpSpPr>
                  <a:grpSpLocks/>
                </p:cNvGrpSpPr>
                <p:nvPr/>
              </p:nvGrpSpPr>
              <p:grpSpPr bwMode="auto">
                <a:xfrm>
                  <a:off x="1584" y="1564"/>
                  <a:ext cx="824" cy="424"/>
                  <a:chOff x="2520" y="2304"/>
                  <a:chExt cx="824" cy="424"/>
                </a:xfrm>
              </p:grpSpPr>
              <p:grpSp>
                <p:nvGrpSpPr>
                  <p:cNvPr id="23611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2520" y="2304"/>
                    <a:ext cx="408" cy="208"/>
                    <a:chOff x="2520" y="2304"/>
                    <a:chExt cx="408" cy="208"/>
                  </a:xfrm>
                </p:grpSpPr>
                <p:sp>
                  <p:nvSpPr>
                    <p:cNvPr id="23615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520" y="2304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208 h 208"/>
                        <a:gd name="T2" fmla="*/ 80 w 208"/>
                        <a:gd name="T3" fmla="*/ 80 h 208"/>
                        <a:gd name="T4" fmla="*/ 104 w 208"/>
                        <a:gd name="T5" fmla="*/ 48 h 208"/>
                        <a:gd name="T6" fmla="*/ 128 w 208"/>
                        <a:gd name="T7" fmla="*/ 32 h 208"/>
                        <a:gd name="T8" fmla="*/ 144 w 208"/>
                        <a:gd name="T9" fmla="*/ 16 h 208"/>
                        <a:gd name="T10" fmla="*/ 160 w 208"/>
                        <a:gd name="T11" fmla="*/ 8 h 208"/>
                        <a:gd name="T12" fmla="*/ 184 w 208"/>
                        <a:gd name="T13" fmla="*/ 0 h 208"/>
                        <a:gd name="T14" fmla="*/ 208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208"/>
                          </a:moveTo>
                          <a:lnTo>
                            <a:pt x="80" y="80"/>
                          </a:lnTo>
                          <a:lnTo>
                            <a:pt x="104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0" y="8"/>
                          </a:lnTo>
                          <a:lnTo>
                            <a:pt x="184" y="0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16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728" y="2304"/>
                      <a:ext cx="200" cy="208"/>
                    </a:xfrm>
                    <a:custGeom>
                      <a:avLst/>
                      <a:gdLst>
                        <a:gd name="T0" fmla="*/ 200 w 200"/>
                        <a:gd name="T1" fmla="*/ 208 h 208"/>
                        <a:gd name="T2" fmla="*/ 120 w 200"/>
                        <a:gd name="T3" fmla="*/ 80 h 208"/>
                        <a:gd name="T4" fmla="*/ 96 w 200"/>
                        <a:gd name="T5" fmla="*/ 48 h 208"/>
                        <a:gd name="T6" fmla="*/ 80 w 200"/>
                        <a:gd name="T7" fmla="*/ 32 h 208"/>
                        <a:gd name="T8" fmla="*/ 56 w 200"/>
                        <a:gd name="T9" fmla="*/ 16 h 208"/>
                        <a:gd name="T10" fmla="*/ 40 w 200"/>
                        <a:gd name="T11" fmla="*/ 8 h 208"/>
                        <a:gd name="T12" fmla="*/ 24 w 200"/>
                        <a:gd name="T13" fmla="*/ 0 h 208"/>
                        <a:gd name="T14" fmla="*/ 0 w 200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0"/>
                        <a:gd name="T25" fmla="*/ 0 h 208"/>
                        <a:gd name="T26" fmla="*/ 200 w 20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0" h="208">
                          <a:moveTo>
                            <a:pt x="200" y="208"/>
                          </a:moveTo>
                          <a:lnTo>
                            <a:pt x="120" y="80"/>
                          </a:lnTo>
                          <a:lnTo>
                            <a:pt x="96" y="48"/>
                          </a:lnTo>
                          <a:lnTo>
                            <a:pt x="80" y="32"/>
                          </a:lnTo>
                          <a:lnTo>
                            <a:pt x="56" y="16"/>
                          </a:lnTo>
                          <a:lnTo>
                            <a:pt x="40" y="8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3612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2928" y="2512"/>
                    <a:ext cx="416" cy="216"/>
                    <a:chOff x="2928" y="2512"/>
                    <a:chExt cx="416" cy="216"/>
                  </a:xfrm>
                </p:grpSpPr>
                <p:sp>
                  <p:nvSpPr>
                    <p:cNvPr id="23613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2928" y="2512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0 h 216"/>
                        <a:gd name="T2" fmla="*/ 80 w 208"/>
                        <a:gd name="T3" fmla="*/ 136 h 216"/>
                        <a:gd name="T4" fmla="*/ 104 w 208"/>
                        <a:gd name="T5" fmla="*/ 168 h 216"/>
                        <a:gd name="T6" fmla="*/ 128 w 208"/>
                        <a:gd name="T7" fmla="*/ 184 h 216"/>
                        <a:gd name="T8" fmla="*/ 144 w 208"/>
                        <a:gd name="T9" fmla="*/ 200 h 216"/>
                        <a:gd name="T10" fmla="*/ 160 w 208"/>
                        <a:gd name="T11" fmla="*/ 208 h 216"/>
                        <a:gd name="T12" fmla="*/ 184 w 208"/>
                        <a:gd name="T13" fmla="*/ 216 h 216"/>
                        <a:gd name="T14" fmla="*/ 208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0"/>
                          </a:moveTo>
                          <a:lnTo>
                            <a:pt x="80" y="136"/>
                          </a:lnTo>
                          <a:lnTo>
                            <a:pt x="104" y="168"/>
                          </a:lnTo>
                          <a:lnTo>
                            <a:pt x="128" y="184"/>
                          </a:lnTo>
                          <a:lnTo>
                            <a:pt x="144" y="200"/>
                          </a:lnTo>
                          <a:lnTo>
                            <a:pt x="160" y="208"/>
                          </a:lnTo>
                          <a:lnTo>
                            <a:pt x="184" y="216"/>
                          </a:lnTo>
                          <a:lnTo>
                            <a:pt x="208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14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3136" y="2512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0 h 216"/>
                        <a:gd name="T2" fmla="*/ 128 w 208"/>
                        <a:gd name="T3" fmla="*/ 136 h 216"/>
                        <a:gd name="T4" fmla="*/ 96 w 208"/>
                        <a:gd name="T5" fmla="*/ 168 h 216"/>
                        <a:gd name="T6" fmla="*/ 80 w 208"/>
                        <a:gd name="T7" fmla="*/ 184 h 216"/>
                        <a:gd name="T8" fmla="*/ 64 w 208"/>
                        <a:gd name="T9" fmla="*/ 200 h 216"/>
                        <a:gd name="T10" fmla="*/ 40 w 208"/>
                        <a:gd name="T11" fmla="*/ 208 h 216"/>
                        <a:gd name="T12" fmla="*/ 24 w 208"/>
                        <a:gd name="T13" fmla="*/ 216 h 216"/>
                        <a:gd name="T14" fmla="*/ 0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0"/>
                          </a:moveTo>
                          <a:lnTo>
                            <a:pt x="128" y="136"/>
                          </a:lnTo>
                          <a:lnTo>
                            <a:pt x="96" y="168"/>
                          </a:lnTo>
                          <a:lnTo>
                            <a:pt x="80" y="184"/>
                          </a:lnTo>
                          <a:lnTo>
                            <a:pt x="64" y="200"/>
                          </a:lnTo>
                          <a:lnTo>
                            <a:pt x="40" y="208"/>
                          </a:lnTo>
                          <a:lnTo>
                            <a:pt x="24" y="216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3604" name="Group 186"/>
                <p:cNvGrpSpPr>
                  <a:grpSpLocks/>
                </p:cNvGrpSpPr>
                <p:nvPr/>
              </p:nvGrpSpPr>
              <p:grpSpPr bwMode="auto">
                <a:xfrm>
                  <a:off x="2406" y="1564"/>
                  <a:ext cx="824" cy="424"/>
                  <a:chOff x="2520" y="2304"/>
                  <a:chExt cx="824" cy="424"/>
                </a:xfrm>
              </p:grpSpPr>
              <p:grpSp>
                <p:nvGrpSpPr>
                  <p:cNvPr id="23605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2520" y="2304"/>
                    <a:ext cx="408" cy="208"/>
                    <a:chOff x="2520" y="2304"/>
                    <a:chExt cx="408" cy="208"/>
                  </a:xfrm>
                </p:grpSpPr>
                <p:sp>
                  <p:nvSpPr>
                    <p:cNvPr id="23609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2520" y="2304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208 h 208"/>
                        <a:gd name="T2" fmla="*/ 80 w 208"/>
                        <a:gd name="T3" fmla="*/ 80 h 208"/>
                        <a:gd name="T4" fmla="*/ 104 w 208"/>
                        <a:gd name="T5" fmla="*/ 48 h 208"/>
                        <a:gd name="T6" fmla="*/ 128 w 208"/>
                        <a:gd name="T7" fmla="*/ 32 h 208"/>
                        <a:gd name="T8" fmla="*/ 144 w 208"/>
                        <a:gd name="T9" fmla="*/ 16 h 208"/>
                        <a:gd name="T10" fmla="*/ 160 w 208"/>
                        <a:gd name="T11" fmla="*/ 8 h 208"/>
                        <a:gd name="T12" fmla="*/ 184 w 208"/>
                        <a:gd name="T13" fmla="*/ 0 h 208"/>
                        <a:gd name="T14" fmla="*/ 208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208"/>
                          </a:moveTo>
                          <a:lnTo>
                            <a:pt x="80" y="80"/>
                          </a:lnTo>
                          <a:lnTo>
                            <a:pt x="104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0" y="8"/>
                          </a:lnTo>
                          <a:lnTo>
                            <a:pt x="184" y="0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10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2728" y="2304"/>
                      <a:ext cx="200" cy="208"/>
                    </a:xfrm>
                    <a:custGeom>
                      <a:avLst/>
                      <a:gdLst>
                        <a:gd name="T0" fmla="*/ 200 w 200"/>
                        <a:gd name="T1" fmla="*/ 208 h 208"/>
                        <a:gd name="T2" fmla="*/ 120 w 200"/>
                        <a:gd name="T3" fmla="*/ 80 h 208"/>
                        <a:gd name="T4" fmla="*/ 96 w 200"/>
                        <a:gd name="T5" fmla="*/ 48 h 208"/>
                        <a:gd name="T6" fmla="*/ 80 w 200"/>
                        <a:gd name="T7" fmla="*/ 32 h 208"/>
                        <a:gd name="T8" fmla="*/ 56 w 200"/>
                        <a:gd name="T9" fmla="*/ 16 h 208"/>
                        <a:gd name="T10" fmla="*/ 40 w 200"/>
                        <a:gd name="T11" fmla="*/ 8 h 208"/>
                        <a:gd name="T12" fmla="*/ 24 w 200"/>
                        <a:gd name="T13" fmla="*/ 0 h 208"/>
                        <a:gd name="T14" fmla="*/ 0 w 200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0"/>
                        <a:gd name="T25" fmla="*/ 0 h 208"/>
                        <a:gd name="T26" fmla="*/ 200 w 20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0" h="208">
                          <a:moveTo>
                            <a:pt x="200" y="208"/>
                          </a:moveTo>
                          <a:lnTo>
                            <a:pt x="120" y="80"/>
                          </a:lnTo>
                          <a:lnTo>
                            <a:pt x="96" y="48"/>
                          </a:lnTo>
                          <a:lnTo>
                            <a:pt x="80" y="32"/>
                          </a:lnTo>
                          <a:lnTo>
                            <a:pt x="56" y="16"/>
                          </a:lnTo>
                          <a:lnTo>
                            <a:pt x="40" y="8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3606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2928" y="2512"/>
                    <a:ext cx="416" cy="216"/>
                    <a:chOff x="2928" y="2512"/>
                    <a:chExt cx="416" cy="216"/>
                  </a:xfrm>
                </p:grpSpPr>
                <p:sp>
                  <p:nvSpPr>
                    <p:cNvPr id="2360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2928" y="2512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0 h 216"/>
                        <a:gd name="T2" fmla="*/ 80 w 208"/>
                        <a:gd name="T3" fmla="*/ 136 h 216"/>
                        <a:gd name="T4" fmla="*/ 104 w 208"/>
                        <a:gd name="T5" fmla="*/ 168 h 216"/>
                        <a:gd name="T6" fmla="*/ 128 w 208"/>
                        <a:gd name="T7" fmla="*/ 184 h 216"/>
                        <a:gd name="T8" fmla="*/ 144 w 208"/>
                        <a:gd name="T9" fmla="*/ 200 h 216"/>
                        <a:gd name="T10" fmla="*/ 160 w 208"/>
                        <a:gd name="T11" fmla="*/ 208 h 216"/>
                        <a:gd name="T12" fmla="*/ 184 w 208"/>
                        <a:gd name="T13" fmla="*/ 216 h 216"/>
                        <a:gd name="T14" fmla="*/ 208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0"/>
                          </a:moveTo>
                          <a:lnTo>
                            <a:pt x="80" y="136"/>
                          </a:lnTo>
                          <a:lnTo>
                            <a:pt x="104" y="168"/>
                          </a:lnTo>
                          <a:lnTo>
                            <a:pt x="128" y="184"/>
                          </a:lnTo>
                          <a:lnTo>
                            <a:pt x="144" y="200"/>
                          </a:lnTo>
                          <a:lnTo>
                            <a:pt x="160" y="208"/>
                          </a:lnTo>
                          <a:lnTo>
                            <a:pt x="184" y="216"/>
                          </a:lnTo>
                          <a:lnTo>
                            <a:pt x="208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0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3136" y="2512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0 h 216"/>
                        <a:gd name="T2" fmla="*/ 128 w 208"/>
                        <a:gd name="T3" fmla="*/ 136 h 216"/>
                        <a:gd name="T4" fmla="*/ 96 w 208"/>
                        <a:gd name="T5" fmla="*/ 168 h 216"/>
                        <a:gd name="T6" fmla="*/ 80 w 208"/>
                        <a:gd name="T7" fmla="*/ 184 h 216"/>
                        <a:gd name="T8" fmla="*/ 64 w 208"/>
                        <a:gd name="T9" fmla="*/ 200 h 216"/>
                        <a:gd name="T10" fmla="*/ 40 w 208"/>
                        <a:gd name="T11" fmla="*/ 208 h 216"/>
                        <a:gd name="T12" fmla="*/ 24 w 208"/>
                        <a:gd name="T13" fmla="*/ 216 h 216"/>
                        <a:gd name="T14" fmla="*/ 0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0"/>
                          </a:moveTo>
                          <a:lnTo>
                            <a:pt x="128" y="136"/>
                          </a:lnTo>
                          <a:lnTo>
                            <a:pt x="96" y="168"/>
                          </a:lnTo>
                          <a:lnTo>
                            <a:pt x="80" y="184"/>
                          </a:lnTo>
                          <a:lnTo>
                            <a:pt x="64" y="200"/>
                          </a:lnTo>
                          <a:lnTo>
                            <a:pt x="40" y="208"/>
                          </a:lnTo>
                          <a:lnTo>
                            <a:pt x="24" y="216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23570" name="Group 193"/>
            <p:cNvGrpSpPr>
              <a:grpSpLocks/>
            </p:cNvGrpSpPr>
            <p:nvPr/>
          </p:nvGrpSpPr>
          <p:grpSpPr bwMode="auto">
            <a:xfrm>
              <a:off x="2304" y="1564"/>
              <a:ext cx="722" cy="424"/>
              <a:chOff x="1584" y="1564"/>
              <a:chExt cx="3292" cy="424"/>
            </a:xfrm>
          </p:grpSpPr>
          <p:grpSp>
            <p:nvGrpSpPr>
              <p:cNvPr id="23571" name="Group 194"/>
              <p:cNvGrpSpPr>
                <a:grpSpLocks/>
              </p:cNvGrpSpPr>
              <p:nvPr/>
            </p:nvGrpSpPr>
            <p:grpSpPr bwMode="auto">
              <a:xfrm>
                <a:off x="1584" y="1564"/>
                <a:ext cx="1646" cy="424"/>
                <a:chOff x="1584" y="1564"/>
                <a:chExt cx="1646" cy="424"/>
              </a:xfrm>
            </p:grpSpPr>
            <p:grpSp>
              <p:nvGrpSpPr>
                <p:cNvPr id="23587" name="Group 195"/>
                <p:cNvGrpSpPr>
                  <a:grpSpLocks/>
                </p:cNvGrpSpPr>
                <p:nvPr/>
              </p:nvGrpSpPr>
              <p:grpSpPr bwMode="auto">
                <a:xfrm>
                  <a:off x="1584" y="1564"/>
                  <a:ext cx="824" cy="424"/>
                  <a:chOff x="2520" y="2304"/>
                  <a:chExt cx="824" cy="424"/>
                </a:xfrm>
              </p:grpSpPr>
              <p:grpSp>
                <p:nvGrpSpPr>
                  <p:cNvPr id="23595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2520" y="2304"/>
                    <a:ext cx="408" cy="208"/>
                    <a:chOff x="2520" y="2304"/>
                    <a:chExt cx="408" cy="208"/>
                  </a:xfrm>
                </p:grpSpPr>
                <p:sp>
                  <p:nvSpPr>
                    <p:cNvPr id="23599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2520" y="2304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208 h 208"/>
                        <a:gd name="T2" fmla="*/ 80 w 208"/>
                        <a:gd name="T3" fmla="*/ 80 h 208"/>
                        <a:gd name="T4" fmla="*/ 104 w 208"/>
                        <a:gd name="T5" fmla="*/ 48 h 208"/>
                        <a:gd name="T6" fmla="*/ 128 w 208"/>
                        <a:gd name="T7" fmla="*/ 32 h 208"/>
                        <a:gd name="T8" fmla="*/ 144 w 208"/>
                        <a:gd name="T9" fmla="*/ 16 h 208"/>
                        <a:gd name="T10" fmla="*/ 160 w 208"/>
                        <a:gd name="T11" fmla="*/ 8 h 208"/>
                        <a:gd name="T12" fmla="*/ 184 w 208"/>
                        <a:gd name="T13" fmla="*/ 0 h 208"/>
                        <a:gd name="T14" fmla="*/ 208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208"/>
                          </a:moveTo>
                          <a:lnTo>
                            <a:pt x="80" y="80"/>
                          </a:lnTo>
                          <a:lnTo>
                            <a:pt x="104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0" y="8"/>
                          </a:lnTo>
                          <a:lnTo>
                            <a:pt x="184" y="0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00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2728" y="2304"/>
                      <a:ext cx="200" cy="208"/>
                    </a:xfrm>
                    <a:custGeom>
                      <a:avLst/>
                      <a:gdLst>
                        <a:gd name="T0" fmla="*/ 200 w 200"/>
                        <a:gd name="T1" fmla="*/ 208 h 208"/>
                        <a:gd name="T2" fmla="*/ 120 w 200"/>
                        <a:gd name="T3" fmla="*/ 80 h 208"/>
                        <a:gd name="T4" fmla="*/ 96 w 200"/>
                        <a:gd name="T5" fmla="*/ 48 h 208"/>
                        <a:gd name="T6" fmla="*/ 80 w 200"/>
                        <a:gd name="T7" fmla="*/ 32 h 208"/>
                        <a:gd name="T8" fmla="*/ 56 w 200"/>
                        <a:gd name="T9" fmla="*/ 16 h 208"/>
                        <a:gd name="T10" fmla="*/ 40 w 200"/>
                        <a:gd name="T11" fmla="*/ 8 h 208"/>
                        <a:gd name="T12" fmla="*/ 24 w 200"/>
                        <a:gd name="T13" fmla="*/ 0 h 208"/>
                        <a:gd name="T14" fmla="*/ 0 w 200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0"/>
                        <a:gd name="T25" fmla="*/ 0 h 208"/>
                        <a:gd name="T26" fmla="*/ 200 w 20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0" h="208">
                          <a:moveTo>
                            <a:pt x="200" y="208"/>
                          </a:moveTo>
                          <a:lnTo>
                            <a:pt x="120" y="80"/>
                          </a:lnTo>
                          <a:lnTo>
                            <a:pt x="96" y="48"/>
                          </a:lnTo>
                          <a:lnTo>
                            <a:pt x="80" y="32"/>
                          </a:lnTo>
                          <a:lnTo>
                            <a:pt x="56" y="16"/>
                          </a:lnTo>
                          <a:lnTo>
                            <a:pt x="40" y="8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3596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2928" y="2512"/>
                    <a:ext cx="416" cy="216"/>
                    <a:chOff x="2928" y="2512"/>
                    <a:chExt cx="416" cy="216"/>
                  </a:xfrm>
                </p:grpSpPr>
                <p:sp>
                  <p:nvSpPr>
                    <p:cNvPr id="23597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2928" y="2512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0 h 216"/>
                        <a:gd name="T2" fmla="*/ 80 w 208"/>
                        <a:gd name="T3" fmla="*/ 136 h 216"/>
                        <a:gd name="T4" fmla="*/ 104 w 208"/>
                        <a:gd name="T5" fmla="*/ 168 h 216"/>
                        <a:gd name="T6" fmla="*/ 128 w 208"/>
                        <a:gd name="T7" fmla="*/ 184 h 216"/>
                        <a:gd name="T8" fmla="*/ 144 w 208"/>
                        <a:gd name="T9" fmla="*/ 200 h 216"/>
                        <a:gd name="T10" fmla="*/ 160 w 208"/>
                        <a:gd name="T11" fmla="*/ 208 h 216"/>
                        <a:gd name="T12" fmla="*/ 184 w 208"/>
                        <a:gd name="T13" fmla="*/ 216 h 216"/>
                        <a:gd name="T14" fmla="*/ 208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0"/>
                          </a:moveTo>
                          <a:lnTo>
                            <a:pt x="80" y="136"/>
                          </a:lnTo>
                          <a:lnTo>
                            <a:pt x="104" y="168"/>
                          </a:lnTo>
                          <a:lnTo>
                            <a:pt x="128" y="184"/>
                          </a:lnTo>
                          <a:lnTo>
                            <a:pt x="144" y="200"/>
                          </a:lnTo>
                          <a:lnTo>
                            <a:pt x="160" y="208"/>
                          </a:lnTo>
                          <a:lnTo>
                            <a:pt x="184" y="216"/>
                          </a:lnTo>
                          <a:lnTo>
                            <a:pt x="208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598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3136" y="2512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0 h 216"/>
                        <a:gd name="T2" fmla="*/ 128 w 208"/>
                        <a:gd name="T3" fmla="*/ 136 h 216"/>
                        <a:gd name="T4" fmla="*/ 96 w 208"/>
                        <a:gd name="T5" fmla="*/ 168 h 216"/>
                        <a:gd name="T6" fmla="*/ 80 w 208"/>
                        <a:gd name="T7" fmla="*/ 184 h 216"/>
                        <a:gd name="T8" fmla="*/ 64 w 208"/>
                        <a:gd name="T9" fmla="*/ 200 h 216"/>
                        <a:gd name="T10" fmla="*/ 40 w 208"/>
                        <a:gd name="T11" fmla="*/ 208 h 216"/>
                        <a:gd name="T12" fmla="*/ 24 w 208"/>
                        <a:gd name="T13" fmla="*/ 216 h 216"/>
                        <a:gd name="T14" fmla="*/ 0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0"/>
                          </a:moveTo>
                          <a:lnTo>
                            <a:pt x="128" y="136"/>
                          </a:lnTo>
                          <a:lnTo>
                            <a:pt x="96" y="168"/>
                          </a:lnTo>
                          <a:lnTo>
                            <a:pt x="80" y="184"/>
                          </a:lnTo>
                          <a:lnTo>
                            <a:pt x="64" y="200"/>
                          </a:lnTo>
                          <a:lnTo>
                            <a:pt x="40" y="208"/>
                          </a:lnTo>
                          <a:lnTo>
                            <a:pt x="24" y="216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3588" name="Group 202"/>
                <p:cNvGrpSpPr>
                  <a:grpSpLocks/>
                </p:cNvGrpSpPr>
                <p:nvPr/>
              </p:nvGrpSpPr>
              <p:grpSpPr bwMode="auto">
                <a:xfrm>
                  <a:off x="2406" y="1564"/>
                  <a:ext cx="824" cy="424"/>
                  <a:chOff x="2520" y="2304"/>
                  <a:chExt cx="824" cy="424"/>
                </a:xfrm>
              </p:grpSpPr>
              <p:grpSp>
                <p:nvGrpSpPr>
                  <p:cNvPr id="23589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2520" y="2304"/>
                    <a:ext cx="408" cy="208"/>
                    <a:chOff x="2520" y="2304"/>
                    <a:chExt cx="408" cy="208"/>
                  </a:xfrm>
                </p:grpSpPr>
                <p:sp>
                  <p:nvSpPr>
                    <p:cNvPr id="23593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520" y="2304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208 h 208"/>
                        <a:gd name="T2" fmla="*/ 80 w 208"/>
                        <a:gd name="T3" fmla="*/ 80 h 208"/>
                        <a:gd name="T4" fmla="*/ 104 w 208"/>
                        <a:gd name="T5" fmla="*/ 48 h 208"/>
                        <a:gd name="T6" fmla="*/ 128 w 208"/>
                        <a:gd name="T7" fmla="*/ 32 h 208"/>
                        <a:gd name="T8" fmla="*/ 144 w 208"/>
                        <a:gd name="T9" fmla="*/ 16 h 208"/>
                        <a:gd name="T10" fmla="*/ 160 w 208"/>
                        <a:gd name="T11" fmla="*/ 8 h 208"/>
                        <a:gd name="T12" fmla="*/ 184 w 208"/>
                        <a:gd name="T13" fmla="*/ 0 h 208"/>
                        <a:gd name="T14" fmla="*/ 208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208"/>
                          </a:moveTo>
                          <a:lnTo>
                            <a:pt x="80" y="80"/>
                          </a:lnTo>
                          <a:lnTo>
                            <a:pt x="104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0" y="8"/>
                          </a:lnTo>
                          <a:lnTo>
                            <a:pt x="184" y="0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594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728" y="2304"/>
                      <a:ext cx="200" cy="208"/>
                    </a:xfrm>
                    <a:custGeom>
                      <a:avLst/>
                      <a:gdLst>
                        <a:gd name="T0" fmla="*/ 200 w 200"/>
                        <a:gd name="T1" fmla="*/ 208 h 208"/>
                        <a:gd name="T2" fmla="*/ 120 w 200"/>
                        <a:gd name="T3" fmla="*/ 80 h 208"/>
                        <a:gd name="T4" fmla="*/ 96 w 200"/>
                        <a:gd name="T5" fmla="*/ 48 h 208"/>
                        <a:gd name="T6" fmla="*/ 80 w 200"/>
                        <a:gd name="T7" fmla="*/ 32 h 208"/>
                        <a:gd name="T8" fmla="*/ 56 w 200"/>
                        <a:gd name="T9" fmla="*/ 16 h 208"/>
                        <a:gd name="T10" fmla="*/ 40 w 200"/>
                        <a:gd name="T11" fmla="*/ 8 h 208"/>
                        <a:gd name="T12" fmla="*/ 24 w 200"/>
                        <a:gd name="T13" fmla="*/ 0 h 208"/>
                        <a:gd name="T14" fmla="*/ 0 w 200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0"/>
                        <a:gd name="T25" fmla="*/ 0 h 208"/>
                        <a:gd name="T26" fmla="*/ 200 w 20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0" h="208">
                          <a:moveTo>
                            <a:pt x="200" y="208"/>
                          </a:moveTo>
                          <a:lnTo>
                            <a:pt x="120" y="80"/>
                          </a:lnTo>
                          <a:lnTo>
                            <a:pt x="96" y="48"/>
                          </a:lnTo>
                          <a:lnTo>
                            <a:pt x="80" y="32"/>
                          </a:lnTo>
                          <a:lnTo>
                            <a:pt x="56" y="16"/>
                          </a:lnTo>
                          <a:lnTo>
                            <a:pt x="40" y="8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3590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2928" y="2512"/>
                    <a:ext cx="416" cy="216"/>
                    <a:chOff x="2928" y="2512"/>
                    <a:chExt cx="416" cy="216"/>
                  </a:xfrm>
                </p:grpSpPr>
                <p:sp>
                  <p:nvSpPr>
                    <p:cNvPr id="23591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2928" y="2512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0 h 216"/>
                        <a:gd name="T2" fmla="*/ 80 w 208"/>
                        <a:gd name="T3" fmla="*/ 136 h 216"/>
                        <a:gd name="T4" fmla="*/ 104 w 208"/>
                        <a:gd name="T5" fmla="*/ 168 h 216"/>
                        <a:gd name="T6" fmla="*/ 128 w 208"/>
                        <a:gd name="T7" fmla="*/ 184 h 216"/>
                        <a:gd name="T8" fmla="*/ 144 w 208"/>
                        <a:gd name="T9" fmla="*/ 200 h 216"/>
                        <a:gd name="T10" fmla="*/ 160 w 208"/>
                        <a:gd name="T11" fmla="*/ 208 h 216"/>
                        <a:gd name="T12" fmla="*/ 184 w 208"/>
                        <a:gd name="T13" fmla="*/ 216 h 216"/>
                        <a:gd name="T14" fmla="*/ 208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0"/>
                          </a:moveTo>
                          <a:lnTo>
                            <a:pt x="80" y="136"/>
                          </a:lnTo>
                          <a:lnTo>
                            <a:pt x="104" y="168"/>
                          </a:lnTo>
                          <a:lnTo>
                            <a:pt x="128" y="184"/>
                          </a:lnTo>
                          <a:lnTo>
                            <a:pt x="144" y="200"/>
                          </a:lnTo>
                          <a:lnTo>
                            <a:pt x="160" y="208"/>
                          </a:lnTo>
                          <a:lnTo>
                            <a:pt x="184" y="216"/>
                          </a:lnTo>
                          <a:lnTo>
                            <a:pt x="208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592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3136" y="2512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0 h 216"/>
                        <a:gd name="T2" fmla="*/ 128 w 208"/>
                        <a:gd name="T3" fmla="*/ 136 h 216"/>
                        <a:gd name="T4" fmla="*/ 96 w 208"/>
                        <a:gd name="T5" fmla="*/ 168 h 216"/>
                        <a:gd name="T6" fmla="*/ 80 w 208"/>
                        <a:gd name="T7" fmla="*/ 184 h 216"/>
                        <a:gd name="T8" fmla="*/ 64 w 208"/>
                        <a:gd name="T9" fmla="*/ 200 h 216"/>
                        <a:gd name="T10" fmla="*/ 40 w 208"/>
                        <a:gd name="T11" fmla="*/ 208 h 216"/>
                        <a:gd name="T12" fmla="*/ 24 w 208"/>
                        <a:gd name="T13" fmla="*/ 216 h 216"/>
                        <a:gd name="T14" fmla="*/ 0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0"/>
                          </a:moveTo>
                          <a:lnTo>
                            <a:pt x="128" y="136"/>
                          </a:lnTo>
                          <a:lnTo>
                            <a:pt x="96" y="168"/>
                          </a:lnTo>
                          <a:lnTo>
                            <a:pt x="80" y="184"/>
                          </a:lnTo>
                          <a:lnTo>
                            <a:pt x="64" y="200"/>
                          </a:lnTo>
                          <a:lnTo>
                            <a:pt x="40" y="208"/>
                          </a:lnTo>
                          <a:lnTo>
                            <a:pt x="24" y="216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572" name="Group 209"/>
              <p:cNvGrpSpPr>
                <a:grpSpLocks/>
              </p:cNvGrpSpPr>
              <p:nvPr/>
            </p:nvGrpSpPr>
            <p:grpSpPr bwMode="auto">
              <a:xfrm>
                <a:off x="3230" y="1564"/>
                <a:ext cx="1646" cy="424"/>
                <a:chOff x="1584" y="1564"/>
                <a:chExt cx="1646" cy="424"/>
              </a:xfrm>
            </p:grpSpPr>
            <p:grpSp>
              <p:nvGrpSpPr>
                <p:cNvPr id="23573" name="Group 210"/>
                <p:cNvGrpSpPr>
                  <a:grpSpLocks/>
                </p:cNvGrpSpPr>
                <p:nvPr/>
              </p:nvGrpSpPr>
              <p:grpSpPr bwMode="auto">
                <a:xfrm>
                  <a:off x="1584" y="1564"/>
                  <a:ext cx="824" cy="424"/>
                  <a:chOff x="2520" y="2304"/>
                  <a:chExt cx="824" cy="424"/>
                </a:xfrm>
              </p:grpSpPr>
              <p:grpSp>
                <p:nvGrpSpPr>
                  <p:cNvPr id="23581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2520" y="2304"/>
                    <a:ext cx="408" cy="208"/>
                    <a:chOff x="2520" y="2304"/>
                    <a:chExt cx="408" cy="208"/>
                  </a:xfrm>
                </p:grpSpPr>
                <p:sp>
                  <p:nvSpPr>
                    <p:cNvPr id="23585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2520" y="2304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208 h 208"/>
                        <a:gd name="T2" fmla="*/ 80 w 208"/>
                        <a:gd name="T3" fmla="*/ 80 h 208"/>
                        <a:gd name="T4" fmla="*/ 104 w 208"/>
                        <a:gd name="T5" fmla="*/ 48 h 208"/>
                        <a:gd name="T6" fmla="*/ 128 w 208"/>
                        <a:gd name="T7" fmla="*/ 32 h 208"/>
                        <a:gd name="T8" fmla="*/ 144 w 208"/>
                        <a:gd name="T9" fmla="*/ 16 h 208"/>
                        <a:gd name="T10" fmla="*/ 160 w 208"/>
                        <a:gd name="T11" fmla="*/ 8 h 208"/>
                        <a:gd name="T12" fmla="*/ 184 w 208"/>
                        <a:gd name="T13" fmla="*/ 0 h 208"/>
                        <a:gd name="T14" fmla="*/ 208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208"/>
                          </a:moveTo>
                          <a:lnTo>
                            <a:pt x="80" y="80"/>
                          </a:lnTo>
                          <a:lnTo>
                            <a:pt x="104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0" y="8"/>
                          </a:lnTo>
                          <a:lnTo>
                            <a:pt x="184" y="0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586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2728" y="2304"/>
                      <a:ext cx="200" cy="208"/>
                    </a:xfrm>
                    <a:custGeom>
                      <a:avLst/>
                      <a:gdLst>
                        <a:gd name="T0" fmla="*/ 200 w 200"/>
                        <a:gd name="T1" fmla="*/ 208 h 208"/>
                        <a:gd name="T2" fmla="*/ 120 w 200"/>
                        <a:gd name="T3" fmla="*/ 80 h 208"/>
                        <a:gd name="T4" fmla="*/ 96 w 200"/>
                        <a:gd name="T5" fmla="*/ 48 h 208"/>
                        <a:gd name="T6" fmla="*/ 80 w 200"/>
                        <a:gd name="T7" fmla="*/ 32 h 208"/>
                        <a:gd name="T8" fmla="*/ 56 w 200"/>
                        <a:gd name="T9" fmla="*/ 16 h 208"/>
                        <a:gd name="T10" fmla="*/ 40 w 200"/>
                        <a:gd name="T11" fmla="*/ 8 h 208"/>
                        <a:gd name="T12" fmla="*/ 24 w 200"/>
                        <a:gd name="T13" fmla="*/ 0 h 208"/>
                        <a:gd name="T14" fmla="*/ 0 w 200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0"/>
                        <a:gd name="T25" fmla="*/ 0 h 208"/>
                        <a:gd name="T26" fmla="*/ 200 w 20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0" h="208">
                          <a:moveTo>
                            <a:pt x="200" y="208"/>
                          </a:moveTo>
                          <a:lnTo>
                            <a:pt x="120" y="80"/>
                          </a:lnTo>
                          <a:lnTo>
                            <a:pt x="96" y="48"/>
                          </a:lnTo>
                          <a:lnTo>
                            <a:pt x="80" y="32"/>
                          </a:lnTo>
                          <a:lnTo>
                            <a:pt x="56" y="16"/>
                          </a:lnTo>
                          <a:lnTo>
                            <a:pt x="40" y="8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3582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2928" y="2512"/>
                    <a:ext cx="416" cy="216"/>
                    <a:chOff x="2928" y="2512"/>
                    <a:chExt cx="416" cy="216"/>
                  </a:xfrm>
                </p:grpSpPr>
                <p:sp>
                  <p:nvSpPr>
                    <p:cNvPr id="23583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2928" y="2512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0 h 216"/>
                        <a:gd name="T2" fmla="*/ 80 w 208"/>
                        <a:gd name="T3" fmla="*/ 136 h 216"/>
                        <a:gd name="T4" fmla="*/ 104 w 208"/>
                        <a:gd name="T5" fmla="*/ 168 h 216"/>
                        <a:gd name="T6" fmla="*/ 128 w 208"/>
                        <a:gd name="T7" fmla="*/ 184 h 216"/>
                        <a:gd name="T8" fmla="*/ 144 w 208"/>
                        <a:gd name="T9" fmla="*/ 200 h 216"/>
                        <a:gd name="T10" fmla="*/ 160 w 208"/>
                        <a:gd name="T11" fmla="*/ 208 h 216"/>
                        <a:gd name="T12" fmla="*/ 184 w 208"/>
                        <a:gd name="T13" fmla="*/ 216 h 216"/>
                        <a:gd name="T14" fmla="*/ 208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0"/>
                          </a:moveTo>
                          <a:lnTo>
                            <a:pt x="80" y="136"/>
                          </a:lnTo>
                          <a:lnTo>
                            <a:pt x="104" y="168"/>
                          </a:lnTo>
                          <a:lnTo>
                            <a:pt x="128" y="184"/>
                          </a:lnTo>
                          <a:lnTo>
                            <a:pt x="144" y="200"/>
                          </a:lnTo>
                          <a:lnTo>
                            <a:pt x="160" y="208"/>
                          </a:lnTo>
                          <a:lnTo>
                            <a:pt x="184" y="216"/>
                          </a:lnTo>
                          <a:lnTo>
                            <a:pt x="208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584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3136" y="2512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0 h 216"/>
                        <a:gd name="T2" fmla="*/ 128 w 208"/>
                        <a:gd name="T3" fmla="*/ 136 h 216"/>
                        <a:gd name="T4" fmla="*/ 96 w 208"/>
                        <a:gd name="T5" fmla="*/ 168 h 216"/>
                        <a:gd name="T6" fmla="*/ 80 w 208"/>
                        <a:gd name="T7" fmla="*/ 184 h 216"/>
                        <a:gd name="T8" fmla="*/ 64 w 208"/>
                        <a:gd name="T9" fmla="*/ 200 h 216"/>
                        <a:gd name="T10" fmla="*/ 40 w 208"/>
                        <a:gd name="T11" fmla="*/ 208 h 216"/>
                        <a:gd name="T12" fmla="*/ 24 w 208"/>
                        <a:gd name="T13" fmla="*/ 216 h 216"/>
                        <a:gd name="T14" fmla="*/ 0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0"/>
                          </a:moveTo>
                          <a:lnTo>
                            <a:pt x="128" y="136"/>
                          </a:lnTo>
                          <a:lnTo>
                            <a:pt x="96" y="168"/>
                          </a:lnTo>
                          <a:lnTo>
                            <a:pt x="80" y="184"/>
                          </a:lnTo>
                          <a:lnTo>
                            <a:pt x="64" y="200"/>
                          </a:lnTo>
                          <a:lnTo>
                            <a:pt x="40" y="208"/>
                          </a:lnTo>
                          <a:lnTo>
                            <a:pt x="24" y="216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3574" name="Group 217"/>
                <p:cNvGrpSpPr>
                  <a:grpSpLocks/>
                </p:cNvGrpSpPr>
                <p:nvPr/>
              </p:nvGrpSpPr>
              <p:grpSpPr bwMode="auto">
                <a:xfrm>
                  <a:off x="2406" y="1564"/>
                  <a:ext cx="824" cy="424"/>
                  <a:chOff x="2520" y="2304"/>
                  <a:chExt cx="824" cy="424"/>
                </a:xfrm>
              </p:grpSpPr>
              <p:grpSp>
                <p:nvGrpSpPr>
                  <p:cNvPr id="23575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2520" y="2304"/>
                    <a:ext cx="408" cy="208"/>
                    <a:chOff x="2520" y="2304"/>
                    <a:chExt cx="408" cy="208"/>
                  </a:xfrm>
                </p:grpSpPr>
                <p:sp>
                  <p:nvSpPr>
                    <p:cNvPr id="23579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2520" y="2304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208 h 208"/>
                        <a:gd name="T2" fmla="*/ 80 w 208"/>
                        <a:gd name="T3" fmla="*/ 80 h 208"/>
                        <a:gd name="T4" fmla="*/ 104 w 208"/>
                        <a:gd name="T5" fmla="*/ 48 h 208"/>
                        <a:gd name="T6" fmla="*/ 128 w 208"/>
                        <a:gd name="T7" fmla="*/ 32 h 208"/>
                        <a:gd name="T8" fmla="*/ 144 w 208"/>
                        <a:gd name="T9" fmla="*/ 16 h 208"/>
                        <a:gd name="T10" fmla="*/ 160 w 208"/>
                        <a:gd name="T11" fmla="*/ 8 h 208"/>
                        <a:gd name="T12" fmla="*/ 184 w 208"/>
                        <a:gd name="T13" fmla="*/ 0 h 208"/>
                        <a:gd name="T14" fmla="*/ 208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208"/>
                          </a:moveTo>
                          <a:lnTo>
                            <a:pt x="80" y="80"/>
                          </a:lnTo>
                          <a:lnTo>
                            <a:pt x="104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0" y="8"/>
                          </a:lnTo>
                          <a:lnTo>
                            <a:pt x="184" y="0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580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2728" y="2304"/>
                      <a:ext cx="200" cy="208"/>
                    </a:xfrm>
                    <a:custGeom>
                      <a:avLst/>
                      <a:gdLst>
                        <a:gd name="T0" fmla="*/ 200 w 200"/>
                        <a:gd name="T1" fmla="*/ 208 h 208"/>
                        <a:gd name="T2" fmla="*/ 120 w 200"/>
                        <a:gd name="T3" fmla="*/ 80 h 208"/>
                        <a:gd name="T4" fmla="*/ 96 w 200"/>
                        <a:gd name="T5" fmla="*/ 48 h 208"/>
                        <a:gd name="T6" fmla="*/ 80 w 200"/>
                        <a:gd name="T7" fmla="*/ 32 h 208"/>
                        <a:gd name="T8" fmla="*/ 56 w 200"/>
                        <a:gd name="T9" fmla="*/ 16 h 208"/>
                        <a:gd name="T10" fmla="*/ 40 w 200"/>
                        <a:gd name="T11" fmla="*/ 8 h 208"/>
                        <a:gd name="T12" fmla="*/ 24 w 200"/>
                        <a:gd name="T13" fmla="*/ 0 h 208"/>
                        <a:gd name="T14" fmla="*/ 0 w 200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0"/>
                        <a:gd name="T25" fmla="*/ 0 h 208"/>
                        <a:gd name="T26" fmla="*/ 200 w 20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0" h="208">
                          <a:moveTo>
                            <a:pt x="200" y="208"/>
                          </a:moveTo>
                          <a:lnTo>
                            <a:pt x="120" y="80"/>
                          </a:lnTo>
                          <a:lnTo>
                            <a:pt x="96" y="48"/>
                          </a:lnTo>
                          <a:lnTo>
                            <a:pt x="80" y="32"/>
                          </a:lnTo>
                          <a:lnTo>
                            <a:pt x="56" y="16"/>
                          </a:lnTo>
                          <a:lnTo>
                            <a:pt x="40" y="8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3576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2928" y="2512"/>
                    <a:ext cx="416" cy="216"/>
                    <a:chOff x="2928" y="2512"/>
                    <a:chExt cx="416" cy="216"/>
                  </a:xfrm>
                </p:grpSpPr>
                <p:sp>
                  <p:nvSpPr>
                    <p:cNvPr id="23577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2928" y="2512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0 h 216"/>
                        <a:gd name="T2" fmla="*/ 80 w 208"/>
                        <a:gd name="T3" fmla="*/ 136 h 216"/>
                        <a:gd name="T4" fmla="*/ 104 w 208"/>
                        <a:gd name="T5" fmla="*/ 168 h 216"/>
                        <a:gd name="T6" fmla="*/ 128 w 208"/>
                        <a:gd name="T7" fmla="*/ 184 h 216"/>
                        <a:gd name="T8" fmla="*/ 144 w 208"/>
                        <a:gd name="T9" fmla="*/ 200 h 216"/>
                        <a:gd name="T10" fmla="*/ 160 w 208"/>
                        <a:gd name="T11" fmla="*/ 208 h 216"/>
                        <a:gd name="T12" fmla="*/ 184 w 208"/>
                        <a:gd name="T13" fmla="*/ 216 h 216"/>
                        <a:gd name="T14" fmla="*/ 208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0"/>
                          </a:moveTo>
                          <a:lnTo>
                            <a:pt x="80" y="136"/>
                          </a:lnTo>
                          <a:lnTo>
                            <a:pt x="104" y="168"/>
                          </a:lnTo>
                          <a:lnTo>
                            <a:pt x="128" y="184"/>
                          </a:lnTo>
                          <a:lnTo>
                            <a:pt x="144" y="200"/>
                          </a:lnTo>
                          <a:lnTo>
                            <a:pt x="160" y="208"/>
                          </a:lnTo>
                          <a:lnTo>
                            <a:pt x="184" y="216"/>
                          </a:lnTo>
                          <a:lnTo>
                            <a:pt x="208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578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3136" y="2512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0 h 216"/>
                        <a:gd name="T2" fmla="*/ 128 w 208"/>
                        <a:gd name="T3" fmla="*/ 136 h 216"/>
                        <a:gd name="T4" fmla="*/ 96 w 208"/>
                        <a:gd name="T5" fmla="*/ 168 h 216"/>
                        <a:gd name="T6" fmla="*/ 80 w 208"/>
                        <a:gd name="T7" fmla="*/ 184 h 216"/>
                        <a:gd name="T8" fmla="*/ 64 w 208"/>
                        <a:gd name="T9" fmla="*/ 200 h 216"/>
                        <a:gd name="T10" fmla="*/ 40 w 208"/>
                        <a:gd name="T11" fmla="*/ 208 h 216"/>
                        <a:gd name="T12" fmla="*/ 24 w 208"/>
                        <a:gd name="T13" fmla="*/ 216 h 216"/>
                        <a:gd name="T14" fmla="*/ 0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0"/>
                          </a:moveTo>
                          <a:lnTo>
                            <a:pt x="128" y="136"/>
                          </a:lnTo>
                          <a:lnTo>
                            <a:pt x="96" y="168"/>
                          </a:lnTo>
                          <a:lnTo>
                            <a:pt x="80" y="184"/>
                          </a:lnTo>
                          <a:lnTo>
                            <a:pt x="64" y="200"/>
                          </a:lnTo>
                          <a:lnTo>
                            <a:pt x="40" y="208"/>
                          </a:lnTo>
                          <a:lnTo>
                            <a:pt x="24" y="216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95" name="Rectangle 94"/>
          <p:cNvSpPr/>
          <p:nvPr/>
        </p:nvSpPr>
        <p:spPr>
          <a:xfrm>
            <a:off x="1941287" y="3779060"/>
            <a:ext cx="418081" cy="273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37629" y="2174445"/>
            <a:ext cx="287482" cy="172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56667" y="367273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37629" y="20611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58312" y="6272290"/>
            <a:ext cx="203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PS: Ignore slit width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8783" y="927848"/>
            <a:ext cx="5123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At a far observation point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(L&gt;&gt; d &amp;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+mn-cs"/>
              </a:rPr>
              <a:t>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the output is given by the interference equation: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99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10" y="1644047"/>
            <a:ext cx="3076174" cy="6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/>
          <p:cNvSpPr/>
          <p:nvPr/>
        </p:nvSpPr>
        <p:spPr>
          <a:xfrm rot="5400000">
            <a:off x="6491257" y="1482157"/>
            <a:ext cx="184579" cy="1507274"/>
          </a:xfrm>
          <a:prstGeom prst="rightBrace">
            <a:avLst>
              <a:gd name="adj1" fmla="val 4992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4201" y="2389124"/>
            <a:ext cx="1847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Interference term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081487" y="892093"/>
            <a:ext cx="4934976" cy="1785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ight Arrow 101"/>
          <p:cNvSpPr/>
          <p:nvPr/>
        </p:nvSpPr>
        <p:spPr>
          <a:xfrm>
            <a:off x="3199720" y="4381137"/>
            <a:ext cx="1239837" cy="8001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F.T.</a:t>
            </a:r>
          </a:p>
        </p:txBody>
      </p:sp>
    </p:spTree>
    <p:extLst>
      <p:ext uri="{BB962C8B-B14F-4D97-AF65-F5344CB8AC3E}">
        <p14:creationId xmlns:p14="http://schemas.microsoft.com/office/powerpoint/2010/main" val="26468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191000" y="4769427"/>
            <a:ext cx="4572000" cy="1736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8600" y="4800600"/>
            <a:ext cx="3276600" cy="167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Diffraction_Single_Slit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8889" r="3064" b="2820"/>
          <a:stretch>
            <a:fillRect/>
          </a:stretch>
        </p:blipFill>
        <p:spPr bwMode="auto">
          <a:xfrm>
            <a:off x="4594900" y="800822"/>
            <a:ext cx="4386163" cy="292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Diffraction_Single_Slit_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1" t="72221" r="72675" b="22717"/>
          <a:stretch>
            <a:fillRect/>
          </a:stretch>
        </p:blipFill>
        <p:spPr bwMode="auto">
          <a:xfrm>
            <a:off x="5686426" y="4910715"/>
            <a:ext cx="2676526" cy="86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36525" y="762000"/>
            <a:ext cx="3749675" cy="5806440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38600" y="762000"/>
            <a:ext cx="4953000" cy="5806440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7" name="TextBox 15"/>
          <p:cNvSpPr txBox="1">
            <a:spLocks noChangeArrowheads="1"/>
          </p:cNvSpPr>
          <p:nvPr/>
        </p:nvSpPr>
        <p:spPr bwMode="auto">
          <a:xfrm>
            <a:off x="363681" y="4939866"/>
            <a:ext cx="817563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INPUT:</a:t>
            </a:r>
          </a:p>
        </p:txBody>
      </p:sp>
      <p:sp>
        <p:nvSpPr>
          <p:cNvPr id="7178" name="TextBox 15"/>
          <p:cNvSpPr txBox="1">
            <a:spLocks noChangeArrowheads="1"/>
          </p:cNvSpPr>
          <p:nvPr/>
        </p:nvSpPr>
        <p:spPr bwMode="auto">
          <a:xfrm>
            <a:off x="4410075" y="4932940"/>
            <a:ext cx="1076325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OUTPUT: </a:t>
            </a:r>
          </a:p>
        </p:txBody>
      </p:sp>
      <p:grpSp>
        <p:nvGrpSpPr>
          <p:cNvPr id="7179" name="Group 47"/>
          <p:cNvGrpSpPr>
            <a:grpSpLocks/>
          </p:cNvGrpSpPr>
          <p:nvPr/>
        </p:nvGrpSpPr>
        <p:grpSpPr bwMode="auto">
          <a:xfrm>
            <a:off x="762000" y="5943600"/>
            <a:ext cx="2322513" cy="338138"/>
            <a:chOff x="816" y="768"/>
            <a:chExt cx="1463" cy="213"/>
          </a:xfrm>
        </p:grpSpPr>
        <p:sp>
          <p:nvSpPr>
            <p:cNvPr id="7202" name="Line 48"/>
            <p:cNvSpPr>
              <a:spLocks noChangeShapeType="1"/>
            </p:cNvSpPr>
            <p:nvPr/>
          </p:nvSpPr>
          <p:spPr bwMode="auto">
            <a:xfrm>
              <a:off x="816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3" name="Line 49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4" name="Rectangle 50"/>
            <p:cNvSpPr>
              <a:spLocks noChangeArrowheads="1"/>
            </p:cNvSpPr>
            <p:nvPr/>
          </p:nvSpPr>
          <p:spPr bwMode="auto">
            <a:xfrm>
              <a:off x="2112" y="768"/>
              <a:ext cx="1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z</a:t>
              </a:r>
            </a:p>
          </p:txBody>
        </p:sp>
      </p:grpSp>
      <p:sp>
        <p:nvSpPr>
          <p:cNvPr id="7180" name="Line 52"/>
          <p:cNvSpPr>
            <a:spLocks noChangeShapeType="1"/>
          </p:cNvSpPr>
          <p:nvPr/>
        </p:nvSpPr>
        <p:spPr bwMode="auto">
          <a:xfrm>
            <a:off x="1384300" y="5638800"/>
            <a:ext cx="685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1" name="Text Box 54"/>
          <p:cNvSpPr txBox="1">
            <a:spLocks noChangeArrowheads="1"/>
          </p:cNvSpPr>
          <p:nvPr/>
        </p:nvSpPr>
        <p:spPr bwMode="auto">
          <a:xfrm>
            <a:off x="1657350" y="5973763"/>
            <a:ext cx="260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7182" name="Line 55"/>
          <p:cNvSpPr>
            <a:spLocks noChangeShapeType="1"/>
          </p:cNvSpPr>
          <p:nvPr/>
        </p:nvSpPr>
        <p:spPr bwMode="auto">
          <a:xfrm>
            <a:off x="2070100" y="5638800"/>
            <a:ext cx="0" cy="3810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3" name="Line 56"/>
          <p:cNvSpPr>
            <a:spLocks noChangeShapeType="1"/>
          </p:cNvSpPr>
          <p:nvPr/>
        </p:nvSpPr>
        <p:spPr bwMode="auto">
          <a:xfrm>
            <a:off x="1384300" y="5638800"/>
            <a:ext cx="0" cy="3810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4" name="Rectangle 75"/>
          <p:cNvSpPr>
            <a:spLocks noChangeArrowheads="1"/>
          </p:cNvSpPr>
          <p:nvPr/>
        </p:nvSpPr>
        <p:spPr bwMode="auto">
          <a:xfrm>
            <a:off x="1347353" y="4959926"/>
            <a:ext cx="873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rect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z/b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7185" name="Group 246"/>
          <p:cNvGrpSpPr>
            <a:grpSpLocks/>
          </p:cNvGrpSpPr>
          <p:nvPr/>
        </p:nvGrpSpPr>
        <p:grpSpPr bwMode="auto">
          <a:xfrm>
            <a:off x="1946275" y="5973763"/>
            <a:ext cx="269875" cy="427037"/>
            <a:chOff x="3940" y="1998"/>
            <a:chExt cx="170" cy="269"/>
          </a:xfrm>
        </p:grpSpPr>
        <p:sp>
          <p:nvSpPr>
            <p:cNvPr id="7199" name="Rectangle 247"/>
            <p:cNvSpPr>
              <a:spLocks noChangeArrowheads="1"/>
            </p:cNvSpPr>
            <p:nvPr/>
          </p:nvSpPr>
          <p:spPr bwMode="auto">
            <a:xfrm>
              <a:off x="3946" y="1998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7200" name="Line 248"/>
            <p:cNvSpPr>
              <a:spLocks noChangeShapeType="1"/>
            </p:cNvSpPr>
            <p:nvPr/>
          </p:nvSpPr>
          <p:spPr bwMode="auto">
            <a:xfrm>
              <a:off x="3967" y="213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1" name="Rectangle 249"/>
            <p:cNvSpPr>
              <a:spLocks noChangeArrowheads="1"/>
            </p:cNvSpPr>
            <p:nvPr/>
          </p:nvSpPr>
          <p:spPr bwMode="auto">
            <a:xfrm>
              <a:off x="3940" y="2094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7186" name="Group 250"/>
          <p:cNvGrpSpPr>
            <a:grpSpLocks/>
          </p:cNvGrpSpPr>
          <p:nvPr/>
        </p:nvGrpSpPr>
        <p:grpSpPr bwMode="auto">
          <a:xfrm>
            <a:off x="1231900" y="5973763"/>
            <a:ext cx="282575" cy="427037"/>
            <a:chOff x="3936" y="1998"/>
            <a:chExt cx="178" cy="269"/>
          </a:xfrm>
        </p:grpSpPr>
        <p:sp>
          <p:nvSpPr>
            <p:cNvPr id="7196" name="Rectangle 251"/>
            <p:cNvSpPr>
              <a:spLocks noChangeArrowheads="1"/>
            </p:cNvSpPr>
            <p:nvPr/>
          </p:nvSpPr>
          <p:spPr bwMode="auto">
            <a:xfrm>
              <a:off x="3936" y="1998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7197" name="Line 252"/>
            <p:cNvSpPr>
              <a:spLocks noChangeShapeType="1"/>
            </p:cNvSpPr>
            <p:nvPr/>
          </p:nvSpPr>
          <p:spPr bwMode="auto">
            <a:xfrm>
              <a:off x="3967" y="213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98" name="Rectangle 253"/>
            <p:cNvSpPr>
              <a:spLocks noChangeArrowheads="1"/>
            </p:cNvSpPr>
            <p:nvPr/>
          </p:nvSpPr>
          <p:spPr bwMode="auto">
            <a:xfrm>
              <a:off x="3950" y="2094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7187" name="Text Box 254"/>
          <p:cNvSpPr txBox="1">
            <a:spLocks noChangeArrowheads="1"/>
          </p:cNvSpPr>
          <p:nvPr/>
        </p:nvSpPr>
        <p:spPr bwMode="auto">
          <a:xfrm>
            <a:off x="1079500" y="6042025"/>
            <a:ext cx="24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-</a:t>
            </a:r>
          </a:p>
        </p:txBody>
      </p:sp>
      <p:pic>
        <p:nvPicPr>
          <p:cNvPr id="7189" name="Picture 5" descr="Diffraction_Double_Slit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48889" r="4771" b="26666"/>
          <a:stretch>
            <a:fillRect/>
          </a:stretch>
        </p:blipFill>
        <p:spPr bwMode="auto">
          <a:xfrm>
            <a:off x="4940301" y="3733800"/>
            <a:ext cx="34226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" y="1347789"/>
            <a:ext cx="3544888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5" name="Picture 8" descr="Diffraction_Single_Slit_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t="79097" r="73119" b="17778"/>
          <a:stretch>
            <a:fillRect/>
          </a:stretch>
        </p:blipFill>
        <p:spPr bwMode="auto">
          <a:xfrm>
            <a:off x="5720630" y="5902036"/>
            <a:ext cx="2371500" cy="56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09159" y="6524443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http://micro.magnet.fsu.edu/primer/java/diffraction/basicdiffraction/index.html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8493" y="854985"/>
            <a:ext cx="18068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zero at 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/b”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Recall: Diffraction of a 1D-Rectangular Aperture</a:t>
            </a: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4038600" y="1298384"/>
            <a:ext cx="271831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Location of 1</a:t>
            </a:r>
            <a:r>
              <a:rPr kumimoji="0" lang="en-US" altLang="en-US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zero is inversely related to the aperture size (d)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193557" y="3366294"/>
            <a:ext cx="0" cy="182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109559" y="3567022"/>
            <a:ext cx="337377" cy="146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 rot="1775257">
            <a:off x="2601408" y="2967266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L&gt;&gt; d &amp;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</a:p>
        </p:txBody>
      </p:sp>
      <p:pic>
        <p:nvPicPr>
          <p:cNvPr id="46" name="Picture 3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54091" r="55879" b="26044"/>
          <a:stretch/>
        </p:blipFill>
        <p:spPr bwMode="auto">
          <a:xfrm rot="4020253">
            <a:off x="1455039" y="2746612"/>
            <a:ext cx="789605" cy="6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9809033">
            <a:off x="2188083" y="3526716"/>
            <a:ext cx="1102377" cy="596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 rot="20728575">
            <a:off x="2030587" y="3444181"/>
            <a:ext cx="589094" cy="596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3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54091" r="55879" b="26044"/>
          <a:stretch/>
        </p:blipFill>
        <p:spPr bwMode="auto">
          <a:xfrm rot="2278204">
            <a:off x="2046059" y="2792946"/>
            <a:ext cx="373083" cy="56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54091" r="55879" b="26044"/>
          <a:stretch/>
        </p:blipFill>
        <p:spPr bwMode="auto">
          <a:xfrm rot="4528934">
            <a:off x="1990097" y="2997552"/>
            <a:ext cx="373083" cy="56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ight Arrow 42"/>
          <p:cNvSpPr/>
          <p:nvPr/>
        </p:nvSpPr>
        <p:spPr>
          <a:xfrm>
            <a:off x="3200400" y="4709160"/>
            <a:ext cx="1100137" cy="8001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F.T.</a:t>
            </a:r>
          </a:p>
        </p:txBody>
      </p:sp>
    </p:spTree>
    <p:extLst>
      <p:ext uri="{BB962C8B-B14F-4D97-AF65-F5344CB8AC3E}">
        <p14:creationId xmlns:p14="http://schemas.microsoft.com/office/powerpoint/2010/main" val="33931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3997036"/>
            <a:ext cx="3276600" cy="25700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8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Recall: Diffraction of a 2D-Rectangular Aperture</a:t>
            </a:r>
          </a:p>
        </p:txBody>
      </p:sp>
      <p:pic>
        <p:nvPicPr>
          <p:cNvPr id="26631" name="Picture 5" descr="Rect_Circ_Aper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 t="20000" r="20020" b="57777"/>
          <a:stretch>
            <a:fillRect/>
          </a:stretch>
        </p:blipFill>
        <p:spPr bwMode="auto">
          <a:xfrm>
            <a:off x="90769" y="968809"/>
            <a:ext cx="7162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15"/>
          <p:cNvSpPr txBox="1">
            <a:spLocks noChangeArrowheads="1"/>
          </p:cNvSpPr>
          <p:nvPr/>
        </p:nvSpPr>
        <p:spPr bwMode="auto">
          <a:xfrm>
            <a:off x="401638" y="4038600"/>
            <a:ext cx="817562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INPUT:</a:t>
            </a:r>
          </a:p>
        </p:txBody>
      </p:sp>
      <p:sp>
        <p:nvSpPr>
          <p:cNvPr id="26629" name="Rectangle 75"/>
          <p:cNvSpPr>
            <a:spLocks noChangeArrowheads="1"/>
          </p:cNvSpPr>
          <p:nvPr/>
        </p:nvSpPr>
        <p:spPr bwMode="auto">
          <a:xfrm>
            <a:off x="307975" y="4495800"/>
            <a:ext cx="258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x,y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 =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rect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x/</a:t>
            </a: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D</a:t>
            </a:r>
            <a:r>
              <a:rPr kumimoji="0" lang="en-US" alt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rect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y/</a:t>
            </a: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D</a:t>
            </a:r>
            <a:r>
              <a:rPr kumimoji="0" lang="en-US" alt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y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3517" y="3997035"/>
            <a:ext cx="5115791" cy="2570019"/>
            <a:chOff x="3903517" y="3997035"/>
            <a:chExt cx="5115791" cy="2570019"/>
          </a:xfrm>
        </p:grpSpPr>
        <p:sp>
          <p:nvSpPr>
            <p:cNvPr id="10" name="Rectangle 9"/>
            <p:cNvSpPr/>
            <p:nvPr/>
          </p:nvSpPr>
          <p:spPr>
            <a:xfrm>
              <a:off x="3903517" y="3997035"/>
              <a:ext cx="5115791" cy="257001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26632" name="Object 3"/>
            <p:cNvGraphicFramePr>
              <a:graphicFrameLocks noChangeAspect="1"/>
            </p:cNvGraphicFramePr>
            <p:nvPr/>
          </p:nvGraphicFramePr>
          <p:xfrm>
            <a:off x="3951574" y="4317566"/>
            <a:ext cx="5019675" cy="2249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4" name="Equation" r:id="rId5" imgW="3619440" imgH="1625400" progId="Equation.DSMT4">
                    <p:embed/>
                  </p:oleObj>
                </mc:Choice>
                <mc:Fallback>
                  <p:oleObj name="Equation" r:id="rId5" imgW="3619440" imgH="1625400" progId="Equation.DSMT4">
                    <p:embed/>
                    <p:pic>
                      <p:nvPicPr>
                        <p:cNvPr id="26632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574" y="4317566"/>
                          <a:ext cx="5019675" cy="2249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0" name="TextBox 15"/>
            <p:cNvSpPr txBox="1">
              <a:spLocks noChangeArrowheads="1"/>
            </p:cNvSpPr>
            <p:nvPr/>
          </p:nvSpPr>
          <p:spPr bwMode="auto">
            <a:xfrm>
              <a:off x="4059238" y="4049713"/>
              <a:ext cx="1022350" cy="3698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OUTPUT:</a:t>
              </a:r>
            </a:p>
          </p:txBody>
        </p:sp>
      </p:grp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869712" y="735117"/>
            <a:ext cx="4274288" cy="73866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this example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</a:t>
            </a:r>
            <a:r>
              <a:rPr kumimoji="0" lang="en-US" alt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is smaller than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</a:t>
            </a:r>
            <a:r>
              <a:rPr kumimoji="0" lang="en-US" alt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endParaRPr kumimoji="0" lang="en-US" alt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Thus, diffraction pattern spreads more (i.e. higher frequencies) along the y-axis compared to the x-axis.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24671" y="2714847"/>
            <a:ext cx="241005" cy="35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24671" y="269993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08280" y="1568887"/>
            <a:ext cx="2101915" cy="2340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81800" y="1560934"/>
            <a:ext cx="2416610" cy="2363631"/>
            <a:chOff x="6781800" y="1560934"/>
            <a:chExt cx="2416610" cy="2363631"/>
          </a:xfrm>
        </p:grpSpPr>
        <p:pic>
          <p:nvPicPr>
            <p:cNvPr id="43" name="Picture 5" descr="Rect_Circ_Aperture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00" t="24733" r="24668" b="57777"/>
            <a:stretch/>
          </p:blipFill>
          <p:spPr bwMode="auto">
            <a:xfrm>
              <a:off x="6781800" y="1560934"/>
              <a:ext cx="1993544" cy="212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8163418" y="3434434"/>
            <a:ext cx="399934" cy="490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5" name="Equation" r:id="rId7" imgW="380880" imgH="457200" progId="Equation.DSMT4">
                    <p:embed/>
                  </p:oleObj>
                </mc:Choice>
                <mc:Fallback>
                  <p:oleObj name="Equation" r:id="rId7" imgW="380880" imgH="45720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63418" y="3434434"/>
                          <a:ext cx="399934" cy="4901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Arrow Connector 44"/>
            <p:cNvCxnSpPr>
              <a:endCxn id="44" idx="0"/>
            </p:cNvCxnSpPr>
            <p:nvPr/>
          </p:nvCxnSpPr>
          <p:spPr>
            <a:xfrm>
              <a:off x="8215030" y="3254502"/>
              <a:ext cx="148355" cy="1799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6" name="Object 45"/>
            <p:cNvGraphicFramePr>
              <a:graphicFrameLocks noChangeAspect="1"/>
            </p:cNvGraphicFramePr>
            <p:nvPr/>
          </p:nvGraphicFramePr>
          <p:xfrm>
            <a:off x="7477618" y="3428368"/>
            <a:ext cx="399934" cy="490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6" name="Equation" r:id="rId9" imgW="380880" imgH="457200" progId="Equation.DSMT4">
                    <p:embed/>
                  </p:oleObj>
                </mc:Choice>
                <mc:Fallback>
                  <p:oleObj name="Equation" r:id="rId9" imgW="380880" imgH="45720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477618" y="3428368"/>
                          <a:ext cx="399934" cy="4901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7" name="Straight Arrow Connector 46"/>
            <p:cNvCxnSpPr/>
            <p:nvPr/>
          </p:nvCxnSpPr>
          <p:spPr>
            <a:xfrm flipH="1">
              <a:off x="7677585" y="3251318"/>
              <a:ext cx="122774" cy="1702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7963291" y="3271522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7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48" name="Object 4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963291" y="3271522"/>
                          <a:ext cx="127000" cy="17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ectangle 48"/>
            <p:cNvSpPr/>
            <p:nvPr/>
          </p:nvSpPr>
          <p:spPr>
            <a:xfrm>
              <a:off x="7021411" y="2003866"/>
              <a:ext cx="856141" cy="335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/>
          </p:nvGraphicFramePr>
          <p:xfrm>
            <a:off x="7434639" y="2004659"/>
            <a:ext cx="442913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8" name="Equation" r:id="rId13" imgW="443674" imgH="202971" progId="Equation.DSMT4">
                    <p:embed/>
                  </p:oleObj>
                </mc:Choice>
                <mc:Fallback>
                  <p:oleObj name="Equation" r:id="rId13" imgW="443674" imgH="202971" progId="Equation.DSMT4">
                    <p:embed/>
                    <p:pic>
                      <p:nvPicPr>
                        <p:cNvPr id="50" name="Object 4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434639" y="2004659"/>
                          <a:ext cx="442913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" name="Picture 5" descr="Rect_Circ_Aperture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0" t="24733" r="20905" b="57777"/>
            <a:stretch/>
          </p:blipFill>
          <p:spPr bwMode="auto">
            <a:xfrm>
              <a:off x="8722171" y="1562581"/>
              <a:ext cx="476239" cy="212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2" name="Object 51"/>
            <p:cNvGraphicFramePr>
              <a:graphicFrameLocks noChangeAspect="1"/>
            </p:cNvGraphicFramePr>
            <p:nvPr/>
          </p:nvGraphicFramePr>
          <p:xfrm>
            <a:off x="8860263" y="3276600"/>
            <a:ext cx="138113" cy="166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9" name="Equation" r:id="rId15" imgW="138896" imgH="166198" progId="Equation.DSMT4">
                    <p:embed/>
                  </p:oleObj>
                </mc:Choice>
                <mc:Fallback>
                  <p:oleObj name="Equation" r:id="rId15" imgW="138896" imgH="166198" progId="Equation.DSMT4">
                    <p:embed/>
                    <p:pic>
                      <p:nvPicPr>
                        <p:cNvPr id="52" name="Object 5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860263" y="3276600"/>
                          <a:ext cx="138113" cy="16668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5434940" y="1542357"/>
            <a:ext cx="1236791" cy="2277828"/>
            <a:chOff x="5434940" y="1542357"/>
            <a:chExt cx="1236791" cy="2277828"/>
          </a:xfrm>
        </p:grpSpPr>
        <p:pic>
          <p:nvPicPr>
            <p:cNvPr id="53" name="Picture 5" descr="Rect_Circ_Aperture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00" t="24733" r="20905" b="57777"/>
            <a:stretch/>
          </p:blipFill>
          <p:spPr bwMode="auto">
            <a:xfrm>
              <a:off x="5569825" y="1542357"/>
              <a:ext cx="1101906" cy="212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4" name="Object 53"/>
            <p:cNvGraphicFramePr>
              <a:graphicFrameLocks noChangeAspect="1"/>
            </p:cNvGraphicFramePr>
            <p:nvPr/>
          </p:nvGraphicFramePr>
          <p:xfrm>
            <a:off x="5518106" y="2072737"/>
            <a:ext cx="4318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0" name="Equation" r:id="rId17" imgW="431640" imgH="203040" progId="Equation.DSMT4">
                    <p:embed/>
                  </p:oleObj>
                </mc:Choice>
                <mc:Fallback>
                  <p:oleObj name="Equation" r:id="rId17" imgW="431640" imgH="203040" progId="Equation.DSMT4">
                    <p:embed/>
                    <p:pic>
                      <p:nvPicPr>
                        <p:cNvPr id="54" name="Object 53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518106" y="2072737"/>
                          <a:ext cx="431800" cy="2032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/>
          </p:nvGraphicFramePr>
          <p:xfrm>
            <a:off x="6101822" y="3358223"/>
            <a:ext cx="385763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1" name="Equation" r:id="rId19" imgW="368280" imgH="431640" progId="Equation.DSMT4">
                    <p:embed/>
                  </p:oleObj>
                </mc:Choice>
                <mc:Fallback>
                  <p:oleObj name="Equation" r:id="rId19" imgW="368280" imgH="431640" progId="Equation.DSMT4">
                    <p:embed/>
                    <p:pic>
                      <p:nvPicPr>
                        <p:cNvPr id="55" name="Object 54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101822" y="3358223"/>
                          <a:ext cx="385763" cy="461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/>
          </p:nvGraphicFramePr>
          <p:xfrm>
            <a:off x="5434940" y="3334366"/>
            <a:ext cx="38735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2" name="Equation" r:id="rId21" imgW="368280" imgH="431640" progId="Equation.DSMT4">
                    <p:embed/>
                  </p:oleObj>
                </mc:Choice>
                <mc:Fallback>
                  <p:oleObj name="Equation" r:id="rId21" imgW="368280" imgH="431640" progId="Equation.DSMT4">
                    <p:embed/>
                    <p:pic>
                      <p:nvPicPr>
                        <p:cNvPr id="56" name="Object 55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434940" y="3334366"/>
                          <a:ext cx="387350" cy="463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/>
            <p:cNvGraphicFramePr>
              <a:graphicFrameLocks noChangeAspect="1"/>
            </p:cNvGraphicFramePr>
            <p:nvPr/>
          </p:nvGraphicFramePr>
          <p:xfrm>
            <a:off x="5983631" y="3238764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3" name="Equation" r:id="rId23" imgW="126720" imgH="177480" progId="Equation.DSMT4">
                    <p:embed/>
                  </p:oleObj>
                </mc:Choice>
                <mc:Fallback>
                  <p:oleObj name="Equation" r:id="rId23" imgW="126720" imgH="177480" progId="Equation.DSMT4">
                    <p:embed/>
                    <p:pic>
                      <p:nvPicPr>
                        <p:cNvPr id="57" name="Object 5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983631" y="3238764"/>
                          <a:ext cx="127000" cy="17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/>
          </p:nvGraphicFramePr>
          <p:xfrm>
            <a:off x="6477000" y="3268839"/>
            <a:ext cx="127000" cy="13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4" name="Equation" r:id="rId24" imgW="126720" imgH="139680" progId="Equation.DSMT4">
                    <p:embed/>
                  </p:oleObj>
                </mc:Choice>
                <mc:Fallback>
                  <p:oleObj name="Equation" r:id="rId24" imgW="126720" imgH="139680" progId="Equation.DSMT4">
                    <p:embed/>
                    <p:pic>
                      <p:nvPicPr>
                        <p:cNvPr id="58" name="Object 57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477000" y="3268839"/>
                          <a:ext cx="127000" cy="139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Straight Arrow Connector 58"/>
            <p:cNvCxnSpPr/>
            <p:nvPr/>
          </p:nvCxnSpPr>
          <p:spPr>
            <a:xfrm>
              <a:off x="6126275" y="3235611"/>
              <a:ext cx="148355" cy="1799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5790173" y="3227329"/>
              <a:ext cx="122774" cy="1702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949177" y="3196809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L&gt;&gt;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,D</a:t>
            </a:r>
            <a:r>
              <a: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2952724" y="3898076"/>
            <a:ext cx="1039091" cy="8001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F.T.</a:t>
            </a:r>
          </a:p>
        </p:txBody>
      </p:sp>
    </p:spTree>
    <p:extLst>
      <p:ext uri="{BB962C8B-B14F-4D97-AF65-F5344CB8AC3E}">
        <p14:creationId xmlns:p14="http://schemas.microsoft.com/office/powerpoint/2010/main" val="30529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9382" y="5550051"/>
            <a:ext cx="3276600" cy="108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-10391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Recall: Diffraction of a Circular Aperture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762000"/>
            <a:ext cx="3581400" cy="5943600"/>
          </a:xfrm>
          <a:prstGeom prst="roundRect">
            <a:avLst>
              <a:gd name="adj" fmla="val 5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52" name="TextBox 15"/>
          <p:cNvSpPr txBox="1">
            <a:spLocks noChangeArrowheads="1"/>
          </p:cNvSpPr>
          <p:nvPr/>
        </p:nvSpPr>
        <p:spPr bwMode="auto">
          <a:xfrm>
            <a:off x="363206" y="5719411"/>
            <a:ext cx="817563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INPUT:</a:t>
            </a:r>
          </a:p>
        </p:txBody>
      </p:sp>
      <p:pic>
        <p:nvPicPr>
          <p:cNvPr id="27654" name="Picture 4" descr="Rect_Circ_Apertu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 t="74445" r="34644" b="2222"/>
          <a:stretch>
            <a:fillRect/>
          </a:stretch>
        </p:blipFill>
        <p:spPr bwMode="auto">
          <a:xfrm>
            <a:off x="274638" y="3549990"/>
            <a:ext cx="32908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4" descr="Aperture_Circular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222" r="47440" b="51111"/>
          <a:stretch>
            <a:fillRect/>
          </a:stretch>
        </p:blipFill>
        <p:spPr bwMode="auto">
          <a:xfrm>
            <a:off x="288925" y="836953"/>
            <a:ext cx="32924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75"/>
          <p:cNvSpPr>
            <a:spLocks noChangeArrowheads="1"/>
          </p:cNvSpPr>
          <p:nvPr/>
        </p:nvSpPr>
        <p:spPr bwMode="auto">
          <a:xfrm>
            <a:off x="1369681" y="5651148"/>
            <a:ext cx="1490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f(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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 =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circ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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27657" name="Rectangle 1"/>
          <p:cNvSpPr>
            <a:spLocks noChangeArrowheads="1"/>
          </p:cNvSpPr>
          <p:nvPr/>
        </p:nvSpPr>
        <p:spPr bwMode="auto">
          <a:xfrm>
            <a:off x="1445881" y="6059136"/>
            <a:ext cx="166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 = sqrt (x</a:t>
            </a:r>
            <a:r>
              <a:rPr kumimoji="0" lang="en-US" altLang="en-US" sz="18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+y</a:t>
            </a:r>
            <a:r>
              <a:rPr kumimoji="0" lang="en-US" altLang="en-US" sz="18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8867" y="4830891"/>
            <a:ext cx="241005" cy="35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8867" y="481597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25875" y="762000"/>
            <a:ext cx="5257800" cy="5943600"/>
            <a:chOff x="3825875" y="762000"/>
            <a:chExt cx="5257800" cy="5943600"/>
          </a:xfrm>
        </p:grpSpPr>
        <p:sp>
          <p:nvSpPr>
            <p:cNvPr id="18" name="Rectangle 17"/>
            <p:cNvSpPr/>
            <p:nvPr/>
          </p:nvSpPr>
          <p:spPr>
            <a:xfrm>
              <a:off x="3921341" y="3538995"/>
              <a:ext cx="5115791" cy="301766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653" name="Group 4"/>
            <p:cNvGrpSpPr>
              <a:grpSpLocks/>
            </p:cNvGrpSpPr>
            <p:nvPr/>
          </p:nvGrpSpPr>
          <p:grpSpPr bwMode="auto">
            <a:xfrm>
              <a:off x="3825875" y="762000"/>
              <a:ext cx="5257800" cy="5943600"/>
              <a:chOff x="3825240" y="762000"/>
              <a:chExt cx="5257800" cy="5943600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3825240" y="762000"/>
                <a:ext cx="5257800" cy="5943600"/>
              </a:xfrm>
              <a:prstGeom prst="roundRect">
                <a:avLst>
                  <a:gd name="adj" fmla="val 579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659" name="Picture 17" descr="Aperture_Circular_1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19" t="2222" r="24399" b="70000"/>
              <a:stretch>
                <a:fillRect/>
              </a:stretch>
            </p:blipFill>
            <p:spPr bwMode="auto">
              <a:xfrm>
                <a:off x="4099560" y="857898"/>
                <a:ext cx="2852525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0" name="Picture 18" descr="Aperture_Circular_2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23" t="9917" r="45557" b="60794"/>
              <a:stretch>
                <a:fillRect/>
              </a:stretch>
            </p:blipFill>
            <p:spPr bwMode="auto">
              <a:xfrm>
                <a:off x="7019432" y="857898"/>
                <a:ext cx="1895968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 bwMode="auto">
              <a:xfrm>
                <a:off x="7394127" y="2857035"/>
                <a:ext cx="1509712" cy="37147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AIRY RINGS</a:t>
                </a:r>
              </a:p>
            </p:txBody>
          </p:sp>
          <p:sp>
            <p:nvSpPr>
              <p:cNvPr id="27662" name="TextBox 15"/>
              <p:cNvSpPr txBox="1">
                <a:spLocks noChangeArrowheads="1"/>
              </p:cNvSpPr>
              <p:nvPr/>
            </p:nvSpPr>
            <p:spPr bwMode="auto">
              <a:xfrm>
                <a:off x="4033996" y="3653296"/>
                <a:ext cx="1074738" cy="36988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OUTPUT: </a:t>
                </a:r>
              </a:p>
            </p:txBody>
          </p:sp>
          <p:sp>
            <p:nvSpPr>
              <p:cNvPr id="27663" name="TextBox 2"/>
              <p:cNvSpPr txBox="1">
                <a:spLocks noChangeArrowheads="1"/>
              </p:cNvSpPr>
              <p:nvPr/>
            </p:nvSpPr>
            <p:spPr bwMode="auto">
              <a:xfrm>
                <a:off x="4162523" y="888378"/>
                <a:ext cx="1056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3D-view</a:t>
                </a:r>
              </a:p>
            </p:txBody>
          </p:sp>
          <p:sp>
            <p:nvSpPr>
              <p:cNvPr id="27664" name="TextBox 13"/>
              <p:cNvSpPr txBox="1">
                <a:spLocks noChangeArrowheads="1"/>
              </p:cNvSpPr>
              <p:nvPr/>
            </p:nvSpPr>
            <p:spPr bwMode="auto">
              <a:xfrm>
                <a:off x="7004192" y="857898"/>
                <a:ext cx="1056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2D-view</a:t>
                </a:r>
              </a:p>
            </p:txBody>
          </p:sp>
          <p:graphicFrame>
            <p:nvGraphicFramePr>
              <p:cNvPr id="27665" name="Object 3"/>
              <p:cNvGraphicFramePr>
                <a:graphicFrameLocks noChangeAspect="1"/>
              </p:cNvGraphicFramePr>
              <p:nvPr/>
            </p:nvGraphicFramePr>
            <p:xfrm>
              <a:off x="3926840" y="4096037"/>
              <a:ext cx="5156200" cy="2422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76" name="Equation" r:id="rId8" imgW="3695400" imgH="1739880" progId="Equation.DSMT4">
                      <p:embed/>
                    </p:oleObj>
                  </mc:Choice>
                  <mc:Fallback>
                    <p:oleObj name="Equation" r:id="rId8" imgW="3695400" imgH="1739880" progId="Equation.DSMT4">
                      <p:embed/>
                      <p:pic>
                        <p:nvPicPr>
                          <p:cNvPr id="27665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6840" y="4096037"/>
                            <a:ext cx="5156200" cy="2422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" name="Rectangle 2"/>
            <p:cNvSpPr/>
            <p:nvPr/>
          </p:nvSpPr>
          <p:spPr>
            <a:xfrm>
              <a:off x="7968051" y="1749036"/>
              <a:ext cx="211930" cy="16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7959716" y="1690750"/>
            <a:ext cx="2286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7" name="Equation" r:id="rId10" imgW="228854" imgH="279039" progId="Equation.DSMT4">
                    <p:embed/>
                  </p:oleObj>
                </mc:Choice>
                <mc:Fallback>
                  <p:oleObj name="Equation" r:id="rId10" imgW="228854" imgH="279039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959716" y="1690750"/>
                          <a:ext cx="2286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ight Arrow 25"/>
          <p:cNvSpPr/>
          <p:nvPr/>
        </p:nvSpPr>
        <p:spPr>
          <a:xfrm>
            <a:off x="3346811" y="5785530"/>
            <a:ext cx="1039091" cy="8001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8561" y="2744341"/>
            <a:ext cx="355976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Location of the first zero and the extend of angle spreading (thus the spatial frequency) is inversely proportional to the radius size (D)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62200" y="494054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L&gt;&gt; D &amp;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801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Rectangle 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Diffraction of a 1D Rectangular Aperture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8482" r="1248" b="24700"/>
          <a:stretch/>
        </p:blipFill>
        <p:spPr bwMode="auto">
          <a:xfrm>
            <a:off x="1538325" y="925154"/>
            <a:ext cx="5904465" cy="221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8391" y="4672045"/>
            <a:ext cx="911616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Fourier transform plane is located at the far-field!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Wingdings" panose="05000000000000000000" pitchFamily="2" charset="2"/>
              </a:rPr>
              <a:t> Far-field observation condition is given by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Fraunhofer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Approximation, which is b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&lt;&lt; 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3285" y="5437873"/>
            <a:ext cx="32447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= 500nm (green)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b =2.5 cm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Wingdings" pitchFamily="2" charset="2"/>
              </a:rPr>
              <a:t>  L &gt;&gt; 1.9 km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!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b =1 mm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Wingdings" pitchFamily="2" charset="2"/>
              </a:rPr>
              <a:t>  L &gt;&gt; 6 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b =2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m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Wingdings" pitchFamily="2" charset="2"/>
              </a:rPr>
              <a:t>  L &gt;&gt; 0.15 mm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55179" y="3872871"/>
            <a:ext cx="5212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56979" y="3681076"/>
            <a:ext cx="0" cy="3200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6886" y="309480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8673" y="310199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@slit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9754" y="3087443"/>
            <a:ext cx="86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Fresnel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2671" y="3084046"/>
            <a:ext cx="122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Fraunhofer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0" y="3684824"/>
            <a:ext cx="0" cy="3200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59563" y="3677204"/>
            <a:ext cx="0" cy="3200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06799" y="39241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41838" y="391520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99602" y="3990509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 far-field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40038" y="1615432"/>
            <a:ext cx="0" cy="86868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86791" y="1859285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4107570" y="933561"/>
            <a:ext cx="1667609" cy="269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5" descr="Rect_Circ_Apert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0" t="24039" r="21284" b="59209"/>
          <a:stretch/>
        </p:blipFill>
        <p:spPr bwMode="auto">
          <a:xfrm rot="5400000">
            <a:off x="6250114" y="1134743"/>
            <a:ext cx="1865086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4229" y="1458686"/>
            <a:ext cx="297542" cy="51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82613" y="2664552"/>
            <a:ext cx="297542" cy="458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11641" y="1874226"/>
            <a:ext cx="297542" cy="458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176595" y="1744955"/>
            <a:ext cx="1039091" cy="8001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F.T.</a:t>
            </a:r>
          </a:p>
        </p:txBody>
      </p:sp>
    </p:spTree>
    <p:extLst>
      <p:ext uri="{BB962C8B-B14F-4D97-AF65-F5344CB8AC3E}">
        <p14:creationId xmlns:p14="http://schemas.microsoft.com/office/powerpoint/2010/main" val="217577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13" grpId="0"/>
      <p:bldP spid="2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Rectangle 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Diffraction of a 1D Rectangular Aperture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8482" r="1248" b="24700"/>
          <a:stretch/>
        </p:blipFill>
        <p:spPr bwMode="auto">
          <a:xfrm>
            <a:off x="1538325" y="925154"/>
            <a:ext cx="5904465" cy="221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8391" y="4672045"/>
            <a:ext cx="911616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Fourier transform plane is located at the far-field!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Wingdings" panose="05000000000000000000" pitchFamily="2" charset="2"/>
              </a:rPr>
              <a:t> Far-field observation condition is given by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Fraunhofer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Approximation, which is b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&lt;&lt; 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3285" y="5437873"/>
            <a:ext cx="32447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= 500nm (green)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b =2.5 cm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Wingdings" pitchFamily="2" charset="2"/>
              </a:rPr>
              <a:t>  L &gt;&gt; 1.9 km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!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b =1 mm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Wingdings" pitchFamily="2" charset="2"/>
              </a:rPr>
              <a:t>  L &gt;&gt; 6 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b =2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m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Wingdings" pitchFamily="2" charset="2"/>
              </a:rPr>
              <a:t>  L &gt;&gt; 0.15 mm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55179" y="3872871"/>
            <a:ext cx="5212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56979" y="3681076"/>
            <a:ext cx="0" cy="3200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6886" y="309480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8673" y="310199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@slit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9754" y="3087443"/>
            <a:ext cx="86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Fresnel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2671" y="3084046"/>
            <a:ext cx="122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Fraunhofer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0" y="3684824"/>
            <a:ext cx="0" cy="3200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59563" y="3677204"/>
            <a:ext cx="0" cy="3200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06799" y="39241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41838" y="391520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99602" y="3990509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 far-field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40038" y="1615432"/>
            <a:ext cx="0" cy="86868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86791" y="1859285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pic>
        <p:nvPicPr>
          <p:cNvPr id="23" name="Picture 5" descr="Rect_Circ_Apert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0" t="24039" r="21284" b="59209"/>
          <a:stretch/>
        </p:blipFill>
        <p:spPr bwMode="auto">
          <a:xfrm rot="5400000">
            <a:off x="6250114" y="1134743"/>
            <a:ext cx="1865086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4229" y="1458686"/>
            <a:ext cx="297542" cy="51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82613" y="2664552"/>
            <a:ext cx="297542" cy="458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11641" y="1874226"/>
            <a:ext cx="297542" cy="458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6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Rectangle 2"/>
          <p:cNvSpPr txBox="1">
            <a:spLocks noChangeArrowheads="1"/>
          </p:cNvSpPr>
          <p:nvPr/>
        </p:nvSpPr>
        <p:spPr>
          <a:xfrm>
            <a:off x="0" y="0"/>
            <a:ext cx="9144000" cy="675409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lens can bring the F.T. plane from far-field to a closer distance</a:t>
            </a:r>
          </a:p>
        </p:txBody>
      </p:sp>
      <p:pic>
        <p:nvPicPr>
          <p:cNvPr id="31748" name="Picture 6" descr="FT_lens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55556" r="36980" b="27779"/>
          <a:stretch>
            <a:fillRect/>
          </a:stretch>
        </p:blipFill>
        <p:spPr bwMode="auto">
          <a:xfrm>
            <a:off x="1361209" y="770565"/>
            <a:ext cx="5826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72265" y="3964889"/>
            <a:ext cx="6984650" cy="1178056"/>
            <a:chOff x="2103120" y="5151903"/>
            <a:chExt cx="6985590" cy="11782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892773" y="5960745"/>
              <a:ext cx="4101581" cy="3693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Back Focal Plane of Lens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itchFamily="2" charset="2"/>
                </a:rPr>
                <a:t> =  Fourier Plane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2103120" y="5165744"/>
              <a:ext cx="774805" cy="64620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Input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f(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x,y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4892773" y="5151903"/>
              <a:ext cx="4195937" cy="6464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Output at the back-focal plane of the lens: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F(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2402352" y="3109828"/>
            <a:ext cx="0" cy="828000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1243" y="3116072"/>
            <a:ext cx="0" cy="828000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810000" y="5260150"/>
            <a:ext cx="5116245" cy="1585292"/>
            <a:chOff x="3810000" y="5260150"/>
            <a:chExt cx="5116245" cy="1585292"/>
          </a:xfrm>
        </p:grpSpPr>
        <p:sp>
          <p:nvSpPr>
            <p:cNvPr id="2" name="TextBox 1"/>
            <p:cNvSpPr txBox="1"/>
            <p:nvPr/>
          </p:nvSpPr>
          <p:spPr>
            <a:xfrm>
              <a:off x="3810000" y="6537665"/>
              <a:ext cx="32067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Derivation is given in Saleh &amp;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Teich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Ch. 4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61543" y="5260150"/>
              <a:ext cx="4064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Each wave is focused in Fourier plane at: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451733" y="5676339"/>
                  <a:ext cx="8477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1733" y="5676339"/>
                  <a:ext cx="847796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597" t="-2174" r="-9353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43359" y="6059849"/>
                <a:ext cx="9696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m:t>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359" y="6059849"/>
                <a:ext cx="969624" cy="276999"/>
              </a:xfrm>
              <a:prstGeom prst="rect">
                <a:avLst/>
              </a:prstGeom>
              <a:blipFill>
                <a:blip r:embed="rId5"/>
                <a:stretch>
                  <a:fillRect l="-3145" t="-2174" r="-817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28600" y="4785961"/>
            <a:ext cx="3527889" cy="1869505"/>
            <a:chOff x="168685" y="4773613"/>
            <a:chExt cx="3527889" cy="1869505"/>
          </a:xfrm>
        </p:grpSpPr>
        <p:grpSp>
          <p:nvGrpSpPr>
            <p:cNvPr id="8" name="Group 7"/>
            <p:cNvGrpSpPr/>
            <p:nvPr/>
          </p:nvGrpSpPr>
          <p:grpSpPr>
            <a:xfrm>
              <a:off x="191058" y="4773613"/>
              <a:ext cx="3390341" cy="1869505"/>
              <a:chOff x="191385" y="4786477"/>
              <a:chExt cx="3390341" cy="18695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483545" y="5296105"/>
                    <a:ext cx="1016689" cy="36298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≈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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m:t></m:t>
                          </m:r>
                          <m:r>
                            <a:rPr kumimoji="0" lang="en-US" sz="1800" b="0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m:t>𝑖</m:t>
                          </m:r>
                        </m:oMath>
                      </m:oMathPara>
                    </a14:m>
                    <a:endParaRPr kumimoji="0" 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545" y="5296105"/>
                    <a:ext cx="1016689" cy="36298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50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9" name="Group 18"/>
              <p:cNvGrpSpPr/>
              <p:nvPr/>
            </p:nvGrpSpPr>
            <p:grpSpPr>
              <a:xfrm>
                <a:off x="304001" y="5194374"/>
                <a:ext cx="2227685" cy="1356155"/>
                <a:chOff x="5141814" y="5173108"/>
                <a:chExt cx="2227685" cy="1356155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5141814" y="5934302"/>
                  <a:ext cx="6944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angle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953002" y="5882932"/>
                  <a:ext cx="141649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spatial frequency</a:t>
                  </a: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5301262" y="5173108"/>
                  <a:ext cx="386614" cy="66035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015509" y="5175735"/>
                  <a:ext cx="322538" cy="66035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191385" y="4786477"/>
                <a:ext cx="3390341" cy="18695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68685" y="4797574"/>
              <a:ext cx="352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Recall 1-to-1 relationship between: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7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1050" y="1147963"/>
                <a:ext cx="1463542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𝑠𝑖𝑛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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50" y="1147963"/>
                <a:ext cx="1463542" cy="6173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0511" y="1147963"/>
                <a:ext cx="1145378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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11" y="1147963"/>
                <a:ext cx="1145378" cy="6173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0607" y="1866630"/>
                <a:ext cx="254710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𝐹𝑜𝑟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𝑚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=1 →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  <a:sym typeface="Symbol"/>
                        </a:rPr>
                        <m:t>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607" y="1866630"/>
                <a:ext cx="2547108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76957" y="2630749"/>
                <a:ext cx="254710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𝐹𝑜𝑟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𝑚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=2 →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  <a:sym typeface="Symbol"/>
                        </a:rPr>
                        <m:t>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957" y="2630749"/>
                <a:ext cx="2547108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-10391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Reminder: Spatial Frequency &amp; Angles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0732" y="648294"/>
            <a:ext cx="1583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paraxial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approximation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00104" y="1426866"/>
            <a:ext cx="28838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989123" y="3133435"/>
            <a:ext cx="2472535" cy="1414474"/>
            <a:chOff x="3815271" y="3562992"/>
            <a:chExt cx="2472535" cy="14144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815271" y="4368453"/>
                  <a:ext cx="2472535" cy="6090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𝐹𝑜𝑟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 → 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≈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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5271" y="4368453"/>
                  <a:ext cx="2472535" cy="6090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4561952" y="3562992"/>
              <a:ext cx="2423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39740" y="4678134"/>
            <a:ext cx="3843836" cy="1406693"/>
            <a:chOff x="4344371" y="5122570"/>
            <a:chExt cx="3843836" cy="1406693"/>
          </a:xfrm>
        </p:grpSpPr>
        <p:sp>
          <p:nvSpPr>
            <p:cNvPr id="19" name="TextBox 18"/>
            <p:cNvSpPr txBox="1"/>
            <p:nvPr/>
          </p:nvSpPr>
          <p:spPr>
            <a:xfrm>
              <a:off x="4344371" y="5987465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angle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71710" y="5882932"/>
              <a:ext cx="14164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spatial frequency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301262" y="5173108"/>
              <a:ext cx="386614" cy="6603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/>
            <p:cNvCxnSpPr>
              <a:stCxn id="24" idx="3"/>
            </p:cNvCxnSpPr>
            <p:nvPr/>
          </p:nvCxnSpPr>
          <p:spPr>
            <a:xfrm flipH="1">
              <a:off x="4900575" y="5736758"/>
              <a:ext cx="457305" cy="2923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6015509" y="5122570"/>
              <a:ext cx="322538" cy="6603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6317072" y="5667149"/>
              <a:ext cx="454638" cy="3435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122821" y="5964238"/>
            <a:ext cx="5186100" cy="8771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Larger angle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means “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spatial frequency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frequency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corresponds to “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smaller feature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700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 THUS, smaller features contain higher frequency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495210" y="4845282"/>
                <a:ext cx="1016689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  <a:sym typeface="Symbol"/>
                        </a:rPr>
                        <m:t>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</m:t>
                      </m:r>
                      <m:r>
                        <a:rPr kumimoji="0" lang="en-US" sz="1800" b="0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𝑖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210" y="4845282"/>
                <a:ext cx="1016689" cy="362984"/>
              </a:xfrm>
              <a:prstGeom prst="rect">
                <a:avLst/>
              </a:prstGeom>
              <a:blipFill>
                <a:blip r:embed="rId7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1" descr="a2e383C.tmp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3" t="9544" r="28182" b="19243"/>
          <a:stretch/>
        </p:blipFill>
        <p:spPr bwMode="auto">
          <a:xfrm>
            <a:off x="653867" y="1855271"/>
            <a:ext cx="2674636" cy="335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53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52400" y="76200"/>
            <a:ext cx="937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zh-CN" altLang="en-US" sz="4000">
              <a:solidFill>
                <a:srgbClr val="CC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46" name="Rectangle 14"/>
          <p:cNvSpPr txBox="1">
            <a:spLocks noChangeArrowheads="1"/>
          </p:cNvSpPr>
          <p:nvPr/>
        </p:nvSpPr>
        <p:spPr bwMode="auto">
          <a:xfrm>
            <a:off x="0" y="-2725"/>
            <a:ext cx="9144000" cy="6096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tIns="0" anchor="ctr"/>
          <a:lstStyle/>
          <a:p>
            <a:pPr algn="ctr">
              <a:defRPr/>
            </a:pPr>
            <a:endParaRPr lang="en-US" altLang="zh-CN" sz="3500" b="1" dirty="0">
              <a:solidFill>
                <a:srgbClr val="CC0000"/>
              </a:solidFill>
              <a:latin typeface="+mj-lt"/>
              <a:ea typeface="宋体" charset="-122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30162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Syllabus (tentative)</a:t>
            </a:r>
            <a:endParaRPr lang="en-US" b="1" i="1" u="sng" dirty="0"/>
          </a:p>
        </p:txBody>
      </p:sp>
      <p:sp>
        <p:nvSpPr>
          <p:cNvPr id="7" name="Right Arrow 6"/>
          <p:cNvSpPr/>
          <p:nvPr/>
        </p:nvSpPr>
        <p:spPr>
          <a:xfrm>
            <a:off x="479898" y="3448455"/>
            <a:ext cx="8267700" cy="598849"/>
          </a:xfrm>
          <a:prstGeom prst="rightArrow">
            <a:avLst/>
          </a:prstGeom>
          <a:solidFill>
            <a:srgbClr val="FFC000">
              <a:alpha val="3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4BA058-7D93-46BD-B869-ADF2299C3F16}"/>
              </a:ext>
            </a:extLst>
          </p:cNvPr>
          <p:cNvSpPr txBox="1">
            <a:spLocks/>
          </p:cNvSpPr>
          <p:nvPr/>
        </p:nvSpPr>
        <p:spPr>
          <a:xfrm>
            <a:off x="838200" y="990600"/>
            <a:ext cx="10301288" cy="4516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Lecture 1			Introduction  &amp; Ray Optics-1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Lecture 2	 		Ray Optics-2 &amp; Matrix Optics-1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Lecture 3			Matrix Optics-2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Lecture 4	 		Matrix Optics-3 &amp; Microscopy Design-1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Lecture 5	 		Microscopy Design-2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Lecture 6	 		Microscopy Design-3  &amp; Resolution -1</a:t>
            </a:r>
            <a:r>
              <a:rPr lang="en-US" sz="2000" b="1" dirty="0">
                <a:solidFill>
                  <a:schemeClr val="tx1"/>
                </a:solidFill>
              </a:rPr>
              <a:t> 	</a:t>
            </a:r>
            <a:endParaRPr lang="en-US" sz="2000" dirty="0">
              <a:solidFill>
                <a:srgbClr val="FF0000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Lecture 7			Resolution-2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Lecture 8			Resolution-3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Lecture 9 	 		Contrast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Lecture 10			Fluorescence-1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Lecture 11			Fluorescence-2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Lecture 12			Fluorescence-3, Sources, Filters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Lecture 13			Detectors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Lecture 14			Bio-application Examples</a:t>
            </a:r>
          </a:p>
        </p:txBody>
      </p:sp>
    </p:spTree>
    <p:extLst>
      <p:ext uri="{BB962C8B-B14F-4D97-AF65-F5344CB8AC3E}">
        <p14:creationId xmlns:p14="http://schemas.microsoft.com/office/powerpoint/2010/main" val="260062857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a2e482A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t="17273" r="16511" b="38043"/>
          <a:stretch/>
        </p:blipFill>
        <p:spPr bwMode="auto">
          <a:xfrm>
            <a:off x="1278082" y="872837"/>
            <a:ext cx="6252271" cy="306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75409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Reminder: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Fourier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a.k.a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Diffraction) Plane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87742" y="3989044"/>
            <a:ext cx="867066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assume that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our object is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grating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, and it is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placed on specimen plane, which is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located between f &amp; 2f (2f&gt;a&gt;f).</a:t>
            </a:r>
          </a:p>
        </p:txBody>
      </p:sp>
      <p:sp>
        <p:nvSpPr>
          <p:cNvPr id="2" name="Oval 1"/>
          <p:cNvSpPr/>
          <p:nvPr/>
        </p:nvSpPr>
        <p:spPr>
          <a:xfrm>
            <a:off x="4612193" y="2049864"/>
            <a:ext cx="261258" cy="3215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42185" y="2696839"/>
            <a:ext cx="261258" cy="32154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11121" y="1828800"/>
            <a:ext cx="2431701" cy="756974"/>
            <a:chOff x="2311121" y="1828800"/>
            <a:chExt cx="2431701" cy="75697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311121" y="1828800"/>
              <a:ext cx="145701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312796" y="2202264"/>
              <a:ext cx="145701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364716" y="2585774"/>
              <a:ext cx="145701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768132" y="1838848"/>
              <a:ext cx="974690" cy="3734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791583" y="2202263"/>
              <a:ext cx="921095" cy="3775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768132" y="2210637"/>
              <a:ext cx="972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 bwMode="auto">
          <a:xfrm>
            <a:off x="187742" y="5420716"/>
            <a:ext cx="8670663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Fourier (or diffraction) plane is located at the back focal plane of the lens.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204771" y="5915165"/>
            <a:ext cx="8670663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 rays of different orders are separated at the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diffraction plane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204771" y="6397757"/>
            <a:ext cx="8670663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But, the rays of different orders are merged (interfere) at the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plane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76662" y="4850482"/>
            <a:ext cx="8670663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 objective lens produces a magnified real image of the grating (i.e. object) in the image plane.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89924" y="3465025"/>
            <a:ext cx="1226457" cy="4426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212506" y="3465025"/>
            <a:ext cx="703552" cy="4426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001868" y="3458183"/>
            <a:ext cx="1589085" cy="2214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03153" y="1249453"/>
            <a:ext cx="2536979" cy="1339748"/>
            <a:chOff x="2203153" y="1249453"/>
            <a:chExt cx="2536979" cy="1339748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791583" y="1257825"/>
              <a:ext cx="948549" cy="570975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203153" y="1249453"/>
              <a:ext cx="1564979" cy="58515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791583" y="1606916"/>
              <a:ext cx="948549" cy="24552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203153" y="1598544"/>
              <a:ext cx="1564979" cy="58515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798276" y="1847772"/>
              <a:ext cx="890951" cy="164645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209846" y="2004045"/>
              <a:ext cx="1564979" cy="58515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4572000" y="1658661"/>
            <a:ext cx="261258" cy="32154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772966" y="1847772"/>
            <a:ext cx="1699848" cy="104328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54773" y="2230020"/>
            <a:ext cx="1687897" cy="6438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1" grpId="0" animBg="1"/>
      <p:bldP spid="23" grpId="0" animBg="1"/>
      <p:bldP spid="25" grpId="0" animBg="1"/>
      <p:bldP spid="26" grpId="0" animBg="1"/>
      <p:bldP spid="5" grpId="0" animBg="1"/>
      <p:bldP spid="27" grpId="0" animBg="1"/>
      <p:bldP spid="28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224789" y="4018317"/>
            <a:ext cx="3283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Unity magnification (inverted)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“4-f”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Imaging System</a:t>
            </a: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1671808" y="4974548"/>
            <a:ext cx="2236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lens performs F.T. </a:t>
            </a:r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1600200" y="2032000"/>
            <a:ext cx="5919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774" name="Group 4"/>
          <p:cNvGrpSpPr>
            <a:grpSpLocks/>
          </p:cNvGrpSpPr>
          <p:nvPr/>
        </p:nvGrpSpPr>
        <p:grpSpPr bwMode="auto">
          <a:xfrm>
            <a:off x="4740275" y="1295400"/>
            <a:ext cx="1500188" cy="1574800"/>
            <a:chOff x="2928" y="2112"/>
            <a:chExt cx="912" cy="687"/>
          </a:xfrm>
        </p:grpSpPr>
        <p:sp>
          <p:nvSpPr>
            <p:cNvPr id="32815" name="Freeform 5"/>
            <p:cNvSpPr>
              <a:spLocks/>
            </p:cNvSpPr>
            <p:nvPr/>
          </p:nvSpPr>
          <p:spPr bwMode="auto">
            <a:xfrm>
              <a:off x="3328" y="2117"/>
              <a:ext cx="118" cy="682"/>
            </a:xfrm>
            <a:custGeom>
              <a:avLst/>
              <a:gdLst>
                <a:gd name="T0" fmla="*/ 0 w 487"/>
                <a:gd name="T1" fmla="*/ 0 h 2157"/>
                <a:gd name="T2" fmla="*/ 0 w 487"/>
                <a:gd name="T3" fmla="*/ 0 h 2157"/>
                <a:gd name="T4" fmla="*/ 0 w 487"/>
                <a:gd name="T5" fmla="*/ 0 h 2157"/>
                <a:gd name="T6" fmla="*/ 0 w 487"/>
                <a:gd name="T7" fmla="*/ 0 h 2157"/>
                <a:gd name="T8" fmla="*/ 0 w 487"/>
                <a:gd name="T9" fmla="*/ 0 h 2157"/>
                <a:gd name="T10" fmla="*/ 0 w 487"/>
                <a:gd name="T11" fmla="*/ 0 h 2157"/>
                <a:gd name="T12" fmla="*/ 0 w 487"/>
                <a:gd name="T13" fmla="*/ 0 h 2157"/>
                <a:gd name="T14" fmla="*/ 0 w 487"/>
                <a:gd name="T15" fmla="*/ 0 h 2157"/>
                <a:gd name="T16" fmla="*/ 0 w 487"/>
                <a:gd name="T17" fmla="*/ 0 h 2157"/>
                <a:gd name="T18" fmla="*/ 0 w 487"/>
                <a:gd name="T19" fmla="*/ 0 h 2157"/>
                <a:gd name="T20" fmla="*/ 0 w 487"/>
                <a:gd name="T21" fmla="*/ 0 h 2157"/>
                <a:gd name="T22" fmla="*/ 0 w 487"/>
                <a:gd name="T23" fmla="*/ 0 h 2157"/>
                <a:gd name="T24" fmla="*/ 0 w 487"/>
                <a:gd name="T25" fmla="*/ 0 h 2157"/>
                <a:gd name="T26" fmla="*/ 0 w 487"/>
                <a:gd name="T27" fmla="*/ 0 h 21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7"/>
                <a:gd name="T43" fmla="*/ 0 h 2157"/>
                <a:gd name="T44" fmla="*/ 487 w 487"/>
                <a:gd name="T45" fmla="*/ 2157 h 21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7" h="2157">
                  <a:moveTo>
                    <a:pt x="239" y="0"/>
                  </a:moveTo>
                  <a:cubicBezTo>
                    <a:pt x="271" y="15"/>
                    <a:pt x="311" y="174"/>
                    <a:pt x="343" y="273"/>
                  </a:cubicBezTo>
                  <a:cubicBezTo>
                    <a:pt x="375" y="372"/>
                    <a:pt x="407" y="456"/>
                    <a:pt x="431" y="592"/>
                  </a:cubicBezTo>
                  <a:cubicBezTo>
                    <a:pt x="455" y="728"/>
                    <a:pt x="487" y="939"/>
                    <a:pt x="487" y="1087"/>
                  </a:cubicBezTo>
                  <a:cubicBezTo>
                    <a:pt x="487" y="1235"/>
                    <a:pt x="450" y="1368"/>
                    <a:pt x="431" y="1480"/>
                  </a:cubicBezTo>
                  <a:cubicBezTo>
                    <a:pt x="412" y="1592"/>
                    <a:pt x="407" y="1652"/>
                    <a:pt x="375" y="1760"/>
                  </a:cubicBezTo>
                  <a:cubicBezTo>
                    <a:pt x="343" y="1868"/>
                    <a:pt x="292" y="2157"/>
                    <a:pt x="239" y="2128"/>
                  </a:cubicBezTo>
                  <a:cubicBezTo>
                    <a:pt x="186" y="2099"/>
                    <a:pt x="94" y="1742"/>
                    <a:pt x="55" y="1584"/>
                  </a:cubicBezTo>
                  <a:cubicBezTo>
                    <a:pt x="16" y="1426"/>
                    <a:pt x="14" y="1309"/>
                    <a:pt x="7" y="1177"/>
                  </a:cubicBezTo>
                  <a:cubicBezTo>
                    <a:pt x="0" y="1045"/>
                    <a:pt x="8" y="891"/>
                    <a:pt x="15" y="792"/>
                  </a:cubicBezTo>
                  <a:cubicBezTo>
                    <a:pt x="22" y="693"/>
                    <a:pt x="32" y="655"/>
                    <a:pt x="47" y="584"/>
                  </a:cubicBezTo>
                  <a:cubicBezTo>
                    <a:pt x="62" y="513"/>
                    <a:pt x="86" y="431"/>
                    <a:pt x="103" y="363"/>
                  </a:cubicBezTo>
                  <a:cubicBezTo>
                    <a:pt x="120" y="295"/>
                    <a:pt x="128" y="236"/>
                    <a:pt x="151" y="176"/>
                  </a:cubicBezTo>
                  <a:cubicBezTo>
                    <a:pt x="174" y="116"/>
                    <a:pt x="221" y="37"/>
                    <a:pt x="239" y="0"/>
                  </a:cubicBezTo>
                  <a:close/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6" name="Arc 6"/>
            <p:cNvSpPr>
              <a:spLocks/>
            </p:cNvSpPr>
            <p:nvPr/>
          </p:nvSpPr>
          <p:spPr bwMode="auto">
            <a:xfrm>
              <a:off x="2928" y="2117"/>
              <a:ext cx="514" cy="678"/>
            </a:xfrm>
            <a:custGeom>
              <a:avLst/>
              <a:gdLst>
                <a:gd name="T0" fmla="*/ 0 w 21600"/>
                <a:gd name="T1" fmla="*/ 0 h 19639"/>
                <a:gd name="T2" fmla="*/ 0 w 21600"/>
                <a:gd name="T3" fmla="*/ 0 h 19639"/>
                <a:gd name="T4" fmla="*/ 0 w 21600"/>
                <a:gd name="T5" fmla="*/ 0 h 1963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39"/>
                <a:gd name="T11" fmla="*/ 21600 w 21600"/>
                <a:gd name="T12" fmla="*/ 19639 h 196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39" fill="none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</a:path>
                <a:path w="21600" h="19639" stroke="0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  <a:lnTo>
                    <a:pt x="0" y="9748"/>
                  </a:lnTo>
                  <a:lnTo>
                    <a:pt x="19275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7" name="Arc 7"/>
            <p:cNvSpPr>
              <a:spLocks/>
            </p:cNvSpPr>
            <p:nvPr/>
          </p:nvSpPr>
          <p:spPr bwMode="auto">
            <a:xfrm flipH="1" flipV="1">
              <a:off x="3326" y="2112"/>
              <a:ext cx="514" cy="678"/>
            </a:xfrm>
            <a:custGeom>
              <a:avLst/>
              <a:gdLst>
                <a:gd name="T0" fmla="*/ 0 w 21600"/>
                <a:gd name="T1" fmla="*/ 0 h 19639"/>
                <a:gd name="T2" fmla="*/ 0 w 21600"/>
                <a:gd name="T3" fmla="*/ 0 h 19639"/>
                <a:gd name="T4" fmla="*/ 0 w 21600"/>
                <a:gd name="T5" fmla="*/ 0 h 1963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39"/>
                <a:gd name="T11" fmla="*/ 21600 w 21600"/>
                <a:gd name="T12" fmla="*/ 19639 h 196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39" fill="none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</a:path>
                <a:path w="21600" h="19639" stroke="0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  <a:lnTo>
                    <a:pt x="0" y="9748"/>
                  </a:lnTo>
                  <a:lnTo>
                    <a:pt x="19275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6450013" y="914400"/>
            <a:ext cx="0" cy="21986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V="1">
            <a:off x="4495800" y="2971800"/>
            <a:ext cx="197326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5486400" y="2624138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5837238" y="2755900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4495800" y="914400"/>
            <a:ext cx="0" cy="21986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4800600" y="27559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7010400" y="2057400"/>
            <a:ext cx="263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z</a:t>
            </a:r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 flipV="1">
            <a:off x="2514600" y="762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783" name="Group 17"/>
          <p:cNvGrpSpPr>
            <a:grpSpLocks/>
          </p:cNvGrpSpPr>
          <p:nvPr/>
        </p:nvGrpSpPr>
        <p:grpSpPr bwMode="auto">
          <a:xfrm>
            <a:off x="2759075" y="1295400"/>
            <a:ext cx="1500188" cy="1574800"/>
            <a:chOff x="2928" y="2112"/>
            <a:chExt cx="912" cy="687"/>
          </a:xfrm>
        </p:grpSpPr>
        <p:sp>
          <p:nvSpPr>
            <p:cNvPr id="32812" name="Arc 19"/>
            <p:cNvSpPr>
              <a:spLocks/>
            </p:cNvSpPr>
            <p:nvPr/>
          </p:nvSpPr>
          <p:spPr bwMode="auto">
            <a:xfrm>
              <a:off x="2928" y="2117"/>
              <a:ext cx="514" cy="678"/>
            </a:xfrm>
            <a:custGeom>
              <a:avLst/>
              <a:gdLst>
                <a:gd name="T0" fmla="*/ 0 w 21600"/>
                <a:gd name="T1" fmla="*/ 0 h 19639"/>
                <a:gd name="T2" fmla="*/ 0 w 21600"/>
                <a:gd name="T3" fmla="*/ 0 h 19639"/>
                <a:gd name="T4" fmla="*/ 0 w 21600"/>
                <a:gd name="T5" fmla="*/ 0 h 1963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39"/>
                <a:gd name="T11" fmla="*/ 21600 w 21600"/>
                <a:gd name="T12" fmla="*/ 19639 h 196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39" fill="none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</a:path>
                <a:path w="21600" h="19639" stroke="0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  <a:lnTo>
                    <a:pt x="0" y="9748"/>
                  </a:lnTo>
                  <a:lnTo>
                    <a:pt x="19275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3" name="Arc 20"/>
            <p:cNvSpPr>
              <a:spLocks/>
            </p:cNvSpPr>
            <p:nvPr/>
          </p:nvSpPr>
          <p:spPr bwMode="auto">
            <a:xfrm flipH="1" flipV="1">
              <a:off x="3326" y="2112"/>
              <a:ext cx="514" cy="678"/>
            </a:xfrm>
            <a:custGeom>
              <a:avLst/>
              <a:gdLst>
                <a:gd name="T0" fmla="*/ 0 w 21600"/>
                <a:gd name="T1" fmla="*/ 0 h 19639"/>
                <a:gd name="T2" fmla="*/ 0 w 21600"/>
                <a:gd name="T3" fmla="*/ 0 h 19639"/>
                <a:gd name="T4" fmla="*/ 0 w 21600"/>
                <a:gd name="T5" fmla="*/ 0 h 1963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39"/>
                <a:gd name="T11" fmla="*/ 21600 w 21600"/>
                <a:gd name="T12" fmla="*/ 19639 h 196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39" fill="none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</a:path>
                <a:path w="21600" h="19639" stroke="0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  <a:lnTo>
                    <a:pt x="0" y="9748"/>
                  </a:lnTo>
                  <a:lnTo>
                    <a:pt x="19275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4" name="Freeform 18"/>
            <p:cNvSpPr>
              <a:spLocks/>
            </p:cNvSpPr>
            <p:nvPr/>
          </p:nvSpPr>
          <p:spPr bwMode="auto">
            <a:xfrm>
              <a:off x="3328" y="2117"/>
              <a:ext cx="118" cy="682"/>
            </a:xfrm>
            <a:custGeom>
              <a:avLst/>
              <a:gdLst>
                <a:gd name="T0" fmla="*/ 0 w 487"/>
                <a:gd name="T1" fmla="*/ 0 h 2157"/>
                <a:gd name="T2" fmla="*/ 0 w 487"/>
                <a:gd name="T3" fmla="*/ 0 h 2157"/>
                <a:gd name="T4" fmla="*/ 0 w 487"/>
                <a:gd name="T5" fmla="*/ 0 h 2157"/>
                <a:gd name="T6" fmla="*/ 0 w 487"/>
                <a:gd name="T7" fmla="*/ 0 h 2157"/>
                <a:gd name="T8" fmla="*/ 0 w 487"/>
                <a:gd name="T9" fmla="*/ 0 h 2157"/>
                <a:gd name="T10" fmla="*/ 0 w 487"/>
                <a:gd name="T11" fmla="*/ 0 h 2157"/>
                <a:gd name="T12" fmla="*/ 0 w 487"/>
                <a:gd name="T13" fmla="*/ 0 h 2157"/>
                <a:gd name="T14" fmla="*/ 0 w 487"/>
                <a:gd name="T15" fmla="*/ 0 h 2157"/>
                <a:gd name="T16" fmla="*/ 0 w 487"/>
                <a:gd name="T17" fmla="*/ 0 h 2157"/>
                <a:gd name="T18" fmla="*/ 0 w 487"/>
                <a:gd name="T19" fmla="*/ 0 h 2157"/>
                <a:gd name="T20" fmla="*/ 0 w 487"/>
                <a:gd name="T21" fmla="*/ 0 h 2157"/>
                <a:gd name="T22" fmla="*/ 0 w 487"/>
                <a:gd name="T23" fmla="*/ 0 h 2157"/>
                <a:gd name="T24" fmla="*/ 0 w 487"/>
                <a:gd name="T25" fmla="*/ 0 h 2157"/>
                <a:gd name="T26" fmla="*/ 0 w 487"/>
                <a:gd name="T27" fmla="*/ 0 h 21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7"/>
                <a:gd name="T43" fmla="*/ 0 h 2157"/>
                <a:gd name="T44" fmla="*/ 487 w 487"/>
                <a:gd name="T45" fmla="*/ 2157 h 21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7" h="2157">
                  <a:moveTo>
                    <a:pt x="239" y="0"/>
                  </a:moveTo>
                  <a:cubicBezTo>
                    <a:pt x="271" y="15"/>
                    <a:pt x="311" y="174"/>
                    <a:pt x="343" y="273"/>
                  </a:cubicBezTo>
                  <a:cubicBezTo>
                    <a:pt x="375" y="372"/>
                    <a:pt x="407" y="456"/>
                    <a:pt x="431" y="592"/>
                  </a:cubicBezTo>
                  <a:cubicBezTo>
                    <a:pt x="455" y="728"/>
                    <a:pt x="487" y="939"/>
                    <a:pt x="487" y="1087"/>
                  </a:cubicBezTo>
                  <a:cubicBezTo>
                    <a:pt x="487" y="1235"/>
                    <a:pt x="450" y="1368"/>
                    <a:pt x="431" y="1480"/>
                  </a:cubicBezTo>
                  <a:cubicBezTo>
                    <a:pt x="412" y="1592"/>
                    <a:pt x="407" y="1652"/>
                    <a:pt x="375" y="1760"/>
                  </a:cubicBezTo>
                  <a:cubicBezTo>
                    <a:pt x="343" y="1868"/>
                    <a:pt x="292" y="2157"/>
                    <a:pt x="239" y="2128"/>
                  </a:cubicBezTo>
                  <a:cubicBezTo>
                    <a:pt x="186" y="2099"/>
                    <a:pt x="94" y="1742"/>
                    <a:pt x="55" y="1584"/>
                  </a:cubicBezTo>
                  <a:cubicBezTo>
                    <a:pt x="16" y="1426"/>
                    <a:pt x="14" y="1309"/>
                    <a:pt x="7" y="1177"/>
                  </a:cubicBezTo>
                  <a:cubicBezTo>
                    <a:pt x="0" y="1045"/>
                    <a:pt x="8" y="891"/>
                    <a:pt x="15" y="792"/>
                  </a:cubicBezTo>
                  <a:cubicBezTo>
                    <a:pt x="22" y="693"/>
                    <a:pt x="32" y="655"/>
                    <a:pt x="47" y="584"/>
                  </a:cubicBezTo>
                  <a:cubicBezTo>
                    <a:pt x="62" y="513"/>
                    <a:pt x="86" y="431"/>
                    <a:pt x="103" y="363"/>
                  </a:cubicBezTo>
                  <a:cubicBezTo>
                    <a:pt x="120" y="295"/>
                    <a:pt x="128" y="236"/>
                    <a:pt x="151" y="176"/>
                  </a:cubicBezTo>
                  <a:cubicBezTo>
                    <a:pt x="174" y="116"/>
                    <a:pt x="221" y="37"/>
                    <a:pt x="239" y="0"/>
                  </a:cubicBezTo>
                  <a:close/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784" name="Line 21"/>
          <p:cNvSpPr>
            <a:spLocks noChangeShapeType="1"/>
          </p:cNvSpPr>
          <p:nvPr/>
        </p:nvSpPr>
        <p:spPr bwMode="auto">
          <a:xfrm flipV="1">
            <a:off x="2522538" y="2971800"/>
            <a:ext cx="19732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5" name="Line 22"/>
          <p:cNvSpPr>
            <a:spLocks noChangeShapeType="1"/>
          </p:cNvSpPr>
          <p:nvPr/>
        </p:nvSpPr>
        <p:spPr bwMode="auto">
          <a:xfrm>
            <a:off x="3505200" y="2624138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6" name="Rectangle 23"/>
          <p:cNvSpPr>
            <a:spLocks noChangeArrowheads="1"/>
          </p:cNvSpPr>
          <p:nvPr/>
        </p:nvSpPr>
        <p:spPr bwMode="auto">
          <a:xfrm>
            <a:off x="3856038" y="2755900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32787" name="Line 24"/>
          <p:cNvSpPr>
            <a:spLocks noChangeShapeType="1"/>
          </p:cNvSpPr>
          <p:nvPr/>
        </p:nvSpPr>
        <p:spPr bwMode="auto">
          <a:xfrm>
            <a:off x="2514600" y="990600"/>
            <a:ext cx="0" cy="21986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8" name="Rectangle 25"/>
          <p:cNvSpPr>
            <a:spLocks noChangeArrowheads="1"/>
          </p:cNvSpPr>
          <p:nvPr/>
        </p:nvSpPr>
        <p:spPr bwMode="auto">
          <a:xfrm>
            <a:off x="2900363" y="278765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32789" name="Rectangle 26"/>
          <p:cNvSpPr>
            <a:spLocks noChangeArrowheads="1"/>
          </p:cNvSpPr>
          <p:nvPr/>
        </p:nvSpPr>
        <p:spPr bwMode="auto">
          <a:xfrm>
            <a:off x="2251075" y="914400"/>
            <a:ext cx="27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22538" y="1812925"/>
            <a:ext cx="893762" cy="15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22538" y="1828800"/>
            <a:ext cx="893762" cy="1825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611563" y="2073275"/>
            <a:ext cx="1785937" cy="3810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605213" y="1820863"/>
            <a:ext cx="1792287" cy="40481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592763" y="2241550"/>
            <a:ext cx="852487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575300" y="2241550"/>
            <a:ext cx="852488" cy="2365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8" name="Oval 45077"/>
          <p:cNvSpPr/>
          <p:nvPr/>
        </p:nvSpPr>
        <p:spPr>
          <a:xfrm>
            <a:off x="2436813" y="1752600"/>
            <a:ext cx="138112" cy="1524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359525" y="2187575"/>
            <a:ext cx="138113" cy="1524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99" name="Line 15"/>
          <p:cNvSpPr>
            <a:spLocks noChangeShapeType="1"/>
          </p:cNvSpPr>
          <p:nvPr/>
        </p:nvSpPr>
        <p:spPr bwMode="auto">
          <a:xfrm>
            <a:off x="6450013" y="827088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68429" y="3284904"/>
            <a:ext cx="3605944" cy="3161750"/>
            <a:chOff x="1668429" y="3284904"/>
            <a:chExt cx="3605944" cy="3161750"/>
          </a:xfrm>
        </p:grpSpPr>
        <p:grpSp>
          <p:nvGrpSpPr>
            <p:cNvPr id="32801" name="Group 14"/>
            <p:cNvGrpSpPr>
              <a:grpSpLocks/>
            </p:cNvGrpSpPr>
            <p:nvPr/>
          </p:nvGrpSpPr>
          <p:grpSpPr bwMode="auto">
            <a:xfrm>
              <a:off x="1668429" y="5562738"/>
              <a:ext cx="2944813" cy="387294"/>
              <a:chOff x="4830" y="3022"/>
              <a:chExt cx="1855" cy="244"/>
            </a:xfrm>
          </p:grpSpPr>
          <p:sp>
            <p:nvSpPr>
              <p:cNvPr id="32807" name="Text Box 12"/>
              <p:cNvSpPr txBox="1">
                <a:spLocks noChangeArrowheads="1"/>
              </p:cNvSpPr>
              <p:nvPr/>
            </p:nvSpPr>
            <p:spPr bwMode="auto">
              <a:xfrm>
                <a:off x="4830" y="3035"/>
                <a:ext cx="8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Object plane</a:t>
                </a:r>
              </a:p>
            </p:txBody>
          </p:sp>
          <p:sp>
            <p:nvSpPr>
              <p:cNvPr id="32808" name="Text Box 13"/>
              <p:cNvSpPr txBox="1">
                <a:spLocks noChangeArrowheads="1"/>
              </p:cNvSpPr>
              <p:nvPr/>
            </p:nvSpPr>
            <p:spPr bwMode="auto">
              <a:xfrm>
                <a:off x="5797" y="3022"/>
                <a:ext cx="8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Fourier plane</a:t>
                </a:r>
              </a:p>
            </p:txBody>
          </p:sp>
        </p:grpSp>
        <p:sp>
          <p:nvSpPr>
            <p:cNvPr id="32803" name="Text Box 5"/>
            <p:cNvSpPr txBox="1">
              <a:spLocks noChangeArrowheads="1"/>
            </p:cNvSpPr>
            <p:nvPr/>
          </p:nvSpPr>
          <p:spPr bwMode="auto">
            <a:xfrm>
              <a:off x="1901537" y="3319909"/>
              <a:ext cx="1375698" cy="3692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Object Plane</a:t>
              </a:r>
            </a:p>
          </p:txBody>
        </p:sp>
        <p:sp>
          <p:nvSpPr>
            <p:cNvPr id="32804" name="Text Box 5"/>
            <p:cNvSpPr txBox="1">
              <a:spLocks noChangeArrowheads="1"/>
            </p:cNvSpPr>
            <p:nvPr/>
          </p:nvSpPr>
          <p:spPr bwMode="auto">
            <a:xfrm>
              <a:off x="3819744" y="3284904"/>
              <a:ext cx="1454629" cy="3692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Fourier Plane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037394" y="5929397"/>
                  <a:ext cx="2460354" cy="517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→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  <m:t>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  <m:t>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394" y="5929397"/>
                  <a:ext cx="2460354" cy="51725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4932364" y="3255386"/>
            <a:ext cx="3050284" cy="3228642"/>
            <a:chOff x="4932364" y="3255386"/>
            <a:chExt cx="3050284" cy="3228642"/>
          </a:xfrm>
        </p:grpSpPr>
        <p:grpSp>
          <p:nvGrpSpPr>
            <p:cNvPr id="32800" name="Group 14"/>
            <p:cNvGrpSpPr>
              <a:grpSpLocks/>
            </p:cNvGrpSpPr>
            <p:nvPr/>
          </p:nvGrpSpPr>
          <p:grpSpPr bwMode="auto">
            <a:xfrm>
              <a:off x="4932364" y="5565912"/>
              <a:ext cx="2870201" cy="390468"/>
              <a:chOff x="3382" y="3024"/>
              <a:chExt cx="1808" cy="246"/>
            </a:xfrm>
          </p:grpSpPr>
          <p:sp>
            <p:nvSpPr>
              <p:cNvPr id="32810" name="Text Box 12"/>
              <p:cNvSpPr txBox="1">
                <a:spLocks noChangeArrowheads="1"/>
              </p:cNvSpPr>
              <p:nvPr/>
            </p:nvSpPr>
            <p:spPr bwMode="auto">
              <a:xfrm>
                <a:off x="3382" y="3037"/>
                <a:ext cx="90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Fourier plane</a:t>
                </a:r>
              </a:p>
            </p:txBody>
          </p:sp>
          <p:sp>
            <p:nvSpPr>
              <p:cNvPr id="32811" name="Text Box 13"/>
              <p:cNvSpPr txBox="1">
                <a:spLocks noChangeArrowheads="1"/>
              </p:cNvSpPr>
              <p:nvPr/>
            </p:nvSpPr>
            <p:spPr bwMode="auto">
              <a:xfrm>
                <a:off x="4349" y="3024"/>
                <a:ext cx="84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Image plane</a:t>
                </a:r>
              </a:p>
            </p:txBody>
          </p:sp>
        </p:grpSp>
        <p:sp>
          <p:nvSpPr>
            <p:cNvPr id="32805" name="Text Box 5"/>
            <p:cNvSpPr txBox="1">
              <a:spLocks noChangeArrowheads="1"/>
            </p:cNvSpPr>
            <p:nvPr/>
          </p:nvSpPr>
          <p:spPr bwMode="auto">
            <a:xfrm>
              <a:off x="5791835" y="3255386"/>
              <a:ext cx="1332096" cy="3692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Image Plane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063836" y="5966771"/>
                  <a:ext cx="2918812" cy="517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  <m:t>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  <m:t>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→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,−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3836" y="5966771"/>
                  <a:ext cx="2918812" cy="51725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1362287" y="4627501"/>
            <a:ext cx="7486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Two cascaded Fourier transforming sub-systems (2-lenses with 4f setting) :</a:t>
            </a: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3717401" y="4989138"/>
            <a:ext cx="266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&amp;    2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lens performs I.F.T.</a:t>
            </a:r>
          </a:p>
        </p:txBody>
      </p:sp>
    </p:spTree>
    <p:extLst>
      <p:ext uri="{BB962C8B-B14F-4D97-AF65-F5344CB8AC3E}">
        <p14:creationId xmlns:p14="http://schemas.microsoft.com/office/powerpoint/2010/main" val="24111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/>
      <p:bldP spid="50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4-f Imaging System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4000" y="5462826"/>
            <a:ext cx="3563257" cy="369332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Let’s insert a spatial filter in the F.P: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92212" y="960438"/>
            <a:ext cx="6759575" cy="3051175"/>
            <a:chOff x="1192212" y="960438"/>
            <a:chExt cx="6759575" cy="3051175"/>
          </a:xfrm>
        </p:grpSpPr>
        <p:pic>
          <p:nvPicPr>
            <p:cNvPr id="3379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212" y="960438"/>
              <a:ext cx="6759575" cy="305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5860974" y="1817271"/>
              <a:ext cx="953306" cy="2123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795" name="Object 4"/>
          <p:cNvGraphicFramePr>
            <a:graphicFrameLocks noChangeAspect="1"/>
          </p:cNvGraphicFramePr>
          <p:nvPr/>
        </p:nvGraphicFramePr>
        <p:xfrm>
          <a:off x="6248400" y="2971800"/>
          <a:ext cx="27051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5" imgW="1612900" imgH="254000" progId="Equation.DSMT4">
                  <p:embed/>
                </p:oleObj>
              </mc:Choice>
              <mc:Fallback>
                <p:oleObj name="Equation" r:id="rId5" imgW="1612900" imgH="254000" progId="Equation.DSMT4">
                  <p:embed/>
                  <p:pic>
                    <p:nvPicPr>
                      <p:cNvPr id="3379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971800"/>
                        <a:ext cx="27051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2"/>
          <p:cNvGraphicFramePr>
            <a:graphicFrameLocks noChangeAspect="1"/>
          </p:cNvGraphicFramePr>
          <p:nvPr/>
        </p:nvGraphicFramePr>
        <p:xfrm>
          <a:off x="820881" y="1905000"/>
          <a:ext cx="9858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7" imgW="482391" imgH="203112" progId="Equation.3">
                  <p:embed/>
                </p:oleObj>
              </mc:Choice>
              <mc:Fallback>
                <p:oleObj name="Equation" r:id="rId7" imgW="482391" imgH="203112" progId="Equation.3">
                  <p:embed/>
                  <p:pic>
                    <p:nvPicPr>
                      <p:cNvPr id="337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81" y="1905000"/>
                        <a:ext cx="9858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10" name="Group 1"/>
          <p:cNvGrpSpPr>
            <a:grpSpLocks/>
          </p:cNvGrpSpPr>
          <p:nvPr/>
        </p:nvGrpSpPr>
        <p:grpSpPr bwMode="auto">
          <a:xfrm>
            <a:off x="1806720" y="3562882"/>
            <a:ext cx="6145068" cy="1470029"/>
            <a:chOff x="1805343" y="3402227"/>
            <a:chExt cx="6145068" cy="1470029"/>
          </a:xfrm>
        </p:grpSpPr>
        <p:sp>
          <p:nvSpPr>
            <p:cNvPr id="33812" name="Text Box 10"/>
            <p:cNvSpPr txBox="1">
              <a:spLocks noChangeArrowheads="1"/>
            </p:cNvSpPr>
            <p:nvPr/>
          </p:nvSpPr>
          <p:spPr bwMode="auto">
            <a:xfrm>
              <a:off x="1805343" y="4225925"/>
              <a:ext cx="6145068" cy="646331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All of the “spatial frequencies” of the object are separated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(so called “Fourier plane”)</a:t>
              </a:r>
            </a:p>
          </p:txBody>
        </p:sp>
        <p:sp>
          <p:nvSpPr>
            <p:cNvPr id="33811" name="Line 9"/>
            <p:cNvSpPr>
              <a:spLocks noChangeShapeType="1"/>
            </p:cNvSpPr>
            <p:nvPr/>
          </p:nvSpPr>
          <p:spPr bwMode="auto">
            <a:xfrm>
              <a:off x="4504038" y="3402227"/>
              <a:ext cx="0" cy="731520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4000" y="5999694"/>
            <a:ext cx="8432800" cy="369332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This will lead to generation of a new image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g(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x,y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which is the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filtered version of f(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x,y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5600" y="3394672"/>
            <a:ext cx="180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any filter</a:t>
            </a:r>
          </a:p>
        </p:txBody>
      </p:sp>
      <p:sp>
        <p:nvSpPr>
          <p:cNvPr id="16" name="Parallelogram 15"/>
          <p:cNvSpPr/>
          <p:nvPr/>
        </p:nvSpPr>
        <p:spPr bwMode="auto">
          <a:xfrm rot="16200000">
            <a:off x="6188551" y="1347596"/>
            <a:ext cx="1246187" cy="914400"/>
          </a:xfrm>
          <a:prstGeom prst="parallelogram">
            <a:avLst>
              <a:gd name="adj" fmla="val 25901"/>
            </a:avLst>
          </a:prstGeom>
          <a:solidFill>
            <a:srgbClr val="FFC0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2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760701"/>
            <a:ext cx="66865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654627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Spatial Filtering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297613" y="1103601"/>
            <a:ext cx="914400" cy="1246187"/>
            <a:chOff x="6297828" y="1175952"/>
            <a:chExt cx="914398" cy="1245972"/>
          </a:xfrm>
          <a:solidFill>
            <a:schemeClr val="accent4"/>
          </a:solidFill>
        </p:grpSpPr>
        <p:sp>
          <p:nvSpPr>
            <p:cNvPr id="15" name="Parallelogram 14"/>
            <p:cNvSpPr/>
            <p:nvPr/>
          </p:nvSpPr>
          <p:spPr>
            <a:xfrm rot="16200000">
              <a:off x="6132041" y="1341739"/>
              <a:ext cx="1245972" cy="914398"/>
            </a:xfrm>
            <a:prstGeom prst="parallelogram">
              <a:avLst>
                <a:gd name="adj" fmla="val 2590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26" name="TextBox 1"/>
            <p:cNvSpPr txBox="1">
              <a:spLocks noChangeArrowheads="1"/>
            </p:cNvSpPr>
            <p:nvPr/>
          </p:nvSpPr>
          <p:spPr bwMode="auto">
            <a:xfrm>
              <a:off x="6514416" y="1368050"/>
              <a:ext cx="481222" cy="86177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9148" y="2062794"/>
            <a:ext cx="2051551" cy="2301788"/>
            <a:chOff x="509148" y="2062794"/>
            <a:chExt cx="2051551" cy="230178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4830" name="Object 1"/>
                <p:cNvGraphicFramePr>
                  <a:graphicFrameLocks noChangeAspect="1"/>
                </p:cNvGraphicFramePr>
                <p:nvPr/>
              </p:nvGraphicFramePr>
              <p:xfrm>
                <a:off x="509148" y="2062794"/>
                <a:ext cx="985924" cy="4143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4581" name="Equation" r:id="rId5" imgW="482391" imgH="203112" progId="Equation.3">
                        <p:embed/>
                      </p:oleObj>
                    </mc:Choice>
                    <mc:Fallback>
                      <p:oleObj name="Equation" r:id="rId5" imgW="482391" imgH="203112" progId="Equation.3">
                        <p:embed/>
                        <p:pic>
                          <p:nvPicPr>
                            <p:cNvPr id="3483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9148" y="2062794"/>
                              <a:ext cx="985924" cy="4143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4830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0160876"/>
                    </p:ext>
                  </p:extLst>
                </p:nvPr>
              </p:nvGraphicFramePr>
              <p:xfrm>
                <a:off x="509148" y="2062794"/>
                <a:ext cx="985924" cy="4143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41344" name="Equation" r:id="rId7" imgW="482391" imgH="203112" progId="Equation.3">
                        <p:embed/>
                      </p:oleObj>
                    </mc:Choice>
                    <mc:Fallback>
                      <p:oleObj name="Equation" r:id="rId7" imgW="482391" imgH="20311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9148" y="2062794"/>
                              <a:ext cx="985924" cy="4143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588253" y="3902917"/>
                  <a:ext cx="9724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253" y="3902917"/>
                  <a:ext cx="972446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6174242" y="3456226"/>
            <a:ext cx="269845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this example, the filter is a circular aperture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9148" y="4476284"/>
            <a:ext cx="6241510" cy="375216"/>
            <a:chOff x="509148" y="4476284"/>
            <a:chExt cx="6241510" cy="3752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09148" y="4476284"/>
                  <a:ext cx="47278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Symbol"/>
                    </a:rPr>
                    <a:t></a:t>
                  </a:r>
                  <a:r>
                    <a:rPr kumimoji="0" 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 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is the spatial frequency 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Wingdings" panose="05000000000000000000" pitchFamily="2" charset="2"/>
                    </a:rPr>
                    <a:t>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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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𝑓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)</m:t>
                          </m:r>
                        </m:den>
                      </m:f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148" y="4476284"/>
                  <a:ext cx="472786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161"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4724398" y="4482168"/>
              <a:ext cx="20262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Its unit is [1/length]</a:t>
              </a:r>
            </a:p>
          </p:txBody>
        </p:sp>
      </p:grpSp>
      <p:pic>
        <p:nvPicPr>
          <p:cNvPr id="34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28" y="5306005"/>
            <a:ext cx="10969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96977" y="5153605"/>
            <a:ext cx="5198921" cy="1524000"/>
            <a:chOff x="387926" y="5181600"/>
            <a:chExt cx="5198921" cy="1524000"/>
          </a:xfrm>
        </p:grpSpPr>
        <p:sp>
          <p:nvSpPr>
            <p:cNvPr id="36" name="Rectangle 45"/>
            <p:cNvSpPr>
              <a:spLocks noChangeArrowheads="1"/>
            </p:cNvSpPr>
            <p:nvPr/>
          </p:nvSpPr>
          <p:spPr bwMode="auto">
            <a:xfrm>
              <a:off x="387926" y="5867400"/>
              <a:ext cx="162560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eneva"/>
                  <a:ea typeface="+mn-ea"/>
                  <a:cs typeface="+mn-cs"/>
                </a:rPr>
                <a:t>Low-pass filter</a:t>
              </a:r>
            </a:p>
          </p:txBody>
        </p:sp>
        <p:grpSp>
          <p:nvGrpSpPr>
            <p:cNvPr id="37" name="Group 2"/>
            <p:cNvGrpSpPr>
              <a:grpSpLocks/>
            </p:cNvGrpSpPr>
            <p:nvPr/>
          </p:nvGrpSpPr>
          <p:grpSpPr bwMode="auto">
            <a:xfrm>
              <a:off x="2126238" y="5181600"/>
              <a:ext cx="3460609" cy="1524000"/>
              <a:chOff x="2126238" y="3505200"/>
              <a:chExt cx="3460609" cy="1524000"/>
            </a:xfrm>
          </p:grpSpPr>
          <p:pic>
            <p:nvPicPr>
              <p:cNvPr id="38" name="Picture 3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8625" y="3733800"/>
                <a:ext cx="1098550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4520047" y="3733800"/>
                <a:ext cx="1066800" cy="1295400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Oval 42"/>
              <p:cNvSpPr>
                <a:spLocks noChangeArrowheads="1"/>
              </p:cNvSpPr>
              <p:nvPr/>
            </p:nvSpPr>
            <p:spPr bwMode="auto">
              <a:xfrm>
                <a:off x="4824847" y="41910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Text Box 48"/>
              <p:cNvSpPr txBox="1">
                <a:spLocks noChangeArrowheads="1"/>
              </p:cNvSpPr>
              <p:nvPr/>
            </p:nvSpPr>
            <p:spPr bwMode="auto">
              <a:xfrm>
                <a:off x="2126238" y="3505200"/>
                <a:ext cx="971550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Max Planck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84473" y="1142404"/>
            <a:ext cx="2330638" cy="2716317"/>
            <a:chOff x="3084473" y="1142404"/>
            <a:chExt cx="2330638" cy="2716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084473" y="1142404"/>
                  <a:ext cx="23306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𝐹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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𝑓</m:t>
                            </m:r>
                          </m:den>
                        </m:f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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𝑓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4473" y="1142404"/>
                  <a:ext cx="2330638" cy="461665"/>
                </a:xfrm>
                <a:prstGeom prst="rect">
                  <a:avLst/>
                </a:prstGeom>
                <a:blipFill>
                  <a:blip r:embed="rId13"/>
                  <a:stretch>
                    <a:fillRect t="-125000" r="-13874" b="-190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983423" y="3341464"/>
                  <a:ext cx="1312475" cy="517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  <m:t>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  <m:t>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3423" y="3341464"/>
                  <a:ext cx="1312475" cy="51725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Down Arrow 6"/>
          <p:cNvSpPr/>
          <p:nvPr/>
        </p:nvSpPr>
        <p:spPr>
          <a:xfrm rot="3255268">
            <a:off x="7642328" y="563794"/>
            <a:ext cx="478971" cy="77651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43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6" r="1658" b="13272"/>
          <a:stretch/>
        </p:blipFill>
        <p:spPr bwMode="auto">
          <a:xfrm>
            <a:off x="256978" y="2135447"/>
            <a:ext cx="8430671" cy="351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955964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Removing higher diffracted orders in the Fourier Plane reduces the resolution of the final image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69714" y="1142710"/>
            <a:ext cx="8196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mask is inserted at the Fourier (diffraction) plane to allow only the 0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order and lower order light to pass</a:t>
            </a:r>
          </a:p>
        </p:txBody>
      </p:sp>
    </p:spTree>
    <p:extLst>
      <p:ext uri="{BB962C8B-B14F-4D97-AF65-F5344CB8AC3E}">
        <p14:creationId xmlns:p14="http://schemas.microsoft.com/office/powerpoint/2010/main" val="978604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3"/>
          <p:cNvSpPr>
            <a:spLocks noChangeShapeType="1"/>
          </p:cNvSpPr>
          <p:nvPr/>
        </p:nvSpPr>
        <p:spPr bwMode="auto">
          <a:xfrm>
            <a:off x="1900238" y="2209800"/>
            <a:ext cx="5919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5040313" y="1447800"/>
            <a:ext cx="1500187" cy="1574800"/>
            <a:chOff x="2928" y="2112"/>
            <a:chExt cx="912" cy="687"/>
          </a:xfrm>
        </p:grpSpPr>
        <p:sp>
          <p:nvSpPr>
            <p:cNvPr id="37930" name="Freeform 5"/>
            <p:cNvSpPr>
              <a:spLocks/>
            </p:cNvSpPr>
            <p:nvPr/>
          </p:nvSpPr>
          <p:spPr bwMode="auto">
            <a:xfrm>
              <a:off x="3328" y="2117"/>
              <a:ext cx="118" cy="682"/>
            </a:xfrm>
            <a:custGeom>
              <a:avLst/>
              <a:gdLst>
                <a:gd name="T0" fmla="*/ 0 w 487"/>
                <a:gd name="T1" fmla="*/ 0 h 2157"/>
                <a:gd name="T2" fmla="*/ 0 w 487"/>
                <a:gd name="T3" fmla="*/ 0 h 2157"/>
                <a:gd name="T4" fmla="*/ 0 w 487"/>
                <a:gd name="T5" fmla="*/ 0 h 2157"/>
                <a:gd name="T6" fmla="*/ 0 w 487"/>
                <a:gd name="T7" fmla="*/ 0 h 2157"/>
                <a:gd name="T8" fmla="*/ 0 w 487"/>
                <a:gd name="T9" fmla="*/ 0 h 2157"/>
                <a:gd name="T10" fmla="*/ 0 w 487"/>
                <a:gd name="T11" fmla="*/ 0 h 2157"/>
                <a:gd name="T12" fmla="*/ 0 w 487"/>
                <a:gd name="T13" fmla="*/ 0 h 2157"/>
                <a:gd name="T14" fmla="*/ 0 w 487"/>
                <a:gd name="T15" fmla="*/ 0 h 2157"/>
                <a:gd name="T16" fmla="*/ 0 w 487"/>
                <a:gd name="T17" fmla="*/ 0 h 2157"/>
                <a:gd name="T18" fmla="*/ 0 w 487"/>
                <a:gd name="T19" fmla="*/ 0 h 2157"/>
                <a:gd name="T20" fmla="*/ 0 w 487"/>
                <a:gd name="T21" fmla="*/ 0 h 2157"/>
                <a:gd name="T22" fmla="*/ 0 w 487"/>
                <a:gd name="T23" fmla="*/ 0 h 2157"/>
                <a:gd name="T24" fmla="*/ 0 w 487"/>
                <a:gd name="T25" fmla="*/ 0 h 2157"/>
                <a:gd name="T26" fmla="*/ 0 w 487"/>
                <a:gd name="T27" fmla="*/ 0 h 21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7"/>
                <a:gd name="T43" fmla="*/ 0 h 2157"/>
                <a:gd name="T44" fmla="*/ 487 w 487"/>
                <a:gd name="T45" fmla="*/ 2157 h 21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7" h="2157">
                  <a:moveTo>
                    <a:pt x="239" y="0"/>
                  </a:moveTo>
                  <a:cubicBezTo>
                    <a:pt x="271" y="15"/>
                    <a:pt x="311" y="174"/>
                    <a:pt x="343" y="273"/>
                  </a:cubicBezTo>
                  <a:cubicBezTo>
                    <a:pt x="375" y="372"/>
                    <a:pt x="407" y="456"/>
                    <a:pt x="431" y="592"/>
                  </a:cubicBezTo>
                  <a:cubicBezTo>
                    <a:pt x="455" y="728"/>
                    <a:pt x="487" y="939"/>
                    <a:pt x="487" y="1087"/>
                  </a:cubicBezTo>
                  <a:cubicBezTo>
                    <a:pt x="487" y="1235"/>
                    <a:pt x="450" y="1368"/>
                    <a:pt x="431" y="1480"/>
                  </a:cubicBezTo>
                  <a:cubicBezTo>
                    <a:pt x="412" y="1592"/>
                    <a:pt x="407" y="1652"/>
                    <a:pt x="375" y="1760"/>
                  </a:cubicBezTo>
                  <a:cubicBezTo>
                    <a:pt x="343" y="1868"/>
                    <a:pt x="292" y="2157"/>
                    <a:pt x="239" y="2128"/>
                  </a:cubicBezTo>
                  <a:cubicBezTo>
                    <a:pt x="186" y="2099"/>
                    <a:pt x="94" y="1742"/>
                    <a:pt x="55" y="1584"/>
                  </a:cubicBezTo>
                  <a:cubicBezTo>
                    <a:pt x="16" y="1426"/>
                    <a:pt x="14" y="1309"/>
                    <a:pt x="7" y="1177"/>
                  </a:cubicBezTo>
                  <a:cubicBezTo>
                    <a:pt x="0" y="1045"/>
                    <a:pt x="8" y="891"/>
                    <a:pt x="15" y="792"/>
                  </a:cubicBezTo>
                  <a:cubicBezTo>
                    <a:pt x="22" y="693"/>
                    <a:pt x="32" y="655"/>
                    <a:pt x="47" y="584"/>
                  </a:cubicBezTo>
                  <a:cubicBezTo>
                    <a:pt x="62" y="513"/>
                    <a:pt x="86" y="431"/>
                    <a:pt x="103" y="363"/>
                  </a:cubicBezTo>
                  <a:cubicBezTo>
                    <a:pt x="120" y="295"/>
                    <a:pt x="128" y="236"/>
                    <a:pt x="151" y="176"/>
                  </a:cubicBezTo>
                  <a:cubicBezTo>
                    <a:pt x="174" y="116"/>
                    <a:pt x="221" y="37"/>
                    <a:pt x="239" y="0"/>
                  </a:cubicBezTo>
                  <a:close/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31" name="Arc 6"/>
            <p:cNvSpPr>
              <a:spLocks/>
            </p:cNvSpPr>
            <p:nvPr/>
          </p:nvSpPr>
          <p:spPr bwMode="auto">
            <a:xfrm>
              <a:off x="2928" y="2117"/>
              <a:ext cx="514" cy="678"/>
            </a:xfrm>
            <a:custGeom>
              <a:avLst/>
              <a:gdLst>
                <a:gd name="T0" fmla="*/ 0 w 21600"/>
                <a:gd name="T1" fmla="*/ 0 h 19639"/>
                <a:gd name="T2" fmla="*/ 0 w 21600"/>
                <a:gd name="T3" fmla="*/ 0 h 19639"/>
                <a:gd name="T4" fmla="*/ 0 w 21600"/>
                <a:gd name="T5" fmla="*/ 0 h 1963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39"/>
                <a:gd name="T11" fmla="*/ 21600 w 21600"/>
                <a:gd name="T12" fmla="*/ 19639 h 196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39" fill="none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</a:path>
                <a:path w="21600" h="19639" stroke="0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  <a:lnTo>
                    <a:pt x="0" y="9748"/>
                  </a:lnTo>
                  <a:lnTo>
                    <a:pt x="19275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32" name="Arc 7"/>
            <p:cNvSpPr>
              <a:spLocks/>
            </p:cNvSpPr>
            <p:nvPr/>
          </p:nvSpPr>
          <p:spPr bwMode="auto">
            <a:xfrm flipH="1" flipV="1">
              <a:off x="3326" y="2112"/>
              <a:ext cx="514" cy="678"/>
            </a:xfrm>
            <a:custGeom>
              <a:avLst/>
              <a:gdLst>
                <a:gd name="T0" fmla="*/ 0 w 21600"/>
                <a:gd name="T1" fmla="*/ 0 h 19639"/>
                <a:gd name="T2" fmla="*/ 0 w 21600"/>
                <a:gd name="T3" fmla="*/ 0 h 19639"/>
                <a:gd name="T4" fmla="*/ 0 w 21600"/>
                <a:gd name="T5" fmla="*/ 0 h 1963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39"/>
                <a:gd name="T11" fmla="*/ 21600 w 21600"/>
                <a:gd name="T12" fmla="*/ 19639 h 196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39" fill="none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</a:path>
                <a:path w="21600" h="19639" stroke="0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  <a:lnTo>
                    <a:pt x="0" y="9748"/>
                  </a:lnTo>
                  <a:lnTo>
                    <a:pt x="19275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892" name="Line 8"/>
          <p:cNvSpPr>
            <a:spLocks noChangeShapeType="1"/>
          </p:cNvSpPr>
          <p:nvPr/>
        </p:nvSpPr>
        <p:spPr bwMode="auto">
          <a:xfrm>
            <a:off x="6750050" y="1066800"/>
            <a:ext cx="0" cy="21986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3" name="Line 9"/>
          <p:cNvSpPr>
            <a:spLocks noChangeShapeType="1"/>
          </p:cNvSpPr>
          <p:nvPr/>
        </p:nvSpPr>
        <p:spPr bwMode="auto">
          <a:xfrm flipV="1">
            <a:off x="4795838" y="3124200"/>
            <a:ext cx="19732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4" name="Line 10"/>
          <p:cNvSpPr>
            <a:spLocks noChangeShapeType="1"/>
          </p:cNvSpPr>
          <p:nvPr/>
        </p:nvSpPr>
        <p:spPr bwMode="auto">
          <a:xfrm>
            <a:off x="5786438" y="2776538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6137275" y="3092450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37896" name="Line 12"/>
          <p:cNvSpPr>
            <a:spLocks noChangeShapeType="1"/>
          </p:cNvSpPr>
          <p:nvPr/>
        </p:nvSpPr>
        <p:spPr bwMode="auto">
          <a:xfrm>
            <a:off x="4795838" y="1066800"/>
            <a:ext cx="0" cy="21986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7" name="Rectangle 13"/>
          <p:cNvSpPr>
            <a:spLocks noChangeArrowheads="1"/>
          </p:cNvSpPr>
          <p:nvPr/>
        </p:nvSpPr>
        <p:spPr bwMode="auto">
          <a:xfrm>
            <a:off x="5100638" y="309245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37898" name="Rectangle 14"/>
          <p:cNvSpPr>
            <a:spLocks noChangeArrowheads="1"/>
          </p:cNvSpPr>
          <p:nvPr/>
        </p:nvSpPr>
        <p:spPr bwMode="auto">
          <a:xfrm>
            <a:off x="7310438" y="2209800"/>
            <a:ext cx="263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z</a:t>
            </a:r>
          </a:p>
        </p:txBody>
      </p:sp>
      <p:sp>
        <p:nvSpPr>
          <p:cNvPr id="37899" name="Line 15"/>
          <p:cNvSpPr>
            <a:spLocks noChangeShapeType="1"/>
          </p:cNvSpPr>
          <p:nvPr/>
        </p:nvSpPr>
        <p:spPr bwMode="auto">
          <a:xfrm flipV="1">
            <a:off x="2814638" y="914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00" name="Freeform 16"/>
          <p:cNvSpPr>
            <a:spLocks/>
          </p:cNvSpPr>
          <p:nvPr/>
        </p:nvSpPr>
        <p:spPr bwMode="auto">
          <a:xfrm>
            <a:off x="6396038" y="1524000"/>
            <a:ext cx="762000" cy="1447800"/>
          </a:xfrm>
          <a:custGeom>
            <a:avLst/>
            <a:gdLst>
              <a:gd name="T0" fmla="*/ 0 w 576"/>
              <a:gd name="T1" fmla="*/ 2147483647 h 1128"/>
              <a:gd name="T2" fmla="*/ 2147483647 w 576"/>
              <a:gd name="T3" fmla="*/ 2147483647 h 1128"/>
              <a:gd name="T4" fmla="*/ 2147483647 w 576"/>
              <a:gd name="T5" fmla="*/ 0 h 1128"/>
              <a:gd name="T6" fmla="*/ 0 w 576"/>
              <a:gd name="T7" fmla="*/ 2147483647 h 1128"/>
              <a:gd name="T8" fmla="*/ 0 w 576"/>
              <a:gd name="T9" fmla="*/ 2147483647 h 1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128"/>
              <a:gd name="T17" fmla="*/ 576 w 576"/>
              <a:gd name="T18" fmla="*/ 1128 h 1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128">
                <a:moveTo>
                  <a:pt x="0" y="1128"/>
                </a:moveTo>
                <a:lnTo>
                  <a:pt x="576" y="744"/>
                </a:lnTo>
                <a:lnTo>
                  <a:pt x="560" y="0"/>
                </a:lnTo>
                <a:lnTo>
                  <a:pt x="0" y="360"/>
                </a:lnTo>
                <a:lnTo>
                  <a:pt x="0" y="112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901" name="Group 17"/>
          <p:cNvGrpSpPr>
            <a:grpSpLocks/>
          </p:cNvGrpSpPr>
          <p:nvPr/>
        </p:nvGrpSpPr>
        <p:grpSpPr bwMode="auto">
          <a:xfrm>
            <a:off x="3059113" y="1447800"/>
            <a:ext cx="1500187" cy="1574800"/>
            <a:chOff x="2928" y="2112"/>
            <a:chExt cx="912" cy="687"/>
          </a:xfrm>
        </p:grpSpPr>
        <p:sp>
          <p:nvSpPr>
            <p:cNvPr id="37927" name="Freeform 18"/>
            <p:cNvSpPr>
              <a:spLocks/>
            </p:cNvSpPr>
            <p:nvPr/>
          </p:nvSpPr>
          <p:spPr bwMode="auto">
            <a:xfrm>
              <a:off x="3328" y="2117"/>
              <a:ext cx="118" cy="682"/>
            </a:xfrm>
            <a:custGeom>
              <a:avLst/>
              <a:gdLst>
                <a:gd name="T0" fmla="*/ 0 w 487"/>
                <a:gd name="T1" fmla="*/ 0 h 2157"/>
                <a:gd name="T2" fmla="*/ 0 w 487"/>
                <a:gd name="T3" fmla="*/ 0 h 2157"/>
                <a:gd name="T4" fmla="*/ 0 w 487"/>
                <a:gd name="T5" fmla="*/ 0 h 2157"/>
                <a:gd name="T6" fmla="*/ 0 w 487"/>
                <a:gd name="T7" fmla="*/ 0 h 2157"/>
                <a:gd name="T8" fmla="*/ 0 w 487"/>
                <a:gd name="T9" fmla="*/ 0 h 2157"/>
                <a:gd name="T10" fmla="*/ 0 w 487"/>
                <a:gd name="T11" fmla="*/ 0 h 2157"/>
                <a:gd name="T12" fmla="*/ 0 w 487"/>
                <a:gd name="T13" fmla="*/ 0 h 2157"/>
                <a:gd name="T14" fmla="*/ 0 w 487"/>
                <a:gd name="T15" fmla="*/ 0 h 2157"/>
                <a:gd name="T16" fmla="*/ 0 w 487"/>
                <a:gd name="T17" fmla="*/ 0 h 2157"/>
                <a:gd name="T18" fmla="*/ 0 w 487"/>
                <a:gd name="T19" fmla="*/ 0 h 2157"/>
                <a:gd name="T20" fmla="*/ 0 w 487"/>
                <a:gd name="T21" fmla="*/ 0 h 2157"/>
                <a:gd name="T22" fmla="*/ 0 w 487"/>
                <a:gd name="T23" fmla="*/ 0 h 2157"/>
                <a:gd name="T24" fmla="*/ 0 w 487"/>
                <a:gd name="T25" fmla="*/ 0 h 2157"/>
                <a:gd name="T26" fmla="*/ 0 w 487"/>
                <a:gd name="T27" fmla="*/ 0 h 21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7"/>
                <a:gd name="T43" fmla="*/ 0 h 2157"/>
                <a:gd name="T44" fmla="*/ 487 w 487"/>
                <a:gd name="T45" fmla="*/ 2157 h 21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7" h="2157">
                  <a:moveTo>
                    <a:pt x="239" y="0"/>
                  </a:moveTo>
                  <a:cubicBezTo>
                    <a:pt x="271" y="15"/>
                    <a:pt x="311" y="174"/>
                    <a:pt x="343" y="273"/>
                  </a:cubicBezTo>
                  <a:cubicBezTo>
                    <a:pt x="375" y="372"/>
                    <a:pt x="407" y="456"/>
                    <a:pt x="431" y="592"/>
                  </a:cubicBezTo>
                  <a:cubicBezTo>
                    <a:pt x="455" y="728"/>
                    <a:pt x="487" y="939"/>
                    <a:pt x="487" y="1087"/>
                  </a:cubicBezTo>
                  <a:cubicBezTo>
                    <a:pt x="487" y="1235"/>
                    <a:pt x="450" y="1368"/>
                    <a:pt x="431" y="1480"/>
                  </a:cubicBezTo>
                  <a:cubicBezTo>
                    <a:pt x="412" y="1592"/>
                    <a:pt x="407" y="1652"/>
                    <a:pt x="375" y="1760"/>
                  </a:cubicBezTo>
                  <a:cubicBezTo>
                    <a:pt x="343" y="1868"/>
                    <a:pt x="292" y="2157"/>
                    <a:pt x="239" y="2128"/>
                  </a:cubicBezTo>
                  <a:cubicBezTo>
                    <a:pt x="186" y="2099"/>
                    <a:pt x="94" y="1742"/>
                    <a:pt x="55" y="1584"/>
                  </a:cubicBezTo>
                  <a:cubicBezTo>
                    <a:pt x="16" y="1426"/>
                    <a:pt x="14" y="1309"/>
                    <a:pt x="7" y="1177"/>
                  </a:cubicBezTo>
                  <a:cubicBezTo>
                    <a:pt x="0" y="1045"/>
                    <a:pt x="8" y="891"/>
                    <a:pt x="15" y="792"/>
                  </a:cubicBezTo>
                  <a:cubicBezTo>
                    <a:pt x="22" y="693"/>
                    <a:pt x="32" y="655"/>
                    <a:pt x="47" y="584"/>
                  </a:cubicBezTo>
                  <a:cubicBezTo>
                    <a:pt x="62" y="513"/>
                    <a:pt x="86" y="431"/>
                    <a:pt x="103" y="363"/>
                  </a:cubicBezTo>
                  <a:cubicBezTo>
                    <a:pt x="120" y="295"/>
                    <a:pt x="128" y="236"/>
                    <a:pt x="151" y="176"/>
                  </a:cubicBezTo>
                  <a:cubicBezTo>
                    <a:pt x="174" y="116"/>
                    <a:pt x="221" y="37"/>
                    <a:pt x="239" y="0"/>
                  </a:cubicBezTo>
                  <a:close/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28" name="Arc 19"/>
            <p:cNvSpPr>
              <a:spLocks/>
            </p:cNvSpPr>
            <p:nvPr/>
          </p:nvSpPr>
          <p:spPr bwMode="auto">
            <a:xfrm>
              <a:off x="2928" y="2117"/>
              <a:ext cx="514" cy="678"/>
            </a:xfrm>
            <a:custGeom>
              <a:avLst/>
              <a:gdLst>
                <a:gd name="T0" fmla="*/ 0 w 21600"/>
                <a:gd name="T1" fmla="*/ 0 h 19639"/>
                <a:gd name="T2" fmla="*/ 0 w 21600"/>
                <a:gd name="T3" fmla="*/ 0 h 19639"/>
                <a:gd name="T4" fmla="*/ 0 w 21600"/>
                <a:gd name="T5" fmla="*/ 0 h 1963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39"/>
                <a:gd name="T11" fmla="*/ 21600 w 21600"/>
                <a:gd name="T12" fmla="*/ 19639 h 196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39" fill="none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</a:path>
                <a:path w="21600" h="19639" stroke="0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  <a:lnTo>
                    <a:pt x="0" y="9748"/>
                  </a:lnTo>
                  <a:lnTo>
                    <a:pt x="19275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29" name="Arc 20"/>
            <p:cNvSpPr>
              <a:spLocks/>
            </p:cNvSpPr>
            <p:nvPr/>
          </p:nvSpPr>
          <p:spPr bwMode="auto">
            <a:xfrm flipH="1" flipV="1">
              <a:off x="3326" y="2112"/>
              <a:ext cx="514" cy="678"/>
            </a:xfrm>
            <a:custGeom>
              <a:avLst/>
              <a:gdLst>
                <a:gd name="T0" fmla="*/ 0 w 21600"/>
                <a:gd name="T1" fmla="*/ 0 h 19639"/>
                <a:gd name="T2" fmla="*/ 0 w 21600"/>
                <a:gd name="T3" fmla="*/ 0 h 19639"/>
                <a:gd name="T4" fmla="*/ 0 w 21600"/>
                <a:gd name="T5" fmla="*/ 0 h 1963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39"/>
                <a:gd name="T11" fmla="*/ 21600 w 21600"/>
                <a:gd name="T12" fmla="*/ 19639 h 196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39" fill="none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</a:path>
                <a:path w="21600" h="19639" stroke="0" extrusionOk="0">
                  <a:moveTo>
                    <a:pt x="19275" y="-1"/>
                  </a:moveTo>
                  <a:cubicBezTo>
                    <a:pt x="20803" y="3021"/>
                    <a:pt x="21600" y="6361"/>
                    <a:pt x="21600" y="9748"/>
                  </a:cubicBezTo>
                  <a:cubicBezTo>
                    <a:pt x="21600" y="13188"/>
                    <a:pt x="20777" y="16580"/>
                    <a:pt x="19202" y="19639"/>
                  </a:cubicBezTo>
                  <a:lnTo>
                    <a:pt x="0" y="9748"/>
                  </a:lnTo>
                  <a:lnTo>
                    <a:pt x="19275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902" name="Line 21"/>
          <p:cNvSpPr>
            <a:spLocks noChangeShapeType="1"/>
          </p:cNvSpPr>
          <p:nvPr/>
        </p:nvSpPr>
        <p:spPr bwMode="auto">
          <a:xfrm flipV="1">
            <a:off x="2822575" y="3124200"/>
            <a:ext cx="197326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03" name="Line 22"/>
          <p:cNvSpPr>
            <a:spLocks noChangeShapeType="1"/>
          </p:cNvSpPr>
          <p:nvPr/>
        </p:nvSpPr>
        <p:spPr bwMode="auto">
          <a:xfrm>
            <a:off x="3805238" y="2776538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04" name="Rectangle 23"/>
          <p:cNvSpPr>
            <a:spLocks noChangeArrowheads="1"/>
          </p:cNvSpPr>
          <p:nvPr/>
        </p:nvSpPr>
        <p:spPr bwMode="auto">
          <a:xfrm>
            <a:off x="4156075" y="3092450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37905" name="Line 24"/>
          <p:cNvSpPr>
            <a:spLocks noChangeShapeType="1"/>
          </p:cNvSpPr>
          <p:nvPr/>
        </p:nvSpPr>
        <p:spPr bwMode="auto">
          <a:xfrm>
            <a:off x="2814638" y="1143000"/>
            <a:ext cx="0" cy="21986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06" name="Rectangle 25"/>
          <p:cNvSpPr>
            <a:spLocks noChangeArrowheads="1"/>
          </p:cNvSpPr>
          <p:nvPr/>
        </p:nvSpPr>
        <p:spPr bwMode="auto">
          <a:xfrm>
            <a:off x="3200400" y="31242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37907" name="Rectangle 26"/>
          <p:cNvSpPr>
            <a:spLocks noChangeArrowheads="1"/>
          </p:cNvSpPr>
          <p:nvPr/>
        </p:nvSpPr>
        <p:spPr bwMode="auto">
          <a:xfrm>
            <a:off x="2551113" y="1066800"/>
            <a:ext cx="274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37908" name="Freeform 27"/>
          <p:cNvSpPr>
            <a:spLocks/>
          </p:cNvSpPr>
          <p:nvPr/>
        </p:nvSpPr>
        <p:spPr bwMode="auto">
          <a:xfrm>
            <a:off x="2433638" y="1676400"/>
            <a:ext cx="762000" cy="1447800"/>
          </a:xfrm>
          <a:custGeom>
            <a:avLst/>
            <a:gdLst>
              <a:gd name="T0" fmla="*/ 0 w 576"/>
              <a:gd name="T1" fmla="*/ 2147483647 h 1128"/>
              <a:gd name="T2" fmla="*/ 2147483647 w 576"/>
              <a:gd name="T3" fmla="*/ 2147483647 h 1128"/>
              <a:gd name="T4" fmla="*/ 2147483647 w 576"/>
              <a:gd name="T5" fmla="*/ 0 h 1128"/>
              <a:gd name="T6" fmla="*/ 0 w 576"/>
              <a:gd name="T7" fmla="*/ 2147483647 h 1128"/>
              <a:gd name="T8" fmla="*/ 0 w 576"/>
              <a:gd name="T9" fmla="*/ 2147483647 h 1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128"/>
              <a:gd name="T17" fmla="*/ 576 w 576"/>
              <a:gd name="T18" fmla="*/ 1128 h 1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128">
                <a:moveTo>
                  <a:pt x="0" y="1128"/>
                </a:moveTo>
                <a:lnTo>
                  <a:pt x="576" y="744"/>
                </a:lnTo>
                <a:lnTo>
                  <a:pt x="560" y="0"/>
                </a:lnTo>
                <a:lnTo>
                  <a:pt x="0" y="360"/>
                </a:lnTo>
                <a:lnTo>
                  <a:pt x="0" y="112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09" name="Freeform 28"/>
          <p:cNvSpPr>
            <a:spLocks/>
          </p:cNvSpPr>
          <p:nvPr/>
        </p:nvSpPr>
        <p:spPr bwMode="auto">
          <a:xfrm>
            <a:off x="4419600" y="1600200"/>
            <a:ext cx="762000" cy="1447800"/>
          </a:xfrm>
          <a:custGeom>
            <a:avLst/>
            <a:gdLst>
              <a:gd name="T0" fmla="*/ 0 w 576"/>
              <a:gd name="T1" fmla="*/ 2147483647 h 1128"/>
              <a:gd name="T2" fmla="*/ 2147483647 w 576"/>
              <a:gd name="T3" fmla="*/ 2147483647 h 1128"/>
              <a:gd name="T4" fmla="*/ 2147483647 w 576"/>
              <a:gd name="T5" fmla="*/ 0 h 1128"/>
              <a:gd name="T6" fmla="*/ 0 w 576"/>
              <a:gd name="T7" fmla="*/ 2147483647 h 1128"/>
              <a:gd name="T8" fmla="*/ 0 w 576"/>
              <a:gd name="T9" fmla="*/ 2147483647 h 1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128"/>
              <a:gd name="T17" fmla="*/ 576 w 576"/>
              <a:gd name="T18" fmla="*/ 1128 h 1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128">
                <a:moveTo>
                  <a:pt x="0" y="1128"/>
                </a:moveTo>
                <a:lnTo>
                  <a:pt x="576" y="744"/>
                </a:lnTo>
                <a:lnTo>
                  <a:pt x="560" y="0"/>
                </a:lnTo>
                <a:lnTo>
                  <a:pt x="0" y="360"/>
                </a:lnTo>
                <a:lnTo>
                  <a:pt x="0" y="112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10" name="Oval 29"/>
          <p:cNvSpPr>
            <a:spLocks noChangeArrowheads="1"/>
          </p:cNvSpPr>
          <p:nvPr/>
        </p:nvSpPr>
        <p:spPr bwMode="auto">
          <a:xfrm>
            <a:off x="4724400" y="2057400"/>
            <a:ext cx="228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7911" name="Text Box 30"/>
          <p:cNvSpPr txBox="1">
            <a:spLocks noChangeArrowheads="1"/>
          </p:cNvSpPr>
          <p:nvPr/>
        </p:nvSpPr>
        <p:spPr bwMode="auto">
          <a:xfrm>
            <a:off x="1905000" y="1447800"/>
            <a:ext cx="825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Original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image</a:t>
            </a:r>
          </a:p>
        </p:txBody>
      </p:sp>
      <p:sp>
        <p:nvSpPr>
          <p:cNvPr id="37912" name="Text Box 31"/>
          <p:cNvSpPr txBox="1">
            <a:spLocks noChangeArrowheads="1"/>
          </p:cNvSpPr>
          <p:nvPr/>
        </p:nvSpPr>
        <p:spPr bwMode="auto">
          <a:xfrm>
            <a:off x="4114800" y="1219200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Filter</a:t>
            </a:r>
          </a:p>
        </p:txBody>
      </p:sp>
      <p:sp>
        <p:nvSpPr>
          <p:cNvPr id="37913" name="Text Box 32"/>
          <p:cNvSpPr txBox="1">
            <a:spLocks noChangeArrowheads="1"/>
          </p:cNvSpPr>
          <p:nvPr/>
        </p:nvSpPr>
        <p:spPr bwMode="auto">
          <a:xfrm>
            <a:off x="6834188" y="1143000"/>
            <a:ext cx="785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Filtered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image</a:t>
            </a:r>
          </a:p>
        </p:txBody>
      </p:sp>
      <p:pic>
        <p:nvPicPr>
          <p:cNvPr id="37914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1098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10969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6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29200"/>
            <a:ext cx="1098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7" name="Rectangle 39"/>
          <p:cNvSpPr>
            <a:spLocks noChangeArrowheads="1"/>
          </p:cNvSpPr>
          <p:nvPr/>
        </p:nvSpPr>
        <p:spPr bwMode="auto">
          <a:xfrm>
            <a:off x="4343400" y="3733800"/>
            <a:ext cx="1066800" cy="12954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7918" name="Oval 42"/>
          <p:cNvSpPr>
            <a:spLocks noChangeArrowheads="1"/>
          </p:cNvSpPr>
          <p:nvPr/>
        </p:nvSpPr>
        <p:spPr bwMode="auto">
          <a:xfrm>
            <a:off x="4648200" y="4191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38400" y="5105400"/>
            <a:ext cx="2971800" cy="1295400"/>
            <a:chOff x="2438400" y="5105400"/>
            <a:chExt cx="2971800" cy="1295400"/>
          </a:xfrm>
        </p:grpSpPr>
        <p:pic>
          <p:nvPicPr>
            <p:cNvPr id="37924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5105400"/>
              <a:ext cx="109855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5" name="Rectangle 41"/>
            <p:cNvSpPr>
              <a:spLocks noChangeArrowheads="1"/>
            </p:cNvSpPr>
            <p:nvPr/>
          </p:nvSpPr>
          <p:spPr bwMode="auto">
            <a:xfrm>
              <a:off x="4343400" y="5105400"/>
              <a:ext cx="1066800" cy="1295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926" name="Oval 43"/>
            <p:cNvSpPr>
              <a:spLocks noChangeArrowheads="1"/>
            </p:cNvSpPr>
            <p:nvPr/>
          </p:nvSpPr>
          <p:spPr bwMode="auto">
            <a:xfrm>
              <a:off x="4648200" y="5562600"/>
              <a:ext cx="381000" cy="381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37920" name="Rectangle 45"/>
          <p:cNvSpPr>
            <a:spLocks noChangeArrowheads="1"/>
          </p:cNvSpPr>
          <p:nvPr/>
        </p:nvSpPr>
        <p:spPr bwMode="auto">
          <a:xfrm>
            <a:off x="533400" y="4191000"/>
            <a:ext cx="1625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eneva"/>
                <a:ea typeface="+mn-ea"/>
                <a:cs typeface="+mn-cs"/>
              </a:rPr>
              <a:t>Low-pass filter</a:t>
            </a:r>
          </a:p>
        </p:txBody>
      </p:sp>
      <p:sp>
        <p:nvSpPr>
          <p:cNvPr id="37921" name="Rectangle 46"/>
          <p:cNvSpPr>
            <a:spLocks noChangeArrowheads="1"/>
          </p:cNvSpPr>
          <p:nvPr/>
        </p:nvSpPr>
        <p:spPr bwMode="auto">
          <a:xfrm>
            <a:off x="457200" y="5521325"/>
            <a:ext cx="16557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eneva"/>
                <a:ea typeface="+mn-ea"/>
                <a:cs typeface="+mn-cs"/>
              </a:rPr>
              <a:t>High-pass filter</a:t>
            </a:r>
          </a:p>
        </p:txBody>
      </p:sp>
      <p:sp>
        <p:nvSpPr>
          <p:cNvPr id="37922" name="Text Box 48"/>
          <p:cNvSpPr txBox="1">
            <a:spLocks noChangeArrowheads="1"/>
          </p:cNvSpPr>
          <p:nvPr/>
        </p:nvSpPr>
        <p:spPr bwMode="auto">
          <a:xfrm>
            <a:off x="2386013" y="3505200"/>
            <a:ext cx="971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Max Planck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Examples of Spatial Filters</a:t>
            </a:r>
          </a:p>
        </p:txBody>
      </p:sp>
    </p:spTree>
    <p:extLst>
      <p:ext uri="{BB962C8B-B14F-4D97-AF65-F5344CB8AC3E}">
        <p14:creationId xmlns:p14="http://schemas.microsoft.com/office/powerpoint/2010/main" val="20083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723" y="858425"/>
            <a:ext cx="8675218" cy="11982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  </a:t>
            </a:r>
            <a:r>
              <a:rPr lang="en-US" b="1" u="sng" dirty="0"/>
              <a:t>Abbe’s</a:t>
            </a:r>
            <a:r>
              <a:rPr lang="en-US" b="1" dirty="0"/>
              <a:t> theory of image formation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Collecting more </a:t>
            </a:r>
            <a:r>
              <a:rPr lang="en-US" b="1" dirty="0">
                <a:solidFill>
                  <a:srgbClr val="FF0000"/>
                </a:solidFill>
              </a:rPr>
              <a:t>diffraction orders </a:t>
            </a:r>
            <a:r>
              <a:rPr lang="en-US" dirty="0"/>
              <a:t>for higher resolution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Determining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microscopy resolution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2 methods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" name="Picture 1" descr="a2e453B.tmp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17424" r="54204" b="13485"/>
          <a:stretch/>
        </p:blipFill>
        <p:spPr bwMode="auto">
          <a:xfrm>
            <a:off x="910978" y="3396423"/>
            <a:ext cx="193790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294644" y="5729522"/>
            <a:ext cx="3749386" cy="117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Ernst Abbe [1840-1905]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Collaborated with Carl Zeiss (owner of a microscopy company) &amp; Otto Schott (owner of a glass company) in Jena, Germany.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4608" r="23864" b="40526"/>
          <a:stretch/>
        </p:blipFill>
        <p:spPr>
          <a:xfrm>
            <a:off x="5185063" y="3606492"/>
            <a:ext cx="1764856" cy="1911929"/>
          </a:xfrm>
          <a:prstGeom prst="rect">
            <a:avLst/>
          </a:prstGeom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4717473" y="5711969"/>
            <a:ext cx="4291445" cy="1170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Lord Rayleigh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William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Strutt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[1842-1919]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Discovered Rayleigh scattering (which is used to explain why the sky is blue!). Discovered Argon (with Ramsay), got Nobel Prize for Physics in 1904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8779" y="2133492"/>
            <a:ext cx="8675218" cy="119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  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Rayleigh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criteria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Diffraction of a circular aperture &amp; Airy disks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352" y="3307064"/>
            <a:ext cx="3707027" cy="3476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7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a2e4B55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8" t="16970" r="9091" b="28485"/>
          <a:stretch/>
        </p:blipFill>
        <p:spPr bwMode="auto">
          <a:xfrm>
            <a:off x="966355" y="606135"/>
            <a:ext cx="7346372" cy="374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155865"/>
            <a:ext cx="9144000" cy="7620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Abbe’s theory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73044" y="4484670"/>
            <a:ext cx="75579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(a)	No diffracting object in the specimen plane: no image (only background)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1553" y="6016955"/>
            <a:ext cx="87672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Abbe showed that we need at least TWO adjacent orders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Example: 0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&amp; 1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81978" y="4811276"/>
            <a:ext cx="93469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(b)	Grating as specimen. Collect no diffraction other than 0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order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no new content for image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3426" y="5160692"/>
            <a:ext cx="92347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(c)	Grating as specimen. Collect 0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&amp; 1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orders diffraction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Image with minimum resolution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3426" y="5503896"/>
            <a:ext cx="86597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(d)	Grating as specimen. Collect multiple higher orders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Image with higher resolution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9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FF0A0A"/>
              </a:solidFill>
              <a:effectLst/>
              <a:uLnTx/>
              <a:uFillTx/>
              <a:latin typeface="Geneva"/>
              <a:ea typeface="+mn-ea"/>
              <a:cs typeface="+mn-cs"/>
            </a:endParaRPr>
          </a:p>
        </p:txBody>
      </p:sp>
      <p:grpSp>
        <p:nvGrpSpPr>
          <p:cNvPr id="27652" name="Group 8"/>
          <p:cNvGrpSpPr>
            <a:grpSpLocks/>
          </p:cNvGrpSpPr>
          <p:nvPr/>
        </p:nvGrpSpPr>
        <p:grpSpPr bwMode="auto">
          <a:xfrm>
            <a:off x="214573" y="1239998"/>
            <a:ext cx="8759825" cy="1217613"/>
            <a:chOff x="0" y="672"/>
            <a:chExt cx="6001" cy="767"/>
          </a:xfrm>
        </p:grpSpPr>
        <p:grpSp>
          <p:nvGrpSpPr>
            <p:cNvPr id="27666" name="Group 9"/>
            <p:cNvGrpSpPr>
              <a:grpSpLocks/>
            </p:cNvGrpSpPr>
            <p:nvPr/>
          </p:nvGrpSpPr>
          <p:grpSpPr bwMode="auto">
            <a:xfrm>
              <a:off x="1488" y="960"/>
              <a:ext cx="1152" cy="394"/>
              <a:chOff x="2520" y="2304"/>
              <a:chExt cx="2472" cy="424"/>
            </a:xfrm>
          </p:grpSpPr>
          <p:grpSp>
            <p:nvGrpSpPr>
              <p:cNvPr id="27793" name="Group 10"/>
              <p:cNvGrpSpPr>
                <a:grpSpLocks/>
              </p:cNvGrpSpPr>
              <p:nvPr/>
            </p:nvGrpSpPr>
            <p:grpSpPr bwMode="auto">
              <a:xfrm>
                <a:off x="2520" y="2304"/>
                <a:ext cx="824" cy="424"/>
                <a:chOff x="2520" y="2304"/>
                <a:chExt cx="824" cy="424"/>
              </a:xfrm>
            </p:grpSpPr>
            <p:grpSp>
              <p:nvGrpSpPr>
                <p:cNvPr id="27808" name="Group 11"/>
                <p:cNvGrpSpPr>
                  <a:grpSpLocks/>
                </p:cNvGrpSpPr>
                <p:nvPr/>
              </p:nvGrpSpPr>
              <p:grpSpPr bwMode="auto">
                <a:xfrm>
                  <a:off x="2520" y="2304"/>
                  <a:ext cx="408" cy="208"/>
                  <a:chOff x="2520" y="2304"/>
                  <a:chExt cx="408" cy="208"/>
                </a:xfrm>
              </p:grpSpPr>
              <p:sp>
                <p:nvSpPr>
                  <p:cNvPr id="27812" name="Freeform 12"/>
                  <p:cNvSpPr>
                    <a:spLocks/>
                  </p:cNvSpPr>
                  <p:nvPr/>
                </p:nvSpPr>
                <p:spPr bwMode="auto">
                  <a:xfrm>
                    <a:off x="2520" y="2304"/>
                    <a:ext cx="208" cy="208"/>
                  </a:xfrm>
                  <a:custGeom>
                    <a:avLst/>
                    <a:gdLst>
                      <a:gd name="T0" fmla="*/ 0 w 208"/>
                      <a:gd name="T1" fmla="*/ 208 h 208"/>
                      <a:gd name="T2" fmla="*/ 80 w 208"/>
                      <a:gd name="T3" fmla="*/ 80 h 208"/>
                      <a:gd name="T4" fmla="*/ 104 w 208"/>
                      <a:gd name="T5" fmla="*/ 48 h 208"/>
                      <a:gd name="T6" fmla="*/ 128 w 208"/>
                      <a:gd name="T7" fmla="*/ 32 h 208"/>
                      <a:gd name="T8" fmla="*/ 144 w 208"/>
                      <a:gd name="T9" fmla="*/ 16 h 208"/>
                      <a:gd name="T10" fmla="*/ 160 w 208"/>
                      <a:gd name="T11" fmla="*/ 8 h 208"/>
                      <a:gd name="T12" fmla="*/ 184 w 208"/>
                      <a:gd name="T13" fmla="*/ 0 h 208"/>
                      <a:gd name="T14" fmla="*/ 208 w 208"/>
                      <a:gd name="T15" fmla="*/ 0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208"/>
                        </a:moveTo>
                        <a:lnTo>
                          <a:pt x="80" y="80"/>
                        </a:lnTo>
                        <a:lnTo>
                          <a:pt x="104" y="48"/>
                        </a:lnTo>
                        <a:lnTo>
                          <a:pt x="128" y="32"/>
                        </a:lnTo>
                        <a:lnTo>
                          <a:pt x="144" y="16"/>
                        </a:lnTo>
                        <a:lnTo>
                          <a:pt x="160" y="8"/>
                        </a:lnTo>
                        <a:lnTo>
                          <a:pt x="184" y="0"/>
                        </a:lnTo>
                        <a:lnTo>
                          <a:pt x="208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13" name="Freeform 13"/>
                  <p:cNvSpPr>
                    <a:spLocks/>
                  </p:cNvSpPr>
                  <p:nvPr/>
                </p:nvSpPr>
                <p:spPr bwMode="auto">
                  <a:xfrm>
                    <a:off x="2728" y="2304"/>
                    <a:ext cx="200" cy="208"/>
                  </a:xfrm>
                  <a:custGeom>
                    <a:avLst/>
                    <a:gdLst>
                      <a:gd name="T0" fmla="*/ 200 w 200"/>
                      <a:gd name="T1" fmla="*/ 208 h 208"/>
                      <a:gd name="T2" fmla="*/ 120 w 200"/>
                      <a:gd name="T3" fmla="*/ 80 h 208"/>
                      <a:gd name="T4" fmla="*/ 96 w 200"/>
                      <a:gd name="T5" fmla="*/ 48 h 208"/>
                      <a:gd name="T6" fmla="*/ 80 w 200"/>
                      <a:gd name="T7" fmla="*/ 32 h 208"/>
                      <a:gd name="T8" fmla="*/ 56 w 200"/>
                      <a:gd name="T9" fmla="*/ 16 h 208"/>
                      <a:gd name="T10" fmla="*/ 40 w 200"/>
                      <a:gd name="T11" fmla="*/ 8 h 208"/>
                      <a:gd name="T12" fmla="*/ 24 w 200"/>
                      <a:gd name="T13" fmla="*/ 0 h 208"/>
                      <a:gd name="T14" fmla="*/ 0 w 200"/>
                      <a:gd name="T15" fmla="*/ 0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0"/>
                      <a:gd name="T25" fmla="*/ 0 h 208"/>
                      <a:gd name="T26" fmla="*/ 200 w 200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0" h="208">
                        <a:moveTo>
                          <a:pt x="200" y="208"/>
                        </a:moveTo>
                        <a:lnTo>
                          <a:pt x="120" y="80"/>
                        </a:lnTo>
                        <a:lnTo>
                          <a:pt x="96" y="48"/>
                        </a:lnTo>
                        <a:lnTo>
                          <a:pt x="80" y="32"/>
                        </a:lnTo>
                        <a:lnTo>
                          <a:pt x="56" y="16"/>
                        </a:lnTo>
                        <a:lnTo>
                          <a:pt x="40" y="8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809" name="Group 14"/>
                <p:cNvGrpSpPr>
                  <a:grpSpLocks/>
                </p:cNvGrpSpPr>
                <p:nvPr/>
              </p:nvGrpSpPr>
              <p:grpSpPr bwMode="auto">
                <a:xfrm>
                  <a:off x="2928" y="2512"/>
                  <a:ext cx="416" cy="216"/>
                  <a:chOff x="2928" y="2512"/>
                  <a:chExt cx="416" cy="216"/>
                </a:xfrm>
              </p:grpSpPr>
              <p:sp>
                <p:nvSpPr>
                  <p:cNvPr id="27810" name="Freeform 15"/>
                  <p:cNvSpPr>
                    <a:spLocks/>
                  </p:cNvSpPr>
                  <p:nvPr/>
                </p:nvSpPr>
                <p:spPr bwMode="auto">
                  <a:xfrm>
                    <a:off x="2928" y="2512"/>
                    <a:ext cx="208" cy="216"/>
                  </a:xfrm>
                  <a:custGeom>
                    <a:avLst/>
                    <a:gdLst>
                      <a:gd name="T0" fmla="*/ 0 w 208"/>
                      <a:gd name="T1" fmla="*/ 0 h 216"/>
                      <a:gd name="T2" fmla="*/ 80 w 208"/>
                      <a:gd name="T3" fmla="*/ 136 h 216"/>
                      <a:gd name="T4" fmla="*/ 104 w 208"/>
                      <a:gd name="T5" fmla="*/ 168 h 216"/>
                      <a:gd name="T6" fmla="*/ 128 w 208"/>
                      <a:gd name="T7" fmla="*/ 184 h 216"/>
                      <a:gd name="T8" fmla="*/ 144 w 208"/>
                      <a:gd name="T9" fmla="*/ 200 h 216"/>
                      <a:gd name="T10" fmla="*/ 160 w 208"/>
                      <a:gd name="T11" fmla="*/ 208 h 216"/>
                      <a:gd name="T12" fmla="*/ 184 w 208"/>
                      <a:gd name="T13" fmla="*/ 216 h 216"/>
                      <a:gd name="T14" fmla="*/ 208 w 208"/>
                      <a:gd name="T15" fmla="*/ 216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0" y="0"/>
                        </a:moveTo>
                        <a:lnTo>
                          <a:pt x="80" y="136"/>
                        </a:lnTo>
                        <a:lnTo>
                          <a:pt x="104" y="168"/>
                        </a:lnTo>
                        <a:lnTo>
                          <a:pt x="128" y="184"/>
                        </a:lnTo>
                        <a:lnTo>
                          <a:pt x="144" y="200"/>
                        </a:lnTo>
                        <a:lnTo>
                          <a:pt x="160" y="208"/>
                        </a:lnTo>
                        <a:lnTo>
                          <a:pt x="184" y="216"/>
                        </a:lnTo>
                        <a:lnTo>
                          <a:pt x="208" y="216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11" name="Freeform 16"/>
                  <p:cNvSpPr>
                    <a:spLocks/>
                  </p:cNvSpPr>
                  <p:nvPr/>
                </p:nvSpPr>
                <p:spPr bwMode="auto">
                  <a:xfrm>
                    <a:off x="3136" y="2512"/>
                    <a:ext cx="208" cy="216"/>
                  </a:xfrm>
                  <a:custGeom>
                    <a:avLst/>
                    <a:gdLst>
                      <a:gd name="T0" fmla="*/ 208 w 208"/>
                      <a:gd name="T1" fmla="*/ 0 h 216"/>
                      <a:gd name="T2" fmla="*/ 128 w 208"/>
                      <a:gd name="T3" fmla="*/ 136 h 216"/>
                      <a:gd name="T4" fmla="*/ 96 w 208"/>
                      <a:gd name="T5" fmla="*/ 168 h 216"/>
                      <a:gd name="T6" fmla="*/ 80 w 208"/>
                      <a:gd name="T7" fmla="*/ 184 h 216"/>
                      <a:gd name="T8" fmla="*/ 64 w 208"/>
                      <a:gd name="T9" fmla="*/ 200 h 216"/>
                      <a:gd name="T10" fmla="*/ 40 w 208"/>
                      <a:gd name="T11" fmla="*/ 208 h 216"/>
                      <a:gd name="T12" fmla="*/ 24 w 208"/>
                      <a:gd name="T13" fmla="*/ 216 h 216"/>
                      <a:gd name="T14" fmla="*/ 0 w 208"/>
                      <a:gd name="T15" fmla="*/ 216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208" y="0"/>
                        </a:moveTo>
                        <a:lnTo>
                          <a:pt x="128" y="136"/>
                        </a:lnTo>
                        <a:lnTo>
                          <a:pt x="96" y="168"/>
                        </a:lnTo>
                        <a:lnTo>
                          <a:pt x="80" y="184"/>
                        </a:lnTo>
                        <a:lnTo>
                          <a:pt x="64" y="200"/>
                        </a:lnTo>
                        <a:lnTo>
                          <a:pt x="40" y="208"/>
                        </a:lnTo>
                        <a:lnTo>
                          <a:pt x="24" y="216"/>
                        </a:lnTo>
                        <a:lnTo>
                          <a:pt x="0" y="216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794" name="Group 17"/>
              <p:cNvGrpSpPr>
                <a:grpSpLocks/>
              </p:cNvGrpSpPr>
              <p:nvPr/>
            </p:nvGrpSpPr>
            <p:grpSpPr bwMode="auto">
              <a:xfrm>
                <a:off x="3336" y="2304"/>
                <a:ext cx="832" cy="424"/>
                <a:chOff x="3336" y="2304"/>
                <a:chExt cx="832" cy="424"/>
              </a:xfrm>
            </p:grpSpPr>
            <p:grpSp>
              <p:nvGrpSpPr>
                <p:cNvPr id="27802" name="Group 18"/>
                <p:cNvGrpSpPr>
                  <a:grpSpLocks/>
                </p:cNvGrpSpPr>
                <p:nvPr/>
              </p:nvGrpSpPr>
              <p:grpSpPr bwMode="auto">
                <a:xfrm>
                  <a:off x="3336" y="2304"/>
                  <a:ext cx="416" cy="208"/>
                  <a:chOff x="3336" y="2304"/>
                  <a:chExt cx="416" cy="208"/>
                </a:xfrm>
              </p:grpSpPr>
              <p:sp>
                <p:nvSpPr>
                  <p:cNvPr id="27806" name="Freeform 19"/>
                  <p:cNvSpPr>
                    <a:spLocks/>
                  </p:cNvSpPr>
                  <p:nvPr/>
                </p:nvSpPr>
                <p:spPr bwMode="auto">
                  <a:xfrm>
                    <a:off x="3336" y="2304"/>
                    <a:ext cx="208" cy="208"/>
                  </a:xfrm>
                  <a:custGeom>
                    <a:avLst/>
                    <a:gdLst>
                      <a:gd name="T0" fmla="*/ 0 w 208"/>
                      <a:gd name="T1" fmla="*/ 208 h 208"/>
                      <a:gd name="T2" fmla="*/ 80 w 208"/>
                      <a:gd name="T3" fmla="*/ 80 h 208"/>
                      <a:gd name="T4" fmla="*/ 112 w 208"/>
                      <a:gd name="T5" fmla="*/ 48 h 208"/>
                      <a:gd name="T6" fmla="*/ 128 w 208"/>
                      <a:gd name="T7" fmla="*/ 32 h 208"/>
                      <a:gd name="T8" fmla="*/ 144 w 208"/>
                      <a:gd name="T9" fmla="*/ 16 h 208"/>
                      <a:gd name="T10" fmla="*/ 168 w 208"/>
                      <a:gd name="T11" fmla="*/ 8 h 208"/>
                      <a:gd name="T12" fmla="*/ 184 w 208"/>
                      <a:gd name="T13" fmla="*/ 0 h 208"/>
                      <a:gd name="T14" fmla="*/ 208 w 208"/>
                      <a:gd name="T15" fmla="*/ 0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208"/>
                        </a:moveTo>
                        <a:lnTo>
                          <a:pt x="80" y="80"/>
                        </a:lnTo>
                        <a:lnTo>
                          <a:pt x="112" y="48"/>
                        </a:lnTo>
                        <a:lnTo>
                          <a:pt x="128" y="32"/>
                        </a:lnTo>
                        <a:lnTo>
                          <a:pt x="144" y="16"/>
                        </a:lnTo>
                        <a:lnTo>
                          <a:pt x="168" y="8"/>
                        </a:lnTo>
                        <a:lnTo>
                          <a:pt x="184" y="0"/>
                        </a:lnTo>
                        <a:lnTo>
                          <a:pt x="208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07" name="Freeform 20"/>
                  <p:cNvSpPr>
                    <a:spLocks/>
                  </p:cNvSpPr>
                  <p:nvPr/>
                </p:nvSpPr>
                <p:spPr bwMode="auto">
                  <a:xfrm>
                    <a:off x="3544" y="2304"/>
                    <a:ext cx="208" cy="208"/>
                  </a:xfrm>
                  <a:custGeom>
                    <a:avLst/>
                    <a:gdLst>
                      <a:gd name="T0" fmla="*/ 208 w 208"/>
                      <a:gd name="T1" fmla="*/ 208 h 208"/>
                      <a:gd name="T2" fmla="*/ 128 w 208"/>
                      <a:gd name="T3" fmla="*/ 80 h 208"/>
                      <a:gd name="T4" fmla="*/ 104 w 208"/>
                      <a:gd name="T5" fmla="*/ 48 h 208"/>
                      <a:gd name="T6" fmla="*/ 88 w 208"/>
                      <a:gd name="T7" fmla="*/ 32 h 208"/>
                      <a:gd name="T8" fmla="*/ 64 w 208"/>
                      <a:gd name="T9" fmla="*/ 16 h 208"/>
                      <a:gd name="T10" fmla="*/ 48 w 208"/>
                      <a:gd name="T11" fmla="*/ 8 h 208"/>
                      <a:gd name="T12" fmla="*/ 24 w 208"/>
                      <a:gd name="T13" fmla="*/ 0 h 208"/>
                      <a:gd name="T14" fmla="*/ 0 w 208"/>
                      <a:gd name="T15" fmla="*/ 0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208" y="208"/>
                        </a:moveTo>
                        <a:lnTo>
                          <a:pt x="128" y="80"/>
                        </a:lnTo>
                        <a:lnTo>
                          <a:pt x="104" y="48"/>
                        </a:lnTo>
                        <a:lnTo>
                          <a:pt x="88" y="32"/>
                        </a:lnTo>
                        <a:lnTo>
                          <a:pt x="64" y="16"/>
                        </a:lnTo>
                        <a:lnTo>
                          <a:pt x="48" y="8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803" name="Group 21"/>
                <p:cNvGrpSpPr>
                  <a:grpSpLocks/>
                </p:cNvGrpSpPr>
                <p:nvPr/>
              </p:nvGrpSpPr>
              <p:grpSpPr bwMode="auto">
                <a:xfrm>
                  <a:off x="3752" y="2512"/>
                  <a:ext cx="416" cy="216"/>
                  <a:chOff x="3752" y="2512"/>
                  <a:chExt cx="416" cy="216"/>
                </a:xfrm>
              </p:grpSpPr>
              <p:sp>
                <p:nvSpPr>
                  <p:cNvPr id="27804" name="Freeform 22"/>
                  <p:cNvSpPr>
                    <a:spLocks/>
                  </p:cNvSpPr>
                  <p:nvPr/>
                </p:nvSpPr>
                <p:spPr bwMode="auto">
                  <a:xfrm>
                    <a:off x="3752" y="2512"/>
                    <a:ext cx="208" cy="216"/>
                  </a:xfrm>
                  <a:custGeom>
                    <a:avLst/>
                    <a:gdLst>
                      <a:gd name="T0" fmla="*/ 0 w 208"/>
                      <a:gd name="T1" fmla="*/ 0 h 216"/>
                      <a:gd name="T2" fmla="*/ 80 w 208"/>
                      <a:gd name="T3" fmla="*/ 136 h 216"/>
                      <a:gd name="T4" fmla="*/ 104 w 208"/>
                      <a:gd name="T5" fmla="*/ 168 h 216"/>
                      <a:gd name="T6" fmla="*/ 128 w 208"/>
                      <a:gd name="T7" fmla="*/ 184 h 216"/>
                      <a:gd name="T8" fmla="*/ 144 w 208"/>
                      <a:gd name="T9" fmla="*/ 200 h 216"/>
                      <a:gd name="T10" fmla="*/ 168 w 208"/>
                      <a:gd name="T11" fmla="*/ 208 h 216"/>
                      <a:gd name="T12" fmla="*/ 184 w 208"/>
                      <a:gd name="T13" fmla="*/ 208 h 216"/>
                      <a:gd name="T14" fmla="*/ 208 w 208"/>
                      <a:gd name="T15" fmla="*/ 216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0" y="0"/>
                        </a:moveTo>
                        <a:lnTo>
                          <a:pt x="80" y="136"/>
                        </a:lnTo>
                        <a:lnTo>
                          <a:pt x="104" y="168"/>
                        </a:lnTo>
                        <a:lnTo>
                          <a:pt x="128" y="184"/>
                        </a:lnTo>
                        <a:lnTo>
                          <a:pt x="144" y="200"/>
                        </a:lnTo>
                        <a:lnTo>
                          <a:pt x="168" y="208"/>
                        </a:lnTo>
                        <a:lnTo>
                          <a:pt x="184" y="208"/>
                        </a:lnTo>
                        <a:lnTo>
                          <a:pt x="208" y="216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05" name="Freeform 23"/>
                  <p:cNvSpPr>
                    <a:spLocks/>
                  </p:cNvSpPr>
                  <p:nvPr/>
                </p:nvSpPr>
                <p:spPr bwMode="auto">
                  <a:xfrm>
                    <a:off x="3960" y="2512"/>
                    <a:ext cx="208" cy="216"/>
                  </a:xfrm>
                  <a:custGeom>
                    <a:avLst/>
                    <a:gdLst>
                      <a:gd name="T0" fmla="*/ 208 w 208"/>
                      <a:gd name="T1" fmla="*/ 0 h 216"/>
                      <a:gd name="T2" fmla="*/ 128 w 208"/>
                      <a:gd name="T3" fmla="*/ 136 h 216"/>
                      <a:gd name="T4" fmla="*/ 104 w 208"/>
                      <a:gd name="T5" fmla="*/ 168 h 216"/>
                      <a:gd name="T6" fmla="*/ 80 w 208"/>
                      <a:gd name="T7" fmla="*/ 184 h 216"/>
                      <a:gd name="T8" fmla="*/ 64 w 208"/>
                      <a:gd name="T9" fmla="*/ 200 h 216"/>
                      <a:gd name="T10" fmla="*/ 40 w 208"/>
                      <a:gd name="T11" fmla="*/ 208 h 216"/>
                      <a:gd name="T12" fmla="*/ 24 w 208"/>
                      <a:gd name="T13" fmla="*/ 208 h 216"/>
                      <a:gd name="T14" fmla="*/ 0 w 208"/>
                      <a:gd name="T15" fmla="*/ 216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208" y="0"/>
                        </a:moveTo>
                        <a:lnTo>
                          <a:pt x="128" y="136"/>
                        </a:lnTo>
                        <a:lnTo>
                          <a:pt x="104" y="168"/>
                        </a:lnTo>
                        <a:lnTo>
                          <a:pt x="80" y="184"/>
                        </a:lnTo>
                        <a:lnTo>
                          <a:pt x="64" y="200"/>
                        </a:lnTo>
                        <a:lnTo>
                          <a:pt x="40" y="208"/>
                        </a:lnTo>
                        <a:lnTo>
                          <a:pt x="24" y="208"/>
                        </a:lnTo>
                        <a:lnTo>
                          <a:pt x="0" y="216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795" name="Group 24"/>
              <p:cNvGrpSpPr>
                <a:grpSpLocks/>
              </p:cNvGrpSpPr>
              <p:nvPr/>
            </p:nvGrpSpPr>
            <p:grpSpPr bwMode="auto">
              <a:xfrm>
                <a:off x="4160" y="2304"/>
                <a:ext cx="832" cy="424"/>
                <a:chOff x="4160" y="2304"/>
                <a:chExt cx="832" cy="424"/>
              </a:xfrm>
            </p:grpSpPr>
            <p:grpSp>
              <p:nvGrpSpPr>
                <p:cNvPr id="27796" name="Group 25"/>
                <p:cNvGrpSpPr>
                  <a:grpSpLocks/>
                </p:cNvGrpSpPr>
                <p:nvPr/>
              </p:nvGrpSpPr>
              <p:grpSpPr bwMode="auto">
                <a:xfrm>
                  <a:off x="4160" y="2304"/>
                  <a:ext cx="416" cy="216"/>
                  <a:chOff x="4160" y="2304"/>
                  <a:chExt cx="416" cy="216"/>
                </a:xfrm>
              </p:grpSpPr>
              <p:sp>
                <p:nvSpPr>
                  <p:cNvPr id="27800" name="Freeform 26"/>
                  <p:cNvSpPr>
                    <a:spLocks/>
                  </p:cNvSpPr>
                  <p:nvPr/>
                </p:nvSpPr>
                <p:spPr bwMode="auto">
                  <a:xfrm>
                    <a:off x="4160" y="2304"/>
                    <a:ext cx="208" cy="216"/>
                  </a:xfrm>
                  <a:custGeom>
                    <a:avLst/>
                    <a:gdLst>
                      <a:gd name="T0" fmla="*/ 0 w 208"/>
                      <a:gd name="T1" fmla="*/ 216 h 216"/>
                      <a:gd name="T2" fmla="*/ 80 w 208"/>
                      <a:gd name="T3" fmla="*/ 88 h 216"/>
                      <a:gd name="T4" fmla="*/ 104 w 208"/>
                      <a:gd name="T5" fmla="*/ 48 h 216"/>
                      <a:gd name="T6" fmla="*/ 128 w 208"/>
                      <a:gd name="T7" fmla="*/ 32 h 216"/>
                      <a:gd name="T8" fmla="*/ 144 w 208"/>
                      <a:gd name="T9" fmla="*/ 16 h 216"/>
                      <a:gd name="T10" fmla="*/ 168 w 208"/>
                      <a:gd name="T11" fmla="*/ 8 h 216"/>
                      <a:gd name="T12" fmla="*/ 184 w 208"/>
                      <a:gd name="T13" fmla="*/ 8 h 216"/>
                      <a:gd name="T14" fmla="*/ 208 w 208"/>
                      <a:gd name="T15" fmla="*/ 0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0" y="216"/>
                        </a:moveTo>
                        <a:lnTo>
                          <a:pt x="80" y="88"/>
                        </a:lnTo>
                        <a:lnTo>
                          <a:pt x="104" y="48"/>
                        </a:lnTo>
                        <a:lnTo>
                          <a:pt x="128" y="32"/>
                        </a:lnTo>
                        <a:lnTo>
                          <a:pt x="144" y="16"/>
                        </a:lnTo>
                        <a:lnTo>
                          <a:pt x="168" y="8"/>
                        </a:lnTo>
                        <a:lnTo>
                          <a:pt x="184" y="8"/>
                        </a:lnTo>
                        <a:lnTo>
                          <a:pt x="208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01" name="Freeform 27"/>
                  <p:cNvSpPr>
                    <a:spLocks/>
                  </p:cNvSpPr>
                  <p:nvPr/>
                </p:nvSpPr>
                <p:spPr bwMode="auto">
                  <a:xfrm>
                    <a:off x="4368" y="2304"/>
                    <a:ext cx="208" cy="216"/>
                  </a:xfrm>
                  <a:custGeom>
                    <a:avLst/>
                    <a:gdLst>
                      <a:gd name="T0" fmla="*/ 208 w 208"/>
                      <a:gd name="T1" fmla="*/ 216 h 216"/>
                      <a:gd name="T2" fmla="*/ 128 w 208"/>
                      <a:gd name="T3" fmla="*/ 88 h 216"/>
                      <a:gd name="T4" fmla="*/ 104 w 208"/>
                      <a:gd name="T5" fmla="*/ 48 h 216"/>
                      <a:gd name="T6" fmla="*/ 80 w 208"/>
                      <a:gd name="T7" fmla="*/ 32 h 216"/>
                      <a:gd name="T8" fmla="*/ 64 w 208"/>
                      <a:gd name="T9" fmla="*/ 16 h 216"/>
                      <a:gd name="T10" fmla="*/ 48 w 208"/>
                      <a:gd name="T11" fmla="*/ 8 h 216"/>
                      <a:gd name="T12" fmla="*/ 24 w 208"/>
                      <a:gd name="T13" fmla="*/ 8 h 216"/>
                      <a:gd name="T14" fmla="*/ 0 w 208"/>
                      <a:gd name="T15" fmla="*/ 0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208" y="216"/>
                        </a:moveTo>
                        <a:lnTo>
                          <a:pt x="128" y="88"/>
                        </a:lnTo>
                        <a:lnTo>
                          <a:pt x="104" y="48"/>
                        </a:lnTo>
                        <a:lnTo>
                          <a:pt x="80" y="32"/>
                        </a:lnTo>
                        <a:lnTo>
                          <a:pt x="64" y="16"/>
                        </a:lnTo>
                        <a:lnTo>
                          <a:pt x="48" y="8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797" name="Group 28"/>
                <p:cNvGrpSpPr>
                  <a:grpSpLocks/>
                </p:cNvGrpSpPr>
                <p:nvPr/>
              </p:nvGrpSpPr>
              <p:grpSpPr bwMode="auto">
                <a:xfrm>
                  <a:off x="4576" y="2520"/>
                  <a:ext cx="416" cy="208"/>
                  <a:chOff x="4576" y="2520"/>
                  <a:chExt cx="416" cy="208"/>
                </a:xfrm>
              </p:grpSpPr>
              <p:sp>
                <p:nvSpPr>
                  <p:cNvPr id="27798" name="Freeform 29"/>
                  <p:cNvSpPr>
                    <a:spLocks/>
                  </p:cNvSpPr>
                  <p:nvPr/>
                </p:nvSpPr>
                <p:spPr bwMode="auto">
                  <a:xfrm>
                    <a:off x="4576" y="2520"/>
                    <a:ext cx="208" cy="208"/>
                  </a:xfrm>
                  <a:custGeom>
                    <a:avLst/>
                    <a:gdLst>
                      <a:gd name="T0" fmla="*/ 0 w 208"/>
                      <a:gd name="T1" fmla="*/ 0 h 208"/>
                      <a:gd name="T2" fmla="*/ 80 w 208"/>
                      <a:gd name="T3" fmla="*/ 128 h 208"/>
                      <a:gd name="T4" fmla="*/ 104 w 208"/>
                      <a:gd name="T5" fmla="*/ 160 h 208"/>
                      <a:gd name="T6" fmla="*/ 128 w 208"/>
                      <a:gd name="T7" fmla="*/ 176 h 208"/>
                      <a:gd name="T8" fmla="*/ 144 w 208"/>
                      <a:gd name="T9" fmla="*/ 192 h 208"/>
                      <a:gd name="T10" fmla="*/ 160 w 208"/>
                      <a:gd name="T11" fmla="*/ 200 h 208"/>
                      <a:gd name="T12" fmla="*/ 184 w 208"/>
                      <a:gd name="T13" fmla="*/ 208 h 208"/>
                      <a:gd name="T14" fmla="*/ 208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0"/>
                        </a:moveTo>
                        <a:lnTo>
                          <a:pt x="80" y="128"/>
                        </a:lnTo>
                        <a:lnTo>
                          <a:pt x="104" y="160"/>
                        </a:lnTo>
                        <a:lnTo>
                          <a:pt x="128" y="176"/>
                        </a:lnTo>
                        <a:lnTo>
                          <a:pt x="144" y="192"/>
                        </a:lnTo>
                        <a:lnTo>
                          <a:pt x="160" y="200"/>
                        </a:lnTo>
                        <a:lnTo>
                          <a:pt x="184" y="208"/>
                        </a:lnTo>
                        <a:lnTo>
                          <a:pt x="208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99" name="Freeform 30"/>
                  <p:cNvSpPr>
                    <a:spLocks/>
                  </p:cNvSpPr>
                  <p:nvPr/>
                </p:nvSpPr>
                <p:spPr bwMode="auto">
                  <a:xfrm>
                    <a:off x="4784" y="2520"/>
                    <a:ext cx="208" cy="208"/>
                  </a:xfrm>
                  <a:custGeom>
                    <a:avLst/>
                    <a:gdLst>
                      <a:gd name="T0" fmla="*/ 208 w 208"/>
                      <a:gd name="T1" fmla="*/ 0 h 208"/>
                      <a:gd name="T2" fmla="*/ 128 w 208"/>
                      <a:gd name="T3" fmla="*/ 128 h 208"/>
                      <a:gd name="T4" fmla="*/ 104 w 208"/>
                      <a:gd name="T5" fmla="*/ 160 h 208"/>
                      <a:gd name="T6" fmla="*/ 80 w 208"/>
                      <a:gd name="T7" fmla="*/ 176 h 208"/>
                      <a:gd name="T8" fmla="*/ 64 w 208"/>
                      <a:gd name="T9" fmla="*/ 192 h 208"/>
                      <a:gd name="T10" fmla="*/ 40 w 208"/>
                      <a:gd name="T11" fmla="*/ 200 h 208"/>
                      <a:gd name="T12" fmla="*/ 24 w 208"/>
                      <a:gd name="T13" fmla="*/ 208 h 208"/>
                      <a:gd name="T14" fmla="*/ 0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208" y="0"/>
                        </a:moveTo>
                        <a:lnTo>
                          <a:pt x="128" y="128"/>
                        </a:lnTo>
                        <a:lnTo>
                          <a:pt x="104" y="160"/>
                        </a:lnTo>
                        <a:lnTo>
                          <a:pt x="80" y="176"/>
                        </a:lnTo>
                        <a:lnTo>
                          <a:pt x="64" y="192"/>
                        </a:lnTo>
                        <a:lnTo>
                          <a:pt x="40" y="200"/>
                        </a:lnTo>
                        <a:lnTo>
                          <a:pt x="24" y="208"/>
                        </a:lnTo>
                        <a:lnTo>
                          <a:pt x="0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7667" name="Group 31"/>
            <p:cNvGrpSpPr>
              <a:grpSpLocks/>
            </p:cNvGrpSpPr>
            <p:nvPr/>
          </p:nvGrpSpPr>
          <p:grpSpPr bwMode="auto">
            <a:xfrm>
              <a:off x="2880" y="1056"/>
              <a:ext cx="1152" cy="203"/>
              <a:chOff x="552" y="2400"/>
              <a:chExt cx="3504" cy="424"/>
            </a:xfrm>
          </p:grpSpPr>
          <p:grpSp>
            <p:nvGrpSpPr>
              <p:cNvPr id="27749" name="Group 32"/>
              <p:cNvGrpSpPr>
                <a:grpSpLocks/>
              </p:cNvGrpSpPr>
              <p:nvPr/>
            </p:nvGrpSpPr>
            <p:grpSpPr bwMode="auto">
              <a:xfrm>
                <a:off x="552" y="2400"/>
                <a:ext cx="1752" cy="424"/>
                <a:chOff x="2520" y="2304"/>
                <a:chExt cx="2472" cy="424"/>
              </a:xfrm>
            </p:grpSpPr>
            <p:grpSp>
              <p:nvGrpSpPr>
                <p:cNvPr id="27772" name="Group 33"/>
                <p:cNvGrpSpPr>
                  <a:grpSpLocks/>
                </p:cNvGrpSpPr>
                <p:nvPr/>
              </p:nvGrpSpPr>
              <p:grpSpPr bwMode="auto">
                <a:xfrm>
                  <a:off x="2520" y="2304"/>
                  <a:ext cx="824" cy="424"/>
                  <a:chOff x="2520" y="2304"/>
                  <a:chExt cx="824" cy="424"/>
                </a:xfrm>
              </p:grpSpPr>
              <p:grpSp>
                <p:nvGrpSpPr>
                  <p:cNvPr id="27787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520" y="2304"/>
                    <a:ext cx="408" cy="208"/>
                    <a:chOff x="2520" y="2304"/>
                    <a:chExt cx="408" cy="208"/>
                  </a:xfrm>
                </p:grpSpPr>
                <p:sp>
                  <p:nvSpPr>
                    <p:cNvPr id="27791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520" y="2304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208 h 208"/>
                        <a:gd name="T2" fmla="*/ 80 w 208"/>
                        <a:gd name="T3" fmla="*/ 80 h 208"/>
                        <a:gd name="T4" fmla="*/ 104 w 208"/>
                        <a:gd name="T5" fmla="*/ 48 h 208"/>
                        <a:gd name="T6" fmla="*/ 128 w 208"/>
                        <a:gd name="T7" fmla="*/ 32 h 208"/>
                        <a:gd name="T8" fmla="*/ 144 w 208"/>
                        <a:gd name="T9" fmla="*/ 16 h 208"/>
                        <a:gd name="T10" fmla="*/ 160 w 208"/>
                        <a:gd name="T11" fmla="*/ 8 h 208"/>
                        <a:gd name="T12" fmla="*/ 184 w 208"/>
                        <a:gd name="T13" fmla="*/ 0 h 208"/>
                        <a:gd name="T14" fmla="*/ 208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208"/>
                          </a:moveTo>
                          <a:lnTo>
                            <a:pt x="80" y="80"/>
                          </a:lnTo>
                          <a:lnTo>
                            <a:pt x="104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0" y="8"/>
                          </a:lnTo>
                          <a:lnTo>
                            <a:pt x="184" y="0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92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728" y="2304"/>
                      <a:ext cx="200" cy="208"/>
                    </a:xfrm>
                    <a:custGeom>
                      <a:avLst/>
                      <a:gdLst>
                        <a:gd name="T0" fmla="*/ 200 w 200"/>
                        <a:gd name="T1" fmla="*/ 208 h 208"/>
                        <a:gd name="T2" fmla="*/ 120 w 200"/>
                        <a:gd name="T3" fmla="*/ 80 h 208"/>
                        <a:gd name="T4" fmla="*/ 96 w 200"/>
                        <a:gd name="T5" fmla="*/ 48 h 208"/>
                        <a:gd name="T6" fmla="*/ 80 w 200"/>
                        <a:gd name="T7" fmla="*/ 32 h 208"/>
                        <a:gd name="T8" fmla="*/ 56 w 200"/>
                        <a:gd name="T9" fmla="*/ 16 h 208"/>
                        <a:gd name="T10" fmla="*/ 40 w 200"/>
                        <a:gd name="T11" fmla="*/ 8 h 208"/>
                        <a:gd name="T12" fmla="*/ 24 w 200"/>
                        <a:gd name="T13" fmla="*/ 0 h 208"/>
                        <a:gd name="T14" fmla="*/ 0 w 200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0"/>
                        <a:gd name="T25" fmla="*/ 0 h 208"/>
                        <a:gd name="T26" fmla="*/ 200 w 20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0" h="208">
                          <a:moveTo>
                            <a:pt x="200" y="208"/>
                          </a:moveTo>
                          <a:lnTo>
                            <a:pt x="120" y="80"/>
                          </a:lnTo>
                          <a:lnTo>
                            <a:pt x="96" y="48"/>
                          </a:lnTo>
                          <a:lnTo>
                            <a:pt x="80" y="32"/>
                          </a:lnTo>
                          <a:lnTo>
                            <a:pt x="56" y="16"/>
                          </a:lnTo>
                          <a:lnTo>
                            <a:pt x="40" y="8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788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2928" y="2512"/>
                    <a:ext cx="416" cy="216"/>
                    <a:chOff x="2928" y="2512"/>
                    <a:chExt cx="416" cy="216"/>
                  </a:xfrm>
                </p:grpSpPr>
                <p:sp>
                  <p:nvSpPr>
                    <p:cNvPr id="27789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2928" y="2512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0 h 216"/>
                        <a:gd name="T2" fmla="*/ 80 w 208"/>
                        <a:gd name="T3" fmla="*/ 136 h 216"/>
                        <a:gd name="T4" fmla="*/ 104 w 208"/>
                        <a:gd name="T5" fmla="*/ 168 h 216"/>
                        <a:gd name="T6" fmla="*/ 128 w 208"/>
                        <a:gd name="T7" fmla="*/ 184 h 216"/>
                        <a:gd name="T8" fmla="*/ 144 w 208"/>
                        <a:gd name="T9" fmla="*/ 200 h 216"/>
                        <a:gd name="T10" fmla="*/ 160 w 208"/>
                        <a:gd name="T11" fmla="*/ 208 h 216"/>
                        <a:gd name="T12" fmla="*/ 184 w 208"/>
                        <a:gd name="T13" fmla="*/ 216 h 216"/>
                        <a:gd name="T14" fmla="*/ 208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0"/>
                          </a:moveTo>
                          <a:lnTo>
                            <a:pt x="80" y="136"/>
                          </a:lnTo>
                          <a:lnTo>
                            <a:pt x="104" y="168"/>
                          </a:lnTo>
                          <a:lnTo>
                            <a:pt x="128" y="184"/>
                          </a:lnTo>
                          <a:lnTo>
                            <a:pt x="144" y="200"/>
                          </a:lnTo>
                          <a:lnTo>
                            <a:pt x="160" y="208"/>
                          </a:lnTo>
                          <a:lnTo>
                            <a:pt x="184" y="216"/>
                          </a:lnTo>
                          <a:lnTo>
                            <a:pt x="208" y="216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90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136" y="2512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0 h 216"/>
                        <a:gd name="T2" fmla="*/ 128 w 208"/>
                        <a:gd name="T3" fmla="*/ 136 h 216"/>
                        <a:gd name="T4" fmla="*/ 96 w 208"/>
                        <a:gd name="T5" fmla="*/ 168 h 216"/>
                        <a:gd name="T6" fmla="*/ 80 w 208"/>
                        <a:gd name="T7" fmla="*/ 184 h 216"/>
                        <a:gd name="T8" fmla="*/ 64 w 208"/>
                        <a:gd name="T9" fmla="*/ 200 h 216"/>
                        <a:gd name="T10" fmla="*/ 40 w 208"/>
                        <a:gd name="T11" fmla="*/ 208 h 216"/>
                        <a:gd name="T12" fmla="*/ 24 w 208"/>
                        <a:gd name="T13" fmla="*/ 216 h 216"/>
                        <a:gd name="T14" fmla="*/ 0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0"/>
                          </a:moveTo>
                          <a:lnTo>
                            <a:pt x="128" y="136"/>
                          </a:lnTo>
                          <a:lnTo>
                            <a:pt x="96" y="168"/>
                          </a:lnTo>
                          <a:lnTo>
                            <a:pt x="80" y="184"/>
                          </a:lnTo>
                          <a:lnTo>
                            <a:pt x="64" y="200"/>
                          </a:lnTo>
                          <a:lnTo>
                            <a:pt x="40" y="208"/>
                          </a:lnTo>
                          <a:lnTo>
                            <a:pt x="24" y="216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7773" name="Group 40"/>
                <p:cNvGrpSpPr>
                  <a:grpSpLocks/>
                </p:cNvGrpSpPr>
                <p:nvPr/>
              </p:nvGrpSpPr>
              <p:grpSpPr bwMode="auto">
                <a:xfrm>
                  <a:off x="3336" y="2304"/>
                  <a:ext cx="832" cy="424"/>
                  <a:chOff x="3336" y="2304"/>
                  <a:chExt cx="832" cy="424"/>
                </a:xfrm>
              </p:grpSpPr>
              <p:grpSp>
                <p:nvGrpSpPr>
                  <p:cNvPr id="27781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3336" y="2304"/>
                    <a:ext cx="416" cy="208"/>
                    <a:chOff x="3336" y="2304"/>
                    <a:chExt cx="416" cy="208"/>
                  </a:xfrm>
                </p:grpSpPr>
                <p:sp>
                  <p:nvSpPr>
                    <p:cNvPr id="27785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336" y="2304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208 h 208"/>
                        <a:gd name="T2" fmla="*/ 80 w 208"/>
                        <a:gd name="T3" fmla="*/ 80 h 208"/>
                        <a:gd name="T4" fmla="*/ 112 w 208"/>
                        <a:gd name="T5" fmla="*/ 48 h 208"/>
                        <a:gd name="T6" fmla="*/ 128 w 208"/>
                        <a:gd name="T7" fmla="*/ 32 h 208"/>
                        <a:gd name="T8" fmla="*/ 144 w 208"/>
                        <a:gd name="T9" fmla="*/ 16 h 208"/>
                        <a:gd name="T10" fmla="*/ 168 w 208"/>
                        <a:gd name="T11" fmla="*/ 8 h 208"/>
                        <a:gd name="T12" fmla="*/ 184 w 208"/>
                        <a:gd name="T13" fmla="*/ 0 h 208"/>
                        <a:gd name="T14" fmla="*/ 208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208"/>
                          </a:moveTo>
                          <a:lnTo>
                            <a:pt x="80" y="80"/>
                          </a:lnTo>
                          <a:lnTo>
                            <a:pt x="112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8" y="8"/>
                          </a:lnTo>
                          <a:lnTo>
                            <a:pt x="184" y="0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86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544" y="2304"/>
                      <a:ext cx="208" cy="208"/>
                    </a:xfrm>
                    <a:custGeom>
                      <a:avLst/>
                      <a:gdLst>
                        <a:gd name="T0" fmla="*/ 208 w 208"/>
                        <a:gd name="T1" fmla="*/ 208 h 208"/>
                        <a:gd name="T2" fmla="*/ 128 w 208"/>
                        <a:gd name="T3" fmla="*/ 80 h 208"/>
                        <a:gd name="T4" fmla="*/ 104 w 208"/>
                        <a:gd name="T5" fmla="*/ 48 h 208"/>
                        <a:gd name="T6" fmla="*/ 88 w 208"/>
                        <a:gd name="T7" fmla="*/ 32 h 208"/>
                        <a:gd name="T8" fmla="*/ 64 w 208"/>
                        <a:gd name="T9" fmla="*/ 16 h 208"/>
                        <a:gd name="T10" fmla="*/ 48 w 208"/>
                        <a:gd name="T11" fmla="*/ 8 h 208"/>
                        <a:gd name="T12" fmla="*/ 24 w 208"/>
                        <a:gd name="T13" fmla="*/ 0 h 208"/>
                        <a:gd name="T14" fmla="*/ 0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208" y="208"/>
                          </a:moveTo>
                          <a:lnTo>
                            <a:pt x="128" y="80"/>
                          </a:lnTo>
                          <a:lnTo>
                            <a:pt x="104" y="48"/>
                          </a:lnTo>
                          <a:lnTo>
                            <a:pt x="88" y="32"/>
                          </a:lnTo>
                          <a:lnTo>
                            <a:pt x="64" y="16"/>
                          </a:lnTo>
                          <a:lnTo>
                            <a:pt x="48" y="8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782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752" y="2512"/>
                    <a:ext cx="416" cy="216"/>
                    <a:chOff x="3752" y="2512"/>
                    <a:chExt cx="416" cy="216"/>
                  </a:xfrm>
                </p:grpSpPr>
                <p:sp>
                  <p:nvSpPr>
                    <p:cNvPr id="27783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752" y="2512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0 h 216"/>
                        <a:gd name="T2" fmla="*/ 80 w 208"/>
                        <a:gd name="T3" fmla="*/ 136 h 216"/>
                        <a:gd name="T4" fmla="*/ 104 w 208"/>
                        <a:gd name="T5" fmla="*/ 168 h 216"/>
                        <a:gd name="T6" fmla="*/ 128 w 208"/>
                        <a:gd name="T7" fmla="*/ 184 h 216"/>
                        <a:gd name="T8" fmla="*/ 144 w 208"/>
                        <a:gd name="T9" fmla="*/ 200 h 216"/>
                        <a:gd name="T10" fmla="*/ 168 w 208"/>
                        <a:gd name="T11" fmla="*/ 208 h 216"/>
                        <a:gd name="T12" fmla="*/ 184 w 208"/>
                        <a:gd name="T13" fmla="*/ 208 h 216"/>
                        <a:gd name="T14" fmla="*/ 208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0"/>
                          </a:moveTo>
                          <a:lnTo>
                            <a:pt x="80" y="136"/>
                          </a:lnTo>
                          <a:lnTo>
                            <a:pt x="104" y="168"/>
                          </a:lnTo>
                          <a:lnTo>
                            <a:pt x="128" y="184"/>
                          </a:lnTo>
                          <a:lnTo>
                            <a:pt x="144" y="200"/>
                          </a:lnTo>
                          <a:lnTo>
                            <a:pt x="168" y="208"/>
                          </a:lnTo>
                          <a:lnTo>
                            <a:pt x="184" y="208"/>
                          </a:lnTo>
                          <a:lnTo>
                            <a:pt x="208" y="216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84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60" y="2512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0 h 216"/>
                        <a:gd name="T2" fmla="*/ 128 w 208"/>
                        <a:gd name="T3" fmla="*/ 136 h 216"/>
                        <a:gd name="T4" fmla="*/ 104 w 208"/>
                        <a:gd name="T5" fmla="*/ 168 h 216"/>
                        <a:gd name="T6" fmla="*/ 80 w 208"/>
                        <a:gd name="T7" fmla="*/ 184 h 216"/>
                        <a:gd name="T8" fmla="*/ 64 w 208"/>
                        <a:gd name="T9" fmla="*/ 200 h 216"/>
                        <a:gd name="T10" fmla="*/ 40 w 208"/>
                        <a:gd name="T11" fmla="*/ 208 h 216"/>
                        <a:gd name="T12" fmla="*/ 24 w 208"/>
                        <a:gd name="T13" fmla="*/ 208 h 216"/>
                        <a:gd name="T14" fmla="*/ 0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0"/>
                          </a:moveTo>
                          <a:lnTo>
                            <a:pt x="128" y="136"/>
                          </a:lnTo>
                          <a:lnTo>
                            <a:pt x="104" y="168"/>
                          </a:lnTo>
                          <a:lnTo>
                            <a:pt x="80" y="184"/>
                          </a:lnTo>
                          <a:lnTo>
                            <a:pt x="64" y="200"/>
                          </a:lnTo>
                          <a:lnTo>
                            <a:pt x="40" y="208"/>
                          </a:lnTo>
                          <a:lnTo>
                            <a:pt x="24" y="208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7774" name="Group 47"/>
                <p:cNvGrpSpPr>
                  <a:grpSpLocks/>
                </p:cNvGrpSpPr>
                <p:nvPr/>
              </p:nvGrpSpPr>
              <p:grpSpPr bwMode="auto">
                <a:xfrm>
                  <a:off x="4160" y="2304"/>
                  <a:ext cx="832" cy="424"/>
                  <a:chOff x="4160" y="2304"/>
                  <a:chExt cx="832" cy="424"/>
                </a:xfrm>
              </p:grpSpPr>
              <p:grpSp>
                <p:nvGrpSpPr>
                  <p:cNvPr id="27775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4160" y="2304"/>
                    <a:ext cx="416" cy="216"/>
                    <a:chOff x="4160" y="2304"/>
                    <a:chExt cx="416" cy="216"/>
                  </a:xfrm>
                </p:grpSpPr>
                <p:sp>
                  <p:nvSpPr>
                    <p:cNvPr id="2777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160" y="2304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216 h 216"/>
                        <a:gd name="T2" fmla="*/ 80 w 208"/>
                        <a:gd name="T3" fmla="*/ 88 h 216"/>
                        <a:gd name="T4" fmla="*/ 104 w 208"/>
                        <a:gd name="T5" fmla="*/ 48 h 216"/>
                        <a:gd name="T6" fmla="*/ 128 w 208"/>
                        <a:gd name="T7" fmla="*/ 32 h 216"/>
                        <a:gd name="T8" fmla="*/ 144 w 208"/>
                        <a:gd name="T9" fmla="*/ 16 h 216"/>
                        <a:gd name="T10" fmla="*/ 168 w 208"/>
                        <a:gd name="T11" fmla="*/ 8 h 216"/>
                        <a:gd name="T12" fmla="*/ 184 w 208"/>
                        <a:gd name="T13" fmla="*/ 8 h 216"/>
                        <a:gd name="T14" fmla="*/ 208 w 208"/>
                        <a:gd name="T15" fmla="*/ 0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216"/>
                          </a:moveTo>
                          <a:lnTo>
                            <a:pt x="80" y="88"/>
                          </a:lnTo>
                          <a:lnTo>
                            <a:pt x="104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8" y="8"/>
                          </a:lnTo>
                          <a:lnTo>
                            <a:pt x="184" y="8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80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368" y="2304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216 h 216"/>
                        <a:gd name="T2" fmla="*/ 128 w 208"/>
                        <a:gd name="T3" fmla="*/ 88 h 216"/>
                        <a:gd name="T4" fmla="*/ 104 w 208"/>
                        <a:gd name="T5" fmla="*/ 48 h 216"/>
                        <a:gd name="T6" fmla="*/ 80 w 208"/>
                        <a:gd name="T7" fmla="*/ 32 h 216"/>
                        <a:gd name="T8" fmla="*/ 64 w 208"/>
                        <a:gd name="T9" fmla="*/ 16 h 216"/>
                        <a:gd name="T10" fmla="*/ 48 w 208"/>
                        <a:gd name="T11" fmla="*/ 8 h 216"/>
                        <a:gd name="T12" fmla="*/ 24 w 208"/>
                        <a:gd name="T13" fmla="*/ 8 h 216"/>
                        <a:gd name="T14" fmla="*/ 0 w 208"/>
                        <a:gd name="T15" fmla="*/ 0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216"/>
                          </a:moveTo>
                          <a:lnTo>
                            <a:pt x="128" y="88"/>
                          </a:lnTo>
                          <a:lnTo>
                            <a:pt x="104" y="48"/>
                          </a:lnTo>
                          <a:lnTo>
                            <a:pt x="80" y="32"/>
                          </a:lnTo>
                          <a:lnTo>
                            <a:pt x="64" y="16"/>
                          </a:lnTo>
                          <a:lnTo>
                            <a:pt x="48" y="8"/>
                          </a:lnTo>
                          <a:lnTo>
                            <a:pt x="24" y="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776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4576" y="2520"/>
                    <a:ext cx="416" cy="208"/>
                    <a:chOff x="4576" y="2520"/>
                    <a:chExt cx="416" cy="208"/>
                  </a:xfrm>
                </p:grpSpPr>
                <p:sp>
                  <p:nvSpPr>
                    <p:cNvPr id="27777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576" y="2520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0 h 208"/>
                        <a:gd name="T2" fmla="*/ 80 w 208"/>
                        <a:gd name="T3" fmla="*/ 128 h 208"/>
                        <a:gd name="T4" fmla="*/ 104 w 208"/>
                        <a:gd name="T5" fmla="*/ 160 h 208"/>
                        <a:gd name="T6" fmla="*/ 128 w 208"/>
                        <a:gd name="T7" fmla="*/ 176 h 208"/>
                        <a:gd name="T8" fmla="*/ 144 w 208"/>
                        <a:gd name="T9" fmla="*/ 192 h 208"/>
                        <a:gd name="T10" fmla="*/ 160 w 208"/>
                        <a:gd name="T11" fmla="*/ 200 h 208"/>
                        <a:gd name="T12" fmla="*/ 184 w 208"/>
                        <a:gd name="T13" fmla="*/ 208 h 208"/>
                        <a:gd name="T14" fmla="*/ 208 w 208"/>
                        <a:gd name="T15" fmla="*/ 208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0"/>
                          </a:moveTo>
                          <a:lnTo>
                            <a:pt x="80" y="128"/>
                          </a:lnTo>
                          <a:lnTo>
                            <a:pt x="104" y="160"/>
                          </a:lnTo>
                          <a:lnTo>
                            <a:pt x="128" y="176"/>
                          </a:lnTo>
                          <a:lnTo>
                            <a:pt x="144" y="192"/>
                          </a:lnTo>
                          <a:lnTo>
                            <a:pt x="160" y="200"/>
                          </a:lnTo>
                          <a:lnTo>
                            <a:pt x="184" y="208"/>
                          </a:lnTo>
                          <a:lnTo>
                            <a:pt x="208" y="208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78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784" y="2520"/>
                      <a:ext cx="208" cy="208"/>
                    </a:xfrm>
                    <a:custGeom>
                      <a:avLst/>
                      <a:gdLst>
                        <a:gd name="T0" fmla="*/ 208 w 208"/>
                        <a:gd name="T1" fmla="*/ 0 h 208"/>
                        <a:gd name="T2" fmla="*/ 128 w 208"/>
                        <a:gd name="T3" fmla="*/ 128 h 208"/>
                        <a:gd name="T4" fmla="*/ 104 w 208"/>
                        <a:gd name="T5" fmla="*/ 160 h 208"/>
                        <a:gd name="T6" fmla="*/ 80 w 208"/>
                        <a:gd name="T7" fmla="*/ 176 h 208"/>
                        <a:gd name="T8" fmla="*/ 64 w 208"/>
                        <a:gd name="T9" fmla="*/ 192 h 208"/>
                        <a:gd name="T10" fmla="*/ 40 w 208"/>
                        <a:gd name="T11" fmla="*/ 200 h 208"/>
                        <a:gd name="T12" fmla="*/ 24 w 208"/>
                        <a:gd name="T13" fmla="*/ 208 h 208"/>
                        <a:gd name="T14" fmla="*/ 0 w 208"/>
                        <a:gd name="T15" fmla="*/ 208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208" y="0"/>
                          </a:moveTo>
                          <a:lnTo>
                            <a:pt x="128" y="128"/>
                          </a:lnTo>
                          <a:lnTo>
                            <a:pt x="104" y="160"/>
                          </a:lnTo>
                          <a:lnTo>
                            <a:pt x="80" y="176"/>
                          </a:lnTo>
                          <a:lnTo>
                            <a:pt x="64" y="192"/>
                          </a:lnTo>
                          <a:lnTo>
                            <a:pt x="40" y="200"/>
                          </a:lnTo>
                          <a:lnTo>
                            <a:pt x="24" y="208"/>
                          </a:lnTo>
                          <a:lnTo>
                            <a:pt x="0" y="208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7750" name="Group 54"/>
              <p:cNvGrpSpPr>
                <a:grpSpLocks/>
              </p:cNvGrpSpPr>
              <p:nvPr/>
            </p:nvGrpSpPr>
            <p:grpSpPr bwMode="auto">
              <a:xfrm>
                <a:off x="2304" y="2400"/>
                <a:ext cx="1752" cy="424"/>
                <a:chOff x="2520" y="2304"/>
                <a:chExt cx="2472" cy="424"/>
              </a:xfrm>
            </p:grpSpPr>
            <p:grpSp>
              <p:nvGrpSpPr>
                <p:cNvPr id="27751" name="Group 55"/>
                <p:cNvGrpSpPr>
                  <a:grpSpLocks/>
                </p:cNvGrpSpPr>
                <p:nvPr/>
              </p:nvGrpSpPr>
              <p:grpSpPr bwMode="auto">
                <a:xfrm>
                  <a:off x="2520" y="2304"/>
                  <a:ext cx="824" cy="424"/>
                  <a:chOff x="2520" y="2304"/>
                  <a:chExt cx="824" cy="424"/>
                </a:xfrm>
              </p:grpSpPr>
              <p:grpSp>
                <p:nvGrpSpPr>
                  <p:cNvPr id="2776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20" y="2304"/>
                    <a:ext cx="408" cy="208"/>
                    <a:chOff x="2520" y="2304"/>
                    <a:chExt cx="408" cy="208"/>
                  </a:xfrm>
                </p:grpSpPr>
                <p:sp>
                  <p:nvSpPr>
                    <p:cNvPr id="27770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2520" y="2304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208 h 208"/>
                        <a:gd name="T2" fmla="*/ 80 w 208"/>
                        <a:gd name="T3" fmla="*/ 80 h 208"/>
                        <a:gd name="T4" fmla="*/ 104 w 208"/>
                        <a:gd name="T5" fmla="*/ 48 h 208"/>
                        <a:gd name="T6" fmla="*/ 128 w 208"/>
                        <a:gd name="T7" fmla="*/ 32 h 208"/>
                        <a:gd name="T8" fmla="*/ 144 w 208"/>
                        <a:gd name="T9" fmla="*/ 16 h 208"/>
                        <a:gd name="T10" fmla="*/ 160 w 208"/>
                        <a:gd name="T11" fmla="*/ 8 h 208"/>
                        <a:gd name="T12" fmla="*/ 184 w 208"/>
                        <a:gd name="T13" fmla="*/ 0 h 208"/>
                        <a:gd name="T14" fmla="*/ 208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208"/>
                          </a:moveTo>
                          <a:lnTo>
                            <a:pt x="80" y="80"/>
                          </a:lnTo>
                          <a:lnTo>
                            <a:pt x="104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0" y="8"/>
                          </a:lnTo>
                          <a:lnTo>
                            <a:pt x="184" y="0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71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728" y="2304"/>
                      <a:ext cx="200" cy="208"/>
                    </a:xfrm>
                    <a:custGeom>
                      <a:avLst/>
                      <a:gdLst>
                        <a:gd name="T0" fmla="*/ 200 w 200"/>
                        <a:gd name="T1" fmla="*/ 208 h 208"/>
                        <a:gd name="T2" fmla="*/ 120 w 200"/>
                        <a:gd name="T3" fmla="*/ 80 h 208"/>
                        <a:gd name="T4" fmla="*/ 96 w 200"/>
                        <a:gd name="T5" fmla="*/ 48 h 208"/>
                        <a:gd name="T6" fmla="*/ 80 w 200"/>
                        <a:gd name="T7" fmla="*/ 32 h 208"/>
                        <a:gd name="T8" fmla="*/ 56 w 200"/>
                        <a:gd name="T9" fmla="*/ 16 h 208"/>
                        <a:gd name="T10" fmla="*/ 40 w 200"/>
                        <a:gd name="T11" fmla="*/ 8 h 208"/>
                        <a:gd name="T12" fmla="*/ 24 w 200"/>
                        <a:gd name="T13" fmla="*/ 0 h 208"/>
                        <a:gd name="T14" fmla="*/ 0 w 200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0"/>
                        <a:gd name="T25" fmla="*/ 0 h 208"/>
                        <a:gd name="T26" fmla="*/ 200 w 20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0" h="208">
                          <a:moveTo>
                            <a:pt x="200" y="208"/>
                          </a:moveTo>
                          <a:lnTo>
                            <a:pt x="120" y="80"/>
                          </a:lnTo>
                          <a:lnTo>
                            <a:pt x="96" y="48"/>
                          </a:lnTo>
                          <a:lnTo>
                            <a:pt x="80" y="32"/>
                          </a:lnTo>
                          <a:lnTo>
                            <a:pt x="56" y="16"/>
                          </a:lnTo>
                          <a:lnTo>
                            <a:pt x="40" y="8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767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928" y="2512"/>
                    <a:ext cx="416" cy="216"/>
                    <a:chOff x="2928" y="2512"/>
                    <a:chExt cx="416" cy="216"/>
                  </a:xfrm>
                </p:grpSpPr>
                <p:sp>
                  <p:nvSpPr>
                    <p:cNvPr id="27768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2928" y="2512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0 h 216"/>
                        <a:gd name="T2" fmla="*/ 80 w 208"/>
                        <a:gd name="T3" fmla="*/ 136 h 216"/>
                        <a:gd name="T4" fmla="*/ 104 w 208"/>
                        <a:gd name="T5" fmla="*/ 168 h 216"/>
                        <a:gd name="T6" fmla="*/ 128 w 208"/>
                        <a:gd name="T7" fmla="*/ 184 h 216"/>
                        <a:gd name="T8" fmla="*/ 144 w 208"/>
                        <a:gd name="T9" fmla="*/ 200 h 216"/>
                        <a:gd name="T10" fmla="*/ 160 w 208"/>
                        <a:gd name="T11" fmla="*/ 208 h 216"/>
                        <a:gd name="T12" fmla="*/ 184 w 208"/>
                        <a:gd name="T13" fmla="*/ 216 h 216"/>
                        <a:gd name="T14" fmla="*/ 208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0"/>
                          </a:moveTo>
                          <a:lnTo>
                            <a:pt x="80" y="136"/>
                          </a:lnTo>
                          <a:lnTo>
                            <a:pt x="104" y="168"/>
                          </a:lnTo>
                          <a:lnTo>
                            <a:pt x="128" y="184"/>
                          </a:lnTo>
                          <a:lnTo>
                            <a:pt x="144" y="200"/>
                          </a:lnTo>
                          <a:lnTo>
                            <a:pt x="160" y="208"/>
                          </a:lnTo>
                          <a:lnTo>
                            <a:pt x="184" y="216"/>
                          </a:lnTo>
                          <a:lnTo>
                            <a:pt x="208" y="216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69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3136" y="2512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0 h 216"/>
                        <a:gd name="T2" fmla="*/ 128 w 208"/>
                        <a:gd name="T3" fmla="*/ 136 h 216"/>
                        <a:gd name="T4" fmla="*/ 96 w 208"/>
                        <a:gd name="T5" fmla="*/ 168 h 216"/>
                        <a:gd name="T6" fmla="*/ 80 w 208"/>
                        <a:gd name="T7" fmla="*/ 184 h 216"/>
                        <a:gd name="T8" fmla="*/ 64 w 208"/>
                        <a:gd name="T9" fmla="*/ 200 h 216"/>
                        <a:gd name="T10" fmla="*/ 40 w 208"/>
                        <a:gd name="T11" fmla="*/ 208 h 216"/>
                        <a:gd name="T12" fmla="*/ 24 w 208"/>
                        <a:gd name="T13" fmla="*/ 216 h 216"/>
                        <a:gd name="T14" fmla="*/ 0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0"/>
                          </a:moveTo>
                          <a:lnTo>
                            <a:pt x="128" y="136"/>
                          </a:lnTo>
                          <a:lnTo>
                            <a:pt x="96" y="168"/>
                          </a:lnTo>
                          <a:lnTo>
                            <a:pt x="80" y="184"/>
                          </a:lnTo>
                          <a:lnTo>
                            <a:pt x="64" y="200"/>
                          </a:lnTo>
                          <a:lnTo>
                            <a:pt x="40" y="208"/>
                          </a:lnTo>
                          <a:lnTo>
                            <a:pt x="24" y="216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7752" name="Group 62"/>
                <p:cNvGrpSpPr>
                  <a:grpSpLocks/>
                </p:cNvGrpSpPr>
                <p:nvPr/>
              </p:nvGrpSpPr>
              <p:grpSpPr bwMode="auto">
                <a:xfrm>
                  <a:off x="3336" y="2304"/>
                  <a:ext cx="832" cy="424"/>
                  <a:chOff x="3336" y="2304"/>
                  <a:chExt cx="832" cy="424"/>
                </a:xfrm>
              </p:grpSpPr>
              <p:grpSp>
                <p:nvGrpSpPr>
                  <p:cNvPr id="27760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3336" y="2304"/>
                    <a:ext cx="416" cy="208"/>
                    <a:chOff x="3336" y="2304"/>
                    <a:chExt cx="416" cy="208"/>
                  </a:xfrm>
                </p:grpSpPr>
                <p:sp>
                  <p:nvSpPr>
                    <p:cNvPr id="27764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3336" y="2304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208 h 208"/>
                        <a:gd name="T2" fmla="*/ 80 w 208"/>
                        <a:gd name="T3" fmla="*/ 80 h 208"/>
                        <a:gd name="T4" fmla="*/ 112 w 208"/>
                        <a:gd name="T5" fmla="*/ 48 h 208"/>
                        <a:gd name="T6" fmla="*/ 128 w 208"/>
                        <a:gd name="T7" fmla="*/ 32 h 208"/>
                        <a:gd name="T8" fmla="*/ 144 w 208"/>
                        <a:gd name="T9" fmla="*/ 16 h 208"/>
                        <a:gd name="T10" fmla="*/ 168 w 208"/>
                        <a:gd name="T11" fmla="*/ 8 h 208"/>
                        <a:gd name="T12" fmla="*/ 184 w 208"/>
                        <a:gd name="T13" fmla="*/ 0 h 208"/>
                        <a:gd name="T14" fmla="*/ 208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208"/>
                          </a:moveTo>
                          <a:lnTo>
                            <a:pt x="80" y="80"/>
                          </a:lnTo>
                          <a:lnTo>
                            <a:pt x="112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8" y="8"/>
                          </a:lnTo>
                          <a:lnTo>
                            <a:pt x="184" y="0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65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3544" y="2304"/>
                      <a:ext cx="208" cy="208"/>
                    </a:xfrm>
                    <a:custGeom>
                      <a:avLst/>
                      <a:gdLst>
                        <a:gd name="T0" fmla="*/ 208 w 208"/>
                        <a:gd name="T1" fmla="*/ 208 h 208"/>
                        <a:gd name="T2" fmla="*/ 128 w 208"/>
                        <a:gd name="T3" fmla="*/ 80 h 208"/>
                        <a:gd name="T4" fmla="*/ 104 w 208"/>
                        <a:gd name="T5" fmla="*/ 48 h 208"/>
                        <a:gd name="T6" fmla="*/ 88 w 208"/>
                        <a:gd name="T7" fmla="*/ 32 h 208"/>
                        <a:gd name="T8" fmla="*/ 64 w 208"/>
                        <a:gd name="T9" fmla="*/ 16 h 208"/>
                        <a:gd name="T10" fmla="*/ 48 w 208"/>
                        <a:gd name="T11" fmla="*/ 8 h 208"/>
                        <a:gd name="T12" fmla="*/ 24 w 208"/>
                        <a:gd name="T13" fmla="*/ 0 h 208"/>
                        <a:gd name="T14" fmla="*/ 0 w 208"/>
                        <a:gd name="T15" fmla="*/ 0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208" y="208"/>
                          </a:moveTo>
                          <a:lnTo>
                            <a:pt x="128" y="80"/>
                          </a:lnTo>
                          <a:lnTo>
                            <a:pt x="104" y="48"/>
                          </a:lnTo>
                          <a:lnTo>
                            <a:pt x="88" y="32"/>
                          </a:lnTo>
                          <a:lnTo>
                            <a:pt x="64" y="16"/>
                          </a:lnTo>
                          <a:lnTo>
                            <a:pt x="48" y="8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761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3752" y="2512"/>
                    <a:ext cx="416" cy="216"/>
                    <a:chOff x="3752" y="2512"/>
                    <a:chExt cx="416" cy="216"/>
                  </a:xfrm>
                </p:grpSpPr>
                <p:sp>
                  <p:nvSpPr>
                    <p:cNvPr id="27762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3752" y="2512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0 h 216"/>
                        <a:gd name="T2" fmla="*/ 80 w 208"/>
                        <a:gd name="T3" fmla="*/ 136 h 216"/>
                        <a:gd name="T4" fmla="*/ 104 w 208"/>
                        <a:gd name="T5" fmla="*/ 168 h 216"/>
                        <a:gd name="T6" fmla="*/ 128 w 208"/>
                        <a:gd name="T7" fmla="*/ 184 h 216"/>
                        <a:gd name="T8" fmla="*/ 144 w 208"/>
                        <a:gd name="T9" fmla="*/ 200 h 216"/>
                        <a:gd name="T10" fmla="*/ 168 w 208"/>
                        <a:gd name="T11" fmla="*/ 208 h 216"/>
                        <a:gd name="T12" fmla="*/ 184 w 208"/>
                        <a:gd name="T13" fmla="*/ 208 h 216"/>
                        <a:gd name="T14" fmla="*/ 208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0"/>
                          </a:moveTo>
                          <a:lnTo>
                            <a:pt x="80" y="136"/>
                          </a:lnTo>
                          <a:lnTo>
                            <a:pt x="104" y="168"/>
                          </a:lnTo>
                          <a:lnTo>
                            <a:pt x="128" y="184"/>
                          </a:lnTo>
                          <a:lnTo>
                            <a:pt x="144" y="200"/>
                          </a:lnTo>
                          <a:lnTo>
                            <a:pt x="168" y="208"/>
                          </a:lnTo>
                          <a:lnTo>
                            <a:pt x="184" y="208"/>
                          </a:lnTo>
                          <a:lnTo>
                            <a:pt x="208" y="216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63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960" y="2512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0 h 216"/>
                        <a:gd name="T2" fmla="*/ 128 w 208"/>
                        <a:gd name="T3" fmla="*/ 136 h 216"/>
                        <a:gd name="T4" fmla="*/ 104 w 208"/>
                        <a:gd name="T5" fmla="*/ 168 h 216"/>
                        <a:gd name="T6" fmla="*/ 80 w 208"/>
                        <a:gd name="T7" fmla="*/ 184 h 216"/>
                        <a:gd name="T8" fmla="*/ 64 w 208"/>
                        <a:gd name="T9" fmla="*/ 200 h 216"/>
                        <a:gd name="T10" fmla="*/ 40 w 208"/>
                        <a:gd name="T11" fmla="*/ 208 h 216"/>
                        <a:gd name="T12" fmla="*/ 24 w 208"/>
                        <a:gd name="T13" fmla="*/ 208 h 216"/>
                        <a:gd name="T14" fmla="*/ 0 w 208"/>
                        <a:gd name="T15" fmla="*/ 216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0"/>
                          </a:moveTo>
                          <a:lnTo>
                            <a:pt x="128" y="136"/>
                          </a:lnTo>
                          <a:lnTo>
                            <a:pt x="104" y="168"/>
                          </a:lnTo>
                          <a:lnTo>
                            <a:pt x="80" y="184"/>
                          </a:lnTo>
                          <a:lnTo>
                            <a:pt x="64" y="200"/>
                          </a:lnTo>
                          <a:lnTo>
                            <a:pt x="40" y="208"/>
                          </a:lnTo>
                          <a:lnTo>
                            <a:pt x="24" y="208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7753" name="Group 69"/>
                <p:cNvGrpSpPr>
                  <a:grpSpLocks/>
                </p:cNvGrpSpPr>
                <p:nvPr/>
              </p:nvGrpSpPr>
              <p:grpSpPr bwMode="auto">
                <a:xfrm>
                  <a:off x="4160" y="2304"/>
                  <a:ext cx="832" cy="424"/>
                  <a:chOff x="4160" y="2304"/>
                  <a:chExt cx="832" cy="424"/>
                </a:xfrm>
              </p:grpSpPr>
              <p:grpSp>
                <p:nvGrpSpPr>
                  <p:cNvPr id="27754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4160" y="2304"/>
                    <a:ext cx="416" cy="216"/>
                    <a:chOff x="4160" y="2304"/>
                    <a:chExt cx="416" cy="216"/>
                  </a:xfrm>
                </p:grpSpPr>
                <p:sp>
                  <p:nvSpPr>
                    <p:cNvPr id="27758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4160" y="2304"/>
                      <a:ext cx="208" cy="216"/>
                    </a:xfrm>
                    <a:custGeom>
                      <a:avLst/>
                      <a:gdLst>
                        <a:gd name="T0" fmla="*/ 0 w 208"/>
                        <a:gd name="T1" fmla="*/ 216 h 216"/>
                        <a:gd name="T2" fmla="*/ 80 w 208"/>
                        <a:gd name="T3" fmla="*/ 88 h 216"/>
                        <a:gd name="T4" fmla="*/ 104 w 208"/>
                        <a:gd name="T5" fmla="*/ 48 h 216"/>
                        <a:gd name="T6" fmla="*/ 128 w 208"/>
                        <a:gd name="T7" fmla="*/ 32 h 216"/>
                        <a:gd name="T8" fmla="*/ 144 w 208"/>
                        <a:gd name="T9" fmla="*/ 16 h 216"/>
                        <a:gd name="T10" fmla="*/ 168 w 208"/>
                        <a:gd name="T11" fmla="*/ 8 h 216"/>
                        <a:gd name="T12" fmla="*/ 184 w 208"/>
                        <a:gd name="T13" fmla="*/ 8 h 216"/>
                        <a:gd name="T14" fmla="*/ 208 w 208"/>
                        <a:gd name="T15" fmla="*/ 0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0" y="216"/>
                          </a:moveTo>
                          <a:lnTo>
                            <a:pt x="80" y="88"/>
                          </a:lnTo>
                          <a:lnTo>
                            <a:pt x="104" y="48"/>
                          </a:lnTo>
                          <a:lnTo>
                            <a:pt x="128" y="32"/>
                          </a:lnTo>
                          <a:lnTo>
                            <a:pt x="144" y="16"/>
                          </a:lnTo>
                          <a:lnTo>
                            <a:pt x="168" y="8"/>
                          </a:lnTo>
                          <a:lnTo>
                            <a:pt x="184" y="8"/>
                          </a:lnTo>
                          <a:lnTo>
                            <a:pt x="20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59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4368" y="2304"/>
                      <a:ext cx="208" cy="216"/>
                    </a:xfrm>
                    <a:custGeom>
                      <a:avLst/>
                      <a:gdLst>
                        <a:gd name="T0" fmla="*/ 208 w 208"/>
                        <a:gd name="T1" fmla="*/ 216 h 216"/>
                        <a:gd name="T2" fmla="*/ 128 w 208"/>
                        <a:gd name="T3" fmla="*/ 88 h 216"/>
                        <a:gd name="T4" fmla="*/ 104 w 208"/>
                        <a:gd name="T5" fmla="*/ 48 h 216"/>
                        <a:gd name="T6" fmla="*/ 80 w 208"/>
                        <a:gd name="T7" fmla="*/ 32 h 216"/>
                        <a:gd name="T8" fmla="*/ 64 w 208"/>
                        <a:gd name="T9" fmla="*/ 16 h 216"/>
                        <a:gd name="T10" fmla="*/ 48 w 208"/>
                        <a:gd name="T11" fmla="*/ 8 h 216"/>
                        <a:gd name="T12" fmla="*/ 24 w 208"/>
                        <a:gd name="T13" fmla="*/ 8 h 216"/>
                        <a:gd name="T14" fmla="*/ 0 w 208"/>
                        <a:gd name="T15" fmla="*/ 0 h 2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16"/>
                        <a:gd name="T26" fmla="*/ 208 w 208"/>
                        <a:gd name="T27" fmla="*/ 216 h 2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16">
                          <a:moveTo>
                            <a:pt x="208" y="216"/>
                          </a:moveTo>
                          <a:lnTo>
                            <a:pt x="128" y="88"/>
                          </a:lnTo>
                          <a:lnTo>
                            <a:pt x="104" y="48"/>
                          </a:lnTo>
                          <a:lnTo>
                            <a:pt x="80" y="32"/>
                          </a:lnTo>
                          <a:lnTo>
                            <a:pt x="64" y="16"/>
                          </a:lnTo>
                          <a:lnTo>
                            <a:pt x="48" y="8"/>
                          </a:lnTo>
                          <a:lnTo>
                            <a:pt x="24" y="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755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576" y="2520"/>
                    <a:ext cx="416" cy="208"/>
                    <a:chOff x="4576" y="2520"/>
                    <a:chExt cx="416" cy="208"/>
                  </a:xfrm>
                </p:grpSpPr>
                <p:sp>
                  <p:nvSpPr>
                    <p:cNvPr id="27756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4576" y="2520"/>
                      <a:ext cx="208" cy="208"/>
                    </a:xfrm>
                    <a:custGeom>
                      <a:avLst/>
                      <a:gdLst>
                        <a:gd name="T0" fmla="*/ 0 w 208"/>
                        <a:gd name="T1" fmla="*/ 0 h 208"/>
                        <a:gd name="T2" fmla="*/ 80 w 208"/>
                        <a:gd name="T3" fmla="*/ 128 h 208"/>
                        <a:gd name="T4" fmla="*/ 104 w 208"/>
                        <a:gd name="T5" fmla="*/ 160 h 208"/>
                        <a:gd name="T6" fmla="*/ 128 w 208"/>
                        <a:gd name="T7" fmla="*/ 176 h 208"/>
                        <a:gd name="T8" fmla="*/ 144 w 208"/>
                        <a:gd name="T9" fmla="*/ 192 h 208"/>
                        <a:gd name="T10" fmla="*/ 160 w 208"/>
                        <a:gd name="T11" fmla="*/ 200 h 208"/>
                        <a:gd name="T12" fmla="*/ 184 w 208"/>
                        <a:gd name="T13" fmla="*/ 208 h 208"/>
                        <a:gd name="T14" fmla="*/ 208 w 208"/>
                        <a:gd name="T15" fmla="*/ 208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0" y="0"/>
                          </a:moveTo>
                          <a:lnTo>
                            <a:pt x="80" y="128"/>
                          </a:lnTo>
                          <a:lnTo>
                            <a:pt x="104" y="160"/>
                          </a:lnTo>
                          <a:lnTo>
                            <a:pt x="128" y="176"/>
                          </a:lnTo>
                          <a:lnTo>
                            <a:pt x="144" y="192"/>
                          </a:lnTo>
                          <a:lnTo>
                            <a:pt x="160" y="200"/>
                          </a:lnTo>
                          <a:lnTo>
                            <a:pt x="184" y="208"/>
                          </a:lnTo>
                          <a:lnTo>
                            <a:pt x="208" y="208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57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4784" y="2520"/>
                      <a:ext cx="208" cy="208"/>
                    </a:xfrm>
                    <a:custGeom>
                      <a:avLst/>
                      <a:gdLst>
                        <a:gd name="T0" fmla="*/ 208 w 208"/>
                        <a:gd name="T1" fmla="*/ 0 h 208"/>
                        <a:gd name="T2" fmla="*/ 128 w 208"/>
                        <a:gd name="T3" fmla="*/ 128 h 208"/>
                        <a:gd name="T4" fmla="*/ 104 w 208"/>
                        <a:gd name="T5" fmla="*/ 160 h 208"/>
                        <a:gd name="T6" fmla="*/ 80 w 208"/>
                        <a:gd name="T7" fmla="*/ 176 h 208"/>
                        <a:gd name="T8" fmla="*/ 64 w 208"/>
                        <a:gd name="T9" fmla="*/ 192 h 208"/>
                        <a:gd name="T10" fmla="*/ 40 w 208"/>
                        <a:gd name="T11" fmla="*/ 200 h 208"/>
                        <a:gd name="T12" fmla="*/ 24 w 208"/>
                        <a:gd name="T13" fmla="*/ 208 h 208"/>
                        <a:gd name="T14" fmla="*/ 0 w 208"/>
                        <a:gd name="T15" fmla="*/ 208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08"/>
                        <a:gd name="T25" fmla="*/ 0 h 208"/>
                        <a:gd name="T26" fmla="*/ 208 w 208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08" h="208">
                          <a:moveTo>
                            <a:pt x="208" y="0"/>
                          </a:moveTo>
                          <a:lnTo>
                            <a:pt x="128" y="128"/>
                          </a:lnTo>
                          <a:lnTo>
                            <a:pt x="104" y="160"/>
                          </a:lnTo>
                          <a:lnTo>
                            <a:pt x="80" y="176"/>
                          </a:lnTo>
                          <a:lnTo>
                            <a:pt x="64" y="192"/>
                          </a:lnTo>
                          <a:lnTo>
                            <a:pt x="40" y="200"/>
                          </a:lnTo>
                          <a:lnTo>
                            <a:pt x="24" y="208"/>
                          </a:lnTo>
                          <a:lnTo>
                            <a:pt x="0" y="208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F0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27668" name="Group 76"/>
            <p:cNvGrpSpPr>
              <a:grpSpLocks/>
            </p:cNvGrpSpPr>
            <p:nvPr/>
          </p:nvGrpSpPr>
          <p:grpSpPr bwMode="auto">
            <a:xfrm>
              <a:off x="48" y="672"/>
              <a:ext cx="1155" cy="767"/>
              <a:chOff x="425" y="672"/>
              <a:chExt cx="2215" cy="1056"/>
            </a:xfrm>
          </p:grpSpPr>
          <p:grpSp>
            <p:nvGrpSpPr>
              <p:cNvPr id="27706" name="Group 77"/>
              <p:cNvGrpSpPr>
                <a:grpSpLocks/>
              </p:cNvGrpSpPr>
              <p:nvPr/>
            </p:nvGrpSpPr>
            <p:grpSpPr bwMode="auto">
              <a:xfrm>
                <a:off x="1337" y="1360"/>
                <a:ext cx="295" cy="368"/>
                <a:chOff x="3752" y="2512"/>
                <a:chExt cx="416" cy="216"/>
              </a:xfrm>
            </p:grpSpPr>
            <p:sp>
              <p:nvSpPr>
                <p:cNvPr id="27747" name="Freeform 78"/>
                <p:cNvSpPr>
                  <a:spLocks/>
                </p:cNvSpPr>
                <p:nvPr/>
              </p:nvSpPr>
              <p:spPr bwMode="auto">
                <a:xfrm>
                  <a:off x="3752" y="2512"/>
                  <a:ext cx="208" cy="216"/>
                </a:xfrm>
                <a:custGeom>
                  <a:avLst/>
                  <a:gdLst>
                    <a:gd name="T0" fmla="*/ 0 w 208"/>
                    <a:gd name="T1" fmla="*/ 0 h 216"/>
                    <a:gd name="T2" fmla="*/ 80 w 208"/>
                    <a:gd name="T3" fmla="*/ 136 h 216"/>
                    <a:gd name="T4" fmla="*/ 104 w 208"/>
                    <a:gd name="T5" fmla="*/ 168 h 216"/>
                    <a:gd name="T6" fmla="*/ 128 w 208"/>
                    <a:gd name="T7" fmla="*/ 184 h 216"/>
                    <a:gd name="T8" fmla="*/ 144 w 208"/>
                    <a:gd name="T9" fmla="*/ 200 h 216"/>
                    <a:gd name="T10" fmla="*/ 168 w 208"/>
                    <a:gd name="T11" fmla="*/ 208 h 216"/>
                    <a:gd name="T12" fmla="*/ 184 w 208"/>
                    <a:gd name="T13" fmla="*/ 208 h 216"/>
                    <a:gd name="T14" fmla="*/ 208 w 208"/>
                    <a:gd name="T15" fmla="*/ 216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8"/>
                    <a:gd name="T25" fmla="*/ 0 h 216"/>
                    <a:gd name="T26" fmla="*/ 208 w 208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8" h="216">
                      <a:moveTo>
                        <a:pt x="0" y="0"/>
                      </a:moveTo>
                      <a:lnTo>
                        <a:pt x="80" y="136"/>
                      </a:lnTo>
                      <a:lnTo>
                        <a:pt x="104" y="168"/>
                      </a:lnTo>
                      <a:lnTo>
                        <a:pt x="128" y="184"/>
                      </a:lnTo>
                      <a:lnTo>
                        <a:pt x="144" y="200"/>
                      </a:lnTo>
                      <a:lnTo>
                        <a:pt x="168" y="208"/>
                      </a:lnTo>
                      <a:lnTo>
                        <a:pt x="184" y="208"/>
                      </a:lnTo>
                      <a:lnTo>
                        <a:pt x="208" y="216"/>
                      </a:lnTo>
                    </a:path>
                  </a:pathLst>
                </a:custGeom>
                <a:noFill/>
                <a:ln w="12700">
                  <a:solidFill>
                    <a:srgbClr val="FF0F0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48" name="Freeform 79"/>
                <p:cNvSpPr>
                  <a:spLocks/>
                </p:cNvSpPr>
                <p:nvPr/>
              </p:nvSpPr>
              <p:spPr bwMode="auto">
                <a:xfrm>
                  <a:off x="3960" y="2512"/>
                  <a:ext cx="208" cy="216"/>
                </a:xfrm>
                <a:custGeom>
                  <a:avLst/>
                  <a:gdLst>
                    <a:gd name="T0" fmla="*/ 208 w 208"/>
                    <a:gd name="T1" fmla="*/ 0 h 216"/>
                    <a:gd name="T2" fmla="*/ 128 w 208"/>
                    <a:gd name="T3" fmla="*/ 136 h 216"/>
                    <a:gd name="T4" fmla="*/ 104 w 208"/>
                    <a:gd name="T5" fmla="*/ 168 h 216"/>
                    <a:gd name="T6" fmla="*/ 80 w 208"/>
                    <a:gd name="T7" fmla="*/ 184 h 216"/>
                    <a:gd name="T8" fmla="*/ 64 w 208"/>
                    <a:gd name="T9" fmla="*/ 200 h 216"/>
                    <a:gd name="T10" fmla="*/ 40 w 208"/>
                    <a:gd name="T11" fmla="*/ 208 h 216"/>
                    <a:gd name="T12" fmla="*/ 24 w 208"/>
                    <a:gd name="T13" fmla="*/ 208 h 216"/>
                    <a:gd name="T14" fmla="*/ 0 w 208"/>
                    <a:gd name="T15" fmla="*/ 216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8"/>
                    <a:gd name="T25" fmla="*/ 0 h 216"/>
                    <a:gd name="T26" fmla="*/ 208 w 208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8" h="216">
                      <a:moveTo>
                        <a:pt x="208" y="0"/>
                      </a:moveTo>
                      <a:lnTo>
                        <a:pt x="128" y="136"/>
                      </a:lnTo>
                      <a:lnTo>
                        <a:pt x="104" y="168"/>
                      </a:lnTo>
                      <a:lnTo>
                        <a:pt x="80" y="184"/>
                      </a:lnTo>
                      <a:lnTo>
                        <a:pt x="64" y="200"/>
                      </a:lnTo>
                      <a:lnTo>
                        <a:pt x="40" y="208"/>
                      </a:lnTo>
                      <a:lnTo>
                        <a:pt x="24" y="208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2700">
                  <a:solidFill>
                    <a:srgbClr val="FF0F0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707" name="Group 80"/>
              <p:cNvGrpSpPr>
                <a:grpSpLocks/>
              </p:cNvGrpSpPr>
              <p:nvPr/>
            </p:nvGrpSpPr>
            <p:grpSpPr bwMode="auto">
              <a:xfrm>
                <a:off x="1824" y="672"/>
                <a:ext cx="295" cy="696"/>
                <a:chOff x="4160" y="2304"/>
                <a:chExt cx="416" cy="216"/>
              </a:xfrm>
            </p:grpSpPr>
            <p:sp>
              <p:nvSpPr>
                <p:cNvPr id="27745" name="Freeform 81"/>
                <p:cNvSpPr>
                  <a:spLocks/>
                </p:cNvSpPr>
                <p:nvPr/>
              </p:nvSpPr>
              <p:spPr bwMode="auto">
                <a:xfrm>
                  <a:off x="4160" y="2304"/>
                  <a:ext cx="208" cy="216"/>
                </a:xfrm>
                <a:custGeom>
                  <a:avLst/>
                  <a:gdLst>
                    <a:gd name="T0" fmla="*/ 0 w 208"/>
                    <a:gd name="T1" fmla="*/ 216 h 216"/>
                    <a:gd name="T2" fmla="*/ 80 w 208"/>
                    <a:gd name="T3" fmla="*/ 88 h 216"/>
                    <a:gd name="T4" fmla="*/ 104 w 208"/>
                    <a:gd name="T5" fmla="*/ 48 h 216"/>
                    <a:gd name="T6" fmla="*/ 128 w 208"/>
                    <a:gd name="T7" fmla="*/ 32 h 216"/>
                    <a:gd name="T8" fmla="*/ 144 w 208"/>
                    <a:gd name="T9" fmla="*/ 16 h 216"/>
                    <a:gd name="T10" fmla="*/ 168 w 208"/>
                    <a:gd name="T11" fmla="*/ 8 h 216"/>
                    <a:gd name="T12" fmla="*/ 184 w 208"/>
                    <a:gd name="T13" fmla="*/ 8 h 216"/>
                    <a:gd name="T14" fmla="*/ 208 w 208"/>
                    <a:gd name="T15" fmla="*/ 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8"/>
                    <a:gd name="T25" fmla="*/ 0 h 216"/>
                    <a:gd name="T26" fmla="*/ 208 w 208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8" h="216">
                      <a:moveTo>
                        <a:pt x="0" y="216"/>
                      </a:moveTo>
                      <a:lnTo>
                        <a:pt x="80" y="88"/>
                      </a:lnTo>
                      <a:lnTo>
                        <a:pt x="104" y="48"/>
                      </a:lnTo>
                      <a:lnTo>
                        <a:pt x="128" y="32"/>
                      </a:lnTo>
                      <a:lnTo>
                        <a:pt x="144" y="16"/>
                      </a:lnTo>
                      <a:lnTo>
                        <a:pt x="168" y="8"/>
                      </a:lnTo>
                      <a:lnTo>
                        <a:pt x="184" y="8"/>
                      </a:lnTo>
                      <a:lnTo>
                        <a:pt x="208" y="0"/>
                      </a:lnTo>
                    </a:path>
                  </a:pathLst>
                </a:custGeom>
                <a:noFill/>
                <a:ln w="12700">
                  <a:solidFill>
                    <a:srgbClr val="FF0F0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46" name="Freeform 82"/>
                <p:cNvSpPr>
                  <a:spLocks/>
                </p:cNvSpPr>
                <p:nvPr/>
              </p:nvSpPr>
              <p:spPr bwMode="auto">
                <a:xfrm>
                  <a:off x="4368" y="2304"/>
                  <a:ext cx="208" cy="216"/>
                </a:xfrm>
                <a:custGeom>
                  <a:avLst/>
                  <a:gdLst>
                    <a:gd name="T0" fmla="*/ 208 w 208"/>
                    <a:gd name="T1" fmla="*/ 216 h 216"/>
                    <a:gd name="T2" fmla="*/ 128 w 208"/>
                    <a:gd name="T3" fmla="*/ 88 h 216"/>
                    <a:gd name="T4" fmla="*/ 104 w 208"/>
                    <a:gd name="T5" fmla="*/ 48 h 216"/>
                    <a:gd name="T6" fmla="*/ 80 w 208"/>
                    <a:gd name="T7" fmla="*/ 32 h 216"/>
                    <a:gd name="T8" fmla="*/ 64 w 208"/>
                    <a:gd name="T9" fmla="*/ 16 h 216"/>
                    <a:gd name="T10" fmla="*/ 48 w 208"/>
                    <a:gd name="T11" fmla="*/ 8 h 216"/>
                    <a:gd name="T12" fmla="*/ 24 w 208"/>
                    <a:gd name="T13" fmla="*/ 8 h 216"/>
                    <a:gd name="T14" fmla="*/ 0 w 208"/>
                    <a:gd name="T15" fmla="*/ 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8"/>
                    <a:gd name="T25" fmla="*/ 0 h 216"/>
                    <a:gd name="T26" fmla="*/ 208 w 208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8" h="216">
                      <a:moveTo>
                        <a:pt x="208" y="216"/>
                      </a:moveTo>
                      <a:lnTo>
                        <a:pt x="128" y="88"/>
                      </a:lnTo>
                      <a:lnTo>
                        <a:pt x="104" y="48"/>
                      </a:lnTo>
                      <a:lnTo>
                        <a:pt x="80" y="32"/>
                      </a:lnTo>
                      <a:lnTo>
                        <a:pt x="64" y="16"/>
                      </a:lnTo>
                      <a:lnTo>
                        <a:pt x="48" y="8"/>
                      </a:lnTo>
                      <a:lnTo>
                        <a:pt x="24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FF0F0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708" name="Group 83"/>
              <p:cNvGrpSpPr>
                <a:grpSpLocks/>
              </p:cNvGrpSpPr>
              <p:nvPr/>
            </p:nvGrpSpPr>
            <p:grpSpPr bwMode="auto">
              <a:xfrm>
                <a:off x="569" y="912"/>
                <a:ext cx="768" cy="576"/>
                <a:chOff x="480" y="912"/>
                <a:chExt cx="1056" cy="576"/>
              </a:xfrm>
            </p:grpSpPr>
            <p:grpSp>
              <p:nvGrpSpPr>
                <p:cNvPr id="27733" name="Group 84"/>
                <p:cNvGrpSpPr>
                  <a:grpSpLocks/>
                </p:cNvGrpSpPr>
                <p:nvPr/>
              </p:nvGrpSpPr>
              <p:grpSpPr bwMode="auto">
                <a:xfrm>
                  <a:off x="768" y="912"/>
                  <a:ext cx="289" cy="448"/>
                  <a:chOff x="2520" y="2304"/>
                  <a:chExt cx="408" cy="208"/>
                </a:xfrm>
              </p:grpSpPr>
              <p:sp>
                <p:nvSpPr>
                  <p:cNvPr id="27743" name="Freeform 85"/>
                  <p:cNvSpPr>
                    <a:spLocks/>
                  </p:cNvSpPr>
                  <p:nvPr/>
                </p:nvSpPr>
                <p:spPr bwMode="auto">
                  <a:xfrm>
                    <a:off x="2520" y="2304"/>
                    <a:ext cx="208" cy="208"/>
                  </a:xfrm>
                  <a:custGeom>
                    <a:avLst/>
                    <a:gdLst>
                      <a:gd name="T0" fmla="*/ 0 w 208"/>
                      <a:gd name="T1" fmla="*/ 208 h 208"/>
                      <a:gd name="T2" fmla="*/ 80 w 208"/>
                      <a:gd name="T3" fmla="*/ 80 h 208"/>
                      <a:gd name="T4" fmla="*/ 104 w 208"/>
                      <a:gd name="T5" fmla="*/ 48 h 208"/>
                      <a:gd name="T6" fmla="*/ 128 w 208"/>
                      <a:gd name="T7" fmla="*/ 32 h 208"/>
                      <a:gd name="T8" fmla="*/ 144 w 208"/>
                      <a:gd name="T9" fmla="*/ 16 h 208"/>
                      <a:gd name="T10" fmla="*/ 160 w 208"/>
                      <a:gd name="T11" fmla="*/ 8 h 208"/>
                      <a:gd name="T12" fmla="*/ 184 w 208"/>
                      <a:gd name="T13" fmla="*/ 0 h 208"/>
                      <a:gd name="T14" fmla="*/ 208 w 208"/>
                      <a:gd name="T15" fmla="*/ 0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208"/>
                        </a:moveTo>
                        <a:lnTo>
                          <a:pt x="80" y="80"/>
                        </a:lnTo>
                        <a:lnTo>
                          <a:pt x="104" y="48"/>
                        </a:lnTo>
                        <a:lnTo>
                          <a:pt x="128" y="32"/>
                        </a:lnTo>
                        <a:lnTo>
                          <a:pt x="144" y="16"/>
                        </a:lnTo>
                        <a:lnTo>
                          <a:pt x="160" y="8"/>
                        </a:lnTo>
                        <a:lnTo>
                          <a:pt x="184" y="0"/>
                        </a:lnTo>
                        <a:lnTo>
                          <a:pt x="208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44" name="Freeform 86"/>
                  <p:cNvSpPr>
                    <a:spLocks/>
                  </p:cNvSpPr>
                  <p:nvPr/>
                </p:nvSpPr>
                <p:spPr bwMode="auto">
                  <a:xfrm>
                    <a:off x="2728" y="2304"/>
                    <a:ext cx="200" cy="208"/>
                  </a:xfrm>
                  <a:custGeom>
                    <a:avLst/>
                    <a:gdLst>
                      <a:gd name="T0" fmla="*/ 200 w 200"/>
                      <a:gd name="T1" fmla="*/ 208 h 208"/>
                      <a:gd name="T2" fmla="*/ 120 w 200"/>
                      <a:gd name="T3" fmla="*/ 80 h 208"/>
                      <a:gd name="T4" fmla="*/ 96 w 200"/>
                      <a:gd name="T5" fmla="*/ 48 h 208"/>
                      <a:gd name="T6" fmla="*/ 80 w 200"/>
                      <a:gd name="T7" fmla="*/ 32 h 208"/>
                      <a:gd name="T8" fmla="*/ 56 w 200"/>
                      <a:gd name="T9" fmla="*/ 16 h 208"/>
                      <a:gd name="T10" fmla="*/ 40 w 200"/>
                      <a:gd name="T11" fmla="*/ 8 h 208"/>
                      <a:gd name="T12" fmla="*/ 24 w 200"/>
                      <a:gd name="T13" fmla="*/ 0 h 208"/>
                      <a:gd name="T14" fmla="*/ 0 w 200"/>
                      <a:gd name="T15" fmla="*/ 0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0"/>
                      <a:gd name="T25" fmla="*/ 0 h 208"/>
                      <a:gd name="T26" fmla="*/ 200 w 200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0" h="208">
                        <a:moveTo>
                          <a:pt x="200" y="208"/>
                        </a:moveTo>
                        <a:lnTo>
                          <a:pt x="120" y="80"/>
                        </a:lnTo>
                        <a:lnTo>
                          <a:pt x="96" y="48"/>
                        </a:lnTo>
                        <a:lnTo>
                          <a:pt x="80" y="32"/>
                        </a:lnTo>
                        <a:lnTo>
                          <a:pt x="56" y="16"/>
                        </a:lnTo>
                        <a:lnTo>
                          <a:pt x="40" y="8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734" name="Group 87"/>
                <p:cNvGrpSpPr>
                  <a:grpSpLocks/>
                </p:cNvGrpSpPr>
                <p:nvPr/>
              </p:nvGrpSpPr>
              <p:grpSpPr bwMode="auto">
                <a:xfrm>
                  <a:off x="1057" y="1360"/>
                  <a:ext cx="295" cy="128"/>
                  <a:chOff x="2928" y="2512"/>
                  <a:chExt cx="416" cy="216"/>
                </a:xfrm>
              </p:grpSpPr>
              <p:sp>
                <p:nvSpPr>
                  <p:cNvPr id="27741" name="Freeform 88"/>
                  <p:cNvSpPr>
                    <a:spLocks/>
                  </p:cNvSpPr>
                  <p:nvPr/>
                </p:nvSpPr>
                <p:spPr bwMode="auto">
                  <a:xfrm>
                    <a:off x="2928" y="2512"/>
                    <a:ext cx="208" cy="216"/>
                  </a:xfrm>
                  <a:custGeom>
                    <a:avLst/>
                    <a:gdLst>
                      <a:gd name="T0" fmla="*/ 0 w 208"/>
                      <a:gd name="T1" fmla="*/ 0 h 216"/>
                      <a:gd name="T2" fmla="*/ 80 w 208"/>
                      <a:gd name="T3" fmla="*/ 136 h 216"/>
                      <a:gd name="T4" fmla="*/ 104 w 208"/>
                      <a:gd name="T5" fmla="*/ 168 h 216"/>
                      <a:gd name="T6" fmla="*/ 128 w 208"/>
                      <a:gd name="T7" fmla="*/ 184 h 216"/>
                      <a:gd name="T8" fmla="*/ 144 w 208"/>
                      <a:gd name="T9" fmla="*/ 200 h 216"/>
                      <a:gd name="T10" fmla="*/ 160 w 208"/>
                      <a:gd name="T11" fmla="*/ 208 h 216"/>
                      <a:gd name="T12" fmla="*/ 184 w 208"/>
                      <a:gd name="T13" fmla="*/ 216 h 216"/>
                      <a:gd name="T14" fmla="*/ 208 w 208"/>
                      <a:gd name="T15" fmla="*/ 216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0" y="0"/>
                        </a:moveTo>
                        <a:lnTo>
                          <a:pt x="80" y="136"/>
                        </a:lnTo>
                        <a:lnTo>
                          <a:pt x="104" y="168"/>
                        </a:lnTo>
                        <a:lnTo>
                          <a:pt x="128" y="184"/>
                        </a:lnTo>
                        <a:lnTo>
                          <a:pt x="144" y="200"/>
                        </a:lnTo>
                        <a:lnTo>
                          <a:pt x="160" y="208"/>
                        </a:lnTo>
                        <a:lnTo>
                          <a:pt x="184" y="216"/>
                        </a:lnTo>
                        <a:lnTo>
                          <a:pt x="208" y="216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42" name="Freeform 89"/>
                  <p:cNvSpPr>
                    <a:spLocks/>
                  </p:cNvSpPr>
                  <p:nvPr/>
                </p:nvSpPr>
                <p:spPr bwMode="auto">
                  <a:xfrm>
                    <a:off x="3136" y="2512"/>
                    <a:ext cx="208" cy="216"/>
                  </a:xfrm>
                  <a:custGeom>
                    <a:avLst/>
                    <a:gdLst>
                      <a:gd name="T0" fmla="*/ 208 w 208"/>
                      <a:gd name="T1" fmla="*/ 0 h 216"/>
                      <a:gd name="T2" fmla="*/ 128 w 208"/>
                      <a:gd name="T3" fmla="*/ 136 h 216"/>
                      <a:gd name="T4" fmla="*/ 96 w 208"/>
                      <a:gd name="T5" fmla="*/ 168 h 216"/>
                      <a:gd name="T6" fmla="*/ 80 w 208"/>
                      <a:gd name="T7" fmla="*/ 184 h 216"/>
                      <a:gd name="T8" fmla="*/ 64 w 208"/>
                      <a:gd name="T9" fmla="*/ 200 h 216"/>
                      <a:gd name="T10" fmla="*/ 40 w 208"/>
                      <a:gd name="T11" fmla="*/ 208 h 216"/>
                      <a:gd name="T12" fmla="*/ 24 w 208"/>
                      <a:gd name="T13" fmla="*/ 216 h 216"/>
                      <a:gd name="T14" fmla="*/ 0 w 208"/>
                      <a:gd name="T15" fmla="*/ 216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208" y="0"/>
                        </a:moveTo>
                        <a:lnTo>
                          <a:pt x="128" y="136"/>
                        </a:lnTo>
                        <a:lnTo>
                          <a:pt x="96" y="168"/>
                        </a:lnTo>
                        <a:lnTo>
                          <a:pt x="80" y="184"/>
                        </a:lnTo>
                        <a:lnTo>
                          <a:pt x="64" y="200"/>
                        </a:lnTo>
                        <a:lnTo>
                          <a:pt x="40" y="208"/>
                        </a:lnTo>
                        <a:lnTo>
                          <a:pt x="24" y="216"/>
                        </a:lnTo>
                        <a:lnTo>
                          <a:pt x="0" y="216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735" name="Group 90"/>
                <p:cNvGrpSpPr>
                  <a:grpSpLocks/>
                </p:cNvGrpSpPr>
                <p:nvPr/>
              </p:nvGrpSpPr>
              <p:grpSpPr bwMode="auto">
                <a:xfrm>
                  <a:off x="1346" y="1152"/>
                  <a:ext cx="190" cy="208"/>
                  <a:chOff x="3336" y="2304"/>
                  <a:chExt cx="416" cy="208"/>
                </a:xfrm>
              </p:grpSpPr>
              <p:sp>
                <p:nvSpPr>
                  <p:cNvPr id="27739" name="Freeform 91"/>
                  <p:cNvSpPr>
                    <a:spLocks/>
                  </p:cNvSpPr>
                  <p:nvPr/>
                </p:nvSpPr>
                <p:spPr bwMode="auto">
                  <a:xfrm>
                    <a:off x="3336" y="2304"/>
                    <a:ext cx="208" cy="208"/>
                  </a:xfrm>
                  <a:custGeom>
                    <a:avLst/>
                    <a:gdLst>
                      <a:gd name="T0" fmla="*/ 0 w 208"/>
                      <a:gd name="T1" fmla="*/ 208 h 208"/>
                      <a:gd name="T2" fmla="*/ 80 w 208"/>
                      <a:gd name="T3" fmla="*/ 80 h 208"/>
                      <a:gd name="T4" fmla="*/ 112 w 208"/>
                      <a:gd name="T5" fmla="*/ 48 h 208"/>
                      <a:gd name="T6" fmla="*/ 128 w 208"/>
                      <a:gd name="T7" fmla="*/ 32 h 208"/>
                      <a:gd name="T8" fmla="*/ 144 w 208"/>
                      <a:gd name="T9" fmla="*/ 16 h 208"/>
                      <a:gd name="T10" fmla="*/ 168 w 208"/>
                      <a:gd name="T11" fmla="*/ 8 h 208"/>
                      <a:gd name="T12" fmla="*/ 184 w 208"/>
                      <a:gd name="T13" fmla="*/ 0 h 208"/>
                      <a:gd name="T14" fmla="*/ 208 w 208"/>
                      <a:gd name="T15" fmla="*/ 0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208"/>
                        </a:moveTo>
                        <a:lnTo>
                          <a:pt x="80" y="80"/>
                        </a:lnTo>
                        <a:lnTo>
                          <a:pt x="112" y="48"/>
                        </a:lnTo>
                        <a:lnTo>
                          <a:pt x="128" y="32"/>
                        </a:lnTo>
                        <a:lnTo>
                          <a:pt x="144" y="16"/>
                        </a:lnTo>
                        <a:lnTo>
                          <a:pt x="168" y="8"/>
                        </a:lnTo>
                        <a:lnTo>
                          <a:pt x="184" y="0"/>
                        </a:lnTo>
                        <a:lnTo>
                          <a:pt x="208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40" name="Freeform 92"/>
                  <p:cNvSpPr>
                    <a:spLocks/>
                  </p:cNvSpPr>
                  <p:nvPr/>
                </p:nvSpPr>
                <p:spPr bwMode="auto">
                  <a:xfrm>
                    <a:off x="3544" y="2304"/>
                    <a:ext cx="208" cy="208"/>
                  </a:xfrm>
                  <a:custGeom>
                    <a:avLst/>
                    <a:gdLst>
                      <a:gd name="T0" fmla="*/ 208 w 208"/>
                      <a:gd name="T1" fmla="*/ 208 h 208"/>
                      <a:gd name="T2" fmla="*/ 128 w 208"/>
                      <a:gd name="T3" fmla="*/ 80 h 208"/>
                      <a:gd name="T4" fmla="*/ 104 w 208"/>
                      <a:gd name="T5" fmla="*/ 48 h 208"/>
                      <a:gd name="T6" fmla="*/ 88 w 208"/>
                      <a:gd name="T7" fmla="*/ 32 h 208"/>
                      <a:gd name="T8" fmla="*/ 64 w 208"/>
                      <a:gd name="T9" fmla="*/ 16 h 208"/>
                      <a:gd name="T10" fmla="*/ 48 w 208"/>
                      <a:gd name="T11" fmla="*/ 8 h 208"/>
                      <a:gd name="T12" fmla="*/ 24 w 208"/>
                      <a:gd name="T13" fmla="*/ 0 h 208"/>
                      <a:gd name="T14" fmla="*/ 0 w 208"/>
                      <a:gd name="T15" fmla="*/ 0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208" y="208"/>
                        </a:moveTo>
                        <a:lnTo>
                          <a:pt x="128" y="80"/>
                        </a:lnTo>
                        <a:lnTo>
                          <a:pt x="104" y="48"/>
                        </a:lnTo>
                        <a:lnTo>
                          <a:pt x="88" y="32"/>
                        </a:lnTo>
                        <a:lnTo>
                          <a:pt x="64" y="16"/>
                        </a:lnTo>
                        <a:lnTo>
                          <a:pt x="48" y="8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736" name="Group 93"/>
                <p:cNvGrpSpPr>
                  <a:grpSpLocks/>
                </p:cNvGrpSpPr>
                <p:nvPr/>
              </p:nvGrpSpPr>
              <p:grpSpPr bwMode="auto">
                <a:xfrm>
                  <a:off x="480" y="1360"/>
                  <a:ext cx="295" cy="128"/>
                  <a:chOff x="2928" y="2512"/>
                  <a:chExt cx="416" cy="216"/>
                </a:xfrm>
              </p:grpSpPr>
              <p:sp>
                <p:nvSpPr>
                  <p:cNvPr id="27737" name="Freeform 94"/>
                  <p:cNvSpPr>
                    <a:spLocks/>
                  </p:cNvSpPr>
                  <p:nvPr/>
                </p:nvSpPr>
                <p:spPr bwMode="auto">
                  <a:xfrm>
                    <a:off x="2928" y="2512"/>
                    <a:ext cx="208" cy="216"/>
                  </a:xfrm>
                  <a:custGeom>
                    <a:avLst/>
                    <a:gdLst>
                      <a:gd name="T0" fmla="*/ 0 w 208"/>
                      <a:gd name="T1" fmla="*/ 0 h 216"/>
                      <a:gd name="T2" fmla="*/ 80 w 208"/>
                      <a:gd name="T3" fmla="*/ 136 h 216"/>
                      <a:gd name="T4" fmla="*/ 104 w 208"/>
                      <a:gd name="T5" fmla="*/ 168 h 216"/>
                      <a:gd name="T6" fmla="*/ 128 w 208"/>
                      <a:gd name="T7" fmla="*/ 184 h 216"/>
                      <a:gd name="T8" fmla="*/ 144 w 208"/>
                      <a:gd name="T9" fmla="*/ 200 h 216"/>
                      <a:gd name="T10" fmla="*/ 160 w 208"/>
                      <a:gd name="T11" fmla="*/ 208 h 216"/>
                      <a:gd name="T12" fmla="*/ 184 w 208"/>
                      <a:gd name="T13" fmla="*/ 216 h 216"/>
                      <a:gd name="T14" fmla="*/ 208 w 208"/>
                      <a:gd name="T15" fmla="*/ 216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0" y="0"/>
                        </a:moveTo>
                        <a:lnTo>
                          <a:pt x="80" y="136"/>
                        </a:lnTo>
                        <a:lnTo>
                          <a:pt x="104" y="168"/>
                        </a:lnTo>
                        <a:lnTo>
                          <a:pt x="128" y="184"/>
                        </a:lnTo>
                        <a:lnTo>
                          <a:pt x="144" y="200"/>
                        </a:lnTo>
                        <a:lnTo>
                          <a:pt x="160" y="208"/>
                        </a:lnTo>
                        <a:lnTo>
                          <a:pt x="184" y="216"/>
                        </a:lnTo>
                        <a:lnTo>
                          <a:pt x="208" y="216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38" name="Freeform 95"/>
                  <p:cNvSpPr>
                    <a:spLocks/>
                  </p:cNvSpPr>
                  <p:nvPr/>
                </p:nvSpPr>
                <p:spPr bwMode="auto">
                  <a:xfrm>
                    <a:off x="3136" y="2512"/>
                    <a:ext cx="208" cy="216"/>
                  </a:xfrm>
                  <a:custGeom>
                    <a:avLst/>
                    <a:gdLst>
                      <a:gd name="T0" fmla="*/ 208 w 208"/>
                      <a:gd name="T1" fmla="*/ 0 h 216"/>
                      <a:gd name="T2" fmla="*/ 128 w 208"/>
                      <a:gd name="T3" fmla="*/ 136 h 216"/>
                      <a:gd name="T4" fmla="*/ 96 w 208"/>
                      <a:gd name="T5" fmla="*/ 168 h 216"/>
                      <a:gd name="T6" fmla="*/ 80 w 208"/>
                      <a:gd name="T7" fmla="*/ 184 h 216"/>
                      <a:gd name="T8" fmla="*/ 64 w 208"/>
                      <a:gd name="T9" fmla="*/ 200 h 216"/>
                      <a:gd name="T10" fmla="*/ 40 w 208"/>
                      <a:gd name="T11" fmla="*/ 208 h 216"/>
                      <a:gd name="T12" fmla="*/ 24 w 208"/>
                      <a:gd name="T13" fmla="*/ 216 h 216"/>
                      <a:gd name="T14" fmla="*/ 0 w 208"/>
                      <a:gd name="T15" fmla="*/ 216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208" y="0"/>
                        </a:moveTo>
                        <a:lnTo>
                          <a:pt x="128" y="136"/>
                        </a:lnTo>
                        <a:lnTo>
                          <a:pt x="96" y="168"/>
                        </a:lnTo>
                        <a:lnTo>
                          <a:pt x="80" y="184"/>
                        </a:lnTo>
                        <a:lnTo>
                          <a:pt x="64" y="200"/>
                        </a:lnTo>
                        <a:lnTo>
                          <a:pt x="40" y="208"/>
                        </a:lnTo>
                        <a:lnTo>
                          <a:pt x="24" y="216"/>
                        </a:lnTo>
                        <a:lnTo>
                          <a:pt x="0" y="216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709" name="Group 96"/>
              <p:cNvGrpSpPr>
                <a:grpSpLocks/>
              </p:cNvGrpSpPr>
              <p:nvPr/>
            </p:nvGrpSpPr>
            <p:grpSpPr bwMode="auto">
              <a:xfrm>
                <a:off x="2112" y="1152"/>
                <a:ext cx="336" cy="424"/>
                <a:chOff x="2112" y="1152"/>
                <a:chExt cx="336" cy="424"/>
              </a:xfrm>
            </p:grpSpPr>
            <p:grpSp>
              <p:nvGrpSpPr>
                <p:cNvPr id="27727" name="Group 97"/>
                <p:cNvGrpSpPr>
                  <a:grpSpLocks/>
                </p:cNvGrpSpPr>
                <p:nvPr/>
              </p:nvGrpSpPr>
              <p:grpSpPr bwMode="auto">
                <a:xfrm>
                  <a:off x="2112" y="1368"/>
                  <a:ext cx="192" cy="208"/>
                  <a:chOff x="4576" y="2520"/>
                  <a:chExt cx="416" cy="208"/>
                </a:xfrm>
              </p:grpSpPr>
              <p:sp>
                <p:nvSpPr>
                  <p:cNvPr id="27731" name="Freeform 98"/>
                  <p:cNvSpPr>
                    <a:spLocks/>
                  </p:cNvSpPr>
                  <p:nvPr/>
                </p:nvSpPr>
                <p:spPr bwMode="auto">
                  <a:xfrm>
                    <a:off x="4576" y="2520"/>
                    <a:ext cx="208" cy="208"/>
                  </a:xfrm>
                  <a:custGeom>
                    <a:avLst/>
                    <a:gdLst>
                      <a:gd name="T0" fmla="*/ 0 w 208"/>
                      <a:gd name="T1" fmla="*/ 0 h 208"/>
                      <a:gd name="T2" fmla="*/ 80 w 208"/>
                      <a:gd name="T3" fmla="*/ 128 h 208"/>
                      <a:gd name="T4" fmla="*/ 104 w 208"/>
                      <a:gd name="T5" fmla="*/ 160 h 208"/>
                      <a:gd name="T6" fmla="*/ 128 w 208"/>
                      <a:gd name="T7" fmla="*/ 176 h 208"/>
                      <a:gd name="T8" fmla="*/ 144 w 208"/>
                      <a:gd name="T9" fmla="*/ 192 h 208"/>
                      <a:gd name="T10" fmla="*/ 160 w 208"/>
                      <a:gd name="T11" fmla="*/ 200 h 208"/>
                      <a:gd name="T12" fmla="*/ 184 w 208"/>
                      <a:gd name="T13" fmla="*/ 208 h 208"/>
                      <a:gd name="T14" fmla="*/ 208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0"/>
                        </a:moveTo>
                        <a:lnTo>
                          <a:pt x="80" y="128"/>
                        </a:lnTo>
                        <a:lnTo>
                          <a:pt x="104" y="160"/>
                        </a:lnTo>
                        <a:lnTo>
                          <a:pt x="128" y="176"/>
                        </a:lnTo>
                        <a:lnTo>
                          <a:pt x="144" y="192"/>
                        </a:lnTo>
                        <a:lnTo>
                          <a:pt x="160" y="200"/>
                        </a:lnTo>
                        <a:lnTo>
                          <a:pt x="184" y="208"/>
                        </a:lnTo>
                        <a:lnTo>
                          <a:pt x="208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32" name="Freeform 99"/>
                  <p:cNvSpPr>
                    <a:spLocks/>
                  </p:cNvSpPr>
                  <p:nvPr/>
                </p:nvSpPr>
                <p:spPr bwMode="auto">
                  <a:xfrm>
                    <a:off x="4784" y="2520"/>
                    <a:ext cx="208" cy="208"/>
                  </a:xfrm>
                  <a:custGeom>
                    <a:avLst/>
                    <a:gdLst>
                      <a:gd name="T0" fmla="*/ 208 w 208"/>
                      <a:gd name="T1" fmla="*/ 0 h 208"/>
                      <a:gd name="T2" fmla="*/ 128 w 208"/>
                      <a:gd name="T3" fmla="*/ 128 h 208"/>
                      <a:gd name="T4" fmla="*/ 104 w 208"/>
                      <a:gd name="T5" fmla="*/ 160 h 208"/>
                      <a:gd name="T6" fmla="*/ 80 w 208"/>
                      <a:gd name="T7" fmla="*/ 176 h 208"/>
                      <a:gd name="T8" fmla="*/ 64 w 208"/>
                      <a:gd name="T9" fmla="*/ 192 h 208"/>
                      <a:gd name="T10" fmla="*/ 40 w 208"/>
                      <a:gd name="T11" fmla="*/ 200 h 208"/>
                      <a:gd name="T12" fmla="*/ 24 w 208"/>
                      <a:gd name="T13" fmla="*/ 208 h 208"/>
                      <a:gd name="T14" fmla="*/ 0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208" y="0"/>
                        </a:moveTo>
                        <a:lnTo>
                          <a:pt x="128" y="128"/>
                        </a:lnTo>
                        <a:lnTo>
                          <a:pt x="104" y="160"/>
                        </a:lnTo>
                        <a:lnTo>
                          <a:pt x="80" y="176"/>
                        </a:lnTo>
                        <a:lnTo>
                          <a:pt x="64" y="192"/>
                        </a:lnTo>
                        <a:lnTo>
                          <a:pt x="40" y="200"/>
                        </a:lnTo>
                        <a:lnTo>
                          <a:pt x="24" y="208"/>
                        </a:lnTo>
                        <a:lnTo>
                          <a:pt x="0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728" name="Group 100"/>
                <p:cNvGrpSpPr>
                  <a:grpSpLocks/>
                </p:cNvGrpSpPr>
                <p:nvPr/>
              </p:nvGrpSpPr>
              <p:grpSpPr bwMode="auto">
                <a:xfrm flipV="1">
                  <a:off x="2304" y="1152"/>
                  <a:ext cx="144" cy="208"/>
                  <a:chOff x="4576" y="2520"/>
                  <a:chExt cx="416" cy="208"/>
                </a:xfrm>
              </p:grpSpPr>
              <p:sp>
                <p:nvSpPr>
                  <p:cNvPr id="27729" name="Freeform 101"/>
                  <p:cNvSpPr>
                    <a:spLocks/>
                  </p:cNvSpPr>
                  <p:nvPr/>
                </p:nvSpPr>
                <p:spPr bwMode="auto">
                  <a:xfrm>
                    <a:off x="4576" y="2520"/>
                    <a:ext cx="208" cy="208"/>
                  </a:xfrm>
                  <a:custGeom>
                    <a:avLst/>
                    <a:gdLst>
                      <a:gd name="T0" fmla="*/ 0 w 208"/>
                      <a:gd name="T1" fmla="*/ 0 h 208"/>
                      <a:gd name="T2" fmla="*/ 80 w 208"/>
                      <a:gd name="T3" fmla="*/ 128 h 208"/>
                      <a:gd name="T4" fmla="*/ 104 w 208"/>
                      <a:gd name="T5" fmla="*/ 160 h 208"/>
                      <a:gd name="T6" fmla="*/ 128 w 208"/>
                      <a:gd name="T7" fmla="*/ 176 h 208"/>
                      <a:gd name="T8" fmla="*/ 144 w 208"/>
                      <a:gd name="T9" fmla="*/ 192 h 208"/>
                      <a:gd name="T10" fmla="*/ 160 w 208"/>
                      <a:gd name="T11" fmla="*/ 200 h 208"/>
                      <a:gd name="T12" fmla="*/ 184 w 208"/>
                      <a:gd name="T13" fmla="*/ 208 h 208"/>
                      <a:gd name="T14" fmla="*/ 208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0"/>
                        </a:moveTo>
                        <a:lnTo>
                          <a:pt x="80" y="128"/>
                        </a:lnTo>
                        <a:lnTo>
                          <a:pt x="104" y="160"/>
                        </a:lnTo>
                        <a:lnTo>
                          <a:pt x="128" y="176"/>
                        </a:lnTo>
                        <a:lnTo>
                          <a:pt x="144" y="192"/>
                        </a:lnTo>
                        <a:lnTo>
                          <a:pt x="160" y="200"/>
                        </a:lnTo>
                        <a:lnTo>
                          <a:pt x="184" y="208"/>
                        </a:lnTo>
                        <a:lnTo>
                          <a:pt x="208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30" name="Freeform 102"/>
                  <p:cNvSpPr>
                    <a:spLocks/>
                  </p:cNvSpPr>
                  <p:nvPr/>
                </p:nvSpPr>
                <p:spPr bwMode="auto">
                  <a:xfrm>
                    <a:off x="4784" y="2520"/>
                    <a:ext cx="208" cy="208"/>
                  </a:xfrm>
                  <a:custGeom>
                    <a:avLst/>
                    <a:gdLst>
                      <a:gd name="T0" fmla="*/ 208 w 208"/>
                      <a:gd name="T1" fmla="*/ 0 h 208"/>
                      <a:gd name="T2" fmla="*/ 128 w 208"/>
                      <a:gd name="T3" fmla="*/ 128 h 208"/>
                      <a:gd name="T4" fmla="*/ 104 w 208"/>
                      <a:gd name="T5" fmla="*/ 160 h 208"/>
                      <a:gd name="T6" fmla="*/ 80 w 208"/>
                      <a:gd name="T7" fmla="*/ 176 h 208"/>
                      <a:gd name="T8" fmla="*/ 64 w 208"/>
                      <a:gd name="T9" fmla="*/ 192 h 208"/>
                      <a:gd name="T10" fmla="*/ 40 w 208"/>
                      <a:gd name="T11" fmla="*/ 200 h 208"/>
                      <a:gd name="T12" fmla="*/ 24 w 208"/>
                      <a:gd name="T13" fmla="*/ 208 h 208"/>
                      <a:gd name="T14" fmla="*/ 0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208" y="0"/>
                        </a:moveTo>
                        <a:lnTo>
                          <a:pt x="128" y="128"/>
                        </a:lnTo>
                        <a:lnTo>
                          <a:pt x="104" y="160"/>
                        </a:lnTo>
                        <a:lnTo>
                          <a:pt x="80" y="176"/>
                        </a:lnTo>
                        <a:lnTo>
                          <a:pt x="64" y="192"/>
                        </a:lnTo>
                        <a:lnTo>
                          <a:pt x="40" y="200"/>
                        </a:lnTo>
                        <a:lnTo>
                          <a:pt x="24" y="208"/>
                        </a:lnTo>
                        <a:lnTo>
                          <a:pt x="0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710" name="Group 103"/>
              <p:cNvGrpSpPr>
                <a:grpSpLocks/>
              </p:cNvGrpSpPr>
              <p:nvPr/>
            </p:nvGrpSpPr>
            <p:grpSpPr bwMode="auto">
              <a:xfrm flipV="1">
                <a:off x="425" y="1200"/>
                <a:ext cx="144" cy="160"/>
                <a:chOff x="4576" y="2520"/>
                <a:chExt cx="416" cy="208"/>
              </a:xfrm>
            </p:grpSpPr>
            <p:sp>
              <p:nvSpPr>
                <p:cNvPr id="27725" name="Freeform 104"/>
                <p:cNvSpPr>
                  <a:spLocks/>
                </p:cNvSpPr>
                <p:nvPr/>
              </p:nvSpPr>
              <p:spPr bwMode="auto">
                <a:xfrm>
                  <a:off x="4576" y="2520"/>
                  <a:ext cx="208" cy="208"/>
                </a:xfrm>
                <a:custGeom>
                  <a:avLst/>
                  <a:gdLst>
                    <a:gd name="T0" fmla="*/ 0 w 208"/>
                    <a:gd name="T1" fmla="*/ 0 h 208"/>
                    <a:gd name="T2" fmla="*/ 80 w 208"/>
                    <a:gd name="T3" fmla="*/ 128 h 208"/>
                    <a:gd name="T4" fmla="*/ 104 w 208"/>
                    <a:gd name="T5" fmla="*/ 160 h 208"/>
                    <a:gd name="T6" fmla="*/ 128 w 208"/>
                    <a:gd name="T7" fmla="*/ 176 h 208"/>
                    <a:gd name="T8" fmla="*/ 144 w 208"/>
                    <a:gd name="T9" fmla="*/ 192 h 208"/>
                    <a:gd name="T10" fmla="*/ 160 w 208"/>
                    <a:gd name="T11" fmla="*/ 200 h 208"/>
                    <a:gd name="T12" fmla="*/ 184 w 208"/>
                    <a:gd name="T13" fmla="*/ 208 h 208"/>
                    <a:gd name="T14" fmla="*/ 208 w 208"/>
                    <a:gd name="T15" fmla="*/ 208 h 2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8"/>
                    <a:gd name="T25" fmla="*/ 0 h 208"/>
                    <a:gd name="T26" fmla="*/ 208 w 208"/>
                    <a:gd name="T27" fmla="*/ 208 h 2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8" h="208">
                      <a:moveTo>
                        <a:pt x="0" y="0"/>
                      </a:moveTo>
                      <a:lnTo>
                        <a:pt x="80" y="128"/>
                      </a:lnTo>
                      <a:lnTo>
                        <a:pt x="104" y="160"/>
                      </a:lnTo>
                      <a:lnTo>
                        <a:pt x="128" y="176"/>
                      </a:lnTo>
                      <a:lnTo>
                        <a:pt x="144" y="192"/>
                      </a:lnTo>
                      <a:lnTo>
                        <a:pt x="160" y="200"/>
                      </a:lnTo>
                      <a:lnTo>
                        <a:pt x="184" y="208"/>
                      </a:lnTo>
                      <a:lnTo>
                        <a:pt x="208" y="208"/>
                      </a:lnTo>
                    </a:path>
                  </a:pathLst>
                </a:custGeom>
                <a:noFill/>
                <a:ln w="12700">
                  <a:solidFill>
                    <a:srgbClr val="FF0F0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26" name="Freeform 105"/>
                <p:cNvSpPr>
                  <a:spLocks/>
                </p:cNvSpPr>
                <p:nvPr/>
              </p:nvSpPr>
              <p:spPr bwMode="auto">
                <a:xfrm>
                  <a:off x="4784" y="2520"/>
                  <a:ext cx="208" cy="208"/>
                </a:xfrm>
                <a:custGeom>
                  <a:avLst/>
                  <a:gdLst>
                    <a:gd name="T0" fmla="*/ 208 w 208"/>
                    <a:gd name="T1" fmla="*/ 0 h 208"/>
                    <a:gd name="T2" fmla="*/ 128 w 208"/>
                    <a:gd name="T3" fmla="*/ 128 h 208"/>
                    <a:gd name="T4" fmla="*/ 104 w 208"/>
                    <a:gd name="T5" fmla="*/ 160 h 208"/>
                    <a:gd name="T6" fmla="*/ 80 w 208"/>
                    <a:gd name="T7" fmla="*/ 176 h 208"/>
                    <a:gd name="T8" fmla="*/ 64 w 208"/>
                    <a:gd name="T9" fmla="*/ 192 h 208"/>
                    <a:gd name="T10" fmla="*/ 40 w 208"/>
                    <a:gd name="T11" fmla="*/ 200 h 208"/>
                    <a:gd name="T12" fmla="*/ 24 w 208"/>
                    <a:gd name="T13" fmla="*/ 208 h 208"/>
                    <a:gd name="T14" fmla="*/ 0 w 208"/>
                    <a:gd name="T15" fmla="*/ 208 h 2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8"/>
                    <a:gd name="T25" fmla="*/ 0 h 208"/>
                    <a:gd name="T26" fmla="*/ 208 w 208"/>
                    <a:gd name="T27" fmla="*/ 208 h 2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8" h="208">
                      <a:moveTo>
                        <a:pt x="208" y="0"/>
                      </a:moveTo>
                      <a:lnTo>
                        <a:pt x="128" y="128"/>
                      </a:lnTo>
                      <a:lnTo>
                        <a:pt x="104" y="160"/>
                      </a:lnTo>
                      <a:lnTo>
                        <a:pt x="80" y="176"/>
                      </a:lnTo>
                      <a:lnTo>
                        <a:pt x="64" y="192"/>
                      </a:lnTo>
                      <a:lnTo>
                        <a:pt x="40" y="200"/>
                      </a:lnTo>
                      <a:lnTo>
                        <a:pt x="24" y="208"/>
                      </a:lnTo>
                      <a:lnTo>
                        <a:pt x="0" y="208"/>
                      </a:lnTo>
                    </a:path>
                  </a:pathLst>
                </a:custGeom>
                <a:noFill/>
                <a:ln w="12700">
                  <a:solidFill>
                    <a:srgbClr val="FF0F0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711" name="Group 106"/>
              <p:cNvGrpSpPr>
                <a:grpSpLocks/>
              </p:cNvGrpSpPr>
              <p:nvPr/>
            </p:nvGrpSpPr>
            <p:grpSpPr bwMode="auto">
              <a:xfrm>
                <a:off x="2448" y="1200"/>
                <a:ext cx="192" cy="328"/>
                <a:chOff x="2112" y="1152"/>
                <a:chExt cx="336" cy="424"/>
              </a:xfrm>
            </p:grpSpPr>
            <p:grpSp>
              <p:nvGrpSpPr>
                <p:cNvPr id="27719" name="Group 107"/>
                <p:cNvGrpSpPr>
                  <a:grpSpLocks/>
                </p:cNvGrpSpPr>
                <p:nvPr/>
              </p:nvGrpSpPr>
              <p:grpSpPr bwMode="auto">
                <a:xfrm>
                  <a:off x="2112" y="1368"/>
                  <a:ext cx="192" cy="208"/>
                  <a:chOff x="4576" y="2520"/>
                  <a:chExt cx="416" cy="208"/>
                </a:xfrm>
              </p:grpSpPr>
              <p:sp>
                <p:nvSpPr>
                  <p:cNvPr id="27723" name="Freeform 108"/>
                  <p:cNvSpPr>
                    <a:spLocks/>
                  </p:cNvSpPr>
                  <p:nvPr/>
                </p:nvSpPr>
                <p:spPr bwMode="auto">
                  <a:xfrm>
                    <a:off x="4576" y="2520"/>
                    <a:ext cx="208" cy="208"/>
                  </a:xfrm>
                  <a:custGeom>
                    <a:avLst/>
                    <a:gdLst>
                      <a:gd name="T0" fmla="*/ 0 w 208"/>
                      <a:gd name="T1" fmla="*/ 0 h 208"/>
                      <a:gd name="T2" fmla="*/ 80 w 208"/>
                      <a:gd name="T3" fmla="*/ 128 h 208"/>
                      <a:gd name="T4" fmla="*/ 104 w 208"/>
                      <a:gd name="T5" fmla="*/ 160 h 208"/>
                      <a:gd name="T6" fmla="*/ 128 w 208"/>
                      <a:gd name="T7" fmla="*/ 176 h 208"/>
                      <a:gd name="T8" fmla="*/ 144 w 208"/>
                      <a:gd name="T9" fmla="*/ 192 h 208"/>
                      <a:gd name="T10" fmla="*/ 160 w 208"/>
                      <a:gd name="T11" fmla="*/ 200 h 208"/>
                      <a:gd name="T12" fmla="*/ 184 w 208"/>
                      <a:gd name="T13" fmla="*/ 208 h 208"/>
                      <a:gd name="T14" fmla="*/ 208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0"/>
                        </a:moveTo>
                        <a:lnTo>
                          <a:pt x="80" y="128"/>
                        </a:lnTo>
                        <a:lnTo>
                          <a:pt x="104" y="160"/>
                        </a:lnTo>
                        <a:lnTo>
                          <a:pt x="128" y="176"/>
                        </a:lnTo>
                        <a:lnTo>
                          <a:pt x="144" y="192"/>
                        </a:lnTo>
                        <a:lnTo>
                          <a:pt x="160" y="200"/>
                        </a:lnTo>
                        <a:lnTo>
                          <a:pt x="184" y="208"/>
                        </a:lnTo>
                        <a:lnTo>
                          <a:pt x="208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24" name="Freeform 109"/>
                  <p:cNvSpPr>
                    <a:spLocks/>
                  </p:cNvSpPr>
                  <p:nvPr/>
                </p:nvSpPr>
                <p:spPr bwMode="auto">
                  <a:xfrm>
                    <a:off x="4784" y="2520"/>
                    <a:ext cx="208" cy="208"/>
                  </a:xfrm>
                  <a:custGeom>
                    <a:avLst/>
                    <a:gdLst>
                      <a:gd name="T0" fmla="*/ 208 w 208"/>
                      <a:gd name="T1" fmla="*/ 0 h 208"/>
                      <a:gd name="T2" fmla="*/ 128 w 208"/>
                      <a:gd name="T3" fmla="*/ 128 h 208"/>
                      <a:gd name="T4" fmla="*/ 104 w 208"/>
                      <a:gd name="T5" fmla="*/ 160 h 208"/>
                      <a:gd name="T6" fmla="*/ 80 w 208"/>
                      <a:gd name="T7" fmla="*/ 176 h 208"/>
                      <a:gd name="T8" fmla="*/ 64 w 208"/>
                      <a:gd name="T9" fmla="*/ 192 h 208"/>
                      <a:gd name="T10" fmla="*/ 40 w 208"/>
                      <a:gd name="T11" fmla="*/ 200 h 208"/>
                      <a:gd name="T12" fmla="*/ 24 w 208"/>
                      <a:gd name="T13" fmla="*/ 208 h 208"/>
                      <a:gd name="T14" fmla="*/ 0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208" y="0"/>
                        </a:moveTo>
                        <a:lnTo>
                          <a:pt x="128" y="128"/>
                        </a:lnTo>
                        <a:lnTo>
                          <a:pt x="104" y="160"/>
                        </a:lnTo>
                        <a:lnTo>
                          <a:pt x="80" y="176"/>
                        </a:lnTo>
                        <a:lnTo>
                          <a:pt x="64" y="192"/>
                        </a:lnTo>
                        <a:lnTo>
                          <a:pt x="40" y="200"/>
                        </a:lnTo>
                        <a:lnTo>
                          <a:pt x="24" y="208"/>
                        </a:lnTo>
                        <a:lnTo>
                          <a:pt x="0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720" name="Group 110"/>
                <p:cNvGrpSpPr>
                  <a:grpSpLocks/>
                </p:cNvGrpSpPr>
                <p:nvPr/>
              </p:nvGrpSpPr>
              <p:grpSpPr bwMode="auto">
                <a:xfrm flipV="1">
                  <a:off x="2304" y="1152"/>
                  <a:ext cx="144" cy="208"/>
                  <a:chOff x="4576" y="2520"/>
                  <a:chExt cx="416" cy="208"/>
                </a:xfrm>
              </p:grpSpPr>
              <p:sp>
                <p:nvSpPr>
                  <p:cNvPr id="27721" name="Freeform 111"/>
                  <p:cNvSpPr>
                    <a:spLocks/>
                  </p:cNvSpPr>
                  <p:nvPr/>
                </p:nvSpPr>
                <p:spPr bwMode="auto">
                  <a:xfrm>
                    <a:off x="4576" y="2520"/>
                    <a:ext cx="208" cy="208"/>
                  </a:xfrm>
                  <a:custGeom>
                    <a:avLst/>
                    <a:gdLst>
                      <a:gd name="T0" fmla="*/ 0 w 208"/>
                      <a:gd name="T1" fmla="*/ 0 h 208"/>
                      <a:gd name="T2" fmla="*/ 80 w 208"/>
                      <a:gd name="T3" fmla="*/ 128 h 208"/>
                      <a:gd name="T4" fmla="*/ 104 w 208"/>
                      <a:gd name="T5" fmla="*/ 160 h 208"/>
                      <a:gd name="T6" fmla="*/ 128 w 208"/>
                      <a:gd name="T7" fmla="*/ 176 h 208"/>
                      <a:gd name="T8" fmla="*/ 144 w 208"/>
                      <a:gd name="T9" fmla="*/ 192 h 208"/>
                      <a:gd name="T10" fmla="*/ 160 w 208"/>
                      <a:gd name="T11" fmla="*/ 200 h 208"/>
                      <a:gd name="T12" fmla="*/ 184 w 208"/>
                      <a:gd name="T13" fmla="*/ 208 h 208"/>
                      <a:gd name="T14" fmla="*/ 208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0"/>
                        </a:moveTo>
                        <a:lnTo>
                          <a:pt x="80" y="128"/>
                        </a:lnTo>
                        <a:lnTo>
                          <a:pt x="104" y="160"/>
                        </a:lnTo>
                        <a:lnTo>
                          <a:pt x="128" y="176"/>
                        </a:lnTo>
                        <a:lnTo>
                          <a:pt x="144" y="192"/>
                        </a:lnTo>
                        <a:lnTo>
                          <a:pt x="160" y="200"/>
                        </a:lnTo>
                        <a:lnTo>
                          <a:pt x="184" y="208"/>
                        </a:lnTo>
                        <a:lnTo>
                          <a:pt x="208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22" name="Freeform 112"/>
                  <p:cNvSpPr>
                    <a:spLocks/>
                  </p:cNvSpPr>
                  <p:nvPr/>
                </p:nvSpPr>
                <p:spPr bwMode="auto">
                  <a:xfrm>
                    <a:off x="4784" y="2520"/>
                    <a:ext cx="208" cy="208"/>
                  </a:xfrm>
                  <a:custGeom>
                    <a:avLst/>
                    <a:gdLst>
                      <a:gd name="T0" fmla="*/ 208 w 208"/>
                      <a:gd name="T1" fmla="*/ 0 h 208"/>
                      <a:gd name="T2" fmla="*/ 128 w 208"/>
                      <a:gd name="T3" fmla="*/ 128 h 208"/>
                      <a:gd name="T4" fmla="*/ 104 w 208"/>
                      <a:gd name="T5" fmla="*/ 160 h 208"/>
                      <a:gd name="T6" fmla="*/ 80 w 208"/>
                      <a:gd name="T7" fmla="*/ 176 h 208"/>
                      <a:gd name="T8" fmla="*/ 64 w 208"/>
                      <a:gd name="T9" fmla="*/ 192 h 208"/>
                      <a:gd name="T10" fmla="*/ 40 w 208"/>
                      <a:gd name="T11" fmla="*/ 200 h 208"/>
                      <a:gd name="T12" fmla="*/ 24 w 208"/>
                      <a:gd name="T13" fmla="*/ 208 h 208"/>
                      <a:gd name="T14" fmla="*/ 0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208" y="0"/>
                        </a:moveTo>
                        <a:lnTo>
                          <a:pt x="128" y="128"/>
                        </a:lnTo>
                        <a:lnTo>
                          <a:pt x="104" y="160"/>
                        </a:lnTo>
                        <a:lnTo>
                          <a:pt x="80" y="176"/>
                        </a:lnTo>
                        <a:lnTo>
                          <a:pt x="64" y="192"/>
                        </a:lnTo>
                        <a:lnTo>
                          <a:pt x="40" y="200"/>
                        </a:lnTo>
                        <a:lnTo>
                          <a:pt x="24" y="208"/>
                        </a:lnTo>
                        <a:lnTo>
                          <a:pt x="0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712" name="Group 113"/>
              <p:cNvGrpSpPr>
                <a:grpSpLocks/>
              </p:cNvGrpSpPr>
              <p:nvPr/>
            </p:nvGrpSpPr>
            <p:grpSpPr bwMode="auto">
              <a:xfrm flipV="1">
                <a:off x="1632" y="1200"/>
                <a:ext cx="192" cy="328"/>
                <a:chOff x="2112" y="1152"/>
                <a:chExt cx="336" cy="424"/>
              </a:xfrm>
            </p:grpSpPr>
            <p:grpSp>
              <p:nvGrpSpPr>
                <p:cNvPr id="27713" name="Group 114"/>
                <p:cNvGrpSpPr>
                  <a:grpSpLocks/>
                </p:cNvGrpSpPr>
                <p:nvPr/>
              </p:nvGrpSpPr>
              <p:grpSpPr bwMode="auto">
                <a:xfrm>
                  <a:off x="2112" y="1368"/>
                  <a:ext cx="192" cy="208"/>
                  <a:chOff x="4576" y="2520"/>
                  <a:chExt cx="416" cy="208"/>
                </a:xfrm>
              </p:grpSpPr>
              <p:sp>
                <p:nvSpPr>
                  <p:cNvPr id="27717" name="Freeform 115"/>
                  <p:cNvSpPr>
                    <a:spLocks/>
                  </p:cNvSpPr>
                  <p:nvPr/>
                </p:nvSpPr>
                <p:spPr bwMode="auto">
                  <a:xfrm>
                    <a:off x="4576" y="2520"/>
                    <a:ext cx="208" cy="208"/>
                  </a:xfrm>
                  <a:custGeom>
                    <a:avLst/>
                    <a:gdLst>
                      <a:gd name="T0" fmla="*/ 0 w 208"/>
                      <a:gd name="T1" fmla="*/ 0 h 208"/>
                      <a:gd name="T2" fmla="*/ 80 w 208"/>
                      <a:gd name="T3" fmla="*/ 128 h 208"/>
                      <a:gd name="T4" fmla="*/ 104 w 208"/>
                      <a:gd name="T5" fmla="*/ 160 h 208"/>
                      <a:gd name="T6" fmla="*/ 128 w 208"/>
                      <a:gd name="T7" fmla="*/ 176 h 208"/>
                      <a:gd name="T8" fmla="*/ 144 w 208"/>
                      <a:gd name="T9" fmla="*/ 192 h 208"/>
                      <a:gd name="T10" fmla="*/ 160 w 208"/>
                      <a:gd name="T11" fmla="*/ 200 h 208"/>
                      <a:gd name="T12" fmla="*/ 184 w 208"/>
                      <a:gd name="T13" fmla="*/ 208 h 208"/>
                      <a:gd name="T14" fmla="*/ 208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0"/>
                        </a:moveTo>
                        <a:lnTo>
                          <a:pt x="80" y="128"/>
                        </a:lnTo>
                        <a:lnTo>
                          <a:pt x="104" y="160"/>
                        </a:lnTo>
                        <a:lnTo>
                          <a:pt x="128" y="176"/>
                        </a:lnTo>
                        <a:lnTo>
                          <a:pt x="144" y="192"/>
                        </a:lnTo>
                        <a:lnTo>
                          <a:pt x="160" y="200"/>
                        </a:lnTo>
                        <a:lnTo>
                          <a:pt x="184" y="208"/>
                        </a:lnTo>
                        <a:lnTo>
                          <a:pt x="208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18" name="Freeform 116"/>
                  <p:cNvSpPr>
                    <a:spLocks/>
                  </p:cNvSpPr>
                  <p:nvPr/>
                </p:nvSpPr>
                <p:spPr bwMode="auto">
                  <a:xfrm>
                    <a:off x="4784" y="2520"/>
                    <a:ext cx="208" cy="208"/>
                  </a:xfrm>
                  <a:custGeom>
                    <a:avLst/>
                    <a:gdLst>
                      <a:gd name="T0" fmla="*/ 208 w 208"/>
                      <a:gd name="T1" fmla="*/ 0 h 208"/>
                      <a:gd name="T2" fmla="*/ 128 w 208"/>
                      <a:gd name="T3" fmla="*/ 128 h 208"/>
                      <a:gd name="T4" fmla="*/ 104 w 208"/>
                      <a:gd name="T5" fmla="*/ 160 h 208"/>
                      <a:gd name="T6" fmla="*/ 80 w 208"/>
                      <a:gd name="T7" fmla="*/ 176 h 208"/>
                      <a:gd name="T8" fmla="*/ 64 w 208"/>
                      <a:gd name="T9" fmla="*/ 192 h 208"/>
                      <a:gd name="T10" fmla="*/ 40 w 208"/>
                      <a:gd name="T11" fmla="*/ 200 h 208"/>
                      <a:gd name="T12" fmla="*/ 24 w 208"/>
                      <a:gd name="T13" fmla="*/ 208 h 208"/>
                      <a:gd name="T14" fmla="*/ 0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208" y="0"/>
                        </a:moveTo>
                        <a:lnTo>
                          <a:pt x="128" y="128"/>
                        </a:lnTo>
                        <a:lnTo>
                          <a:pt x="104" y="160"/>
                        </a:lnTo>
                        <a:lnTo>
                          <a:pt x="80" y="176"/>
                        </a:lnTo>
                        <a:lnTo>
                          <a:pt x="64" y="192"/>
                        </a:lnTo>
                        <a:lnTo>
                          <a:pt x="40" y="200"/>
                        </a:lnTo>
                        <a:lnTo>
                          <a:pt x="24" y="208"/>
                        </a:lnTo>
                        <a:lnTo>
                          <a:pt x="0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714" name="Group 117"/>
                <p:cNvGrpSpPr>
                  <a:grpSpLocks/>
                </p:cNvGrpSpPr>
                <p:nvPr/>
              </p:nvGrpSpPr>
              <p:grpSpPr bwMode="auto">
                <a:xfrm flipV="1">
                  <a:off x="2304" y="1152"/>
                  <a:ext cx="144" cy="208"/>
                  <a:chOff x="4576" y="2520"/>
                  <a:chExt cx="416" cy="208"/>
                </a:xfrm>
              </p:grpSpPr>
              <p:sp>
                <p:nvSpPr>
                  <p:cNvPr id="27715" name="Freeform 118"/>
                  <p:cNvSpPr>
                    <a:spLocks/>
                  </p:cNvSpPr>
                  <p:nvPr/>
                </p:nvSpPr>
                <p:spPr bwMode="auto">
                  <a:xfrm>
                    <a:off x="4576" y="2520"/>
                    <a:ext cx="208" cy="208"/>
                  </a:xfrm>
                  <a:custGeom>
                    <a:avLst/>
                    <a:gdLst>
                      <a:gd name="T0" fmla="*/ 0 w 208"/>
                      <a:gd name="T1" fmla="*/ 0 h 208"/>
                      <a:gd name="T2" fmla="*/ 80 w 208"/>
                      <a:gd name="T3" fmla="*/ 128 h 208"/>
                      <a:gd name="T4" fmla="*/ 104 w 208"/>
                      <a:gd name="T5" fmla="*/ 160 h 208"/>
                      <a:gd name="T6" fmla="*/ 128 w 208"/>
                      <a:gd name="T7" fmla="*/ 176 h 208"/>
                      <a:gd name="T8" fmla="*/ 144 w 208"/>
                      <a:gd name="T9" fmla="*/ 192 h 208"/>
                      <a:gd name="T10" fmla="*/ 160 w 208"/>
                      <a:gd name="T11" fmla="*/ 200 h 208"/>
                      <a:gd name="T12" fmla="*/ 184 w 208"/>
                      <a:gd name="T13" fmla="*/ 208 h 208"/>
                      <a:gd name="T14" fmla="*/ 208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0"/>
                        </a:moveTo>
                        <a:lnTo>
                          <a:pt x="80" y="128"/>
                        </a:lnTo>
                        <a:lnTo>
                          <a:pt x="104" y="160"/>
                        </a:lnTo>
                        <a:lnTo>
                          <a:pt x="128" y="176"/>
                        </a:lnTo>
                        <a:lnTo>
                          <a:pt x="144" y="192"/>
                        </a:lnTo>
                        <a:lnTo>
                          <a:pt x="160" y="200"/>
                        </a:lnTo>
                        <a:lnTo>
                          <a:pt x="184" y="208"/>
                        </a:lnTo>
                        <a:lnTo>
                          <a:pt x="208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16" name="Freeform 119"/>
                  <p:cNvSpPr>
                    <a:spLocks/>
                  </p:cNvSpPr>
                  <p:nvPr/>
                </p:nvSpPr>
                <p:spPr bwMode="auto">
                  <a:xfrm>
                    <a:off x="4784" y="2520"/>
                    <a:ext cx="208" cy="208"/>
                  </a:xfrm>
                  <a:custGeom>
                    <a:avLst/>
                    <a:gdLst>
                      <a:gd name="T0" fmla="*/ 208 w 208"/>
                      <a:gd name="T1" fmla="*/ 0 h 208"/>
                      <a:gd name="T2" fmla="*/ 128 w 208"/>
                      <a:gd name="T3" fmla="*/ 128 h 208"/>
                      <a:gd name="T4" fmla="*/ 104 w 208"/>
                      <a:gd name="T5" fmla="*/ 160 h 208"/>
                      <a:gd name="T6" fmla="*/ 80 w 208"/>
                      <a:gd name="T7" fmla="*/ 176 h 208"/>
                      <a:gd name="T8" fmla="*/ 64 w 208"/>
                      <a:gd name="T9" fmla="*/ 192 h 208"/>
                      <a:gd name="T10" fmla="*/ 40 w 208"/>
                      <a:gd name="T11" fmla="*/ 200 h 208"/>
                      <a:gd name="T12" fmla="*/ 24 w 208"/>
                      <a:gd name="T13" fmla="*/ 208 h 208"/>
                      <a:gd name="T14" fmla="*/ 0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208" y="0"/>
                        </a:moveTo>
                        <a:lnTo>
                          <a:pt x="128" y="128"/>
                        </a:lnTo>
                        <a:lnTo>
                          <a:pt x="104" y="160"/>
                        </a:lnTo>
                        <a:lnTo>
                          <a:pt x="80" y="176"/>
                        </a:lnTo>
                        <a:lnTo>
                          <a:pt x="64" y="192"/>
                        </a:lnTo>
                        <a:lnTo>
                          <a:pt x="40" y="200"/>
                        </a:lnTo>
                        <a:lnTo>
                          <a:pt x="24" y="208"/>
                        </a:lnTo>
                        <a:lnTo>
                          <a:pt x="0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7669" name="Group 120"/>
            <p:cNvGrpSpPr>
              <a:grpSpLocks/>
            </p:cNvGrpSpPr>
            <p:nvPr/>
          </p:nvGrpSpPr>
          <p:grpSpPr bwMode="auto">
            <a:xfrm>
              <a:off x="4320" y="998"/>
              <a:ext cx="1152" cy="308"/>
              <a:chOff x="3120" y="2304"/>
              <a:chExt cx="2352" cy="424"/>
            </a:xfrm>
          </p:grpSpPr>
          <p:grpSp>
            <p:nvGrpSpPr>
              <p:cNvPr id="27678" name="Group 121"/>
              <p:cNvGrpSpPr>
                <a:grpSpLocks/>
              </p:cNvGrpSpPr>
              <p:nvPr/>
            </p:nvGrpSpPr>
            <p:grpSpPr bwMode="auto">
              <a:xfrm>
                <a:off x="3120" y="2304"/>
                <a:ext cx="584" cy="424"/>
                <a:chOff x="2520" y="2304"/>
                <a:chExt cx="824" cy="424"/>
              </a:xfrm>
            </p:grpSpPr>
            <p:grpSp>
              <p:nvGrpSpPr>
                <p:cNvPr id="27700" name="Group 122"/>
                <p:cNvGrpSpPr>
                  <a:grpSpLocks/>
                </p:cNvGrpSpPr>
                <p:nvPr/>
              </p:nvGrpSpPr>
              <p:grpSpPr bwMode="auto">
                <a:xfrm>
                  <a:off x="2520" y="2304"/>
                  <a:ext cx="408" cy="208"/>
                  <a:chOff x="2520" y="2304"/>
                  <a:chExt cx="408" cy="208"/>
                </a:xfrm>
              </p:grpSpPr>
              <p:sp>
                <p:nvSpPr>
                  <p:cNvPr id="27704" name="Freeform 123"/>
                  <p:cNvSpPr>
                    <a:spLocks/>
                  </p:cNvSpPr>
                  <p:nvPr/>
                </p:nvSpPr>
                <p:spPr bwMode="auto">
                  <a:xfrm>
                    <a:off x="2520" y="2304"/>
                    <a:ext cx="208" cy="208"/>
                  </a:xfrm>
                  <a:custGeom>
                    <a:avLst/>
                    <a:gdLst>
                      <a:gd name="T0" fmla="*/ 0 w 208"/>
                      <a:gd name="T1" fmla="*/ 208 h 208"/>
                      <a:gd name="T2" fmla="*/ 80 w 208"/>
                      <a:gd name="T3" fmla="*/ 80 h 208"/>
                      <a:gd name="T4" fmla="*/ 104 w 208"/>
                      <a:gd name="T5" fmla="*/ 48 h 208"/>
                      <a:gd name="T6" fmla="*/ 128 w 208"/>
                      <a:gd name="T7" fmla="*/ 32 h 208"/>
                      <a:gd name="T8" fmla="*/ 144 w 208"/>
                      <a:gd name="T9" fmla="*/ 16 h 208"/>
                      <a:gd name="T10" fmla="*/ 160 w 208"/>
                      <a:gd name="T11" fmla="*/ 8 h 208"/>
                      <a:gd name="T12" fmla="*/ 184 w 208"/>
                      <a:gd name="T13" fmla="*/ 0 h 208"/>
                      <a:gd name="T14" fmla="*/ 208 w 208"/>
                      <a:gd name="T15" fmla="*/ 0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208"/>
                        </a:moveTo>
                        <a:lnTo>
                          <a:pt x="80" y="80"/>
                        </a:lnTo>
                        <a:lnTo>
                          <a:pt x="104" y="48"/>
                        </a:lnTo>
                        <a:lnTo>
                          <a:pt x="128" y="32"/>
                        </a:lnTo>
                        <a:lnTo>
                          <a:pt x="144" y="16"/>
                        </a:lnTo>
                        <a:lnTo>
                          <a:pt x="160" y="8"/>
                        </a:lnTo>
                        <a:lnTo>
                          <a:pt x="184" y="0"/>
                        </a:lnTo>
                        <a:lnTo>
                          <a:pt x="208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05" name="Freeform 124"/>
                  <p:cNvSpPr>
                    <a:spLocks/>
                  </p:cNvSpPr>
                  <p:nvPr/>
                </p:nvSpPr>
                <p:spPr bwMode="auto">
                  <a:xfrm>
                    <a:off x="2728" y="2304"/>
                    <a:ext cx="200" cy="208"/>
                  </a:xfrm>
                  <a:custGeom>
                    <a:avLst/>
                    <a:gdLst>
                      <a:gd name="T0" fmla="*/ 200 w 200"/>
                      <a:gd name="T1" fmla="*/ 208 h 208"/>
                      <a:gd name="T2" fmla="*/ 120 w 200"/>
                      <a:gd name="T3" fmla="*/ 80 h 208"/>
                      <a:gd name="T4" fmla="*/ 96 w 200"/>
                      <a:gd name="T5" fmla="*/ 48 h 208"/>
                      <a:gd name="T6" fmla="*/ 80 w 200"/>
                      <a:gd name="T7" fmla="*/ 32 h 208"/>
                      <a:gd name="T8" fmla="*/ 56 w 200"/>
                      <a:gd name="T9" fmla="*/ 16 h 208"/>
                      <a:gd name="T10" fmla="*/ 40 w 200"/>
                      <a:gd name="T11" fmla="*/ 8 h 208"/>
                      <a:gd name="T12" fmla="*/ 24 w 200"/>
                      <a:gd name="T13" fmla="*/ 0 h 208"/>
                      <a:gd name="T14" fmla="*/ 0 w 200"/>
                      <a:gd name="T15" fmla="*/ 0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0"/>
                      <a:gd name="T25" fmla="*/ 0 h 208"/>
                      <a:gd name="T26" fmla="*/ 200 w 200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0" h="208">
                        <a:moveTo>
                          <a:pt x="200" y="208"/>
                        </a:moveTo>
                        <a:lnTo>
                          <a:pt x="120" y="80"/>
                        </a:lnTo>
                        <a:lnTo>
                          <a:pt x="96" y="48"/>
                        </a:lnTo>
                        <a:lnTo>
                          <a:pt x="80" y="32"/>
                        </a:lnTo>
                        <a:lnTo>
                          <a:pt x="56" y="16"/>
                        </a:lnTo>
                        <a:lnTo>
                          <a:pt x="40" y="8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701" name="Group 125"/>
                <p:cNvGrpSpPr>
                  <a:grpSpLocks/>
                </p:cNvGrpSpPr>
                <p:nvPr/>
              </p:nvGrpSpPr>
              <p:grpSpPr bwMode="auto">
                <a:xfrm>
                  <a:off x="2928" y="2512"/>
                  <a:ext cx="416" cy="216"/>
                  <a:chOff x="2928" y="2512"/>
                  <a:chExt cx="416" cy="216"/>
                </a:xfrm>
              </p:grpSpPr>
              <p:sp>
                <p:nvSpPr>
                  <p:cNvPr id="27702" name="Freeform 126"/>
                  <p:cNvSpPr>
                    <a:spLocks/>
                  </p:cNvSpPr>
                  <p:nvPr/>
                </p:nvSpPr>
                <p:spPr bwMode="auto">
                  <a:xfrm>
                    <a:off x="2928" y="2512"/>
                    <a:ext cx="208" cy="216"/>
                  </a:xfrm>
                  <a:custGeom>
                    <a:avLst/>
                    <a:gdLst>
                      <a:gd name="T0" fmla="*/ 0 w 208"/>
                      <a:gd name="T1" fmla="*/ 0 h 216"/>
                      <a:gd name="T2" fmla="*/ 80 w 208"/>
                      <a:gd name="T3" fmla="*/ 136 h 216"/>
                      <a:gd name="T4" fmla="*/ 104 w 208"/>
                      <a:gd name="T5" fmla="*/ 168 h 216"/>
                      <a:gd name="T6" fmla="*/ 128 w 208"/>
                      <a:gd name="T7" fmla="*/ 184 h 216"/>
                      <a:gd name="T8" fmla="*/ 144 w 208"/>
                      <a:gd name="T9" fmla="*/ 200 h 216"/>
                      <a:gd name="T10" fmla="*/ 160 w 208"/>
                      <a:gd name="T11" fmla="*/ 208 h 216"/>
                      <a:gd name="T12" fmla="*/ 184 w 208"/>
                      <a:gd name="T13" fmla="*/ 216 h 216"/>
                      <a:gd name="T14" fmla="*/ 208 w 208"/>
                      <a:gd name="T15" fmla="*/ 216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0" y="0"/>
                        </a:moveTo>
                        <a:lnTo>
                          <a:pt x="80" y="136"/>
                        </a:lnTo>
                        <a:lnTo>
                          <a:pt x="104" y="168"/>
                        </a:lnTo>
                        <a:lnTo>
                          <a:pt x="128" y="184"/>
                        </a:lnTo>
                        <a:lnTo>
                          <a:pt x="144" y="200"/>
                        </a:lnTo>
                        <a:lnTo>
                          <a:pt x="160" y="208"/>
                        </a:lnTo>
                        <a:lnTo>
                          <a:pt x="184" y="216"/>
                        </a:lnTo>
                        <a:lnTo>
                          <a:pt x="208" y="216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03" name="Freeform 127"/>
                  <p:cNvSpPr>
                    <a:spLocks/>
                  </p:cNvSpPr>
                  <p:nvPr/>
                </p:nvSpPr>
                <p:spPr bwMode="auto">
                  <a:xfrm>
                    <a:off x="3136" y="2512"/>
                    <a:ext cx="208" cy="216"/>
                  </a:xfrm>
                  <a:custGeom>
                    <a:avLst/>
                    <a:gdLst>
                      <a:gd name="T0" fmla="*/ 208 w 208"/>
                      <a:gd name="T1" fmla="*/ 0 h 216"/>
                      <a:gd name="T2" fmla="*/ 128 w 208"/>
                      <a:gd name="T3" fmla="*/ 136 h 216"/>
                      <a:gd name="T4" fmla="*/ 96 w 208"/>
                      <a:gd name="T5" fmla="*/ 168 h 216"/>
                      <a:gd name="T6" fmla="*/ 80 w 208"/>
                      <a:gd name="T7" fmla="*/ 184 h 216"/>
                      <a:gd name="T8" fmla="*/ 64 w 208"/>
                      <a:gd name="T9" fmla="*/ 200 h 216"/>
                      <a:gd name="T10" fmla="*/ 40 w 208"/>
                      <a:gd name="T11" fmla="*/ 208 h 216"/>
                      <a:gd name="T12" fmla="*/ 24 w 208"/>
                      <a:gd name="T13" fmla="*/ 216 h 216"/>
                      <a:gd name="T14" fmla="*/ 0 w 208"/>
                      <a:gd name="T15" fmla="*/ 216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208" y="0"/>
                        </a:moveTo>
                        <a:lnTo>
                          <a:pt x="128" y="136"/>
                        </a:lnTo>
                        <a:lnTo>
                          <a:pt x="96" y="168"/>
                        </a:lnTo>
                        <a:lnTo>
                          <a:pt x="80" y="184"/>
                        </a:lnTo>
                        <a:lnTo>
                          <a:pt x="64" y="200"/>
                        </a:lnTo>
                        <a:lnTo>
                          <a:pt x="40" y="208"/>
                        </a:lnTo>
                        <a:lnTo>
                          <a:pt x="24" y="216"/>
                        </a:lnTo>
                        <a:lnTo>
                          <a:pt x="0" y="216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679" name="Group 128"/>
              <p:cNvGrpSpPr>
                <a:grpSpLocks/>
              </p:cNvGrpSpPr>
              <p:nvPr/>
            </p:nvGrpSpPr>
            <p:grpSpPr bwMode="auto">
              <a:xfrm>
                <a:off x="3698" y="2304"/>
                <a:ext cx="590" cy="424"/>
                <a:chOff x="3336" y="2304"/>
                <a:chExt cx="832" cy="424"/>
              </a:xfrm>
            </p:grpSpPr>
            <p:grpSp>
              <p:nvGrpSpPr>
                <p:cNvPr id="27694" name="Group 129"/>
                <p:cNvGrpSpPr>
                  <a:grpSpLocks/>
                </p:cNvGrpSpPr>
                <p:nvPr/>
              </p:nvGrpSpPr>
              <p:grpSpPr bwMode="auto">
                <a:xfrm>
                  <a:off x="3336" y="2304"/>
                  <a:ext cx="416" cy="208"/>
                  <a:chOff x="3336" y="2304"/>
                  <a:chExt cx="416" cy="208"/>
                </a:xfrm>
              </p:grpSpPr>
              <p:sp>
                <p:nvSpPr>
                  <p:cNvPr id="27698" name="Freeform 130"/>
                  <p:cNvSpPr>
                    <a:spLocks/>
                  </p:cNvSpPr>
                  <p:nvPr/>
                </p:nvSpPr>
                <p:spPr bwMode="auto">
                  <a:xfrm>
                    <a:off x="3336" y="2304"/>
                    <a:ext cx="208" cy="208"/>
                  </a:xfrm>
                  <a:custGeom>
                    <a:avLst/>
                    <a:gdLst>
                      <a:gd name="T0" fmla="*/ 0 w 208"/>
                      <a:gd name="T1" fmla="*/ 208 h 208"/>
                      <a:gd name="T2" fmla="*/ 80 w 208"/>
                      <a:gd name="T3" fmla="*/ 80 h 208"/>
                      <a:gd name="T4" fmla="*/ 112 w 208"/>
                      <a:gd name="T5" fmla="*/ 48 h 208"/>
                      <a:gd name="T6" fmla="*/ 128 w 208"/>
                      <a:gd name="T7" fmla="*/ 32 h 208"/>
                      <a:gd name="T8" fmla="*/ 144 w 208"/>
                      <a:gd name="T9" fmla="*/ 16 h 208"/>
                      <a:gd name="T10" fmla="*/ 168 w 208"/>
                      <a:gd name="T11" fmla="*/ 8 h 208"/>
                      <a:gd name="T12" fmla="*/ 184 w 208"/>
                      <a:gd name="T13" fmla="*/ 0 h 208"/>
                      <a:gd name="T14" fmla="*/ 208 w 208"/>
                      <a:gd name="T15" fmla="*/ 0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208"/>
                        </a:moveTo>
                        <a:lnTo>
                          <a:pt x="80" y="80"/>
                        </a:lnTo>
                        <a:lnTo>
                          <a:pt x="112" y="48"/>
                        </a:lnTo>
                        <a:lnTo>
                          <a:pt x="128" y="32"/>
                        </a:lnTo>
                        <a:lnTo>
                          <a:pt x="144" y="16"/>
                        </a:lnTo>
                        <a:lnTo>
                          <a:pt x="168" y="8"/>
                        </a:lnTo>
                        <a:lnTo>
                          <a:pt x="184" y="0"/>
                        </a:lnTo>
                        <a:lnTo>
                          <a:pt x="208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99" name="Freeform 131"/>
                  <p:cNvSpPr>
                    <a:spLocks/>
                  </p:cNvSpPr>
                  <p:nvPr/>
                </p:nvSpPr>
                <p:spPr bwMode="auto">
                  <a:xfrm>
                    <a:off x="3544" y="2304"/>
                    <a:ext cx="208" cy="208"/>
                  </a:xfrm>
                  <a:custGeom>
                    <a:avLst/>
                    <a:gdLst>
                      <a:gd name="T0" fmla="*/ 208 w 208"/>
                      <a:gd name="T1" fmla="*/ 208 h 208"/>
                      <a:gd name="T2" fmla="*/ 128 w 208"/>
                      <a:gd name="T3" fmla="*/ 80 h 208"/>
                      <a:gd name="T4" fmla="*/ 104 w 208"/>
                      <a:gd name="T5" fmla="*/ 48 h 208"/>
                      <a:gd name="T6" fmla="*/ 88 w 208"/>
                      <a:gd name="T7" fmla="*/ 32 h 208"/>
                      <a:gd name="T8" fmla="*/ 64 w 208"/>
                      <a:gd name="T9" fmla="*/ 16 h 208"/>
                      <a:gd name="T10" fmla="*/ 48 w 208"/>
                      <a:gd name="T11" fmla="*/ 8 h 208"/>
                      <a:gd name="T12" fmla="*/ 24 w 208"/>
                      <a:gd name="T13" fmla="*/ 0 h 208"/>
                      <a:gd name="T14" fmla="*/ 0 w 208"/>
                      <a:gd name="T15" fmla="*/ 0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208" y="208"/>
                        </a:moveTo>
                        <a:lnTo>
                          <a:pt x="128" y="80"/>
                        </a:lnTo>
                        <a:lnTo>
                          <a:pt x="104" y="48"/>
                        </a:lnTo>
                        <a:lnTo>
                          <a:pt x="88" y="32"/>
                        </a:lnTo>
                        <a:lnTo>
                          <a:pt x="64" y="16"/>
                        </a:lnTo>
                        <a:lnTo>
                          <a:pt x="48" y="8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695" name="Group 132"/>
                <p:cNvGrpSpPr>
                  <a:grpSpLocks/>
                </p:cNvGrpSpPr>
                <p:nvPr/>
              </p:nvGrpSpPr>
              <p:grpSpPr bwMode="auto">
                <a:xfrm>
                  <a:off x="3752" y="2512"/>
                  <a:ext cx="416" cy="216"/>
                  <a:chOff x="3752" y="2512"/>
                  <a:chExt cx="416" cy="216"/>
                </a:xfrm>
              </p:grpSpPr>
              <p:sp>
                <p:nvSpPr>
                  <p:cNvPr id="27696" name="Freeform 133"/>
                  <p:cNvSpPr>
                    <a:spLocks/>
                  </p:cNvSpPr>
                  <p:nvPr/>
                </p:nvSpPr>
                <p:spPr bwMode="auto">
                  <a:xfrm>
                    <a:off x="3752" y="2512"/>
                    <a:ext cx="208" cy="216"/>
                  </a:xfrm>
                  <a:custGeom>
                    <a:avLst/>
                    <a:gdLst>
                      <a:gd name="T0" fmla="*/ 0 w 208"/>
                      <a:gd name="T1" fmla="*/ 0 h 216"/>
                      <a:gd name="T2" fmla="*/ 80 w 208"/>
                      <a:gd name="T3" fmla="*/ 136 h 216"/>
                      <a:gd name="T4" fmla="*/ 104 w 208"/>
                      <a:gd name="T5" fmla="*/ 168 h 216"/>
                      <a:gd name="T6" fmla="*/ 128 w 208"/>
                      <a:gd name="T7" fmla="*/ 184 h 216"/>
                      <a:gd name="T8" fmla="*/ 144 w 208"/>
                      <a:gd name="T9" fmla="*/ 200 h 216"/>
                      <a:gd name="T10" fmla="*/ 168 w 208"/>
                      <a:gd name="T11" fmla="*/ 208 h 216"/>
                      <a:gd name="T12" fmla="*/ 184 w 208"/>
                      <a:gd name="T13" fmla="*/ 208 h 216"/>
                      <a:gd name="T14" fmla="*/ 208 w 208"/>
                      <a:gd name="T15" fmla="*/ 216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0" y="0"/>
                        </a:moveTo>
                        <a:lnTo>
                          <a:pt x="80" y="136"/>
                        </a:lnTo>
                        <a:lnTo>
                          <a:pt x="104" y="168"/>
                        </a:lnTo>
                        <a:lnTo>
                          <a:pt x="128" y="184"/>
                        </a:lnTo>
                        <a:lnTo>
                          <a:pt x="144" y="200"/>
                        </a:lnTo>
                        <a:lnTo>
                          <a:pt x="168" y="208"/>
                        </a:lnTo>
                        <a:lnTo>
                          <a:pt x="184" y="208"/>
                        </a:lnTo>
                        <a:lnTo>
                          <a:pt x="208" y="216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97" name="Freeform 134"/>
                  <p:cNvSpPr>
                    <a:spLocks/>
                  </p:cNvSpPr>
                  <p:nvPr/>
                </p:nvSpPr>
                <p:spPr bwMode="auto">
                  <a:xfrm>
                    <a:off x="3960" y="2512"/>
                    <a:ext cx="208" cy="216"/>
                  </a:xfrm>
                  <a:custGeom>
                    <a:avLst/>
                    <a:gdLst>
                      <a:gd name="T0" fmla="*/ 208 w 208"/>
                      <a:gd name="T1" fmla="*/ 0 h 216"/>
                      <a:gd name="T2" fmla="*/ 128 w 208"/>
                      <a:gd name="T3" fmla="*/ 136 h 216"/>
                      <a:gd name="T4" fmla="*/ 104 w 208"/>
                      <a:gd name="T5" fmla="*/ 168 h 216"/>
                      <a:gd name="T6" fmla="*/ 80 w 208"/>
                      <a:gd name="T7" fmla="*/ 184 h 216"/>
                      <a:gd name="T8" fmla="*/ 64 w 208"/>
                      <a:gd name="T9" fmla="*/ 200 h 216"/>
                      <a:gd name="T10" fmla="*/ 40 w 208"/>
                      <a:gd name="T11" fmla="*/ 208 h 216"/>
                      <a:gd name="T12" fmla="*/ 24 w 208"/>
                      <a:gd name="T13" fmla="*/ 208 h 216"/>
                      <a:gd name="T14" fmla="*/ 0 w 208"/>
                      <a:gd name="T15" fmla="*/ 216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208" y="0"/>
                        </a:moveTo>
                        <a:lnTo>
                          <a:pt x="128" y="136"/>
                        </a:lnTo>
                        <a:lnTo>
                          <a:pt x="104" y="168"/>
                        </a:lnTo>
                        <a:lnTo>
                          <a:pt x="80" y="184"/>
                        </a:lnTo>
                        <a:lnTo>
                          <a:pt x="64" y="200"/>
                        </a:lnTo>
                        <a:lnTo>
                          <a:pt x="40" y="208"/>
                        </a:lnTo>
                        <a:lnTo>
                          <a:pt x="24" y="208"/>
                        </a:lnTo>
                        <a:lnTo>
                          <a:pt x="0" y="216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680" name="Group 135"/>
              <p:cNvGrpSpPr>
                <a:grpSpLocks/>
              </p:cNvGrpSpPr>
              <p:nvPr/>
            </p:nvGrpSpPr>
            <p:grpSpPr bwMode="auto">
              <a:xfrm>
                <a:off x="4282" y="2304"/>
                <a:ext cx="590" cy="424"/>
                <a:chOff x="4160" y="2304"/>
                <a:chExt cx="832" cy="424"/>
              </a:xfrm>
            </p:grpSpPr>
            <p:grpSp>
              <p:nvGrpSpPr>
                <p:cNvPr id="27688" name="Group 136"/>
                <p:cNvGrpSpPr>
                  <a:grpSpLocks/>
                </p:cNvGrpSpPr>
                <p:nvPr/>
              </p:nvGrpSpPr>
              <p:grpSpPr bwMode="auto">
                <a:xfrm>
                  <a:off x="4160" y="2304"/>
                  <a:ext cx="416" cy="216"/>
                  <a:chOff x="4160" y="2304"/>
                  <a:chExt cx="416" cy="216"/>
                </a:xfrm>
              </p:grpSpPr>
              <p:sp>
                <p:nvSpPr>
                  <p:cNvPr id="27692" name="Freeform 137"/>
                  <p:cNvSpPr>
                    <a:spLocks/>
                  </p:cNvSpPr>
                  <p:nvPr/>
                </p:nvSpPr>
                <p:spPr bwMode="auto">
                  <a:xfrm>
                    <a:off x="4160" y="2304"/>
                    <a:ext cx="208" cy="216"/>
                  </a:xfrm>
                  <a:custGeom>
                    <a:avLst/>
                    <a:gdLst>
                      <a:gd name="T0" fmla="*/ 0 w 208"/>
                      <a:gd name="T1" fmla="*/ 216 h 216"/>
                      <a:gd name="T2" fmla="*/ 80 w 208"/>
                      <a:gd name="T3" fmla="*/ 88 h 216"/>
                      <a:gd name="T4" fmla="*/ 104 w 208"/>
                      <a:gd name="T5" fmla="*/ 48 h 216"/>
                      <a:gd name="T6" fmla="*/ 128 w 208"/>
                      <a:gd name="T7" fmla="*/ 32 h 216"/>
                      <a:gd name="T8" fmla="*/ 144 w 208"/>
                      <a:gd name="T9" fmla="*/ 16 h 216"/>
                      <a:gd name="T10" fmla="*/ 168 w 208"/>
                      <a:gd name="T11" fmla="*/ 8 h 216"/>
                      <a:gd name="T12" fmla="*/ 184 w 208"/>
                      <a:gd name="T13" fmla="*/ 8 h 216"/>
                      <a:gd name="T14" fmla="*/ 208 w 208"/>
                      <a:gd name="T15" fmla="*/ 0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0" y="216"/>
                        </a:moveTo>
                        <a:lnTo>
                          <a:pt x="80" y="88"/>
                        </a:lnTo>
                        <a:lnTo>
                          <a:pt x="104" y="48"/>
                        </a:lnTo>
                        <a:lnTo>
                          <a:pt x="128" y="32"/>
                        </a:lnTo>
                        <a:lnTo>
                          <a:pt x="144" y="16"/>
                        </a:lnTo>
                        <a:lnTo>
                          <a:pt x="168" y="8"/>
                        </a:lnTo>
                        <a:lnTo>
                          <a:pt x="184" y="8"/>
                        </a:lnTo>
                        <a:lnTo>
                          <a:pt x="208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93" name="Freeform 138"/>
                  <p:cNvSpPr>
                    <a:spLocks/>
                  </p:cNvSpPr>
                  <p:nvPr/>
                </p:nvSpPr>
                <p:spPr bwMode="auto">
                  <a:xfrm>
                    <a:off x="4368" y="2304"/>
                    <a:ext cx="208" cy="216"/>
                  </a:xfrm>
                  <a:custGeom>
                    <a:avLst/>
                    <a:gdLst>
                      <a:gd name="T0" fmla="*/ 208 w 208"/>
                      <a:gd name="T1" fmla="*/ 216 h 216"/>
                      <a:gd name="T2" fmla="*/ 128 w 208"/>
                      <a:gd name="T3" fmla="*/ 88 h 216"/>
                      <a:gd name="T4" fmla="*/ 104 w 208"/>
                      <a:gd name="T5" fmla="*/ 48 h 216"/>
                      <a:gd name="T6" fmla="*/ 80 w 208"/>
                      <a:gd name="T7" fmla="*/ 32 h 216"/>
                      <a:gd name="T8" fmla="*/ 64 w 208"/>
                      <a:gd name="T9" fmla="*/ 16 h 216"/>
                      <a:gd name="T10" fmla="*/ 48 w 208"/>
                      <a:gd name="T11" fmla="*/ 8 h 216"/>
                      <a:gd name="T12" fmla="*/ 24 w 208"/>
                      <a:gd name="T13" fmla="*/ 8 h 216"/>
                      <a:gd name="T14" fmla="*/ 0 w 208"/>
                      <a:gd name="T15" fmla="*/ 0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208" y="216"/>
                        </a:moveTo>
                        <a:lnTo>
                          <a:pt x="128" y="88"/>
                        </a:lnTo>
                        <a:lnTo>
                          <a:pt x="104" y="48"/>
                        </a:lnTo>
                        <a:lnTo>
                          <a:pt x="80" y="32"/>
                        </a:lnTo>
                        <a:lnTo>
                          <a:pt x="64" y="16"/>
                        </a:lnTo>
                        <a:lnTo>
                          <a:pt x="48" y="8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689" name="Group 139"/>
                <p:cNvGrpSpPr>
                  <a:grpSpLocks/>
                </p:cNvGrpSpPr>
                <p:nvPr/>
              </p:nvGrpSpPr>
              <p:grpSpPr bwMode="auto">
                <a:xfrm>
                  <a:off x="4576" y="2520"/>
                  <a:ext cx="416" cy="208"/>
                  <a:chOff x="4576" y="2520"/>
                  <a:chExt cx="416" cy="208"/>
                </a:xfrm>
              </p:grpSpPr>
              <p:sp>
                <p:nvSpPr>
                  <p:cNvPr id="27690" name="Freeform 140"/>
                  <p:cNvSpPr>
                    <a:spLocks/>
                  </p:cNvSpPr>
                  <p:nvPr/>
                </p:nvSpPr>
                <p:spPr bwMode="auto">
                  <a:xfrm>
                    <a:off x="4576" y="2520"/>
                    <a:ext cx="208" cy="208"/>
                  </a:xfrm>
                  <a:custGeom>
                    <a:avLst/>
                    <a:gdLst>
                      <a:gd name="T0" fmla="*/ 0 w 208"/>
                      <a:gd name="T1" fmla="*/ 0 h 208"/>
                      <a:gd name="T2" fmla="*/ 80 w 208"/>
                      <a:gd name="T3" fmla="*/ 128 h 208"/>
                      <a:gd name="T4" fmla="*/ 104 w 208"/>
                      <a:gd name="T5" fmla="*/ 160 h 208"/>
                      <a:gd name="T6" fmla="*/ 128 w 208"/>
                      <a:gd name="T7" fmla="*/ 176 h 208"/>
                      <a:gd name="T8" fmla="*/ 144 w 208"/>
                      <a:gd name="T9" fmla="*/ 192 h 208"/>
                      <a:gd name="T10" fmla="*/ 160 w 208"/>
                      <a:gd name="T11" fmla="*/ 200 h 208"/>
                      <a:gd name="T12" fmla="*/ 184 w 208"/>
                      <a:gd name="T13" fmla="*/ 208 h 208"/>
                      <a:gd name="T14" fmla="*/ 208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0"/>
                        </a:moveTo>
                        <a:lnTo>
                          <a:pt x="80" y="128"/>
                        </a:lnTo>
                        <a:lnTo>
                          <a:pt x="104" y="160"/>
                        </a:lnTo>
                        <a:lnTo>
                          <a:pt x="128" y="176"/>
                        </a:lnTo>
                        <a:lnTo>
                          <a:pt x="144" y="192"/>
                        </a:lnTo>
                        <a:lnTo>
                          <a:pt x="160" y="200"/>
                        </a:lnTo>
                        <a:lnTo>
                          <a:pt x="184" y="208"/>
                        </a:lnTo>
                        <a:lnTo>
                          <a:pt x="208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91" name="Freeform 141"/>
                  <p:cNvSpPr>
                    <a:spLocks/>
                  </p:cNvSpPr>
                  <p:nvPr/>
                </p:nvSpPr>
                <p:spPr bwMode="auto">
                  <a:xfrm>
                    <a:off x="4784" y="2520"/>
                    <a:ext cx="208" cy="208"/>
                  </a:xfrm>
                  <a:custGeom>
                    <a:avLst/>
                    <a:gdLst>
                      <a:gd name="T0" fmla="*/ 208 w 208"/>
                      <a:gd name="T1" fmla="*/ 0 h 208"/>
                      <a:gd name="T2" fmla="*/ 128 w 208"/>
                      <a:gd name="T3" fmla="*/ 128 h 208"/>
                      <a:gd name="T4" fmla="*/ 104 w 208"/>
                      <a:gd name="T5" fmla="*/ 160 h 208"/>
                      <a:gd name="T6" fmla="*/ 80 w 208"/>
                      <a:gd name="T7" fmla="*/ 176 h 208"/>
                      <a:gd name="T8" fmla="*/ 64 w 208"/>
                      <a:gd name="T9" fmla="*/ 192 h 208"/>
                      <a:gd name="T10" fmla="*/ 40 w 208"/>
                      <a:gd name="T11" fmla="*/ 200 h 208"/>
                      <a:gd name="T12" fmla="*/ 24 w 208"/>
                      <a:gd name="T13" fmla="*/ 208 h 208"/>
                      <a:gd name="T14" fmla="*/ 0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208" y="0"/>
                        </a:moveTo>
                        <a:lnTo>
                          <a:pt x="128" y="128"/>
                        </a:lnTo>
                        <a:lnTo>
                          <a:pt x="104" y="160"/>
                        </a:lnTo>
                        <a:lnTo>
                          <a:pt x="80" y="176"/>
                        </a:lnTo>
                        <a:lnTo>
                          <a:pt x="64" y="192"/>
                        </a:lnTo>
                        <a:lnTo>
                          <a:pt x="40" y="200"/>
                        </a:lnTo>
                        <a:lnTo>
                          <a:pt x="24" y="208"/>
                        </a:lnTo>
                        <a:lnTo>
                          <a:pt x="0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681" name="Group 142"/>
              <p:cNvGrpSpPr>
                <a:grpSpLocks/>
              </p:cNvGrpSpPr>
              <p:nvPr/>
            </p:nvGrpSpPr>
            <p:grpSpPr bwMode="auto">
              <a:xfrm>
                <a:off x="4882" y="2304"/>
                <a:ext cx="590" cy="424"/>
                <a:chOff x="4160" y="2304"/>
                <a:chExt cx="832" cy="424"/>
              </a:xfrm>
            </p:grpSpPr>
            <p:grpSp>
              <p:nvGrpSpPr>
                <p:cNvPr id="27682" name="Group 143"/>
                <p:cNvGrpSpPr>
                  <a:grpSpLocks/>
                </p:cNvGrpSpPr>
                <p:nvPr/>
              </p:nvGrpSpPr>
              <p:grpSpPr bwMode="auto">
                <a:xfrm>
                  <a:off x="4160" y="2304"/>
                  <a:ext cx="416" cy="216"/>
                  <a:chOff x="4160" y="2304"/>
                  <a:chExt cx="416" cy="216"/>
                </a:xfrm>
              </p:grpSpPr>
              <p:sp>
                <p:nvSpPr>
                  <p:cNvPr id="27686" name="Freeform 144"/>
                  <p:cNvSpPr>
                    <a:spLocks/>
                  </p:cNvSpPr>
                  <p:nvPr/>
                </p:nvSpPr>
                <p:spPr bwMode="auto">
                  <a:xfrm>
                    <a:off x="4160" y="2304"/>
                    <a:ext cx="208" cy="216"/>
                  </a:xfrm>
                  <a:custGeom>
                    <a:avLst/>
                    <a:gdLst>
                      <a:gd name="T0" fmla="*/ 0 w 208"/>
                      <a:gd name="T1" fmla="*/ 216 h 216"/>
                      <a:gd name="T2" fmla="*/ 80 w 208"/>
                      <a:gd name="T3" fmla="*/ 88 h 216"/>
                      <a:gd name="T4" fmla="*/ 104 w 208"/>
                      <a:gd name="T5" fmla="*/ 48 h 216"/>
                      <a:gd name="T6" fmla="*/ 128 w 208"/>
                      <a:gd name="T7" fmla="*/ 32 h 216"/>
                      <a:gd name="T8" fmla="*/ 144 w 208"/>
                      <a:gd name="T9" fmla="*/ 16 h 216"/>
                      <a:gd name="T10" fmla="*/ 168 w 208"/>
                      <a:gd name="T11" fmla="*/ 8 h 216"/>
                      <a:gd name="T12" fmla="*/ 184 w 208"/>
                      <a:gd name="T13" fmla="*/ 8 h 216"/>
                      <a:gd name="T14" fmla="*/ 208 w 208"/>
                      <a:gd name="T15" fmla="*/ 0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0" y="216"/>
                        </a:moveTo>
                        <a:lnTo>
                          <a:pt x="80" y="88"/>
                        </a:lnTo>
                        <a:lnTo>
                          <a:pt x="104" y="48"/>
                        </a:lnTo>
                        <a:lnTo>
                          <a:pt x="128" y="32"/>
                        </a:lnTo>
                        <a:lnTo>
                          <a:pt x="144" y="16"/>
                        </a:lnTo>
                        <a:lnTo>
                          <a:pt x="168" y="8"/>
                        </a:lnTo>
                        <a:lnTo>
                          <a:pt x="184" y="8"/>
                        </a:lnTo>
                        <a:lnTo>
                          <a:pt x="208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87" name="Freeform 145"/>
                  <p:cNvSpPr>
                    <a:spLocks/>
                  </p:cNvSpPr>
                  <p:nvPr/>
                </p:nvSpPr>
                <p:spPr bwMode="auto">
                  <a:xfrm>
                    <a:off x="4368" y="2304"/>
                    <a:ext cx="208" cy="216"/>
                  </a:xfrm>
                  <a:custGeom>
                    <a:avLst/>
                    <a:gdLst>
                      <a:gd name="T0" fmla="*/ 208 w 208"/>
                      <a:gd name="T1" fmla="*/ 216 h 216"/>
                      <a:gd name="T2" fmla="*/ 128 w 208"/>
                      <a:gd name="T3" fmla="*/ 88 h 216"/>
                      <a:gd name="T4" fmla="*/ 104 w 208"/>
                      <a:gd name="T5" fmla="*/ 48 h 216"/>
                      <a:gd name="T6" fmla="*/ 80 w 208"/>
                      <a:gd name="T7" fmla="*/ 32 h 216"/>
                      <a:gd name="T8" fmla="*/ 64 w 208"/>
                      <a:gd name="T9" fmla="*/ 16 h 216"/>
                      <a:gd name="T10" fmla="*/ 48 w 208"/>
                      <a:gd name="T11" fmla="*/ 8 h 216"/>
                      <a:gd name="T12" fmla="*/ 24 w 208"/>
                      <a:gd name="T13" fmla="*/ 8 h 216"/>
                      <a:gd name="T14" fmla="*/ 0 w 208"/>
                      <a:gd name="T15" fmla="*/ 0 h 2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16"/>
                      <a:gd name="T26" fmla="*/ 208 w 208"/>
                      <a:gd name="T27" fmla="*/ 216 h 2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16">
                        <a:moveTo>
                          <a:pt x="208" y="216"/>
                        </a:moveTo>
                        <a:lnTo>
                          <a:pt x="128" y="88"/>
                        </a:lnTo>
                        <a:lnTo>
                          <a:pt x="104" y="48"/>
                        </a:lnTo>
                        <a:lnTo>
                          <a:pt x="80" y="32"/>
                        </a:lnTo>
                        <a:lnTo>
                          <a:pt x="64" y="16"/>
                        </a:lnTo>
                        <a:lnTo>
                          <a:pt x="48" y="8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683" name="Group 146"/>
                <p:cNvGrpSpPr>
                  <a:grpSpLocks/>
                </p:cNvGrpSpPr>
                <p:nvPr/>
              </p:nvGrpSpPr>
              <p:grpSpPr bwMode="auto">
                <a:xfrm>
                  <a:off x="4576" y="2520"/>
                  <a:ext cx="416" cy="208"/>
                  <a:chOff x="4576" y="2520"/>
                  <a:chExt cx="416" cy="208"/>
                </a:xfrm>
              </p:grpSpPr>
              <p:sp>
                <p:nvSpPr>
                  <p:cNvPr id="27684" name="Freeform 147"/>
                  <p:cNvSpPr>
                    <a:spLocks/>
                  </p:cNvSpPr>
                  <p:nvPr/>
                </p:nvSpPr>
                <p:spPr bwMode="auto">
                  <a:xfrm>
                    <a:off x="4576" y="2520"/>
                    <a:ext cx="208" cy="208"/>
                  </a:xfrm>
                  <a:custGeom>
                    <a:avLst/>
                    <a:gdLst>
                      <a:gd name="T0" fmla="*/ 0 w 208"/>
                      <a:gd name="T1" fmla="*/ 0 h 208"/>
                      <a:gd name="T2" fmla="*/ 80 w 208"/>
                      <a:gd name="T3" fmla="*/ 128 h 208"/>
                      <a:gd name="T4" fmla="*/ 104 w 208"/>
                      <a:gd name="T5" fmla="*/ 160 h 208"/>
                      <a:gd name="T6" fmla="*/ 128 w 208"/>
                      <a:gd name="T7" fmla="*/ 176 h 208"/>
                      <a:gd name="T8" fmla="*/ 144 w 208"/>
                      <a:gd name="T9" fmla="*/ 192 h 208"/>
                      <a:gd name="T10" fmla="*/ 160 w 208"/>
                      <a:gd name="T11" fmla="*/ 200 h 208"/>
                      <a:gd name="T12" fmla="*/ 184 w 208"/>
                      <a:gd name="T13" fmla="*/ 208 h 208"/>
                      <a:gd name="T14" fmla="*/ 208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0" y="0"/>
                        </a:moveTo>
                        <a:lnTo>
                          <a:pt x="80" y="128"/>
                        </a:lnTo>
                        <a:lnTo>
                          <a:pt x="104" y="160"/>
                        </a:lnTo>
                        <a:lnTo>
                          <a:pt x="128" y="176"/>
                        </a:lnTo>
                        <a:lnTo>
                          <a:pt x="144" y="192"/>
                        </a:lnTo>
                        <a:lnTo>
                          <a:pt x="160" y="200"/>
                        </a:lnTo>
                        <a:lnTo>
                          <a:pt x="184" y="208"/>
                        </a:lnTo>
                        <a:lnTo>
                          <a:pt x="208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85" name="Freeform 148"/>
                  <p:cNvSpPr>
                    <a:spLocks/>
                  </p:cNvSpPr>
                  <p:nvPr/>
                </p:nvSpPr>
                <p:spPr bwMode="auto">
                  <a:xfrm>
                    <a:off x="4784" y="2520"/>
                    <a:ext cx="208" cy="208"/>
                  </a:xfrm>
                  <a:custGeom>
                    <a:avLst/>
                    <a:gdLst>
                      <a:gd name="T0" fmla="*/ 208 w 208"/>
                      <a:gd name="T1" fmla="*/ 0 h 208"/>
                      <a:gd name="T2" fmla="*/ 128 w 208"/>
                      <a:gd name="T3" fmla="*/ 128 h 208"/>
                      <a:gd name="T4" fmla="*/ 104 w 208"/>
                      <a:gd name="T5" fmla="*/ 160 h 208"/>
                      <a:gd name="T6" fmla="*/ 80 w 208"/>
                      <a:gd name="T7" fmla="*/ 176 h 208"/>
                      <a:gd name="T8" fmla="*/ 64 w 208"/>
                      <a:gd name="T9" fmla="*/ 192 h 208"/>
                      <a:gd name="T10" fmla="*/ 40 w 208"/>
                      <a:gd name="T11" fmla="*/ 200 h 208"/>
                      <a:gd name="T12" fmla="*/ 24 w 208"/>
                      <a:gd name="T13" fmla="*/ 208 h 208"/>
                      <a:gd name="T14" fmla="*/ 0 w 208"/>
                      <a:gd name="T15" fmla="*/ 208 h 2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208"/>
                      <a:gd name="T26" fmla="*/ 208 w 208"/>
                      <a:gd name="T27" fmla="*/ 208 h 2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208">
                        <a:moveTo>
                          <a:pt x="208" y="0"/>
                        </a:moveTo>
                        <a:lnTo>
                          <a:pt x="128" y="128"/>
                        </a:lnTo>
                        <a:lnTo>
                          <a:pt x="104" y="160"/>
                        </a:lnTo>
                        <a:lnTo>
                          <a:pt x="80" y="176"/>
                        </a:lnTo>
                        <a:lnTo>
                          <a:pt x="64" y="192"/>
                        </a:lnTo>
                        <a:lnTo>
                          <a:pt x="40" y="200"/>
                        </a:lnTo>
                        <a:lnTo>
                          <a:pt x="24" y="208"/>
                        </a:lnTo>
                        <a:lnTo>
                          <a:pt x="0" y="208"/>
                        </a:lnTo>
                      </a:path>
                    </a:pathLst>
                  </a:custGeom>
                  <a:noFill/>
                  <a:ln w="12700">
                    <a:solidFill>
                      <a:srgbClr val="FF0F0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7670" name="Text Box 149"/>
            <p:cNvSpPr txBox="1">
              <a:spLocks noChangeArrowheads="1"/>
            </p:cNvSpPr>
            <p:nvPr/>
          </p:nvSpPr>
          <p:spPr bwMode="auto">
            <a:xfrm>
              <a:off x="1249" y="1056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7671" name="Text Box 150"/>
            <p:cNvSpPr txBox="1">
              <a:spLocks noChangeArrowheads="1"/>
            </p:cNvSpPr>
            <p:nvPr/>
          </p:nvSpPr>
          <p:spPr bwMode="auto">
            <a:xfrm>
              <a:off x="2682" y="1036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7672" name="Text Box 151"/>
            <p:cNvSpPr txBox="1">
              <a:spLocks noChangeArrowheads="1"/>
            </p:cNvSpPr>
            <p:nvPr/>
          </p:nvSpPr>
          <p:spPr bwMode="auto">
            <a:xfrm>
              <a:off x="4122" y="1036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7673" name="Text Box 152"/>
            <p:cNvSpPr txBox="1">
              <a:spLocks noChangeArrowheads="1"/>
            </p:cNvSpPr>
            <p:nvPr/>
          </p:nvSpPr>
          <p:spPr bwMode="auto">
            <a:xfrm>
              <a:off x="5473" y="1017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+  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…..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27674" name="Line 153"/>
            <p:cNvSpPr>
              <a:spLocks noChangeShapeType="1"/>
            </p:cNvSpPr>
            <p:nvPr/>
          </p:nvSpPr>
          <p:spPr bwMode="auto">
            <a:xfrm>
              <a:off x="0" y="115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75" name="Line 154"/>
            <p:cNvSpPr>
              <a:spLocks noChangeShapeType="1"/>
            </p:cNvSpPr>
            <p:nvPr/>
          </p:nvSpPr>
          <p:spPr bwMode="auto">
            <a:xfrm>
              <a:off x="1440" y="115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76" name="Line 155"/>
            <p:cNvSpPr>
              <a:spLocks noChangeShapeType="1"/>
            </p:cNvSpPr>
            <p:nvPr/>
          </p:nvSpPr>
          <p:spPr bwMode="auto">
            <a:xfrm>
              <a:off x="2880" y="115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77" name="Line 156"/>
            <p:cNvSpPr>
              <a:spLocks noChangeShapeType="1"/>
            </p:cNvSpPr>
            <p:nvPr/>
          </p:nvSpPr>
          <p:spPr bwMode="auto">
            <a:xfrm>
              <a:off x="4272" y="115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653" name="Rectangle 158"/>
          <p:cNvSpPr>
            <a:spLocks noChangeArrowheads="1"/>
          </p:cNvSpPr>
          <p:nvPr/>
        </p:nvSpPr>
        <p:spPr bwMode="auto">
          <a:xfrm>
            <a:off x="407842" y="793341"/>
            <a:ext cx="7805342" cy="40011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Expansion of a function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a sum of harmonic functions (Fourier terms)</a:t>
            </a:r>
          </a:p>
        </p:txBody>
      </p:sp>
      <p:sp>
        <p:nvSpPr>
          <p:cNvPr id="27658" name="Rectangle 166"/>
          <p:cNvSpPr>
            <a:spLocks noChangeArrowheads="1"/>
          </p:cNvSpPr>
          <p:nvPr/>
        </p:nvSpPr>
        <p:spPr bwMode="auto">
          <a:xfrm>
            <a:off x="1568729" y="1258759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165" name="Rectangle 2"/>
          <p:cNvSpPr txBox="1">
            <a:spLocks noChangeArrowheads="1"/>
          </p:cNvSpPr>
          <p:nvPr/>
        </p:nvSpPr>
        <p:spPr>
          <a:xfrm>
            <a:off x="0" y="6927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85000" lnSpcReduction="10000"/>
          </a:bodyPr>
          <a:lstStyle/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Adding More Fourier Terms (~Diffraction Orders)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62" y="3215275"/>
            <a:ext cx="2761513" cy="3599696"/>
          </a:xfrm>
          <a:prstGeom prst="rect">
            <a:avLst/>
          </a:prstGeom>
        </p:spPr>
      </p:pic>
      <p:sp>
        <p:nvSpPr>
          <p:cNvPr id="169" name="Line 31"/>
          <p:cNvSpPr>
            <a:spLocks noChangeShapeType="1"/>
          </p:cNvSpPr>
          <p:nvPr/>
        </p:nvSpPr>
        <p:spPr bwMode="auto">
          <a:xfrm>
            <a:off x="2931911" y="4433024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Line 31"/>
          <p:cNvSpPr>
            <a:spLocks noChangeShapeType="1"/>
          </p:cNvSpPr>
          <p:nvPr/>
        </p:nvSpPr>
        <p:spPr bwMode="auto">
          <a:xfrm>
            <a:off x="2938837" y="527123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Line 31"/>
          <p:cNvSpPr>
            <a:spLocks noChangeShapeType="1"/>
          </p:cNvSpPr>
          <p:nvPr/>
        </p:nvSpPr>
        <p:spPr bwMode="auto">
          <a:xfrm>
            <a:off x="2935372" y="6493903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7897" y="3889008"/>
            <a:ext cx="3006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Accuracy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(i.e. resemblance between the green &amp; solid black curves) increases as we include more Fourier terms (i.e. higher orders terms)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307" y="2686213"/>
            <a:ext cx="8667099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Analogy in microscopy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 image is formed by the summation of diffraction orders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6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879" y="4421577"/>
            <a:ext cx="6945313" cy="2057400"/>
            <a:chOff x="1319090" y="4355696"/>
            <a:chExt cx="6945313" cy="2057400"/>
          </a:xfrm>
        </p:grpSpPr>
        <p:graphicFrame>
          <p:nvGraphicFramePr>
            <p:cNvPr id="25605" name="Object 2"/>
            <p:cNvGraphicFramePr>
              <a:graphicFrameLocks noChangeAspect="1"/>
            </p:cNvGraphicFramePr>
            <p:nvPr/>
          </p:nvGraphicFramePr>
          <p:xfrm>
            <a:off x="1319090" y="4355696"/>
            <a:ext cx="6554788" cy="1203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1" name="Equation" r:id="rId4" imgW="2908080" imgH="533160" progId="Equation.DSMT4">
                    <p:embed/>
                  </p:oleObj>
                </mc:Choice>
                <mc:Fallback>
                  <p:oleObj name="Equation" r:id="rId4" imgW="2908080" imgH="533160" progId="Equation.DSMT4">
                    <p:embed/>
                    <p:pic>
                      <p:nvPicPr>
                        <p:cNvPr id="2560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090" y="4355696"/>
                          <a:ext cx="6554788" cy="1203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6" name="Object 3"/>
            <p:cNvGraphicFramePr>
              <a:graphicFrameLocks noChangeAspect="1"/>
            </p:cNvGraphicFramePr>
            <p:nvPr/>
          </p:nvGraphicFramePr>
          <p:xfrm>
            <a:off x="2498603" y="5236759"/>
            <a:ext cx="3473450" cy="1176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" name="Equation" r:id="rId6" imgW="1574800" imgH="533400" progId="Equation.DSMT4">
                    <p:embed/>
                  </p:oleObj>
                </mc:Choice>
                <mc:Fallback>
                  <p:oleObj name="Equation" r:id="rId6" imgW="1574800" imgH="533400" progId="Equation.DSMT4">
                    <p:embed/>
                    <p:pic>
                      <p:nvPicPr>
                        <p:cNvPr id="2560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8603" y="5236759"/>
                          <a:ext cx="3473450" cy="1176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5" name="Object 4"/>
            <p:cNvGraphicFramePr>
              <a:graphicFrameLocks noChangeAspect="1"/>
            </p:cNvGraphicFramePr>
            <p:nvPr/>
          </p:nvGraphicFramePr>
          <p:xfrm>
            <a:off x="6135565" y="5584421"/>
            <a:ext cx="2128838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3" name="Equation" r:id="rId8" imgW="1016000" imgH="228600" progId="Equation.DSMT4">
                    <p:embed/>
                  </p:oleObj>
                </mc:Choice>
                <mc:Fallback>
                  <p:oleObj name="Equation" r:id="rId8" imgW="1016000" imgH="228600" progId="Equation.DSMT4">
                    <p:embed/>
                    <p:pic>
                      <p:nvPicPr>
                        <p:cNvPr id="2561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5565" y="5584421"/>
                          <a:ext cx="2128838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94009" y="761962"/>
            <a:ext cx="8675650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314700" algn="ct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314700" algn="ct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314700" algn="ct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314700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3314700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14700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14700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14700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314700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314700" algn="ctr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The harmonic function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w</a:t>
            </a:r>
            <a:r>
              <a:rPr kumimoji="0" lang="en-US" altLang="en-US" sz="20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is the basis of Fourier analysis.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314700" algn="ctr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It corresponds to a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single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frequency,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w</a:t>
            </a:r>
            <a:r>
              <a:rPr kumimoji="0" lang="en-US" altLang="en-US" sz="20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25616" name="Group 17"/>
          <p:cNvGrpSpPr>
            <a:grpSpLocks/>
          </p:cNvGrpSpPr>
          <p:nvPr/>
        </p:nvGrpSpPr>
        <p:grpSpPr bwMode="auto">
          <a:xfrm>
            <a:off x="359039" y="1923646"/>
            <a:ext cx="3227388" cy="1958975"/>
            <a:chOff x="686" y="2088"/>
            <a:chExt cx="2033" cy="1234"/>
          </a:xfrm>
        </p:grpSpPr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>
              <a:off x="686" y="2088"/>
              <a:ext cx="2029" cy="1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25619" name="Picture 19" descr="Blue sin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219" b="-7253"/>
            <a:stretch>
              <a:fillRect/>
            </a:stretch>
          </p:blipFill>
          <p:spPr bwMode="auto">
            <a:xfrm>
              <a:off x="974" y="2900"/>
              <a:ext cx="144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20" descr="Orange sin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1" r="1657" b="-3273"/>
            <a:stretch>
              <a:fillRect/>
            </a:stretch>
          </p:blipFill>
          <p:spPr bwMode="auto">
            <a:xfrm>
              <a:off x="969" y="2537"/>
              <a:ext cx="1493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1321" y="2123"/>
              <a:ext cx="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exp(</a:t>
              </a:r>
              <a:r>
                <a:rPr kumimoji="0" lang="en-US" alt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</a:t>
              </a:r>
              <a:r>
                <a:rPr kumimoji="0" lang="en-US" alt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w</a:t>
              </a:r>
              <a:r>
                <a:rPr kumimoji="0" lang="en-US" altLang="en-US" sz="2000" b="1" i="0" u="none" strike="noStrike" kern="1200" cap="none" spc="0" normalizeH="0" baseline="-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r>
                <a:rPr kumimoji="0" lang="en-US" alt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</a:t>
              </a: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</a:t>
              </a: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 flipV="1">
              <a:off x="1678" y="2379"/>
              <a:ext cx="0" cy="8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845" y="2667"/>
              <a:ext cx="17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1648" y="2628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0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5625" name="Text Box 25"/>
            <p:cNvSpPr txBox="1">
              <a:spLocks noChangeArrowheads="1"/>
            </p:cNvSpPr>
            <p:nvPr/>
          </p:nvSpPr>
          <p:spPr bwMode="auto">
            <a:xfrm>
              <a:off x="2521" y="2478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</a:t>
              </a: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>
              <a:off x="824" y="3042"/>
              <a:ext cx="17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2527" y="2853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</a:t>
              </a: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5628" name="Text Box 28"/>
            <p:cNvSpPr txBox="1">
              <a:spLocks noChangeArrowheads="1"/>
            </p:cNvSpPr>
            <p:nvPr/>
          </p:nvSpPr>
          <p:spPr bwMode="auto">
            <a:xfrm>
              <a:off x="792" y="2796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</a:t>
              </a:r>
            </a:p>
          </p:txBody>
        </p:sp>
        <p:sp>
          <p:nvSpPr>
            <p:cNvPr id="25629" name="Text Box 29"/>
            <p:cNvSpPr txBox="1">
              <a:spLocks noChangeArrowheads="1"/>
            </p:cNvSpPr>
            <p:nvPr/>
          </p:nvSpPr>
          <p:spPr bwMode="auto">
            <a:xfrm>
              <a:off x="796" y="2407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Im</a:t>
              </a:r>
            </a:p>
          </p:txBody>
        </p:sp>
        <p:sp>
          <p:nvSpPr>
            <p:cNvPr id="25630" name="Text Box 30"/>
            <p:cNvSpPr txBox="1">
              <a:spLocks noChangeArrowheads="1"/>
            </p:cNvSpPr>
            <p:nvPr/>
          </p:nvSpPr>
          <p:spPr bwMode="auto">
            <a:xfrm>
              <a:off x="1653" y="3000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0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0" y="38100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Reminder: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Fourier transform of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exp(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w</a:t>
            </a:r>
            <a:r>
              <a:rPr kumimoji="0" lang="en-US" sz="4000" b="1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07128" y="2223837"/>
            <a:ext cx="4221278" cy="1566862"/>
            <a:chOff x="4107128" y="2223837"/>
            <a:chExt cx="4221278" cy="1566862"/>
          </a:xfrm>
        </p:grpSpPr>
        <p:sp>
          <p:nvSpPr>
            <p:cNvPr id="25604" name="Rectangle 2"/>
            <p:cNvSpPr>
              <a:spLocks noChangeArrowheads="1"/>
            </p:cNvSpPr>
            <p:nvPr/>
          </p:nvSpPr>
          <p:spPr bwMode="auto">
            <a:xfrm>
              <a:off x="5061331" y="2223837"/>
              <a:ext cx="3221037" cy="1566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608" name="Text Box 7"/>
            <p:cNvSpPr txBox="1">
              <a:spLocks noChangeArrowheads="1"/>
            </p:cNvSpPr>
            <p:nvPr/>
          </p:nvSpPr>
          <p:spPr bwMode="auto">
            <a:xfrm>
              <a:off x="5839206" y="2314324"/>
              <a:ext cx="18284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F.T.{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exp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en-US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</a:t>
              </a:r>
              <a:r>
                <a:rPr kumimoji="0" lang="en-US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w</a:t>
              </a:r>
              <a:r>
                <a:rPr kumimoji="0" lang="en-US" altLang="en-US" sz="2000" b="1" i="0" u="none" strike="noStrike" kern="1200" cap="none" spc="0" normalizeH="0" baseline="-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r>
                <a:rPr kumimoji="0" lang="en-US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)}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5609" name="Line 8"/>
            <p:cNvSpPr>
              <a:spLocks noChangeShapeType="1"/>
            </p:cNvSpPr>
            <p:nvPr/>
          </p:nvSpPr>
          <p:spPr bwMode="auto">
            <a:xfrm flipV="1">
              <a:off x="6405943" y="2677862"/>
              <a:ext cx="0" cy="914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10" name="Line 9"/>
            <p:cNvSpPr>
              <a:spLocks noChangeShapeType="1"/>
            </p:cNvSpPr>
            <p:nvPr/>
          </p:nvSpPr>
          <p:spPr bwMode="auto">
            <a:xfrm>
              <a:off x="5212143" y="3363662"/>
              <a:ext cx="28241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611" name="Group 10"/>
            <p:cNvGrpSpPr>
              <a:grpSpLocks/>
            </p:cNvGrpSpPr>
            <p:nvPr/>
          </p:nvGrpSpPr>
          <p:grpSpPr bwMode="auto">
            <a:xfrm>
              <a:off x="5345493" y="2887412"/>
              <a:ext cx="2430463" cy="457200"/>
              <a:chOff x="3238" y="2691"/>
              <a:chExt cx="1531" cy="288"/>
            </a:xfrm>
          </p:grpSpPr>
          <p:sp>
            <p:nvSpPr>
              <p:cNvPr id="25631" name="Line 11"/>
              <p:cNvSpPr>
                <a:spLocks noChangeShapeType="1"/>
              </p:cNvSpPr>
              <p:nvPr/>
            </p:nvSpPr>
            <p:spPr bwMode="auto">
              <a:xfrm>
                <a:off x="3238" y="2979"/>
                <a:ext cx="153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32" name="Line 12"/>
              <p:cNvSpPr>
                <a:spLocks noChangeShapeType="1"/>
              </p:cNvSpPr>
              <p:nvPr/>
            </p:nvSpPr>
            <p:spPr bwMode="auto">
              <a:xfrm flipV="1">
                <a:off x="4356" y="269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612" name="Text Box 13"/>
            <p:cNvSpPr txBox="1">
              <a:spLocks noChangeArrowheads="1"/>
            </p:cNvSpPr>
            <p:nvPr/>
          </p:nvSpPr>
          <p:spPr bwMode="auto">
            <a:xfrm>
              <a:off x="6358318" y="3301749"/>
              <a:ext cx="361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0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6939343" y="3287462"/>
              <a:ext cx="4746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w</a:t>
              </a:r>
              <a:r>
                <a:rPr kumimoji="0" lang="en-US" altLang="en-US" sz="1800" b="0" i="0" u="none" strike="noStrike" kern="1200" cap="none" spc="0" normalizeH="0" baseline="-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0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5614" name="Text Box 15"/>
            <p:cNvSpPr txBox="1">
              <a:spLocks noChangeArrowheads="1"/>
            </p:cNvSpPr>
            <p:nvPr/>
          </p:nvSpPr>
          <p:spPr bwMode="auto">
            <a:xfrm>
              <a:off x="7929943" y="3058862"/>
              <a:ext cx="3984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w</a:t>
              </a: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3" name="AutoShape 25"/>
            <p:cNvSpPr>
              <a:spLocks noChangeArrowheads="1"/>
            </p:cNvSpPr>
            <p:nvPr/>
          </p:nvSpPr>
          <p:spPr bwMode="auto">
            <a:xfrm>
              <a:off x="4107128" y="2847724"/>
              <a:ext cx="834798" cy="439738"/>
            </a:xfrm>
            <a:prstGeom prst="rightArrow">
              <a:avLst>
                <a:gd name="adj1" fmla="val 50000"/>
                <a:gd name="adj2" fmla="val 31278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F.T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17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/>
          <p:cNvSpPr>
            <a:spLocks noChangeShapeType="1"/>
          </p:cNvSpPr>
          <p:nvPr/>
        </p:nvSpPr>
        <p:spPr bwMode="auto">
          <a:xfrm>
            <a:off x="4975225" y="711902"/>
            <a:ext cx="0" cy="316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250825" y="711902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250825" y="2841952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9" name="Line 8"/>
          <p:cNvSpPr>
            <a:spLocks noChangeShapeType="1"/>
          </p:cNvSpPr>
          <p:nvPr/>
        </p:nvSpPr>
        <p:spPr bwMode="auto">
          <a:xfrm flipH="1">
            <a:off x="250825" y="701897"/>
            <a:ext cx="0" cy="316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30" name="Line 9"/>
          <p:cNvSpPr>
            <a:spLocks noChangeShapeType="1"/>
          </p:cNvSpPr>
          <p:nvPr/>
        </p:nvSpPr>
        <p:spPr bwMode="auto">
          <a:xfrm>
            <a:off x="8926033" y="701897"/>
            <a:ext cx="0" cy="316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4289425" y="1092902"/>
            <a:ext cx="485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4975225" y="1092902"/>
            <a:ext cx="550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52233" name="Group 14"/>
          <p:cNvGrpSpPr>
            <a:grpSpLocks/>
          </p:cNvGrpSpPr>
          <p:nvPr/>
        </p:nvGrpSpPr>
        <p:grpSpPr bwMode="auto">
          <a:xfrm>
            <a:off x="6042025" y="1442152"/>
            <a:ext cx="2271713" cy="336550"/>
            <a:chOff x="4128" y="768"/>
            <a:chExt cx="1431" cy="212"/>
          </a:xfrm>
        </p:grpSpPr>
        <p:sp>
          <p:nvSpPr>
            <p:cNvPr id="52283" name="Line 15"/>
            <p:cNvSpPr>
              <a:spLocks noChangeShapeType="1"/>
            </p:cNvSpPr>
            <p:nvPr/>
          </p:nvSpPr>
          <p:spPr bwMode="auto">
            <a:xfrm>
              <a:off x="4128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84" name="Line 16"/>
            <p:cNvSpPr>
              <a:spLocks noChangeShapeType="1"/>
            </p:cNvSpPr>
            <p:nvPr/>
          </p:nvSpPr>
          <p:spPr bwMode="auto">
            <a:xfrm flipV="1">
              <a:off x="4752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85" name="Rectangle 17"/>
            <p:cNvSpPr>
              <a:spLocks noChangeArrowheads="1"/>
            </p:cNvSpPr>
            <p:nvPr/>
          </p:nvSpPr>
          <p:spPr bwMode="auto">
            <a:xfrm>
              <a:off x="5376" y="768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52286" name="Text Box 18"/>
            <p:cNvSpPr txBox="1">
              <a:spLocks noChangeArrowheads="1"/>
            </p:cNvSpPr>
            <p:nvPr/>
          </p:nvSpPr>
          <p:spPr bwMode="auto">
            <a:xfrm>
              <a:off x="4684" y="787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52234" name="Line 19"/>
          <p:cNvSpPr>
            <a:spLocks noChangeShapeType="1"/>
          </p:cNvSpPr>
          <p:nvPr/>
        </p:nvSpPr>
        <p:spPr bwMode="auto">
          <a:xfrm>
            <a:off x="1470025" y="711902"/>
            <a:ext cx="0" cy="316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35" name="Line 20"/>
          <p:cNvSpPr>
            <a:spLocks noChangeShapeType="1"/>
          </p:cNvSpPr>
          <p:nvPr/>
        </p:nvSpPr>
        <p:spPr bwMode="auto">
          <a:xfrm>
            <a:off x="250825" y="1707815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36" name="Rectangle 21"/>
          <p:cNvSpPr>
            <a:spLocks noChangeArrowheads="1"/>
          </p:cNvSpPr>
          <p:nvPr/>
        </p:nvSpPr>
        <p:spPr bwMode="auto">
          <a:xfrm>
            <a:off x="250825" y="2165015"/>
            <a:ext cx="81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Scaling</a:t>
            </a:r>
          </a:p>
        </p:txBody>
      </p:sp>
      <p:grpSp>
        <p:nvGrpSpPr>
          <p:cNvPr id="52237" name="Group 22"/>
          <p:cNvGrpSpPr>
            <a:grpSpLocks/>
          </p:cNvGrpSpPr>
          <p:nvPr/>
        </p:nvGrpSpPr>
        <p:grpSpPr bwMode="auto">
          <a:xfrm>
            <a:off x="1698625" y="1442152"/>
            <a:ext cx="2298700" cy="336550"/>
            <a:chOff x="816" y="768"/>
            <a:chExt cx="1448" cy="212"/>
          </a:xfrm>
        </p:grpSpPr>
        <p:sp>
          <p:nvSpPr>
            <p:cNvPr id="52280" name="Line 23"/>
            <p:cNvSpPr>
              <a:spLocks noChangeShapeType="1"/>
            </p:cNvSpPr>
            <p:nvPr/>
          </p:nvSpPr>
          <p:spPr bwMode="auto">
            <a:xfrm>
              <a:off x="816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81" name="Line 24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82" name="Rectangle 25"/>
            <p:cNvSpPr>
              <a:spLocks noChangeArrowheads="1"/>
            </p:cNvSpPr>
            <p:nvPr/>
          </p:nvSpPr>
          <p:spPr bwMode="auto">
            <a:xfrm>
              <a:off x="2112" y="768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52238" name="Text Box 26"/>
          <p:cNvSpPr txBox="1">
            <a:spLocks noChangeArrowheads="1"/>
          </p:cNvSpPr>
          <p:nvPr/>
        </p:nvSpPr>
        <p:spPr bwMode="auto">
          <a:xfrm>
            <a:off x="2593975" y="1472314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52239" name="Rectangle 27"/>
          <p:cNvSpPr>
            <a:spLocks noChangeArrowheads="1"/>
          </p:cNvSpPr>
          <p:nvPr/>
        </p:nvSpPr>
        <p:spPr bwMode="auto">
          <a:xfrm>
            <a:off x="4213225" y="2133265"/>
            <a:ext cx="63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t/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52240" name="Group 28"/>
          <p:cNvGrpSpPr>
            <a:grpSpLocks/>
          </p:cNvGrpSpPr>
          <p:nvPr/>
        </p:nvGrpSpPr>
        <p:grpSpPr bwMode="auto">
          <a:xfrm>
            <a:off x="2079625" y="984952"/>
            <a:ext cx="1219200" cy="533400"/>
            <a:chOff x="1200" y="480"/>
            <a:chExt cx="768" cy="288"/>
          </a:xfrm>
        </p:grpSpPr>
        <p:grpSp>
          <p:nvGrpSpPr>
            <p:cNvPr id="52274" name="Group 29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52278" name="Freeform 30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79" name="Arc 31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275" name="Group 32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52276" name="Freeform 33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77" name="Arc 34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241" name="Group 35"/>
          <p:cNvGrpSpPr>
            <a:grpSpLocks/>
          </p:cNvGrpSpPr>
          <p:nvPr/>
        </p:nvGrpSpPr>
        <p:grpSpPr bwMode="auto">
          <a:xfrm>
            <a:off x="6423025" y="984952"/>
            <a:ext cx="1219200" cy="533400"/>
            <a:chOff x="1200" y="480"/>
            <a:chExt cx="768" cy="288"/>
          </a:xfrm>
        </p:grpSpPr>
        <p:grpSp>
          <p:nvGrpSpPr>
            <p:cNvPr id="52268" name="Group 36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52272" name="Freeform 37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73" name="Arc 38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269" name="Group 39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52270" name="Freeform 40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71" name="Arc 41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242" name="Rectangle 42"/>
          <p:cNvSpPr>
            <a:spLocks noChangeArrowheads="1"/>
          </p:cNvSpPr>
          <p:nvPr/>
        </p:nvSpPr>
        <p:spPr bwMode="auto">
          <a:xfrm>
            <a:off x="4975225" y="2133265"/>
            <a:ext cx="941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|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|F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52243" name="Group 43"/>
          <p:cNvGrpSpPr>
            <a:grpSpLocks/>
          </p:cNvGrpSpPr>
          <p:nvPr/>
        </p:nvGrpSpPr>
        <p:grpSpPr bwMode="auto">
          <a:xfrm>
            <a:off x="5618163" y="2514265"/>
            <a:ext cx="3090862" cy="336550"/>
            <a:chOff x="4128" y="768"/>
            <a:chExt cx="1378" cy="212"/>
          </a:xfrm>
        </p:grpSpPr>
        <p:sp>
          <p:nvSpPr>
            <p:cNvPr id="52264" name="Line 44"/>
            <p:cNvSpPr>
              <a:spLocks noChangeShapeType="1"/>
            </p:cNvSpPr>
            <p:nvPr/>
          </p:nvSpPr>
          <p:spPr bwMode="auto">
            <a:xfrm>
              <a:off x="4128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65" name="Line 45"/>
            <p:cNvSpPr>
              <a:spLocks noChangeShapeType="1"/>
            </p:cNvSpPr>
            <p:nvPr/>
          </p:nvSpPr>
          <p:spPr bwMode="auto">
            <a:xfrm flipV="1">
              <a:off x="4752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66" name="Rectangle 46"/>
            <p:cNvSpPr>
              <a:spLocks noChangeArrowheads="1"/>
            </p:cNvSpPr>
            <p:nvPr/>
          </p:nvSpPr>
          <p:spPr bwMode="auto">
            <a:xfrm>
              <a:off x="5376" y="768"/>
              <a:ext cx="1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52267" name="Text Box 47"/>
            <p:cNvSpPr txBox="1">
              <a:spLocks noChangeArrowheads="1"/>
            </p:cNvSpPr>
            <p:nvPr/>
          </p:nvSpPr>
          <p:spPr bwMode="auto">
            <a:xfrm>
              <a:off x="4684" y="787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52244" name="Group 48"/>
          <p:cNvGrpSpPr>
            <a:grpSpLocks/>
          </p:cNvGrpSpPr>
          <p:nvPr/>
        </p:nvGrpSpPr>
        <p:grpSpPr bwMode="auto">
          <a:xfrm>
            <a:off x="1698625" y="2514265"/>
            <a:ext cx="2298700" cy="336550"/>
            <a:chOff x="816" y="768"/>
            <a:chExt cx="1448" cy="212"/>
          </a:xfrm>
        </p:grpSpPr>
        <p:sp>
          <p:nvSpPr>
            <p:cNvPr id="52261" name="Line 49"/>
            <p:cNvSpPr>
              <a:spLocks noChangeShapeType="1"/>
            </p:cNvSpPr>
            <p:nvPr/>
          </p:nvSpPr>
          <p:spPr bwMode="auto">
            <a:xfrm>
              <a:off x="816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62" name="Line 50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63" name="Rectangle 51"/>
            <p:cNvSpPr>
              <a:spLocks noChangeArrowheads="1"/>
            </p:cNvSpPr>
            <p:nvPr/>
          </p:nvSpPr>
          <p:spPr bwMode="auto">
            <a:xfrm>
              <a:off x="2112" y="768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52245" name="Text Box 52"/>
          <p:cNvSpPr txBox="1">
            <a:spLocks noChangeArrowheads="1"/>
          </p:cNvSpPr>
          <p:nvPr/>
        </p:nvSpPr>
        <p:spPr bwMode="auto">
          <a:xfrm>
            <a:off x="2593975" y="2544427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0</a:t>
            </a:r>
          </a:p>
        </p:txBody>
      </p:sp>
      <p:grpSp>
        <p:nvGrpSpPr>
          <p:cNvPr id="52246" name="Group 53"/>
          <p:cNvGrpSpPr>
            <a:grpSpLocks/>
          </p:cNvGrpSpPr>
          <p:nvPr/>
        </p:nvGrpSpPr>
        <p:grpSpPr bwMode="auto">
          <a:xfrm>
            <a:off x="2381250" y="2057065"/>
            <a:ext cx="612775" cy="533400"/>
            <a:chOff x="1200" y="480"/>
            <a:chExt cx="768" cy="288"/>
          </a:xfrm>
        </p:grpSpPr>
        <p:grpSp>
          <p:nvGrpSpPr>
            <p:cNvPr id="52255" name="Group 54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52259" name="Freeform 55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60" name="Arc 56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256" name="Group 57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52257" name="Freeform 58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58" name="Arc 59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247" name="Group 60"/>
          <p:cNvGrpSpPr>
            <a:grpSpLocks/>
          </p:cNvGrpSpPr>
          <p:nvPr/>
        </p:nvGrpSpPr>
        <p:grpSpPr bwMode="auto">
          <a:xfrm>
            <a:off x="5813425" y="2317415"/>
            <a:ext cx="2432050" cy="265112"/>
            <a:chOff x="1200" y="480"/>
            <a:chExt cx="768" cy="288"/>
          </a:xfrm>
        </p:grpSpPr>
        <p:grpSp>
          <p:nvGrpSpPr>
            <p:cNvPr id="52249" name="Group 61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52253" name="Freeform 62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54" name="Arc 63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250" name="Group 64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52251" name="Freeform 65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52" name="Arc 66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8" name="Rectangle 2"/>
          <p:cNvSpPr txBox="1">
            <a:spLocks noChangeArrowheads="1"/>
          </p:cNvSpPr>
          <p:nvPr/>
        </p:nvSpPr>
        <p:spPr>
          <a:xfrm>
            <a:off x="0" y="-3464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Properties of the Fourier Transform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261458" y="388619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261458" y="3160928"/>
            <a:ext cx="113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Translation</a:t>
            </a:r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4217508" y="3160928"/>
            <a:ext cx="693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t-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4985858" y="316092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exp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(-i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pnt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68" name="Group 69"/>
          <p:cNvGrpSpPr>
            <a:grpSpLocks/>
          </p:cNvGrpSpPr>
          <p:nvPr/>
        </p:nvGrpSpPr>
        <p:grpSpPr bwMode="auto">
          <a:xfrm>
            <a:off x="6066946" y="3465728"/>
            <a:ext cx="2271712" cy="336550"/>
            <a:chOff x="4128" y="768"/>
            <a:chExt cx="1431" cy="212"/>
          </a:xfrm>
        </p:grpSpPr>
        <p:sp>
          <p:nvSpPr>
            <p:cNvPr id="69" name="Line 70"/>
            <p:cNvSpPr>
              <a:spLocks noChangeShapeType="1"/>
            </p:cNvSpPr>
            <p:nvPr/>
          </p:nvSpPr>
          <p:spPr bwMode="auto">
            <a:xfrm>
              <a:off x="4128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 flipV="1">
              <a:off x="4752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5376" y="768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72" name="Text Box 73"/>
            <p:cNvSpPr txBox="1">
              <a:spLocks noChangeArrowheads="1"/>
            </p:cNvSpPr>
            <p:nvPr/>
          </p:nvSpPr>
          <p:spPr bwMode="auto">
            <a:xfrm>
              <a:off x="4684" y="787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73" name="Group 74"/>
          <p:cNvGrpSpPr>
            <a:grpSpLocks/>
          </p:cNvGrpSpPr>
          <p:nvPr/>
        </p:nvGrpSpPr>
        <p:grpSpPr bwMode="auto">
          <a:xfrm>
            <a:off x="1723546" y="3465728"/>
            <a:ext cx="2298700" cy="336550"/>
            <a:chOff x="816" y="768"/>
            <a:chExt cx="1448" cy="212"/>
          </a:xfrm>
        </p:grpSpPr>
        <p:sp>
          <p:nvSpPr>
            <p:cNvPr id="74" name="Line 75"/>
            <p:cNvSpPr>
              <a:spLocks noChangeShapeType="1"/>
            </p:cNvSpPr>
            <p:nvPr/>
          </p:nvSpPr>
          <p:spPr bwMode="auto">
            <a:xfrm>
              <a:off x="816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2112" y="768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77" name="Text Box 78"/>
          <p:cNvSpPr txBox="1">
            <a:spLocks noChangeArrowheads="1"/>
          </p:cNvSpPr>
          <p:nvPr/>
        </p:nvSpPr>
        <p:spPr bwMode="auto">
          <a:xfrm>
            <a:off x="2618896" y="3495890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0</a:t>
            </a:r>
          </a:p>
        </p:txBody>
      </p:sp>
      <p:grpSp>
        <p:nvGrpSpPr>
          <p:cNvPr id="78" name="Group 79"/>
          <p:cNvGrpSpPr>
            <a:grpSpLocks/>
          </p:cNvGrpSpPr>
          <p:nvPr/>
        </p:nvGrpSpPr>
        <p:grpSpPr bwMode="auto">
          <a:xfrm>
            <a:off x="2852258" y="3008528"/>
            <a:ext cx="1219200" cy="533400"/>
            <a:chOff x="1200" y="480"/>
            <a:chExt cx="768" cy="288"/>
          </a:xfrm>
        </p:grpSpPr>
        <p:grpSp>
          <p:nvGrpSpPr>
            <p:cNvPr id="79" name="Group 80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83" name="Freeform 81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Arc 82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83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81" name="Freeform 84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Arc 85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5" name="Group 86"/>
          <p:cNvGrpSpPr>
            <a:grpSpLocks/>
          </p:cNvGrpSpPr>
          <p:nvPr/>
        </p:nvGrpSpPr>
        <p:grpSpPr bwMode="auto">
          <a:xfrm>
            <a:off x="6447946" y="3008528"/>
            <a:ext cx="1219200" cy="533400"/>
            <a:chOff x="1200" y="480"/>
            <a:chExt cx="768" cy="288"/>
          </a:xfrm>
        </p:grpSpPr>
        <p:grpSp>
          <p:nvGrpSpPr>
            <p:cNvPr id="86" name="Group 87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90" name="Freeform 88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Arc 89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oup 90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88" name="Freeform 91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Arc 92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Rectangle 91"/>
          <p:cNvSpPr/>
          <p:nvPr/>
        </p:nvSpPr>
        <p:spPr>
          <a:xfrm>
            <a:off x="0" y="2802637"/>
            <a:ext cx="9601200" cy="1142041"/>
          </a:xfrm>
          <a:prstGeom prst="rect">
            <a:avLst/>
          </a:prstGeom>
          <a:solidFill>
            <a:schemeClr val="accent2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836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" y="2127"/>
            <a:ext cx="9144000" cy="7620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Abbe’s theory &amp; resolution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13447" y="983610"/>
            <a:ext cx="6856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periodic specimen with a period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gives rise to the grading orders.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 direct illumination, the grating equation is: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819"/>
          <a:stretch/>
        </p:blipFill>
        <p:spPr>
          <a:xfrm>
            <a:off x="76199" y="905214"/>
            <a:ext cx="2133601" cy="169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62400" y="1891099"/>
                <a:ext cx="3399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𝒔𝒊𝒏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𝜽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𝒎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  <a:sym typeface="Symbol"/>
                        </a:rPr>
                        <m:t></m:t>
                      </m:r>
                      <m:r>
                        <a:rPr kumimoji="0" lang="en-US" sz="1800" b="1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/>
                        </a:rPr>
                        <m:t>𝟎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/>
                        </a:rPr>
                        <m:t>  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𝒎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891099"/>
                <a:ext cx="33994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41515" y="942096"/>
            <a:ext cx="457201" cy="54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199" y="4343400"/>
            <a:ext cx="8736654" cy="1988354"/>
            <a:chOff x="457199" y="4343400"/>
            <a:chExt cx="8736654" cy="1988354"/>
          </a:xfrm>
        </p:grpSpPr>
        <p:pic>
          <p:nvPicPr>
            <p:cNvPr id="18" name="Content Placeholder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34282" y="4903436"/>
              <a:ext cx="1288474" cy="1371334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741910" y="4704604"/>
              <a:ext cx="0" cy="82296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37320" y="4659575"/>
              <a:ext cx="0" cy="82296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057864" y="4981504"/>
              <a:ext cx="27432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20651" y="445996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7199" y="4981504"/>
              <a:ext cx="27432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71893" y="4783808"/>
              <a:ext cx="12801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1665087" y="564937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158249" y="554471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51270" y="4343400"/>
              <a:ext cx="59470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Numerical aperture: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dimensionless number that defines the range of angles over which the lens can accept light.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941458" y="5220933"/>
                  <a:ext cx="158921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NA</m:t>
                        </m:r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nsin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⁡(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𝜃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458" y="5220933"/>
                  <a:ext cx="1589217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/>
            <p:cNvSpPr/>
            <p:nvPr/>
          </p:nvSpPr>
          <p:spPr>
            <a:xfrm>
              <a:off x="4700799" y="5131425"/>
              <a:ext cx="449305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q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is the half angle of the light cone accepted by the lens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is the refractive index of the medium surrounding the lens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578984" y="2412425"/>
            <a:ext cx="6525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order to resolve the object, the NA of the lens should be large enough to collect at least the first order: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267200" y="3145420"/>
                <a:ext cx="2423356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𝑛𝑆𝑖𝑛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𝜽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</m:t>
                          </m:r>
                          <m:r>
                            <a:rPr kumimoji="0" lang="en-US" sz="1800" b="0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𝑜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145420"/>
                <a:ext cx="2423356" cy="617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8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" y="2127"/>
            <a:ext cx="9144000" cy="7620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Abbe’s theory &amp; resolution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13447" y="983610"/>
            <a:ext cx="6856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periodic specimen with a period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gives rise to the grading orders.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 direct illumination, the grating equation is: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819"/>
          <a:stretch/>
        </p:blipFill>
        <p:spPr>
          <a:xfrm>
            <a:off x="76199" y="905214"/>
            <a:ext cx="2133601" cy="169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62400" y="1891099"/>
                <a:ext cx="3399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𝒔𝒊𝒏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𝜽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𝒎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  <a:sym typeface="Symbol"/>
                        </a:rPr>
                        <m:t></m:t>
                      </m:r>
                      <m:r>
                        <a:rPr kumimoji="0" lang="en-US" sz="1800" b="1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/>
                        </a:rPr>
                        <m:t>𝟎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/>
                        </a:rPr>
                        <m:t>  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𝒎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891099"/>
                <a:ext cx="33994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578984" y="2412425"/>
            <a:ext cx="6525735" cy="1187986"/>
            <a:chOff x="2660072" y="2438400"/>
            <a:chExt cx="6525735" cy="1187986"/>
          </a:xfrm>
        </p:grpSpPr>
        <p:sp>
          <p:nvSpPr>
            <p:cNvPr id="22" name="Rectangle 21"/>
            <p:cNvSpPr/>
            <p:nvPr/>
          </p:nvSpPr>
          <p:spPr>
            <a:xfrm>
              <a:off x="2660072" y="2438400"/>
              <a:ext cx="65257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order to resolve the object, the NA of the lens should be large enough to collect at least the first order: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531538" y="3009038"/>
                  <a:ext cx="2423356" cy="6173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𝑛𝑆𝑖𝑛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𝜽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&gt;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</m:t>
                            </m:r>
                            <m:r>
                              <a:rPr kumimoji="0" lang="en-US" sz="1800" b="0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/>
                              </a:rPr>
                              <m:t>𝑜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1538" y="3009038"/>
                  <a:ext cx="2423356" cy="6173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141515" y="942096"/>
            <a:ext cx="457201" cy="54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05562" y="3737158"/>
                <a:ext cx="2098587" cy="656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</m:t>
                          </m:r>
                          <m:r>
                            <a:rPr kumimoji="0" lang="en-US" sz="1800" b="0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𝑜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𝑁𝐴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</m:t>
                          </m:r>
                          <m:r>
                            <a:rPr kumimoji="0" lang="en-US" sz="1800" b="0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0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𝑛𝑆𝑖𝑛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562" y="3737158"/>
                <a:ext cx="2098587" cy="65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343400" y="6135562"/>
            <a:ext cx="4663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https://arxiv.org/pdf/1412.3255.pdf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(by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Weisenburger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Sandoghdar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Experimental – physic 2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Elektrizitat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by Wolfgang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Demtroder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26472" y="4648200"/>
            <a:ext cx="7343709" cy="1911927"/>
            <a:chOff x="526472" y="4648200"/>
            <a:chExt cx="7343709" cy="1911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751589" y="5311262"/>
                  <a:ext cx="2355068" cy="6565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&gt;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</m:t>
                            </m:r>
                            <m:r>
                              <a:rPr kumimoji="0" lang="en-US" sz="1800" b="0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/>
                              </a:rPr>
                              <m:t>0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𝑁𝐴</m:t>
                            </m:r>
                          </m:den>
                        </m:f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=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</m:t>
                            </m:r>
                            <m:r>
                              <a:rPr kumimoji="0" lang="en-US" sz="1800" b="0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/>
                              </a:rPr>
                              <m:t>0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/>
                              </a:rPr>
                              <m:t>2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𝑛𝑆𝑖𝑛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𝜽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589" y="5311262"/>
                  <a:ext cx="2355068" cy="6565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/>
            <p:cNvGrpSpPr/>
            <p:nvPr/>
          </p:nvGrpSpPr>
          <p:grpSpPr>
            <a:xfrm>
              <a:off x="526472" y="4648200"/>
              <a:ext cx="7343709" cy="1911927"/>
              <a:chOff x="526472" y="4648200"/>
              <a:chExt cx="7343709" cy="1911927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743200" y="4900122"/>
                <a:ext cx="51269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oblique illumination, Abbe’s criteria becomes:</a:t>
                </a: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472" y="4648200"/>
                <a:ext cx="2133600" cy="19119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091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0668" y="963179"/>
            <a:ext cx="8588086" cy="1294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Abbe’s theory for image formation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Collecting more diffraction orders for higher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04782" y="2287967"/>
                <a:ext cx="1820435" cy="66652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𝑚𝑖𝑛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  <a:sym typeface="Symbol" panose="05050102010706020507" pitchFamily="18" charset="2"/>
                        </a:rPr>
                        <m:t>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</m:t>
                          </m:r>
                          <m:r>
                            <a:rPr kumimoji="0" lang="en-US" sz="1800" b="0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𝑜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𝑛𝑠𝑖𝑛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𝜃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782" y="2287967"/>
                <a:ext cx="1820435" cy="6665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2323035"/>
            <a:ext cx="3340430" cy="250532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74273" y="2815936"/>
            <a:ext cx="519546" cy="3368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stCxn id="3" idx="6"/>
          </p:cNvCxnSpPr>
          <p:nvPr/>
        </p:nvCxnSpPr>
        <p:spPr>
          <a:xfrm flipV="1">
            <a:off x="2493819" y="2984372"/>
            <a:ext cx="2230581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Determining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microscopy resolution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2 methods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6745" y="4893301"/>
            <a:ext cx="2896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Jena (Germany)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Abbe School of Optics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9" t="4590" r="41193" b="54095"/>
          <a:stretch/>
        </p:blipFill>
        <p:spPr>
          <a:xfrm>
            <a:off x="4648200" y="3041656"/>
            <a:ext cx="4114764" cy="37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SP • Abbe School of Photon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9876"/>
          <a:stretch/>
        </p:blipFill>
        <p:spPr bwMode="auto">
          <a:xfrm>
            <a:off x="228600" y="838200"/>
            <a:ext cx="5257800" cy="346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64080"/>
            <a:ext cx="3647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all" dirty="0">
                <a:latin typeface="Roboto Flex"/>
                <a:hlinkClick r:id="rId3"/>
              </a:rPr>
              <a:t>Abbe School of Photonics</a:t>
            </a:r>
            <a:endParaRPr lang="en-US" dirty="0"/>
          </a:p>
        </p:txBody>
      </p:sp>
      <p:pic>
        <p:nvPicPr>
          <p:cNvPr id="22532" name="Picture 4" descr="Spot Size Calculator - PowerPhoton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94" y="4306977"/>
            <a:ext cx="3894676" cy="259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800600"/>
            <a:ext cx="1833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 Beam</a:t>
            </a:r>
          </a:p>
          <a:p>
            <a:r>
              <a:rPr lang="en-US" dirty="0"/>
              <a:t>Spot diameter: d</a:t>
            </a:r>
            <a:r>
              <a:rPr lang="en-US" baseline="-25000" dirty="0"/>
              <a:t>0</a:t>
            </a:r>
          </a:p>
          <a:p>
            <a:r>
              <a:rPr lang="en-US" dirty="0"/>
              <a:t>Spot radius: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baseline="-25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995575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723" y="858425"/>
            <a:ext cx="8675218" cy="11982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  </a:t>
            </a:r>
            <a:r>
              <a:rPr lang="en-US" b="1" u="sng" dirty="0"/>
              <a:t>Abbe’s</a:t>
            </a:r>
            <a:r>
              <a:rPr lang="en-US" b="1" dirty="0"/>
              <a:t> theory for image formation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Collecting more </a:t>
            </a:r>
            <a:r>
              <a:rPr lang="en-US" b="1" dirty="0">
                <a:solidFill>
                  <a:srgbClr val="FF0000"/>
                </a:solidFill>
              </a:rPr>
              <a:t>diffraction orders </a:t>
            </a:r>
            <a:r>
              <a:rPr lang="en-US" dirty="0"/>
              <a:t>for higher resolution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Determining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microscopy resolution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2 methods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" name="Picture 1" descr="a2e453B.tmp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17424" r="54204" b="13485"/>
          <a:stretch/>
        </p:blipFill>
        <p:spPr bwMode="auto">
          <a:xfrm>
            <a:off x="910978" y="3396423"/>
            <a:ext cx="193790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294644" y="5729522"/>
            <a:ext cx="3749386" cy="117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Ernst Abbe [1840-1905]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Collaborated with Carl Zeiss (owner of a microscopy company) &amp; Otto Schott (owner of a glass company) in Jena, Germany.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779" y="2133492"/>
            <a:ext cx="8970139" cy="4749042"/>
            <a:chOff x="38779" y="2133492"/>
            <a:chExt cx="8970139" cy="47490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4" t="4608" r="23864" b="40526"/>
            <a:stretch/>
          </p:blipFill>
          <p:spPr>
            <a:xfrm>
              <a:off x="5185063" y="3606492"/>
              <a:ext cx="1764856" cy="1911929"/>
            </a:xfrm>
            <a:prstGeom prst="rect">
              <a:avLst/>
            </a:prstGeom>
          </p:spPr>
        </p:pic>
        <p:sp>
          <p:nvSpPr>
            <p:cNvPr id="13" name="Content Placeholder 5"/>
            <p:cNvSpPr txBox="1">
              <a:spLocks/>
            </p:cNvSpPr>
            <p:nvPr/>
          </p:nvSpPr>
          <p:spPr>
            <a:xfrm>
              <a:off x="4717473" y="5711969"/>
              <a:ext cx="4291445" cy="11705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Lord Rayleigh (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John William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Strutt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[1842-1919]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Discovered Rayleigh scattering (which is used to explain why the sky is blue!). Discovered Argon (with Ramsay), got Nobel Prize for Physics in 1904</a:t>
              </a:r>
            </a:p>
          </p:txBody>
        </p:sp>
        <p:sp>
          <p:nvSpPr>
            <p:cNvPr id="9" name="Content Placeholder 5"/>
            <p:cNvSpPr txBox="1">
              <a:spLocks/>
            </p:cNvSpPr>
            <p:nvPr/>
          </p:nvSpPr>
          <p:spPr>
            <a:xfrm>
              <a:off x="38779" y="2133492"/>
              <a:ext cx="8675218" cy="11982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   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Rayleigh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criterion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 Diffraction of a circular aperture &amp; Airy disks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18005" y="3307063"/>
              <a:ext cx="4390913" cy="34767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40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pezoid 17"/>
          <p:cNvSpPr/>
          <p:nvPr/>
        </p:nvSpPr>
        <p:spPr>
          <a:xfrm rot="5400000" flipH="1">
            <a:off x="4169890" y="1926168"/>
            <a:ext cx="329391" cy="436418"/>
          </a:xfrm>
          <a:prstGeom prst="trapezoid">
            <a:avLst>
              <a:gd name="adj" fmla="val 36468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56" y="3522777"/>
            <a:ext cx="8848788" cy="805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Consider a 2-lens imaging system in “4f” configuration. </a:t>
            </a:r>
          </a:p>
          <a:p>
            <a:pPr marL="0" indent="0">
              <a:buNone/>
            </a:pPr>
            <a:r>
              <a:rPr lang="en-US" sz="1800" b="1" dirty="0"/>
              <a:t>At the object plane:</a:t>
            </a:r>
            <a:r>
              <a:rPr lang="en-US" sz="1800" dirty="0"/>
              <a:t> As an input, let’s put an ideal point source (~zero diameter)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1800" dirty="0">
                <a:sym typeface="Wingdings" panose="05000000000000000000" pitchFamily="2" charset="2"/>
              </a:rPr>
              <a:t>(x)</a:t>
            </a:r>
            <a:endParaRPr lang="en-US" sz="1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Rayleigh Criteria -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oint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pread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unction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9724" y="1927381"/>
            <a:ext cx="509154" cy="43641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28992" y="1923917"/>
            <a:ext cx="378402" cy="43641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rapezoid 15"/>
          <p:cNvSpPr/>
          <p:nvPr/>
        </p:nvSpPr>
        <p:spPr>
          <a:xfrm rot="16200000">
            <a:off x="2623548" y="1943659"/>
            <a:ext cx="509155" cy="436418"/>
          </a:xfrm>
          <a:prstGeom prst="trapezoid">
            <a:avLst>
              <a:gd name="adj" fmla="val 54841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2287" y="1691736"/>
            <a:ext cx="9144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1595" y="2173298"/>
            <a:ext cx="9144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24636" y="1629390"/>
            <a:ext cx="238991" cy="949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048" y="902193"/>
            <a:ext cx="243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Object/Specimen: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Pin-hole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5256" y="910320"/>
            <a:ext cx="138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PSF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99063" y="1341369"/>
            <a:ext cx="3896585" cy="1364237"/>
            <a:chOff x="4499063" y="1341369"/>
            <a:chExt cx="3896585" cy="1364237"/>
          </a:xfrm>
        </p:grpSpPr>
        <p:pic>
          <p:nvPicPr>
            <p:cNvPr id="24" name="Content Placeholder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72" t="20940" r="-3169" b="46008"/>
            <a:stretch/>
          </p:blipFill>
          <p:spPr>
            <a:xfrm rot="16200000">
              <a:off x="4246066" y="1712083"/>
              <a:ext cx="1246520" cy="740526"/>
            </a:xfrm>
            <a:prstGeom prst="rect">
              <a:avLst/>
            </a:prstGeom>
          </p:spPr>
        </p:pic>
        <p:pic>
          <p:nvPicPr>
            <p:cNvPr id="26" name="Picture 18" descr="Aperture_Circular_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23" t="9917" r="45557" b="60794"/>
            <a:stretch>
              <a:fillRect/>
            </a:stretch>
          </p:blipFill>
          <p:spPr bwMode="auto">
            <a:xfrm>
              <a:off x="7178383" y="1384246"/>
              <a:ext cx="1217265" cy="117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4604750" y="1614990"/>
              <a:ext cx="315870" cy="435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48563" y="2207698"/>
              <a:ext cx="315870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516044" y="1341369"/>
              <a:ext cx="1570555" cy="1199789"/>
              <a:chOff x="5516044" y="1133549"/>
              <a:chExt cx="1570555" cy="1199789"/>
            </a:xfrm>
          </p:grpSpPr>
          <p:pic>
            <p:nvPicPr>
              <p:cNvPr id="27" name="Content Placeholder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334" t="53993" r="5464" b="13273"/>
              <a:stretch/>
            </p:blipFill>
            <p:spPr>
              <a:xfrm>
                <a:off x="5516044" y="1133549"/>
                <a:ext cx="1570555" cy="1199789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5557609" y="1548751"/>
                <a:ext cx="157935" cy="2147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3609994" y="2003580"/>
            <a:ext cx="378402" cy="27432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61548" y="1670952"/>
            <a:ext cx="238991" cy="949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05526" y="1643960"/>
            <a:ext cx="9144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04834" y="2260605"/>
            <a:ext cx="9144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06923" y="1421568"/>
            <a:ext cx="0" cy="15710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650743" y="1485489"/>
            <a:ext cx="0" cy="15710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542404" y="1502784"/>
            <a:ext cx="0" cy="15710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12476" y="941495"/>
            <a:ext cx="1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Aperture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1678" y="6071375"/>
            <a:ext cx="6187237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system response to a point source (a.k.a. impulse function) is called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pread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unction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45867" y="728252"/>
            <a:ext cx="2170177" cy="23037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80356" y="4361651"/>
            <a:ext cx="8848788" cy="1049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Fourier plane: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Let’s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 a circular aperture.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aperture filters (such that removes) the higher frequencies!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(this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aperture can represent the finite/limited size of a lens, aperture stop,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18010" y="5580683"/>
            <a:ext cx="9102190" cy="471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image plane: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We get the F.T. of the circular aperture  diffraction pattern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Airy Disks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5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34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74"/>
            <a:ext cx="9144000" cy="403299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Diffraction Limited Spot Size According to Rayleigh Criteria</a:t>
            </a:r>
          </a:p>
        </p:txBody>
      </p:sp>
      <p:pic>
        <p:nvPicPr>
          <p:cNvPr id="11267" name="Picture 9" descr="Lens_Diffraction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t="45557" r="65361" b="30000"/>
          <a:stretch>
            <a:fillRect/>
          </a:stretch>
        </p:blipFill>
        <p:spPr bwMode="auto">
          <a:xfrm>
            <a:off x="127778" y="829389"/>
            <a:ext cx="5258437" cy="330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84534" y="5715082"/>
                <a:ext cx="23047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1.22</m:t>
                      </m:r>
                      <m:f>
                        <m:fPr>
                          <m:type m:val="lin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  <a:sym typeface="Symbol"/>
                            </a:rPr>
                            <m:t>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534" y="5715082"/>
                <a:ext cx="2304798" cy="461665"/>
              </a:xfrm>
              <a:prstGeom prst="rect">
                <a:avLst/>
              </a:prstGeom>
              <a:blipFill>
                <a:blip r:embed="rId4"/>
                <a:stretch>
                  <a:fillRect t="-126667" r="-26190" b="-19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" descr="a2e2E97.tmp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6818" r="24205" b="32576"/>
          <a:stretch/>
        </p:blipFill>
        <p:spPr bwMode="auto">
          <a:xfrm>
            <a:off x="5599267" y="829389"/>
            <a:ext cx="3544733" cy="317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7778" y="4302081"/>
            <a:ext cx="844797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At the image plane,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collimated light beam with a finite size (D) will form a finite spot with a “diffraction-limited spot size”.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spot corresponds to the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Airy disk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diffraction pattern and its radius is given by: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315" y="6301694"/>
            <a:ext cx="4598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 disk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contains 84% of power</a:t>
            </a:r>
          </a:p>
        </p:txBody>
      </p:sp>
    </p:spTree>
    <p:extLst>
      <p:ext uri="{BB962C8B-B14F-4D97-AF65-F5344CB8AC3E}">
        <p14:creationId xmlns:p14="http://schemas.microsoft.com/office/powerpoint/2010/main" val="23429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a2eD5AE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8545" r="22273" b="54351"/>
          <a:stretch/>
        </p:blipFill>
        <p:spPr bwMode="auto">
          <a:xfrm>
            <a:off x="948084" y="719631"/>
            <a:ext cx="5070762" cy="254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474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Rayleigh Criterion for Resolution</a:t>
            </a:r>
          </a:p>
        </p:txBody>
      </p:sp>
      <p:pic>
        <p:nvPicPr>
          <p:cNvPr id="5" name="Picture 1" descr="a2eD5AE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0" t="48596" r="42121" b="29737"/>
          <a:stretch/>
        </p:blipFill>
        <p:spPr bwMode="auto">
          <a:xfrm>
            <a:off x="7034500" y="2939312"/>
            <a:ext cx="2093767" cy="166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a2eD5AE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3" t="48445" r="21894" b="28070"/>
          <a:stretch/>
        </p:blipFill>
        <p:spPr bwMode="auto">
          <a:xfrm>
            <a:off x="6956570" y="4846660"/>
            <a:ext cx="2171697" cy="178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493" y="4328051"/>
            <a:ext cx="6935933" cy="792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image plane: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Profile of a single diffraction pattern.</a:t>
            </a:r>
          </a:p>
        </p:txBody>
      </p:sp>
      <p:sp>
        <p:nvSpPr>
          <p:cNvPr id="2" name="Rectangle 1"/>
          <p:cNvSpPr/>
          <p:nvPr/>
        </p:nvSpPr>
        <p:spPr>
          <a:xfrm>
            <a:off x="88518" y="3408665"/>
            <a:ext cx="692588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resolution of a microscope is the shortest distance between two points that can be separated and still observed as 2 points.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3955" y="6094904"/>
            <a:ext cx="6935933" cy="7803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Profile of two disks at a separation such that the maximum of each disk overlaps the 2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minimum of the other disk. These two points are clearly resolvable.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03906" y="5184770"/>
                <a:ext cx="7171101" cy="87039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b)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Profile of two disks separated at the Rayleigh limit: maximum of one disk overlaps with the 1st minimum of the other disk. These two points are barely resolvable.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 panose="05000000000000000000" pitchFamily="2" charset="2"/>
                  </a:rPr>
                  <a:t>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Minimum resolvable feature size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𝝆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𝒔</m:t>
                        </m:r>
                      </m:sub>
                    </m:sSub>
                  </m:oMath>
                </a14:m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6" y="5184770"/>
                <a:ext cx="7171101" cy="870394"/>
              </a:xfrm>
              <a:prstGeom prst="rect">
                <a:avLst/>
              </a:prstGeom>
              <a:blipFill rotWithShape="0">
                <a:blip r:embed="rId3"/>
                <a:stretch>
                  <a:fillRect l="-425" t="-4930" r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43305" y="796662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view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133900" y="792339"/>
            <a:ext cx="1943435" cy="1882595"/>
            <a:chOff x="7133900" y="792339"/>
            <a:chExt cx="1943435" cy="1882595"/>
          </a:xfrm>
        </p:grpSpPr>
        <p:pic>
          <p:nvPicPr>
            <p:cNvPr id="4" name="Picture 1" descr="a2eD5AE.tmp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88" t="49203" r="63371" b="30342"/>
            <a:stretch/>
          </p:blipFill>
          <p:spPr bwMode="auto">
            <a:xfrm>
              <a:off x="7133900" y="1053951"/>
              <a:ext cx="1761259" cy="1620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155078" y="792339"/>
              <a:ext cx="1922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Cross-section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8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474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Airy Disk Separation and the Rayleigh Criterion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5145" r="5190" b="35818"/>
          <a:stretch/>
        </p:blipFill>
        <p:spPr>
          <a:xfrm>
            <a:off x="3355981" y="5029200"/>
            <a:ext cx="2432038" cy="118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9" t="32694" r="33022"/>
          <a:stretch/>
        </p:blipFill>
        <p:spPr>
          <a:xfrm>
            <a:off x="3605851" y="2876078"/>
            <a:ext cx="1946153" cy="169559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9292" y="760188"/>
            <a:ext cx="2333947" cy="5486142"/>
            <a:chOff x="199292" y="760188"/>
            <a:chExt cx="2333947" cy="54861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" t="27993" r="63976"/>
            <a:stretch/>
          </p:blipFill>
          <p:spPr>
            <a:xfrm>
              <a:off x="361636" y="2957542"/>
              <a:ext cx="2037012" cy="16164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" t="1997" r="4492" b="67047"/>
            <a:stretch/>
          </p:blipFill>
          <p:spPr>
            <a:xfrm>
              <a:off x="199292" y="5058330"/>
              <a:ext cx="2333947" cy="118800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333230" y="760188"/>
              <a:ext cx="2117227" cy="1815411"/>
              <a:chOff x="333230" y="760188"/>
              <a:chExt cx="2117227" cy="181541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59" r="65518" b="15391"/>
              <a:stretch/>
            </p:blipFill>
            <p:spPr>
              <a:xfrm>
                <a:off x="333230" y="1317463"/>
                <a:ext cx="2037012" cy="1258136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33230" y="1317463"/>
                <a:ext cx="604616" cy="5113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5446" y="760188"/>
                <a:ext cx="1043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Resolved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30457" y="1471253"/>
                <a:ext cx="720000" cy="39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344258" y="713789"/>
            <a:ext cx="2280377" cy="1864891"/>
            <a:chOff x="3355981" y="725512"/>
            <a:chExt cx="2280377" cy="18648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14" t="17059" r="32717" b="15676"/>
            <a:stretch/>
          </p:blipFill>
          <p:spPr>
            <a:xfrm>
              <a:off x="3559494" y="1317463"/>
              <a:ext cx="2038866" cy="12729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355981" y="1442599"/>
              <a:ext cx="597877" cy="511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17374" y="725512"/>
              <a:ext cx="1523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Rayleigh Limit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16358" y="1554112"/>
              <a:ext cx="720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13231" y="721010"/>
            <a:ext cx="2780051" cy="5496190"/>
            <a:chOff x="6213231" y="721010"/>
            <a:chExt cx="2780051" cy="54961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91" t="12871" r="-542" b="-2997"/>
            <a:stretch/>
          </p:blipFill>
          <p:spPr>
            <a:xfrm>
              <a:off x="6952528" y="2876078"/>
              <a:ext cx="1570149" cy="169792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9" t="66807" r="3674" b="2277"/>
            <a:stretch/>
          </p:blipFill>
          <p:spPr>
            <a:xfrm>
              <a:off x="6717324" y="5029200"/>
              <a:ext cx="2275958" cy="1188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788406" y="721010"/>
              <a:ext cx="1451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 Resolved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213231" y="1237534"/>
              <a:ext cx="2651059" cy="1385042"/>
              <a:chOff x="6213231" y="1237534"/>
              <a:chExt cx="2651059" cy="138504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5" t="17059" r="-1090" b="15962"/>
              <a:stretch/>
            </p:blipFill>
            <p:spPr>
              <a:xfrm>
                <a:off x="6523318" y="1237534"/>
                <a:ext cx="2329249" cy="1385042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6213231" y="1393200"/>
                <a:ext cx="597877" cy="5113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955266" y="1498055"/>
                <a:ext cx="909024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289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27"/>
            <a:ext cx="9185563" cy="7620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Rayleigh Criterion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Resolution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667000" y="5879317"/>
                <a:ext cx="1418017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sin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⁡(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𝜃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)≈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𝐷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879317"/>
                <a:ext cx="1418017" cy="6594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89" name="Group 16388"/>
          <p:cNvGrpSpPr/>
          <p:nvPr/>
        </p:nvGrpSpPr>
        <p:grpSpPr>
          <a:xfrm>
            <a:off x="269123" y="3810000"/>
            <a:ext cx="8808962" cy="1889940"/>
            <a:chOff x="152164" y="4219915"/>
            <a:chExt cx="8808962" cy="1889940"/>
          </a:xfrm>
        </p:grpSpPr>
        <p:pic>
          <p:nvPicPr>
            <p:cNvPr id="36" name="Content Placeholder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29247" y="4779951"/>
              <a:ext cx="1288474" cy="1371334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436875" y="4581119"/>
              <a:ext cx="0" cy="82296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32285" y="4536090"/>
              <a:ext cx="0" cy="82296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752829" y="4858019"/>
              <a:ext cx="27432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15616" y="4336479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2164" y="4858019"/>
              <a:ext cx="27432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384" name="Straight Arrow Connector 16383"/>
            <p:cNvCxnSpPr/>
            <p:nvPr/>
          </p:nvCxnSpPr>
          <p:spPr>
            <a:xfrm>
              <a:off x="466858" y="4660323"/>
              <a:ext cx="12801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1360052" y="5525885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853214" y="542122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46235" y="4219915"/>
              <a:ext cx="59470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Numerical aperture: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dimensionless number that defines the range of angles over which a lens can accept light.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2687442" y="4884019"/>
                  <a:ext cx="158921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NA</m:t>
                        </m:r>
                        <m: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nsin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⁡(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𝜃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7442" y="4884019"/>
                  <a:ext cx="1589217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/>
            <p:cNvSpPr/>
            <p:nvPr/>
          </p:nvSpPr>
          <p:spPr>
            <a:xfrm>
              <a:off x="4371582" y="4820079"/>
              <a:ext cx="458954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q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is the half angle of the light cone accepted by the lens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is the refractive index of the medium surrounding the lens</a:t>
              </a:r>
            </a:p>
          </p:txBody>
        </p:sp>
      </p:grpSp>
      <p:grpSp>
        <p:nvGrpSpPr>
          <p:cNvPr id="16388" name="Group 16387"/>
          <p:cNvGrpSpPr/>
          <p:nvPr/>
        </p:nvGrpSpPr>
        <p:grpSpPr>
          <a:xfrm>
            <a:off x="4036398" y="5766257"/>
            <a:ext cx="4386828" cy="863143"/>
            <a:chOff x="4336544" y="5729547"/>
            <a:chExt cx="4386828" cy="863143"/>
          </a:xfrm>
        </p:grpSpPr>
        <p:sp>
          <p:nvSpPr>
            <p:cNvPr id="16387" name="Rectangle 16386"/>
            <p:cNvSpPr/>
            <p:nvPr/>
          </p:nvSpPr>
          <p:spPr>
            <a:xfrm>
              <a:off x="5031464" y="5729547"/>
              <a:ext cx="3317457" cy="863143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4336544" y="6084209"/>
              <a:ext cx="644237" cy="387956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4637191" y="5863957"/>
                  <a:ext cx="4086181" cy="666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𝜌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≈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1.22 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</m:t>
                            </m:r>
                            <m:r>
                              <a:rPr kumimoji="0" lang="en-US" sz="1800" b="0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/>
                              </a:rPr>
                              <m:t>𝑜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𝑁𝐴</m:t>
                            </m:r>
                          </m:den>
                        </m:f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≈0.61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</m:t>
                            </m:r>
                            <m:r>
                              <a:rPr kumimoji="0" lang="en-US" sz="18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/>
                              </a:rPr>
                              <m:t>0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𝑛𝑠𝑖𝑛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𝜃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191" y="5863957"/>
                  <a:ext cx="4086181" cy="6665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2" name="Picture 9" descr="Lens_Diffraction_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t="45557" r="65361" b="30000"/>
          <a:stretch>
            <a:fillRect/>
          </a:stretch>
        </p:blipFill>
        <p:spPr bwMode="auto">
          <a:xfrm>
            <a:off x="74392" y="1126248"/>
            <a:ext cx="3162142" cy="19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342599" y="2444883"/>
                <a:ext cx="23047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1.22</m:t>
                      </m:r>
                      <m:f>
                        <m:fPr>
                          <m:type m:val="lin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  <a:sym typeface="Symbol"/>
                            </a:rPr>
                            <m:t>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99" y="2444883"/>
                <a:ext cx="2304798" cy="461665"/>
              </a:xfrm>
              <a:prstGeom prst="rect">
                <a:avLst/>
              </a:prstGeom>
              <a:blipFill>
                <a:blip r:embed="rId9"/>
                <a:stretch>
                  <a:fillRect t="-125000" r="-26455" b="-19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3547990" y="1294810"/>
            <a:ext cx="55300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iffraction-limited spot corresponds to the central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Airy disk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diffraction pattern and its radius is given by:</a:t>
            </a:r>
          </a:p>
        </p:txBody>
      </p:sp>
    </p:spTree>
    <p:extLst>
      <p:ext uri="{BB962C8B-B14F-4D97-AF65-F5344CB8AC3E}">
        <p14:creationId xmlns:p14="http://schemas.microsoft.com/office/powerpoint/2010/main" val="7267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3464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Superimpose Shifted Objects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1540" r="51553" b="50000"/>
          <a:stretch>
            <a:fillRect/>
          </a:stretch>
        </p:blipFill>
        <p:spPr bwMode="auto">
          <a:xfrm>
            <a:off x="1585304" y="1706420"/>
            <a:ext cx="31242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5" t="1540" r="15720" b="50000"/>
          <a:stretch>
            <a:fillRect/>
          </a:stretch>
        </p:blipFill>
        <p:spPr bwMode="auto">
          <a:xfrm>
            <a:off x="4709504" y="1695307"/>
            <a:ext cx="3050089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94865" y="97665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0125" y="1011626"/>
            <a:ext cx="859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87693" y="1880251"/>
            <a:ext cx="4610558" cy="3717912"/>
            <a:chOff x="1387693" y="1880251"/>
            <a:chExt cx="4610558" cy="3717912"/>
          </a:xfrm>
        </p:grpSpPr>
        <p:sp>
          <p:nvSpPr>
            <p:cNvPr id="7" name="Rectangle 75"/>
            <p:cNvSpPr>
              <a:spLocks noChangeArrowheads="1"/>
            </p:cNvSpPr>
            <p:nvPr/>
          </p:nvSpPr>
          <p:spPr bwMode="auto">
            <a:xfrm>
              <a:off x="1387693" y="5013388"/>
              <a:ext cx="46105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If we assume a 1D case, then input function is: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f(x) =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rect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[(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x-0)/</a:t>
              </a: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D</a:t>
              </a:r>
              <a:r>
                <a:rPr kumimoji="0" lang="en-US" altLang="en-US" sz="16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] +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rect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[(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x-a)/</a:t>
              </a: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D</a:t>
              </a:r>
              <a:r>
                <a:rPr kumimoji="0" lang="en-US" altLang="en-US" sz="16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] +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rect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[(</a:t>
              </a: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x+a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)/</a:t>
              </a: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D</a:t>
              </a:r>
              <a:r>
                <a:rPr kumimoji="0" lang="en-US" altLang="en-US" sz="16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] 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407097" y="1880251"/>
              <a:ext cx="483691" cy="2286000"/>
              <a:chOff x="2407097" y="1880251"/>
              <a:chExt cx="483691" cy="2286000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>
                <a:off x="2791327" y="1880251"/>
                <a:ext cx="0" cy="228600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2784449" y="2995751"/>
                <a:ext cx="914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799348" y="3629412"/>
                <a:ext cx="914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792473" y="2357501"/>
                <a:ext cx="914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 rot="5400000">
                <a:off x="2440920" y="283858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5400000">
                <a:off x="2427769" y="3444746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-a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2389972" y="2160067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+a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387693" y="5857832"/>
            <a:ext cx="7486537" cy="625611"/>
            <a:chOff x="1387693" y="5857832"/>
            <a:chExt cx="7486537" cy="625611"/>
          </a:xfrm>
        </p:grpSpPr>
        <p:sp>
          <p:nvSpPr>
            <p:cNvPr id="19" name="Rectangle 68"/>
            <p:cNvSpPr>
              <a:spLocks noChangeArrowheads="1"/>
            </p:cNvSpPr>
            <p:nvPr/>
          </p:nvSpPr>
          <p:spPr bwMode="auto">
            <a:xfrm>
              <a:off x="1387693" y="6144889"/>
              <a:ext cx="39677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F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(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) = </a:t>
              </a: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sinc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(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) [1 +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exp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(-i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2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pn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a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)+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exp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(+i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2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pn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a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)]</a:t>
              </a:r>
            </a:p>
          </p:txBody>
        </p:sp>
        <p:sp>
          <p:nvSpPr>
            <p:cNvPr id="20" name="Rectangle 75"/>
            <p:cNvSpPr>
              <a:spLocks noChangeArrowheads="1"/>
            </p:cNvSpPr>
            <p:nvPr/>
          </p:nvSpPr>
          <p:spPr bwMode="auto">
            <a:xfrm>
              <a:off x="1387693" y="5857832"/>
              <a:ext cx="74865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The diffraction pattern at the far-field (Fourier plane) is proportional to the square of: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32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0668" y="1086749"/>
            <a:ext cx="8764732" cy="1294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1.    </a:t>
            </a:r>
            <a:r>
              <a:rPr lang="en-US" b="1" dirty="0"/>
              <a:t>Abbe’s theory for image formation/resolution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Collect at least two diffraction orders to form an image </a:t>
            </a:r>
          </a:p>
          <a:p>
            <a:pPr marL="0" indent="0">
              <a:buNone/>
            </a:pPr>
            <a:r>
              <a:rPr lang="en-US" dirty="0"/>
              <a:t>(collecting more orders will provide better resolution)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Summary: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Microscopy resolution determined by 2 methods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05000" y="2706411"/>
                <a:ext cx="3087448" cy="66652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𝑚𝑖𝑛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≈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0.5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</m:t>
                          </m:r>
                          <m:r>
                            <a:rPr kumimoji="0" lang="en-US" sz="1800" b="0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0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𝑁𝐴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≈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0.5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</m:t>
                          </m:r>
                          <m:r>
                            <a:rPr kumimoji="0" lang="en-US" sz="1800" b="0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0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𝑛𝑠𝑖𝑛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𝜃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706411"/>
                <a:ext cx="3087448" cy="6665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3544" y="4288136"/>
            <a:ext cx="8011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   Rayleigh criterion for image resolution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Diffraction of a circular aperture &amp; Airy disk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16522" y="5653012"/>
                <a:ext cx="3088601" cy="66652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≈0.61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</m:t>
                          </m:r>
                          <m:r>
                            <a:rPr kumimoji="0" lang="en-US" sz="1800" b="0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0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𝑁𝐴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≈0.61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</m:t>
                          </m:r>
                          <m:r>
                            <a:rPr kumimoji="0" lang="en-US" sz="1800" b="0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0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𝑛𝑠𝑖𝑛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𝜃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22" y="5653012"/>
                <a:ext cx="3088601" cy="6665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8" descr="Aperture_Circular_2.jpg">
            <a:extLst>
              <a:ext uri="{FF2B5EF4-FFF2-40B4-BE49-F238E27FC236}">
                <a16:creationId xmlns:a16="http://schemas.microsoft.com/office/drawing/2014/main" id="{DA39E0D8-0F1E-47C0-8A2E-4C0C12261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9917" r="45557" b="60794"/>
          <a:stretch>
            <a:fillRect/>
          </a:stretch>
        </p:blipFill>
        <p:spPr bwMode="auto">
          <a:xfrm>
            <a:off x="6623806" y="5410200"/>
            <a:ext cx="1217265" cy="11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0EE6DDA-5FEB-4FAD-AA86-5E83A1831EEA}"/>
              </a:ext>
            </a:extLst>
          </p:cNvPr>
          <p:cNvGrpSpPr/>
          <p:nvPr/>
        </p:nvGrpSpPr>
        <p:grpSpPr>
          <a:xfrm>
            <a:off x="4961467" y="5367323"/>
            <a:ext cx="1570555" cy="1199789"/>
            <a:chOff x="5516044" y="1133549"/>
            <a:chExt cx="1570555" cy="1199789"/>
          </a:xfrm>
        </p:grpSpPr>
        <p:pic>
          <p:nvPicPr>
            <p:cNvPr id="15" name="Content Placeholder 5">
              <a:extLst>
                <a:ext uri="{FF2B5EF4-FFF2-40B4-BE49-F238E27FC236}">
                  <a16:creationId xmlns:a16="http://schemas.microsoft.com/office/drawing/2014/main" id="{4E3D21A0-873C-48F3-BB69-5947D6036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34" t="53993" r="5464" b="13273"/>
            <a:stretch/>
          </p:blipFill>
          <p:spPr>
            <a:xfrm>
              <a:off x="5516044" y="1133549"/>
              <a:ext cx="1570555" cy="119978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EDA407-2FB3-417D-85AB-BBA87EFDACDB}"/>
                </a:ext>
              </a:extLst>
            </p:cNvPr>
            <p:cNvSpPr/>
            <p:nvPr/>
          </p:nvSpPr>
          <p:spPr>
            <a:xfrm>
              <a:off x="5557609" y="1548751"/>
              <a:ext cx="157935" cy="214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68AB70E-0703-4060-857E-6DDD9434E82E}"/>
              </a:ext>
            </a:extLst>
          </p:cNvPr>
          <p:cNvSpPr txBox="1"/>
          <p:nvPr/>
        </p:nvSpPr>
        <p:spPr>
          <a:xfrm>
            <a:off x="5867400" y="5562600"/>
            <a:ext cx="84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P.S.F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140986-7BD5-434C-A6BD-39FD3741D2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18099" r="49821" b="68153"/>
          <a:stretch/>
        </p:blipFill>
        <p:spPr>
          <a:xfrm>
            <a:off x="5486400" y="2590800"/>
            <a:ext cx="2971800" cy="15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1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/>
          <p:cNvSpPr>
            <a:spLocks noChangeShapeType="1"/>
          </p:cNvSpPr>
          <p:nvPr/>
        </p:nvSpPr>
        <p:spPr bwMode="auto">
          <a:xfrm>
            <a:off x="4975225" y="701269"/>
            <a:ext cx="0" cy="453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250825" y="711902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250825" y="2841952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9" name="Line 8"/>
          <p:cNvSpPr>
            <a:spLocks noChangeShapeType="1"/>
          </p:cNvSpPr>
          <p:nvPr/>
        </p:nvSpPr>
        <p:spPr bwMode="auto">
          <a:xfrm flipH="1">
            <a:off x="250825" y="701897"/>
            <a:ext cx="0" cy="453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30" name="Line 9"/>
          <p:cNvSpPr>
            <a:spLocks noChangeShapeType="1"/>
          </p:cNvSpPr>
          <p:nvPr/>
        </p:nvSpPr>
        <p:spPr bwMode="auto">
          <a:xfrm>
            <a:off x="8926033" y="701897"/>
            <a:ext cx="0" cy="453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4289425" y="1092902"/>
            <a:ext cx="485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4975225" y="1092902"/>
            <a:ext cx="550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52233" name="Group 14"/>
          <p:cNvGrpSpPr>
            <a:grpSpLocks/>
          </p:cNvGrpSpPr>
          <p:nvPr/>
        </p:nvGrpSpPr>
        <p:grpSpPr bwMode="auto">
          <a:xfrm>
            <a:off x="6042025" y="1442152"/>
            <a:ext cx="2271713" cy="336550"/>
            <a:chOff x="4128" y="768"/>
            <a:chExt cx="1431" cy="212"/>
          </a:xfrm>
        </p:grpSpPr>
        <p:sp>
          <p:nvSpPr>
            <p:cNvPr id="52283" name="Line 15"/>
            <p:cNvSpPr>
              <a:spLocks noChangeShapeType="1"/>
            </p:cNvSpPr>
            <p:nvPr/>
          </p:nvSpPr>
          <p:spPr bwMode="auto">
            <a:xfrm>
              <a:off x="4128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84" name="Line 16"/>
            <p:cNvSpPr>
              <a:spLocks noChangeShapeType="1"/>
            </p:cNvSpPr>
            <p:nvPr/>
          </p:nvSpPr>
          <p:spPr bwMode="auto">
            <a:xfrm flipV="1">
              <a:off x="4752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85" name="Rectangle 17"/>
            <p:cNvSpPr>
              <a:spLocks noChangeArrowheads="1"/>
            </p:cNvSpPr>
            <p:nvPr/>
          </p:nvSpPr>
          <p:spPr bwMode="auto">
            <a:xfrm>
              <a:off x="5376" y="768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52286" name="Text Box 18"/>
            <p:cNvSpPr txBox="1">
              <a:spLocks noChangeArrowheads="1"/>
            </p:cNvSpPr>
            <p:nvPr/>
          </p:nvSpPr>
          <p:spPr bwMode="auto">
            <a:xfrm>
              <a:off x="4684" y="787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52234" name="Line 19"/>
          <p:cNvSpPr>
            <a:spLocks noChangeShapeType="1"/>
          </p:cNvSpPr>
          <p:nvPr/>
        </p:nvSpPr>
        <p:spPr bwMode="auto">
          <a:xfrm>
            <a:off x="1470025" y="711902"/>
            <a:ext cx="0" cy="453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35" name="Line 20"/>
          <p:cNvSpPr>
            <a:spLocks noChangeShapeType="1"/>
          </p:cNvSpPr>
          <p:nvPr/>
        </p:nvSpPr>
        <p:spPr bwMode="auto">
          <a:xfrm>
            <a:off x="250825" y="1707815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36" name="Rectangle 21"/>
          <p:cNvSpPr>
            <a:spLocks noChangeArrowheads="1"/>
          </p:cNvSpPr>
          <p:nvPr/>
        </p:nvSpPr>
        <p:spPr bwMode="auto">
          <a:xfrm>
            <a:off x="250825" y="2165015"/>
            <a:ext cx="81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Scaling</a:t>
            </a:r>
          </a:p>
        </p:txBody>
      </p:sp>
      <p:grpSp>
        <p:nvGrpSpPr>
          <p:cNvPr id="52237" name="Group 22"/>
          <p:cNvGrpSpPr>
            <a:grpSpLocks/>
          </p:cNvGrpSpPr>
          <p:nvPr/>
        </p:nvGrpSpPr>
        <p:grpSpPr bwMode="auto">
          <a:xfrm>
            <a:off x="1698625" y="1442152"/>
            <a:ext cx="2298700" cy="336550"/>
            <a:chOff x="816" y="768"/>
            <a:chExt cx="1448" cy="212"/>
          </a:xfrm>
        </p:grpSpPr>
        <p:sp>
          <p:nvSpPr>
            <p:cNvPr id="52280" name="Line 23"/>
            <p:cNvSpPr>
              <a:spLocks noChangeShapeType="1"/>
            </p:cNvSpPr>
            <p:nvPr/>
          </p:nvSpPr>
          <p:spPr bwMode="auto">
            <a:xfrm>
              <a:off x="816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81" name="Line 24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82" name="Rectangle 25"/>
            <p:cNvSpPr>
              <a:spLocks noChangeArrowheads="1"/>
            </p:cNvSpPr>
            <p:nvPr/>
          </p:nvSpPr>
          <p:spPr bwMode="auto">
            <a:xfrm>
              <a:off x="2112" y="768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52238" name="Text Box 26"/>
          <p:cNvSpPr txBox="1">
            <a:spLocks noChangeArrowheads="1"/>
          </p:cNvSpPr>
          <p:nvPr/>
        </p:nvSpPr>
        <p:spPr bwMode="auto">
          <a:xfrm>
            <a:off x="2593975" y="1472314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52239" name="Rectangle 27"/>
          <p:cNvSpPr>
            <a:spLocks noChangeArrowheads="1"/>
          </p:cNvSpPr>
          <p:nvPr/>
        </p:nvSpPr>
        <p:spPr bwMode="auto">
          <a:xfrm>
            <a:off x="4213225" y="2133265"/>
            <a:ext cx="63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t/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52240" name="Group 28"/>
          <p:cNvGrpSpPr>
            <a:grpSpLocks/>
          </p:cNvGrpSpPr>
          <p:nvPr/>
        </p:nvGrpSpPr>
        <p:grpSpPr bwMode="auto">
          <a:xfrm>
            <a:off x="2079625" y="984952"/>
            <a:ext cx="1219200" cy="533400"/>
            <a:chOff x="1200" y="480"/>
            <a:chExt cx="768" cy="288"/>
          </a:xfrm>
        </p:grpSpPr>
        <p:grpSp>
          <p:nvGrpSpPr>
            <p:cNvPr id="52274" name="Group 29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52278" name="Freeform 30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79" name="Arc 31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275" name="Group 32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52276" name="Freeform 33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77" name="Arc 34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241" name="Group 35"/>
          <p:cNvGrpSpPr>
            <a:grpSpLocks/>
          </p:cNvGrpSpPr>
          <p:nvPr/>
        </p:nvGrpSpPr>
        <p:grpSpPr bwMode="auto">
          <a:xfrm>
            <a:off x="6423025" y="984952"/>
            <a:ext cx="1219200" cy="533400"/>
            <a:chOff x="1200" y="480"/>
            <a:chExt cx="768" cy="288"/>
          </a:xfrm>
        </p:grpSpPr>
        <p:grpSp>
          <p:nvGrpSpPr>
            <p:cNvPr id="52268" name="Group 36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52272" name="Freeform 37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73" name="Arc 38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269" name="Group 39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52270" name="Freeform 40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71" name="Arc 41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242" name="Rectangle 42"/>
          <p:cNvSpPr>
            <a:spLocks noChangeArrowheads="1"/>
          </p:cNvSpPr>
          <p:nvPr/>
        </p:nvSpPr>
        <p:spPr bwMode="auto">
          <a:xfrm>
            <a:off x="4975225" y="2133265"/>
            <a:ext cx="941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|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|F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52243" name="Group 43"/>
          <p:cNvGrpSpPr>
            <a:grpSpLocks/>
          </p:cNvGrpSpPr>
          <p:nvPr/>
        </p:nvGrpSpPr>
        <p:grpSpPr bwMode="auto">
          <a:xfrm>
            <a:off x="5618163" y="2514265"/>
            <a:ext cx="3090862" cy="336550"/>
            <a:chOff x="4128" y="768"/>
            <a:chExt cx="1378" cy="212"/>
          </a:xfrm>
        </p:grpSpPr>
        <p:sp>
          <p:nvSpPr>
            <p:cNvPr id="52264" name="Line 44"/>
            <p:cNvSpPr>
              <a:spLocks noChangeShapeType="1"/>
            </p:cNvSpPr>
            <p:nvPr/>
          </p:nvSpPr>
          <p:spPr bwMode="auto">
            <a:xfrm>
              <a:off x="4128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65" name="Line 45"/>
            <p:cNvSpPr>
              <a:spLocks noChangeShapeType="1"/>
            </p:cNvSpPr>
            <p:nvPr/>
          </p:nvSpPr>
          <p:spPr bwMode="auto">
            <a:xfrm flipV="1">
              <a:off x="4752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66" name="Rectangle 46"/>
            <p:cNvSpPr>
              <a:spLocks noChangeArrowheads="1"/>
            </p:cNvSpPr>
            <p:nvPr/>
          </p:nvSpPr>
          <p:spPr bwMode="auto">
            <a:xfrm>
              <a:off x="5376" y="768"/>
              <a:ext cx="1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52267" name="Text Box 47"/>
            <p:cNvSpPr txBox="1">
              <a:spLocks noChangeArrowheads="1"/>
            </p:cNvSpPr>
            <p:nvPr/>
          </p:nvSpPr>
          <p:spPr bwMode="auto">
            <a:xfrm>
              <a:off x="4684" y="787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52244" name="Group 48"/>
          <p:cNvGrpSpPr>
            <a:grpSpLocks/>
          </p:cNvGrpSpPr>
          <p:nvPr/>
        </p:nvGrpSpPr>
        <p:grpSpPr bwMode="auto">
          <a:xfrm>
            <a:off x="1698625" y="2514265"/>
            <a:ext cx="2298700" cy="336550"/>
            <a:chOff x="816" y="768"/>
            <a:chExt cx="1448" cy="212"/>
          </a:xfrm>
        </p:grpSpPr>
        <p:sp>
          <p:nvSpPr>
            <p:cNvPr id="52261" name="Line 49"/>
            <p:cNvSpPr>
              <a:spLocks noChangeShapeType="1"/>
            </p:cNvSpPr>
            <p:nvPr/>
          </p:nvSpPr>
          <p:spPr bwMode="auto">
            <a:xfrm>
              <a:off x="816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62" name="Line 50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63" name="Rectangle 51"/>
            <p:cNvSpPr>
              <a:spLocks noChangeArrowheads="1"/>
            </p:cNvSpPr>
            <p:nvPr/>
          </p:nvSpPr>
          <p:spPr bwMode="auto">
            <a:xfrm>
              <a:off x="2112" y="768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52245" name="Text Box 52"/>
          <p:cNvSpPr txBox="1">
            <a:spLocks noChangeArrowheads="1"/>
          </p:cNvSpPr>
          <p:nvPr/>
        </p:nvSpPr>
        <p:spPr bwMode="auto">
          <a:xfrm>
            <a:off x="2593975" y="2544427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0</a:t>
            </a:r>
          </a:p>
        </p:txBody>
      </p:sp>
      <p:grpSp>
        <p:nvGrpSpPr>
          <p:cNvPr id="52246" name="Group 53"/>
          <p:cNvGrpSpPr>
            <a:grpSpLocks/>
          </p:cNvGrpSpPr>
          <p:nvPr/>
        </p:nvGrpSpPr>
        <p:grpSpPr bwMode="auto">
          <a:xfrm>
            <a:off x="2381250" y="2057065"/>
            <a:ext cx="612775" cy="533400"/>
            <a:chOff x="1200" y="480"/>
            <a:chExt cx="768" cy="288"/>
          </a:xfrm>
        </p:grpSpPr>
        <p:grpSp>
          <p:nvGrpSpPr>
            <p:cNvPr id="52255" name="Group 54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52259" name="Freeform 55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60" name="Arc 56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256" name="Group 57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52257" name="Freeform 58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58" name="Arc 59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247" name="Group 60"/>
          <p:cNvGrpSpPr>
            <a:grpSpLocks/>
          </p:cNvGrpSpPr>
          <p:nvPr/>
        </p:nvGrpSpPr>
        <p:grpSpPr bwMode="auto">
          <a:xfrm>
            <a:off x="5813425" y="2317415"/>
            <a:ext cx="2432050" cy="265112"/>
            <a:chOff x="1200" y="480"/>
            <a:chExt cx="768" cy="288"/>
          </a:xfrm>
        </p:grpSpPr>
        <p:grpSp>
          <p:nvGrpSpPr>
            <p:cNvPr id="52249" name="Group 61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52253" name="Freeform 62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54" name="Arc 63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250" name="Group 64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52251" name="Freeform 65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52" name="Arc 66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8" name="Rectangle 2"/>
          <p:cNvSpPr txBox="1">
            <a:spLocks noChangeArrowheads="1"/>
          </p:cNvSpPr>
          <p:nvPr/>
        </p:nvSpPr>
        <p:spPr>
          <a:xfrm>
            <a:off x="0" y="-3464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Properties of the Fourier Transform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261458" y="388619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261458" y="3160928"/>
            <a:ext cx="113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Translation</a:t>
            </a:r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4217508" y="3160928"/>
            <a:ext cx="693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t-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4985858" y="316092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 exp(-i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pnt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68" name="Group 69"/>
          <p:cNvGrpSpPr>
            <a:grpSpLocks/>
          </p:cNvGrpSpPr>
          <p:nvPr/>
        </p:nvGrpSpPr>
        <p:grpSpPr bwMode="auto">
          <a:xfrm>
            <a:off x="6066946" y="3465728"/>
            <a:ext cx="2271712" cy="336550"/>
            <a:chOff x="4128" y="768"/>
            <a:chExt cx="1431" cy="212"/>
          </a:xfrm>
        </p:grpSpPr>
        <p:sp>
          <p:nvSpPr>
            <p:cNvPr id="69" name="Line 70"/>
            <p:cNvSpPr>
              <a:spLocks noChangeShapeType="1"/>
            </p:cNvSpPr>
            <p:nvPr/>
          </p:nvSpPr>
          <p:spPr bwMode="auto">
            <a:xfrm>
              <a:off x="4128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 flipV="1">
              <a:off x="4752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5376" y="768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72" name="Text Box 73"/>
            <p:cNvSpPr txBox="1">
              <a:spLocks noChangeArrowheads="1"/>
            </p:cNvSpPr>
            <p:nvPr/>
          </p:nvSpPr>
          <p:spPr bwMode="auto">
            <a:xfrm>
              <a:off x="4684" y="787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73" name="Group 74"/>
          <p:cNvGrpSpPr>
            <a:grpSpLocks/>
          </p:cNvGrpSpPr>
          <p:nvPr/>
        </p:nvGrpSpPr>
        <p:grpSpPr bwMode="auto">
          <a:xfrm>
            <a:off x="1723546" y="3465728"/>
            <a:ext cx="2298700" cy="336550"/>
            <a:chOff x="816" y="768"/>
            <a:chExt cx="1448" cy="212"/>
          </a:xfrm>
        </p:grpSpPr>
        <p:sp>
          <p:nvSpPr>
            <p:cNvPr id="74" name="Line 75"/>
            <p:cNvSpPr>
              <a:spLocks noChangeShapeType="1"/>
            </p:cNvSpPr>
            <p:nvPr/>
          </p:nvSpPr>
          <p:spPr bwMode="auto">
            <a:xfrm>
              <a:off x="816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2112" y="768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77" name="Text Box 78"/>
          <p:cNvSpPr txBox="1">
            <a:spLocks noChangeArrowheads="1"/>
          </p:cNvSpPr>
          <p:nvPr/>
        </p:nvSpPr>
        <p:spPr bwMode="auto">
          <a:xfrm>
            <a:off x="2618896" y="3495890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0</a:t>
            </a:r>
          </a:p>
        </p:txBody>
      </p:sp>
      <p:grpSp>
        <p:nvGrpSpPr>
          <p:cNvPr id="78" name="Group 79"/>
          <p:cNvGrpSpPr>
            <a:grpSpLocks/>
          </p:cNvGrpSpPr>
          <p:nvPr/>
        </p:nvGrpSpPr>
        <p:grpSpPr bwMode="auto">
          <a:xfrm>
            <a:off x="2852258" y="3008528"/>
            <a:ext cx="1219200" cy="533400"/>
            <a:chOff x="1200" y="480"/>
            <a:chExt cx="768" cy="288"/>
          </a:xfrm>
        </p:grpSpPr>
        <p:grpSp>
          <p:nvGrpSpPr>
            <p:cNvPr id="79" name="Group 80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83" name="Freeform 81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Arc 82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83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81" name="Freeform 84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Arc 85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5" name="Group 86"/>
          <p:cNvGrpSpPr>
            <a:grpSpLocks/>
          </p:cNvGrpSpPr>
          <p:nvPr/>
        </p:nvGrpSpPr>
        <p:grpSpPr bwMode="auto">
          <a:xfrm>
            <a:off x="6447946" y="3008528"/>
            <a:ext cx="1219200" cy="533400"/>
            <a:chOff x="1200" y="480"/>
            <a:chExt cx="768" cy="288"/>
          </a:xfrm>
        </p:grpSpPr>
        <p:grpSp>
          <p:nvGrpSpPr>
            <p:cNvPr id="86" name="Group 87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90" name="Freeform 88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Arc 89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oup 90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88" name="Freeform 91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Arc 92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3" name="Line 7"/>
          <p:cNvSpPr>
            <a:spLocks noChangeShapeType="1"/>
          </p:cNvSpPr>
          <p:nvPr/>
        </p:nvSpPr>
        <p:spPr bwMode="auto">
          <a:xfrm>
            <a:off x="250824" y="5236452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325253" y="4347452"/>
            <a:ext cx="1136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Modulation</a:t>
            </a:r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3543116" y="4288715"/>
            <a:ext cx="1389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 cos(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pn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5073466" y="4763377"/>
            <a:ext cx="2092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n+n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)/2 +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n-n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)/2 </a:t>
            </a:r>
          </a:p>
        </p:txBody>
      </p:sp>
      <p:grpSp>
        <p:nvGrpSpPr>
          <p:cNvPr id="97" name="Group 95"/>
          <p:cNvGrpSpPr>
            <a:grpSpLocks/>
          </p:cNvGrpSpPr>
          <p:nvPr/>
        </p:nvGrpSpPr>
        <p:grpSpPr bwMode="auto">
          <a:xfrm>
            <a:off x="2039753" y="4488740"/>
            <a:ext cx="76200" cy="74612"/>
            <a:chOff x="2520" y="2304"/>
            <a:chExt cx="408" cy="208"/>
          </a:xfrm>
        </p:grpSpPr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98"/>
          <p:cNvGrpSpPr>
            <a:grpSpLocks/>
          </p:cNvGrpSpPr>
          <p:nvPr/>
        </p:nvGrpSpPr>
        <p:grpSpPr bwMode="auto">
          <a:xfrm>
            <a:off x="2115953" y="4558590"/>
            <a:ext cx="95250" cy="82550"/>
            <a:chOff x="2928" y="2512"/>
            <a:chExt cx="416" cy="216"/>
          </a:xfrm>
        </p:grpSpPr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roup 101"/>
          <p:cNvGrpSpPr>
            <a:grpSpLocks/>
          </p:cNvGrpSpPr>
          <p:nvPr/>
        </p:nvGrpSpPr>
        <p:grpSpPr bwMode="auto">
          <a:xfrm>
            <a:off x="2214378" y="4488740"/>
            <a:ext cx="76200" cy="76200"/>
            <a:chOff x="2520" y="2304"/>
            <a:chExt cx="408" cy="208"/>
          </a:xfrm>
        </p:grpSpPr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4"/>
          <p:cNvGrpSpPr>
            <a:grpSpLocks/>
          </p:cNvGrpSpPr>
          <p:nvPr/>
        </p:nvGrpSpPr>
        <p:grpSpPr bwMode="auto">
          <a:xfrm>
            <a:off x="2308041" y="4558590"/>
            <a:ext cx="74612" cy="158750"/>
            <a:chOff x="2928" y="2512"/>
            <a:chExt cx="416" cy="216"/>
          </a:xfrm>
        </p:grpSpPr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9" name="Group 107"/>
          <p:cNvGrpSpPr>
            <a:grpSpLocks/>
          </p:cNvGrpSpPr>
          <p:nvPr/>
        </p:nvGrpSpPr>
        <p:grpSpPr bwMode="auto">
          <a:xfrm>
            <a:off x="2382653" y="4412540"/>
            <a:ext cx="74613" cy="146050"/>
            <a:chOff x="2520" y="2304"/>
            <a:chExt cx="408" cy="208"/>
          </a:xfrm>
        </p:grpSpPr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0"/>
          <p:cNvGrpSpPr>
            <a:grpSpLocks/>
          </p:cNvGrpSpPr>
          <p:nvPr/>
        </p:nvGrpSpPr>
        <p:grpSpPr bwMode="auto">
          <a:xfrm>
            <a:off x="2466791" y="4558590"/>
            <a:ext cx="87312" cy="311150"/>
            <a:chOff x="2928" y="2512"/>
            <a:chExt cx="416" cy="216"/>
          </a:xfrm>
        </p:grpSpPr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3"/>
          <p:cNvGrpSpPr>
            <a:grpSpLocks/>
          </p:cNvGrpSpPr>
          <p:nvPr/>
        </p:nvGrpSpPr>
        <p:grpSpPr bwMode="auto">
          <a:xfrm>
            <a:off x="2554103" y="4107740"/>
            <a:ext cx="95250" cy="450850"/>
            <a:chOff x="2520" y="2304"/>
            <a:chExt cx="408" cy="208"/>
          </a:xfrm>
        </p:grpSpPr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8" name="Group 116"/>
          <p:cNvGrpSpPr>
            <a:grpSpLocks/>
          </p:cNvGrpSpPr>
          <p:nvPr/>
        </p:nvGrpSpPr>
        <p:grpSpPr bwMode="auto">
          <a:xfrm>
            <a:off x="2649353" y="4558590"/>
            <a:ext cx="76200" cy="539750"/>
            <a:chOff x="2928" y="2512"/>
            <a:chExt cx="416" cy="216"/>
          </a:xfrm>
        </p:grpSpPr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" name="Group 119"/>
          <p:cNvGrpSpPr>
            <a:grpSpLocks/>
          </p:cNvGrpSpPr>
          <p:nvPr/>
        </p:nvGrpSpPr>
        <p:grpSpPr bwMode="auto">
          <a:xfrm>
            <a:off x="2725553" y="4031540"/>
            <a:ext cx="84138" cy="533400"/>
            <a:chOff x="2520" y="2304"/>
            <a:chExt cx="408" cy="208"/>
          </a:xfrm>
        </p:grpSpPr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2"/>
          <p:cNvGrpSpPr>
            <a:grpSpLocks/>
          </p:cNvGrpSpPr>
          <p:nvPr/>
        </p:nvGrpSpPr>
        <p:grpSpPr bwMode="auto">
          <a:xfrm>
            <a:off x="2801753" y="4518902"/>
            <a:ext cx="95250" cy="579438"/>
            <a:chOff x="2928" y="2512"/>
            <a:chExt cx="416" cy="216"/>
          </a:xfrm>
        </p:grpSpPr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5"/>
          <p:cNvGrpSpPr>
            <a:grpSpLocks/>
          </p:cNvGrpSpPr>
          <p:nvPr/>
        </p:nvGrpSpPr>
        <p:grpSpPr bwMode="auto">
          <a:xfrm>
            <a:off x="2897003" y="4107740"/>
            <a:ext cx="74613" cy="450850"/>
            <a:chOff x="2520" y="2304"/>
            <a:chExt cx="408" cy="208"/>
          </a:xfrm>
        </p:grpSpPr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0" name="Group 128"/>
          <p:cNvGrpSpPr>
            <a:grpSpLocks/>
          </p:cNvGrpSpPr>
          <p:nvPr/>
        </p:nvGrpSpPr>
        <p:grpSpPr bwMode="auto">
          <a:xfrm>
            <a:off x="2981141" y="4558590"/>
            <a:ext cx="76200" cy="234950"/>
            <a:chOff x="2928" y="2512"/>
            <a:chExt cx="416" cy="216"/>
          </a:xfrm>
        </p:grpSpPr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3" name="Group 131"/>
          <p:cNvGrpSpPr>
            <a:grpSpLocks/>
          </p:cNvGrpSpPr>
          <p:nvPr/>
        </p:nvGrpSpPr>
        <p:grpSpPr bwMode="auto">
          <a:xfrm>
            <a:off x="3046228" y="4412540"/>
            <a:ext cx="92075" cy="152400"/>
            <a:chOff x="2520" y="2304"/>
            <a:chExt cx="408" cy="208"/>
          </a:xfrm>
        </p:grpSpPr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6" name="Group 134"/>
          <p:cNvGrpSpPr>
            <a:grpSpLocks/>
          </p:cNvGrpSpPr>
          <p:nvPr/>
        </p:nvGrpSpPr>
        <p:grpSpPr bwMode="auto">
          <a:xfrm>
            <a:off x="3152591" y="4564940"/>
            <a:ext cx="106362" cy="76200"/>
            <a:chOff x="2928" y="2512"/>
            <a:chExt cx="416" cy="216"/>
          </a:xfrm>
        </p:grpSpPr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9" name="Group 137"/>
          <p:cNvGrpSpPr>
            <a:grpSpLocks/>
          </p:cNvGrpSpPr>
          <p:nvPr/>
        </p:nvGrpSpPr>
        <p:grpSpPr bwMode="auto">
          <a:xfrm>
            <a:off x="3258953" y="4483977"/>
            <a:ext cx="76200" cy="74613"/>
            <a:chOff x="2520" y="2304"/>
            <a:chExt cx="408" cy="208"/>
          </a:xfrm>
        </p:grpSpPr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0"/>
          <p:cNvGrpSpPr>
            <a:grpSpLocks/>
          </p:cNvGrpSpPr>
          <p:nvPr/>
        </p:nvGrpSpPr>
        <p:grpSpPr bwMode="auto">
          <a:xfrm>
            <a:off x="3335153" y="4504615"/>
            <a:ext cx="79375" cy="74612"/>
            <a:chOff x="2928" y="2512"/>
            <a:chExt cx="416" cy="216"/>
          </a:xfrm>
        </p:grpSpPr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5" name="Line 144"/>
          <p:cNvSpPr>
            <a:spLocks noChangeShapeType="1"/>
          </p:cNvSpPr>
          <p:nvPr/>
        </p:nvSpPr>
        <p:spPr bwMode="auto">
          <a:xfrm>
            <a:off x="5484628" y="4568115"/>
            <a:ext cx="338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Line 145"/>
          <p:cNvSpPr>
            <a:spLocks noChangeShapeType="1"/>
          </p:cNvSpPr>
          <p:nvPr/>
        </p:nvSpPr>
        <p:spPr bwMode="auto">
          <a:xfrm flipV="1">
            <a:off x="7107053" y="449191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8532628" y="4491915"/>
            <a:ext cx="290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</a:p>
        </p:txBody>
      </p:sp>
      <p:sp>
        <p:nvSpPr>
          <p:cNvPr id="148" name="Text Box 147"/>
          <p:cNvSpPr txBox="1">
            <a:spLocks noChangeArrowheads="1"/>
          </p:cNvSpPr>
          <p:nvPr/>
        </p:nvSpPr>
        <p:spPr bwMode="auto">
          <a:xfrm>
            <a:off x="6999103" y="4522077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0</a:t>
            </a:r>
          </a:p>
        </p:txBody>
      </p:sp>
      <p:grpSp>
        <p:nvGrpSpPr>
          <p:cNvPr id="149" name="Group 148"/>
          <p:cNvGrpSpPr>
            <a:grpSpLocks/>
          </p:cNvGrpSpPr>
          <p:nvPr/>
        </p:nvGrpSpPr>
        <p:grpSpPr bwMode="auto">
          <a:xfrm>
            <a:off x="7465828" y="4034715"/>
            <a:ext cx="1219200" cy="533400"/>
            <a:chOff x="1200" y="480"/>
            <a:chExt cx="768" cy="288"/>
          </a:xfrm>
        </p:grpSpPr>
        <p:grpSp>
          <p:nvGrpSpPr>
            <p:cNvPr id="150" name="Group 149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154" name="Freeform 150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Arc 151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152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152" name="Freeform 153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Arc 154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7927791" y="4523665"/>
            <a:ext cx="360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57" name="Line 156"/>
          <p:cNvSpPr>
            <a:spLocks noChangeShapeType="1"/>
          </p:cNvSpPr>
          <p:nvPr/>
        </p:nvSpPr>
        <p:spPr bwMode="auto">
          <a:xfrm flipV="1">
            <a:off x="8102416" y="452366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9" name="Group 148"/>
          <p:cNvGrpSpPr>
            <a:grpSpLocks/>
          </p:cNvGrpSpPr>
          <p:nvPr/>
        </p:nvGrpSpPr>
        <p:grpSpPr bwMode="auto">
          <a:xfrm>
            <a:off x="5500503" y="4031540"/>
            <a:ext cx="1219200" cy="533400"/>
            <a:chOff x="1200" y="480"/>
            <a:chExt cx="768" cy="288"/>
          </a:xfrm>
        </p:grpSpPr>
        <p:grpSp>
          <p:nvGrpSpPr>
            <p:cNvPr id="160" name="Group 149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164" name="Freeform 150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Arc 151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1" name="Group 152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162" name="Freeform 153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Arc 154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6" name="Rectangle 155"/>
          <p:cNvSpPr>
            <a:spLocks noChangeArrowheads="1"/>
          </p:cNvSpPr>
          <p:nvPr/>
        </p:nvSpPr>
        <p:spPr bwMode="auto">
          <a:xfrm>
            <a:off x="5858291" y="4520490"/>
            <a:ext cx="473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-n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67" name="Line 156"/>
          <p:cNvSpPr>
            <a:spLocks noChangeShapeType="1"/>
          </p:cNvSpPr>
          <p:nvPr/>
        </p:nvSpPr>
        <p:spPr bwMode="auto">
          <a:xfrm flipV="1">
            <a:off x="6110103" y="450461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-191218" y="3943350"/>
            <a:ext cx="9601200" cy="1257300"/>
          </a:xfrm>
          <a:prstGeom prst="rect">
            <a:avLst/>
          </a:prstGeom>
          <a:solidFill>
            <a:schemeClr val="accent2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51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" descr="a2e2E97.tmp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6818" r="24205" b="32576"/>
          <a:stretch/>
        </p:blipFill>
        <p:spPr bwMode="auto">
          <a:xfrm>
            <a:off x="6872288" y="654363"/>
            <a:ext cx="2300170" cy="22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292440" y="1645799"/>
            <a:ext cx="1005840" cy="1005840"/>
            <a:chOff x="5546838" y="1568153"/>
            <a:chExt cx="1554162" cy="1554163"/>
          </a:xfrm>
        </p:grpSpPr>
        <p:sp>
          <p:nvSpPr>
            <p:cNvPr id="56327" name="Oval 26"/>
            <p:cNvSpPr>
              <a:spLocks noChangeArrowheads="1"/>
            </p:cNvSpPr>
            <p:nvPr/>
          </p:nvSpPr>
          <p:spPr bwMode="auto">
            <a:xfrm>
              <a:off x="5757973" y="1769766"/>
              <a:ext cx="1143001" cy="11430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787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6328" name="Oval 27"/>
            <p:cNvSpPr>
              <a:spLocks noChangeArrowheads="1"/>
            </p:cNvSpPr>
            <p:nvPr/>
          </p:nvSpPr>
          <p:spPr bwMode="auto">
            <a:xfrm>
              <a:off x="5739645" y="1793074"/>
              <a:ext cx="1130300" cy="1130300"/>
            </a:xfrm>
            <a:prstGeom prst="ellipse">
              <a:avLst/>
            </a:prstGeom>
            <a:noFill/>
            <a:ln w="76200">
              <a:solidFill>
                <a:srgbClr val="FF0000">
                  <a:alpha val="25098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6329" name="Oval 28"/>
            <p:cNvSpPr>
              <a:spLocks noChangeArrowheads="1"/>
            </p:cNvSpPr>
            <p:nvPr/>
          </p:nvSpPr>
          <p:spPr bwMode="auto">
            <a:xfrm>
              <a:off x="5546838" y="1568153"/>
              <a:ext cx="1554162" cy="1554163"/>
            </a:xfrm>
            <a:prstGeom prst="ellipse">
              <a:avLst/>
            </a:prstGeom>
            <a:noFill/>
            <a:ln w="76200">
              <a:solidFill>
                <a:srgbClr val="FF0000">
                  <a:alpha val="25098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6330" name="Group 29"/>
          <p:cNvGrpSpPr>
            <a:grpSpLocks/>
          </p:cNvGrpSpPr>
          <p:nvPr/>
        </p:nvGrpSpPr>
        <p:grpSpPr bwMode="auto">
          <a:xfrm>
            <a:off x="4800600" y="1071776"/>
            <a:ext cx="2133600" cy="2001838"/>
            <a:chOff x="3600" y="576"/>
            <a:chExt cx="1344" cy="1261"/>
          </a:xfrm>
        </p:grpSpPr>
        <p:sp>
          <p:nvSpPr>
            <p:cNvPr id="56360" name="Line 30"/>
            <p:cNvSpPr>
              <a:spLocks noChangeShapeType="1"/>
            </p:cNvSpPr>
            <p:nvPr/>
          </p:nvSpPr>
          <p:spPr bwMode="auto">
            <a:xfrm>
              <a:off x="3600" y="12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61" name="Line 31"/>
            <p:cNvSpPr>
              <a:spLocks noChangeShapeType="1"/>
            </p:cNvSpPr>
            <p:nvPr/>
          </p:nvSpPr>
          <p:spPr bwMode="auto">
            <a:xfrm flipV="1">
              <a:off x="4224" y="733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62" name="Rectangle 32"/>
            <p:cNvSpPr>
              <a:spLocks noChangeArrowheads="1"/>
            </p:cNvSpPr>
            <p:nvPr/>
          </p:nvSpPr>
          <p:spPr bwMode="auto">
            <a:xfrm>
              <a:off x="4704" y="1248"/>
              <a:ext cx="23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  <a:r>
                <a:rPr kumimoji="0" lang="en-US" altLang="en-US" sz="1800" b="0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6363" name="Rectangle 33"/>
            <p:cNvSpPr>
              <a:spLocks noChangeArrowheads="1"/>
            </p:cNvSpPr>
            <p:nvPr/>
          </p:nvSpPr>
          <p:spPr bwMode="auto">
            <a:xfrm>
              <a:off x="3990" y="576"/>
              <a:ext cx="23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  <a:r>
                <a:rPr kumimoji="0" lang="en-US" altLang="en-US" sz="1800" b="0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y</a:t>
              </a:r>
            </a:p>
          </p:txBody>
        </p:sp>
      </p:grp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0" y="-3464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Spatially Modulated 2D Object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1097392" y="832465"/>
            <a:ext cx="1127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x,y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5323613" y="685800"/>
            <a:ext cx="1201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altLang="en-US" sz="1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,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altLang="en-US" sz="1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y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5" name="Line 2"/>
          <p:cNvSpPr>
            <a:spLocks noChangeShapeType="1"/>
          </p:cNvSpPr>
          <p:nvPr/>
        </p:nvSpPr>
        <p:spPr bwMode="auto">
          <a:xfrm rot="5400000">
            <a:off x="4129088" y="872836"/>
            <a:ext cx="0" cy="548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147377" y="1844378"/>
            <a:ext cx="1039091" cy="8001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F.T.</a:t>
            </a:r>
          </a:p>
        </p:txBody>
      </p:sp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640478" y="4220633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x,y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 cos(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pn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0</a:t>
            </a:r>
            <a:r>
              <a:rPr kumimoji="0" lang="en-US" alt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72260" y="4131616"/>
            <a:ext cx="4991086" cy="2512591"/>
            <a:chOff x="3072260" y="4131616"/>
            <a:chExt cx="4991086" cy="2512591"/>
          </a:xfrm>
        </p:grpSpPr>
        <p:sp>
          <p:nvSpPr>
            <p:cNvPr id="57" name="Right Arrow 56"/>
            <p:cNvSpPr/>
            <p:nvPr/>
          </p:nvSpPr>
          <p:spPr>
            <a:xfrm>
              <a:off x="3072260" y="5302656"/>
              <a:ext cx="1039091" cy="8001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F.T.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343394" y="4131616"/>
              <a:ext cx="3719952" cy="2512591"/>
              <a:chOff x="4343394" y="4131616"/>
              <a:chExt cx="3719952" cy="2512591"/>
            </a:xfrm>
          </p:grpSpPr>
          <p:sp>
            <p:nvSpPr>
              <p:cNvPr id="64516" name="Rectangle 10"/>
              <p:cNvSpPr>
                <a:spLocks noChangeArrowheads="1"/>
              </p:cNvSpPr>
              <p:nvPr/>
            </p:nvSpPr>
            <p:spPr bwMode="auto">
              <a:xfrm>
                <a:off x="4771010" y="4131616"/>
                <a:ext cx="27893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F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(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n</a:t>
                </a:r>
                <a:r>
                  <a:rPr kumimoji="0" lang="en-US" alt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x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-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n</a:t>
                </a:r>
                <a:r>
                  <a:rPr kumimoji="0" lang="en-US" alt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0</a:t>
                </a:r>
                <a:r>
                  <a:rPr kumimoji="0" lang="en-US" alt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x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,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n</a:t>
                </a:r>
                <a:r>
                  <a:rPr kumimoji="0" lang="en-US" alt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y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) +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 F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(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n</a:t>
                </a:r>
                <a:r>
                  <a:rPr kumimoji="0" lang="en-US" alt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x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+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n</a:t>
                </a:r>
                <a:r>
                  <a:rPr kumimoji="0" lang="en-US" alt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0</a:t>
                </a:r>
                <a:r>
                  <a:rPr kumimoji="0" lang="en-US" alt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x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,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n</a:t>
                </a:r>
                <a:r>
                  <a:rPr kumimoji="0" lang="en-US" alt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y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)</a:t>
                </a:r>
              </a:p>
            </p:txBody>
          </p:sp>
          <p:grpSp>
            <p:nvGrpSpPr>
              <p:cNvPr id="3" name="Group 2"/>
              <p:cNvGrpSpPr>
                <a:grpSpLocks/>
              </p:cNvGrpSpPr>
              <p:nvPr/>
            </p:nvGrpSpPr>
            <p:grpSpPr bwMode="auto">
              <a:xfrm>
                <a:off x="4343394" y="4575323"/>
                <a:ext cx="3719952" cy="2016292"/>
                <a:chOff x="4883726" y="4211638"/>
                <a:chExt cx="3719952" cy="2016292"/>
              </a:xfrm>
            </p:grpSpPr>
            <p:sp>
              <p:nvSpPr>
                <p:cNvPr id="5636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883726" y="5354638"/>
                  <a:ext cx="35661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36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6601696" y="4460875"/>
                  <a:ext cx="0" cy="1752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368" name="Rectangle 18"/>
                <p:cNvSpPr>
                  <a:spLocks noChangeArrowheads="1"/>
                </p:cNvSpPr>
                <p:nvPr/>
              </p:nvSpPr>
              <p:spPr bwMode="auto">
                <a:xfrm>
                  <a:off x="8232203" y="5354638"/>
                  <a:ext cx="371475" cy="388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n</a:t>
                  </a:r>
                  <a:r>
                    <a:rPr kumimoji="0" lang="en-US" altLang="en-US" sz="1800" b="0" i="1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" pitchFamily="18" charset="0"/>
                      <a:ea typeface="+mn-ea"/>
                      <a:cs typeface="+mn-cs"/>
                    </a:rPr>
                    <a:t>x</a:t>
                  </a:r>
                  <a:endParaRPr kumimoji="0" lang="en-US" alt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369" name="Rectangle 19"/>
                <p:cNvSpPr>
                  <a:spLocks noChangeArrowheads="1"/>
                </p:cNvSpPr>
                <p:nvPr/>
              </p:nvSpPr>
              <p:spPr bwMode="auto">
                <a:xfrm>
                  <a:off x="6230221" y="4211638"/>
                  <a:ext cx="371475" cy="388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n</a:t>
                  </a:r>
                  <a:r>
                    <a:rPr kumimoji="0" lang="en-US" altLang="en-US" sz="1800" b="0" i="1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" pitchFamily="18" charset="0"/>
                      <a:ea typeface="+mn-ea"/>
                      <a:cs typeface="+mn-cs"/>
                    </a:rPr>
                    <a:t>y</a:t>
                  </a:r>
                  <a:endParaRPr kumimoji="0" lang="en-US" alt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364" name="Rectangle 11"/>
                <p:cNvSpPr>
                  <a:spLocks noChangeArrowheads="1"/>
                </p:cNvSpPr>
                <p:nvPr/>
              </p:nvSpPr>
              <p:spPr bwMode="auto">
                <a:xfrm>
                  <a:off x="7324763" y="5858598"/>
                  <a:ext cx="57740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+n</a:t>
                  </a:r>
                  <a:r>
                    <a:rPr kumimoji="0" lang="en-US" altLang="en-US" sz="1800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0</a:t>
                  </a:r>
                  <a:r>
                    <a:rPr kumimoji="0" lang="en-US" altLang="en-US" sz="1800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" pitchFamily="18" charset="0"/>
                      <a:ea typeface="+mn-ea"/>
                      <a:cs typeface="+mn-cs"/>
                    </a:rPr>
                    <a:t>x</a:t>
                  </a: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4772439" y="5218743"/>
                <a:ext cx="1005840" cy="1005840"/>
                <a:chOff x="5546838" y="1568153"/>
                <a:chExt cx="1554162" cy="1554163"/>
              </a:xfrm>
            </p:grpSpPr>
            <p:sp>
              <p:nvSpPr>
                <p:cNvPr id="59" name="Oval 26"/>
                <p:cNvSpPr>
                  <a:spLocks noChangeArrowheads="1"/>
                </p:cNvSpPr>
                <p:nvPr/>
              </p:nvSpPr>
              <p:spPr bwMode="auto">
                <a:xfrm>
                  <a:off x="5757973" y="1769766"/>
                  <a:ext cx="1143001" cy="1143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7878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27"/>
                <p:cNvSpPr>
                  <a:spLocks noChangeArrowheads="1"/>
                </p:cNvSpPr>
                <p:nvPr/>
              </p:nvSpPr>
              <p:spPr bwMode="auto">
                <a:xfrm>
                  <a:off x="5739645" y="1793074"/>
                  <a:ext cx="1130300" cy="1130300"/>
                </a:xfrm>
                <a:prstGeom prst="ellipse">
                  <a:avLst/>
                </a:prstGeom>
                <a:noFill/>
                <a:ln w="76200">
                  <a:solidFill>
                    <a:srgbClr val="FF0000">
                      <a:alpha val="25098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28"/>
                <p:cNvSpPr>
                  <a:spLocks noChangeArrowheads="1"/>
                </p:cNvSpPr>
                <p:nvPr/>
              </p:nvSpPr>
              <p:spPr bwMode="auto">
                <a:xfrm>
                  <a:off x="5546838" y="1568153"/>
                  <a:ext cx="1554162" cy="1554163"/>
                </a:xfrm>
                <a:prstGeom prst="ellipse">
                  <a:avLst/>
                </a:prstGeom>
                <a:noFill/>
                <a:ln w="76200">
                  <a:solidFill>
                    <a:srgbClr val="FF0000">
                      <a:alpha val="25098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6504271" y="5225669"/>
                <a:ext cx="1005840" cy="1005840"/>
                <a:chOff x="5546838" y="1568153"/>
                <a:chExt cx="1554162" cy="1554163"/>
              </a:xfrm>
            </p:grpSpPr>
            <p:sp>
              <p:nvSpPr>
                <p:cNvPr id="63" name="Oval 26"/>
                <p:cNvSpPr>
                  <a:spLocks noChangeArrowheads="1"/>
                </p:cNvSpPr>
                <p:nvPr/>
              </p:nvSpPr>
              <p:spPr bwMode="auto">
                <a:xfrm>
                  <a:off x="5757973" y="1769766"/>
                  <a:ext cx="1143001" cy="1143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7878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27"/>
                <p:cNvSpPr>
                  <a:spLocks noChangeArrowheads="1"/>
                </p:cNvSpPr>
                <p:nvPr/>
              </p:nvSpPr>
              <p:spPr bwMode="auto">
                <a:xfrm>
                  <a:off x="5739645" y="1793074"/>
                  <a:ext cx="1130300" cy="1130300"/>
                </a:xfrm>
                <a:prstGeom prst="ellipse">
                  <a:avLst/>
                </a:prstGeom>
                <a:noFill/>
                <a:ln w="76200">
                  <a:solidFill>
                    <a:srgbClr val="FF0000">
                      <a:alpha val="25098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28"/>
                <p:cNvSpPr>
                  <a:spLocks noChangeArrowheads="1"/>
                </p:cNvSpPr>
                <p:nvPr/>
              </p:nvSpPr>
              <p:spPr bwMode="auto">
                <a:xfrm>
                  <a:off x="5546838" y="1568153"/>
                  <a:ext cx="1554162" cy="1554163"/>
                </a:xfrm>
                <a:prstGeom prst="ellipse">
                  <a:avLst/>
                </a:prstGeom>
                <a:noFill/>
                <a:ln w="76200">
                  <a:solidFill>
                    <a:srgbClr val="FF0000">
                      <a:alpha val="25098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" name="Rectangle 11"/>
              <p:cNvSpPr>
                <a:spLocks noChangeArrowheads="1"/>
              </p:cNvSpPr>
              <p:nvPr/>
            </p:nvSpPr>
            <p:spPr bwMode="auto">
              <a:xfrm>
                <a:off x="4974281" y="6274875"/>
                <a:ext cx="5774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-n</a:t>
                </a:r>
                <a:r>
                  <a:rPr kumimoji="0" lang="en-US" alt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0</a:t>
                </a:r>
                <a:r>
                  <a:rPr kumimoji="0" lang="en-US" alt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x</a:t>
                </a: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6723218" y="1088129"/>
            <a:ext cx="1075029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63852" y="1578886"/>
            <a:ext cx="1828800" cy="1363662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25"/>
          <p:cNvSpPr>
            <a:spLocks noChangeArrowheads="1"/>
          </p:cNvSpPr>
          <p:nvPr/>
        </p:nvSpPr>
        <p:spPr bwMode="auto">
          <a:xfrm>
            <a:off x="902568" y="1698965"/>
            <a:ext cx="1143000" cy="114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81" name="Group 34"/>
          <p:cNvGrpSpPr>
            <a:grpSpLocks/>
          </p:cNvGrpSpPr>
          <p:nvPr/>
        </p:nvGrpSpPr>
        <p:grpSpPr bwMode="auto">
          <a:xfrm>
            <a:off x="381000" y="1203665"/>
            <a:ext cx="2419350" cy="1905000"/>
            <a:chOff x="1296" y="611"/>
            <a:chExt cx="1524" cy="1200"/>
          </a:xfrm>
        </p:grpSpPr>
        <p:sp>
          <p:nvSpPr>
            <p:cNvPr id="82" name="Line 35"/>
            <p:cNvSpPr>
              <a:spLocks noChangeShapeType="1"/>
            </p:cNvSpPr>
            <p:nvPr/>
          </p:nvSpPr>
          <p:spPr bwMode="auto">
            <a:xfrm>
              <a:off x="1296" y="1283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2640" y="1235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84" name="Line 37"/>
            <p:cNvSpPr>
              <a:spLocks noChangeShapeType="1"/>
            </p:cNvSpPr>
            <p:nvPr/>
          </p:nvSpPr>
          <p:spPr bwMode="auto">
            <a:xfrm flipV="1">
              <a:off x="1968" y="707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38"/>
            <p:cNvSpPr>
              <a:spLocks noChangeArrowheads="1"/>
            </p:cNvSpPr>
            <p:nvPr/>
          </p:nvSpPr>
          <p:spPr bwMode="auto">
            <a:xfrm>
              <a:off x="1776" y="611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2885" y="4611581"/>
            <a:ext cx="2419350" cy="1905000"/>
            <a:chOff x="352885" y="4611581"/>
            <a:chExt cx="2419350" cy="1905000"/>
          </a:xfrm>
        </p:grpSpPr>
        <p:sp>
          <p:nvSpPr>
            <p:cNvPr id="9" name="Rectangle 8"/>
            <p:cNvSpPr/>
            <p:nvPr/>
          </p:nvSpPr>
          <p:spPr>
            <a:xfrm>
              <a:off x="488326" y="4986802"/>
              <a:ext cx="1828800" cy="1363662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866662" y="5097133"/>
              <a:ext cx="1143000" cy="1143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69" name="Group 34"/>
            <p:cNvGrpSpPr>
              <a:grpSpLocks/>
            </p:cNvGrpSpPr>
            <p:nvPr/>
          </p:nvGrpSpPr>
          <p:grpSpPr bwMode="auto">
            <a:xfrm>
              <a:off x="352885" y="4611581"/>
              <a:ext cx="2419350" cy="1905000"/>
              <a:chOff x="1296" y="611"/>
              <a:chExt cx="1524" cy="1200"/>
            </a:xfrm>
          </p:grpSpPr>
          <p:sp>
            <p:nvSpPr>
              <p:cNvPr id="70" name="Line 35"/>
              <p:cNvSpPr>
                <a:spLocks noChangeShapeType="1"/>
              </p:cNvSpPr>
              <p:nvPr/>
            </p:nvSpPr>
            <p:spPr bwMode="auto">
              <a:xfrm>
                <a:off x="1296" y="1283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Rectangle 36"/>
              <p:cNvSpPr>
                <a:spLocks noChangeArrowheads="1"/>
              </p:cNvSpPr>
              <p:nvPr/>
            </p:nvSpPr>
            <p:spPr bwMode="auto">
              <a:xfrm>
                <a:off x="2640" y="1235"/>
                <a:ext cx="1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72" name="Line 37"/>
              <p:cNvSpPr>
                <a:spLocks noChangeShapeType="1"/>
              </p:cNvSpPr>
              <p:nvPr/>
            </p:nvSpPr>
            <p:spPr bwMode="auto">
              <a:xfrm flipV="1">
                <a:off x="1968" y="707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 38"/>
              <p:cNvSpPr>
                <a:spLocks noChangeArrowheads="1"/>
              </p:cNvSpPr>
              <p:nvPr/>
            </p:nvSpPr>
            <p:spPr bwMode="auto">
              <a:xfrm>
                <a:off x="1776" y="611"/>
                <a:ext cx="1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18" charset="0"/>
                    <a:ea typeface="+mn-ea"/>
                    <a:cs typeface="+mn-cs"/>
                  </a:rPr>
                  <a:t>y</a:t>
                </a:r>
              </a:p>
            </p:txBody>
          </p:sp>
        </p:grpSp>
        <p:sp>
          <p:nvSpPr>
            <p:cNvPr id="117" name="Line 54"/>
            <p:cNvSpPr>
              <a:spLocks noChangeShapeType="1"/>
            </p:cNvSpPr>
            <p:nvPr/>
          </p:nvSpPr>
          <p:spPr bwMode="auto">
            <a:xfrm>
              <a:off x="926013" y="5249533"/>
              <a:ext cx="0" cy="10972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Line 41"/>
            <p:cNvSpPr>
              <a:spLocks noChangeShapeType="1"/>
            </p:cNvSpPr>
            <p:nvPr/>
          </p:nvSpPr>
          <p:spPr bwMode="auto">
            <a:xfrm>
              <a:off x="1078413" y="5097133"/>
              <a:ext cx="0" cy="10972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Line 42"/>
            <p:cNvSpPr>
              <a:spLocks noChangeShapeType="1"/>
            </p:cNvSpPr>
            <p:nvPr/>
          </p:nvSpPr>
          <p:spPr bwMode="auto">
            <a:xfrm>
              <a:off x="1154613" y="5126886"/>
              <a:ext cx="0" cy="10972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Line 43"/>
            <p:cNvSpPr>
              <a:spLocks noChangeShapeType="1"/>
            </p:cNvSpPr>
            <p:nvPr/>
          </p:nvSpPr>
          <p:spPr bwMode="auto">
            <a:xfrm>
              <a:off x="1230813" y="5111167"/>
              <a:ext cx="0" cy="10972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Line 44"/>
            <p:cNvSpPr>
              <a:spLocks noChangeShapeType="1"/>
            </p:cNvSpPr>
            <p:nvPr/>
          </p:nvSpPr>
          <p:spPr bwMode="auto">
            <a:xfrm>
              <a:off x="1307013" y="5087203"/>
              <a:ext cx="0" cy="1188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Line 45"/>
            <p:cNvSpPr>
              <a:spLocks noChangeShapeType="1"/>
            </p:cNvSpPr>
            <p:nvPr/>
          </p:nvSpPr>
          <p:spPr bwMode="auto">
            <a:xfrm>
              <a:off x="1383213" y="5087203"/>
              <a:ext cx="0" cy="1188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Line 46"/>
            <p:cNvSpPr>
              <a:spLocks noChangeShapeType="1"/>
            </p:cNvSpPr>
            <p:nvPr/>
          </p:nvSpPr>
          <p:spPr bwMode="auto">
            <a:xfrm>
              <a:off x="1459413" y="5087203"/>
              <a:ext cx="0" cy="1188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Line 47"/>
            <p:cNvSpPr>
              <a:spLocks noChangeShapeType="1"/>
            </p:cNvSpPr>
            <p:nvPr/>
          </p:nvSpPr>
          <p:spPr bwMode="auto">
            <a:xfrm>
              <a:off x="1611813" y="5120523"/>
              <a:ext cx="0" cy="10972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Line 48"/>
            <p:cNvSpPr>
              <a:spLocks noChangeShapeType="1"/>
            </p:cNvSpPr>
            <p:nvPr/>
          </p:nvSpPr>
          <p:spPr bwMode="auto">
            <a:xfrm>
              <a:off x="1688013" y="5097133"/>
              <a:ext cx="0" cy="10972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Line 49"/>
            <p:cNvSpPr>
              <a:spLocks noChangeShapeType="1"/>
            </p:cNvSpPr>
            <p:nvPr/>
          </p:nvSpPr>
          <p:spPr bwMode="auto">
            <a:xfrm>
              <a:off x="1764213" y="5097133"/>
              <a:ext cx="0" cy="10972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Line 50"/>
            <p:cNvSpPr>
              <a:spLocks noChangeShapeType="1"/>
            </p:cNvSpPr>
            <p:nvPr/>
          </p:nvSpPr>
          <p:spPr bwMode="auto">
            <a:xfrm>
              <a:off x="1840413" y="5173333"/>
              <a:ext cx="0" cy="10972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Line 51"/>
            <p:cNvSpPr>
              <a:spLocks noChangeShapeType="1"/>
            </p:cNvSpPr>
            <p:nvPr/>
          </p:nvSpPr>
          <p:spPr bwMode="auto">
            <a:xfrm>
              <a:off x="1916613" y="5173333"/>
              <a:ext cx="0" cy="10972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Line 52"/>
            <p:cNvSpPr>
              <a:spLocks noChangeShapeType="1"/>
            </p:cNvSpPr>
            <p:nvPr/>
          </p:nvSpPr>
          <p:spPr bwMode="auto">
            <a:xfrm>
              <a:off x="1535613" y="5087203"/>
              <a:ext cx="0" cy="1188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Line 53"/>
            <p:cNvSpPr>
              <a:spLocks noChangeShapeType="1"/>
            </p:cNvSpPr>
            <p:nvPr/>
          </p:nvSpPr>
          <p:spPr bwMode="auto">
            <a:xfrm>
              <a:off x="1002213" y="5249533"/>
              <a:ext cx="0" cy="10972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Line 55"/>
            <p:cNvSpPr>
              <a:spLocks noChangeShapeType="1"/>
            </p:cNvSpPr>
            <p:nvPr/>
          </p:nvSpPr>
          <p:spPr bwMode="auto">
            <a:xfrm>
              <a:off x="1984126" y="5198408"/>
              <a:ext cx="0" cy="10972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22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/>
          <p:cNvSpPr>
            <a:spLocks noChangeShapeType="1"/>
          </p:cNvSpPr>
          <p:nvPr/>
        </p:nvSpPr>
        <p:spPr bwMode="auto">
          <a:xfrm>
            <a:off x="4975225" y="701269"/>
            <a:ext cx="0" cy="590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250825" y="711902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250825" y="2841952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9" name="Line 8"/>
          <p:cNvSpPr>
            <a:spLocks noChangeShapeType="1"/>
          </p:cNvSpPr>
          <p:nvPr/>
        </p:nvSpPr>
        <p:spPr bwMode="auto">
          <a:xfrm flipH="1">
            <a:off x="250825" y="701897"/>
            <a:ext cx="0" cy="590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30" name="Line 9"/>
          <p:cNvSpPr>
            <a:spLocks noChangeShapeType="1"/>
          </p:cNvSpPr>
          <p:nvPr/>
        </p:nvSpPr>
        <p:spPr bwMode="auto">
          <a:xfrm>
            <a:off x="8926033" y="701897"/>
            <a:ext cx="0" cy="590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4289425" y="1092902"/>
            <a:ext cx="485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4975225" y="1092902"/>
            <a:ext cx="550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52233" name="Group 14"/>
          <p:cNvGrpSpPr>
            <a:grpSpLocks/>
          </p:cNvGrpSpPr>
          <p:nvPr/>
        </p:nvGrpSpPr>
        <p:grpSpPr bwMode="auto">
          <a:xfrm>
            <a:off x="6042025" y="1442152"/>
            <a:ext cx="2271713" cy="336550"/>
            <a:chOff x="4128" y="768"/>
            <a:chExt cx="1431" cy="212"/>
          </a:xfrm>
        </p:grpSpPr>
        <p:sp>
          <p:nvSpPr>
            <p:cNvPr id="52283" name="Line 15"/>
            <p:cNvSpPr>
              <a:spLocks noChangeShapeType="1"/>
            </p:cNvSpPr>
            <p:nvPr/>
          </p:nvSpPr>
          <p:spPr bwMode="auto">
            <a:xfrm>
              <a:off x="4128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84" name="Line 16"/>
            <p:cNvSpPr>
              <a:spLocks noChangeShapeType="1"/>
            </p:cNvSpPr>
            <p:nvPr/>
          </p:nvSpPr>
          <p:spPr bwMode="auto">
            <a:xfrm flipV="1">
              <a:off x="4752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85" name="Rectangle 17"/>
            <p:cNvSpPr>
              <a:spLocks noChangeArrowheads="1"/>
            </p:cNvSpPr>
            <p:nvPr/>
          </p:nvSpPr>
          <p:spPr bwMode="auto">
            <a:xfrm>
              <a:off x="5376" y="768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52286" name="Text Box 18"/>
            <p:cNvSpPr txBox="1">
              <a:spLocks noChangeArrowheads="1"/>
            </p:cNvSpPr>
            <p:nvPr/>
          </p:nvSpPr>
          <p:spPr bwMode="auto">
            <a:xfrm>
              <a:off x="4684" y="787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52234" name="Line 19"/>
          <p:cNvSpPr>
            <a:spLocks noChangeShapeType="1"/>
          </p:cNvSpPr>
          <p:nvPr/>
        </p:nvSpPr>
        <p:spPr bwMode="auto">
          <a:xfrm>
            <a:off x="1640149" y="711902"/>
            <a:ext cx="0" cy="590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35" name="Line 20"/>
          <p:cNvSpPr>
            <a:spLocks noChangeShapeType="1"/>
          </p:cNvSpPr>
          <p:nvPr/>
        </p:nvSpPr>
        <p:spPr bwMode="auto">
          <a:xfrm>
            <a:off x="250825" y="1707815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36" name="Rectangle 21"/>
          <p:cNvSpPr>
            <a:spLocks noChangeArrowheads="1"/>
          </p:cNvSpPr>
          <p:nvPr/>
        </p:nvSpPr>
        <p:spPr bwMode="auto">
          <a:xfrm>
            <a:off x="250825" y="2165015"/>
            <a:ext cx="81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Scaling</a:t>
            </a:r>
          </a:p>
        </p:txBody>
      </p:sp>
      <p:grpSp>
        <p:nvGrpSpPr>
          <p:cNvPr id="52237" name="Group 22"/>
          <p:cNvGrpSpPr>
            <a:grpSpLocks/>
          </p:cNvGrpSpPr>
          <p:nvPr/>
        </p:nvGrpSpPr>
        <p:grpSpPr bwMode="auto">
          <a:xfrm>
            <a:off x="1698625" y="1442152"/>
            <a:ext cx="2298700" cy="336550"/>
            <a:chOff x="816" y="768"/>
            <a:chExt cx="1448" cy="212"/>
          </a:xfrm>
        </p:grpSpPr>
        <p:sp>
          <p:nvSpPr>
            <p:cNvPr id="52280" name="Line 23"/>
            <p:cNvSpPr>
              <a:spLocks noChangeShapeType="1"/>
            </p:cNvSpPr>
            <p:nvPr/>
          </p:nvSpPr>
          <p:spPr bwMode="auto">
            <a:xfrm>
              <a:off x="816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81" name="Line 24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82" name="Rectangle 25"/>
            <p:cNvSpPr>
              <a:spLocks noChangeArrowheads="1"/>
            </p:cNvSpPr>
            <p:nvPr/>
          </p:nvSpPr>
          <p:spPr bwMode="auto">
            <a:xfrm>
              <a:off x="2112" y="768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52238" name="Text Box 26"/>
          <p:cNvSpPr txBox="1">
            <a:spLocks noChangeArrowheads="1"/>
          </p:cNvSpPr>
          <p:nvPr/>
        </p:nvSpPr>
        <p:spPr bwMode="auto">
          <a:xfrm>
            <a:off x="2593975" y="1472314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52239" name="Rectangle 27"/>
          <p:cNvSpPr>
            <a:spLocks noChangeArrowheads="1"/>
          </p:cNvSpPr>
          <p:nvPr/>
        </p:nvSpPr>
        <p:spPr bwMode="auto">
          <a:xfrm>
            <a:off x="4213225" y="2133265"/>
            <a:ext cx="63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t/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52240" name="Group 28"/>
          <p:cNvGrpSpPr>
            <a:grpSpLocks/>
          </p:cNvGrpSpPr>
          <p:nvPr/>
        </p:nvGrpSpPr>
        <p:grpSpPr bwMode="auto">
          <a:xfrm>
            <a:off x="2079625" y="984952"/>
            <a:ext cx="1219200" cy="533400"/>
            <a:chOff x="1200" y="480"/>
            <a:chExt cx="768" cy="288"/>
          </a:xfrm>
        </p:grpSpPr>
        <p:grpSp>
          <p:nvGrpSpPr>
            <p:cNvPr id="52274" name="Group 29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52278" name="Freeform 30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79" name="Arc 31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275" name="Group 32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52276" name="Freeform 33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77" name="Arc 34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241" name="Group 35"/>
          <p:cNvGrpSpPr>
            <a:grpSpLocks/>
          </p:cNvGrpSpPr>
          <p:nvPr/>
        </p:nvGrpSpPr>
        <p:grpSpPr bwMode="auto">
          <a:xfrm>
            <a:off x="6423025" y="984952"/>
            <a:ext cx="1219200" cy="533400"/>
            <a:chOff x="1200" y="480"/>
            <a:chExt cx="768" cy="288"/>
          </a:xfrm>
        </p:grpSpPr>
        <p:grpSp>
          <p:nvGrpSpPr>
            <p:cNvPr id="52268" name="Group 36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52272" name="Freeform 37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73" name="Arc 38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269" name="Group 39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52270" name="Freeform 40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71" name="Arc 41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242" name="Rectangle 42"/>
          <p:cNvSpPr>
            <a:spLocks noChangeArrowheads="1"/>
          </p:cNvSpPr>
          <p:nvPr/>
        </p:nvSpPr>
        <p:spPr bwMode="auto">
          <a:xfrm>
            <a:off x="4975225" y="2133265"/>
            <a:ext cx="941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|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|F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52243" name="Group 43"/>
          <p:cNvGrpSpPr>
            <a:grpSpLocks/>
          </p:cNvGrpSpPr>
          <p:nvPr/>
        </p:nvGrpSpPr>
        <p:grpSpPr bwMode="auto">
          <a:xfrm>
            <a:off x="5618163" y="2514265"/>
            <a:ext cx="3090862" cy="336550"/>
            <a:chOff x="4128" y="768"/>
            <a:chExt cx="1378" cy="212"/>
          </a:xfrm>
        </p:grpSpPr>
        <p:sp>
          <p:nvSpPr>
            <p:cNvPr id="52264" name="Line 44"/>
            <p:cNvSpPr>
              <a:spLocks noChangeShapeType="1"/>
            </p:cNvSpPr>
            <p:nvPr/>
          </p:nvSpPr>
          <p:spPr bwMode="auto">
            <a:xfrm>
              <a:off x="4128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65" name="Line 45"/>
            <p:cNvSpPr>
              <a:spLocks noChangeShapeType="1"/>
            </p:cNvSpPr>
            <p:nvPr/>
          </p:nvSpPr>
          <p:spPr bwMode="auto">
            <a:xfrm flipV="1">
              <a:off x="4752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66" name="Rectangle 46"/>
            <p:cNvSpPr>
              <a:spLocks noChangeArrowheads="1"/>
            </p:cNvSpPr>
            <p:nvPr/>
          </p:nvSpPr>
          <p:spPr bwMode="auto">
            <a:xfrm>
              <a:off x="5376" y="768"/>
              <a:ext cx="1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52267" name="Text Box 47"/>
            <p:cNvSpPr txBox="1">
              <a:spLocks noChangeArrowheads="1"/>
            </p:cNvSpPr>
            <p:nvPr/>
          </p:nvSpPr>
          <p:spPr bwMode="auto">
            <a:xfrm>
              <a:off x="4684" y="787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52244" name="Group 48"/>
          <p:cNvGrpSpPr>
            <a:grpSpLocks/>
          </p:cNvGrpSpPr>
          <p:nvPr/>
        </p:nvGrpSpPr>
        <p:grpSpPr bwMode="auto">
          <a:xfrm>
            <a:off x="1698625" y="2514265"/>
            <a:ext cx="2298700" cy="336550"/>
            <a:chOff x="816" y="768"/>
            <a:chExt cx="1448" cy="212"/>
          </a:xfrm>
        </p:grpSpPr>
        <p:sp>
          <p:nvSpPr>
            <p:cNvPr id="52261" name="Line 49"/>
            <p:cNvSpPr>
              <a:spLocks noChangeShapeType="1"/>
            </p:cNvSpPr>
            <p:nvPr/>
          </p:nvSpPr>
          <p:spPr bwMode="auto">
            <a:xfrm>
              <a:off x="816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62" name="Line 50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63" name="Rectangle 51"/>
            <p:cNvSpPr>
              <a:spLocks noChangeArrowheads="1"/>
            </p:cNvSpPr>
            <p:nvPr/>
          </p:nvSpPr>
          <p:spPr bwMode="auto">
            <a:xfrm>
              <a:off x="2112" y="768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52245" name="Text Box 52"/>
          <p:cNvSpPr txBox="1">
            <a:spLocks noChangeArrowheads="1"/>
          </p:cNvSpPr>
          <p:nvPr/>
        </p:nvSpPr>
        <p:spPr bwMode="auto">
          <a:xfrm>
            <a:off x="2593975" y="2544427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0</a:t>
            </a:r>
          </a:p>
        </p:txBody>
      </p:sp>
      <p:grpSp>
        <p:nvGrpSpPr>
          <p:cNvPr id="52246" name="Group 53"/>
          <p:cNvGrpSpPr>
            <a:grpSpLocks/>
          </p:cNvGrpSpPr>
          <p:nvPr/>
        </p:nvGrpSpPr>
        <p:grpSpPr bwMode="auto">
          <a:xfrm>
            <a:off x="2381250" y="2057065"/>
            <a:ext cx="612775" cy="533400"/>
            <a:chOff x="1200" y="480"/>
            <a:chExt cx="768" cy="288"/>
          </a:xfrm>
        </p:grpSpPr>
        <p:grpSp>
          <p:nvGrpSpPr>
            <p:cNvPr id="52255" name="Group 54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52259" name="Freeform 55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60" name="Arc 56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256" name="Group 57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52257" name="Freeform 58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58" name="Arc 59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247" name="Group 60"/>
          <p:cNvGrpSpPr>
            <a:grpSpLocks/>
          </p:cNvGrpSpPr>
          <p:nvPr/>
        </p:nvGrpSpPr>
        <p:grpSpPr bwMode="auto">
          <a:xfrm>
            <a:off x="5813425" y="2317415"/>
            <a:ext cx="2432050" cy="265112"/>
            <a:chOff x="1200" y="480"/>
            <a:chExt cx="768" cy="288"/>
          </a:xfrm>
        </p:grpSpPr>
        <p:grpSp>
          <p:nvGrpSpPr>
            <p:cNvPr id="52249" name="Group 61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52253" name="Freeform 62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54" name="Arc 63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250" name="Group 64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52251" name="Freeform 65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52" name="Arc 66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8" name="Rectangle 2"/>
          <p:cNvSpPr txBox="1">
            <a:spLocks noChangeArrowheads="1"/>
          </p:cNvSpPr>
          <p:nvPr/>
        </p:nvSpPr>
        <p:spPr>
          <a:xfrm>
            <a:off x="0" y="-3464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Properties of the Fourier Transform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261458" y="388619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261458" y="3160928"/>
            <a:ext cx="113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Translation</a:t>
            </a:r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4217508" y="3160928"/>
            <a:ext cx="693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t-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4985858" y="316092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 exp(-i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pnt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68" name="Group 69"/>
          <p:cNvGrpSpPr>
            <a:grpSpLocks/>
          </p:cNvGrpSpPr>
          <p:nvPr/>
        </p:nvGrpSpPr>
        <p:grpSpPr bwMode="auto">
          <a:xfrm>
            <a:off x="6066946" y="3465728"/>
            <a:ext cx="2271712" cy="336550"/>
            <a:chOff x="4128" y="768"/>
            <a:chExt cx="1431" cy="212"/>
          </a:xfrm>
        </p:grpSpPr>
        <p:sp>
          <p:nvSpPr>
            <p:cNvPr id="69" name="Line 70"/>
            <p:cNvSpPr>
              <a:spLocks noChangeShapeType="1"/>
            </p:cNvSpPr>
            <p:nvPr/>
          </p:nvSpPr>
          <p:spPr bwMode="auto">
            <a:xfrm>
              <a:off x="4128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 flipV="1">
              <a:off x="4752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5376" y="768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72" name="Text Box 73"/>
            <p:cNvSpPr txBox="1">
              <a:spLocks noChangeArrowheads="1"/>
            </p:cNvSpPr>
            <p:nvPr/>
          </p:nvSpPr>
          <p:spPr bwMode="auto">
            <a:xfrm>
              <a:off x="4684" y="787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73" name="Group 74"/>
          <p:cNvGrpSpPr>
            <a:grpSpLocks/>
          </p:cNvGrpSpPr>
          <p:nvPr/>
        </p:nvGrpSpPr>
        <p:grpSpPr bwMode="auto">
          <a:xfrm>
            <a:off x="1723546" y="3465728"/>
            <a:ext cx="2298700" cy="336550"/>
            <a:chOff x="816" y="768"/>
            <a:chExt cx="1448" cy="212"/>
          </a:xfrm>
        </p:grpSpPr>
        <p:sp>
          <p:nvSpPr>
            <p:cNvPr id="74" name="Line 75"/>
            <p:cNvSpPr>
              <a:spLocks noChangeShapeType="1"/>
            </p:cNvSpPr>
            <p:nvPr/>
          </p:nvSpPr>
          <p:spPr bwMode="auto">
            <a:xfrm>
              <a:off x="816" y="8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2112" y="768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77" name="Text Box 78"/>
          <p:cNvSpPr txBox="1">
            <a:spLocks noChangeArrowheads="1"/>
          </p:cNvSpPr>
          <p:nvPr/>
        </p:nvSpPr>
        <p:spPr bwMode="auto">
          <a:xfrm>
            <a:off x="2618896" y="3495890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0</a:t>
            </a:r>
          </a:p>
        </p:txBody>
      </p:sp>
      <p:grpSp>
        <p:nvGrpSpPr>
          <p:cNvPr id="78" name="Group 79"/>
          <p:cNvGrpSpPr>
            <a:grpSpLocks/>
          </p:cNvGrpSpPr>
          <p:nvPr/>
        </p:nvGrpSpPr>
        <p:grpSpPr bwMode="auto">
          <a:xfrm>
            <a:off x="2852258" y="3008528"/>
            <a:ext cx="1219200" cy="533400"/>
            <a:chOff x="1200" y="480"/>
            <a:chExt cx="768" cy="288"/>
          </a:xfrm>
        </p:grpSpPr>
        <p:grpSp>
          <p:nvGrpSpPr>
            <p:cNvPr id="79" name="Group 80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83" name="Freeform 81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Arc 82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83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81" name="Freeform 84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Arc 85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5" name="Group 86"/>
          <p:cNvGrpSpPr>
            <a:grpSpLocks/>
          </p:cNvGrpSpPr>
          <p:nvPr/>
        </p:nvGrpSpPr>
        <p:grpSpPr bwMode="auto">
          <a:xfrm>
            <a:off x="6447946" y="3008528"/>
            <a:ext cx="1219200" cy="533400"/>
            <a:chOff x="1200" y="480"/>
            <a:chExt cx="768" cy="288"/>
          </a:xfrm>
        </p:grpSpPr>
        <p:grpSp>
          <p:nvGrpSpPr>
            <p:cNvPr id="86" name="Group 87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90" name="Freeform 88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Arc 89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oup 90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88" name="Freeform 91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Arc 92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3" name="Line 7"/>
          <p:cNvSpPr>
            <a:spLocks noChangeShapeType="1"/>
          </p:cNvSpPr>
          <p:nvPr/>
        </p:nvSpPr>
        <p:spPr bwMode="auto">
          <a:xfrm>
            <a:off x="250824" y="5236452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325253" y="4347452"/>
            <a:ext cx="1136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Modulation</a:t>
            </a:r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3543116" y="4288715"/>
            <a:ext cx="1389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 cos(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pn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5073466" y="4763377"/>
            <a:ext cx="2092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n+n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)/2 +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n-n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)/2 </a:t>
            </a:r>
          </a:p>
        </p:txBody>
      </p:sp>
      <p:grpSp>
        <p:nvGrpSpPr>
          <p:cNvPr id="97" name="Group 95"/>
          <p:cNvGrpSpPr>
            <a:grpSpLocks/>
          </p:cNvGrpSpPr>
          <p:nvPr/>
        </p:nvGrpSpPr>
        <p:grpSpPr bwMode="auto">
          <a:xfrm>
            <a:off x="2039753" y="4488740"/>
            <a:ext cx="76200" cy="74612"/>
            <a:chOff x="2520" y="2304"/>
            <a:chExt cx="408" cy="208"/>
          </a:xfrm>
        </p:grpSpPr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98"/>
          <p:cNvGrpSpPr>
            <a:grpSpLocks/>
          </p:cNvGrpSpPr>
          <p:nvPr/>
        </p:nvGrpSpPr>
        <p:grpSpPr bwMode="auto">
          <a:xfrm>
            <a:off x="2115953" y="4558590"/>
            <a:ext cx="95250" cy="82550"/>
            <a:chOff x="2928" y="2512"/>
            <a:chExt cx="416" cy="216"/>
          </a:xfrm>
        </p:grpSpPr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roup 101"/>
          <p:cNvGrpSpPr>
            <a:grpSpLocks/>
          </p:cNvGrpSpPr>
          <p:nvPr/>
        </p:nvGrpSpPr>
        <p:grpSpPr bwMode="auto">
          <a:xfrm>
            <a:off x="2214378" y="4488740"/>
            <a:ext cx="76200" cy="76200"/>
            <a:chOff x="2520" y="2304"/>
            <a:chExt cx="408" cy="208"/>
          </a:xfrm>
        </p:grpSpPr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4"/>
          <p:cNvGrpSpPr>
            <a:grpSpLocks/>
          </p:cNvGrpSpPr>
          <p:nvPr/>
        </p:nvGrpSpPr>
        <p:grpSpPr bwMode="auto">
          <a:xfrm>
            <a:off x="2308041" y="4558590"/>
            <a:ext cx="74612" cy="158750"/>
            <a:chOff x="2928" y="2512"/>
            <a:chExt cx="416" cy="216"/>
          </a:xfrm>
        </p:grpSpPr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9" name="Group 107"/>
          <p:cNvGrpSpPr>
            <a:grpSpLocks/>
          </p:cNvGrpSpPr>
          <p:nvPr/>
        </p:nvGrpSpPr>
        <p:grpSpPr bwMode="auto">
          <a:xfrm>
            <a:off x="2382653" y="4412540"/>
            <a:ext cx="74613" cy="146050"/>
            <a:chOff x="2520" y="2304"/>
            <a:chExt cx="408" cy="208"/>
          </a:xfrm>
        </p:grpSpPr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0"/>
          <p:cNvGrpSpPr>
            <a:grpSpLocks/>
          </p:cNvGrpSpPr>
          <p:nvPr/>
        </p:nvGrpSpPr>
        <p:grpSpPr bwMode="auto">
          <a:xfrm>
            <a:off x="2466791" y="4558590"/>
            <a:ext cx="87312" cy="311150"/>
            <a:chOff x="2928" y="2512"/>
            <a:chExt cx="416" cy="216"/>
          </a:xfrm>
        </p:grpSpPr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3"/>
          <p:cNvGrpSpPr>
            <a:grpSpLocks/>
          </p:cNvGrpSpPr>
          <p:nvPr/>
        </p:nvGrpSpPr>
        <p:grpSpPr bwMode="auto">
          <a:xfrm>
            <a:off x="2554103" y="4107740"/>
            <a:ext cx="95250" cy="450850"/>
            <a:chOff x="2520" y="2304"/>
            <a:chExt cx="408" cy="208"/>
          </a:xfrm>
        </p:grpSpPr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8" name="Group 116"/>
          <p:cNvGrpSpPr>
            <a:grpSpLocks/>
          </p:cNvGrpSpPr>
          <p:nvPr/>
        </p:nvGrpSpPr>
        <p:grpSpPr bwMode="auto">
          <a:xfrm>
            <a:off x="2649353" y="4558590"/>
            <a:ext cx="76200" cy="539750"/>
            <a:chOff x="2928" y="2512"/>
            <a:chExt cx="416" cy="216"/>
          </a:xfrm>
        </p:grpSpPr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" name="Group 119"/>
          <p:cNvGrpSpPr>
            <a:grpSpLocks/>
          </p:cNvGrpSpPr>
          <p:nvPr/>
        </p:nvGrpSpPr>
        <p:grpSpPr bwMode="auto">
          <a:xfrm>
            <a:off x="2725553" y="4031540"/>
            <a:ext cx="84138" cy="533400"/>
            <a:chOff x="2520" y="2304"/>
            <a:chExt cx="408" cy="208"/>
          </a:xfrm>
        </p:grpSpPr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2"/>
          <p:cNvGrpSpPr>
            <a:grpSpLocks/>
          </p:cNvGrpSpPr>
          <p:nvPr/>
        </p:nvGrpSpPr>
        <p:grpSpPr bwMode="auto">
          <a:xfrm>
            <a:off x="2801753" y="4518902"/>
            <a:ext cx="95250" cy="579438"/>
            <a:chOff x="2928" y="2512"/>
            <a:chExt cx="416" cy="216"/>
          </a:xfrm>
        </p:grpSpPr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5"/>
          <p:cNvGrpSpPr>
            <a:grpSpLocks/>
          </p:cNvGrpSpPr>
          <p:nvPr/>
        </p:nvGrpSpPr>
        <p:grpSpPr bwMode="auto">
          <a:xfrm>
            <a:off x="2897003" y="4107740"/>
            <a:ext cx="74613" cy="450850"/>
            <a:chOff x="2520" y="2304"/>
            <a:chExt cx="408" cy="208"/>
          </a:xfrm>
        </p:grpSpPr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0" name="Group 128"/>
          <p:cNvGrpSpPr>
            <a:grpSpLocks/>
          </p:cNvGrpSpPr>
          <p:nvPr/>
        </p:nvGrpSpPr>
        <p:grpSpPr bwMode="auto">
          <a:xfrm>
            <a:off x="2981141" y="4558590"/>
            <a:ext cx="76200" cy="234950"/>
            <a:chOff x="2928" y="2512"/>
            <a:chExt cx="416" cy="216"/>
          </a:xfrm>
        </p:grpSpPr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3" name="Group 131"/>
          <p:cNvGrpSpPr>
            <a:grpSpLocks/>
          </p:cNvGrpSpPr>
          <p:nvPr/>
        </p:nvGrpSpPr>
        <p:grpSpPr bwMode="auto">
          <a:xfrm>
            <a:off x="3046228" y="4412540"/>
            <a:ext cx="92075" cy="152400"/>
            <a:chOff x="2520" y="2304"/>
            <a:chExt cx="408" cy="208"/>
          </a:xfrm>
        </p:grpSpPr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6" name="Group 134"/>
          <p:cNvGrpSpPr>
            <a:grpSpLocks/>
          </p:cNvGrpSpPr>
          <p:nvPr/>
        </p:nvGrpSpPr>
        <p:grpSpPr bwMode="auto">
          <a:xfrm>
            <a:off x="3152591" y="4564940"/>
            <a:ext cx="106362" cy="76200"/>
            <a:chOff x="2928" y="2512"/>
            <a:chExt cx="416" cy="216"/>
          </a:xfrm>
        </p:grpSpPr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9" name="Group 137"/>
          <p:cNvGrpSpPr>
            <a:grpSpLocks/>
          </p:cNvGrpSpPr>
          <p:nvPr/>
        </p:nvGrpSpPr>
        <p:grpSpPr bwMode="auto">
          <a:xfrm>
            <a:off x="3258953" y="4483977"/>
            <a:ext cx="76200" cy="74613"/>
            <a:chOff x="2520" y="2304"/>
            <a:chExt cx="408" cy="208"/>
          </a:xfrm>
        </p:grpSpPr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2520" y="2304"/>
              <a:ext cx="208" cy="208"/>
            </a:xfrm>
            <a:custGeom>
              <a:avLst/>
              <a:gdLst>
                <a:gd name="T0" fmla="*/ 0 w 208"/>
                <a:gd name="T1" fmla="*/ 208 h 208"/>
                <a:gd name="T2" fmla="*/ 80 w 208"/>
                <a:gd name="T3" fmla="*/ 80 h 208"/>
                <a:gd name="T4" fmla="*/ 104 w 208"/>
                <a:gd name="T5" fmla="*/ 48 h 208"/>
                <a:gd name="T6" fmla="*/ 128 w 208"/>
                <a:gd name="T7" fmla="*/ 32 h 208"/>
                <a:gd name="T8" fmla="*/ 144 w 208"/>
                <a:gd name="T9" fmla="*/ 16 h 208"/>
                <a:gd name="T10" fmla="*/ 160 w 208"/>
                <a:gd name="T11" fmla="*/ 8 h 208"/>
                <a:gd name="T12" fmla="*/ 184 w 208"/>
                <a:gd name="T13" fmla="*/ 0 h 208"/>
                <a:gd name="T14" fmla="*/ 208 w 20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08"/>
                <a:gd name="T26" fmla="*/ 208 w 20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08">
                  <a:moveTo>
                    <a:pt x="0" y="208"/>
                  </a:moveTo>
                  <a:lnTo>
                    <a:pt x="80" y="80"/>
                  </a:lnTo>
                  <a:lnTo>
                    <a:pt x="104" y="48"/>
                  </a:lnTo>
                  <a:lnTo>
                    <a:pt x="128" y="32"/>
                  </a:lnTo>
                  <a:lnTo>
                    <a:pt x="144" y="16"/>
                  </a:lnTo>
                  <a:lnTo>
                    <a:pt x="160" y="8"/>
                  </a:lnTo>
                  <a:lnTo>
                    <a:pt x="184" y="0"/>
                  </a:lnTo>
                  <a:lnTo>
                    <a:pt x="208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2728" y="2304"/>
              <a:ext cx="200" cy="208"/>
            </a:xfrm>
            <a:custGeom>
              <a:avLst/>
              <a:gdLst>
                <a:gd name="T0" fmla="*/ 200 w 200"/>
                <a:gd name="T1" fmla="*/ 208 h 208"/>
                <a:gd name="T2" fmla="*/ 120 w 200"/>
                <a:gd name="T3" fmla="*/ 80 h 208"/>
                <a:gd name="T4" fmla="*/ 96 w 200"/>
                <a:gd name="T5" fmla="*/ 48 h 208"/>
                <a:gd name="T6" fmla="*/ 80 w 200"/>
                <a:gd name="T7" fmla="*/ 32 h 208"/>
                <a:gd name="T8" fmla="*/ 56 w 200"/>
                <a:gd name="T9" fmla="*/ 16 h 208"/>
                <a:gd name="T10" fmla="*/ 40 w 200"/>
                <a:gd name="T11" fmla="*/ 8 h 208"/>
                <a:gd name="T12" fmla="*/ 24 w 200"/>
                <a:gd name="T13" fmla="*/ 0 h 208"/>
                <a:gd name="T14" fmla="*/ 0 w 200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08"/>
                <a:gd name="T26" fmla="*/ 200 w 200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08">
                  <a:moveTo>
                    <a:pt x="200" y="208"/>
                  </a:moveTo>
                  <a:lnTo>
                    <a:pt x="120" y="80"/>
                  </a:lnTo>
                  <a:lnTo>
                    <a:pt x="96" y="48"/>
                  </a:lnTo>
                  <a:lnTo>
                    <a:pt x="80" y="32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0"/>
          <p:cNvGrpSpPr>
            <a:grpSpLocks/>
          </p:cNvGrpSpPr>
          <p:nvPr/>
        </p:nvGrpSpPr>
        <p:grpSpPr bwMode="auto">
          <a:xfrm>
            <a:off x="3335153" y="4504615"/>
            <a:ext cx="79375" cy="74612"/>
            <a:chOff x="2928" y="2512"/>
            <a:chExt cx="416" cy="216"/>
          </a:xfrm>
        </p:grpSpPr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2928" y="2512"/>
              <a:ext cx="208" cy="216"/>
            </a:xfrm>
            <a:custGeom>
              <a:avLst/>
              <a:gdLst>
                <a:gd name="T0" fmla="*/ 0 w 208"/>
                <a:gd name="T1" fmla="*/ 0 h 216"/>
                <a:gd name="T2" fmla="*/ 80 w 208"/>
                <a:gd name="T3" fmla="*/ 136 h 216"/>
                <a:gd name="T4" fmla="*/ 104 w 208"/>
                <a:gd name="T5" fmla="*/ 168 h 216"/>
                <a:gd name="T6" fmla="*/ 128 w 208"/>
                <a:gd name="T7" fmla="*/ 184 h 216"/>
                <a:gd name="T8" fmla="*/ 144 w 208"/>
                <a:gd name="T9" fmla="*/ 200 h 216"/>
                <a:gd name="T10" fmla="*/ 160 w 208"/>
                <a:gd name="T11" fmla="*/ 208 h 216"/>
                <a:gd name="T12" fmla="*/ 184 w 208"/>
                <a:gd name="T13" fmla="*/ 216 h 216"/>
                <a:gd name="T14" fmla="*/ 208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0" y="0"/>
                  </a:moveTo>
                  <a:lnTo>
                    <a:pt x="80" y="136"/>
                  </a:lnTo>
                  <a:lnTo>
                    <a:pt x="104" y="168"/>
                  </a:lnTo>
                  <a:lnTo>
                    <a:pt x="128" y="184"/>
                  </a:lnTo>
                  <a:lnTo>
                    <a:pt x="144" y="200"/>
                  </a:lnTo>
                  <a:lnTo>
                    <a:pt x="160" y="208"/>
                  </a:lnTo>
                  <a:lnTo>
                    <a:pt x="184" y="216"/>
                  </a:lnTo>
                  <a:lnTo>
                    <a:pt x="208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3136" y="2512"/>
              <a:ext cx="208" cy="216"/>
            </a:xfrm>
            <a:custGeom>
              <a:avLst/>
              <a:gdLst>
                <a:gd name="T0" fmla="*/ 208 w 208"/>
                <a:gd name="T1" fmla="*/ 0 h 216"/>
                <a:gd name="T2" fmla="*/ 128 w 208"/>
                <a:gd name="T3" fmla="*/ 136 h 216"/>
                <a:gd name="T4" fmla="*/ 96 w 208"/>
                <a:gd name="T5" fmla="*/ 168 h 216"/>
                <a:gd name="T6" fmla="*/ 80 w 208"/>
                <a:gd name="T7" fmla="*/ 184 h 216"/>
                <a:gd name="T8" fmla="*/ 64 w 208"/>
                <a:gd name="T9" fmla="*/ 200 h 216"/>
                <a:gd name="T10" fmla="*/ 40 w 208"/>
                <a:gd name="T11" fmla="*/ 208 h 216"/>
                <a:gd name="T12" fmla="*/ 24 w 208"/>
                <a:gd name="T13" fmla="*/ 216 h 216"/>
                <a:gd name="T14" fmla="*/ 0 w 208"/>
                <a:gd name="T15" fmla="*/ 216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216"/>
                <a:gd name="T26" fmla="*/ 208 w 208"/>
                <a:gd name="T27" fmla="*/ 216 h 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216">
                  <a:moveTo>
                    <a:pt x="208" y="0"/>
                  </a:moveTo>
                  <a:lnTo>
                    <a:pt x="128" y="136"/>
                  </a:lnTo>
                  <a:lnTo>
                    <a:pt x="96" y="168"/>
                  </a:lnTo>
                  <a:lnTo>
                    <a:pt x="80" y="184"/>
                  </a:lnTo>
                  <a:lnTo>
                    <a:pt x="64" y="200"/>
                  </a:lnTo>
                  <a:lnTo>
                    <a:pt x="40" y="208"/>
                  </a:lnTo>
                  <a:lnTo>
                    <a:pt x="24" y="216"/>
                  </a:lnTo>
                  <a:lnTo>
                    <a:pt x="0" y="216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5" name="Line 144"/>
          <p:cNvSpPr>
            <a:spLocks noChangeShapeType="1"/>
          </p:cNvSpPr>
          <p:nvPr/>
        </p:nvSpPr>
        <p:spPr bwMode="auto">
          <a:xfrm>
            <a:off x="5484628" y="4568115"/>
            <a:ext cx="338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Line 145"/>
          <p:cNvSpPr>
            <a:spLocks noChangeShapeType="1"/>
          </p:cNvSpPr>
          <p:nvPr/>
        </p:nvSpPr>
        <p:spPr bwMode="auto">
          <a:xfrm flipV="1">
            <a:off x="7107053" y="449191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8532628" y="4491915"/>
            <a:ext cx="290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</a:p>
        </p:txBody>
      </p:sp>
      <p:sp>
        <p:nvSpPr>
          <p:cNvPr id="148" name="Text Box 147"/>
          <p:cNvSpPr txBox="1">
            <a:spLocks noChangeArrowheads="1"/>
          </p:cNvSpPr>
          <p:nvPr/>
        </p:nvSpPr>
        <p:spPr bwMode="auto">
          <a:xfrm>
            <a:off x="6999103" y="4522077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0</a:t>
            </a:r>
          </a:p>
        </p:txBody>
      </p:sp>
      <p:grpSp>
        <p:nvGrpSpPr>
          <p:cNvPr id="149" name="Group 148"/>
          <p:cNvGrpSpPr>
            <a:grpSpLocks/>
          </p:cNvGrpSpPr>
          <p:nvPr/>
        </p:nvGrpSpPr>
        <p:grpSpPr bwMode="auto">
          <a:xfrm>
            <a:off x="7465828" y="4034715"/>
            <a:ext cx="1219200" cy="533400"/>
            <a:chOff x="1200" y="480"/>
            <a:chExt cx="768" cy="288"/>
          </a:xfrm>
        </p:grpSpPr>
        <p:grpSp>
          <p:nvGrpSpPr>
            <p:cNvPr id="150" name="Group 149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154" name="Freeform 150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Arc 151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152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152" name="Freeform 153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Arc 154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7927791" y="4523665"/>
            <a:ext cx="360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57" name="Line 156"/>
          <p:cNvSpPr>
            <a:spLocks noChangeShapeType="1"/>
          </p:cNvSpPr>
          <p:nvPr/>
        </p:nvSpPr>
        <p:spPr bwMode="auto">
          <a:xfrm flipV="1">
            <a:off x="8102416" y="452366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9" name="Group 148"/>
          <p:cNvGrpSpPr>
            <a:grpSpLocks/>
          </p:cNvGrpSpPr>
          <p:nvPr/>
        </p:nvGrpSpPr>
        <p:grpSpPr bwMode="auto">
          <a:xfrm>
            <a:off x="5500503" y="4031540"/>
            <a:ext cx="1219200" cy="533400"/>
            <a:chOff x="1200" y="480"/>
            <a:chExt cx="768" cy="288"/>
          </a:xfrm>
        </p:grpSpPr>
        <p:grpSp>
          <p:nvGrpSpPr>
            <p:cNvPr id="160" name="Group 149"/>
            <p:cNvGrpSpPr>
              <a:grpSpLocks/>
            </p:cNvGrpSpPr>
            <p:nvPr/>
          </p:nvGrpSpPr>
          <p:grpSpPr bwMode="auto">
            <a:xfrm>
              <a:off x="1200" y="480"/>
              <a:ext cx="387" cy="288"/>
              <a:chOff x="1200" y="480"/>
              <a:chExt cx="387" cy="288"/>
            </a:xfrm>
          </p:grpSpPr>
          <p:sp>
            <p:nvSpPr>
              <p:cNvPr id="164" name="Freeform 150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Arc 151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1" name="Group 152"/>
            <p:cNvGrpSpPr>
              <a:grpSpLocks/>
            </p:cNvGrpSpPr>
            <p:nvPr/>
          </p:nvGrpSpPr>
          <p:grpSpPr bwMode="auto">
            <a:xfrm flipH="1">
              <a:off x="1581" y="480"/>
              <a:ext cx="387" cy="288"/>
              <a:chOff x="1200" y="480"/>
              <a:chExt cx="387" cy="288"/>
            </a:xfrm>
          </p:grpSpPr>
          <p:sp>
            <p:nvSpPr>
              <p:cNvPr id="162" name="Freeform 153"/>
              <p:cNvSpPr>
                <a:spLocks/>
              </p:cNvSpPr>
              <p:nvPr/>
            </p:nvSpPr>
            <p:spPr bwMode="auto">
              <a:xfrm>
                <a:off x="1473" y="480"/>
                <a:ext cx="114" cy="180"/>
              </a:xfrm>
              <a:custGeom>
                <a:avLst/>
                <a:gdLst>
                  <a:gd name="T0" fmla="*/ 0 w 208"/>
                  <a:gd name="T1" fmla="*/ 20 h 208"/>
                  <a:gd name="T2" fmla="*/ 1 w 208"/>
                  <a:gd name="T3" fmla="*/ 8 h 208"/>
                  <a:gd name="T4" fmla="*/ 1 w 208"/>
                  <a:gd name="T5" fmla="*/ 5 h 208"/>
                  <a:gd name="T6" fmla="*/ 1 w 208"/>
                  <a:gd name="T7" fmla="*/ 3 h 208"/>
                  <a:gd name="T8" fmla="*/ 1 w 208"/>
                  <a:gd name="T9" fmla="*/ 3 h 208"/>
                  <a:gd name="T10" fmla="*/ 1 w 208"/>
                  <a:gd name="T11" fmla="*/ 3 h 208"/>
                  <a:gd name="T12" fmla="*/ 1 w 208"/>
                  <a:gd name="T13" fmla="*/ 0 h 208"/>
                  <a:gd name="T14" fmla="*/ 1 w 208"/>
                  <a:gd name="T15" fmla="*/ 0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8"/>
                  <a:gd name="T25" fmla="*/ 0 h 208"/>
                  <a:gd name="T26" fmla="*/ 208 w 208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8" h="208">
                    <a:moveTo>
                      <a:pt x="0" y="208"/>
                    </a:moveTo>
                    <a:lnTo>
                      <a:pt x="80" y="80"/>
                    </a:lnTo>
                    <a:lnTo>
                      <a:pt x="112" y="48"/>
                    </a:lnTo>
                    <a:lnTo>
                      <a:pt x="128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208" y="0"/>
                    </a:lnTo>
                  </a:path>
                </a:pathLst>
              </a:custGeom>
              <a:noFill/>
              <a:ln w="19050">
                <a:solidFill>
                  <a:srgbClr val="FF0F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Arc 154"/>
              <p:cNvSpPr>
                <a:spLocks/>
              </p:cNvSpPr>
              <p:nvPr/>
            </p:nvSpPr>
            <p:spPr bwMode="auto">
              <a:xfrm flipV="1">
                <a:off x="1200" y="624"/>
                <a:ext cx="271" cy="144"/>
              </a:xfrm>
              <a:custGeom>
                <a:avLst/>
                <a:gdLst>
                  <a:gd name="T0" fmla="*/ 0 w 20938"/>
                  <a:gd name="T1" fmla="*/ 0 h 21600"/>
                  <a:gd name="T2" fmla="*/ 0 w 20938"/>
                  <a:gd name="T3" fmla="*/ 0 h 21600"/>
                  <a:gd name="T4" fmla="*/ 0 w 209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38"/>
                  <a:gd name="T10" fmla="*/ 0 h 21600"/>
                  <a:gd name="T11" fmla="*/ 20938 w 209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38" h="21600" fill="none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</a:path>
                  <a:path w="20938" h="21600" stroke="0" extrusionOk="0">
                    <a:moveTo>
                      <a:pt x="-1" y="0"/>
                    </a:moveTo>
                    <a:cubicBezTo>
                      <a:pt x="9886" y="0"/>
                      <a:pt x="18511" y="6712"/>
                      <a:pt x="20938" y="1629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6" name="Rectangle 155"/>
          <p:cNvSpPr>
            <a:spLocks noChangeArrowheads="1"/>
          </p:cNvSpPr>
          <p:nvPr/>
        </p:nvSpPr>
        <p:spPr bwMode="auto">
          <a:xfrm>
            <a:off x="5858291" y="4520490"/>
            <a:ext cx="473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-n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67" name="Line 156"/>
          <p:cNvSpPr>
            <a:spLocks noChangeShapeType="1"/>
          </p:cNvSpPr>
          <p:nvPr/>
        </p:nvSpPr>
        <p:spPr bwMode="auto">
          <a:xfrm flipV="1">
            <a:off x="6110103" y="450461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0" y="5400011"/>
            <a:ext cx="9601200" cy="1257300"/>
          </a:xfrm>
          <a:prstGeom prst="rect">
            <a:avLst/>
          </a:prstGeom>
          <a:solidFill>
            <a:schemeClr val="accent2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Line 7"/>
          <p:cNvSpPr>
            <a:spLocks noChangeShapeType="1"/>
          </p:cNvSpPr>
          <p:nvPr/>
        </p:nvSpPr>
        <p:spPr bwMode="auto">
          <a:xfrm>
            <a:off x="228801" y="5236018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Line 7"/>
          <p:cNvSpPr>
            <a:spLocks noChangeShapeType="1"/>
          </p:cNvSpPr>
          <p:nvPr/>
        </p:nvSpPr>
        <p:spPr bwMode="auto">
          <a:xfrm>
            <a:off x="207281" y="658628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ectangle 13"/>
          <p:cNvSpPr>
            <a:spLocks noChangeArrowheads="1"/>
          </p:cNvSpPr>
          <p:nvPr/>
        </p:nvSpPr>
        <p:spPr bwMode="auto">
          <a:xfrm>
            <a:off x="239179" y="5718545"/>
            <a:ext cx="14620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Convolution</a:t>
            </a:r>
          </a:p>
        </p:txBody>
      </p:sp>
      <p:sp>
        <p:nvSpPr>
          <p:cNvPr id="172" name="Rectangle 93"/>
          <p:cNvSpPr>
            <a:spLocks noChangeArrowheads="1"/>
          </p:cNvSpPr>
          <p:nvPr/>
        </p:nvSpPr>
        <p:spPr bwMode="auto">
          <a:xfrm>
            <a:off x="2258602" y="5736514"/>
            <a:ext cx="992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 * g(t)</a:t>
            </a:r>
          </a:p>
        </p:txBody>
      </p:sp>
      <p:sp>
        <p:nvSpPr>
          <p:cNvPr id="173" name="Rectangle 94"/>
          <p:cNvSpPr>
            <a:spLocks noChangeArrowheads="1"/>
          </p:cNvSpPr>
          <p:nvPr/>
        </p:nvSpPr>
        <p:spPr bwMode="auto">
          <a:xfrm>
            <a:off x="5726609" y="5710433"/>
            <a:ext cx="12554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F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 .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G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5144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3464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Diffraction with single slit and double slits 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9125" y="793633"/>
            <a:ext cx="3430051" cy="2734574"/>
            <a:chOff x="80900" y="793633"/>
            <a:chExt cx="3430051" cy="27345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30" r="51839" b="45924"/>
            <a:stretch/>
          </p:blipFill>
          <p:spPr>
            <a:xfrm>
              <a:off x="80900" y="793633"/>
              <a:ext cx="3430051" cy="273457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37094" y="1000666"/>
              <a:ext cx="1414732" cy="690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1086" y="2493037"/>
              <a:ext cx="1414732" cy="1035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74474" y="2343512"/>
              <a:ext cx="868393" cy="209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3904" y="4508741"/>
            <a:ext cx="3829742" cy="2349259"/>
            <a:chOff x="78025" y="4034289"/>
            <a:chExt cx="3829742" cy="23492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r="47804" b="7698"/>
            <a:stretch/>
          </p:blipFill>
          <p:spPr>
            <a:xfrm>
              <a:off x="78025" y="4114800"/>
              <a:ext cx="3717597" cy="216523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94603" y="6142010"/>
              <a:ext cx="1414732" cy="241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6671" y="4034289"/>
              <a:ext cx="1414732" cy="241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22453" y="4948688"/>
              <a:ext cx="385314" cy="951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96306" y="1687903"/>
            <a:ext cx="2889848" cy="4376465"/>
            <a:chOff x="5437516" y="1524002"/>
            <a:chExt cx="2889848" cy="43764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69" t="13075" b="15711"/>
            <a:stretch/>
          </p:blipFill>
          <p:spPr>
            <a:xfrm>
              <a:off x="5469145" y="1690777"/>
              <a:ext cx="2858219" cy="418381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437516" y="1524002"/>
              <a:ext cx="1627518" cy="1641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51888" y="2909979"/>
              <a:ext cx="362311" cy="635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66266" y="4873926"/>
              <a:ext cx="1408988" cy="1026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96968" y="5716440"/>
              <a:ext cx="1408988" cy="158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1535" y="680847"/>
            <a:ext cx="325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slit with a finite width “w”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1535" y="3948023"/>
            <a:ext cx="332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slit (without a width) separated by “d”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0640" y="3913520"/>
            <a:ext cx="3746741" cy="2881222"/>
          </a:xfrm>
          <a:prstGeom prst="roundRect">
            <a:avLst>
              <a:gd name="adj" fmla="val 95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768" y="692996"/>
            <a:ext cx="3746741" cy="2878340"/>
          </a:xfrm>
          <a:prstGeom prst="roundRect">
            <a:avLst>
              <a:gd name="adj" fmla="val 95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87638" y="3114136"/>
            <a:ext cx="983902" cy="1256581"/>
            <a:chOff x="3887638" y="3114136"/>
            <a:chExt cx="983902" cy="1256581"/>
          </a:xfrm>
        </p:grpSpPr>
        <p:grpSp>
          <p:nvGrpSpPr>
            <p:cNvPr id="2" name="Group 1"/>
            <p:cNvGrpSpPr/>
            <p:nvPr/>
          </p:nvGrpSpPr>
          <p:grpSpPr>
            <a:xfrm>
              <a:off x="3887638" y="3114136"/>
              <a:ext cx="983902" cy="1256581"/>
              <a:chOff x="3887638" y="3114136"/>
              <a:chExt cx="983902" cy="1256581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4451232" y="3368915"/>
                <a:ext cx="4203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3899140" y="3114136"/>
                <a:ext cx="621102" cy="39681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3887638" y="3973902"/>
                <a:ext cx="621102" cy="39681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Oval 45"/>
            <p:cNvSpPr/>
            <p:nvPr/>
          </p:nvSpPr>
          <p:spPr>
            <a:xfrm>
              <a:off x="4485739" y="3571336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62114" y="819508"/>
            <a:ext cx="3805686" cy="5889636"/>
            <a:chOff x="5262114" y="819508"/>
            <a:chExt cx="3805686" cy="5889636"/>
          </a:xfrm>
        </p:grpSpPr>
        <p:sp>
          <p:nvSpPr>
            <p:cNvPr id="25" name="TextBox 24"/>
            <p:cNvSpPr txBox="1"/>
            <p:nvPr/>
          </p:nvSpPr>
          <p:spPr>
            <a:xfrm>
              <a:off x="5458244" y="831409"/>
              <a:ext cx="36095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Convolution of these two yields: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Double slit with a finite width (w) and separation (d)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262114" y="819508"/>
              <a:ext cx="3631718" cy="5889636"/>
            </a:xfrm>
            <a:prstGeom prst="roundRect">
              <a:avLst>
                <a:gd name="adj" fmla="val 950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57854" y="1891123"/>
              <a:ext cx="1440000" cy="28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207067" y="1845117"/>
            <a:ext cx="12364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62984" y="1850868"/>
            <a:ext cx="12364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183" y="2041451"/>
            <a:ext cx="212651" cy="42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325" y="197765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366903" y="4929253"/>
            <a:ext cx="3379809" cy="1607340"/>
            <a:chOff x="5366903" y="4929253"/>
            <a:chExt cx="3379809" cy="1607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501581" y="4929253"/>
                  <a:ext cx="2614498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𝑠𝑖𝑛𝑐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𝑐𝑜𝑠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anose="05050102010706020507" pitchFamily="18" charset="2"/>
                                  </a:rPr>
                                  <m:t>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581" y="4929253"/>
                  <a:ext cx="2614498" cy="62235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366903" y="6006686"/>
                  <a:ext cx="1533690" cy="520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= 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anose="05050102010706020507" pitchFamily="18" charset="2"/>
                              </a:rPr>
                              <m:t></m:t>
                            </m:r>
                          </m:den>
                        </m:f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𝑠𝑖𝑛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6903" y="6006686"/>
                  <a:ext cx="1533690" cy="5208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326836" y="6010230"/>
                  <a:ext cx="1419876" cy="5263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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anose="05050102010706020507" pitchFamily="18" charset="2"/>
                              </a:rPr>
                              <m:t></m:t>
                            </m:r>
                          </m:den>
                        </m:f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𝑠𝑖𝑛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6836" y="6010230"/>
                  <a:ext cx="1419876" cy="5263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3700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396"/>
            <a:ext cx="9144000" cy="299221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3464"/>
            <a:ext cx="9144000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Diffraction by slits with finite width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562" y="1337093"/>
            <a:ext cx="1440000" cy="28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5048" y="1316965"/>
            <a:ext cx="1440000" cy="28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7787" y="1288210"/>
            <a:ext cx="1440000" cy="28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1077" y="1293961"/>
            <a:ext cx="1584000" cy="28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800" y="1299713"/>
            <a:ext cx="12364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4261" y="1270959"/>
            <a:ext cx="12364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90178" y="1276710"/>
            <a:ext cx="12364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36231" y="1250831"/>
            <a:ext cx="12364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92148" y="1256582"/>
            <a:ext cx="12364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48063" y="1262335"/>
            <a:ext cx="12364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88366" y="1239329"/>
            <a:ext cx="12364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44283" y="1245080"/>
            <a:ext cx="12364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00198" y="1250833"/>
            <a:ext cx="12364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58989" y="1268085"/>
            <a:ext cx="12364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14904" y="1273838"/>
            <a:ext cx="12364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867400"/>
            <a:ext cx="955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increasing number of slits (to infinity),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system will gradually transition to a “grating”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14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2890</Words>
  <Application>Microsoft Office PowerPoint</Application>
  <PresentationFormat>On-screen Show (4:3)</PresentationFormat>
  <Paragraphs>485</Paragraphs>
  <Slides>40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Geneva</vt:lpstr>
      <vt:lpstr>Roboto Flex</vt:lpstr>
      <vt:lpstr>Symbol</vt:lpstr>
      <vt:lpstr>Times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Hatice Altug</dc:creator>
  <cp:lastModifiedBy>Hatice Altug</cp:lastModifiedBy>
  <cp:revision>204</cp:revision>
  <cp:lastPrinted>2017-02-17T16:15:10Z</cp:lastPrinted>
  <dcterms:created xsi:type="dcterms:W3CDTF">2015-02-18T12:24:08Z</dcterms:created>
  <dcterms:modified xsi:type="dcterms:W3CDTF">2025-11-03T11:50:37Z</dcterms:modified>
</cp:coreProperties>
</file>