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12"/>
  </p:notesMasterIdLst>
  <p:handoutMasterIdLst>
    <p:handoutMasterId r:id="rId13"/>
  </p:handoutMasterIdLst>
  <p:sldIdLst>
    <p:sldId id="2442" r:id="rId5"/>
    <p:sldId id="2474" r:id="rId6"/>
    <p:sldId id="2476" r:id="rId7"/>
    <p:sldId id="2477" r:id="rId8"/>
    <p:sldId id="2478" r:id="rId9"/>
    <p:sldId id="2479" r:id="rId10"/>
    <p:sldId id="1937" r:id="rId11"/>
  </p:sldIdLst>
  <p:sldSz cx="9144000" cy="5143500" type="screen16x9"/>
  <p:notesSz cx="6858000" cy="9144000"/>
  <p:defaultTextStyle>
    <a:defPPr>
      <a:defRPr lang="fr-F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075" autoAdjust="0"/>
    <p:restoredTop sz="77931"/>
  </p:normalViewPr>
  <p:slideViewPr>
    <p:cSldViewPr snapToGrid="0" snapToObjects="1" showGuides="1">
      <p:cViewPr varScale="1">
        <p:scale>
          <a:sx n="157" d="100"/>
          <a:sy n="157" d="100"/>
        </p:scale>
        <p:origin x="984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50" d="100"/>
          <a:sy n="150" d="100"/>
        </p:scale>
        <p:origin x="6080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279B33-A94D-4C8C-88C2-619932967EF3}" type="datetimeFigureOut">
              <a:rPr lang="fr-CH" smtClean="0">
                <a:latin typeface="Arial" panose="020B0604020202020204" pitchFamily="34" charset="0"/>
              </a:rPr>
              <a:t>05.11.25</a:t>
            </a:fld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 dirty="0">
              <a:latin typeface="Arial" panose="020B060402020202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4AF0-8439-436D-BEF0-52070F19E1B6}" type="slidenum">
              <a:rPr lang="fr-CH" smtClean="0">
                <a:latin typeface="Arial" panose="020B0604020202020204" pitchFamily="34" charset="0"/>
              </a:rPr>
              <a:t>‹#›</a:t>
            </a:fld>
            <a:endParaRPr lang="fr-CH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9056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F8103E42-5239-1A40-AD33-3EE7E9DDF5FD}" type="datetimeFigureOut">
              <a:rPr lang="fr-FR" smtClean="0"/>
              <a:pPr/>
              <a:t>05/11/2025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4CF50783-AAED-1941-8BCC-9F6140F0A6B1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6742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034AE7-2BF7-24D1-5C12-0CE9B8BBC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4C20B6-EF10-79B8-EBE8-146E124313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4E6C95-9FF4-FB68-6819-C00AC94A3B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9DF1F5-74D8-D2BA-E901-06F12E68ED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F50783-AAED-1941-8BCC-9F6140F0A6B1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9724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1">
            <a:extLst>
              <a:ext uri="{FF2B5EF4-FFF2-40B4-BE49-F238E27FC236}">
                <a16:creationId xmlns:a16="http://schemas.microsoft.com/office/drawing/2014/main" id="{4CF6F629-51E7-9F40-939D-F50AE3925AD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31913" y="0"/>
            <a:ext cx="7812087" cy="4948238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5563" y="786535"/>
            <a:ext cx="2738437" cy="2338387"/>
          </a:xfrm>
          <a:solidFill>
            <a:schemeClr val="accent1"/>
          </a:solidFill>
        </p:spPr>
        <p:txBody>
          <a:bodyPr lIns="216000"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6763" y="3124922"/>
            <a:ext cx="1828800" cy="1568450"/>
          </a:xfrm>
          <a:solidFill>
            <a:schemeClr val="tx1"/>
          </a:solidFill>
        </p:spPr>
        <p:txBody>
          <a:bodyPr lIns="90000" anchor="ctr" anchorCtr="0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535A482-EC85-1C41-A1E4-7882A0E39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47" y="80283"/>
            <a:ext cx="1175301" cy="508655"/>
          </a:xfrm>
          <a:prstGeom prst="rect">
            <a:avLst/>
          </a:prstGeom>
        </p:spPr>
      </p:pic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01960462-6F28-0740-916D-499D3BEDB2B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0" y="4683125"/>
            <a:ext cx="1828800" cy="460375"/>
          </a:xfrm>
          <a:solidFill>
            <a:schemeClr val="bg1"/>
          </a:solidFill>
        </p:spPr>
        <p:txBody>
          <a:bodyPr lIns="90000" anchor="ctr"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E187583-F16A-6F41-8B68-000F9C9C20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2550" y="4440264"/>
            <a:ext cx="698500" cy="507975"/>
          </a:xfrm>
        </p:spPr>
        <p:txBody>
          <a:bodyPr lIns="0" tIns="0" rIns="0" bIns="0" anchor="b" anchorCtr="0">
            <a:noAutofit/>
          </a:bodyPr>
          <a:lstStyle>
            <a:lvl1pPr marL="114300" indent="-107950">
              <a:buFontTx/>
              <a:buBlip>
                <a:blip r:embed="rId3"/>
              </a:buBlip>
              <a:tabLst/>
              <a:defRPr sz="7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5778808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126" userDrawn="1">
          <p15:clr>
            <a:srgbClr val="FBAE40"/>
          </p15:clr>
        </p15:guide>
        <p15:guide id="5" orient="horz" pos="123" userDrawn="1">
          <p15:clr>
            <a:srgbClr val="FBAE40"/>
          </p15:clr>
        </p15:guide>
        <p15:guide id="6" orient="horz" pos="3117" userDrawn="1">
          <p15:clr>
            <a:srgbClr val="FBAE40"/>
          </p15:clr>
        </p15:guide>
        <p15:guide id="7" pos="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4875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9772" y="1563688"/>
            <a:ext cx="3671466" cy="3263504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6897D737-724C-984A-82E1-2A2DBD5F6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E34C2B73-67B7-BB4C-AE0F-7D16D8DD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9FF6AA9-AC16-D748-B815-56221BFFF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DD59D891-3F23-D04C-AB43-6FA4220AF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6706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FD8D9-6AAA-B44F-8BD5-98D7A6546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84C64CE-C88F-2044-AD84-19F588F18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948AF20-C2DF-3542-BB6A-8354A9817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1083942-1443-BC45-9F95-32C82A8DC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40393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8239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5563" y="2571750"/>
            <a:ext cx="2738437" cy="2111375"/>
          </a:xfrm>
          <a:solidFill>
            <a:schemeClr val="accent2"/>
          </a:solidFill>
        </p:spPr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E5EA1C-63CE-2C4F-B9F4-39FDBC14B9A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8E7A5892-F23D-BD48-84D1-FD279BA168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C516D46-C7BB-2141-A4EE-18D1756414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40948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7726363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1E6F4EB-CC02-6E4D-9146-CE4A7A789A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ED4AA2C-29B3-CA42-B7C3-C932911A75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0FE7A1E3-AAEC-7641-B6C5-8D9FC0B6A21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17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625DAC6D-23F0-6941-BE81-E7A79CA3AFF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3114674"/>
            <a:ext cx="8239125" cy="2028825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7"/>
          </p:nvPr>
        </p:nvSpPr>
        <p:spPr>
          <a:xfrm>
            <a:off x="904875" y="1563688"/>
            <a:ext cx="7646988" cy="1436687"/>
          </a:xfrm>
        </p:spPr>
        <p:txBody>
          <a:bodyPr/>
          <a:lstStyle>
            <a:lvl4pPr>
              <a:defRPr>
                <a:latin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fr-CH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37CF3032-2465-874C-B786-95E1B594A5AB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AF73E2A-22D7-894A-9267-185CB4E4B13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D9777C-EC90-1141-9E30-4B4F669C2BE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0E011164-727C-4C46-B34E-7729CB35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3531156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8101AB-8ACE-BB4C-9D61-B4AABFE11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9CFC1D-0B2A-0A4E-9C0D-682EECA55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6622065-A833-2340-B0FD-ACB065A3B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4840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8864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6817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A9F6C81-AE59-DE44-BF60-E773080CD91C}"/>
              </a:ext>
            </a:extLst>
          </p:cNvPr>
          <p:cNvSpPr/>
          <p:nvPr userDrawn="1"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777875"/>
            <a:ext cx="4058920" cy="1793875"/>
          </a:xfrm>
        </p:spPr>
        <p:txBody>
          <a:bodyPr anchor="ctr" anchorCtr="0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2571750"/>
            <a:ext cx="4058920" cy="2156508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9" name="Espace réservé pour une image  8">
            <a:extLst>
              <a:ext uri="{FF2B5EF4-FFF2-40B4-BE49-F238E27FC236}">
                <a16:creationId xmlns:a16="http://schemas.microsoft.com/office/drawing/2014/main" id="{C58F136D-3292-C745-91DE-A21191C16F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667125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32229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A30C78BE-DAD0-D748-8B93-AD898D00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131A8490-33AC-9443-A9FC-9A5E93229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B875139C-6471-774D-89EF-2B93FAD2C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3942AF23-4BDC-8C4A-9212-AF88439C6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9627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487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00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55F20A3C-6DA6-684F-8F84-A7C8F1339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633A2CC-2D27-AE47-AE09-87A5F61228B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CABC000E-4E22-1A40-9D3F-FE2F141E5CA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AF49D93-C78A-F646-92B0-A7932C43D9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431849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6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98958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0"/>
            <a:ext cx="3144838" cy="5143500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02A0D73-096C-844E-97C3-C4A4AF580F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CEF5AC5C-A2B6-2848-8C47-96A168E211D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1B90E33-03D8-2143-B49F-B1474EE1A1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itre 10">
            <a:extLst>
              <a:ext uri="{FF2B5EF4-FFF2-40B4-BE49-F238E27FC236}">
                <a16:creationId xmlns:a16="http://schemas.microsoft.com/office/drawing/2014/main" id="{3FC7B5EC-066E-EC4A-B320-77DF64E6E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9395" y="131032"/>
            <a:ext cx="3144520" cy="1072753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2531427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ED9B2D-C513-AF40-B94F-355C174B8FF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4875" y="1563688"/>
            <a:ext cx="3144838" cy="3579812"/>
          </a:xfrm>
        </p:spPr>
        <p:txBody>
          <a:bodyPr/>
          <a:lstStyle/>
          <a:p>
            <a:r>
              <a:rPr lang="fr-FR"/>
              <a:t>Cliquez sur l'icône pour ajouter une image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9395" y="1563688"/>
            <a:ext cx="4581525" cy="3386772"/>
          </a:xfrm>
        </p:spPr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C026A30B-6F8E-1445-88F0-A5FB77E12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826567D5-4A83-9E48-B441-CCB2A72BA6D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C830A539-93F1-2541-B9F0-330893BD5190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82F21D18-8706-7E4D-8FBE-C1E2584541D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4545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4875" y="131032"/>
            <a:ext cx="3667125" cy="1072753"/>
          </a:xfrm>
          <a:prstGeom prst="rect">
            <a:avLst/>
          </a:prstGeom>
        </p:spPr>
        <p:txBody>
          <a:bodyPr vert="horz" lIns="180000" tIns="0" rIns="72000" bIns="46800" rtlCol="0" anchor="t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4875" y="1563688"/>
            <a:ext cx="7726363" cy="3386772"/>
          </a:xfrm>
          <a:prstGeom prst="rect">
            <a:avLst/>
          </a:prstGeom>
        </p:spPr>
        <p:txBody>
          <a:bodyPr vert="horz" lIns="18000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221413" y="2778452"/>
            <a:ext cx="3341052" cy="911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>
                <a:solidFill>
                  <a:schemeClr val="accent1"/>
                </a:solidFill>
                <a:latin typeface="Arial" panose="020B0604020202020204" pitchFamily="34" charset="0"/>
              </a:defRPr>
            </a:lvl1pPr>
          </a:lstStyle>
          <a:p>
            <a:r>
              <a:rPr lang="fr-CH" dirty="0"/>
              <a:t>TRANSDUCERS FOR CLASSICAL AND QUANTUM APPLICATIONS</a:t>
            </a:r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5989" y="1874064"/>
            <a:ext cx="3543260" cy="5127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31238" y="195263"/>
            <a:ext cx="512762" cy="163552"/>
          </a:xfrm>
          <a:prstGeom prst="rect">
            <a:avLst/>
          </a:prstGeom>
        </p:spPr>
        <p:txBody>
          <a:bodyPr vert="horz" lIns="90000" tIns="0" rIns="90000" bIns="0" rtlCol="0" anchor="t"/>
          <a:lstStyle>
            <a:lvl1pPr algn="ctr">
              <a:defRPr sz="700" b="1">
                <a:solidFill>
                  <a:schemeClr val="tx1"/>
                </a:solidFill>
                <a:latin typeface="+mj-lt"/>
              </a:defRPr>
            </a:lvl1pPr>
          </a:lstStyle>
          <a:p>
            <a:fld id="{E1E1CD7C-2161-7D43-862E-CE4C333CD873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17E6E68-87EB-C34E-85D5-C26372DFEC99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30273" y="132334"/>
            <a:ext cx="653952" cy="283022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5D7A1C0-94CD-D94F-A99F-21847E542637}"/>
              </a:ext>
            </a:extLst>
          </p:cNvPr>
          <p:cNvSpPr/>
          <p:nvPr userDrawn="1"/>
        </p:nvSpPr>
        <p:spPr>
          <a:xfrm rot="16200000">
            <a:off x="430003" y="4897709"/>
            <a:ext cx="45719" cy="597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48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81" r:id="rId3"/>
    <p:sldLayoutId id="2147483673" r:id="rId4"/>
    <p:sldLayoutId id="2147483662" r:id="rId5"/>
    <p:sldLayoutId id="2147483674" r:id="rId6"/>
    <p:sldLayoutId id="2147483675" r:id="rId7"/>
    <p:sldLayoutId id="2147483682" r:id="rId8"/>
    <p:sldLayoutId id="2147483676" r:id="rId9"/>
    <p:sldLayoutId id="2147483664" r:id="rId10"/>
    <p:sldLayoutId id="2147483666" r:id="rId11"/>
    <p:sldLayoutId id="2147483677" r:id="rId12"/>
    <p:sldLayoutId id="2147483678" r:id="rId13"/>
    <p:sldLayoutId id="2147483679" r:id="rId14"/>
    <p:sldLayoutId id="2147483667" r:id="rId15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000" spc="-70" baseline="0">
          <a:solidFill>
            <a:schemeClr val="tx1"/>
          </a:solidFill>
          <a:latin typeface="Franklin Gothic Demi Cond" panose="020B0706030402020204" pitchFamily="34" charset="0"/>
          <a:ea typeface="Roboto Black" panose="02000000000000000000" pitchFamily="2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chemeClr val="accent1"/>
        </a:buClr>
        <a:buSzPct val="90000"/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SzPct val="90000"/>
        <a:buFont typeface="Wingdings" pitchFamily="2" charset="2"/>
        <a:buChar char="§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126" userDrawn="1">
          <p15:clr>
            <a:srgbClr val="F26B43"/>
          </p15:clr>
        </p15:guide>
        <p15:guide id="3" pos="5602" userDrawn="1">
          <p15:clr>
            <a:srgbClr val="F26B43"/>
          </p15:clr>
        </p15:guide>
        <p15:guide id="4" pos="2880" userDrawn="1">
          <p15:clr>
            <a:srgbClr val="F26B43"/>
          </p15:clr>
        </p15:guide>
        <p15:guide id="5" orient="horz" pos="123" userDrawn="1">
          <p15:clr>
            <a:srgbClr val="F26B43"/>
          </p15:clr>
        </p15:guide>
        <p15:guide id="6" orient="horz" pos="3117" userDrawn="1">
          <p15:clr>
            <a:srgbClr val="F26B43"/>
          </p15:clr>
        </p15:guide>
        <p15:guide id="7" pos="570" userDrawn="1">
          <p15:clr>
            <a:srgbClr val="F26B43"/>
          </p15:clr>
        </p15:guide>
        <p15:guide id="8" pos="1155" userDrawn="1">
          <p15:clr>
            <a:srgbClr val="F26B43"/>
          </p15:clr>
        </p15:guide>
        <p15:guide id="9" pos="1728" userDrawn="1">
          <p15:clr>
            <a:srgbClr val="F26B43"/>
          </p15:clr>
        </p15:guide>
        <p15:guide id="10" pos="2304" userDrawn="1">
          <p15:clr>
            <a:srgbClr val="F26B43"/>
          </p15:clr>
        </p15:guide>
        <p15:guide id="11" pos="3456" userDrawn="1">
          <p15:clr>
            <a:srgbClr val="F26B43"/>
          </p15:clr>
        </p15:guide>
        <p15:guide id="12" pos="4035" userDrawn="1">
          <p15:clr>
            <a:srgbClr val="F26B43"/>
          </p15:clr>
        </p15:guide>
        <p15:guide id="13" pos="4608" userDrawn="1">
          <p15:clr>
            <a:srgbClr val="F26B43"/>
          </p15:clr>
        </p15:guide>
        <p15:guide id="14" pos="5180" userDrawn="1">
          <p15:clr>
            <a:srgbClr val="F26B43"/>
          </p15:clr>
        </p15:guide>
        <p15:guide id="15" orient="horz" pos="490" userDrawn="1">
          <p15:clr>
            <a:srgbClr val="F26B43"/>
          </p15:clr>
        </p15:guide>
        <p15:guide id="16" orient="horz" pos="985" userDrawn="1">
          <p15:clr>
            <a:srgbClr val="F26B43"/>
          </p15:clr>
        </p15:guide>
        <p15:guide id="17" orient="horz" pos="1475" userDrawn="1">
          <p15:clr>
            <a:srgbClr val="F26B43"/>
          </p15:clr>
        </p15:guide>
        <p15:guide id="18" orient="horz" pos="1962" userDrawn="1">
          <p15:clr>
            <a:srgbClr val="F26B43"/>
          </p15:clr>
        </p15:guide>
        <p15:guide id="19" orient="horz" pos="2458" userDrawn="1">
          <p15:clr>
            <a:srgbClr val="F26B43"/>
          </p15:clr>
        </p15:guide>
        <p15:guide id="20" orient="horz" pos="2950" userDrawn="1">
          <p15:clr>
            <a:srgbClr val="F26B43"/>
          </p15:clr>
        </p15:guide>
        <p15:guide id="21" pos="5437" userDrawn="1">
          <p15:clr>
            <a:srgbClr val="F26B43"/>
          </p15:clr>
        </p15:guide>
        <p15:guide id="22" orient="horz" userDrawn="1">
          <p15:clr>
            <a:srgbClr val="F26B43"/>
          </p15:clr>
        </p15:guide>
        <p15:guide id="23" pos="5760" userDrawn="1">
          <p15:clr>
            <a:srgbClr val="F26B43"/>
          </p15:clr>
        </p15:guide>
        <p15:guide id="24" orient="horz" pos="3240" userDrawn="1">
          <p15:clr>
            <a:srgbClr val="F26B43"/>
          </p15:clr>
        </p15:guide>
        <p15:guide id="2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11" Type="http://schemas.openxmlformats.org/officeDocument/2006/relationships/image" Target="../media/image16.tif"/><Relationship Id="rId5" Type="http://schemas.openxmlformats.org/officeDocument/2006/relationships/image" Target="../media/image13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50403C-42B0-098F-A574-D10C026C3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9926" y="2161461"/>
            <a:ext cx="6806835" cy="1072753"/>
          </a:xfrm>
        </p:spPr>
        <p:txBody>
          <a:bodyPr>
            <a:normAutofit/>
          </a:bodyPr>
          <a:lstStyle/>
          <a:p>
            <a:r>
              <a:rPr lang="en-US" dirty="0"/>
              <a:t>Evanescent couplers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38768E-41A4-13C8-48A1-97F38441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3796-6D46-4DCF-8D3F-D0D15656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65F79-85C0-6A27-F45A-F64A76D1C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BF8ED6-FF97-9F00-F610-A21D2BD78F46}"/>
              </a:ext>
            </a:extLst>
          </p:cNvPr>
          <p:cNvSpPr txBox="1"/>
          <p:nvPr/>
        </p:nvSpPr>
        <p:spPr>
          <a:xfrm>
            <a:off x="2743200" y="4825127"/>
            <a:ext cx="457604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https://</a:t>
            </a:r>
            <a:r>
              <a:rPr lang="en-US" sz="1000" dirty="0" err="1">
                <a:solidFill>
                  <a:schemeClr val="bg1"/>
                </a:solidFill>
              </a:rPr>
              <a:t>www.imec-int.com</a:t>
            </a:r>
            <a:r>
              <a:rPr lang="en-US" sz="1000" dirty="0">
                <a:solidFill>
                  <a:schemeClr val="bg1"/>
                </a:solidFill>
              </a:rPr>
              <a:t>/</a:t>
            </a:r>
            <a:r>
              <a:rPr lang="en-US" sz="1000" dirty="0" err="1">
                <a:solidFill>
                  <a:schemeClr val="bg1"/>
                </a:solidFill>
              </a:rPr>
              <a:t>en</a:t>
            </a:r>
            <a:r>
              <a:rPr lang="en-US" sz="1000" dirty="0">
                <a:solidFill>
                  <a:schemeClr val="bg1"/>
                </a:solidFill>
              </a:rPr>
              <a:t>/integrated-photonics</a:t>
            </a:r>
          </a:p>
        </p:txBody>
      </p:sp>
    </p:spTree>
    <p:extLst>
      <p:ext uri="{BB962C8B-B14F-4D97-AF65-F5344CB8AC3E}">
        <p14:creationId xmlns:p14="http://schemas.microsoft.com/office/powerpoint/2010/main" val="24455333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B551D9-27D9-FC3D-503A-0ED77C2A3E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Last week:</a:t>
            </a:r>
          </a:p>
          <a:p>
            <a:pPr lvl="1"/>
            <a:r>
              <a:rPr lang="en-US" dirty="0"/>
              <a:t>Start evanescent couplers</a:t>
            </a:r>
          </a:p>
          <a:p>
            <a:pPr lvl="1"/>
            <a:endParaRPr lang="en-US" dirty="0"/>
          </a:p>
          <a:p>
            <a:r>
              <a:rPr lang="en-US" dirty="0"/>
              <a:t>Today: </a:t>
            </a:r>
          </a:p>
          <a:p>
            <a:pPr lvl="1"/>
            <a:r>
              <a:rPr lang="en-US" dirty="0"/>
              <a:t>Evanescent couplers as beam splitters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70E5A2-ED64-C6B8-ED99-DB1B733EA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C9A2B0-A398-0592-6CD0-A176B2ABD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D2395C-19C0-F443-C287-92F4AFB2F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I.-C. </a:t>
            </a:r>
            <a:r>
              <a:rPr lang="fr-FR" dirty="0" err="1"/>
              <a:t>Benea-Chelmus</a:t>
            </a:r>
            <a:r>
              <a:rPr lang="fr-FR" dirty="0"/>
              <a:t>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4A576-6495-5A8C-AE83-D8B86FE8E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988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F7D9974-282B-8D25-108D-A50506F8A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Evanescent couplers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98723-2ACE-6034-6998-9D4000855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7E123-663B-38A1-F558-5A2849539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1645A-998A-1805-CB52-C1CDC2906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3</a:t>
            </a:fld>
            <a:endParaRPr lang="fr-FR" dirty="0"/>
          </a:p>
        </p:txBody>
      </p:sp>
      <p:pic>
        <p:nvPicPr>
          <p:cNvPr id="9" name="Picture 8" descr="A diagram of a wave guide&#10;&#10;Description automatically generated">
            <a:extLst>
              <a:ext uri="{FF2B5EF4-FFF2-40B4-BE49-F238E27FC236}">
                <a16:creationId xmlns:a16="http://schemas.microsoft.com/office/drawing/2014/main" id="{D50B3306-36A8-544F-02EB-D6BBF7D8CE8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646" b="58033"/>
          <a:stretch/>
        </p:blipFill>
        <p:spPr>
          <a:xfrm>
            <a:off x="2896563" y="1344915"/>
            <a:ext cx="4063371" cy="843808"/>
          </a:xfrm>
          <a:prstGeom prst="rect">
            <a:avLst/>
          </a:prstGeom>
        </p:spPr>
      </p:pic>
      <p:pic>
        <p:nvPicPr>
          <p:cNvPr id="10" name="Picture 9" descr="A diagram of a wave guide&#10;&#10;Description automatically generated">
            <a:extLst>
              <a:ext uri="{FF2B5EF4-FFF2-40B4-BE49-F238E27FC236}">
                <a16:creationId xmlns:a16="http://schemas.microsoft.com/office/drawing/2014/main" id="{07778F6D-B2ED-9D0F-80DE-42668A722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2903"/>
          <a:stretch/>
        </p:blipFill>
        <p:spPr>
          <a:xfrm>
            <a:off x="2853604" y="3323435"/>
            <a:ext cx="4435288" cy="115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1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54AC461F-37FF-62E0-464E-AD469943C03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𝑏𝑒𝑎𝑡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obtain a 50:50 beam splitter</a:t>
                </a:r>
              </a:p>
            </p:txBody>
          </p:sp>
        </mc:Choice>
        <mc:Fallback>
          <p:sp>
            <p:nvSpPr>
              <p:cNvPr id="13" name="Content Placeholder 12">
                <a:extLst>
                  <a:ext uri="{FF2B5EF4-FFF2-40B4-BE49-F238E27FC236}">
                    <a16:creationId xmlns:a16="http://schemas.microsoft.com/office/drawing/2014/main" id="{54AC461F-37FF-62E0-464E-AD469943C03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89D0B544-1D0E-5840-109C-C1885B9E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75" y="131032"/>
            <a:ext cx="7318375" cy="1072753"/>
          </a:xfrm>
        </p:spPr>
        <p:txBody>
          <a:bodyPr/>
          <a:lstStyle/>
          <a:p>
            <a:r>
              <a:rPr lang="en-US" dirty="0"/>
              <a:t>Evanescent couplers as beam splitters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35E982-830D-4303-F52D-CDAC1D440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 dirty="0"/>
              <a:t>Fundamentals of </a:t>
            </a:r>
            <a:r>
              <a:rPr lang="fr-FR" sz="800" dirty="0" err="1"/>
              <a:t>integrated</a:t>
            </a:r>
            <a:r>
              <a:rPr lang="fr-FR" sz="800" dirty="0"/>
              <a:t> </a:t>
            </a:r>
            <a:r>
              <a:rPr lang="fr-FR" sz="800" dirty="0" err="1"/>
              <a:t>photonic</a:t>
            </a:r>
            <a:r>
              <a:rPr lang="fr-FR" sz="800" dirty="0"/>
              <a:t>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B0760-B620-B8B7-C757-C5C1F6BE2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22A7D-A102-B538-0D0C-4C66BE9FD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4</a:t>
            </a:fld>
            <a:endParaRPr lang="fr-FR" dirty="0"/>
          </a:p>
        </p:txBody>
      </p:sp>
      <p:pic>
        <p:nvPicPr>
          <p:cNvPr id="8" name="Picture 7" descr="A diagram of a wave guide&#10;&#10;Description automatically generated">
            <a:extLst>
              <a:ext uri="{FF2B5EF4-FFF2-40B4-BE49-F238E27FC236}">
                <a16:creationId xmlns:a16="http://schemas.microsoft.com/office/drawing/2014/main" id="{05E75724-6E0D-1080-40D2-5EA493E0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3073"/>
          <a:stretch/>
        </p:blipFill>
        <p:spPr>
          <a:xfrm>
            <a:off x="1958889" y="1154127"/>
            <a:ext cx="5088195" cy="1072753"/>
          </a:xfrm>
          <a:prstGeom prst="rect">
            <a:avLst/>
          </a:prstGeom>
        </p:spPr>
      </p:pic>
      <p:pic>
        <p:nvPicPr>
          <p:cNvPr id="10" name="Picture 9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62115CB-7BCC-074E-9CB8-66B7F165CAB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9727"/>
          <a:stretch/>
        </p:blipFill>
        <p:spPr>
          <a:xfrm>
            <a:off x="1958889" y="3552805"/>
            <a:ext cx="5093208" cy="101587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8BC1A49-D823-AAA0-1EAF-A3D9D78A1906}"/>
              </a:ext>
            </a:extLst>
          </p:cNvPr>
          <p:cNvSpPr/>
          <p:nvPr/>
        </p:nvSpPr>
        <p:spPr>
          <a:xfrm>
            <a:off x="1833563" y="985654"/>
            <a:ext cx="631179" cy="3369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51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45A338-861D-3460-54E3-E8A9DF585EB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arbitrary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we obtain a beam splitter with arbitrary splitting ratio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𝜅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func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sin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⁡(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345A338-861D-3460-54E3-E8A9DF585EB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8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DEF7045-AB3B-818B-3A67-153E50FC0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Arbitrary splitting ratio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7077E7-16DF-383F-5B1D-0FA607833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0712D4-2743-963D-362B-8FD9F9AB6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4480C1-3CC7-BFCD-6955-027D1542A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5</a:t>
            </a:fld>
            <a:endParaRPr lang="fr-FR" dirty="0"/>
          </a:p>
        </p:txBody>
      </p:sp>
      <p:pic>
        <p:nvPicPr>
          <p:cNvPr id="8" name="Picture 7" descr="A close-up of a number&#10;&#10;Description automatically generated">
            <a:extLst>
              <a:ext uri="{FF2B5EF4-FFF2-40B4-BE49-F238E27FC236}">
                <a16:creationId xmlns:a16="http://schemas.microsoft.com/office/drawing/2014/main" id="{5A642027-20F9-520A-16C5-BAEACED8C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571" y="2205990"/>
            <a:ext cx="5199530" cy="731520"/>
          </a:xfrm>
          <a:prstGeom prst="rect">
            <a:avLst/>
          </a:prstGeom>
        </p:spPr>
      </p:pic>
      <p:pic>
        <p:nvPicPr>
          <p:cNvPr id="10" name="Picture 9" descr="A close-up of a smiley face&#10;&#10;Description automatically generated">
            <a:extLst>
              <a:ext uri="{FF2B5EF4-FFF2-40B4-BE49-F238E27FC236}">
                <a16:creationId xmlns:a16="http://schemas.microsoft.com/office/drawing/2014/main" id="{47659728-CDBB-6A7B-1CFA-E4C5313B4E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5151" y="4009078"/>
            <a:ext cx="2893695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21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48715FC-E39B-C91A-3E2A-1CE6C3E1E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8379" y="1349441"/>
            <a:ext cx="5167242" cy="2162502"/>
          </a:xfr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3D5422A-5177-6801-7A38-22A2363F5A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904875" y="131032"/>
                <a:ext cx="4225475" cy="1072753"/>
              </a:xfrm>
            </p:spPr>
            <p:txBody>
              <a:bodyPr/>
              <a:lstStyle/>
              <a:p>
                <a:r>
                  <a:rPr lang="en-US" dirty="0"/>
                  <a:t>The coupling constant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𝜿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Title 2">
                <a:extLst>
                  <a:ext uri="{FF2B5EF4-FFF2-40B4-BE49-F238E27FC236}">
                    <a16:creationId xmlns:a16="http://schemas.microsoft.com/office/drawing/2014/main" id="{33D5422A-5177-6801-7A38-22A2363F5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904875" y="131032"/>
                <a:ext cx="4225475" cy="1072753"/>
              </a:xfrm>
              <a:blipFill>
                <a:blip r:embed="rId3"/>
                <a:stretch>
                  <a:fillRect l="-1497" t="-16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6A9CB-0A1A-8CCE-5C98-423F67034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z="800"/>
              <a:t>Fundamentals of integrated photonic components</a:t>
            </a:r>
            <a:endParaRPr 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D5F41-1033-E638-D9E9-A63BFAF09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I.-C. Benea-Chelmus </a:t>
            </a:r>
            <a:endParaRPr 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DF8034-0012-B534-B47F-06B6F36E2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E1CD7C-2161-7D43-862E-CE4C333CD873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627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F061A7-5F28-E944-EFA8-986CD6017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FFAB453-63AA-6B2C-1CE3-1BBD818058E3}"/>
              </a:ext>
            </a:extLst>
          </p:cNvPr>
          <p:cNvGrpSpPr>
            <a:grpSpLocks noChangeAspect="1"/>
          </p:cNvGrpSpPr>
          <p:nvPr/>
        </p:nvGrpSpPr>
        <p:grpSpPr>
          <a:xfrm>
            <a:off x="5938907" y="1326534"/>
            <a:ext cx="3047657" cy="1531615"/>
            <a:chOff x="3403598" y="3639602"/>
            <a:chExt cx="3333752" cy="1675393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6AE92A0-7D93-288B-61F2-D98ED2D31C9D}"/>
                </a:ext>
              </a:extLst>
            </p:cNvPr>
            <p:cNvGrpSpPr/>
            <p:nvPr/>
          </p:nvGrpSpPr>
          <p:grpSpPr>
            <a:xfrm>
              <a:off x="3403598" y="3639602"/>
              <a:ext cx="3333752" cy="1675393"/>
              <a:chOff x="3403598" y="3639602"/>
              <a:chExt cx="3333752" cy="1675393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A7C4B7AE-52E5-ED20-7058-D4223D3B79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</a:extLst>
              </a:blip>
              <a:srcRect t="10137" b="22856"/>
              <a:stretch/>
            </p:blipFill>
            <p:spPr>
              <a:xfrm>
                <a:off x="3403598" y="3639602"/>
                <a:ext cx="3333752" cy="1675393"/>
              </a:xfrm>
              <a:prstGeom prst="rect">
                <a:avLst/>
              </a:prstGeom>
            </p:spPr>
          </p:pic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F573A0EE-49C3-4175-FD7E-808EFB365318}"/>
                  </a:ext>
                </a:extLst>
              </p:cNvPr>
              <p:cNvCxnSpPr/>
              <p:nvPr/>
            </p:nvCxnSpPr>
            <p:spPr>
              <a:xfrm>
                <a:off x="4451350" y="4057650"/>
                <a:ext cx="0" cy="402454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0F475F2-003A-BF23-C490-F0A0A4ECEEC2}"/>
                  </a:ext>
                </a:extLst>
              </p:cNvPr>
              <p:cNvSpPr txBox="1"/>
              <p:nvPr/>
            </p:nvSpPr>
            <p:spPr>
              <a:xfrm>
                <a:off x="4546598" y="4108836"/>
                <a:ext cx="1009647" cy="35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352 nm</a:t>
                </a:r>
                <a:endParaRPr lang="fr-CH" sz="11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F2E1E4D-E7F3-D562-1DAB-260868523EEE}"/>
                  </a:ext>
                </a:extLst>
              </p:cNvPr>
              <p:cNvSpPr txBox="1"/>
              <p:nvPr/>
            </p:nvSpPr>
            <p:spPr>
              <a:xfrm>
                <a:off x="3645450" y="4460103"/>
                <a:ext cx="990568" cy="357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100" dirty="0">
                    <a:solidFill>
                      <a:schemeClr val="bg1"/>
                    </a:solidFill>
                  </a:rPr>
                  <a:t>231 nm</a:t>
                </a:r>
                <a:endParaRPr lang="fr-CH" sz="11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id="{4BDBB563-F19F-4BBE-1B84-11637E1B18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575050" y="4434417"/>
                <a:ext cx="0" cy="325769"/>
              </a:xfrm>
              <a:prstGeom prst="straightConnector1">
                <a:avLst/>
              </a:prstGeom>
              <a:ln w="19050">
                <a:solidFill>
                  <a:schemeClr val="bg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83737D-E969-10A9-35BC-D2B24728323F}"/>
                </a:ext>
              </a:extLst>
            </p:cNvPr>
            <p:cNvSpPr txBox="1"/>
            <p:nvPr/>
          </p:nvSpPr>
          <p:spPr>
            <a:xfrm>
              <a:off x="5899146" y="3969670"/>
              <a:ext cx="743651" cy="357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76</a:t>
              </a:r>
              <a:r>
                <a:rPr lang="fr-FR" altLang="zh-CN" sz="1100" dirty="0">
                  <a:solidFill>
                    <a:schemeClr val="bg1"/>
                  </a:solidFill>
                </a:rPr>
                <a:t>°</a:t>
              </a:r>
              <a:endParaRPr lang="fr-CH" sz="1100" dirty="0">
                <a:solidFill>
                  <a:schemeClr val="bg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ED06317-E0B3-C21B-290F-9DA85EE6B25D}"/>
                </a:ext>
              </a:extLst>
            </p:cNvPr>
            <p:cNvSpPr txBox="1"/>
            <p:nvPr/>
          </p:nvSpPr>
          <p:spPr>
            <a:xfrm>
              <a:off x="3784598" y="3926761"/>
              <a:ext cx="688232" cy="3576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chemeClr val="bg1"/>
                  </a:solidFill>
                </a:rPr>
                <a:t>76</a:t>
              </a:r>
              <a:r>
                <a:rPr lang="fr-FR" altLang="zh-CN" sz="1100" dirty="0">
                  <a:solidFill>
                    <a:schemeClr val="bg1"/>
                  </a:solidFill>
                </a:rPr>
                <a:t>°</a:t>
              </a:r>
              <a:endParaRPr lang="fr-CH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2">
            <a:extLst>
              <a:ext uri="{FF2B5EF4-FFF2-40B4-BE49-F238E27FC236}">
                <a16:creationId xmlns:a16="http://schemas.microsoft.com/office/drawing/2014/main" id="{EC4E91DA-677D-B60C-8EE0-048B747E4AB3}"/>
              </a:ext>
            </a:extLst>
          </p:cNvPr>
          <p:cNvSpPr txBox="1">
            <a:spLocks/>
          </p:cNvSpPr>
          <p:nvPr/>
        </p:nvSpPr>
        <p:spPr>
          <a:xfrm>
            <a:off x="904874" y="131032"/>
            <a:ext cx="8239125" cy="1072753"/>
          </a:xfrm>
          <a:prstGeom prst="rect">
            <a:avLst/>
          </a:prstGeom>
        </p:spPr>
        <p:txBody>
          <a:bodyPr/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000" spc="-70" baseline="0">
                <a:solidFill>
                  <a:schemeClr val="tx1"/>
                </a:solidFill>
                <a:latin typeface="Franklin Gothic Demi Cond" panose="020B0706030402020204" pitchFamily="34" charset="0"/>
                <a:ea typeface="Roboto Black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Lithium niobate fabrication in-house at </a:t>
            </a:r>
            <a:r>
              <a:rPr lang="en-US" dirty="0" err="1"/>
              <a:t>Cmi</a:t>
            </a:r>
            <a:r>
              <a:rPr lang="en-US" dirty="0"/>
              <a:t> cleanroom (HYLAB, EPFL)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45C4AA-FE19-7537-9A1A-AE83476EDB84}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1226620"/>
            <a:ext cx="8999283" cy="3428614"/>
            <a:chOff x="822677" y="1318230"/>
            <a:chExt cx="5493879" cy="2093099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740575F0-04D3-4FBA-BC92-8058E01679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0" contrast="-20000"/>
                      </a14:imgEffect>
                    </a14:imgLayer>
                  </a14:imgProps>
                </a:ext>
              </a:extLst>
            </a:blip>
            <a:srcRect t="48832" r="18" b="25267"/>
            <a:stretch/>
          </p:blipFill>
          <p:spPr>
            <a:xfrm flipV="1">
              <a:off x="871328" y="2353365"/>
              <a:ext cx="5445228" cy="1057964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82674B0-B4F1-7848-F072-279FAA12D4AF}"/>
                </a:ext>
              </a:extLst>
            </p:cNvPr>
            <p:cNvGrpSpPr/>
            <p:nvPr/>
          </p:nvGrpSpPr>
          <p:grpSpPr>
            <a:xfrm>
              <a:off x="953442" y="2666777"/>
              <a:ext cx="579411" cy="267484"/>
              <a:chOff x="1584875" y="2576901"/>
              <a:chExt cx="660780" cy="305048"/>
            </a:xfrm>
          </p:grpSpPr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B13AFABB-5D9B-3CF6-C033-205BB0BCAF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13872" y="2881949"/>
                <a:ext cx="340255" cy="0"/>
              </a:xfrm>
              <a:prstGeom prst="line">
                <a:avLst/>
              </a:prstGeom>
              <a:ln w="28575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8989054D-5CC1-2116-757C-9262FFDC758E}"/>
                  </a:ext>
                </a:extLst>
              </p:cNvPr>
              <p:cNvSpPr txBox="1"/>
              <p:nvPr/>
            </p:nvSpPr>
            <p:spPr>
              <a:xfrm>
                <a:off x="1584875" y="2576901"/>
                <a:ext cx="660780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100 µm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6AA7AC5-5649-7A70-172C-D36C3AABE9AC}"/>
                </a:ext>
              </a:extLst>
            </p:cNvPr>
            <p:cNvGrpSpPr/>
            <p:nvPr/>
          </p:nvGrpSpPr>
          <p:grpSpPr>
            <a:xfrm>
              <a:off x="2501639" y="1318230"/>
              <a:ext cx="1875996" cy="1035135"/>
              <a:chOff x="1525359" y="1491906"/>
              <a:chExt cx="1233953" cy="776336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99EFEE8A-B168-12EC-B73B-87E6099E20F7}"/>
                  </a:ext>
                </a:extLst>
              </p:cNvPr>
              <p:cNvGrpSpPr/>
              <p:nvPr/>
            </p:nvGrpSpPr>
            <p:grpSpPr>
              <a:xfrm>
                <a:off x="1576918" y="1525639"/>
                <a:ext cx="1182394" cy="742603"/>
                <a:chOff x="84717" y="2682131"/>
                <a:chExt cx="1809161" cy="807803"/>
              </a:xfrm>
            </p:grpSpPr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4415FC34-85E9-7445-6953-F09318607E37}"/>
                    </a:ext>
                  </a:extLst>
                </p:cNvPr>
                <p:cNvGrpSpPr/>
                <p:nvPr/>
              </p:nvGrpSpPr>
              <p:grpSpPr>
                <a:xfrm>
                  <a:off x="84717" y="2682131"/>
                  <a:ext cx="1809161" cy="807803"/>
                  <a:chOff x="530076" y="1102116"/>
                  <a:chExt cx="3302070" cy="1474398"/>
                </a:xfrm>
              </p:grpSpPr>
              <p:pic>
                <p:nvPicPr>
                  <p:cNvPr id="112" name="Picture 111">
                    <a:extLst>
                      <a:ext uri="{FF2B5EF4-FFF2-40B4-BE49-F238E27FC236}">
                        <a16:creationId xmlns:a16="http://schemas.microsoft.com/office/drawing/2014/main" id="{4907FD46-6878-C19F-5A06-66F685D9B79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>
                    <a:extLst>
                      <a:ext uri="{BEBA8EAE-BF5A-486C-A8C5-ECC9F3942E4B}">
                        <a14:imgProps xmlns:a14="http://schemas.microsoft.com/office/drawing/2010/main">
                          <a14:imgLayer r:embed="rId8">
                            <a14:imgEffect>
                              <a14:sharpenSoften amount="50000"/>
                            </a14:imgEffect>
                            <a14:imgEffect>
                              <a14:brightnessContrast bright="40000" contrast="-40000"/>
                            </a14:imgEffect>
                          </a14:imgLayer>
                        </a14:imgProps>
                      </a:ext>
                    </a:extLst>
                  </a:blip>
                  <a:srcRect l="8502" t="28332" r="12484" b="24628"/>
                  <a:stretch/>
                </p:blipFill>
                <p:spPr>
                  <a:xfrm rot="21540000">
                    <a:off x="530076" y="1102116"/>
                    <a:ext cx="3302070" cy="1474398"/>
                  </a:xfrm>
                  <a:custGeom>
                    <a:avLst/>
                    <a:gdLst>
                      <a:gd name="connsiteX0" fmla="*/ 32515 w 4340281"/>
                      <a:gd name="connsiteY0" fmla="*/ 0 h 1937967"/>
                      <a:gd name="connsiteX1" fmla="*/ 4340281 w 4340281"/>
                      <a:gd name="connsiteY1" fmla="*/ 75193 h 1937967"/>
                      <a:gd name="connsiteX2" fmla="*/ 4307766 w 4340281"/>
                      <a:gd name="connsiteY2" fmla="*/ 1937967 h 1937967"/>
                      <a:gd name="connsiteX3" fmla="*/ 0 w 4340281"/>
                      <a:gd name="connsiteY3" fmla="*/ 1862775 h 19379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4340281" h="1937967">
                        <a:moveTo>
                          <a:pt x="32515" y="0"/>
                        </a:moveTo>
                        <a:lnTo>
                          <a:pt x="4340281" y="75193"/>
                        </a:lnTo>
                        <a:lnTo>
                          <a:pt x="4307766" y="1937967"/>
                        </a:lnTo>
                        <a:lnTo>
                          <a:pt x="0" y="1862775"/>
                        </a:lnTo>
                        <a:close/>
                      </a:path>
                    </a:pathLst>
                  </a:custGeom>
                </p:spPr>
              </p:pic>
              <p:sp>
                <p:nvSpPr>
                  <p:cNvPr id="113" name="Freeform: Shape 112">
                    <a:extLst>
                      <a:ext uri="{FF2B5EF4-FFF2-40B4-BE49-F238E27FC236}">
                        <a16:creationId xmlns:a16="http://schemas.microsoft.com/office/drawing/2014/main" id="{0B549559-F979-A3BD-90D6-1DD7B5077D12}"/>
                      </a:ext>
                    </a:extLst>
                  </p:cNvPr>
                  <p:cNvSpPr/>
                  <p:nvPr/>
                </p:nvSpPr>
                <p:spPr>
                  <a:xfrm>
                    <a:off x="533399" y="1394884"/>
                    <a:ext cx="3268134" cy="317501"/>
                  </a:xfrm>
                  <a:custGeom>
                    <a:avLst/>
                    <a:gdLst>
                      <a:gd name="connsiteX0" fmla="*/ 0 w 3268133"/>
                      <a:gd name="connsiteY0" fmla="*/ 0 h 317500"/>
                      <a:gd name="connsiteX1" fmla="*/ 6350 w 3268133"/>
                      <a:gd name="connsiteY1" fmla="*/ 315384 h 317500"/>
                      <a:gd name="connsiteX2" fmla="*/ 3268133 w 3268133"/>
                      <a:gd name="connsiteY2" fmla="*/ 317500 h 317500"/>
                      <a:gd name="connsiteX3" fmla="*/ 3263900 w 3268133"/>
                      <a:gd name="connsiteY3" fmla="*/ 2117 h 317500"/>
                      <a:gd name="connsiteX4" fmla="*/ 0 w 3268133"/>
                      <a:gd name="connsiteY4" fmla="*/ 0 h 31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68133" h="317500">
                        <a:moveTo>
                          <a:pt x="0" y="0"/>
                        </a:moveTo>
                        <a:lnTo>
                          <a:pt x="6350" y="315384"/>
                        </a:lnTo>
                        <a:lnTo>
                          <a:pt x="3268133" y="317500"/>
                        </a:lnTo>
                        <a:lnTo>
                          <a:pt x="3263900" y="21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/>
                  </a:p>
                </p:txBody>
              </p:sp>
              <p:sp>
                <p:nvSpPr>
                  <p:cNvPr id="114" name="Freeform: Shape 113">
                    <a:extLst>
                      <a:ext uri="{FF2B5EF4-FFF2-40B4-BE49-F238E27FC236}">
                        <a16:creationId xmlns:a16="http://schemas.microsoft.com/office/drawing/2014/main" id="{8DBA1D7D-51CA-A6AC-D559-82837661EC0F}"/>
                      </a:ext>
                    </a:extLst>
                  </p:cNvPr>
                  <p:cNvSpPr/>
                  <p:nvPr/>
                </p:nvSpPr>
                <p:spPr>
                  <a:xfrm>
                    <a:off x="533399" y="1917699"/>
                    <a:ext cx="3268134" cy="317501"/>
                  </a:xfrm>
                  <a:custGeom>
                    <a:avLst/>
                    <a:gdLst>
                      <a:gd name="connsiteX0" fmla="*/ 0 w 3268133"/>
                      <a:gd name="connsiteY0" fmla="*/ 0 h 317500"/>
                      <a:gd name="connsiteX1" fmla="*/ 6350 w 3268133"/>
                      <a:gd name="connsiteY1" fmla="*/ 315384 h 317500"/>
                      <a:gd name="connsiteX2" fmla="*/ 3268133 w 3268133"/>
                      <a:gd name="connsiteY2" fmla="*/ 317500 h 317500"/>
                      <a:gd name="connsiteX3" fmla="*/ 3263900 w 3268133"/>
                      <a:gd name="connsiteY3" fmla="*/ 2117 h 317500"/>
                      <a:gd name="connsiteX4" fmla="*/ 0 w 3268133"/>
                      <a:gd name="connsiteY4" fmla="*/ 0 h 31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68133" h="317500">
                        <a:moveTo>
                          <a:pt x="0" y="0"/>
                        </a:moveTo>
                        <a:lnTo>
                          <a:pt x="6350" y="315384"/>
                        </a:lnTo>
                        <a:lnTo>
                          <a:pt x="3268133" y="317500"/>
                        </a:lnTo>
                        <a:lnTo>
                          <a:pt x="3263900" y="21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FFFF00">
                      <a:alpha val="40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 dirty="0"/>
                  </a:p>
                </p:txBody>
              </p:sp>
              <p:sp>
                <p:nvSpPr>
                  <p:cNvPr id="115" name="Freeform: Shape 114">
                    <a:extLst>
                      <a:ext uri="{FF2B5EF4-FFF2-40B4-BE49-F238E27FC236}">
                        <a16:creationId xmlns:a16="http://schemas.microsoft.com/office/drawing/2014/main" id="{B80A6034-F8AA-A4BB-6B81-336FDCB880B3}"/>
                      </a:ext>
                    </a:extLst>
                  </p:cNvPr>
                  <p:cNvSpPr/>
                  <p:nvPr/>
                </p:nvSpPr>
                <p:spPr>
                  <a:xfrm>
                    <a:off x="533399" y="1758949"/>
                    <a:ext cx="3268134" cy="74083"/>
                  </a:xfrm>
                  <a:custGeom>
                    <a:avLst/>
                    <a:gdLst>
                      <a:gd name="connsiteX0" fmla="*/ 0 w 3268133"/>
                      <a:gd name="connsiteY0" fmla="*/ 0 h 317500"/>
                      <a:gd name="connsiteX1" fmla="*/ 6350 w 3268133"/>
                      <a:gd name="connsiteY1" fmla="*/ 315384 h 317500"/>
                      <a:gd name="connsiteX2" fmla="*/ 3268133 w 3268133"/>
                      <a:gd name="connsiteY2" fmla="*/ 317500 h 317500"/>
                      <a:gd name="connsiteX3" fmla="*/ 3263900 w 3268133"/>
                      <a:gd name="connsiteY3" fmla="*/ 2117 h 317500"/>
                      <a:gd name="connsiteX4" fmla="*/ 0 w 3268133"/>
                      <a:gd name="connsiteY4" fmla="*/ 0 h 317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3268133" h="317500">
                        <a:moveTo>
                          <a:pt x="0" y="0"/>
                        </a:moveTo>
                        <a:lnTo>
                          <a:pt x="6350" y="315384"/>
                        </a:lnTo>
                        <a:lnTo>
                          <a:pt x="3268133" y="317500"/>
                        </a:lnTo>
                        <a:lnTo>
                          <a:pt x="3263900" y="211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/>
                  </a:p>
                </p:txBody>
              </p:sp>
            </p:grpSp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2692481C-F53E-8533-9E08-8F38FCF7E8D4}"/>
                    </a:ext>
                  </a:extLst>
                </p:cNvPr>
                <p:cNvSpPr/>
                <p:nvPr/>
              </p:nvSpPr>
              <p:spPr>
                <a:xfrm>
                  <a:off x="90657" y="2693988"/>
                  <a:ext cx="1790568" cy="782637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917E9386-4EE4-40CC-B953-69039137E63B}"/>
                  </a:ext>
                </a:extLst>
              </p:cNvPr>
              <p:cNvSpPr txBox="1"/>
              <p:nvPr/>
            </p:nvSpPr>
            <p:spPr>
              <a:xfrm>
                <a:off x="1525359" y="1491906"/>
                <a:ext cx="533597" cy="253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05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(b)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5EAAF77B-F12D-E9A1-D029-8896D1696A05}"/>
                </a:ext>
              </a:extLst>
            </p:cNvPr>
            <p:cNvGrpSpPr/>
            <p:nvPr/>
          </p:nvGrpSpPr>
          <p:grpSpPr>
            <a:xfrm>
              <a:off x="822677" y="1344405"/>
              <a:ext cx="1666501" cy="983268"/>
              <a:chOff x="3277152" y="1516493"/>
              <a:chExt cx="1166372" cy="688182"/>
            </a:xfrm>
          </p:grpSpPr>
          <p:grpSp>
            <p:nvGrpSpPr>
              <p:cNvPr id="90" name="Group 89">
                <a:extLst>
                  <a:ext uri="{FF2B5EF4-FFF2-40B4-BE49-F238E27FC236}">
                    <a16:creationId xmlns:a16="http://schemas.microsoft.com/office/drawing/2014/main" id="{A0AAAC01-93C3-1BE2-CCB2-5EE13635A1D4}"/>
                  </a:ext>
                </a:extLst>
              </p:cNvPr>
              <p:cNvGrpSpPr/>
              <p:nvPr/>
            </p:nvGrpSpPr>
            <p:grpSpPr>
              <a:xfrm>
                <a:off x="3305838" y="1547201"/>
                <a:ext cx="1137686" cy="657474"/>
                <a:chOff x="1371600" y="3811244"/>
                <a:chExt cx="922338" cy="533024"/>
              </a:xfrm>
            </p:grpSpPr>
            <p:grpSp>
              <p:nvGrpSpPr>
                <p:cNvPr id="94" name="Group 93">
                  <a:extLst>
                    <a:ext uri="{FF2B5EF4-FFF2-40B4-BE49-F238E27FC236}">
                      <a16:creationId xmlns:a16="http://schemas.microsoft.com/office/drawing/2014/main" id="{1B1C164E-9A36-3A23-E686-A420E7301F4E}"/>
                    </a:ext>
                  </a:extLst>
                </p:cNvPr>
                <p:cNvGrpSpPr/>
                <p:nvPr/>
              </p:nvGrpSpPr>
              <p:grpSpPr>
                <a:xfrm>
                  <a:off x="1371600" y="3811244"/>
                  <a:ext cx="922338" cy="533024"/>
                  <a:chOff x="1371600" y="3811244"/>
                  <a:chExt cx="922338" cy="533024"/>
                </a:xfrm>
              </p:grpSpPr>
              <p:pic>
                <p:nvPicPr>
                  <p:cNvPr id="97" name="Picture 96">
                    <a:extLst>
                      <a:ext uri="{FF2B5EF4-FFF2-40B4-BE49-F238E27FC236}">
                        <a16:creationId xmlns:a16="http://schemas.microsoft.com/office/drawing/2014/main" id="{8FEBA697-B8B5-4189-768B-589B1E50DB97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sharpenSoften amount="50000"/>
                            </a14:imgEffect>
                            <a14:imgEffect>
                              <a14:brightnessContrast bright="40000" contrast="-20000"/>
                            </a14:imgEffect>
                          </a14:imgLayer>
                        </a14:imgProps>
                      </a:ext>
                    </a:extLst>
                  </a:blip>
                  <a:srcRect l="8160" t="15541" r="931" b="13833"/>
                  <a:stretch/>
                </p:blipFill>
                <p:spPr>
                  <a:xfrm flipH="1">
                    <a:off x="1376272" y="3811244"/>
                    <a:ext cx="914808" cy="533024"/>
                  </a:xfrm>
                  <a:prstGeom prst="rect">
                    <a:avLst/>
                  </a:prstGeom>
                  <a:ln>
                    <a:solidFill>
                      <a:schemeClr val="bg1"/>
                    </a:solidFill>
                  </a:ln>
                </p:spPr>
              </p:pic>
              <p:sp>
                <p:nvSpPr>
                  <p:cNvPr id="101" name="Freeform: Shape 100">
                    <a:extLst>
                      <a:ext uri="{FF2B5EF4-FFF2-40B4-BE49-F238E27FC236}">
                        <a16:creationId xmlns:a16="http://schemas.microsoft.com/office/drawing/2014/main" id="{25070EC6-664C-6D12-1C92-FA902358B2C7}"/>
                      </a:ext>
                    </a:extLst>
                  </p:cNvPr>
                  <p:cNvSpPr/>
                  <p:nvPr/>
                </p:nvSpPr>
                <p:spPr>
                  <a:xfrm>
                    <a:off x="1371600" y="3973513"/>
                    <a:ext cx="922338" cy="88900"/>
                  </a:xfrm>
                  <a:custGeom>
                    <a:avLst/>
                    <a:gdLst>
                      <a:gd name="connsiteX0" fmla="*/ 0 w 922338"/>
                      <a:gd name="connsiteY0" fmla="*/ 0 h 88900"/>
                      <a:gd name="connsiteX1" fmla="*/ 63500 w 922338"/>
                      <a:gd name="connsiteY1" fmla="*/ 7937 h 88900"/>
                      <a:gd name="connsiteX2" fmla="*/ 134938 w 922338"/>
                      <a:gd name="connsiteY2" fmla="*/ 11112 h 88900"/>
                      <a:gd name="connsiteX3" fmla="*/ 220663 w 922338"/>
                      <a:gd name="connsiteY3" fmla="*/ 14287 h 88900"/>
                      <a:gd name="connsiteX4" fmla="*/ 314325 w 922338"/>
                      <a:gd name="connsiteY4" fmla="*/ 23812 h 88900"/>
                      <a:gd name="connsiteX5" fmla="*/ 407988 w 922338"/>
                      <a:gd name="connsiteY5" fmla="*/ 30162 h 88900"/>
                      <a:gd name="connsiteX6" fmla="*/ 519113 w 922338"/>
                      <a:gd name="connsiteY6" fmla="*/ 31750 h 88900"/>
                      <a:gd name="connsiteX7" fmla="*/ 620713 w 922338"/>
                      <a:gd name="connsiteY7" fmla="*/ 41275 h 88900"/>
                      <a:gd name="connsiteX8" fmla="*/ 730250 w 922338"/>
                      <a:gd name="connsiteY8" fmla="*/ 44450 h 88900"/>
                      <a:gd name="connsiteX9" fmla="*/ 815975 w 922338"/>
                      <a:gd name="connsiteY9" fmla="*/ 49212 h 88900"/>
                      <a:gd name="connsiteX10" fmla="*/ 874713 w 922338"/>
                      <a:gd name="connsiteY10" fmla="*/ 50800 h 88900"/>
                      <a:gd name="connsiteX11" fmla="*/ 915988 w 922338"/>
                      <a:gd name="connsiteY11" fmla="*/ 53975 h 88900"/>
                      <a:gd name="connsiteX12" fmla="*/ 922338 w 922338"/>
                      <a:gd name="connsiteY12" fmla="*/ 53975 h 88900"/>
                      <a:gd name="connsiteX13" fmla="*/ 920750 w 922338"/>
                      <a:gd name="connsiteY13" fmla="*/ 88900 h 88900"/>
                      <a:gd name="connsiteX14" fmla="*/ 865188 w 922338"/>
                      <a:gd name="connsiteY14" fmla="*/ 85725 h 88900"/>
                      <a:gd name="connsiteX15" fmla="*/ 838200 w 922338"/>
                      <a:gd name="connsiteY15" fmla="*/ 85725 h 88900"/>
                      <a:gd name="connsiteX16" fmla="*/ 760413 w 922338"/>
                      <a:gd name="connsiteY16" fmla="*/ 84137 h 88900"/>
                      <a:gd name="connsiteX17" fmla="*/ 700088 w 922338"/>
                      <a:gd name="connsiteY17" fmla="*/ 80962 h 88900"/>
                      <a:gd name="connsiteX18" fmla="*/ 633413 w 922338"/>
                      <a:gd name="connsiteY18" fmla="*/ 80962 h 88900"/>
                      <a:gd name="connsiteX19" fmla="*/ 554038 w 922338"/>
                      <a:gd name="connsiteY19" fmla="*/ 74612 h 88900"/>
                      <a:gd name="connsiteX20" fmla="*/ 461963 w 922338"/>
                      <a:gd name="connsiteY20" fmla="*/ 69850 h 88900"/>
                      <a:gd name="connsiteX21" fmla="*/ 361950 w 922338"/>
                      <a:gd name="connsiteY21" fmla="*/ 63500 h 88900"/>
                      <a:gd name="connsiteX22" fmla="*/ 258763 w 922338"/>
                      <a:gd name="connsiteY22" fmla="*/ 57150 h 88900"/>
                      <a:gd name="connsiteX23" fmla="*/ 149225 w 922338"/>
                      <a:gd name="connsiteY23" fmla="*/ 49212 h 88900"/>
                      <a:gd name="connsiteX24" fmla="*/ 60325 w 922338"/>
                      <a:gd name="connsiteY24" fmla="*/ 41275 h 88900"/>
                      <a:gd name="connsiteX25" fmla="*/ 0 w 922338"/>
                      <a:gd name="connsiteY25" fmla="*/ 0 h 889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</a:cxnLst>
                    <a:rect l="l" t="t" r="r" b="b"/>
                    <a:pathLst>
                      <a:path w="922338" h="88900">
                        <a:moveTo>
                          <a:pt x="0" y="0"/>
                        </a:moveTo>
                        <a:lnTo>
                          <a:pt x="63500" y="7937"/>
                        </a:lnTo>
                        <a:lnTo>
                          <a:pt x="134938" y="11112"/>
                        </a:lnTo>
                        <a:lnTo>
                          <a:pt x="220663" y="14287"/>
                        </a:lnTo>
                        <a:lnTo>
                          <a:pt x="314325" y="23812"/>
                        </a:lnTo>
                        <a:lnTo>
                          <a:pt x="407988" y="30162"/>
                        </a:lnTo>
                        <a:lnTo>
                          <a:pt x="519113" y="31750"/>
                        </a:lnTo>
                        <a:lnTo>
                          <a:pt x="620713" y="41275"/>
                        </a:lnTo>
                        <a:lnTo>
                          <a:pt x="730250" y="44450"/>
                        </a:lnTo>
                        <a:lnTo>
                          <a:pt x="815975" y="49212"/>
                        </a:lnTo>
                        <a:lnTo>
                          <a:pt x="874713" y="50800"/>
                        </a:lnTo>
                        <a:lnTo>
                          <a:pt x="915988" y="53975"/>
                        </a:lnTo>
                        <a:lnTo>
                          <a:pt x="922338" y="53975"/>
                        </a:lnTo>
                        <a:cubicBezTo>
                          <a:pt x="921809" y="65617"/>
                          <a:pt x="921279" y="77258"/>
                          <a:pt x="920750" y="88900"/>
                        </a:cubicBezTo>
                        <a:lnTo>
                          <a:pt x="865188" y="85725"/>
                        </a:lnTo>
                        <a:lnTo>
                          <a:pt x="838200" y="85725"/>
                        </a:lnTo>
                        <a:lnTo>
                          <a:pt x="760413" y="84137"/>
                        </a:lnTo>
                        <a:lnTo>
                          <a:pt x="700088" y="80962"/>
                        </a:lnTo>
                        <a:lnTo>
                          <a:pt x="633413" y="80962"/>
                        </a:lnTo>
                        <a:lnTo>
                          <a:pt x="554038" y="74612"/>
                        </a:lnTo>
                        <a:lnTo>
                          <a:pt x="461963" y="69850"/>
                        </a:lnTo>
                        <a:lnTo>
                          <a:pt x="361950" y="63500"/>
                        </a:lnTo>
                        <a:lnTo>
                          <a:pt x="258763" y="57150"/>
                        </a:lnTo>
                        <a:lnTo>
                          <a:pt x="149225" y="49212"/>
                        </a:lnTo>
                        <a:lnTo>
                          <a:pt x="60325" y="41275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/>
                  </a:p>
                </p:txBody>
              </p:sp>
              <p:sp>
                <p:nvSpPr>
                  <p:cNvPr id="102" name="Freeform: Shape 101">
                    <a:extLst>
                      <a:ext uri="{FF2B5EF4-FFF2-40B4-BE49-F238E27FC236}">
                        <a16:creationId xmlns:a16="http://schemas.microsoft.com/office/drawing/2014/main" id="{33C01AD3-7DF7-0F70-8539-BDBC3536ACCD}"/>
                      </a:ext>
                    </a:extLst>
                  </p:cNvPr>
                  <p:cNvSpPr/>
                  <p:nvPr/>
                </p:nvSpPr>
                <p:spPr>
                  <a:xfrm rot="21343905">
                    <a:off x="1374786" y="3973513"/>
                    <a:ext cx="63491" cy="47622"/>
                  </a:xfrm>
                  <a:custGeom>
                    <a:avLst/>
                    <a:gdLst>
                      <a:gd name="connsiteX0" fmla="*/ 142875 w 142875"/>
                      <a:gd name="connsiteY0" fmla="*/ 57150 h 57150"/>
                      <a:gd name="connsiteX1" fmla="*/ 0 w 142875"/>
                      <a:gd name="connsiteY1" fmla="*/ 44450 h 57150"/>
                      <a:gd name="connsiteX2" fmla="*/ 9525 w 142875"/>
                      <a:gd name="connsiteY2" fmla="*/ 0 h 57150"/>
                      <a:gd name="connsiteX3" fmla="*/ 142875 w 142875"/>
                      <a:gd name="connsiteY3" fmla="*/ 57150 h 57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42875" h="57150">
                        <a:moveTo>
                          <a:pt x="142875" y="57150"/>
                        </a:moveTo>
                        <a:lnTo>
                          <a:pt x="0" y="44450"/>
                        </a:lnTo>
                        <a:lnTo>
                          <a:pt x="9525" y="0"/>
                        </a:lnTo>
                        <a:lnTo>
                          <a:pt x="142875" y="57150"/>
                        </a:lnTo>
                        <a:close/>
                      </a:path>
                    </a:pathLst>
                  </a:custGeom>
                  <a:solidFill>
                    <a:schemeClr val="accent4">
                      <a:lumMod val="40000"/>
                      <a:lumOff val="60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CH"/>
                  </a:p>
                </p:txBody>
              </p:sp>
            </p:grpSp>
            <p:sp>
              <p:nvSpPr>
                <p:cNvPr id="95" name="Freeform: Shape 94">
                  <a:extLst>
                    <a:ext uri="{FF2B5EF4-FFF2-40B4-BE49-F238E27FC236}">
                      <a16:creationId xmlns:a16="http://schemas.microsoft.com/office/drawing/2014/main" id="{01AE8C3B-0B12-F928-02CE-C79BFEE52F2D}"/>
                    </a:ext>
                  </a:extLst>
                </p:cNvPr>
                <p:cNvSpPr/>
                <p:nvPr/>
              </p:nvSpPr>
              <p:spPr>
                <a:xfrm>
                  <a:off x="1374775" y="4130675"/>
                  <a:ext cx="917575" cy="55563"/>
                </a:xfrm>
                <a:custGeom>
                  <a:avLst/>
                  <a:gdLst>
                    <a:gd name="connsiteX0" fmla="*/ 0 w 917575"/>
                    <a:gd name="connsiteY0" fmla="*/ 14288 h 55563"/>
                    <a:gd name="connsiteX1" fmla="*/ 261938 w 917575"/>
                    <a:gd name="connsiteY1" fmla="*/ 9525 h 55563"/>
                    <a:gd name="connsiteX2" fmla="*/ 466725 w 917575"/>
                    <a:gd name="connsiteY2" fmla="*/ 6350 h 55563"/>
                    <a:gd name="connsiteX3" fmla="*/ 657225 w 917575"/>
                    <a:gd name="connsiteY3" fmla="*/ 3175 h 55563"/>
                    <a:gd name="connsiteX4" fmla="*/ 814388 w 917575"/>
                    <a:gd name="connsiteY4" fmla="*/ 3175 h 55563"/>
                    <a:gd name="connsiteX5" fmla="*/ 915988 w 917575"/>
                    <a:gd name="connsiteY5" fmla="*/ 0 h 55563"/>
                    <a:gd name="connsiteX6" fmla="*/ 917575 w 917575"/>
                    <a:gd name="connsiteY6" fmla="*/ 44450 h 55563"/>
                    <a:gd name="connsiteX7" fmla="*/ 727075 w 917575"/>
                    <a:gd name="connsiteY7" fmla="*/ 46038 h 55563"/>
                    <a:gd name="connsiteX8" fmla="*/ 474663 w 917575"/>
                    <a:gd name="connsiteY8" fmla="*/ 50800 h 55563"/>
                    <a:gd name="connsiteX9" fmla="*/ 201613 w 917575"/>
                    <a:gd name="connsiteY9" fmla="*/ 53975 h 55563"/>
                    <a:gd name="connsiteX10" fmla="*/ 49213 w 917575"/>
                    <a:gd name="connsiteY10" fmla="*/ 55563 h 55563"/>
                    <a:gd name="connsiteX11" fmla="*/ 0 w 917575"/>
                    <a:gd name="connsiteY11" fmla="*/ 14288 h 55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917575" h="55563">
                      <a:moveTo>
                        <a:pt x="0" y="14288"/>
                      </a:moveTo>
                      <a:lnTo>
                        <a:pt x="261938" y="9525"/>
                      </a:lnTo>
                      <a:lnTo>
                        <a:pt x="466725" y="6350"/>
                      </a:lnTo>
                      <a:lnTo>
                        <a:pt x="657225" y="3175"/>
                      </a:lnTo>
                      <a:lnTo>
                        <a:pt x="814388" y="3175"/>
                      </a:lnTo>
                      <a:lnTo>
                        <a:pt x="915988" y="0"/>
                      </a:lnTo>
                      <a:lnTo>
                        <a:pt x="917575" y="44450"/>
                      </a:lnTo>
                      <a:lnTo>
                        <a:pt x="727075" y="46038"/>
                      </a:lnTo>
                      <a:lnTo>
                        <a:pt x="474663" y="50800"/>
                      </a:lnTo>
                      <a:lnTo>
                        <a:pt x="201613" y="53975"/>
                      </a:lnTo>
                      <a:lnTo>
                        <a:pt x="49213" y="55563"/>
                      </a:lnTo>
                      <a:lnTo>
                        <a:pt x="0" y="14288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96" name="Freeform: Shape 95">
                  <a:extLst>
                    <a:ext uri="{FF2B5EF4-FFF2-40B4-BE49-F238E27FC236}">
                      <a16:creationId xmlns:a16="http://schemas.microsoft.com/office/drawing/2014/main" id="{DC84956D-846B-2DBD-1F39-654DF3B2AF1D}"/>
                    </a:ext>
                  </a:extLst>
                </p:cNvPr>
                <p:cNvSpPr/>
                <p:nvPr/>
              </p:nvSpPr>
              <p:spPr>
                <a:xfrm rot="21343905">
                  <a:off x="1377475" y="4139749"/>
                  <a:ext cx="43179" cy="52334"/>
                </a:xfrm>
                <a:custGeom>
                  <a:avLst/>
                  <a:gdLst>
                    <a:gd name="connsiteX0" fmla="*/ 142875 w 142875"/>
                    <a:gd name="connsiteY0" fmla="*/ 57150 h 57150"/>
                    <a:gd name="connsiteX1" fmla="*/ 0 w 142875"/>
                    <a:gd name="connsiteY1" fmla="*/ 44450 h 57150"/>
                    <a:gd name="connsiteX2" fmla="*/ 9525 w 142875"/>
                    <a:gd name="connsiteY2" fmla="*/ 0 h 57150"/>
                    <a:gd name="connsiteX3" fmla="*/ 142875 w 142875"/>
                    <a:gd name="connsiteY3" fmla="*/ 57150 h 57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42875" h="57150">
                      <a:moveTo>
                        <a:pt x="142875" y="57150"/>
                      </a:moveTo>
                      <a:lnTo>
                        <a:pt x="0" y="44450"/>
                      </a:lnTo>
                      <a:lnTo>
                        <a:pt x="9525" y="0"/>
                      </a:lnTo>
                      <a:lnTo>
                        <a:pt x="142875" y="57150"/>
                      </a:lnTo>
                      <a:close/>
                    </a:path>
                  </a:pathLst>
                </a:custGeom>
                <a:solidFill>
                  <a:schemeClr val="accent4">
                    <a:lumMod val="40000"/>
                    <a:lumOff val="60000"/>
                    <a:alpha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sp>
            <p:nvSpPr>
              <p:cNvPr id="161" name="TextBox 160">
                <a:extLst>
                  <a:ext uri="{FF2B5EF4-FFF2-40B4-BE49-F238E27FC236}">
                    <a16:creationId xmlns:a16="http://schemas.microsoft.com/office/drawing/2014/main" id="{19AF10E7-AA0D-0B95-B13E-F93C788B599F}"/>
                  </a:ext>
                </a:extLst>
              </p:cNvPr>
              <p:cNvSpPr txBox="1"/>
              <p:nvPr/>
            </p:nvSpPr>
            <p:spPr>
              <a:xfrm>
                <a:off x="3277152" y="1516493"/>
                <a:ext cx="394284" cy="2369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050" dirty="0">
                    <a:solidFill>
                      <a:schemeClr val="bg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</a:t>
                </a:r>
              </a:p>
            </p:txBody>
          </p:sp>
        </p:grp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CD239DC8-DDCC-D788-BC84-A61810A459AD}"/>
                </a:ext>
              </a:extLst>
            </p:cNvPr>
            <p:cNvSpPr txBox="1"/>
            <p:nvPr/>
          </p:nvSpPr>
          <p:spPr>
            <a:xfrm>
              <a:off x="4430039" y="1352019"/>
              <a:ext cx="55282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D7B2B38-5378-4BED-B155-023F385F55E5}"/>
                </a:ext>
              </a:extLst>
            </p:cNvPr>
            <p:cNvSpPr txBox="1"/>
            <p:nvPr/>
          </p:nvSpPr>
          <p:spPr>
            <a:xfrm>
              <a:off x="822677" y="2341754"/>
              <a:ext cx="345732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/>
              <a:r>
                <a:rPr lang="en-US" sz="105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</a:p>
          </p:txBody>
        </p:sp>
        <p:pic>
          <p:nvPicPr>
            <p:cNvPr id="6" name="Picture 5" descr="A close-up of a device&#10;&#10;Description automatically generated">
              <a:extLst>
                <a:ext uri="{FF2B5EF4-FFF2-40B4-BE49-F238E27FC236}">
                  <a16:creationId xmlns:a16="http://schemas.microsoft.com/office/drawing/2014/main" id="{EC382880-0896-EE68-3C57-3728B355E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 t="19630" r="20773" b="12081"/>
            <a:stretch/>
          </p:blipFill>
          <p:spPr>
            <a:xfrm>
              <a:off x="5606728" y="2353365"/>
              <a:ext cx="707245" cy="457200"/>
            </a:xfrm>
            <a:prstGeom prst="rect">
              <a:avLst/>
            </a:prstGeom>
          </p:spPr>
        </p:pic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C4DADBE-91C2-224E-7727-FFBEC18E4B8B}"/>
                </a:ext>
              </a:extLst>
            </p:cNvPr>
            <p:cNvCxnSpPr/>
            <p:nvPr/>
          </p:nvCxnSpPr>
          <p:spPr>
            <a:xfrm>
              <a:off x="5960350" y="2810565"/>
              <a:ext cx="174027" cy="30411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343154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EPFL - New Colors 2019">
      <a:dk1>
        <a:srgbClr val="413C3A"/>
      </a:dk1>
      <a:lt1>
        <a:srgbClr val="FFFFFF"/>
      </a:lt1>
      <a:dk2>
        <a:srgbClr val="413C3A"/>
      </a:dk2>
      <a:lt2>
        <a:srgbClr val="CAC7C7"/>
      </a:lt2>
      <a:accent1>
        <a:srgbClr val="E30613"/>
      </a:accent1>
      <a:accent2>
        <a:srgbClr val="00A79F"/>
      </a:accent2>
      <a:accent3>
        <a:srgbClr val="413C3A"/>
      </a:accent3>
      <a:accent4>
        <a:srgbClr val="007480"/>
      </a:accent4>
      <a:accent5>
        <a:srgbClr val="F39869"/>
      </a:accent5>
      <a:accent6>
        <a:srgbClr val="B51F1F"/>
      </a:accent6>
      <a:hlink>
        <a:srgbClr val="ED6E9C"/>
      </a:hlink>
      <a:folHlink>
        <a:srgbClr val="4F8FCC"/>
      </a:folHlink>
    </a:clrScheme>
    <a:fontScheme name="EPFL_Beta2">
      <a:majorFont>
        <a:latin typeface="Franklin Gothic Demi Cond"/>
        <a:ea typeface=""/>
        <a:cs typeface=""/>
      </a:majorFont>
      <a:minorFont>
        <a:latin typeface="Arial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EPFL_Beta2" id="{6A525B41-3E68-491F-A6C9-0B15EA1321FE}" vid="{993E2952-EB5D-4425-8012-1B04381EBC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BFC127AB4946248A5685C1F92D54FFE" ma:contentTypeVersion="0" ma:contentTypeDescription="Crée un document." ma:contentTypeScope="" ma:versionID="ef3ff242486930b75c69099c0dd02c5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b09c1ba23edfaa45a5e9d385267c9b5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8CE09B-89B1-4B5D-BED2-87C84F0777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66205E9-12FC-4D6C-B0C7-1E9025EEB1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8A6C70-7FF5-480A-B09B-7D0A19B2F431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13107</TotalTime>
  <Words>177</Words>
  <Application>Microsoft Macintosh PowerPoint</Application>
  <PresentationFormat>On-screen Show (16:9)</PresentationFormat>
  <Paragraphs>53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Cambria Math</vt:lpstr>
      <vt:lpstr>Franklin Gothic Demi Cond</vt:lpstr>
      <vt:lpstr>Times New Roman</vt:lpstr>
      <vt:lpstr>Wingdings</vt:lpstr>
      <vt:lpstr>Thème Office</vt:lpstr>
      <vt:lpstr>Evanescent couplers</vt:lpstr>
      <vt:lpstr>Today</vt:lpstr>
      <vt:lpstr>Evanescent couplers</vt:lpstr>
      <vt:lpstr>Evanescent couplers as beam splitters</vt:lpstr>
      <vt:lpstr>Arbitrary splitting ratio</vt:lpstr>
      <vt:lpstr>The coupling constant κ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EPFL</dc:title>
  <dc:creator>Utilisateur Microsoft Office</dc:creator>
  <cp:lastModifiedBy>Benea-Chelmus, Ileana-Cristina</cp:lastModifiedBy>
  <cp:revision>218</cp:revision>
  <dcterms:created xsi:type="dcterms:W3CDTF">2019-04-02T06:24:35Z</dcterms:created>
  <dcterms:modified xsi:type="dcterms:W3CDTF">2025-11-05T09:08:44Z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0x0101001BFC127AB4946248A5685C1F92D54FFE</vt:lpwstr>
  </property>
</Properties>
</file>