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442" r:id="rId5"/>
    <p:sldId id="2474" r:id="rId6"/>
    <p:sldId id="2464" r:id="rId7"/>
    <p:sldId id="2475" r:id="rId8"/>
    <p:sldId id="2467" r:id="rId9"/>
    <p:sldId id="2473" r:id="rId10"/>
    <p:sldId id="2468" r:id="rId11"/>
    <p:sldId id="2476" r:id="rId12"/>
    <p:sldId id="1937" r:id="rId13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8" autoAdjust="0"/>
    <p:restoredTop sz="77978"/>
  </p:normalViewPr>
  <p:slideViewPr>
    <p:cSldViewPr snapToGrid="0" snapToObjects="1" showGuides="1">
      <p:cViewPr varScale="1">
        <p:scale>
          <a:sx n="161" d="100"/>
          <a:sy n="161" d="100"/>
        </p:scale>
        <p:origin x="1496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28.10.25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28/10/2025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101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34AE7-2BF7-24D1-5C12-0CE9B8BBC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C20B6-EF10-79B8-EBE8-146E12431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E6C95-9FF4-FB68-6819-C00AC94A3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DF1F5-74D8-D2BA-E901-06F12E68E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72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TRANSDUCERS FOR CLASSICAL AND QUANTUM APPLICATIONS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11" Type="http://schemas.openxmlformats.org/officeDocument/2006/relationships/image" Target="../media/image13.tif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0403C-42B0-098F-A574-D10C026C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539" y="2161461"/>
            <a:ext cx="6806835" cy="1072753"/>
          </a:xfrm>
        </p:spPr>
        <p:txBody>
          <a:bodyPr>
            <a:normAutofit/>
          </a:bodyPr>
          <a:lstStyle/>
          <a:p>
            <a:r>
              <a:rPr lang="en-US" dirty="0"/>
              <a:t>Grating and evanescent couplers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768E-41A4-13C8-48A1-97F3844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3796-6D46-4DCF-8D3F-D0D15656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5F79-85C0-6A27-F45A-F64A76D1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F8ED6-FF97-9F00-F610-A21D2BD78F46}"/>
              </a:ext>
            </a:extLst>
          </p:cNvPr>
          <p:cNvSpPr txBox="1"/>
          <p:nvPr/>
        </p:nvSpPr>
        <p:spPr>
          <a:xfrm>
            <a:off x="2743200" y="4825127"/>
            <a:ext cx="4576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www.imec-int.com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/integrated-photonics</a:t>
            </a:r>
          </a:p>
        </p:txBody>
      </p:sp>
    </p:spTree>
    <p:extLst>
      <p:ext uri="{BB962C8B-B14F-4D97-AF65-F5344CB8AC3E}">
        <p14:creationId xmlns:p14="http://schemas.microsoft.com/office/powerpoint/2010/main" val="244553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551D9-27D9-FC3D-503A-0ED77C2A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Last week:</a:t>
            </a:r>
          </a:p>
          <a:p>
            <a:pPr lvl="1"/>
            <a:r>
              <a:rPr lang="en-US" dirty="0"/>
              <a:t>Weakly guiding fibers</a:t>
            </a:r>
          </a:p>
          <a:p>
            <a:pPr lvl="1"/>
            <a:r>
              <a:rPr lang="en-US" dirty="0"/>
              <a:t>Start grating couplers</a:t>
            </a:r>
          </a:p>
          <a:p>
            <a:pPr lvl="1"/>
            <a:endParaRPr lang="en-US" dirty="0"/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Forward and backward grating couplers</a:t>
            </a:r>
          </a:p>
          <a:p>
            <a:pPr lvl="1"/>
            <a:r>
              <a:rPr lang="en-US" dirty="0"/>
              <a:t>Start evanescent couplers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0E5A2-ED64-C6B8-ED99-DB1B733E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A2B0-A398-0592-6CD0-A176B2AB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2395C-19C0-F443-C287-92F4AFB2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A576-6495-5A8C-AE83-D8B86FE8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0403C-42B0-098F-A574-D10C026C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539" y="2161461"/>
            <a:ext cx="6806835" cy="1072753"/>
          </a:xfrm>
        </p:spPr>
        <p:txBody>
          <a:bodyPr>
            <a:normAutofit/>
          </a:bodyPr>
          <a:lstStyle/>
          <a:p>
            <a:r>
              <a:rPr lang="en-US" dirty="0"/>
              <a:t>Coupling to chips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768E-41A4-13C8-48A1-97F3844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3796-6D46-4DCF-8D3F-D0D15656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5F79-85C0-6A27-F45A-F64A76D1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F8ED6-FF97-9F00-F610-A21D2BD78F46}"/>
              </a:ext>
            </a:extLst>
          </p:cNvPr>
          <p:cNvSpPr txBox="1"/>
          <p:nvPr/>
        </p:nvSpPr>
        <p:spPr>
          <a:xfrm>
            <a:off x="2743200" y="4825127"/>
            <a:ext cx="4576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www.imec-int.com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/integrated-photonics</a:t>
            </a:r>
          </a:p>
        </p:txBody>
      </p:sp>
    </p:spTree>
    <p:extLst>
      <p:ext uri="{BB962C8B-B14F-4D97-AF65-F5344CB8AC3E}">
        <p14:creationId xmlns:p14="http://schemas.microsoft.com/office/powerpoint/2010/main" val="313196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77AA6-40CA-A3D6-0B7D-570D55618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EB33AC-0B85-90A0-3C9F-B77E6A3FF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77148"/>
          <a:stretch/>
        </p:blipFill>
        <p:spPr>
          <a:xfrm>
            <a:off x="2183937" y="1203785"/>
            <a:ext cx="5047005" cy="17631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3C467D-4A13-26D4-47A8-AE16CF4C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couplers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599D4-BC65-D1C9-B1B6-19AEA7E8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57850-A65F-C344-AC50-2770AA47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220D0-B0C7-E80E-D34D-FCE0EDDF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C70D4D-8003-144F-1315-B98AB3C38100}"/>
              </a:ext>
            </a:extLst>
          </p:cNvPr>
          <p:cNvSpPr/>
          <p:nvPr/>
        </p:nvSpPr>
        <p:spPr>
          <a:xfrm>
            <a:off x="2334638" y="1203785"/>
            <a:ext cx="408562" cy="359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1E05F-5060-610F-3B36-42F9565EDC16}"/>
              </a:ext>
            </a:extLst>
          </p:cNvPr>
          <p:cNvSpPr txBox="1"/>
          <p:nvPr/>
        </p:nvSpPr>
        <p:spPr>
          <a:xfrm>
            <a:off x="2054550" y="3368478"/>
            <a:ext cx="13773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last time: </a:t>
            </a:r>
          </a:p>
        </p:txBody>
      </p:sp>
      <p:pic>
        <p:nvPicPr>
          <p:cNvPr id="10" name="Picture 9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4EE23B7D-64E5-8751-470E-AFFFAE648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773" y="4053576"/>
            <a:ext cx="1239253" cy="228600"/>
          </a:xfrm>
          <a:prstGeom prst="rect">
            <a:avLst/>
          </a:prstGeom>
        </p:spPr>
      </p:pic>
      <p:pic>
        <p:nvPicPr>
          <p:cNvPr id="12" name="Picture 11" descr="A mathematical equation with numbers&#10;&#10;Description automatically generated">
            <a:extLst>
              <a:ext uri="{FF2B5EF4-FFF2-40B4-BE49-F238E27FC236}">
                <a16:creationId xmlns:a16="http://schemas.microsoft.com/office/drawing/2014/main" id="{D25DEAFA-4E7E-ECB5-01A0-44A72249C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696" y="3234214"/>
            <a:ext cx="3517392" cy="5486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C82B50-797C-18CB-E0BC-AEEA1CBEAD22}"/>
              </a:ext>
            </a:extLst>
          </p:cNvPr>
          <p:cNvSpPr/>
          <p:nvPr/>
        </p:nvSpPr>
        <p:spPr>
          <a:xfrm>
            <a:off x="5740842" y="1563688"/>
            <a:ext cx="1971923" cy="1473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4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B0E6B1-DAD8-1E3B-FBC6-E4EF43568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6" t="23682" r="-1156" b="55104"/>
          <a:stretch/>
        </p:blipFill>
        <p:spPr>
          <a:xfrm>
            <a:off x="2183937" y="1203786"/>
            <a:ext cx="5047005" cy="163669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504FA0-7250-45CA-F442-D39AC334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couplers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11899-5099-3232-4590-99C30E58F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5BD46-145A-58F7-758E-954EE95D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41F8C-9DDC-CB7E-5CAA-260FEB1D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9755BD-8BA4-A41A-7B71-15C72566ED44}"/>
              </a:ext>
            </a:extLst>
          </p:cNvPr>
          <p:cNvSpPr/>
          <p:nvPr/>
        </p:nvSpPr>
        <p:spPr>
          <a:xfrm>
            <a:off x="2334638" y="1203785"/>
            <a:ext cx="408562" cy="359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FBDB3-68D3-495A-E2A6-898BA30FD229}"/>
              </a:ext>
            </a:extLst>
          </p:cNvPr>
          <p:cNvSpPr txBox="1"/>
          <p:nvPr/>
        </p:nvSpPr>
        <p:spPr>
          <a:xfrm>
            <a:off x="3344741" y="3601993"/>
            <a:ext cx="24545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(Derivation at the blackboard)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1B43D8-D56E-4458-AC06-483555012816}"/>
              </a:ext>
            </a:extLst>
          </p:cNvPr>
          <p:cNvSpPr/>
          <p:nvPr/>
        </p:nvSpPr>
        <p:spPr>
          <a:xfrm>
            <a:off x="5740842" y="1563688"/>
            <a:ext cx="1971923" cy="1473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0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9644DA-3767-7D9D-AA92-FE9B4E0CE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coupler array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77867-B2CF-DB81-7D0B-0018063B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C97B0-C657-C7A3-5823-5A614F01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E98AC-E41F-C01C-9578-D87298BD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5" name="Picture 14" descr="A collage of images of a graph and a diagram&#10;&#10;Description automatically generated">
            <a:extLst>
              <a:ext uri="{FF2B5EF4-FFF2-40B4-BE49-F238E27FC236}">
                <a16:creationId xmlns:a16="http://schemas.microsoft.com/office/drawing/2014/main" id="{2942348D-F710-4B28-CE35-E2152E3D3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200"/>
          <a:stretch/>
        </p:blipFill>
        <p:spPr>
          <a:xfrm>
            <a:off x="561445" y="1107496"/>
            <a:ext cx="4597283" cy="37186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22EF8F-0C11-E276-FA32-8FE3A5D53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990" y="3114675"/>
            <a:ext cx="3646206" cy="1828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51EF06C-489F-70B6-096C-57236675F16A}"/>
              </a:ext>
            </a:extLst>
          </p:cNvPr>
          <p:cNvSpPr/>
          <p:nvPr/>
        </p:nvSpPr>
        <p:spPr>
          <a:xfrm>
            <a:off x="6691068" y="2256471"/>
            <a:ext cx="177165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64D84B-FE85-95A2-C3EC-30EA47705AB9}"/>
              </a:ext>
            </a:extLst>
          </p:cNvPr>
          <p:cNvSpPr/>
          <p:nvPr/>
        </p:nvSpPr>
        <p:spPr>
          <a:xfrm>
            <a:off x="6137477" y="2256472"/>
            <a:ext cx="177165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2B01DE-F82B-26D9-EBBD-8B87D1C39CD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023302" y="1266870"/>
            <a:ext cx="0" cy="98960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5F1E64-17DA-B919-2260-162CC8CA0247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446960" y="1317844"/>
            <a:ext cx="576342" cy="9386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E8318C-2276-5C62-24C6-00341DA75314}"/>
              </a:ext>
            </a:extLst>
          </p:cNvPr>
          <p:cNvCxnSpPr>
            <a:cxnSpLocks/>
          </p:cNvCxnSpPr>
          <p:nvPr/>
        </p:nvCxnSpPr>
        <p:spPr>
          <a:xfrm>
            <a:off x="7289032" y="2362682"/>
            <a:ext cx="1117488" cy="72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7B84C347-64A9-4F5F-DAAF-C077E1369CD7}"/>
              </a:ext>
            </a:extLst>
          </p:cNvPr>
          <p:cNvSpPr txBox="1">
            <a:spLocks/>
          </p:cNvSpPr>
          <p:nvPr/>
        </p:nvSpPr>
        <p:spPr>
          <a:xfrm>
            <a:off x="6434840" y="1221551"/>
            <a:ext cx="1562506" cy="447219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</a:t>
            </a:r>
            <a:endParaRPr lang="it-IT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33CC8D-5946-386D-2550-AE8048C0D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coupling at normal incidence?</a:t>
            </a:r>
          </a:p>
          <a:p>
            <a:r>
              <a:rPr lang="en-US" dirty="0"/>
              <a:t>What is the ideal coupling angle? How does the coupling angle change with wavelength?</a:t>
            </a:r>
          </a:p>
          <a:p>
            <a:r>
              <a:rPr lang="en-US" dirty="0"/>
              <a:t>Why periodicity not multiple of the wavelength?</a:t>
            </a:r>
          </a:p>
          <a:p>
            <a:r>
              <a:rPr lang="en-US" dirty="0"/>
              <a:t>Why shallow vs deep etch?</a:t>
            </a:r>
          </a:p>
          <a:p>
            <a:r>
              <a:rPr lang="en-US" dirty="0"/>
              <a:t>Other ways to improve coupling efficiency?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3ADE8A-D14E-8A25-78B5-1C5743EB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Do’s and don’ts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BF5D5-C040-F702-B27A-DC4F77B3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8E092-EDB3-9200-60F2-1E39F322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A102D-E97F-3406-523D-C1148386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380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7D9974-282B-8D25-108D-A50506F8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Evanescent couplers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98723-2ACE-6034-6998-9D400085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7E123-663B-38A1-F558-5A284953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1645A-998A-1805-CB52-C1CDC290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Picture 8" descr="A diagram of a wave guide&#10;&#10;Description automatically generated">
            <a:extLst>
              <a:ext uri="{FF2B5EF4-FFF2-40B4-BE49-F238E27FC236}">
                <a16:creationId xmlns:a16="http://schemas.microsoft.com/office/drawing/2014/main" id="{D50B3306-36A8-544F-02EB-D6BBF7D8CE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46" b="58033"/>
          <a:stretch/>
        </p:blipFill>
        <p:spPr>
          <a:xfrm>
            <a:off x="2896563" y="1344915"/>
            <a:ext cx="4063371" cy="843808"/>
          </a:xfrm>
          <a:prstGeom prst="rect">
            <a:avLst/>
          </a:prstGeom>
        </p:spPr>
      </p:pic>
      <p:pic>
        <p:nvPicPr>
          <p:cNvPr id="10" name="Picture 9" descr="A diagram of a wave guide&#10;&#10;Description automatically generated">
            <a:extLst>
              <a:ext uri="{FF2B5EF4-FFF2-40B4-BE49-F238E27FC236}">
                <a16:creationId xmlns:a16="http://schemas.microsoft.com/office/drawing/2014/main" id="{07778F6D-B2ED-9D0F-80DE-42668A722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903"/>
          <a:stretch/>
        </p:blipFill>
        <p:spPr>
          <a:xfrm>
            <a:off x="2853604" y="3323435"/>
            <a:ext cx="4435288" cy="11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061A7-5F28-E944-EFA8-986CD6017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FAB453-63AA-6B2C-1CE3-1BBD818058E3}"/>
              </a:ext>
            </a:extLst>
          </p:cNvPr>
          <p:cNvGrpSpPr>
            <a:grpSpLocks noChangeAspect="1"/>
          </p:cNvGrpSpPr>
          <p:nvPr/>
        </p:nvGrpSpPr>
        <p:grpSpPr>
          <a:xfrm>
            <a:off x="5938907" y="1326534"/>
            <a:ext cx="3047657" cy="1531615"/>
            <a:chOff x="3403598" y="3639602"/>
            <a:chExt cx="3333752" cy="167539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AE92A0-7D93-288B-61F2-D98ED2D31C9D}"/>
                </a:ext>
              </a:extLst>
            </p:cNvPr>
            <p:cNvGrpSpPr/>
            <p:nvPr/>
          </p:nvGrpSpPr>
          <p:grpSpPr>
            <a:xfrm>
              <a:off x="3403598" y="3639602"/>
              <a:ext cx="3333752" cy="1675393"/>
              <a:chOff x="3403598" y="3639602"/>
              <a:chExt cx="3333752" cy="167539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7C4B7AE-52E5-ED20-7058-D4223D3B79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</a:extLst>
              </a:blip>
              <a:srcRect t="10137" b="22856"/>
              <a:stretch/>
            </p:blipFill>
            <p:spPr>
              <a:xfrm>
                <a:off x="3403598" y="3639602"/>
                <a:ext cx="3333752" cy="1675393"/>
              </a:xfrm>
              <a:prstGeom prst="rect">
                <a:avLst/>
              </a:prstGeom>
            </p:spPr>
          </p:pic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573A0EE-49C3-4175-FD7E-808EFB365318}"/>
                  </a:ext>
                </a:extLst>
              </p:cNvPr>
              <p:cNvCxnSpPr/>
              <p:nvPr/>
            </p:nvCxnSpPr>
            <p:spPr>
              <a:xfrm>
                <a:off x="4451350" y="4057650"/>
                <a:ext cx="0" cy="402454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F475F2-003A-BF23-C490-F0A0A4ECEEC2}"/>
                  </a:ext>
                </a:extLst>
              </p:cNvPr>
              <p:cNvSpPr txBox="1"/>
              <p:nvPr/>
            </p:nvSpPr>
            <p:spPr>
              <a:xfrm>
                <a:off x="4546598" y="4108836"/>
                <a:ext cx="1009647" cy="35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352 nm</a:t>
                </a:r>
                <a:endParaRPr lang="fr-CH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2E1E4D-E7F3-D562-1DAB-260868523EEE}"/>
                  </a:ext>
                </a:extLst>
              </p:cNvPr>
              <p:cNvSpPr txBox="1"/>
              <p:nvPr/>
            </p:nvSpPr>
            <p:spPr>
              <a:xfrm>
                <a:off x="3645450" y="4460103"/>
                <a:ext cx="990568" cy="35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231 nm</a:t>
                </a:r>
                <a:endParaRPr lang="fr-CH" sz="11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DBB563-F19F-4BBE-1B84-11637E1B18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5050" y="4434417"/>
                <a:ext cx="0" cy="325769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83737D-E969-10A9-35BC-D2B24728323F}"/>
                </a:ext>
              </a:extLst>
            </p:cNvPr>
            <p:cNvSpPr txBox="1"/>
            <p:nvPr/>
          </p:nvSpPr>
          <p:spPr>
            <a:xfrm>
              <a:off x="5899146" y="3969670"/>
              <a:ext cx="743651" cy="357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76</a:t>
              </a:r>
              <a:r>
                <a:rPr lang="fr-FR" altLang="zh-CN" sz="1100" dirty="0">
                  <a:solidFill>
                    <a:schemeClr val="bg1"/>
                  </a:solidFill>
                </a:rPr>
                <a:t>°</a:t>
              </a:r>
              <a:endParaRPr lang="fr-CH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D06317-E0B3-C21B-290F-9DA85EE6B25D}"/>
                </a:ext>
              </a:extLst>
            </p:cNvPr>
            <p:cNvSpPr txBox="1"/>
            <p:nvPr/>
          </p:nvSpPr>
          <p:spPr>
            <a:xfrm>
              <a:off x="3784598" y="3926761"/>
              <a:ext cx="688232" cy="357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76</a:t>
              </a:r>
              <a:r>
                <a:rPr lang="fr-FR" altLang="zh-CN" sz="1100" dirty="0">
                  <a:solidFill>
                    <a:schemeClr val="bg1"/>
                  </a:solidFill>
                </a:rPr>
                <a:t>°</a:t>
              </a:r>
              <a:endParaRPr lang="fr-CH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EC4E91DA-677D-B60C-8EE0-048B747E4AB3}"/>
              </a:ext>
            </a:extLst>
          </p:cNvPr>
          <p:cNvSpPr txBox="1">
            <a:spLocks/>
          </p:cNvSpPr>
          <p:nvPr/>
        </p:nvSpPr>
        <p:spPr>
          <a:xfrm>
            <a:off x="904874" y="131032"/>
            <a:ext cx="8239125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Lithium niobate fabrication in-house at </a:t>
            </a:r>
            <a:r>
              <a:rPr lang="en-US" dirty="0" err="1"/>
              <a:t>Cmi</a:t>
            </a:r>
            <a:r>
              <a:rPr lang="en-US" dirty="0"/>
              <a:t> cleanroom (HYLAB, EPFL)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45C4AA-FE19-7537-9A1A-AE83476EDB84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226620"/>
            <a:ext cx="8999283" cy="3428614"/>
            <a:chOff x="822677" y="1318230"/>
            <a:chExt cx="5493879" cy="209309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40575F0-04D3-4FBA-BC92-8058E0167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48832" r="18" b="25267"/>
            <a:stretch/>
          </p:blipFill>
          <p:spPr>
            <a:xfrm flipV="1">
              <a:off x="871328" y="2353365"/>
              <a:ext cx="5445228" cy="1057964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82674B0-B4F1-7848-F072-279FAA12D4AF}"/>
                </a:ext>
              </a:extLst>
            </p:cNvPr>
            <p:cNvGrpSpPr/>
            <p:nvPr/>
          </p:nvGrpSpPr>
          <p:grpSpPr>
            <a:xfrm>
              <a:off x="953442" y="2666777"/>
              <a:ext cx="579411" cy="267484"/>
              <a:chOff x="1584875" y="2576901"/>
              <a:chExt cx="660780" cy="305048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B13AFABB-5D9B-3CF6-C033-205BB0BCAF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3872" y="2881949"/>
                <a:ext cx="34025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8989054D-5CC1-2116-757C-9262FFDC758E}"/>
                  </a:ext>
                </a:extLst>
              </p:cNvPr>
              <p:cNvSpPr txBox="1"/>
              <p:nvPr/>
            </p:nvSpPr>
            <p:spPr>
              <a:xfrm>
                <a:off x="1584875" y="2576901"/>
                <a:ext cx="6607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µm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AA7AC5-5649-7A70-172C-D36C3AABE9AC}"/>
                </a:ext>
              </a:extLst>
            </p:cNvPr>
            <p:cNvGrpSpPr/>
            <p:nvPr/>
          </p:nvGrpSpPr>
          <p:grpSpPr>
            <a:xfrm>
              <a:off x="2501639" y="1318230"/>
              <a:ext cx="1875996" cy="1035135"/>
              <a:chOff x="1525359" y="1491906"/>
              <a:chExt cx="1233953" cy="776336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9EFEE8A-B168-12EC-B73B-87E6099E20F7}"/>
                  </a:ext>
                </a:extLst>
              </p:cNvPr>
              <p:cNvGrpSpPr/>
              <p:nvPr/>
            </p:nvGrpSpPr>
            <p:grpSpPr>
              <a:xfrm>
                <a:off x="1576918" y="1525639"/>
                <a:ext cx="1182394" cy="742603"/>
                <a:chOff x="84717" y="2682131"/>
                <a:chExt cx="1809161" cy="807803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4415FC34-85E9-7445-6953-F09318607E37}"/>
                    </a:ext>
                  </a:extLst>
                </p:cNvPr>
                <p:cNvGrpSpPr/>
                <p:nvPr/>
              </p:nvGrpSpPr>
              <p:grpSpPr>
                <a:xfrm>
                  <a:off x="84717" y="2682131"/>
                  <a:ext cx="1809161" cy="807803"/>
                  <a:chOff x="530076" y="1102116"/>
                  <a:chExt cx="3302070" cy="1474398"/>
                </a:xfrm>
              </p:grpSpPr>
              <p:pic>
                <p:nvPicPr>
                  <p:cNvPr id="112" name="Picture 111">
                    <a:extLst>
                      <a:ext uri="{FF2B5EF4-FFF2-40B4-BE49-F238E27FC236}">
                        <a16:creationId xmlns:a16="http://schemas.microsoft.com/office/drawing/2014/main" id="{4907FD46-6878-C19F-5A06-66F685D9B7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harpenSoften amount="50000"/>
                            </a14:imgEffect>
                            <a14:imgEffect>
                              <a14:brightnessContrast bright="40000" contrast="-40000"/>
                            </a14:imgEffect>
                          </a14:imgLayer>
                        </a14:imgProps>
                      </a:ext>
                    </a:extLst>
                  </a:blip>
                  <a:srcRect l="8502" t="28332" r="12484" b="24628"/>
                  <a:stretch/>
                </p:blipFill>
                <p:spPr>
                  <a:xfrm rot="21540000">
                    <a:off x="530076" y="1102116"/>
                    <a:ext cx="3302070" cy="1474398"/>
                  </a:xfrm>
                  <a:custGeom>
                    <a:avLst/>
                    <a:gdLst>
                      <a:gd name="connsiteX0" fmla="*/ 32515 w 4340281"/>
                      <a:gd name="connsiteY0" fmla="*/ 0 h 1937967"/>
                      <a:gd name="connsiteX1" fmla="*/ 4340281 w 4340281"/>
                      <a:gd name="connsiteY1" fmla="*/ 75193 h 1937967"/>
                      <a:gd name="connsiteX2" fmla="*/ 4307766 w 4340281"/>
                      <a:gd name="connsiteY2" fmla="*/ 1937967 h 1937967"/>
                      <a:gd name="connsiteX3" fmla="*/ 0 w 4340281"/>
                      <a:gd name="connsiteY3" fmla="*/ 1862775 h 193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0281" h="1937967">
                        <a:moveTo>
                          <a:pt x="32515" y="0"/>
                        </a:moveTo>
                        <a:lnTo>
                          <a:pt x="4340281" y="75193"/>
                        </a:lnTo>
                        <a:lnTo>
                          <a:pt x="4307766" y="1937967"/>
                        </a:lnTo>
                        <a:lnTo>
                          <a:pt x="0" y="186277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0B549559-F979-A3BD-90D6-1DD7B5077D12}"/>
                      </a:ext>
                    </a:extLst>
                  </p:cNvPr>
                  <p:cNvSpPr/>
                  <p:nvPr/>
                </p:nvSpPr>
                <p:spPr>
                  <a:xfrm>
                    <a:off x="533399" y="1394884"/>
                    <a:ext cx="3268134" cy="317501"/>
                  </a:xfrm>
                  <a:custGeom>
                    <a:avLst/>
                    <a:gdLst>
                      <a:gd name="connsiteX0" fmla="*/ 0 w 3268133"/>
                      <a:gd name="connsiteY0" fmla="*/ 0 h 317500"/>
                      <a:gd name="connsiteX1" fmla="*/ 6350 w 3268133"/>
                      <a:gd name="connsiteY1" fmla="*/ 315384 h 317500"/>
                      <a:gd name="connsiteX2" fmla="*/ 3268133 w 3268133"/>
                      <a:gd name="connsiteY2" fmla="*/ 317500 h 317500"/>
                      <a:gd name="connsiteX3" fmla="*/ 3263900 w 3268133"/>
                      <a:gd name="connsiteY3" fmla="*/ 2117 h 317500"/>
                      <a:gd name="connsiteX4" fmla="*/ 0 w 3268133"/>
                      <a:gd name="connsiteY4" fmla="*/ 0 h 31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68133" h="317500">
                        <a:moveTo>
                          <a:pt x="0" y="0"/>
                        </a:moveTo>
                        <a:lnTo>
                          <a:pt x="6350" y="315384"/>
                        </a:lnTo>
                        <a:lnTo>
                          <a:pt x="3268133" y="317500"/>
                        </a:lnTo>
                        <a:lnTo>
                          <a:pt x="3263900" y="21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8DBA1D7D-51CA-A6AC-D559-82837661EC0F}"/>
                      </a:ext>
                    </a:extLst>
                  </p:cNvPr>
                  <p:cNvSpPr/>
                  <p:nvPr/>
                </p:nvSpPr>
                <p:spPr>
                  <a:xfrm>
                    <a:off x="533399" y="1917699"/>
                    <a:ext cx="3268134" cy="317501"/>
                  </a:xfrm>
                  <a:custGeom>
                    <a:avLst/>
                    <a:gdLst>
                      <a:gd name="connsiteX0" fmla="*/ 0 w 3268133"/>
                      <a:gd name="connsiteY0" fmla="*/ 0 h 317500"/>
                      <a:gd name="connsiteX1" fmla="*/ 6350 w 3268133"/>
                      <a:gd name="connsiteY1" fmla="*/ 315384 h 317500"/>
                      <a:gd name="connsiteX2" fmla="*/ 3268133 w 3268133"/>
                      <a:gd name="connsiteY2" fmla="*/ 317500 h 317500"/>
                      <a:gd name="connsiteX3" fmla="*/ 3263900 w 3268133"/>
                      <a:gd name="connsiteY3" fmla="*/ 2117 h 317500"/>
                      <a:gd name="connsiteX4" fmla="*/ 0 w 3268133"/>
                      <a:gd name="connsiteY4" fmla="*/ 0 h 31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68133" h="317500">
                        <a:moveTo>
                          <a:pt x="0" y="0"/>
                        </a:moveTo>
                        <a:lnTo>
                          <a:pt x="6350" y="315384"/>
                        </a:lnTo>
                        <a:lnTo>
                          <a:pt x="3268133" y="317500"/>
                        </a:lnTo>
                        <a:lnTo>
                          <a:pt x="3263900" y="21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 dirty="0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B80A6034-F8AA-A4BB-6B81-336FDCB880B3}"/>
                      </a:ext>
                    </a:extLst>
                  </p:cNvPr>
                  <p:cNvSpPr/>
                  <p:nvPr/>
                </p:nvSpPr>
                <p:spPr>
                  <a:xfrm>
                    <a:off x="533399" y="1758949"/>
                    <a:ext cx="3268134" cy="74083"/>
                  </a:xfrm>
                  <a:custGeom>
                    <a:avLst/>
                    <a:gdLst>
                      <a:gd name="connsiteX0" fmla="*/ 0 w 3268133"/>
                      <a:gd name="connsiteY0" fmla="*/ 0 h 317500"/>
                      <a:gd name="connsiteX1" fmla="*/ 6350 w 3268133"/>
                      <a:gd name="connsiteY1" fmla="*/ 315384 h 317500"/>
                      <a:gd name="connsiteX2" fmla="*/ 3268133 w 3268133"/>
                      <a:gd name="connsiteY2" fmla="*/ 317500 h 317500"/>
                      <a:gd name="connsiteX3" fmla="*/ 3263900 w 3268133"/>
                      <a:gd name="connsiteY3" fmla="*/ 2117 h 317500"/>
                      <a:gd name="connsiteX4" fmla="*/ 0 w 3268133"/>
                      <a:gd name="connsiteY4" fmla="*/ 0 h 31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68133" h="317500">
                        <a:moveTo>
                          <a:pt x="0" y="0"/>
                        </a:moveTo>
                        <a:lnTo>
                          <a:pt x="6350" y="315384"/>
                        </a:lnTo>
                        <a:lnTo>
                          <a:pt x="3268133" y="317500"/>
                        </a:lnTo>
                        <a:lnTo>
                          <a:pt x="3263900" y="21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/>
                  </a:p>
                </p:txBody>
              </p:sp>
            </p:grp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2692481C-F53E-8533-9E08-8F38FCF7E8D4}"/>
                    </a:ext>
                  </a:extLst>
                </p:cNvPr>
                <p:cNvSpPr/>
                <p:nvPr/>
              </p:nvSpPr>
              <p:spPr>
                <a:xfrm>
                  <a:off x="90657" y="2693988"/>
                  <a:ext cx="1790568" cy="782637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17E9386-4EE4-40CC-B953-69039137E63B}"/>
                  </a:ext>
                </a:extLst>
              </p:cNvPr>
              <p:cNvSpPr txBox="1"/>
              <p:nvPr/>
            </p:nvSpPr>
            <p:spPr>
              <a:xfrm>
                <a:off x="1525359" y="1491906"/>
                <a:ext cx="5335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05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EAAF77B-F12D-E9A1-D029-8896D1696A05}"/>
                </a:ext>
              </a:extLst>
            </p:cNvPr>
            <p:cNvGrpSpPr/>
            <p:nvPr/>
          </p:nvGrpSpPr>
          <p:grpSpPr>
            <a:xfrm>
              <a:off x="822677" y="1344405"/>
              <a:ext cx="1666501" cy="983268"/>
              <a:chOff x="3277152" y="1516493"/>
              <a:chExt cx="1166372" cy="688182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A0AAAC01-93C3-1BE2-CCB2-5EE13635A1D4}"/>
                  </a:ext>
                </a:extLst>
              </p:cNvPr>
              <p:cNvGrpSpPr/>
              <p:nvPr/>
            </p:nvGrpSpPr>
            <p:grpSpPr>
              <a:xfrm>
                <a:off x="3305838" y="1547201"/>
                <a:ext cx="1137686" cy="657474"/>
                <a:chOff x="1371600" y="3811244"/>
                <a:chExt cx="922338" cy="533024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1B1C164E-9A36-3A23-E686-A420E7301F4E}"/>
                    </a:ext>
                  </a:extLst>
                </p:cNvPr>
                <p:cNvGrpSpPr/>
                <p:nvPr/>
              </p:nvGrpSpPr>
              <p:grpSpPr>
                <a:xfrm>
                  <a:off x="1371600" y="3811244"/>
                  <a:ext cx="922338" cy="533024"/>
                  <a:chOff x="1371600" y="3811244"/>
                  <a:chExt cx="922338" cy="533024"/>
                </a:xfrm>
              </p:grpSpPr>
              <p:pic>
                <p:nvPicPr>
                  <p:cNvPr id="97" name="Picture 96">
                    <a:extLst>
                      <a:ext uri="{FF2B5EF4-FFF2-40B4-BE49-F238E27FC236}">
                        <a16:creationId xmlns:a16="http://schemas.microsoft.com/office/drawing/2014/main" id="{8FEBA697-B8B5-4189-768B-589B1E50DB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sharpenSoften amount="50000"/>
                            </a14:imgEffect>
                            <a14:imgEffect>
                              <a14:brightnessContrast bright="40000" contrast="-20000"/>
                            </a14:imgEffect>
                          </a14:imgLayer>
                        </a14:imgProps>
                      </a:ext>
                    </a:extLst>
                  </a:blip>
                  <a:srcRect l="8160" t="15541" r="931" b="13833"/>
                  <a:stretch/>
                </p:blipFill>
                <p:spPr>
                  <a:xfrm flipH="1">
                    <a:off x="1376272" y="3811244"/>
                    <a:ext cx="914808" cy="533024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25070EC6-664C-6D12-1C92-FA902358B2C7}"/>
                      </a:ext>
                    </a:extLst>
                  </p:cNvPr>
                  <p:cNvSpPr/>
                  <p:nvPr/>
                </p:nvSpPr>
                <p:spPr>
                  <a:xfrm>
                    <a:off x="1371600" y="3973513"/>
                    <a:ext cx="922338" cy="88900"/>
                  </a:xfrm>
                  <a:custGeom>
                    <a:avLst/>
                    <a:gdLst>
                      <a:gd name="connsiteX0" fmla="*/ 0 w 922338"/>
                      <a:gd name="connsiteY0" fmla="*/ 0 h 88900"/>
                      <a:gd name="connsiteX1" fmla="*/ 63500 w 922338"/>
                      <a:gd name="connsiteY1" fmla="*/ 7937 h 88900"/>
                      <a:gd name="connsiteX2" fmla="*/ 134938 w 922338"/>
                      <a:gd name="connsiteY2" fmla="*/ 11112 h 88900"/>
                      <a:gd name="connsiteX3" fmla="*/ 220663 w 922338"/>
                      <a:gd name="connsiteY3" fmla="*/ 14287 h 88900"/>
                      <a:gd name="connsiteX4" fmla="*/ 314325 w 922338"/>
                      <a:gd name="connsiteY4" fmla="*/ 23812 h 88900"/>
                      <a:gd name="connsiteX5" fmla="*/ 407988 w 922338"/>
                      <a:gd name="connsiteY5" fmla="*/ 30162 h 88900"/>
                      <a:gd name="connsiteX6" fmla="*/ 519113 w 922338"/>
                      <a:gd name="connsiteY6" fmla="*/ 31750 h 88900"/>
                      <a:gd name="connsiteX7" fmla="*/ 620713 w 922338"/>
                      <a:gd name="connsiteY7" fmla="*/ 41275 h 88900"/>
                      <a:gd name="connsiteX8" fmla="*/ 730250 w 922338"/>
                      <a:gd name="connsiteY8" fmla="*/ 44450 h 88900"/>
                      <a:gd name="connsiteX9" fmla="*/ 815975 w 922338"/>
                      <a:gd name="connsiteY9" fmla="*/ 49212 h 88900"/>
                      <a:gd name="connsiteX10" fmla="*/ 874713 w 922338"/>
                      <a:gd name="connsiteY10" fmla="*/ 50800 h 88900"/>
                      <a:gd name="connsiteX11" fmla="*/ 915988 w 922338"/>
                      <a:gd name="connsiteY11" fmla="*/ 53975 h 88900"/>
                      <a:gd name="connsiteX12" fmla="*/ 922338 w 922338"/>
                      <a:gd name="connsiteY12" fmla="*/ 53975 h 88900"/>
                      <a:gd name="connsiteX13" fmla="*/ 920750 w 922338"/>
                      <a:gd name="connsiteY13" fmla="*/ 88900 h 88900"/>
                      <a:gd name="connsiteX14" fmla="*/ 865188 w 922338"/>
                      <a:gd name="connsiteY14" fmla="*/ 85725 h 88900"/>
                      <a:gd name="connsiteX15" fmla="*/ 838200 w 922338"/>
                      <a:gd name="connsiteY15" fmla="*/ 85725 h 88900"/>
                      <a:gd name="connsiteX16" fmla="*/ 760413 w 922338"/>
                      <a:gd name="connsiteY16" fmla="*/ 84137 h 88900"/>
                      <a:gd name="connsiteX17" fmla="*/ 700088 w 922338"/>
                      <a:gd name="connsiteY17" fmla="*/ 80962 h 88900"/>
                      <a:gd name="connsiteX18" fmla="*/ 633413 w 922338"/>
                      <a:gd name="connsiteY18" fmla="*/ 80962 h 88900"/>
                      <a:gd name="connsiteX19" fmla="*/ 554038 w 922338"/>
                      <a:gd name="connsiteY19" fmla="*/ 74612 h 88900"/>
                      <a:gd name="connsiteX20" fmla="*/ 461963 w 922338"/>
                      <a:gd name="connsiteY20" fmla="*/ 69850 h 88900"/>
                      <a:gd name="connsiteX21" fmla="*/ 361950 w 922338"/>
                      <a:gd name="connsiteY21" fmla="*/ 63500 h 88900"/>
                      <a:gd name="connsiteX22" fmla="*/ 258763 w 922338"/>
                      <a:gd name="connsiteY22" fmla="*/ 57150 h 88900"/>
                      <a:gd name="connsiteX23" fmla="*/ 149225 w 922338"/>
                      <a:gd name="connsiteY23" fmla="*/ 49212 h 88900"/>
                      <a:gd name="connsiteX24" fmla="*/ 60325 w 922338"/>
                      <a:gd name="connsiteY24" fmla="*/ 41275 h 88900"/>
                      <a:gd name="connsiteX25" fmla="*/ 0 w 922338"/>
                      <a:gd name="connsiteY25" fmla="*/ 0 h 8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922338" h="88900">
                        <a:moveTo>
                          <a:pt x="0" y="0"/>
                        </a:moveTo>
                        <a:lnTo>
                          <a:pt x="63500" y="7937"/>
                        </a:lnTo>
                        <a:lnTo>
                          <a:pt x="134938" y="11112"/>
                        </a:lnTo>
                        <a:lnTo>
                          <a:pt x="220663" y="14287"/>
                        </a:lnTo>
                        <a:lnTo>
                          <a:pt x="314325" y="23812"/>
                        </a:lnTo>
                        <a:lnTo>
                          <a:pt x="407988" y="30162"/>
                        </a:lnTo>
                        <a:lnTo>
                          <a:pt x="519113" y="31750"/>
                        </a:lnTo>
                        <a:lnTo>
                          <a:pt x="620713" y="41275"/>
                        </a:lnTo>
                        <a:lnTo>
                          <a:pt x="730250" y="44450"/>
                        </a:lnTo>
                        <a:lnTo>
                          <a:pt x="815975" y="49212"/>
                        </a:lnTo>
                        <a:lnTo>
                          <a:pt x="874713" y="50800"/>
                        </a:lnTo>
                        <a:lnTo>
                          <a:pt x="915988" y="53975"/>
                        </a:lnTo>
                        <a:lnTo>
                          <a:pt x="922338" y="53975"/>
                        </a:lnTo>
                        <a:cubicBezTo>
                          <a:pt x="921809" y="65617"/>
                          <a:pt x="921279" y="77258"/>
                          <a:pt x="920750" y="88900"/>
                        </a:cubicBezTo>
                        <a:lnTo>
                          <a:pt x="865188" y="85725"/>
                        </a:lnTo>
                        <a:lnTo>
                          <a:pt x="838200" y="85725"/>
                        </a:lnTo>
                        <a:lnTo>
                          <a:pt x="760413" y="84137"/>
                        </a:lnTo>
                        <a:lnTo>
                          <a:pt x="700088" y="80962"/>
                        </a:lnTo>
                        <a:lnTo>
                          <a:pt x="633413" y="80962"/>
                        </a:lnTo>
                        <a:lnTo>
                          <a:pt x="554038" y="74612"/>
                        </a:lnTo>
                        <a:lnTo>
                          <a:pt x="461963" y="69850"/>
                        </a:lnTo>
                        <a:lnTo>
                          <a:pt x="361950" y="63500"/>
                        </a:lnTo>
                        <a:lnTo>
                          <a:pt x="258763" y="57150"/>
                        </a:lnTo>
                        <a:lnTo>
                          <a:pt x="149225" y="49212"/>
                        </a:lnTo>
                        <a:lnTo>
                          <a:pt x="60325" y="412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33C01AD3-7DF7-0F70-8539-BDBC3536ACCD}"/>
                      </a:ext>
                    </a:extLst>
                  </p:cNvPr>
                  <p:cNvSpPr/>
                  <p:nvPr/>
                </p:nvSpPr>
                <p:spPr>
                  <a:xfrm rot="21343905">
                    <a:off x="1374786" y="3973513"/>
                    <a:ext cx="63491" cy="47622"/>
                  </a:xfrm>
                  <a:custGeom>
                    <a:avLst/>
                    <a:gdLst>
                      <a:gd name="connsiteX0" fmla="*/ 142875 w 142875"/>
                      <a:gd name="connsiteY0" fmla="*/ 57150 h 57150"/>
                      <a:gd name="connsiteX1" fmla="*/ 0 w 142875"/>
                      <a:gd name="connsiteY1" fmla="*/ 44450 h 57150"/>
                      <a:gd name="connsiteX2" fmla="*/ 9525 w 142875"/>
                      <a:gd name="connsiteY2" fmla="*/ 0 h 57150"/>
                      <a:gd name="connsiteX3" fmla="*/ 142875 w 142875"/>
                      <a:gd name="connsiteY3" fmla="*/ 57150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" h="57150">
                        <a:moveTo>
                          <a:pt x="142875" y="57150"/>
                        </a:moveTo>
                        <a:lnTo>
                          <a:pt x="0" y="44450"/>
                        </a:lnTo>
                        <a:lnTo>
                          <a:pt x="9525" y="0"/>
                        </a:lnTo>
                        <a:lnTo>
                          <a:pt x="142875" y="5715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/>
                  </a:p>
                </p:txBody>
              </p:sp>
            </p:grp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01AE8C3B-0B12-F928-02CE-C79BFEE52F2D}"/>
                    </a:ext>
                  </a:extLst>
                </p:cNvPr>
                <p:cNvSpPr/>
                <p:nvPr/>
              </p:nvSpPr>
              <p:spPr>
                <a:xfrm>
                  <a:off x="1374775" y="4130675"/>
                  <a:ext cx="917575" cy="55563"/>
                </a:xfrm>
                <a:custGeom>
                  <a:avLst/>
                  <a:gdLst>
                    <a:gd name="connsiteX0" fmla="*/ 0 w 917575"/>
                    <a:gd name="connsiteY0" fmla="*/ 14288 h 55563"/>
                    <a:gd name="connsiteX1" fmla="*/ 261938 w 917575"/>
                    <a:gd name="connsiteY1" fmla="*/ 9525 h 55563"/>
                    <a:gd name="connsiteX2" fmla="*/ 466725 w 917575"/>
                    <a:gd name="connsiteY2" fmla="*/ 6350 h 55563"/>
                    <a:gd name="connsiteX3" fmla="*/ 657225 w 917575"/>
                    <a:gd name="connsiteY3" fmla="*/ 3175 h 55563"/>
                    <a:gd name="connsiteX4" fmla="*/ 814388 w 917575"/>
                    <a:gd name="connsiteY4" fmla="*/ 3175 h 55563"/>
                    <a:gd name="connsiteX5" fmla="*/ 915988 w 917575"/>
                    <a:gd name="connsiteY5" fmla="*/ 0 h 55563"/>
                    <a:gd name="connsiteX6" fmla="*/ 917575 w 917575"/>
                    <a:gd name="connsiteY6" fmla="*/ 44450 h 55563"/>
                    <a:gd name="connsiteX7" fmla="*/ 727075 w 917575"/>
                    <a:gd name="connsiteY7" fmla="*/ 46038 h 55563"/>
                    <a:gd name="connsiteX8" fmla="*/ 474663 w 917575"/>
                    <a:gd name="connsiteY8" fmla="*/ 50800 h 55563"/>
                    <a:gd name="connsiteX9" fmla="*/ 201613 w 917575"/>
                    <a:gd name="connsiteY9" fmla="*/ 53975 h 55563"/>
                    <a:gd name="connsiteX10" fmla="*/ 49213 w 917575"/>
                    <a:gd name="connsiteY10" fmla="*/ 55563 h 55563"/>
                    <a:gd name="connsiteX11" fmla="*/ 0 w 917575"/>
                    <a:gd name="connsiteY11" fmla="*/ 14288 h 55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7575" h="55563">
                      <a:moveTo>
                        <a:pt x="0" y="14288"/>
                      </a:moveTo>
                      <a:lnTo>
                        <a:pt x="261938" y="9525"/>
                      </a:lnTo>
                      <a:lnTo>
                        <a:pt x="466725" y="6350"/>
                      </a:lnTo>
                      <a:lnTo>
                        <a:pt x="657225" y="3175"/>
                      </a:lnTo>
                      <a:lnTo>
                        <a:pt x="814388" y="3175"/>
                      </a:lnTo>
                      <a:lnTo>
                        <a:pt x="915988" y="0"/>
                      </a:lnTo>
                      <a:lnTo>
                        <a:pt x="917575" y="44450"/>
                      </a:lnTo>
                      <a:lnTo>
                        <a:pt x="727075" y="46038"/>
                      </a:lnTo>
                      <a:lnTo>
                        <a:pt x="474663" y="50800"/>
                      </a:lnTo>
                      <a:lnTo>
                        <a:pt x="201613" y="53975"/>
                      </a:lnTo>
                      <a:lnTo>
                        <a:pt x="49213" y="55563"/>
                      </a:lnTo>
                      <a:lnTo>
                        <a:pt x="0" y="14288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DC84956D-846B-2DBD-1F39-654DF3B2AF1D}"/>
                    </a:ext>
                  </a:extLst>
                </p:cNvPr>
                <p:cNvSpPr/>
                <p:nvPr/>
              </p:nvSpPr>
              <p:spPr>
                <a:xfrm rot="21343905">
                  <a:off x="1377475" y="4139749"/>
                  <a:ext cx="43179" cy="52334"/>
                </a:xfrm>
                <a:custGeom>
                  <a:avLst/>
                  <a:gdLst>
                    <a:gd name="connsiteX0" fmla="*/ 142875 w 142875"/>
                    <a:gd name="connsiteY0" fmla="*/ 57150 h 57150"/>
                    <a:gd name="connsiteX1" fmla="*/ 0 w 142875"/>
                    <a:gd name="connsiteY1" fmla="*/ 44450 h 57150"/>
                    <a:gd name="connsiteX2" fmla="*/ 9525 w 142875"/>
                    <a:gd name="connsiteY2" fmla="*/ 0 h 57150"/>
                    <a:gd name="connsiteX3" fmla="*/ 142875 w 142875"/>
                    <a:gd name="connsiteY3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57150">
                      <a:moveTo>
                        <a:pt x="142875" y="57150"/>
                      </a:moveTo>
                      <a:lnTo>
                        <a:pt x="0" y="44450"/>
                      </a:lnTo>
                      <a:lnTo>
                        <a:pt x="9525" y="0"/>
                      </a:lnTo>
                      <a:lnTo>
                        <a:pt x="142875" y="57150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9AF10E7-AA0D-0B95-B13E-F93C788B599F}"/>
                  </a:ext>
                </a:extLst>
              </p:cNvPr>
              <p:cNvSpPr txBox="1"/>
              <p:nvPr/>
            </p:nvSpPr>
            <p:spPr>
              <a:xfrm>
                <a:off x="3277152" y="1516493"/>
                <a:ext cx="394284" cy="236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05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</a:p>
            </p:txBody>
          </p:sp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D239DC8-DDCC-D788-BC84-A61810A459AD}"/>
                </a:ext>
              </a:extLst>
            </p:cNvPr>
            <p:cNvSpPr txBox="1"/>
            <p:nvPr/>
          </p:nvSpPr>
          <p:spPr>
            <a:xfrm>
              <a:off x="4430039" y="1352019"/>
              <a:ext cx="55282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7B2B38-5378-4BED-B155-023F385F55E5}"/>
                </a:ext>
              </a:extLst>
            </p:cNvPr>
            <p:cNvSpPr txBox="1"/>
            <p:nvPr/>
          </p:nvSpPr>
          <p:spPr>
            <a:xfrm>
              <a:off x="822677" y="2341754"/>
              <a:ext cx="3457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</a:p>
          </p:txBody>
        </p:sp>
        <p:pic>
          <p:nvPicPr>
            <p:cNvPr id="6" name="Picture 5" descr="A close-up of a device&#10;&#10;Description automatically generated">
              <a:extLst>
                <a:ext uri="{FF2B5EF4-FFF2-40B4-BE49-F238E27FC236}">
                  <a16:creationId xmlns:a16="http://schemas.microsoft.com/office/drawing/2014/main" id="{EC382880-0896-EE68-3C57-3728B355E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19630" r="20773" b="12081"/>
            <a:stretch/>
          </p:blipFill>
          <p:spPr>
            <a:xfrm>
              <a:off x="5606728" y="2353365"/>
              <a:ext cx="707245" cy="4572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C4DADBE-91C2-224E-7727-FFBEC18E4B8B}"/>
                </a:ext>
              </a:extLst>
            </p:cNvPr>
            <p:cNvCxnSpPr/>
            <p:nvPr/>
          </p:nvCxnSpPr>
          <p:spPr>
            <a:xfrm>
              <a:off x="5960350" y="2810565"/>
              <a:ext cx="174027" cy="3041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43154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13020</TotalTime>
  <Words>240</Words>
  <Application>Microsoft Macintosh PowerPoint</Application>
  <PresentationFormat>On-screen Show (16:9)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Demi Cond</vt:lpstr>
      <vt:lpstr>Times New Roman</vt:lpstr>
      <vt:lpstr>Wingdings</vt:lpstr>
      <vt:lpstr>Thème Office</vt:lpstr>
      <vt:lpstr>Grating and evanescent couplers</vt:lpstr>
      <vt:lpstr>Today</vt:lpstr>
      <vt:lpstr>Coupling to chips</vt:lpstr>
      <vt:lpstr>Grating couplers</vt:lpstr>
      <vt:lpstr>Grating couplers</vt:lpstr>
      <vt:lpstr>Grating coupler array</vt:lpstr>
      <vt:lpstr>Do’s and don’ts</vt:lpstr>
      <vt:lpstr>Evanescent couplers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Benea-Chelmus, Ileana-Cristina</cp:lastModifiedBy>
  <cp:revision>215</cp:revision>
  <dcterms:created xsi:type="dcterms:W3CDTF">2019-04-02T06:24:35Z</dcterms:created>
  <dcterms:modified xsi:type="dcterms:W3CDTF">2025-10-29T09:01:22Z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