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442" r:id="rId5"/>
    <p:sldId id="2474" r:id="rId6"/>
    <p:sldId id="259" r:id="rId7"/>
    <p:sldId id="2461" r:id="rId8"/>
    <p:sldId id="2460" r:id="rId9"/>
    <p:sldId id="257" r:id="rId10"/>
    <p:sldId id="258" r:id="rId11"/>
    <p:sldId id="2462" r:id="rId12"/>
    <p:sldId id="2475" r:id="rId13"/>
    <p:sldId id="2464" r:id="rId14"/>
    <p:sldId id="2466" r:id="rId15"/>
    <p:sldId id="2465" r:id="rId16"/>
    <p:sldId id="2469" r:id="rId17"/>
    <p:sldId id="2467" r:id="rId18"/>
    <p:sldId id="2473" r:id="rId19"/>
    <p:sldId id="2468" r:id="rId20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46" autoAdjust="0"/>
    <p:restoredTop sz="77959"/>
  </p:normalViewPr>
  <p:slideViewPr>
    <p:cSldViewPr snapToGrid="0" snapToObjects="1" showGuides="1">
      <p:cViewPr varScale="1">
        <p:scale>
          <a:sx n="131" d="100"/>
          <a:sy n="131" d="100"/>
        </p:scale>
        <p:origin x="105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14.10.25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14/10/2025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101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5556-2D69-1635-93AB-5145EAB6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8C257-64BB-0035-5DB2-B4385E15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C6858-CF98-F02F-AFD1-229386E7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561B-8DF6-FC47-AA36-AA6A91C1F14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CDD9A-AFE1-5CA4-23ED-84128839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7AFDE-120E-F42D-B842-1E714AB7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64B0-FD5C-8D41-94AD-0878177C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4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I.-C. </a:t>
            </a:r>
            <a:r>
              <a:rPr lang="fr-FR" dirty="0" err="1"/>
              <a:t>Benea-Chelmus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/>
              <a:t>TRANSDUCERS FOR CLASSICAL AND QUANTUM APPLICATIONS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3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0403C-42B0-098F-A574-D10C026C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539" y="2161461"/>
            <a:ext cx="6806835" cy="1072753"/>
          </a:xfrm>
        </p:spPr>
        <p:txBody>
          <a:bodyPr>
            <a:normAutofit/>
          </a:bodyPr>
          <a:lstStyle/>
          <a:p>
            <a:r>
              <a:rPr lang="en-US" dirty="0"/>
              <a:t>Fiber modes and their coupling to chips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8768E-41A4-13C8-48A1-97F38441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3796-6D46-4DCF-8D3F-D0D15656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5F79-85C0-6A27-F45A-F64A76D1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F8ED6-FF97-9F00-F610-A21D2BD78F46}"/>
              </a:ext>
            </a:extLst>
          </p:cNvPr>
          <p:cNvSpPr txBox="1"/>
          <p:nvPr/>
        </p:nvSpPr>
        <p:spPr>
          <a:xfrm>
            <a:off x="2743200" y="4825127"/>
            <a:ext cx="4576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www.imec-int.com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en</a:t>
            </a:r>
            <a:r>
              <a:rPr lang="en-US" sz="1000" dirty="0">
                <a:solidFill>
                  <a:schemeClr val="bg1"/>
                </a:solidFill>
              </a:rPr>
              <a:t>/integrated-photonics</a:t>
            </a:r>
          </a:p>
        </p:txBody>
      </p:sp>
    </p:spTree>
    <p:extLst>
      <p:ext uri="{BB962C8B-B14F-4D97-AF65-F5344CB8AC3E}">
        <p14:creationId xmlns:p14="http://schemas.microsoft.com/office/powerpoint/2010/main" val="2445533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0403C-42B0-098F-A574-D10C026C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539" y="2161461"/>
            <a:ext cx="6806835" cy="1072753"/>
          </a:xfrm>
        </p:spPr>
        <p:txBody>
          <a:bodyPr>
            <a:normAutofit/>
          </a:bodyPr>
          <a:lstStyle/>
          <a:p>
            <a:r>
              <a:rPr lang="en-US" dirty="0"/>
              <a:t>Coupling to chips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8768E-41A4-13C8-48A1-97F38441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3796-6D46-4DCF-8D3F-D0D15656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5F79-85C0-6A27-F45A-F64A76D1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F8ED6-FF97-9F00-F610-A21D2BD78F46}"/>
              </a:ext>
            </a:extLst>
          </p:cNvPr>
          <p:cNvSpPr txBox="1"/>
          <p:nvPr/>
        </p:nvSpPr>
        <p:spPr>
          <a:xfrm>
            <a:off x="2743200" y="4825127"/>
            <a:ext cx="4576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www.imec-int.com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en</a:t>
            </a:r>
            <a:r>
              <a:rPr lang="en-US" sz="1000" dirty="0">
                <a:solidFill>
                  <a:schemeClr val="bg1"/>
                </a:solidFill>
              </a:rPr>
              <a:t>/integrated-photonics</a:t>
            </a:r>
          </a:p>
        </p:txBody>
      </p:sp>
    </p:spTree>
    <p:extLst>
      <p:ext uri="{BB962C8B-B14F-4D97-AF65-F5344CB8AC3E}">
        <p14:creationId xmlns:p14="http://schemas.microsoft.com/office/powerpoint/2010/main" val="3131964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4038A1-F3B2-A702-6F0A-83582D6D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240948" cy="1072753"/>
          </a:xfrm>
        </p:spPr>
        <p:txBody>
          <a:bodyPr/>
          <a:lstStyle/>
          <a:p>
            <a:r>
              <a:rPr lang="en-US" dirty="0"/>
              <a:t>The problem: mode mismatch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9C1BC-44A3-828B-12C4-4DC3CC6A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/>
              <a:t>Fundamentals of integrated photonic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059EF-1F05-EF30-48BE-C0630B69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4CEF9-4526-CE82-EDD8-516A5C45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7" name="Picture 2" descr="modes of a fiber">
            <a:extLst>
              <a:ext uri="{FF2B5EF4-FFF2-40B4-BE49-F238E27FC236}">
                <a16:creationId xmlns:a16="http://schemas.microsoft.com/office/drawing/2014/main" id="{93FE80BA-3EEA-8E40-BC1C-6D5B57B58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83520" r="73828" b="6908"/>
          <a:stretch/>
        </p:blipFill>
        <p:spPr bwMode="auto">
          <a:xfrm>
            <a:off x="1640132" y="1855084"/>
            <a:ext cx="1331668" cy="16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7CA690-5AC3-D5D9-60FF-506CF0343ECA}"/>
              </a:ext>
            </a:extLst>
          </p:cNvPr>
          <p:cNvSpPr txBox="1"/>
          <p:nvPr/>
        </p:nvSpPr>
        <p:spPr>
          <a:xfrm>
            <a:off x="1978269" y="3622429"/>
            <a:ext cx="12041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here….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9BF43-FE62-0082-9150-A8B5E33B9952}"/>
              </a:ext>
            </a:extLst>
          </p:cNvPr>
          <p:cNvSpPr txBox="1"/>
          <p:nvPr/>
        </p:nvSpPr>
        <p:spPr>
          <a:xfrm>
            <a:off x="5961557" y="3625360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here….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1D1B97-15B9-1AEA-BD29-4BFD7FE40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0" t="38343"/>
          <a:stretch/>
        </p:blipFill>
        <p:spPr>
          <a:xfrm>
            <a:off x="4615962" y="1855084"/>
            <a:ext cx="3437643" cy="13716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D89867-D8B0-B778-F694-9465FF50ABB8}"/>
              </a:ext>
            </a:extLst>
          </p:cNvPr>
          <p:cNvCxnSpPr/>
          <p:nvPr/>
        </p:nvCxnSpPr>
        <p:spPr>
          <a:xfrm>
            <a:off x="1923500" y="1732085"/>
            <a:ext cx="7649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DB5681-85F2-B538-EB8C-3543E3F6F3CE}"/>
              </a:ext>
            </a:extLst>
          </p:cNvPr>
          <p:cNvSpPr txBox="1"/>
          <p:nvPr/>
        </p:nvSpPr>
        <p:spPr>
          <a:xfrm>
            <a:off x="1780821" y="1329722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– 20 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8CBB4A-501F-5D71-68FE-E1ABAA354E23}"/>
              </a:ext>
            </a:extLst>
          </p:cNvPr>
          <p:cNvSpPr txBox="1"/>
          <p:nvPr/>
        </p:nvSpPr>
        <p:spPr>
          <a:xfrm>
            <a:off x="5551331" y="1316670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– 2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0DB1C-4321-A02A-81F1-82F0EEA05B9D}"/>
              </a:ext>
            </a:extLst>
          </p:cNvPr>
          <p:cNvSpPr txBox="1"/>
          <p:nvPr/>
        </p:nvSpPr>
        <p:spPr>
          <a:xfrm>
            <a:off x="2944641" y="4189159"/>
            <a:ext cx="396140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Huge size mismatch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Huge shape mismatch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What must all be fulfilled to efficiently couple?</a:t>
            </a:r>
          </a:p>
        </p:txBody>
      </p:sp>
    </p:spTree>
    <p:extLst>
      <p:ext uri="{BB962C8B-B14F-4D97-AF65-F5344CB8AC3E}">
        <p14:creationId xmlns:p14="http://schemas.microsoft.com/office/powerpoint/2010/main" val="207032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EC7DA5-889C-3621-B38A-CCBB266D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en-US" dirty="0"/>
              <a:t>Various types of fiber-to-chip coupling</a:t>
            </a:r>
          </a:p>
        </p:txBody>
      </p:sp>
      <p:pic>
        <p:nvPicPr>
          <p:cNvPr id="10" name="Content Placeholder 9" descr="A blue ribbon on a piece of paper&#10;&#10;Description automatically generated">
            <a:extLst>
              <a:ext uri="{FF2B5EF4-FFF2-40B4-BE49-F238E27FC236}">
                <a16:creationId xmlns:a16="http://schemas.microsoft.com/office/drawing/2014/main" id="{D35CE6F8-513F-4FC2-C362-7856C9969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75" y="2127092"/>
            <a:ext cx="7726363" cy="2259963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A701D-49CB-76E6-79F6-0CEB2D42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Fundamentals of integrated photonic components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8B978-2F81-324F-B0F3-78D62BD3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I.-C. Benea-Chelmus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2FC2B-2715-772F-FC66-D2DF19E2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3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B840D8-8714-C836-D3C0-18C1B47EB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strategies: </a:t>
            </a:r>
          </a:p>
          <a:p>
            <a:pPr lvl="1"/>
            <a:r>
              <a:rPr lang="en-US" dirty="0"/>
              <a:t>Tapered waveguides</a:t>
            </a:r>
          </a:p>
          <a:p>
            <a:pPr lvl="1"/>
            <a:r>
              <a:rPr lang="en-US" dirty="0"/>
              <a:t>Lensed fibers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B290F1-E40B-E480-1AC9-E78BAB83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coupling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0D970-D095-D769-464D-460D75E9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/>
              <a:t>Fundamentals of integrated photonic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96CA6-A687-B92B-62EA-32E1EAAC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2E4DD-F533-7E4E-2A29-C5B3A366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0" name="Picture 9" descr="A close-up of a red speaker&#10;&#10;Description automatically generated">
            <a:extLst>
              <a:ext uri="{FF2B5EF4-FFF2-40B4-BE49-F238E27FC236}">
                <a16:creationId xmlns:a16="http://schemas.microsoft.com/office/drawing/2014/main" id="{CCCB4918-89E2-BE68-473A-BD6ECDEF7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2699027"/>
            <a:ext cx="4673920" cy="1828800"/>
          </a:xfrm>
          <a:prstGeom prst="rect">
            <a:avLst/>
          </a:prstGeom>
        </p:spPr>
      </p:pic>
      <p:pic>
        <p:nvPicPr>
          <p:cNvPr id="7" name="Picture 6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CF897372-6E7C-10E8-CF26-8A73ABE8D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380" t="22523" r="35486" b="18190"/>
          <a:stretch/>
        </p:blipFill>
        <p:spPr>
          <a:xfrm>
            <a:off x="5411934" y="614914"/>
            <a:ext cx="3212538" cy="407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58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B0E6B1-DAD8-1E3B-FBC6-E4EF43568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b="55446"/>
          <a:stretch/>
        </p:blipFill>
        <p:spPr>
          <a:xfrm>
            <a:off x="2183937" y="1203785"/>
            <a:ext cx="5047005" cy="34374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504FA0-7250-45CA-F442-D39AC334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Grating couplers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11899-5099-3232-4590-99C30E58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/>
              <a:t>Fundamentals of integrated photonic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5BD46-145A-58F7-758E-954EE95D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41F8C-9DDC-CB7E-5CAA-260FEB1D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704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9644DA-3767-7D9D-AA92-FE9B4E0C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Grating coupler array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7867-B2CF-DB81-7D0B-0018063B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C97B0-C657-C7A3-5823-5A614F012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E98AC-E41F-C01C-9578-D87298BD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5" name="Picture 14" descr="A collage of images of a graph and a diagram&#10;&#10;Description automatically generated">
            <a:extLst>
              <a:ext uri="{FF2B5EF4-FFF2-40B4-BE49-F238E27FC236}">
                <a16:creationId xmlns:a16="http://schemas.microsoft.com/office/drawing/2014/main" id="{2942348D-F710-4B28-CE35-E2152E3D3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200"/>
          <a:stretch/>
        </p:blipFill>
        <p:spPr>
          <a:xfrm>
            <a:off x="561445" y="1107496"/>
            <a:ext cx="4597283" cy="37186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22EF8F-0C11-E276-FA32-8FE3A5D53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990" y="3114675"/>
            <a:ext cx="3646206" cy="1828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51EF06C-489F-70B6-096C-57236675F16A}"/>
              </a:ext>
            </a:extLst>
          </p:cNvPr>
          <p:cNvSpPr/>
          <p:nvPr/>
        </p:nvSpPr>
        <p:spPr>
          <a:xfrm>
            <a:off x="6691068" y="2256471"/>
            <a:ext cx="1771650" cy="228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64D84B-FE85-95A2-C3EC-30EA47705AB9}"/>
              </a:ext>
            </a:extLst>
          </p:cNvPr>
          <p:cNvSpPr/>
          <p:nvPr/>
        </p:nvSpPr>
        <p:spPr>
          <a:xfrm>
            <a:off x="6137477" y="2256472"/>
            <a:ext cx="1771650" cy="228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2B01DE-F82B-26D9-EBBD-8B87D1C39CDF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7023302" y="1266870"/>
            <a:ext cx="0" cy="98960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5F1E64-17DA-B919-2260-162CC8CA0247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6446960" y="1317844"/>
            <a:ext cx="576342" cy="9386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E8318C-2276-5C62-24C6-00341DA75314}"/>
              </a:ext>
            </a:extLst>
          </p:cNvPr>
          <p:cNvCxnSpPr>
            <a:cxnSpLocks/>
          </p:cNvCxnSpPr>
          <p:nvPr/>
        </p:nvCxnSpPr>
        <p:spPr>
          <a:xfrm>
            <a:off x="7289032" y="2362682"/>
            <a:ext cx="1117488" cy="72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B84C347-64A9-4F5F-DAAF-C077E1369CD7}"/>
              </a:ext>
            </a:extLst>
          </p:cNvPr>
          <p:cNvSpPr txBox="1">
            <a:spLocks/>
          </p:cNvSpPr>
          <p:nvPr/>
        </p:nvSpPr>
        <p:spPr>
          <a:xfrm>
            <a:off x="6434840" y="1221551"/>
            <a:ext cx="1562506" cy="44721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endParaRPr lang="it-IT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10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33CC8D-5946-386D-2550-AE8048C0D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coupling at normal incidence?</a:t>
            </a:r>
          </a:p>
          <a:p>
            <a:r>
              <a:rPr lang="en-US" dirty="0"/>
              <a:t>Why periodicity not multiple of the wavelength?</a:t>
            </a:r>
          </a:p>
          <a:p>
            <a:r>
              <a:rPr lang="en-US" dirty="0"/>
              <a:t>Why shallow vs deep etch?</a:t>
            </a:r>
          </a:p>
          <a:p>
            <a:r>
              <a:rPr lang="en-US" dirty="0"/>
              <a:t>Other ways to improve coupling efficiency?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3ADE8A-D14E-8A25-78B5-1C5743EB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Do’s and don’ts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BF5D5-C040-F702-B27A-DC4F77B3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/>
              <a:t>Fundamentals of integrated photonic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8E092-EDB3-9200-60F2-1E39F322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A102D-E97F-3406-523D-C1148386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380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B551D9-27D9-FC3D-503A-0ED77C2A3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Last week:</a:t>
            </a:r>
          </a:p>
          <a:p>
            <a:pPr lvl="1"/>
            <a:r>
              <a:rPr lang="en-US" dirty="0"/>
              <a:t>TE and TM modes in fibers</a:t>
            </a:r>
          </a:p>
          <a:p>
            <a:pPr lvl="1"/>
            <a:endParaRPr lang="en-US" dirty="0"/>
          </a:p>
          <a:p>
            <a:r>
              <a:rPr lang="en-US" dirty="0"/>
              <a:t>Today: </a:t>
            </a:r>
          </a:p>
          <a:p>
            <a:pPr lvl="1"/>
            <a:r>
              <a:rPr lang="en-US" dirty="0"/>
              <a:t>Weakly guiding fibers</a:t>
            </a:r>
          </a:p>
          <a:p>
            <a:pPr lvl="1"/>
            <a:r>
              <a:rPr lang="en-US" dirty="0"/>
              <a:t>Start grating couplers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70E5A2-ED64-C6B8-ED99-DB1B733E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9A2B0-A398-0592-6CD0-A176B2AB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800"/>
              <a:t>Fundamentals of integrated photonic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2395C-19C0-F443-C287-92F4AFB2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I.-C. </a:t>
            </a:r>
            <a:r>
              <a:rPr lang="fr-FR" dirty="0" err="1"/>
              <a:t>Benea-Chelmus</a:t>
            </a:r>
            <a:r>
              <a:rPr lang="fr-FR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4A576-6495-5A8C-AE83-D8B86FE8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988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D4C5-1FE9-5C11-192D-84C23D71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transcendental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279F2-13CD-EB4A-80DC-D597D9CE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21" y="1563688"/>
            <a:ext cx="6424358" cy="534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E13DF-3C33-8960-8D7B-A6CA3D47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69" y="2731986"/>
            <a:ext cx="3302241" cy="1371600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F4B344-2F8E-AC35-3077-C033CF5D7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59F617-952D-F542-88F9-53902C9C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B75E9C-F5CD-C241-2407-0A4BB274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8D1B5-6DB9-A4A3-DEC8-C36FECD97AFE}"/>
                  </a:ext>
                </a:extLst>
              </p:cNvPr>
              <p:cNvSpPr txBox="1"/>
              <p:nvPr/>
            </p:nvSpPr>
            <p:spPr>
              <a:xfrm>
                <a:off x="5150049" y="3131679"/>
                <a:ext cx="3524683" cy="313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8D1B5-6DB9-A4A3-DEC8-C36FECD97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049" y="3131679"/>
                <a:ext cx="3524683" cy="313804"/>
              </a:xfrm>
              <a:prstGeom prst="rect">
                <a:avLst/>
              </a:prstGeom>
              <a:blipFill>
                <a:blip r:embed="rId4"/>
                <a:stretch>
                  <a:fillRect l="-1075" r="-1792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A8CC523-3FD1-6210-3008-A2543F443503}"/>
              </a:ext>
            </a:extLst>
          </p:cNvPr>
          <p:cNvSpPr txBox="1"/>
          <p:nvPr/>
        </p:nvSpPr>
        <p:spPr>
          <a:xfrm>
            <a:off x="5358471" y="3601993"/>
            <a:ext cx="28392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Depends only on fiber parameters!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136672-E3DC-C594-6B7D-2F217E08379C}"/>
              </a:ext>
            </a:extLst>
          </p:cNvPr>
          <p:cNvSpPr txBox="1"/>
          <p:nvPr/>
        </p:nvSpPr>
        <p:spPr>
          <a:xfrm>
            <a:off x="5729591" y="4329071"/>
            <a:ext cx="26468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much can X maximally be?</a:t>
            </a:r>
          </a:p>
          <a:p>
            <a:r>
              <a:rPr lang="en-US" dirty="0"/>
              <a:t>How many modes?</a:t>
            </a:r>
          </a:p>
        </p:txBody>
      </p:sp>
    </p:spTree>
    <p:extLst>
      <p:ext uri="{BB962C8B-B14F-4D97-AF65-F5344CB8AC3E}">
        <p14:creationId xmlns:p14="http://schemas.microsoft.com/office/powerpoint/2010/main" val="2881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1DD4-A08A-E622-6068-94D92149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other solutions?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423CC-DECB-3ABB-FC91-6B1EF120E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949" y="1053740"/>
            <a:ext cx="4637975" cy="2651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6159B-D2EB-EEA5-4693-32C5FE325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076" y="3705681"/>
            <a:ext cx="5829300" cy="1370768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601402-A072-34C6-4256-930716FE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526CE1-5655-579F-37EC-3F46F29E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C0F7A-08BE-72BE-5B91-C0003867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223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A36-5F4B-B4F5-40D8-87891E5F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and TM modes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BEB7E-E9B6-1174-213D-D9CB0206245C}"/>
              </a:ext>
            </a:extLst>
          </p:cNvPr>
          <p:cNvSpPr txBox="1"/>
          <p:nvPr/>
        </p:nvSpPr>
        <p:spPr>
          <a:xfrm>
            <a:off x="904875" y="3172466"/>
            <a:ext cx="2646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 = 0 (derived in class last 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9D6FF-25DC-4390-A31A-60E78659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675" y="3985054"/>
            <a:ext cx="6424358" cy="534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9BEDA6-2E97-30A5-DA0E-68F745FA5933}"/>
              </a:ext>
            </a:extLst>
          </p:cNvPr>
          <p:cNvSpPr/>
          <p:nvPr/>
        </p:nvSpPr>
        <p:spPr>
          <a:xfrm>
            <a:off x="3484606" y="3901646"/>
            <a:ext cx="2011062" cy="695067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8C3B1-2F59-158B-F28E-A3C2A3CBA300}"/>
              </a:ext>
            </a:extLst>
          </p:cNvPr>
          <p:cNvSpPr/>
          <p:nvPr/>
        </p:nvSpPr>
        <p:spPr>
          <a:xfrm>
            <a:off x="5542006" y="3895211"/>
            <a:ext cx="2447027" cy="695067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F28C2-4408-E691-9BC0-9F6ECFA12D87}"/>
              </a:ext>
            </a:extLst>
          </p:cNvPr>
          <p:cNvSpPr txBox="1"/>
          <p:nvPr/>
        </p:nvSpPr>
        <p:spPr>
          <a:xfrm>
            <a:off x="3393266" y="4731157"/>
            <a:ext cx="183415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= 0 corresponds to TE 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7BF0F-AF74-8B84-29E9-698B8B90278F}"/>
              </a:ext>
            </a:extLst>
          </p:cNvPr>
          <p:cNvSpPr txBox="1"/>
          <p:nvPr/>
        </p:nvSpPr>
        <p:spPr>
          <a:xfrm>
            <a:off x="5629838" y="4731157"/>
            <a:ext cx="185659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= 0 corresponds to TM mode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901C3C7-B760-FA61-08DB-E00EDC6E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C29D4-D603-1344-1BBF-E4D1E171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56D331D-CB87-5DB8-CB00-CD45CD06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4" name="Picture 13" descr="A black background with red arrows and blue arrows&#10;&#10;Description automatically generated">
            <a:extLst>
              <a:ext uri="{FF2B5EF4-FFF2-40B4-BE49-F238E27FC236}">
                <a16:creationId xmlns:a16="http://schemas.microsoft.com/office/drawing/2014/main" id="{85683B9E-626A-FBD3-E1F3-4E02E2AB2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3" y="1060292"/>
            <a:ext cx="5097955" cy="17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2D22-4071-DBD2-9174-1B2783BD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solutions to the transcendental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BEB263E-C1ED-6C60-82E6-53F3B6FC44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3615897" cy="326350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Solve for all l -&gt; so-called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US" dirty="0"/>
                  <a:t> modes</a:t>
                </a:r>
              </a:p>
              <a:p>
                <a:endParaRPr lang="en-US" dirty="0"/>
              </a:p>
              <a:p>
                <a:r>
                  <a:rPr lang="en-US" dirty="0"/>
                  <a:t>HE11 turns out to be the fundamental (l = 1 and not l = 0!!)</a:t>
                </a:r>
              </a:p>
              <a:p>
                <a:endParaRPr lang="en-US" dirty="0"/>
              </a:p>
              <a:p>
                <a:r>
                  <a:rPr lang="en-US" dirty="0"/>
                  <a:t>Sweep V and trace the propagation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HE11 has no cut-off, and is two-fold degenerate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BEB263E-C1ED-6C60-82E6-53F3B6FC44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3615897" cy="3263504"/>
              </a:xfrm>
              <a:blipFill>
                <a:blip r:embed="rId2"/>
                <a:stretch>
                  <a:fillRect t="-2724" b="-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57901F-6921-BCE6-C135-FCA1242A9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6234B-2BDE-95F6-B849-707AC4EB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318DC-663D-BD68-43F7-8E5489FF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510A867E-0A1E-FFB5-2CC4-C800D4244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4484544" y="1361480"/>
            <a:ext cx="5661312" cy="3020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C239F4-EA7A-3BF0-24D6-A317F0400B1C}"/>
                  </a:ext>
                </a:extLst>
              </p:cNvPr>
              <p:cNvSpPr txBox="1"/>
              <p:nvPr/>
            </p:nvSpPr>
            <p:spPr>
              <a:xfrm>
                <a:off x="4990667" y="4522244"/>
                <a:ext cx="3524683" cy="313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C239F4-EA7A-3BF0-24D6-A317F0400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667" y="4522244"/>
                <a:ext cx="3524683" cy="313804"/>
              </a:xfrm>
              <a:prstGeom prst="rect">
                <a:avLst/>
              </a:prstGeom>
              <a:blipFill>
                <a:blip r:embed="rId4"/>
                <a:stretch>
                  <a:fillRect l="-1079" t="-4000" r="-179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99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408B-6705-692B-C7E5-5C613E54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hybrid modes to </a:t>
            </a:r>
            <a:br>
              <a:rPr lang="en-US" dirty="0"/>
            </a:br>
            <a:r>
              <a:rPr lang="en-US" dirty="0"/>
              <a:t>linearly polarized modes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AD4A1-A695-113D-2CEB-AD47B4FB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802144" cy="3263504"/>
          </a:xfrm>
        </p:spPr>
        <p:txBody>
          <a:bodyPr/>
          <a:lstStyle/>
          <a:p>
            <a:r>
              <a:rPr lang="en-US" dirty="0"/>
              <a:t>Often easier to deal with linearly polarized modes</a:t>
            </a:r>
          </a:p>
          <a:p>
            <a:pPr marL="0" indent="0">
              <a:buNone/>
            </a:pPr>
            <a:r>
              <a:rPr lang="en-US" dirty="0"/>
              <a:t>(new basis)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F752F-7F18-DF6C-3AB9-BC3945AB0E42}"/>
              </a:ext>
            </a:extLst>
          </p:cNvPr>
          <p:cNvSpPr txBox="1"/>
          <p:nvPr/>
        </p:nvSpPr>
        <p:spPr>
          <a:xfrm>
            <a:off x="742950" y="4592658"/>
            <a:ext cx="4573544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13" dirty="0"/>
              <a:t>https://</a:t>
            </a:r>
            <a:r>
              <a:rPr lang="en-US" sz="1013" dirty="0" err="1"/>
              <a:t>www.rp-photonics.com</a:t>
            </a:r>
            <a:r>
              <a:rPr lang="en-US" sz="1013" dirty="0"/>
              <a:t>/</a:t>
            </a:r>
            <a:r>
              <a:rPr lang="en-US" sz="1013" dirty="0" err="1"/>
              <a:t>lp_modes.html</a:t>
            </a:r>
            <a:endParaRPr lang="en-US" sz="101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5AEC9-A9DE-0BD1-2FDE-2110AD5A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524" y="1369219"/>
            <a:ext cx="2362200" cy="55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D036D-D17C-4119-F057-13281008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926" y="2193548"/>
            <a:ext cx="3781425" cy="2162175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07B13D-48AC-0FB1-2DD3-E1E5B40BF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42B74BF-D75A-A9B4-3673-51090DCD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AC5874-7987-ABB8-C71B-6091F69B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248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408B-6705-692B-C7E5-5C613E54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hybrid modes to </a:t>
            </a:r>
            <a:br>
              <a:rPr lang="en-US" dirty="0"/>
            </a:br>
            <a:r>
              <a:rPr lang="en-US" dirty="0"/>
              <a:t>linearly polarized modes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AD4A1-A695-113D-2CEB-AD47B4FB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802144" cy="3263504"/>
          </a:xfrm>
        </p:spPr>
        <p:txBody>
          <a:bodyPr/>
          <a:lstStyle/>
          <a:p>
            <a:r>
              <a:rPr lang="en-US" dirty="0"/>
              <a:t>Often easier to deal with linearly polarized modes</a:t>
            </a:r>
          </a:p>
          <a:p>
            <a:pPr marL="0" indent="0">
              <a:buNone/>
            </a:pPr>
            <a:r>
              <a:rPr lang="en-US" dirty="0"/>
              <a:t>(new basis)</a:t>
            </a:r>
          </a:p>
          <a:p>
            <a:r>
              <a:rPr lang="en-US" dirty="0"/>
              <a:t>Each LP mode can be written as a sum of TE, TM and hybrid modes</a:t>
            </a:r>
          </a:p>
          <a:p>
            <a:r>
              <a:rPr lang="en-US" dirty="0"/>
              <a:t>LP01 is the fundamental </a:t>
            </a:r>
          </a:p>
        </p:txBody>
      </p:sp>
      <p:pic>
        <p:nvPicPr>
          <p:cNvPr id="1026" name="Picture 2" descr="modes of a fiber">
            <a:extLst>
              <a:ext uri="{FF2B5EF4-FFF2-40B4-BE49-F238E27FC236}">
                <a16:creationId xmlns:a16="http://schemas.microsoft.com/office/drawing/2014/main" id="{0B29A7C3-F45A-FE0A-4E78-2157D834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48" y="0"/>
            <a:ext cx="26539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F752F-7F18-DF6C-3AB9-BC3945AB0E42}"/>
              </a:ext>
            </a:extLst>
          </p:cNvPr>
          <p:cNvSpPr txBox="1"/>
          <p:nvPr/>
        </p:nvSpPr>
        <p:spPr>
          <a:xfrm>
            <a:off x="742950" y="4592658"/>
            <a:ext cx="4573544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13" dirty="0"/>
              <a:t>https://</a:t>
            </a:r>
            <a:r>
              <a:rPr lang="en-US" sz="1013" dirty="0" err="1"/>
              <a:t>www.rp-photonics.com</a:t>
            </a:r>
            <a:r>
              <a:rPr lang="en-US" sz="1013" dirty="0"/>
              <a:t>/</a:t>
            </a:r>
            <a:r>
              <a:rPr lang="en-US" sz="1013" dirty="0" err="1"/>
              <a:t>lp_modes.html</a:t>
            </a:r>
            <a:endParaRPr lang="en-US" sz="1013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4A0F60-3C0E-9E53-78D1-51B68C8A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FR" sz="800" dirty="0"/>
              <a:t>Fundamentals of </a:t>
            </a:r>
            <a:r>
              <a:rPr lang="fr-FR" sz="800" dirty="0" err="1"/>
              <a:t>integrated</a:t>
            </a:r>
            <a:r>
              <a:rPr lang="fr-FR" sz="800" dirty="0"/>
              <a:t> </a:t>
            </a:r>
            <a:r>
              <a:rPr lang="fr-FR" sz="800" dirty="0" err="1"/>
              <a:t>photonic</a:t>
            </a:r>
            <a:r>
              <a:rPr lang="fr-FR" sz="800" dirty="0"/>
              <a:t> components</a:t>
            </a:r>
            <a:endParaRPr lang="fr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79201B-8D51-B8CD-A480-97903D1B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/>
              <a:t>I.-C. Benea-Chelmus </a:t>
            </a:r>
            <a:endParaRPr lang="fr-F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9E9FC5-2005-8A7F-D480-42387797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424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4603-6491-75AF-89F9-325CC0E2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634061" cy="1072753"/>
          </a:xfrm>
        </p:spPr>
        <p:txBody>
          <a:bodyPr/>
          <a:lstStyle/>
          <a:p>
            <a:r>
              <a:rPr lang="en-US" dirty="0"/>
              <a:t>Passing from one basis to another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69C0-0317-E4EA-C653-BE7478BE7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0555-90D9-E841-970C-205FCDCE36BC}" type="datetime1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761E0-ACBE-493E-37EC-EF5C5641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F473B-2000-7FB0-BBFF-6F7C859F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64B0-FD5C-8D41-94AD-0878177C01C9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Photonics 08 00246 g001">
            <a:extLst>
              <a:ext uri="{FF2B5EF4-FFF2-40B4-BE49-F238E27FC236}">
                <a16:creationId xmlns:a16="http://schemas.microsoft.com/office/drawing/2014/main" id="{0FDDAA0B-6A67-07E5-6DFB-477FC8AD8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8"/>
          <a:stretch/>
        </p:blipFill>
        <p:spPr bwMode="auto">
          <a:xfrm>
            <a:off x="1790566" y="1025525"/>
            <a:ext cx="59549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0085A4-0805-4601-8316-C1EB383DD9BC}"/>
              </a:ext>
            </a:extLst>
          </p:cNvPr>
          <p:cNvSpPr txBox="1"/>
          <p:nvPr/>
        </p:nvSpPr>
        <p:spPr>
          <a:xfrm>
            <a:off x="2966937" y="4754699"/>
            <a:ext cx="3368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doi.org</a:t>
            </a:r>
            <a:r>
              <a:rPr lang="en-US" dirty="0"/>
              <a:t>/10.3390/photonics8070246</a:t>
            </a:r>
          </a:p>
        </p:txBody>
      </p:sp>
    </p:spTree>
    <p:extLst>
      <p:ext uri="{BB962C8B-B14F-4D97-AF65-F5344CB8AC3E}">
        <p14:creationId xmlns:p14="http://schemas.microsoft.com/office/powerpoint/2010/main" val="15368709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12047</TotalTime>
  <Words>536</Words>
  <Application>Microsoft Macintosh PowerPoint</Application>
  <PresentationFormat>On-screen Show (16:9)</PresentationFormat>
  <Paragraphs>112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Franklin Gothic Demi Cond</vt:lpstr>
      <vt:lpstr>Wingdings</vt:lpstr>
      <vt:lpstr>Thème Office</vt:lpstr>
      <vt:lpstr>Fiber modes and their coupling to chips</vt:lpstr>
      <vt:lpstr>Today</vt:lpstr>
      <vt:lpstr>The transcendental equation</vt:lpstr>
      <vt:lpstr>What about other solutions?</vt:lpstr>
      <vt:lpstr>TE and TM modes</vt:lpstr>
      <vt:lpstr>All solutions to the transcendental equation</vt:lpstr>
      <vt:lpstr>From hybrid modes to  linearly polarized modes</vt:lpstr>
      <vt:lpstr>From hybrid modes to  linearly polarized modes</vt:lpstr>
      <vt:lpstr>Passing from one basis to another</vt:lpstr>
      <vt:lpstr>Coupling to chips</vt:lpstr>
      <vt:lpstr>The problem: mode mismatch</vt:lpstr>
      <vt:lpstr>Various types of fiber-to-chip coupling</vt:lpstr>
      <vt:lpstr>Edge coupling</vt:lpstr>
      <vt:lpstr>Grating couplers</vt:lpstr>
      <vt:lpstr>Grating coupler array</vt:lpstr>
      <vt:lpstr>Do’s and don’ts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Benea-Chelmus, Ileana-Cristina</cp:lastModifiedBy>
  <cp:revision>209</cp:revision>
  <dcterms:created xsi:type="dcterms:W3CDTF">2019-04-02T06:24:35Z</dcterms:created>
  <dcterms:modified xsi:type="dcterms:W3CDTF">2025-10-15T07:26:34Z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