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442" r:id="rId5"/>
    <p:sldId id="2460" r:id="rId6"/>
    <p:sldId id="1796" r:id="rId7"/>
    <p:sldId id="1804" r:id="rId8"/>
    <p:sldId id="1797" r:id="rId9"/>
    <p:sldId id="1801" r:id="rId10"/>
    <p:sldId id="1807" r:id="rId11"/>
    <p:sldId id="1853" r:id="rId12"/>
    <p:sldId id="1798" r:id="rId13"/>
    <p:sldId id="1800" r:id="rId14"/>
    <p:sldId id="2472" r:id="rId15"/>
    <p:sldId id="2471" r:id="rId16"/>
    <p:sldId id="2464" r:id="rId17"/>
    <p:sldId id="2465" r:id="rId18"/>
    <p:sldId id="2459" r:id="rId19"/>
    <p:sldId id="258" r:id="rId20"/>
    <p:sldId id="2466" r:id="rId21"/>
    <p:sldId id="2467" r:id="rId22"/>
    <p:sldId id="2468" r:id="rId23"/>
    <p:sldId id="2461" r:id="rId24"/>
    <p:sldId id="2469" r:id="rId25"/>
    <p:sldId id="2470" r:id="rId2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44" autoAdjust="0"/>
    <p:restoredTop sz="77906"/>
  </p:normalViewPr>
  <p:slideViewPr>
    <p:cSldViewPr snapToGrid="0" snapToObjects="1" showGuides="1">
      <p:cViewPr>
        <p:scale>
          <a:sx n="93" d="100"/>
          <a:sy n="93" d="100"/>
        </p:scale>
        <p:origin x="2952" y="1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07.10.25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07/10/2025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Transatlantic_telegraph_cable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97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Transatlantic_telegraph_cable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5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CB99-A337-0BC3-3851-19106538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A550-CF4F-EB5B-D0C9-3E6BCCBD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9B8F-4085-1A38-657B-57CF2567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D4AC-1231-AA40-86E6-C0DC058A1D81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34F4-F3D7-3157-5AA0-20D92473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4E2E-4C4A-C1A8-148E-F0244D79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DD66-E03F-894B-BB5F-F90628F2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JLT.2009.203946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45" y="1805186"/>
            <a:ext cx="6806835" cy="1072753"/>
          </a:xfrm>
        </p:spPr>
        <p:txBody>
          <a:bodyPr>
            <a:normAutofit/>
          </a:bodyPr>
          <a:lstStyle/>
          <a:p>
            <a:r>
              <a:rPr lang="en-US" dirty="0"/>
              <a:t>Optical fibers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A3D08-A5D1-028B-EA50-FD354EDA0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6558" y="2105182"/>
            <a:ext cx="4354709" cy="3263504"/>
          </a:xfrm>
        </p:spPr>
        <p:txBody>
          <a:bodyPr>
            <a:normAutofit/>
          </a:bodyPr>
          <a:lstStyle/>
          <a:p>
            <a:r>
              <a:rPr lang="en-US" sz="1200" dirty="0" err="1"/>
              <a:t>Colladon’s</a:t>
            </a:r>
            <a:r>
              <a:rPr lang="en-US" sz="1200" dirty="0"/>
              <a:t> and </a:t>
            </a:r>
            <a:r>
              <a:rPr lang="en-US" sz="1200" dirty="0" err="1"/>
              <a:t>Babinet’s</a:t>
            </a:r>
            <a:r>
              <a:rPr lang="en-US" sz="1200" dirty="0"/>
              <a:t> light fountain in 1840</a:t>
            </a:r>
          </a:p>
          <a:p>
            <a:endParaRPr lang="en-US" sz="1200" dirty="0"/>
          </a:p>
          <a:p>
            <a:r>
              <a:rPr lang="en-US" sz="1200" dirty="0" err="1"/>
              <a:t>Tyndal</a:t>
            </a:r>
            <a:r>
              <a:rPr lang="en-US" sz="1200" dirty="0"/>
              <a:t> formulates total internal reflection in 1870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/>
              <a:t>Charles K. Kao and George </a:t>
            </a:r>
            <a:r>
              <a:rPr lang="en-US" sz="1200" dirty="0" err="1"/>
              <a:t>Hockham</a:t>
            </a:r>
            <a:r>
              <a:rPr lang="en-US" sz="1200" dirty="0"/>
              <a:t> proposed that transmission should be possible with attenuation below 20 dB/km in silica fibers</a:t>
            </a:r>
          </a:p>
          <a:p>
            <a:endParaRPr lang="en-US" sz="1200" dirty="0"/>
          </a:p>
          <a:p>
            <a:r>
              <a:rPr lang="en-US" sz="1200" dirty="0"/>
              <a:t>Corning demonstrated attenuation of 17 dB/km and then 4 dB/km using impurities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8C36C1-34BE-74C5-FFF0-ED12A1ED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231606" cy="1072753"/>
          </a:xfrm>
        </p:spPr>
        <p:txBody>
          <a:bodyPr/>
          <a:lstStyle/>
          <a:p>
            <a:r>
              <a:rPr lang="en-US" dirty="0"/>
              <a:t>In parallel…. Optical fibers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FCA51-056D-3C70-E38E-B75283E9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4CB2A-5B38-4F6C-DC7B-C7D4F164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C3A15E-C490-E7A7-47FC-839CAD1B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Ileana-Cristina Benea-Chelmus  </a:t>
            </a:r>
            <a:endParaRPr lang="fr-FR" dirty="0"/>
          </a:p>
        </p:txBody>
      </p:sp>
      <p:pic>
        <p:nvPicPr>
          <p:cNvPr id="15362" name="Picture 2" descr="undefined">
            <a:extLst>
              <a:ext uri="{FF2B5EF4-FFF2-40B4-BE49-F238E27FC236}">
                <a16:creationId xmlns:a16="http://schemas.microsoft.com/office/drawing/2014/main" id="{D41F7AD1-D65C-2F76-84FE-9EE900D9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318" y="1968366"/>
            <a:ext cx="984644" cy="15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8FF980-F615-9416-E84B-C61F2B37EF39}"/>
              </a:ext>
            </a:extLst>
          </p:cNvPr>
          <p:cNvSpPr txBox="1"/>
          <p:nvPr/>
        </p:nvSpPr>
        <p:spPr>
          <a:xfrm>
            <a:off x="816175" y="4771408"/>
            <a:ext cx="88350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“Dielectric-</a:t>
            </a:r>
            <a:r>
              <a:rPr lang="en-US" sz="1000" b="1" dirty="0" err="1"/>
              <a:t>fibre</a:t>
            </a:r>
            <a:r>
              <a:rPr lang="en-US" sz="1000" b="1" dirty="0"/>
              <a:t> surface waveguides for optical frequencies”</a:t>
            </a:r>
            <a:r>
              <a:rPr lang="en-US" sz="1000" dirty="0"/>
              <a:t>, </a:t>
            </a:r>
            <a:r>
              <a:rPr lang="en-US" sz="1000" dirty="0" err="1"/>
              <a:t>K.C.Kao</a:t>
            </a:r>
            <a:r>
              <a:rPr lang="en-US" sz="1000" dirty="0"/>
              <a:t> &amp; </a:t>
            </a:r>
            <a:r>
              <a:rPr lang="en-US" sz="1000" dirty="0" err="1"/>
              <a:t>G.A.Hockham</a:t>
            </a:r>
            <a:r>
              <a:rPr lang="en-US" sz="1000" dirty="0"/>
              <a:t>, Proceedings of the IEE, Vol. 113, No.7 (1966)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DA511-FE62-1388-527A-B2BC0F66C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966" y="998790"/>
            <a:ext cx="5912067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E69888-9F47-AB1C-2F26-00B42AEE3407}"/>
              </a:ext>
            </a:extLst>
          </p:cNvPr>
          <p:cNvSpPr/>
          <p:nvPr/>
        </p:nvSpPr>
        <p:spPr>
          <a:xfrm>
            <a:off x="3169403" y="998790"/>
            <a:ext cx="4254285" cy="3960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Total Internal Reflection in Optical Fibre | Shiken">
            <a:extLst>
              <a:ext uri="{FF2B5EF4-FFF2-40B4-BE49-F238E27FC236}">
                <a16:creationId xmlns:a16="http://schemas.microsoft.com/office/drawing/2014/main" id="{B219A14C-A3EE-9D0C-A08C-3DD5C1ED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48" y="3608364"/>
            <a:ext cx="1903984" cy="10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4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265F4-B642-7A6A-822C-37440D91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135707" cy="1072753"/>
          </a:xfrm>
        </p:spPr>
        <p:txBody>
          <a:bodyPr/>
          <a:lstStyle/>
          <a:p>
            <a:r>
              <a:rPr lang="en-US" dirty="0"/>
              <a:t>Properties and wavelengths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071D7-5B25-BA68-CC96-CA4A1521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F927E-C962-331B-EF14-A319593C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86625-898F-8828-0857-B8E494E6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Picture 8" descr="A diagram of a ray spectrum&#10;&#10;Description automatically generated">
            <a:extLst>
              <a:ext uri="{FF2B5EF4-FFF2-40B4-BE49-F238E27FC236}">
                <a16:creationId xmlns:a16="http://schemas.microsoft.com/office/drawing/2014/main" id="{68D40BC1-0930-03C3-62EA-E4586AC9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15" y="1066381"/>
            <a:ext cx="5995285" cy="3341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377F5F-8F37-C8CF-F819-9B3A431B284B}"/>
              </a:ext>
            </a:extLst>
          </p:cNvPr>
          <p:cNvSpPr txBox="1"/>
          <p:nvPr/>
        </p:nvSpPr>
        <p:spPr>
          <a:xfrm>
            <a:off x="668316" y="4546489"/>
            <a:ext cx="82607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R.-J. </a:t>
            </a:r>
            <a:r>
              <a:rPr lang="en-US" dirty="0" err="1"/>
              <a:t>Essiambre</a:t>
            </a:r>
            <a:r>
              <a:rPr lang="en-US" dirty="0"/>
              <a:t> et al., “Capacity limits of optical fiber networks”, J. Lightwave Technol. 28 (4), 662 (2010);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https://doi.org/10.1109/JLT.2009.2039464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1F08F-25C1-3921-2E75-4A6218E6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024870" cy="1072753"/>
          </a:xfrm>
        </p:spPr>
        <p:txBody>
          <a:bodyPr/>
          <a:lstStyle/>
          <a:p>
            <a:r>
              <a:rPr lang="en-US" dirty="0"/>
              <a:t>Why do we care about fibers?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E50B-66DD-4877-E038-B3C690AD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54C8-DDB4-1EE4-6CF9-8D41696F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A0617-1EEA-3DC7-F3B9-10E4B58E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26" name="Picture 2" descr="Data Center Fiber Connectivity">
            <a:extLst>
              <a:ext uri="{FF2B5EF4-FFF2-40B4-BE49-F238E27FC236}">
                <a16:creationId xmlns:a16="http://schemas.microsoft.com/office/drawing/2014/main" id="{DDFAB8F8-843F-68B9-65CA-79EBECE2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3596"/>
            <a:ext cx="39750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57662-B40D-6A34-231C-A9F2CBB77126}"/>
              </a:ext>
            </a:extLst>
          </p:cNvPr>
          <p:cNvSpPr txBox="1"/>
          <p:nvPr/>
        </p:nvSpPr>
        <p:spPr>
          <a:xfrm>
            <a:off x="1768418" y="1581437"/>
            <a:ext cx="9894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960F2-C6F8-0A59-F7CC-CC3A8D4FFA00}"/>
              </a:ext>
            </a:extLst>
          </p:cNvPr>
          <p:cNvSpPr txBox="1"/>
          <p:nvPr/>
        </p:nvSpPr>
        <p:spPr>
          <a:xfrm>
            <a:off x="5375563" y="422017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Prevent tangling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right type of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Separating copper from fiber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869F7-B7FD-24C5-B138-D7D4F80753C8}"/>
              </a:ext>
            </a:extLst>
          </p:cNvPr>
          <p:cNvSpPr txBox="1"/>
          <p:nvPr/>
        </p:nvSpPr>
        <p:spPr>
          <a:xfrm>
            <a:off x="1237722" y="4694322"/>
            <a:ext cx="45789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bbmaps.itu.int</a:t>
            </a:r>
            <a:r>
              <a:rPr lang="en-US" dirty="0"/>
              <a:t>/</a:t>
            </a:r>
            <a:r>
              <a:rPr lang="en-US" dirty="0" err="1"/>
              <a:t>bbmaps</a:t>
            </a:r>
            <a:r>
              <a:rPr lang="en-US" dirty="0"/>
              <a:t>/</a:t>
            </a:r>
          </a:p>
        </p:txBody>
      </p:sp>
      <p:pic>
        <p:nvPicPr>
          <p:cNvPr id="12" name="Picture 11" descr="A map of the world&#10;&#10;Description automatically generated">
            <a:extLst>
              <a:ext uri="{FF2B5EF4-FFF2-40B4-BE49-F238E27FC236}">
                <a16:creationId xmlns:a16="http://schemas.microsoft.com/office/drawing/2014/main" id="{6D3EAE43-E167-B526-D560-8E699071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3" y="2259171"/>
            <a:ext cx="3919491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796C60-C52E-C887-E9D5-245ACAD6FB49}"/>
              </a:ext>
            </a:extLst>
          </p:cNvPr>
          <p:cNvSpPr txBox="1"/>
          <p:nvPr/>
        </p:nvSpPr>
        <p:spPr>
          <a:xfrm>
            <a:off x="6149496" y="1557795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centers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3C521-F98B-139E-7875-8662C7CB7C73}"/>
              </a:ext>
            </a:extLst>
          </p:cNvPr>
          <p:cNvSpPr txBox="1"/>
          <p:nvPr/>
        </p:nvSpPr>
        <p:spPr>
          <a:xfrm>
            <a:off x="1277668" y="4186491"/>
            <a:ext cx="18293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bandwidth</a:t>
            </a:r>
          </a:p>
        </p:txBody>
      </p:sp>
    </p:spTree>
    <p:extLst>
      <p:ext uri="{BB962C8B-B14F-4D97-AF65-F5344CB8AC3E}">
        <p14:creationId xmlns:p14="http://schemas.microsoft.com/office/powerpoint/2010/main" val="319278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6C15DF5-EED8-7B75-1413-6AC07C350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Helmholtz equation:</a:t>
            </a:r>
          </a:p>
          <a:p>
            <a:endParaRPr lang="en-US" dirty="0"/>
          </a:p>
          <a:p>
            <a:r>
              <a:rPr lang="en-US" dirty="0"/>
              <a:t>Cylindrical coordinates: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Ansatz: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solve: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9252F-2287-883A-7828-D35051A1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2D81-71B7-4E4B-F921-F19790D0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57BD-61AD-4AC4-88D3-4F9F4AA4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CD5AC-814E-663B-2142-48858410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" name="Picture 9" descr="A black and white math symbol&#10;&#10;Description automatically generated with medium confidence">
            <a:extLst>
              <a:ext uri="{FF2B5EF4-FFF2-40B4-BE49-F238E27FC236}">
                <a16:creationId xmlns:a16="http://schemas.microsoft.com/office/drawing/2014/main" id="{396A2EEB-B6A7-1964-EBD2-3BA5B9D6B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5" y="2159110"/>
            <a:ext cx="1270000" cy="571500"/>
          </a:xfrm>
          <a:prstGeom prst="rect">
            <a:avLst/>
          </a:prstGeom>
        </p:spPr>
      </p:pic>
      <p:pic>
        <p:nvPicPr>
          <p:cNvPr id="12" name="Picture 11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A9E69E8-86C5-3EDF-A61A-B0E9CBB8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11" y="2144343"/>
            <a:ext cx="1350964" cy="586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5E3D26-EE29-BCEB-2A9A-0FE79B44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193" y="2819689"/>
            <a:ext cx="3149600" cy="368300"/>
          </a:xfrm>
          <a:prstGeom prst="rect">
            <a:avLst/>
          </a:prstGeom>
        </p:spPr>
      </p:pic>
      <p:pic>
        <p:nvPicPr>
          <p:cNvPr id="18" name="Picture 17" descr="A black and white math symbol&#10;&#10;Description automatically generated with medium confidence">
            <a:extLst>
              <a:ext uri="{FF2B5EF4-FFF2-40B4-BE49-F238E27FC236}">
                <a16:creationId xmlns:a16="http://schemas.microsoft.com/office/drawing/2014/main" id="{0BB23732-D354-E14B-DC46-99A4FA54A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219" y="3408012"/>
            <a:ext cx="2875756" cy="417905"/>
          </a:xfrm>
          <a:prstGeom prst="rect">
            <a:avLst/>
          </a:prstGeom>
        </p:spPr>
      </p:pic>
      <p:pic>
        <p:nvPicPr>
          <p:cNvPr id="20" name="Picture 19" descr="A math equation with a line&#10;&#10;Description automatically generated with medium confidence">
            <a:extLst>
              <a:ext uri="{FF2B5EF4-FFF2-40B4-BE49-F238E27FC236}">
                <a16:creationId xmlns:a16="http://schemas.microsoft.com/office/drawing/2014/main" id="{EF4012A2-7692-921E-4051-D2AC11572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713" y="4121522"/>
            <a:ext cx="5986462" cy="985426"/>
          </a:xfrm>
          <a:prstGeom prst="rect">
            <a:avLst/>
          </a:prstGeom>
        </p:spPr>
      </p:pic>
      <p:pic>
        <p:nvPicPr>
          <p:cNvPr id="23" name="Content Placeholder 7" descr="A group of black letters&#10;&#10;Description automatically generated">
            <a:extLst>
              <a:ext uri="{FF2B5EF4-FFF2-40B4-BE49-F238E27FC236}">
                <a16:creationId xmlns:a16="http://schemas.microsoft.com/office/drawing/2014/main" id="{78D0BAE7-A93D-D855-9E7A-176660A10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194" y="1364182"/>
            <a:ext cx="2750344" cy="7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number and number equation&#10;&#10;Description automatically generated with medium confidence">
            <a:extLst>
              <a:ext uri="{FF2B5EF4-FFF2-40B4-BE49-F238E27FC236}">
                <a16:creationId xmlns:a16="http://schemas.microsoft.com/office/drawing/2014/main" id="{4FCFBAA9-32E8-C997-4F82-60680083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590" y="2314599"/>
            <a:ext cx="5968410" cy="996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FDFEE8-2FAF-F6F6-BB32-F2265AF424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563688"/>
                <a:ext cx="8239125" cy="3386772"/>
              </a:xfrm>
            </p:spPr>
            <p:txBody>
              <a:bodyPr/>
              <a:lstStyle/>
              <a:p>
                <a:r>
                  <a:rPr lang="en-US" dirty="0"/>
                  <a:t>Angular dependence: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Radial dependence: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FDFEE8-2FAF-F6F6-BB32-F2265AF42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563688"/>
                <a:ext cx="8239125" cy="3386772"/>
              </a:xfrm>
              <a:blipFill>
                <a:blip r:embed="rId3"/>
                <a:stretch>
                  <a:fillRect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473A83-7B5C-6568-6ADC-BCB6092A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math…continued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CA8D2-B6D6-0C16-1696-53F8CD62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C6418-0D6E-EEDC-D3AD-74AB1611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6FD7-CD31-8264-B978-A6A630A3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8101C-E761-D317-E4E2-312D41B2A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544" y="1563688"/>
            <a:ext cx="3587750" cy="400533"/>
          </a:xfrm>
          <a:prstGeom prst="rect">
            <a:avLst/>
          </a:prstGeom>
        </p:spPr>
      </p:pic>
      <p:pic>
        <p:nvPicPr>
          <p:cNvPr id="14" name="Picture 13" descr="A group of math equations&#10;&#10;Description automatically generated">
            <a:extLst>
              <a:ext uri="{FF2B5EF4-FFF2-40B4-BE49-F238E27FC236}">
                <a16:creationId xmlns:a16="http://schemas.microsoft.com/office/drawing/2014/main" id="{6AAD376F-1E57-95DA-31B1-92A7AC1EB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127" y="4148627"/>
            <a:ext cx="5090583" cy="8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B5637E-F4EC-D08F-5B22-626188BE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Bessel functions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8AB8A-8167-78FE-9E06-84AE664B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49E3F-6807-7454-F165-E11D418E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C2FC0-61B7-FE33-DACC-535E8AEE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84859-730E-D802-41F7-A04140E9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79" y="571500"/>
            <a:ext cx="3996715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56F61-0994-2760-E3A3-8AD8EAA09668}"/>
              </a:ext>
            </a:extLst>
          </p:cNvPr>
          <p:cNvSpPr txBox="1"/>
          <p:nvPr/>
        </p:nvSpPr>
        <p:spPr>
          <a:xfrm>
            <a:off x="4726650" y="1949114"/>
            <a:ext cx="4166525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you notice from the spatial field profile?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which functions do these </a:t>
            </a:r>
            <a:r>
              <a:rPr lang="en-US" dirty="0" err="1"/>
              <a:t>ressemble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different?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0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C8EF-BFCF-E20D-6DA4-6240B2F0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106458" cy="1072753"/>
          </a:xfrm>
        </p:spPr>
        <p:txBody>
          <a:bodyPr/>
          <a:lstStyle/>
          <a:p>
            <a:r>
              <a:rPr lang="en-US" dirty="0"/>
              <a:t>We start from….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D1ED0-2F4B-87B6-A38A-B3A6625B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0" y="2112362"/>
            <a:ext cx="3630706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403BD-10E4-3D04-C647-F6A74A7E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49" y="1673568"/>
            <a:ext cx="1688347" cy="24003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D387302-34AB-618A-9738-A60695828806}"/>
              </a:ext>
            </a:extLst>
          </p:cNvPr>
          <p:cNvSpPr/>
          <p:nvPr/>
        </p:nvSpPr>
        <p:spPr>
          <a:xfrm>
            <a:off x="4783861" y="2571750"/>
            <a:ext cx="648730" cy="4355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37944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7CDB50-D37C-D488-A315-D58E2B2C2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And using cylindrical coordinates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FFDF3-1EED-AB44-0444-1DFE4727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D42E-BBF2-EB5D-5430-742B090A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0224-F2FA-D943-B564-3B8CC9BFB0D2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8B16D-22D8-ADD0-8104-559EE410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D8D14-2BFF-C2F3-C6F2-1CA1B1D1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DD66-E03F-894B-BB5F-F90628F29B2B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873DC31-3BCF-F2F8-8BB1-85D62FC1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12" y="963378"/>
            <a:ext cx="5620905" cy="832346"/>
          </a:xfrm>
          <a:prstGeom prst="rect">
            <a:avLst/>
          </a:prstGeom>
        </p:spPr>
      </p:pic>
      <p:pic>
        <p:nvPicPr>
          <p:cNvPr id="15" name="Picture 14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7EF8AEE0-A3AF-924D-79B0-65F9CF2D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4" y="2184400"/>
            <a:ext cx="3581180" cy="2743200"/>
          </a:xfrm>
          <a:prstGeom prst="rect">
            <a:avLst/>
          </a:prstGeom>
        </p:spPr>
      </p:pic>
      <p:pic>
        <p:nvPicPr>
          <p:cNvPr id="17" name="Picture 16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E73AB2C2-E3E7-350B-FB20-48C79FC73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681" y="2130445"/>
            <a:ext cx="3721930" cy="27432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E9113F-FBC3-E2F3-5863-AEC834E748A5}"/>
              </a:ext>
            </a:extLst>
          </p:cNvPr>
          <p:cNvCxnSpPr/>
          <p:nvPr/>
        </p:nvCxnSpPr>
        <p:spPr>
          <a:xfrm>
            <a:off x="4572000" y="3525136"/>
            <a:ext cx="6075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4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69645-50E3-B5E1-34AA-49375AAB72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get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apply the boundary conditions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dirty="0"/>
                  <a:t>, all tangential to the interface.</a:t>
                </a:r>
              </a:p>
              <a:p>
                <a:pPr marL="0" indent="0">
                  <a:buNone/>
                </a:pPr>
                <a:r>
                  <a:rPr lang="en-US" dirty="0"/>
                  <a:t> (…. Ex 1 of Assignment 2)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69645-50E3-B5E1-34AA-49375AAB7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22" r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85507AC-0D32-0604-F004-A3241194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Reshuffling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00E00-730F-9E5C-F254-1ED7B8D4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AA86-72BF-024D-A0F2-3CE9B2E3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5D75-2ACC-5268-663C-701EAD18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8" name="Picture 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CEC0047-1EBF-EF95-DF5F-A209CA13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15" y="969963"/>
            <a:ext cx="40905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69DD60-636C-22CC-CCCD-5FE00DD49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we get the transcendental equation for fibers: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69DD60-636C-22CC-CCCD-5FE00DD49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254C79B-9A74-317F-5BE0-8BCCA846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828E5-6293-193D-42DB-6DFE4F0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CB998-3DEA-611F-8EFA-DC8F8E40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B790-7D43-789F-FE7C-0AA02462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8" name="Picture 7" descr="A math equation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7508D1A2-DC25-EEA1-D6B7-C47AA7A2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400" y="2492880"/>
            <a:ext cx="5314113" cy="14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Orga:</a:t>
            </a:r>
          </a:p>
          <a:p>
            <a:pPr lvl="1"/>
            <a:r>
              <a:rPr lang="en-US" dirty="0"/>
              <a:t>Script! </a:t>
            </a:r>
          </a:p>
          <a:p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Dispersion in waveguides</a:t>
            </a:r>
          </a:p>
          <a:p>
            <a:pPr lvl="1"/>
            <a:r>
              <a:rPr lang="en-US" dirty="0"/>
              <a:t>Start optical fibers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Continue optical fibers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1DD4-A08A-E622-6068-94D92149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368049" cy="1072753"/>
          </a:xfrm>
        </p:spPr>
        <p:txBody>
          <a:bodyPr/>
          <a:lstStyle/>
          <a:p>
            <a:r>
              <a:rPr lang="en-US" dirty="0"/>
              <a:t>What are the solutions?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423CC-DECB-3ABB-FC91-6B1EF120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49" y="1053740"/>
            <a:ext cx="4637975" cy="265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D6159B-D2EB-EEA5-4693-32C5FE325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76" y="3705681"/>
            <a:ext cx="5829300" cy="1370768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601402-A072-34C6-4256-930716FE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F526CE1-5655-579F-37EC-3F46F29E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0F7A-08BE-72BE-5B91-C0003867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23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B9E6-71A5-E947-C3BF-44D4B5DE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 =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96CFF-D2CA-7722-EB46-5467CBEE9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(derive in class)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23F1E-C292-A442-73FC-6F893BA9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53A4-FA6A-444A-8E4C-DB6110204098}" type="datetime1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B1AB-176E-A6E3-9AE6-82EEEA85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C55C-1ABB-5C80-9221-9C65535D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DD66-E03F-894B-BB5F-F90628F29B2B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22DD7-7F49-96EA-47C7-F1D5E7A9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69" y="2314059"/>
            <a:ext cx="6424358" cy="534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77F4E8-77FE-1C10-4378-A57AEEDAF3D3}"/>
              </a:ext>
            </a:extLst>
          </p:cNvPr>
          <p:cNvSpPr/>
          <p:nvPr/>
        </p:nvSpPr>
        <p:spPr>
          <a:xfrm>
            <a:off x="3429000" y="2230651"/>
            <a:ext cx="2011062" cy="69506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5A096-2F4F-38FA-9C87-7D3C4EA21F60}"/>
              </a:ext>
            </a:extLst>
          </p:cNvPr>
          <p:cNvSpPr/>
          <p:nvPr/>
        </p:nvSpPr>
        <p:spPr>
          <a:xfrm>
            <a:off x="5486400" y="2224216"/>
            <a:ext cx="2447027" cy="69506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5395C-A23D-8CF2-A89A-98BD8109C47E}"/>
              </a:ext>
            </a:extLst>
          </p:cNvPr>
          <p:cNvSpPr txBox="1"/>
          <p:nvPr/>
        </p:nvSpPr>
        <p:spPr>
          <a:xfrm>
            <a:off x="3337660" y="3060162"/>
            <a:ext cx="17395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0 corresponds to ? mode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298FF-4A58-1118-4E1E-D634F13B9E94}"/>
              </a:ext>
            </a:extLst>
          </p:cNvPr>
          <p:cNvSpPr txBox="1"/>
          <p:nvPr/>
        </p:nvSpPr>
        <p:spPr>
          <a:xfrm>
            <a:off x="5574232" y="3060162"/>
            <a:ext cx="17395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0 corresponds to ? mode</a:t>
            </a:r>
          </a:p>
        </p:txBody>
      </p:sp>
    </p:spTree>
    <p:extLst>
      <p:ext uri="{BB962C8B-B14F-4D97-AF65-F5344CB8AC3E}">
        <p14:creationId xmlns:p14="http://schemas.microsoft.com/office/powerpoint/2010/main" val="326383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CA36-5F4B-B4F5-40D8-87891E5F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and TM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9D6FF-25DC-4390-A31A-60E78659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75" y="3985054"/>
            <a:ext cx="6424358" cy="534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9BEDA6-2E97-30A5-DA0E-68F745FA5933}"/>
              </a:ext>
            </a:extLst>
          </p:cNvPr>
          <p:cNvSpPr/>
          <p:nvPr/>
        </p:nvSpPr>
        <p:spPr>
          <a:xfrm>
            <a:off x="3484606" y="3901646"/>
            <a:ext cx="2011062" cy="69506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8C3B1-2F59-158B-F28E-A3C2A3CBA300}"/>
              </a:ext>
            </a:extLst>
          </p:cNvPr>
          <p:cNvSpPr/>
          <p:nvPr/>
        </p:nvSpPr>
        <p:spPr>
          <a:xfrm>
            <a:off x="5542006" y="3895211"/>
            <a:ext cx="2447027" cy="69506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F28C2-4408-E691-9BC0-9F6ECFA12D87}"/>
              </a:ext>
            </a:extLst>
          </p:cNvPr>
          <p:cNvSpPr txBox="1"/>
          <p:nvPr/>
        </p:nvSpPr>
        <p:spPr>
          <a:xfrm>
            <a:off x="3393266" y="4731157"/>
            <a:ext cx="183415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0 corresponds to TE mode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7BF0F-AF74-8B84-29E9-698B8B90278F}"/>
              </a:ext>
            </a:extLst>
          </p:cNvPr>
          <p:cNvSpPr txBox="1"/>
          <p:nvPr/>
        </p:nvSpPr>
        <p:spPr>
          <a:xfrm>
            <a:off x="5629838" y="4731157"/>
            <a:ext cx="185659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= 0 corresponds to TM mode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01C3C7-B760-FA61-08DB-E00EDC6E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3C29D4-D603-1344-1BBF-E4D1E171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56D331D-CB87-5DB8-CB00-CD45CD06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4" name="Picture 13" descr="A black background with red arrows and blue arrows&#10;&#10;Description automatically generated">
            <a:extLst>
              <a:ext uri="{FF2B5EF4-FFF2-40B4-BE49-F238E27FC236}">
                <a16:creationId xmlns:a16="http://schemas.microsoft.com/office/drawing/2014/main" id="{85683B9E-626A-FBD3-E1F3-4E02E2AB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3" y="1060292"/>
            <a:ext cx="5097955" cy="17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001403-5FDB-2CB6-ACA1-7BA8F982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409525" cy="1072753"/>
          </a:xfrm>
        </p:spPr>
        <p:txBody>
          <a:bodyPr/>
          <a:lstStyle/>
          <a:p>
            <a:r>
              <a:rPr lang="en-US" dirty="0"/>
              <a:t>The beginning of a modern world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58552-A227-5E34-9656-8081F49B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6AA974-4C7D-F825-2F7C-46E519B6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AE04CB-E26A-ACFD-2A24-33125EC8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Ileana-Cristina Benea-Chelmus  </a:t>
            </a:r>
            <a:endParaRPr lang="fr-FR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904C952-952C-58F8-C3AC-DE335CF6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51" y="902044"/>
            <a:ext cx="8229600" cy="3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0ACE5E-1028-739A-3DA9-741A48AFB9E7}"/>
              </a:ext>
            </a:extLst>
          </p:cNvPr>
          <p:cNvSpPr txBox="1"/>
          <p:nvPr/>
        </p:nvSpPr>
        <p:spPr>
          <a:xfrm>
            <a:off x="449112" y="4530769"/>
            <a:ext cx="8677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 couple of courageous people in the 1840s and 1850s advocated for the construction of a telegraph cable.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65757D-699F-F293-AB7A-BF27F28D52B9}"/>
              </a:ext>
            </a:extLst>
          </p:cNvPr>
          <p:cNvSpPr/>
          <p:nvPr/>
        </p:nvSpPr>
        <p:spPr>
          <a:xfrm>
            <a:off x="7087122" y="2522247"/>
            <a:ext cx="98738" cy="99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269D27-E827-C687-3F47-247497314579}"/>
              </a:ext>
            </a:extLst>
          </p:cNvPr>
          <p:cNvSpPr/>
          <p:nvPr/>
        </p:nvSpPr>
        <p:spPr>
          <a:xfrm>
            <a:off x="3216869" y="3015669"/>
            <a:ext cx="98738" cy="99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undefined">
            <a:extLst>
              <a:ext uri="{FF2B5EF4-FFF2-40B4-BE49-F238E27FC236}">
                <a16:creationId xmlns:a16="http://schemas.microsoft.com/office/drawing/2014/main" id="{054F018C-201A-6B40-DE69-C9C1B030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51" y="902044"/>
            <a:ext cx="8229600" cy="3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001403-5FDB-2CB6-ACA1-7BA8F982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409525" cy="1072753"/>
          </a:xfrm>
        </p:spPr>
        <p:txBody>
          <a:bodyPr/>
          <a:lstStyle/>
          <a:p>
            <a:r>
              <a:rPr lang="en-US" dirty="0"/>
              <a:t>The beginning of a modern world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58552-A227-5E34-9656-8081F49B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6AA974-4C7D-F825-2F7C-46E519B6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AE04CB-E26A-ACFD-2A24-33125EC8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Ileana-Cristina Benea-Chelmus  </a:t>
            </a: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ACE5E-1028-739A-3DA9-741A48AFB9E7}"/>
              </a:ext>
            </a:extLst>
          </p:cNvPr>
          <p:cNvSpPr txBox="1"/>
          <p:nvPr/>
        </p:nvSpPr>
        <p:spPr>
          <a:xfrm>
            <a:off x="449112" y="4530769"/>
            <a:ext cx="87351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 couple of courageous people in the 1840s and 1850s advocated for the construction of a telegraph cable.</a:t>
            </a:r>
          </a:p>
          <a:p>
            <a:pPr marL="342900" indent="-342900">
              <a:buAutoNum type="arabicPeriod"/>
            </a:pPr>
            <a:r>
              <a:rPr lang="en-US" dirty="0"/>
              <a:t>The technology: first cable 550 kg/km.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65757D-699F-F293-AB7A-BF27F28D52B9}"/>
              </a:ext>
            </a:extLst>
          </p:cNvPr>
          <p:cNvSpPr/>
          <p:nvPr/>
        </p:nvSpPr>
        <p:spPr>
          <a:xfrm>
            <a:off x="7000652" y="2423240"/>
            <a:ext cx="98738" cy="99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269D27-E827-C687-3F47-247497314579}"/>
              </a:ext>
            </a:extLst>
          </p:cNvPr>
          <p:cNvSpPr/>
          <p:nvPr/>
        </p:nvSpPr>
        <p:spPr>
          <a:xfrm>
            <a:off x="3405128" y="2898720"/>
            <a:ext cx="98738" cy="990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CE037B6-A04F-21C0-B2D9-58A534310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79" y="774478"/>
            <a:ext cx="1272077" cy="3602736"/>
          </a:xfrm>
          <a:prstGeom prst="rect">
            <a:avLst/>
          </a:prstGeom>
          <a:solidFill>
            <a:srgbClr val="4054EE"/>
          </a:solidFill>
          <a:ln>
            <a:solidFill>
              <a:srgbClr val="A0D5CE"/>
            </a:solidFill>
          </a:ln>
        </p:spPr>
      </p:pic>
    </p:spTree>
    <p:extLst>
      <p:ext uri="{BB962C8B-B14F-4D97-AF65-F5344CB8AC3E}">
        <p14:creationId xmlns:p14="http://schemas.microsoft.com/office/powerpoint/2010/main" val="15025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357DB7-5E50-5B74-30C4-7D7EAAECA7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The first attempt was a failure: cable broke right at the shore</a:t>
            </a:r>
          </a:p>
          <a:p>
            <a:endParaRPr lang="en-US" sz="1200" dirty="0"/>
          </a:p>
          <a:p>
            <a:r>
              <a:rPr lang="en-US" sz="1200" dirty="0"/>
              <a:t>Was repaired, broke again over Telegraph plateau (3200 m deep) and 480 km of cable were lost</a:t>
            </a:r>
          </a:p>
          <a:p>
            <a:endParaRPr lang="en-US" sz="1200" dirty="0"/>
          </a:p>
          <a:p>
            <a:r>
              <a:rPr lang="en-US" sz="1200" dirty="0"/>
              <a:t>Two ships ships met in the middle of the Atlantic and spliced the two cables together</a:t>
            </a:r>
          </a:p>
          <a:p>
            <a:endParaRPr lang="en-US" sz="1200" dirty="0"/>
          </a:p>
          <a:p>
            <a:r>
              <a:rPr lang="en-US" sz="1200" dirty="0"/>
              <a:t>Agamemnon sailed eastwards towards Valentia and Niagara westwards towards Newfoundland</a:t>
            </a:r>
          </a:p>
          <a:p>
            <a:endParaRPr lang="en-US" sz="1200" dirty="0"/>
          </a:p>
          <a:p>
            <a:r>
              <a:rPr lang="en-US" sz="1200" dirty="0"/>
              <a:t>The cable broke again several times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2BD037-79B8-E979-71EA-DBEE6D0A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many failed attempts ….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7103F-7C30-0553-473A-C3AD3859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19FCA6-D0F3-3D62-984B-B5026C09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B730B2-9E79-A2DA-820E-3ACD3E71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Ileana-Cristina Benea-Chelmus  </a:t>
            </a:r>
            <a:endParaRPr lang="fr-FR" dirty="0"/>
          </a:p>
        </p:txBody>
      </p:sp>
      <p:pic>
        <p:nvPicPr>
          <p:cNvPr id="8" name="Picture 4" descr="undefined">
            <a:extLst>
              <a:ext uri="{FF2B5EF4-FFF2-40B4-BE49-F238E27FC236}">
                <a16:creationId xmlns:a16="http://schemas.microsoft.com/office/drawing/2014/main" id="{0D376371-E1EC-6517-F5E6-642D2552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45" y="1563688"/>
            <a:ext cx="37373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004EC-4549-A3F2-5C03-E10EE743FCA1}"/>
              </a:ext>
            </a:extLst>
          </p:cNvPr>
          <p:cNvSpPr txBox="1"/>
          <p:nvPr/>
        </p:nvSpPr>
        <p:spPr>
          <a:xfrm>
            <a:off x="828675" y="4781629"/>
            <a:ext cx="3153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https://</a:t>
            </a:r>
            <a:r>
              <a:rPr lang="en-US" sz="1000" dirty="0" err="1"/>
              <a:t>atlantic-cable.com</a:t>
            </a:r>
            <a:r>
              <a:rPr lang="en-US" sz="1000" dirty="0"/>
              <a:t>/1858NY/</a:t>
            </a:r>
            <a:r>
              <a:rPr lang="en-US" sz="1000" dirty="0" err="1"/>
              <a:t>index.htm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155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8C97A32-E690-8DC8-3879-39B0CD91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266" y="833438"/>
            <a:ext cx="67995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2BD037-79B8-E979-71EA-DBEE6D0A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74581" cy="1072753"/>
          </a:xfrm>
        </p:spPr>
        <p:txBody>
          <a:bodyPr/>
          <a:lstStyle/>
          <a:p>
            <a:r>
              <a:rPr lang="en-US" dirty="0"/>
              <a:t>1858: the first successful  transmission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7103F-7C30-0553-473A-C3AD3859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19FCA6-D0F3-3D62-984B-B5026C09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B730B2-9E79-A2DA-820E-3ACD3E71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Ileana-Cristina Benea-Chelmus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16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BD037-79B8-E979-71EA-DBEE6D0A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74581" cy="1072753"/>
          </a:xfrm>
        </p:spPr>
        <p:txBody>
          <a:bodyPr/>
          <a:lstStyle/>
          <a:p>
            <a:r>
              <a:rPr lang="en-US" dirty="0"/>
              <a:t>1858: the first successful  transmission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7103F-7C30-0553-473A-C3AD3859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19FCA6-D0F3-3D62-984B-B5026C09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B730B2-9E79-A2DA-820E-3ACD3E71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Ileana-Cristina Benea-Chelmus  </a:t>
            </a:r>
            <a:endParaRPr lang="fr-F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FEFE12B-A7A8-133F-F56D-D8346FCD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00" y="656510"/>
            <a:ext cx="58370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B6219-187F-CAE5-4B7F-D92C5C0CF9C5}"/>
              </a:ext>
            </a:extLst>
          </p:cNvPr>
          <p:cNvSpPr txBox="1"/>
          <p:nvPr/>
        </p:nvSpPr>
        <p:spPr>
          <a:xfrm>
            <a:off x="963881" y="3399710"/>
            <a:ext cx="523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Atlantic Telegraph Jubilee, New York. Photograph by William England.</a:t>
            </a:r>
          </a:p>
        </p:txBody>
      </p:sp>
    </p:spTree>
    <p:extLst>
      <p:ext uri="{BB962C8B-B14F-4D97-AF65-F5344CB8AC3E}">
        <p14:creationId xmlns:p14="http://schemas.microsoft.com/office/powerpoint/2010/main" val="378352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04679-48CA-1AAF-98B9-72E51872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FCC435-A6F1-575F-0BD4-0AD1AFE0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74581" cy="1072753"/>
          </a:xfrm>
        </p:spPr>
        <p:txBody>
          <a:bodyPr/>
          <a:lstStyle/>
          <a:p>
            <a:r>
              <a:rPr lang="en-US" dirty="0"/>
              <a:t>1858: the first successful  transmission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AA677-73EC-414A-0BFC-55A933A6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E2E09C-070B-029D-8079-722F70E3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0C1EDF-C5EF-56BF-61A9-3667FEF0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Ileana-Cristina Benea-Chelmus  </a:t>
            </a:r>
            <a:endParaRPr lang="fr-F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0225ED5-1E8D-7A1E-C940-FB2D9D21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00" y="656510"/>
            <a:ext cx="58370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80F17-0724-2A37-77EB-003691EF8DBD}"/>
              </a:ext>
            </a:extLst>
          </p:cNvPr>
          <p:cNvSpPr txBox="1"/>
          <p:nvPr/>
        </p:nvSpPr>
        <p:spPr>
          <a:xfrm>
            <a:off x="963881" y="3399710"/>
            <a:ext cx="523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Atlantic Telegraph Jubilee, New York. Photograph by William England.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82B1713-E692-D23E-6168-210DE877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980" y="2400300"/>
            <a:ext cx="42464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3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B233B0-81D5-4AB4-2870-A4753912F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The first message of the Queen of 98 words took 16 hours to send (1 word in 10 mins)</a:t>
            </a:r>
          </a:p>
          <a:p>
            <a:endParaRPr lang="en-US" sz="1200" dirty="0"/>
          </a:p>
          <a:p>
            <a:r>
              <a:rPr lang="en-US" sz="1200" dirty="0"/>
              <a:t>Cable bandwidth was limited by an imbalance between capacitance and inductance, leading to distortion</a:t>
            </a:r>
          </a:p>
          <a:p>
            <a:endParaRPr lang="en-US" sz="1200" dirty="0"/>
          </a:p>
          <a:p>
            <a:r>
              <a:rPr lang="en-US" sz="1200" dirty="0"/>
              <a:t>The original cables were not fitted with repeaters, no practical way to power them in a submarine cable.</a:t>
            </a:r>
          </a:p>
          <a:p>
            <a:endParaRPr lang="en-US" sz="1200" dirty="0"/>
          </a:p>
          <a:p>
            <a:r>
              <a:rPr lang="en-US" sz="1200" dirty="0"/>
              <a:t>Telegraph equations from Oliver Heaviside!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/>
              <a:t>Trans-Atlantic telephone cable (TAT-1) with 1 kHz bandwidth: co-axial cable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E465A2-B01D-0C1A-107F-6098FB9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8360569" cy="1072753"/>
          </a:xfrm>
        </p:spPr>
        <p:txBody>
          <a:bodyPr/>
          <a:lstStyle/>
          <a:p>
            <a:r>
              <a:rPr lang="en-US" dirty="0"/>
              <a:t>Data rush .. Towards more b/s , kb/s and Mb/s?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CFD3A4-03B8-02D6-1D0C-6223FBE4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INAUGURAL LECTURE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EE1C72-9970-1FA4-108A-E0FBFED0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Ileana-Cristina </a:t>
            </a:r>
            <a:r>
              <a:rPr lang="fr-FR" dirty="0" err="1"/>
              <a:t>Benea-Chelmus</a:t>
            </a:r>
            <a:r>
              <a:rPr lang="fr-FR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B7D9-5D07-B741-1F98-F4C0285D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77929-7441-4AA8-978D-27795296422E}"/>
              </a:ext>
            </a:extLst>
          </p:cNvPr>
          <p:cNvSpPr txBox="1"/>
          <p:nvPr/>
        </p:nvSpPr>
        <p:spPr>
          <a:xfrm>
            <a:off x="904874" y="4777782"/>
            <a:ext cx="30075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O. Heaviside, “On the extra current”, Aug. 1876</a:t>
            </a:r>
          </a:p>
        </p:txBody>
      </p:sp>
      <p:pic>
        <p:nvPicPr>
          <p:cNvPr id="13" name="Picture 12" descr="A mathematical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09528DFE-59C7-3A08-1C0E-A37F5015F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33" y="2971800"/>
            <a:ext cx="2120900" cy="685800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A8C460CB-98F8-D64E-D32A-58101555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993532"/>
            <a:ext cx="124617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687279DB-D63D-AC04-A260-C860B3A1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99702" y="3506672"/>
            <a:ext cx="9019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54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11921</TotalTime>
  <Words>895</Words>
  <Application>Microsoft Macintosh PowerPoint</Application>
  <PresentationFormat>On-screen Show (16:9)</PresentationFormat>
  <Paragraphs>182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Franklin Gothic Demi Cond</vt:lpstr>
      <vt:lpstr>Wingdings</vt:lpstr>
      <vt:lpstr>Thème Office</vt:lpstr>
      <vt:lpstr>Optical fibers</vt:lpstr>
      <vt:lpstr>Today</vt:lpstr>
      <vt:lpstr>The beginning of a modern world</vt:lpstr>
      <vt:lpstr>The beginning of a modern world</vt:lpstr>
      <vt:lpstr>After many failed attempts ….</vt:lpstr>
      <vt:lpstr>1858: the first successful  transmission </vt:lpstr>
      <vt:lpstr>1858: the first successful  transmission </vt:lpstr>
      <vt:lpstr>1858: the first successful  transmission </vt:lpstr>
      <vt:lpstr>Data rush .. Towards more b/s , kb/s and Mb/s?</vt:lpstr>
      <vt:lpstr>In parallel…. Optical fibers</vt:lpstr>
      <vt:lpstr>Properties and wavelengths</vt:lpstr>
      <vt:lpstr>Why do we care about fibers?</vt:lpstr>
      <vt:lpstr>The math…</vt:lpstr>
      <vt:lpstr>The math…continued</vt:lpstr>
      <vt:lpstr>Bessel functions</vt:lpstr>
      <vt:lpstr>We start from….</vt:lpstr>
      <vt:lpstr>Now we use</vt:lpstr>
      <vt:lpstr>Reshuffling</vt:lpstr>
      <vt:lpstr>Boundary conditions</vt:lpstr>
      <vt:lpstr>What are the solutions?</vt:lpstr>
      <vt:lpstr>l = 0</vt:lpstr>
      <vt:lpstr>TE and TM modes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230</cp:revision>
  <dcterms:created xsi:type="dcterms:W3CDTF">2019-04-02T06:24:35Z</dcterms:created>
  <dcterms:modified xsi:type="dcterms:W3CDTF">2025-10-08T08:20:55Z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