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442" r:id="rId5"/>
    <p:sldId id="2460" r:id="rId6"/>
    <p:sldId id="2461" r:id="rId7"/>
    <p:sldId id="2462" r:id="rId8"/>
    <p:sldId id="2453" r:id="rId9"/>
    <p:sldId id="2454" r:id="rId10"/>
    <p:sldId id="2463" r:id="rId11"/>
    <p:sldId id="2455" r:id="rId12"/>
    <p:sldId id="2452" r:id="rId13"/>
    <p:sldId id="2458" r:id="rId14"/>
    <p:sldId id="2464" r:id="rId15"/>
    <p:sldId id="2465" r:id="rId16"/>
    <p:sldId id="2459" r:id="rId17"/>
    <p:sldId id="258" r:id="rId18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3" autoAdjust="0"/>
    <p:restoredTop sz="77867"/>
  </p:normalViewPr>
  <p:slideViewPr>
    <p:cSldViewPr snapToGrid="0" snapToObjects="1" showGuides="1">
      <p:cViewPr varScale="1">
        <p:scale>
          <a:sx n="150" d="100"/>
          <a:sy n="150" d="100"/>
        </p:scale>
        <p:origin x="1288" y="2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30.09.25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30/09/2025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08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AA081-5E4B-A2AF-F1A4-AA6F15500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D53A1E-2DAE-BD56-FFBE-08C3EF885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5E6EC-8D3E-A65D-C72C-A18C4413E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068BA-13A2-AA8D-6542-6C3645E1A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69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51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CB99-A337-0BC3-3851-19106538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A550-CF4F-EB5B-D0C9-3E6BCCBD3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9B8F-4085-1A38-657B-57CF2567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D4AC-1231-AA40-86E6-C0DC058A1D81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434F4-F3D7-3157-5AA0-20D92473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74E2E-4C4A-C1A8-148E-F0244D79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DD66-E03F-894B-BB5F-F90628F2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539" y="2161461"/>
            <a:ext cx="6806835" cy="1072753"/>
          </a:xfrm>
        </p:spPr>
        <p:txBody>
          <a:bodyPr>
            <a:normAutofit/>
          </a:bodyPr>
          <a:lstStyle/>
          <a:p>
            <a:r>
              <a:rPr lang="en-US" dirty="0"/>
              <a:t>Slab waveguides and other waveguides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6C355664-F828-E7E1-EF33-F2AC9DDB7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1563687"/>
                <a:ext cx="8239125" cy="3768963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Acceptance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and numerical aperture NA of a fiber: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rad>
                  </m:oMath>
                </a14:m>
                <a:r>
                  <a:rPr lang="en-US" dirty="0"/>
                  <a:t> = NA -&gt; large NA requires large index contrast</a:t>
                </a:r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6C355664-F828-E7E1-EF33-F2AC9DDB7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1563687"/>
                <a:ext cx="8239125" cy="37689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746CA7F6-6F0A-A26E-F91C-8C5FAA18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1CD2F-9D91-E0B8-ED90-8F4CD9E3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E832D-9E44-0820-5CC7-91F06312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AAC17-BDD8-9098-9263-E5BC1110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026" name="Picture 2" descr="Multimode Fiber and Multimode Fiber Optic Cable Tutorial – Fosco Connect">
            <a:extLst>
              <a:ext uri="{FF2B5EF4-FFF2-40B4-BE49-F238E27FC236}">
                <a16:creationId xmlns:a16="http://schemas.microsoft.com/office/drawing/2014/main" id="{B99FA168-9F20-736E-6EE3-09BA163A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3" y="958225"/>
            <a:ext cx="3075965" cy="30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E2774A-15D7-0803-6B71-04C1DB830C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26681" y="667408"/>
            <a:ext cx="42738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6C15DF5-EED8-7B75-1413-6AC07C350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Helmholtz equation:</a:t>
            </a:r>
          </a:p>
          <a:p>
            <a:endParaRPr lang="en-US" dirty="0"/>
          </a:p>
          <a:p>
            <a:r>
              <a:rPr lang="en-US" dirty="0"/>
              <a:t>Cylindrical coordinates: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Ansatz: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solve: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99252F-2287-883A-7828-D35051A1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2D81-71B7-4E4B-F921-F19790D0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157BD-61AD-4AC4-88D3-4F9F4AA4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CD5AC-814E-663B-2142-48858410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0" name="Picture 9" descr="A black and white math symbol&#10;&#10;Description automatically generated with medium confidence">
            <a:extLst>
              <a:ext uri="{FF2B5EF4-FFF2-40B4-BE49-F238E27FC236}">
                <a16:creationId xmlns:a16="http://schemas.microsoft.com/office/drawing/2014/main" id="{396A2EEB-B6A7-1964-EBD2-3BA5B9D6B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65" y="2159110"/>
            <a:ext cx="1270000" cy="571500"/>
          </a:xfrm>
          <a:prstGeom prst="rect">
            <a:avLst/>
          </a:prstGeom>
        </p:spPr>
      </p:pic>
      <p:pic>
        <p:nvPicPr>
          <p:cNvPr id="12" name="Picture 11" descr="A math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6A9E69E8-86C5-3EDF-A61A-B0E9CBB8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11" y="2144343"/>
            <a:ext cx="1350964" cy="586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5E3D26-EE29-BCEB-2A9A-0FE79B447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193" y="2819689"/>
            <a:ext cx="3149600" cy="368300"/>
          </a:xfrm>
          <a:prstGeom prst="rect">
            <a:avLst/>
          </a:prstGeom>
        </p:spPr>
      </p:pic>
      <p:pic>
        <p:nvPicPr>
          <p:cNvPr id="18" name="Picture 17" descr="A black and white math symbol&#10;&#10;Description automatically generated with medium confidence">
            <a:extLst>
              <a:ext uri="{FF2B5EF4-FFF2-40B4-BE49-F238E27FC236}">
                <a16:creationId xmlns:a16="http://schemas.microsoft.com/office/drawing/2014/main" id="{0BB23732-D354-E14B-DC46-99A4FA54A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219" y="3408012"/>
            <a:ext cx="2875756" cy="417905"/>
          </a:xfrm>
          <a:prstGeom prst="rect">
            <a:avLst/>
          </a:prstGeom>
        </p:spPr>
      </p:pic>
      <p:pic>
        <p:nvPicPr>
          <p:cNvPr id="20" name="Picture 19" descr="A math equation with a line&#10;&#10;Description automatically generated with medium confidence">
            <a:extLst>
              <a:ext uri="{FF2B5EF4-FFF2-40B4-BE49-F238E27FC236}">
                <a16:creationId xmlns:a16="http://schemas.microsoft.com/office/drawing/2014/main" id="{EF4012A2-7692-921E-4051-D2AC11572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713" y="4121522"/>
            <a:ext cx="5986462" cy="985426"/>
          </a:xfrm>
          <a:prstGeom prst="rect">
            <a:avLst/>
          </a:prstGeom>
        </p:spPr>
      </p:pic>
      <p:pic>
        <p:nvPicPr>
          <p:cNvPr id="23" name="Content Placeholder 7" descr="A group of black letters&#10;&#10;Description automatically generated">
            <a:extLst>
              <a:ext uri="{FF2B5EF4-FFF2-40B4-BE49-F238E27FC236}">
                <a16:creationId xmlns:a16="http://schemas.microsoft.com/office/drawing/2014/main" id="{78D0BAE7-A93D-D855-9E7A-176660A10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3194" y="1364182"/>
            <a:ext cx="2750344" cy="7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number and number equation&#10;&#10;Description automatically generated with medium confidence">
            <a:extLst>
              <a:ext uri="{FF2B5EF4-FFF2-40B4-BE49-F238E27FC236}">
                <a16:creationId xmlns:a16="http://schemas.microsoft.com/office/drawing/2014/main" id="{4FCFBAA9-32E8-C997-4F82-60680083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590" y="2314599"/>
            <a:ext cx="5968410" cy="9963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FDFEE8-2FAF-F6F6-BB32-F2265AF424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1563688"/>
                <a:ext cx="8239125" cy="3386772"/>
              </a:xfrm>
            </p:spPr>
            <p:txBody>
              <a:bodyPr/>
              <a:lstStyle/>
              <a:p>
                <a:r>
                  <a:rPr lang="en-US" dirty="0"/>
                  <a:t>Angular dependence: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Radial dependence: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Substituting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FDFEE8-2FAF-F6F6-BB32-F2265AF424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1563688"/>
                <a:ext cx="8239125" cy="3386772"/>
              </a:xfrm>
              <a:blipFill>
                <a:blip r:embed="rId3"/>
                <a:stretch>
                  <a:fillRect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2473A83-7B5C-6568-6ADC-BCB6092A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math…continued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CA8D2-B6D6-0C16-1696-53F8CD62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C6418-0D6E-EEDC-D3AD-74AB1611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6FD7-CD31-8264-B978-A6A630A3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8101C-E761-D317-E4E2-312D41B2A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544" y="1563688"/>
            <a:ext cx="3587750" cy="400533"/>
          </a:xfrm>
          <a:prstGeom prst="rect">
            <a:avLst/>
          </a:prstGeom>
        </p:spPr>
      </p:pic>
      <p:pic>
        <p:nvPicPr>
          <p:cNvPr id="14" name="Picture 13" descr="A group of math equations&#10;&#10;Description automatically generated">
            <a:extLst>
              <a:ext uri="{FF2B5EF4-FFF2-40B4-BE49-F238E27FC236}">
                <a16:creationId xmlns:a16="http://schemas.microsoft.com/office/drawing/2014/main" id="{6AAD376F-1E57-95DA-31B1-92A7AC1EB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127" y="4148627"/>
            <a:ext cx="5090583" cy="8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B5637E-F4EC-D08F-5B22-626188BE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Bessel functions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8AB8A-8167-78FE-9E06-84AE664B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49E3F-6807-7454-F165-E11D418E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C2FC0-61B7-FE33-DACC-535E8AEE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884859-730E-D802-41F7-A04140E921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79" y="571500"/>
            <a:ext cx="3996715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56F61-0994-2760-E3A3-8AD8EAA09668}"/>
              </a:ext>
            </a:extLst>
          </p:cNvPr>
          <p:cNvSpPr txBox="1"/>
          <p:nvPr/>
        </p:nvSpPr>
        <p:spPr>
          <a:xfrm>
            <a:off x="4726650" y="1949114"/>
            <a:ext cx="4166525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you notice from the spatial field profile?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which functions do these </a:t>
            </a:r>
            <a:r>
              <a:rPr lang="en-US" dirty="0" err="1"/>
              <a:t>ressemble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different?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0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C8EF-BFCF-E20D-6DA4-6240B2F0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106458" cy="1072753"/>
          </a:xfrm>
        </p:spPr>
        <p:txBody>
          <a:bodyPr/>
          <a:lstStyle/>
          <a:p>
            <a:r>
              <a:rPr lang="en-US" dirty="0"/>
              <a:t>Next time: we start from….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D1ED0-2F4B-87B6-A38A-B3A6625B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0" y="2112362"/>
            <a:ext cx="3630706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F403BD-10E4-3D04-C647-F6A74A7E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49" y="1673568"/>
            <a:ext cx="1688347" cy="24003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D387302-34AB-618A-9738-A60695828806}"/>
              </a:ext>
            </a:extLst>
          </p:cNvPr>
          <p:cNvSpPr/>
          <p:nvPr/>
        </p:nvSpPr>
        <p:spPr>
          <a:xfrm>
            <a:off x="4783861" y="2571750"/>
            <a:ext cx="648730" cy="4355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37944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Orga:</a:t>
            </a:r>
          </a:p>
          <a:p>
            <a:pPr lvl="1"/>
            <a:r>
              <a:rPr lang="en-US" dirty="0"/>
              <a:t>Typo! </a:t>
            </a:r>
          </a:p>
          <a:p>
            <a:endParaRPr lang="en-US" dirty="0"/>
          </a:p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Slab waveguides</a:t>
            </a:r>
          </a:p>
          <a:p>
            <a:pPr lvl="1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Properties of slab waveguides: dispersion</a:t>
            </a:r>
          </a:p>
          <a:p>
            <a:pPr lvl="1"/>
            <a:r>
              <a:rPr lang="en-US" dirty="0"/>
              <a:t>Types of waveguides</a:t>
            </a:r>
          </a:p>
          <a:p>
            <a:pPr lvl="1"/>
            <a:r>
              <a:rPr lang="en-US" dirty="0"/>
              <a:t>Start optical fibers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2395C-19C0-F443-C287-92F4AFB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D17D55-C566-5F2C-5366-4217533EC521}"/>
                  </a:ext>
                </a:extLst>
              </p:cNvPr>
              <p:cNvSpPr txBox="1"/>
              <p:nvPr/>
            </p:nvSpPr>
            <p:spPr>
              <a:xfrm>
                <a:off x="3071303" y="2185590"/>
                <a:ext cx="4576046" cy="311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H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(correct)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D17D55-C566-5F2C-5366-4217533EC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303" y="2185590"/>
                <a:ext cx="4576046" cy="311945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C51052-400C-1802-A3A6-DFDB7B90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4719090" cy="1072753"/>
          </a:xfrm>
        </p:spPr>
        <p:txBody>
          <a:bodyPr/>
          <a:lstStyle/>
          <a:p>
            <a:r>
              <a:rPr lang="en-US" dirty="0"/>
              <a:t>Last time: slab waveguide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DB09B-FEB0-BBC5-5073-3EA68B84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FF3E9-781F-F331-3AF4-BD49BF36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047DD-BE78-A3F4-A38F-E400A9BE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65053-060F-B569-6D21-BAA20AD93B73}"/>
              </a:ext>
            </a:extLst>
          </p:cNvPr>
          <p:cNvSpPr txBox="1"/>
          <p:nvPr/>
        </p:nvSpPr>
        <p:spPr>
          <a:xfrm>
            <a:off x="4952158" y="812144"/>
            <a:ext cx="3565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Decompose the wavevector inside the core:</a:t>
            </a:r>
            <a:endParaRPr lang="fr-CH" dirty="0"/>
          </a:p>
        </p:txBody>
      </p:sp>
      <p:pic>
        <p:nvPicPr>
          <p:cNvPr id="9" name="Picture 8" descr="A diagram of a line of light&#10;&#10;Description automatically generated with medium confidence">
            <a:extLst>
              <a:ext uri="{FF2B5EF4-FFF2-40B4-BE49-F238E27FC236}">
                <a16:creationId xmlns:a16="http://schemas.microsoft.com/office/drawing/2014/main" id="{C276C9F2-4EFC-69FD-DAD8-7E6094F2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95"/>
          <a:stretch/>
        </p:blipFill>
        <p:spPr>
          <a:xfrm>
            <a:off x="573724" y="609880"/>
            <a:ext cx="4114800" cy="19076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9C10CF2-3199-3382-EB9A-574ED767D5FE}"/>
              </a:ext>
            </a:extLst>
          </p:cNvPr>
          <p:cNvGrpSpPr/>
          <p:nvPr/>
        </p:nvGrpSpPr>
        <p:grpSpPr>
          <a:xfrm>
            <a:off x="5157217" y="1202412"/>
            <a:ext cx="1172376" cy="790484"/>
            <a:chOff x="6122341" y="1769421"/>
            <a:chExt cx="710619" cy="46507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A4112B1-C241-6046-41DD-DE1E0843121C}"/>
                </a:ext>
              </a:extLst>
            </p:cNvPr>
            <p:cNvCxnSpPr/>
            <p:nvPr/>
          </p:nvCxnSpPr>
          <p:spPr>
            <a:xfrm>
              <a:off x="6122341" y="2234495"/>
              <a:ext cx="71061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5C6D79-C10D-1DF1-9167-A703C746FB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341" y="1769421"/>
              <a:ext cx="0" cy="465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46EA22E-E4AC-4351-CA02-17CDAC872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341" y="1790700"/>
              <a:ext cx="648347" cy="4437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23F764-46B9-7A4A-F0DB-6B7C5544A316}"/>
                  </a:ext>
                </a:extLst>
              </p:cNvPr>
              <p:cNvSpPr txBox="1"/>
              <p:nvPr/>
            </p:nvSpPr>
            <p:spPr>
              <a:xfrm>
                <a:off x="6071149" y="1353068"/>
                <a:ext cx="2644349" cy="319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fr-FR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fr-FR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23F764-46B9-7A4A-F0DB-6B7C5544A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149" y="1353068"/>
                <a:ext cx="2644349" cy="319126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9991DE8-ED3E-04C6-574A-E2074858F3FE}"/>
              </a:ext>
            </a:extLst>
          </p:cNvPr>
          <p:cNvSpPr txBox="1"/>
          <p:nvPr/>
        </p:nvSpPr>
        <p:spPr>
          <a:xfrm>
            <a:off x="4947102" y="2227191"/>
            <a:ext cx="3565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 component: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E64CA9-D2B6-B6F2-3035-960987C2CB06}"/>
                  </a:ext>
                </a:extLst>
              </p:cNvPr>
              <p:cNvSpPr txBox="1"/>
              <p:nvPr/>
            </p:nvSpPr>
            <p:spPr>
              <a:xfrm>
                <a:off x="6055679" y="2525974"/>
                <a:ext cx="2644349" cy="319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E64CA9-D2B6-B6F2-3035-960987C2C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79" y="2525974"/>
                <a:ext cx="2644349" cy="319126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DE0B780-0DE0-B1A4-5D1A-ABD250E6EE32}"/>
              </a:ext>
            </a:extLst>
          </p:cNvPr>
          <p:cNvSpPr txBox="1"/>
          <p:nvPr/>
        </p:nvSpPr>
        <p:spPr>
          <a:xfrm>
            <a:off x="4947102" y="2783487"/>
            <a:ext cx="3565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Longitudinal component: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892682-B430-D137-4EEA-98B67E21F5E5}"/>
                  </a:ext>
                </a:extLst>
              </p:cNvPr>
              <p:cNvSpPr txBox="1"/>
              <p:nvPr/>
            </p:nvSpPr>
            <p:spPr>
              <a:xfrm>
                <a:off x="6055679" y="3082270"/>
                <a:ext cx="2644349" cy="31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892682-B430-D137-4EEA-98B67E21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79" y="3082270"/>
                <a:ext cx="2644349" cy="316690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30D1FA4-9CAE-76DE-8F07-967B61B26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0922" y="3491067"/>
            <a:ext cx="4452253" cy="618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844202-B695-5289-E4A1-1DF1F63E23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028" t="37204" r="65000" b="25154"/>
          <a:stretch/>
        </p:blipFill>
        <p:spPr>
          <a:xfrm>
            <a:off x="936855" y="2593346"/>
            <a:ext cx="3388539" cy="25668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D08B83-E9A2-7CAF-C709-96D5095E16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244" t="74363" r="62770" b="13960"/>
          <a:stretch/>
        </p:blipFill>
        <p:spPr>
          <a:xfrm>
            <a:off x="4422226" y="4457072"/>
            <a:ext cx="4452253" cy="796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305BA9-05C9-4876-EBBA-04162FFC9225}"/>
                  </a:ext>
                </a:extLst>
              </p:cNvPr>
              <p:cNvSpPr txBox="1"/>
              <p:nvPr/>
            </p:nvSpPr>
            <p:spPr>
              <a:xfrm>
                <a:off x="5397388" y="4130137"/>
                <a:ext cx="232390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depends on wavelength!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305BA9-05C9-4876-EBBA-04162FFC9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388" y="4130137"/>
                <a:ext cx="2323906" cy="300082"/>
              </a:xfrm>
              <a:prstGeom prst="rect">
                <a:avLst/>
              </a:prstGeom>
              <a:blipFill>
                <a:blip r:embed="rId9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74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A90B8-5CAA-3224-E1F7-753245A7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2BB4EC-19A2-4A50-AC27-FBA303E4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4719090" cy="1072753"/>
          </a:xfrm>
        </p:spPr>
        <p:txBody>
          <a:bodyPr/>
          <a:lstStyle/>
          <a:p>
            <a:r>
              <a:rPr lang="en-US" dirty="0"/>
              <a:t>Last time: slab waveguide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0C934-2B39-004D-256C-83F8F2FD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94497-661F-E5EB-F010-B9AEAD4C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874F4-608A-E1FF-D836-AFA3DF84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2BE3F-AA23-0895-4DC7-0C8FBC1A99B7}"/>
              </a:ext>
            </a:extLst>
          </p:cNvPr>
          <p:cNvSpPr txBox="1"/>
          <p:nvPr/>
        </p:nvSpPr>
        <p:spPr>
          <a:xfrm>
            <a:off x="4952158" y="812144"/>
            <a:ext cx="3565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Decompose the wavevector inside the core:</a:t>
            </a:r>
            <a:endParaRPr lang="fr-CH" dirty="0"/>
          </a:p>
        </p:txBody>
      </p:sp>
      <p:pic>
        <p:nvPicPr>
          <p:cNvPr id="9" name="Picture 8" descr="A diagram of a line of light&#10;&#10;Description automatically generated with medium confidence">
            <a:extLst>
              <a:ext uri="{FF2B5EF4-FFF2-40B4-BE49-F238E27FC236}">
                <a16:creationId xmlns:a16="http://schemas.microsoft.com/office/drawing/2014/main" id="{CB121BF4-3701-FCEF-FDA5-A489A280C3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95"/>
          <a:stretch/>
        </p:blipFill>
        <p:spPr>
          <a:xfrm>
            <a:off x="573724" y="609880"/>
            <a:ext cx="4114800" cy="19076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E1C7A12-22EF-0AE2-4494-4BF50D0369E4}"/>
              </a:ext>
            </a:extLst>
          </p:cNvPr>
          <p:cNvGrpSpPr/>
          <p:nvPr/>
        </p:nvGrpSpPr>
        <p:grpSpPr>
          <a:xfrm>
            <a:off x="5157217" y="1202412"/>
            <a:ext cx="1172376" cy="790484"/>
            <a:chOff x="6122341" y="1769421"/>
            <a:chExt cx="710619" cy="46507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CA4D27-72C9-AC8E-436F-91FC0550B90A}"/>
                </a:ext>
              </a:extLst>
            </p:cNvPr>
            <p:cNvCxnSpPr/>
            <p:nvPr/>
          </p:nvCxnSpPr>
          <p:spPr>
            <a:xfrm>
              <a:off x="6122341" y="2234495"/>
              <a:ext cx="71061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AA56509-7744-1CBC-B217-122739DD1C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341" y="1769421"/>
              <a:ext cx="0" cy="465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B645B37-B0E9-D472-D4C5-51317DB150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341" y="1790700"/>
              <a:ext cx="648347" cy="4437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22F672-78FE-0093-0B1F-DA8369A6A858}"/>
                  </a:ext>
                </a:extLst>
              </p:cNvPr>
              <p:cNvSpPr txBox="1"/>
              <p:nvPr/>
            </p:nvSpPr>
            <p:spPr>
              <a:xfrm>
                <a:off x="6071149" y="1353068"/>
                <a:ext cx="2644349" cy="319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fr-FR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fr-FR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22F672-78FE-0093-0B1F-DA8369A6A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149" y="1353068"/>
                <a:ext cx="2644349" cy="319126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F83067D-ADFD-8A97-4550-4540CB382B80}"/>
              </a:ext>
            </a:extLst>
          </p:cNvPr>
          <p:cNvSpPr txBox="1"/>
          <p:nvPr/>
        </p:nvSpPr>
        <p:spPr>
          <a:xfrm>
            <a:off x="4947102" y="2227191"/>
            <a:ext cx="3565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 component: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0A2172-4448-2C23-AF06-6DA91910356E}"/>
                  </a:ext>
                </a:extLst>
              </p:cNvPr>
              <p:cNvSpPr txBox="1"/>
              <p:nvPr/>
            </p:nvSpPr>
            <p:spPr>
              <a:xfrm>
                <a:off x="6055679" y="2525974"/>
                <a:ext cx="2644349" cy="319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0A2172-4448-2C23-AF06-6DA919103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79" y="2525974"/>
                <a:ext cx="2644349" cy="319126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37017B7-73CE-A854-8524-0536F6658F89}"/>
              </a:ext>
            </a:extLst>
          </p:cNvPr>
          <p:cNvSpPr txBox="1"/>
          <p:nvPr/>
        </p:nvSpPr>
        <p:spPr>
          <a:xfrm>
            <a:off x="4947102" y="2783487"/>
            <a:ext cx="3565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Longitudinal component: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7ABF89-F379-725F-B4C2-E4493613011D}"/>
                  </a:ext>
                </a:extLst>
              </p:cNvPr>
              <p:cNvSpPr txBox="1"/>
              <p:nvPr/>
            </p:nvSpPr>
            <p:spPr>
              <a:xfrm>
                <a:off x="6055679" y="3082270"/>
                <a:ext cx="2644349" cy="31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7ABF89-F379-725F-B4C2-E44936130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79" y="3082270"/>
                <a:ext cx="2644349" cy="316690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A25EA43-25B5-78CE-A632-9FECF23DF4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028" t="37204" r="65000" b="25154"/>
          <a:stretch/>
        </p:blipFill>
        <p:spPr>
          <a:xfrm>
            <a:off x="936855" y="2593346"/>
            <a:ext cx="3388539" cy="2566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535C80-6607-6141-68FA-6A1C3AB848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083" t="47333" r="68739" b="45558"/>
          <a:stretch/>
        </p:blipFill>
        <p:spPr>
          <a:xfrm>
            <a:off x="5486400" y="3467225"/>
            <a:ext cx="2206805" cy="702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BF9959-3859-F136-B4C0-2D547D785C86}"/>
                  </a:ext>
                </a:extLst>
              </p:cNvPr>
              <p:cNvSpPr txBox="1"/>
              <p:nvPr/>
            </p:nvSpPr>
            <p:spPr>
              <a:xfrm>
                <a:off x="4441891" y="4051370"/>
                <a:ext cx="4576046" cy="311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BF9959-3859-F136-B4C0-2D547D785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891" y="4051370"/>
                <a:ext cx="4576046" cy="311945"/>
              </a:xfrm>
              <a:prstGeom prst="rect">
                <a:avLst/>
              </a:prstGeom>
              <a:blipFill>
                <a:blip r:embed="rId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CA7BD0-B40C-DEC3-4915-6E4FC54484FE}"/>
                  </a:ext>
                </a:extLst>
              </p:cNvPr>
              <p:cNvSpPr txBox="1"/>
              <p:nvPr/>
            </p:nvSpPr>
            <p:spPr>
              <a:xfrm>
                <a:off x="4927954" y="4500003"/>
                <a:ext cx="37185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-&gt; long exponential decay </a:t>
                </a:r>
              </a:p>
              <a:p>
                <a:pPr algn="ctr"/>
                <a:r>
                  <a:rPr lang="en-US" dirty="0"/>
                  <a:t>==  large 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(gets closer to critical angle)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CA7BD0-B40C-DEC3-4915-6E4FC5448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954" y="4500003"/>
                <a:ext cx="3718582" cy="507831"/>
              </a:xfrm>
              <a:prstGeom prst="rect">
                <a:avLst/>
              </a:prstGeom>
              <a:blipFill>
                <a:blip r:embed="rId10"/>
                <a:stretch>
                  <a:fillRect t="-2439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26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AC86-5C14-88F6-C28C-CF039AF5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843883" cy="1072753"/>
          </a:xfrm>
        </p:spPr>
        <p:txBody>
          <a:bodyPr/>
          <a:lstStyle/>
          <a:p>
            <a:r>
              <a:rPr lang="en-US" dirty="0"/>
              <a:t>Last time: slab waveguide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4197C-D065-910A-5563-A1A1DE45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EEC37-380F-5D1F-9094-FB33768F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49871-E814-0B92-27A9-5616F386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9DD4C2-2998-3063-C946-A37F2A826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692"/>
          <a:stretch/>
        </p:blipFill>
        <p:spPr>
          <a:xfrm>
            <a:off x="1925450" y="634884"/>
            <a:ext cx="4823308" cy="1436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C759EF-8BFD-ED15-7EE6-0A6D4BFA5DA6}"/>
                  </a:ext>
                </a:extLst>
              </p:cNvPr>
              <p:cNvSpPr txBox="1"/>
              <p:nvPr/>
            </p:nvSpPr>
            <p:spPr>
              <a:xfrm>
                <a:off x="2791520" y="2564108"/>
                <a:ext cx="5022529" cy="2377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What do you notice when looking at the spatial field profile?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Which mode has the highest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𝑒𝑓𝑓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𝑒𝑓𝑓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Effective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High-confinement waveguides: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C759EF-8BFD-ED15-7EE6-0A6D4BFA5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2564108"/>
                <a:ext cx="5022529" cy="2377574"/>
              </a:xfrm>
              <a:prstGeom prst="rect">
                <a:avLst/>
              </a:prstGeom>
              <a:blipFill>
                <a:blip r:embed="rId4"/>
                <a:stretch>
                  <a:fillRect t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69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AC86-5C14-88F6-C28C-CF039AF5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843883" cy="1072753"/>
          </a:xfrm>
        </p:spPr>
        <p:txBody>
          <a:bodyPr/>
          <a:lstStyle/>
          <a:p>
            <a:r>
              <a:rPr lang="en-US" dirty="0"/>
              <a:t>Example silicon slab waveguide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4197C-D065-910A-5563-A1A1DE45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EEC37-380F-5D1F-9094-FB33768F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49871-E814-0B92-27A9-5616F386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9DD4C2-2998-3063-C946-A37F2A826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50" y="634883"/>
            <a:ext cx="4823308" cy="43133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1B3E33-E0B4-E795-0878-C80B134BBF50}"/>
              </a:ext>
            </a:extLst>
          </p:cNvPr>
          <p:cNvSpPr/>
          <p:nvPr/>
        </p:nvSpPr>
        <p:spPr>
          <a:xfrm>
            <a:off x="3536219" y="2341563"/>
            <a:ext cx="3317735" cy="260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D6DA2-DDCD-EFF2-1422-1DB3E80926AF}"/>
                  </a:ext>
                </a:extLst>
              </p:cNvPr>
              <p:cNvSpPr txBox="1"/>
              <p:nvPr/>
            </p:nvSpPr>
            <p:spPr>
              <a:xfrm>
                <a:off x="4572000" y="2985320"/>
                <a:ext cx="2425664" cy="7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algn="ctr"/>
                <a:r>
                  <a:rPr lang="en-US" dirty="0"/>
                  <a:t>(derivation at the blackboard)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D6DA2-DDCD-EFF2-1422-1DB3E8092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85320"/>
                <a:ext cx="2425664" cy="732380"/>
              </a:xfrm>
              <a:prstGeom prst="rect">
                <a:avLst/>
              </a:prstGeom>
              <a:blipFill>
                <a:blip r:embed="rId3"/>
                <a:stretch>
                  <a:fillRect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80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7D23F5D-B066-DFCD-40DD-591EB167D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Plug into the equation for the field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does the envelope change?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Group velocity and group index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C68CC-B2B3-A9A4-4246-B8D21942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693546" cy="1072753"/>
          </a:xfrm>
        </p:spPr>
        <p:txBody>
          <a:bodyPr/>
          <a:lstStyle/>
          <a:p>
            <a:r>
              <a:rPr lang="en-US" dirty="0"/>
              <a:t>Dispersion in waveguides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A2B31-463D-DACA-403F-DA3B7BD2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41CFB-6D6F-67D9-5C74-11B8329F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A383E-EA33-0246-FA57-AA8B1DDF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53141-9E9F-2B9B-71EC-10B9CC7E4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23" y="939023"/>
            <a:ext cx="5405480" cy="657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B6A8B2-E50C-0D5D-C15E-FBFB14C44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35" y="1978537"/>
            <a:ext cx="6141855" cy="726051"/>
          </a:xfrm>
          <a:prstGeom prst="rect">
            <a:avLst/>
          </a:prstGeom>
        </p:spPr>
      </p:pic>
      <p:pic>
        <p:nvPicPr>
          <p:cNvPr id="13" name="Picture 12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7E452E1A-E26C-CF9E-DD27-01ADDDEE7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347" y="3313832"/>
            <a:ext cx="3675216" cy="525782"/>
          </a:xfrm>
          <a:prstGeom prst="rect">
            <a:avLst/>
          </a:prstGeom>
        </p:spPr>
      </p:pic>
      <p:pic>
        <p:nvPicPr>
          <p:cNvPr id="15" name="Picture 14" descr="A math equation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EFBA696F-8B4A-A510-DD96-9F518370A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372" y="4443265"/>
            <a:ext cx="3095378" cy="569203"/>
          </a:xfrm>
          <a:prstGeom prst="rect">
            <a:avLst/>
          </a:prstGeom>
        </p:spPr>
      </p:pic>
      <p:pic>
        <p:nvPicPr>
          <p:cNvPr id="17" name="Picture 16" descr="A black symbol with a plus and a w&#10;&#10;Description automatically generated">
            <a:extLst>
              <a:ext uri="{FF2B5EF4-FFF2-40B4-BE49-F238E27FC236}">
                <a16:creationId xmlns:a16="http://schemas.microsoft.com/office/drawing/2014/main" id="{877682C9-5FED-05DB-35CE-E639C66AB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4438275"/>
            <a:ext cx="3095378" cy="4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8AC86-5C14-88F6-C28C-CF039AF5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843883" cy="1072753"/>
          </a:xfrm>
        </p:spPr>
        <p:txBody>
          <a:bodyPr/>
          <a:lstStyle/>
          <a:p>
            <a:r>
              <a:rPr lang="en-US" dirty="0"/>
              <a:t>Example silicon slab waveguide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4197C-D065-910A-5563-A1A1DE45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EEC37-380F-5D1F-9094-FB33768F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49871-E814-0B92-27A9-5616F386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9DD4C2-2998-3063-C946-A37F2A826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50" y="634883"/>
            <a:ext cx="4823308" cy="43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652D87-3727-D05A-2403-643E31E7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054275" cy="1072753"/>
          </a:xfrm>
        </p:spPr>
        <p:txBody>
          <a:bodyPr/>
          <a:lstStyle/>
          <a:p>
            <a:r>
              <a:rPr lang="en-US" dirty="0"/>
              <a:t>Other types of waveguides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30DB-E2C7-D41A-8373-89CB4D36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C73F2-4674-1505-2746-430CCB51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9BC4B-0F80-F46B-8A75-51D4E1ED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FEF64-64D7-4FCF-3F93-B3894D7E7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91" y="982979"/>
            <a:ext cx="6047517" cy="35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490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11032</TotalTime>
  <Words>537</Words>
  <Application>Microsoft Macintosh PowerPoint</Application>
  <PresentationFormat>On-screen Show (16:9)</PresentationFormat>
  <Paragraphs>138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Franklin Gothic Demi Cond</vt:lpstr>
      <vt:lpstr>Wingdings</vt:lpstr>
      <vt:lpstr>Thème Office</vt:lpstr>
      <vt:lpstr>Slab waveguides and other waveguides</vt:lpstr>
      <vt:lpstr>Today</vt:lpstr>
      <vt:lpstr>Last time: slab waveguide</vt:lpstr>
      <vt:lpstr>Last time: slab waveguide</vt:lpstr>
      <vt:lpstr>Last time: slab waveguide</vt:lpstr>
      <vt:lpstr>Example silicon slab waveguide</vt:lpstr>
      <vt:lpstr>Dispersion in waveguides</vt:lpstr>
      <vt:lpstr>Example silicon slab waveguide</vt:lpstr>
      <vt:lpstr>Other types of waveguides</vt:lpstr>
      <vt:lpstr>Fibers</vt:lpstr>
      <vt:lpstr>The math…</vt:lpstr>
      <vt:lpstr>The math…continued</vt:lpstr>
      <vt:lpstr>Bessel functions</vt:lpstr>
      <vt:lpstr>Next time: we start from….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Benea-Chelmus, Ileana-Cristina</cp:lastModifiedBy>
  <cp:revision>216</cp:revision>
  <dcterms:created xsi:type="dcterms:W3CDTF">2019-04-02T06:24:35Z</dcterms:created>
  <dcterms:modified xsi:type="dcterms:W3CDTF">2025-10-01T07:18:07Z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