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442" r:id="rId5"/>
    <p:sldId id="2455" r:id="rId6"/>
    <p:sldId id="2469" r:id="rId7"/>
    <p:sldId id="2467" r:id="rId8"/>
    <p:sldId id="2465" r:id="rId9"/>
    <p:sldId id="2458" r:id="rId10"/>
    <p:sldId id="2459" r:id="rId11"/>
    <p:sldId id="2460" r:id="rId12"/>
    <p:sldId id="2461" r:id="rId13"/>
    <p:sldId id="2456" r:id="rId14"/>
    <p:sldId id="2462" r:id="rId15"/>
    <p:sldId id="2478" r:id="rId16"/>
    <p:sldId id="2479" r:id="rId17"/>
    <p:sldId id="2480" r:id="rId18"/>
    <p:sldId id="2457" r:id="rId19"/>
    <p:sldId id="2481" r:id="rId20"/>
    <p:sldId id="2482" r:id="rId21"/>
    <p:sldId id="2483" r:id="rId22"/>
    <p:sldId id="2486" r:id="rId23"/>
    <p:sldId id="2485" r:id="rId24"/>
    <p:sldId id="2488" r:id="rId25"/>
    <p:sldId id="2489" r:id="rId2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567" autoAdjust="0"/>
  </p:normalViewPr>
  <p:slideViewPr>
    <p:cSldViewPr snapToGrid="0" snapToObjects="1" showGuides="1">
      <p:cViewPr varScale="1">
        <p:scale>
          <a:sx n="171" d="100"/>
          <a:sy n="171" d="100"/>
        </p:scale>
        <p:origin x="112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30.09.25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30/09/2025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53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73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14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0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80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37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72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704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38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27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t">
            <a:extLst>
              <a:ext uri="{FF2B5EF4-FFF2-40B4-BE49-F238E27FC236}">
                <a16:creationId xmlns:a16="http://schemas.microsoft.com/office/drawing/2014/main" id="{05D911D0-5FC5-87C1-ACAF-114A9AE9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" y="667408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Introduction to photonic integrated circuits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0BC12-76DB-0A98-77C7-5BEBD0AA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07497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3E0DA-4B3F-F112-1084-D160EA55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47775" cy="1072753"/>
          </a:xfrm>
        </p:spPr>
        <p:txBody>
          <a:bodyPr/>
          <a:lstStyle/>
          <a:p>
            <a:r>
              <a:rPr lang="en-US" dirty="0"/>
              <a:t>Reflection magnitude and phase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965F4-E21C-B735-0DD8-F168329E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5EA69-A4F1-0178-D5C2-D5B6D1F8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0FB11-F795-AC6C-EB58-2921CAF1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4" name="Picture 1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1B26E11-3F07-4D46-A741-3F517E14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8538"/>
          <a:stretch/>
        </p:blipFill>
        <p:spPr>
          <a:xfrm>
            <a:off x="707541" y="598780"/>
            <a:ext cx="4253956" cy="2646958"/>
          </a:xfrm>
          <a:prstGeom prst="rect">
            <a:avLst/>
          </a:prstGeom>
        </p:spPr>
      </p:pic>
      <p:pic>
        <p:nvPicPr>
          <p:cNvPr id="15" name="Picture 1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F5A5D19C-7E9D-49EF-969E-75731B9A7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54"/>
          <a:stretch/>
        </p:blipFill>
        <p:spPr>
          <a:xfrm>
            <a:off x="4665724" y="882923"/>
            <a:ext cx="4253956" cy="2527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AA20EE-F9FC-4A8B-B772-2BFACE5A2658}"/>
              </a:ext>
            </a:extLst>
          </p:cNvPr>
          <p:cNvSpPr/>
          <p:nvPr/>
        </p:nvSpPr>
        <p:spPr>
          <a:xfrm>
            <a:off x="6400589" y="790946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2B7B5-33C3-4CD9-98EA-49FBE4F7AC97}"/>
              </a:ext>
            </a:extLst>
          </p:cNvPr>
          <p:cNvSpPr/>
          <p:nvPr/>
        </p:nvSpPr>
        <p:spPr>
          <a:xfrm>
            <a:off x="3964031" y="3224650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A39F07-8DA8-49B7-944E-84E830F982E4}"/>
              </a:ext>
            </a:extLst>
          </p:cNvPr>
          <p:cNvSpPr/>
          <p:nvPr/>
        </p:nvSpPr>
        <p:spPr>
          <a:xfrm>
            <a:off x="698662" y="3224649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0A0F08-864E-42ED-9CC0-F2C87336E0AC}"/>
              </a:ext>
            </a:extLst>
          </p:cNvPr>
          <p:cNvSpPr txBox="1"/>
          <p:nvPr/>
        </p:nvSpPr>
        <p:spPr>
          <a:xfrm rot="16200000">
            <a:off x="367540" y="135840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 modes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13B37-350F-4361-8FC1-3E9415E9AC6A}"/>
              </a:ext>
            </a:extLst>
          </p:cNvPr>
          <p:cNvSpPr txBox="1"/>
          <p:nvPr/>
        </p:nvSpPr>
        <p:spPr>
          <a:xfrm rot="16200000">
            <a:off x="324423" y="2614261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TM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1356D1-024A-4B5B-85B0-C55286B38BE2}"/>
                  </a:ext>
                </a:extLst>
              </p:cNvPr>
              <p:cNvSpPr txBox="1"/>
              <p:nvPr/>
            </p:nvSpPr>
            <p:spPr>
              <a:xfrm>
                <a:off x="2707640" y="3654330"/>
                <a:ext cx="4866640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then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so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1356D1-024A-4B5B-85B0-C55286B3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0" y="3654330"/>
                <a:ext cx="4866640" cy="321435"/>
              </a:xfrm>
              <a:prstGeom prst="rect">
                <a:avLst/>
              </a:prstGeom>
              <a:blipFill>
                <a:blip r:embed="rId4"/>
                <a:stretch>
                  <a:fillRect l="-250" b="-1886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1698EA-FA75-4EF5-89B5-74CCAFC2986C}"/>
                  </a:ext>
                </a:extLst>
              </p:cNvPr>
              <p:cNvSpPr txBox="1"/>
              <p:nvPr/>
            </p:nvSpPr>
            <p:spPr>
              <a:xfrm>
                <a:off x="2707640" y="3959828"/>
                <a:ext cx="4866640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then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so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1698EA-FA75-4EF5-89B5-74CCAFC2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0" y="3959828"/>
                <a:ext cx="4866640" cy="321435"/>
              </a:xfrm>
              <a:prstGeom prst="rect">
                <a:avLst/>
              </a:prstGeom>
              <a:blipFill>
                <a:blip r:embed="rId5"/>
                <a:stretch>
                  <a:fillRect l="-250" b="-211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49C8601-97DA-46A2-BAE5-45A1E1A0FC69}"/>
              </a:ext>
            </a:extLst>
          </p:cNvPr>
          <p:cNvSpPr txBox="1"/>
          <p:nvPr/>
        </p:nvSpPr>
        <p:spPr>
          <a:xfrm>
            <a:off x="1148080" y="3407054"/>
            <a:ext cx="48666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both </a:t>
            </a:r>
            <a:r>
              <a:rPr lang="en-US" dirty="0" err="1"/>
              <a:t>both</a:t>
            </a:r>
            <a:r>
              <a:rPr lang="en-US" dirty="0"/>
              <a:t> numerator and denominator are real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C261E-4182-448E-8CA8-D74BA48A279C}"/>
                  </a:ext>
                </a:extLst>
              </p:cNvPr>
              <p:cNvSpPr txBox="1"/>
              <p:nvPr/>
            </p:nvSpPr>
            <p:spPr>
              <a:xfrm>
                <a:off x="1148080" y="4312795"/>
                <a:ext cx="6258560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denominator and numerator are complex, argument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becomes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C261E-4182-448E-8CA8-D74BA48A2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80" y="4312795"/>
                <a:ext cx="6258560" cy="529184"/>
              </a:xfrm>
              <a:prstGeom prst="rect">
                <a:avLst/>
              </a:prstGeom>
              <a:blipFill>
                <a:blip r:embed="rId6"/>
                <a:stretch>
                  <a:fillRect l="-195" b="-1149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D9916-1920-45D6-C99C-7053F0B6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09730" cy="1072753"/>
          </a:xfrm>
        </p:spPr>
        <p:txBody>
          <a:bodyPr/>
          <a:lstStyle/>
          <a:p>
            <a:r>
              <a:rPr lang="en-US" dirty="0"/>
              <a:t>4.3.3. Total internal reflection at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93F9-9296-7C54-9304-A52CDAB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F024-6694-F5A2-7371-5F4C35B7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647F-0B65-86BD-E906-8EEE9564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7" descr="A diagram of a circle with arrows and numbers&#10;&#10;Description automatically generated">
            <a:extLst>
              <a:ext uri="{FF2B5EF4-FFF2-40B4-BE49-F238E27FC236}">
                <a16:creationId xmlns:a16="http://schemas.microsoft.com/office/drawing/2014/main" id="{BAEDA935-46CA-A004-8690-BD7D82CA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1" y="830883"/>
            <a:ext cx="3646949" cy="1815442"/>
          </a:xfrm>
          <a:prstGeom prst="rect">
            <a:avLst/>
          </a:prstGeom>
        </p:spPr>
      </p:pic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BC9C173E-D454-4896-91FA-DFB88B02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40" y="830882"/>
            <a:ext cx="4545965" cy="1815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E650E9-9B26-4218-B1AC-138839A1356F}"/>
                  </a:ext>
                </a:extLst>
              </p:cNvPr>
              <p:cNvSpPr txBox="1"/>
              <p:nvPr/>
            </p:nvSpPr>
            <p:spPr>
              <a:xfrm>
                <a:off x="2026920" y="2775862"/>
                <a:ext cx="5252720" cy="34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E650E9-9B26-4218-B1AC-138839A1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" y="2775862"/>
                <a:ext cx="5252720" cy="342530"/>
              </a:xfrm>
              <a:prstGeom prst="rect">
                <a:avLst/>
              </a:prstGeom>
              <a:blipFill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B5C04-05C9-4279-A316-36D524D59B8D}"/>
                  </a:ext>
                </a:extLst>
              </p:cNvPr>
              <p:cNvSpPr txBox="1"/>
              <p:nvPr/>
            </p:nvSpPr>
            <p:spPr>
              <a:xfrm>
                <a:off x="2026920" y="3174910"/>
                <a:ext cx="5074923" cy="395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0B5C04-05C9-4279-A316-36D524D59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" y="3174910"/>
                <a:ext cx="5074923" cy="395045"/>
              </a:xfrm>
              <a:prstGeom prst="rect">
                <a:avLst/>
              </a:prstGeom>
              <a:blipFill>
                <a:blip r:embed="rId5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51E53F-D4D6-413F-BE2C-BFB0972255B0}"/>
                  </a:ext>
                </a:extLst>
              </p:cNvPr>
              <p:cNvSpPr txBox="1"/>
              <p:nvPr/>
            </p:nvSpPr>
            <p:spPr>
              <a:xfrm>
                <a:off x="2824480" y="3626473"/>
                <a:ext cx="4729479" cy="34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H" dirty="0"/>
                  <a:t>&gt;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51E53F-D4D6-413F-BE2C-BFB097225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3626473"/>
                <a:ext cx="4729479" cy="342530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1AE0E1DB-04C5-47A2-A837-6897E35427E8}"/>
              </a:ext>
            </a:extLst>
          </p:cNvPr>
          <p:cNvSpPr/>
          <p:nvPr/>
        </p:nvSpPr>
        <p:spPr>
          <a:xfrm>
            <a:off x="2331720" y="3733800"/>
            <a:ext cx="416560" cy="168275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5BDF7E0-0C25-4AB1-8FCD-49DEE91481A3}"/>
              </a:ext>
            </a:extLst>
          </p:cNvPr>
          <p:cNvSpPr/>
          <p:nvPr/>
        </p:nvSpPr>
        <p:spPr>
          <a:xfrm>
            <a:off x="2331722" y="4152180"/>
            <a:ext cx="416560" cy="168275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BB521-9119-4D2E-A943-5725DB2161DF}"/>
                  </a:ext>
                </a:extLst>
              </p:cNvPr>
              <p:cNvSpPr txBox="1"/>
              <p:nvPr/>
            </p:nvSpPr>
            <p:spPr>
              <a:xfrm>
                <a:off x="2824480" y="4070630"/>
                <a:ext cx="2128521" cy="331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BB521-9119-4D2E-A943-5725DB21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4070630"/>
                <a:ext cx="2128521" cy="331373"/>
              </a:xfrm>
              <a:prstGeom prst="rect">
                <a:avLst/>
              </a:prstGeom>
              <a:blipFill>
                <a:blip r:embed="rId7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8E7619-05BB-4066-9169-56A2337BE967}"/>
                  </a:ext>
                </a:extLst>
              </p:cNvPr>
              <p:cNvSpPr txBox="1"/>
              <p:nvPr/>
            </p:nvSpPr>
            <p:spPr>
              <a:xfrm>
                <a:off x="2026920" y="4489890"/>
                <a:ext cx="5135881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 err="1"/>
                  <a:t>We</a:t>
                </a:r>
                <a:r>
                  <a:rPr lang="fr-FR" altLang="zh-CN" dirty="0"/>
                  <a:t> </a:t>
                </a:r>
                <a:r>
                  <a:rPr lang="fr-FR" altLang="zh-CN" dirty="0" err="1"/>
                  <a:t>found</a:t>
                </a:r>
                <a:r>
                  <a:rPr lang="fr-FR" altLang="zh-CN" dirty="0"/>
                  <a:t> </a:t>
                </a:r>
                <a:r>
                  <a:rPr lang="fr-FR" altLang="zh-CN" dirty="0" err="1"/>
                  <a:t>that</a:t>
                </a:r>
                <a:r>
                  <a:rPr lang="fr-FR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is imaginary. </a:t>
                </a:r>
              </a:p>
              <a:p>
                <a:r>
                  <a:rPr lang="en-US" dirty="0"/>
                  <a:t>Total internal reflection is accompanied with a phase shift:</a:t>
                </a:r>
                <a:endParaRPr lang="fr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8E7619-05BB-4066-9169-56A2337B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" y="4489890"/>
                <a:ext cx="5135881" cy="524182"/>
              </a:xfrm>
              <a:prstGeom prst="rect">
                <a:avLst/>
              </a:prstGeom>
              <a:blipFill>
                <a:blip r:embed="rId8"/>
                <a:stretch>
                  <a:fillRect l="-356" t="-2326" b="-1162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87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D9916-1920-45D6-C99C-7053F0B6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09730" cy="1072753"/>
          </a:xfrm>
        </p:spPr>
        <p:txBody>
          <a:bodyPr/>
          <a:lstStyle/>
          <a:p>
            <a:r>
              <a:rPr lang="en-US" dirty="0"/>
              <a:t>4.3.3. Total internal reflection at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93F9-9296-7C54-9304-A52CDAB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F024-6694-F5A2-7371-5F4C35B7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647F-0B65-86BD-E906-8EEE9564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CEF8DC-8404-4B53-9B19-1D685EFE4695}"/>
                  </a:ext>
                </a:extLst>
              </p:cNvPr>
              <p:cNvSpPr txBox="1"/>
              <p:nvPr/>
            </p:nvSpPr>
            <p:spPr>
              <a:xfrm>
                <a:off x="1841498" y="2553069"/>
                <a:ext cx="6075366" cy="96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CH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CEF8DC-8404-4B53-9B19-1D685EFE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8" y="2553069"/>
                <a:ext cx="6075366" cy="967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diagram of a circle with arrows and numbers&#10;&#10;Description automatically generated">
            <a:extLst>
              <a:ext uri="{FF2B5EF4-FFF2-40B4-BE49-F238E27FC236}">
                <a16:creationId xmlns:a16="http://schemas.microsoft.com/office/drawing/2014/main" id="{942ED894-A362-4590-B9F8-4AB03EF3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91" y="830883"/>
            <a:ext cx="3646949" cy="1815442"/>
          </a:xfrm>
          <a:prstGeom prst="rect">
            <a:avLst/>
          </a:prstGeom>
        </p:spPr>
      </p:pic>
      <p:pic>
        <p:nvPicPr>
          <p:cNvPr id="22" name="Picture 21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C0DC940B-364F-4CE2-9809-E78D07FFB2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9" b="71239"/>
          <a:stretch/>
        </p:blipFill>
        <p:spPr>
          <a:xfrm>
            <a:off x="4359646" y="1118419"/>
            <a:ext cx="3740577" cy="557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BBB972-46D5-45B6-8074-635358D305CB}"/>
                  </a:ext>
                </a:extLst>
              </p:cNvPr>
              <p:cNvSpPr txBox="1"/>
              <p:nvPr/>
            </p:nvSpPr>
            <p:spPr>
              <a:xfrm>
                <a:off x="1841498" y="3564304"/>
                <a:ext cx="5074923" cy="395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H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BBB972-46D5-45B6-8074-635358D3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8" y="3564304"/>
                <a:ext cx="5074923" cy="395045"/>
              </a:xfrm>
              <a:prstGeom prst="rect">
                <a:avLst/>
              </a:prstGeom>
              <a:blipFill>
                <a:blip r:embed="rId6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9EE151-21DA-40DD-8517-8C80B4D0CE69}"/>
                  </a:ext>
                </a:extLst>
              </p:cNvPr>
              <p:cNvSpPr txBox="1"/>
              <p:nvPr/>
            </p:nvSpPr>
            <p:spPr>
              <a:xfrm>
                <a:off x="1841498" y="3959349"/>
                <a:ext cx="2518148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𝑇𝐸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𝑇𝐸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9EE151-21DA-40DD-8517-8C80B4D0C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8" y="3959349"/>
                <a:ext cx="2518148" cy="321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44451-9EE6-4BCF-83D9-23B84580B57E}"/>
                  </a:ext>
                </a:extLst>
              </p:cNvPr>
              <p:cNvSpPr txBox="1"/>
              <p:nvPr/>
            </p:nvSpPr>
            <p:spPr>
              <a:xfrm>
                <a:off x="1841497" y="4312617"/>
                <a:ext cx="6581143" cy="55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r-FR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FR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num>
                              <m:den>
                                <m:sSub>
                                  <m:sSubPr>
                                    <m:ctrlPr>
                                      <a:rPr lang="fr-FR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44451-9EE6-4BCF-83D9-23B84580B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7" y="4312617"/>
                <a:ext cx="6581143" cy="559127"/>
              </a:xfrm>
              <a:prstGeom prst="rect">
                <a:avLst/>
              </a:prstGeom>
              <a:blipFill>
                <a:blip r:embed="rId8"/>
                <a:stretch>
                  <a:fillRect l="-18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77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D9916-1920-45D6-C99C-7053F0B6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09730" cy="1072753"/>
          </a:xfrm>
        </p:spPr>
        <p:txBody>
          <a:bodyPr/>
          <a:lstStyle/>
          <a:p>
            <a:r>
              <a:rPr lang="en-US" dirty="0"/>
              <a:t>4.3.3. Total internal reflection at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893F9-9296-7C54-9304-A52CDAB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8F024-6694-F5A2-7371-5F4C35B7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647F-0B65-86BD-E906-8EEE9564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CEF8DC-8404-4B53-9B19-1D685EFE4695}"/>
                  </a:ext>
                </a:extLst>
              </p:cNvPr>
              <p:cNvSpPr txBox="1"/>
              <p:nvPr/>
            </p:nvSpPr>
            <p:spPr>
              <a:xfrm>
                <a:off x="1841498" y="2553069"/>
                <a:ext cx="6075366" cy="96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CH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CH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H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CEF8DC-8404-4B53-9B19-1D685EFE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8" y="2553069"/>
                <a:ext cx="6075366" cy="967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diagram of a circle with arrows and numbers&#10;&#10;Description automatically generated">
            <a:extLst>
              <a:ext uri="{FF2B5EF4-FFF2-40B4-BE49-F238E27FC236}">
                <a16:creationId xmlns:a16="http://schemas.microsoft.com/office/drawing/2014/main" id="{942ED894-A362-4590-B9F8-4AB03EF3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91" y="830883"/>
            <a:ext cx="3646949" cy="1815442"/>
          </a:xfrm>
          <a:prstGeom prst="rect">
            <a:avLst/>
          </a:prstGeom>
        </p:spPr>
      </p:pic>
      <p:pic>
        <p:nvPicPr>
          <p:cNvPr id="22" name="Picture 21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C0DC940B-364F-4CE2-9809-E78D07FFB2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0" t="50110" r="1652" b="25127"/>
          <a:stretch/>
        </p:blipFill>
        <p:spPr>
          <a:xfrm>
            <a:off x="4359646" y="1103179"/>
            <a:ext cx="4062994" cy="480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BBB972-46D5-45B6-8074-635358D305CB}"/>
                  </a:ext>
                </a:extLst>
              </p:cNvPr>
              <p:cNvSpPr txBox="1"/>
              <p:nvPr/>
            </p:nvSpPr>
            <p:spPr>
              <a:xfrm>
                <a:off x="1841498" y="3564304"/>
                <a:ext cx="5074923" cy="395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H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BBB972-46D5-45B6-8074-635358D3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8" y="3564304"/>
                <a:ext cx="5074923" cy="395045"/>
              </a:xfrm>
              <a:prstGeom prst="rect">
                <a:avLst/>
              </a:prstGeom>
              <a:blipFill>
                <a:blip r:embed="rId6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9EE151-21DA-40DD-8517-8C80B4D0CE69}"/>
                  </a:ext>
                </a:extLst>
              </p:cNvPr>
              <p:cNvSpPr txBox="1"/>
              <p:nvPr/>
            </p:nvSpPr>
            <p:spPr>
              <a:xfrm>
                <a:off x="1841498" y="3959349"/>
                <a:ext cx="2518148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𝑇𝑀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𝑇𝑀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9EE151-21DA-40DD-8517-8C80B4D0C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8" y="3959349"/>
                <a:ext cx="2518148" cy="321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44451-9EE6-4BCF-83D9-23B84580B57E}"/>
                  </a:ext>
                </a:extLst>
              </p:cNvPr>
              <p:cNvSpPr txBox="1"/>
              <p:nvPr/>
            </p:nvSpPr>
            <p:spPr>
              <a:xfrm>
                <a:off x="1841497" y="4312617"/>
                <a:ext cx="6789741" cy="55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r-FR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FR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fr-FR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num>
                              <m:den>
                                <m:sSup>
                                  <m:sSupPr>
                                    <m:ctrlPr>
                                      <a:rPr lang="fr-FR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𝑐𝑜𝑠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844451-9EE6-4BCF-83D9-23B84580B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497" y="4312617"/>
                <a:ext cx="6789741" cy="559127"/>
              </a:xfrm>
              <a:prstGeom prst="rect">
                <a:avLst/>
              </a:prstGeom>
              <a:blipFill>
                <a:blip r:embed="rId8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15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0BC12-76DB-0A98-77C7-5BEBD0AA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07497"/>
            <a:ext cx="7726363" cy="33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3E0DA-4B3F-F112-1084-D160EA55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431405" cy="1072753"/>
          </a:xfrm>
        </p:spPr>
        <p:txBody>
          <a:bodyPr/>
          <a:lstStyle/>
          <a:p>
            <a:r>
              <a:rPr lang="en-US" dirty="0"/>
              <a:t>Reflection magnitude and phase: a second look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965F4-E21C-B735-0DD8-F168329E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5EA69-A4F1-0178-D5C2-D5B6D1F8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0FB11-F795-AC6C-EB58-2921CAF1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4" name="Picture 1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1B26E11-3F07-4D46-A741-3F517E14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8538"/>
          <a:stretch/>
        </p:blipFill>
        <p:spPr>
          <a:xfrm>
            <a:off x="707541" y="598780"/>
            <a:ext cx="4253956" cy="2646958"/>
          </a:xfrm>
          <a:prstGeom prst="rect">
            <a:avLst/>
          </a:prstGeom>
        </p:spPr>
      </p:pic>
      <p:pic>
        <p:nvPicPr>
          <p:cNvPr id="15" name="Picture 1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F5A5D19C-7E9D-49EF-969E-75731B9A7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54"/>
          <a:stretch/>
        </p:blipFill>
        <p:spPr>
          <a:xfrm>
            <a:off x="4665724" y="882923"/>
            <a:ext cx="4253956" cy="2527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BAA20EE-F9FC-4A8B-B772-2BFACE5A2658}"/>
              </a:ext>
            </a:extLst>
          </p:cNvPr>
          <p:cNvSpPr/>
          <p:nvPr/>
        </p:nvSpPr>
        <p:spPr>
          <a:xfrm>
            <a:off x="6400589" y="790946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2B7B5-33C3-4CD9-98EA-49FBE4F7AC97}"/>
              </a:ext>
            </a:extLst>
          </p:cNvPr>
          <p:cNvSpPr/>
          <p:nvPr/>
        </p:nvSpPr>
        <p:spPr>
          <a:xfrm>
            <a:off x="3964031" y="3224650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A39F07-8DA8-49B7-944E-84E830F982E4}"/>
              </a:ext>
            </a:extLst>
          </p:cNvPr>
          <p:cNvSpPr/>
          <p:nvPr/>
        </p:nvSpPr>
        <p:spPr>
          <a:xfrm>
            <a:off x="698662" y="3224649"/>
            <a:ext cx="1103846" cy="18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0A0F08-864E-42ED-9CC0-F2C87336E0AC}"/>
              </a:ext>
            </a:extLst>
          </p:cNvPr>
          <p:cNvSpPr txBox="1"/>
          <p:nvPr/>
        </p:nvSpPr>
        <p:spPr>
          <a:xfrm rot="16200000">
            <a:off x="367540" y="135840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 modes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13B37-350F-4361-8FC1-3E9415E9AC6A}"/>
              </a:ext>
            </a:extLst>
          </p:cNvPr>
          <p:cNvSpPr txBox="1"/>
          <p:nvPr/>
        </p:nvSpPr>
        <p:spPr>
          <a:xfrm rot="16200000">
            <a:off x="324423" y="2614261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TM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1356D1-024A-4B5B-85B0-C55286B38BE2}"/>
                  </a:ext>
                </a:extLst>
              </p:cNvPr>
              <p:cNvSpPr txBox="1"/>
              <p:nvPr/>
            </p:nvSpPr>
            <p:spPr>
              <a:xfrm>
                <a:off x="2707640" y="3654330"/>
                <a:ext cx="4866640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then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so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1356D1-024A-4B5B-85B0-C55286B3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0" y="3654330"/>
                <a:ext cx="4866640" cy="321435"/>
              </a:xfrm>
              <a:prstGeom prst="rect">
                <a:avLst/>
              </a:prstGeom>
              <a:blipFill>
                <a:blip r:embed="rId4"/>
                <a:stretch>
                  <a:fillRect l="-250" b="-1886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1698EA-FA75-4EF5-89B5-74CCAFC2986C}"/>
                  </a:ext>
                </a:extLst>
              </p:cNvPr>
              <p:cNvSpPr txBox="1"/>
              <p:nvPr/>
            </p:nvSpPr>
            <p:spPr>
              <a:xfrm>
                <a:off x="2707640" y="3959828"/>
                <a:ext cx="4866640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then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so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1698EA-FA75-4EF5-89B5-74CCAFC2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0" y="3959828"/>
                <a:ext cx="4866640" cy="321435"/>
              </a:xfrm>
              <a:prstGeom prst="rect">
                <a:avLst/>
              </a:prstGeom>
              <a:blipFill>
                <a:blip r:embed="rId5"/>
                <a:stretch>
                  <a:fillRect l="-250" b="-211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49C8601-97DA-46A2-BAE5-45A1E1A0FC69}"/>
              </a:ext>
            </a:extLst>
          </p:cNvPr>
          <p:cNvSpPr txBox="1"/>
          <p:nvPr/>
        </p:nvSpPr>
        <p:spPr>
          <a:xfrm>
            <a:off x="1148080" y="3407054"/>
            <a:ext cx="48666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both </a:t>
            </a:r>
            <a:r>
              <a:rPr lang="en-US" dirty="0" err="1"/>
              <a:t>both</a:t>
            </a:r>
            <a:r>
              <a:rPr lang="en-US" dirty="0"/>
              <a:t> numerator and denominator are real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C261E-4182-448E-8CA8-D74BA48A279C}"/>
                  </a:ext>
                </a:extLst>
              </p:cNvPr>
              <p:cNvSpPr txBox="1"/>
              <p:nvPr/>
            </p:nvSpPr>
            <p:spPr>
              <a:xfrm>
                <a:off x="1148080" y="4312795"/>
                <a:ext cx="6258560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denominator and numerator are complex, argument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becomes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important for waveguide design!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C261E-4182-448E-8CA8-D74BA48A2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80" y="4312795"/>
                <a:ext cx="6258560" cy="529184"/>
              </a:xfrm>
              <a:prstGeom prst="rect">
                <a:avLst/>
              </a:prstGeom>
              <a:blipFill>
                <a:blip r:embed="rId6"/>
                <a:stretch>
                  <a:fillRect l="-195" b="-1149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0BAF0-255D-415F-B79F-828D0EA21B4D}"/>
              </a:ext>
            </a:extLst>
          </p:cNvPr>
          <p:cNvSpPr txBox="1"/>
          <p:nvPr/>
        </p:nvSpPr>
        <p:spPr>
          <a:xfrm>
            <a:off x="1540145" y="754516"/>
            <a:ext cx="51358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Total internal reflection on both side: Slab waveguide!</a:t>
            </a:r>
            <a:endParaRPr lang="fr-CH" dirty="0"/>
          </a:p>
        </p:txBody>
      </p:sp>
      <p:pic>
        <p:nvPicPr>
          <p:cNvPr id="14" name="Picture 13" descr="A diagram of a line of light&#10;&#10;Description automatically generated with medium confidence">
            <a:extLst>
              <a:ext uri="{FF2B5EF4-FFF2-40B4-BE49-F238E27FC236}">
                <a16:creationId xmlns:a16="http://schemas.microsoft.com/office/drawing/2014/main" id="{C95D0F59-8106-400C-8CDE-18F51D61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42" y="1394528"/>
            <a:ext cx="4114800" cy="21676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2670EA-FDA0-4841-BD97-D7518F9A1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3" y="1413221"/>
            <a:ext cx="3857567" cy="20346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B87C98-0EB3-4AD8-874A-8241E668697C}"/>
              </a:ext>
            </a:extLst>
          </p:cNvPr>
          <p:cNvSpPr txBox="1"/>
          <p:nvPr/>
        </p:nvSpPr>
        <p:spPr>
          <a:xfrm>
            <a:off x="1495466" y="3917863"/>
            <a:ext cx="64506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Self-consistency condition: the wave that reflects twice on two boundaries needs to be in-phase with the original wave!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17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0BAF0-255D-415F-B79F-828D0EA21B4D}"/>
              </a:ext>
            </a:extLst>
          </p:cNvPr>
          <p:cNvSpPr txBox="1"/>
          <p:nvPr/>
        </p:nvSpPr>
        <p:spPr>
          <a:xfrm>
            <a:off x="4952158" y="812144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Decompose the wavevector inside the core: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9BD5CF-AF6B-4FCA-85E4-FC36A93E5FDB}"/>
                  </a:ext>
                </a:extLst>
              </p:cNvPr>
              <p:cNvSpPr txBox="1"/>
              <p:nvPr/>
            </p:nvSpPr>
            <p:spPr>
              <a:xfrm>
                <a:off x="3797301" y="3476008"/>
                <a:ext cx="3721100" cy="316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𝑝𝑟𝑜𝑝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9BD5CF-AF6B-4FCA-85E4-FC36A93E5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1" y="3476008"/>
                <a:ext cx="3721100" cy="316433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diagram of a line of light&#10;&#10;Description automatically generated with medium confidence">
            <a:extLst>
              <a:ext uri="{FF2B5EF4-FFF2-40B4-BE49-F238E27FC236}">
                <a16:creationId xmlns:a16="http://schemas.microsoft.com/office/drawing/2014/main" id="{3D5013E0-BD32-4158-9271-A4FA82D2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4" y="685613"/>
            <a:ext cx="4114800" cy="21676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7F15DA0-425F-4983-82FC-E794EE931FDC}"/>
              </a:ext>
            </a:extLst>
          </p:cNvPr>
          <p:cNvGrpSpPr/>
          <p:nvPr/>
        </p:nvGrpSpPr>
        <p:grpSpPr>
          <a:xfrm>
            <a:off x="5157217" y="1202412"/>
            <a:ext cx="1172376" cy="790484"/>
            <a:chOff x="6122341" y="1769421"/>
            <a:chExt cx="710619" cy="46507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621F70-2671-4FEF-9CD3-4740E2868EEA}"/>
                </a:ext>
              </a:extLst>
            </p:cNvPr>
            <p:cNvCxnSpPr/>
            <p:nvPr/>
          </p:nvCxnSpPr>
          <p:spPr>
            <a:xfrm>
              <a:off x="6122341" y="2234495"/>
              <a:ext cx="7106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8F63C4C-5B47-4A0B-95BD-F04313A63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341" y="1769421"/>
              <a:ext cx="0" cy="465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8CED51-98DD-45DD-A97C-A3ED9F648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341" y="1790700"/>
              <a:ext cx="648347" cy="4437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A1AD7F-7750-4184-9DAC-2A6B06F64FA4}"/>
                  </a:ext>
                </a:extLst>
              </p:cNvPr>
              <p:cNvSpPr txBox="1"/>
              <p:nvPr/>
            </p:nvSpPr>
            <p:spPr>
              <a:xfrm>
                <a:off x="6071149" y="1353068"/>
                <a:ext cx="2644349" cy="319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A1AD7F-7750-4184-9DAC-2A6B06F6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49" y="1353068"/>
                <a:ext cx="2644349" cy="319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85027C3-C2BE-416C-836B-C84989B71BB7}"/>
              </a:ext>
            </a:extLst>
          </p:cNvPr>
          <p:cNvSpPr txBox="1"/>
          <p:nvPr/>
        </p:nvSpPr>
        <p:spPr>
          <a:xfrm>
            <a:off x="4947102" y="2227191"/>
            <a:ext cx="3565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component:</a:t>
            </a:r>
            <a:endParaRPr lang="fr-CH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F3CF21-5B39-4713-8898-22CCF2DBB4A6}"/>
              </a:ext>
            </a:extLst>
          </p:cNvPr>
          <p:cNvSpPr txBox="1"/>
          <p:nvPr/>
        </p:nvSpPr>
        <p:spPr>
          <a:xfrm>
            <a:off x="1374141" y="3132248"/>
            <a:ext cx="74523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accumulated on one round trip between the two core–cladding interfaces:</a:t>
            </a:r>
            <a:endParaRPr lang="fr-CH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5FC3CB-805E-4FB0-8EE7-1869E2E6074A}"/>
              </a:ext>
            </a:extLst>
          </p:cNvPr>
          <p:cNvSpPr txBox="1"/>
          <p:nvPr/>
        </p:nvSpPr>
        <p:spPr>
          <a:xfrm>
            <a:off x="2175036" y="3500576"/>
            <a:ext cx="17683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Propagation phase: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00C9C6-A94F-4904-9DE9-517A7130C75A}"/>
                  </a:ext>
                </a:extLst>
              </p:cNvPr>
              <p:cNvSpPr txBox="1"/>
              <p:nvPr/>
            </p:nvSpPr>
            <p:spPr>
              <a:xfrm>
                <a:off x="3782218" y="3761480"/>
                <a:ext cx="3721100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fr-FR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fr-FR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00C9C6-A94F-4904-9DE9-517A7130C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18" y="3761480"/>
                <a:ext cx="3721100" cy="633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44C9B4C-74D5-4007-A07B-6320F0179720}"/>
              </a:ext>
            </a:extLst>
          </p:cNvPr>
          <p:cNvSpPr txBox="1"/>
          <p:nvPr/>
        </p:nvSpPr>
        <p:spPr>
          <a:xfrm>
            <a:off x="2175036" y="3916925"/>
            <a:ext cx="17683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Reflection phase: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4340D7-AB21-41CA-92CA-687F4350C2F1}"/>
                  </a:ext>
                </a:extLst>
              </p:cNvPr>
              <p:cNvSpPr txBox="1"/>
              <p:nvPr/>
            </p:nvSpPr>
            <p:spPr>
              <a:xfrm>
                <a:off x="1374141" y="4276034"/>
                <a:ext cx="458024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phase must equal an integer multiple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endParaRPr lang="fr-CH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4340D7-AB21-41CA-92CA-687F4350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41" y="4276034"/>
                <a:ext cx="4580243" cy="300082"/>
              </a:xfrm>
              <a:prstGeom prst="rect">
                <a:avLst/>
              </a:prstGeom>
              <a:blipFill>
                <a:blip r:embed="rId6"/>
                <a:stretch>
                  <a:fillRect l="-266" t="-2000" b="-18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D39B51-C7CD-4BA4-8025-83801A624172}"/>
                  </a:ext>
                </a:extLst>
              </p:cNvPr>
              <p:cNvSpPr txBox="1"/>
              <p:nvPr/>
            </p:nvSpPr>
            <p:spPr>
              <a:xfrm>
                <a:off x="2175036" y="4601616"/>
                <a:ext cx="3721100" cy="309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D39B51-C7CD-4BA4-8025-83801A62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36" y="4601616"/>
                <a:ext cx="3721100" cy="309187"/>
              </a:xfrm>
              <a:prstGeom prst="rect">
                <a:avLst/>
              </a:prstGeom>
              <a:blipFill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772780-7561-4FCC-9D2C-ADBC5AEC1347}"/>
                  </a:ext>
                </a:extLst>
              </p:cNvPr>
              <p:cNvSpPr txBox="1"/>
              <p:nvPr/>
            </p:nvSpPr>
            <p:spPr>
              <a:xfrm>
                <a:off x="6055679" y="2525974"/>
                <a:ext cx="2644349" cy="319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772780-7561-4FCC-9D2C-ADBC5AEC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79" y="2525974"/>
                <a:ext cx="2644349" cy="319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DB52EB-BC27-4C3F-B796-17CAD65DB1E9}"/>
                  </a:ext>
                </a:extLst>
              </p:cNvPr>
              <p:cNvSpPr txBox="1"/>
              <p:nvPr/>
            </p:nvSpPr>
            <p:spPr>
              <a:xfrm>
                <a:off x="5339464" y="1726937"/>
                <a:ext cx="454360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DB52EB-BC27-4C3F-B796-17CAD65DB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64" y="1726937"/>
                <a:ext cx="454360" cy="300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51674B-1ADD-4D11-A294-E8CE929BB582}"/>
                  </a:ext>
                </a:extLst>
              </p:cNvPr>
              <p:cNvSpPr txBox="1"/>
              <p:nvPr/>
            </p:nvSpPr>
            <p:spPr>
              <a:xfrm>
                <a:off x="6215868" y="1918892"/>
                <a:ext cx="454360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51674B-1ADD-4D11-A294-E8CE929B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68" y="1918892"/>
                <a:ext cx="454360" cy="300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C5C0F5-2E6D-45CE-BA32-F8F127DC81C5}"/>
                  </a:ext>
                </a:extLst>
              </p:cNvPr>
              <p:cNvSpPr txBox="1"/>
              <p:nvPr/>
            </p:nvSpPr>
            <p:spPr>
              <a:xfrm>
                <a:off x="5167773" y="1138575"/>
                <a:ext cx="454360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C5C0F5-2E6D-45CE-BA32-F8F127DC8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73" y="1138575"/>
                <a:ext cx="454360" cy="300082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4340D7-AB21-41CA-92CA-687F4350C2F1}"/>
                  </a:ext>
                </a:extLst>
              </p:cNvPr>
              <p:cNvSpPr txBox="1"/>
              <p:nvPr/>
            </p:nvSpPr>
            <p:spPr>
              <a:xfrm>
                <a:off x="1334661" y="815266"/>
                <a:ext cx="458024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Total phase must equal an integer multiple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endParaRPr lang="fr-CH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4340D7-AB21-41CA-92CA-687F4350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61" y="815266"/>
                <a:ext cx="4580243" cy="300082"/>
              </a:xfrm>
              <a:prstGeom prst="rect">
                <a:avLst/>
              </a:prstGeom>
              <a:blipFill>
                <a:blip r:embed="rId3"/>
                <a:stretch>
                  <a:fillRect l="-399" t="-4082" b="-204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D39B51-C7CD-4BA4-8025-83801A624172}"/>
                  </a:ext>
                </a:extLst>
              </p:cNvPr>
              <p:cNvSpPr txBox="1"/>
              <p:nvPr/>
            </p:nvSpPr>
            <p:spPr>
              <a:xfrm>
                <a:off x="2135556" y="1140848"/>
                <a:ext cx="3721100" cy="309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D39B51-C7CD-4BA4-8025-83801A62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56" y="1140848"/>
                <a:ext cx="3721100" cy="30918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F273B4F-9B66-4970-83A6-6AB14697A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56" y="1836555"/>
            <a:ext cx="4452253" cy="6184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5D764CF-4D9E-458C-8AC7-B820914C69F2}"/>
              </a:ext>
            </a:extLst>
          </p:cNvPr>
          <p:cNvSpPr txBox="1"/>
          <p:nvPr/>
        </p:nvSpPr>
        <p:spPr>
          <a:xfrm>
            <a:off x="1334661" y="1517946"/>
            <a:ext cx="62903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lead to a </a:t>
            </a:r>
            <a:r>
              <a:rPr lang="fr-CH" dirty="0" err="1"/>
              <a:t>discrete</a:t>
            </a:r>
            <a:r>
              <a:rPr lang="fr-CH" dirty="0"/>
              <a:t> set of modes,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fulfill</a:t>
            </a:r>
            <a:r>
              <a:rPr lang="fr-CH" dirty="0"/>
              <a:t> a </a:t>
            </a:r>
            <a:r>
              <a:rPr lang="fr-CH" dirty="0" err="1"/>
              <a:t>transcendental</a:t>
            </a:r>
            <a:r>
              <a:rPr lang="fr-CH" dirty="0"/>
              <a:t> </a:t>
            </a:r>
            <a:r>
              <a:rPr lang="fr-CH" dirty="0" err="1"/>
              <a:t>equation</a:t>
            </a:r>
            <a:r>
              <a:rPr lang="fr-CH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134EF-DD64-4454-94C1-6F54157C0F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28" t="37204" r="65000" b="25154"/>
          <a:stretch/>
        </p:blipFill>
        <p:spPr>
          <a:xfrm>
            <a:off x="1334661" y="2473545"/>
            <a:ext cx="3388539" cy="2566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37F8A1-2B3C-47AB-9454-8255111617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44" t="74363" r="62770" b="13960"/>
          <a:stretch/>
        </p:blipFill>
        <p:spPr>
          <a:xfrm>
            <a:off x="4572000" y="4216236"/>
            <a:ext cx="4452253" cy="7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12CDF-AE10-44F7-8D06-BB824414A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66" y="989908"/>
            <a:ext cx="4805680" cy="19825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0BAF0-255D-415F-B79F-828D0EA21B4D}"/>
                  </a:ext>
                </a:extLst>
              </p:cNvPr>
              <p:cNvSpPr txBox="1"/>
              <p:nvPr/>
            </p:nvSpPr>
            <p:spPr>
              <a:xfrm>
                <a:off x="1111209" y="653658"/>
                <a:ext cx="714594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Knowing the angle of the modes, we can define propagation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A0BAF0-255D-415F-B79F-828D0EA2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09" y="653658"/>
                <a:ext cx="7145940" cy="300082"/>
              </a:xfrm>
              <a:prstGeom prst="rect">
                <a:avLst/>
              </a:prstGeom>
              <a:blipFill>
                <a:blip r:embed="rId4"/>
                <a:stretch>
                  <a:fillRect l="-171" t="-2041" b="-204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D297471-D647-4377-A1B0-C519CCC34727}"/>
              </a:ext>
            </a:extLst>
          </p:cNvPr>
          <p:cNvSpPr txBox="1"/>
          <p:nvPr/>
        </p:nvSpPr>
        <p:spPr>
          <a:xfrm>
            <a:off x="1111209" y="3019009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we solve the Helmholtz equation for the e field distribution inside the slab waveguide.</a:t>
            </a:r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DBA4E-3374-418C-B1BC-64683EC2ED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08" t="50000" r="59028" b="47391"/>
          <a:stretch/>
        </p:blipFill>
        <p:spPr>
          <a:xfrm>
            <a:off x="2687367" y="3416172"/>
            <a:ext cx="4140200" cy="22026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8CA625B-540A-4AC9-9F57-5D7AED350EFA}"/>
              </a:ext>
            </a:extLst>
          </p:cNvPr>
          <p:cNvSpPr txBox="1"/>
          <p:nvPr/>
        </p:nvSpPr>
        <p:spPr>
          <a:xfrm>
            <a:off x="1145076" y="3752034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make an Ansatz of separation of variables: </a:t>
            </a:r>
            <a:endParaRPr lang="fr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CA8B1D-FF18-4A74-92C8-BA1C02603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304" y="4164409"/>
            <a:ext cx="1799696" cy="3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3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0BAF0-255D-415F-B79F-828D0EA21B4D}"/>
              </a:ext>
            </a:extLst>
          </p:cNvPr>
          <p:cNvSpPr txBox="1"/>
          <p:nvPr/>
        </p:nvSpPr>
        <p:spPr>
          <a:xfrm>
            <a:off x="1111209" y="653658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equations must be satisfied simultaneously:</a:t>
            </a:r>
            <a:endParaRPr lang="fr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E9CC2-5FCB-4648-AE4F-8785D23E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64" y="1021457"/>
            <a:ext cx="3690969" cy="960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AE4A55-C15C-46F8-AA28-80B77C495C97}"/>
              </a:ext>
            </a:extLst>
          </p:cNvPr>
          <p:cNvSpPr txBox="1"/>
          <p:nvPr/>
        </p:nvSpPr>
        <p:spPr>
          <a:xfrm>
            <a:off x="1111209" y="2049381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assume:</a:t>
            </a:r>
            <a:endParaRPr lang="fr-CH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80A41C-0968-4592-BFC7-11077AA95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76" y="2169719"/>
            <a:ext cx="2234703" cy="111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45609-551B-4E28-8A55-CDB813F3EFA5}"/>
                  </a:ext>
                </a:extLst>
              </p:cNvPr>
              <p:cNvSpPr txBox="1"/>
              <p:nvPr/>
            </p:nvSpPr>
            <p:spPr>
              <a:xfrm>
                <a:off x="1111209" y="3286150"/>
                <a:ext cx="7145940" cy="31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can find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CH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fr-CH" dirty="0"/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CH" dirty="0"/>
                  <a:t>):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645609-551B-4E28-8A55-CDB813F3E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09" y="3286150"/>
                <a:ext cx="7145940" cy="317908"/>
              </a:xfrm>
              <a:prstGeom prst="rect">
                <a:avLst/>
              </a:prstGeom>
              <a:blipFill>
                <a:blip r:embed="rId5"/>
                <a:stretch>
                  <a:fillRect l="-171" b="-173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9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Orga:</a:t>
            </a:r>
          </a:p>
          <a:p>
            <a:pPr lvl="1"/>
            <a:r>
              <a:rPr lang="en-US" dirty="0"/>
              <a:t>Script online! All derivations there </a:t>
            </a:r>
          </a:p>
          <a:p>
            <a:pPr lvl="1"/>
            <a:r>
              <a:rPr lang="en-US" dirty="0"/>
              <a:t>Assignments published Wednesdays 5 pm </a:t>
            </a:r>
          </a:p>
          <a:p>
            <a:pPr lvl="1"/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Introduction and motivation of photonic chips</a:t>
            </a:r>
          </a:p>
          <a:p>
            <a:pPr lvl="1"/>
            <a:endParaRPr lang="en-US" dirty="0"/>
          </a:p>
          <a:p>
            <a:r>
              <a:rPr lang="en-US" dirty="0"/>
              <a:t>Today: Foundations</a:t>
            </a:r>
          </a:p>
          <a:p>
            <a:pPr lvl="1"/>
            <a:r>
              <a:rPr lang="en-US" dirty="0"/>
              <a:t>Revision Maxwell equations</a:t>
            </a:r>
          </a:p>
          <a:p>
            <a:pPr lvl="1"/>
            <a:r>
              <a:rPr lang="en-US" dirty="0"/>
              <a:t>Reflection at a dielectric boundary</a:t>
            </a:r>
          </a:p>
          <a:p>
            <a:pPr lvl="1"/>
            <a:r>
              <a:rPr lang="en-US" dirty="0"/>
              <a:t>Start slab waveguide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A2C52A-835C-408A-A1D5-8189D63A2E35}"/>
                  </a:ext>
                </a:extLst>
              </p:cNvPr>
              <p:cNvSpPr txBox="1"/>
              <p:nvPr/>
            </p:nvSpPr>
            <p:spPr>
              <a:xfrm>
                <a:off x="2334239" y="1137590"/>
                <a:ext cx="4576232" cy="54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A2C52A-835C-408A-A1D5-8189D63A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39" y="1137590"/>
                <a:ext cx="4576232" cy="544701"/>
              </a:xfrm>
              <a:prstGeom prst="rect">
                <a:avLst/>
              </a:prstGeom>
              <a:blipFill>
                <a:blip r:embed="rId3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3305F0-1A94-4B40-BA63-F8E144209845}"/>
                  </a:ext>
                </a:extLst>
              </p:cNvPr>
              <p:cNvSpPr txBox="1"/>
              <p:nvPr/>
            </p:nvSpPr>
            <p:spPr>
              <a:xfrm>
                <a:off x="1139297" y="745565"/>
                <a:ext cx="7145940" cy="39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 err="1"/>
                  <a:t>Within</a:t>
                </a:r>
                <a:r>
                  <a:rPr lang="fr-CH" dirty="0"/>
                  <a:t> the </a:t>
                </a:r>
                <a:r>
                  <a:rPr lang="fr-CH" dirty="0" err="1"/>
                  <a:t>waveguide</a:t>
                </a:r>
                <a:r>
                  <a:rPr lang="fr-CH" dirty="0"/>
                  <a:t> </a:t>
                </a:r>
                <a:r>
                  <a:rPr lang="fr-CH" dirty="0" err="1"/>
                  <a:t>region</a:t>
                </a:r>
                <a:r>
                  <a:rPr lang="fr-CH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fr-CH" dirty="0"/>
                  <a:t>), the </a:t>
                </a:r>
                <a:r>
                  <a:rPr lang="fr-CH" dirty="0" err="1"/>
                  <a:t>equation</a:t>
                </a:r>
                <a:r>
                  <a:rPr lang="fr-CH" dirty="0"/>
                  <a:t> </a:t>
                </a:r>
                <a:r>
                  <a:rPr lang="fr-CH" dirty="0" err="1"/>
                  <a:t>becomes</a:t>
                </a:r>
                <a:endParaRPr lang="fr-CH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3305F0-1A94-4B40-BA63-F8E144209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97" y="745565"/>
                <a:ext cx="7145940" cy="390492"/>
              </a:xfrm>
              <a:prstGeom prst="rect">
                <a:avLst/>
              </a:prstGeom>
              <a:blipFill>
                <a:blip r:embed="rId4"/>
                <a:stretch>
                  <a:fillRect l="-256" b="-312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9DFBD1D-8123-469A-8716-91385F43F3F4}"/>
              </a:ext>
            </a:extLst>
          </p:cNvPr>
          <p:cNvSpPr txBox="1"/>
          <p:nvPr/>
        </p:nvSpPr>
        <p:spPr>
          <a:xfrm>
            <a:off x="1139297" y="2041938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solution to this equation is a linear combination of exponentials 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586D98-CC4E-407C-9668-DD30F125C8FE}"/>
                  </a:ext>
                </a:extLst>
              </p:cNvPr>
              <p:cNvSpPr txBox="1"/>
              <p:nvPr/>
            </p:nvSpPr>
            <p:spPr>
              <a:xfrm>
                <a:off x="2334239" y="2943564"/>
                <a:ext cx="3019236" cy="3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586D98-CC4E-407C-9668-DD30F125C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39" y="2943564"/>
                <a:ext cx="3019236" cy="331373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78B05F6B-2131-49DF-8DA2-2BF7A41337BA}"/>
              </a:ext>
            </a:extLst>
          </p:cNvPr>
          <p:cNvSpPr/>
          <p:nvPr/>
        </p:nvSpPr>
        <p:spPr>
          <a:xfrm rot="5400000">
            <a:off x="4031859" y="941611"/>
            <a:ext cx="131090" cy="14103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D2616-2639-4635-9D1E-D3CCB8EEB9A2}"/>
                  </a:ext>
                </a:extLst>
              </p:cNvPr>
              <p:cNvSpPr txBox="1"/>
              <p:nvPr/>
            </p:nvSpPr>
            <p:spPr>
              <a:xfrm>
                <a:off x="3911047" y="1702733"/>
                <a:ext cx="1698597" cy="323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ED2616-2639-4635-9D1E-D3CCB8EEB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047" y="1702733"/>
                <a:ext cx="1698597" cy="323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A183C5-B028-4493-ABA5-55AA425C603D}"/>
                  </a:ext>
                </a:extLst>
              </p:cNvPr>
              <p:cNvSpPr txBox="1"/>
              <p:nvPr/>
            </p:nvSpPr>
            <p:spPr>
              <a:xfrm>
                <a:off x="2334239" y="2313074"/>
                <a:ext cx="3736582" cy="311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A183C5-B028-4493-ABA5-55AA425C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39" y="2313074"/>
                <a:ext cx="3736582" cy="311432"/>
              </a:xfrm>
              <a:prstGeom prst="rect">
                <a:avLst/>
              </a:prstGeom>
              <a:blipFill>
                <a:blip r:embed="rId7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315EA-C972-4DE1-A565-1E1C4ED0298A}"/>
                  </a:ext>
                </a:extLst>
              </p:cNvPr>
              <p:cNvSpPr txBox="1"/>
              <p:nvPr/>
            </p:nvSpPr>
            <p:spPr>
              <a:xfrm>
                <a:off x="1139297" y="2671621"/>
                <a:ext cx="7145940" cy="33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Or can be written as a linear combination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endParaRPr lang="fr-CH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315EA-C972-4DE1-A565-1E1C4ED02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97" y="2671621"/>
                <a:ext cx="7145940" cy="331373"/>
              </a:xfrm>
              <a:prstGeom prst="rect">
                <a:avLst/>
              </a:prstGeom>
              <a:blipFill>
                <a:blip r:embed="rId8"/>
                <a:stretch>
                  <a:fillRect l="-256" b="-1090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42D6C9-08E7-459C-96A6-27BDB54F01BD}"/>
                  </a:ext>
                </a:extLst>
              </p:cNvPr>
              <p:cNvSpPr txBox="1"/>
              <p:nvPr/>
            </p:nvSpPr>
            <p:spPr>
              <a:xfrm>
                <a:off x="1139297" y="3332595"/>
                <a:ext cx="714594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slab waveguide is symmetric about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the physical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must be either even or odd:    </a:t>
                </a:r>
                <a:endParaRPr lang="fr-CH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42D6C9-08E7-459C-96A6-27BDB54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97" y="3332595"/>
                <a:ext cx="7145940" cy="507831"/>
              </a:xfrm>
              <a:prstGeom prst="rect">
                <a:avLst/>
              </a:prstGeom>
              <a:blipFill>
                <a:blip r:embed="rId9"/>
                <a:stretch>
                  <a:fillRect l="-256" t="-2410" b="-1204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035DE15C-131C-4C1F-9805-321EAFC1AEA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478" t="55968" r="66522" b="36991"/>
          <a:stretch/>
        </p:blipFill>
        <p:spPr>
          <a:xfrm>
            <a:off x="2250220" y="3875891"/>
            <a:ext cx="4412692" cy="7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45609-551B-4E28-8A55-CDB813F3EFA5}"/>
              </a:ext>
            </a:extLst>
          </p:cNvPr>
          <p:cNvSpPr txBox="1"/>
          <p:nvPr/>
        </p:nvSpPr>
        <p:spPr>
          <a:xfrm>
            <a:off x="1122607" y="3854228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the general solution is </a:t>
            </a:r>
            <a:endParaRPr lang="fr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3305F0-1A94-4B40-BA63-F8E144209845}"/>
                  </a:ext>
                </a:extLst>
              </p:cNvPr>
              <p:cNvSpPr txBox="1"/>
              <p:nvPr/>
            </p:nvSpPr>
            <p:spPr>
              <a:xfrm>
                <a:off x="1139297" y="745565"/>
                <a:ext cx="7145940" cy="39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Outside the </a:t>
                </a:r>
                <a:r>
                  <a:rPr lang="fr-CH" dirty="0" err="1"/>
                  <a:t>waveguide</a:t>
                </a:r>
                <a:r>
                  <a:rPr lang="fr-CH" dirty="0"/>
                  <a:t> </a:t>
                </a:r>
                <a:r>
                  <a:rPr lang="fr-CH" dirty="0" err="1"/>
                  <a:t>region</a:t>
                </a:r>
                <a:r>
                  <a:rPr lang="fr-CH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fr-CH" dirty="0"/>
                  <a:t>), </a:t>
                </a:r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CH" dirty="0"/>
                  <a:t>. the </a:t>
                </a:r>
                <a:r>
                  <a:rPr lang="fr-CH" dirty="0" err="1"/>
                  <a:t>equation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endParaRPr lang="fr-CH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3305F0-1A94-4B40-BA63-F8E144209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97" y="745565"/>
                <a:ext cx="7145940" cy="390492"/>
              </a:xfrm>
              <a:prstGeom prst="rect">
                <a:avLst/>
              </a:prstGeom>
              <a:blipFill>
                <a:blip r:embed="rId3"/>
                <a:stretch>
                  <a:fillRect l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57A429-33F0-475E-B973-A13452ADB9AC}"/>
                  </a:ext>
                </a:extLst>
              </p:cNvPr>
              <p:cNvSpPr txBox="1"/>
              <p:nvPr/>
            </p:nvSpPr>
            <p:spPr>
              <a:xfrm>
                <a:off x="2407461" y="1096164"/>
                <a:ext cx="4576232" cy="544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CH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57A429-33F0-475E-B973-A13452AD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461" y="1096164"/>
                <a:ext cx="4576232" cy="544701"/>
              </a:xfrm>
              <a:prstGeom prst="rect">
                <a:avLst/>
              </a:prstGeom>
              <a:blipFill>
                <a:blip r:embed="rId4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9DFBD1D-8123-469A-8716-91385F43F3F4}"/>
              </a:ext>
            </a:extLst>
          </p:cNvPr>
          <p:cNvSpPr txBox="1"/>
          <p:nvPr/>
        </p:nvSpPr>
        <p:spPr>
          <a:xfrm>
            <a:off x="1139297" y="1691059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solution: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4627E0-7629-4521-A63B-9C4C03488C7B}"/>
                  </a:ext>
                </a:extLst>
              </p:cNvPr>
              <p:cNvSpPr txBox="1"/>
              <p:nvPr/>
            </p:nvSpPr>
            <p:spPr>
              <a:xfrm>
                <a:off x="2407461" y="1987741"/>
                <a:ext cx="3736582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4627E0-7629-4521-A63B-9C4C0348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461" y="1987741"/>
                <a:ext cx="3736582" cy="308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A8D430-57EC-462C-ACE5-A28EA4BF6E83}"/>
                  </a:ext>
                </a:extLst>
              </p:cNvPr>
              <p:cNvSpPr txBox="1"/>
              <p:nvPr/>
            </p:nvSpPr>
            <p:spPr>
              <a:xfrm>
                <a:off x="1139296" y="2311799"/>
                <a:ext cx="7523649" cy="39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H" dirty="0"/>
                  <a:t>, </a:t>
                </a:r>
                <a:r>
                  <a:rPr lang="en-US" dirty="0"/>
                  <a:t>the field must decay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so only the exponentially growing term is physical</a:t>
                </a:r>
                <a:endParaRPr lang="fr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A8D430-57EC-462C-ACE5-A28EA4BF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96" y="2311799"/>
                <a:ext cx="7523649" cy="390492"/>
              </a:xfrm>
              <a:prstGeom prst="rect">
                <a:avLst/>
              </a:prstGeom>
              <a:blipFill>
                <a:blip r:embed="rId6"/>
                <a:stretch>
                  <a:fillRect l="-243" b="-312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5A4056-8456-487D-9E5B-78F272850C4E}"/>
                  </a:ext>
                </a:extLst>
              </p:cNvPr>
              <p:cNvSpPr txBox="1"/>
              <p:nvPr/>
            </p:nvSpPr>
            <p:spPr>
              <a:xfrm>
                <a:off x="2436615" y="2660268"/>
                <a:ext cx="3736582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5A4056-8456-487D-9E5B-78F27285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615" y="2660268"/>
                <a:ext cx="3736582" cy="3084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E7C476-D407-42E9-ACCE-BE111A3B7381}"/>
                  </a:ext>
                </a:extLst>
              </p:cNvPr>
              <p:cNvSpPr txBox="1"/>
              <p:nvPr/>
            </p:nvSpPr>
            <p:spPr>
              <a:xfrm>
                <a:off x="1139297" y="2961523"/>
                <a:ext cx="7523649" cy="390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H" dirty="0"/>
                  <a:t>, </a:t>
                </a:r>
                <a:r>
                  <a:rPr lang="en-US" dirty="0"/>
                  <a:t>the field must decay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 so only the exponentially </a:t>
                </a:r>
                <a:r>
                  <a:rPr lang="fr-CH" dirty="0" err="1"/>
                  <a:t>decaying</a:t>
                </a:r>
                <a:r>
                  <a:rPr lang="fr-CH" dirty="0"/>
                  <a:t> </a:t>
                </a:r>
                <a:r>
                  <a:rPr lang="en-US" dirty="0"/>
                  <a:t>term is physical</a:t>
                </a:r>
                <a:endParaRPr lang="fr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E7C476-D407-42E9-ACCE-BE111A3B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97" y="2961523"/>
                <a:ext cx="7523649" cy="390492"/>
              </a:xfrm>
              <a:prstGeom prst="rect">
                <a:avLst/>
              </a:prstGeom>
              <a:blipFill>
                <a:blip r:embed="rId8"/>
                <a:stretch>
                  <a:fillRect l="-243" b="-312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2DD5E6-D502-4D71-97ED-F0AE8D960407}"/>
                  </a:ext>
                </a:extLst>
              </p:cNvPr>
              <p:cNvSpPr txBox="1"/>
              <p:nvPr/>
            </p:nvSpPr>
            <p:spPr>
              <a:xfrm>
                <a:off x="2436615" y="3293887"/>
                <a:ext cx="3736582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2DD5E6-D502-4D71-97ED-F0AE8D960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615" y="3293887"/>
                <a:ext cx="3736582" cy="3084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4986D6E-A873-4D4E-BE46-3AAE2A624A2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83" t="47333" r="68739" b="45558"/>
          <a:stretch/>
        </p:blipFill>
        <p:spPr>
          <a:xfrm>
            <a:off x="2436615" y="4214103"/>
            <a:ext cx="2206805" cy="7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DAE98-EAC2-82F8-958F-E2C295FF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00688" cy="1072753"/>
          </a:xfrm>
        </p:spPr>
        <p:txBody>
          <a:bodyPr/>
          <a:lstStyle/>
          <a:p>
            <a:r>
              <a:rPr lang="en-US" dirty="0"/>
              <a:t>Chapter 5: Optical waveguides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F0C6D-0A55-40D0-EE69-2D9FE900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23A5-BDC8-3592-9F0D-03C8DDB1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58951-15F6-AE67-028A-E331BA6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3305F0-1A94-4B40-BA63-F8E144209845}"/>
              </a:ext>
            </a:extLst>
          </p:cNvPr>
          <p:cNvSpPr txBox="1"/>
          <p:nvPr/>
        </p:nvSpPr>
        <p:spPr>
          <a:xfrm>
            <a:off x="1139297" y="745565"/>
            <a:ext cx="714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plot these solutions for the first three modes:</a:t>
            </a:r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38942-07BE-40FB-B077-019ADF85A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6" t="33207" r="61659" b="51859"/>
          <a:stretch/>
        </p:blipFill>
        <p:spPr>
          <a:xfrm>
            <a:off x="1862667" y="1007994"/>
            <a:ext cx="5149495" cy="1579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F41633-E1AC-4AE3-A594-44BFF4F07209}"/>
                  </a:ext>
                </a:extLst>
              </p:cNvPr>
              <p:cNvSpPr txBox="1"/>
              <p:nvPr/>
            </p:nvSpPr>
            <p:spPr>
              <a:xfrm>
                <a:off x="1129294" y="2571750"/>
                <a:ext cx="7145940" cy="51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From the propagating term along z axis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fr-CH" dirty="0"/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CH" dirty="0"/>
                  <a:t>), </a:t>
                </a:r>
                <a:r>
                  <a:rPr lang="fr-CH" dirty="0" err="1"/>
                  <a:t>we</a:t>
                </a:r>
                <a:r>
                  <a:rPr lang="fr-CH" dirty="0"/>
                  <a:t> can </a:t>
                </a:r>
                <a:r>
                  <a:rPr lang="fr-CH" dirty="0" err="1"/>
                  <a:t>get</a:t>
                </a:r>
                <a:r>
                  <a:rPr lang="fr-CH" dirty="0"/>
                  <a:t> </a:t>
                </a:r>
                <a:r>
                  <a:rPr lang="en-US" dirty="0"/>
                  <a:t> the so-called effective refractive index:</a:t>
                </a:r>
                <a:r>
                  <a:rPr lang="fr-CH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F41633-E1AC-4AE3-A594-44BFF4F0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94" y="2571750"/>
                <a:ext cx="7145940" cy="517642"/>
              </a:xfrm>
              <a:prstGeom prst="rect">
                <a:avLst/>
              </a:prstGeom>
              <a:blipFill>
                <a:blip r:embed="rId4"/>
                <a:stretch>
                  <a:fillRect l="-171" b="-1176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3807A3-EDE2-4A6E-9337-8C20E11EB7D9}"/>
                  </a:ext>
                </a:extLst>
              </p:cNvPr>
              <p:cNvSpPr txBox="1"/>
              <p:nvPr/>
            </p:nvSpPr>
            <p:spPr>
              <a:xfrm>
                <a:off x="2479940" y="3075869"/>
                <a:ext cx="4576232" cy="31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fr-FR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3807A3-EDE2-4A6E-9337-8C20E11EB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40" y="3075869"/>
                <a:ext cx="4576232" cy="316690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09DDA4B-FFA4-4C29-8833-C0EBB33EB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3" t="51942" r="73193" b="31322"/>
          <a:stretch/>
        </p:blipFill>
        <p:spPr>
          <a:xfrm>
            <a:off x="1452034" y="3438041"/>
            <a:ext cx="1947334" cy="1574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659B65-466A-4E44-B990-0D1583971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40" t="69177" r="73106" b="14087"/>
          <a:stretch/>
        </p:blipFill>
        <p:spPr>
          <a:xfrm>
            <a:off x="3463747" y="3454895"/>
            <a:ext cx="1947334" cy="15744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FA89B1-A31F-4462-AE90-44E4067CA28A}"/>
              </a:ext>
            </a:extLst>
          </p:cNvPr>
          <p:cNvSpPr txBox="1"/>
          <p:nvPr/>
        </p:nvSpPr>
        <p:spPr>
          <a:xfrm>
            <a:off x="5556250" y="4307336"/>
            <a:ext cx="337608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Guided modes inside a slab waveguide with core refractive index n1 = 3.5 and cladding n2 = 1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860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39EB85-CE9F-4FCD-69E1-DA18B481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know:</a:t>
            </a:r>
          </a:p>
          <a:p>
            <a:pPr lvl="1"/>
            <a:r>
              <a:rPr lang="en-US" dirty="0"/>
              <a:t>Propagation of light in a medium</a:t>
            </a:r>
          </a:p>
          <a:p>
            <a:pPr lvl="1"/>
            <a:r>
              <a:rPr lang="en-US" dirty="0"/>
              <a:t>What happens at interfaces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9D4D9-F6A3-8C14-EBBF-2EEADB65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16495" cy="1072753"/>
          </a:xfrm>
        </p:spPr>
        <p:txBody>
          <a:bodyPr/>
          <a:lstStyle/>
          <a:p>
            <a:r>
              <a:rPr lang="en-US" dirty="0"/>
              <a:t>4.1. Introduction to wave propagation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621F7-B0E4-7F65-C034-2DF46E97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040D9-CB68-390A-5203-1916B33E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EC04-0E85-6C80-4759-CEEAB24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 descr="A diagram of a line with points and lines&#10;&#10;Description automatically generated with medium confidence">
            <a:extLst>
              <a:ext uri="{FF2B5EF4-FFF2-40B4-BE49-F238E27FC236}">
                <a16:creationId xmlns:a16="http://schemas.microsoft.com/office/drawing/2014/main" id="{A4FC7D3A-F12E-D5CB-CB1D-9C72B0C1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487" y="1528763"/>
            <a:ext cx="3657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2C90E-F3D4-6E2E-4A67-359C526B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from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6B5573-BE84-B179-4EBC-DFDEB0E8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758572" cy="1072753"/>
          </a:xfrm>
        </p:spPr>
        <p:txBody>
          <a:bodyPr/>
          <a:lstStyle/>
          <a:p>
            <a:r>
              <a:rPr lang="en-US" dirty="0"/>
              <a:t>4.2. Plane waves in linear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98D4-BB9B-E689-CED9-B1655884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6A5D-A327-01AE-FC21-CC22DB24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EEE9-4342-4935-925C-A96FC73E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Picture 6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9201FE55-1C47-E269-9C8F-0B2FC590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7" y="2003216"/>
            <a:ext cx="2879260" cy="1411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892BC2-6BB7-FC89-36D8-2BC401B76B5E}"/>
              </a:ext>
            </a:extLst>
          </p:cNvPr>
          <p:cNvSpPr txBox="1"/>
          <p:nvPr/>
        </p:nvSpPr>
        <p:spPr>
          <a:xfrm>
            <a:off x="4415148" y="1980404"/>
            <a:ext cx="3337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A43C03-A147-3AAF-548B-6A19AB45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690" y="3725592"/>
            <a:ext cx="3489325" cy="352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D3BBC1-DFF0-DE00-A692-4DA83A9E813D}"/>
              </a:ext>
            </a:extLst>
          </p:cNvPr>
          <p:cNvSpPr txBox="1"/>
          <p:nvPr/>
        </p:nvSpPr>
        <p:spPr>
          <a:xfrm>
            <a:off x="4406629" y="3778476"/>
            <a:ext cx="3337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62EC1A-3E1C-DC64-04A2-9A5C3329B9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244" b="-6096"/>
          <a:stretch/>
        </p:blipFill>
        <p:spPr>
          <a:xfrm>
            <a:off x="5865648" y="2376062"/>
            <a:ext cx="1836300" cy="284951"/>
          </a:xfrm>
          <a:prstGeom prst="rect">
            <a:avLst/>
          </a:prstGeom>
        </p:spPr>
      </p:pic>
      <p:pic>
        <p:nvPicPr>
          <p:cNvPr id="15" name="Picture 14" descr="A close-up of symbols&#10;&#10;Description automatically generated">
            <a:extLst>
              <a:ext uri="{FF2B5EF4-FFF2-40B4-BE49-F238E27FC236}">
                <a16:creationId xmlns:a16="http://schemas.microsoft.com/office/drawing/2014/main" id="{2D82901E-2355-2281-C8CB-EFBF318A2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153" y="1591053"/>
            <a:ext cx="3200400" cy="7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96698-477E-FABA-B2BB-E03730CDC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weakly </a:t>
            </a:r>
            <a:r>
              <a:rPr lang="en-US" dirty="0" err="1"/>
              <a:t>inhomogenous</a:t>
            </a:r>
            <a:r>
              <a:rPr lang="en-US" dirty="0"/>
              <a:t> media, the dielectric function does not change significantly over length scales similar to an optical wavelength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Generalising</a:t>
            </a:r>
            <a:r>
              <a:rPr lang="en-US" dirty="0"/>
              <a:t> we can write the famous </a:t>
            </a:r>
            <a:r>
              <a:rPr lang="en-US" b="1" dirty="0"/>
              <a:t>Helmholtz equation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A3439-B7EF-E213-1CAB-E9CD9A0C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65185" cy="1072753"/>
          </a:xfrm>
        </p:spPr>
        <p:txBody>
          <a:bodyPr/>
          <a:lstStyle/>
          <a:p>
            <a:r>
              <a:rPr lang="en-US" dirty="0"/>
              <a:t>4.2. Plane waves in linear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5026-3F9F-F0EB-50E9-768DC38C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DD900-4FC9-A454-2031-9088C416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A36A-6136-6561-EF6E-05021939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D8EC0-FDAC-1561-C15E-4134A317842B}"/>
              </a:ext>
            </a:extLst>
          </p:cNvPr>
          <p:cNvSpPr txBox="1"/>
          <p:nvPr/>
        </p:nvSpPr>
        <p:spPr>
          <a:xfrm>
            <a:off x="4474723" y="142023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math equations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C93D0F61-3651-33C9-76B7-C072F311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69"/>
          <a:stretch/>
        </p:blipFill>
        <p:spPr>
          <a:xfrm>
            <a:off x="1256777" y="1203784"/>
            <a:ext cx="6400800" cy="1233645"/>
          </a:xfrm>
          <a:prstGeom prst="rect">
            <a:avLst/>
          </a:prstGeom>
        </p:spPr>
      </p:pic>
      <p:pic>
        <p:nvPicPr>
          <p:cNvPr id="16" name="Picture 15" descr="A close-up of a number&#10;&#10;Description automatically generated">
            <a:extLst>
              <a:ext uri="{FF2B5EF4-FFF2-40B4-BE49-F238E27FC236}">
                <a16:creationId xmlns:a16="http://schemas.microsoft.com/office/drawing/2014/main" id="{A37F30CF-23C4-BFAB-FB28-37116141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460" y="3257074"/>
            <a:ext cx="3657600" cy="668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5D0BB4-79AA-4663-67CD-9B64D404A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86" y="4567605"/>
            <a:ext cx="3657600" cy="415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6AF9D-0CBC-48AB-B6BC-5BCEAB051147}"/>
              </a:ext>
            </a:extLst>
          </p:cNvPr>
          <p:cNvSpPr txBox="1"/>
          <p:nvPr/>
        </p:nvSpPr>
        <p:spPr>
          <a:xfrm>
            <a:off x="7316524" y="4279911"/>
            <a:ext cx="16090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rgbClr val="FF0000"/>
                </a:solidFill>
              </a:rPr>
              <a:t>We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will</a:t>
            </a:r>
            <a:r>
              <a:rPr lang="fr-CH" dirty="0">
                <a:solidFill>
                  <a:srgbClr val="FF0000"/>
                </a:solidFill>
              </a:rPr>
              <a:t> solve </a:t>
            </a:r>
            <a:r>
              <a:rPr lang="fr-CH" dirty="0" err="1">
                <a:solidFill>
                  <a:srgbClr val="FF0000"/>
                </a:solidFill>
              </a:rPr>
              <a:t>it</a:t>
            </a:r>
            <a:r>
              <a:rPr lang="fr-CH" dirty="0">
                <a:solidFill>
                  <a:srgbClr val="FF0000"/>
                </a:solidFill>
              </a:rPr>
              <a:t> for slab </a:t>
            </a:r>
            <a:r>
              <a:rPr lang="fr-CH" dirty="0" err="1">
                <a:solidFill>
                  <a:srgbClr val="FF0000"/>
                </a:solidFill>
              </a:rPr>
              <a:t>waveduide</a:t>
            </a:r>
            <a:r>
              <a:rPr lang="fr-CH" dirty="0">
                <a:solidFill>
                  <a:srgbClr val="FF0000"/>
                </a:solidFill>
              </a:rPr>
              <a:t> modes </a:t>
            </a:r>
            <a:r>
              <a:rPr lang="fr-CH" dirty="0" err="1">
                <a:solidFill>
                  <a:srgbClr val="FF0000"/>
                </a:solidFill>
              </a:rPr>
              <a:t>today</a:t>
            </a:r>
            <a:r>
              <a:rPr lang="fr-CH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C9C3C-CF9B-4374-0E96-6A346DC4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988300" cy="1072753"/>
          </a:xfrm>
        </p:spPr>
        <p:txBody>
          <a:bodyPr/>
          <a:lstStyle/>
          <a:p>
            <a:r>
              <a:rPr lang="en-US" dirty="0"/>
              <a:t>4.2. Laws of refraction and reflection at an interface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4211A-683A-5121-29F0-4B643C46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1E150-F1D6-BE90-07BF-02652C95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" name="Picture 2" descr="A diagram of a wave&#10;&#10;Description automatically generated">
            <a:extLst>
              <a:ext uri="{FF2B5EF4-FFF2-40B4-BE49-F238E27FC236}">
                <a16:creationId xmlns:a16="http://schemas.microsoft.com/office/drawing/2014/main" id="{8F59478E-AFEE-C981-935B-C9377179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40" y="901190"/>
            <a:ext cx="5486400" cy="1970954"/>
          </a:xfrm>
          <a:prstGeom prst="rect">
            <a:avLst/>
          </a:prstGeom>
        </p:spPr>
      </p:pic>
      <p:pic>
        <p:nvPicPr>
          <p:cNvPr id="10" name="Picture 9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D470869-E54F-D76B-8D31-2BDEB131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40" y="3414519"/>
            <a:ext cx="4381500" cy="1155700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5F75842-E667-DB49-8C21-11CB82D5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0" y="3433975"/>
            <a:ext cx="4559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C9C3C-CF9B-4374-0E96-6A346DC4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988300" cy="1072753"/>
          </a:xfrm>
        </p:spPr>
        <p:txBody>
          <a:bodyPr/>
          <a:lstStyle/>
          <a:p>
            <a:r>
              <a:rPr lang="en-US" dirty="0"/>
              <a:t>4.2. Laws of refraction and reflection at an interface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EAA94-A882-EA5B-CD42-9CBBA90C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4211A-683A-5121-29F0-4B643C46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1E150-F1D6-BE90-07BF-02652C95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89271-D410-D9F0-4257-122D0317CA9F}"/>
              </a:ext>
            </a:extLst>
          </p:cNvPr>
          <p:cNvSpPr txBox="1"/>
          <p:nvPr/>
        </p:nvSpPr>
        <p:spPr>
          <a:xfrm>
            <a:off x="3793682" y="1036931"/>
            <a:ext cx="17235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 in the script….</a:t>
            </a:r>
          </a:p>
        </p:txBody>
      </p:sp>
      <p:pic>
        <p:nvPicPr>
          <p:cNvPr id="13" name="Picture 1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950B150-C408-B0DB-E52E-B3833992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1489365"/>
            <a:ext cx="7772400" cy="31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4A64-A10B-2EFB-DAEF-6E3FF45F7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at blackboard (2 mins thinking)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8632A9-63CD-43A8-3797-078443A5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and TM modes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5F0BE-83F4-7A96-B278-6FF8DCF6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E377-36DC-62F3-73D4-C73D750F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663E-EFFA-13D4-9619-262E02CE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6E794-6927-BA71-9B67-ED3F29AA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55"/>
          <a:stretch/>
        </p:blipFill>
        <p:spPr>
          <a:xfrm>
            <a:off x="5257535" y="2130444"/>
            <a:ext cx="2688169" cy="2451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4FEB89-EC20-2E2B-EABD-1BBD7B67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255"/>
          <a:stretch/>
        </p:blipFill>
        <p:spPr>
          <a:xfrm>
            <a:off x="1399116" y="2130445"/>
            <a:ext cx="2688168" cy="24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7BBF72-2AC2-5F72-48C0-03959EF34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56" y="715272"/>
            <a:ext cx="7726363" cy="4044688"/>
          </a:xfrm>
        </p:spPr>
        <p:txBody>
          <a:bodyPr>
            <a:normAutofit/>
          </a:bodyPr>
          <a:lstStyle/>
          <a:p>
            <a:r>
              <a:rPr lang="en-US" dirty="0"/>
              <a:t>Math in exercise 1…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internal reflection?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8632A9-63CD-43A8-3797-078443A5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 and TM modes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5F0BE-83F4-7A96-B278-6FF8DCF6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E377-36DC-62F3-73D4-C73D750F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3663E-EFFA-13D4-9619-262E02CE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Picture 8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DE9E5C82-AFC4-04CC-ACB2-E2761EA9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>
          <a:xfrm>
            <a:off x="3527029" y="715272"/>
            <a:ext cx="3885979" cy="890537"/>
          </a:xfrm>
          <a:prstGeom prst="rect">
            <a:avLst/>
          </a:prstGeom>
        </p:spPr>
      </p:pic>
      <p:pic>
        <p:nvPicPr>
          <p:cNvPr id="11" name="Picture 10" descr="A math equations with numbers and symbols&#10;&#10;Description automatically generated">
            <a:extLst>
              <a:ext uri="{FF2B5EF4-FFF2-40B4-BE49-F238E27FC236}">
                <a16:creationId xmlns:a16="http://schemas.microsoft.com/office/drawing/2014/main" id="{59E01AF8-E6C7-1142-455E-D3F57758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29" y="1783151"/>
            <a:ext cx="4209811" cy="8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04239-76BE-4F80-91CC-66FC8B4881A8}"/>
                  </a:ext>
                </a:extLst>
              </p:cNvPr>
              <p:cNvSpPr txBox="1"/>
              <p:nvPr/>
            </p:nvSpPr>
            <p:spPr>
              <a:xfrm>
                <a:off x="2783840" y="3130361"/>
                <a:ext cx="4866640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then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so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04239-76BE-4F80-91CC-66FC8B488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840" y="3130361"/>
                <a:ext cx="4866640" cy="321435"/>
              </a:xfrm>
              <a:prstGeom prst="rect">
                <a:avLst/>
              </a:prstGeom>
              <a:blipFill>
                <a:blip r:embed="rId4"/>
                <a:stretch>
                  <a:fillRect l="-376" b="-211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F66C9E-8275-4D5D-8490-651A061BFC23}"/>
                  </a:ext>
                </a:extLst>
              </p:cNvPr>
              <p:cNvSpPr txBox="1"/>
              <p:nvPr/>
            </p:nvSpPr>
            <p:spPr>
              <a:xfrm>
                <a:off x="2783840" y="3435859"/>
                <a:ext cx="4866640" cy="32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then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fr-CH" dirty="0"/>
                  <a:t>, </a:t>
                </a:r>
                <a:r>
                  <a:rPr lang="fr-CH" dirty="0" err="1"/>
                  <a:t>so</a:t>
                </a:r>
                <a:r>
                  <a:rPr lang="fr-CH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F66C9E-8275-4D5D-8490-651A061BF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840" y="3435859"/>
                <a:ext cx="4866640" cy="321435"/>
              </a:xfrm>
              <a:prstGeom prst="rect">
                <a:avLst/>
              </a:prstGeom>
              <a:blipFill>
                <a:blip r:embed="rId5"/>
                <a:stretch>
                  <a:fillRect l="-376" b="-2115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B96996F-0A6D-4080-B302-1400CF37C323}"/>
              </a:ext>
            </a:extLst>
          </p:cNvPr>
          <p:cNvSpPr txBox="1"/>
          <p:nvPr/>
        </p:nvSpPr>
        <p:spPr>
          <a:xfrm>
            <a:off x="1224280" y="2770299"/>
            <a:ext cx="48666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both </a:t>
            </a:r>
            <a:r>
              <a:rPr lang="en-US" dirty="0"/>
              <a:t>numerator and denominator are real: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997889-1B42-415D-B128-B0FC1A1164D5}"/>
                  </a:ext>
                </a:extLst>
              </p:cNvPr>
              <p:cNvSpPr txBox="1"/>
              <p:nvPr/>
            </p:nvSpPr>
            <p:spPr>
              <a:xfrm>
                <a:off x="1965960" y="4198240"/>
                <a:ext cx="6258560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denominator and numerator are complex, argument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becomes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997889-1B42-415D-B128-B0FC1A116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4198240"/>
                <a:ext cx="6258560" cy="529184"/>
              </a:xfrm>
              <a:prstGeom prst="rect">
                <a:avLst/>
              </a:prstGeom>
              <a:blipFill>
                <a:blip r:embed="rId6"/>
                <a:stretch>
                  <a:fillRect l="-292" b="-1279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1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18532</TotalTime>
  <Words>1354</Words>
  <Application>Microsoft Macintosh PowerPoint</Application>
  <PresentationFormat>On-screen Show (16:9)</PresentationFormat>
  <Paragraphs>220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Franklin Gothic Demi Cond</vt:lpstr>
      <vt:lpstr>Wingdings</vt:lpstr>
      <vt:lpstr>Thème Office</vt:lpstr>
      <vt:lpstr>Introduction to photonic integrated circuits</vt:lpstr>
      <vt:lpstr>Today</vt:lpstr>
      <vt:lpstr>4.1. Introduction to wave propagation</vt:lpstr>
      <vt:lpstr>4.2. Plane waves in linear media</vt:lpstr>
      <vt:lpstr>4.2. Plane waves in linear media</vt:lpstr>
      <vt:lpstr>4.2. Laws of refraction and reflection at an interface</vt:lpstr>
      <vt:lpstr>4.2. Laws of refraction and reflection at an interface</vt:lpstr>
      <vt:lpstr>TE and TM modes</vt:lpstr>
      <vt:lpstr>TE and TM modes</vt:lpstr>
      <vt:lpstr>Reflection magnitude and phase</vt:lpstr>
      <vt:lpstr>4.3.3. Total internal reflection at interface</vt:lpstr>
      <vt:lpstr>4.3.3. Total internal reflection at interface</vt:lpstr>
      <vt:lpstr>4.3.3. Total internal reflection at interface</vt:lpstr>
      <vt:lpstr>Reflection magnitude and phase: a second look</vt:lpstr>
      <vt:lpstr>Chapter 5: Optical waveguides</vt:lpstr>
      <vt:lpstr>Chapter 5: Optical waveguides</vt:lpstr>
      <vt:lpstr>Chapter 5: Optical waveguides</vt:lpstr>
      <vt:lpstr>Chapter 5: Optical waveguides</vt:lpstr>
      <vt:lpstr>Chapter 5: Optical waveguides</vt:lpstr>
      <vt:lpstr>Chapter 5: Optical waveguides</vt:lpstr>
      <vt:lpstr>Chapter 5: Optical waveguides</vt:lpstr>
      <vt:lpstr>Chapter 5: Optical waveguides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283</cp:revision>
  <cp:lastPrinted>2023-09-27T08:43:28Z</cp:lastPrinted>
  <dcterms:created xsi:type="dcterms:W3CDTF">2019-04-02T06:24:35Z</dcterms:created>
  <dcterms:modified xsi:type="dcterms:W3CDTF">2025-09-30T19:07:43Z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