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442" r:id="rId5"/>
    <p:sldId id="2455" r:id="rId6"/>
    <p:sldId id="2469" r:id="rId7"/>
    <p:sldId id="2470" r:id="rId8"/>
    <p:sldId id="2463" r:id="rId9"/>
    <p:sldId id="2464" r:id="rId10"/>
    <p:sldId id="2467" r:id="rId11"/>
    <p:sldId id="2465" r:id="rId12"/>
    <p:sldId id="2466" r:id="rId13"/>
    <p:sldId id="2458" r:id="rId14"/>
    <p:sldId id="2459" r:id="rId15"/>
    <p:sldId id="2460" r:id="rId16"/>
    <p:sldId id="2461" r:id="rId17"/>
    <p:sldId id="2456" r:id="rId18"/>
    <p:sldId id="2462" r:id="rId19"/>
    <p:sldId id="2468" r:id="rId20"/>
    <p:sldId id="2457" r:id="rId2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77891"/>
  </p:normalViewPr>
  <p:slideViewPr>
    <p:cSldViewPr snapToGrid="0" snapToObjects="1" showGuides="1">
      <p:cViewPr>
        <p:scale>
          <a:sx n="141" d="100"/>
          <a:sy n="141" d="100"/>
        </p:scale>
        <p:origin x="800" y="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16.09.25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16/09/2025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t">
            <a:extLst>
              <a:ext uri="{FF2B5EF4-FFF2-40B4-BE49-F238E27FC236}">
                <a16:creationId xmlns:a16="http://schemas.microsoft.com/office/drawing/2014/main" id="{05D911D0-5FC5-87C1-ACAF-114A9AE9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" y="667408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06835" cy="1072753"/>
          </a:xfrm>
        </p:spPr>
        <p:txBody>
          <a:bodyPr>
            <a:normAutofit/>
          </a:bodyPr>
          <a:lstStyle/>
          <a:p>
            <a:r>
              <a:rPr lang="en-US" dirty="0"/>
              <a:t>Introduction to photonic integrated circuits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C9C3C-CF9B-4374-0E96-6A346DC4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988300" cy="1072753"/>
          </a:xfrm>
        </p:spPr>
        <p:txBody>
          <a:bodyPr/>
          <a:lstStyle/>
          <a:p>
            <a:r>
              <a:rPr lang="en-US" dirty="0"/>
              <a:t>4.2. Laws of refraction and reflection at an interface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4211A-683A-5121-29F0-4B643C46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1E150-F1D6-BE90-07BF-02652C95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" name="Picture 2" descr="A diagram of a wave&#10;&#10;Description automatically generated">
            <a:extLst>
              <a:ext uri="{FF2B5EF4-FFF2-40B4-BE49-F238E27FC236}">
                <a16:creationId xmlns:a16="http://schemas.microsoft.com/office/drawing/2014/main" id="{8F59478E-AFEE-C981-935B-C9377179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40" y="901190"/>
            <a:ext cx="5486400" cy="1970954"/>
          </a:xfrm>
          <a:prstGeom prst="rect">
            <a:avLst/>
          </a:prstGeom>
        </p:spPr>
      </p:pic>
      <p:pic>
        <p:nvPicPr>
          <p:cNvPr id="10" name="Picture 9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D470869-E54F-D76B-8D31-2BDEB131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40" y="3414519"/>
            <a:ext cx="4381500" cy="1155700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5F75842-E667-DB49-8C21-11CB82D5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" y="3433975"/>
            <a:ext cx="4559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C9C3C-CF9B-4374-0E96-6A346DC4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988300" cy="1072753"/>
          </a:xfrm>
        </p:spPr>
        <p:txBody>
          <a:bodyPr/>
          <a:lstStyle/>
          <a:p>
            <a:r>
              <a:rPr lang="en-US" dirty="0"/>
              <a:t>4.2. Laws of refraction and reflection at an interface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EAA94-A882-EA5B-CD42-9CBBA90C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4211A-683A-5121-29F0-4B643C46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1E150-F1D6-BE90-07BF-02652C95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89271-D410-D9F0-4257-122D0317CA9F}"/>
              </a:ext>
            </a:extLst>
          </p:cNvPr>
          <p:cNvSpPr txBox="1"/>
          <p:nvPr/>
        </p:nvSpPr>
        <p:spPr>
          <a:xfrm>
            <a:off x="3793682" y="1036931"/>
            <a:ext cx="1723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 in the script….</a:t>
            </a:r>
          </a:p>
        </p:txBody>
      </p:sp>
      <p:pic>
        <p:nvPicPr>
          <p:cNvPr id="13" name="Picture 1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950B150-C408-B0DB-E52E-B3833992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1489365"/>
            <a:ext cx="7772400" cy="31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4A64-A10B-2EFB-DAEF-6E3FF45F7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at blackboard (2 mins thinking)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8632A9-63CD-43A8-3797-078443A5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and TM modes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5F0BE-83F4-7A96-B278-6FF8DCF6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BE377-36DC-62F3-73D4-C73D750F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3663E-EFFA-13D4-9619-262E02CE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6E794-6927-BA71-9B67-ED3F29AA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55"/>
          <a:stretch/>
        </p:blipFill>
        <p:spPr>
          <a:xfrm>
            <a:off x="5257535" y="2130444"/>
            <a:ext cx="2688169" cy="2451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4FEB89-EC20-2E2B-EABD-1BBD7B67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255"/>
          <a:stretch/>
        </p:blipFill>
        <p:spPr>
          <a:xfrm>
            <a:off x="1399116" y="2130445"/>
            <a:ext cx="2688168" cy="24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7BBF72-2AC2-5F72-48C0-03959EF3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 in exercise 1…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internal reflection?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8632A9-63CD-43A8-3797-078443A5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and TM modes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5F0BE-83F4-7A96-B278-6FF8DCF6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BE377-36DC-62F3-73D4-C73D750F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3663E-EFFA-13D4-9619-262E02CE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Picture 8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DE9E5C82-AFC4-04CC-ACB2-E2761EA9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657600" y="1223963"/>
            <a:ext cx="4876800" cy="1117600"/>
          </a:xfrm>
          <a:prstGeom prst="rect">
            <a:avLst/>
          </a:prstGeom>
        </p:spPr>
      </p:pic>
      <p:pic>
        <p:nvPicPr>
          <p:cNvPr id="11" name="Picture 10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59E01AF8-E6C7-1142-455E-D3F57758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2408658"/>
            <a:ext cx="5283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0BC12-76DB-0A98-77C7-5BEBD0AA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07497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3E0DA-4B3F-F112-1084-D160EA55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47775" cy="1072753"/>
          </a:xfrm>
        </p:spPr>
        <p:txBody>
          <a:bodyPr/>
          <a:lstStyle/>
          <a:p>
            <a:r>
              <a:rPr lang="en-US" dirty="0"/>
              <a:t>Reflection magnitude and phase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965F4-E21C-B735-0DD8-F168329E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5EA69-A4F1-0178-D5C2-D5B6D1F8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0FB11-F795-AC6C-EB58-2921CAF1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9" name="Picture 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74CC9FF-AFD2-EB49-DF10-0DAE25B33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8538"/>
          <a:stretch/>
        </p:blipFill>
        <p:spPr>
          <a:xfrm>
            <a:off x="675480" y="1431900"/>
            <a:ext cx="4253956" cy="2646958"/>
          </a:xfrm>
          <a:prstGeom prst="rect">
            <a:avLst/>
          </a:prstGeom>
        </p:spPr>
      </p:pic>
      <p:pic>
        <p:nvPicPr>
          <p:cNvPr id="10" name="Picture 9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8F8FB37-9C2E-145E-C440-85D33FD2E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54"/>
          <a:stretch/>
        </p:blipFill>
        <p:spPr>
          <a:xfrm>
            <a:off x="4633663" y="1716043"/>
            <a:ext cx="4253956" cy="25278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88D4D6-96DD-1022-4341-04C90BCB4B82}"/>
              </a:ext>
            </a:extLst>
          </p:cNvPr>
          <p:cNvSpPr/>
          <p:nvPr/>
        </p:nvSpPr>
        <p:spPr>
          <a:xfrm>
            <a:off x="6368528" y="1624066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1B593-6C1D-0957-30EF-52266205875A}"/>
              </a:ext>
            </a:extLst>
          </p:cNvPr>
          <p:cNvSpPr/>
          <p:nvPr/>
        </p:nvSpPr>
        <p:spPr>
          <a:xfrm>
            <a:off x="3931970" y="4057770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E813A-9471-25C6-8FE4-359DD99E7A44}"/>
              </a:ext>
            </a:extLst>
          </p:cNvPr>
          <p:cNvSpPr/>
          <p:nvPr/>
        </p:nvSpPr>
        <p:spPr>
          <a:xfrm>
            <a:off x="666601" y="4057769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AE319-CFD7-ED49-6039-EE1036236017}"/>
              </a:ext>
            </a:extLst>
          </p:cNvPr>
          <p:cNvSpPr txBox="1"/>
          <p:nvPr/>
        </p:nvSpPr>
        <p:spPr>
          <a:xfrm rot="16200000">
            <a:off x="335479" y="219152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 modes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BC608-8872-DCD0-B504-4B0D2A3D6510}"/>
              </a:ext>
            </a:extLst>
          </p:cNvPr>
          <p:cNvSpPr txBox="1"/>
          <p:nvPr/>
        </p:nvSpPr>
        <p:spPr>
          <a:xfrm rot="16200000">
            <a:off x="292362" y="3447381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TM modes</a:t>
            </a:r>
          </a:p>
        </p:txBody>
      </p:sp>
    </p:spTree>
    <p:extLst>
      <p:ext uri="{BB962C8B-B14F-4D97-AF65-F5344CB8AC3E}">
        <p14:creationId xmlns:p14="http://schemas.microsoft.com/office/powerpoint/2010/main" val="30086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D9916-1920-45D6-C99C-7053F0B6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709730" cy="1072753"/>
          </a:xfrm>
        </p:spPr>
        <p:txBody>
          <a:bodyPr/>
          <a:lstStyle/>
          <a:p>
            <a:r>
              <a:rPr lang="en-US" dirty="0"/>
              <a:t>4.3.3. Total internal reflection at interface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893F9-9296-7C54-9304-A52CDAB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F024-6694-F5A2-7371-5F4C35B7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647F-0B65-86BD-E906-8EEE9564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5F476F-A35C-E344-9E41-849C7CAF9287}"/>
                  </a:ext>
                </a:extLst>
              </p:cNvPr>
              <p:cNvSpPr txBox="1"/>
              <p:nvPr/>
            </p:nvSpPr>
            <p:spPr>
              <a:xfrm>
                <a:off x="1602463" y="4155541"/>
                <a:ext cx="503189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Additional phase upon reflection for incidence at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5F476F-A35C-E344-9E41-849C7CAF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463" y="4155541"/>
                <a:ext cx="5031890" cy="300082"/>
              </a:xfrm>
              <a:prstGeom prst="rect">
                <a:avLst/>
              </a:prstGeom>
              <a:blipFill>
                <a:blip r:embed="rId2"/>
                <a:stretch>
                  <a:fillRect l="-252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circle with arrows and numbers&#10;&#10;Description automatically generated">
            <a:extLst>
              <a:ext uri="{FF2B5EF4-FFF2-40B4-BE49-F238E27FC236}">
                <a16:creationId xmlns:a16="http://schemas.microsoft.com/office/drawing/2014/main" id="{BAEDA935-46CA-A004-8690-BD7D82CA2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56259"/>
            <a:ext cx="4572000" cy="22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C728-BC62-375E-C6D6-4F4B2340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4D0BBE-D3CE-D737-5A2C-7F836D12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(blackboard discussion)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B1D690-C21A-39CE-7E02-162E46DA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57597" cy="1072753"/>
          </a:xfrm>
        </p:spPr>
        <p:txBody>
          <a:bodyPr/>
          <a:lstStyle/>
          <a:p>
            <a:r>
              <a:rPr lang="en-US" dirty="0"/>
              <a:t>4.3.3. Total internal reflection at interface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0C16A-FA49-93A8-A38F-4756A240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3A1D9-9A56-FCC0-E3B3-0B26FBE4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00284-4B6B-C816-149B-9BA8DAEF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09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91589-D4BF-6273-31C4-B3B59944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Slab waveguide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Picture 7" descr="A diagram of a line with points and lines&#10;&#10;Description automatically generated with medium confidence">
            <a:extLst>
              <a:ext uri="{FF2B5EF4-FFF2-40B4-BE49-F238E27FC236}">
                <a16:creationId xmlns:a16="http://schemas.microsoft.com/office/drawing/2014/main" id="{17586478-A79D-B483-EEEE-058FB9EF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41563"/>
            <a:ext cx="3657600" cy="1625600"/>
          </a:xfrm>
          <a:prstGeom prst="rect">
            <a:avLst/>
          </a:prstGeom>
        </p:spPr>
      </p:pic>
      <p:pic>
        <p:nvPicPr>
          <p:cNvPr id="12" name="Picture 11" descr="A diagram of a line of light&#10;&#10;Description automatically generated with medium confidence">
            <a:extLst>
              <a:ext uri="{FF2B5EF4-FFF2-40B4-BE49-F238E27FC236}">
                <a16:creationId xmlns:a16="http://schemas.microsoft.com/office/drawing/2014/main" id="{509C229B-EB90-0FDE-F182-EC447868E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894" y="1898010"/>
            <a:ext cx="4114800" cy="21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Orga:</a:t>
            </a:r>
          </a:p>
          <a:p>
            <a:pPr lvl="1"/>
            <a:r>
              <a:rPr lang="en-US" dirty="0"/>
              <a:t>Script online! All derivations there </a:t>
            </a:r>
          </a:p>
          <a:p>
            <a:pPr lvl="1"/>
            <a:r>
              <a:rPr lang="en-US" dirty="0"/>
              <a:t>Assignments published Wednesdays 5 pm </a:t>
            </a:r>
          </a:p>
          <a:p>
            <a:pPr lvl="1"/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Introduction and motivation of photonic chips</a:t>
            </a:r>
          </a:p>
          <a:p>
            <a:pPr lvl="1"/>
            <a:endParaRPr lang="en-US" dirty="0"/>
          </a:p>
          <a:p>
            <a:r>
              <a:rPr lang="en-US" dirty="0"/>
              <a:t>Today: Foundations</a:t>
            </a:r>
          </a:p>
          <a:p>
            <a:pPr lvl="1"/>
            <a:r>
              <a:rPr lang="en-US" dirty="0"/>
              <a:t>Revision Maxwell equations</a:t>
            </a:r>
          </a:p>
          <a:p>
            <a:pPr lvl="1"/>
            <a:r>
              <a:rPr lang="en-US" dirty="0"/>
              <a:t>Reflection at a dielectric boundary</a:t>
            </a:r>
          </a:p>
          <a:p>
            <a:pPr lvl="1"/>
            <a:r>
              <a:rPr lang="en-US" dirty="0"/>
              <a:t>Start slab waveguide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39EB85-CE9F-4FCD-69E1-DA18B481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know:</a:t>
            </a:r>
          </a:p>
          <a:p>
            <a:pPr lvl="1"/>
            <a:r>
              <a:rPr lang="en-US" dirty="0"/>
              <a:t>Propagation of light in a medium</a:t>
            </a:r>
          </a:p>
          <a:p>
            <a:pPr lvl="1"/>
            <a:r>
              <a:rPr lang="en-US" dirty="0"/>
              <a:t>What happens at interfaces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9D4D9-F6A3-8C14-EBBF-2EEADB65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116495" cy="1072753"/>
          </a:xfrm>
        </p:spPr>
        <p:txBody>
          <a:bodyPr/>
          <a:lstStyle/>
          <a:p>
            <a:r>
              <a:rPr lang="en-US" dirty="0"/>
              <a:t>4.1. Introduction to wave propagation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621F7-B0E4-7F65-C034-2DF46E97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40D9-CB68-390A-5203-1916B33E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EC04-0E85-6C80-4759-CEEAB24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 descr="A diagram of a line with points and lines&#10;&#10;Description automatically generated with medium confidence">
            <a:extLst>
              <a:ext uri="{FF2B5EF4-FFF2-40B4-BE49-F238E27FC236}">
                <a16:creationId xmlns:a16="http://schemas.microsoft.com/office/drawing/2014/main" id="{A4FC7D3A-F12E-D5CB-CB1D-9C72B0C1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487" y="1528763"/>
            <a:ext cx="3657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0B581-DC6F-47C5-093F-169C301D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4.1. Conventions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422C-C0E6-1AD6-A76A-1A56F962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04059-EB00-7742-A21F-4AE12950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9D17B-8CAE-E15A-21B0-3F2B1854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Picture 7" descr="A white text with black text&#10;&#10;Description automatically generated">
            <a:extLst>
              <a:ext uri="{FF2B5EF4-FFF2-40B4-BE49-F238E27FC236}">
                <a16:creationId xmlns:a16="http://schemas.microsoft.com/office/drawing/2014/main" id="{4CF00497-DDAE-AB59-5B71-7E94D96E0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8" y="2019575"/>
            <a:ext cx="7772400" cy="12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032126B-A59D-CAB9-0B63-559CFB414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This lecture: absence of free carriers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and currents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and using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032126B-A59D-CAB9-0B63-559CFB414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0FE4E71B-1F61-1AD8-73F9-C35F5CB7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215772" cy="1072753"/>
          </a:xfrm>
        </p:spPr>
        <p:txBody>
          <a:bodyPr/>
          <a:lstStyle/>
          <a:p>
            <a:r>
              <a:rPr lang="en-US" dirty="0"/>
              <a:t>4.1. Revision Maxwell equations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DFFDF-AD33-45FC-EB36-153ED990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EA897-4EB7-F78D-4609-437C0B8E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C024B-996C-281C-2D03-C4348F6F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" name="Content Placeholder 23" descr="A math equations with lines and symbols&#10;&#10;Description automatically generated with medium confidence">
            <a:extLst>
              <a:ext uri="{FF2B5EF4-FFF2-40B4-BE49-F238E27FC236}">
                <a16:creationId xmlns:a16="http://schemas.microsoft.com/office/drawing/2014/main" id="{1446CD1D-45DA-80C8-07B3-A43C06E7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70164"/>
            <a:ext cx="2743200" cy="1932457"/>
          </a:xfrm>
          <a:prstGeom prst="rect">
            <a:avLst/>
          </a:prstGeom>
        </p:spPr>
      </p:pic>
      <p:pic>
        <p:nvPicPr>
          <p:cNvPr id="11" name="Picture 10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38D767C-7B46-F0E5-6DAA-658206222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133" y="2830067"/>
            <a:ext cx="2879260" cy="1411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126157-43DC-875A-29A2-3DF4A08AE7DD}"/>
              </a:ext>
            </a:extLst>
          </p:cNvPr>
          <p:cNvSpPr txBox="1"/>
          <p:nvPr/>
        </p:nvSpPr>
        <p:spPr>
          <a:xfrm>
            <a:off x="1981653" y="2170082"/>
            <a:ext cx="1697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(local)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0CB5D-D95C-627C-AEED-5CD0AD052F27}"/>
              </a:ext>
            </a:extLst>
          </p:cNvPr>
          <p:cNvSpPr txBox="1"/>
          <p:nvPr/>
        </p:nvSpPr>
        <p:spPr>
          <a:xfrm>
            <a:off x="6379858" y="2170082"/>
            <a:ext cx="16658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707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709DBA-6125-BC0A-E7F5-D1213665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(blackboard derivation)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8617E-560F-DA69-CAB4-A2757113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4.1. Dispersive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4699-6955-CAB1-78D5-DB39DA50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B02C-9EB5-C68D-5C3A-424C4D16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D4EE1-4043-051D-9BE4-894D7250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65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42C90E-F3D4-6E2E-4A67-359C526B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from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6B5573-BE84-B179-4EBC-DFDEB0E8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758572" cy="1072753"/>
          </a:xfrm>
        </p:spPr>
        <p:txBody>
          <a:bodyPr/>
          <a:lstStyle/>
          <a:p>
            <a:r>
              <a:rPr lang="en-US" dirty="0"/>
              <a:t>4.2. Plane waves in linear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598D4-BB9B-E689-CED9-B1655884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6A5D-A327-01AE-FC21-CC22DB24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1EEE9-4342-4935-925C-A96FC73E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9201FE55-1C47-E269-9C8F-0B2FC590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7" y="2003216"/>
            <a:ext cx="2879260" cy="141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892BC2-6BB7-FC89-36D8-2BC401B76B5E}"/>
              </a:ext>
            </a:extLst>
          </p:cNvPr>
          <p:cNvSpPr txBox="1"/>
          <p:nvPr/>
        </p:nvSpPr>
        <p:spPr>
          <a:xfrm>
            <a:off x="4415148" y="1980404"/>
            <a:ext cx="3337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A43C03-A147-3AAF-548B-6A19AB45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690" y="3725592"/>
            <a:ext cx="3489325" cy="352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D3BBC1-DFF0-DE00-A692-4DA83A9E813D}"/>
              </a:ext>
            </a:extLst>
          </p:cNvPr>
          <p:cNvSpPr txBox="1"/>
          <p:nvPr/>
        </p:nvSpPr>
        <p:spPr>
          <a:xfrm>
            <a:off x="4406629" y="3778476"/>
            <a:ext cx="3337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62EC1A-3E1C-DC64-04A2-9A5C3329B9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244" b="-6096"/>
          <a:stretch/>
        </p:blipFill>
        <p:spPr>
          <a:xfrm>
            <a:off x="5865648" y="2376062"/>
            <a:ext cx="1836300" cy="284951"/>
          </a:xfrm>
          <a:prstGeom prst="rect">
            <a:avLst/>
          </a:prstGeom>
        </p:spPr>
      </p:pic>
      <p:pic>
        <p:nvPicPr>
          <p:cNvPr id="15" name="Picture 14" descr="A close-up of symbols&#10;&#10;Description automatically generated">
            <a:extLst>
              <a:ext uri="{FF2B5EF4-FFF2-40B4-BE49-F238E27FC236}">
                <a16:creationId xmlns:a16="http://schemas.microsoft.com/office/drawing/2014/main" id="{2D82901E-2355-2281-C8CB-EFBF318A2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153" y="1591053"/>
            <a:ext cx="3200400" cy="7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6698-477E-FABA-B2BB-E03730CDC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weakly </a:t>
            </a:r>
            <a:r>
              <a:rPr lang="en-US" dirty="0" err="1"/>
              <a:t>inhomogenous</a:t>
            </a:r>
            <a:r>
              <a:rPr lang="en-US" dirty="0"/>
              <a:t> media, the dielectric function does not change significantly over length scales similar to an optical wavelength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Generalising</a:t>
            </a:r>
            <a:r>
              <a:rPr lang="en-US" dirty="0"/>
              <a:t> we can write the famous </a:t>
            </a:r>
            <a:r>
              <a:rPr lang="en-US" b="1" dirty="0"/>
              <a:t>Helmholtz equation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A3439-B7EF-E213-1CAB-E9CD9A0C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165185" cy="1072753"/>
          </a:xfrm>
        </p:spPr>
        <p:txBody>
          <a:bodyPr/>
          <a:lstStyle/>
          <a:p>
            <a:r>
              <a:rPr lang="en-US" dirty="0"/>
              <a:t>4.2. Plane waves in linear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5026-3F9F-F0EB-50E9-768DC38C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DD900-4FC9-A454-2031-9088C416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A36A-6136-6561-EF6E-05021939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D8EC0-FDAC-1561-C15E-4134A317842B}"/>
              </a:ext>
            </a:extLst>
          </p:cNvPr>
          <p:cNvSpPr txBox="1"/>
          <p:nvPr/>
        </p:nvSpPr>
        <p:spPr>
          <a:xfrm>
            <a:off x="4474723" y="142023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math equations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C93D0F61-3651-33C9-76B7-C072F311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69"/>
          <a:stretch/>
        </p:blipFill>
        <p:spPr>
          <a:xfrm>
            <a:off x="1256777" y="1203784"/>
            <a:ext cx="6400800" cy="1233645"/>
          </a:xfrm>
          <a:prstGeom prst="rect">
            <a:avLst/>
          </a:prstGeom>
        </p:spPr>
      </p:pic>
      <p:pic>
        <p:nvPicPr>
          <p:cNvPr id="16" name="Picture 15" descr="A close-up of a number&#10;&#10;Description automatically generated">
            <a:extLst>
              <a:ext uri="{FF2B5EF4-FFF2-40B4-BE49-F238E27FC236}">
                <a16:creationId xmlns:a16="http://schemas.microsoft.com/office/drawing/2014/main" id="{A37F30CF-23C4-BFAB-FB28-37116141F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460" y="3257074"/>
            <a:ext cx="3657600" cy="668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5D0BB4-79AA-4663-67CD-9B64D404A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86" y="4567605"/>
            <a:ext cx="3657600" cy="4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0B2A17-DFEB-D107-481D-FD89C81EA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(discuss solutions at the blackboard)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5E5849-949D-4074-B22D-94BA5DF2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48070" cy="1072753"/>
          </a:xfrm>
        </p:spPr>
        <p:txBody>
          <a:bodyPr/>
          <a:lstStyle/>
          <a:p>
            <a:r>
              <a:rPr lang="en-US" dirty="0"/>
              <a:t>4.2. Plane waves in linear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D28A2-3CE5-2B2A-7162-668D54C1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B626-CE78-7ACE-D511-31F2CED2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7992-34D4-D4BC-BB63-15E215CD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12529</TotalTime>
  <Words>473</Words>
  <Application>Microsoft Macintosh PowerPoint</Application>
  <PresentationFormat>On-screen Show (16:9)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Franklin Gothic Demi Cond</vt:lpstr>
      <vt:lpstr>Wingdings</vt:lpstr>
      <vt:lpstr>Thème Office</vt:lpstr>
      <vt:lpstr>Introduction to photonic integrated circuits</vt:lpstr>
      <vt:lpstr>Today</vt:lpstr>
      <vt:lpstr>4.1. Introduction to wave propagation</vt:lpstr>
      <vt:lpstr>4.1. Conventions</vt:lpstr>
      <vt:lpstr>4.1. Revision Maxwell equations</vt:lpstr>
      <vt:lpstr>4.1. Dispersive media</vt:lpstr>
      <vt:lpstr>4.2. Plane waves in linear media</vt:lpstr>
      <vt:lpstr>4.2. Plane waves in linear media</vt:lpstr>
      <vt:lpstr>4.2. Plane waves in linear media</vt:lpstr>
      <vt:lpstr>4.2. Laws of refraction and reflection at an interface</vt:lpstr>
      <vt:lpstr>4.2. Laws of refraction and reflection at an interface</vt:lpstr>
      <vt:lpstr>TE and TM modes</vt:lpstr>
      <vt:lpstr>TE and TM modes</vt:lpstr>
      <vt:lpstr>Reflection magnitude and phase</vt:lpstr>
      <vt:lpstr>4.3.3. Total internal reflection at interface</vt:lpstr>
      <vt:lpstr>4.3.3. Total internal reflection at interface</vt:lpstr>
      <vt:lpstr>Ch 5: Optical waveguides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223</cp:revision>
  <cp:lastPrinted>2023-09-27T08:43:28Z</cp:lastPrinted>
  <dcterms:created xsi:type="dcterms:W3CDTF">2019-04-02T06:24:35Z</dcterms:created>
  <dcterms:modified xsi:type="dcterms:W3CDTF">2025-09-17T07:46:47Z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