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442" r:id="rId5"/>
    <p:sldId id="2474" r:id="rId6"/>
    <p:sldId id="2492" r:id="rId7"/>
    <p:sldId id="2488" r:id="rId8"/>
    <p:sldId id="2484" r:id="rId9"/>
    <p:sldId id="2490" r:id="rId10"/>
    <p:sldId id="2489" r:id="rId11"/>
    <p:sldId id="2491" r:id="rId12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3FF"/>
    <a:srgbClr val="31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71" autoAdjust="0"/>
    <p:restoredTop sz="78021"/>
  </p:normalViewPr>
  <p:slideViewPr>
    <p:cSldViewPr snapToGrid="0" snapToObjects="1" showGuides="1">
      <p:cViewPr varScale="1">
        <p:scale>
          <a:sx n="157" d="100"/>
          <a:sy n="157" d="100"/>
        </p:scale>
        <p:origin x="872" y="184"/>
      </p:cViewPr>
      <p:guideLst>
        <p:guide orient="horz" pos="1620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60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10.12.25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10/12/2025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4644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7D9B9-9F9B-740E-C3C0-415630977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A08B73-98B6-558C-20F3-35D92A956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3AFC0-F17F-E082-88AF-61D43EE28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EB98-671E-4F1C-B32B-232CD469DD6D}" type="datetimeFigureOut">
              <a:rPr lang="fr-CH" smtClean="0"/>
              <a:t>10.12.25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E2830-90E7-1B83-6270-2B08EBE09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91E48-BFE0-DF59-D557-5394D85DF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F554-94DC-483A-8270-2E75F625B24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52598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5A13B-6207-3254-7EE7-180BDC705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AEAB6-6770-F12A-9BBB-18861E901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7CD52-7786-4005-1329-67F647E18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EB98-671E-4F1C-B32B-232CD469DD6D}" type="datetimeFigureOut">
              <a:rPr lang="fr-CH" smtClean="0"/>
              <a:t>10.12.25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12AEE-F498-EA7C-3AD4-A2B8FDB78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06446-E2D6-F932-091D-9A5426665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F554-94DC-483A-8270-2E75F625B24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5473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 dirty="0"/>
              <a:t>TRANSDUCERS FOR CLASSICAL AND QUANTUM APPLICATIONS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1" r:id="rId3"/>
    <p:sldLayoutId id="2147483673" r:id="rId4"/>
    <p:sldLayoutId id="2147483662" r:id="rId5"/>
    <p:sldLayoutId id="2147483674" r:id="rId6"/>
    <p:sldLayoutId id="2147483675" r:id="rId7"/>
    <p:sldLayoutId id="2147483682" r:id="rId8"/>
    <p:sldLayoutId id="2147483676" r:id="rId9"/>
    <p:sldLayoutId id="2147483664" r:id="rId10"/>
    <p:sldLayoutId id="2147483666" r:id="rId11"/>
    <p:sldLayoutId id="2147483677" r:id="rId12"/>
    <p:sldLayoutId id="2147483678" r:id="rId13"/>
    <p:sldLayoutId id="2147483679" r:id="rId14"/>
    <p:sldLayoutId id="2147483667" r:id="rId15"/>
    <p:sldLayoutId id="2147483683" r:id="rId16"/>
    <p:sldLayoutId id="2147483684" r:id="rId1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50403C-42B0-098F-A574-D10C026C3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178" y="2130445"/>
            <a:ext cx="5067019" cy="1072753"/>
          </a:xfrm>
        </p:spPr>
        <p:txBody>
          <a:bodyPr>
            <a:normAutofit/>
          </a:bodyPr>
          <a:lstStyle/>
          <a:p>
            <a:r>
              <a:rPr lang="en-US" dirty="0"/>
              <a:t>Dipolar antennas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8768E-41A4-13C8-48A1-97F384416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33796-6D46-4DCF-8D3F-D0D15656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65F79-85C0-6A27-F45A-F64A76D1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BF8ED6-FF97-9F00-F610-A21D2BD78F46}"/>
              </a:ext>
            </a:extLst>
          </p:cNvPr>
          <p:cNvSpPr txBox="1"/>
          <p:nvPr/>
        </p:nvSpPr>
        <p:spPr>
          <a:xfrm>
            <a:off x="2743200" y="4825127"/>
            <a:ext cx="45760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</a:t>
            </a:r>
            <a:r>
              <a:rPr lang="en-US" sz="1000" dirty="0" err="1">
                <a:solidFill>
                  <a:schemeClr val="bg1"/>
                </a:solidFill>
              </a:rPr>
              <a:t>www.imec-int.com</a:t>
            </a:r>
            <a:r>
              <a:rPr lang="en-US" sz="1000" dirty="0">
                <a:solidFill>
                  <a:schemeClr val="bg1"/>
                </a:solidFill>
              </a:rPr>
              <a:t>/</a:t>
            </a:r>
            <a:r>
              <a:rPr lang="en-US" sz="1000" dirty="0" err="1">
                <a:solidFill>
                  <a:schemeClr val="bg1"/>
                </a:solidFill>
              </a:rPr>
              <a:t>en</a:t>
            </a:r>
            <a:r>
              <a:rPr lang="en-US" sz="1000" dirty="0">
                <a:solidFill>
                  <a:schemeClr val="bg1"/>
                </a:solidFill>
              </a:rPr>
              <a:t>/integrated-photonics</a:t>
            </a:r>
          </a:p>
        </p:txBody>
      </p:sp>
    </p:spTree>
    <p:extLst>
      <p:ext uri="{BB962C8B-B14F-4D97-AF65-F5344CB8AC3E}">
        <p14:creationId xmlns:p14="http://schemas.microsoft.com/office/powerpoint/2010/main" val="2445533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B551D9-27D9-FC3D-503A-0ED77C2A3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Last week:</a:t>
            </a:r>
          </a:p>
          <a:p>
            <a:pPr lvl="1"/>
            <a:r>
              <a:rPr lang="en-US" dirty="0"/>
              <a:t>Ring resonators</a:t>
            </a:r>
          </a:p>
          <a:p>
            <a:pPr lvl="1"/>
            <a:endParaRPr lang="en-US" dirty="0"/>
          </a:p>
          <a:p>
            <a:r>
              <a:rPr lang="en-US" dirty="0"/>
              <a:t>Today: </a:t>
            </a:r>
          </a:p>
          <a:p>
            <a:pPr lvl="1"/>
            <a:r>
              <a:rPr lang="en-US" dirty="0"/>
              <a:t>Recap ring resonators</a:t>
            </a:r>
          </a:p>
          <a:p>
            <a:pPr lvl="1"/>
            <a:r>
              <a:rPr lang="en-US" dirty="0"/>
              <a:t>Dipolar antennas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70E5A2-ED64-C6B8-ED99-DB1B733EA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9A2B0-A398-0592-6CD0-A176B2AB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2395C-19C0-F443-C287-92F4AFB2F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4A576-6495-5A8C-AE83-D8B86FE8E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988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67D0C97-1083-E7AF-FCEE-0CB3B58FBA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52018" y="1618815"/>
                <a:ext cx="7726363" cy="3386772"/>
              </a:xfrm>
            </p:spPr>
            <p:txBody>
              <a:bodyPr/>
              <a:lstStyle/>
              <a:p>
                <a:r>
                  <a:rPr lang="en-US" dirty="0"/>
                  <a:t>Power transmission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as follows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Power build-up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as follows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On resonance: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67D0C97-1083-E7AF-FCEE-0CB3B58FBA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52018" y="1618815"/>
                <a:ext cx="7726363" cy="3386772"/>
              </a:xfrm>
              <a:blipFill>
                <a:blip r:embed="rId2"/>
                <a:stretch>
                  <a:fillRect t="-1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D7245CE-47DC-29A2-ED4C-3A8F9C10F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ring resonators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A533B-DBAA-2A56-6C36-D708ADD9C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D4232-A275-317F-6F3D-46E12C70F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B381A-C1C0-0024-D413-BEA611ABA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8" name="Picture 7" descr="A mathematical equation with numbers and lines&#10;&#10;Description automatically generated">
            <a:extLst>
              <a:ext uri="{FF2B5EF4-FFF2-40B4-BE49-F238E27FC236}">
                <a16:creationId xmlns:a16="http://schemas.microsoft.com/office/drawing/2014/main" id="{C383104F-80DD-89B2-5515-44E08CAE4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415" y="2140302"/>
            <a:ext cx="4483100" cy="800100"/>
          </a:xfrm>
          <a:prstGeom prst="rect">
            <a:avLst/>
          </a:prstGeom>
        </p:spPr>
      </p:pic>
      <p:pic>
        <p:nvPicPr>
          <p:cNvPr id="10" name="Picture 9" descr="A number and line with a number on it&#10;&#10;Description automatically generated with medium confidence">
            <a:extLst>
              <a:ext uri="{FF2B5EF4-FFF2-40B4-BE49-F238E27FC236}">
                <a16:creationId xmlns:a16="http://schemas.microsoft.com/office/drawing/2014/main" id="{7A92A33C-7C9E-5BC5-F788-77C362ECA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029" y="3533775"/>
            <a:ext cx="4597400" cy="736600"/>
          </a:xfrm>
          <a:prstGeom prst="rect">
            <a:avLst/>
          </a:prstGeom>
        </p:spPr>
      </p:pic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4BACC1A5-42A9-21E9-CBF2-6487E2348C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946" r="54229" b="52138"/>
          <a:stretch/>
        </p:blipFill>
        <p:spPr>
          <a:xfrm>
            <a:off x="512762" y="1077952"/>
            <a:ext cx="2879931" cy="2234249"/>
          </a:xfrm>
          <a:prstGeom prst="rect">
            <a:avLst/>
          </a:prstGeom>
        </p:spPr>
      </p:pic>
      <p:pic>
        <p:nvPicPr>
          <p:cNvPr id="12" name="Picture 11" descr="A close-up of a smiley face&#10;&#10;Description automatically generated">
            <a:extLst>
              <a:ext uri="{FF2B5EF4-FFF2-40B4-BE49-F238E27FC236}">
                <a16:creationId xmlns:a16="http://schemas.microsoft.com/office/drawing/2014/main" id="{092F9EFC-F315-9CA3-AD1D-5BDE42F36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571" y="3413142"/>
            <a:ext cx="20669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0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DEDD4-8ED1-4525-F077-5168B53AB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475061" cy="1072753"/>
          </a:xfrm>
        </p:spPr>
        <p:txBody>
          <a:bodyPr>
            <a:normAutofit/>
          </a:bodyPr>
          <a:lstStyle/>
          <a:p>
            <a:r>
              <a:rPr lang="en-US" dirty="0"/>
              <a:t>Ring resonators: coupling regimes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E412E-FF07-5466-A2EF-CCE644CF8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D102-F09C-D946-93F2-BD8A6D6FEC82}" type="datetime1">
              <a:rPr lang="fr-CH" smtClean="0"/>
              <a:t>10.12.25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902FE-4681-367B-8B36-AD8005F9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62C41-2B98-5B1B-AEC5-57FA9DFD3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F554-94DC-483A-8270-2E75F625B242}" type="slidenum">
              <a:rPr lang="fr-CH" smtClean="0"/>
              <a:t>4</a:t>
            </a:fld>
            <a:endParaRPr lang="fr-CH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4F45805-9A1C-33EB-272C-BC748AD91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959" y="1054841"/>
            <a:ext cx="4750163" cy="3386137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2804C1-FD94-D476-55CA-6993F4E2D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830" y="1693809"/>
            <a:ext cx="3695700" cy="2108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EFBE315-F47E-08AF-6522-793E149E9FD1}"/>
              </a:ext>
            </a:extLst>
          </p:cNvPr>
          <p:cNvSpPr txBox="1"/>
          <p:nvPr/>
        </p:nvSpPr>
        <p:spPr>
          <a:xfrm>
            <a:off x="6955680" y="3802009"/>
            <a:ext cx="2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276574-AACB-D776-C3CA-5959438C9A51}"/>
              </a:ext>
            </a:extLst>
          </p:cNvPr>
          <p:cNvSpPr txBox="1"/>
          <p:nvPr/>
        </p:nvSpPr>
        <p:spPr>
          <a:xfrm>
            <a:off x="5081481" y="1413647"/>
            <a:ext cx="8098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Q-factor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F5CB52-5C27-5C9C-0CE5-10B10AFF940B}"/>
              </a:ext>
            </a:extLst>
          </p:cNvPr>
          <p:cNvSpPr txBox="1"/>
          <p:nvPr/>
        </p:nvSpPr>
        <p:spPr>
          <a:xfrm>
            <a:off x="7240256" y="2041481"/>
            <a:ext cx="7281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= 0.9</a:t>
            </a:r>
          </a:p>
        </p:txBody>
      </p:sp>
    </p:spTree>
    <p:extLst>
      <p:ext uri="{BB962C8B-B14F-4D97-AF65-F5344CB8AC3E}">
        <p14:creationId xmlns:p14="http://schemas.microsoft.com/office/powerpoint/2010/main" val="390296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A81A3A-9C36-8008-2E7B-822ECC8CF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do you want a long resonator, when a short one?</a:t>
            </a:r>
          </a:p>
          <a:p>
            <a:r>
              <a:rPr lang="en-US" dirty="0"/>
              <a:t>Do we ever want low reflection?</a:t>
            </a:r>
          </a:p>
          <a:p>
            <a:r>
              <a:rPr lang="en-US" b="0" dirty="0"/>
              <a:t>What happens in the presence of losses?</a:t>
            </a:r>
          </a:p>
          <a:p>
            <a:endParaRPr lang="en-US" dirty="0"/>
          </a:p>
          <a:p>
            <a:r>
              <a:rPr lang="en-US" b="0" dirty="0"/>
              <a:t>Myth or truth?</a:t>
            </a:r>
          </a:p>
          <a:p>
            <a:pPr lvl="1"/>
            <a:r>
              <a:rPr lang="en-US" dirty="0"/>
              <a:t>If I make the ring smaller, I will have higher finesse.</a:t>
            </a:r>
          </a:p>
          <a:p>
            <a:pPr lvl="1"/>
            <a:r>
              <a:rPr lang="en-US" b="0" dirty="0"/>
              <a:t>It’s always better to put the ring as far away as possible from the bus waveguide.</a:t>
            </a:r>
          </a:p>
          <a:p>
            <a:pPr lvl="1"/>
            <a:r>
              <a:rPr lang="en-US" b="0" dirty="0"/>
              <a:t>The length</a:t>
            </a:r>
            <a:r>
              <a:rPr lang="en-US" dirty="0"/>
              <a:t> of the coupling region does not matter, it can exceed 2L</a:t>
            </a:r>
            <a:r>
              <a:rPr lang="en-US" baseline="-25000" dirty="0"/>
              <a:t>beat </a:t>
            </a:r>
            <a:r>
              <a:rPr lang="en-US" dirty="0"/>
              <a:t>as long as r and t are correct</a:t>
            </a:r>
            <a:endParaRPr lang="en-US" b="0" baseline="-250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F69F6C-D8C7-D208-A0FD-77E82C1BB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 and don’ts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3D0B4-9F4F-C27F-BADB-20CCF9802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CE3AA-E1F1-6BF1-9363-9C3B3F981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1377B-DAF4-10F9-169B-CB3A30F6C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8779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6E70E-3A5E-F6A6-A6DB-0F2CE0792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Hertzian dipoles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F8DB69F-9C8C-872D-ED30-E80B462696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1" r="-438"/>
          <a:stretch/>
        </p:blipFill>
        <p:spPr>
          <a:xfrm>
            <a:off x="1163149" y="1203785"/>
            <a:ext cx="7468089" cy="334105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E97A1-44C4-5E78-F495-199161619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55A7-2796-1D49-87B7-40878BA1F0AC}" type="datetime1">
              <a:rPr lang="fr-CH" smtClean="0"/>
              <a:t>10.12.25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E34C1-EE89-1049-5F6A-ED2C52A28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6FB98-F74F-9411-2605-A92830C99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F554-94DC-483A-8270-2E75F625B242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49306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3BEEE-9BC8-1427-B528-BBB5790A8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Hertzian dipoles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E5EF5-892E-9D8F-BEE8-B9B8CFCC1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1246-FB55-F045-9757-DE946FFBA04F}" type="datetime1">
              <a:rPr lang="fr-CH" smtClean="0"/>
              <a:t>10.12.25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A5E76-17DE-57DF-D4FB-1F88E61F3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FB3B2-4AE6-EFDE-E403-82D77E3B2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F554-94DC-483A-8270-2E75F625B242}" type="slidenum">
              <a:rPr lang="fr-CH" smtClean="0"/>
              <a:t>7</a:t>
            </a:fld>
            <a:endParaRPr lang="fr-CH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956AFE-0105-C00B-FE1F-49B1B0FAF99D}"/>
              </a:ext>
            </a:extLst>
          </p:cNvPr>
          <p:cNvSpPr txBox="1"/>
          <p:nvPr/>
        </p:nvSpPr>
        <p:spPr>
          <a:xfrm>
            <a:off x="1207430" y="1053744"/>
            <a:ext cx="12522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Magnetic field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08DC29-40FF-CAD2-326E-80A0E3BF2231}"/>
              </a:ext>
            </a:extLst>
          </p:cNvPr>
          <p:cNvSpPr txBox="1"/>
          <p:nvPr/>
        </p:nvSpPr>
        <p:spPr>
          <a:xfrm>
            <a:off x="5981350" y="1053744"/>
            <a:ext cx="11176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Electric field</a:t>
            </a:r>
          </a:p>
        </p:txBody>
      </p:sp>
      <p:pic>
        <p:nvPicPr>
          <p:cNvPr id="10" name="Picture 9" descr="A mathematical equation with black text&#10;&#10;Description automatically generated">
            <a:extLst>
              <a:ext uri="{FF2B5EF4-FFF2-40B4-BE49-F238E27FC236}">
                <a16:creationId xmlns:a16="http://schemas.microsoft.com/office/drawing/2014/main" id="{66185230-87BB-8B76-ABB8-2914DBD0B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3811445"/>
            <a:ext cx="3381782" cy="548640"/>
          </a:xfrm>
          <a:prstGeom prst="rect">
            <a:avLst/>
          </a:prstGeom>
        </p:spPr>
      </p:pic>
      <p:pic>
        <p:nvPicPr>
          <p:cNvPr id="12" name="Picture 11" descr="A math equations and formulas&#10;&#10;Description automatically generated with medium confidence">
            <a:extLst>
              <a:ext uri="{FF2B5EF4-FFF2-40B4-BE49-F238E27FC236}">
                <a16:creationId xmlns:a16="http://schemas.microsoft.com/office/drawing/2014/main" id="{CD91EFB8-D459-8DAD-4CE8-A904D2C074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7025"/>
          <a:stretch/>
        </p:blipFill>
        <p:spPr>
          <a:xfrm>
            <a:off x="140268" y="1478915"/>
            <a:ext cx="3849105" cy="2057400"/>
          </a:xfrm>
          <a:prstGeom prst="rect">
            <a:avLst/>
          </a:prstGeom>
        </p:spPr>
      </p:pic>
      <p:pic>
        <p:nvPicPr>
          <p:cNvPr id="14" name="Picture 13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7F7086A5-95E4-C6FF-EC9F-B9BB95661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225" y="1563688"/>
            <a:ext cx="4227394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34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319ED-918B-A495-7F9E-0C0B8DEDB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8344321" cy="1072753"/>
          </a:xfrm>
        </p:spPr>
        <p:txBody>
          <a:bodyPr/>
          <a:lstStyle/>
          <a:p>
            <a:r>
              <a:rPr lang="en-US" dirty="0"/>
              <a:t>Field distribution of a Hertzian dipole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3EDE0-642A-9E8D-66D5-8A4BF489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1519-0D73-0847-BAA1-8485EC5D18AA}" type="datetime1">
              <a:rPr lang="fr-CH" smtClean="0"/>
              <a:t>10.12.25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36766-7CAD-2C1C-8A8B-D9A1C32E9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D7247-E159-72D7-6B6C-EBEEAB84E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F554-94DC-483A-8270-2E75F625B242}" type="slidenum">
              <a:rPr lang="fr-CH" smtClean="0"/>
              <a:t>8</a:t>
            </a:fld>
            <a:endParaRPr lang="fr-CH"/>
          </a:p>
        </p:txBody>
      </p:sp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E3F80E53-9F88-AD06-ADF1-F741DDF9B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927" y="1025525"/>
            <a:ext cx="447830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7C9055F-EC7F-AEEA-E87F-FE6CB3BC8CCF}"/>
              </a:ext>
            </a:extLst>
          </p:cNvPr>
          <p:cNvCxnSpPr/>
          <p:nvPr/>
        </p:nvCxnSpPr>
        <p:spPr>
          <a:xfrm>
            <a:off x="6012382" y="2905041"/>
            <a:ext cx="1594131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8B2F690-AF84-296D-12C3-54263AB7C92E}"/>
              </a:ext>
            </a:extLst>
          </p:cNvPr>
          <p:cNvSpPr txBox="1"/>
          <p:nvPr/>
        </p:nvSpPr>
        <p:spPr>
          <a:xfrm>
            <a:off x="7470899" y="2964634"/>
            <a:ext cx="2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C4813F0-2A46-5FAF-745C-33892C6E4601}"/>
              </a:ext>
            </a:extLst>
          </p:cNvPr>
          <p:cNvCxnSpPr/>
          <p:nvPr/>
        </p:nvCxnSpPr>
        <p:spPr>
          <a:xfrm flipV="1">
            <a:off x="6012382" y="1904372"/>
            <a:ext cx="0" cy="1000669"/>
          </a:xfrm>
          <a:prstGeom prst="straightConnector1">
            <a:avLst/>
          </a:prstGeom>
          <a:ln w="19050" cap="flat" cmpd="sng" algn="ctr">
            <a:solidFill>
              <a:srgbClr val="3173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667F6F-9FD2-395F-70FA-7B796BE685A9}"/>
              </a:ext>
            </a:extLst>
          </p:cNvPr>
          <p:cNvCxnSpPr/>
          <p:nvPr/>
        </p:nvCxnSpPr>
        <p:spPr>
          <a:xfrm flipH="1">
            <a:off x="5543044" y="2905041"/>
            <a:ext cx="469338" cy="329173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2470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C127AB4946248A5685C1F92D54FFE" ma:contentTypeVersion="0" ma:contentTypeDescription="Crée un document." ma:contentTypeScope="" ma:versionID="ef3ff242486930b75c69099c0dd02c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6205E9-12FC-4D6C-B0C7-1E9025EEB1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8A6C70-7FF5-480A-B09B-7D0A19B2F43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F8CE09B-89B1-4B5D-BED2-87C84F0777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24090</TotalTime>
  <Words>215</Words>
  <Application>Microsoft Macintosh PowerPoint</Application>
  <PresentationFormat>On-screen Show (16:9)</PresentationFormat>
  <Paragraphs>60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Cambria Math</vt:lpstr>
      <vt:lpstr>Franklin Gothic Demi Cond</vt:lpstr>
      <vt:lpstr>Wingdings</vt:lpstr>
      <vt:lpstr>Thème Office</vt:lpstr>
      <vt:lpstr>Dipolar antennas</vt:lpstr>
      <vt:lpstr>Today</vt:lpstr>
      <vt:lpstr>Recap ring resonators</vt:lpstr>
      <vt:lpstr>Ring resonators: coupling regimes</vt:lpstr>
      <vt:lpstr>Dos and don’ts</vt:lpstr>
      <vt:lpstr>Hertzian dipoles</vt:lpstr>
      <vt:lpstr>Hertzian dipoles</vt:lpstr>
      <vt:lpstr>Field distribution of a Hertzian dipole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Benea-Chelmus, Ileana-Cristina</cp:lastModifiedBy>
  <cp:revision>249</cp:revision>
  <dcterms:created xsi:type="dcterms:W3CDTF">2019-04-02T06:24:35Z</dcterms:created>
  <dcterms:modified xsi:type="dcterms:W3CDTF">2025-12-10T09:10:32Z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0x0101001BFC127AB4946248A5685C1F92D54FFE</vt:lpwstr>
  </property>
</Properties>
</file>