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442" r:id="rId5"/>
    <p:sldId id="2474" r:id="rId6"/>
    <p:sldId id="2480" r:id="rId7"/>
    <p:sldId id="2482" r:id="rId8"/>
    <p:sldId id="2481" r:id="rId9"/>
    <p:sldId id="2484" r:id="rId1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8" autoAdjust="0"/>
    <p:restoredTop sz="77959"/>
  </p:normalViewPr>
  <p:slideViewPr>
    <p:cSldViewPr snapToGrid="0" snapToObjects="1" showGuides="1">
      <p:cViewPr>
        <p:scale>
          <a:sx n="114" d="100"/>
          <a:sy n="114" d="100"/>
        </p:scale>
        <p:origin x="1440" y="448"/>
      </p:cViewPr>
      <p:guideLst>
        <p:guide orient="horz" pos="162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26.11.25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26/11/2025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78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B550-F049-7844-CF0F-14E2874B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37E8E-39D6-A9B4-779A-BA40A346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011D9-F1F1-9226-0DE8-E4491C5DF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A595-426B-BB0D-2699-A8CF6CB6D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78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/>
              <a:t>On-chip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Multi-mode interference devices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On-chip resonators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F9173-79DC-7350-5C31-D8450C5D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from two highly reflective mirrors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444DC-A67B-964A-C2AA-5C94CBB6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602929" cy="1072753"/>
          </a:xfrm>
        </p:spPr>
        <p:txBody>
          <a:bodyPr/>
          <a:lstStyle/>
          <a:p>
            <a:r>
              <a:rPr lang="en-US" dirty="0"/>
              <a:t>Fundamentals of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ED944-A1A1-3277-5D6A-0EF1390B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9DFB-B07E-6CAA-1009-CDA7A242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3034-04F5-131F-B74C-4C9A2E7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12F85-199D-9613-BA9D-BEF8A68CC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41" y="1994103"/>
            <a:ext cx="4270222" cy="28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EF9DA2-E8F7-C194-2FDB-13DEED67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3667125" cy="3386772"/>
          </a:xfrm>
        </p:spPr>
        <p:txBody>
          <a:bodyPr/>
          <a:lstStyle/>
          <a:p>
            <a:r>
              <a:rPr lang="en-US" dirty="0"/>
              <a:t>Linewidth (full width at half maximum) – cavity lifetime</a:t>
            </a:r>
          </a:p>
          <a:p>
            <a:r>
              <a:rPr lang="en-US" dirty="0"/>
              <a:t>Free spectral range (FSR) – cavity roundtrip time</a:t>
            </a:r>
          </a:p>
          <a:p>
            <a:r>
              <a:rPr lang="en-US" dirty="0"/>
              <a:t>Finesse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5F5E19-C7AD-5C84-7348-359DCFDE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67134" cy="1072753"/>
          </a:xfrm>
        </p:spPr>
        <p:txBody>
          <a:bodyPr/>
          <a:lstStyle/>
          <a:p>
            <a:r>
              <a:rPr lang="en-US" dirty="0"/>
              <a:t>Fundamentals of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DFAE-8FBE-59B0-BA67-2109D9E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D5FD-3ED8-7275-9E77-B73BD649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3FE0-1D4E-7A31-EACC-5B9DE544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14FB6-21F9-E6AB-1DB4-CDABBE432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3" y="1392968"/>
            <a:ext cx="5041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0A681-E2AF-CDF3-ED1D-7E6AA60F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89A6DC-9EEB-30B1-D455-A76D0AEE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On-chip mirrors: Bragg mirrors, can be made very reflective through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11DA1-6685-0602-75BB-CE6F8E48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503145" cy="1072753"/>
          </a:xfrm>
        </p:spPr>
        <p:txBody>
          <a:bodyPr/>
          <a:lstStyle/>
          <a:p>
            <a:r>
              <a:rPr lang="en-US" dirty="0"/>
              <a:t>On-chip Fabry-Perot resonators in silicon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9AAB-C791-9B43-3830-88507AE9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39E1-7D25-82DC-FCD3-BD26F63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A6BF-3442-D898-2120-581B284A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8" descr="A blue stripe on a grey surface&#10;&#10;Description automatically generated">
            <a:extLst>
              <a:ext uri="{FF2B5EF4-FFF2-40B4-BE49-F238E27FC236}">
                <a16:creationId xmlns:a16="http://schemas.microsoft.com/office/drawing/2014/main" id="{012284FB-AD34-AC7D-F399-D0A4F507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2356387"/>
            <a:ext cx="4421613" cy="1077646"/>
          </a:xfrm>
          <a:prstGeom prst="rect">
            <a:avLst/>
          </a:prstGeom>
        </p:spPr>
      </p:pic>
      <p:pic>
        <p:nvPicPr>
          <p:cNvPr id="14" name="Picture 13" descr="A diagram of a graph&#10;&#10;Description automatically generated">
            <a:extLst>
              <a:ext uri="{FF2B5EF4-FFF2-40B4-BE49-F238E27FC236}">
                <a16:creationId xmlns:a16="http://schemas.microsoft.com/office/drawing/2014/main" id="{3651B9B8-137A-13E4-6887-7DB0210BF4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29"/>
          <a:stretch/>
        </p:blipFill>
        <p:spPr>
          <a:xfrm>
            <a:off x="579863" y="3547158"/>
            <a:ext cx="4572000" cy="1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81A3A-9C36-8008-2E7B-822ECC8CF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you want a long resonator, when a short one?</a:t>
            </a:r>
          </a:p>
          <a:p>
            <a:r>
              <a:rPr lang="en-US" dirty="0"/>
              <a:t>Do we ever want low reflection?</a:t>
            </a:r>
          </a:p>
          <a:p>
            <a:r>
              <a:rPr lang="en-US" b="0" dirty="0"/>
              <a:t>What happens in the presence of losses?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69F6C-D8C7-D208-A0FD-77E82C1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D0B4-9F4F-C27F-BADB-20CCF98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E3AA-E1F1-6BF1-9363-9C3B3F9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377B-DAF4-10F9-169B-CB3A30F6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779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13849</TotalTime>
  <Words>175</Words>
  <Application>Microsoft Macintosh PowerPoint</Application>
  <PresentationFormat>On-screen Show (16:9)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Franklin Gothic Demi Cond</vt:lpstr>
      <vt:lpstr>Wingdings</vt:lpstr>
      <vt:lpstr>Thème Office</vt:lpstr>
      <vt:lpstr>On-chip resonators</vt:lpstr>
      <vt:lpstr>Today</vt:lpstr>
      <vt:lpstr>Fundamentals of resonators</vt:lpstr>
      <vt:lpstr>Fundamentals of resonators</vt:lpstr>
      <vt:lpstr>On-chip Fabry-Perot resonators in silicon</vt:lpstr>
      <vt:lpstr>Do’s and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229</cp:revision>
  <dcterms:created xsi:type="dcterms:W3CDTF">2019-04-02T06:24:35Z</dcterms:created>
  <dcterms:modified xsi:type="dcterms:W3CDTF">2025-11-26T08:09:27Z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