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442" r:id="rId5"/>
    <p:sldId id="2474" r:id="rId6"/>
    <p:sldId id="2482" r:id="rId7"/>
    <p:sldId id="2481" r:id="rId8"/>
    <p:sldId id="256" r:id="rId9"/>
    <p:sldId id="257" r:id="rId10"/>
    <p:sldId id="2487" r:id="rId11"/>
    <p:sldId id="2485" r:id="rId12"/>
    <p:sldId id="2486" r:id="rId13"/>
    <p:sldId id="2488" r:id="rId14"/>
    <p:sldId id="2484" r:id="rId1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0" autoAdjust="0"/>
    <p:restoredTop sz="78021"/>
  </p:normalViewPr>
  <p:slideViewPr>
    <p:cSldViewPr snapToGrid="0" snapToObjects="1" showGuides="1">
      <p:cViewPr>
        <p:scale>
          <a:sx n="154" d="100"/>
          <a:sy n="154" d="100"/>
        </p:scale>
        <p:origin x="1088" y="240"/>
      </p:cViewPr>
      <p:guideLst>
        <p:guide orient="horz" pos="162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26.11.25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26/11/2025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DB550-F049-7844-CF0F-14E2874B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37E8E-39D6-A9B4-779A-BA40A346B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011D9-F1F1-9226-0DE8-E4491C5DF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FA595-426B-BB0D-2699-A8CF6CB6D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D9B9-9F9B-740E-C3C0-41563097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08B73-98B6-558C-20F3-35D92A956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AFC0-F17F-E082-88AF-61D43EE2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EB98-671E-4F1C-B32B-232CD469DD6D}" type="datetimeFigureOut">
              <a:rPr lang="fr-CH" smtClean="0"/>
              <a:t>02.12.25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2830-90E7-1B83-6270-2B08EBE0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1E48-BFE0-DF59-D557-5394D85D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59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A13B-6207-3254-7EE7-180BDC70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EAB6-6770-F12A-9BBB-18861E90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CD52-7786-4005-1329-67F647E1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EB98-671E-4F1C-B32B-232CD469DD6D}" type="datetimeFigureOut">
              <a:rPr lang="fr-CH" smtClean="0"/>
              <a:t>02.12.25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2AEE-F498-EA7C-3AD4-A2B8FDB7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6446-E2D6-F932-091D-9A542666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473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  <p:sldLayoutId id="2147483684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78" y="2130445"/>
            <a:ext cx="5067019" cy="1072753"/>
          </a:xfrm>
        </p:spPr>
        <p:txBody>
          <a:bodyPr>
            <a:normAutofit/>
          </a:bodyPr>
          <a:lstStyle/>
          <a:p>
            <a:r>
              <a:rPr lang="en-US" dirty="0"/>
              <a:t>On-chip resonators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EDD4-8ED1-4525-F077-5168B53A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regimes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412E-FF07-5466-A2EF-CCE644CF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102-F09C-D946-93F2-BD8A6D6FEC82}" type="datetime1">
              <a:rPr lang="fr-CH" smtClean="0"/>
              <a:t>03.12.25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902FE-4681-367B-8B36-AD8005F9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62C41-2B98-5B1B-AEC5-57FA9DFD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10</a:t>
            </a:fld>
            <a:endParaRPr lang="fr-CH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F45805-9A1C-33EB-272C-BC748AD91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918" y="1176221"/>
            <a:ext cx="4750163" cy="3386137"/>
          </a:xfrm>
        </p:spPr>
      </p:pic>
    </p:spTree>
    <p:extLst>
      <p:ext uri="{BB962C8B-B14F-4D97-AF65-F5344CB8AC3E}">
        <p14:creationId xmlns:p14="http://schemas.microsoft.com/office/powerpoint/2010/main" val="39029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81A3A-9C36-8008-2E7B-822ECC8CF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you want a long resonator, when a short one?</a:t>
            </a:r>
          </a:p>
          <a:p>
            <a:r>
              <a:rPr lang="en-US" dirty="0"/>
              <a:t>Do we ever want low reflection?</a:t>
            </a:r>
          </a:p>
          <a:p>
            <a:r>
              <a:rPr lang="en-US" b="0" dirty="0"/>
              <a:t>What happens in the presence of losses?</a:t>
            </a:r>
          </a:p>
          <a:p>
            <a:endParaRPr lang="en-US" dirty="0"/>
          </a:p>
          <a:p>
            <a:r>
              <a:rPr lang="en-US" b="0" dirty="0"/>
              <a:t>Myth or truth?</a:t>
            </a:r>
          </a:p>
          <a:p>
            <a:pPr lvl="1"/>
            <a:r>
              <a:rPr lang="en-US" dirty="0"/>
              <a:t>If I make the ring smaller, I will have higher finesse.</a:t>
            </a:r>
          </a:p>
          <a:p>
            <a:pPr lvl="1"/>
            <a:r>
              <a:rPr lang="en-US" b="0" dirty="0"/>
              <a:t>It’s always better to put the ring as far away as possible from the bus waveguide.</a:t>
            </a:r>
          </a:p>
          <a:p>
            <a:pPr lvl="1"/>
            <a:r>
              <a:rPr lang="en-US" b="0" dirty="0"/>
              <a:t>The length</a:t>
            </a:r>
            <a:r>
              <a:rPr lang="en-US" dirty="0"/>
              <a:t> of the coupling region does not matter, it can exceed 2L</a:t>
            </a:r>
            <a:r>
              <a:rPr lang="en-US" baseline="-25000" dirty="0"/>
              <a:t>beat </a:t>
            </a:r>
            <a:r>
              <a:rPr lang="en-US" dirty="0"/>
              <a:t>as long as r and t are correct</a:t>
            </a:r>
            <a:endParaRPr lang="en-US" b="0" baseline="-25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F69F6C-D8C7-D208-A0FD-77E82C1B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and don’ts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D0B4-9F4F-C27F-BADB-20CCF980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E3AA-E1F1-6BF1-9363-9C3B3F98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377B-DAF4-10F9-169B-CB3A30F6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77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Last week:</a:t>
            </a:r>
          </a:p>
          <a:p>
            <a:pPr lvl="2"/>
            <a:r>
              <a:rPr lang="en-US" dirty="0"/>
              <a:t>Fabry-Perot resonators: linewidth, free-spectral range, finesse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Recap Fabry-Perot resonators</a:t>
            </a:r>
          </a:p>
          <a:p>
            <a:pPr lvl="1"/>
            <a:r>
              <a:rPr lang="en-US" dirty="0"/>
              <a:t>Ring resonators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EF9DA2-E8F7-C194-2FDB-13DEED673F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563688"/>
                <a:ext cx="4550569" cy="35798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Linewidth (full width at half maximum) – cavity lifetime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LR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Free spectral range (FSR) – cavity roundtrip 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𝐹𝑆𝑅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𝑟𝑜𝑢𝑛𝑑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𝑡𝑟𝑖𝑝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𝐹𝑆𝑅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Q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𝐹𝑊𝐻𝑀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Finesse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𝐹𝑆𝑅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𝐹𝑊𝐻𝑀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𝑟𝑜𝑢𝑛𝑑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𝑡𝑟𝑖𝑝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EF9DA2-E8F7-C194-2FDB-13DEED673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563688"/>
                <a:ext cx="4550569" cy="3579812"/>
              </a:xfrm>
              <a:blipFill>
                <a:blip r:embed="rId2"/>
                <a:stretch>
                  <a:fillRect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45F5E19-C7AD-5C84-7348-359DCFDE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67134" cy="1072753"/>
          </a:xfrm>
        </p:spPr>
        <p:txBody>
          <a:bodyPr/>
          <a:lstStyle/>
          <a:p>
            <a:r>
              <a:rPr lang="en-US" dirty="0"/>
              <a:t>Fundamentals of resonators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3DFAE-8FBE-59B0-BA67-2109D9E9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D5FD-3ED8-7275-9E77-B73BD649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43FE0-1D4E-7A31-EACC-5B9DE544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14FB6-21F9-E6AB-1DB4-CDABBE432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44" y="1241425"/>
            <a:ext cx="44581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9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0A681-E2AF-CDF3-ED1D-7E6AA60F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89A6DC-9EEB-30B1-D455-A76D0AEE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63" y="994528"/>
            <a:ext cx="7726363" cy="3386772"/>
          </a:xfrm>
        </p:spPr>
        <p:txBody>
          <a:bodyPr/>
          <a:lstStyle/>
          <a:p>
            <a:r>
              <a:rPr lang="en-US" dirty="0"/>
              <a:t>On-chip mirrors: Bragg mirrors, can be made very reflective through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A11DA1-6685-0602-75BB-CE6F8E48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503145" cy="1072753"/>
          </a:xfrm>
        </p:spPr>
        <p:txBody>
          <a:bodyPr/>
          <a:lstStyle/>
          <a:p>
            <a:r>
              <a:rPr lang="en-US" dirty="0"/>
              <a:t>On-chip Fabry-Perot resonators in silicon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9AAB-C791-9B43-3830-88507AE9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39E1-7D25-82DC-FCD3-BD26F63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6A6BF-3442-D898-2120-581B284A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4" name="Picture 13" descr="A diagram of a graph&#10;&#10;Description automatically generated">
            <a:extLst>
              <a:ext uri="{FF2B5EF4-FFF2-40B4-BE49-F238E27FC236}">
                <a16:creationId xmlns:a16="http://schemas.microsoft.com/office/drawing/2014/main" id="{3651B9B8-137A-13E4-6887-7DB0210B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29"/>
          <a:stretch/>
        </p:blipFill>
        <p:spPr>
          <a:xfrm>
            <a:off x="579863" y="3547158"/>
            <a:ext cx="4572000" cy="1596342"/>
          </a:xfrm>
          <a:prstGeom prst="rect">
            <a:avLst/>
          </a:prstGeom>
        </p:spPr>
      </p:pic>
      <p:pic>
        <p:nvPicPr>
          <p:cNvPr id="19" name="Picture 18" descr="A diagram of a power line&#10;&#10;Description automatically generated">
            <a:extLst>
              <a:ext uri="{FF2B5EF4-FFF2-40B4-BE49-F238E27FC236}">
                <a16:creationId xmlns:a16="http://schemas.microsoft.com/office/drawing/2014/main" id="{C90B53E1-87F0-E6B7-FAC4-2431411771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191"/>
          <a:stretch/>
        </p:blipFill>
        <p:spPr>
          <a:xfrm>
            <a:off x="5738376" y="2231446"/>
            <a:ext cx="2704646" cy="2341989"/>
          </a:xfrm>
          <a:prstGeom prst="rect">
            <a:avLst/>
          </a:prstGeom>
        </p:spPr>
      </p:pic>
      <p:pic>
        <p:nvPicPr>
          <p:cNvPr id="20" name="Picture 19" descr="A diagram of a power line&#10;&#10;Description automatically generated">
            <a:extLst>
              <a:ext uri="{FF2B5EF4-FFF2-40B4-BE49-F238E27FC236}">
                <a16:creationId xmlns:a16="http://schemas.microsoft.com/office/drawing/2014/main" id="{95E33EED-DC42-7064-2992-9A33F8356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25" r="43432"/>
          <a:stretch/>
        </p:blipFill>
        <p:spPr>
          <a:xfrm>
            <a:off x="1292239" y="1516919"/>
            <a:ext cx="3657600" cy="2341989"/>
          </a:xfrm>
          <a:prstGeom prst="rect">
            <a:avLst/>
          </a:prstGeom>
        </p:spPr>
      </p:pic>
      <p:pic>
        <p:nvPicPr>
          <p:cNvPr id="22" name="Picture 21" descr="A close-up of a microscope&#10;&#10;Description automatically generated">
            <a:extLst>
              <a:ext uri="{FF2B5EF4-FFF2-40B4-BE49-F238E27FC236}">
                <a16:creationId xmlns:a16="http://schemas.microsoft.com/office/drawing/2014/main" id="{805069E3-1BFC-55DB-8CED-B3D1974D4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058" y="1828061"/>
            <a:ext cx="3904911" cy="29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865BA230-7911-2503-3D74-207C79BAD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b="67109"/>
          <a:stretch/>
        </p:blipFill>
        <p:spPr>
          <a:xfrm>
            <a:off x="778775" y="1293024"/>
            <a:ext cx="4249978" cy="763525"/>
          </a:xfrm>
          <a:prstGeom prst="rect">
            <a:avLst/>
          </a:prstGeom>
        </p:spPr>
      </p:pic>
      <p:pic>
        <p:nvPicPr>
          <p:cNvPr id="23" name="Picture 2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E8A16FC-2F0A-8E0A-D962-222BF1F23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4"/>
          <a:stretch/>
        </p:blipFill>
        <p:spPr>
          <a:xfrm>
            <a:off x="485187" y="2697480"/>
            <a:ext cx="4779918" cy="2220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1D3963-F92E-6E73-F944-F061FD8FB162}"/>
              </a:ext>
            </a:extLst>
          </p:cNvPr>
          <p:cNvSpPr txBox="1"/>
          <p:nvPr/>
        </p:nvSpPr>
        <p:spPr>
          <a:xfrm>
            <a:off x="2602629" y="2482498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1.2 </a:t>
            </a:r>
            <a:r>
              <a:rPr lang="fr-CH" sz="1013" dirty="0">
                <a:latin typeface="Symbol" panose="05050102010706020507" pitchFamily="18" charset="2"/>
              </a:rPr>
              <a:t>m</a:t>
            </a:r>
            <a:r>
              <a:rPr lang="fr-CH" sz="1013" dirty="0"/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6C9446-1876-8A49-35F0-264444C526FF}"/>
              </a:ext>
            </a:extLst>
          </p:cNvPr>
          <p:cNvSpPr txBox="1"/>
          <p:nvPr/>
        </p:nvSpPr>
        <p:spPr>
          <a:xfrm>
            <a:off x="3675940" y="2844742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0.3 </a:t>
            </a:r>
            <a:r>
              <a:rPr lang="fr-CH" sz="1013" dirty="0">
                <a:latin typeface="Symbol" panose="05050102010706020507" pitchFamily="18" charset="2"/>
              </a:rPr>
              <a:t>m</a:t>
            </a:r>
            <a:r>
              <a:rPr lang="fr-CH" sz="1013" dirty="0"/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3E3A-FE05-8AC4-5F71-14175A118B42}"/>
              </a:ext>
            </a:extLst>
          </p:cNvPr>
          <p:cNvSpPr txBox="1"/>
          <p:nvPr/>
        </p:nvSpPr>
        <p:spPr>
          <a:xfrm>
            <a:off x="3209806" y="4692663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SiO</a:t>
            </a:r>
            <a:r>
              <a:rPr lang="fr-CH" sz="1013" baseline="-25000" dirty="0"/>
              <a:t>2</a:t>
            </a:r>
            <a:endParaRPr lang="fr-CH" sz="101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3E1EB5-EAD5-1D8D-20B8-FDA9C566C07A}"/>
              </a:ext>
            </a:extLst>
          </p:cNvPr>
          <p:cNvSpPr txBox="1"/>
          <p:nvPr/>
        </p:nvSpPr>
        <p:spPr>
          <a:xfrm>
            <a:off x="4870343" y="3040392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0.1 </a:t>
            </a:r>
            <a:r>
              <a:rPr lang="fr-CH" sz="1013" dirty="0">
                <a:latin typeface="Symbol" panose="05050102010706020507" pitchFamily="18" charset="2"/>
              </a:rPr>
              <a:t>m</a:t>
            </a:r>
            <a:r>
              <a:rPr lang="fr-CH" sz="1013" dirty="0"/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BC268A-F12B-E512-5675-875C518162AD}"/>
              </a:ext>
            </a:extLst>
          </p:cNvPr>
          <p:cNvSpPr txBox="1"/>
          <p:nvPr/>
        </p:nvSpPr>
        <p:spPr>
          <a:xfrm>
            <a:off x="1900346" y="2833081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75 </a:t>
            </a:r>
            <a:r>
              <a:rPr lang="fr-CH" sz="1013" baseline="30000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721D4-85EC-919E-A31A-01FDB2161500}"/>
              </a:ext>
            </a:extLst>
          </p:cNvPr>
          <p:cNvSpPr txBox="1"/>
          <p:nvPr/>
        </p:nvSpPr>
        <p:spPr>
          <a:xfrm>
            <a:off x="2541113" y="1922711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13" dirty="0"/>
              <a:t>2R</a:t>
            </a:r>
            <a:r>
              <a:rPr lang="fr-CH" sz="1013" baseline="-25000" dirty="0"/>
              <a:t>a</a:t>
            </a:r>
            <a:endParaRPr lang="fr-CH" sz="1013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D5766C-6922-9D9B-26C0-9EE6C1A0E1A7}"/>
              </a:ext>
            </a:extLst>
          </p:cNvPr>
          <p:cNvSpPr txBox="1"/>
          <p:nvPr/>
        </p:nvSpPr>
        <p:spPr>
          <a:xfrm>
            <a:off x="3360263" y="1513701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13" dirty="0"/>
              <a:t>2R</a:t>
            </a:r>
            <a:r>
              <a:rPr lang="fr-CH" sz="1013" baseline="-250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40C384-72C3-B9D2-56E0-A523A1F328E6}"/>
              </a:ext>
            </a:extLst>
          </p:cNvPr>
          <p:cNvSpPr txBox="1"/>
          <p:nvPr/>
        </p:nvSpPr>
        <p:spPr>
          <a:xfrm>
            <a:off x="321560" y="3669382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4.7 </a:t>
            </a:r>
            <a:r>
              <a:rPr lang="fr-CH" sz="1013" dirty="0">
                <a:latin typeface="Symbol" panose="05050102010706020507" pitchFamily="18" charset="2"/>
              </a:rPr>
              <a:t>m</a:t>
            </a:r>
            <a:r>
              <a:rPr lang="fr-CH" sz="1013" dirty="0"/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8FA178-49A8-8975-4247-9459451CBF60}"/>
              </a:ext>
            </a:extLst>
          </p:cNvPr>
          <p:cNvSpPr txBox="1"/>
          <p:nvPr/>
        </p:nvSpPr>
        <p:spPr>
          <a:xfrm>
            <a:off x="4286261" y="4685531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Si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BEFE90-E5B6-8A36-0901-381E73C62D19}"/>
              </a:ext>
            </a:extLst>
          </p:cNvPr>
          <p:cNvSpPr txBox="1"/>
          <p:nvPr/>
        </p:nvSpPr>
        <p:spPr>
          <a:xfrm>
            <a:off x="2198894" y="4699640"/>
            <a:ext cx="8074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LN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EFA7DD-6000-BA5C-15DC-7127F779E199}"/>
              </a:ext>
            </a:extLst>
          </p:cNvPr>
          <p:cNvSpPr/>
          <p:nvPr/>
        </p:nvSpPr>
        <p:spPr>
          <a:xfrm>
            <a:off x="1794285" y="4791290"/>
            <a:ext cx="461128" cy="133970"/>
          </a:xfrm>
          <a:prstGeom prst="rect">
            <a:avLst/>
          </a:prstGeom>
          <a:solidFill>
            <a:srgbClr val="1AA8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9063C4-BF5F-B035-AF78-FF130E3A6AD9}"/>
              </a:ext>
            </a:extLst>
          </p:cNvPr>
          <p:cNvSpPr/>
          <p:nvPr/>
        </p:nvSpPr>
        <p:spPr>
          <a:xfrm>
            <a:off x="2789896" y="4791290"/>
            <a:ext cx="461128" cy="133970"/>
          </a:xfrm>
          <a:prstGeom prst="rect">
            <a:avLst/>
          </a:prstGeom>
          <a:solidFill>
            <a:srgbClr val="BEE5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C196E4-9BAF-4E80-A139-4D1F9CAC26BC}"/>
              </a:ext>
            </a:extLst>
          </p:cNvPr>
          <p:cNvSpPr/>
          <p:nvPr/>
        </p:nvSpPr>
        <p:spPr>
          <a:xfrm>
            <a:off x="3849112" y="4791290"/>
            <a:ext cx="461128" cy="133970"/>
          </a:xfrm>
          <a:prstGeom prst="rect">
            <a:avLst/>
          </a:prstGeom>
          <a:solidFill>
            <a:srgbClr val="8182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2E5AAD-4B88-EE6E-DFD6-423E5CF25FD0}"/>
              </a:ext>
            </a:extLst>
          </p:cNvPr>
          <p:cNvCxnSpPr/>
          <p:nvPr/>
        </p:nvCxnSpPr>
        <p:spPr>
          <a:xfrm>
            <a:off x="1098550" y="1436303"/>
            <a:ext cx="0" cy="415290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9F1B7D-7CCB-D410-6974-EB5F03055BFC}"/>
              </a:ext>
            </a:extLst>
          </p:cNvPr>
          <p:cNvSpPr txBox="1"/>
          <p:nvPr/>
        </p:nvSpPr>
        <p:spPr>
          <a:xfrm>
            <a:off x="618490" y="1505449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13" dirty="0"/>
              <a:t>a</a:t>
            </a:r>
          </a:p>
        </p:txBody>
      </p:sp>
      <p:pic>
        <p:nvPicPr>
          <p:cNvPr id="44" name="Picture 43" descr="A graph of a function&#10;&#10;AI-generated content may be incorrect.">
            <a:extLst>
              <a:ext uri="{FF2B5EF4-FFF2-40B4-BE49-F238E27FC236}">
                <a16:creationId xmlns:a16="http://schemas.microsoft.com/office/drawing/2014/main" id="{7F295559-CEA0-5647-3D10-61CD0773F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65" y="784486"/>
            <a:ext cx="3326393" cy="435901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084241C-E862-7403-5104-6230E8D8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726363" cy="1072753"/>
          </a:xfrm>
        </p:spPr>
        <p:txBody>
          <a:bodyPr>
            <a:normAutofit/>
          </a:bodyPr>
          <a:lstStyle/>
          <a:p>
            <a:r>
              <a:rPr lang="en-US" dirty="0"/>
              <a:t>On-chip Fabry-Perot resonators in lithium niobate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8E1570-B2EB-4D7C-5A51-E974EA532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0FF4831-4859-2A75-FACB-DB4F1766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8" b="39012"/>
          <a:stretch/>
        </p:blipFill>
        <p:spPr>
          <a:xfrm>
            <a:off x="410597" y="230876"/>
            <a:ext cx="7848213" cy="94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AC331-93DF-6267-A7A9-616515F6E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15876" r="7006" b="68198"/>
          <a:stretch/>
        </p:blipFill>
        <p:spPr>
          <a:xfrm>
            <a:off x="410597" y="1436519"/>
            <a:ext cx="7848213" cy="975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BDB91-1A6F-4753-29F0-F37CC264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0" t="43580" r="35376" b="33950"/>
          <a:stretch/>
        </p:blipFill>
        <p:spPr>
          <a:xfrm>
            <a:off x="8387080" y="1416049"/>
            <a:ext cx="128270" cy="1155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DE22B-67F6-E174-1921-1E9E1016D17F}"/>
              </a:ext>
            </a:extLst>
          </p:cNvPr>
          <p:cNvSpPr txBox="1"/>
          <p:nvPr/>
        </p:nvSpPr>
        <p:spPr>
          <a:xfrm>
            <a:off x="8515351" y="1848415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E</a:t>
            </a:r>
            <a:r>
              <a:rPr lang="fr-CH" sz="1013" baseline="-25000" dirty="0"/>
              <a:t>y</a:t>
            </a:r>
            <a:endParaRPr lang="fr-CH" sz="1013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3BAB5-DDE9-5D19-F49B-8BFB9412F10E}"/>
              </a:ext>
            </a:extLst>
          </p:cNvPr>
          <p:cNvSpPr txBox="1"/>
          <p:nvPr/>
        </p:nvSpPr>
        <p:spPr>
          <a:xfrm>
            <a:off x="8423911" y="1300341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96710-8DA8-546D-353D-9C729B1CCA06}"/>
              </a:ext>
            </a:extLst>
          </p:cNvPr>
          <p:cNvSpPr txBox="1"/>
          <p:nvPr/>
        </p:nvSpPr>
        <p:spPr>
          <a:xfrm>
            <a:off x="8450581" y="2396490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-1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F3A5CF-26EC-930F-D424-3E26F1558973}"/>
              </a:ext>
            </a:extLst>
          </p:cNvPr>
          <p:cNvCxnSpPr/>
          <p:nvPr/>
        </p:nvCxnSpPr>
        <p:spPr>
          <a:xfrm flipV="1">
            <a:off x="282328" y="2125414"/>
            <a:ext cx="0" cy="426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4A928-4597-AF2C-9E11-078EAFF1AE75}"/>
              </a:ext>
            </a:extLst>
          </p:cNvPr>
          <p:cNvCxnSpPr>
            <a:cxnSpLocks/>
          </p:cNvCxnSpPr>
          <p:nvPr/>
        </p:nvCxnSpPr>
        <p:spPr>
          <a:xfrm>
            <a:off x="282328" y="2552134"/>
            <a:ext cx="4197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F811A4-F9AA-A9B0-BECC-FDCE058740B9}"/>
              </a:ext>
            </a:extLst>
          </p:cNvPr>
          <p:cNvSpPr txBox="1"/>
          <p:nvPr/>
        </p:nvSpPr>
        <p:spPr>
          <a:xfrm>
            <a:off x="670313" y="2413635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9F6C43-F8D8-73EE-1E1C-1646A3C70911}"/>
              </a:ext>
            </a:extLst>
          </p:cNvPr>
          <p:cNvSpPr txBox="1"/>
          <p:nvPr/>
        </p:nvSpPr>
        <p:spPr>
          <a:xfrm>
            <a:off x="186692" y="1880235"/>
            <a:ext cx="7179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13" dirty="0"/>
              <a:t>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721AF5B-D6FC-0B02-F5C9-05949688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6"/>
          <a:stretch/>
        </p:blipFill>
        <p:spPr>
          <a:xfrm>
            <a:off x="4521368" y="2672484"/>
            <a:ext cx="3150395" cy="2388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EE1C2D-8ADF-2E0A-F484-0D448477F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6"/>
          <a:stretch/>
        </p:blipFill>
        <p:spPr>
          <a:xfrm>
            <a:off x="1177043" y="2672484"/>
            <a:ext cx="3046077" cy="2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F963-FB7C-73BB-C8EA-4F762002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6798945" cy="1072753"/>
          </a:xfrm>
        </p:spPr>
        <p:txBody>
          <a:bodyPr/>
          <a:lstStyle/>
          <a:p>
            <a:r>
              <a:rPr lang="en-US" dirty="0"/>
              <a:t>Reflection of double-chirped mirrors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2C741-B1C5-D726-43FC-D2AFC5F9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101-3E5F-B644-8B9E-654F6A365A72}" type="datetime1">
              <a:rPr lang="fr-CH" smtClean="0"/>
              <a:t>03.12.25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84A9-27AF-96B8-23AD-D73078BE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FDFD-0F82-E4B2-681E-5E474828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7</a:t>
            </a:fld>
            <a:endParaRPr lang="fr-CH"/>
          </a:p>
        </p:txBody>
      </p:sp>
      <p:pic>
        <p:nvPicPr>
          <p:cNvPr id="9" name="Picture 8" descr="A graph of a blue line&#10;&#10;Description automatically generated">
            <a:extLst>
              <a:ext uri="{FF2B5EF4-FFF2-40B4-BE49-F238E27FC236}">
                <a16:creationId xmlns:a16="http://schemas.microsoft.com/office/drawing/2014/main" id="{854F66AB-41D5-6A4A-4D3C-BD4D9EF00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203785"/>
            <a:ext cx="65278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7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19BE-36C3-6AE7-2431-9799B2F2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resonators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454CBA-B2BD-04E4-D41D-C126C86E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643" y="452024"/>
            <a:ext cx="5405914" cy="46914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A96C6-89C1-6524-9C45-0B101F0B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EEE-3B9C-1D47-86AE-2100CBA5CF5A}" type="datetime1">
              <a:rPr lang="fr-CH" smtClean="0"/>
              <a:t>02.12.25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E718-E475-478B-406E-539B130D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D0BB3-9082-F9E7-1F41-A2A01691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561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EE53-3AF2-C775-BB24-758411F0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912995" cy="1072753"/>
          </a:xfrm>
        </p:spPr>
        <p:txBody>
          <a:bodyPr/>
          <a:lstStyle/>
          <a:p>
            <a:r>
              <a:rPr lang="en-US" dirty="0"/>
              <a:t>Basics of ring resonators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2177-7E58-6ABA-6A92-BB72285D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BDC1-F2C3-2646-B132-1C6F74F8C548}" type="datetime1">
              <a:rPr lang="fr-CH" smtClean="0"/>
              <a:t>03.12.25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0B2BD-4F35-6582-848A-32387177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BD3F-1282-0742-003F-93C0F15A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9</a:t>
            </a:fld>
            <a:endParaRPr lang="fr-CH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3489207B-DDB1-A0C1-28CB-76F855C3F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946" r="54229" b="52138"/>
          <a:stretch/>
        </p:blipFill>
        <p:spPr>
          <a:xfrm>
            <a:off x="777669" y="1755023"/>
            <a:ext cx="2879931" cy="223424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AD9DA4-2A00-6803-B519-7607CC610CDB}"/>
              </a:ext>
            </a:extLst>
          </p:cNvPr>
          <p:cNvSpPr txBox="1"/>
          <p:nvPr/>
        </p:nvSpPr>
        <p:spPr>
          <a:xfrm>
            <a:off x="5665205" y="1329363"/>
            <a:ext cx="14446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Coupling region:</a:t>
            </a:r>
          </a:p>
        </p:txBody>
      </p:sp>
      <p:pic>
        <p:nvPicPr>
          <p:cNvPr id="13" name="Picture 12" descr="A diagram of a wave guide&#10;&#10;Description automatically generated">
            <a:extLst>
              <a:ext uri="{FF2B5EF4-FFF2-40B4-BE49-F238E27FC236}">
                <a16:creationId xmlns:a16="http://schemas.microsoft.com/office/drawing/2014/main" id="{5C88A4BC-404F-43A2-1264-C1F5BCE338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073"/>
          <a:stretch/>
        </p:blipFill>
        <p:spPr>
          <a:xfrm>
            <a:off x="3861465" y="1902661"/>
            <a:ext cx="5088195" cy="1072753"/>
          </a:xfrm>
          <a:prstGeom prst="rect">
            <a:avLst/>
          </a:prstGeom>
        </p:spPr>
      </p:pic>
      <p:pic>
        <p:nvPicPr>
          <p:cNvPr id="14" name="Picture 13" descr="A close-up of a number&#10;&#10;Description automatically generated">
            <a:extLst>
              <a:ext uri="{FF2B5EF4-FFF2-40B4-BE49-F238E27FC236}">
                <a16:creationId xmlns:a16="http://schemas.microsoft.com/office/drawing/2014/main" id="{E79072DC-CEC9-C08E-6E25-92A2C7F13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48" y="3444875"/>
            <a:ext cx="3249704" cy="457200"/>
          </a:xfrm>
          <a:prstGeom prst="rect">
            <a:avLst/>
          </a:prstGeom>
        </p:spPr>
      </p:pic>
      <p:pic>
        <p:nvPicPr>
          <p:cNvPr id="15" name="Picture 14" descr="A close-up of a smiley face&#10;&#10;Description automatically generated">
            <a:extLst>
              <a:ext uri="{FF2B5EF4-FFF2-40B4-BE49-F238E27FC236}">
                <a16:creationId xmlns:a16="http://schemas.microsoft.com/office/drawing/2014/main" id="{C76D3B6B-8AA7-13EC-DA7D-741FA486A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138" y="3902075"/>
            <a:ext cx="2066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23989</TotalTime>
  <Words>306</Words>
  <Application>Microsoft Macintosh PowerPoint</Application>
  <PresentationFormat>On-screen Show (16:9)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Franklin Gothic Demi Cond</vt:lpstr>
      <vt:lpstr>Symbol</vt:lpstr>
      <vt:lpstr>Wingdings</vt:lpstr>
      <vt:lpstr>Thème Office</vt:lpstr>
      <vt:lpstr>On-chip resonators</vt:lpstr>
      <vt:lpstr>Today</vt:lpstr>
      <vt:lpstr>Fundamentals of resonators</vt:lpstr>
      <vt:lpstr>On-chip Fabry-Perot resonators in silicon</vt:lpstr>
      <vt:lpstr>On-chip Fabry-Perot resonators in lithium niobate</vt:lpstr>
      <vt:lpstr>PowerPoint Presentation</vt:lpstr>
      <vt:lpstr>Reflection of double-chirped mirrors</vt:lpstr>
      <vt:lpstr>Ring resonators</vt:lpstr>
      <vt:lpstr>Basics of ring resonators</vt:lpstr>
      <vt:lpstr>Coupling regimes</vt:lpstr>
      <vt:lpstr>Do’s and don’ts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242</cp:revision>
  <dcterms:created xsi:type="dcterms:W3CDTF">2019-04-02T06:24:35Z</dcterms:created>
  <dcterms:modified xsi:type="dcterms:W3CDTF">2025-12-03T09:09:12Z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